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0" r:id="rId4"/>
    <p:sldId id="261" r:id="rId5"/>
    <p:sldId id="301" r:id="rId6"/>
    <p:sldId id="262" r:id="rId7"/>
    <p:sldId id="263" r:id="rId8"/>
    <p:sldId id="274" r:id="rId9"/>
    <p:sldId id="273" r:id="rId10"/>
    <p:sldId id="276" r:id="rId11"/>
    <p:sldId id="264" r:id="rId12"/>
    <p:sldId id="265" r:id="rId13"/>
    <p:sldId id="266" r:id="rId14"/>
    <p:sldId id="278" r:id="rId15"/>
    <p:sldId id="279" r:id="rId16"/>
    <p:sldId id="280" r:id="rId17"/>
    <p:sldId id="281" r:id="rId18"/>
    <p:sldId id="267" r:id="rId19"/>
    <p:sldId id="296" r:id="rId20"/>
    <p:sldId id="297" r:id="rId21"/>
    <p:sldId id="268" r:id="rId22"/>
    <p:sldId id="269" r:id="rId23"/>
    <p:sldId id="270" r:id="rId24"/>
    <p:sldId id="282" r:id="rId25"/>
    <p:sldId id="283" r:id="rId26"/>
    <p:sldId id="271" r:id="rId27"/>
    <p:sldId id="295" r:id="rId28"/>
    <p:sldId id="285" r:id="rId29"/>
    <p:sldId id="289" r:id="rId30"/>
    <p:sldId id="290" r:id="rId31"/>
    <p:sldId id="292" r:id="rId32"/>
    <p:sldId id="293" r:id="rId33"/>
    <p:sldId id="294" r:id="rId34"/>
    <p:sldId id="284" r:id="rId35"/>
    <p:sldId id="288" r:id="rId36"/>
    <p:sldId id="287" r:id="rId37"/>
    <p:sldId id="298" r:id="rId38"/>
    <p:sldId id="286" r:id="rId39"/>
    <p:sldId id="299" r:id="rId40"/>
    <p:sldId id="300" r:id="rId41"/>
    <p:sldId id="302" r:id="rId42"/>
    <p:sldId id="272" r:id="rId43"/>
    <p:sldId id="25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9" autoAdjust="0"/>
    <p:restoredTop sz="94655" autoAdjust="0"/>
  </p:normalViewPr>
  <p:slideViewPr>
    <p:cSldViewPr>
      <p:cViewPr>
        <p:scale>
          <a:sx n="60" d="100"/>
          <a:sy n="60" d="100"/>
        </p:scale>
        <p:origin x="-169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style val="2"/>
  <c:chart>
    <c:autoTitleDeleted val="1"/>
    <c:plotArea>
      <c:layout/>
      <c:scatterChart>
        <c:scatterStyle val="lineMarker"/>
        <c:varyColors val="1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numFmt formatCode="General" sourceLinked="0"/>
            </c:trendlineLbl>
          </c:trendline>
          <c:xVal>
            <c:numRef>
              <c:f>Hoja1!$A$2:$A$6</c:f>
              <c:numCache>
                <c:formatCode>General</c:formatCode>
                <c:ptCount val="5"/>
                <c:pt idx="0">
                  <c:v>720</c:v>
                </c:pt>
                <c:pt idx="1">
                  <c:v>630</c:v>
                </c:pt>
                <c:pt idx="2">
                  <c:v>580</c:v>
                </c:pt>
                <c:pt idx="3">
                  <c:v>545</c:v>
                </c:pt>
                <c:pt idx="4">
                  <c:v>500</c:v>
                </c:pt>
              </c:numCache>
            </c:numRef>
          </c:xVal>
          <c:yVal>
            <c:numRef>
              <c:f>Hoja1!$B$2:$B$6</c:f>
              <c:numCache>
                <c:formatCode>General</c:formatCode>
                <c:ptCount val="5"/>
                <c:pt idx="0">
                  <c:v>3.7600000000000002</c:v>
                </c:pt>
                <c:pt idx="1">
                  <c:v>3.69</c:v>
                </c:pt>
                <c:pt idx="2">
                  <c:v>3.64</c:v>
                </c:pt>
                <c:pt idx="3">
                  <c:v>3.6</c:v>
                </c:pt>
                <c:pt idx="4">
                  <c:v>3.4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46528"/>
        <c:axId val="29448448"/>
      </c:scatterChart>
      <c:valAx>
        <c:axId val="29446528"/>
        <c:scaling>
          <c:orientation val="minMax"/>
          <c:min val="340"/>
        </c:scaling>
        <c:delete val="1"/>
        <c:axPos val="b"/>
        <c:majorGridlines/>
        <c:min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C"/>
                  <a:t>Longitud de onda (nm)</a:t>
                </a:r>
              </a:p>
            </c:rich>
          </c:tx>
          <c:overlay val="1"/>
        </c:title>
        <c:numFmt formatCode="General" sourceLinked="1"/>
        <c:majorTickMark val="cross"/>
        <c:minorTickMark val="cross"/>
        <c:tickLblPos val="nextTo"/>
        <c:crossAx val="29448448"/>
        <c:crosses val="autoZero"/>
        <c:crossBetween val="midCat"/>
      </c:valAx>
      <c:valAx>
        <c:axId val="29448448"/>
        <c:scaling>
          <c:orientation val="minMax"/>
        </c:scaling>
        <c:delete val="1"/>
        <c:axPos val="l"/>
        <c:majorGridlines/>
        <c:min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C"/>
                  <a:t>Voltaje</a:t>
                </a:r>
                <a:r>
                  <a:rPr lang="es-EC" baseline="0"/>
                  <a:t> (V)</a:t>
                </a:r>
                <a:endParaRPr lang="es-EC"/>
              </a:p>
            </c:rich>
          </c:tx>
          <c:overlay val="1"/>
        </c:title>
        <c:numFmt formatCode="General" sourceLinked="1"/>
        <c:majorTickMark val="cross"/>
        <c:minorTickMark val="cross"/>
        <c:tickLblPos val="nextTo"/>
        <c:crossAx val="29446528"/>
        <c:crosses val="autoZero"/>
        <c:crossBetween val="midCat"/>
      </c:valAx>
    </c:plotArea>
    <c:plotVisOnly val="1"/>
    <c:dispBlanksAs val="gap"/>
    <c:showDLblsOverMax val="1"/>
  </c:chart>
  <c:externalData r:id="rId1">
    <c:autoUpdate val="1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60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43EDB6-8B00-440A-AAED-C9A7AB638973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47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7900" y="2133600"/>
            <a:ext cx="417671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2925763"/>
            <a:ext cx="417671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21400" y="188913"/>
            <a:ext cx="1619250" cy="48244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58888" y="188913"/>
            <a:ext cx="4710112" cy="48244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58888" y="836613"/>
            <a:ext cx="3163887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836613"/>
            <a:ext cx="3165475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88913"/>
            <a:ext cx="64087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836613"/>
            <a:ext cx="64817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76" y="4143380"/>
            <a:ext cx="3887787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 sz="1800" dirty="0" smtClean="0"/>
              <a:t>Presentado por:</a:t>
            </a:r>
          </a:p>
          <a:p>
            <a:pPr>
              <a:lnSpc>
                <a:spcPct val="90000"/>
              </a:lnSpc>
            </a:pPr>
            <a:endParaRPr lang="es-EC" sz="1800" dirty="0" smtClean="0"/>
          </a:p>
          <a:p>
            <a:pPr>
              <a:lnSpc>
                <a:spcPct val="90000"/>
              </a:lnSpc>
            </a:pPr>
            <a:r>
              <a:rPr lang="es-EC" sz="1800" dirty="0"/>
              <a:t>	</a:t>
            </a:r>
            <a:r>
              <a:rPr lang="es-EC" sz="1800" dirty="0" smtClean="0"/>
              <a:t>	Jimmy Clavijo</a:t>
            </a:r>
          </a:p>
          <a:p>
            <a:pPr>
              <a:lnSpc>
                <a:spcPct val="90000"/>
              </a:lnSpc>
            </a:pPr>
            <a:r>
              <a:rPr lang="es-EC" sz="1800" dirty="0"/>
              <a:t>	</a:t>
            </a:r>
            <a:r>
              <a:rPr lang="es-EC" sz="1800" dirty="0" smtClean="0"/>
              <a:t>	Christian Valdez</a:t>
            </a:r>
          </a:p>
          <a:p>
            <a:pPr>
              <a:lnSpc>
                <a:spcPct val="90000"/>
              </a:lnSpc>
            </a:pPr>
            <a:r>
              <a:rPr lang="es-EC" sz="1800" dirty="0"/>
              <a:t>	</a:t>
            </a:r>
            <a:r>
              <a:rPr lang="es-EC" sz="1800" dirty="0" smtClean="0"/>
              <a:t>	Rafael Alume</a:t>
            </a:r>
            <a:endParaRPr lang="uk-UA" sz="1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4810" y="2143116"/>
            <a:ext cx="4892679" cy="893763"/>
          </a:xfrm>
          <a:noFill/>
        </p:spPr>
        <p:txBody>
          <a:bodyPr/>
          <a:lstStyle/>
          <a:p>
            <a:r>
              <a:rPr lang="es-EC" sz="2400" dirty="0" smtClean="0"/>
              <a:t>RECUPERACIÓN Y REDISEÑO DE </a:t>
            </a:r>
            <a:r>
              <a:rPr lang="es-EC" sz="2400" dirty="0"/>
              <a:t>UN ESPECTROFOTÓMETRO </a:t>
            </a:r>
            <a:r>
              <a:rPr lang="es-EC" sz="2400" dirty="0" smtClean="0"/>
              <a:t>DIGITAL PARA EL CÁLCULO DE LA TRANSMITANCIA Y ABSORBANCIA</a:t>
            </a:r>
            <a:endParaRPr lang="uk-UA" sz="2400" b="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71472" y="1071546"/>
            <a:ext cx="8225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ESPECTROFOTÓMETRO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El espectrofotómetro proyecta un haz de luz monocromática (de una longitud de onda particular) a través de una muestra y esto le permite al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experimentador obtener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información de  la sustancia que se analiza en la muestra. Esto se logra midiendo la Absorbancia (</a:t>
            </a:r>
            <a:r>
              <a:rPr lang="es-ES" i="1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) a distintas longitudes de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onda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obteniendo así un espectrograma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6 Imagen" descr="espectrogram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0364" y="3143248"/>
            <a:ext cx="3857652" cy="264320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51272" y="5786454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solidFill>
                  <a:schemeClr val="tx1">
                    <a:lumMod val="50000"/>
                  </a:schemeClr>
                </a:solidFill>
              </a:rPr>
              <a:t>Ejemplo de un espectrograma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643042" y="2786058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Descripción y funcionamiento del equipo a modificar</a:t>
            </a:r>
            <a:endParaRPr lang="es-EC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643042" y="3786190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Recuperación y rediseño del instrumento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1643042" y="4786322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643042" y="1785926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Teoría de la espectrofotometría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Descripción y funcionamiento del equipo a modificar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DESCRIPCIÓN DEL EQUIPO</a:t>
            </a:r>
          </a:p>
          <a:p>
            <a:pPr marL="0" lvl="1"/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El equipo que se va a recuperar es un Spectronic 20D, que originalmente es de diseño digital parar luz visible, con las siguientes características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 Pantalla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digital (despliegue visual de 7 segmentos)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 Operación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manual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 Opera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en el rango de luz visible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 Detectores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de fototubo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6 Imagen" descr="P3111463.JPG"/>
          <p:cNvPicPr/>
          <p:nvPr/>
        </p:nvPicPr>
        <p:blipFill>
          <a:blip r:embed="rId3" cstate="print"/>
          <a:srcRect t="17403" r="5574" b="9943"/>
          <a:stretch>
            <a:fillRect/>
          </a:stretch>
        </p:blipFill>
        <p:spPr>
          <a:xfrm>
            <a:off x="5072066" y="3929066"/>
            <a:ext cx="2969871" cy="18288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43570" y="592933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solidFill>
                  <a:schemeClr val="tx1">
                    <a:lumMod val="50000"/>
                  </a:schemeClr>
                </a:solidFill>
              </a:rPr>
              <a:t>Equipo a modificar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Descripción y funcionamiento del equipo a modificar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A continuación procederemos a describir cada una de las partes que conforman al equipo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  FUENTE </a:t>
            </a:r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LUMINOSA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  MONOCROMADOR 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tx1">
                    <a:lumMod val="50000"/>
                  </a:schemeClr>
                </a:solidFill>
              </a:rPr>
              <a:t> ELEMENTO FOTODETECTOR</a:t>
            </a:r>
          </a:p>
          <a:p>
            <a:pPr marL="0"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  SISTEMA </a:t>
            </a:r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DE REGISTRO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Descripción y funcionamiento del equipo a modificar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s-ES" b="1" u="sng" dirty="0" smtClean="0">
                <a:solidFill>
                  <a:schemeClr val="tx1">
                    <a:lumMod val="50000"/>
                  </a:schemeClr>
                </a:solidFill>
              </a:rPr>
              <a:t>FUENTE </a:t>
            </a:r>
            <a:r>
              <a:rPr lang="es-ES" b="1" u="sng" dirty="0">
                <a:solidFill>
                  <a:schemeClr val="tx1">
                    <a:lumMod val="50000"/>
                  </a:schemeClr>
                </a:solidFill>
              </a:rPr>
              <a:t>LUMINOSA</a:t>
            </a:r>
            <a:endParaRPr lang="es-EC" u="sng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MONOCROMADOR </a:t>
            </a:r>
            <a:endParaRPr lang="es-EC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C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C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ELEMENTO FOTODETECTOR</a:t>
            </a:r>
          </a:p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SISTEMA 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DE REGISTRO</a:t>
            </a:r>
            <a:endParaRPr lang="es-EC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929190" y="1857364"/>
            <a:ext cx="3500462" cy="36433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Una bombilla pequeña de filamento enrollado es apropiada para concentrar </a:t>
            </a:r>
            <a:r>
              <a:rPr lang="es-ES" b="1" dirty="0" smtClean="0"/>
              <a:t>la luz </a:t>
            </a:r>
            <a:r>
              <a:rPr lang="es-ES" b="1" dirty="0"/>
              <a:t>en un haz intenso. </a:t>
            </a:r>
            <a:endParaRPr lang="es-ES" b="1" dirty="0" smtClean="0"/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La </a:t>
            </a:r>
            <a:r>
              <a:rPr lang="es-ES" b="1" dirty="0"/>
              <a:t>lámpara de tungsteno funciona con corriente constante. </a:t>
            </a:r>
            <a:endParaRPr lang="es-ES" b="1" dirty="0" smtClean="0"/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Esta </a:t>
            </a:r>
            <a:r>
              <a:rPr lang="es-ES" b="1" dirty="0"/>
              <a:t>fuente tiene un alto grado de estabilidad y larga vida.</a:t>
            </a:r>
            <a:endParaRPr lang="es-EC" b="1" dirty="0"/>
          </a:p>
          <a:p>
            <a:pPr algn="ctr"/>
            <a:endParaRPr lang="es-EC" dirty="0"/>
          </a:p>
        </p:txBody>
      </p:sp>
      <p:pic>
        <p:nvPicPr>
          <p:cNvPr id="8" name="46 Imagen" descr="foc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0166" y="3357562"/>
            <a:ext cx="1867595" cy="126808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Descripción y funcionamiento del equipo a modificar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FUENTE 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LUMINOSA</a:t>
            </a:r>
            <a:endParaRPr lang="es-EC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</a:t>
            </a:r>
            <a:r>
              <a:rPr lang="es-ES" b="1" u="sng" dirty="0" smtClean="0">
                <a:solidFill>
                  <a:schemeClr val="tx1">
                    <a:lumMod val="50000"/>
                  </a:schemeClr>
                </a:solidFill>
              </a:rPr>
              <a:t>MONOCROMADOR </a:t>
            </a:r>
            <a:endParaRPr lang="es-EC" b="1" u="sng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C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C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ELEMENTO FOTODETECTOR</a:t>
            </a:r>
          </a:p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SISTEMA 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DE REGISTRO</a:t>
            </a:r>
            <a:endParaRPr lang="es-EC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929190" y="1857364"/>
            <a:ext cx="3500462" cy="40005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Constituido por las rendijas de entrada y salida, colimadores y el elemento de dispersión, el monocromador descompone la luz incidente en un espectro de luz. </a:t>
            </a:r>
            <a:endParaRPr lang="es-ES" b="1" dirty="0" smtClean="0"/>
          </a:p>
          <a:p>
            <a:endParaRPr lang="es-ES" b="1" dirty="0"/>
          </a:p>
          <a:p>
            <a:r>
              <a:rPr lang="es-ES" b="1" dirty="0"/>
              <a:t>En los monocromadores convencionales se utiliza el prisma como elemento de dispersión de la </a:t>
            </a:r>
            <a:r>
              <a:rPr lang="es-ES" b="1" dirty="0" smtClean="0"/>
              <a:t>luz.</a:t>
            </a:r>
            <a:endParaRPr lang="es-EC" b="1" dirty="0"/>
          </a:p>
          <a:p>
            <a:endParaRPr lang="es-EC" b="1" dirty="0"/>
          </a:p>
        </p:txBody>
      </p:sp>
      <p:pic>
        <p:nvPicPr>
          <p:cNvPr id="7" name="48 Imagen" descr="sistema_optico_spectronic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3286124"/>
            <a:ext cx="4572032" cy="1456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Descripción y funcionamiento del equipo a modificar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FUENTE 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LUMINOSA</a:t>
            </a:r>
            <a:endParaRPr lang="es-EC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MONOCROMADOR </a:t>
            </a:r>
            <a:endParaRPr lang="es-EC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C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C" b="1" u="sng" dirty="0" smtClean="0">
                <a:solidFill>
                  <a:schemeClr val="tx1">
                    <a:lumMod val="50000"/>
                  </a:schemeClr>
                </a:solidFill>
              </a:rPr>
              <a:t> ELEMENTO FOTODETECTOR</a:t>
            </a:r>
          </a:p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SISTEMA 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DE REGISTRO</a:t>
            </a:r>
            <a:endParaRPr lang="es-EC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929190" y="1857364"/>
            <a:ext cx="3500462" cy="45720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El material fotosensible del cátodo </a:t>
            </a:r>
            <a:r>
              <a:rPr lang="es-ES" b="1" dirty="0" smtClean="0"/>
              <a:t>emite </a:t>
            </a:r>
            <a:r>
              <a:rPr lang="es-ES" b="1" dirty="0"/>
              <a:t>electrones al ser irradiado. </a:t>
            </a:r>
            <a:endParaRPr lang="es-ES" b="1" dirty="0" smtClean="0"/>
          </a:p>
          <a:p>
            <a:r>
              <a:rPr lang="es-ES" b="1" dirty="0" smtClean="0"/>
              <a:t>Debido </a:t>
            </a:r>
            <a:r>
              <a:rPr lang="es-ES" b="1" dirty="0"/>
              <a:t>al  voltaje aplicado entre los electrodos, los electrones se dirigen al ánodo, este flujo de electrones permite que por el circuito fluya una corriente cuya intensidad es directamente proporcional a la intensidad de la luz que excita al fototubo.</a:t>
            </a:r>
          </a:p>
          <a:p>
            <a:endParaRPr lang="es-EC" b="1" dirty="0"/>
          </a:p>
        </p:txBody>
      </p:sp>
      <p:pic>
        <p:nvPicPr>
          <p:cNvPr id="8" name="0 Imagen" descr="P3111475.JPG"/>
          <p:cNvPicPr/>
          <p:nvPr/>
        </p:nvPicPr>
        <p:blipFill>
          <a:blip r:embed="rId3" cstate="print"/>
          <a:srcRect l="51342" t="23463" r="23272" b="17292"/>
          <a:stretch>
            <a:fillRect/>
          </a:stretch>
        </p:blipFill>
        <p:spPr>
          <a:xfrm>
            <a:off x="3000364" y="3357562"/>
            <a:ext cx="1336378" cy="2071702"/>
          </a:xfrm>
          <a:prstGeom prst="rect">
            <a:avLst/>
          </a:prstGeom>
        </p:spPr>
      </p:pic>
      <p:pic>
        <p:nvPicPr>
          <p:cNvPr id="9" name="8 Imagen" descr="C:\Documents and Settings\Administrador\Escritorio\fototubo 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2357454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Descripción y funcionamiento del equipo a modificar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FUENTE 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LUMINOSA</a:t>
            </a:r>
            <a:endParaRPr lang="es-EC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MONOCROMADOR </a:t>
            </a:r>
            <a:endParaRPr lang="es-EC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C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C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ELEMENTO FOTODETECTOR</a:t>
            </a:r>
          </a:p>
          <a:p>
            <a:pPr marL="0" lvl="1">
              <a:buFont typeface="Arial" pitchFamily="34" charset="0"/>
              <a:buChar char="•"/>
            </a:pPr>
            <a:r>
              <a:rPr lang="es-ES" b="1" u="sng" dirty="0" smtClean="0">
                <a:solidFill>
                  <a:schemeClr val="tx1">
                    <a:lumMod val="50000"/>
                  </a:schemeClr>
                </a:solidFill>
              </a:rPr>
              <a:t>  SISTEMA </a:t>
            </a:r>
            <a:r>
              <a:rPr lang="es-ES" b="1" u="sng" dirty="0">
                <a:solidFill>
                  <a:schemeClr val="tx1">
                    <a:lumMod val="50000"/>
                  </a:schemeClr>
                </a:solidFill>
              </a:rPr>
              <a:t>DE REGISTRO</a:t>
            </a:r>
            <a:endParaRPr lang="es-EC" b="1" u="sng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929190" y="1857364"/>
            <a:ext cx="3500462" cy="30718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Formado principalmente por un microcontrolador, (PIC 16F877A), el cual servirá como controlador del </a:t>
            </a:r>
            <a:r>
              <a:rPr lang="es-ES" b="1" dirty="0" smtClean="0"/>
              <a:t>equipo, </a:t>
            </a:r>
            <a:r>
              <a:rPr lang="es-ES" b="1" dirty="0"/>
              <a:t>ya que éste será el encargado de procesar la información proveniente de los circuitos </a:t>
            </a:r>
            <a:r>
              <a:rPr lang="es-ES" b="1" dirty="0" smtClean="0"/>
              <a:t>electrónicos.</a:t>
            </a:r>
            <a:endParaRPr lang="es-EC" b="1" dirty="0"/>
          </a:p>
        </p:txBody>
      </p:sp>
      <p:pic>
        <p:nvPicPr>
          <p:cNvPr id="10" name="25 Imagen" descr="pi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728" y="3857628"/>
            <a:ext cx="2071702" cy="1643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Descripción y funcionamiento del equipo a modificar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C" b="1" dirty="0" smtClean="0">
                <a:solidFill>
                  <a:schemeClr val="tx1">
                    <a:lumMod val="50000"/>
                  </a:schemeClr>
                </a:solidFill>
              </a:rPr>
              <a:t>FUNCIONAMIENTO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48 Imagen" descr="sistema_optico_spectronic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24" y="3071810"/>
            <a:ext cx="6858048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Descripción y funcionamiento del equipo a modificar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14612" y="1285860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FUNCIONAMIENTO DEL EQUIPO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42976" y="2143116"/>
            <a:ext cx="735811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/>
            <a:r>
              <a:rPr lang="es-ES" sz="2100" dirty="0" smtClean="0">
                <a:latin typeface="Arial" pitchFamily="34" charset="0"/>
                <a:cs typeface="Arial" pitchFamily="34" charset="0"/>
              </a:rPr>
              <a:t>AJUSTE DEL CERO INSTRUMENTAL</a:t>
            </a:r>
          </a:p>
          <a:p>
            <a:pPr marL="447675" lvl="1" algn="just"/>
            <a:r>
              <a:rPr lang="es-ES" sz="1700" dirty="0" smtClean="0">
                <a:latin typeface="Arial" pitchFamily="34" charset="0"/>
                <a:cs typeface="Arial" pitchFamily="34" charset="0"/>
              </a:rPr>
              <a:t>Eliminar pequeños valores de voltaje generados por el fototubo (luz parásita , sensibilidad).</a:t>
            </a:r>
          </a:p>
          <a:p>
            <a:pPr marL="447675" lvl="1" algn="just"/>
            <a:endParaRPr lang="es-CO" sz="17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2100" dirty="0" smtClean="0">
                <a:latin typeface="Arial" pitchFamily="34" charset="0"/>
                <a:cs typeface="Arial" pitchFamily="34" charset="0"/>
              </a:rPr>
              <a:t>INCIDENCIA DE LA LUZ SOBRE LA MUESTRA</a:t>
            </a:r>
          </a:p>
          <a:p>
            <a:pPr lvl="1" algn="just"/>
            <a:r>
              <a:rPr lang="es-ES" sz="1700" dirty="0" smtClean="0">
                <a:latin typeface="Arial" pitchFamily="34" charset="0"/>
                <a:cs typeface="Arial" pitchFamily="34" charset="0"/>
              </a:rPr>
              <a:t>La muestra activa un mecanismo que deja pasar la luz.</a:t>
            </a:r>
          </a:p>
          <a:p>
            <a:pPr lvl="1" algn="just"/>
            <a:endParaRPr lang="es-ES" sz="17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2100" dirty="0" smtClean="0">
                <a:latin typeface="Arial" pitchFamily="34" charset="0"/>
                <a:cs typeface="Arial" pitchFamily="34" charset="0"/>
              </a:rPr>
              <a:t>DETECCION DE LA LUZ AL PASAR POR LA MUESTRA</a:t>
            </a:r>
          </a:p>
          <a:p>
            <a:pPr lvl="1"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Radiación no absorbida – genera una corriente (fototubo)</a:t>
            </a:r>
          </a:p>
          <a:p>
            <a:pPr lvl="1" algn="just"/>
            <a:endParaRPr lang="es-CO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4321175" cy="649287"/>
          </a:xfrm>
        </p:spPr>
        <p:txBody>
          <a:bodyPr/>
          <a:lstStyle/>
          <a:p>
            <a:endParaRPr lang="uk-UA" sz="3600" b="1" dirty="0">
              <a:latin typeface="Tahoma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643042" y="2786058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Descripción y funcionamiento del equipo a modificar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1643042" y="3786190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Recuperación y rediseño del instrumento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1643042" y="4786322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643042" y="1785926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Teoría de la espectrofotometría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Descripción y funcionamiento del equipo a modificar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42976" y="2143116"/>
            <a:ext cx="735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CO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457200" y="1714487"/>
            <a:ext cx="4040188" cy="46038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C" sz="21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C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AMPLIFICADOR</a:t>
            </a:r>
            <a:endParaRPr kumimoji="0" lang="es-CO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" marR="0" lvl="1" indent="-285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Apropiado para obtención de lectura-configuración amplificador no inversor.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5 Marcador de texto"/>
          <p:cNvSpPr txBox="1">
            <a:spLocks/>
          </p:cNvSpPr>
          <p:nvPr/>
        </p:nvSpPr>
        <p:spPr>
          <a:xfrm>
            <a:off x="4645025" y="1714487"/>
            <a:ext cx="4041775" cy="460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DIGITALIZACIÓN Y MUESTREO DE RESULTADOS</a:t>
            </a:r>
          </a:p>
        </p:txBody>
      </p:sp>
      <p:sp>
        <p:nvSpPr>
          <p:cNvPr id="12" name="6 Marcador de contenido"/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pPr marL="180975" marR="0" lvl="1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Microcontrolador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" name="12 Imagen"/>
          <p:cNvPicPr/>
          <p:nvPr/>
        </p:nvPicPr>
        <p:blipFill>
          <a:blip r:embed="rId3" cstate="print"/>
          <a:srcRect l="20282" t="12996" r="26808" b="30837"/>
          <a:stretch>
            <a:fillRect/>
          </a:stretch>
        </p:blipFill>
        <p:spPr bwMode="auto">
          <a:xfrm>
            <a:off x="785786" y="3143248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5 Imagen" descr="pi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9322" y="3357562"/>
            <a:ext cx="1714512" cy="1643074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2428860" y="1059404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FUNCIONAMIENTO DEL EQUIPO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643042" y="2786058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Descripción y funcionamiento del equipo a modificar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1643042" y="3786190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Recuperación y rediseño del instrumento</a:t>
            </a:r>
            <a:endParaRPr lang="es-EC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1643042" y="4786322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643042" y="1785926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Teoría de la espectrofotometría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1214422"/>
            <a:ext cx="8225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>
                    <a:lumMod val="50000"/>
                  </a:schemeClr>
                </a:solidFill>
              </a:rPr>
              <a:t>Una vez terminado el análisis del estado del equipo, se procedió a rediseñar éste, de acuerdo al siguiente diagrama de </a:t>
            </a:r>
            <a:r>
              <a:rPr lang="es-EC" dirty="0" smtClean="0">
                <a:solidFill>
                  <a:schemeClr val="tx1">
                    <a:lumMod val="50000"/>
                  </a:schemeClr>
                </a:solidFill>
              </a:rPr>
              <a:t>bloques.</a:t>
            </a: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509723" y="2071678"/>
          <a:ext cx="6276987" cy="400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Visio" r:id="rId4" imgW="4561332" imgH="2914650" progId="Visio.Drawing.11">
                  <p:embed/>
                </p:oleObj>
              </mc:Choice>
              <mc:Fallback>
                <p:oleObj name="Visio" r:id="rId4" imgW="4561332" imgH="291465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23" y="2071678"/>
                        <a:ext cx="6276987" cy="4000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continuación se procede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a describir cada una de las partes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en las que se trabajo.</a:t>
            </a:r>
          </a:p>
          <a:p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FUENTE DE PODER</a:t>
            </a:r>
          </a:p>
          <a:p>
            <a:pPr marL="0"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CÁLCULO DE LA LONGITUD DE ONDA</a:t>
            </a:r>
          </a:p>
          <a:p>
            <a:pPr>
              <a:buFont typeface="Arial" pitchFamily="34" charset="0"/>
              <a:buChar char="•"/>
            </a:pPr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 CIRCUITO DE ADQUISICIÓN Y PROCESAMIENTO DE DATOS</a:t>
            </a:r>
            <a:endParaRPr lang="es-EC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INTERFAZ DE PRESENTACION DE DATOS</a:t>
            </a: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50000"/>
                  </a:schemeClr>
                </a:solidFill>
              </a:rPr>
              <a:t>FUENTES </a:t>
            </a:r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DE PODER</a:t>
            </a: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 Recuperación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las salidas de voltaje de ±12VDC, +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5VDC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 Recuperación de la fuente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de energía del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foco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 Diseñar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una nueva fuente para polarizar el fototubo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Recuperación </a:t>
            </a:r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las salidas de voltaje de ±12VDC, +</a:t>
            </a: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5VDC</a:t>
            </a:r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85786" y="2214554"/>
            <a:ext cx="2000264" cy="2786082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sng" dirty="0" smtClean="0"/>
              <a:t>+5VDC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Fuente regulada de voltaje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Regulador: </a:t>
            </a:r>
            <a:r>
              <a:rPr lang="es-ES" dirty="0" smtClean="0"/>
              <a:t>LM7805</a:t>
            </a:r>
          </a:p>
          <a:p>
            <a:pPr algn="ctr"/>
            <a:endParaRPr lang="es-ES" dirty="0"/>
          </a:p>
          <a:p>
            <a:pPr algn="ctr"/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785786" y="5214950"/>
            <a:ext cx="200026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Reemplazo del regulador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071934" y="2357430"/>
            <a:ext cx="2000264" cy="2786082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sng" dirty="0" smtClean="0"/>
              <a:t>+/- 12VDC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Fuente de voltaje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Reguladores: </a:t>
            </a:r>
            <a:r>
              <a:rPr lang="es-ES" dirty="0"/>
              <a:t>LM78L12 </a:t>
            </a:r>
            <a:r>
              <a:rPr lang="es-ES" dirty="0" smtClean="0"/>
              <a:t> </a:t>
            </a:r>
            <a:r>
              <a:rPr lang="es-ES" dirty="0"/>
              <a:t>LM79L12 </a:t>
            </a:r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071934" y="5214950"/>
            <a:ext cx="2000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Reemplazo de elementos reguladores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214422"/>
            <a:ext cx="822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Recuperación de la fuente de energía del foco</a:t>
            </a:r>
          </a:p>
          <a:p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857224" y="2000240"/>
          <a:ext cx="6786610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Visio" r:id="rId4" imgW="6821280" imgH="1840661" progId="Visio.Drawing.11">
                  <p:embed/>
                </p:oleObj>
              </mc:Choice>
              <mc:Fallback>
                <p:oleObj name="Visio" r:id="rId4" imgW="6821280" imgH="1840661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000240"/>
                        <a:ext cx="6786610" cy="2357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071942"/>
            <a:ext cx="714375" cy="238125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286256"/>
            <a:ext cx="790575" cy="238125"/>
          </a:xfrm>
          <a:prstGeom prst="rect">
            <a:avLst/>
          </a:prstGeom>
          <a:noFill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500570"/>
            <a:ext cx="809625" cy="238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380168"/>
            <a:ext cx="8225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Recuperación de la fuente de energía del foco</a:t>
            </a:r>
          </a:p>
          <a:p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C" dirty="0" smtClean="0">
                <a:solidFill>
                  <a:schemeClr val="tx1">
                    <a:lumMod val="50000"/>
                  </a:schemeClr>
                </a:solidFill>
              </a:rPr>
              <a:t>Por la alta corriente que maneja la carga, la fuente de 6V utiliza un transistor Darlington MJ10000, el cual permite un alto manejo de corriente en bajo niveles de voltaje; se lo ha reemplazado por el MJ11032</a:t>
            </a: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22 Imagen" descr="mj1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68" y="3357562"/>
            <a:ext cx="1071570" cy="11430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75769" y="4714884"/>
            <a:ext cx="28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tx1">
                    <a:lumMod val="50000"/>
                  </a:schemeClr>
                </a:solidFill>
              </a:rPr>
              <a:t>Encapsulado de un MJ10000</a:t>
            </a:r>
            <a:endParaRPr lang="es-EC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Diseñar una nueva fuente para polarizar el fototubo</a:t>
            </a:r>
          </a:p>
          <a:p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Para generar los +90VDC se hace uso del siguiente esquema, muy útil gracias a su simplicidad</a:t>
            </a:r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2346" t="29956" r="1411" b="27313"/>
          <a:stretch>
            <a:fillRect/>
          </a:stretch>
        </p:blipFill>
        <p:spPr bwMode="auto">
          <a:xfrm>
            <a:off x="642910" y="3000372"/>
            <a:ext cx="55007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Diseñar una nueva fuente para polarizar el fototubo</a:t>
            </a:r>
          </a:p>
          <a:p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Para generar los +90VDC se hace uso del siguiente esquema, muy útil gracias a su simplicidad</a:t>
            </a:r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2346" t="29956" r="1411" b="27313"/>
          <a:stretch>
            <a:fillRect/>
          </a:stretch>
        </p:blipFill>
        <p:spPr bwMode="auto">
          <a:xfrm>
            <a:off x="642910" y="3000372"/>
            <a:ext cx="55007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TENSIN~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643182"/>
            <a:ext cx="2000250" cy="151447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572264" y="2857496"/>
            <a:ext cx="428628" cy="1357322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643042" y="2786058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Descripción y funcionamiento del equipo a modificar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1643042" y="3786190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Recuperación y rediseño del instrumento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1643042" y="4786322"/>
            <a:ext cx="56436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643042" y="1785926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Teoría de la espectrofotometría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Diseñar una nueva fuente para polarizar el fototubo</a:t>
            </a:r>
          </a:p>
          <a:p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Para generar los +90VDC se hace uso del siguiente esquema, muy útil gracias a su simplicidad</a:t>
            </a:r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2346" t="29956" r="1411" b="27313"/>
          <a:stretch>
            <a:fillRect/>
          </a:stretch>
        </p:blipFill>
        <p:spPr bwMode="auto">
          <a:xfrm>
            <a:off x="642910" y="3000372"/>
            <a:ext cx="55007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1428728" y="3071810"/>
            <a:ext cx="714380" cy="71438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TENSIN~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643182"/>
            <a:ext cx="2000250" cy="151447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572264" y="2857496"/>
            <a:ext cx="428628" cy="1357322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angular"/>
          <p:cNvCxnSpPr/>
          <p:nvPr/>
        </p:nvCxnSpPr>
        <p:spPr>
          <a:xfrm rot="16200000" flipH="1">
            <a:off x="1142976" y="4071942"/>
            <a:ext cx="1071570" cy="928694"/>
          </a:xfrm>
          <a:prstGeom prst="bentConnector3">
            <a:avLst>
              <a:gd name="adj1" fmla="val -60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Diseñar una nueva fuente para polarizar el fototubo</a:t>
            </a:r>
          </a:p>
          <a:p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Para generar los +90VDC se hace uso del siguiente esquema, muy útil gracias a su simplicidad</a:t>
            </a:r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2346" t="29956" r="1411" b="27313"/>
          <a:stretch>
            <a:fillRect/>
          </a:stretch>
        </p:blipFill>
        <p:spPr bwMode="auto">
          <a:xfrm>
            <a:off x="642910" y="3000372"/>
            <a:ext cx="55007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1428728" y="3071810"/>
            <a:ext cx="714380" cy="714380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TENSIN~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357562"/>
            <a:ext cx="2000250" cy="1514475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858016" y="3571876"/>
            <a:ext cx="714380" cy="1357322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Diseñar una nueva fuente para polarizar el fototubo</a:t>
            </a:r>
          </a:p>
          <a:p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Para generar los +90VDC se hace uso del siguiente esquema, muy útil gracias a su simplicidad</a:t>
            </a:r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2346" t="29956" r="1411" b="27313"/>
          <a:stretch>
            <a:fillRect/>
          </a:stretch>
        </p:blipFill>
        <p:spPr bwMode="auto">
          <a:xfrm>
            <a:off x="642910" y="3000372"/>
            <a:ext cx="55007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1428728" y="3071810"/>
            <a:ext cx="714380" cy="714380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angular"/>
          <p:cNvCxnSpPr/>
          <p:nvPr/>
        </p:nvCxnSpPr>
        <p:spPr>
          <a:xfrm rot="5400000" flipH="1" flipV="1">
            <a:off x="2714612" y="4286256"/>
            <a:ext cx="1000132" cy="428628"/>
          </a:xfrm>
          <a:prstGeom prst="bentConnector3">
            <a:avLst>
              <a:gd name="adj1" fmla="val 9996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TENSIN~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357562"/>
            <a:ext cx="2000250" cy="151447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858016" y="3571876"/>
            <a:ext cx="714380" cy="1357322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Diseñar una nueva fuente para polarizar el fototubo</a:t>
            </a:r>
          </a:p>
          <a:p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Para generar los +90VDC se hace uso del siguiente esquema, muy útil gracias a su simplicidad</a:t>
            </a:r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2346" t="29956" r="1411" b="27313"/>
          <a:stretch>
            <a:fillRect/>
          </a:stretch>
        </p:blipFill>
        <p:spPr bwMode="auto">
          <a:xfrm>
            <a:off x="642910" y="3000372"/>
            <a:ext cx="55007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rec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714620"/>
            <a:ext cx="2857488" cy="1077414"/>
          </a:xfrm>
          <a:prstGeom prst="rect">
            <a:avLst/>
          </a:prstGeom>
        </p:spPr>
      </p:pic>
      <p:pic>
        <p:nvPicPr>
          <p:cNvPr id="9" name="8 Imagen" descr="Curva-zen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143380"/>
            <a:ext cx="2457452" cy="19670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50000"/>
                  </a:schemeClr>
                </a:solidFill>
              </a:rPr>
              <a:t>CÁLCULO DE LA LONGITUD DE ONDA</a:t>
            </a:r>
          </a:p>
          <a:p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Para el cálculo de longitud de onda es necesario establecer una relación entre la variación de voltaje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del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potenciómetro y la longitud de onda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de la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luz  que sale del monocromador. Ya que las variaciones del espectro de luz guardan una relación lineal, lo más apropiado y sencillo será establecer una relación lineal entre dichos valores. 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85786" y="4143380"/>
          <a:ext cx="2946400" cy="1349502"/>
        </p:xfrm>
        <a:graphic>
          <a:graphicData uri="http://schemas.openxmlformats.org/drawingml/2006/table">
            <a:tbl>
              <a:tblPr/>
              <a:tblGrid>
                <a:gridCol w="1422400"/>
                <a:gridCol w="762000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Longitud de onda (nm)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Voltaje (V)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Rojo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3,69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Naranja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3,64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Amarillo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Verde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Azul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57224" y="5786454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solidFill>
                  <a:schemeClr val="tx1">
                    <a:lumMod val="50000"/>
                  </a:schemeClr>
                </a:solidFill>
              </a:rPr>
              <a:t>Resultados obtenidos en la </a:t>
            </a:r>
            <a:endParaRPr lang="es-EC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C" sz="1600" dirty="0" smtClean="0">
                <a:solidFill>
                  <a:schemeClr val="tx1">
                    <a:lumMod val="50000"/>
                  </a:schemeClr>
                </a:solidFill>
              </a:rPr>
              <a:t>observación </a:t>
            </a:r>
            <a:r>
              <a:rPr lang="es-EC" sz="1600" dirty="0">
                <a:solidFill>
                  <a:schemeClr val="tx1">
                    <a:lumMod val="50000"/>
                  </a:schemeClr>
                </a:solidFill>
              </a:rPr>
              <a:t>de la luz incidente</a:t>
            </a:r>
          </a:p>
        </p:txBody>
      </p:sp>
      <p:graphicFrame>
        <p:nvGraphicFramePr>
          <p:cNvPr id="7" name="6 Gráfico"/>
          <p:cNvGraphicFramePr/>
          <p:nvPr/>
        </p:nvGraphicFramePr>
        <p:xfrm>
          <a:off x="5286380" y="4071942"/>
          <a:ext cx="2510394" cy="166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357818" y="5715016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solidFill>
                  <a:schemeClr val="tx1">
                    <a:lumMod val="50000"/>
                  </a:schemeClr>
                </a:solidFill>
              </a:rPr>
              <a:t>Relación lineal entre voltaje </a:t>
            </a:r>
            <a:endParaRPr lang="es-EC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C" sz="1600" dirty="0" smtClean="0">
                <a:solidFill>
                  <a:schemeClr val="tx1">
                    <a:lumMod val="50000"/>
                  </a:schemeClr>
                </a:solidFill>
              </a:rPr>
              <a:t>y </a:t>
            </a:r>
            <a:r>
              <a:rPr lang="es-EC" sz="1600" dirty="0">
                <a:solidFill>
                  <a:schemeClr val="tx1">
                    <a:lumMod val="50000"/>
                  </a:schemeClr>
                </a:solidFill>
              </a:rPr>
              <a:t>longitud de onda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50000"/>
                  </a:schemeClr>
                </a:solidFill>
              </a:rPr>
              <a:t>CÁLCULO DE LA LONGITUD DE ONDA</a:t>
            </a:r>
          </a:p>
          <a:p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Para  determinar  la relación lineal se valió de los datos de la tabla anterior y la ayuda de la ecuación lineal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			</a:t>
            </a:r>
            <a:r>
              <a:rPr lang="es-ES" i="1" dirty="0" smtClean="0">
                <a:solidFill>
                  <a:schemeClr val="tx1">
                    <a:lumMod val="50000"/>
                  </a:schemeClr>
                </a:solidFill>
              </a:rPr>
              <a:t>y=</a:t>
            </a:r>
            <a:r>
              <a:rPr lang="es-ES" i="1" dirty="0" err="1" smtClean="0">
                <a:solidFill>
                  <a:schemeClr val="tx1">
                    <a:lumMod val="50000"/>
                  </a:schemeClr>
                </a:solidFill>
              </a:rPr>
              <a:t>mx+b</a:t>
            </a:r>
            <a:endParaRPr lang="es-ES" i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1571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929330"/>
            <a:ext cx="2371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72" y="1643051"/>
            <a:ext cx="822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357158" y="1000108"/>
            <a:ext cx="822960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CIRCUITO DE ADQUISICIÓN Y PROCESAMIENTO DE DATOS</a:t>
            </a: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 txBox="1">
            <a:spLocks/>
          </p:cNvSpPr>
          <p:nvPr/>
        </p:nvSpPr>
        <p:spPr>
          <a:xfrm>
            <a:off x="500034" y="1785926"/>
            <a:ext cx="4214842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Convertidor analógico-digital </a:t>
            </a:r>
            <a:r>
              <a:rPr kumimoji="0" lang="es-EC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</a:t>
            </a:r>
            <a:r>
              <a:rPr kumimoji="0" lang="es-EC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servirá para transformar las señales analógicas provenientes del amplificador a señales digitales.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6 Imagen" descr="P3111468.JPG"/>
          <p:cNvPicPr>
            <a:picLocks/>
          </p:cNvPicPr>
          <p:nvPr/>
        </p:nvPicPr>
        <p:blipFill>
          <a:blip r:embed="rId3" cstate="print"/>
          <a:srcRect l="1767" t="42588" r="60777" b="21647"/>
          <a:stretch>
            <a:fillRect/>
          </a:stretch>
        </p:blipFill>
        <p:spPr>
          <a:xfrm>
            <a:off x="1214414" y="3071810"/>
            <a:ext cx="2357454" cy="1928826"/>
          </a:xfrm>
          <a:prstGeom prst="rect">
            <a:avLst/>
          </a:prstGeom>
        </p:spPr>
      </p:pic>
      <p:pic>
        <p:nvPicPr>
          <p:cNvPr id="18" name="10 Marcador de contenido" descr="C:\Fotos equipo nuevo\Escogidas\P9030286.JPG"/>
          <p:cNvPicPr>
            <a:picLocks/>
          </p:cNvPicPr>
          <p:nvPr/>
        </p:nvPicPr>
        <p:blipFill>
          <a:blip r:embed="rId4" cstate="print"/>
          <a:srcRect l="5263" t="16799" r="11665" b="14915"/>
          <a:stretch>
            <a:fillRect/>
          </a:stretch>
        </p:blipFill>
        <p:spPr bwMode="auto">
          <a:xfrm>
            <a:off x="4857752" y="3143248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285992"/>
            <a:ext cx="2286016" cy="500066"/>
          </a:xfrm>
          <a:prstGeom prst="rect">
            <a:avLst/>
          </a:prstGeom>
          <a:noFill/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857628"/>
            <a:ext cx="1885170" cy="71438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71472" y="1857364"/>
            <a:ext cx="76438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Dato digitalizado a su equivalente en voltaje de la siguiente manera: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71472" y="2857496"/>
            <a:ext cx="65008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  presentar el valor de λ en el LCD  aplicamos la siguiente relación: 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3975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/>
          </p:cNvPicPr>
          <p:nvPr/>
        </p:nvPicPr>
        <p:blipFill>
          <a:blip r:embed="rId3" cstate="print"/>
          <a:srcRect l="20282" t="12996" r="26525" b="30837"/>
          <a:stretch>
            <a:fillRect/>
          </a:stretch>
        </p:blipFill>
        <p:spPr bwMode="auto">
          <a:xfrm>
            <a:off x="2000232" y="1428736"/>
            <a:ext cx="54292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714744" y="92867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Amplificador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 l="25396" t="15419" r="8289" b="18502"/>
          <a:stretch>
            <a:fillRect/>
          </a:stretch>
        </p:blipFill>
        <p:spPr bwMode="auto">
          <a:xfrm>
            <a:off x="2503342" y="2003960"/>
            <a:ext cx="4640426" cy="356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405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Teoría de  la espectrofotometría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0"/>
            <a:ext cx="713368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PRINCIPIOS DE LA </a:t>
            </a: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ESPECTROFOTOMETRÍA</a:t>
            </a:r>
          </a:p>
          <a:p>
            <a:pPr marL="0" lvl="1"/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r>
              <a:rPr lang="es-ES" sz="1600" dirty="0">
                <a:solidFill>
                  <a:schemeClr val="tx1">
                    <a:lumMod val="50000"/>
                  </a:schemeClr>
                </a:solidFill>
              </a:rPr>
              <a:t>Desde hace muchos años se ha usado el color como ayuda para reconocer </a:t>
            </a:r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r>
              <a:rPr lang="es-ES" sz="1600" dirty="0" smtClean="0">
                <a:solidFill>
                  <a:schemeClr val="tx1">
                    <a:lumMod val="50000"/>
                  </a:schemeClr>
                </a:solidFill>
              </a:rPr>
              <a:t>las </a:t>
            </a:r>
            <a:r>
              <a:rPr lang="es-ES" sz="1600" dirty="0">
                <a:solidFill>
                  <a:schemeClr val="tx1">
                    <a:lumMod val="50000"/>
                  </a:schemeClr>
                </a:solidFill>
              </a:rPr>
              <a:t>sustancias </a:t>
            </a:r>
            <a:r>
              <a:rPr lang="es-ES" sz="1600" dirty="0" smtClean="0">
                <a:solidFill>
                  <a:schemeClr val="tx1">
                    <a:lumMod val="50000"/>
                  </a:schemeClr>
                </a:solidFill>
              </a:rPr>
              <a:t>químicas.</a:t>
            </a: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r>
              <a:rPr lang="es-ES" sz="1600" dirty="0" smtClean="0">
                <a:solidFill>
                  <a:schemeClr val="tx1">
                    <a:lumMod val="50000"/>
                  </a:schemeClr>
                </a:solidFill>
              </a:rPr>
              <a:t>El equipo analiza las sustancias solo en el rango de luz visible.</a:t>
            </a: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30 Imagen" descr="espectro_visible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00" y="4000504"/>
            <a:ext cx="6858048" cy="1357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 l="21164" t="24229" r="10935" b="17621"/>
          <a:stretch>
            <a:fillRect/>
          </a:stretch>
        </p:blipFill>
        <p:spPr bwMode="auto">
          <a:xfrm>
            <a:off x="428596" y="2143116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500306"/>
            <a:ext cx="2875380" cy="500066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975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000504"/>
            <a:ext cx="3385062" cy="571504"/>
          </a:xfrm>
          <a:prstGeom prst="rect">
            <a:avLst/>
          </a:prstGeom>
          <a:noFill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53975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Recuperación y rediseño del instrumento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975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53975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1000108"/>
            <a:ext cx="8225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Pruebas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realizadas</a:t>
            </a:r>
            <a:endParaRPr lang="es-EC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 smtClean="0"/>
              <a:t>Se realizaron varias pruebas con  los filtros de calibración con el equipo modificado y con un equipo nuevo y calibrado profesionalmente para poder comparar resultados, y se obtuvo la siguiente tabla:</a:t>
            </a:r>
          </a:p>
          <a:p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928663" y="2857495"/>
          <a:ext cx="6929485" cy="2500330"/>
        </p:xfrm>
        <a:graphic>
          <a:graphicData uri="http://schemas.openxmlformats.org/drawingml/2006/table">
            <a:tbl>
              <a:tblPr/>
              <a:tblGrid>
                <a:gridCol w="1261972"/>
                <a:gridCol w="1150108"/>
                <a:gridCol w="2822832"/>
                <a:gridCol w="1694573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LONG. DE ONDA (</a:t>
                      </a:r>
                      <a:r>
                        <a:rPr lang="es-ES" sz="1100" b="1" dirty="0">
                          <a:latin typeface="Arial"/>
                          <a:ea typeface="Calibri"/>
                          <a:cs typeface="Times New Roman"/>
                        </a:rPr>
                        <a:t>λ</a:t>
                      </a: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Filtro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UNICO 1100 ESPECTROPHOTOMETER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SPECTRONIC 20D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590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46.4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46.6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46.8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590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9.7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9.8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9.3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590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9.9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9.5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643042" y="2786058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Descripción y funcionamiento del equipo a modificar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1643042" y="3786190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Recuperación y rediseño del instrumento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1643042" y="4786322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643042" y="1785926"/>
            <a:ext cx="564360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Teoría de la espectrofotometría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</p:spPr>
        <p:txBody>
          <a:bodyPr/>
          <a:lstStyle/>
          <a:p>
            <a:pPr algn="ctr">
              <a:buNone/>
            </a:pPr>
            <a:endParaRPr lang="es-EC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None/>
            </a:pPr>
            <a:endParaRPr lang="es-EC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s-EC" sz="5400" b="1" dirty="0" smtClean="0">
                <a:solidFill>
                  <a:schemeClr val="tx1">
                    <a:lumMod val="50000"/>
                  </a:schemeClr>
                </a:solidFill>
              </a:rPr>
              <a:t>Conclusiones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chemeClr val="tx1">
                    <a:lumMod val="50000"/>
                  </a:schemeClr>
                </a:solidFill>
              </a:rPr>
              <a:t>y</a:t>
            </a:r>
          </a:p>
          <a:p>
            <a:pPr algn="ctr">
              <a:buNone/>
            </a:pPr>
            <a:r>
              <a:rPr lang="en-US" sz="5400" b="1" dirty="0" err="1" smtClean="0">
                <a:solidFill>
                  <a:schemeClr val="tx1">
                    <a:lumMod val="50000"/>
                  </a:schemeClr>
                </a:solidFill>
              </a:rPr>
              <a:t>Recomendaciones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405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Teoría de  la espectrofotometría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10" y="1357298"/>
            <a:ext cx="51219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PRINCIPIOS DE LA </a:t>
            </a:r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ESPECTROFOTOMETRÍA</a:t>
            </a:r>
          </a:p>
          <a:p>
            <a:pPr marL="0" lvl="1"/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r>
              <a:rPr lang="es-E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lvl="1"/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714348" y="1928802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" sz="1600" dirty="0" smtClean="0">
                <a:solidFill>
                  <a:schemeClr val="tx1">
                    <a:lumMod val="50000"/>
                  </a:schemeClr>
                </a:solidFill>
              </a:rPr>
              <a:t>Cuando la luz atraviesa una sustancia, parte de la energía es absorbida.</a:t>
            </a: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r>
              <a:rPr lang="es-ES" sz="1600" dirty="0" smtClean="0">
                <a:solidFill>
                  <a:schemeClr val="tx1">
                    <a:lumMod val="50000"/>
                  </a:schemeClr>
                </a:solidFill>
              </a:rPr>
              <a:t>Todas las sustancias pueden absorber energía radiante, dependiendo esta </a:t>
            </a:r>
          </a:p>
          <a:p>
            <a:pPr marL="0" lvl="1"/>
            <a:r>
              <a:rPr lang="es-ES" sz="1600" dirty="0" smtClean="0">
                <a:solidFill>
                  <a:schemeClr val="tx1">
                    <a:lumMod val="50000"/>
                  </a:schemeClr>
                </a:solidFill>
              </a:rPr>
              <a:t>absorción de la estructura de las moléculas y de la distancia recorrida por el haz</a:t>
            </a: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r>
              <a:rPr lang="es-E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lvl="1"/>
            <a:endParaRPr lang="es-EC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/>
          </a:p>
        </p:txBody>
      </p:sp>
      <p:pic>
        <p:nvPicPr>
          <p:cNvPr id="64514" name="Picture 2" descr="http://sa.bekaertfilms.com/Assets/Images/Glossary/Transmittanc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09967"/>
            <a:ext cx="4071966" cy="29479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405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Teoría de  la espectrofotometría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1071546"/>
            <a:ext cx="843051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LEY DE BEER – LAMBERT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Nos dice que la luz absorbida por una muestra es una relación empírica entre</a:t>
            </a:r>
          </a:p>
          <a:p>
            <a:pPr marL="0" lvl="1"/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la concentración, la distancia recorrida por la luz (1 cm) y el valor de la </a:t>
            </a:r>
          </a:p>
          <a:p>
            <a:pPr marL="0" lvl="1"/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absorbitividad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  de la muestra, esto es:</a:t>
            </a:r>
          </a:p>
          <a:p>
            <a:pPr marL="0" lvl="1"/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 algn="ctr"/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A =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a.C.l</a:t>
            </a:r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La ley tiende a no ser válida para concentraciones muy elevadas,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especialmente</a:t>
            </a:r>
          </a:p>
          <a:p>
            <a:pPr marL="0" lvl="1"/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si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el material dispersa mucho la luz.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/>
          </a:p>
        </p:txBody>
      </p:sp>
      <p:pic>
        <p:nvPicPr>
          <p:cNvPr id="6" name="13 Imagen" descr="Beer_lamber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6446" y="3786190"/>
            <a:ext cx="2213511" cy="1864426"/>
          </a:xfrm>
          <a:prstGeom prst="rect">
            <a:avLst/>
          </a:prstGeom>
        </p:spPr>
      </p:pic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Ilustración de la absorción de la luz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57818" y="5572140"/>
            <a:ext cx="33874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solidFill>
                  <a:schemeClr val="tx1">
                    <a:lumMod val="50000"/>
                  </a:schemeClr>
                </a:solidFill>
              </a:rPr>
              <a:t>Ilustración de la absorción de la luz</a:t>
            </a:r>
          </a:p>
          <a:p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405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Teoría de  la espectrofotometría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142984"/>
            <a:ext cx="8225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TRANSMITANCIA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define como la fracción de </a:t>
            </a:r>
            <a:r>
              <a:rPr lang="es-EC" dirty="0">
                <a:solidFill>
                  <a:schemeClr val="tx1">
                    <a:lumMod val="50000"/>
                  </a:schemeClr>
                </a:solidFill>
              </a:rPr>
              <a:t>luz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incidente, que pasa a través de una muestra.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Su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expresión matemática es: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5713" y="2500306"/>
            <a:ext cx="847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42910" y="3357562"/>
            <a:ext cx="85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La Transmitancia de una muestra está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normalmente dada porcentualmente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, definida como: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500570"/>
            <a:ext cx="1600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13 Imagen" descr="Beer_lambert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0826" y="4214818"/>
            <a:ext cx="2213511" cy="186442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715140" y="6143644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tx1">
                    <a:lumMod val="50000"/>
                  </a:schemeClr>
                </a:solidFill>
              </a:rPr>
              <a:t>Absorción de la luz</a:t>
            </a:r>
            <a:endParaRPr lang="es-EC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85728"/>
            <a:ext cx="405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50000"/>
                  </a:schemeClr>
                </a:solidFill>
              </a:rPr>
              <a:t>Teoría de  la espectrofotometría</a:t>
            </a:r>
            <a:endParaRPr lang="es-EC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643051"/>
            <a:ext cx="822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ABSORBANCIA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la cantidad de luz que es absorbida por la muestra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La Absorbancia (</a:t>
            </a:r>
            <a:r>
              <a:rPr lang="es-ES" i="1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tambien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puede ser definida en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funcion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de la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Transmitancia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, de tal modo que:</a:t>
            </a:r>
            <a:endParaRPr lang="es-EC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/>
          </a:p>
        </p:txBody>
      </p:sp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857628"/>
            <a:ext cx="316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e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5" y="642918"/>
            <a:ext cx="6839905" cy="8573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0034" y="785794"/>
            <a:ext cx="8225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b="1" dirty="0">
                <a:solidFill>
                  <a:schemeClr val="tx1">
                    <a:lumMod val="50000"/>
                  </a:schemeClr>
                </a:solidFill>
              </a:rPr>
              <a:t>ESPECTROFOTÓMETRO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/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s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un instrumento que tiene la capacidad de manejar un haz de luz.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Su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eficiencia, resolución, sensibilidad y rango espectral, dependerán de las variables de diseño y de la selección de los componentes ópticos que lo conforman.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20062" t="21467" r="28523" b="11957"/>
          <a:stretch>
            <a:fillRect/>
          </a:stretch>
        </p:blipFill>
        <p:spPr bwMode="auto">
          <a:xfrm>
            <a:off x="1571604" y="2428868"/>
            <a:ext cx="65008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703</TotalTime>
  <Words>1619</Words>
  <Application>Microsoft Office PowerPoint</Application>
  <PresentationFormat>Presentación en pantalla (4:3)</PresentationFormat>
  <Paragraphs>292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template</vt:lpstr>
      <vt:lpstr>Visio</vt:lpstr>
      <vt:lpstr>RECUPERACIÓN Y REDISEÑO DE UN ESPECTROFOTÓMETRO DIGITAL PARA EL CÁLCULO DE LA TRANSMITANCIA Y ABSORBANCIA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REDISEÑO DIGITAL DE UN ESPECTROFOTÓMETRO SPECTRONIC 20D UTILIZANDO CIRCUITOS DIGITALES</dc:title>
  <dc:creator>CValdez</dc:creator>
  <cp:lastModifiedBy>FIEC</cp:lastModifiedBy>
  <cp:revision>96</cp:revision>
  <dcterms:created xsi:type="dcterms:W3CDTF">2011-01-23T17:31:15Z</dcterms:created>
  <dcterms:modified xsi:type="dcterms:W3CDTF">2011-02-01T15:09:11Z</dcterms:modified>
</cp:coreProperties>
</file>