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29"/>
  </p:notesMasterIdLst>
  <p:sldIdLst>
    <p:sldId id="256" r:id="rId2"/>
    <p:sldId id="288" r:id="rId3"/>
    <p:sldId id="304"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1" r:id="rId18"/>
    <p:sldId id="323" r:id="rId19"/>
    <p:sldId id="267" r:id="rId20"/>
    <p:sldId id="324" r:id="rId21"/>
    <p:sldId id="325" r:id="rId22"/>
    <p:sldId id="326" r:id="rId23"/>
    <p:sldId id="327" r:id="rId24"/>
    <p:sldId id="332" r:id="rId25"/>
    <p:sldId id="333" r:id="rId26"/>
    <p:sldId id="285" r:id="rId27"/>
    <p:sldId id="290" r:id="rId28"/>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11BB699-C685-4EDD-8AF0-484A68103B78}" type="datetimeFigureOut">
              <a:rPr lang="es-ES"/>
              <a:pPr>
                <a:defRPr/>
              </a:pPr>
              <a:t>21/12/2010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C58B3E3-9726-469A-893A-6E6FEC68B45A}" type="slidenum">
              <a:rPr lang="es-ES"/>
              <a:pPr>
                <a:defRPr/>
              </a:pPr>
              <a:t>‹Nº›</a:t>
            </a:fld>
            <a:endParaRPr lang="es-ES" dirty="0"/>
          </a:p>
        </p:txBody>
      </p:sp>
    </p:spTree>
    <p:extLst>
      <p:ext uri="{BB962C8B-B14F-4D97-AF65-F5344CB8AC3E}">
        <p14:creationId xmlns:p14="http://schemas.microsoft.com/office/powerpoint/2010/main" val="1322545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10</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11</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12</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13</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14</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15</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16</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17</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18</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19</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20</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21</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22</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23</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24</a:t>
            </a:fld>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25</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5</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8</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C58B3E3-9726-469A-893A-6E6FEC68B45A}" type="slidenum">
              <a:rPr lang="es-ES" smtClean="0"/>
              <a:pPr>
                <a:defRPr/>
              </a:pPr>
              <a:t>9</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pPr>
              <a:defRPr/>
            </a:pPr>
            <a:fld id="{7CAE2DEF-DED6-467E-83CD-C382F8825B4C}" type="datetimeFigureOut">
              <a:rPr lang="es-EC" smtClean="0"/>
              <a:pPr>
                <a:defRPr/>
              </a:pPr>
              <a:t>21/12/2010</a:t>
            </a:fld>
            <a:endParaRPr lang="es-EC" dirty="0"/>
          </a:p>
        </p:txBody>
      </p:sp>
      <p:sp>
        <p:nvSpPr>
          <p:cNvPr id="5" name="4 Marcador de pie de página"/>
          <p:cNvSpPr>
            <a:spLocks noGrp="1"/>
          </p:cNvSpPr>
          <p:nvPr>
            <p:ph type="ftr" sz="quarter" idx="11"/>
          </p:nvPr>
        </p:nvSpPr>
        <p:spPr/>
        <p:txBody>
          <a:bodyPr/>
          <a:lstStyle/>
          <a:p>
            <a:pPr>
              <a:defRPr/>
            </a:pPr>
            <a:endParaRPr lang="es-EC" dirty="0"/>
          </a:p>
        </p:txBody>
      </p:sp>
      <p:sp>
        <p:nvSpPr>
          <p:cNvPr id="6" name="5 Marcador de número de diapositiva"/>
          <p:cNvSpPr>
            <a:spLocks noGrp="1"/>
          </p:cNvSpPr>
          <p:nvPr>
            <p:ph type="sldNum" sz="quarter" idx="12"/>
          </p:nvPr>
        </p:nvSpPr>
        <p:spPr/>
        <p:txBody>
          <a:bodyPr/>
          <a:lstStyle/>
          <a:p>
            <a:pPr>
              <a:defRPr/>
            </a:pPr>
            <a:fld id="{0F94E1D2-87C4-446B-AB94-828CD26AEFEF}" type="slidenum">
              <a:rPr lang="es-EC" smtClean="0"/>
              <a:pPr>
                <a:defRPr/>
              </a:pPr>
              <a:t>‹Nº›</a:t>
            </a:fld>
            <a:endParaRPr lang="es-EC" dirty="0"/>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61BABF25-1570-4C07-ACC0-812C88138264}" type="datetimeFigureOut">
              <a:rPr lang="es-EC" smtClean="0"/>
              <a:pPr>
                <a:defRPr/>
              </a:pPr>
              <a:t>21/12/2010</a:t>
            </a:fld>
            <a:endParaRPr lang="es-EC" dirty="0"/>
          </a:p>
        </p:txBody>
      </p:sp>
      <p:sp>
        <p:nvSpPr>
          <p:cNvPr id="5" name="4 Marcador de pie de página"/>
          <p:cNvSpPr>
            <a:spLocks noGrp="1"/>
          </p:cNvSpPr>
          <p:nvPr>
            <p:ph type="ftr" sz="quarter" idx="11"/>
          </p:nvPr>
        </p:nvSpPr>
        <p:spPr/>
        <p:txBody>
          <a:bodyPr/>
          <a:lstStyle/>
          <a:p>
            <a:pPr>
              <a:defRPr/>
            </a:pPr>
            <a:endParaRPr lang="es-EC" dirty="0"/>
          </a:p>
        </p:txBody>
      </p:sp>
      <p:sp>
        <p:nvSpPr>
          <p:cNvPr id="6" name="5 Marcador de número de diapositiva"/>
          <p:cNvSpPr>
            <a:spLocks noGrp="1"/>
          </p:cNvSpPr>
          <p:nvPr>
            <p:ph type="sldNum" sz="quarter" idx="12"/>
          </p:nvPr>
        </p:nvSpPr>
        <p:spPr/>
        <p:txBody>
          <a:bodyPr/>
          <a:lstStyle/>
          <a:p>
            <a:pPr>
              <a:defRPr/>
            </a:pPr>
            <a:fld id="{8F09499B-74A9-46A5-BF1F-36D252430CA1}" type="slidenum">
              <a:rPr lang="es-EC" smtClean="0"/>
              <a:pPr>
                <a:defRPr/>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6E1D92D7-1547-4653-887D-F74233D0A74B}" type="datetimeFigureOut">
              <a:rPr lang="es-EC" smtClean="0"/>
              <a:pPr>
                <a:defRPr/>
              </a:pPr>
              <a:t>21/12/2010</a:t>
            </a:fld>
            <a:endParaRPr lang="es-EC" dirty="0"/>
          </a:p>
        </p:txBody>
      </p:sp>
      <p:sp>
        <p:nvSpPr>
          <p:cNvPr id="5" name="4 Marcador de pie de página"/>
          <p:cNvSpPr>
            <a:spLocks noGrp="1"/>
          </p:cNvSpPr>
          <p:nvPr>
            <p:ph type="ftr" sz="quarter" idx="11"/>
          </p:nvPr>
        </p:nvSpPr>
        <p:spPr>
          <a:xfrm>
            <a:off x="2640597" y="6377459"/>
            <a:ext cx="3836404" cy="365125"/>
          </a:xfrm>
        </p:spPr>
        <p:txBody>
          <a:bodyPr/>
          <a:lstStyle/>
          <a:p>
            <a:pPr>
              <a:defRPr/>
            </a:pPr>
            <a:endParaRPr lang="es-EC" dirty="0"/>
          </a:p>
        </p:txBody>
      </p:sp>
      <p:sp>
        <p:nvSpPr>
          <p:cNvPr id="6" name="5 Marcador de número de diapositiva"/>
          <p:cNvSpPr>
            <a:spLocks noGrp="1"/>
          </p:cNvSpPr>
          <p:nvPr>
            <p:ph type="sldNum" sz="quarter" idx="12"/>
          </p:nvPr>
        </p:nvSpPr>
        <p:spPr/>
        <p:txBody>
          <a:bodyPr/>
          <a:lstStyle/>
          <a:p>
            <a:pPr>
              <a:defRPr/>
            </a:pPr>
            <a:fld id="{F81C1B79-CCA9-4E34-B306-F4207529B6C9}" type="slidenum">
              <a:rPr lang="es-EC" smtClean="0"/>
              <a:pPr>
                <a:defRPr/>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90BC4175-8D6E-404C-940C-310474CE0314}" type="datetimeFigureOut">
              <a:rPr lang="es-EC" smtClean="0"/>
              <a:pPr>
                <a:defRPr/>
              </a:pPr>
              <a:t>21/12/2010</a:t>
            </a:fld>
            <a:endParaRPr lang="es-EC" dirty="0"/>
          </a:p>
        </p:txBody>
      </p:sp>
      <p:sp>
        <p:nvSpPr>
          <p:cNvPr id="5" name="4 Marcador de pie de página"/>
          <p:cNvSpPr>
            <a:spLocks noGrp="1"/>
          </p:cNvSpPr>
          <p:nvPr>
            <p:ph type="ftr" sz="quarter" idx="11"/>
          </p:nvPr>
        </p:nvSpPr>
        <p:spPr/>
        <p:txBody>
          <a:bodyPr/>
          <a:lstStyle/>
          <a:p>
            <a:pPr>
              <a:defRPr/>
            </a:pPr>
            <a:endParaRPr lang="es-EC" dirty="0"/>
          </a:p>
        </p:txBody>
      </p:sp>
      <p:sp>
        <p:nvSpPr>
          <p:cNvPr id="6" name="5 Marcador de número de diapositiva"/>
          <p:cNvSpPr>
            <a:spLocks noGrp="1"/>
          </p:cNvSpPr>
          <p:nvPr>
            <p:ph type="sldNum" sz="quarter" idx="12"/>
          </p:nvPr>
        </p:nvSpPr>
        <p:spPr/>
        <p:txBody>
          <a:bodyPr/>
          <a:lstStyle/>
          <a:p>
            <a:pPr>
              <a:defRPr/>
            </a:pPr>
            <a:fld id="{B67A7D9C-126D-40CC-A48D-4B5F31B769EB}" type="slidenum">
              <a:rPr lang="es-EC" smtClean="0"/>
              <a:pPr>
                <a:defRPr/>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5E8A7735-C586-4A2D-991C-636C85BE5F3D}" type="datetimeFigureOut">
              <a:rPr lang="es-EC" smtClean="0"/>
              <a:pPr>
                <a:defRPr/>
              </a:pPr>
              <a:t>21/12/2010</a:t>
            </a:fld>
            <a:endParaRPr lang="es-EC" dirty="0"/>
          </a:p>
        </p:txBody>
      </p:sp>
      <p:sp>
        <p:nvSpPr>
          <p:cNvPr id="5" name="4 Marcador de pie de página"/>
          <p:cNvSpPr>
            <a:spLocks noGrp="1"/>
          </p:cNvSpPr>
          <p:nvPr>
            <p:ph type="ftr" sz="quarter" idx="11"/>
          </p:nvPr>
        </p:nvSpPr>
        <p:spPr/>
        <p:txBody>
          <a:bodyPr/>
          <a:lstStyle/>
          <a:p>
            <a:pPr>
              <a:defRPr/>
            </a:pPr>
            <a:endParaRPr lang="es-EC" dirty="0"/>
          </a:p>
        </p:txBody>
      </p:sp>
      <p:sp>
        <p:nvSpPr>
          <p:cNvPr id="6" name="5 Marcador de número de diapositiva"/>
          <p:cNvSpPr>
            <a:spLocks noGrp="1"/>
          </p:cNvSpPr>
          <p:nvPr>
            <p:ph type="sldNum" sz="quarter" idx="12"/>
          </p:nvPr>
        </p:nvSpPr>
        <p:spPr/>
        <p:txBody>
          <a:bodyPr/>
          <a:lstStyle/>
          <a:p>
            <a:pPr>
              <a:defRPr/>
            </a:pPr>
            <a:fld id="{00BE83CC-38EC-425B-8854-381F36B55340}" type="slidenum">
              <a:rPr lang="es-EC" smtClean="0"/>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805FCE3E-65F0-4724-87CD-95DA7667606E}" type="datetimeFigureOut">
              <a:rPr lang="es-EC" smtClean="0"/>
              <a:pPr>
                <a:defRPr/>
              </a:pPr>
              <a:t>21/12/2010</a:t>
            </a:fld>
            <a:endParaRPr lang="es-EC" dirty="0"/>
          </a:p>
        </p:txBody>
      </p:sp>
      <p:sp>
        <p:nvSpPr>
          <p:cNvPr id="6" name="5 Marcador de pie de página"/>
          <p:cNvSpPr>
            <a:spLocks noGrp="1"/>
          </p:cNvSpPr>
          <p:nvPr>
            <p:ph type="ftr" sz="quarter" idx="11"/>
          </p:nvPr>
        </p:nvSpPr>
        <p:spPr/>
        <p:txBody>
          <a:bodyPr/>
          <a:lstStyle/>
          <a:p>
            <a:pPr>
              <a:defRPr/>
            </a:pPr>
            <a:endParaRPr lang="es-EC" dirty="0"/>
          </a:p>
        </p:txBody>
      </p:sp>
      <p:sp>
        <p:nvSpPr>
          <p:cNvPr id="7" name="6 Marcador de número de diapositiva"/>
          <p:cNvSpPr>
            <a:spLocks noGrp="1"/>
          </p:cNvSpPr>
          <p:nvPr>
            <p:ph type="sldNum" sz="quarter" idx="12"/>
          </p:nvPr>
        </p:nvSpPr>
        <p:spPr/>
        <p:txBody>
          <a:bodyPr/>
          <a:lstStyle/>
          <a:p>
            <a:pPr>
              <a:defRPr/>
            </a:pPr>
            <a:fld id="{3C44B71B-F917-4382-8F20-F383DC812BB4}" type="slidenum">
              <a:rPr lang="es-EC" smtClean="0"/>
              <a:pPr>
                <a:defRPr/>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fld id="{5E72F05D-8DA7-44AF-BE06-96E9405FEB97}" type="datetimeFigureOut">
              <a:rPr lang="es-EC" smtClean="0"/>
              <a:pPr>
                <a:defRPr/>
              </a:pPr>
              <a:t>21/12/2010</a:t>
            </a:fld>
            <a:endParaRPr lang="es-EC" dirty="0"/>
          </a:p>
        </p:txBody>
      </p:sp>
      <p:sp>
        <p:nvSpPr>
          <p:cNvPr id="8" name="7 Marcador de pie de página"/>
          <p:cNvSpPr>
            <a:spLocks noGrp="1"/>
          </p:cNvSpPr>
          <p:nvPr>
            <p:ph type="ftr" sz="quarter" idx="11"/>
          </p:nvPr>
        </p:nvSpPr>
        <p:spPr/>
        <p:txBody>
          <a:bodyPr/>
          <a:lstStyle/>
          <a:p>
            <a:pPr>
              <a:defRPr/>
            </a:pPr>
            <a:endParaRPr lang="es-EC" dirty="0"/>
          </a:p>
        </p:txBody>
      </p:sp>
      <p:sp>
        <p:nvSpPr>
          <p:cNvPr id="9" name="8 Marcador de número de diapositiva"/>
          <p:cNvSpPr>
            <a:spLocks noGrp="1"/>
          </p:cNvSpPr>
          <p:nvPr>
            <p:ph type="sldNum" sz="quarter" idx="12"/>
          </p:nvPr>
        </p:nvSpPr>
        <p:spPr/>
        <p:txBody>
          <a:bodyPr/>
          <a:lstStyle/>
          <a:p>
            <a:pPr>
              <a:defRPr/>
            </a:pPr>
            <a:fld id="{98E22B03-052D-4F13-85A2-CC4AE43A8632}" type="slidenum">
              <a:rPr lang="es-EC" smtClean="0"/>
              <a:pPr>
                <a:defRPr/>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8499D80C-E69F-42BD-8AEE-1A099C286FDD}" type="datetimeFigureOut">
              <a:rPr lang="es-EC" smtClean="0"/>
              <a:pPr>
                <a:defRPr/>
              </a:pPr>
              <a:t>21/12/2010</a:t>
            </a:fld>
            <a:endParaRPr lang="es-EC" dirty="0"/>
          </a:p>
        </p:txBody>
      </p:sp>
      <p:sp>
        <p:nvSpPr>
          <p:cNvPr id="4" name="3 Marcador de pie de página"/>
          <p:cNvSpPr>
            <a:spLocks noGrp="1"/>
          </p:cNvSpPr>
          <p:nvPr>
            <p:ph type="ftr" sz="quarter" idx="11"/>
          </p:nvPr>
        </p:nvSpPr>
        <p:spPr/>
        <p:txBody>
          <a:bodyPr/>
          <a:lstStyle/>
          <a:p>
            <a:pPr>
              <a:defRPr/>
            </a:pPr>
            <a:endParaRPr lang="es-EC" dirty="0"/>
          </a:p>
        </p:txBody>
      </p:sp>
      <p:sp>
        <p:nvSpPr>
          <p:cNvPr id="5" name="4 Marcador de número de diapositiva"/>
          <p:cNvSpPr>
            <a:spLocks noGrp="1"/>
          </p:cNvSpPr>
          <p:nvPr>
            <p:ph type="sldNum" sz="quarter" idx="12"/>
          </p:nvPr>
        </p:nvSpPr>
        <p:spPr/>
        <p:txBody>
          <a:bodyPr/>
          <a:lstStyle/>
          <a:p>
            <a:pPr>
              <a:defRPr/>
            </a:pPr>
            <a:fld id="{1DCDCC9A-583B-4FC8-BA71-B6C2154762FC}" type="slidenum">
              <a:rPr lang="es-EC" smtClean="0"/>
              <a:pPr>
                <a:defRPr/>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672A97BB-006E-4761-8856-E5B9376FF126}" type="datetimeFigureOut">
              <a:rPr lang="es-EC" smtClean="0"/>
              <a:pPr>
                <a:defRPr/>
              </a:pPr>
              <a:t>21/12/2010</a:t>
            </a:fld>
            <a:endParaRPr lang="es-EC" dirty="0"/>
          </a:p>
        </p:txBody>
      </p:sp>
      <p:sp>
        <p:nvSpPr>
          <p:cNvPr id="3" name="2 Marcador de pie de página"/>
          <p:cNvSpPr>
            <a:spLocks noGrp="1"/>
          </p:cNvSpPr>
          <p:nvPr>
            <p:ph type="ftr" sz="quarter" idx="11"/>
          </p:nvPr>
        </p:nvSpPr>
        <p:spPr/>
        <p:txBody>
          <a:bodyPr/>
          <a:lstStyle/>
          <a:p>
            <a:pPr>
              <a:defRPr/>
            </a:pPr>
            <a:endParaRPr lang="es-EC" dirty="0"/>
          </a:p>
        </p:txBody>
      </p:sp>
      <p:sp>
        <p:nvSpPr>
          <p:cNvPr id="4" name="3 Marcador de número de diapositiva"/>
          <p:cNvSpPr>
            <a:spLocks noGrp="1"/>
          </p:cNvSpPr>
          <p:nvPr>
            <p:ph type="sldNum" sz="quarter" idx="12"/>
          </p:nvPr>
        </p:nvSpPr>
        <p:spPr/>
        <p:txBody>
          <a:bodyPr/>
          <a:lstStyle/>
          <a:p>
            <a:pPr>
              <a:defRPr/>
            </a:pPr>
            <a:fld id="{0ABCBC4E-C209-4AAD-A4AC-29E6BA1783AF}" type="slidenum">
              <a:rPr lang="es-EC" smtClean="0"/>
              <a:pPr>
                <a:defRPr/>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46C32950-CC57-4360-A105-D5BC0DBB0D56}" type="datetimeFigureOut">
              <a:rPr lang="es-EC" smtClean="0"/>
              <a:pPr>
                <a:defRPr/>
              </a:pPr>
              <a:t>21/12/2010</a:t>
            </a:fld>
            <a:endParaRPr lang="es-EC" dirty="0"/>
          </a:p>
        </p:txBody>
      </p:sp>
      <p:sp>
        <p:nvSpPr>
          <p:cNvPr id="6" name="5 Marcador de pie de página"/>
          <p:cNvSpPr>
            <a:spLocks noGrp="1"/>
          </p:cNvSpPr>
          <p:nvPr>
            <p:ph type="ftr" sz="quarter" idx="11"/>
          </p:nvPr>
        </p:nvSpPr>
        <p:spPr/>
        <p:txBody>
          <a:bodyPr/>
          <a:lstStyle/>
          <a:p>
            <a:pPr>
              <a:defRPr/>
            </a:pPr>
            <a:endParaRPr lang="es-EC" dirty="0"/>
          </a:p>
        </p:txBody>
      </p:sp>
      <p:sp>
        <p:nvSpPr>
          <p:cNvPr id="7" name="6 Marcador de número de diapositiva"/>
          <p:cNvSpPr>
            <a:spLocks noGrp="1"/>
          </p:cNvSpPr>
          <p:nvPr>
            <p:ph type="sldNum" sz="quarter" idx="12"/>
          </p:nvPr>
        </p:nvSpPr>
        <p:spPr/>
        <p:txBody>
          <a:bodyPr/>
          <a:lstStyle/>
          <a:p>
            <a:pPr>
              <a:defRPr/>
            </a:pPr>
            <a:fld id="{50101AE8-3808-49E9-AB92-ED2AF8B292CE}" type="slidenum">
              <a:rPr lang="es-EC" smtClean="0"/>
              <a:pPr>
                <a:defRPr/>
              </a:pPr>
              <a:t>‹Nº›</a:t>
            </a:fld>
            <a:endParaRPr lang="es-EC" dirty="0"/>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pPr>
              <a:defRPr/>
            </a:pPr>
            <a:fld id="{ACEE46D3-37FE-47AD-BC89-F3E12FEE43F8}" type="datetimeFigureOut">
              <a:rPr lang="es-EC" smtClean="0"/>
              <a:pPr>
                <a:defRPr/>
              </a:pPr>
              <a:t>21/12/2010</a:t>
            </a:fld>
            <a:endParaRPr lang="es-EC" dirty="0"/>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s-EC" dirty="0"/>
          </a:p>
        </p:txBody>
      </p:sp>
      <p:sp>
        <p:nvSpPr>
          <p:cNvPr id="7" name="6 Marcador de número de diapositiva"/>
          <p:cNvSpPr>
            <a:spLocks noGrp="1"/>
          </p:cNvSpPr>
          <p:nvPr>
            <p:ph type="sldNum" sz="quarter" idx="12"/>
          </p:nvPr>
        </p:nvSpPr>
        <p:spPr>
          <a:xfrm>
            <a:off x="8339328" y="1170432"/>
            <a:ext cx="733864" cy="201168"/>
          </a:xfrm>
        </p:spPr>
        <p:txBody>
          <a:bodyPr/>
          <a:lstStyle/>
          <a:p>
            <a:pPr>
              <a:defRPr/>
            </a:pPr>
            <a:fld id="{EA856860-5AC4-46AD-811D-735F148E33B2}" type="slidenum">
              <a:rPr lang="es-EC" smtClean="0"/>
              <a:pPr>
                <a:defRPr/>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5EFF967B-6891-4D4A-B3FD-DFA1BEA07FB8}" type="datetimeFigureOut">
              <a:rPr lang="es-EC" smtClean="0"/>
              <a:pPr>
                <a:defRPr/>
              </a:pPr>
              <a:t>21/12/2010</a:t>
            </a:fld>
            <a:endParaRPr lang="es-EC" dirty="0"/>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s-EC" dirty="0"/>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131807C-D8EB-4776-B514-5CF17FAFB6E6}" type="slidenum">
              <a:rPr lang="es-EC" smtClean="0"/>
              <a:pPr>
                <a:defRPr/>
              </a:pPr>
              <a:t>‹Nº›</a:t>
            </a:fld>
            <a:endParaRPr lang="es-EC"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es.wikipedia.org/wiki/Circuito_impreso"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es.wikipedia.org/wiki/Pull-up"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8.emf"/><Relationship Id="rId4" Type="http://schemas.openxmlformats.org/officeDocument/2006/relationships/hyperlink" Target="http://es.wikipedia.org/w/index.php?title=Alimentaci%C3%B3n_el%C3%A9ctrica&amp;action=edit&amp;redlink=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Bus_(inform%C3%A1tica)"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2928934"/>
            <a:ext cx="7772400" cy="2714644"/>
          </a:xfrm>
        </p:spPr>
        <p:txBody>
          <a:bodyPr/>
          <a:lstStyle/>
          <a:p>
            <a:pPr algn="ctr">
              <a:defRPr/>
            </a:pPr>
            <a:r>
              <a:rPr lang="es-EC" sz="2800" dirty="0" smtClean="0">
                <a:solidFill>
                  <a:schemeClr val="tx2">
                    <a:satMod val="200000"/>
                  </a:schemeClr>
                </a:solidFill>
              </a:rPr>
              <a:t>“</a:t>
            </a:r>
            <a:r>
              <a:rPr lang="es-ES" sz="2800" dirty="0">
                <a:solidFill>
                  <a:schemeClr val="tx1"/>
                </a:solidFill>
                <a:latin typeface="Andalus" pitchFamily="18" charset="-78"/>
                <a:cs typeface="Andalus" pitchFamily="18" charset="-78"/>
              </a:rPr>
              <a:t>PROGRAMACIÓN DE TEMPERATURAS CON SUS ALARMAS UTILIZANDO EL SENSOR INTELIGENTE </a:t>
            </a:r>
            <a:r>
              <a:rPr lang="es-ES" sz="2800" dirty="0" smtClean="0">
                <a:solidFill>
                  <a:schemeClr val="tx1"/>
                </a:solidFill>
                <a:latin typeface="Andalus" pitchFamily="18" charset="-78"/>
                <a:cs typeface="Andalus" pitchFamily="18" charset="-78"/>
              </a:rPr>
              <a:t>DS1820 </a:t>
            </a:r>
            <a:r>
              <a:rPr lang="es-ES" sz="2800" dirty="0">
                <a:solidFill>
                  <a:schemeClr val="tx1"/>
                </a:solidFill>
                <a:latin typeface="Andalus" pitchFamily="18" charset="-78"/>
                <a:cs typeface="Andalus" pitchFamily="18" charset="-78"/>
              </a:rPr>
              <a:t>EN COMUNICACIÓN ONE-WIRE CON UN MICROCONTROLADOR</a:t>
            </a:r>
            <a:r>
              <a:rPr lang="es-EC" sz="2800" dirty="0" smtClean="0">
                <a:solidFill>
                  <a:schemeClr val="tx2">
                    <a:satMod val="200000"/>
                  </a:schemeClr>
                </a:solidFill>
              </a:rPr>
              <a:t>.”</a:t>
            </a:r>
            <a:endParaRPr lang="es-EC" sz="2800" dirty="0">
              <a:solidFill>
                <a:schemeClr val="tx2">
                  <a:satMod val="200000"/>
                </a:schemeClr>
              </a:solidFill>
            </a:endParaRPr>
          </a:p>
        </p:txBody>
      </p:sp>
      <p:sp>
        <p:nvSpPr>
          <p:cNvPr id="8195" name="4 CuadroTexto"/>
          <p:cNvSpPr txBox="1">
            <a:spLocks noChangeArrowheads="1"/>
          </p:cNvSpPr>
          <p:nvPr/>
        </p:nvSpPr>
        <p:spPr bwMode="auto">
          <a:xfrm>
            <a:off x="4669621" y="5715000"/>
            <a:ext cx="4260067" cy="646331"/>
          </a:xfrm>
          <a:prstGeom prst="rect">
            <a:avLst/>
          </a:prstGeom>
          <a:noFill/>
          <a:ln w="9525">
            <a:noFill/>
            <a:miter lim="800000"/>
            <a:headEnd/>
            <a:tailEnd/>
          </a:ln>
        </p:spPr>
        <p:txBody>
          <a:bodyPr wrap="square">
            <a:spAutoFit/>
          </a:bodyPr>
          <a:lstStyle/>
          <a:p>
            <a:r>
              <a:rPr lang="es-EC" dirty="0" smtClean="0"/>
              <a:t>Michael David Samaniego Villarroel</a:t>
            </a:r>
          </a:p>
          <a:p>
            <a:r>
              <a:rPr lang="es-EC" dirty="0" smtClean="0"/>
              <a:t>Marlon Manuel Carpio Salas</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908720"/>
            <a:ext cx="481877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02855" y="188640"/>
            <a:ext cx="6357577" cy="978408"/>
          </a:xfrm>
        </p:spPr>
        <p:txBody>
          <a:bodyPr>
            <a:normAutofit fontScale="90000"/>
          </a:bodyPr>
          <a:lstStyle/>
          <a:p>
            <a:pPr algn="ctr">
              <a:defRPr/>
            </a:pPr>
            <a:r>
              <a:rPr lang="es-ES" sz="3200" b="1" dirty="0" smtClean="0"/>
              <a:t>REQUERIMIENTOS PARA </a:t>
            </a:r>
            <a:br>
              <a:rPr lang="es-ES" sz="3200" b="1" dirty="0" smtClean="0"/>
            </a:br>
            <a:r>
              <a:rPr lang="es-ES" sz="3200" b="1" dirty="0" smtClean="0"/>
              <a:t>APLICACIÓN DEL PROYECTO</a:t>
            </a:r>
            <a:endParaRPr lang="es-ES" sz="32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pPr marL="53975" algn="just"/>
            <a:r>
              <a:rPr lang="es-EC" sz="2000" dirty="0"/>
              <a:t>En el Hardware estamos usando el sensor de temperatura </a:t>
            </a:r>
            <a:r>
              <a:rPr lang="es-EC" sz="2000" b="1" dirty="0"/>
              <a:t> DS1820 </a:t>
            </a:r>
            <a:r>
              <a:rPr lang="es-EC" sz="2000" dirty="0"/>
              <a:t> junto con el micro-controlador 16F887 el cual nos permite el ingreso de los valores mínimos y máximos de temperatura por el teclado matricial 4x4 y mostrar en la pantalla LCD 2x16 para el monitoreo del </a:t>
            </a:r>
            <a:r>
              <a:rPr lang="es-EC" sz="2000" dirty="0" smtClean="0"/>
              <a:t>sistema.</a:t>
            </a:r>
            <a:endParaRPr lang="es-ES" sz="2000" dirty="0" smtClean="0"/>
          </a:p>
          <a:p>
            <a:pPr marL="53975"/>
            <a:endParaRPr lang="es-E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187" y="3199830"/>
            <a:ext cx="508635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57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4863" y="404664"/>
            <a:ext cx="6357577" cy="978408"/>
          </a:xfrm>
        </p:spPr>
        <p:txBody>
          <a:bodyPr>
            <a:noAutofit/>
          </a:bodyPr>
          <a:lstStyle/>
          <a:p>
            <a:pPr algn="ctr">
              <a:defRPr/>
            </a:pPr>
            <a:r>
              <a:rPr lang="es-ES" sz="2800" b="1" dirty="0" smtClean="0"/>
              <a:t>REQUERIMIENTOS PARA </a:t>
            </a:r>
            <a:br>
              <a:rPr lang="es-ES" sz="2800" b="1" dirty="0" smtClean="0"/>
            </a:br>
            <a:r>
              <a:rPr lang="es-ES" sz="2800" b="1" dirty="0" smtClean="0"/>
              <a:t>APLICACIÓN DEL PROYECTO : SOFTWARE</a:t>
            </a:r>
            <a:endParaRPr lang="es-ES" sz="28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pPr algn="just"/>
            <a:r>
              <a:rPr lang="es-ES" sz="2000" b="1" dirty="0"/>
              <a:t>MikroC Pro for </a:t>
            </a:r>
            <a:r>
              <a:rPr lang="es-ES" sz="2000" b="1" dirty="0" smtClean="0"/>
              <a:t>Pic</a:t>
            </a:r>
          </a:p>
          <a:p>
            <a:pPr algn="just"/>
            <a:r>
              <a:rPr lang="es-ES" sz="2000" dirty="0" smtClean="0"/>
              <a:t>Perteneciente </a:t>
            </a:r>
            <a:r>
              <a:rPr lang="es-ES" sz="2000" dirty="0"/>
              <a:t>a MIKROELECTRONICA, muy formal y estructurado con un entorno de trabajo más elaborado, en este lenguaje podemos destacar el uso de la librería del protocolo one-wire para nuestro proyecto.</a:t>
            </a:r>
            <a:endParaRPr lang="es-EC" sz="2000" dirty="0"/>
          </a:p>
          <a:p>
            <a:pPr algn="just"/>
            <a:r>
              <a:rPr lang="es-EC" sz="2000" i="1" dirty="0"/>
              <a:t>mikroC PRO for PIC</a:t>
            </a:r>
            <a:r>
              <a:rPr lang="es-EC" sz="2000" dirty="0"/>
              <a:t> organiza aplicaciones en los proyectos que consisten en un solo fichero de proyecto (fichero con extensión</a:t>
            </a:r>
            <a:r>
              <a:rPr lang="es-EC" sz="2000" b="1" i="1" dirty="0"/>
              <a:t>.mcppi</a:t>
            </a:r>
            <a:r>
              <a:rPr lang="es-EC" sz="2000" dirty="0"/>
              <a:t>) o en uno o más ficheros fuentes (ficheros con extensión </a:t>
            </a:r>
            <a:r>
              <a:rPr lang="es-EC" sz="2000" b="1" i="1" dirty="0"/>
              <a:t>.c</a:t>
            </a:r>
            <a:r>
              <a:rPr lang="es-EC" sz="2000" dirty="0"/>
              <a:t>). </a:t>
            </a:r>
            <a:endParaRPr lang="es-E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293096"/>
            <a:ext cx="3897106" cy="237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738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4863" y="404664"/>
            <a:ext cx="6357577" cy="978408"/>
          </a:xfrm>
        </p:spPr>
        <p:txBody>
          <a:bodyPr>
            <a:noAutofit/>
          </a:bodyPr>
          <a:lstStyle/>
          <a:p>
            <a:pPr algn="ctr">
              <a:defRPr/>
            </a:pPr>
            <a:r>
              <a:rPr lang="es-ES" sz="2800" b="1" dirty="0" smtClean="0"/>
              <a:t>REQUERIMIENTOS PARA </a:t>
            </a:r>
            <a:br>
              <a:rPr lang="es-ES" sz="2800" b="1" dirty="0" smtClean="0"/>
            </a:br>
            <a:r>
              <a:rPr lang="es-ES" sz="2800" b="1" dirty="0" smtClean="0"/>
              <a:t>APLICACIÓN DEL PROYECTO : SOFTWARE</a:t>
            </a:r>
            <a:endParaRPr lang="es-ES" sz="28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r>
              <a:rPr lang="es-EC" sz="2000" b="1" dirty="0" smtClean="0"/>
              <a:t>PROTEUS</a:t>
            </a:r>
            <a:r>
              <a:rPr lang="es-EC" sz="2000" dirty="0" smtClean="0"/>
              <a:t> </a:t>
            </a:r>
          </a:p>
          <a:p>
            <a:pPr algn="just"/>
            <a:r>
              <a:rPr lang="es-EC" sz="2000" dirty="0"/>
              <a:t>E</a:t>
            </a:r>
            <a:r>
              <a:rPr lang="es-EC" sz="2000" dirty="0" smtClean="0"/>
              <a:t>s </a:t>
            </a:r>
            <a:r>
              <a:rPr lang="es-EC" sz="2000" dirty="0"/>
              <a:t>una herramienta software que permite la simulación de circuitos electrónicos con microcontroladores. Sus reconocidas prestaciones lo han convertido en el más popular simulador software para microcontroladores PIC</a:t>
            </a:r>
            <a:r>
              <a:rPr lang="es-EC" sz="2000" dirty="0" smtClean="0"/>
              <a:t>.</a:t>
            </a:r>
          </a:p>
          <a:p>
            <a:pPr algn="just"/>
            <a:r>
              <a:rPr lang="es-EC" sz="2000" b="1" dirty="0" smtClean="0"/>
              <a:t>ARES </a:t>
            </a:r>
            <a:r>
              <a:rPr lang="es-EC" sz="2000" b="1" dirty="0"/>
              <a:t>o Advanced Routing and Editing Software (</a:t>
            </a:r>
            <a:r>
              <a:rPr lang="es-EC" sz="2000" b="1" i="1" dirty="0"/>
              <a:t>Software de Edición y Ruteo Avanzado</a:t>
            </a:r>
            <a:r>
              <a:rPr lang="es-EC" sz="2000" b="1" dirty="0" smtClean="0"/>
              <a:t>)</a:t>
            </a:r>
          </a:p>
          <a:p>
            <a:pPr algn="just"/>
            <a:r>
              <a:rPr lang="es-EC" sz="2000" dirty="0" smtClean="0"/>
              <a:t>Es </a:t>
            </a:r>
            <a:r>
              <a:rPr lang="es-EC" sz="2000" dirty="0"/>
              <a:t>la herramienta de enrutado ,ubicación y edición de componentes, se utiliza para la fabricación de placas de </a:t>
            </a:r>
            <a:r>
              <a:rPr lang="es-EC" sz="2000" dirty="0">
                <a:hlinkClick r:id="rId3" tooltip="Circuito impreso"/>
              </a:rPr>
              <a:t>circuito impreso</a:t>
            </a:r>
            <a:r>
              <a:rPr lang="es-EC" sz="2000" dirty="0"/>
              <a:t>, permitiendo editar generalmente, las capas superficial (Top Copper), y de soldadura (Bottom Copper).</a:t>
            </a:r>
          </a:p>
          <a:p>
            <a:endParaRPr lang="es-EC" sz="12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797152"/>
            <a:ext cx="2376264" cy="185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Imagen 8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4849403"/>
            <a:ext cx="2399878" cy="179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490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4863" y="404664"/>
            <a:ext cx="6357577" cy="978408"/>
          </a:xfrm>
        </p:spPr>
        <p:txBody>
          <a:bodyPr>
            <a:noAutofit/>
          </a:bodyPr>
          <a:lstStyle/>
          <a:p>
            <a:pPr algn="ctr">
              <a:defRPr/>
            </a:pPr>
            <a:r>
              <a:rPr lang="es-ES" sz="2800" b="1" dirty="0" smtClean="0"/>
              <a:t>REQUERIMIENTOS PARA </a:t>
            </a:r>
            <a:br>
              <a:rPr lang="es-ES" sz="2800" b="1" dirty="0" smtClean="0"/>
            </a:br>
            <a:r>
              <a:rPr lang="es-ES" sz="2800" b="1" dirty="0" smtClean="0"/>
              <a:t>APLICACIÓN DEL PROYECTO : HARDWARE</a:t>
            </a:r>
            <a:endParaRPr lang="es-ES" sz="28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pPr algn="just"/>
            <a:r>
              <a:rPr lang="es-EC" sz="1800" b="1" i="1" dirty="0" smtClean="0"/>
              <a:t>SENSOR INTELIGENTE DS 1820</a:t>
            </a:r>
          </a:p>
          <a:p>
            <a:pPr algn="just"/>
            <a:r>
              <a:rPr lang="es-EC" sz="1800" dirty="0" smtClean="0"/>
              <a:t>Es</a:t>
            </a:r>
            <a:r>
              <a:rPr lang="es-EC" sz="1800" dirty="0"/>
              <a:t>	un	dispositivo	en	encapsulado	“tipo transistor”  PR35  o  “tipo integrado”  SSOP  (en  lugar del  tradicional  botón)  y  permite  medir  temperaturas desde 55°C to +125°C en incrementos de 0.5°C con 9 bits de precisión en un tiempo típico de 200 ms.</a:t>
            </a:r>
          </a:p>
          <a:p>
            <a:pPr algn="just"/>
            <a:r>
              <a:rPr lang="es-EC" sz="1800" dirty="0"/>
              <a:t>El sistema opera sobre la ya tradicional interfaz de  un	 conductor (</a:t>
            </a:r>
            <a:r>
              <a:rPr lang="es-EC" sz="1800" dirty="0" smtClean="0"/>
              <a:t>1wire </a:t>
            </a:r>
            <a:r>
              <a:rPr lang="es-EC" sz="1800" dirty="0"/>
              <a:t>bus), no siendo </a:t>
            </a:r>
            <a:r>
              <a:rPr lang="es-EC" sz="1800" dirty="0" smtClean="0"/>
              <a:t>imprescindible alimentación  </a:t>
            </a:r>
            <a:r>
              <a:rPr lang="es-EC" sz="1800" dirty="0"/>
              <a:t>externa  y  teniendo  un número de serie en ROM de 64 bits, lo que permite tener  un  conjunto  de  termómetros  conectados  por medio del bus de un conductor y ser interrogados de a uno  por  su  número  de  serie,  como  si  se  trataran  de botones.</a:t>
            </a:r>
          </a:p>
          <a:p>
            <a:endParaRPr lang="es-EC" sz="1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531831"/>
            <a:ext cx="208597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576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4863" y="404664"/>
            <a:ext cx="6357577" cy="978408"/>
          </a:xfrm>
        </p:spPr>
        <p:txBody>
          <a:bodyPr>
            <a:noAutofit/>
          </a:bodyPr>
          <a:lstStyle/>
          <a:p>
            <a:pPr algn="ctr">
              <a:defRPr/>
            </a:pPr>
            <a:r>
              <a:rPr lang="es-ES" sz="2800" b="1" dirty="0" smtClean="0"/>
              <a:t>REQUERIMIENTOS PARA </a:t>
            </a:r>
            <a:br>
              <a:rPr lang="es-ES" sz="2800" b="1" dirty="0" smtClean="0"/>
            </a:br>
            <a:r>
              <a:rPr lang="es-ES" sz="2800" b="1" dirty="0" smtClean="0"/>
              <a:t>APLICACIÓN DEL PROYECTO : HARDWARE</a:t>
            </a:r>
            <a:endParaRPr lang="es-ES" sz="28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r>
              <a:rPr lang="es-ES" sz="1800" b="1" dirty="0" smtClean="0"/>
              <a:t>MEDICIÓN DE TEMPERATURA </a:t>
            </a:r>
          </a:p>
          <a:p>
            <a:r>
              <a:rPr lang="es-ES" sz="1800" dirty="0" smtClean="0"/>
              <a:t>La </a:t>
            </a:r>
            <a:r>
              <a:rPr lang="es-ES" sz="1800" dirty="0"/>
              <a:t>temperatura se obtiene en un formato de módulo y signo de nueve bits</a:t>
            </a:r>
            <a:r>
              <a:rPr lang="es-ES" sz="1800" dirty="0" smtClean="0"/>
              <a:t>.</a:t>
            </a:r>
          </a:p>
          <a:p>
            <a:endParaRPr lang="es-EC" sz="1800" dirty="0"/>
          </a:p>
          <a:p>
            <a:r>
              <a:rPr lang="es-ES" sz="1800" dirty="0"/>
              <a:t> </a:t>
            </a:r>
            <a:endParaRPr lang="es-EC" sz="1800" dirty="0"/>
          </a:p>
          <a:p>
            <a:endParaRPr lang="es-ES" sz="1800" dirty="0" smtClean="0"/>
          </a:p>
          <a:p>
            <a:r>
              <a:rPr lang="es-ES" sz="1800" dirty="0" smtClean="0"/>
              <a:t>Se </a:t>
            </a:r>
            <a:r>
              <a:rPr lang="es-ES" sz="1800" dirty="0"/>
              <a:t>observa que el bit más significativo (MSB) corresponde al signo y que el bit menos significativo tiene un peso de 0.5 °C, el subsiguiente en sentido creciente 1°C, el bit 2 estará asociado a 2°C, hasta el bit 7 cuyo peso será de 64°C. </a:t>
            </a:r>
            <a:endParaRPr lang="es-EC"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500313"/>
            <a:ext cx="4968552" cy="78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472" y="4586652"/>
            <a:ext cx="44958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052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4863" y="404664"/>
            <a:ext cx="6357577" cy="978408"/>
          </a:xfrm>
        </p:spPr>
        <p:txBody>
          <a:bodyPr>
            <a:noAutofit/>
          </a:bodyPr>
          <a:lstStyle/>
          <a:p>
            <a:pPr algn="ctr">
              <a:defRPr/>
            </a:pPr>
            <a:r>
              <a:rPr lang="es-ES" sz="2800" b="1" dirty="0" smtClean="0"/>
              <a:t>REQUERIMIENTOS PARA </a:t>
            </a:r>
            <a:br>
              <a:rPr lang="es-ES" sz="2800" b="1" dirty="0" smtClean="0"/>
            </a:br>
            <a:r>
              <a:rPr lang="es-ES" sz="2800" b="1" dirty="0" smtClean="0"/>
              <a:t>APLICACIÓN DEL PROYECTO : HARDWARE</a:t>
            </a:r>
            <a:endParaRPr lang="es-ES" sz="28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r>
              <a:rPr lang="es-ES" sz="1800" b="1" dirty="0" smtClean="0"/>
              <a:t>PROTOCOLO ONE-WIRE</a:t>
            </a:r>
          </a:p>
          <a:p>
            <a:pPr algn="just"/>
            <a:r>
              <a:rPr lang="es-ES" sz="2000" dirty="0"/>
              <a:t>1-Wire es un protocolo de comunicaciones en serie diseñado por Dallas Semiconductor. Está basado en un bus, un maestro y varios esclavos de una sola línea de datos en la que se alimentan. En principio los dispositivos de este tipo se alimentan con corrientes parásitas, aunque necesitan referencia a tierra.</a:t>
            </a:r>
            <a:endParaRPr lang="es-EC" sz="2000" dirty="0"/>
          </a:p>
          <a:p>
            <a:pPr algn="just"/>
            <a:r>
              <a:rPr lang="es-ES" sz="2000" b="1" dirty="0"/>
              <a:t>Especificaciones</a:t>
            </a:r>
            <a:endParaRPr lang="es-EC" sz="2000" dirty="0"/>
          </a:p>
          <a:p>
            <a:pPr algn="just"/>
            <a:r>
              <a:rPr lang="es-ES" sz="2000" dirty="0"/>
              <a:t>La línea de datos/alimentación requiere una resistencia de </a:t>
            </a:r>
            <a:r>
              <a:rPr lang="es-ES" sz="2000" dirty="0">
                <a:hlinkClick r:id="rId3" tooltip="Pull-up"/>
              </a:rPr>
              <a:t>pull-up</a:t>
            </a:r>
            <a:r>
              <a:rPr lang="es-ES" sz="2000" dirty="0"/>
              <a:t> conectada a la </a:t>
            </a:r>
            <a:r>
              <a:rPr lang="es-ES" sz="2000" dirty="0">
                <a:hlinkClick r:id="rId4" tooltip="Alimentación eléctrica (aún no redactado)"/>
              </a:rPr>
              <a:t>alimentación</a:t>
            </a:r>
            <a:r>
              <a:rPr lang="es-ES" sz="2000" dirty="0"/>
              <a:t> y que le proporciona ésta.</a:t>
            </a:r>
            <a:endParaRPr lang="es-EC" sz="2000" dirty="0"/>
          </a:p>
          <a:p>
            <a:endParaRPr lang="es-ES" sz="1800" b="1" dirty="0" smtClean="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725144"/>
            <a:ext cx="6313487" cy="18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44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4863" y="404664"/>
            <a:ext cx="6357577" cy="978408"/>
          </a:xfrm>
        </p:spPr>
        <p:txBody>
          <a:bodyPr>
            <a:noAutofit/>
          </a:bodyPr>
          <a:lstStyle/>
          <a:p>
            <a:pPr algn="ctr">
              <a:defRPr/>
            </a:pPr>
            <a:r>
              <a:rPr lang="es-ES" sz="2800" b="1" dirty="0" smtClean="0"/>
              <a:t>REQUERIMIENTOS PARA </a:t>
            </a:r>
            <a:br>
              <a:rPr lang="es-ES" sz="2800" b="1" dirty="0" smtClean="0"/>
            </a:br>
            <a:r>
              <a:rPr lang="es-ES" sz="2800" b="1" dirty="0" smtClean="0"/>
              <a:t>APLICACIÓN DEL PROYECTO : HARDWARE</a:t>
            </a:r>
            <a:endParaRPr lang="es-ES" sz="28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fontScale="92500" lnSpcReduction="20000"/>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r>
              <a:rPr lang="es-ES" sz="1800" b="1" dirty="0" smtClean="0"/>
              <a:t>Microcontrolador 16F887</a:t>
            </a:r>
          </a:p>
          <a:p>
            <a:r>
              <a:rPr lang="x-none" sz="1500" b="1" smtClean="0"/>
              <a:t>Arquitectura </a:t>
            </a:r>
            <a:r>
              <a:rPr lang="x-none" sz="1500" b="1"/>
              <a:t>Interna</a:t>
            </a:r>
            <a:endParaRPr lang="es-EC" sz="1500" b="1" dirty="0"/>
          </a:p>
          <a:p>
            <a:pPr marL="285750" lvl="0" indent="-285750" algn="just">
              <a:buFont typeface="Wingdings" pitchFamily="2" charset="2"/>
              <a:buChar char="q"/>
            </a:pPr>
            <a:r>
              <a:rPr lang="es-EC" sz="1300" dirty="0"/>
              <a:t>Generalidades </a:t>
            </a:r>
          </a:p>
          <a:p>
            <a:pPr marL="285750" lvl="0" indent="-285750" algn="just">
              <a:buFont typeface="Wingdings" pitchFamily="2" charset="2"/>
              <a:buChar char="q"/>
            </a:pPr>
            <a:r>
              <a:rPr lang="es-EC" sz="1300" dirty="0"/>
              <a:t>Memoria de Programa</a:t>
            </a:r>
          </a:p>
          <a:p>
            <a:pPr marL="285750" lvl="0" indent="-285750" algn="just">
              <a:buFont typeface="Wingdings" pitchFamily="2" charset="2"/>
              <a:buChar char="q"/>
            </a:pPr>
            <a:r>
              <a:rPr lang="es-EC" sz="1300" dirty="0"/>
              <a:t>Memoria de Datos</a:t>
            </a:r>
          </a:p>
          <a:p>
            <a:pPr marL="285750" lvl="0" indent="-285750" algn="just">
              <a:buFont typeface="Wingdings" pitchFamily="2" charset="2"/>
              <a:buChar char="q"/>
            </a:pPr>
            <a:r>
              <a:rPr lang="es-EC" sz="1300" dirty="0"/>
              <a:t>EEPROM</a:t>
            </a:r>
          </a:p>
          <a:p>
            <a:pPr marL="285750" lvl="0" indent="-285750" algn="just">
              <a:buFont typeface="Wingdings" pitchFamily="2" charset="2"/>
              <a:buChar char="q"/>
            </a:pPr>
            <a:r>
              <a:rPr lang="es-EC" sz="1300" dirty="0"/>
              <a:t>Registros de Control (SFR) </a:t>
            </a:r>
          </a:p>
          <a:p>
            <a:pPr algn="just"/>
            <a:r>
              <a:rPr lang="es-EC" sz="1500" b="1" dirty="0"/>
              <a:t>Generalidades : Características Generales</a:t>
            </a:r>
            <a:endParaRPr lang="es-EC" sz="1500" dirty="0"/>
          </a:p>
          <a:p>
            <a:pPr marL="285750" lvl="0" indent="-285750" algn="just">
              <a:buFont typeface="Wingdings" pitchFamily="2" charset="2"/>
              <a:buChar char="q"/>
            </a:pPr>
            <a:r>
              <a:rPr lang="es-EC" sz="1300" dirty="0"/>
              <a:t>Arquitectura RISC</a:t>
            </a:r>
          </a:p>
          <a:p>
            <a:pPr algn="just"/>
            <a:r>
              <a:rPr lang="es-EC" sz="1300" dirty="0"/>
              <a:t>	- 35 instrucciones</a:t>
            </a:r>
          </a:p>
          <a:p>
            <a:pPr algn="just"/>
            <a:r>
              <a:rPr lang="es-EC" sz="1300" dirty="0"/>
              <a:t>	</a:t>
            </a:r>
            <a:r>
              <a:rPr lang="es-EC" sz="1300" dirty="0" smtClean="0"/>
              <a:t>- </a:t>
            </a:r>
            <a:r>
              <a:rPr lang="es-EC" sz="1300" dirty="0"/>
              <a:t>Instrucciones de un solo ciclo excepto las de salto</a:t>
            </a:r>
          </a:p>
          <a:p>
            <a:pPr marL="285750" lvl="0" indent="-285750" algn="just">
              <a:buFont typeface="Wingdings" pitchFamily="2" charset="2"/>
              <a:buChar char="q"/>
            </a:pPr>
            <a:r>
              <a:rPr lang="es-EC" sz="1300" dirty="0"/>
              <a:t>Frecuencia de operación de 0-20MHz (DC-200ns)</a:t>
            </a:r>
          </a:p>
          <a:p>
            <a:pPr marL="285750" lvl="0" indent="-285750" algn="just">
              <a:buFont typeface="Wingdings" pitchFamily="2" charset="2"/>
              <a:buChar char="q"/>
            </a:pPr>
            <a:r>
              <a:rPr lang="es-EC" sz="1300" dirty="0"/>
              <a:t>Manejo de Interrupciones</a:t>
            </a:r>
          </a:p>
          <a:p>
            <a:pPr marL="285750" lvl="0" indent="-285750" algn="just">
              <a:buFont typeface="Wingdings" pitchFamily="2" charset="2"/>
              <a:buChar char="q"/>
            </a:pPr>
            <a:r>
              <a:rPr lang="es-EC" sz="1300" dirty="0"/>
              <a:t>8 niveles de Pila (Stack)</a:t>
            </a:r>
          </a:p>
          <a:p>
            <a:pPr marL="285750" lvl="0" indent="-285750" algn="just">
              <a:buFont typeface="Wingdings" pitchFamily="2" charset="2"/>
              <a:buChar char="q"/>
            </a:pPr>
            <a:r>
              <a:rPr lang="es-EC" sz="1300" dirty="0"/>
              <a:t>Oscilador interno de precisión calibrado en fábrica al  1% de error</a:t>
            </a:r>
          </a:p>
          <a:p>
            <a:pPr marL="285750" lvl="0" indent="-285750" algn="just">
              <a:buFont typeface="Wingdings" pitchFamily="2" charset="2"/>
              <a:buChar char="q"/>
            </a:pPr>
            <a:r>
              <a:rPr lang="es-EC" sz="1300" dirty="0"/>
              <a:t>Frecuencias seleccionable por software entre 8MHz-31KHz</a:t>
            </a:r>
          </a:p>
          <a:p>
            <a:pPr marL="285750" lvl="0" indent="-285750" algn="just">
              <a:buFont typeface="Wingdings" pitchFamily="2" charset="2"/>
              <a:buChar char="q"/>
            </a:pPr>
            <a:r>
              <a:rPr lang="es-EC" sz="1300" dirty="0"/>
              <a:t>Voltaje de alimentación entre 2.0-5.5V</a:t>
            </a:r>
          </a:p>
          <a:p>
            <a:pPr marL="285750" indent="-285750" algn="just">
              <a:buFont typeface="Wingdings" pitchFamily="2" charset="2"/>
              <a:buChar char="q"/>
            </a:pPr>
            <a:r>
              <a:rPr lang="es-EC" sz="1300" dirty="0"/>
              <a:t>- Consumo de 220uA(2V, 4MHz), 11uA (2.0V, 32KHz), 50nA (en modo de stand-by)</a:t>
            </a:r>
          </a:p>
          <a:p>
            <a:pPr marL="285750" lvl="0" indent="-285750" algn="just">
              <a:buFont typeface="Wingdings" pitchFamily="2" charset="2"/>
              <a:buChar char="q"/>
            </a:pPr>
            <a:r>
              <a:rPr lang="es-EC" sz="1300" dirty="0"/>
              <a:t>Modo SLEEP para ahorro de energía</a:t>
            </a:r>
          </a:p>
          <a:p>
            <a:pPr marL="285750" lvl="0" indent="-285750" algn="just">
              <a:buFont typeface="Wingdings" pitchFamily="2" charset="2"/>
              <a:buChar char="q"/>
            </a:pPr>
            <a:r>
              <a:rPr lang="es-EC" sz="1300" dirty="0"/>
              <a:t>BOR(Brown-out Reset) reset por baja de voltaje con opción de control por software</a:t>
            </a:r>
          </a:p>
          <a:p>
            <a:pPr marL="285750" lvl="0" indent="-285750" algn="just">
              <a:buFont typeface="Wingdings" pitchFamily="2" charset="2"/>
              <a:buChar char="q"/>
            </a:pPr>
            <a:r>
              <a:rPr lang="es-EC" sz="1300" dirty="0"/>
              <a:t>35 pines de entrada/salida</a:t>
            </a:r>
          </a:p>
          <a:p>
            <a:pPr marL="742950" lvl="1" indent="-285750" algn="just">
              <a:buFont typeface="Wingdings" pitchFamily="2" charset="2"/>
              <a:buChar char="q"/>
            </a:pPr>
            <a:r>
              <a:rPr lang="es-EC" sz="1300" dirty="0"/>
              <a:t>Corriente de suministro/drenaje suficiente para manejar LED directamente</a:t>
            </a:r>
          </a:p>
          <a:p>
            <a:pPr marL="742950" lvl="1" indent="-285750" algn="just">
              <a:buFont typeface="Wingdings" pitchFamily="2" charset="2"/>
              <a:buChar char="q"/>
            </a:pPr>
            <a:r>
              <a:rPr lang="es-EC" sz="1300" dirty="0"/>
              <a:t>Resistores de pull-up programables individualmente</a:t>
            </a:r>
          </a:p>
          <a:p>
            <a:pPr marL="742950" lvl="1" indent="-285750" algn="just">
              <a:buFont typeface="Wingdings" pitchFamily="2" charset="2"/>
              <a:buChar char="q"/>
            </a:pPr>
            <a:r>
              <a:rPr lang="es-EC" sz="1300" dirty="0"/>
              <a:t>Interrupción por cambio en pin</a:t>
            </a:r>
          </a:p>
          <a:p>
            <a:pPr marL="285750" lvl="0" indent="-285750" algn="just">
              <a:buFont typeface="Wingdings" pitchFamily="2" charset="2"/>
              <a:buChar char="q"/>
            </a:pPr>
            <a:r>
              <a:rPr lang="es-EC" sz="1300" dirty="0"/>
              <a:t>8K de memoria FLASH. EL chip puede reprogramarse hasta 100.000 veces</a:t>
            </a:r>
          </a:p>
          <a:p>
            <a:pPr marL="285750" lvl="0" indent="-285750" algn="just">
              <a:buFont typeface="Wingdings" pitchFamily="2" charset="2"/>
              <a:buChar char="q"/>
            </a:pPr>
            <a:r>
              <a:rPr lang="es-EC" sz="1300" dirty="0"/>
              <a:t>Opción  de programación en circuito (In-</a:t>
            </a:r>
            <a:r>
              <a:rPr lang="es-EC" sz="1300" dirty="0"/>
              <a:t>circuit</a:t>
            </a:r>
            <a:r>
              <a:rPr lang="es-EC" sz="1300" dirty="0"/>
              <a:t> serial </a:t>
            </a:r>
            <a:r>
              <a:rPr lang="es-EC" sz="1300" dirty="0"/>
              <a:t>Programing</a:t>
            </a:r>
            <a:r>
              <a:rPr lang="es-EC" sz="1300" dirty="0"/>
              <a:t>.</a:t>
            </a:r>
          </a:p>
          <a:p>
            <a:pPr marL="285750" indent="-285750">
              <a:buFont typeface="Wingdings" pitchFamily="2" charset="2"/>
              <a:buChar char="q"/>
            </a:pPr>
            <a:endParaRPr lang="es-ES" sz="1800" b="1"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82418"/>
            <a:ext cx="35433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14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4863" y="404664"/>
            <a:ext cx="6357577" cy="978408"/>
          </a:xfrm>
        </p:spPr>
        <p:txBody>
          <a:bodyPr>
            <a:noAutofit/>
          </a:bodyPr>
          <a:lstStyle/>
          <a:p>
            <a:pPr algn="ctr">
              <a:defRPr/>
            </a:pPr>
            <a:r>
              <a:rPr lang="es-ES" sz="2800" b="1" dirty="0" smtClean="0"/>
              <a:t>REQUERIMIENTOS PARA </a:t>
            </a:r>
            <a:br>
              <a:rPr lang="es-ES" sz="2800" b="1" dirty="0" smtClean="0"/>
            </a:br>
            <a:r>
              <a:rPr lang="es-ES" sz="2800" b="1" dirty="0" smtClean="0"/>
              <a:t>APLICACIÓN DEL PROYECTO : HARDWARE</a:t>
            </a:r>
            <a:endParaRPr lang="es-ES" sz="28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r>
              <a:rPr lang="es-EC" sz="2400" b="1" dirty="0" smtClean="0"/>
              <a:t>PANTALLA LCD 2X16</a:t>
            </a:r>
          </a:p>
          <a:p>
            <a:pPr algn="just"/>
            <a:r>
              <a:rPr lang="es-EC" sz="2000" dirty="0" smtClean="0"/>
              <a:t>La </a:t>
            </a:r>
            <a:r>
              <a:rPr lang="es-EC" sz="2000" dirty="0"/>
              <a:t>Pantalla LCD es uno de los periféricos más empleados para la presentación de mensajes, variables y casi cualquier información proveniente de un microcontrolador. Gracias a su flexibilidad, buena visibilidad y precio reducido se ha convertido en el estándar de visualización más utilizado con los microcontroladores.</a:t>
            </a:r>
          </a:p>
          <a:p>
            <a:endParaRPr lang="es-ES" sz="1800" b="1"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645024"/>
            <a:ext cx="4370462" cy="302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953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EC" sz="3200" dirty="0" smtClean="0">
                <a:solidFill>
                  <a:schemeClr val="accent1">
                    <a:lumMod val="60000"/>
                    <a:lumOff val="40000"/>
                  </a:schemeClr>
                </a:solidFill>
              </a:rPr>
              <a:t>DIAGRAMA DE BLOQUE</a:t>
            </a:r>
            <a:endParaRPr lang="es-EC" sz="3200" dirty="0">
              <a:solidFill>
                <a:schemeClr val="accent1">
                  <a:lumMod val="60000"/>
                  <a:lumOff val="40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24349"/>
            <a:ext cx="7498151" cy="448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276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EC" sz="3200" dirty="0" smtClean="0">
                <a:solidFill>
                  <a:schemeClr val="accent1">
                    <a:lumMod val="60000"/>
                    <a:lumOff val="40000"/>
                  </a:schemeClr>
                </a:solidFill>
              </a:rPr>
              <a:t>ALGORITMO DEL CONTROLADOR</a:t>
            </a:r>
            <a:endParaRPr lang="es-EC" sz="3200" dirty="0">
              <a:solidFill>
                <a:schemeClr val="accent1">
                  <a:lumMod val="60000"/>
                  <a:lumOff val="40000"/>
                </a:schemeClr>
              </a:solidFill>
            </a:endParaRPr>
          </a:p>
        </p:txBody>
      </p:sp>
      <p:sp>
        <p:nvSpPr>
          <p:cNvPr id="24580" name="6 CuadroTexto"/>
          <p:cNvSpPr txBox="1">
            <a:spLocks noChangeArrowheads="1"/>
          </p:cNvSpPr>
          <p:nvPr/>
        </p:nvSpPr>
        <p:spPr bwMode="auto">
          <a:xfrm>
            <a:off x="4429125" y="1406525"/>
            <a:ext cx="1000125" cy="307975"/>
          </a:xfrm>
          <a:prstGeom prst="rect">
            <a:avLst/>
          </a:prstGeom>
          <a:noFill/>
          <a:ln w="9525">
            <a:noFill/>
            <a:miter lim="800000"/>
            <a:headEnd/>
            <a:tailEnd/>
          </a:ln>
        </p:spPr>
        <p:txBody>
          <a:bodyPr>
            <a:spAutoFit/>
          </a:bodyPr>
          <a:lstStyle/>
          <a:p>
            <a:r>
              <a:rPr lang="es-EC" sz="1400" dirty="0">
                <a:solidFill>
                  <a:schemeClr val="bg1"/>
                </a:solidFill>
              </a:rPr>
              <a:t>Resetn</a:t>
            </a:r>
            <a:endParaRPr lang="es-ES" sz="1400"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394749"/>
            <a:ext cx="3528392" cy="540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252728"/>
          </a:xfrm>
        </p:spPr>
        <p:txBody>
          <a:bodyPr>
            <a:normAutofit fontScale="90000"/>
          </a:bodyPr>
          <a:lstStyle/>
          <a:p>
            <a:pPr algn="ctr">
              <a:defRPr/>
            </a:pPr>
            <a:r>
              <a:rPr lang="es-ES" sz="4800" dirty="0">
                <a:solidFill>
                  <a:schemeClr val="bg1"/>
                </a:solidFill>
                <a:latin typeface="Andalus" pitchFamily="18" charset="-78"/>
                <a:cs typeface="Andalus" pitchFamily="18" charset="-78"/>
              </a:rPr>
              <a:t>SENSOR INTELIGENTE DS1820 EN COMUNICACIÓN ONE-WIRE</a:t>
            </a:r>
            <a:r>
              <a:rPr lang="es-EC" dirty="0" smtClean="0"/>
              <a:t/>
            </a:r>
            <a:br>
              <a:rPr lang="es-EC" dirty="0" smtClean="0"/>
            </a:br>
            <a:endParaRPr lang="es-ES" dirty="0"/>
          </a:p>
        </p:txBody>
      </p:sp>
      <p:sp>
        <p:nvSpPr>
          <p:cNvPr id="9219" name="2 Marcador de contenido"/>
          <p:cNvSpPr>
            <a:spLocks noGrp="1"/>
          </p:cNvSpPr>
          <p:nvPr>
            <p:ph idx="1"/>
          </p:nvPr>
        </p:nvSpPr>
        <p:spPr/>
        <p:txBody>
          <a:bodyPr/>
          <a:lstStyle/>
          <a:p>
            <a:endParaRPr lang="es-EC" dirty="0" smtClean="0"/>
          </a:p>
          <a:p>
            <a:r>
              <a:rPr lang="es-EC" sz="2000" dirty="0" smtClean="0"/>
              <a:t>INTRODUCCIÓN</a:t>
            </a:r>
          </a:p>
          <a:p>
            <a:r>
              <a:rPr lang="es-EC" sz="2000" dirty="0" smtClean="0"/>
              <a:t>DESCRIPCIÓN DEL PROYECTO</a:t>
            </a:r>
          </a:p>
          <a:p>
            <a:r>
              <a:rPr lang="es-EC" sz="2000" dirty="0" smtClean="0"/>
              <a:t>APLICACIONES</a:t>
            </a:r>
          </a:p>
          <a:p>
            <a:r>
              <a:rPr lang="es-EC" sz="2000" dirty="0" smtClean="0"/>
              <a:t>PROYECTO SIMILARES</a:t>
            </a:r>
          </a:p>
          <a:p>
            <a:r>
              <a:rPr lang="es-EC" sz="2000" dirty="0" smtClean="0"/>
              <a:t>REQUERIMIENTOS PARA APLICACIÓN DEL PROYECTO</a:t>
            </a:r>
          </a:p>
          <a:p>
            <a:pPr marL="118872" indent="0">
              <a:buNone/>
            </a:pPr>
            <a:r>
              <a:rPr lang="es-EC" sz="2000" dirty="0" smtClean="0"/>
              <a:t>	- HARDWARE</a:t>
            </a:r>
          </a:p>
          <a:p>
            <a:pPr marL="118872" indent="0">
              <a:buNone/>
            </a:pPr>
            <a:r>
              <a:rPr lang="es-EC" sz="2000" dirty="0"/>
              <a:t>	</a:t>
            </a:r>
            <a:r>
              <a:rPr lang="es-EC" sz="2000" dirty="0" smtClean="0"/>
              <a:t>- SOFTWARE</a:t>
            </a:r>
          </a:p>
          <a:p>
            <a:r>
              <a:rPr lang="es-EC" sz="2000" dirty="0" smtClean="0"/>
              <a:t>DIAGRAMA DE BLOQUE Y DIAGRAMA DE FLUJO DEL PROYECTO</a:t>
            </a:r>
          </a:p>
          <a:p>
            <a:r>
              <a:rPr lang="es-EC" sz="2000" dirty="0" smtClean="0"/>
              <a:t>CÓDIGO DEL MICROCONTROLADOR</a:t>
            </a:r>
          </a:p>
          <a:p>
            <a:r>
              <a:rPr lang="es-EC" sz="2000" dirty="0" smtClean="0"/>
              <a:t>SIMULACIÓN Y PRUEBAS</a:t>
            </a:r>
          </a:p>
          <a:p>
            <a:r>
              <a:rPr lang="es-EC" sz="2000" dirty="0" smtClean="0"/>
              <a:t>CONCLUSIONES Y RECOMENDACIONES</a:t>
            </a:r>
            <a:endParaRPr lang="es-EC" sz="2000" dirty="0"/>
          </a:p>
          <a:p>
            <a:pPr marL="118872" indent="0">
              <a:buNone/>
            </a:pPr>
            <a:endParaRPr lang="es-EC" sz="2000" dirty="0" smtClean="0"/>
          </a:p>
          <a:p>
            <a:endParaRPr lang="es-EC" dirty="0" smtClean="0"/>
          </a:p>
          <a:p>
            <a:endParaRPr lang="es-EC" dirty="0" smtClean="0"/>
          </a:p>
          <a:p>
            <a:endParaRPr lang="es-E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EC" sz="3200" dirty="0" smtClean="0">
                <a:solidFill>
                  <a:schemeClr val="accent1">
                    <a:lumMod val="60000"/>
                    <a:lumOff val="40000"/>
                  </a:schemeClr>
                </a:solidFill>
              </a:rPr>
              <a:t>PROGRAMA PRINCIPAL DEL MICROCONTROLADOR</a:t>
            </a:r>
            <a:endParaRPr lang="es-EC" sz="3200" dirty="0">
              <a:solidFill>
                <a:schemeClr val="accent1">
                  <a:lumMod val="60000"/>
                  <a:lumOff val="40000"/>
                </a:schemeClr>
              </a:solidFill>
            </a:endParaRPr>
          </a:p>
        </p:txBody>
      </p:sp>
      <p:pic>
        <p:nvPicPr>
          <p:cNvPr id="8194" name="Imagen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64169"/>
            <a:ext cx="5399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n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23" y="3818334"/>
            <a:ext cx="5370513"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2 Cerrar llave"/>
          <p:cNvSpPr/>
          <p:nvPr/>
        </p:nvSpPr>
        <p:spPr>
          <a:xfrm>
            <a:off x="6012160" y="4077072"/>
            <a:ext cx="288032" cy="16854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4" name="3 CuadroTexto"/>
          <p:cNvSpPr txBox="1"/>
          <p:nvPr/>
        </p:nvSpPr>
        <p:spPr>
          <a:xfrm>
            <a:off x="6444208" y="4596645"/>
            <a:ext cx="2449784" cy="646331"/>
          </a:xfrm>
          <a:prstGeom prst="rect">
            <a:avLst/>
          </a:prstGeom>
          <a:noFill/>
        </p:spPr>
        <p:txBody>
          <a:bodyPr wrap="square" rtlCol="0">
            <a:spAutoFit/>
          </a:bodyPr>
          <a:lstStyle/>
          <a:p>
            <a:r>
              <a:rPr lang="es-EC" dirty="0" smtClean="0"/>
              <a:t>Comandos del Protocolo One-Wire</a:t>
            </a:r>
            <a:endParaRPr lang="es-EC" dirty="0"/>
          </a:p>
        </p:txBody>
      </p:sp>
    </p:spTree>
    <p:extLst>
      <p:ext uri="{BB962C8B-B14F-4D97-AF65-F5344CB8AC3E}">
        <p14:creationId xmlns:p14="http://schemas.microsoft.com/office/powerpoint/2010/main" val="2496813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EC" sz="3200" dirty="0" smtClean="0">
                <a:solidFill>
                  <a:schemeClr val="accent1">
                    <a:lumMod val="60000"/>
                    <a:lumOff val="40000"/>
                  </a:schemeClr>
                </a:solidFill>
              </a:rPr>
              <a:t>PROGRAMA PRINCIPAL DEL MICROCONTROLADOR</a:t>
            </a:r>
            <a:endParaRPr lang="es-EC" sz="3200" dirty="0">
              <a:solidFill>
                <a:schemeClr val="accent1">
                  <a:lumMod val="60000"/>
                  <a:lumOff val="40000"/>
                </a:schemeClr>
              </a:solidFill>
            </a:endParaRPr>
          </a:p>
        </p:txBody>
      </p:sp>
      <p:pic>
        <p:nvPicPr>
          <p:cNvPr id="9218" name="Imagen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443800"/>
            <a:ext cx="4757737" cy="27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22" y="4145112"/>
            <a:ext cx="4544566" cy="2585134"/>
          </a:xfrm>
          <a:prstGeom prst="rect">
            <a:avLst/>
          </a:prstGeom>
          <a:noFill/>
          <a:extLst>
            <a:ext uri="{909E8E84-426E-40DD-AFC4-6F175D3DCCD1}">
              <a14:hiddenFill xmlns:a14="http://schemas.microsoft.com/office/drawing/2010/main">
                <a:solidFill>
                  <a:srgbClr val="FFFFFF"/>
                </a:solidFill>
              </a14:hiddenFill>
            </a:ext>
          </a:extLst>
        </p:spPr>
      </p:pic>
      <p:sp>
        <p:nvSpPr>
          <p:cNvPr id="3" name="2 Cerrar llave"/>
          <p:cNvSpPr/>
          <p:nvPr/>
        </p:nvSpPr>
        <p:spPr>
          <a:xfrm>
            <a:off x="4929187" y="1700808"/>
            <a:ext cx="722933" cy="48245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4" name="3 CuadroTexto"/>
          <p:cNvSpPr txBox="1"/>
          <p:nvPr/>
        </p:nvSpPr>
        <p:spPr>
          <a:xfrm>
            <a:off x="5940152" y="3789910"/>
            <a:ext cx="2952328" cy="646331"/>
          </a:xfrm>
          <a:prstGeom prst="rect">
            <a:avLst/>
          </a:prstGeom>
          <a:noFill/>
        </p:spPr>
        <p:txBody>
          <a:bodyPr wrap="square" rtlCol="0">
            <a:spAutoFit/>
          </a:bodyPr>
          <a:lstStyle/>
          <a:p>
            <a:r>
              <a:rPr lang="es-EC" dirty="0" smtClean="0"/>
              <a:t>Comparar la temperatura leída y establecer alarmas</a:t>
            </a:r>
            <a:endParaRPr lang="es-EC" dirty="0"/>
          </a:p>
        </p:txBody>
      </p:sp>
    </p:spTree>
    <p:extLst>
      <p:ext uri="{BB962C8B-B14F-4D97-AF65-F5344CB8AC3E}">
        <p14:creationId xmlns:p14="http://schemas.microsoft.com/office/powerpoint/2010/main" val="848564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EC" sz="3200" dirty="0" smtClean="0">
                <a:solidFill>
                  <a:schemeClr val="accent1">
                    <a:lumMod val="60000"/>
                    <a:lumOff val="40000"/>
                  </a:schemeClr>
                </a:solidFill>
              </a:rPr>
              <a:t>PROGRAMA PRINCIPAL DEL MICROCONTROLADOR</a:t>
            </a:r>
            <a:endParaRPr lang="es-EC" sz="3200" dirty="0">
              <a:solidFill>
                <a:schemeClr val="accent1">
                  <a:lumMod val="60000"/>
                  <a:lumOff val="40000"/>
                </a:scheme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 y="1420381"/>
            <a:ext cx="4924134" cy="280996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88" y="4225999"/>
            <a:ext cx="4380075" cy="2515369"/>
          </a:xfrm>
          <a:prstGeom prst="rect">
            <a:avLst/>
          </a:prstGeom>
          <a:noFill/>
          <a:extLst>
            <a:ext uri="{909E8E84-426E-40DD-AFC4-6F175D3DCCD1}">
              <a14:hiddenFill xmlns:a14="http://schemas.microsoft.com/office/drawing/2010/main">
                <a:solidFill>
                  <a:srgbClr val="FFFFFF"/>
                </a:solidFill>
              </a14:hiddenFill>
            </a:ext>
          </a:extLst>
        </p:spPr>
      </p:pic>
      <p:sp>
        <p:nvSpPr>
          <p:cNvPr id="3" name="2 Cerrar llave"/>
          <p:cNvSpPr/>
          <p:nvPr/>
        </p:nvSpPr>
        <p:spPr>
          <a:xfrm>
            <a:off x="5148064" y="1628800"/>
            <a:ext cx="720080" cy="48965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4" name="3 CuadroTexto"/>
          <p:cNvSpPr txBox="1"/>
          <p:nvPr/>
        </p:nvSpPr>
        <p:spPr>
          <a:xfrm>
            <a:off x="6084168" y="3753906"/>
            <a:ext cx="2664296" cy="646331"/>
          </a:xfrm>
          <a:prstGeom prst="rect">
            <a:avLst/>
          </a:prstGeom>
          <a:noFill/>
        </p:spPr>
        <p:txBody>
          <a:bodyPr wrap="square" rtlCol="0">
            <a:spAutoFit/>
          </a:bodyPr>
          <a:lstStyle/>
          <a:p>
            <a:r>
              <a:rPr lang="es-EC" dirty="0" smtClean="0"/>
              <a:t>Ingreso de Temperatura Máxima por el Usuario</a:t>
            </a:r>
            <a:endParaRPr lang="es-EC" dirty="0"/>
          </a:p>
        </p:txBody>
      </p:sp>
    </p:spTree>
    <p:extLst>
      <p:ext uri="{BB962C8B-B14F-4D97-AF65-F5344CB8AC3E}">
        <p14:creationId xmlns:p14="http://schemas.microsoft.com/office/powerpoint/2010/main" val="918134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EC" sz="3200" dirty="0" smtClean="0">
                <a:solidFill>
                  <a:schemeClr val="accent1">
                    <a:lumMod val="60000"/>
                    <a:lumOff val="40000"/>
                  </a:schemeClr>
                </a:solidFill>
              </a:rPr>
              <a:t>PROGRAMA PRINCIPAL DEL MICROCONTROLADOR</a:t>
            </a:r>
            <a:endParaRPr lang="es-EC" sz="3200" dirty="0">
              <a:solidFill>
                <a:schemeClr val="accent1">
                  <a:lumMod val="60000"/>
                  <a:lumOff val="40000"/>
                </a:schemeClr>
              </a:solidFill>
            </a:endParaRPr>
          </a:p>
        </p:txBody>
      </p:sp>
      <p:cxnSp>
        <p:nvCxnSpPr>
          <p:cNvPr id="6" name="5 Conector recto de flecha"/>
          <p:cNvCxnSpPr/>
          <p:nvPr/>
        </p:nvCxnSpPr>
        <p:spPr>
          <a:xfrm rot="5400000">
            <a:off x="4298156" y="1499394"/>
            <a:ext cx="428625"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580" name="6 CuadroTexto"/>
          <p:cNvSpPr txBox="1">
            <a:spLocks noChangeArrowheads="1"/>
          </p:cNvSpPr>
          <p:nvPr/>
        </p:nvSpPr>
        <p:spPr bwMode="auto">
          <a:xfrm>
            <a:off x="4429125" y="1406525"/>
            <a:ext cx="1000125" cy="307975"/>
          </a:xfrm>
          <a:prstGeom prst="rect">
            <a:avLst/>
          </a:prstGeom>
          <a:noFill/>
          <a:ln w="9525">
            <a:noFill/>
            <a:miter lim="800000"/>
            <a:headEnd/>
            <a:tailEnd/>
          </a:ln>
        </p:spPr>
        <p:txBody>
          <a:bodyPr>
            <a:spAutoFit/>
          </a:bodyPr>
          <a:lstStyle/>
          <a:p>
            <a:r>
              <a:rPr lang="es-EC" sz="1400" dirty="0">
                <a:solidFill>
                  <a:schemeClr val="bg1"/>
                </a:solidFill>
              </a:rPr>
              <a:t>Resetn</a:t>
            </a:r>
            <a:endParaRPr lang="es-ES" sz="1400" dirty="0">
              <a:solidFill>
                <a:schemeClr val="bg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3" y="1434235"/>
            <a:ext cx="4701804" cy="266974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Imagen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1" y="4077072"/>
            <a:ext cx="526097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errar llave"/>
          <p:cNvSpPr/>
          <p:nvPr/>
        </p:nvSpPr>
        <p:spPr>
          <a:xfrm>
            <a:off x="4283968" y="1560512"/>
            <a:ext cx="1659037" cy="47488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4" name="3 CuadroTexto"/>
          <p:cNvSpPr txBox="1"/>
          <p:nvPr/>
        </p:nvSpPr>
        <p:spPr>
          <a:xfrm>
            <a:off x="6102920" y="3603833"/>
            <a:ext cx="2736304" cy="646331"/>
          </a:xfrm>
          <a:prstGeom prst="rect">
            <a:avLst/>
          </a:prstGeom>
          <a:noFill/>
        </p:spPr>
        <p:txBody>
          <a:bodyPr wrap="square" rtlCol="0">
            <a:spAutoFit/>
          </a:bodyPr>
          <a:lstStyle/>
          <a:p>
            <a:r>
              <a:rPr lang="es-EC" dirty="0" smtClean="0"/>
              <a:t>Ingreso de Temperatura Mínima por el usuario</a:t>
            </a:r>
            <a:endParaRPr lang="es-EC" dirty="0"/>
          </a:p>
        </p:txBody>
      </p:sp>
    </p:spTree>
    <p:extLst>
      <p:ext uri="{BB962C8B-B14F-4D97-AF65-F5344CB8AC3E}">
        <p14:creationId xmlns:p14="http://schemas.microsoft.com/office/powerpoint/2010/main" val="3013172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EC" sz="3200" dirty="0" smtClean="0">
                <a:solidFill>
                  <a:schemeClr val="accent1">
                    <a:lumMod val="60000"/>
                    <a:lumOff val="40000"/>
                  </a:schemeClr>
                </a:solidFill>
              </a:rPr>
              <a:t>SIMULACIÓN Y PRUEBAS</a:t>
            </a:r>
            <a:endParaRPr lang="es-EC" sz="3200" dirty="0">
              <a:solidFill>
                <a:schemeClr val="accent1">
                  <a:lumMod val="60000"/>
                  <a:lumOff val="40000"/>
                </a:schemeClr>
              </a:solidFill>
            </a:endParaRPr>
          </a:p>
        </p:txBody>
      </p:sp>
      <p:sp>
        <p:nvSpPr>
          <p:cNvPr id="3" name="2 CuadroTexto"/>
          <p:cNvSpPr txBox="1"/>
          <p:nvPr/>
        </p:nvSpPr>
        <p:spPr>
          <a:xfrm>
            <a:off x="106288" y="1556792"/>
            <a:ext cx="4249688" cy="369332"/>
          </a:xfrm>
          <a:prstGeom prst="rect">
            <a:avLst/>
          </a:prstGeom>
          <a:noFill/>
        </p:spPr>
        <p:txBody>
          <a:bodyPr wrap="square" rtlCol="0">
            <a:spAutoFit/>
          </a:bodyPr>
          <a:lstStyle/>
          <a:p>
            <a:r>
              <a:rPr lang="es-EC" b="1" dirty="0" smtClean="0">
                <a:latin typeface="+mn-lt"/>
              </a:rPr>
              <a:t>SIMULACIÓN EN PROTEUS</a:t>
            </a:r>
            <a:endParaRPr lang="es-EC" b="1" dirty="0">
              <a:latin typeface="+mn-lt"/>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33" y="2276872"/>
            <a:ext cx="4221982"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058" y="2276872"/>
            <a:ext cx="4189422" cy="29523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de flecha"/>
          <p:cNvCxnSpPr/>
          <p:nvPr/>
        </p:nvCxnSpPr>
        <p:spPr>
          <a:xfrm>
            <a:off x="5361475" y="3014811"/>
            <a:ext cx="0" cy="82809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4860032" y="2422753"/>
            <a:ext cx="1728192" cy="523220"/>
          </a:xfrm>
          <a:prstGeom prst="rect">
            <a:avLst/>
          </a:prstGeom>
          <a:noFill/>
        </p:spPr>
        <p:txBody>
          <a:bodyPr wrap="square" rtlCol="0">
            <a:spAutoFit/>
          </a:bodyPr>
          <a:lstStyle/>
          <a:p>
            <a:r>
              <a:rPr lang="es-EC" sz="1400" dirty="0" smtClean="0"/>
              <a:t>Alarmas Tmax Excedida</a:t>
            </a:r>
            <a:endParaRPr lang="es-EC" sz="1400" dirty="0"/>
          </a:p>
        </p:txBody>
      </p:sp>
    </p:spTree>
    <p:extLst>
      <p:ext uri="{BB962C8B-B14F-4D97-AF65-F5344CB8AC3E}">
        <p14:creationId xmlns:p14="http://schemas.microsoft.com/office/powerpoint/2010/main" val="274662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EC" sz="3200" dirty="0" smtClean="0">
                <a:solidFill>
                  <a:schemeClr val="accent1">
                    <a:lumMod val="60000"/>
                    <a:lumOff val="40000"/>
                  </a:schemeClr>
                </a:solidFill>
              </a:rPr>
              <a:t>SIMULACIÓN Y PRUEBAS</a:t>
            </a:r>
            <a:endParaRPr lang="es-EC" sz="3200" dirty="0">
              <a:solidFill>
                <a:schemeClr val="accent1">
                  <a:lumMod val="60000"/>
                  <a:lumOff val="40000"/>
                </a:schemeClr>
              </a:solidFill>
            </a:endParaRPr>
          </a:p>
        </p:txBody>
      </p:sp>
      <p:sp>
        <p:nvSpPr>
          <p:cNvPr id="3" name="2 CuadroTexto"/>
          <p:cNvSpPr txBox="1"/>
          <p:nvPr/>
        </p:nvSpPr>
        <p:spPr>
          <a:xfrm>
            <a:off x="106288" y="1556792"/>
            <a:ext cx="4249688" cy="369332"/>
          </a:xfrm>
          <a:prstGeom prst="rect">
            <a:avLst/>
          </a:prstGeom>
          <a:noFill/>
        </p:spPr>
        <p:txBody>
          <a:bodyPr wrap="square" rtlCol="0">
            <a:spAutoFit/>
          </a:bodyPr>
          <a:lstStyle/>
          <a:p>
            <a:r>
              <a:rPr lang="es-EC" b="1" dirty="0" smtClean="0">
                <a:latin typeface="+mn-lt"/>
              </a:rPr>
              <a:t>SIMULACIÓN EN PROTOBOARD</a:t>
            </a:r>
            <a:endParaRPr lang="es-EC" b="1" dirty="0">
              <a:latin typeface="+mn-lt"/>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8880"/>
            <a:ext cx="3744416" cy="3168351"/>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978" y="2348879"/>
            <a:ext cx="431239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67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t>CONCLUSIONES</a:t>
            </a:r>
            <a:endParaRPr lang="es-ES" dirty="0"/>
          </a:p>
        </p:txBody>
      </p:sp>
      <p:sp>
        <p:nvSpPr>
          <p:cNvPr id="43011" name="2 Marcador de contenido"/>
          <p:cNvSpPr>
            <a:spLocks noGrp="1"/>
          </p:cNvSpPr>
          <p:nvPr>
            <p:ph idx="1"/>
          </p:nvPr>
        </p:nvSpPr>
        <p:spPr/>
        <p:txBody>
          <a:bodyPr>
            <a:normAutofit fontScale="62500" lnSpcReduction="20000"/>
          </a:bodyPr>
          <a:lstStyle/>
          <a:p>
            <a:pPr lvl="0" algn="just"/>
            <a:r>
              <a:rPr lang="es-ES" dirty="0"/>
              <a:t>Logramos construir un sistema que permite el control de la </a:t>
            </a:r>
            <a:r>
              <a:rPr lang="es-ES" dirty="0" smtClean="0"/>
              <a:t>temperatura en </a:t>
            </a:r>
            <a:r>
              <a:rPr lang="es-ES" dirty="0"/>
              <a:t>un </a:t>
            </a:r>
            <a:r>
              <a:rPr lang="es-ES" dirty="0" smtClean="0"/>
              <a:t>ambiente </a:t>
            </a:r>
            <a:r>
              <a:rPr lang="es-ES" dirty="0"/>
              <a:t>cerrado </a:t>
            </a:r>
            <a:r>
              <a:rPr lang="es-ES" dirty="0" smtClean="0"/>
              <a:t>gracias al sensor </a:t>
            </a:r>
            <a:r>
              <a:rPr lang="es-ES" dirty="0"/>
              <a:t>inteligente </a:t>
            </a:r>
            <a:r>
              <a:rPr lang="es-ES" dirty="0" smtClean="0"/>
              <a:t>DS1820, y a través de dispositivos </a:t>
            </a:r>
            <a:r>
              <a:rPr lang="es-ES" dirty="0"/>
              <a:t>como los microcontroladores para manipular los datos obtenidos </a:t>
            </a:r>
            <a:r>
              <a:rPr lang="es-ES" dirty="0" smtClean="0"/>
              <a:t>para  </a:t>
            </a:r>
            <a:r>
              <a:rPr lang="es-ES" dirty="0"/>
              <a:t>proporcionar las alarmas necesarias al sistema.</a:t>
            </a:r>
            <a:endParaRPr lang="es-EC" dirty="0"/>
          </a:p>
          <a:p>
            <a:pPr lvl="0" algn="just"/>
            <a:r>
              <a:rPr lang="es-ES" dirty="0"/>
              <a:t>El sensor de temperatura </a:t>
            </a:r>
            <a:r>
              <a:rPr lang="es-ES" dirty="0" smtClean="0"/>
              <a:t>DS1820 </a:t>
            </a:r>
            <a:r>
              <a:rPr lang="es-ES" dirty="0"/>
              <a:t>utiliza el protocolo de comunicación one-wire que permite realizar una comunicación serial asincrónica entre un dispositivo maestro y uno o varios dispositivos esclavos, utilizando un único pin de E/S del microcontrolador.</a:t>
            </a:r>
            <a:endParaRPr lang="es-EC" dirty="0"/>
          </a:p>
          <a:p>
            <a:pPr lvl="0" algn="just"/>
            <a:r>
              <a:rPr lang="es-ES" dirty="0"/>
              <a:t>Los valores de la temperatura máxima y mínima se guardan en distintas variables para luego su posterior comparación y comprobar si el sistema está estable, si se desestabiliza el sistema, se encenderá un ventilador para lograr volver a su estado estable.</a:t>
            </a:r>
            <a:endParaRPr lang="es-EC" dirty="0"/>
          </a:p>
          <a:p>
            <a:pPr lvl="0" algn="just"/>
            <a:r>
              <a:rPr lang="es-ES" dirty="0"/>
              <a:t>Las rutinas del protocolo one-wire proporcionadas por el programa mikroc pro for pic  nos permiten convertir los datos proporcionados por el sensor DS1820 de bits a valores tipo char, para estos poder enviar a las funciones que permiten la visualización de los mensajes en la pantalla LCD.</a:t>
            </a:r>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t>RECOMENDACIONES</a:t>
            </a:r>
            <a:endParaRPr lang="es-ES" dirty="0"/>
          </a:p>
        </p:txBody>
      </p:sp>
      <p:sp>
        <p:nvSpPr>
          <p:cNvPr id="45059" name="2 Marcador de contenido"/>
          <p:cNvSpPr>
            <a:spLocks noGrp="1"/>
          </p:cNvSpPr>
          <p:nvPr>
            <p:ph idx="1"/>
          </p:nvPr>
        </p:nvSpPr>
        <p:spPr/>
        <p:txBody>
          <a:bodyPr>
            <a:normAutofit fontScale="70000" lnSpcReduction="20000"/>
          </a:bodyPr>
          <a:lstStyle/>
          <a:p>
            <a:pPr lvl="0" algn="just"/>
            <a:r>
              <a:rPr lang="es-ES" dirty="0"/>
              <a:t>Cuando se ingresa los valores de los rangos máximos y mínimo de temperatura por el teclado 4x4, se debe procurar que estos valores sean acordes a los parámetros del sensor de temperatura DS1820 que solo soporta valores de temperatura entre -55 </a:t>
            </a:r>
            <a:r>
              <a:rPr lang="es-ES" baseline="30000" dirty="0"/>
              <a:t>o</a:t>
            </a:r>
            <a:r>
              <a:rPr lang="es-ES" dirty="0"/>
              <a:t>C y +125</a:t>
            </a:r>
            <a:r>
              <a:rPr lang="es-ES" baseline="30000" dirty="0"/>
              <a:t> o</a:t>
            </a:r>
            <a:r>
              <a:rPr lang="es-ES" dirty="0"/>
              <a:t>C para que el sistema tenga un perfecto funcionamiento.</a:t>
            </a:r>
            <a:endParaRPr lang="es-EC" dirty="0"/>
          </a:p>
          <a:p>
            <a:pPr lvl="0" algn="just"/>
            <a:r>
              <a:rPr lang="es-ES" dirty="0"/>
              <a:t>Verificar  que el microcontrolador trabaje con una frecuencia de al menos 4Mhz, debido que las rutinas de la librería one-wire requieren ese parámetro para la utilización de termómetros digitales.</a:t>
            </a:r>
            <a:endParaRPr lang="es-EC" dirty="0"/>
          </a:p>
          <a:p>
            <a:pPr lvl="0" algn="just"/>
            <a:r>
              <a:rPr lang="es-EC" dirty="0"/>
              <a:t>Crear un  modelo adecuado de comandos para que la comunicación entre el sensor y el microcontrolador sea eficiente, esto es respetando el tiempo que el sensor necesita para la captura de datos.</a:t>
            </a:r>
            <a:r>
              <a:rPr lang="es-ES" dirty="0"/>
              <a:t> </a:t>
            </a:r>
            <a:endParaRPr lang="es-EC" dirty="0"/>
          </a:p>
          <a:p>
            <a:pPr lvl="0" algn="just"/>
            <a:r>
              <a:rPr lang="es-ES" dirty="0"/>
              <a:t>Es necesario un voltaje levemente mayor para encender el ventilador durante la alarma máxima. </a:t>
            </a: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188640"/>
            <a:ext cx="5616624" cy="978408"/>
          </a:xfrm>
        </p:spPr>
        <p:txBody>
          <a:bodyPr>
            <a:normAutofit/>
          </a:bodyPr>
          <a:lstStyle/>
          <a:p>
            <a:pPr algn="ctr">
              <a:defRPr/>
            </a:pPr>
            <a:r>
              <a:rPr lang="es-ES" sz="3600" b="1" dirty="0" smtClean="0">
                <a:solidFill>
                  <a:schemeClr val="accent1">
                    <a:lumMod val="60000"/>
                    <a:lumOff val="40000"/>
                  </a:schemeClr>
                </a:solidFill>
              </a:rPr>
              <a:t>INTRODUCCIÓN</a:t>
            </a:r>
            <a:endParaRPr lang="es-ES" sz="3600" b="1" dirty="0">
              <a:solidFill>
                <a:schemeClr val="accent1">
                  <a:lumMod val="60000"/>
                  <a:lumOff val="40000"/>
                </a:schemeClr>
              </a:solidFill>
            </a:endParaRPr>
          </a:p>
        </p:txBody>
      </p:sp>
      <p:sp>
        <p:nvSpPr>
          <p:cNvPr id="10243" name="4 Marcador de texto"/>
          <p:cNvSpPr>
            <a:spLocks noGrp="1"/>
          </p:cNvSpPr>
          <p:nvPr>
            <p:ph type="body" sz="half" idx="2"/>
          </p:nvPr>
        </p:nvSpPr>
        <p:spPr>
          <a:xfrm>
            <a:off x="167838" y="1730018"/>
            <a:ext cx="8724642" cy="4572000"/>
          </a:xfrm>
        </p:spPr>
        <p:txBody>
          <a:bodyPr/>
          <a:lstStyle/>
          <a:p>
            <a:pPr marL="53975" algn="just"/>
            <a:r>
              <a:rPr lang="es-ES" sz="2400" dirty="0"/>
              <a:t>El objetivo de este proyecto es diseñar e implementar un sistema de control de temperatura a través de la comunicación entre el sensor inteligente DS1820 con su protocolo de comunicación One-wire y el microcontrolador 16F887 </a:t>
            </a:r>
            <a:r>
              <a:rPr lang="es-ES" sz="2400" dirty="0" smtClean="0"/>
              <a:t> </a:t>
            </a:r>
            <a:r>
              <a:rPr lang="es-ES" sz="2400" dirty="0"/>
              <a:t>el cual maneja los datos proporcionados por el sensor para mostrarlos por la pantalla de visualización LCD. </a:t>
            </a:r>
            <a:endParaRPr lang="es-EC" sz="2400" dirty="0"/>
          </a:p>
          <a:p>
            <a:pPr marL="53975"/>
            <a:endParaRPr lang="es-E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789040"/>
            <a:ext cx="2520281" cy="27009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78919" y="188640"/>
            <a:ext cx="6357577" cy="978408"/>
          </a:xfrm>
        </p:spPr>
        <p:txBody>
          <a:bodyPr>
            <a:normAutofit/>
          </a:bodyPr>
          <a:lstStyle/>
          <a:p>
            <a:pPr algn="ctr">
              <a:defRPr/>
            </a:pPr>
            <a:r>
              <a:rPr lang="es-ES" sz="3200" b="1" dirty="0" smtClean="0"/>
              <a:t>DESCRIPCIÓN DEL PROYECTO</a:t>
            </a:r>
            <a:endParaRPr lang="es-ES" sz="32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pPr marL="53975" algn="just"/>
            <a:r>
              <a:rPr lang="es-EC" sz="2000" dirty="0"/>
              <a:t>Para realizar el  proyecto utilizamos el sensor inteligente </a:t>
            </a:r>
            <a:r>
              <a:rPr lang="es-EC" sz="2000" b="1" dirty="0"/>
              <a:t>DS1820 </a:t>
            </a:r>
            <a:r>
              <a:rPr lang="es-EC" sz="2000" dirty="0"/>
              <a:t>el  cual nos va a permitir obtener las lecturas de la temperatura del sistema, mediante su protocolo </a:t>
            </a:r>
            <a:r>
              <a:rPr lang="es-EC" sz="2000" b="1" dirty="0"/>
              <a:t>ONE-WIRE, </a:t>
            </a:r>
            <a:r>
              <a:rPr lang="es-EC" sz="2000" dirty="0"/>
              <a:t>este protocolo es en un </a:t>
            </a:r>
            <a:r>
              <a:rPr lang="es-EC" sz="2000" u="sng" dirty="0">
                <a:hlinkClick r:id="rId3" tooltip="Bus (informática)"/>
              </a:rPr>
              <a:t>bus</a:t>
            </a:r>
            <a:r>
              <a:rPr lang="es-EC" sz="2000" dirty="0"/>
              <a:t>, un maestro y varios esclavos de una sola línea de datos en la que se alimentan. </a:t>
            </a:r>
            <a:endParaRPr lang="es-EC" sz="2000" dirty="0" smtClean="0"/>
          </a:p>
          <a:p>
            <a:pPr marL="53975"/>
            <a:endParaRPr lang="es-EC" sz="2000" dirty="0"/>
          </a:p>
          <a:p>
            <a:pPr marL="53975"/>
            <a:endParaRPr lang="es-ES" sz="2000" dirty="0" smtClean="0"/>
          </a:p>
          <a:p>
            <a:pPr marL="53975">
              <a:buFont typeface="Arial" charset="0"/>
              <a:buChar char="•"/>
            </a:pPr>
            <a:endParaRPr lang="es-ES" sz="2000" dirty="0" smtClean="0"/>
          </a:p>
          <a:p>
            <a:pPr marL="53975"/>
            <a:endParaRPr lang="es-ES" dirty="0" smtClean="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688" y="3443517"/>
            <a:ext cx="4800509" cy="279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56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78919" y="188640"/>
            <a:ext cx="6357577" cy="978408"/>
          </a:xfrm>
        </p:spPr>
        <p:txBody>
          <a:bodyPr>
            <a:normAutofit/>
          </a:bodyPr>
          <a:lstStyle/>
          <a:p>
            <a:pPr algn="ctr">
              <a:defRPr/>
            </a:pPr>
            <a:r>
              <a:rPr lang="es-ES" sz="3200" b="1" dirty="0" smtClean="0"/>
              <a:t>DESCRIPCIÓN DEL PROYECTO</a:t>
            </a:r>
            <a:endParaRPr lang="es-ES" sz="32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pPr algn="just"/>
            <a:r>
              <a:rPr lang="es-ES" sz="2000" dirty="0"/>
              <a:t>El Sistema </a:t>
            </a:r>
            <a:r>
              <a:rPr lang="es-ES" sz="2000" dirty="0" smtClean="0"/>
              <a:t>comprende </a:t>
            </a:r>
            <a:r>
              <a:rPr lang="es-ES" sz="2000" dirty="0"/>
              <a:t>en el ingreso mediante un teclado de las temperaturas máximas y mínimos con el cual va a trabajar el sistema propuesto en un ambiente de trabajo. Mientras se toman las lecturas mediante el sensor inteligente DS1820 el microcontrolador se encarga de comparar la temperatura obtenida con los rangos previamente ingresados por el usuario inicialmente, y mostrados en la </a:t>
            </a:r>
            <a:r>
              <a:rPr lang="es-ES" sz="2000" dirty="0" smtClean="0"/>
              <a:t>LCD.</a:t>
            </a:r>
            <a:endParaRPr lang="es-EC" sz="2000" dirty="0"/>
          </a:p>
          <a:p>
            <a:pPr marL="53975"/>
            <a:endParaRPr lang="es-ES" sz="2000" dirty="0" smtClean="0"/>
          </a:p>
          <a:p>
            <a:pPr marL="53975">
              <a:buFont typeface="Arial" charset="0"/>
              <a:buChar char="•"/>
            </a:pPr>
            <a:endParaRPr lang="es-ES" sz="2000" dirty="0" smtClean="0"/>
          </a:p>
          <a:p>
            <a:pPr marL="53975"/>
            <a:endParaRPr lang="es-E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027690"/>
            <a:ext cx="47339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84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88640"/>
            <a:ext cx="6357577" cy="978408"/>
          </a:xfrm>
        </p:spPr>
        <p:txBody>
          <a:bodyPr>
            <a:normAutofit/>
          </a:bodyPr>
          <a:lstStyle/>
          <a:p>
            <a:pPr algn="ctr">
              <a:defRPr/>
            </a:pPr>
            <a:r>
              <a:rPr lang="es-ES" sz="3200" b="1" dirty="0" smtClean="0"/>
              <a:t>APLICACIONES</a:t>
            </a:r>
            <a:endParaRPr lang="es-ES" sz="32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pPr algn="just"/>
            <a:r>
              <a:rPr lang="es-ES" sz="2000" dirty="0"/>
              <a:t>La aplicación para el Sistema de Alarmas de Temperatura usando el Sensor de Temperatura DS1820 es básicamente controlar la temperatura  del ambiente en el cual se encuentre instalado equipos tales como servidores, equipos de comunicaciones, industriales etc. El sensor de temperatura (DS1820), es un dispositivo ideal para controlar y monitorear la temperatura de recintos amplios en los que simplemente con la instalación de un bus de un conductor se vincule todos  los DS1820 dispuestos en los puntos en que se desee controlar la temperatura.</a:t>
            </a:r>
            <a:endParaRPr lang="es-EC" sz="2000" dirty="0"/>
          </a:p>
          <a:p>
            <a:pPr marL="53975"/>
            <a:endParaRPr lang="es-ES" sz="2000" dirty="0" smtClean="0"/>
          </a:p>
          <a:p>
            <a:pPr marL="53975">
              <a:buFont typeface="Arial" charset="0"/>
              <a:buChar char="•"/>
            </a:pPr>
            <a:endParaRPr lang="es-ES" sz="2000" dirty="0" smtClean="0"/>
          </a:p>
          <a:p>
            <a:pPr marL="53975"/>
            <a:endParaRPr lang="es-ES" dirty="0" smtClean="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273503"/>
            <a:ext cx="2952328" cy="2107825"/>
          </a:xfrm>
          <a:prstGeom prst="rect">
            <a:avLst/>
          </a:prstGeom>
        </p:spPr>
      </p:pic>
    </p:spTree>
    <p:extLst>
      <p:ext uri="{BB962C8B-B14F-4D97-AF65-F5344CB8AC3E}">
        <p14:creationId xmlns:p14="http://schemas.microsoft.com/office/powerpoint/2010/main" val="364889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02855" y="188640"/>
            <a:ext cx="6357577" cy="978408"/>
          </a:xfrm>
        </p:spPr>
        <p:txBody>
          <a:bodyPr>
            <a:normAutofit/>
          </a:bodyPr>
          <a:lstStyle/>
          <a:p>
            <a:pPr algn="ctr">
              <a:defRPr/>
            </a:pPr>
            <a:r>
              <a:rPr lang="es-ES" sz="3200" b="1" dirty="0" smtClean="0"/>
              <a:t>PROYECTOS SIMILARES</a:t>
            </a:r>
            <a:endParaRPr lang="es-ES" sz="32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pPr marL="53975"/>
            <a:r>
              <a:rPr lang="es-EC" sz="2000" b="1" dirty="0"/>
              <a:t>SENSOR DE TEMPERATURA CON EL INTEGRADO LM35 </a:t>
            </a:r>
            <a:endParaRPr lang="es-ES" sz="2000" dirty="0" smtClean="0"/>
          </a:p>
          <a:p>
            <a:pPr marL="53975">
              <a:buFont typeface="Arial" charset="0"/>
              <a:buChar char="•"/>
            </a:pPr>
            <a:endParaRPr lang="es-ES" sz="2000" dirty="0" smtClean="0"/>
          </a:p>
          <a:p>
            <a:pPr algn="just"/>
            <a:r>
              <a:rPr lang="es-EC" sz="2000" dirty="0"/>
              <a:t>El sensor de temperatura  LM35 tiene una precisión calibrada de 1ºC y un  rango de captura de  -55º a +150ºC.</a:t>
            </a:r>
          </a:p>
          <a:p>
            <a:pPr algn="just"/>
            <a:r>
              <a:rPr lang="es-EC" sz="2000" dirty="0"/>
              <a:t> El sensor presenta diferentes encapsulados pero el más común es el to-92, siendo similar a un transistor simple de tres pines, dos de ellos para alimentarlo y el tercero  entrega un valor  de tensión proporcional a la temperatura medida por el dispositivo. </a:t>
            </a:r>
          </a:p>
          <a:p>
            <a:pPr marL="53975"/>
            <a:endParaRPr lang="es-E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365103"/>
            <a:ext cx="1704389" cy="192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001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02855" y="188640"/>
            <a:ext cx="6357577" cy="978408"/>
          </a:xfrm>
        </p:spPr>
        <p:txBody>
          <a:bodyPr>
            <a:normAutofit/>
          </a:bodyPr>
          <a:lstStyle/>
          <a:p>
            <a:pPr algn="ctr">
              <a:defRPr/>
            </a:pPr>
            <a:r>
              <a:rPr lang="es-ES" sz="3200" b="1" dirty="0" smtClean="0"/>
              <a:t>PROYECTOS SIMILARES</a:t>
            </a:r>
            <a:endParaRPr lang="es-ES" sz="32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pPr marL="53975"/>
            <a:r>
              <a:rPr lang="es-EC" sz="2000" b="1" dirty="0"/>
              <a:t>SENSOR DE TEMPERATURA CON EL INTEGRADO LM35 </a:t>
            </a:r>
            <a:endParaRPr lang="es-ES" sz="2000" dirty="0" smtClean="0"/>
          </a:p>
          <a:p>
            <a:pPr marL="53975">
              <a:buFont typeface="Arial" charset="0"/>
              <a:buChar char="•"/>
            </a:pPr>
            <a:endParaRPr lang="es-ES" sz="2000" dirty="0" smtClean="0"/>
          </a:p>
          <a:p>
            <a:pPr algn="just"/>
            <a:r>
              <a:rPr lang="es-EC" sz="2000" b="1" i="1" dirty="0"/>
              <a:t>Aplicaciones:</a:t>
            </a:r>
            <a:endParaRPr lang="es-EC" sz="2000" dirty="0"/>
          </a:p>
          <a:p>
            <a:pPr algn="just"/>
            <a:r>
              <a:rPr lang="es-EC" sz="2000" dirty="0"/>
              <a:t> El sensor de temperatura puede  ser usado para compensar un dispositivo de medida sensible a la  temperatura ambiente, refrigerar partes delicadas de un robot o para monitorear temperaturas en el transcurso de un trayecto de exploración.</a:t>
            </a:r>
          </a:p>
          <a:p>
            <a:pPr algn="just"/>
            <a:r>
              <a:rPr lang="es-EC" sz="2000" dirty="0"/>
              <a:t>Ejemplo de circuito de prueba circuito de prueba:</a:t>
            </a:r>
          </a:p>
          <a:p>
            <a:pPr marL="53975">
              <a:buFont typeface="Arial" charset="0"/>
              <a:buChar char="•"/>
            </a:pPr>
            <a:endParaRPr lang="es-ES" sz="2000" dirty="0" smtClean="0"/>
          </a:p>
          <a:p>
            <a:pPr marL="53975"/>
            <a:endParaRPr lang="es-E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514607"/>
            <a:ext cx="4164642" cy="202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587792"/>
            <a:ext cx="33432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23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02855" y="188640"/>
            <a:ext cx="6357577" cy="978408"/>
          </a:xfrm>
        </p:spPr>
        <p:txBody>
          <a:bodyPr>
            <a:normAutofit fontScale="90000"/>
          </a:bodyPr>
          <a:lstStyle/>
          <a:p>
            <a:pPr algn="ctr">
              <a:defRPr/>
            </a:pPr>
            <a:r>
              <a:rPr lang="es-ES" sz="3200" b="1" dirty="0" smtClean="0"/>
              <a:t>REQUERIMIENTOS PARA </a:t>
            </a:r>
            <a:br>
              <a:rPr lang="es-ES" sz="3200" b="1" dirty="0" smtClean="0"/>
            </a:br>
            <a:r>
              <a:rPr lang="es-ES" sz="3200" b="1" dirty="0" smtClean="0"/>
              <a:t>APLICACIÓN DEL PROYECTO</a:t>
            </a:r>
            <a:endParaRPr lang="es-ES" sz="3200" b="1" dirty="0"/>
          </a:p>
        </p:txBody>
      </p:sp>
      <p:sp>
        <p:nvSpPr>
          <p:cNvPr id="13315" name="5 Marcador de texto"/>
          <p:cNvSpPr>
            <a:spLocks noGrp="1"/>
          </p:cNvSpPr>
          <p:nvPr>
            <p:ph type="body" sz="half" idx="2"/>
          </p:nvPr>
        </p:nvSpPr>
        <p:spPr>
          <a:xfrm>
            <a:off x="167838" y="1730018"/>
            <a:ext cx="8364602" cy="4572000"/>
          </a:xfrm>
        </p:spPr>
        <p:txBody>
          <a:bodyPr/>
          <a:lstStyle/>
          <a:p>
            <a:pPr marL="53975">
              <a:buFont typeface="Arial" charset="0"/>
              <a:buChar char="•"/>
            </a:pPr>
            <a:endParaRPr lang="es-ES" sz="2000" dirty="0" smtClean="0"/>
          </a:p>
          <a:p>
            <a:pPr marL="53975">
              <a:buFont typeface="Arial" charset="0"/>
              <a:buChar char="•"/>
            </a:pPr>
            <a:endParaRPr lang="es-ES" sz="2000" dirty="0" smtClean="0"/>
          </a:p>
          <a:p>
            <a:pPr marL="53975"/>
            <a:endParaRPr lang="es-ES" dirty="0" smtClean="0"/>
          </a:p>
        </p:txBody>
      </p:sp>
      <p:sp>
        <p:nvSpPr>
          <p:cNvPr id="6" name="5 Marcador de texto"/>
          <p:cNvSpPr txBox="1">
            <a:spLocks/>
          </p:cNvSpPr>
          <p:nvPr/>
        </p:nvSpPr>
        <p:spPr>
          <a:xfrm>
            <a:off x="320238" y="1882418"/>
            <a:ext cx="8364602" cy="4572000"/>
          </a:xfrm>
          <a:prstGeom prst="rect">
            <a:avLst/>
          </a:prstGeom>
        </p:spPr>
        <p:txBody>
          <a:bodyPr vert="horz" lIns="54864" tIns="91440" rtlCol="0">
            <a:normAutofit/>
          </a:bodyPr>
          <a:lstStyle>
            <a:lvl1pPr marL="0" indent="0" algn="l" rtl="0" eaLnBrk="1" latinLnBrk="0" hangingPunct="1">
              <a:spcBef>
                <a:spcPts val="0"/>
              </a:spcBef>
              <a:buClr>
                <a:schemeClr val="accent1"/>
              </a:buClr>
              <a:buSzPct val="80000"/>
              <a:buFont typeface="Wingdings 2"/>
              <a:buNone/>
              <a:defRPr kumimoji="0" sz="1400" kern="120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000"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900"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900"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900"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900"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900"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900" kern="1200" baseline="0">
                <a:solidFill>
                  <a:schemeClr val="tx1"/>
                </a:solidFill>
                <a:latin typeface="+mn-lt"/>
                <a:ea typeface="+mn-ea"/>
                <a:cs typeface="+mn-cs"/>
              </a:defRPr>
            </a:lvl9pPr>
            <a:extLst/>
          </a:lstStyle>
          <a:p>
            <a:pPr marL="53975" algn="just"/>
            <a:r>
              <a:rPr lang="es-EC" sz="2000" dirty="0"/>
              <a:t>El proyecto se lo puede dividir en dos partes esenciales:  Software y Hardware. </a:t>
            </a:r>
            <a:endParaRPr lang="es-EC" sz="2000" dirty="0" smtClean="0"/>
          </a:p>
          <a:p>
            <a:pPr marL="53975" algn="just"/>
            <a:endParaRPr lang="es-EC" sz="2000" dirty="0" smtClean="0"/>
          </a:p>
          <a:p>
            <a:pPr marL="53975" algn="just"/>
            <a:r>
              <a:rPr lang="es-EC" sz="2000" dirty="0" smtClean="0"/>
              <a:t>El </a:t>
            </a:r>
            <a:r>
              <a:rPr lang="es-EC" sz="2000" dirty="0"/>
              <a:t>software para la programación de temperaturas con sus alarmas utilizando el sensor inteligente ds1820 en comunicación one-wire es el MikroC Pro for PIC y para la simulación del sistema se usa la herramienta Proteus versión 7.7 Service Pack </a:t>
            </a:r>
            <a:r>
              <a:rPr lang="es-EC" sz="2000" dirty="0" smtClean="0"/>
              <a:t>2</a:t>
            </a:r>
          </a:p>
          <a:p>
            <a:pPr marL="53975">
              <a:buFont typeface="Arial" charset="0"/>
              <a:buChar char="•"/>
            </a:pPr>
            <a:endParaRPr lang="es-ES" sz="2000" dirty="0" smtClean="0"/>
          </a:p>
          <a:p>
            <a:pPr marL="53975"/>
            <a:endParaRPr lang="es-E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717032"/>
            <a:ext cx="47910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083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2322</TotalTime>
  <Words>1309</Words>
  <Application>Microsoft Office PowerPoint</Application>
  <PresentationFormat>Presentación en pantalla (4:3)</PresentationFormat>
  <Paragraphs>168</Paragraphs>
  <Slides>27</Slides>
  <Notes>25</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Módulo</vt:lpstr>
      <vt:lpstr>“PROGRAMACIÓN DE TEMPERATURAS CON SUS ALARMAS UTILIZANDO EL SENSOR INTELIGENTE DS1820 EN COMUNICACIÓN ONE-WIRE CON UN MICROCONTROLADOR.”</vt:lpstr>
      <vt:lpstr>SENSOR INTELIGENTE DS1820 EN COMUNICACIÓN ONE-WIRE </vt:lpstr>
      <vt:lpstr>INTRODUCCIÓN</vt:lpstr>
      <vt:lpstr>DESCRIPCIÓN DEL PROYECTO</vt:lpstr>
      <vt:lpstr>DESCRIPCIÓN DEL PROYECTO</vt:lpstr>
      <vt:lpstr>APLICACIONES</vt:lpstr>
      <vt:lpstr>PROYECTOS SIMILARES</vt:lpstr>
      <vt:lpstr>PROYECTOS SIMILARES</vt:lpstr>
      <vt:lpstr>REQUERIMIENTOS PARA  APLICACIÓN DEL PROYECTO</vt:lpstr>
      <vt:lpstr>REQUERIMIENTOS PARA  APLICACIÓN DEL PROYECTO</vt:lpstr>
      <vt:lpstr>REQUERIMIENTOS PARA  APLICACIÓN DEL PROYECTO : SOFTWARE</vt:lpstr>
      <vt:lpstr>REQUERIMIENTOS PARA  APLICACIÓN DEL PROYECTO : SOFTWARE</vt:lpstr>
      <vt:lpstr>REQUERIMIENTOS PARA  APLICACIÓN DEL PROYECTO : HARDWARE</vt:lpstr>
      <vt:lpstr>REQUERIMIENTOS PARA  APLICACIÓN DEL PROYECTO : HARDWARE</vt:lpstr>
      <vt:lpstr>REQUERIMIENTOS PARA  APLICACIÓN DEL PROYECTO : HARDWARE</vt:lpstr>
      <vt:lpstr>REQUERIMIENTOS PARA  APLICACIÓN DEL PROYECTO : HARDWARE</vt:lpstr>
      <vt:lpstr>REQUERIMIENTOS PARA  APLICACIÓN DEL PROYECTO : HARDWARE</vt:lpstr>
      <vt:lpstr>DIAGRAMA DE BLOQUE</vt:lpstr>
      <vt:lpstr>ALGORITMO DEL CONTROLADOR</vt:lpstr>
      <vt:lpstr>PROGRAMA PRINCIPAL DEL MICROCONTROLADOR</vt:lpstr>
      <vt:lpstr>PROGRAMA PRINCIPAL DEL MICROCONTROLADOR</vt:lpstr>
      <vt:lpstr>PROGRAMA PRINCIPAL DEL MICROCONTROLADOR</vt:lpstr>
      <vt:lpstr>PROGRAMA PRINCIPAL DEL MICROCONTROLADOR</vt:lpstr>
      <vt:lpstr>SIMULACIÓN Y PRUEBAS</vt:lpstr>
      <vt:lpstr>SIMULACIÓN Y PRUEBAS</vt:lpstr>
      <vt:lpstr>CONCLUSIONES</vt:lpstr>
      <vt:lpstr>RECOMENDACIONES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Efrén</dc:creator>
  <cp:lastModifiedBy>Samaniego</cp:lastModifiedBy>
  <cp:revision>137</cp:revision>
  <dcterms:created xsi:type="dcterms:W3CDTF">2010-04-22T04:54:18Z</dcterms:created>
  <dcterms:modified xsi:type="dcterms:W3CDTF">2010-12-21T06:17:40Z</dcterms:modified>
</cp:coreProperties>
</file>