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256" r:id="rId2"/>
    <p:sldId id="279" r:id="rId3"/>
    <p:sldId id="258" r:id="rId4"/>
    <p:sldId id="260" r:id="rId5"/>
    <p:sldId id="261" r:id="rId6"/>
    <p:sldId id="262" r:id="rId7"/>
    <p:sldId id="319" r:id="rId8"/>
    <p:sldId id="272" r:id="rId9"/>
    <p:sldId id="264" r:id="rId10"/>
    <p:sldId id="269" r:id="rId11"/>
    <p:sldId id="263" r:id="rId12"/>
    <p:sldId id="259" r:id="rId13"/>
    <p:sldId id="321" r:id="rId14"/>
    <p:sldId id="265" r:id="rId15"/>
    <p:sldId id="266" r:id="rId16"/>
    <p:sldId id="270" r:id="rId17"/>
    <p:sldId id="271" r:id="rId18"/>
    <p:sldId id="273" r:id="rId19"/>
    <p:sldId id="280" r:id="rId20"/>
    <p:sldId id="282" r:id="rId21"/>
    <p:sldId id="283" r:id="rId22"/>
    <p:sldId id="281" r:id="rId23"/>
    <p:sldId id="285" r:id="rId24"/>
    <p:sldId id="286" r:id="rId25"/>
    <p:sldId id="274" r:id="rId26"/>
    <p:sldId id="287" r:id="rId27"/>
    <p:sldId id="288" r:id="rId28"/>
    <p:sldId id="275" r:id="rId29"/>
    <p:sldId id="289" r:id="rId30"/>
    <p:sldId id="290" r:id="rId31"/>
    <p:sldId id="291" r:id="rId32"/>
    <p:sldId id="292" r:id="rId33"/>
    <p:sldId id="293" r:id="rId34"/>
    <p:sldId id="294" r:id="rId35"/>
    <p:sldId id="295" r:id="rId36"/>
    <p:sldId id="296" r:id="rId37"/>
    <p:sldId id="27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20" r:id="rId59"/>
    <p:sldId id="277" r:id="rId60"/>
    <p:sldId id="317" r:id="rId61"/>
    <p:sldId id="278" r:id="rId62"/>
    <p:sldId id="318" r:id="rId6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99D"/>
    <a:srgbClr val="3399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80" d="100"/>
          <a:sy n="80" d="100"/>
        </p:scale>
        <p:origin x="-1086"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F:\Tabulaci&#243;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3.5416047931577377E-2"/>
          <c:y val="0.10528489995951627"/>
          <c:w val="0.91839222297051415"/>
          <c:h val="0.66689962223290811"/>
        </c:manualLayout>
      </c:layout>
      <c:lineChart>
        <c:grouping val="standard"/>
        <c:varyColors val="0"/>
        <c:ser>
          <c:idx val="0"/>
          <c:order val="0"/>
          <c:cat>
            <c:strRef>
              <c:f>Hoja1!$A$407:$C$409</c:f>
              <c:strCache>
                <c:ptCount val="3"/>
                <c:pt idx="0">
                  <c:v>ud mismo </c:v>
                </c:pt>
                <c:pt idx="1">
                  <c:v>a domicilio</c:v>
                </c:pt>
                <c:pt idx="2">
                  <c:v>establecimiento del lavado</c:v>
                </c:pt>
              </c:strCache>
            </c:strRef>
          </c:cat>
          <c:val>
            <c:numRef>
              <c:f>Hoja1!$D$407:$D$409</c:f>
              <c:numCache>
                <c:formatCode>General</c:formatCode>
                <c:ptCount val="3"/>
                <c:pt idx="0">
                  <c:v>55</c:v>
                </c:pt>
                <c:pt idx="1">
                  <c:v>95</c:v>
                </c:pt>
                <c:pt idx="2">
                  <c:v>235</c:v>
                </c:pt>
              </c:numCache>
            </c:numRef>
          </c:val>
          <c:smooth val="0"/>
        </c:ser>
        <c:dLbls>
          <c:showLegendKey val="0"/>
          <c:showVal val="1"/>
          <c:showCatName val="0"/>
          <c:showSerName val="0"/>
          <c:showPercent val="0"/>
          <c:showBubbleSize val="0"/>
        </c:dLbls>
        <c:marker val="1"/>
        <c:smooth val="0"/>
        <c:axId val="82734080"/>
        <c:axId val="89887488"/>
      </c:lineChart>
      <c:catAx>
        <c:axId val="82734080"/>
        <c:scaling>
          <c:orientation val="minMax"/>
        </c:scaling>
        <c:delete val="0"/>
        <c:axPos val="b"/>
        <c:numFmt formatCode="General" sourceLinked="1"/>
        <c:majorTickMark val="none"/>
        <c:minorTickMark val="none"/>
        <c:tickLblPos val="nextTo"/>
        <c:crossAx val="89887488"/>
        <c:crosses val="autoZero"/>
        <c:auto val="1"/>
        <c:lblAlgn val="ctr"/>
        <c:lblOffset val="100"/>
        <c:noMultiLvlLbl val="0"/>
      </c:catAx>
      <c:valAx>
        <c:axId val="89887488"/>
        <c:scaling>
          <c:orientation val="minMax"/>
        </c:scaling>
        <c:delete val="1"/>
        <c:axPos val="l"/>
        <c:majorGridlines/>
        <c:numFmt formatCode="General" sourceLinked="1"/>
        <c:majorTickMark val="out"/>
        <c:minorTickMark val="none"/>
        <c:tickLblPos val="none"/>
        <c:crossAx val="82734080"/>
        <c:crosses val="autoZero"/>
        <c:crossBetween val="between"/>
      </c:valAx>
    </c:plotArea>
    <c:plotVisOnly val="1"/>
    <c:dispBlanksAs val="gap"/>
    <c:showDLblsOverMax val="0"/>
  </c:chart>
  <c:spPr>
    <a:solidFill>
      <a:schemeClr val="bg2">
        <a:lumMod val="40000"/>
        <a:lumOff val="60000"/>
      </a:schemeClr>
    </a:solidFill>
    <a:ln w="15875" cap="flat" cmpd="sng" algn="ctr">
      <a:solidFill>
        <a:schemeClr val="accent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PRECIO vs VAN</a:t>
            </a:r>
          </a:p>
        </c:rich>
      </c:tx>
      <c:layout/>
      <c:overlay val="0"/>
    </c:title>
    <c:autoTitleDeleted val="0"/>
    <c:plotArea>
      <c:layout>
        <c:manualLayout>
          <c:layoutTarget val="inner"/>
          <c:xMode val="edge"/>
          <c:yMode val="edge"/>
          <c:x val="0.20255772368616876"/>
          <c:y val="0.19346004163272706"/>
          <c:w val="0.56511525853080435"/>
          <c:h val="0.69572377590732148"/>
        </c:manualLayout>
      </c:layout>
      <c:scatterChart>
        <c:scatterStyle val="smoothMarker"/>
        <c:varyColors val="0"/>
        <c:ser>
          <c:idx val="0"/>
          <c:order val="0"/>
          <c:xVal>
            <c:numRef>
              <c:f>'PRECIO VS VAN'!$E$11:$M$11</c:f>
              <c:numCache>
                <c:formatCode>General</c:formatCode>
                <c:ptCount val="9"/>
                <c:pt idx="0">
                  <c:v>7</c:v>
                </c:pt>
                <c:pt idx="1">
                  <c:v>8</c:v>
                </c:pt>
                <c:pt idx="2">
                  <c:v>9</c:v>
                </c:pt>
                <c:pt idx="3">
                  <c:v>10</c:v>
                </c:pt>
                <c:pt idx="4">
                  <c:v>11</c:v>
                </c:pt>
                <c:pt idx="5">
                  <c:v>12</c:v>
                </c:pt>
                <c:pt idx="6">
                  <c:v>13</c:v>
                </c:pt>
                <c:pt idx="7">
                  <c:v>14</c:v>
                </c:pt>
                <c:pt idx="8">
                  <c:v>15</c:v>
                </c:pt>
              </c:numCache>
            </c:numRef>
          </c:xVal>
          <c:yVal>
            <c:numRef>
              <c:f>'PRECIO VS VAN'!$E$12:$M$12</c:f>
              <c:numCache>
                <c:formatCode>"$"#,##0.00_);[Red]\("$"#,##0.00\)</c:formatCode>
                <c:ptCount val="9"/>
                <c:pt idx="0">
                  <c:v>-26819.346116525299</c:v>
                </c:pt>
                <c:pt idx="1">
                  <c:v>2055.1729771571299</c:v>
                </c:pt>
                <c:pt idx="2">
                  <c:v>25335.6618913981</c:v>
                </c:pt>
                <c:pt idx="3">
                  <c:v>48102.4317443088</c:v>
                </c:pt>
                <c:pt idx="4">
                  <c:v>70869.201597219348</c:v>
                </c:pt>
                <c:pt idx="5">
                  <c:v>93635.971450130091</c:v>
                </c:pt>
                <c:pt idx="6">
                  <c:v>116402.741303041</c:v>
                </c:pt>
                <c:pt idx="7">
                  <c:v>139169.51115595101</c:v>
                </c:pt>
                <c:pt idx="8">
                  <c:v>161936.28100886199</c:v>
                </c:pt>
              </c:numCache>
            </c:numRef>
          </c:yVal>
          <c:smooth val="1"/>
        </c:ser>
        <c:dLbls>
          <c:showLegendKey val="0"/>
          <c:showVal val="0"/>
          <c:showCatName val="0"/>
          <c:showSerName val="0"/>
          <c:showPercent val="0"/>
          <c:showBubbleSize val="0"/>
        </c:dLbls>
        <c:axId val="191435136"/>
        <c:axId val="222518656"/>
      </c:scatterChart>
      <c:valAx>
        <c:axId val="191435136"/>
        <c:scaling>
          <c:orientation val="minMax"/>
        </c:scaling>
        <c:delete val="0"/>
        <c:axPos val="b"/>
        <c:numFmt formatCode="General" sourceLinked="1"/>
        <c:majorTickMark val="out"/>
        <c:minorTickMark val="none"/>
        <c:tickLblPos val="nextTo"/>
        <c:crossAx val="222518656"/>
        <c:crosses val="autoZero"/>
        <c:crossBetween val="midCat"/>
      </c:valAx>
      <c:valAx>
        <c:axId val="222518656"/>
        <c:scaling>
          <c:orientation val="minMax"/>
        </c:scaling>
        <c:delete val="0"/>
        <c:axPos val="l"/>
        <c:majorGridlines/>
        <c:numFmt formatCode="&quot;$&quot;#,##0.00_);[Red]\(&quot;$&quot;#,##0.00\)" sourceLinked="1"/>
        <c:majorTickMark val="out"/>
        <c:minorTickMark val="none"/>
        <c:tickLblPos val="nextTo"/>
        <c:crossAx val="191435136"/>
        <c:crosses val="autoZero"/>
        <c:crossBetween val="midCat"/>
      </c:valAx>
    </c:plotArea>
    <c:legend>
      <c:legendPos val="r"/>
      <c:layout/>
      <c:overlay val="0"/>
    </c:legend>
    <c:plotVisOnly val="1"/>
    <c:dispBlanksAs val="gap"/>
    <c:showDLblsOverMax val="0"/>
  </c:chart>
  <c:spPr>
    <a:solidFill>
      <a:schemeClr val="bg2">
        <a:lumMod val="60000"/>
        <a:lumOff val="40000"/>
      </a:schemeClr>
    </a:solidFill>
    <a:ln w="15875" cap="flat" cmpd="sng" algn="ctr">
      <a:solidFill>
        <a:schemeClr val="accent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en-US"/>
              <a:t>% COSTO DE VENTA vs VAN</a:t>
            </a:r>
          </a:p>
        </c:rich>
      </c:tx>
      <c:layout>
        <c:manualLayout>
          <c:xMode val="edge"/>
          <c:yMode val="edge"/>
          <c:x val="0.26330587788368592"/>
          <c:y val="2.4390243902439025E-2"/>
        </c:manualLayout>
      </c:layout>
      <c:overlay val="0"/>
    </c:title>
    <c:autoTitleDeleted val="0"/>
    <c:plotArea>
      <c:layout/>
      <c:scatterChart>
        <c:scatterStyle val="smoothMarker"/>
        <c:varyColors val="0"/>
        <c:ser>
          <c:idx val="0"/>
          <c:order val="0"/>
          <c:tx>
            <c:strRef>
              <c:f>'%CV VS VAN'!$C$14</c:f>
              <c:strCache>
                <c:ptCount val="1"/>
                <c:pt idx="0">
                  <c:v>VAN</c:v>
                </c:pt>
              </c:strCache>
            </c:strRef>
          </c:tx>
          <c:xVal>
            <c:numRef>
              <c:f>'%CV VS VAN'!$D$13:$L$13</c:f>
              <c:numCache>
                <c:formatCode>0%</c:formatCode>
                <c:ptCount val="9"/>
                <c:pt idx="1">
                  <c:v>0.05</c:v>
                </c:pt>
                <c:pt idx="2">
                  <c:v>0.1</c:v>
                </c:pt>
                <c:pt idx="3">
                  <c:v>0.15000000000000011</c:v>
                </c:pt>
                <c:pt idx="4">
                  <c:v>0.2</c:v>
                </c:pt>
                <c:pt idx="5">
                  <c:v>0.25</c:v>
                </c:pt>
                <c:pt idx="6">
                  <c:v>0.30000000000000021</c:v>
                </c:pt>
                <c:pt idx="7">
                  <c:v>0.3500000000000002</c:v>
                </c:pt>
                <c:pt idx="8">
                  <c:v>0.4</c:v>
                </c:pt>
              </c:numCache>
            </c:numRef>
          </c:xVal>
          <c:yVal>
            <c:numRef>
              <c:f>'%CV VS VAN'!$D$14:$L$14</c:f>
              <c:numCache>
                <c:formatCode>"$"#,##0.00_);[Red]\("$"#,##0.00\)</c:formatCode>
                <c:ptCount val="9"/>
                <c:pt idx="1">
                  <c:v>61068.299863835455</c:v>
                </c:pt>
                <c:pt idx="2">
                  <c:v>48102.4317443088</c:v>
                </c:pt>
                <c:pt idx="3">
                  <c:v>35136.563624781964</c:v>
                </c:pt>
                <c:pt idx="4">
                  <c:v>22170.6955052552</c:v>
                </c:pt>
                <c:pt idx="5">
                  <c:v>9204.8273857284621</c:v>
                </c:pt>
                <c:pt idx="6">
                  <c:v>-5025.7826260650863</c:v>
                </c:pt>
                <c:pt idx="7">
                  <c:v>-21314.922151286901</c:v>
                </c:pt>
                <c:pt idx="8">
                  <c:v>-40148.345406924411</c:v>
                </c:pt>
              </c:numCache>
            </c:numRef>
          </c:yVal>
          <c:smooth val="1"/>
        </c:ser>
        <c:dLbls>
          <c:showLegendKey val="0"/>
          <c:showVal val="0"/>
          <c:showCatName val="0"/>
          <c:showSerName val="0"/>
          <c:showPercent val="0"/>
          <c:showBubbleSize val="0"/>
        </c:dLbls>
        <c:axId val="149987712"/>
        <c:axId val="149989248"/>
      </c:scatterChart>
      <c:valAx>
        <c:axId val="149987712"/>
        <c:scaling>
          <c:orientation val="minMax"/>
        </c:scaling>
        <c:delete val="0"/>
        <c:axPos val="b"/>
        <c:numFmt formatCode="0%" sourceLinked="0"/>
        <c:majorTickMark val="out"/>
        <c:minorTickMark val="none"/>
        <c:tickLblPos val="nextTo"/>
        <c:crossAx val="149989248"/>
        <c:crosses val="autoZero"/>
        <c:crossBetween val="midCat"/>
      </c:valAx>
      <c:valAx>
        <c:axId val="149989248"/>
        <c:scaling>
          <c:orientation val="minMax"/>
        </c:scaling>
        <c:delete val="0"/>
        <c:axPos val="l"/>
        <c:majorGridlines/>
        <c:numFmt formatCode="&quot;$&quot;#,##0.00_);[Red]\(&quot;$&quot;#,##0.00\)" sourceLinked="1"/>
        <c:majorTickMark val="out"/>
        <c:minorTickMark val="none"/>
        <c:tickLblPos val="nextTo"/>
        <c:crossAx val="149987712"/>
        <c:crosses val="autoZero"/>
        <c:crossBetween val="midCat"/>
      </c:valAx>
    </c:plotArea>
    <c:legend>
      <c:legendPos val="r"/>
      <c:layout/>
      <c:overlay val="0"/>
    </c:legend>
    <c:plotVisOnly val="1"/>
    <c:dispBlanksAs val="gap"/>
    <c:showDLblsOverMax val="0"/>
  </c:chart>
  <c:spPr>
    <a:solidFill>
      <a:schemeClr val="bg2">
        <a:lumMod val="40000"/>
        <a:lumOff val="60000"/>
      </a:schemeClr>
    </a:solidFill>
    <a:ln w="9525" cap="flat" cmpd="sng" algn="ctr">
      <a:solidFill>
        <a:schemeClr val="accent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08B26-330C-41BD-BD3C-C74F740E9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9BB8EFA5-5F21-435D-A2DE-A8D4ADB74E49}">
      <dgm:prSet custT="1"/>
      <dgm:spPr/>
      <dgm:t>
        <a:bodyPr/>
        <a:lstStyle/>
        <a:p>
          <a:pPr rtl="0"/>
          <a:r>
            <a:rPr lang="es-EC" sz="1200" b="1" dirty="0" smtClean="0"/>
            <a:t>Proceso de Marketing estratégico planteado para este proyecto  </a:t>
          </a:r>
          <a:r>
            <a:rPr lang="es-EC" sz="1200" b="1" u="sng" dirty="0" smtClean="0"/>
            <a:t>Análisis de las necesidades de los individuos</a:t>
          </a:r>
          <a:endParaRPr lang="es-EC" sz="1200" b="1" u="sng" dirty="0"/>
        </a:p>
      </dgm:t>
    </dgm:pt>
    <dgm:pt modelId="{77C4D257-EF1F-495B-9F3E-EBAE019D3147}" type="parTrans" cxnId="{E86452FE-0ABE-4EF6-ADDB-CB9770558BA6}">
      <dgm:prSet/>
      <dgm:spPr/>
      <dgm:t>
        <a:bodyPr/>
        <a:lstStyle/>
        <a:p>
          <a:endParaRPr lang="es-EC"/>
        </a:p>
      </dgm:t>
    </dgm:pt>
    <dgm:pt modelId="{E650D227-62AC-4DC1-BF06-CA899318CFAC}" type="sibTrans" cxnId="{E86452FE-0ABE-4EF6-ADDB-CB9770558BA6}">
      <dgm:prSet/>
      <dgm:spPr/>
      <dgm:t>
        <a:bodyPr/>
        <a:lstStyle/>
        <a:p>
          <a:endParaRPr lang="es-EC"/>
        </a:p>
      </dgm:t>
    </dgm:pt>
    <dgm:pt modelId="{5F3D0D95-A96D-473A-A50D-7B9690D043D9}">
      <dgm:prSet custT="1"/>
      <dgm:spPr>
        <a:blipFill dpi="0" rotWithShape="0">
          <a:blip xmlns:r="http://schemas.openxmlformats.org/officeDocument/2006/relationships" r:embed="rId1">
            <a:alphaModFix amt="43000"/>
          </a:blip>
          <a:srcRect/>
          <a:stretch>
            <a:fillRect/>
          </a:stretch>
        </a:blipFill>
        <a:ln>
          <a:solidFill>
            <a:schemeClr val="accent1">
              <a:hueOff val="0"/>
              <a:satOff val="0"/>
              <a:lumOff val="0"/>
              <a:alpha val="45000"/>
            </a:schemeClr>
          </a:solidFill>
        </a:ln>
      </dgm:spPr>
      <dgm:t>
        <a:bodyPr/>
        <a:lstStyle/>
        <a:p>
          <a:pPr algn="just" rtl="0"/>
          <a:r>
            <a:rPr lang="es-EC" sz="1600" dirty="0" smtClean="0"/>
            <a:t>A partir de esta visión estratégica se asume que lo que el consumidor busca no es el producto como tal, sino la solución que el mismo puede brindarle a las necesidades o problemas que el consumidor percibe.</a:t>
          </a:r>
          <a:endParaRPr lang="es-EC" sz="1800" dirty="0"/>
        </a:p>
      </dgm:t>
    </dgm:pt>
    <dgm:pt modelId="{E79485D0-0BAA-46D3-8144-6B82A1A8B9E3}" type="parTrans" cxnId="{EA40D74E-F114-4F73-85C9-9430D5429E18}">
      <dgm:prSet/>
      <dgm:spPr/>
      <dgm:t>
        <a:bodyPr/>
        <a:lstStyle/>
        <a:p>
          <a:endParaRPr lang="es-EC"/>
        </a:p>
      </dgm:t>
    </dgm:pt>
    <dgm:pt modelId="{D6DB37D2-FB97-4984-A10C-6DD6A9C29301}" type="sibTrans" cxnId="{EA40D74E-F114-4F73-85C9-9430D5429E18}">
      <dgm:prSet/>
      <dgm:spPr/>
      <dgm:t>
        <a:bodyPr/>
        <a:lstStyle/>
        <a:p>
          <a:endParaRPr lang="es-EC"/>
        </a:p>
      </dgm:t>
    </dgm:pt>
    <dgm:pt modelId="{68CC73FC-0590-4C4C-BA0F-6F374AB30AF8}">
      <dgm:prSet custT="1"/>
      <dgm:spPr>
        <a:ln>
          <a:solidFill>
            <a:schemeClr val="accent1">
              <a:hueOff val="0"/>
              <a:satOff val="0"/>
              <a:lumOff val="0"/>
              <a:alpha val="45000"/>
            </a:schemeClr>
          </a:solidFill>
        </a:ln>
      </dgm:spPr>
      <dgm:t>
        <a:bodyPr/>
        <a:lstStyle/>
        <a:p>
          <a:pPr algn="ctr" rtl="0"/>
          <a:endParaRPr lang="es-EC" sz="2200" dirty="0">
            <a:solidFill>
              <a:schemeClr val="dk1">
                <a:hueOff val="0"/>
                <a:satOff val="0"/>
                <a:lumOff val="0"/>
                <a:alpha val="0"/>
              </a:schemeClr>
            </a:solidFill>
            <a:effectLst>
              <a:outerShdw dist="2311400" dir="5400000" sx="43000" sy="43000" algn="ctr" rotWithShape="0">
                <a:srgbClr val="000000">
                  <a:alpha val="0"/>
                </a:srgbClr>
              </a:outerShdw>
            </a:effectLst>
          </a:endParaRPr>
        </a:p>
      </dgm:t>
    </dgm:pt>
    <dgm:pt modelId="{F3BDF0DA-F72B-42D1-9092-E045342EF271}" type="parTrans" cxnId="{58B7E135-917A-44C5-B8E7-3A0E15C3F619}">
      <dgm:prSet/>
      <dgm:spPr/>
      <dgm:t>
        <a:bodyPr/>
        <a:lstStyle/>
        <a:p>
          <a:endParaRPr lang="es-EC"/>
        </a:p>
      </dgm:t>
    </dgm:pt>
    <dgm:pt modelId="{E9264967-C088-4712-826A-923F2B174B8B}" type="sibTrans" cxnId="{58B7E135-917A-44C5-B8E7-3A0E15C3F619}">
      <dgm:prSet/>
      <dgm:spPr/>
      <dgm:t>
        <a:bodyPr/>
        <a:lstStyle/>
        <a:p>
          <a:endParaRPr lang="es-EC"/>
        </a:p>
      </dgm:t>
    </dgm:pt>
    <dgm:pt modelId="{09616AA9-8A58-496B-94A1-E09D8730B0D1}" type="pres">
      <dgm:prSet presAssocID="{1B808B26-330C-41BD-BD3C-C74F740E9EC2}" presName="linearFlow" presStyleCnt="0">
        <dgm:presLayoutVars>
          <dgm:dir/>
          <dgm:animLvl val="lvl"/>
          <dgm:resizeHandles val="exact"/>
        </dgm:presLayoutVars>
      </dgm:prSet>
      <dgm:spPr/>
      <dgm:t>
        <a:bodyPr/>
        <a:lstStyle/>
        <a:p>
          <a:endParaRPr lang="es-EC"/>
        </a:p>
      </dgm:t>
    </dgm:pt>
    <dgm:pt modelId="{0956BD8B-0E9E-48A1-812A-5C02E63CC1F4}" type="pres">
      <dgm:prSet presAssocID="{9BB8EFA5-5F21-435D-A2DE-A8D4ADB74E49}" presName="composite" presStyleCnt="0"/>
      <dgm:spPr/>
    </dgm:pt>
    <dgm:pt modelId="{F769950C-7B40-4467-AB4B-22E0EFFEE353}" type="pres">
      <dgm:prSet presAssocID="{9BB8EFA5-5F21-435D-A2DE-A8D4ADB74E49}" presName="parentText" presStyleLbl="alignNode1" presStyleIdx="0" presStyleCnt="1" custScaleX="82110" custScaleY="90625" custLinFactNeighborX="0" custLinFactNeighborY="-8136">
        <dgm:presLayoutVars>
          <dgm:chMax val="1"/>
          <dgm:bulletEnabled val="1"/>
        </dgm:presLayoutVars>
      </dgm:prSet>
      <dgm:spPr/>
      <dgm:t>
        <a:bodyPr/>
        <a:lstStyle/>
        <a:p>
          <a:endParaRPr lang="es-EC"/>
        </a:p>
      </dgm:t>
    </dgm:pt>
    <dgm:pt modelId="{01567803-94F9-4929-AB48-50AD17992702}" type="pres">
      <dgm:prSet presAssocID="{9BB8EFA5-5F21-435D-A2DE-A8D4ADB74E49}" presName="descendantText" presStyleLbl="alignAcc1" presStyleIdx="0" presStyleCnt="1" custScaleX="110450" custScaleY="123761" custLinFactNeighborX="794" custLinFactNeighborY="-1152">
        <dgm:presLayoutVars>
          <dgm:bulletEnabled val="1"/>
        </dgm:presLayoutVars>
      </dgm:prSet>
      <dgm:spPr/>
      <dgm:t>
        <a:bodyPr/>
        <a:lstStyle/>
        <a:p>
          <a:endParaRPr lang="es-EC"/>
        </a:p>
      </dgm:t>
    </dgm:pt>
  </dgm:ptLst>
  <dgm:cxnLst>
    <dgm:cxn modelId="{5D1BBCE4-4C06-4870-88ED-1D7FB5CF02F5}" type="presOf" srcId="{1B808B26-330C-41BD-BD3C-C74F740E9EC2}" destId="{09616AA9-8A58-496B-94A1-E09D8730B0D1}" srcOrd="0" destOrd="0" presId="urn:microsoft.com/office/officeart/2005/8/layout/chevron2"/>
    <dgm:cxn modelId="{58B7E135-917A-44C5-B8E7-3A0E15C3F619}" srcId="{9BB8EFA5-5F21-435D-A2DE-A8D4ADB74E49}" destId="{68CC73FC-0590-4C4C-BA0F-6F374AB30AF8}" srcOrd="1" destOrd="0" parTransId="{F3BDF0DA-F72B-42D1-9092-E045342EF271}" sibTransId="{E9264967-C088-4712-826A-923F2B174B8B}"/>
    <dgm:cxn modelId="{05122636-7D08-443D-B3CD-C988D08C89E0}" type="presOf" srcId="{68CC73FC-0590-4C4C-BA0F-6F374AB30AF8}" destId="{01567803-94F9-4929-AB48-50AD17992702}" srcOrd="0" destOrd="1" presId="urn:microsoft.com/office/officeart/2005/8/layout/chevron2"/>
    <dgm:cxn modelId="{9F4DA37A-E31D-4589-9080-564DA1C08CFD}" type="presOf" srcId="{9BB8EFA5-5F21-435D-A2DE-A8D4ADB74E49}" destId="{F769950C-7B40-4467-AB4B-22E0EFFEE353}" srcOrd="0" destOrd="0" presId="urn:microsoft.com/office/officeart/2005/8/layout/chevron2"/>
    <dgm:cxn modelId="{EA40D74E-F114-4F73-85C9-9430D5429E18}" srcId="{9BB8EFA5-5F21-435D-A2DE-A8D4ADB74E49}" destId="{5F3D0D95-A96D-473A-A50D-7B9690D043D9}" srcOrd="0" destOrd="0" parTransId="{E79485D0-0BAA-46D3-8144-6B82A1A8B9E3}" sibTransId="{D6DB37D2-FB97-4984-A10C-6DD6A9C29301}"/>
    <dgm:cxn modelId="{68AEABF2-6AF5-49EB-B056-38BEE8B873B7}" type="presOf" srcId="{5F3D0D95-A96D-473A-A50D-7B9690D043D9}" destId="{01567803-94F9-4929-AB48-50AD17992702}" srcOrd="0" destOrd="0" presId="urn:microsoft.com/office/officeart/2005/8/layout/chevron2"/>
    <dgm:cxn modelId="{E86452FE-0ABE-4EF6-ADDB-CB9770558BA6}" srcId="{1B808B26-330C-41BD-BD3C-C74F740E9EC2}" destId="{9BB8EFA5-5F21-435D-A2DE-A8D4ADB74E49}" srcOrd="0" destOrd="0" parTransId="{77C4D257-EF1F-495B-9F3E-EBAE019D3147}" sibTransId="{E650D227-62AC-4DC1-BF06-CA899318CFAC}"/>
    <dgm:cxn modelId="{6DD93EF8-BE1C-45AB-8404-10A7C12D0A0F}" type="presParOf" srcId="{09616AA9-8A58-496B-94A1-E09D8730B0D1}" destId="{0956BD8B-0E9E-48A1-812A-5C02E63CC1F4}" srcOrd="0" destOrd="0" presId="urn:microsoft.com/office/officeart/2005/8/layout/chevron2"/>
    <dgm:cxn modelId="{DEFBF942-5EC6-4E5C-8281-600BD67BD41D}" type="presParOf" srcId="{0956BD8B-0E9E-48A1-812A-5C02E63CC1F4}" destId="{F769950C-7B40-4467-AB4B-22E0EFFEE353}" srcOrd="0" destOrd="0" presId="urn:microsoft.com/office/officeart/2005/8/layout/chevron2"/>
    <dgm:cxn modelId="{4B57AC72-764B-4FBF-A3A0-BC5C6DF999C7}" type="presParOf" srcId="{0956BD8B-0E9E-48A1-812A-5C02E63CC1F4}" destId="{01567803-94F9-4929-AB48-50AD1799270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08B26-330C-41BD-BD3C-C74F740E9EC2}"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s-EC"/>
        </a:p>
      </dgm:t>
    </dgm:pt>
    <dgm:pt modelId="{9BB8EFA5-5F21-435D-A2DE-A8D4ADB74E49}">
      <dgm:prSet custT="1"/>
      <dgm:spPr/>
      <dgm:t>
        <a:bodyPr/>
        <a:lstStyle/>
        <a:p>
          <a:pPr rtl="0"/>
          <a:r>
            <a:rPr lang="es-EC" sz="2400" b="1" dirty="0" smtClean="0"/>
            <a:t>Ventaja Competitiva</a:t>
          </a:r>
          <a:endParaRPr lang="es-EC" sz="2400" b="1" dirty="0"/>
        </a:p>
      </dgm:t>
    </dgm:pt>
    <dgm:pt modelId="{77C4D257-EF1F-495B-9F3E-EBAE019D3147}" type="parTrans" cxnId="{E86452FE-0ABE-4EF6-ADDB-CB9770558BA6}">
      <dgm:prSet/>
      <dgm:spPr/>
      <dgm:t>
        <a:bodyPr/>
        <a:lstStyle/>
        <a:p>
          <a:endParaRPr lang="es-EC"/>
        </a:p>
      </dgm:t>
    </dgm:pt>
    <dgm:pt modelId="{E650D227-62AC-4DC1-BF06-CA899318CFAC}" type="sibTrans" cxnId="{E86452FE-0ABE-4EF6-ADDB-CB9770558BA6}">
      <dgm:prSet/>
      <dgm:spPr/>
      <dgm:t>
        <a:bodyPr/>
        <a:lstStyle/>
        <a:p>
          <a:endParaRPr lang="es-EC"/>
        </a:p>
      </dgm:t>
    </dgm:pt>
    <dgm:pt modelId="{5F3D0D95-A96D-473A-A50D-7B9690D043D9}">
      <dgm:prSet/>
      <dgm:spPr/>
      <dgm:t>
        <a:bodyPr/>
        <a:lstStyle/>
        <a:p>
          <a:pPr rtl="0"/>
          <a:r>
            <a:rPr lang="es-EC" dirty="0" smtClean="0"/>
            <a:t>Ahorra tiempo </a:t>
          </a:r>
          <a:endParaRPr lang="es-EC" dirty="0"/>
        </a:p>
      </dgm:t>
    </dgm:pt>
    <dgm:pt modelId="{E79485D0-0BAA-46D3-8144-6B82A1A8B9E3}" type="parTrans" cxnId="{EA40D74E-F114-4F73-85C9-9430D5429E18}">
      <dgm:prSet/>
      <dgm:spPr/>
      <dgm:t>
        <a:bodyPr/>
        <a:lstStyle/>
        <a:p>
          <a:endParaRPr lang="es-EC"/>
        </a:p>
      </dgm:t>
    </dgm:pt>
    <dgm:pt modelId="{D6DB37D2-FB97-4984-A10C-6DD6A9C29301}" type="sibTrans" cxnId="{EA40D74E-F114-4F73-85C9-9430D5429E18}">
      <dgm:prSet/>
      <dgm:spPr/>
      <dgm:t>
        <a:bodyPr/>
        <a:lstStyle/>
        <a:p>
          <a:endParaRPr lang="es-EC"/>
        </a:p>
      </dgm:t>
    </dgm:pt>
    <dgm:pt modelId="{B766C5DC-FF73-4501-BE27-5DDFF8284A05}">
      <dgm:prSet/>
      <dgm:spPr/>
      <dgm:t>
        <a:bodyPr/>
        <a:lstStyle/>
        <a:p>
          <a:pPr rtl="0"/>
          <a:r>
            <a:rPr lang="es-EC" dirty="0" smtClean="0"/>
            <a:t>Tecnología </a:t>
          </a:r>
          <a:endParaRPr lang="es-EC" dirty="0"/>
        </a:p>
      </dgm:t>
    </dgm:pt>
    <dgm:pt modelId="{0FE99B9F-1205-4458-8475-E91CA1986D57}" type="parTrans" cxnId="{F9B2E64D-1C9F-4234-A784-B28A8CD04BF5}">
      <dgm:prSet/>
      <dgm:spPr/>
      <dgm:t>
        <a:bodyPr/>
        <a:lstStyle/>
        <a:p>
          <a:endParaRPr lang="es-EC"/>
        </a:p>
      </dgm:t>
    </dgm:pt>
    <dgm:pt modelId="{175BED4C-7B98-468C-BE37-17ADA6F93BE8}" type="sibTrans" cxnId="{F9B2E64D-1C9F-4234-A784-B28A8CD04BF5}">
      <dgm:prSet/>
      <dgm:spPr/>
      <dgm:t>
        <a:bodyPr/>
        <a:lstStyle/>
        <a:p>
          <a:endParaRPr lang="es-EC"/>
        </a:p>
      </dgm:t>
    </dgm:pt>
    <dgm:pt modelId="{01B6E391-5FBD-4384-950C-53FB0D084B06}">
      <dgm:prSet/>
      <dgm:spPr/>
      <dgm:t>
        <a:bodyPr/>
        <a:lstStyle/>
        <a:p>
          <a:r>
            <a:rPr lang="es-EC" dirty="0" smtClean="0"/>
            <a:t>100% ecológico</a:t>
          </a:r>
          <a:endParaRPr lang="es-EC" dirty="0"/>
        </a:p>
      </dgm:t>
    </dgm:pt>
    <dgm:pt modelId="{69421B1B-DD84-46DF-B2CD-46E0B4F8EEC4}" type="parTrans" cxnId="{0ECA15A8-9EF9-42EA-B11D-2811CA32550C}">
      <dgm:prSet/>
      <dgm:spPr/>
      <dgm:t>
        <a:bodyPr/>
        <a:lstStyle/>
        <a:p>
          <a:endParaRPr lang="es-EC"/>
        </a:p>
      </dgm:t>
    </dgm:pt>
    <dgm:pt modelId="{D1F97605-047F-4CAE-9F87-74DEF282AF86}" type="sibTrans" cxnId="{0ECA15A8-9EF9-42EA-B11D-2811CA32550C}">
      <dgm:prSet/>
      <dgm:spPr/>
      <dgm:t>
        <a:bodyPr/>
        <a:lstStyle/>
        <a:p>
          <a:endParaRPr lang="es-EC"/>
        </a:p>
      </dgm:t>
    </dgm:pt>
    <dgm:pt modelId="{7FA66930-0868-4A63-AA96-A08D45690C24}">
      <dgm:prSet/>
      <dgm:spPr/>
      <dgm:t>
        <a:bodyPr/>
        <a:lstStyle/>
        <a:p>
          <a:r>
            <a:rPr lang="es-EC" dirty="0" smtClean="0"/>
            <a:t>Comodidad -Domicilio </a:t>
          </a:r>
          <a:endParaRPr lang="es-EC" dirty="0"/>
        </a:p>
      </dgm:t>
    </dgm:pt>
    <dgm:pt modelId="{01D28135-183B-4991-9F08-21EA97DA6F9F}" type="parTrans" cxnId="{F977ECFF-15B2-48AB-A55D-D80521A05740}">
      <dgm:prSet/>
      <dgm:spPr/>
      <dgm:t>
        <a:bodyPr/>
        <a:lstStyle/>
        <a:p>
          <a:endParaRPr lang="es-EC"/>
        </a:p>
      </dgm:t>
    </dgm:pt>
    <dgm:pt modelId="{ED1F5B10-EB48-4D29-B5E8-A8F4649D0F85}" type="sibTrans" cxnId="{F977ECFF-15B2-48AB-A55D-D80521A05740}">
      <dgm:prSet/>
      <dgm:spPr/>
      <dgm:t>
        <a:bodyPr/>
        <a:lstStyle/>
        <a:p>
          <a:endParaRPr lang="es-EC"/>
        </a:p>
      </dgm:t>
    </dgm:pt>
    <dgm:pt modelId="{B95239C1-FB7E-442A-98A7-5A9B01689709}">
      <dgm:prSet/>
      <dgm:spPr/>
      <dgm:t>
        <a:bodyPr/>
        <a:lstStyle/>
        <a:p>
          <a:r>
            <a:rPr lang="es-EC" dirty="0" smtClean="0"/>
            <a:t>Minimiza gastos </a:t>
          </a:r>
          <a:endParaRPr lang="es-EC" dirty="0"/>
        </a:p>
      </dgm:t>
    </dgm:pt>
    <dgm:pt modelId="{FFCC9D0F-A389-40A7-84CC-E8820C843C2B}" type="parTrans" cxnId="{5B23823F-25D8-4ECA-827D-E56E48509188}">
      <dgm:prSet/>
      <dgm:spPr/>
      <dgm:t>
        <a:bodyPr/>
        <a:lstStyle/>
        <a:p>
          <a:endParaRPr lang="es-EC"/>
        </a:p>
      </dgm:t>
    </dgm:pt>
    <dgm:pt modelId="{DAF5BE28-CAE5-4A28-B873-77D4100FD3BD}" type="sibTrans" cxnId="{5B23823F-25D8-4ECA-827D-E56E48509188}">
      <dgm:prSet/>
      <dgm:spPr/>
      <dgm:t>
        <a:bodyPr/>
        <a:lstStyle/>
        <a:p>
          <a:endParaRPr lang="es-EC"/>
        </a:p>
      </dgm:t>
    </dgm:pt>
    <dgm:pt modelId="{9E9B1ACB-1857-4F32-8E91-87280A15951A}" type="pres">
      <dgm:prSet presAssocID="{1B808B26-330C-41BD-BD3C-C74F740E9EC2}" presName="diagram" presStyleCnt="0">
        <dgm:presLayoutVars>
          <dgm:chPref val="1"/>
          <dgm:dir/>
          <dgm:animOne val="branch"/>
          <dgm:animLvl val="lvl"/>
          <dgm:resizeHandles/>
        </dgm:presLayoutVars>
      </dgm:prSet>
      <dgm:spPr/>
      <dgm:t>
        <a:bodyPr/>
        <a:lstStyle/>
        <a:p>
          <a:endParaRPr lang="es-EC"/>
        </a:p>
      </dgm:t>
    </dgm:pt>
    <dgm:pt modelId="{7FD1DE07-34BB-41B6-9787-97EEC781A4AA}" type="pres">
      <dgm:prSet presAssocID="{9BB8EFA5-5F21-435D-A2DE-A8D4ADB74E49}" presName="root" presStyleCnt="0"/>
      <dgm:spPr/>
    </dgm:pt>
    <dgm:pt modelId="{21E75086-A1C2-4935-9563-4C651E3F9EA2}" type="pres">
      <dgm:prSet presAssocID="{9BB8EFA5-5F21-435D-A2DE-A8D4ADB74E49}" presName="rootComposite" presStyleCnt="0"/>
      <dgm:spPr/>
    </dgm:pt>
    <dgm:pt modelId="{2696E7D9-93A0-48B3-BC5E-B90C91C4BFB2}" type="pres">
      <dgm:prSet presAssocID="{9BB8EFA5-5F21-435D-A2DE-A8D4ADB74E49}" presName="rootText" presStyleLbl="node1" presStyleIdx="0" presStyleCnt="1" custScaleX="145723" custScaleY="53323"/>
      <dgm:spPr/>
      <dgm:t>
        <a:bodyPr/>
        <a:lstStyle/>
        <a:p>
          <a:endParaRPr lang="es-EC"/>
        </a:p>
      </dgm:t>
    </dgm:pt>
    <dgm:pt modelId="{DB7F00E5-4966-4D7E-BBDD-C9A02BCB8117}" type="pres">
      <dgm:prSet presAssocID="{9BB8EFA5-5F21-435D-A2DE-A8D4ADB74E49}" presName="rootConnector" presStyleLbl="node1" presStyleIdx="0" presStyleCnt="1"/>
      <dgm:spPr/>
      <dgm:t>
        <a:bodyPr/>
        <a:lstStyle/>
        <a:p>
          <a:endParaRPr lang="es-EC"/>
        </a:p>
      </dgm:t>
    </dgm:pt>
    <dgm:pt modelId="{F2B0115F-1B09-4BB9-B514-862E94D86E34}" type="pres">
      <dgm:prSet presAssocID="{9BB8EFA5-5F21-435D-A2DE-A8D4ADB74E49}" presName="childShape" presStyleCnt="0"/>
      <dgm:spPr/>
    </dgm:pt>
    <dgm:pt modelId="{5C10C7C6-42B9-4FA9-A5FB-685C117E891E}" type="pres">
      <dgm:prSet presAssocID="{E79485D0-0BAA-46D3-8144-6B82A1A8B9E3}" presName="Name13" presStyleLbl="parChTrans1D2" presStyleIdx="0" presStyleCnt="5"/>
      <dgm:spPr/>
      <dgm:t>
        <a:bodyPr/>
        <a:lstStyle/>
        <a:p>
          <a:endParaRPr lang="es-EC"/>
        </a:p>
      </dgm:t>
    </dgm:pt>
    <dgm:pt modelId="{81817B35-DFCD-4CCB-B585-A9AC2219EC0E}" type="pres">
      <dgm:prSet presAssocID="{5F3D0D95-A96D-473A-A50D-7B9690D043D9}" presName="childText" presStyleLbl="bgAcc1" presStyleIdx="0" presStyleCnt="5" custScaleX="106605" custScaleY="34282" custLinFactNeighborX="-1142" custLinFactNeighborY="-10958">
        <dgm:presLayoutVars>
          <dgm:bulletEnabled val="1"/>
        </dgm:presLayoutVars>
      </dgm:prSet>
      <dgm:spPr/>
      <dgm:t>
        <a:bodyPr/>
        <a:lstStyle/>
        <a:p>
          <a:endParaRPr lang="es-EC"/>
        </a:p>
      </dgm:t>
    </dgm:pt>
    <dgm:pt modelId="{61C14451-AC23-4A95-8F51-573570550475}" type="pres">
      <dgm:prSet presAssocID="{0FE99B9F-1205-4458-8475-E91CA1986D57}" presName="Name13" presStyleLbl="parChTrans1D2" presStyleIdx="1" presStyleCnt="5"/>
      <dgm:spPr/>
      <dgm:t>
        <a:bodyPr/>
        <a:lstStyle/>
        <a:p>
          <a:endParaRPr lang="es-EC"/>
        </a:p>
      </dgm:t>
    </dgm:pt>
    <dgm:pt modelId="{5088F6C6-B9EB-415D-836F-D9AE895A68FF}" type="pres">
      <dgm:prSet presAssocID="{B766C5DC-FF73-4501-BE27-5DDFF8284A05}" presName="childText" presStyleLbl="bgAcc1" presStyleIdx="1" presStyleCnt="5" custScaleX="107855" custScaleY="29682" custLinFactNeighborX="-1767" custLinFactNeighborY="-23641">
        <dgm:presLayoutVars>
          <dgm:bulletEnabled val="1"/>
        </dgm:presLayoutVars>
      </dgm:prSet>
      <dgm:spPr/>
      <dgm:t>
        <a:bodyPr/>
        <a:lstStyle/>
        <a:p>
          <a:endParaRPr lang="es-EC"/>
        </a:p>
      </dgm:t>
    </dgm:pt>
    <dgm:pt modelId="{45271561-F5B3-4735-8D7D-741066D9FD64}" type="pres">
      <dgm:prSet presAssocID="{69421B1B-DD84-46DF-B2CD-46E0B4F8EEC4}" presName="Name13" presStyleLbl="parChTrans1D2" presStyleIdx="2" presStyleCnt="5"/>
      <dgm:spPr/>
      <dgm:t>
        <a:bodyPr/>
        <a:lstStyle/>
        <a:p>
          <a:endParaRPr lang="es-EC"/>
        </a:p>
      </dgm:t>
    </dgm:pt>
    <dgm:pt modelId="{696F6E28-1B35-41D8-BF15-D14807568198}" type="pres">
      <dgm:prSet presAssocID="{01B6E391-5FBD-4384-950C-53FB0D084B06}" presName="childText" presStyleLbl="bgAcc1" presStyleIdx="2" presStyleCnt="5" custScaleX="107584" custScaleY="32049" custLinFactNeighborX="-1631" custLinFactNeighborY="-36579">
        <dgm:presLayoutVars>
          <dgm:bulletEnabled val="1"/>
        </dgm:presLayoutVars>
      </dgm:prSet>
      <dgm:spPr/>
      <dgm:t>
        <a:bodyPr/>
        <a:lstStyle/>
        <a:p>
          <a:endParaRPr lang="es-EC"/>
        </a:p>
      </dgm:t>
    </dgm:pt>
    <dgm:pt modelId="{C3D54306-7A9D-4173-8B61-579667E2E79B}" type="pres">
      <dgm:prSet presAssocID="{01D28135-183B-4991-9F08-21EA97DA6F9F}" presName="Name13" presStyleLbl="parChTrans1D2" presStyleIdx="3" presStyleCnt="5"/>
      <dgm:spPr/>
      <dgm:t>
        <a:bodyPr/>
        <a:lstStyle/>
        <a:p>
          <a:endParaRPr lang="es-EC"/>
        </a:p>
      </dgm:t>
    </dgm:pt>
    <dgm:pt modelId="{41370E05-BFA1-4B0D-A6FD-3644EC467935}" type="pres">
      <dgm:prSet presAssocID="{7FA66930-0868-4A63-AA96-A08D45690C24}" presName="childText" presStyleLbl="bgAcc1" presStyleIdx="3" presStyleCnt="5" custScaleX="108143" custScaleY="29757" custLinFactNeighborX="-1911" custLinFactNeighborY="-43650">
        <dgm:presLayoutVars>
          <dgm:bulletEnabled val="1"/>
        </dgm:presLayoutVars>
      </dgm:prSet>
      <dgm:spPr/>
      <dgm:t>
        <a:bodyPr/>
        <a:lstStyle/>
        <a:p>
          <a:endParaRPr lang="es-EC"/>
        </a:p>
      </dgm:t>
    </dgm:pt>
    <dgm:pt modelId="{34124223-9984-4A09-9447-2E46BA666D11}" type="pres">
      <dgm:prSet presAssocID="{FFCC9D0F-A389-40A7-84CC-E8820C843C2B}" presName="Name13" presStyleLbl="parChTrans1D2" presStyleIdx="4" presStyleCnt="5"/>
      <dgm:spPr/>
      <dgm:t>
        <a:bodyPr/>
        <a:lstStyle/>
        <a:p>
          <a:endParaRPr lang="es-EC"/>
        </a:p>
      </dgm:t>
    </dgm:pt>
    <dgm:pt modelId="{A771DA33-2426-40AA-80B4-49253C53D22A}" type="pres">
      <dgm:prSet presAssocID="{B95239C1-FB7E-442A-98A7-5A9B01689709}" presName="childText" presStyleLbl="bgAcc1" presStyleIdx="4" presStyleCnt="5" custScaleX="107584" custScaleY="31271" custLinFactNeighborX="-230" custLinFactNeighborY="-49364">
        <dgm:presLayoutVars>
          <dgm:bulletEnabled val="1"/>
        </dgm:presLayoutVars>
      </dgm:prSet>
      <dgm:spPr/>
      <dgm:t>
        <a:bodyPr/>
        <a:lstStyle/>
        <a:p>
          <a:endParaRPr lang="es-EC"/>
        </a:p>
      </dgm:t>
    </dgm:pt>
  </dgm:ptLst>
  <dgm:cxnLst>
    <dgm:cxn modelId="{37800FB6-4203-46E6-8E87-52AA86ED8EE3}" type="presOf" srcId="{01D28135-183B-4991-9F08-21EA97DA6F9F}" destId="{C3D54306-7A9D-4173-8B61-579667E2E79B}" srcOrd="0" destOrd="0" presId="urn:microsoft.com/office/officeart/2005/8/layout/hierarchy3"/>
    <dgm:cxn modelId="{2367406B-99A6-400D-BE87-9F7FCC627A22}" type="presOf" srcId="{7FA66930-0868-4A63-AA96-A08D45690C24}" destId="{41370E05-BFA1-4B0D-A6FD-3644EC467935}" srcOrd="0" destOrd="0" presId="urn:microsoft.com/office/officeart/2005/8/layout/hierarchy3"/>
    <dgm:cxn modelId="{EA40D74E-F114-4F73-85C9-9430D5429E18}" srcId="{9BB8EFA5-5F21-435D-A2DE-A8D4ADB74E49}" destId="{5F3D0D95-A96D-473A-A50D-7B9690D043D9}" srcOrd="0" destOrd="0" parTransId="{E79485D0-0BAA-46D3-8144-6B82A1A8B9E3}" sibTransId="{D6DB37D2-FB97-4984-A10C-6DD6A9C29301}"/>
    <dgm:cxn modelId="{368A763C-F66D-4D80-BA90-1E29EA086EC6}" type="presOf" srcId="{69421B1B-DD84-46DF-B2CD-46E0B4F8EEC4}" destId="{45271561-F5B3-4735-8D7D-741066D9FD64}" srcOrd="0" destOrd="0" presId="urn:microsoft.com/office/officeart/2005/8/layout/hierarchy3"/>
    <dgm:cxn modelId="{A8D8F9AF-718C-4094-A7A3-2BCCD82CEC4F}" type="presOf" srcId="{5F3D0D95-A96D-473A-A50D-7B9690D043D9}" destId="{81817B35-DFCD-4CCB-B585-A9AC2219EC0E}" srcOrd="0" destOrd="0" presId="urn:microsoft.com/office/officeart/2005/8/layout/hierarchy3"/>
    <dgm:cxn modelId="{62835D68-D239-41C9-96D1-30C14885EA10}" type="presOf" srcId="{E79485D0-0BAA-46D3-8144-6B82A1A8B9E3}" destId="{5C10C7C6-42B9-4FA9-A5FB-685C117E891E}" srcOrd="0" destOrd="0" presId="urn:microsoft.com/office/officeart/2005/8/layout/hierarchy3"/>
    <dgm:cxn modelId="{F9B2E64D-1C9F-4234-A784-B28A8CD04BF5}" srcId="{9BB8EFA5-5F21-435D-A2DE-A8D4ADB74E49}" destId="{B766C5DC-FF73-4501-BE27-5DDFF8284A05}" srcOrd="1" destOrd="0" parTransId="{0FE99B9F-1205-4458-8475-E91CA1986D57}" sibTransId="{175BED4C-7B98-468C-BE37-17ADA6F93BE8}"/>
    <dgm:cxn modelId="{324B35C0-DF6A-4CAD-A170-36AADA94A8D4}" type="presOf" srcId="{01B6E391-5FBD-4384-950C-53FB0D084B06}" destId="{696F6E28-1B35-41D8-BF15-D14807568198}" srcOrd="0" destOrd="0" presId="urn:microsoft.com/office/officeart/2005/8/layout/hierarchy3"/>
    <dgm:cxn modelId="{FEBE6FC6-899F-4874-AB6F-F43648AAD77F}" type="presOf" srcId="{B766C5DC-FF73-4501-BE27-5DDFF8284A05}" destId="{5088F6C6-B9EB-415D-836F-D9AE895A68FF}" srcOrd="0" destOrd="0" presId="urn:microsoft.com/office/officeart/2005/8/layout/hierarchy3"/>
    <dgm:cxn modelId="{CC47AD80-4B80-47FF-B65A-86D650BEC495}" type="presOf" srcId="{9BB8EFA5-5F21-435D-A2DE-A8D4ADB74E49}" destId="{DB7F00E5-4966-4D7E-BBDD-C9A02BCB8117}" srcOrd="1" destOrd="0" presId="urn:microsoft.com/office/officeart/2005/8/layout/hierarchy3"/>
    <dgm:cxn modelId="{E86452FE-0ABE-4EF6-ADDB-CB9770558BA6}" srcId="{1B808B26-330C-41BD-BD3C-C74F740E9EC2}" destId="{9BB8EFA5-5F21-435D-A2DE-A8D4ADB74E49}" srcOrd="0" destOrd="0" parTransId="{77C4D257-EF1F-495B-9F3E-EBAE019D3147}" sibTransId="{E650D227-62AC-4DC1-BF06-CA899318CFAC}"/>
    <dgm:cxn modelId="{0148F42B-1C5D-413A-ABB7-32DEDEDD2206}" type="presOf" srcId="{FFCC9D0F-A389-40A7-84CC-E8820C843C2B}" destId="{34124223-9984-4A09-9447-2E46BA666D11}" srcOrd="0" destOrd="0" presId="urn:microsoft.com/office/officeart/2005/8/layout/hierarchy3"/>
    <dgm:cxn modelId="{F977ECFF-15B2-48AB-A55D-D80521A05740}" srcId="{9BB8EFA5-5F21-435D-A2DE-A8D4ADB74E49}" destId="{7FA66930-0868-4A63-AA96-A08D45690C24}" srcOrd="3" destOrd="0" parTransId="{01D28135-183B-4991-9F08-21EA97DA6F9F}" sibTransId="{ED1F5B10-EB48-4D29-B5E8-A8F4649D0F85}"/>
    <dgm:cxn modelId="{0ECA15A8-9EF9-42EA-B11D-2811CA32550C}" srcId="{9BB8EFA5-5F21-435D-A2DE-A8D4ADB74E49}" destId="{01B6E391-5FBD-4384-950C-53FB0D084B06}" srcOrd="2" destOrd="0" parTransId="{69421B1B-DD84-46DF-B2CD-46E0B4F8EEC4}" sibTransId="{D1F97605-047F-4CAE-9F87-74DEF282AF86}"/>
    <dgm:cxn modelId="{5D4D891E-DE64-49E1-A58F-6AB7F1E75D35}" type="presOf" srcId="{1B808B26-330C-41BD-BD3C-C74F740E9EC2}" destId="{9E9B1ACB-1857-4F32-8E91-87280A15951A}" srcOrd="0" destOrd="0" presId="urn:microsoft.com/office/officeart/2005/8/layout/hierarchy3"/>
    <dgm:cxn modelId="{EE5F1F1E-B413-40F8-AC42-9E7E75ACD93B}" type="presOf" srcId="{B95239C1-FB7E-442A-98A7-5A9B01689709}" destId="{A771DA33-2426-40AA-80B4-49253C53D22A}" srcOrd="0" destOrd="0" presId="urn:microsoft.com/office/officeart/2005/8/layout/hierarchy3"/>
    <dgm:cxn modelId="{5B23823F-25D8-4ECA-827D-E56E48509188}" srcId="{9BB8EFA5-5F21-435D-A2DE-A8D4ADB74E49}" destId="{B95239C1-FB7E-442A-98A7-5A9B01689709}" srcOrd="4" destOrd="0" parTransId="{FFCC9D0F-A389-40A7-84CC-E8820C843C2B}" sibTransId="{DAF5BE28-CAE5-4A28-B873-77D4100FD3BD}"/>
    <dgm:cxn modelId="{1459607C-A4F1-4D91-8C17-AC40F43F0F82}" type="presOf" srcId="{0FE99B9F-1205-4458-8475-E91CA1986D57}" destId="{61C14451-AC23-4A95-8F51-573570550475}" srcOrd="0" destOrd="0" presId="urn:microsoft.com/office/officeart/2005/8/layout/hierarchy3"/>
    <dgm:cxn modelId="{5C6E7F62-4855-4C19-A6B2-852BECC9D7F9}" type="presOf" srcId="{9BB8EFA5-5F21-435D-A2DE-A8D4ADB74E49}" destId="{2696E7D9-93A0-48B3-BC5E-B90C91C4BFB2}" srcOrd="0" destOrd="0" presId="urn:microsoft.com/office/officeart/2005/8/layout/hierarchy3"/>
    <dgm:cxn modelId="{B0ABA546-7C1F-4622-9F5D-9637B31F0941}" type="presParOf" srcId="{9E9B1ACB-1857-4F32-8E91-87280A15951A}" destId="{7FD1DE07-34BB-41B6-9787-97EEC781A4AA}" srcOrd="0" destOrd="0" presId="urn:microsoft.com/office/officeart/2005/8/layout/hierarchy3"/>
    <dgm:cxn modelId="{D02F67A5-B314-44EC-A3BC-3F3D371CD258}" type="presParOf" srcId="{7FD1DE07-34BB-41B6-9787-97EEC781A4AA}" destId="{21E75086-A1C2-4935-9563-4C651E3F9EA2}" srcOrd="0" destOrd="0" presId="urn:microsoft.com/office/officeart/2005/8/layout/hierarchy3"/>
    <dgm:cxn modelId="{0DF0A0DC-889B-486F-A1F9-D423A576BA33}" type="presParOf" srcId="{21E75086-A1C2-4935-9563-4C651E3F9EA2}" destId="{2696E7D9-93A0-48B3-BC5E-B90C91C4BFB2}" srcOrd="0" destOrd="0" presId="urn:microsoft.com/office/officeart/2005/8/layout/hierarchy3"/>
    <dgm:cxn modelId="{3E264E3B-CDE8-42C7-BEEA-C1F9D132B687}" type="presParOf" srcId="{21E75086-A1C2-4935-9563-4C651E3F9EA2}" destId="{DB7F00E5-4966-4D7E-BBDD-C9A02BCB8117}" srcOrd="1" destOrd="0" presId="urn:microsoft.com/office/officeart/2005/8/layout/hierarchy3"/>
    <dgm:cxn modelId="{EF6DE649-A868-4205-BC01-CD5E8E4F85B5}" type="presParOf" srcId="{7FD1DE07-34BB-41B6-9787-97EEC781A4AA}" destId="{F2B0115F-1B09-4BB9-B514-862E94D86E34}" srcOrd="1" destOrd="0" presId="urn:microsoft.com/office/officeart/2005/8/layout/hierarchy3"/>
    <dgm:cxn modelId="{AD1F81A2-9FE1-4B38-9508-69B7B3E9B566}" type="presParOf" srcId="{F2B0115F-1B09-4BB9-B514-862E94D86E34}" destId="{5C10C7C6-42B9-4FA9-A5FB-685C117E891E}" srcOrd="0" destOrd="0" presId="urn:microsoft.com/office/officeart/2005/8/layout/hierarchy3"/>
    <dgm:cxn modelId="{C95E8B9F-5C52-44AD-8617-92B66D459F5A}" type="presParOf" srcId="{F2B0115F-1B09-4BB9-B514-862E94D86E34}" destId="{81817B35-DFCD-4CCB-B585-A9AC2219EC0E}" srcOrd="1" destOrd="0" presId="urn:microsoft.com/office/officeart/2005/8/layout/hierarchy3"/>
    <dgm:cxn modelId="{3BE78AF4-CA96-48B8-A1C5-48E1CE1D787C}" type="presParOf" srcId="{F2B0115F-1B09-4BB9-B514-862E94D86E34}" destId="{61C14451-AC23-4A95-8F51-573570550475}" srcOrd="2" destOrd="0" presId="urn:microsoft.com/office/officeart/2005/8/layout/hierarchy3"/>
    <dgm:cxn modelId="{FC1BC223-6AC7-4E84-A8A3-CAF15C240A23}" type="presParOf" srcId="{F2B0115F-1B09-4BB9-B514-862E94D86E34}" destId="{5088F6C6-B9EB-415D-836F-D9AE895A68FF}" srcOrd="3" destOrd="0" presId="urn:microsoft.com/office/officeart/2005/8/layout/hierarchy3"/>
    <dgm:cxn modelId="{84C5C91F-3DD1-4756-A82E-32D5AF8E481B}" type="presParOf" srcId="{F2B0115F-1B09-4BB9-B514-862E94D86E34}" destId="{45271561-F5B3-4735-8D7D-741066D9FD64}" srcOrd="4" destOrd="0" presId="urn:microsoft.com/office/officeart/2005/8/layout/hierarchy3"/>
    <dgm:cxn modelId="{00BD7450-E7E6-4FE5-AC53-70528BF81894}" type="presParOf" srcId="{F2B0115F-1B09-4BB9-B514-862E94D86E34}" destId="{696F6E28-1B35-41D8-BF15-D14807568198}" srcOrd="5" destOrd="0" presId="urn:microsoft.com/office/officeart/2005/8/layout/hierarchy3"/>
    <dgm:cxn modelId="{922604BA-A503-4FCF-B0E5-B44B2A1EF584}" type="presParOf" srcId="{F2B0115F-1B09-4BB9-B514-862E94D86E34}" destId="{C3D54306-7A9D-4173-8B61-579667E2E79B}" srcOrd="6" destOrd="0" presId="urn:microsoft.com/office/officeart/2005/8/layout/hierarchy3"/>
    <dgm:cxn modelId="{7B2F4857-FB9D-4D02-9E50-E76534DB4E2C}" type="presParOf" srcId="{F2B0115F-1B09-4BB9-B514-862E94D86E34}" destId="{41370E05-BFA1-4B0D-A6FD-3644EC467935}" srcOrd="7" destOrd="0" presId="urn:microsoft.com/office/officeart/2005/8/layout/hierarchy3"/>
    <dgm:cxn modelId="{9683AA8B-2076-42A1-8DAF-E37E4DB3D883}" type="presParOf" srcId="{F2B0115F-1B09-4BB9-B514-862E94D86E34}" destId="{34124223-9984-4A09-9447-2E46BA666D11}" srcOrd="8" destOrd="0" presId="urn:microsoft.com/office/officeart/2005/8/layout/hierarchy3"/>
    <dgm:cxn modelId="{64B58799-DF5B-4B05-AD84-361C3B4F4CEF}" type="presParOf" srcId="{F2B0115F-1B09-4BB9-B514-862E94D86E34}" destId="{A771DA33-2426-40AA-80B4-49253C53D22A}"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08B26-330C-41BD-BD3C-C74F740E9EC2}"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s-EC"/>
        </a:p>
      </dgm:t>
    </dgm:pt>
    <dgm:pt modelId="{9BB8EFA5-5F21-435D-A2DE-A8D4ADB74E49}">
      <dgm:prSet custT="1"/>
      <dgm:spPr/>
      <dgm:t>
        <a:bodyPr/>
        <a:lstStyle/>
        <a:p>
          <a:pPr rtl="0"/>
          <a:r>
            <a:rPr lang="es-EC" sz="2400" b="1" dirty="0" smtClean="0"/>
            <a:t>Barreras de Entrada</a:t>
          </a:r>
          <a:endParaRPr lang="es-EC" sz="2400" b="1" dirty="0"/>
        </a:p>
      </dgm:t>
    </dgm:pt>
    <dgm:pt modelId="{77C4D257-EF1F-495B-9F3E-EBAE019D3147}" type="parTrans" cxnId="{E86452FE-0ABE-4EF6-ADDB-CB9770558BA6}">
      <dgm:prSet/>
      <dgm:spPr/>
      <dgm:t>
        <a:bodyPr/>
        <a:lstStyle/>
        <a:p>
          <a:endParaRPr lang="es-EC"/>
        </a:p>
      </dgm:t>
    </dgm:pt>
    <dgm:pt modelId="{E650D227-62AC-4DC1-BF06-CA899318CFAC}" type="sibTrans" cxnId="{E86452FE-0ABE-4EF6-ADDB-CB9770558BA6}">
      <dgm:prSet/>
      <dgm:spPr/>
      <dgm:t>
        <a:bodyPr/>
        <a:lstStyle/>
        <a:p>
          <a:endParaRPr lang="es-EC"/>
        </a:p>
      </dgm:t>
    </dgm:pt>
    <dgm:pt modelId="{5F3D0D95-A96D-473A-A50D-7B9690D043D9}">
      <dgm:prSet/>
      <dgm:spPr/>
      <dgm:t>
        <a:bodyPr/>
        <a:lstStyle/>
        <a:p>
          <a:pPr rtl="0"/>
          <a:r>
            <a:rPr lang="es-EC" dirty="0" smtClean="0"/>
            <a:t>Posicionamiento del método convencional</a:t>
          </a:r>
          <a:endParaRPr lang="es-EC" dirty="0"/>
        </a:p>
      </dgm:t>
    </dgm:pt>
    <dgm:pt modelId="{E79485D0-0BAA-46D3-8144-6B82A1A8B9E3}" type="parTrans" cxnId="{EA40D74E-F114-4F73-85C9-9430D5429E18}">
      <dgm:prSet/>
      <dgm:spPr/>
      <dgm:t>
        <a:bodyPr/>
        <a:lstStyle/>
        <a:p>
          <a:endParaRPr lang="es-EC"/>
        </a:p>
      </dgm:t>
    </dgm:pt>
    <dgm:pt modelId="{D6DB37D2-FB97-4984-A10C-6DD6A9C29301}" type="sibTrans" cxnId="{EA40D74E-F114-4F73-85C9-9430D5429E18}">
      <dgm:prSet/>
      <dgm:spPr/>
      <dgm:t>
        <a:bodyPr/>
        <a:lstStyle/>
        <a:p>
          <a:endParaRPr lang="es-EC"/>
        </a:p>
      </dgm:t>
    </dgm:pt>
    <dgm:pt modelId="{B766C5DC-FF73-4501-BE27-5DDFF8284A05}">
      <dgm:prSet/>
      <dgm:spPr/>
      <dgm:t>
        <a:bodyPr/>
        <a:lstStyle/>
        <a:p>
          <a:pPr rtl="0"/>
          <a:r>
            <a:rPr lang="es-EC" dirty="0" smtClean="0"/>
            <a:t>Precio</a:t>
          </a:r>
          <a:endParaRPr lang="es-EC" dirty="0"/>
        </a:p>
      </dgm:t>
    </dgm:pt>
    <dgm:pt modelId="{0FE99B9F-1205-4458-8475-E91CA1986D57}" type="parTrans" cxnId="{F9B2E64D-1C9F-4234-A784-B28A8CD04BF5}">
      <dgm:prSet/>
      <dgm:spPr/>
      <dgm:t>
        <a:bodyPr/>
        <a:lstStyle/>
        <a:p>
          <a:endParaRPr lang="es-EC"/>
        </a:p>
      </dgm:t>
    </dgm:pt>
    <dgm:pt modelId="{175BED4C-7B98-468C-BE37-17ADA6F93BE8}" type="sibTrans" cxnId="{F9B2E64D-1C9F-4234-A784-B28A8CD04BF5}">
      <dgm:prSet/>
      <dgm:spPr/>
      <dgm:t>
        <a:bodyPr/>
        <a:lstStyle/>
        <a:p>
          <a:endParaRPr lang="es-EC"/>
        </a:p>
      </dgm:t>
    </dgm:pt>
    <dgm:pt modelId="{01B6E391-5FBD-4384-950C-53FB0D084B06}">
      <dgm:prSet/>
      <dgm:spPr/>
      <dgm:t>
        <a:bodyPr/>
        <a:lstStyle/>
        <a:p>
          <a:r>
            <a:rPr lang="es-EC" dirty="0" smtClean="0"/>
            <a:t>Permisos y restricciones por parte de los Administrativos de las urbanizaciones</a:t>
          </a:r>
          <a:endParaRPr lang="es-EC" dirty="0"/>
        </a:p>
      </dgm:t>
    </dgm:pt>
    <dgm:pt modelId="{69421B1B-DD84-46DF-B2CD-46E0B4F8EEC4}" type="parTrans" cxnId="{0ECA15A8-9EF9-42EA-B11D-2811CA32550C}">
      <dgm:prSet/>
      <dgm:spPr/>
      <dgm:t>
        <a:bodyPr/>
        <a:lstStyle/>
        <a:p>
          <a:endParaRPr lang="es-EC"/>
        </a:p>
      </dgm:t>
    </dgm:pt>
    <dgm:pt modelId="{D1F97605-047F-4CAE-9F87-74DEF282AF86}" type="sibTrans" cxnId="{0ECA15A8-9EF9-42EA-B11D-2811CA32550C}">
      <dgm:prSet/>
      <dgm:spPr/>
      <dgm:t>
        <a:bodyPr/>
        <a:lstStyle/>
        <a:p>
          <a:endParaRPr lang="es-EC"/>
        </a:p>
      </dgm:t>
    </dgm:pt>
    <dgm:pt modelId="{7FA66930-0868-4A63-AA96-A08D45690C24}">
      <dgm:prSet/>
      <dgm:spPr/>
      <dgm:t>
        <a:bodyPr/>
        <a:lstStyle/>
        <a:p>
          <a:r>
            <a:rPr lang="es-EC" dirty="0" smtClean="0"/>
            <a:t>Localización </a:t>
          </a:r>
          <a:endParaRPr lang="es-EC" dirty="0"/>
        </a:p>
      </dgm:t>
    </dgm:pt>
    <dgm:pt modelId="{01D28135-183B-4991-9F08-21EA97DA6F9F}" type="parTrans" cxnId="{F977ECFF-15B2-48AB-A55D-D80521A05740}">
      <dgm:prSet/>
      <dgm:spPr/>
      <dgm:t>
        <a:bodyPr/>
        <a:lstStyle/>
        <a:p>
          <a:endParaRPr lang="es-EC"/>
        </a:p>
      </dgm:t>
    </dgm:pt>
    <dgm:pt modelId="{ED1F5B10-EB48-4D29-B5E8-A8F4649D0F85}" type="sibTrans" cxnId="{F977ECFF-15B2-48AB-A55D-D80521A05740}">
      <dgm:prSet/>
      <dgm:spPr/>
      <dgm:t>
        <a:bodyPr/>
        <a:lstStyle/>
        <a:p>
          <a:endParaRPr lang="es-EC"/>
        </a:p>
      </dgm:t>
    </dgm:pt>
    <dgm:pt modelId="{33DC2778-25F6-4F02-A114-37D365C5E6F4}">
      <dgm:prSet custT="1"/>
      <dgm:spPr/>
      <dgm:t>
        <a:bodyPr/>
        <a:lstStyle/>
        <a:p>
          <a:pPr rtl="0"/>
          <a:r>
            <a:rPr lang="es-EC" sz="2400" b="1" dirty="0" smtClean="0"/>
            <a:t>Barreras de Salida</a:t>
          </a:r>
          <a:endParaRPr lang="es-EC" sz="2400" b="1" dirty="0"/>
        </a:p>
      </dgm:t>
    </dgm:pt>
    <dgm:pt modelId="{E7336ABA-9414-4D84-949F-3DC59EB0FCB0}" type="parTrans" cxnId="{16C44A98-5F67-45CB-9CFC-9DBD5F0E3686}">
      <dgm:prSet/>
      <dgm:spPr/>
      <dgm:t>
        <a:bodyPr/>
        <a:lstStyle/>
        <a:p>
          <a:endParaRPr lang="es-EC"/>
        </a:p>
      </dgm:t>
    </dgm:pt>
    <dgm:pt modelId="{89E1878B-BB90-408B-AE3B-D81705EE5E76}" type="sibTrans" cxnId="{16C44A98-5F67-45CB-9CFC-9DBD5F0E3686}">
      <dgm:prSet/>
      <dgm:spPr/>
      <dgm:t>
        <a:bodyPr/>
        <a:lstStyle/>
        <a:p>
          <a:endParaRPr lang="es-EC"/>
        </a:p>
      </dgm:t>
    </dgm:pt>
    <dgm:pt modelId="{C1803471-8FC2-4114-A124-42180E1CFA81}">
      <dgm:prSet/>
      <dgm:spPr/>
      <dgm:t>
        <a:bodyPr/>
        <a:lstStyle/>
        <a:p>
          <a:r>
            <a:rPr lang="es-EC" dirty="0" smtClean="0"/>
            <a:t>Leyes Laborales, Leyes de Constitución</a:t>
          </a:r>
          <a:endParaRPr lang="es-EC" dirty="0"/>
        </a:p>
      </dgm:t>
    </dgm:pt>
    <dgm:pt modelId="{12BF3E35-988B-40CA-8752-1442F9CD521A}" type="parTrans" cxnId="{4A508C5C-1D1C-4CC9-9B84-8F8FC38B966E}">
      <dgm:prSet/>
      <dgm:spPr/>
      <dgm:t>
        <a:bodyPr/>
        <a:lstStyle/>
        <a:p>
          <a:endParaRPr lang="es-EC"/>
        </a:p>
      </dgm:t>
    </dgm:pt>
    <dgm:pt modelId="{8F701F03-A31E-420E-9FE5-053100F9CC31}" type="sibTrans" cxnId="{4A508C5C-1D1C-4CC9-9B84-8F8FC38B966E}">
      <dgm:prSet/>
      <dgm:spPr/>
      <dgm:t>
        <a:bodyPr/>
        <a:lstStyle/>
        <a:p>
          <a:endParaRPr lang="es-EC"/>
        </a:p>
      </dgm:t>
    </dgm:pt>
    <dgm:pt modelId="{A3896648-7B97-4CA9-8FDB-298964106809}">
      <dgm:prSet/>
      <dgm:spPr/>
      <dgm:t>
        <a:bodyPr/>
        <a:lstStyle/>
        <a:p>
          <a:r>
            <a:rPr lang="es-EC" dirty="0" smtClean="0"/>
            <a:t>Deuda</a:t>
          </a:r>
          <a:endParaRPr lang="es-EC" dirty="0"/>
        </a:p>
      </dgm:t>
    </dgm:pt>
    <dgm:pt modelId="{518BC604-DE02-4D4A-868E-1135388DDF4E}" type="parTrans" cxnId="{34863888-2B43-45D9-9443-27CAB75FDFAC}">
      <dgm:prSet/>
      <dgm:spPr/>
      <dgm:t>
        <a:bodyPr/>
        <a:lstStyle/>
        <a:p>
          <a:endParaRPr lang="es-EC"/>
        </a:p>
      </dgm:t>
    </dgm:pt>
    <dgm:pt modelId="{00E7E11C-AC14-46F8-BB73-CE42F2DC53FF}" type="sibTrans" cxnId="{34863888-2B43-45D9-9443-27CAB75FDFAC}">
      <dgm:prSet/>
      <dgm:spPr/>
      <dgm:t>
        <a:bodyPr/>
        <a:lstStyle/>
        <a:p>
          <a:endParaRPr lang="es-EC"/>
        </a:p>
      </dgm:t>
    </dgm:pt>
    <dgm:pt modelId="{03E585EE-2CB9-4801-A2B3-2DD792CFA2B8}">
      <dgm:prSet/>
      <dgm:spPr/>
      <dgm:t>
        <a:bodyPr/>
        <a:lstStyle/>
        <a:p>
          <a:r>
            <a:rPr lang="es-EC" dirty="0" smtClean="0"/>
            <a:t>No se recupere la inversión </a:t>
          </a:r>
          <a:endParaRPr lang="es-EC" dirty="0"/>
        </a:p>
      </dgm:t>
    </dgm:pt>
    <dgm:pt modelId="{1801C4A9-B0FB-4D18-B666-8B8B41BD28DA}" type="parTrans" cxnId="{244314A4-FBE1-475D-B311-B877AD811DB7}">
      <dgm:prSet/>
      <dgm:spPr/>
      <dgm:t>
        <a:bodyPr/>
        <a:lstStyle/>
        <a:p>
          <a:endParaRPr lang="es-EC"/>
        </a:p>
      </dgm:t>
    </dgm:pt>
    <dgm:pt modelId="{099BCB28-4148-4EEC-A1AA-263209A19558}" type="sibTrans" cxnId="{244314A4-FBE1-475D-B311-B877AD811DB7}">
      <dgm:prSet/>
      <dgm:spPr/>
      <dgm:t>
        <a:bodyPr/>
        <a:lstStyle/>
        <a:p>
          <a:endParaRPr lang="es-EC"/>
        </a:p>
      </dgm:t>
    </dgm:pt>
    <dgm:pt modelId="{9E9B1ACB-1857-4F32-8E91-87280A15951A}" type="pres">
      <dgm:prSet presAssocID="{1B808B26-330C-41BD-BD3C-C74F740E9EC2}" presName="diagram" presStyleCnt="0">
        <dgm:presLayoutVars>
          <dgm:chPref val="1"/>
          <dgm:dir/>
          <dgm:animOne val="branch"/>
          <dgm:animLvl val="lvl"/>
          <dgm:resizeHandles/>
        </dgm:presLayoutVars>
      </dgm:prSet>
      <dgm:spPr/>
      <dgm:t>
        <a:bodyPr/>
        <a:lstStyle/>
        <a:p>
          <a:endParaRPr lang="es-EC"/>
        </a:p>
      </dgm:t>
    </dgm:pt>
    <dgm:pt modelId="{7FD1DE07-34BB-41B6-9787-97EEC781A4AA}" type="pres">
      <dgm:prSet presAssocID="{9BB8EFA5-5F21-435D-A2DE-A8D4ADB74E49}" presName="root" presStyleCnt="0"/>
      <dgm:spPr/>
    </dgm:pt>
    <dgm:pt modelId="{21E75086-A1C2-4935-9563-4C651E3F9EA2}" type="pres">
      <dgm:prSet presAssocID="{9BB8EFA5-5F21-435D-A2DE-A8D4ADB74E49}" presName="rootComposite" presStyleCnt="0"/>
      <dgm:spPr/>
    </dgm:pt>
    <dgm:pt modelId="{2696E7D9-93A0-48B3-BC5E-B90C91C4BFB2}" type="pres">
      <dgm:prSet presAssocID="{9BB8EFA5-5F21-435D-A2DE-A8D4ADB74E49}" presName="rootText" presStyleLbl="node1" presStyleIdx="0" presStyleCnt="2" custScaleX="133017" custScaleY="53323" custLinFactNeighborX="-36153" custLinFactNeighborY="-90"/>
      <dgm:spPr/>
      <dgm:t>
        <a:bodyPr/>
        <a:lstStyle/>
        <a:p>
          <a:endParaRPr lang="es-EC"/>
        </a:p>
      </dgm:t>
    </dgm:pt>
    <dgm:pt modelId="{DB7F00E5-4966-4D7E-BBDD-C9A02BCB8117}" type="pres">
      <dgm:prSet presAssocID="{9BB8EFA5-5F21-435D-A2DE-A8D4ADB74E49}" presName="rootConnector" presStyleLbl="node1" presStyleIdx="0" presStyleCnt="2"/>
      <dgm:spPr/>
      <dgm:t>
        <a:bodyPr/>
        <a:lstStyle/>
        <a:p>
          <a:endParaRPr lang="es-EC"/>
        </a:p>
      </dgm:t>
    </dgm:pt>
    <dgm:pt modelId="{F2B0115F-1B09-4BB9-B514-862E94D86E34}" type="pres">
      <dgm:prSet presAssocID="{9BB8EFA5-5F21-435D-A2DE-A8D4ADB74E49}" presName="childShape" presStyleCnt="0"/>
      <dgm:spPr/>
    </dgm:pt>
    <dgm:pt modelId="{5C10C7C6-42B9-4FA9-A5FB-685C117E891E}" type="pres">
      <dgm:prSet presAssocID="{E79485D0-0BAA-46D3-8144-6B82A1A8B9E3}" presName="Name13" presStyleLbl="parChTrans1D2" presStyleIdx="0" presStyleCnt="7"/>
      <dgm:spPr/>
      <dgm:t>
        <a:bodyPr/>
        <a:lstStyle/>
        <a:p>
          <a:endParaRPr lang="es-EC"/>
        </a:p>
      </dgm:t>
    </dgm:pt>
    <dgm:pt modelId="{81817B35-DFCD-4CCB-B585-A9AC2219EC0E}" type="pres">
      <dgm:prSet presAssocID="{5F3D0D95-A96D-473A-A50D-7B9690D043D9}" presName="childText" presStyleLbl="bgAcc1" presStyleIdx="0" presStyleCnt="7" custScaleX="137879" custScaleY="34282" custLinFactNeighborX="-9974" custLinFactNeighborY="-7167">
        <dgm:presLayoutVars>
          <dgm:bulletEnabled val="1"/>
        </dgm:presLayoutVars>
      </dgm:prSet>
      <dgm:spPr/>
      <dgm:t>
        <a:bodyPr/>
        <a:lstStyle/>
        <a:p>
          <a:endParaRPr lang="es-EC"/>
        </a:p>
      </dgm:t>
    </dgm:pt>
    <dgm:pt modelId="{61C14451-AC23-4A95-8F51-573570550475}" type="pres">
      <dgm:prSet presAssocID="{0FE99B9F-1205-4458-8475-E91CA1986D57}" presName="Name13" presStyleLbl="parChTrans1D2" presStyleIdx="1" presStyleCnt="7"/>
      <dgm:spPr/>
      <dgm:t>
        <a:bodyPr/>
        <a:lstStyle/>
        <a:p>
          <a:endParaRPr lang="es-EC"/>
        </a:p>
      </dgm:t>
    </dgm:pt>
    <dgm:pt modelId="{5088F6C6-B9EB-415D-836F-D9AE895A68FF}" type="pres">
      <dgm:prSet presAssocID="{B766C5DC-FF73-4501-BE27-5DDFF8284A05}" presName="childText" presStyleLbl="bgAcc1" presStyleIdx="1" presStyleCnt="7" custScaleX="137881" custScaleY="29682" custLinFactNeighborX="-10714" custLinFactNeighborY="-13155">
        <dgm:presLayoutVars>
          <dgm:bulletEnabled val="1"/>
        </dgm:presLayoutVars>
      </dgm:prSet>
      <dgm:spPr/>
      <dgm:t>
        <a:bodyPr/>
        <a:lstStyle/>
        <a:p>
          <a:endParaRPr lang="es-EC"/>
        </a:p>
      </dgm:t>
    </dgm:pt>
    <dgm:pt modelId="{45271561-F5B3-4735-8D7D-741066D9FD64}" type="pres">
      <dgm:prSet presAssocID="{69421B1B-DD84-46DF-B2CD-46E0B4F8EEC4}" presName="Name13" presStyleLbl="parChTrans1D2" presStyleIdx="2" presStyleCnt="7"/>
      <dgm:spPr/>
      <dgm:t>
        <a:bodyPr/>
        <a:lstStyle/>
        <a:p>
          <a:endParaRPr lang="es-EC"/>
        </a:p>
      </dgm:t>
    </dgm:pt>
    <dgm:pt modelId="{696F6E28-1B35-41D8-BF15-D14807568198}" type="pres">
      <dgm:prSet presAssocID="{01B6E391-5FBD-4384-950C-53FB0D084B06}" presName="childText" presStyleLbl="bgAcc1" presStyleIdx="2" presStyleCnt="7" custScaleX="137169" custScaleY="32049" custLinFactNeighborX="-10714" custLinFactNeighborY="-25567">
        <dgm:presLayoutVars>
          <dgm:bulletEnabled val="1"/>
        </dgm:presLayoutVars>
      </dgm:prSet>
      <dgm:spPr/>
      <dgm:t>
        <a:bodyPr/>
        <a:lstStyle/>
        <a:p>
          <a:endParaRPr lang="es-EC"/>
        </a:p>
      </dgm:t>
    </dgm:pt>
    <dgm:pt modelId="{C3D54306-7A9D-4173-8B61-579667E2E79B}" type="pres">
      <dgm:prSet presAssocID="{01D28135-183B-4991-9F08-21EA97DA6F9F}" presName="Name13" presStyleLbl="parChTrans1D2" presStyleIdx="3" presStyleCnt="7"/>
      <dgm:spPr/>
      <dgm:t>
        <a:bodyPr/>
        <a:lstStyle/>
        <a:p>
          <a:endParaRPr lang="es-EC"/>
        </a:p>
      </dgm:t>
    </dgm:pt>
    <dgm:pt modelId="{41370E05-BFA1-4B0D-A6FD-3644EC467935}" type="pres">
      <dgm:prSet presAssocID="{7FA66930-0868-4A63-AA96-A08D45690C24}" presName="childText" presStyleLbl="bgAcc1" presStyleIdx="3" presStyleCnt="7" custScaleX="137742" custScaleY="29757" custLinFactNeighborX="-10714" custLinFactNeighborY="-34307">
        <dgm:presLayoutVars>
          <dgm:bulletEnabled val="1"/>
        </dgm:presLayoutVars>
      </dgm:prSet>
      <dgm:spPr/>
      <dgm:t>
        <a:bodyPr/>
        <a:lstStyle/>
        <a:p>
          <a:endParaRPr lang="es-EC"/>
        </a:p>
      </dgm:t>
    </dgm:pt>
    <dgm:pt modelId="{5D812E7F-F101-4BE1-874A-27B6E92E00ED}" type="pres">
      <dgm:prSet presAssocID="{33DC2778-25F6-4F02-A114-37D365C5E6F4}" presName="root" presStyleCnt="0"/>
      <dgm:spPr/>
    </dgm:pt>
    <dgm:pt modelId="{F36A108B-BAE8-4D89-9D04-1FD0A30C4C30}" type="pres">
      <dgm:prSet presAssocID="{33DC2778-25F6-4F02-A114-37D365C5E6F4}" presName="rootComposite" presStyleCnt="0"/>
      <dgm:spPr/>
    </dgm:pt>
    <dgm:pt modelId="{2B8532F6-C5A2-4272-9EE8-F04BF90BF9B3}" type="pres">
      <dgm:prSet presAssocID="{33DC2778-25F6-4F02-A114-37D365C5E6F4}" presName="rootText" presStyleLbl="node1" presStyleIdx="1" presStyleCnt="2" custScaleX="128651" custScaleY="53323" custLinFactNeighborX="-8040" custLinFactNeighborY="-208"/>
      <dgm:spPr/>
      <dgm:t>
        <a:bodyPr/>
        <a:lstStyle/>
        <a:p>
          <a:endParaRPr lang="es-EC"/>
        </a:p>
      </dgm:t>
    </dgm:pt>
    <dgm:pt modelId="{48BEC57D-289D-426C-9160-BEAF700DEAE6}" type="pres">
      <dgm:prSet presAssocID="{33DC2778-25F6-4F02-A114-37D365C5E6F4}" presName="rootConnector" presStyleLbl="node1" presStyleIdx="1" presStyleCnt="2"/>
      <dgm:spPr/>
      <dgm:t>
        <a:bodyPr/>
        <a:lstStyle/>
        <a:p>
          <a:endParaRPr lang="es-EC"/>
        </a:p>
      </dgm:t>
    </dgm:pt>
    <dgm:pt modelId="{A2960936-4E92-469C-8BAC-6D542DF797BE}" type="pres">
      <dgm:prSet presAssocID="{33DC2778-25F6-4F02-A114-37D365C5E6F4}" presName="childShape" presStyleCnt="0"/>
      <dgm:spPr/>
    </dgm:pt>
    <dgm:pt modelId="{411F1FEC-7146-4F28-8168-5D74E5D8BC16}" type="pres">
      <dgm:prSet presAssocID="{12BF3E35-988B-40CA-8752-1442F9CD521A}" presName="Name13" presStyleLbl="parChTrans1D2" presStyleIdx="4" presStyleCnt="7"/>
      <dgm:spPr/>
      <dgm:t>
        <a:bodyPr/>
        <a:lstStyle/>
        <a:p>
          <a:endParaRPr lang="es-EC"/>
        </a:p>
      </dgm:t>
    </dgm:pt>
    <dgm:pt modelId="{07B78711-A51C-47C2-9CA8-2CFDE1B3949A}" type="pres">
      <dgm:prSet presAssocID="{C1803471-8FC2-4114-A124-42180E1CFA81}" presName="childText" presStyleLbl="bgAcc1" presStyleIdx="4" presStyleCnt="7" custScaleX="148425" custScaleY="33578" custLinFactNeighborX="-19134" custLinFactNeighborY="-7163">
        <dgm:presLayoutVars>
          <dgm:bulletEnabled val="1"/>
        </dgm:presLayoutVars>
      </dgm:prSet>
      <dgm:spPr/>
      <dgm:t>
        <a:bodyPr/>
        <a:lstStyle/>
        <a:p>
          <a:endParaRPr lang="es-EC"/>
        </a:p>
      </dgm:t>
    </dgm:pt>
    <dgm:pt modelId="{26F13B6D-6E36-4D44-9628-482BD577D592}" type="pres">
      <dgm:prSet presAssocID="{518BC604-DE02-4D4A-868E-1135388DDF4E}" presName="Name13" presStyleLbl="parChTrans1D2" presStyleIdx="5" presStyleCnt="7"/>
      <dgm:spPr/>
      <dgm:t>
        <a:bodyPr/>
        <a:lstStyle/>
        <a:p>
          <a:endParaRPr lang="es-EC"/>
        </a:p>
      </dgm:t>
    </dgm:pt>
    <dgm:pt modelId="{8C69E217-131B-4A09-95A0-44913052FF06}" type="pres">
      <dgm:prSet presAssocID="{A3896648-7B97-4CA9-8FDB-298964106809}" presName="childText" presStyleLbl="bgAcc1" presStyleIdx="5" presStyleCnt="7" custScaleX="149683" custScaleY="27665" custLinFactNeighborX="-20473" custLinFactNeighborY="-13466">
        <dgm:presLayoutVars>
          <dgm:bulletEnabled val="1"/>
        </dgm:presLayoutVars>
      </dgm:prSet>
      <dgm:spPr/>
      <dgm:t>
        <a:bodyPr/>
        <a:lstStyle/>
        <a:p>
          <a:endParaRPr lang="es-EC"/>
        </a:p>
      </dgm:t>
    </dgm:pt>
    <dgm:pt modelId="{274769E7-5092-4EA6-9206-930E9DED612F}" type="pres">
      <dgm:prSet presAssocID="{1801C4A9-B0FB-4D18-B666-8B8B41BD28DA}" presName="Name13" presStyleLbl="parChTrans1D2" presStyleIdx="6" presStyleCnt="7"/>
      <dgm:spPr/>
      <dgm:t>
        <a:bodyPr/>
        <a:lstStyle/>
        <a:p>
          <a:endParaRPr lang="es-EC"/>
        </a:p>
      </dgm:t>
    </dgm:pt>
    <dgm:pt modelId="{1AE6792A-E921-4975-B676-A97B8488638F}" type="pres">
      <dgm:prSet presAssocID="{03E585EE-2CB9-4801-A2B3-2DD792CFA2B8}" presName="childText" presStyleLbl="bgAcc1" presStyleIdx="6" presStyleCnt="7" custScaleX="148780" custScaleY="30872" custLinFactNeighborX="-20302" custLinFactNeighborY="-27224">
        <dgm:presLayoutVars>
          <dgm:bulletEnabled val="1"/>
        </dgm:presLayoutVars>
      </dgm:prSet>
      <dgm:spPr/>
      <dgm:t>
        <a:bodyPr/>
        <a:lstStyle/>
        <a:p>
          <a:endParaRPr lang="es-EC"/>
        </a:p>
      </dgm:t>
    </dgm:pt>
  </dgm:ptLst>
  <dgm:cxnLst>
    <dgm:cxn modelId="{0969482A-8415-4A5F-AE5B-8DF687E477E1}" type="presOf" srcId="{5F3D0D95-A96D-473A-A50D-7B9690D043D9}" destId="{81817B35-DFCD-4CCB-B585-A9AC2219EC0E}" srcOrd="0" destOrd="0" presId="urn:microsoft.com/office/officeart/2005/8/layout/hierarchy3"/>
    <dgm:cxn modelId="{1C52C862-D875-4FC6-9024-B31B137A3195}" type="presOf" srcId="{0FE99B9F-1205-4458-8475-E91CA1986D57}" destId="{61C14451-AC23-4A95-8F51-573570550475}" srcOrd="0" destOrd="0" presId="urn:microsoft.com/office/officeart/2005/8/layout/hierarchy3"/>
    <dgm:cxn modelId="{4F140DCC-8671-4E63-90DE-C248D3D09EAC}" type="presOf" srcId="{01B6E391-5FBD-4384-950C-53FB0D084B06}" destId="{696F6E28-1B35-41D8-BF15-D14807568198}" srcOrd="0" destOrd="0" presId="urn:microsoft.com/office/officeart/2005/8/layout/hierarchy3"/>
    <dgm:cxn modelId="{269C053E-B656-4006-B7FC-6134EE6CFF26}" type="presOf" srcId="{69421B1B-DD84-46DF-B2CD-46E0B4F8EEC4}" destId="{45271561-F5B3-4735-8D7D-741066D9FD64}" srcOrd="0" destOrd="0" presId="urn:microsoft.com/office/officeart/2005/8/layout/hierarchy3"/>
    <dgm:cxn modelId="{4A508C5C-1D1C-4CC9-9B84-8F8FC38B966E}" srcId="{33DC2778-25F6-4F02-A114-37D365C5E6F4}" destId="{C1803471-8FC2-4114-A124-42180E1CFA81}" srcOrd="0" destOrd="0" parTransId="{12BF3E35-988B-40CA-8752-1442F9CD521A}" sibTransId="{8F701F03-A31E-420E-9FE5-053100F9CC31}"/>
    <dgm:cxn modelId="{3416F23E-F8B3-424B-8AE2-DE29D163C831}" type="presOf" srcId="{03E585EE-2CB9-4801-A2B3-2DD792CFA2B8}" destId="{1AE6792A-E921-4975-B676-A97B8488638F}" srcOrd="0" destOrd="0" presId="urn:microsoft.com/office/officeart/2005/8/layout/hierarchy3"/>
    <dgm:cxn modelId="{34863888-2B43-45D9-9443-27CAB75FDFAC}" srcId="{33DC2778-25F6-4F02-A114-37D365C5E6F4}" destId="{A3896648-7B97-4CA9-8FDB-298964106809}" srcOrd="1" destOrd="0" parTransId="{518BC604-DE02-4D4A-868E-1135388DDF4E}" sibTransId="{00E7E11C-AC14-46F8-BB73-CE42F2DC53FF}"/>
    <dgm:cxn modelId="{BF32C6A7-00C6-4888-83AD-B82FCEF250BB}" type="presOf" srcId="{1B808B26-330C-41BD-BD3C-C74F740E9EC2}" destId="{9E9B1ACB-1857-4F32-8E91-87280A15951A}" srcOrd="0" destOrd="0" presId="urn:microsoft.com/office/officeart/2005/8/layout/hierarchy3"/>
    <dgm:cxn modelId="{576C6BCA-35B1-40C1-9760-AA90D7785F83}" type="presOf" srcId="{9BB8EFA5-5F21-435D-A2DE-A8D4ADB74E49}" destId="{DB7F00E5-4966-4D7E-BBDD-C9A02BCB8117}" srcOrd="1" destOrd="0" presId="urn:microsoft.com/office/officeart/2005/8/layout/hierarchy3"/>
    <dgm:cxn modelId="{A83E0EC5-2ADD-4BE9-8A0F-3F692A237F4C}" type="presOf" srcId="{518BC604-DE02-4D4A-868E-1135388DDF4E}" destId="{26F13B6D-6E36-4D44-9628-482BD577D592}" srcOrd="0" destOrd="0" presId="urn:microsoft.com/office/officeart/2005/8/layout/hierarchy3"/>
    <dgm:cxn modelId="{7476F22D-A16A-4EBD-8987-5184146ECDB0}" type="presOf" srcId="{01D28135-183B-4991-9F08-21EA97DA6F9F}" destId="{C3D54306-7A9D-4173-8B61-579667E2E79B}" srcOrd="0" destOrd="0" presId="urn:microsoft.com/office/officeart/2005/8/layout/hierarchy3"/>
    <dgm:cxn modelId="{4F0240E6-F9CF-4260-860A-921B553C51A1}" type="presOf" srcId="{33DC2778-25F6-4F02-A114-37D365C5E6F4}" destId="{2B8532F6-C5A2-4272-9EE8-F04BF90BF9B3}" srcOrd="0" destOrd="0" presId="urn:microsoft.com/office/officeart/2005/8/layout/hierarchy3"/>
    <dgm:cxn modelId="{974DD5A8-6ED2-4818-A532-874B8BEF9136}" type="presOf" srcId="{9BB8EFA5-5F21-435D-A2DE-A8D4ADB74E49}" destId="{2696E7D9-93A0-48B3-BC5E-B90C91C4BFB2}" srcOrd="0" destOrd="0" presId="urn:microsoft.com/office/officeart/2005/8/layout/hierarchy3"/>
    <dgm:cxn modelId="{16C44A98-5F67-45CB-9CFC-9DBD5F0E3686}" srcId="{1B808B26-330C-41BD-BD3C-C74F740E9EC2}" destId="{33DC2778-25F6-4F02-A114-37D365C5E6F4}" srcOrd="1" destOrd="0" parTransId="{E7336ABA-9414-4D84-949F-3DC59EB0FCB0}" sibTransId="{89E1878B-BB90-408B-AE3B-D81705EE5E76}"/>
    <dgm:cxn modelId="{82A25C0A-91A9-44E2-ABE2-FB03B50B2929}" type="presOf" srcId="{E79485D0-0BAA-46D3-8144-6B82A1A8B9E3}" destId="{5C10C7C6-42B9-4FA9-A5FB-685C117E891E}" srcOrd="0" destOrd="0" presId="urn:microsoft.com/office/officeart/2005/8/layout/hierarchy3"/>
    <dgm:cxn modelId="{F9B2E64D-1C9F-4234-A784-B28A8CD04BF5}" srcId="{9BB8EFA5-5F21-435D-A2DE-A8D4ADB74E49}" destId="{B766C5DC-FF73-4501-BE27-5DDFF8284A05}" srcOrd="1" destOrd="0" parTransId="{0FE99B9F-1205-4458-8475-E91CA1986D57}" sibTransId="{175BED4C-7B98-468C-BE37-17ADA6F93BE8}"/>
    <dgm:cxn modelId="{54E26AB0-1C72-455B-A39C-2ED2C766D9A4}" type="presOf" srcId="{C1803471-8FC2-4114-A124-42180E1CFA81}" destId="{07B78711-A51C-47C2-9CA8-2CFDE1B3949A}" srcOrd="0" destOrd="0" presId="urn:microsoft.com/office/officeart/2005/8/layout/hierarchy3"/>
    <dgm:cxn modelId="{D893C852-9ECC-4B01-8D7D-701753C04703}" type="presOf" srcId="{1801C4A9-B0FB-4D18-B666-8B8B41BD28DA}" destId="{274769E7-5092-4EA6-9206-930E9DED612F}" srcOrd="0" destOrd="0" presId="urn:microsoft.com/office/officeart/2005/8/layout/hierarchy3"/>
    <dgm:cxn modelId="{F977ECFF-15B2-48AB-A55D-D80521A05740}" srcId="{9BB8EFA5-5F21-435D-A2DE-A8D4ADB74E49}" destId="{7FA66930-0868-4A63-AA96-A08D45690C24}" srcOrd="3" destOrd="0" parTransId="{01D28135-183B-4991-9F08-21EA97DA6F9F}" sibTransId="{ED1F5B10-EB48-4D29-B5E8-A8F4649D0F85}"/>
    <dgm:cxn modelId="{244314A4-FBE1-475D-B311-B877AD811DB7}" srcId="{33DC2778-25F6-4F02-A114-37D365C5E6F4}" destId="{03E585EE-2CB9-4801-A2B3-2DD792CFA2B8}" srcOrd="2" destOrd="0" parTransId="{1801C4A9-B0FB-4D18-B666-8B8B41BD28DA}" sibTransId="{099BCB28-4148-4EEC-A1AA-263209A19558}"/>
    <dgm:cxn modelId="{EA40D74E-F114-4F73-85C9-9430D5429E18}" srcId="{9BB8EFA5-5F21-435D-A2DE-A8D4ADB74E49}" destId="{5F3D0D95-A96D-473A-A50D-7B9690D043D9}" srcOrd="0" destOrd="0" parTransId="{E79485D0-0BAA-46D3-8144-6B82A1A8B9E3}" sibTransId="{D6DB37D2-FB97-4984-A10C-6DD6A9C29301}"/>
    <dgm:cxn modelId="{769A9819-5EF6-417D-8E06-82FBA68FA41E}" type="presOf" srcId="{7FA66930-0868-4A63-AA96-A08D45690C24}" destId="{41370E05-BFA1-4B0D-A6FD-3644EC467935}" srcOrd="0" destOrd="0" presId="urn:microsoft.com/office/officeart/2005/8/layout/hierarchy3"/>
    <dgm:cxn modelId="{2CB9AE14-3EC3-4D74-9AEB-D155448D363F}" type="presOf" srcId="{12BF3E35-988B-40CA-8752-1442F9CD521A}" destId="{411F1FEC-7146-4F28-8168-5D74E5D8BC16}" srcOrd="0" destOrd="0" presId="urn:microsoft.com/office/officeart/2005/8/layout/hierarchy3"/>
    <dgm:cxn modelId="{8D17148E-7058-4A2F-8F15-7334C1E515B2}" type="presOf" srcId="{B766C5DC-FF73-4501-BE27-5DDFF8284A05}" destId="{5088F6C6-B9EB-415D-836F-D9AE895A68FF}" srcOrd="0" destOrd="0" presId="urn:microsoft.com/office/officeart/2005/8/layout/hierarchy3"/>
    <dgm:cxn modelId="{0ECA15A8-9EF9-42EA-B11D-2811CA32550C}" srcId="{9BB8EFA5-5F21-435D-A2DE-A8D4ADB74E49}" destId="{01B6E391-5FBD-4384-950C-53FB0D084B06}" srcOrd="2" destOrd="0" parTransId="{69421B1B-DD84-46DF-B2CD-46E0B4F8EEC4}" sibTransId="{D1F97605-047F-4CAE-9F87-74DEF282AF86}"/>
    <dgm:cxn modelId="{E86452FE-0ABE-4EF6-ADDB-CB9770558BA6}" srcId="{1B808B26-330C-41BD-BD3C-C74F740E9EC2}" destId="{9BB8EFA5-5F21-435D-A2DE-A8D4ADB74E49}" srcOrd="0" destOrd="0" parTransId="{77C4D257-EF1F-495B-9F3E-EBAE019D3147}" sibTransId="{E650D227-62AC-4DC1-BF06-CA899318CFAC}"/>
    <dgm:cxn modelId="{96B0B4E2-3BB1-42F8-B68C-11D76E810880}" type="presOf" srcId="{33DC2778-25F6-4F02-A114-37D365C5E6F4}" destId="{48BEC57D-289D-426C-9160-BEAF700DEAE6}" srcOrd="1" destOrd="0" presId="urn:microsoft.com/office/officeart/2005/8/layout/hierarchy3"/>
    <dgm:cxn modelId="{63973E2B-8C9E-4B64-BFCF-98195A1A5DD9}" type="presOf" srcId="{A3896648-7B97-4CA9-8FDB-298964106809}" destId="{8C69E217-131B-4A09-95A0-44913052FF06}" srcOrd="0" destOrd="0" presId="urn:microsoft.com/office/officeart/2005/8/layout/hierarchy3"/>
    <dgm:cxn modelId="{647C0782-AAE6-4C9A-93DE-F6A588B6CA09}" type="presParOf" srcId="{9E9B1ACB-1857-4F32-8E91-87280A15951A}" destId="{7FD1DE07-34BB-41B6-9787-97EEC781A4AA}" srcOrd="0" destOrd="0" presId="urn:microsoft.com/office/officeart/2005/8/layout/hierarchy3"/>
    <dgm:cxn modelId="{757FBF17-B4AB-4781-AD66-32961FE1DE2F}" type="presParOf" srcId="{7FD1DE07-34BB-41B6-9787-97EEC781A4AA}" destId="{21E75086-A1C2-4935-9563-4C651E3F9EA2}" srcOrd="0" destOrd="0" presId="urn:microsoft.com/office/officeart/2005/8/layout/hierarchy3"/>
    <dgm:cxn modelId="{B7381F33-7009-4E8D-97DD-8CC7D3D0F53A}" type="presParOf" srcId="{21E75086-A1C2-4935-9563-4C651E3F9EA2}" destId="{2696E7D9-93A0-48B3-BC5E-B90C91C4BFB2}" srcOrd="0" destOrd="0" presId="urn:microsoft.com/office/officeart/2005/8/layout/hierarchy3"/>
    <dgm:cxn modelId="{461CFE99-24DC-4DE6-85B0-BDD70C9BCEBF}" type="presParOf" srcId="{21E75086-A1C2-4935-9563-4C651E3F9EA2}" destId="{DB7F00E5-4966-4D7E-BBDD-C9A02BCB8117}" srcOrd="1" destOrd="0" presId="urn:microsoft.com/office/officeart/2005/8/layout/hierarchy3"/>
    <dgm:cxn modelId="{96A1F489-7F1F-4119-A640-F6CA7043C491}" type="presParOf" srcId="{7FD1DE07-34BB-41B6-9787-97EEC781A4AA}" destId="{F2B0115F-1B09-4BB9-B514-862E94D86E34}" srcOrd="1" destOrd="0" presId="urn:microsoft.com/office/officeart/2005/8/layout/hierarchy3"/>
    <dgm:cxn modelId="{13F25D34-C2ED-4B6E-AE6C-9CA6B2CCF58B}" type="presParOf" srcId="{F2B0115F-1B09-4BB9-B514-862E94D86E34}" destId="{5C10C7C6-42B9-4FA9-A5FB-685C117E891E}" srcOrd="0" destOrd="0" presId="urn:microsoft.com/office/officeart/2005/8/layout/hierarchy3"/>
    <dgm:cxn modelId="{89A0B9A3-EF81-4240-BD0A-27DAB4CF183C}" type="presParOf" srcId="{F2B0115F-1B09-4BB9-B514-862E94D86E34}" destId="{81817B35-DFCD-4CCB-B585-A9AC2219EC0E}" srcOrd="1" destOrd="0" presId="urn:microsoft.com/office/officeart/2005/8/layout/hierarchy3"/>
    <dgm:cxn modelId="{D7CE56DD-E4B2-4AAB-BBC6-42F709A58314}" type="presParOf" srcId="{F2B0115F-1B09-4BB9-B514-862E94D86E34}" destId="{61C14451-AC23-4A95-8F51-573570550475}" srcOrd="2" destOrd="0" presId="urn:microsoft.com/office/officeart/2005/8/layout/hierarchy3"/>
    <dgm:cxn modelId="{3A8D1A46-5324-461F-86A3-607CF4EEE859}" type="presParOf" srcId="{F2B0115F-1B09-4BB9-B514-862E94D86E34}" destId="{5088F6C6-B9EB-415D-836F-D9AE895A68FF}" srcOrd="3" destOrd="0" presId="urn:microsoft.com/office/officeart/2005/8/layout/hierarchy3"/>
    <dgm:cxn modelId="{165D7962-5B76-41B2-A66F-0EE9D677F134}" type="presParOf" srcId="{F2B0115F-1B09-4BB9-B514-862E94D86E34}" destId="{45271561-F5B3-4735-8D7D-741066D9FD64}" srcOrd="4" destOrd="0" presId="urn:microsoft.com/office/officeart/2005/8/layout/hierarchy3"/>
    <dgm:cxn modelId="{93A9EDCD-670C-414C-9C0E-F93272315D55}" type="presParOf" srcId="{F2B0115F-1B09-4BB9-B514-862E94D86E34}" destId="{696F6E28-1B35-41D8-BF15-D14807568198}" srcOrd="5" destOrd="0" presId="urn:microsoft.com/office/officeart/2005/8/layout/hierarchy3"/>
    <dgm:cxn modelId="{104E5AB2-C444-40C3-8B94-483D877B3EDF}" type="presParOf" srcId="{F2B0115F-1B09-4BB9-B514-862E94D86E34}" destId="{C3D54306-7A9D-4173-8B61-579667E2E79B}" srcOrd="6" destOrd="0" presId="urn:microsoft.com/office/officeart/2005/8/layout/hierarchy3"/>
    <dgm:cxn modelId="{6BA7D567-6381-4851-9FC1-BB5F7D482A0B}" type="presParOf" srcId="{F2B0115F-1B09-4BB9-B514-862E94D86E34}" destId="{41370E05-BFA1-4B0D-A6FD-3644EC467935}" srcOrd="7" destOrd="0" presId="urn:microsoft.com/office/officeart/2005/8/layout/hierarchy3"/>
    <dgm:cxn modelId="{4FCED530-0AC0-4CEA-ABBB-C3BC5D19432F}" type="presParOf" srcId="{9E9B1ACB-1857-4F32-8E91-87280A15951A}" destId="{5D812E7F-F101-4BE1-874A-27B6E92E00ED}" srcOrd="1" destOrd="0" presId="urn:microsoft.com/office/officeart/2005/8/layout/hierarchy3"/>
    <dgm:cxn modelId="{0F3631F3-AF95-40D0-B423-817BB3D03841}" type="presParOf" srcId="{5D812E7F-F101-4BE1-874A-27B6E92E00ED}" destId="{F36A108B-BAE8-4D89-9D04-1FD0A30C4C30}" srcOrd="0" destOrd="0" presId="urn:microsoft.com/office/officeart/2005/8/layout/hierarchy3"/>
    <dgm:cxn modelId="{82B6AA2C-58D6-41A4-8DC4-420DCF35D736}" type="presParOf" srcId="{F36A108B-BAE8-4D89-9D04-1FD0A30C4C30}" destId="{2B8532F6-C5A2-4272-9EE8-F04BF90BF9B3}" srcOrd="0" destOrd="0" presId="urn:microsoft.com/office/officeart/2005/8/layout/hierarchy3"/>
    <dgm:cxn modelId="{7EAC3AB3-FA1F-409E-B4C3-B669AAB8AB81}" type="presParOf" srcId="{F36A108B-BAE8-4D89-9D04-1FD0A30C4C30}" destId="{48BEC57D-289D-426C-9160-BEAF700DEAE6}" srcOrd="1" destOrd="0" presId="urn:microsoft.com/office/officeart/2005/8/layout/hierarchy3"/>
    <dgm:cxn modelId="{9E05F5C3-A52D-4A71-BE20-6FBFA4F109F9}" type="presParOf" srcId="{5D812E7F-F101-4BE1-874A-27B6E92E00ED}" destId="{A2960936-4E92-469C-8BAC-6D542DF797BE}" srcOrd="1" destOrd="0" presId="urn:microsoft.com/office/officeart/2005/8/layout/hierarchy3"/>
    <dgm:cxn modelId="{E4E27DD4-D278-4DB3-A2E7-7EAE9283B039}" type="presParOf" srcId="{A2960936-4E92-469C-8BAC-6D542DF797BE}" destId="{411F1FEC-7146-4F28-8168-5D74E5D8BC16}" srcOrd="0" destOrd="0" presId="urn:microsoft.com/office/officeart/2005/8/layout/hierarchy3"/>
    <dgm:cxn modelId="{53681113-9B21-4869-9FFA-719162AC0AA1}" type="presParOf" srcId="{A2960936-4E92-469C-8BAC-6D542DF797BE}" destId="{07B78711-A51C-47C2-9CA8-2CFDE1B3949A}" srcOrd="1" destOrd="0" presId="urn:microsoft.com/office/officeart/2005/8/layout/hierarchy3"/>
    <dgm:cxn modelId="{C9C88F64-D880-4FC5-BED9-14329C888B27}" type="presParOf" srcId="{A2960936-4E92-469C-8BAC-6D542DF797BE}" destId="{26F13B6D-6E36-4D44-9628-482BD577D592}" srcOrd="2" destOrd="0" presId="urn:microsoft.com/office/officeart/2005/8/layout/hierarchy3"/>
    <dgm:cxn modelId="{D9CBA5A5-19A5-4E1B-832A-A31149C4D344}" type="presParOf" srcId="{A2960936-4E92-469C-8BAC-6D542DF797BE}" destId="{8C69E217-131B-4A09-95A0-44913052FF06}" srcOrd="3" destOrd="0" presId="urn:microsoft.com/office/officeart/2005/8/layout/hierarchy3"/>
    <dgm:cxn modelId="{4E10B010-5F9B-463B-81DF-8761B118AC96}" type="presParOf" srcId="{A2960936-4E92-469C-8BAC-6D542DF797BE}" destId="{274769E7-5092-4EA6-9206-930E9DED612F}" srcOrd="4" destOrd="0" presId="urn:microsoft.com/office/officeart/2005/8/layout/hierarchy3"/>
    <dgm:cxn modelId="{22DE23DE-DCAD-4FDE-9262-C4361B6A7810}" type="presParOf" srcId="{A2960936-4E92-469C-8BAC-6D542DF797BE}" destId="{1AE6792A-E921-4975-B676-A97B8488638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2B8D24-78C1-4BF3-890A-9939F64A52C0}"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es-EC"/>
        </a:p>
      </dgm:t>
    </dgm:pt>
    <dgm:pt modelId="{C57B14CB-0669-498C-969A-266244B206C9}">
      <dgm:prSet phldrT="[Texto]" custT="1"/>
      <dgm:spPr/>
      <dgm:t>
        <a:bodyPr/>
        <a:lstStyle/>
        <a:p>
          <a:pPr>
            <a:lnSpc>
              <a:spcPct val="90000"/>
            </a:lnSpc>
          </a:pPr>
          <a:r>
            <a:rPr lang="es-EC" sz="900" b="1" u="sng" dirty="0" smtClean="0"/>
            <a:t>Competidores del Sector</a:t>
          </a:r>
        </a:p>
        <a:p>
          <a:pPr>
            <a:lnSpc>
              <a:spcPct val="100000"/>
            </a:lnSpc>
          </a:pPr>
          <a:r>
            <a:rPr lang="es-EC" sz="900" b="1" dirty="0" err="1" smtClean="0"/>
            <a:t>Cleaning</a:t>
          </a:r>
          <a:r>
            <a:rPr lang="es-EC" sz="900" b="1" dirty="0" smtClean="0"/>
            <a:t> </a:t>
          </a:r>
          <a:r>
            <a:rPr lang="es-EC" sz="900" b="1" dirty="0" err="1" smtClean="0"/>
            <a:t>Solutions</a:t>
          </a:r>
          <a:endParaRPr lang="es-EC" sz="900" dirty="0" smtClean="0"/>
        </a:p>
        <a:p>
          <a:pPr>
            <a:lnSpc>
              <a:spcPct val="100000"/>
            </a:lnSpc>
          </a:pPr>
          <a:r>
            <a:rPr lang="es-EC" sz="900" b="1" dirty="0" smtClean="0"/>
            <a:t>Grupo </a:t>
          </a:r>
          <a:r>
            <a:rPr lang="es-EC" sz="900" b="1" dirty="0" err="1" smtClean="0"/>
            <a:t>CH&amp;S</a:t>
          </a:r>
          <a:endParaRPr lang="es-EC" sz="900" dirty="0" smtClean="0"/>
        </a:p>
        <a:p>
          <a:pPr>
            <a:lnSpc>
              <a:spcPct val="100000"/>
            </a:lnSpc>
          </a:pPr>
          <a:r>
            <a:rPr lang="es-EC" sz="900" b="1" dirty="0" err="1" smtClean="0"/>
            <a:t>Arianna's</a:t>
          </a:r>
          <a:r>
            <a:rPr lang="es-EC" sz="900" b="1" dirty="0" smtClean="0"/>
            <a:t> </a:t>
          </a:r>
          <a:r>
            <a:rPr lang="es-EC" sz="900" b="1" dirty="0" err="1" smtClean="0"/>
            <a:t>Cleaning</a:t>
          </a:r>
          <a:r>
            <a:rPr lang="es-EC" sz="900" b="1" dirty="0" smtClean="0"/>
            <a:t> Car</a:t>
          </a:r>
          <a:endParaRPr lang="es-EC" sz="900" dirty="0" smtClean="0"/>
        </a:p>
        <a:p>
          <a:pPr>
            <a:lnSpc>
              <a:spcPct val="100000"/>
            </a:lnSpc>
          </a:pPr>
          <a:r>
            <a:rPr lang="es-EC" sz="900" b="1" dirty="0" err="1" smtClean="0"/>
            <a:t>Carplus</a:t>
          </a:r>
          <a:r>
            <a:rPr lang="es-EC" sz="900" b="1" dirty="0" smtClean="0"/>
            <a:t> </a:t>
          </a:r>
          <a:r>
            <a:rPr lang="es-EC" sz="900" b="1" dirty="0" err="1" smtClean="0"/>
            <a:t>Autotec</a:t>
          </a:r>
          <a:endParaRPr lang="es-EC" sz="900" dirty="0"/>
        </a:p>
      </dgm:t>
    </dgm:pt>
    <dgm:pt modelId="{2D72B0C5-6529-4847-8AE1-A4E55634A940}" type="parTrans" cxnId="{A6704C93-15E4-42E2-83CF-61D02745A23F}">
      <dgm:prSet/>
      <dgm:spPr/>
      <dgm:t>
        <a:bodyPr/>
        <a:lstStyle/>
        <a:p>
          <a:endParaRPr lang="es-EC"/>
        </a:p>
      </dgm:t>
    </dgm:pt>
    <dgm:pt modelId="{56B17D5D-79AE-4216-B3D5-89DBA58E6E09}" type="sibTrans" cxnId="{A6704C93-15E4-42E2-83CF-61D02745A23F}">
      <dgm:prSet/>
      <dgm:spPr/>
      <dgm:t>
        <a:bodyPr/>
        <a:lstStyle/>
        <a:p>
          <a:endParaRPr lang="es-EC"/>
        </a:p>
      </dgm:t>
    </dgm:pt>
    <dgm:pt modelId="{D5EDD056-4D9F-4CD7-A171-8705AD6F8A02}">
      <dgm:prSet phldrT="[Texto]" custT="1"/>
      <dgm:spPr/>
      <dgm:t>
        <a:bodyPr/>
        <a:lstStyle/>
        <a:p>
          <a:r>
            <a:rPr lang="es-EC" sz="1000" b="1" u="sng" dirty="0" smtClean="0">
              <a:effectLst/>
            </a:rPr>
            <a:t>Competidores Potenciales</a:t>
          </a:r>
        </a:p>
        <a:p>
          <a:r>
            <a:rPr lang="es-EC" sz="1000" dirty="0" smtClean="0"/>
            <a:t>Local  que ofrezca servicios similares en el mismo sector</a:t>
          </a:r>
          <a:endParaRPr lang="es-EC" sz="1000" dirty="0"/>
        </a:p>
      </dgm:t>
    </dgm:pt>
    <dgm:pt modelId="{38C813C5-A49B-47A8-9797-C0CDFCFB15C0}" type="parTrans" cxnId="{B9F6146E-5D11-4BCB-877E-468B8229DC27}">
      <dgm:prSet/>
      <dgm:spPr/>
      <dgm:t>
        <a:bodyPr/>
        <a:lstStyle/>
        <a:p>
          <a:endParaRPr lang="es-EC"/>
        </a:p>
      </dgm:t>
    </dgm:pt>
    <dgm:pt modelId="{028EAF77-586C-4F7E-A11C-48377F9750E9}" type="sibTrans" cxnId="{B9F6146E-5D11-4BCB-877E-468B8229DC27}">
      <dgm:prSet/>
      <dgm:spPr/>
      <dgm:t>
        <a:bodyPr/>
        <a:lstStyle/>
        <a:p>
          <a:endParaRPr lang="es-EC"/>
        </a:p>
      </dgm:t>
    </dgm:pt>
    <dgm:pt modelId="{B9532189-7616-4536-8D8A-0B69AF516A87}">
      <dgm:prSet phldrT="[Texto]" custT="1"/>
      <dgm:spPr/>
      <dgm:t>
        <a:bodyPr/>
        <a:lstStyle/>
        <a:p>
          <a:r>
            <a:rPr lang="es-EC" sz="1000" b="1" u="sng" dirty="0" smtClean="0"/>
            <a:t>Clientes</a:t>
          </a:r>
        </a:p>
        <a:p>
          <a:r>
            <a:rPr lang="es-EC" sz="1000" dirty="0" smtClean="0"/>
            <a:t>Todos los habitantes que posean autos y residan en la Vía a Samborondón</a:t>
          </a:r>
          <a:endParaRPr lang="es-EC" sz="1000" dirty="0"/>
        </a:p>
      </dgm:t>
    </dgm:pt>
    <dgm:pt modelId="{D1F7964C-3AB6-404F-8B30-310BEBEC1BE7}" type="parTrans" cxnId="{096D715D-4DCB-443B-8F41-A7375FA4E1E0}">
      <dgm:prSet/>
      <dgm:spPr/>
      <dgm:t>
        <a:bodyPr/>
        <a:lstStyle/>
        <a:p>
          <a:endParaRPr lang="es-EC"/>
        </a:p>
      </dgm:t>
    </dgm:pt>
    <dgm:pt modelId="{8EFB1FAF-87B4-45A4-ADAD-E629141C3D37}" type="sibTrans" cxnId="{096D715D-4DCB-443B-8F41-A7375FA4E1E0}">
      <dgm:prSet/>
      <dgm:spPr/>
      <dgm:t>
        <a:bodyPr/>
        <a:lstStyle/>
        <a:p>
          <a:endParaRPr lang="es-EC"/>
        </a:p>
      </dgm:t>
    </dgm:pt>
    <dgm:pt modelId="{3D40658F-6A1C-49B1-8549-0287A530C3A1}">
      <dgm:prSet phldrT="[Texto]" custT="1"/>
      <dgm:spPr/>
      <dgm:t>
        <a:bodyPr/>
        <a:lstStyle/>
        <a:p>
          <a:r>
            <a:rPr lang="es-EC" sz="1000" b="1" u="sng" dirty="0" smtClean="0"/>
            <a:t>Sustituto</a:t>
          </a:r>
        </a:p>
        <a:p>
          <a:r>
            <a:rPr lang="es-EC" sz="1000" dirty="0" smtClean="0"/>
            <a:t>Gasolineras</a:t>
          </a:r>
        </a:p>
        <a:p>
          <a:r>
            <a:rPr lang="es-EC" sz="1000" dirty="0" smtClean="0"/>
            <a:t>Lavadora Brazil</a:t>
          </a:r>
        </a:p>
        <a:p>
          <a:r>
            <a:rPr lang="es-EC" sz="1000" dirty="0" smtClean="0"/>
            <a:t>Máster Wash </a:t>
          </a:r>
        </a:p>
        <a:p>
          <a:endParaRPr lang="es-EC" sz="700" dirty="0"/>
        </a:p>
      </dgm:t>
    </dgm:pt>
    <dgm:pt modelId="{C7D70334-63F2-4426-86AA-938E4B61FAD1}" type="parTrans" cxnId="{9B18F0DD-A91B-419D-8CF1-4F977C8997EC}">
      <dgm:prSet/>
      <dgm:spPr/>
      <dgm:t>
        <a:bodyPr/>
        <a:lstStyle/>
        <a:p>
          <a:endParaRPr lang="es-EC"/>
        </a:p>
      </dgm:t>
    </dgm:pt>
    <dgm:pt modelId="{74BEFC20-FEE4-40D2-92C8-7C281E94FADE}" type="sibTrans" cxnId="{9B18F0DD-A91B-419D-8CF1-4F977C8997EC}">
      <dgm:prSet/>
      <dgm:spPr/>
      <dgm:t>
        <a:bodyPr/>
        <a:lstStyle/>
        <a:p>
          <a:endParaRPr lang="es-EC"/>
        </a:p>
      </dgm:t>
    </dgm:pt>
    <dgm:pt modelId="{630091B9-3C11-4F37-A573-C081140B40D3}">
      <dgm:prSet phldrT="[Texto]" custT="1"/>
      <dgm:spPr/>
      <dgm:t>
        <a:bodyPr/>
        <a:lstStyle/>
        <a:p>
          <a:r>
            <a:rPr lang="es-EC" sz="1100" b="1" u="sng" dirty="0" smtClean="0"/>
            <a:t>Proveedores</a:t>
          </a:r>
        </a:p>
        <a:p>
          <a:r>
            <a:rPr lang="es-EC" sz="1100" dirty="0" smtClean="0"/>
            <a:t>Del exterior  </a:t>
          </a:r>
        </a:p>
        <a:p>
          <a:r>
            <a:rPr lang="es-EC" sz="1100" dirty="0" err="1" smtClean="0"/>
            <a:t>Parkinwash</a:t>
          </a:r>
          <a:endParaRPr lang="es-EC" sz="1100" dirty="0"/>
        </a:p>
      </dgm:t>
    </dgm:pt>
    <dgm:pt modelId="{90BDD731-8B85-4D0A-B806-9B92A8AAA72B}" type="parTrans" cxnId="{29FABB3D-6023-4C51-A9E0-7BBDDCD3D52A}">
      <dgm:prSet/>
      <dgm:spPr/>
      <dgm:t>
        <a:bodyPr/>
        <a:lstStyle/>
        <a:p>
          <a:endParaRPr lang="es-EC"/>
        </a:p>
      </dgm:t>
    </dgm:pt>
    <dgm:pt modelId="{603BA357-06F1-4016-8ECA-1013E7FE9940}" type="sibTrans" cxnId="{29FABB3D-6023-4C51-A9E0-7BBDDCD3D52A}">
      <dgm:prSet/>
      <dgm:spPr/>
      <dgm:t>
        <a:bodyPr/>
        <a:lstStyle/>
        <a:p>
          <a:endParaRPr lang="es-EC"/>
        </a:p>
      </dgm:t>
    </dgm:pt>
    <dgm:pt modelId="{8F88E907-3C03-4634-8672-B470F80A0419}" type="pres">
      <dgm:prSet presAssocID="{A72B8D24-78C1-4BF3-890A-9939F64A52C0}" presName="Name0" presStyleCnt="0">
        <dgm:presLayoutVars>
          <dgm:chMax val="1"/>
          <dgm:dir/>
          <dgm:animLvl val="ctr"/>
          <dgm:resizeHandles val="exact"/>
        </dgm:presLayoutVars>
      </dgm:prSet>
      <dgm:spPr/>
      <dgm:t>
        <a:bodyPr/>
        <a:lstStyle/>
        <a:p>
          <a:endParaRPr lang="es-EC"/>
        </a:p>
      </dgm:t>
    </dgm:pt>
    <dgm:pt modelId="{CCDEF3A2-8614-4947-8662-D5A7852E7C81}" type="pres">
      <dgm:prSet presAssocID="{C57B14CB-0669-498C-969A-266244B206C9}" presName="centerShape" presStyleLbl="node0" presStyleIdx="0" presStyleCnt="1" custScaleX="156344" custScaleY="164567" custLinFactNeighborX="159" custLinFactNeighborY="2016"/>
      <dgm:spPr>
        <a:prstGeom prst="roundRect">
          <a:avLst/>
        </a:prstGeom>
      </dgm:spPr>
      <dgm:t>
        <a:bodyPr/>
        <a:lstStyle/>
        <a:p>
          <a:endParaRPr lang="es-EC"/>
        </a:p>
      </dgm:t>
    </dgm:pt>
    <dgm:pt modelId="{F0FB49D0-1C8A-46AF-9E53-99A540AD0170}" type="pres">
      <dgm:prSet presAssocID="{38C813C5-A49B-47A8-9797-C0CDFCFB15C0}" presName="parTrans" presStyleLbl="sibTrans2D1" presStyleIdx="0" presStyleCnt="4" custLinFactY="214514" custLinFactNeighborX="1942" custLinFactNeighborY="300000"/>
      <dgm:spPr/>
      <dgm:t>
        <a:bodyPr/>
        <a:lstStyle/>
        <a:p>
          <a:endParaRPr lang="es-EC"/>
        </a:p>
      </dgm:t>
    </dgm:pt>
    <dgm:pt modelId="{8963E636-0830-400D-8078-1054D6B999CC}" type="pres">
      <dgm:prSet presAssocID="{38C813C5-A49B-47A8-9797-C0CDFCFB15C0}" presName="connectorText" presStyleLbl="sibTrans2D1" presStyleIdx="0" presStyleCnt="4"/>
      <dgm:spPr/>
      <dgm:t>
        <a:bodyPr/>
        <a:lstStyle/>
        <a:p>
          <a:endParaRPr lang="es-EC"/>
        </a:p>
      </dgm:t>
    </dgm:pt>
    <dgm:pt modelId="{D2C8EDC9-7888-48BD-A02C-CDE246576C37}" type="pres">
      <dgm:prSet presAssocID="{D5EDD056-4D9F-4CD7-A171-8705AD6F8A02}" presName="node" presStyleLbl="node1" presStyleIdx="0" presStyleCnt="4" custScaleX="193535" custScaleY="75014" custRadScaleRad="105160" custRadScaleInc="3031">
        <dgm:presLayoutVars>
          <dgm:bulletEnabled val="1"/>
        </dgm:presLayoutVars>
      </dgm:prSet>
      <dgm:spPr/>
      <dgm:t>
        <a:bodyPr/>
        <a:lstStyle/>
        <a:p>
          <a:endParaRPr lang="es-EC"/>
        </a:p>
      </dgm:t>
    </dgm:pt>
    <dgm:pt modelId="{769340F4-C9B2-40B1-ABDC-D8A6D96AF9B3}" type="pres">
      <dgm:prSet presAssocID="{D1F7964C-3AB6-404F-8B30-310BEBEC1BE7}" presName="parTrans" presStyleLbl="sibTrans2D1" presStyleIdx="1" presStyleCnt="4" custLinFactNeighborX="3037" custLinFactNeighborY="31992"/>
      <dgm:spPr/>
      <dgm:t>
        <a:bodyPr/>
        <a:lstStyle/>
        <a:p>
          <a:endParaRPr lang="es-EC"/>
        </a:p>
      </dgm:t>
    </dgm:pt>
    <dgm:pt modelId="{A21B833C-1104-4A11-8FB8-BBF075454F7B}" type="pres">
      <dgm:prSet presAssocID="{D1F7964C-3AB6-404F-8B30-310BEBEC1BE7}" presName="connectorText" presStyleLbl="sibTrans2D1" presStyleIdx="1" presStyleCnt="4"/>
      <dgm:spPr/>
      <dgm:t>
        <a:bodyPr/>
        <a:lstStyle/>
        <a:p>
          <a:endParaRPr lang="es-EC"/>
        </a:p>
      </dgm:t>
    </dgm:pt>
    <dgm:pt modelId="{D8029AD4-F079-43E0-A343-E5F2084A221F}" type="pres">
      <dgm:prSet presAssocID="{B9532189-7616-4536-8D8A-0B69AF516A87}" presName="node" presStyleLbl="node1" presStyleIdx="1" presStyleCnt="4" custScaleX="151327" custScaleY="82823" custRadScaleRad="153294" custRadScaleInc="544">
        <dgm:presLayoutVars>
          <dgm:bulletEnabled val="1"/>
        </dgm:presLayoutVars>
      </dgm:prSet>
      <dgm:spPr/>
      <dgm:t>
        <a:bodyPr/>
        <a:lstStyle/>
        <a:p>
          <a:endParaRPr lang="es-EC"/>
        </a:p>
      </dgm:t>
    </dgm:pt>
    <dgm:pt modelId="{CE2C7DAB-EA60-4857-9EE4-6D667E0D9B94}" type="pres">
      <dgm:prSet presAssocID="{C7D70334-63F2-4426-86AA-938E4B61FAD1}" presName="parTrans" presStyleLbl="sibTrans2D1" presStyleIdx="2" presStyleCnt="4" custLinFactY="-221589" custLinFactNeighborX="5507" custLinFactNeighborY="-300000"/>
      <dgm:spPr/>
      <dgm:t>
        <a:bodyPr/>
        <a:lstStyle/>
        <a:p>
          <a:endParaRPr lang="es-EC"/>
        </a:p>
      </dgm:t>
    </dgm:pt>
    <dgm:pt modelId="{D07D5B76-BB13-4525-85DE-F2CA9B7C45C7}" type="pres">
      <dgm:prSet presAssocID="{C7D70334-63F2-4426-86AA-938E4B61FAD1}" presName="connectorText" presStyleLbl="sibTrans2D1" presStyleIdx="2" presStyleCnt="4"/>
      <dgm:spPr/>
      <dgm:t>
        <a:bodyPr/>
        <a:lstStyle/>
        <a:p>
          <a:endParaRPr lang="es-EC"/>
        </a:p>
      </dgm:t>
    </dgm:pt>
    <dgm:pt modelId="{47A6F116-EC9B-4D8C-A76C-4A964E2B4C1E}" type="pres">
      <dgm:prSet presAssocID="{3D40658F-6A1C-49B1-8549-0287A530C3A1}" presName="node" presStyleLbl="node1" presStyleIdx="2" presStyleCnt="4" custScaleX="156177" custScaleY="80050" custRadScaleRad="106141" custRadScaleInc="141">
        <dgm:presLayoutVars>
          <dgm:bulletEnabled val="1"/>
        </dgm:presLayoutVars>
      </dgm:prSet>
      <dgm:spPr/>
      <dgm:t>
        <a:bodyPr/>
        <a:lstStyle/>
        <a:p>
          <a:endParaRPr lang="es-EC"/>
        </a:p>
      </dgm:t>
    </dgm:pt>
    <dgm:pt modelId="{2E598FA2-9E81-479F-83FA-D6EEB152E22F}" type="pres">
      <dgm:prSet presAssocID="{90BDD731-8B85-4D0A-B806-9B92A8AAA72B}" presName="parTrans" presStyleLbl="sibTrans2D1" presStyleIdx="3" presStyleCnt="4" custLinFactNeighborX="-22646" custLinFactNeighborY="-6527"/>
      <dgm:spPr/>
      <dgm:t>
        <a:bodyPr/>
        <a:lstStyle/>
        <a:p>
          <a:endParaRPr lang="es-EC"/>
        </a:p>
      </dgm:t>
    </dgm:pt>
    <dgm:pt modelId="{6C7C11D5-A04D-4D64-9608-151BB99E9FBE}" type="pres">
      <dgm:prSet presAssocID="{90BDD731-8B85-4D0A-B806-9B92A8AAA72B}" presName="connectorText" presStyleLbl="sibTrans2D1" presStyleIdx="3" presStyleCnt="4"/>
      <dgm:spPr/>
      <dgm:t>
        <a:bodyPr/>
        <a:lstStyle/>
        <a:p>
          <a:endParaRPr lang="es-EC"/>
        </a:p>
      </dgm:t>
    </dgm:pt>
    <dgm:pt modelId="{D9D34D0E-B305-45D4-AE49-26EAB4DE83C4}" type="pres">
      <dgm:prSet presAssocID="{630091B9-3C11-4F37-A573-C081140B40D3}" presName="node" presStyleLbl="node1" presStyleIdx="3" presStyleCnt="4" custScaleX="120040" custScaleY="80651" custRadScaleRad="119103" custRadScaleInc="-700">
        <dgm:presLayoutVars>
          <dgm:bulletEnabled val="1"/>
        </dgm:presLayoutVars>
      </dgm:prSet>
      <dgm:spPr/>
      <dgm:t>
        <a:bodyPr/>
        <a:lstStyle/>
        <a:p>
          <a:endParaRPr lang="es-EC"/>
        </a:p>
      </dgm:t>
    </dgm:pt>
  </dgm:ptLst>
  <dgm:cxnLst>
    <dgm:cxn modelId="{AA10E626-473A-444A-89E2-CB387E9E0CDB}" type="presOf" srcId="{3D40658F-6A1C-49B1-8549-0287A530C3A1}" destId="{47A6F116-EC9B-4D8C-A76C-4A964E2B4C1E}" srcOrd="0" destOrd="0" presId="urn:microsoft.com/office/officeart/2005/8/layout/radial5"/>
    <dgm:cxn modelId="{DAFFD6D1-351B-4EAB-8D99-B3222C5C25A5}" type="presOf" srcId="{C7D70334-63F2-4426-86AA-938E4B61FAD1}" destId="{CE2C7DAB-EA60-4857-9EE4-6D667E0D9B94}" srcOrd="0" destOrd="0" presId="urn:microsoft.com/office/officeart/2005/8/layout/radial5"/>
    <dgm:cxn modelId="{B9F6146E-5D11-4BCB-877E-468B8229DC27}" srcId="{C57B14CB-0669-498C-969A-266244B206C9}" destId="{D5EDD056-4D9F-4CD7-A171-8705AD6F8A02}" srcOrd="0" destOrd="0" parTransId="{38C813C5-A49B-47A8-9797-C0CDFCFB15C0}" sibTransId="{028EAF77-586C-4F7E-A11C-48377F9750E9}"/>
    <dgm:cxn modelId="{C60C75B7-DAB6-4D25-860B-469B22D7DB06}" type="presOf" srcId="{90BDD731-8B85-4D0A-B806-9B92A8AAA72B}" destId="{2E598FA2-9E81-479F-83FA-D6EEB152E22F}" srcOrd="0" destOrd="0" presId="urn:microsoft.com/office/officeart/2005/8/layout/radial5"/>
    <dgm:cxn modelId="{7CE3B1B9-DFC0-4006-8582-6EF61467D78F}" type="presOf" srcId="{C7D70334-63F2-4426-86AA-938E4B61FAD1}" destId="{D07D5B76-BB13-4525-85DE-F2CA9B7C45C7}" srcOrd="1" destOrd="0" presId="urn:microsoft.com/office/officeart/2005/8/layout/radial5"/>
    <dgm:cxn modelId="{3B75D7B8-C214-4654-9C2B-7062372B7FE3}" type="presOf" srcId="{D5EDD056-4D9F-4CD7-A171-8705AD6F8A02}" destId="{D2C8EDC9-7888-48BD-A02C-CDE246576C37}" srcOrd="0" destOrd="0" presId="urn:microsoft.com/office/officeart/2005/8/layout/radial5"/>
    <dgm:cxn modelId="{29FABB3D-6023-4C51-A9E0-7BBDDCD3D52A}" srcId="{C57B14CB-0669-498C-969A-266244B206C9}" destId="{630091B9-3C11-4F37-A573-C081140B40D3}" srcOrd="3" destOrd="0" parTransId="{90BDD731-8B85-4D0A-B806-9B92A8AAA72B}" sibTransId="{603BA357-06F1-4016-8ECA-1013E7FE9940}"/>
    <dgm:cxn modelId="{9B18F0DD-A91B-419D-8CF1-4F977C8997EC}" srcId="{C57B14CB-0669-498C-969A-266244B206C9}" destId="{3D40658F-6A1C-49B1-8549-0287A530C3A1}" srcOrd="2" destOrd="0" parTransId="{C7D70334-63F2-4426-86AA-938E4B61FAD1}" sibTransId="{74BEFC20-FEE4-40D2-92C8-7C281E94FADE}"/>
    <dgm:cxn modelId="{096D715D-4DCB-443B-8F41-A7375FA4E1E0}" srcId="{C57B14CB-0669-498C-969A-266244B206C9}" destId="{B9532189-7616-4536-8D8A-0B69AF516A87}" srcOrd="1" destOrd="0" parTransId="{D1F7964C-3AB6-404F-8B30-310BEBEC1BE7}" sibTransId="{8EFB1FAF-87B4-45A4-ADAD-E629141C3D37}"/>
    <dgm:cxn modelId="{A6704C93-15E4-42E2-83CF-61D02745A23F}" srcId="{A72B8D24-78C1-4BF3-890A-9939F64A52C0}" destId="{C57B14CB-0669-498C-969A-266244B206C9}" srcOrd="0" destOrd="0" parTransId="{2D72B0C5-6529-4847-8AE1-A4E55634A940}" sibTransId="{56B17D5D-79AE-4216-B3D5-89DBA58E6E09}"/>
    <dgm:cxn modelId="{E16A538F-6BBE-408C-8047-9600A40CB5F1}" type="presOf" srcId="{38C813C5-A49B-47A8-9797-C0CDFCFB15C0}" destId="{8963E636-0830-400D-8078-1054D6B999CC}" srcOrd="1" destOrd="0" presId="urn:microsoft.com/office/officeart/2005/8/layout/radial5"/>
    <dgm:cxn modelId="{2A0BC2E9-18BF-4DFD-837C-5C23C6B806FB}" type="presOf" srcId="{D1F7964C-3AB6-404F-8B30-310BEBEC1BE7}" destId="{A21B833C-1104-4A11-8FB8-BBF075454F7B}" srcOrd="1" destOrd="0" presId="urn:microsoft.com/office/officeart/2005/8/layout/radial5"/>
    <dgm:cxn modelId="{C29D4816-0D60-45A3-983A-41DA3CF4F541}" type="presOf" srcId="{A72B8D24-78C1-4BF3-890A-9939F64A52C0}" destId="{8F88E907-3C03-4634-8672-B470F80A0419}" srcOrd="0" destOrd="0" presId="urn:microsoft.com/office/officeart/2005/8/layout/radial5"/>
    <dgm:cxn modelId="{7885F17A-E32C-4A4D-ABC9-404A0D0355FE}" type="presOf" srcId="{38C813C5-A49B-47A8-9797-C0CDFCFB15C0}" destId="{F0FB49D0-1C8A-46AF-9E53-99A540AD0170}" srcOrd="0" destOrd="0" presId="urn:microsoft.com/office/officeart/2005/8/layout/radial5"/>
    <dgm:cxn modelId="{EBBEA263-B197-4527-8FFD-43EC8079C3C5}" type="presOf" srcId="{90BDD731-8B85-4D0A-B806-9B92A8AAA72B}" destId="{6C7C11D5-A04D-4D64-9608-151BB99E9FBE}" srcOrd="1" destOrd="0" presId="urn:microsoft.com/office/officeart/2005/8/layout/radial5"/>
    <dgm:cxn modelId="{4D7E31F1-4258-4971-83A5-633D44A29A3A}" type="presOf" srcId="{C57B14CB-0669-498C-969A-266244B206C9}" destId="{CCDEF3A2-8614-4947-8662-D5A7852E7C81}" srcOrd="0" destOrd="0" presId="urn:microsoft.com/office/officeart/2005/8/layout/radial5"/>
    <dgm:cxn modelId="{4335ECE4-B477-4D91-83CB-46EA3E664F8D}" type="presOf" srcId="{B9532189-7616-4536-8D8A-0B69AF516A87}" destId="{D8029AD4-F079-43E0-A343-E5F2084A221F}" srcOrd="0" destOrd="0" presId="urn:microsoft.com/office/officeart/2005/8/layout/radial5"/>
    <dgm:cxn modelId="{D0AAF050-0DB3-436F-844B-35245BB41786}" type="presOf" srcId="{630091B9-3C11-4F37-A573-C081140B40D3}" destId="{D9D34D0E-B305-45D4-AE49-26EAB4DE83C4}" srcOrd="0" destOrd="0" presId="urn:microsoft.com/office/officeart/2005/8/layout/radial5"/>
    <dgm:cxn modelId="{59F2B711-32B0-4AE9-A8D6-38633ACD5203}" type="presOf" srcId="{D1F7964C-3AB6-404F-8B30-310BEBEC1BE7}" destId="{769340F4-C9B2-40B1-ABDC-D8A6D96AF9B3}" srcOrd="0" destOrd="0" presId="urn:microsoft.com/office/officeart/2005/8/layout/radial5"/>
    <dgm:cxn modelId="{00858EA6-FA45-4CCB-8191-BCC3C7B2E708}" type="presParOf" srcId="{8F88E907-3C03-4634-8672-B470F80A0419}" destId="{CCDEF3A2-8614-4947-8662-D5A7852E7C81}" srcOrd="0" destOrd="0" presId="urn:microsoft.com/office/officeart/2005/8/layout/radial5"/>
    <dgm:cxn modelId="{836AD5CC-C6F8-4413-86D2-56612A589BA9}" type="presParOf" srcId="{8F88E907-3C03-4634-8672-B470F80A0419}" destId="{F0FB49D0-1C8A-46AF-9E53-99A540AD0170}" srcOrd="1" destOrd="0" presId="urn:microsoft.com/office/officeart/2005/8/layout/radial5"/>
    <dgm:cxn modelId="{839A1E37-AC40-4E2C-8E73-06D68DBA5EAE}" type="presParOf" srcId="{F0FB49D0-1C8A-46AF-9E53-99A540AD0170}" destId="{8963E636-0830-400D-8078-1054D6B999CC}" srcOrd="0" destOrd="0" presId="urn:microsoft.com/office/officeart/2005/8/layout/radial5"/>
    <dgm:cxn modelId="{41AA8A7F-9554-43C2-B084-DDEFF4A8C5BE}" type="presParOf" srcId="{8F88E907-3C03-4634-8672-B470F80A0419}" destId="{D2C8EDC9-7888-48BD-A02C-CDE246576C37}" srcOrd="2" destOrd="0" presId="urn:microsoft.com/office/officeart/2005/8/layout/radial5"/>
    <dgm:cxn modelId="{DF6EAF75-B420-41DB-87EB-FF79CAE498E2}" type="presParOf" srcId="{8F88E907-3C03-4634-8672-B470F80A0419}" destId="{769340F4-C9B2-40B1-ABDC-D8A6D96AF9B3}" srcOrd="3" destOrd="0" presId="urn:microsoft.com/office/officeart/2005/8/layout/radial5"/>
    <dgm:cxn modelId="{2294DD60-579F-4300-9821-0569F821580E}" type="presParOf" srcId="{769340F4-C9B2-40B1-ABDC-D8A6D96AF9B3}" destId="{A21B833C-1104-4A11-8FB8-BBF075454F7B}" srcOrd="0" destOrd="0" presId="urn:microsoft.com/office/officeart/2005/8/layout/radial5"/>
    <dgm:cxn modelId="{EDF942D3-6958-4650-A775-F01BE53FC27D}" type="presParOf" srcId="{8F88E907-3C03-4634-8672-B470F80A0419}" destId="{D8029AD4-F079-43E0-A343-E5F2084A221F}" srcOrd="4" destOrd="0" presId="urn:microsoft.com/office/officeart/2005/8/layout/radial5"/>
    <dgm:cxn modelId="{B633A321-EC02-41CA-A4E1-2ADF557FCB99}" type="presParOf" srcId="{8F88E907-3C03-4634-8672-B470F80A0419}" destId="{CE2C7DAB-EA60-4857-9EE4-6D667E0D9B94}" srcOrd="5" destOrd="0" presId="urn:microsoft.com/office/officeart/2005/8/layout/radial5"/>
    <dgm:cxn modelId="{D775CC94-0E22-4C71-A757-648A578A46F0}" type="presParOf" srcId="{CE2C7DAB-EA60-4857-9EE4-6D667E0D9B94}" destId="{D07D5B76-BB13-4525-85DE-F2CA9B7C45C7}" srcOrd="0" destOrd="0" presId="urn:microsoft.com/office/officeart/2005/8/layout/radial5"/>
    <dgm:cxn modelId="{2D867135-7513-4B3E-9926-47F088A3801D}" type="presParOf" srcId="{8F88E907-3C03-4634-8672-B470F80A0419}" destId="{47A6F116-EC9B-4D8C-A76C-4A964E2B4C1E}" srcOrd="6" destOrd="0" presId="urn:microsoft.com/office/officeart/2005/8/layout/radial5"/>
    <dgm:cxn modelId="{7522B49E-ACD8-4776-BB4E-8765ABF7E34F}" type="presParOf" srcId="{8F88E907-3C03-4634-8672-B470F80A0419}" destId="{2E598FA2-9E81-479F-83FA-D6EEB152E22F}" srcOrd="7" destOrd="0" presId="urn:microsoft.com/office/officeart/2005/8/layout/radial5"/>
    <dgm:cxn modelId="{E1FFD05F-4980-4E85-ABE6-A36CCBCC0F97}" type="presParOf" srcId="{2E598FA2-9E81-479F-83FA-D6EEB152E22F}" destId="{6C7C11D5-A04D-4D64-9608-151BB99E9FBE}" srcOrd="0" destOrd="0" presId="urn:microsoft.com/office/officeart/2005/8/layout/radial5"/>
    <dgm:cxn modelId="{C1D98763-A3DE-4173-9F7F-5473344CB28A}" type="presParOf" srcId="{8F88E907-3C03-4634-8672-B470F80A0419}" destId="{D9D34D0E-B305-45D4-AE49-26EAB4DE83C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9950C-7B40-4467-AB4B-22E0EFFEE353}">
      <dsp:nvSpPr>
        <dsp:cNvPr id="0" name=""/>
        <dsp:cNvSpPr/>
      </dsp:nvSpPr>
      <dsp:spPr>
        <a:xfrm rot="5400000">
          <a:off x="-1029966" y="1464711"/>
          <a:ext cx="3848955" cy="182772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C" sz="1200" b="1" kern="1200" dirty="0" smtClean="0"/>
            <a:t>Proceso de Marketing estratégico planteado para este proyecto  </a:t>
          </a:r>
          <a:r>
            <a:rPr lang="es-EC" sz="1200" b="1" u="sng" kern="1200" dirty="0" smtClean="0"/>
            <a:t>Análisis de las necesidades de los individuos</a:t>
          </a:r>
          <a:endParaRPr lang="es-EC" sz="1200" b="1" u="sng" kern="1200" dirty="0"/>
        </a:p>
      </dsp:txBody>
      <dsp:txXfrm rot="-5400000">
        <a:off x="-19349" y="1367954"/>
        <a:ext cx="1827720" cy="2021235"/>
      </dsp:txXfrm>
    </dsp:sp>
    <dsp:sp modelId="{01567803-94F9-4929-AB48-50AD17992702}">
      <dsp:nvSpPr>
        <dsp:cNvPr id="0" name=""/>
        <dsp:cNvSpPr/>
      </dsp:nvSpPr>
      <dsp:spPr>
        <a:xfrm rot="5400000">
          <a:off x="2343740" y="-381969"/>
          <a:ext cx="3878858" cy="5026993"/>
        </a:xfrm>
        <a:prstGeom prst="round2SameRect">
          <a:avLst/>
        </a:prstGeom>
        <a:blipFill dpi="0" rotWithShape="0">
          <a:blip xmlns:r="http://schemas.openxmlformats.org/officeDocument/2006/relationships" r:embed="rId1">
            <a:alphaModFix amt="43000"/>
          </a:blip>
          <a:srcRect/>
          <a:stretch>
            <a:fillRect/>
          </a:stretch>
        </a:blipFill>
        <a:ln w="15875" cap="flat" cmpd="sng" algn="ctr">
          <a:solidFill>
            <a:schemeClr val="accent1">
              <a:hueOff val="0"/>
              <a:satOff val="0"/>
              <a:lumOff val="0"/>
              <a:alpha val="4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rtl="0">
            <a:lnSpc>
              <a:spcPct val="90000"/>
            </a:lnSpc>
            <a:spcBef>
              <a:spcPct val="0"/>
            </a:spcBef>
            <a:spcAft>
              <a:spcPct val="15000"/>
            </a:spcAft>
            <a:buChar char="••"/>
          </a:pPr>
          <a:r>
            <a:rPr lang="es-EC" sz="1600" kern="1200" dirty="0" smtClean="0"/>
            <a:t>A partir de esta visión estratégica se asume que lo que el consumidor busca no es el producto como tal, sino la solución que el mismo puede brindarle a las necesidades o problemas que el consumidor percibe.</a:t>
          </a:r>
          <a:endParaRPr lang="es-EC" sz="1800" kern="1200" dirty="0"/>
        </a:p>
        <a:p>
          <a:pPr marL="228600" lvl="1" indent="-228600" algn="ctr" defTabSz="977900" rtl="0">
            <a:lnSpc>
              <a:spcPct val="90000"/>
            </a:lnSpc>
            <a:spcBef>
              <a:spcPct val="0"/>
            </a:spcBef>
            <a:spcAft>
              <a:spcPct val="15000"/>
            </a:spcAft>
            <a:buChar char="••"/>
          </a:pPr>
          <a:endParaRPr lang="es-EC" sz="2200" kern="1200" dirty="0">
            <a:solidFill>
              <a:schemeClr val="dk1">
                <a:hueOff val="0"/>
                <a:satOff val="0"/>
                <a:lumOff val="0"/>
                <a:alpha val="0"/>
              </a:schemeClr>
            </a:solidFill>
            <a:effectLst>
              <a:outerShdw dist="2311400" dir="5400000" sx="43000" sy="43000" algn="ctr" rotWithShape="0">
                <a:srgbClr val="000000">
                  <a:alpha val="0"/>
                </a:srgbClr>
              </a:outerShdw>
            </a:effectLst>
          </a:endParaRPr>
        </a:p>
      </dsp:txBody>
      <dsp:txXfrm rot="-5400000">
        <a:off x="1769673" y="381448"/>
        <a:ext cx="4837643" cy="3500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6E7D9-93A0-48B3-BC5E-B90C91C4BFB2}">
      <dsp:nvSpPr>
        <dsp:cNvPr id="0" name=""/>
        <dsp:cNvSpPr/>
      </dsp:nvSpPr>
      <dsp:spPr>
        <a:xfrm>
          <a:off x="1503131" y="2043"/>
          <a:ext cx="3771053" cy="689952"/>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s-EC" sz="2400" b="1" kern="1200" dirty="0" smtClean="0"/>
            <a:t>Ventaja Competitiva</a:t>
          </a:r>
          <a:endParaRPr lang="es-EC" sz="2400" b="1" kern="1200" dirty="0"/>
        </a:p>
      </dsp:txBody>
      <dsp:txXfrm>
        <a:off x="1523339" y="22251"/>
        <a:ext cx="3730637" cy="649536"/>
      </dsp:txXfrm>
    </dsp:sp>
    <dsp:sp modelId="{5C10C7C6-42B9-4FA9-A5FB-685C117E891E}">
      <dsp:nvSpPr>
        <dsp:cNvPr id="0" name=""/>
        <dsp:cNvSpPr/>
      </dsp:nvSpPr>
      <dsp:spPr>
        <a:xfrm>
          <a:off x="1880237" y="691995"/>
          <a:ext cx="353463" cy="403480"/>
        </a:xfrm>
        <a:custGeom>
          <a:avLst/>
          <a:gdLst/>
          <a:ahLst/>
          <a:cxnLst/>
          <a:rect l="0" t="0" r="0" b="0"/>
          <a:pathLst>
            <a:path>
              <a:moveTo>
                <a:pt x="0" y="0"/>
              </a:moveTo>
              <a:lnTo>
                <a:pt x="0" y="403480"/>
              </a:lnTo>
              <a:lnTo>
                <a:pt x="353463" y="4034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17B35-DFCD-4CCB-B585-A9AC2219EC0E}">
      <dsp:nvSpPr>
        <dsp:cNvPr id="0" name=""/>
        <dsp:cNvSpPr/>
      </dsp:nvSpPr>
      <dsp:spPr>
        <a:xfrm>
          <a:off x="2233700" y="873686"/>
          <a:ext cx="2206999" cy="4435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s-EC" sz="1500" kern="1200" dirty="0" smtClean="0"/>
            <a:t>Ahorra tiempo </a:t>
          </a:r>
          <a:endParaRPr lang="es-EC" sz="1500" kern="1200" dirty="0"/>
        </a:p>
      </dsp:txBody>
      <dsp:txXfrm>
        <a:off x="2246692" y="886678"/>
        <a:ext cx="2181015" cy="417594"/>
      </dsp:txXfrm>
    </dsp:sp>
    <dsp:sp modelId="{61C14451-AC23-4A95-8F51-573570550475}">
      <dsp:nvSpPr>
        <dsp:cNvPr id="0" name=""/>
        <dsp:cNvSpPr/>
      </dsp:nvSpPr>
      <dsp:spPr>
        <a:xfrm>
          <a:off x="1880237" y="691995"/>
          <a:ext cx="340523" cy="976670"/>
        </a:xfrm>
        <a:custGeom>
          <a:avLst/>
          <a:gdLst/>
          <a:ahLst/>
          <a:cxnLst/>
          <a:rect l="0" t="0" r="0" b="0"/>
          <a:pathLst>
            <a:path>
              <a:moveTo>
                <a:pt x="0" y="0"/>
              </a:moveTo>
              <a:lnTo>
                <a:pt x="0" y="976670"/>
              </a:lnTo>
              <a:lnTo>
                <a:pt x="340523" y="9766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8F6C6-B9EB-415D-836F-D9AE895A68FF}">
      <dsp:nvSpPr>
        <dsp:cNvPr id="0" name=""/>
        <dsp:cNvSpPr/>
      </dsp:nvSpPr>
      <dsp:spPr>
        <a:xfrm>
          <a:off x="2220760" y="1476636"/>
          <a:ext cx="2232877" cy="3840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s-EC" sz="1500" kern="1200" dirty="0" smtClean="0"/>
            <a:t>Tecnología </a:t>
          </a:r>
          <a:endParaRPr lang="es-EC" sz="1500" kern="1200" dirty="0"/>
        </a:p>
      </dsp:txBody>
      <dsp:txXfrm>
        <a:off x="2232009" y="1487885"/>
        <a:ext cx="2210379" cy="361560"/>
      </dsp:txXfrm>
    </dsp:sp>
    <dsp:sp modelId="{45271561-F5B3-4735-8D7D-741066D9FD64}">
      <dsp:nvSpPr>
        <dsp:cNvPr id="0" name=""/>
        <dsp:cNvSpPr/>
      </dsp:nvSpPr>
      <dsp:spPr>
        <a:xfrm>
          <a:off x="1880237" y="691995"/>
          <a:ext cx="343339" cy="1532114"/>
        </a:xfrm>
        <a:custGeom>
          <a:avLst/>
          <a:gdLst/>
          <a:ahLst/>
          <a:cxnLst/>
          <a:rect l="0" t="0" r="0" b="0"/>
          <a:pathLst>
            <a:path>
              <a:moveTo>
                <a:pt x="0" y="0"/>
              </a:moveTo>
              <a:lnTo>
                <a:pt x="0" y="1532114"/>
              </a:lnTo>
              <a:lnTo>
                <a:pt x="343339" y="15321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F6E28-1B35-41D8-BF15-D14807568198}">
      <dsp:nvSpPr>
        <dsp:cNvPr id="0" name=""/>
        <dsp:cNvSpPr/>
      </dsp:nvSpPr>
      <dsp:spPr>
        <a:xfrm>
          <a:off x="2223576" y="2016767"/>
          <a:ext cx="2227266" cy="4146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100% ecológico</a:t>
          </a:r>
          <a:endParaRPr lang="es-EC" sz="1500" kern="1200" dirty="0"/>
        </a:p>
      </dsp:txBody>
      <dsp:txXfrm>
        <a:off x="2235722" y="2028913"/>
        <a:ext cx="2202974" cy="390393"/>
      </dsp:txXfrm>
    </dsp:sp>
    <dsp:sp modelId="{C3D54306-7A9D-4173-8B61-579667E2E79B}">
      <dsp:nvSpPr>
        <dsp:cNvPr id="0" name=""/>
        <dsp:cNvSpPr/>
      </dsp:nvSpPr>
      <dsp:spPr>
        <a:xfrm>
          <a:off x="1880237" y="691995"/>
          <a:ext cx="337542" cy="2163957"/>
        </a:xfrm>
        <a:custGeom>
          <a:avLst/>
          <a:gdLst/>
          <a:ahLst/>
          <a:cxnLst/>
          <a:rect l="0" t="0" r="0" b="0"/>
          <a:pathLst>
            <a:path>
              <a:moveTo>
                <a:pt x="0" y="0"/>
              </a:moveTo>
              <a:lnTo>
                <a:pt x="0" y="2163957"/>
              </a:lnTo>
              <a:lnTo>
                <a:pt x="337542" y="21639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70E05-BFA1-4B0D-A6FD-3644EC467935}">
      <dsp:nvSpPr>
        <dsp:cNvPr id="0" name=""/>
        <dsp:cNvSpPr/>
      </dsp:nvSpPr>
      <dsp:spPr>
        <a:xfrm>
          <a:off x="2217779" y="2663438"/>
          <a:ext cx="2238839" cy="3850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Comodidad -Domicilio </a:t>
          </a:r>
          <a:endParaRPr lang="es-EC" sz="1500" kern="1200" dirty="0"/>
        </a:p>
      </dsp:txBody>
      <dsp:txXfrm>
        <a:off x="2229056" y="2674715"/>
        <a:ext cx="2216285" cy="362475"/>
      </dsp:txXfrm>
    </dsp:sp>
    <dsp:sp modelId="{34124223-9984-4A09-9447-2E46BA666D11}">
      <dsp:nvSpPr>
        <dsp:cNvPr id="0" name=""/>
        <dsp:cNvSpPr/>
      </dsp:nvSpPr>
      <dsp:spPr>
        <a:xfrm>
          <a:off x="1880237" y="691995"/>
          <a:ext cx="372343" cy="2808325"/>
        </a:xfrm>
        <a:custGeom>
          <a:avLst/>
          <a:gdLst/>
          <a:ahLst/>
          <a:cxnLst/>
          <a:rect l="0" t="0" r="0" b="0"/>
          <a:pathLst>
            <a:path>
              <a:moveTo>
                <a:pt x="0" y="0"/>
              </a:moveTo>
              <a:lnTo>
                <a:pt x="0" y="2808325"/>
              </a:lnTo>
              <a:lnTo>
                <a:pt x="372343" y="28083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71DA33-2426-40AA-80B4-49253C53D22A}">
      <dsp:nvSpPr>
        <dsp:cNvPr id="0" name=""/>
        <dsp:cNvSpPr/>
      </dsp:nvSpPr>
      <dsp:spPr>
        <a:xfrm>
          <a:off x="2252580" y="3298011"/>
          <a:ext cx="2227266" cy="4046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Minimiza gastos </a:t>
          </a:r>
          <a:endParaRPr lang="es-EC" sz="1500" kern="1200" dirty="0"/>
        </a:p>
      </dsp:txBody>
      <dsp:txXfrm>
        <a:off x="2264431" y="3309862"/>
        <a:ext cx="2203564" cy="380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6E7D9-93A0-48B3-BC5E-B90C91C4BFB2}">
      <dsp:nvSpPr>
        <dsp:cNvPr id="0" name=""/>
        <dsp:cNvSpPr/>
      </dsp:nvSpPr>
      <dsp:spPr>
        <a:xfrm>
          <a:off x="0" y="508373"/>
          <a:ext cx="3168952" cy="635174"/>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s-EC" sz="2400" b="1" kern="1200" dirty="0" smtClean="0"/>
            <a:t>Barreras de Entrada</a:t>
          </a:r>
          <a:endParaRPr lang="es-EC" sz="2400" b="1" kern="1200" dirty="0"/>
        </a:p>
      </dsp:txBody>
      <dsp:txXfrm>
        <a:off x="18604" y="526977"/>
        <a:ext cx="3131744" cy="597966"/>
      </dsp:txXfrm>
    </dsp:sp>
    <dsp:sp modelId="{5C10C7C6-42B9-4FA9-A5FB-685C117E891E}">
      <dsp:nvSpPr>
        <dsp:cNvPr id="0" name=""/>
        <dsp:cNvSpPr/>
      </dsp:nvSpPr>
      <dsp:spPr>
        <a:xfrm>
          <a:off x="316895" y="1143548"/>
          <a:ext cx="131136" cy="417676"/>
        </a:xfrm>
        <a:custGeom>
          <a:avLst/>
          <a:gdLst/>
          <a:ahLst/>
          <a:cxnLst/>
          <a:rect l="0" t="0" r="0" b="0"/>
          <a:pathLst>
            <a:path>
              <a:moveTo>
                <a:pt x="0" y="0"/>
              </a:moveTo>
              <a:lnTo>
                <a:pt x="0" y="417676"/>
              </a:lnTo>
              <a:lnTo>
                <a:pt x="131136" y="41767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817B35-DFCD-4CCB-B585-A9AC2219EC0E}">
      <dsp:nvSpPr>
        <dsp:cNvPr id="0" name=""/>
        <dsp:cNvSpPr/>
      </dsp:nvSpPr>
      <dsp:spPr>
        <a:xfrm>
          <a:off x="448032" y="1357043"/>
          <a:ext cx="2627826" cy="4083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s-EC" sz="1000" kern="1200" dirty="0" smtClean="0"/>
            <a:t>Posicionamiento del método convencional</a:t>
          </a:r>
          <a:endParaRPr lang="es-EC" sz="1000" kern="1200" dirty="0"/>
        </a:p>
      </dsp:txBody>
      <dsp:txXfrm>
        <a:off x="459992" y="1369003"/>
        <a:ext cx="2603906" cy="384441"/>
      </dsp:txXfrm>
    </dsp:sp>
    <dsp:sp modelId="{61C14451-AC23-4A95-8F51-573570550475}">
      <dsp:nvSpPr>
        <dsp:cNvPr id="0" name=""/>
        <dsp:cNvSpPr/>
      </dsp:nvSpPr>
      <dsp:spPr>
        <a:xfrm>
          <a:off x="316895" y="1143548"/>
          <a:ext cx="117033" cy="1025108"/>
        </a:xfrm>
        <a:custGeom>
          <a:avLst/>
          <a:gdLst/>
          <a:ahLst/>
          <a:cxnLst/>
          <a:rect l="0" t="0" r="0" b="0"/>
          <a:pathLst>
            <a:path>
              <a:moveTo>
                <a:pt x="0" y="0"/>
              </a:moveTo>
              <a:lnTo>
                <a:pt x="0" y="1025108"/>
              </a:lnTo>
              <a:lnTo>
                <a:pt x="117033" y="102510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88F6C6-B9EB-415D-836F-D9AE895A68FF}">
      <dsp:nvSpPr>
        <dsp:cNvPr id="0" name=""/>
        <dsp:cNvSpPr/>
      </dsp:nvSpPr>
      <dsp:spPr>
        <a:xfrm>
          <a:off x="433928" y="1991873"/>
          <a:ext cx="2627864" cy="3535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s-EC" sz="1000" kern="1200" dirty="0" smtClean="0"/>
            <a:t>Precio</a:t>
          </a:r>
          <a:endParaRPr lang="es-EC" sz="1000" kern="1200" dirty="0"/>
        </a:p>
      </dsp:txBody>
      <dsp:txXfrm>
        <a:off x="444284" y="2002229"/>
        <a:ext cx="2607152" cy="332854"/>
      </dsp:txXfrm>
    </dsp:sp>
    <dsp:sp modelId="{45271561-F5B3-4735-8D7D-741066D9FD64}">
      <dsp:nvSpPr>
        <dsp:cNvPr id="0" name=""/>
        <dsp:cNvSpPr/>
      </dsp:nvSpPr>
      <dsp:spPr>
        <a:xfrm>
          <a:off x="316895" y="1143548"/>
          <a:ext cx="117033" cy="1542719"/>
        </a:xfrm>
        <a:custGeom>
          <a:avLst/>
          <a:gdLst/>
          <a:ahLst/>
          <a:cxnLst/>
          <a:rect l="0" t="0" r="0" b="0"/>
          <a:pathLst>
            <a:path>
              <a:moveTo>
                <a:pt x="0" y="0"/>
              </a:moveTo>
              <a:lnTo>
                <a:pt x="0" y="1542719"/>
              </a:lnTo>
              <a:lnTo>
                <a:pt x="117033" y="1542719"/>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96F6E28-1B35-41D8-BF15-D14807568198}">
      <dsp:nvSpPr>
        <dsp:cNvPr id="0" name=""/>
        <dsp:cNvSpPr/>
      </dsp:nvSpPr>
      <dsp:spPr>
        <a:xfrm>
          <a:off x="433928" y="2495386"/>
          <a:ext cx="2614294" cy="3817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Permisos y restricciones por parte de los Administrativos de las urbanizaciones</a:t>
          </a:r>
          <a:endParaRPr lang="es-EC" sz="1000" kern="1200" dirty="0"/>
        </a:p>
      </dsp:txBody>
      <dsp:txXfrm>
        <a:off x="445109" y="2506567"/>
        <a:ext cx="2591932" cy="359400"/>
      </dsp:txXfrm>
    </dsp:sp>
    <dsp:sp modelId="{C3D54306-7A9D-4173-8B61-579667E2E79B}">
      <dsp:nvSpPr>
        <dsp:cNvPr id="0" name=""/>
        <dsp:cNvSpPr/>
      </dsp:nvSpPr>
      <dsp:spPr>
        <a:xfrm>
          <a:off x="316895" y="1143548"/>
          <a:ext cx="117033" cy="2104516"/>
        </a:xfrm>
        <a:custGeom>
          <a:avLst/>
          <a:gdLst/>
          <a:ahLst/>
          <a:cxnLst/>
          <a:rect l="0" t="0" r="0" b="0"/>
          <a:pathLst>
            <a:path>
              <a:moveTo>
                <a:pt x="0" y="0"/>
              </a:moveTo>
              <a:lnTo>
                <a:pt x="0" y="2104516"/>
              </a:lnTo>
              <a:lnTo>
                <a:pt x="117033" y="210451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1370E05-BFA1-4B0D-A6FD-3644EC467935}">
      <dsp:nvSpPr>
        <dsp:cNvPr id="0" name=""/>
        <dsp:cNvSpPr/>
      </dsp:nvSpPr>
      <dsp:spPr>
        <a:xfrm>
          <a:off x="433928" y="3070834"/>
          <a:ext cx="2625215" cy="3544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Localización </a:t>
          </a:r>
          <a:endParaRPr lang="es-EC" sz="1000" kern="1200" dirty="0"/>
        </a:p>
      </dsp:txBody>
      <dsp:txXfrm>
        <a:off x="444310" y="3081216"/>
        <a:ext cx="2604451" cy="333696"/>
      </dsp:txXfrm>
    </dsp:sp>
    <dsp:sp modelId="{2B8532F6-C5A2-4272-9EE8-F04BF90BF9B3}">
      <dsp:nvSpPr>
        <dsp:cNvPr id="0" name=""/>
        <dsp:cNvSpPr/>
      </dsp:nvSpPr>
      <dsp:spPr>
        <a:xfrm>
          <a:off x="3577336" y="506968"/>
          <a:ext cx="3064937" cy="635174"/>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s-EC" sz="2400" b="1" kern="1200" dirty="0" smtClean="0"/>
            <a:t>Barreras de Salida</a:t>
          </a:r>
          <a:endParaRPr lang="es-EC" sz="2400" b="1" kern="1200" dirty="0"/>
        </a:p>
      </dsp:txBody>
      <dsp:txXfrm>
        <a:off x="3595940" y="525572"/>
        <a:ext cx="3027729" cy="597966"/>
      </dsp:txXfrm>
    </dsp:sp>
    <dsp:sp modelId="{411F1FEC-7146-4F28-8168-5D74E5D8BC16}">
      <dsp:nvSpPr>
        <dsp:cNvPr id="0" name=""/>
        <dsp:cNvSpPr/>
      </dsp:nvSpPr>
      <dsp:spPr>
        <a:xfrm>
          <a:off x="3883830" y="1142142"/>
          <a:ext cx="133362" cy="414936"/>
        </a:xfrm>
        <a:custGeom>
          <a:avLst/>
          <a:gdLst/>
          <a:ahLst/>
          <a:cxnLst/>
          <a:rect l="0" t="0" r="0" b="0"/>
          <a:pathLst>
            <a:path>
              <a:moveTo>
                <a:pt x="0" y="0"/>
              </a:moveTo>
              <a:lnTo>
                <a:pt x="0" y="414936"/>
              </a:lnTo>
              <a:lnTo>
                <a:pt x="133362" y="41493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B78711-A51C-47C2-9CA8-2CFDE1B3949A}">
      <dsp:nvSpPr>
        <dsp:cNvPr id="0" name=""/>
        <dsp:cNvSpPr/>
      </dsp:nvSpPr>
      <dsp:spPr>
        <a:xfrm>
          <a:off x="4017193" y="1357091"/>
          <a:ext cx="2828821" cy="399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Leyes Laborales, Leyes de Constitución</a:t>
          </a:r>
          <a:endParaRPr lang="es-EC" sz="1000" kern="1200" dirty="0"/>
        </a:p>
      </dsp:txBody>
      <dsp:txXfrm>
        <a:off x="4028908" y="1368806"/>
        <a:ext cx="2805391" cy="376545"/>
      </dsp:txXfrm>
    </dsp:sp>
    <dsp:sp modelId="{26F13B6D-6E36-4D44-9628-482BD577D592}">
      <dsp:nvSpPr>
        <dsp:cNvPr id="0" name=""/>
        <dsp:cNvSpPr/>
      </dsp:nvSpPr>
      <dsp:spPr>
        <a:xfrm>
          <a:off x="3883830" y="1142142"/>
          <a:ext cx="107842" cy="1002410"/>
        </a:xfrm>
        <a:custGeom>
          <a:avLst/>
          <a:gdLst/>
          <a:ahLst/>
          <a:cxnLst/>
          <a:rect l="0" t="0" r="0" b="0"/>
          <a:pathLst>
            <a:path>
              <a:moveTo>
                <a:pt x="0" y="0"/>
              </a:moveTo>
              <a:lnTo>
                <a:pt x="0" y="1002410"/>
              </a:lnTo>
              <a:lnTo>
                <a:pt x="107842" y="1002410"/>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69E217-131B-4A09-95A0-44913052FF06}">
      <dsp:nvSpPr>
        <dsp:cNvPr id="0" name=""/>
        <dsp:cNvSpPr/>
      </dsp:nvSpPr>
      <dsp:spPr>
        <a:xfrm>
          <a:off x="3991673" y="1979782"/>
          <a:ext cx="2852797" cy="3295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Deuda</a:t>
          </a:r>
          <a:endParaRPr lang="es-EC" sz="1000" kern="1200" dirty="0"/>
        </a:p>
      </dsp:txBody>
      <dsp:txXfrm>
        <a:off x="4001325" y="1989434"/>
        <a:ext cx="2833493" cy="310236"/>
      </dsp:txXfrm>
    </dsp:sp>
    <dsp:sp modelId="{274769E7-5092-4EA6-9206-930E9DED612F}">
      <dsp:nvSpPr>
        <dsp:cNvPr id="0" name=""/>
        <dsp:cNvSpPr/>
      </dsp:nvSpPr>
      <dsp:spPr>
        <a:xfrm>
          <a:off x="3883830" y="1142142"/>
          <a:ext cx="111101" cy="1484964"/>
        </a:xfrm>
        <a:custGeom>
          <a:avLst/>
          <a:gdLst/>
          <a:ahLst/>
          <a:cxnLst/>
          <a:rect l="0" t="0" r="0" b="0"/>
          <a:pathLst>
            <a:path>
              <a:moveTo>
                <a:pt x="0" y="0"/>
              </a:moveTo>
              <a:lnTo>
                <a:pt x="0" y="1484964"/>
              </a:lnTo>
              <a:lnTo>
                <a:pt x="111101" y="1484964"/>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E6792A-E921-4975-B676-A97B8488638F}">
      <dsp:nvSpPr>
        <dsp:cNvPr id="0" name=""/>
        <dsp:cNvSpPr/>
      </dsp:nvSpPr>
      <dsp:spPr>
        <a:xfrm>
          <a:off x="3994932" y="2443236"/>
          <a:ext cx="2835587" cy="3677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No se recupere la inversión </a:t>
          </a:r>
          <a:endParaRPr lang="es-EC" sz="1000" kern="1200" dirty="0"/>
        </a:p>
      </dsp:txBody>
      <dsp:txXfrm>
        <a:off x="4005703" y="2454007"/>
        <a:ext cx="2814045" cy="346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EF3A2-8614-4947-8662-D5A7852E7C81}">
      <dsp:nvSpPr>
        <dsp:cNvPr id="0" name=""/>
        <dsp:cNvSpPr/>
      </dsp:nvSpPr>
      <dsp:spPr>
        <a:xfrm>
          <a:off x="2300495" y="1511386"/>
          <a:ext cx="1547291" cy="1628671"/>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u="sng" kern="1200" dirty="0" smtClean="0"/>
            <a:t>Competidores del Sector</a:t>
          </a:r>
        </a:p>
        <a:p>
          <a:pPr lvl="0" algn="ctr" defTabSz="400050">
            <a:lnSpc>
              <a:spcPct val="100000"/>
            </a:lnSpc>
            <a:spcBef>
              <a:spcPct val="0"/>
            </a:spcBef>
            <a:spcAft>
              <a:spcPct val="35000"/>
            </a:spcAft>
          </a:pPr>
          <a:r>
            <a:rPr lang="es-EC" sz="900" b="1" kern="1200" dirty="0" err="1" smtClean="0"/>
            <a:t>Cleaning</a:t>
          </a:r>
          <a:r>
            <a:rPr lang="es-EC" sz="900" b="1" kern="1200" dirty="0" smtClean="0"/>
            <a:t> </a:t>
          </a:r>
          <a:r>
            <a:rPr lang="es-EC" sz="900" b="1" kern="1200" dirty="0" err="1" smtClean="0"/>
            <a:t>Solutions</a:t>
          </a:r>
          <a:endParaRPr lang="es-EC" sz="900" kern="1200" dirty="0" smtClean="0"/>
        </a:p>
        <a:p>
          <a:pPr lvl="0" algn="ctr" defTabSz="400050">
            <a:lnSpc>
              <a:spcPct val="100000"/>
            </a:lnSpc>
            <a:spcBef>
              <a:spcPct val="0"/>
            </a:spcBef>
            <a:spcAft>
              <a:spcPct val="35000"/>
            </a:spcAft>
          </a:pPr>
          <a:r>
            <a:rPr lang="es-EC" sz="900" b="1" kern="1200" dirty="0" smtClean="0"/>
            <a:t>Grupo </a:t>
          </a:r>
          <a:r>
            <a:rPr lang="es-EC" sz="900" b="1" kern="1200" dirty="0" err="1" smtClean="0"/>
            <a:t>CH&amp;S</a:t>
          </a:r>
          <a:endParaRPr lang="es-EC" sz="900" kern="1200" dirty="0" smtClean="0"/>
        </a:p>
        <a:p>
          <a:pPr lvl="0" algn="ctr" defTabSz="400050">
            <a:lnSpc>
              <a:spcPct val="100000"/>
            </a:lnSpc>
            <a:spcBef>
              <a:spcPct val="0"/>
            </a:spcBef>
            <a:spcAft>
              <a:spcPct val="35000"/>
            </a:spcAft>
          </a:pPr>
          <a:r>
            <a:rPr lang="es-EC" sz="900" b="1" kern="1200" dirty="0" err="1" smtClean="0"/>
            <a:t>Arianna's</a:t>
          </a:r>
          <a:r>
            <a:rPr lang="es-EC" sz="900" b="1" kern="1200" dirty="0" smtClean="0"/>
            <a:t> </a:t>
          </a:r>
          <a:r>
            <a:rPr lang="es-EC" sz="900" b="1" kern="1200" dirty="0" err="1" smtClean="0"/>
            <a:t>Cleaning</a:t>
          </a:r>
          <a:r>
            <a:rPr lang="es-EC" sz="900" b="1" kern="1200" dirty="0" smtClean="0"/>
            <a:t> Car</a:t>
          </a:r>
          <a:endParaRPr lang="es-EC" sz="900" kern="1200" dirty="0" smtClean="0"/>
        </a:p>
        <a:p>
          <a:pPr lvl="0" algn="ctr" defTabSz="400050">
            <a:lnSpc>
              <a:spcPct val="100000"/>
            </a:lnSpc>
            <a:spcBef>
              <a:spcPct val="0"/>
            </a:spcBef>
            <a:spcAft>
              <a:spcPct val="35000"/>
            </a:spcAft>
          </a:pPr>
          <a:r>
            <a:rPr lang="es-EC" sz="900" b="1" kern="1200" dirty="0" err="1" smtClean="0"/>
            <a:t>Carplus</a:t>
          </a:r>
          <a:r>
            <a:rPr lang="es-EC" sz="900" b="1" kern="1200" dirty="0" smtClean="0"/>
            <a:t> </a:t>
          </a:r>
          <a:r>
            <a:rPr lang="es-EC" sz="900" b="1" kern="1200" dirty="0" err="1" smtClean="0"/>
            <a:t>Autotec</a:t>
          </a:r>
          <a:endParaRPr lang="es-EC" sz="900" kern="1200" dirty="0"/>
        </a:p>
      </dsp:txBody>
      <dsp:txXfrm>
        <a:off x="2376028" y="1586919"/>
        <a:ext cx="1396225" cy="1477605"/>
      </dsp:txXfrm>
    </dsp:sp>
    <dsp:sp modelId="{F0FB49D0-1C8A-46AF-9E53-99A540AD0170}">
      <dsp:nvSpPr>
        <dsp:cNvPr id="0" name=""/>
        <dsp:cNvSpPr/>
      </dsp:nvSpPr>
      <dsp:spPr>
        <a:xfrm rot="16268805">
          <a:off x="2952166" y="3125421"/>
          <a:ext cx="299118" cy="40634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2996136" y="3251549"/>
        <a:ext cx="209383" cy="243805"/>
      </dsp:txXfrm>
    </dsp:sp>
    <dsp:sp modelId="{D2C8EDC9-7888-48BD-A02C-CDE246576C37}">
      <dsp:nvSpPr>
        <dsp:cNvPr id="0" name=""/>
        <dsp:cNvSpPr/>
      </dsp:nvSpPr>
      <dsp:spPr>
        <a:xfrm>
          <a:off x="1954211" y="50807"/>
          <a:ext cx="2312989" cy="896512"/>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u="sng" kern="1200" dirty="0" smtClean="0">
              <a:effectLst/>
            </a:rPr>
            <a:t>Competidores Potenciales</a:t>
          </a:r>
        </a:p>
        <a:p>
          <a:pPr lvl="0" algn="ctr" defTabSz="444500">
            <a:lnSpc>
              <a:spcPct val="90000"/>
            </a:lnSpc>
            <a:spcBef>
              <a:spcPct val="0"/>
            </a:spcBef>
            <a:spcAft>
              <a:spcPct val="35000"/>
            </a:spcAft>
          </a:pPr>
          <a:r>
            <a:rPr lang="es-EC" sz="1000" kern="1200" dirty="0" smtClean="0"/>
            <a:t>Local  que ofrezca servicios similares en el mismo sector</a:t>
          </a:r>
          <a:endParaRPr lang="es-EC" sz="1000" kern="1200" dirty="0"/>
        </a:p>
      </dsp:txBody>
      <dsp:txXfrm>
        <a:off x="2292940" y="182098"/>
        <a:ext cx="1635531" cy="633930"/>
      </dsp:txXfrm>
    </dsp:sp>
    <dsp:sp modelId="{769340F4-C9B2-40B1-ABDC-D8A6D96AF9B3}">
      <dsp:nvSpPr>
        <dsp:cNvPr id="0" name=""/>
        <dsp:cNvSpPr/>
      </dsp:nvSpPr>
      <dsp:spPr>
        <a:xfrm rot="21517215">
          <a:off x="4005564" y="2226100"/>
          <a:ext cx="354853" cy="40634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005579" y="2308651"/>
        <a:ext cx="248397" cy="243805"/>
      </dsp:txXfrm>
    </dsp:sp>
    <dsp:sp modelId="{D8029AD4-F079-43E0-A343-E5F2084A221F}">
      <dsp:nvSpPr>
        <dsp:cNvPr id="0" name=""/>
        <dsp:cNvSpPr/>
      </dsp:nvSpPr>
      <dsp:spPr>
        <a:xfrm>
          <a:off x="4516050" y="1774292"/>
          <a:ext cx="1808549" cy="98984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u="sng" kern="1200" dirty="0" smtClean="0"/>
            <a:t>Clientes</a:t>
          </a:r>
        </a:p>
        <a:p>
          <a:pPr lvl="0" algn="ctr" defTabSz="444500">
            <a:lnSpc>
              <a:spcPct val="90000"/>
            </a:lnSpc>
            <a:spcBef>
              <a:spcPct val="0"/>
            </a:spcBef>
            <a:spcAft>
              <a:spcPct val="35000"/>
            </a:spcAft>
          </a:pPr>
          <a:r>
            <a:rPr lang="es-EC" sz="1000" kern="1200" dirty="0" smtClean="0"/>
            <a:t>Todos los habitantes que posean autos y residan en la Vía a Samborondón</a:t>
          </a:r>
          <a:endParaRPr lang="es-EC" sz="1000" kern="1200" dirty="0"/>
        </a:p>
      </dsp:txBody>
      <dsp:txXfrm>
        <a:off x="4780906" y="1919251"/>
        <a:ext cx="1278837" cy="699922"/>
      </dsp:txXfrm>
    </dsp:sp>
    <dsp:sp modelId="{CE2C7DAB-EA60-4857-9EE4-6D667E0D9B94}">
      <dsp:nvSpPr>
        <dsp:cNvPr id="0" name=""/>
        <dsp:cNvSpPr/>
      </dsp:nvSpPr>
      <dsp:spPr>
        <a:xfrm rot="5414663">
          <a:off x="2971718" y="1019176"/>
          <a:ext cx="220459" cy="40634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3004928" y="1067376"/>
        <a:ext cx="154321" cy="243805"/>
      </dsp:txXfrm>
    </dsp:sp>
    <dsp:sp modelId="{47A6F116-EC9B-4D8C-A76C-4A964E2B4C1E}">
      <dsp:nvSpPr>
        <dsp:cNvPr id="0" name=""/>
        <dsp:cNvSpPr/>
      </dsp:nvSpPr>
      <dsp:spPr>
        <a:xfrm>
          <a:off x="2133596" y="3556006"/>
          <a:ext cx="1866513" cy="956699"/>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u="sng" kern="1200" dirty="0" smtClean="0"/>
            <a:t>Sustituto</a:t>
          </a:r>
        </a:p>
        <a:p>
          <a:pPr lvl="0" algn="ctr" defTabSz="444500">
            <a:lnSpc>
              <a:spcPct val="90000"/>
            </a:lnSpc>
            <a:spcBef>
              <a:spcPct val="0"/>
            </a:spcBef>
            <a:spcAft>
              <a:spcPct val="35000"/>
            </a:spcAft>
          </a:pPr>
          <a:r>
            <a:rPr lang="es-EC" sz="1000" kern="1200" dirty="0" smtClean="0"/>
            <a:t>Gasolineras</a:t>
          </a:r>
        </a:p>
        <a:p>
          <a:pPr lvl="0" algn="ctr" defTabSz="444500">
            <a:lnSpc>
              <a:spcPct val="90000"/>
            </a:lnSpc>
            <a:spcBef>
              <a:spcPct val="0"/>
            </a:spcBef>
            <a:spcAft>
              <a:spcPct val="35000"/>
            </a:spcAft>
          </a:pPr>
          <a:r>
            <a:rPr lang="es-EC" sz="1000" kern="1200" dirty="0" smtClean="0"/>
            <a:t>Lavadora Brazil</a:t>
          </a:r>
        </a:p>
        <a:p>
          <a:pPr lvl="0" algn="ctr" defTabSz="444500">
            <a:lnSpc>
              <a:spcPct val="90000"/>
            </a:lnSpc>
            <a:spcBef>
              <a:spcPct val="0"/>
            </a:spcBef>
            <a:spcAft>
              <a:spcPct val="35000"/>
            </a:spcAft>
          </a:pPr>
          <a:r>
            <a:rPr lang="es-EC" sz="1000" kern="1200" dirty="0" smtClean="0"/>
            <a:t>Máster Wash </a:t>
          </a:r>
        </a:p>
        <a:p>
          <a:pPr lvl="0" algn="ctr" defTabSz="444500">
            <a:lnSpc>
              <a:spcPct val="90000"/>
            </a:lnSpc>
            <a:spcBef>
              <a:spcPct val="0"/>
            </a:spcBef>
            <a:spcAft>
              <a:spcPct val="35000"/>
            </a:spcAft>
          </a:pPr>
          <a:endParaRPr lang="es-EC" sz="700" kern="1200" dirty="0"/>
        </a:p>
      </dsp:txBody>
      <dsp:txXfrm>
        <a:off x="2406941" y="3696111"/>
        <a:ext cx="1319823" cy="676489"/>
      </dsp:txXfrm>
    </dsp:sp>
    <dsp:sp modelId="{2E598FA2-9E81-479F-83FA-D6EEB152E22F}">
      <dsp:nvSpPr>
        <dsp:cNvPr id="0" name=""/>
        <dsp:cNvSpPr/>
      </dsp:nvSpPr>
      <dsp:spPr>
        <a:xfrm rot="10897194">
          <a:off x="1858509" y="2067186"/>
          <a:ext cx="269478" cy="40634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1939336" y="2149598"/>
        <a:ext cx="188635" cy="243805"/>
      </dsp:txXfrm>
    </dsp:sp>
    <dsp:sp modelId="{D9D34D0E-B305-45D4-AE49-26EAB4DE83C4}">
      <dsp:nvSpPr>
        <dsp:cNvPr id="0" name=""/>
        <dsp:cNvSpPr/>
      </dsp:nvSpPr>
      <dsp:spPr>
        <a:xfrm>
          <a:off x="358532" y="1787269"/>
          <a:ext cx="1434630" cy="963881"/>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u="sng" kern="1200" dirty="0" smtClean="0"/>
            <a:t>Proveedores</a:t>
          </a:r>
        </a:p>
        <a:p>
          <a:pPr lvl="0" algn="ctr" defTabSz="488950">
            <a:lnSpc>
              <a:spcPct val="90000"/>
            </a:lnSpc>
            <a:spcBef>
              <a:spcPct val="0"/>
            </a:spcBef>
            <a:spcAft>
              <a:spcPct val="35000"/>
            </a:spcAft>
          </a:pPr>
          <a:r>
            <a:rPr lang="es-EC" sz="1100" kern="1200" dirty="0" smtClean="0"/>
            <a:t>Del exterior  </a:t>
          </a:r>
        </a:p>
        <a:p>
          <a:pPr lvl="0" algn="ctr" defTabSz="488950">
            <a:lnSpc>
              <a:spcPct val="90000"/>
            </a:lnSpc>
            <a:spcBef>
              <a:spcPct val="0"/>
            </a:spcBef>
            <a:spcAft>
              <a:spcPct val="35000"/>
            </a:spcAft>
          </a:pPr>
          <a:r>
            <a:rPr lang="es-EC" sz="1100" kern="1200" dirty="0" err="1" smtClean="0"/>
            <a:t>Parkinwash</a:t>
          </a:r>
          <a:endParaRPr lang="es-EC" sz="1100" kern="1200" dirty="0"/>
        </a:p>
      </dsp:txBody>
      <dsp:txXfrm>
        <a:off x="568629" y="1928426"/>
        <a:ext cx="1014436" cy="6815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C3C63-3CBB-4713-8888-08BDBD8ACBBF}" type="datetimeFigureOut">
              <a:rPr lang="es-EC" smtClean="0"/>
              <a:pPr/>
              <a:t>17/02/2012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3BE3F-EA85-4DF4-9E43-774DBBD58D85}" type="slidenum">
              <a:rPr lang="es-EC" smtClean="0"/>
              <a:pPr/>
              <a:t>‹#›</a:t>
            </a:fld>
            <a:endParaRPr lang="es-EC"/>
          </a:p>
        </p:txBody>
      </p:sp>
    </p:spTree>
    <p:extLst>
      <p:ext uri="{BB962C8B-B14F-4D97-AF65-F5344CB8AC3E}">
        <p14:creationId xmlns:p14="http://schemas.microsoft.com/office/powerpoint/2010/main" val="143528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C6A3BE3F-EA85-4DF4-9E43-774DBBD58D85}" type="slidenum">
              <a:rPr lang="es-EC" smtClean="0"/>
              <a:pPr/>
              <a:t>19</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C6A3BE3F-EA85-4DF4-9E43-774DBBD58D85}" type="slidenum">
              <a:rPr lang="es-EC" smtClean="0"/>
              <a:pPr/>
              <a:t>41</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6A3BE3F-EA85-4DF4-9E43-774DBBD58D85}" type="slidenum">
              <a:rPr lang="es-EC" smtClean="0"/>
              <a:pPr/>
              <a:t>55</a:t>
            </a:fld>
            <a:endParaRPr lang="es-EC"/>
          </a:p>
        </p:txBody>
      </p:sp>
    </p:spTree>
    <p:extLst>
      <p:ext uri="{BB962C8B-B14F-4D97-AF65-F5344CB8AC3E}">
        <p14:creationId xmlns:p14="http://schemas.microsoft.com/office/powerpoint/2010/main" val="192988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0347057-CA00-4B01-964F-A33AD04F4211}" type="datetimeFigureOut">
              <a:rPr lang="es-EC" smtClean="0"/>
              <a:pPr/>
              <a:t>17/02/2012</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24EE333-846E-4A85-8C2B-51954415D5D7}" type="slidenum">
              <a:rPr lang="es-EC" smtClean="0"/>
              <a:pPr/>
              <a:t>‹#›</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4EE333-846E-4A85-8C2B-51954415D5D7}" type="slidenum">
              <a:rPr lang="es-EC" smtClean="0"/>
              <a:pPr/>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4EE333-846E-4A85-8C2B-51954415D5D7}" type="slidenum">
              <a:rPr lang="es-EC" smtClean="0"/>
              <a:pPr/>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4EE333-846E-4A85-8C2B-51954415D5D7}" type="slidenum">
              <a:rPr lang="es-EC" smtClean="0"/>
              <a:pPr/>
              <a:t>‹#›</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4EE333-846E-4A85-8C2B-51954415D5D7}" type="slidenum">
              <a:rPr lang="es-EC" smtClean="0"/>
              <a:pPr/>
              <a:t>‹#›</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24EE333-846E-4A85-8C2B-51954415D5D7}" type="slidenum">
              <a:rPr lang="es-EC" smtClean="0"/>
              <a:pPr/>
              <a:t>‹#›</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24EE333-846E-4A85-8C2B-51954415D5D7}" type="slidenum">
              <a:rPr lang="es-EC" smtClean="0"/>
              <a:pPr/>
              <a:t>‹#›</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24EE333-846E-4A85-8C2B-51954415D5D7}" type="slidenum">
              <a:rPr lang="es-EC" smtClean="0"/>
              <a:pPr/>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24EE333-846E-4A85-8C2B-51954415D5D7}" type="slidenum">
              <a:rPr lang="es-EC" smtClean="0"/>
              <a:pPr/>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7" name="Slide Number Placeholder 6"/>
          <p:cNvSpPr>
            <a:spLocks noGrp="1"/>
          </p:cNvSpPr>
          <p:nvPr>
            <p:ph type="sldNum" sz="quarter" idx="12"/>
          </p:nvPr>
        </p:nvSpPr>
        <p:spPr/>
        <p:txBody>
          <a:bodyPr/>
          <a:lstStyle/>
          <a:p>
            <a:fld id="{824EE333-846E-4A85-8C2B-51954415D5D7}" type="slidenum">
              <a:rPr lang="es-EC" smtClean="0"/>
              <a:pPr/>
              <a:t>‹#›</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47057-CA00-4B01-964F-A33AD04F4211}" type="datetimeFigureOut">
              <a:rPr lang="es-EC" smtClean="0"/>
              <a:pPr/>
              <a:t>17/02/2012</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824EE333-846E-4A85-8C2B-51954415D5D7}" type="slidenum">
              <a:rPr lang="es-EC" smtClean="0"/>
              <a:pPr/>
              <a:t>‹#›</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0347057-CA00-4B01-964F-A33AD04F4211}" type="datetimeFigureOut">
              <a:rPr lang="es-EC" smtClean="0"/>
              <a:pPr/>
              <a:t>17/02/2012</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24EE333-846E-4A85-8C2B-51954415D5D7}" type="slidenum">
              <a:rPr lang="es-EC" smtClean="0"/>
              <a:pPr/>
              <a:t>‹#›</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ESCUELA SUPERIOR POLITÉCNICA DEL LITORAL</a:t>
            </a:r>
            <a:endParaRPr lang="es-EC" dirty="0"/>
          </a:p>
        </p:txBody>
      </p:sp>
      <p:sp>
        <p:nvSpPr>
          <p:cNvPr id="3" name="Subtitle 2"/>
          <p:cNvSpPr>
            <a:spLocks noGrp="1"/>
          </p:cNvSpPr>
          <p:nvPr>
            <p:ph type="subTitle" idx="1"/>
          </p:nvPr>
        </p:nvSpPr>
        <p:spPr>
          <a:xfrm>
            <a:off x="304800" y="2133600"/>
            <a:ext cx="4038600" cy="2438400"/>
          </a:xfrm>
        </p:spPr>
        <p:txBody>
          <a:bodyPr>
            <a:normAutofit/>
          </a:bodyPr>
          <a:lstStyle/>
          <a:p>
            <a:r>
              <a:rPr lang="en-US" sz="2000" b="1" dirty="0" smtClean="0">
                <a:solidFill>
                  <a:schemeClr val="tx2">
                    <a:lumMod val="50000"/>
                  </a:schemeClr>
                </a:solidFill>
              </a:rPr>
              <a:t>PRESENTADO POR:</a:t>
            </a:r>
          </a:p>
          <a:p>
            <a:r>
              <a:rPr lang="en-US" sz="2000" dirty="0" smtClean="0">
                <a:solidFill>
                  <a:schemeClr val="accent4">
                    <a:lumMod val="75000"/>
                  </a:schemeClr>
                </a:solidFill>
              </a:rPr>
              <a:t>Marisol Stefanie Lamilla </a:t>
            </a:r>
            <a:r>
              <a:rPr lang="en-US" sz="2000" dirty="0" err="1" smtClean="0">
                <a:solidFill>
                  <a:schemeClr val="accent4">
                    <a:lumMod val="75000"/>
                  </a:schemeClr>
                </a:solidFill>
              </a:rPr>
              <a:t>Suárez</a:t>
            </a:r>
            <a:endParaRPr lang="en-US" sz="2000" dirty="0" smtClean="0">
              <a:solidFill>
                <a:schemeClr val="accent4">
                  <a:lumMod val="75000"/>
                </a:schemeClr>
              </a:solidFill>
            </a:endParaRPr>
          </a:p>
          <a:p>
            <a:r>
              <a:rPr lang="en-US" sz="2000" dirty="0" err="1" smtClean="0">
                <a:solidFill>
                  <a:schemeClr val="accent4">
                    <a:lumMod val="75000"/>
                  </a:schemeClr>
                </a:solidFill>
              </a:rPr>
              <a:t>Víctor</a:t>
            </a:r>
            <a:r>
              <a:rPr lang="en-US" sz="2000" dirty="0" smtClean="0">
                <a:solidFill>
                  <a:schemeClr val="accent4">
                    <a:lumMod val="75000"/>
                  </a:schemeClr>
                </a:solidFill>
              </a:rPr>
              <a:t> Antonio </a:t>
            </a:r>
            <a:r>
              <a:rPr lang="en-US" sz="2000" dirty="0" err="1" smtClean="0">
                <a:solidFill>
                  <a:schemeClr val="accent4">
                    <a:lumMod val="75000"/>
                  </a:schemeClr>
                </a:solidFill>
              </a:rPr>
              <a:t>Núñez</a:t>
            </a:r>
            <a:r>
              <a:rPr lang="en-US" sz="2000" dirty="0" smtClean="0">
                <a:solidFill>
                  <a:schemeClr val="accent4">
                    <a:lumMod val="75000"/>
                  </a:schemeClr>
                </a:solidFill>
              </a:rPr>
              <a:t> Castro</a:t>
            </a:r>
          </a:p>
          <a:p>
            <a:r>
              <a:rPr lang="en-US" sz="2000" dirty="0" smtClean="0">
                <a:solidFill>
                  <a:schemeClr val="accent4">
                    <a:lumMod val="75000"/>
                  </a:schemeClr>
                </a:solidFill>
              </a:rPr>
              <a:t>Jorge Andrés </a:t>
            </a:r>
            <a:r>
              <a:rPr lang="en-US" sz="2000" dirty="0" err="1" smtClean="0">
                <a:solidFill>
                  <a:schemeClr val="accent4">
                    <a:lumMod val="75000"/>
                  </a:schemeClr>
                </a:solidFill>
              </a:rPr>
              <a:t>Yánez</a:t>
            </a:r>
            <a:r>
              <a:rPr lang="en-US" sz="2000" dirty="0" smtClean="0">
                <a:solidFill>
                  <a:schemeClr val="accent4">
                    <a:lumMod val="75000"/>
                  </a:schemeClr>
                </a:solidFill>
              </a:rPr>
              <a:t> Schmidt </a:t>
            </a:r>
            <a:endParaRPr lang="es-EC" sz="2000" dirty="0">
              <a:solidFill>
                <a:schemeClr val="accent4">
                  <a:lumMod val="75000"/>
                </a:schemeClr>
              </a:solidFill>
            </a:endParaRPr>
          </a:p>
        </p:txBody>
      </p:sp>
      <p:sp>
        <p:nvSpPr>
          <p:cNvPr id="5" name="Subtitle 2"/>
          <p:cNvSpPr txBox="1">
            <a:spLocks/>
          </p:cNvSpPr>
          <p:nvPr/>
        </p:nvSpPr>
        <p:spPr>
          <a:xfrm>
            <a:off x="304800" y="4191000"/>
            <a:ext cx="4038600" cy="24384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2000" b="1" dirty="0" smtClean="0">
                <a:solidFill>
                  <a:schemeClr val="tx2">
                    <a:lumMod val="50000"/>
                  </a:schemeClr>
                </a:solidFill>
              </a:rPr>
              <a:t>DIRECTOR:</a:t>
            </a:r>
          </a:p>
          <a:p>
            <a:r>
              <a:rPr lang="pt-BR" sz="2000" dirty="0">
                <a:solidFill>
                  <a:schemeClr val="accent4">
                    <a:lumMod val="75000"/>
                  </a:schemeClr>
                </a:solidFill>
              </a:rPr>
              <a:t>Ec. Pedro Gando Cañarte, MBF</a:t>
            </a:r>
            <a:endParaRPr lang="es-EC" sz="2000" dirty="0">
              <a:solidFill>
                <a:schemeClr val="accent4">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743" y="380999"/>
            <a:ext cx="1562100" cy="155689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266" y="388275"/>
            <a:ext cx="1581734" cy="15496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ubtitle 2"/>
          <p:cNvSpPr txBox="1">
            <a:spLocks/>
          </p:cNvSpPr>
          <p:nvPr/>
        </p:nvSpPr>
        <p:spPr>
          <a:xfrm>
            <a:off x="4744034" y="4572000"/>
            <a:ext cx="3390900" cy="10668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2000" b="1" dirty="0" smtClean="0">
                <a:solidFill>
                  <a:schemeClr val="tx2">
                    <a:lumMod val="50000"/>
                  </a:schemeClr>
                </a:solidFill>
              </a:rPr>
              <a:t>FACULTAD DE ECONOMÍA Y NEGOCIOS</a:t>
            </a:r>
            <a:endParaRPr lang="es-EC" sz="2000" dirty="0">
              <a:solidFill>
                <a:schemeClr val="tx2">
                  <a:lumMod val="50000"/>
                </a:schemeClr>
              </a:solidFill>
            </a:endParaRPr>
          </a:p>
        </p:txBody>
      </p:sp>
      <p:sp>
        <p:nvSpPr>
          <p:cNvPr id="6" name="TextBox 5"/>
          <p:cNvSpPr txBox="1"/>
          <p:nvPr/>
        </p:nvSpPr>
        <p:spPr>
          <a:xfrm>
            <a:off x="514350" y="1077630"/>
            <a:ext cx="3619500" cy="584775"/>
          </a:xfrm>
          <a:prstGeom prst="rect">
            <a:avLst/>
          </a:prstGeom>
          <a:noFill/>
        </p:spPr>
        <p:txBody>
          <a:bodyPr wrap="square" rtlCol="0">
            <a:spAutoFit/>
          </a:bodyPr>
          <a:lstStyle/>
          <a:p>
            <a:r>
              <a:rPr lang="en-US" sz="3200" b="1" i="1" dirty="0" smtClean="0">
                <a:solidFill>
                  <a:schemeClr val="accent1">
                    <a:lumMod val="50000"/>
                  </a:schemeClr>
                </a:solidFill>
              </a:rPr>
              <a:t>TESIS DE GRADO</a:t>
            </a:r>
            <a:endParaRPr lang="es-EC" sz="3200" b="1" i="1" dirty="0">
              <a:solidFill>
                <a:schemeClr val="accent1">
                  <a:lumMod val="50000"/>
                </a:schemeClr>
              </a:solidFill>
            </a:endParaRPr>
          </a:p>
        </p:txBody>
      </p:sp>
    </p:spTree>
    <p:extLst>
      <p:ext uri="{BB962C8B-B14F-4D97-AF65-F5344CB8AC3E}">
        <p14:creationId xmlns:p14="http://schemas.microsoft.com/office/powerpoint/2010/main" val="2446527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9" y="2438400"/>
            <a:ext cx="2656609"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533400"/>
            <a:ext cx="7024744" cy="1143000"/>
          </a:xfrm>
        </p:spPr>
        <p:txBody>
          <a:bodyPr>
            <a:normAutofit fontScale="90000"/>
          </a:bodyPr>
          <a:lstStyle/>
          <a:p>
            <a:r>
              <a:rPr lang="en-US" b="1" dirty="0"/>
              <a:t>2. </a:t>
            </a:r>
            <a:r>
              <a:rPr lang="es-EC" b="1" dirty="0" smtClean="0"/>
              <a:t>Investigación</a:t>
            </a:r>
            <a:r>
              <a:rPr lang="en-US" b="1" dirty="0" smtClean="0"/>
              <a:t> </a:t>
            </a:r>
            <a:r>
              <a:rPr lang="en-US" b="1" dirty="0"/>
              <a:t>de Mercado</a:t>
            </a:r>
            <a:endParaRPr lang="es-EC" dirty="0"/>
          </a:p>
        </p:txBody>
      </p:sp>
      <p:sp>
        <p:nvSpPr>
          <p:cNvPr id="3" name="Content Placeholder 2"/>
          <p:cNvSpPr>
            <a:spLocks noGrp="1"/>
          </p:cNvSpPr>
          <p:nvPr>
            <p:ph idx="1"/>
          </p:nvPr>
        </p:nvSpPr>
        <p:spPr>
          <a:xfrm>
            <a:off x="762001" y="2057400"/>
            <a:ext cx="5105399" cy="3508977"/>
          </a:xfrm>
        </p:spPr>
        <p:txBody>
          <a:bodyPr>
            <a:normAutofit fontScale="85000" lnSpcReduction="20000"/>
          </a:bodyPr>
          <a:lstStyle/>
          <a:p>
            <a:pPr marL="68580" indent="0">
              <a:buNone/>
            </a:pPr>
            <a:r>
              <a:rPr lang="en-US" dirty="0" smtClean="0">
                <a:solidFill>
                  <a:schemeClr val="accent1"/>
                </a:solidFill>
              </a:rPr>
              <a:t>OBJETIVOS</a:t>
            </a:r>
          </a:p>
          <a:p>
            <a:pPr lvl="0" algn="just"/>
            <a:r>
              <a:rPr lang="es-EC" dirty="0"/>
              <a:t>Conocer la cantidad aproximada de familias y empresas que forman parte del mercado objetivo.</a:t>
            </a:r>
          </a:p>
          <a:p>
            <a:pPr marL="68580" indent="0" algn="just">
              <a:buNone/>
            </a:pPr>
            <a:endParaRPr lang="es-EC" dirty="0"/>
          </a:p>
          <a:p>
            <a:pPr lvl="0" algn="just"/>
            <a:r>
              <a:rPr lang="es-EC" dirty="0"/>
              <a:t>Determinar el precio que los usuarios del servicio estén dispuestos a pagar.</a:t>
            </a:r>
          </a:p>
          <a:p>
            <a:pPr marL="68580" indent="0" algn="just">
              <a:buNone/>
            </a:pPr>
            <a:endParaRPr lang="es-EC" dirty="0"/>
          </a:p>
          <a:p>
            <a:pPr lvl="0" algn="just"/>
            <a:r>
              <a:rPr lang="es-EC" dirty="0"/>
              <a:t>Conocer alternativas que utilizan actualmente para el servicio de lavado.</a:t>
            </a:r>
          </a:p>
          <a:p>
            <a:pPr marL="68580" indent="0">
              <a:buNone/>
            </a:pPr>
            <a:endParaRPr lang="es-EC" dirty="0">
              <a:solidFill>
                <a:schemeClr val="accent1"/>
              </a:solidFill>
            </a:endParaRPr>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138082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45" y="2743200"/>
            <a:ext cx="2793305" cy="242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93051" y="1676400"/>
            <a:ext cx="4803694" cy="4795159"/>
          </a:xfrm>
          <a:prstGeom prst="rect">
            <a:avLst/>
          </a:prstGeom>
        </p:spPr>
        <p:txBody>
          <a:bodyPr wrap="square">
            <a:spAutoFit/>
          </a:bodyPr>
          <a:lstStyle/>
          <a:p>
            <a:endParaRPr lang="es-EC" sz="3200" dirty="0" smtClean="0">
              <a:solidFill>
                <a:schemeClr val="accent1"/>
              </a:solidFill>
            </a:endParaRPr>
          </a:p>
          <a:p>
            <a:r>
              <a:rPr lang="es-EC" dirty="0" smtClean="0">
                <a:solidFill>
                  <a:schemeClr val="tx2"/>
                </a:solidFill>
              </a:rPr>
              <a:t>Para </a:t>
            </a:r>
            <a:r>
              <a:rPr lang="es-EC" dirty="0">
                <a:solidFill>
                  <a:schemeClr val="tx2"/>
                </a:solidFill>
              </a:rPr>
              <a:t>estimar la demanda de los 5 primeros años tendremos en cuenta lo siguiente: </a:t>
            </a:r>
          </a:p>
          <a:p>
            <a:r>
              <a:rPr lang="es-EC" dirty="0"/>
              <a:t> </a:t>
            </a:r>
          </a:p>
          <a:p>
            <a:pPr marL="342900" lvl="0" indent="-274320">
              <a:spcBef>
                <a:spcPct val="20000"/>
              </a:spcBef>
              <a:buClr>
                <a:schemeClr val="accent1"/>
              </a:buClr>
              <a:buSzPct val="76000"/>
              <a:buFont typeface="Wingdings 2" pitchFamily="18" charset="2"/>
              <a:buChar char=""/>
            </a:pPr>
            <a:r>
              <a:rPr lang="es-EC" dirty="0">
                <a:solidFill>
                  <a:schemeClr val="tx2"/>
                </a:solidFill>
              </a:rPr>
              <a:t>Población del Cantón Daule año 2010 es 120.326</a:t>
            </a:r>
          </a:p>
          <a:p>
            <a:pPr marL="342900" lvl="0" indent="-274320">
              <a:spcBef>
                <a:spcPct val="20000"/>
              </a:spcBef>
              <a:buClr>
                <a:schemeClr val="accent1"/>
              </a:buClr>
              <a:buSzPct val="76000"/>
              <a:buFont typeface="Wingdings 2" pitchFamily="18" charset="2"/>
              <a:buChar char=""/>
            </a:pPr>
            <a:r>
              <a:rPr lang="es-EC" dirty="0">
                <a:solidFill>
                  <a:schemeClr val="tx2"/>
                </a:solidFill>
              </a:rPr>
              <a:t>Población del Cantón Samborondón 2010 es 67.590</a:t>
            </a:r>
          </a:p>
          <a:p>
            <a:pPr marL="342900" lvl="0" indent="-274320">
              <a:spcBef>
                <a:spcPct val="20000"/>
              </a:spcBef>
              <a:buClr>
                <a:schemeClr val="accent1"/>
              </a:buClr>
              <a:buSzPct val="76000"/>
              <a:buFont typeface="Wingdings 2" pitchFamily="18" charset="2"/>
              <a:buChar char=""/>
            </a:pPr>
            <a:r>
              <a:rPr lang="es-EC" dirty="0">
                <a:solidFill>
                  <a:schemeClr val="tx2"/>
                </a:solidFill>
              </a:rPr>
              <a:t>PEA Daule 68.934,77</a:t>
            </a:r>
          </a:p>
          <a:p>
            <a:pPr marL="342900" lvl="0" indent="-274320">
              <a:spcBef>
                <a:spcPct val="20000"/>
              </a:spcBef>
              <a:buClr>
                <a:schemeClr val="accent1"/>
              </a:buClr>
              <a:buSzPct val="76000"/>
              <a:buFont typeface="Wingdings 2" pitchFamily="18" charset="2"/>
              <a:buChar char=""/>
            </a:pPr>
            <a:r>
              <a:rPr lang="es-EC" dirty="0">
                <a:solidFill>
                  <a:schemeClr val="tx2"/>
                </a:solidFill>
              </a:rPr>
              <a:t>PEA Samborondón 42.487,07</a:t>
            </a:r>
          </a:p>
          <a:p>
            <a:pPr marL="342900" lvl="0" indent="-274320">
              <a:spcBef>
                <a:spcPct val="20000"/>
              </a:spcBef>
              <a:buClr>
                <a:schemeClr val="accent1"/>
              </a:buClr>
              <a:buSzPct val="76000"/>
              <a:buFont typeface="Wingdings 2" pitchFamily="18" charset="2"/>
              <a:buChar char=""/>
            </a:pPr>
            <a:r>
              <a:rPr lang="es-EC" dirty="0">
                <a:solidFill>
                  <a:schemeClr val="tx2"/>
                </a:solidFill>
              </a:rPr>
              <a:t>Tasa de crecimiento 5%  (Potter)</a:t>
            </a:r>
          </a:p>
          <a:p>
            <a:pPr marL="342900" lvl="0" indent="-274320">
              <a:spcBef>
                <a:spcPct val="20000"/>
              </a:spcBef>
              <a:buClr>
                <a:schemeClr val="accent1"/>
              </a:buClr>
              <a:buSzPct val="76000"/>
              <a:buFont typeface="Wingdings 2" pitchFamily="18" charset="2"/>
              <a:buChar char=""/>
            </a:pPr>
            <a:r>
              <a:rPr lang="es-EC" dirty="0">
                <a:solidFill>
                  <a:schemeClr val="tx2"/>
                </a:solidFill>
              </a:rPr>
              <a:t>Asumiendo que el 2% de nuestro mercado objetivo está dispuesto  a adquirir nuestro servicio.</a:t>
            </a:r>
          </a:p>
        </p:txBody>
      </p:sp>
      <p:sp>
        <p:nvSpPr>
          <p:cNvPr id="2" name="Title 1"/>
          <p:cNvSpPr>
            <a:spLocks noGrp="1"/>
          </p:cNvSpPr>
          <p:nvPr>
            <p:ph type="title"/>
          </p:nvPr>
        </p:nvSpPr>
        <p:spPr>
          <a:xfrm>
            <a:off x="685800" y="1447800"/>
            <a:ext cx="7024744" cy="1143000"/>
          </a:xfrm>
        </p:spPr>
        <p:txBody>
          <a:bodyPr>
            <a:normAutofit fontScale="90000"/>
          </a:bodyPr>
          <a:lstStyle/>
          <a:p>
            <a:r>
              <a:rPr lang="en-US" b="1" dirty="0" smtClean="0"/>
              <a:t>2. </a:t>
            </a:r>
            <a:r>
              <a:rPr lang="es-EC" b="1" dirty="0" smtClean="0"/>
              <a:t>Investigación</a:t>
            </a:r>
            <a:r>
              <a:rPr lang="en-US" b="1" dirty="0" smtClean="0"/>
              <a:t> de Mercado</a:t>
            </a:r>
            <a:br>
              <a:rPr lang="en-US" b="1" dirty="0" smtClean="0"/>
            </a:br>
            <a:r>
              <a:rPr lang="en-US" dirty="0"/>
              <a:t>Plan de </a:t>
            </a:r>
            <a:r>
              <a:rPr lang="es-EC" dirty="0" smtClean="0"/>
              <a:t>muestreo</a:t>
            </a:r>
            <a:r>
              <a:rPr lang="en-US" dirty="0"/>
              <a:t/>
            </a:r>
            <a:br>
              <a:rPr lang="en-US" dirty="0"/>
            </a:br>
            <a:endParaRPr lang="es-EC" b="1" dirty="0"/>
          </a:p>
        </p:txBody>
      </p:sp>
      <p:sp>
        <p:nvSpPr>
          <p:cNvPr id="5" name="TextBox 4"/>
          <p:cNvSpPr txBox="1"/>
          <p:nvPr/>
        </p:nvSpPr>
        <p:spPr>
          <a:xfrm>
            <a:off x="5181600" y="76200"/>
            <a:ext cx="3276600" cy="461665"/>
          </a:xfrm>
          <a:prstGeom prst="rect">
            <a:avLst/>
          </a:prstGeom>
          <a:noFill/>
        </p:spPr>
        <p:txBody>
          <a:bodyPr wrap="square" rtlCol="0">
            <a:spAutoFit/>
          </a:bodyPr>
          <a:lstStyle/>
          <a:p>
            <a:r>
              <a:rPr lang="en-US" sz="2400" i="1" dirty="0" smtClean="0">
                <a:solidFill>
                  <a:schemeClr val="accent4">
                    <a:lumMod val="20000"/>
                    <a:lumOff val="80000"/>
                  </a:schemeClr>
                </a:solidFill>
                <a:latin typeface="AR JULIAN" pitchFamily="2" charset="0"/>
              </a:rPr>
              <a:t>ECOCLEAN CAR</a:t>
            </a:r>
            <a:endParaRPr lang="es-EC" sz="2400" i="1" dirty="0">
              <a:solidFill>
                <a:schemeClr val="accent4">
                  <a:lumMod val="20000"/>
                  <a:lumOff val="80000"/>
                </a:schemeClr>
              </a:solidFill>
              <a:latin typeface="AR JULIAN" pitchFamily="2" charset="0"/>
            </a:endParaRPr>
          </a:p>
        </p:txBody>
      </p:sp>
      <p:sp>
        <p:nvSpPr>
          <p:cNvPr id="6"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7"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1968098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1828800"/>
            <a:ext cx="5562599"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85800" y="533400"/>
            <a:ext cx="7024744" cy="1143000"/>
          </a:xfrm>
        </p:spPr>
        <p:txBody>
          <a:bodyPr>
            <a:normAutofit fontScale="90000"/>
          </a:bodyPr>
          <a:lstStyle/>
          <a:p>
            <a:r>
              <a:rPr lang="en-US" b="1" dirty="0" smtClean="0"/>
              <a:t>2. </a:t>
            </a:r>
            <a:r>
              <a:rPr lang="es-EC" b="1" dirty="0" smtClean="0"/>
              <a:t>Investigación</a:t>
            </a:r>
            <a:r>
              <a:rPr lang="en-US" b="1" dirty="0" smtClean="0"/>
              <a:t> de Mercado</a:t>
            </a:r>
            <a:endParaRPr lang="es-EC" b="1"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828800"/>
            <a:ext cx="5562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696816"/>
            <a:ext cx="4191000" cy="251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81600" y="76200"/>
            <a:ext cx="3276600" cy="461665"/>
          </a:xfrm>
          <a:prstGeom prst="rect">
            <a:avLst/>
          </a:prstGeom>
          <a:noFill/>
        </p:spPr>
        <p:txBody>
          <a:bodyPr wrap="square" rtlCol="0">
            <a:spAutoFit/>
          </a:bodyPr>
          <a:lstStyle/>
          <a:p>
            <a:r>
              <a:rPr lang="en-US" sz="2400" i="1" dirty="0" smtClean="0">
                <a:solidFill>
                  <a:schemeClr val="accent4">
                    <a:lumMod val="20000"/>
                    <a:lumOff val="80000"/>
                  </a:schemeClr>
                </a:solidFill>
                <a:latin typeface="AR JULIAN" pitchFamily="2" charset="0"/>
              </a:rPr>
              <a:t>ECOCLEAN CAR</a:t>
            </a:r>
            <a:endParaRPr lang="es-EC" sz="2400" i="1" dirty="0">
              <a:solidFill>
                <a:schemeClr val="accent4">
                  <a:lumMod val="20000"/>
                  <a:lumOff val="80000"/>
                </a:schemeClr>
              </a:solidFill>
              <a:latin typeface="AR JULIAN" pitchFamily="2" charset="0"/>
            </a:endParaRPr>
          </a:p>
        </p:txBody>
      </p:sp>
      <p:sp>
        <p:nvSpPr>
          <p:cNvPr id="7"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8"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3088410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1143000"/>
          </a:xfrm>
        </p:spPr>
        <p:txBody>
          <a:bodyPr>
            <a:normAutofit fontScale="90000"/>
          </a:bodyPr>
          <a:lstStyle/>
          <a:p>
            <a:r>
              <a:rPr lang="en-US" b="1" dirty="0"/>
              <a:t>2. </a:t>
            </a:r>
            <a:r>
              <a:rPr lang="es-EC" b="1" dirty="0"/>
              <a:t>Investigación</a:t>
            </a:r>
            <a:r>
              <a:rPr lang="en-US" b="1" dirty="0"/>
              <a:t> de Mercado</a:t>
            </a:r>
            <a:endParaRPr lang="es-EC"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00200"/>
                <a:ext cx="7543800" cy="4800600"/>
              </a:xfrm>
            </p:spPr>
            <p:txBody>
              <a:bodyPr>
                <a:normAutofit fontScale="77500" lnSpcReduction="20000"/>
              </a:bodyPr>
              <a:lstStyle/>
              <a:p>
                <a:pPr marL="68580" indent="0">
                  <a:buNone/>
                </a:pPr>
                <a:r>
                  <a:rPr lang="en-US" sz="3600" dirty="0" err="1" smtClean="0">
                    <a:solidFill>
                      <a:srgbClr val="94C600"/>
                    </a:solidFill>
                    <a:ea typeface="+mj-ea"/>
                    <a:cs typeface="+mj-cs"/>
                  </a:rPr>
                  <a:t>Tamaño</a:t>
                </a:r>
                <a:r>
                  <a:rPr lang="en-US" sz="3600" dirty="0" smtClean="0">
                    <a:solidFill>
                      <a:srgbClr val="94C600"/>
                    </a:solidFill>
                    <a:ea typeface="+mj-ea"/>
                    <a:cs typeface="+mj-cs"/>
                  </a:rPr>
                  <a:t> de la </a:t>
                </a:r>
                <a:r>
                  <a:rPr lang="es-EC" sz="3600" dirty="0" smtClean="0">
                    <a:solidFill>
                      <a:srgbClr val="94C600"/>
                    </a:solidFill>
                    <a:ea typeface="+mj-ea"/>
                    <a:cs typeface="+mj-cs"/>
                  </a:rPr>
                  <a:t>muestra</a:t>
                </a:r>
              </a:p>
              <a:p>
                <a:pPr marL="68580" indent="0">
                  <a:buNone/>
                </a:pPr>
                <a:endParaRPr lang="es-EC" sz="3600" dirty="0" smtClean="0">
                  <a:solidFill>
                    <a:srgbClr val="94C600"/>
                  </a:solidFill>
                  <a:ea typeface="+mj-ea"/>
                  <a:cs typeface="+mj-cs"/>
                </a:endParaRPr>
              </a:p>
              <a:p>
                <a:pPr marL="68580" indent="0">
                  <a:buNone/>
                </a:pPr>
                <a:r>
                  <a:rPr lang="es-EC" dirty="0"/>
                  <a:t>El tamaño de la muestra debe </a:t>
                </a:r>
                <a:r>
                  <a:rPr lang="es-EC" dirty="0" smtClean="0"/>
                  <a:t>ser:</a:t>
                </a:r>
              </a:p>
              <a:p>
                <a:pPr marL="68580" indent="0">
                  <a:buNone/>
                </a:pPr>
                <a:endParaRPr lang="es-EC" dirty="0" smtClean="0"/>
              </a:p>
              <a:p>
                <a:pPr marL="68580" indent="0" algn="ctr">
                  <a:buNone/>
                </a:pPr>
                <a:r>
                  <a:rPr lang="es-EC" dirty="0" smtClean="0"/>
                  <a:t>          </a:t>
                </a:r>
                <a14:m>
                  <m:oMath xmlns:m="http://schemas.openxmlformats.org/officeDocument/2006/math">
                    <m:r>
                      <a:rPr lang="es-EC" b="1" i="1">
                        <a:latin typeface="Cambria Math"/>
                      </a:rPr>
                      <m:t>𝒏</m:t>
                    </m:r>
                    <m:r>
                      <a:rPr lang="es-EC" b="1" i="1">
                        <a:latin typeface="Cambria Math"/>
                      </a:rPr>
                      <m:t>=</m:t>
                    </m:r>
                    <m:d>
                      <m:dPr>
                        <m:begChr m:val="["/>
                        <m:endChr m:val="]"/>
                        <m:ctrlPr>
                          <a:rPr lang="es-EC" b="1" i="1">
                            <a:latin typeface="Cambria Math"/>
                          </a:rPr>
                        </m:ctrlPr>
                      </m:dPr>
                      <m:e>
                        <m:f>
                          <m:fPr>
                            <m:ctrlPr>
                              <a:rPr lang="es-EC" b="1" i="1">
                                <a:latin typeface="Cambria Math"/>
                              </a:rPr>
                            </m:ctrlPr>
                          </m:fPr>
                          <m:num>
                            <m:r>
                              <a:rPr lang="es-EC" b="1" i="1">
                                <a:latin typeface="Cambria Math"/>
                              </a:rPr>
                              <m:t>𝑷</m:t>
                            </m:r>
                            <m:r>
                              <a:rPr lang="es-EC" b="1" i="1">
                                <a:latin typeface="Cambria Math"/>
                              </a:rPr>
                              <m:t>×</m:t>
                            </m:r>
                            <m:r>
                              <a:rPr lang="es-EC" b="1" i="1">
                                <a:latin typeface="Cambria Math"/>
                              </a:rPr>
                              <m:t>𝑸</m:t>
                            </m:r>
                          </m:num>
                          <m:den>
                            <m:sSup>
                              <m:sSupPr>
                                <m:ctrlPr>
                                  <a:rPr lang="es-EC" b="1" i="1">
                                    <a:latin typeface="Cambria Math"/>
                                  </a:rPr>
                                </m:ctrlPr>
                              </m:sSupPr>
                              <m:e>
                                <m:r>
                                  <a:rPr lang="es-EC" b="1" i="1">
                                    <a:latin typeface="Cambria Math"/>
                                  </a:rPr>
                                  <m:t>𝒆</m:t>
                                </m:r>
                              </m:e>
                              <m:sup>
                                <m:r>
                                  <a:rPr lang="es-EC" b="1" i="1">
                                    <a:latin typeface="Cambria Math"/>
                                  </a:rPr>
                                  <m:t>𝟐</m:t>
                                </m:r>
                              </m:sup>
                            </m:sSup>
                          </m:den>
                        </m:f>
                      </m:e>
                    </m:d>
                    <m:sSup>
                      <m:sSupPr>
                        <m:ctrlPr>
                          <a:rPr lang="es-EC" b="1" i="1">
                            <a:latin typeface="Cambria Math"/>
                          </a:rPr>
                        </m:ctrlPr>
                      </m:sSupPr>
                      <m:e>
                        <m:r>
                          <a:rPr lang="es-EC" b="1" i="1">
                            <a:latin typeface="Cambria Math"/>
                          </a:rPr>
                          <m:t>𝒁</m:t>
                        </m:r>
                      </m:e>
                      <m:sup>
                        <m:r>
                          <a:rPr lang="es-EC" b="1" i="1">
                            <a:latin typeface="Cambria Math"/>
                          </a:rPr>
                          <m:t>𝟐</m:t>
                        </m:r>
                      </m:sup>
                    </m:sSup>
                  </m:oMath>
                </a14:m>
                <a:endParaRPr lang="es-EC" dirty="0" smtClean="0"/>
              </a:p>
              <a:p>
                <a:pPr marL="68580" indent="0" algn="ctr">
                  <a:buNone/>
                </a:pPr>
                <a:endParaRPr lang="es-EC" dirty="0"/>
              </a:p>
              <a:p>
                <a:pPr marL="68580" indent="0">
                  <a:buNone/>
                </a:pPr>
                <a:r>
                  <a:rPr lang="es-EC" dirty="0"/>
                  <a:t>P: probabilidad de que el evento ocurra </a:t>
                </a:r>
              </a:p>
              <a:p>
                <a:pPr marL="68580" indent="0">
                  <a:buNone/>
                </a:pPr>
                <a:r>
                  <a:rPr lang="es-EC" dirty="0"/>
                  <a:t>Q: probabilidad de que el evento no ocurra </a:t>
                </a:r>
              </a:p>
              <a:p>
                <a:pPr marL="68580" indent="0">
                  <a:buNone/>
                </a:pPr>
                <a:r>
                  <a:rPr lang="es-EC" dirty="0"/>
                  <a:t>e: margen de error 5% (95% confiabilidad) </a:t>
                </a:r>
              </a:p>
              <a:p>
                <a:pPr marL="68580" indent="0">
                  <a:buNone/>
                </a:pPr>
                <a:r>
                  <a:rPr lang="es-EC" dirty="0"/>
                  <a:t>n: población	</a:t>
                </a:r>
                <a:endParaRPr lang="es-EC" dirty="0" smtClean="0"/>
              </a:p>
              <a:p>
                <a:pPr marL="68580" indent="0">
                  <a:buNone/>
                </a:pPr>
                <a:endParaRPr lang="es-EC" dirty="0">
                  <a:effectLst/>
                </a:endParaRPr>
              </a:p>
              <a:p>
                <a:pPr marL="68580" indent="0">
                  <a:buNone/>
                </a:pPr>
                <a14:m>
                  <m:oMathPara xmlns:m="http://schemas.openxmlformats.org/officeDocument/2006/math">
                    <m:oMathParaPr>
                      <m:jc m:val="centerGroup"/>
                    </m:oMathParaPr>
                    <m:oMath xmlns:m="http://schemas.openxmlformats.org/officeDocument/2006/math">
                      <m:r>
                        <a:rPr lang="es-EC" b="1" i="1">
                          <a:latin typeface="Cambria Math"/>
                        </a:rPr>
                        <m:t>𝒏</m:t>
                      </m:r>
                      <m:r>
                        <a:rPr lang="es-EC" b="1" i="1">
                          <a:latin typeface="Cambria Math"/>
                        </a:rPr>
                        <m:t>=</m:t>
                      </m:r>
                      <m:d>
                        <m:dPr>
                          <m:begChr m:val="{"/>
                          <m:endChr m:val="}"/>
                          <m:ctrlPr>
                            <a:rPr lang="es-EC" b="1" i="1">
                              <a:latin typeface="Cambria Math"/>
                            </a:rPr>
                          </m:ctrlPr>
                        </m:dPr>
                        <m:e>
                          <m:d>
                            <m:dPr>
                              <m:begChr m:val="["/>
                              <m:endChr m:val="]"/>
                              <m:ctrlPr>
                                <a:rPr lang="es-EC" b="1" i="1">
                                  <a:latin typeface="Cambria Math"/>
                                </a:rPr>
                              </m:ctrlPr>
                            </m:dPr>
                            <m:e>
                              <m:d>
                                <m:dPr>
                                  <m:ctrlPr>
                                    <a:rPr lang="es-EC" b="1" i="1">
                                      <a:latin typeface="Cambria Math"/>
                                    </a:rPr>
                                  </m:ctrlPr>
                                </m:dPr>
                                <m:e>
                                  <m:r>
                                    <a:rPr lang="es-EC" b="1" i="1">
                                      <a:latin typeface="Cambria Math"/>
                                    </a:rPr>
                                    <m:t>𝟎</m:t>
                                  </m:r>
                                  <m:r>
                                    <a:rPr lang="es-EC" b="1" i="1">
                                      <a:latin typeface="Cambria Math"/>
                                    </a:rPr>
                                    <m:t>.</m:t>
                                  </m:r>
                                  <m:r>
                                    <a:rPr lang="es-EC" b="1" i="1">
                                      <a:latin typeface="Cambria Math"/>
                                    </a:rPr>
                                    <m:t>𝟓</m:t>
                                  </m:r>
                                </m:e>
                              </m:d>
                              <m:r>
                                <a:rPr lang="es-EC" b="1" i="1">
                                  <a:latin typeface="Cambria Math"/>
                                </a:rPr>
                                <m:t>×</m:t>
                              </m:r>
                              <m:d>
                                <m:dPr>
                                  <m:ctrlPr>
                                    <a:rPr lang="es-EC" b="1" i="1">
                                      <a:latin typeface="Cambria Math"/>
                                    </a:rPr>
                                  </m:ctrlPr>
                                </m:dPr>
                                <m:e>
                                  <m:r>
                                    <a:rPr lang="es-EC" b="1" i="1">
                                      <a:latin typeface="Cambria Math"/>
                                    </a:rPr>
                                    <m:t>𝟎</m:t>
                                  </m:r>
                                  <m:r>
                                    <a:rPr lang="es-EC" b="1" i="1">
                                      <a:latin typeface="Cambria Math"/>
                                    </a:rPr>
                                    <m:t>.</m:t>
                                  </m:r>
                                  <m:r>
                                    <a:rPr lang="es-EC" b="1" i="1">
                                      <a:latin typeface="Cambria Math"/>
                                    </a:rPr>
                                    <m:t>𝟓</m:t>
                                  </m:r>
                                </m:e>
                              </m:d>
                            </m:e>
                          </m:d>
                          <m:r>
                            <a:rPr lang="es-EC" b="1" i="1">
                              <a:latin typeface="Cambria Math"/>
                            </a:rPr>
                            <m:t>/(</m:t>
                          </m:r>
                          <m:sSup>
                            <m:sSupPr>
                              <m:ctrlPr>
                                <a:rPr lang="es-EC" b="1" i="1">
                                  <a:latin typeface="Cambria Math"/>
                                </a:rPr>
                              </m:ctrlPr>
                            </m:sSupPr>
                            <m:e>
                              <m:r>
                                <a:rPr lang="es-EC" b="1" i="1">
                                  <a:latin typeface="Cambria Math"/>
                                </a:rPr>
                                <m:t>𝟎</m:t>
                              </m:r>
                              <m:r>
                                <a:rPr lang="es-EC" b="1" i="1">
                                  <a:latin typeface="Cambria Math"/>
                                </a:rPr>
                                <m:t>,</m:t>
                              </m:r>
                              <m:r>
                                <a:rPr lang="es-EC" b="1" i="1">
                                  <a:latin typeface="Cambria Math"/>
                                </a:rPr>
                                <m:t>𝟎𝟓</m:t>
                              </m:r>
                            </m:e>
                            <m:sup>
                              <m:r>
                                <a:rPr lang="es-EC" b="1" i="1">
                                  <a:latin typeface="Cambria Math"/>
                                </a:rPr>
                                <m:t>𝟐</m:t>
                              </m:r>
                            </m:sup>
                          </m:sSup>
                        </m:e>
                      </m:d>
                      <m:r>
                        <a:rPr lang="es-EC" b="1" i="1">
                          <a:latin typeface="Cambria Math"/>
                        </a:rPr>
                        <m:t>×</m:t>
                      </m:r>
                      <m:sSup>
                        <m:sSupPr>
                          <m:ctrlPr>
                            <a:rPr lang="es-EC" b="1" i="1">
                              <a:latin typeface="Cambria Math"/>
                            </a:rPr>
                          </m:ctrlPr>
                        </m:sSupPr>
                        <m:e>
                          <m:r>
                            <a:rPr lang="es-EC" b="1" i="1">
                              <a:latin typeface="Cambria Math"/>
                            </a:rPr>
                            <m:t>(</m:t>
                          </m:r>
                          <m:r>
                            <a:rPr lang="es-EC" b="1" i="1">
                              <a:latin typeface="Cambria Math"/>
                            </a:rPr>
                            <m:t>𝟏</m:t>
                          </m:r>
                          <m:r>
                            <a:rPr lang="es-EC" b="1" i="1">
                              <a:latin typeface="Cambria Math"/>
                            </a:rPr>
                            <m:t>,</m:t>
                          </m:r>
                          <m:r>
                            <a:rPr lang="es-EC" b="1" i="1">
                              <a:latin typeface="Cambria Math"/>
                            </a:rPr>
                            <m:t>𝟗𝟔</m:t>
                          </m:r>
                          <m:r>
                            <a:rPr lang="es-EC" b="1" i="1">
                              <a:latin typeface="Cambria Math"/>
                            </a:rPr>
                            <m:t>)</m:t>
                          </m:r>
                        </m:e>
                        <m:sup>
                          <m:r>
                            <a:rPr lang="es-EC" b="1" i="1">
                              <a:latin typeface="Cambria Math"/>
                            </a:rPr>
                            <m:t>𝟐</m:t>
                          </m:r>
                        </m:sup>
                      </m:sSup>
                    </m:oMath>
                  </m:oMathPara>
                </a14:m>
                <a:endParaRPr lang="es-EC" dirty="0">
                  <a:effectLst/>
                </a:endParaRPr>
              </a:p>
              <a:p>
                <a:pPr marL="68580" indent="0">
                  <a:buNone/>
                </a:pPr>
                <a14:m>
                  <m:oMathPara xmlns:m="http://schemas.openxmlformats.org/officeDocument/2006/math">
                    <m:oMathParaPr>
                      <m:jc m:val="center"/>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r>
                            <a:rPr lang="es-EC" i="1">
                              <a:latin typeface="Cambria Math"/>
                            </a:rPr>
                            <m:t>0.9604</m:t>
                          </m:r>
                        </m:num>
                        <m:den>
                          <m:r>
                            <a:rPr lang="es-EC" i="1">
                              <a:latin typeface="Cambria Math"/>
                            </a:rPr>
                            <m:t>0,0025</m:t>
                          </m:r>
                        </m:den>
                      </m:f>
                    </m:oMath>
                  </m:oMathPara>
                </a14:m>
                <a:endParaRPr lang="es-EC" dirty="0"/>
              </a:p>
              <a:p>
                <a:pPr marL="68580" indent="0">
                  <a:buNone/>
                </a:pPr>
                <a14:m>
                  <m:oMathPara xmlns:m="http://schemas.openxmlformats.org/officeDocument/2006/math">
                    <m:oMathParaPr>
                      <m:jc m:val="centerGroup"/>
                    </m:oMathParaPr>
                    <m:oMath xmlns:m="http://schemas.openxmlformats.org/officeDocument/2006/math">
                      <m:r>
                        <a:rPr lang="es-EC" b="1" i="1">
                          <a:latin typeface="Cambria Math"/>
                        </a:rPr>
                        <m:t>𝒏</m:t>
                      </m:r>
                      <m:r>
                        <a:rPr lang="es-EC" b="1" i="1">
                          <a:latin typeface="Cambria Math"/>
                        </a:rPr>
                        <m:t>=</m:t>
                      </m:r>
                      <m:r>
                        <a:rPr lang="es-EC" b="1" i="1">
                          <a:latin typeface="Cambria Math"/>
                        </a:rPr>
                        <m:t>𝟑𝟖𝟓</m:t>
                      </m:r>
                    </m:oMath>
                  </m:oMathPara>
                </a14:m>
                <a:endParaRPr lang="es-EC" dirty="0"/>
              </a:p>
              <a:p>
                <a:pPr marL="68580" indent="0">
                  <a:buNone/>
                </a:pPr>
                <a:endParaRPr lang="es-EC"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00200"/>
                <a:ext cx="7543800" cy="4800600"/>
              </a:xfrm>
              <a:blipFill rotWithShape="1">
                <a:blip r:embed="rId2"/>
                <a:stretch>
                  <a:fillRect l="-485" t="-2668"/>
                </a:stretch>
              </a:blipFill>
            </p:spPr>
            <p:txBody>
              <a:bodyPr/>
              <a:lstStyle/>
              <a:p>
                <a:r>
                  <a:rPr lang="es-EC">
                    <a:noFill/>
                  </a:rPr>
                  <a:t> </a:t>
                </a:r>
              </a:p>
            </p:txBody>
          </p:sp>
        </mc:Fallback>
      </mc:AlternateContent>
    </p:spTree>
    <p:extLst>
      <p:ext uri="{BB962C8B-B14F-4D97-AF65-F5344CB8AC3E}">
        <p14:creationId xmlns:p14="http://schemas.microsoft.com/office/powerpoint/2010/main" val="3005193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024744" cy="1143000"/>
          </a:xfrm>
        </p:spPr>
        <p:txBody>
          <a:bodyPr>
            <a:normAutofit fontScale="90000"/>
          </a:bodyPr>
          <a:lstStyle/>
          <a:p>
            <a:r>
              <a:rPr lang="en-US" b="1" dirty="0"/>
              <a:t>2. </a:t>
            </a:r>
            <a:r>
              <a:rPr lang="es-EC" b="1" dirty="0" smtClean="0"/>
              <a:t>Investigación</a:t>
            </a:r>
            <a:r>
              <a:rPr lang="en-US" b="1" dirty="0" smtClean="0"/>
              <a:t> </a:t>
            </a:r>
            <a:r>
              <a:rPr lang="en-US" b="1" dirty="0"/>
              <a:t>de Mercado</a:t>
            </a:r>
            <a:endParaRPr lang="es-EC" dirty="0"/>
          </a:p>
        </p:txBody>
      </p:sp>
      <p:sp>
        <p:nvSpPr>
          <p:cNvPr id="3" name="Content Placeholder 2"/>
          <p:cNvSpPr>
            <a:spLocks noGrp="1"/>
          </p:cNvSpPr>
          <p:nvPr>
            <p:ph idx="1"/>
          </p:nvPr>
        </p:nvSpPr>
        <p:spPr>
          <a:xfrm>
            <a:off x="1295400" y="1371600"/>
            <a:ext cx="6777317" cy="495748"/>
          </a:xfrm>
        </p:spPr>
        <p:txBody>
          <a:bodyPr/>
          <a:lstStyle/>
          <a:p>
            <a:pPr marL="68580" indent="0" algn="ctr">
              <a:buNone/>
            </a:pPr>
            <a:r>
              <a:rPr lang="en-US" dirty="0" smtClean="0">
                <a:solidFill>
                  <a:schemeClr val="accent1"/>
                </a:solidFill>
              </a:rPr>
              <a:t>DISEÑO DE ENCUESTA</a:t>
            </a:r>
            <a:endParaRPr lang="es-EC" dirty="0">
              <a:solidFill>
                <a:schemeClr val="accent1"/>
              </a:solidFill>
            </a:endParaRPr>
          </a:p>
        </p:txBody>
      </p:sp>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88035"/>
            <a:ext cx="920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81600" y="76200"/>
            <a:ext cx="3276600" cy="461665"/>
          </a:xfrm>
          <a:prstGeom prst="rect">
            <a:avLst/>
          </a:prstGeom>
          <a:noFill/>
        </p:spPr>
        <p:txBody>
          <a:bodyPr wrap="square" rtlCol="0">
            <a:spAutoFit/>
          </a:bodyPr>
          <a:lstStyle/>
          <a:p>
            <a:r>
              <a:rPr lang="en-US" sz="2400" i="1" dirty="0" smtClean="0">
                <a:solidFill>
                  <a:schemeClr val="accent4">
                    <a:lumMod val="20000"/>
                    <a:lumOff val="80000"/>
                  </a:schemeClr>
                </a:solidFill>
                <a:latin typeface="AR JULIAN" pitchFamily="2" charset="0"/>
              </a:rPr>
              <a:t>ECOCLEAN CAR</a:t>
            </a:r>
            <a:endParaRPr lang="es-EC" sz="2400" i="1" dirty="0">
              <a:solidFill>
                <a:schemeClr val="accent4">
                  <a:lumMod val="20000"/>
                  <a:lumOff val="80000"/>
                </a:schemeClr>
              </a:solidFill>
              <a:latin typeface="AR JULIAN" pitchFamily="2" charset="0"/>
            </a:endParaRPr>
          </a:p>
        </p:txBody>
      </p:sp>
      <p:sp>
        <p:nvSpPr>
          <p:cNvPr id="8"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9"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852"/>
          <a:stretch>
            <a:fillRect/>
          </a:stretch>
        </p:blipFill>
        <p:spPr bwMode="auto">
          <a:xfrm>
            <a:off x="457200" y="1752600"/>
            <a:ext cx="4038600" cy="476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852" r="1852" b="2313"/>
          <a:stretch>
            <a:fillRect/>
          </a:stretch>
        </p:blipFill>
        <p:spPr bwMode="auto">
          <a:xfrm>
            <a:off x="4648200" y="2209800"/>
            <a:ext cx="396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644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1143000"/>
          </a:xfrm>
        </p:spPr>
        <p:txBody>
          <a:bodyPr>
            <a:normAutofit fontScale="90000"/>
          </a:bodyPr>
          <a:lstStyle/>
          <a:p>
            <a:r>
              <a:rPr lang="en-US" b="1" dirty="0"/>
              <a:t>2. </a:t>
            </a:r>
            <a:r>
              <a:rPr lang="es-EC" b="1" dirty="0" smtClean="0"/>
              <a:t>Investigación</a:t>
            </a:r>
            <a:r>
              <a:rPr lang="en-US" b="1" dirty="0" smtClean="0"/>
              <a:t> </a:t>
            </a:r>
            <a:r>
              <a:rPr lang="en-US" b="1" dirty="0"/>
              <a:t>de Mercado</a:t>
            </a:r>
            <a:endParaRPr lang="es-EC" dirty="0"/>
          </a:p>
        </p:txBody>
      </p:sp>
      <p:sp>
        <p:nvSpPr>
          <p:cNvPr id="3" name="Content Placeholder 2"/>
          <p:cNvSpPr>
            <a:spLocks noGrp="1"/>
          </p:cNvSpPr>
          <p:nvPr>
            <p:ph idx="1"/>
          </p:nvPr>
        </p:nvSpPr>
        <p:spPr>
          <a:xfrm>
            <a:off x="762000" y="1905000"/>
            <a:ext cx="3909508" cy="648148"/>
          </a:xfrm>
        </p:spPr>
        <p:txBody>
          <a:bodyPr/>
          <a:lstStyle/>
          <a:p>
            <a:pPr marL="68580" indent="0">
              <a:buNone/>
            </a:pPr>
            <a:r>
              <a:rPr lang="es-EC" dirty="0" smtClean="0">
                <a:solidFill>
                  <a:schemeClr val="accent1"/>
                </a:solidFill>
              </a:rPr>
              <a:t>Resultados</a:t>
            </a:r>
            <a:r>
              <a:rPr lang="en-US" dirty="0" smtClean="0">
                <a:solidFill>
                  <a:schemeClr val="accent1"/>
                </a:solidFill>
              </a:rPr>
              <a:t>:</a:t>
            </a:r>
            <a:endParaRPr lang="es-EC" dirty="0">
              <a:solidFill>
                <a:schemeClr val="accent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276600"/>
            <a:ext cx="3733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4021" y="2568714"/>
            <a:ext cx="3676979" cy="646331"/>
          </a:xfrm>
          <a:prstGeom prst="rect">
            <a:avLst/>
          </a:prstGeom>
          <a:noFill/>
        </p:spPr>
        <p:txBody>
          <a:bodyPr wrap="square" rtlCol="0">
            <a:spAutoFit/>
          </a:bodyPr>
          <a:lstStyle/>
          <a:p>
            <a:pPr algn="ctr"/>
            <a:r>
              <a:rPr lang="es-EC" dirty="0" smtClean="0">
                <a:solidFill>
                  <a:schemeClr val="tx2"/>
                </a:solidFill>
              </a:rPr>
              <a:t>Aceptación</a:t>
            </a:r>
            <a:r>
              <a:rPr lang="en-US" dirty="0" smtClean="0">
                <a:solidFill>
                  <a:schemeClr val="tx2"/>
                </a:solidFill>
              </a:rPr>
              <a:t> </a:t>
            </a:r>
            <a:r>
              <a:rPr lang="en-US" dirty="0">
                <a:solidFill>
                  <a:schemeClr val="tx2"/>
                </a:solidFill>
              </a:rPr>
              <a:t>al </a:t>
            </a:r>
            <a:r>
              <a:rPr lang="es-EC" dirty="0" smtClean="0">
                <a:solidFill>
                  <a:schemeClr val="tx2"/>
                </a:solidFill>
              </a:rPr>
              <a:t>servicio</a:t>
            </a:r>
            <a:r>
              <a:rPr lang="en-US" dirty="0" smtClean="0">
                <a:solidFill>
                  <a:schemeClr val="tx2"/>
                </a:solidFill>
              </a:rPr>
              <a:t> </a:t>
            </a:r>
            <a:r>
              <a:rPr lang="en-US" dirty="0">
                <a:solidFill>
                  <a:schemeClr val="tx2"/>
                </a:solidFill>
              </a:rPr>
              <a:t>a </a:t>
            </a:r>
            <a:r>
              <a:rPr lang="es-EC" dirty="0" smtClean="0">
                <a:solidFill>
                  <a:schemeClr val="tx2"/>
                </a:solidFill>
              </a:rPr>
              <a:t>domicilio</a:t>
            </a:r>
            <a:endParaRPr lang="es-EC" dirty="0">
              <a:solidFill>
                <a:schemeClr val="tx2"/>
              </a:solidFill>
            </a:endParaRPr>
          </a:p>
        </p:txBody>
      </p:sp>
      <p:graphicFrame>
        <p:nvGraphicFramePr>
          <p:cNvPr id="6" name="Gráfico 3"/>
          <p:cNvGraphicFramePr/>
          <p:nvPr>
            <p:extLst>
              <p:ext uri="{D42A27DB-BD31-4B8C-83A1-F6EECF244321}">
                <p14:modId xmlns:p14="http://schemas.microsoft.com/office/powerpoint/2010/main" val="513876152"/>
              </p:ext>
            </p:extLst>
          </p:nvPr>
        </p:nvGraphicFramePr>
        <p:xfrm>
          <a:off x="4800600" y="32766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752109" y="2574337"/>
            <a:ext cx="3676979" cy="369332"/>
          </a:xfrm>
          <a:prstGeom prst="rect">
            <a:avLst/>
          </a:prstGeom>
          <a:noFill/>
        </p:spPr>
        <p:txBody>
          <a:bodyPr wrap="square" rtlCol="0">
            <a:spAutoFit/>
          </a:bodyPr>
          <a:lstStyle/>
          <a:p>
            <a:pPr algn="ctr"/>
            <a:r>
              <a:rPr lang="es-EC" dirty="0" smtClean="0"/>
              <a:t>¿</a:t>
            </a:r>
            <a:r>
              <a:rPr lang="es-EC" dirty="0" smtClean="0">
                <a:solidFill>
                  <a:schemeClr val="tx2"/>
                </a:solidFill>
              </a:rPr>
              <a:t>Cómo</a:t>
            </a:r>
            <a:r>
              <a:rPr lang="en-US" dirty="0" smtClean="0">
                <a:solidFill>
                  <a:schemeClr val="tx2"/>
                </a:solidFill>
              </a:rPr>
              <a:t> </a:t>
            </a:r>
            <a:r>
              <a:rPr lang="es-EC" dirty="0" smtClean="0">
                <a:solidFill>
                  <a:schemeClr val="tx2"/>
                </a:solidFill>
              </a:rPr>
              <a:t>realiza</a:t>
            </a:r>
            <a:r>
              <a:rPr lang="en-US" dirty="0" smtClean="0">
                <a:solidFill>
                  <a:schemeClr val="tx2"/>
                </a:solidFill>
              </a:rPr>
              <a:t> el </a:t>
            </a:r>
            <a:r>
              <a:rPr lang="es-EC" dirty="0" smtClean="0">
                <a:solidFill>
                  <a:schemeClr val="tx2"/>
                </a:solidFill>
              </a:rPr>
              <a:t>lavado</a:t>
            </a:r>
            <a:r>
              <a:rPr lang="en-US" dirty="0" smtClean="0">
                <a:solidFill>
                  <a:schemeClr val="tx2"/>
                </a:solidFill>
              </a:rPr>
              <a:t>?</a:t>
            </a:r>
            <a:endParaRPr lang="es-EC" dirty="0">
              <a:solidFill>
                <a:schemeClr val="tx2"/>
              </a:solidFill>
            </a:endParaRPr>
          </a:p>
        </p:txBody>
      </p:sp>
      <p:sp>
        <p:nvSpPr>
          <p:cNvPr id="8"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9"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1817687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024744" cy="1143000"/>
          </a:xfrm>
        </p:spPr>
        <p:txBody>
          <a:bodyPr>
            <a:normAutofit fontScale="90000"/>
          </a:bodyPr>
          <a:lstStyle/>
          <a:p>
            <a:r>
              <a:rPr lang="en-US" b="1" dirty="0"/>
              <a:t>2. </a:t>
            </a:r>
            <a:r>
              <a:rPr lang="es-EC" b="1" dirty="0" smtClean="0"/>
              <a:t>Investigación</a:t>
            </a:r>
            <a:r>
              <a:rPr lang="en-US" b="1" dirty="0" smtClean="0"/>
              <a:t> </a:t>
            </a:r>
            <a:r>
              <a:rPr lang="en-US" b="1" dirty="0"/>
              <a:t>de Mercado</a:t>
            </a:r>
            <a:endParaRPr lang="es-EC" dirty="0"/>
          </a:p>
        </p:txBody>
      </p:sp>
      <p:sp>
        <p:nvSpPr>
          <p:cNvPr id="4" name="Content Placeholder 2"/>
          <p:cNvSpPr txBox="1">
            <a:spLocks/>
          </p:cNvSpPr>
          <p:nvPr/>
        </p:nvSpPr>
        <p:spPr>
          <a:xfrm>
            <a:off x="990600" y="1905000"/>
            <a:ext cx="3909508" cy="64814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s-EC" dirty="0" smtClean="0">
                <a:solidFill>
                  <a:schemeClr val="accent1"/>
                </a:solidFill>
              </a:rPr>
              <a:t>Resultados</a:t>
            </a:r>
            <a:r>
              <a:rPr lang="en-US" dirty="0" smtClean="0">
                <a:solidFill>
                  <a:schemeClr val="accent1"/>
                </a:solidFill>
              </a:rPr>
              <a:t>:</a:t>
            </a:r>
            <a:endParaRPr lang="es-EC" dirty="0">
              <a:solidFill>
                <a:schemeClr val="accent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276600"/>
            <a:ext cx="3733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4021" y="2568714"/>
            <a:ext cx="3676979" cy="369332"/>
          </a:xfrm>
          <a:prstGeom prst="rect">
            <a:avLst/>
          </a:prstGeom>
          <a:noFill/>
        </p:spPr>
        <p:txBody>
          <a:bodyPr wrap="square" rtlCol="0">
            <a:spAutoFit/>
          </a:bodyPr>
          <a:lstStyle/>
          <a:p>
            <a:pPr algn="ctr"/>
            <a:r>
              <a:rPr lang="es-EC" dirty="0" smtClean="0">
                <a:solidFill>
                  <a:schemeClr val="tx2"/>
                </a:solidFill>
              </a:rPr>
              <a:t>Tipo</a:t>
            </a:r>
            <a:r>
              <a:rPr lang="en-US" dirty="0" smtClean="0">
                <a:solidFill>
                  <a:schemeClr val="tx2"/>
                </a:solidFill>
              </a:rPr>
              <a:t> de Pago</a:t>
            </a:r>
            <a:endParaRPr lang="es-EC" dirty="0">
              <a:solidFill>
                <a:schemeClr val="tx2"/>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000" t="3241" r="2000" b="5093"/>
          <a:stretch>
            <a:fillRect/>
          </a:stretch>
        </p:blipFill>
        <p:spPr bwMode="auto">
          <a:xfrm>
            <a:off x="4800600" y="3352800"/>
            <a:ext cx="3657600" cy="2743200"/>
          </a:xfrm>
          <a:prstGeom prst="rect">
            <a:avLst/>
          </a:prstGeom>
          <a:noFill/>
          <a:ln>
            <a:solidFill>
              <a:schemeClr val="bg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52109" y="2588192"/>
            <a:ext cx="3676979" cy="369332"/>
          </a:xfrm>
          <a:prstGeom prst="rect">
            <a:avLst/>
          </a:prstGeom>
          <a:noFill/>
        </p:spPr>
        <p:txBody>
          <a:bodyPr wrap="square" rtlCol="0">
            <a:spAutoFit/>
          </a:bodyPr>
          <a:lstStyle/>
          <a:p>
            <a:pPr algn="ctr"/>
            <a:r>
              <a:rPr lang="es-EC" dirty="0" smtClean="0">
                <a:solidFill>
                  <a:schemeClr val="tx2"/>
                </a:solidFill>
              </a:rPr>
              <a:t>Frecuencia</a:t>
            </a:r>
            <a:r>
              <a:rPr lang="en-US" dirty="0" smtClean="0">
                <a:solidFill>
                  <a:schemeClr val="tx2"/>
                </a:solidFill>
              </a:rPr>
              <a:t> de </a:t>
            </a:r>
            <a:r>
              <a:rPr lang="es-EC" dirty="0" smtClean="0">
                <a:solidFill>
                  <a:schemeClr val="tx2"/>
                </a:solidFill>
              </a:rPr>
              <a:t>Lavado</a:t>
            </a:r>
            <a:endParaRPr lang="es-EC" dirty="0">
              <a:solidFill>
                <a:schemeClr val="tx2"/>
              </a:solidFill>
            </a:endParaRPr>
          </a:p>
        </p:txBody>
      </p:sp>
      <p:sp>
        <p:nvSpPr>
          <p:cNvPr id="8"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0"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3754238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024744" cy="1143000"/>
          </a:xfrm>
        </p:spPr>
        <p:txBody>
          <a:bodyPr>
            <a:normAutofit fontScale="90000"/>
          </a:bodyPr>
          <a:lstStyle/>
          <a:p>
            <a:r>
              <a:rPr lang="en-US" b="1" dirty="0"/>
              <a:t>2. </a:t>
            </a:r>
            <a:r>
              <a:rPr lang="es-EC" b="1" dirty="0" smtClean="0"/>
              <a:t>Investigación</a:t>
            </a:r>
            <a:r>
              <a:rPr lang="en-US" b="1" dirty="0" smtClean="0"/>
              <a:t> </a:t>
            </a:r>
            <a:r>
              <a:rPr lang="en-US" b="1" dirty="0"/>
              <a:t>de Mercado</a:t>
            </a:r>
            <a:endParaRPr lang="es-EC" dirty="0"/>
          </a:p>
        </p:txBody>
      </p:sp>
      <p:sp>
        <p:nvSpPr>
          <p:cNvPr id="3" name="Content Placeholder 2"/>
          <p:cNvSpPr>
            <a:spLocks noGrp="1"/>
          </p:cNvSpPr>
          <p:nvPr>
            <p:ph idx="1"/>
          </p:nvPr>
        </p:nvSpPr>
        <p:spPr>
          <a:xfrm>
            <a:off x="609600" y="1752600"/>
            <a:ext cx="7848600" cy="4648200"/>
          </a:xfrm>
        </p:spPr>
        <p:txBody>
          <a:bodyPr>
            <a:normAutofit fontScale="85000" lnSpcReduction="20000"/>
          </a:bodyPr>
          <a:lstStyle/>
          <a:p>
            <a:pPr marL="68580" indent="0">
              <a:buNone/>
            </a:pPr>
            <a:r>
              <a:rPr lang="es-EC" dirty="0" smtClean="0">
                <a:solidFill>
                  <a:schemeClr val="accent1"/>
                </a:solidFill>
              </a:rPr>
              <a:t>CONCLUSIONES</a:t>
            </a:r>
          </a:p>
          <a:p>
            <a:pPr marL="68580" indent="0">
              <a:buNone/>
            </a:pPr>
            <a:endParaRPr lang="es-EC" dirty="0" smtClean="0">
              <a:solidFill>
                <a:schemeClr val="accent1"/>
              </a:solidFill>
            </a:endParaRPr>
          </a:p>
          <a:p>
            <a:pPr algn="just"/>
            <a:r>
              <a:rPr lang="es-EC" dirty="0" smtClean="0"/>
              <a:t>De los encuestados la gran mayoría posee vehículos, los cuales acostumbran a la lavarlos mensualmente.</a:t>
            </a:r>
          </a:p>
          <a:p>
            <a:pPr algn="just"/>
            <a:endParaRPr lang="es-EC" dirty="0" smtClean="0"/>
          </a:p>
          <a:p>
            <a:pPr algn="just"/>
            <a:r>
              <a:rPr lang="es-EC" dirty="0" smtClean="0"/>
              <a:t>Buscar establecimiento para adquirir el servicio es la modalidad establecida, por lo tanto por medio de marketing hay que fomentar y ganar la preferencia de los consumidores.</a:t>
            </a:r>
          </a:p>
          <a:p>
            <a:pPr algn="just"/>
            <a:endParaRPr lang="es-EC" dirty="0" smtClean="0"/>
          </a:p>
          <a:p>
            <a:pPr algn="just"/>
            <a:r>
              <a:rPr lang="es-EC" dirty="0" smtClean="0"/>
              <a:t>A pesar a la inseguridad de la ciudad, la encuesta demuestra que 81,82% de los encuestados estarían dispuestos a adquirir servicios de lavado a domicilio.</a:t>
            </a:r>
          </a:p>
          <a:p>
            <a:pPr algn="just"/>
            <a:endParaRPr lang="es-EC" dirty="0" smtClean="0"/>
          </a:p>
          <a:p>
            <a:pPr algn="just"/>
            <a:r>
              <a:rPr lang="es-EC" dirty="0" smtClean="0"/>
              <a:t>El precio referencial preferido por los encuestados coincide con el que se ha fijado para el servicio.</a:t>
            </a:r>
          </a:p>
          <a:p>
            <a:pPr marL="68580" indent="0">
              <a:buNone/>
            </a:pPr>
            <a:endParaRPr lang="es-EC" dirty="0" smtClean="0"/>
          </a:p>
          <a:p>
            <a:pPr marL="68580" indent="0">
              <a:buNone/>
            </a:pPr>
            <a:endParaRPr lang="es-EC" dirty="0" smtClean="0"/>
          </a:p>
          <a:p>
            <a:pPr marL="68580" indent="0">
              <a:buNone/>
            </a:pPr>
            <a:endParaRPr lang="es-EC" dirty="0"/>
          </a:p>
        </p:txBody>
      </p:sp>
      <p:sp>
        <p:nvSpPr>
          <p:cNvPr id="4"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5"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2762218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b="1" dirty="0" smtClean="0"/>
              <a:t>INDICE</a:t>
            </a:r>
            <a:endParaRPr lang="es-EC" b="1" dirty="0"/>
          </a:p>
        </p:txBody>
      </p:sp>
      <p:sp>
        <p:nvSpPr>
          <p:cNvPr id="3" name="Content Placeholder 2"/>
          <p:cNvSpPr>
            <a:spLocks noGrp="1"/>
          </p:cNvSpPr>
          <p:nvPr>
            <p:ph idx="1"/>
          </p:nvPr>
        </p:nvSpPr>
        <p:spPr>
          <a:xfrm>
            <a:off x="838200" y="1828800"/>
            <a:ext cx="6777317" cy="3508977"/>
          </a:xfrm>
        </p:spPr>
        <p:txBody>
          <a:bodyPr>
            <a:noAutofit/>
          </a:bodyPr>
          <a:lstStyle/>
          <a:p>
            <a:pPr marL="68580" indent="0">
              <a:buNone/>
            </a:pPr>
            <a:r>
              <a:rPr lang="es-EC" sz="2800" b="1" dirty="0">
                <a:solidFill>
                  <a:schemeClr val="tx2">
                    <a:lumMod val="40000"/>
                    <a:lumOff val="60000"/>
                  </a:schemeClr>
                </a:solidFill>
              </a:rPr>
              <a:t>1. Introducción</a:t>
            </a:r>
          </a:p>
          <a:p>
            <a:pPr marL="68580" indent="0">
              <a:buNone/>
            </a:pPr>
            <a:r>
              <a:rPr lang="es-EC" sz="2800" b="1" dirty="0">
                <a:solidFill>
                  <a:schemeClr val="tx2">
                    <a:lumMod val="40000"/>
                    <a:lumOff val="60000"/>
                  </a:schemeClr>
                </a:solidFill>
              </a:rPr>
              <a:t>2. Investigación </a:t>
            </a:r>
            <a:r>
              <a:rPr lang="es-EC" sz="2800" b="1" dirty="0" smtClean="0">
                <a:solidFill>
                  <a:schemeClr val="tx2">
                    <a:lumMod val="40000"/>
                    <a:lumOff val="60000"/>
                  </a:schemeClr>
                </a:solidFill>
              </a:rPr>
              <a:t>de Mercados</a:t>
            </a:r>
            <a:endParaRPr lang="es-EC" sz="2800" b="1" dirty="0">
              <a:solidFill>
                <a:schemeClr val="tx2">
                  <a:lumMod val="40000"/>
                  <a:lumOff val="60000"/>
                </a:schemeClr>
              </a:solidFill>
            </a:endParaRPr>
          </a:p>
          <a:p>
            <a:pPr marL="68580" indent="0">
              <a:buNone/>
            </a:pPr>
            <a:r>
              <a:rPr lang="es-EC" sz="2800" b="1" dirty="0"/>
              <a:t>3. </a:t>
            </a:r>
            <a:r>
              <a:rPr lang="es-EC" sz="2800" b="1" dirty="0" smtClean="0"/>
              <a:t>Marketing Estratégico</a:t>
            </a:r>
            <a:endParaRPr lang="es-EC" sz="2800" b="1" dirty="0"/>
          </a:p>
          <a:p>
            <a:pPr marL="68580" indent="0">
              <a:buNone/>
            </a:pPr>
            <a:r>
              <a:rPr lang="es-EC" sz="2800" b="1" dirty="0">
                <a:solidFill>
                  <a:schemeClr val="tx2">
                    <a:lumMod val="40000"/>
                    <a:lumOff val="60000"/>
                  </a:schemeClr>
                </a:solidFill>
              </a:rPr>
              <a:t>4. Estudio Organizacional</a:t>
            </a:r>
          </a:p>
          <a:p>
            <a:pPr marL="68580" indent="0">
              <a:buNone/>
            </a:pPr>
            <a:r>
              <a:rPr lang="es-EC" sz="2800" b="1" dirty="0">
                <a:solidFill>
                  <a:schemeClr val="tx2">
                    <a:lumMod val="40000"/>
                    <a:lumOff val="60000"/>
                  </a:schemeClr>
                </a:solidFill>
              </a:rPr>
              <a:t>5. Estudio Técnico </a:t>
            </a:r>
            <a:endParaRPr lang="es-EC" sz="2800" b="1" dirty="0" smtClean="0">
              <a:solidFill>
                <a:schemeClr val="tx2">
                  <a:lumMod val="40000"/>
                  <a:lumOff val="60000"/>
                </a:schemeClr>
              </a:solidFill>
            </a:endParaRPr>
          </a:p>
          <a:p>
            <a:pPr marL="68580" indent="0">
              <a:buNone/>
            </a:pPr>
            <a:r>
              <a:rPr lang="es-EC" sz="2800" b="1" dirty="0" smtClean="0">
                <a:solidFill>
                  <a:schemeClr val="tx2">
                    <a:lumMod val="40000"/>
                    <a:lumOff val="60000"/>
                  </a:schemeClr>
                </a:solidFill>
              </a:rPr>
              <a:t>6</a:t>
            </a:r>
            <a:r>
              <a:rPr lang="es-EC" sz="2800" b="1" dirty="0">
                <a:solidFill>
                  <a:schemeClr val="tx2">
                    <a:lumMod val="40000"/>
                    <a:lumOff val="60000"/>
                  </a:schemeClr>
                </a:solidFill>
              </a:rPr>
              <a:t>. Estudio Financiero</a:t>
            </a:r>
          </a:p>
          <a:p>
            <a:pPr marL="68580" indent="0">
              <a:buNone/>
            </a:pPr>
            <a:r>
              <a:rPr lang="es-EC" sz="2800" b="1" dirty="0">
                <a:solidFill>
                  <a:schemeClr val="tx2">
                    <a:lumMod val="40000"/>
                    <a:lumOff val="60000"/>
                  </a:schemeClr>
                </a:solidFill>
              </a:rPr>
              <a:t>7. Conclusiones</a:t>
            </a:r>
          </a:p>
          <a:p>
            <a:pPr marL="68580" indent="0">
              <a:buNone/>
            </a:pPr>
            <a:r>
              <a:rPr lang="es-EC" sz="2800" b="1" dirty="0">
                <a:solidFill>
                  <a:schemeClr val="tx2">
                    <a:lumMod val="40000"/>
                    <a:lumOff val="60000"/>
                  </a:schemeClr>
                </a:solidFill>
              </a:rPr>
              <a:t>8. Recomendaciones</a:t>
            </a:r>
          </a:p>
        </p:txBody>
      </p:sp>
      <p:sp>
        <p:nvSpPr>
          <p:cNvPr id="4" name="TextBox 3"/>
          <p:cNvSpPr txBox="1"/>
          <p:nvPr/>
        </p:nvSpPr>
        <p:spPr>
          <a:xfrm>
            <a:off x="5181600" y="76200"/>
            <a:ext cx="3276600" cy="461665"/>
          </a:xfrm>
          <a:prstGeom prst="rect">
            <a:avLst/>
          </a:prstGeom>
          <a:noFill/>
        </p:spPr>
        <p:txBody>
          <a:bodyPr wrap="square" rtlCol="0">
            <a:spAutoFit/>
          </a:bodyPr>
          <a:lstStyle/>
          <a:p>
            <a:r>
              <a:rPr lang="en-US" sz="2400" i="1" dirty="0" smtClean="0">
                <a:solidFill>
                  <a:schemeClr val="accent4">
                    <a:lumMod val="20000"/>
                    <a:lumOff val="80000"/>
                  </a:schemeClr>
                </a:solidFill>
                <a:latin typeface="AR JULIAN" pitchFamily="2" charset="0"/>
              </a:rPr>
              <a:t>ECOCLEAN CAR</a:t>
            </a:r>
            <a:endParaRPr lang="es-EC" sz="2400" i="1" dirty="0">
              <a:solidFill>
                <a:schemeClr val="accent4">
                  <a:lumMod val="20000"/>
                  <a:lumOff val="80000"/>
                </a:schemeClr>
              </a:solidFill>
              <a:latin typeface="AR JULIAN" pitchFamily="2" charset="0"/>
            </a:endParaRPr>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3555467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3. Marketing Estratégico</a:t>
            </a:r>
            <a:endParaRPr lang="es-EC" sz="3600" b="1" dirty="0"/>
          </a:p>
        </p:txBody>
      </p:sp>
      <p:graphicFrame>
        <p:nvGraphicFramePr>
          <p:cNvPr id="7" name="6 Marcador de contenido"/>
          <p:cNvGraphicFramePr>
            <a:graphicFrameLocks noGrp="1"/>
          </p:cNvGraphicFramePr>
          <p:nvPr>
            <p:ph idx="1"/>
          </p:nvPr>
        </p:nvGraphicFramePr>
        <p:xfrm>
          <a:off x="1066800" y="1676400"/>
          <a:ext cx="6777317"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4800600" y="685800"/>
            <a:ext cx="3313355" cy="872924"/>
          </a:xfrm>
        </p:spPr>
        <p:txBody>
          <a:bodyPr/>
          <a:lstStyle/>
          <a:p>
            <a:pPr algn="ctr"/>
            <a:r>
              <a:rPr lang="en-US" b="1" dirty="0" smtClean="0">
                <a:latin typeface="Aparajita" pitchFamily="34" charset="0"/>
                <a:cs typeface="Aparajita" pitchFamily="34" charset="0"/>
              </a:rPr>
              <a:t>TEMA</a:t>
            </a:r>
            <a:endParaRPr lang="es-EC" dirty="0">
              <a:latin typeface="Aparajita" pitchFamily="34" charset="0"/>
              <a:cs typeface="Aparajita" pitchFamily="34" charset="0"/>
            </a:endParaRPr>
          </a:p>
        </p:txBody>
      </p:sp>
      <p:sp>
        <p:nvSpPr>
          <p:cNvPr id="9" name="8 Subtítulo"/>
          <p:cNvSpPr>
            <a:spLocks noGrp="1"/>
          </p:cNvSpPr>
          <p:nvPr>
            <p:ph type="subTitle" idx="1"/>
          </p:nvPr>
        </p:nvSpPr>
        <p:spPr>
          <a:xfrm>
            <a:off x="4572001" y="2362200"/>
            <a:ext cx="3733799" cy="3581400"/>
          </a:xfrm>
        </p:spPr>
        <p:txBody>
          <a:bodyPr>
            <a:normAutofit/>
          </a:bodyPr>
          <a:lstStyle/>
          <a:p>
            <a:pPr algn="ctr">
              <a:lnSpc>
                <a:spcPct val="150000"/>
              </a:lnSpc>
            </a:pPr>
            <a:r>
              <a:rPr lang="es-EC" sz="2000" b="1" dirty="0" smtClean="0">
                <a:cs typeface="Aparajita" pitchFamily="34" charset="0"/>
              </a:rPr>
              <a:t>PROYECTO DE INVERSIÓN PARA LA CREACIÓN DE UNA EMPRESA DE LAVADO EN SECO DE AUTOMÓVILES A DOMICILIO </a:t>
            </a:r>
          </a:p>
          <a:p>
            <a:pPr algn="ctr">
              <a:lnSpc>
                <a:spcPct val="150000"/>
              </a:lnSpc>
            </a:pPr>
            <a:r>
              <a:rPr lang="es-EC" sz="2000" b="1" dirty="0" smtClean="0">
                <a:cs typeface="Aparajita" pitchFamily="34" charset="0"/>
              </a:rPr>
              <a:t>VÍA SAMBORONDÓN</a:t>
            </a:r>
            <a:endParaRPr lang="es-EC" sz="2000" dirty="0" smtClean="0">
              <a:cs typeface="Aparajita" pitchFamily="34" charset="0"/>
            </a:endParaRPr>
          </a:p>
          <a:p>
            <a:endParaRPr lang="es-EC" sz="2400" dirty="0">
              <a:latin typeface="Aparajita" pitchFamily="34" charset="0"/>
              <a:cs typeface="Aparajita" pitchFamily="34" charset="0"/>
            </a:endParaRPr>
          </a:p>
        </p:txBody>
      </p:sp>
      <p:pic>
        <p:nvPicPr>
          <p:cNvPr id="7" name="6 Marcador de posición de imagen"/>
          <p:cNvPicPr>
            <a:picLocks noGrp="1"/>
          </p:cNvPicPr>
          <p:nvPr>
            <p:ph type="pic" idx="4294967295"/>
          </p:nvPr>
        </p:nvPicPr>
        <p:blipFill>
          <a:blip r:embed="rId2" cstate="print"/>
          <a:srcRect l="36238" t="32157" r="32733" b="22444"/>
          <a:stretch>
            <a:fillRect/>
          </a:stretch>
        </p:blipFill>
        <p:spPr bwMode="auto">
          <a:xfrm>
            <a:off x="533400" y="1600200"/>
            <a:ext cx="3602038" cy="3352800"/>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3. Marketing Estratégico</a:t>
            </a:r>
            <a:endParaRPr lang="es-EC" sz="3600" b="1" dirty="0"/>
          </a:p>
        </p:txBody>
      </p:sp>
      <p:graphicFrame>
        <p:nvGraphicFramePr>
          <p:cNvPr id="7" name="6 Marcador de contenido"/>
          <p:cNvGraphicFramePr>
            <a:graphicFrameLocks noGrp="1"/>
          </p:cNvGraphicFramePr>
          <p:nvPr>
            <p:ph idx="1"/>
          </p:nvPr>
        </p:nvGraphicFramePr>
        <p:xfrm>
          <a:off x="1066800" y="1676400"/>
          <a:ext cx="6777317"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pic>
        <p:nvPicPr>
          <p:cNvPr id="2050" name="Picture 2"/>
          <p:cNvPicPr>
            <a:picLocks noChangeAspect="1" noChangeArrowheads="1"/>
          </p:cNvPicPr>
          <p:nvPr/>
        </p:nvPicPr>
        <p:blipFill>
          <a:blip r:embed="rId7" cstate="print"/>
          <a:srcRect/>
          <a:stretch>
            <a:fillRect/>
          </a:stretch>
        </p:blipFill>
        <p:spPr bwMode="auto">
          <a:xfrm>
            <a:off x="7696200" y="5257800"/>
            <a:ext cx="7620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3. Marketing Estratégico</a:t>
            </a:r>
            <a:endParaRPr lang="es-EC" sz="3600" b="1" dirty="0"/>
          </a:p>
        </p:txBody>
      </p:sp>
      <p:graphicFrame>
        <p:nvGraphicFramePr>
          <p:cNvPr id="7" name="6 Marcador de contenido"/>
          <p:cNvGraphicFramePr>
            <a:graphicFrameLocks noGrp="1"/>
          </p:cNvGraphicFramePr>
          <p:nvPr>
            <p:ph idx="1"/>
          </p:nvPr>
        </p:nvGraphicFramePr>
        <p:xfrm>
          <a:off x="1066800" y="1676400"/>
          <a:ext cx="7239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pic>
        <p:nvPicPr>
          <p:cNvPr id="3074" name="Picture 2"/>
          <p:cNvPicPr>
            <a:picLocks noChangeAspect="1" noChangeArrowheads="1"/>
          </p:cNvPicPr>
          <p:nvPr/>
        </p:nvPicPr>
        <p:blipFill>
          <a:blip r:embed="rId7" cstate="print"/>
          <a:srcRect/>
          <a:stretch>
            <a:fillRect/>
          </a:stretch>
        </p:blipFill>
        <p:spPr bwMode="auto">
          <a:xfrm>
            <a:off x="7315200" y="5334000"/>
            <a:ext cx="1247775" cy="1136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3. Marketing Estratégico</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graphicFrame>
        <p:nvGraphicFramePr>
          <p:cNvPr id="13" name="12 Diagrama"/>
          <p:cNvGraphicFramePr/>
          <p:nvPr/>
        </p:nvGraphicFramePr>
        <p:xfrm>
          <a:off x="1295400" y="1701800"/>
          <a:ext cx="63246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CuadroTexto"/>
          <p:cNvSpPr txBox="1"/>
          <p:nvPr/>
        </p:nvSpPr>
        <p:spPr>
          <a:xfrm>
            <a:off x="685800" y="1828800"/>
            <a:ext cx="2057400" cy="338554"/>
          </a:xfrm>
          <a:prstGeom prst="rect">
            <a:avLst/>
          </a:prstGeom>
          <a:noFill/>
        </p:spPr>
        <p:txBody>
          <a:bodyPr wrap="square" rtlCol="0">
            <a:spAutoFit/>
          </a:bodyPr>
          <a:lstStyle/>
          <a:p>
            <a:r>
              <a:rPr lang="es-EC" sz="1600" dirty="0" smtClean="0">
                <a:solidFill>
                  <a:schemeClr val="bg2">
                    <a:lumMod val="50000"/>
                  </a:schemeClr>
                </a:solidFill>
              </a:rPr>
              <a:t>Análisis de </a:t>
            </a:r>
            <a:r>
              <a:rPr lang="es-EC" sz="1600" dirty="0" err="1" smtClean="0">
                <a:solidFill>
                  <a:schemeClr val="bg2">
                    <a:lumMod val="50000"/>
                  </a:schemeClr>
                </a:solidFill>
              </a:rPr>
              <a:t>Porter</a:t>
            </a:r>
            <a:endParaRPr lang="es-EC" sz="16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3. Marketing</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5" name="14 CuadroTexto"/>
          <p:cNvSpPr txBox="1"/>
          <p:nvPr/>
        </p:nvSpPr>
        <p:spPr>
          <a:xfrm>
            <a:off x="685800" y="1828800"/>
            <a:ext cx="3505200" cy="338554"/>
          </a:xfrm>
          <a:prstGeom prst="rect">
            <a:avLst/>
          </a:prstGeom>
          <a:noFill/>
        </p:spPr>
        <p:txBody>
          <a:bodyPr wrap="square" rtlCol="0">
            <a:spAutoFit/>
          </a:bodyPr>
          <a:lstStyle/>
          <a:p>
            <a:r>
              <a:rPr lang="es-EC" sz="1600" dirty="0" smtClean="0">
                <a:solidFill>
                  <a:schemeClr val="bg2">
                    <a:lumMod val="50000"/>
                  </a:schemeClr>
                </a:solidFill>
              </a:rPr>
              <a:t>Matriz Boston </a:t>
            </a:r>
            <a:r>
              <a:rPr lang="es-EC" sz="1600" dirty="0" err="1" smtClean="0">
                <a:solidFill>
                  <a:schemeClr val="bg2">
                    <a:lumMod val="50000"/>
                  </a:schemeClr>
                </a:solidFill>
              </a:rPr>
              <a:t>Consulting</a:t>
            </a:r>
            <a:r>
              <a:rPr lang="es-EC" sz="1600" dirty="0" smtClean="0">
                <a:solidFill>
                  <a:schemeClr val="bg2">
                    <a:lumMod val="50000"/>
                  </a:schemeClr>
                </a:solidFill>
              </a:rPr>
              <a:t> </a:t>
            </a:r>
            <a:r>
              <a:rPr lang="es-EC" sz="1600" dirty="0" err="1" smtClean="0">
                <a:solidFill>
                  <a:schemeClr val="bg2">
                    <a:lumMod val="50000"/>
                  </a:schemeClr>
                </a:solidFill>
              </a:rPr>
              <a:t>Group</a:t>
            </a:r>
            <a:endParaRPr lang="es-EC" sz="1600" dirty="0">
              <a:solidFill>
                <a:schemeClr val="bg2">
                  <a:lumMod val="50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2514600" y="2438400"/>
            <a:ext cx="4876800" cy="3276600"/>
          </a:xfrm>
          <a:prstGeom prst="rect">
            <a:avLst/>
          </a:prstGeom>
          <a:noFill/>
          <a:ln w="9525">
            <a:noFill/>
            <a:miter lim="800000"/>
            <a:headEnd/>
            <a:tailEnd/>
          </a:ln>
          <a:effectLst>
            <a:glow rad="101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pic>
      <p:pic>
        <p:nvPicPr>
          <p:cNvPr id="9" name="8 Imagen"/>
          <p:cNvPicPr/>
          <p:nvPr/>
        </p:nvPicPr>
        <p:blipFill>
          <a:blip r:embed="rId3" cstate="print">
            <a:lum bright="-10000" contrast="30000"/>
          </a:blip>
          <a:srcRect l="36185" t="35541" r="32362" b="27733"/>
          <a:stretch>
            <a:fillRect/>
          </a:stretch>
        </p:blipFill>
        <p:spPr bwMode="auto">
          <a:xfrm>
            <a:off x="6477000" y="2819400"/>
            <a:ext cx="762000" cy="470663"/>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3. Marketing</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5" name="14 CuadroTexto"/>
          <p:cNvSpPr txBox="1"/>
          <p:nvPr/>
        </p:nvSpPr>
        <p:spPr>
          <a:xfrm>
            <a:off x="685800" y="1828800"/>
            <a:ext cx="3505200" cy="338554"/>
          </a:xfrm>
          <a:prstGeom prst="rect">
            <a:avLst/>
          </a:prstGeom>
          <a:noFill/>
        </p:spPr>
        <p:txBody>
          <a:bodyPr wrap="square" rtlCol="0">
            <a:spAutoFit/>
          </a:bodyPr>
          <a:lstStyle/>
          <a:p>
            <a:r>
              <a:rPr lang="es-EC" sz="1600" dirty="0" smtClean="0">
                <a:solidFill>
                  <a:schemeClr val="bg2">
                    <a:lumMod val="50000"/>
                  </a:schemeClr>
                </a:solidFill>
              </a:rPr>
              <a:t>Publicidad</a:t>
            </a:r>
            <a:endParaRPr lang="es-EC" sz="1600" dirty="0">
              <a:solidFill>
                <a:schemeClr val="bg2">
                  <a:lumMod val="50000"/>
                </a:schemeClr>
              </a:solidFill>
            </a:endParaRPr>
          </a:p>
        </p:txBody>
      </p:sp>
      <p:pic>
        <p:nvPicPr>
          <p:cNvPr id="8" name="Picture 3"/>
          <p:cNvPicPr>
            <a:picLocks noChangeAspect="1" noChangeArrowheads="1"/>
          </p:cNvPicPr>
          <p:nvPr/>
        </p:nvPicPr>
        <p:blipFill>
          <a:blip r:embed="rId2" cstate="print"/>
          <a:srcRect/>
          <a:stretch>
            <a:fillRect/>
          </a:stretch>
        </p:blipFill>
        <p:spPr bwMode="auto">
          <a:xfrm>
            <a:off x="914400" y="3124200"/>
            <a:ext cx="1396803" cy="1155730"/>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3429000" y="2590801"/>
            <a:ext cx="914400" cy="1355312"/>
          </a:xfrm>
          <a:prstGeom prst="rect">
            <a:avLst/>
          </a:prstGeom>
          <a:noFill/>
          <a:ln w="9525">
            <a:noFill/>
            <a:miter lim="800000"/>
            <a:headEnd/>
            <a:tailEnd/>
          </a:ln>
        </p:spPr>
      </p:pic>
      <p:pic>
        <p:nvPicPr>
          <p:cNvPr id="11" name="10 Imagen" descr="boca a boca.jpg"/>
          <p:cNvPicPr>
            <a:picLocks noChangeAspect="1"/>
          </p:cNvPicPr>
          <p:nvPr/>
        </p:nvPicPr>
        <p:blipFill>
          <a:blip r:embed="rId4" cstate="print"/>
          <a:stretch>
            <a:fillRect/>
          </a:stretch>
        </p:blipFill>
        <p:spPr>
          <a:xfrm>
            <a:off x="4724400" y="2514600"/>
            <a:ext cx="1354034" cy="1519039"/>
          </a:xfrm>
          <a:prstGeom prst="rect">
            <a:avLst/>
          </a:prstGeom>
        </p:spPr>
      </p:pic>
      <p:pic>
        <p:nvPicPr>
          <p:cNvPr id="6146" name="Picture 2"/>
          <p:cNvPicPr>
            <a:picLocks noChangeAspect="1" noChangeArrowheads="1"/>
          </p:cNvPicPr>
          <p:nvPr/>
        </p:nvPicPr>
        <p:blipFill>
          <a:blip r:embed="rId5" cstate="print"/>
          <a:srcRect/>
          <a:stretch>
            <a:fillRect/>
          </a:stretch>
        </p:blipFill>
        <p:spPr bwMode="auto">
          <a:xfrm>
            <a:off x="2057400" y="2267695"/>
            <a:ext cx="1168431" cy="928215"/>
          </a:xfrm>
          <a:prstGeom prst="rect">
            <a:avLst/>
          </a:prstGeom>
          <a:noFill/>
          <a:ln w="9525">
            <a:noFill/>
            <a:miter lim="800000"/>
            <a:headEnd/>
            <a:tailEnd/>
          </a:ln>
        </p:spPr>
      </p:pic>
      <p:sp>
        <p:nvSpPr>
          <p:cNvPr id="14" name="13 CuadroTexto"/>
          <p:cNvSpPr txBox="1"/>
          <p:nvPr/>
        </p:nvSpPr>
        <p:spPr>
          <a:xfrm>
            <a:off x="1143000" y="4343400"/>
            <a:ext cx="3276600" cy="276999"/>
          </a:xfrm>
          <a:prstGeom prst="rect">
            <a:avLst/>
          </a:prstGeom>
          <a:noFill/>
        </p:spPr>
        <p:txBody>
          <a:bodyPr wrap="square" rtlCol="0">
            <a:spAutoFit/>
          </a:bodyPr>
          <a:lstStyle/>
          <a:p>
            <a:pPr algn="ctr"/>
            <a:r>
              <a:rPr lang="es-EC" sz="1200" dirty="0" smtClean="0">
                <a:solidFill>
                  <a:schemeClr val="bg2">
                    <a:lumMod val="50000"/>
                  </a:schemeClr>
                </a:solidFill>
                <a:latin typeface="Berlin Sans FB" pitchFamily="34" charset="0"/>
              </a:rPr>
              <a:t>Publicidad no Pagada</a:t>
            </a:r>
            <a:endParaRPr lang="es-EC" sz="1200" dirty="0">
              <a:solidFill>
                <a:schemeClr val="bg2">
                  <a:lumMod val="50000"/>
                </a:schemeClr>
              </a:solidFill>
              <a:latin typeface="Berlin Sans FB" pitchFamily="34" charset="0"/>
            </a:endParaRPr>
          </a:p>
        </p:txBody>
      </p:sp>
      <p:sp>
        <p:nvSpPr>
          <p:cNvPr id="16" name="15 CuadroTexto"/>
          <p:cNvSpPr txBox="1"/>
          <p:nvPr/>
        </p:nvSpPr>
        <p:spPr>
          <a:xfrm>
            <a:off x="4495800" y="4343400"/>
            <a:ext cx="1828800" cy="276999"/>
          </a:xfrm>
          <a:prstGeom prst="rect">
            <a:avLst/>
          </a:prstGeom>
          <a:noFill/>
        </p:spPr>
        <p:txBody>
          <a:bodyPr wrap="square" rtlCol="0">
            <a:spAutoFit/>
          </a:bodyPr>
          <a:lstStyle/>
          <a:p>
            <a:pPr algn="ctr"/>
            <a:r>
              <a:rPr lang="es-EC" sz="1200" dirty="0" smtClean="0">
                <a:solidFill>
                  <a:schemeClr val="bg2">
                    <a:lumMod val="50000"/>
                  </a:schemeClr>
                </a:solidFill>
                <a:latin typeface="Berlin Sans FB" pitchFamily="34" charset="0"/>
              </a:rPr>
              <a:t>Publicidad Boca a Boca</a:t>
            </a:r>
            <a:endParaRPr lang="es-EC" sz="1200" dirty="0">
              <a:solidFill>
                <a:schemeClr val="bg2">
                  <a:lumMod val="50000"/>
                </a:schemeClr>
              </a:solidFill>
              <a:latin typeface="Berlin Sans FB" pitchFamily="34" charset="0"/>
            </a:endParaRPr>
          </a:p>
        </p:txBody>
      </p:sp>
      <p:sp>
        <p:nvSpPr>
          <p:cNvPr id="17" name="16 CuadroTexto"/>
          <p:cNvSpPr txBox="1"/>
          <p:nvPr/>
        </p:nvSpPr>
        <p:spPr>
          <a:xfrm>
            <a:off x="6477000" y="4953000"/>
            <a:ext cx="1828800" cy="276999"/>
          </a:xfrm>
          <a:prstGeom prst="rect">
            <a:avLst/>
          </a:prstGeom>
          <a:noFill/>
        </p:spPr>
        <p:txBody>
          <a:bodyPr wrap="square" rtlCol="0">
            <a:spAutoFit/>
          </a:bodyPr>
          <a:lstStyle/>
          <a:p>
            <a:pPr algn="ctr"/>
            <a:r>
              <a:rPr lang="es-EC" sz="1200" dirty="0" smtClean="0">
                <a:solidFill>
                  <a:schemeClr val="bg2">
                    <a:lumMod val="50000"/>
                  </a:schemeClr>
                </a:solidFill>
                <a:latin typeface="Berlin Sans FB" pitchFamily="34" charset="0"/>
              </a:rPr>
              <a:t>Flyers</a:t>
            </a:r>
            <a:endParaRPr lang="es-EC" sz="1200" dirty="0">
              <a:solidFill>
                <a:schemeClr val="bg2">
                  <a:lumMod val="50000"/>
                </a:schemeClr>
              </a:solidFill>
              <a:latin typeface="Berlin Sans FB" pitchFamily="34" charset="0"/>
            </a:endParaRPr>
          </a:p>
        </p:txBody>
      </p:sp>
      <p:pic>
        <p:nvPicPr>
          <p:cNvPr id="6147" name="Picture 3"/>
          <p:cNvPicPr>
            <a:picLocks noChangeAspect="1" noChangeArrowheads="1"/>
          </p:cNvPicPr>
          <p:nvPr/>
        </p:nvPicPr>
        <p:blipFill>
          <a:blip r:embed="rId6" cstate="print"/>
          <a:srcRect l="75338" t="44000" r="14542" b="20000"/>
          <a:stretch>
            <a:fillRect/>
          </a:stretch>
        </p:blipFill>
        <p:spPr bwMode="auto">
          <a:xfrm>
            <a:off x="6629400" y="2133600"/>
            <a:ext cx="1524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b="1" dirty="0" smtClean="0"/>
              <a:t>INDICE</a:t>
            </a:r>
            <a:endParaRPr lang="es-EC" b="1" dirty="0"/>
          </a:p>
        </p:txBody>
      </p:sp>
      <p:sp>
        <p:nvSpPr>
          <p:cNvPr id="3" name="Content Placeholder 2"/>
          <p:cNvSpPr>
            <a:spLocks noGrp="1"/>
          </p:cNvSpPr>
          <p:nvPr>
            <p:ph idx="1"/>
          </p:nvPr>
        </p:nvSpPr>
        <p:spPr>
          <a:xfrm>
            <a:off x="838200" y="1828800"/>
            <a:ext cx="6777317" cy="3508977"/>
          </a:xfrm>
        </p:spPr>
        <p:txBody>
          <a:bodyPr>
            <a:noAutofit/>
          </a:bodyPr>
          <a:lstStyle/>
          <a:p>
            <a:pPr marL="68580" indent="0">
              <a:buNone/>
            </a:pPr>
            <a:r>
              <a:rPr lang="es-EC" sz="2800" b="1" dirty="0">
                <a:solidFill>
                  <a:schemeClr val="tx2">
                    <a:lumMod val="40000"/>
                    <a:lumOff val="60000"/>
                  </a:schemeClr>
                </a:solidFill>
              </a:rPr>
              <a:t>1. Introducción</a:t>
            </a:r>
          </a:p>
          <a:p>
            <a:pPr marL="68580" indent="0">
              <a:buNone/>
            </a:pPr>
            <a:r>
              <a:rPr lang="es-EC" sz="2800" b="1" dirty="0">
                <a:solidFill>
                  <a:schemeClr val="tx2">
                    <a:lumMod val="40000"/>
                    <a:lumOff val="60000"/>
                  </a:schemeClr>
                </a:solidFill>
              </a:rPr>
              <a:t>2. Investigación </a:t>
            </a:r>
            <a:r>
              <a:rPr lang="es-EC" sz="2800" b="1" dirty="0" smtClean="0">
                <a:solidFill>
                  <a:schemeClr val="tx2">
                    <a:lumMod val="40000"/>
                    <a:lumOff val="60000"/>
                  </a:schemeClr>
                </a:solidFill>
              </a:rPr>
              <a:t>de Mercados</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3. Marketing </a:t>
            </a:r>
            <a:r>
              <a:rPr lang="es-EC" sz="2800" b="1" dirty="0" smtClean="0">
                <a:solidFill>
                  <a:schemeClr val="tx2">
                    <a:lumMod val="40000"/>
                    <a:lumOff val="60000"/>
                  </a:schemeClr>
                </a:solidFill>
              </a:rPr>
              <a:t>Estratégico</a:t>
            </a:r>
            <a:endParaRPr lang="es-EC" sz="2800" b="1" dirty="0">
              <a:solidFill>
                <a:schemeClr val="tx2">
                  <a:lumMod val="40000"/>
                  <a:lumOff val="60000"/>
                </a:schemeClr>
              </a:solidFill>
            </a:endParaRPr>
          </a:p>
          <a:p>
            <a:pPr marL="68580" indent="0">
              <a:buNone/>
            </a:pPr>
            <a:r>
              <a:rPr lang="es-EC" sz="2800" b="1" dirty="0"/>
              <a:t>4. Estudio Organizacional</a:t>
            </a:r>
          </a:p>
          <a:p>
            <a:pPr marL="68580" indent="0">
              <a:buNone/>
            </a:pPr>
            <a:r>
              <a:rPr lang="es-EC" sz="2800" b="1" dirty="0">
                <a:solidFill>
                  <a:schemeClr val="tx2">
                    <a:lumMod val="40000"/>
                    <a:lumOff val="60000"/>
                  </a:schemeClr>
                </a:solidFill>
              </a:rPr>
              <a:t>5. Estudio Técnico </a:t>
            </a:r>
            <a:endParaRPr lang="es-EC" sz="2800" b="1" dirty="0" smtClean="0">
              <a:solidFill>
                <a:schemeClr val="tx2">
                  <a:lumMod val="40000"/>
                  <a:lumOff val="60000"/>
                </a:schemeClr>
              </a:solidFill>
            </a:endParaRPr>
          </a:p>
          <a:p>
            <a:pPr marL="68580" indent="0">
              <a:buNone/>
            </a:pPr>
            <a:r>
              <a:rPr lang="es-EC" sz="2800" b="1" dirty="0" smtClean="0">
                <a:solidFill>
                  <a:schemeClr val="tx2">
                    <a:lumMod val="40000"/>
                    <a:lumOff val="60000"/>
                  </a:schemeClr>
                </a:solidFill>
              </a:rPr>
              <a:t>6</a:t>
            </a:r>
            <a:r>
              <a:rPr lang="es-EC" sz="2800" b="1" dirty="0">
                <a:solidFill>
                  <a:schemeClr val="tx2">
                    <a:lumMod val="40000"/>
                    <a:lumOff val="60000"/>
                  </a:schemeClr>
                </a:solidFill>
              </a:rPr>
              <a:t>. Estudio Financiero</a:t>
            </a:r>
          </a:p>
          <a:p>
            <a:pPr marL="68580" indent="0">
              <a:buNone/>
            </a:pPr>
            <a:r>
              <a:rPr lang="es-EC" sz="2800" b="1" dirty="0">
                <a:solidFill>
                  <a:schemeClr val="tx2">
                    <a:lumMod val="40000"/>
                    <a:lumOff val="60000"/>
                  </a:schemeClr>
                </a:solidFill>
              </a:rPr>
              <a:t>7. Conclusiones</a:t>
            </a:r>
          </a:p>
          <a:p>
            <a:pPr marL="68580" indent="0">
              <a:buNone/>
            </a:pPr>
            <a:r>
              <a:rPr lang="es-EC" sz="2800" b="1" dirty="0">
                <a:solidFill>
                  <a:schemeClr val="tx2">
                    <a:lumMod val="40000"/>
                    <a:lumOff val="60000"/>
                  </a:schemeClr>
                </a:solidFill>
              </a:rPr>
              <a:t>8. Recomendaciones</a:t>
            </a:r>
          </a:p>
        </p:txBody>
      </p:sp>
      <p:sp>
        <p:nvSpPr>
          <p:cNvPr id="4" name="TextBox 3"/>
          <p:cNvSpPr txBox="1"/>
          <p:nvPr/>
        </p:nvSpPr>
        <p:spPr>
          <a:xfrm>
            <a:off x="5181600" y="76200"/>
            <a:ext cx="3276600" cy="461665"/>
          </a:xfrm>
          <a:prstGeom prst="rect">
            <a:avLst/>
          </a:prstGeom>
          <a:noFill/>
        </p:spPr>
        <p:txBody>
          <a:bodyPr wrap="square" rtlCol="0">
            <a:spAutoFit/>
          </a:bodyPr>
          <a:lstStyle/>
          <a:p>
            <a:r>
              <a:rPr lang="en-US" sz="2400" i="1" dirty="0" smtClean="0">
                <a:solidFill>
                  <a:schemeClr val="accent4">
                    <a:lumMod val="20000"/>
                    <a:lumOff val="80000"/>
                  </a:schemeClr>
                </a:solidFill>
                <a:latin typeface="AR JULIAN" pitchFamily="2" charset="0"/>
              </a:rPr>
              <a:t>ECOCLEAN CAR</a:t>
            </a:r>
            <a:endParaRPr lang="es-EC" sz="2400" i="1" dirty="0">
              <a:solidFill>
                <a:schemeClr val="accent4">
                  <a:lumMod val="20000"/>
                  <a:lumOff val="80000"/>
                </a:schemeClr>
              </a:solidFill>
              <a:latin typeface="AR JULIAN" pitchFamily="2" charset="0"/>
            </a:endParaRPr>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3555467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543800" y="5410200"/>
            <a:ext cx="1076325" cy="1076325"/>
          </a:xfrm>
          <a:prstGeom prst="rect">
            <a:avLst/>
          </a:prstGeom>
          <a:noFill/>
          <a:ln w="9525">
            <a:noFill/>
            <a:miter lim="800000"/>
            <a:headEnd/>
            <a:tailEnd/>
          </a:ln>
        </p:spPr>
      </p:pic>
      <p:sp>
        <p:nvSpPr>
          <p:cNvPr id="2" name="1 Título"/>
          <p:cNvSpPr>
            <a:spLocks noGrp="1"/>
          </p:cNvSpPr>
          <p:nvPr>
            <p:ph type="title"/>
          </p:nvPr>
        </p:nvSpPr>
        <p:spPr>
          <a:xfrm>
            <a:off x="1066800" y="762000"/>
            <a:ext cx="7024744" cy="762000"/>
          </a:xfrm>
        </p:spPr>
        <p:txBody>
          <a:bodyPr>
            <a:normAutofit/>
          </a:bodyPr>
          <a:lstStyle/>
          <a:p>
            <a:r>
              <a:rPr lang="es-EC" sz="3600" b="1" dirty="0" smtClean="0"/>
              <a:t>4. Estudio Organizacional</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9" name="18 CuadroTexto"/>
          <p:cNvSpPr txBox="1"/>
          <p:nvPr/>
        </p:nvSpPr>
        <p:spPr>
          <a:xfrm>
            <a:off x="609600" y="1752600"/>
            <a:ext cx="7772400" cy="3570208"/>
          </a:xfrm>
          <a:prstGeom prst="rect">
            <a:avLst/>
          </a:prstGeom>
          <a:noFill/>
        </p:spPr>
        <p:txBody>
          <a:bodyPr wrap="square" rtlCol="0">
            <a:spAutoFit/>
          </a:bodyPr>
          <a:lstStyle/>
          <a:p>
            <a:pPr algn="just"/>
            <a:r>
              <a:rPr lang="es-EC" sz="1600" b="1" dirty="0" smtClean="0"/>
              <a:t>Misión</a:t>
            </a:r>
          </a:p>
          <a:p>
            <a:pPr algn="just"/>
            <a:r>
              <a:rPr lang="es-EC" sz="1600" dirty="0" smtClean="0"/>
              <a:t> </a:t>
            </a:r>
          </a:p>
          <a:p>
            <a:pPr algn="just"/>
            <a:r>
              <a:rPr lang="es-EC" sz="1600" dirty="0" smtClean="0"/>
              <a:t>Ser líder y pionero brindando el servicio del lavado ecológico en base a la calidad y exclusividad, anteponiendo los gustos y necesidades del consumidor, y maximizando su tiempo. </a:t>
            </a:r>
          </a:p>
          <a:p>
            <a:pPr algn="just"/>
            <a:endParaRPr lang="es-EC" sz="1600" dirty="0" smtClean="0"/>
          </a:p>
          <a:p>
            <a:pPr algn="just"/>
            <a:r>
              <a:rPr lang="es-EC" sz="1600" dirty="0" smtClean="0"/>
              <a:t> </a:t>
            </a:r>
          </a:p>
          <a:p>
            <a:pPr algn="just"/>
            <a:r>
              <a:rPr lang="es-EC" sz="1600" b="1" dirty="0" smtClean="0"/>
              <a:t>Visión</a:t>
            </a:r>
          </a:p>
          <a:p>
            <a:pPr algn="just"/>
            <a:r>
              <a:rPr lang="es-EC" sz="1600" dirty="0" smtClean="0"/>
              <a:t> </a:t>
            </a:r>
          </a:p>
          <a:p>
            <a:pPr algn="just"/>
            <a:r>
              <a:rPr lang="es-EC" sz="1600" dirty="0" smtClean="0"/>
              <a:t>Ser reconocidos por los clientes, proveedores y empleados como la mejor compañía en términos de calidad y servicio, por la honestidad en las políticas establecidas, la veracidad de los proyectos que se emprenderán, la amabilidad en las relaciones y la calidad superior de la tecnología.</a:t>
            </a:r>
            <a:endParaRPr lang="es-EC" dirty="0" smtClean="0"/>
          </a:p>
          <a:p>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4. Estudio Organizacional</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5" name="14 CuadroTexto"/>
          <p:cNvSpPr txBox="1"/>
          <p:nvPr/>
        </p:nvSpPr>
        <p:spPr>
          <a:xfrm>
            <a:off x="685800" y="1828800"/>
            <a:ext cx="3505200" cy="338554"/>
          </a:xfrm>
          <a:prstGeom prst="rect">
            <a:avLst/>
          </a:prstGeom>
          <a:noFill/>
        </p:spPr>
        <p:txBody>
          <a:bodyPr wrap="square" rtlCol="0">
            <a:spAutoFit/>
          </a:bodyPr>
          <a:lstStyle/>
          <a:p>
            <a:r>
              <a:rPr lang="es-EC" sz="1600" dirty="0" smtClean="0">
                <a:solidFill>
                  <a:schemeClr val="bg2">
                    <a:lumMod val="50000"/>
                  </a:schemeClr>
                </a:solidFill>
              </a:rPr>
              <a:t>Organigrama</a:t>
            </a:r>
            <a:endParaRPr lang="es-EC" sz="1600" dirty="0">
              <a:solidFill>
                <a:schemeClr val="bg2">
                  <a:lumMod val="50000"/>
                </a:schemeClr>
              </a:solidFill>
            </a:endParaRPr>
          </a:p>
        </p:txBody>
      </p:sp>
      <p:pic>
        <p:nvPicPr>
          <p:cNvPr id="7" name="Picture 9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209800"/>
            <a:ext cx="4471063" cy="393055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b="1" dirty="0" smtClean="0"/>
              <a:t>INDICE</a:t>
            </a:r>
            <a:endParaRPr lang="es-EC" b="1" dirty="0"/>
          </a:p>
        </p:txBody>
      </p:sp>
      <p:sp>
        <p:nvSpPr>
          <p:cNvPr id="3" name="Content Placeholder 2"/>
          <p:cNvSpPr>
            <a:spLocks noGrp="1"/>
          </p:cNvSpPr>
          <p:nvPr>
            <p:ph idx="1"/>
          </p:nvPr>
        </p:nvSpPr>
        <p:spPr>
          <a:xfrm>
            <a:off x="838200" y="1828800"/>
            <a:ext cx="6777317" cy="3508977"/>
          </a:xfrm>
        </p:spPr>
        <p:txBody>
          <a:bodyPr>
            <a:noAutofit/>
          </a:bodyPr>
          <a:lstStyle/>
          <a:p>
            <a:pPr marL="68580" indent="0">
              <a:buNone/>
            </a:pPr>
            <a:r>
              <a:rPr lang="es-EC" sz="2800" b="1" dirty="0">
                <a:solidFill>
                  <a:schemeClr val="tx2">
                    <a:lumMod val="40000"/>
                    <a:lumOff val="60000"/>
                  </a:schemeClr>
                </a:solidFill>
              </a:rPr>
              <a:t>1. Introducción</a:t>
            </a:r>
          </a:p>
          <a:p>
            <a:pPr marL="68580" indent="0">
              <a:buNone/>
            </a:pPr>
            <a:r>
              <a:rPr lang="es-EC" sz="2800" b="1" dirty="0">
                <a:solidFill>
                  <a:schemeClr val="tx2">
                    <a:lumMod val="40000"/>
                    <a:lumOff val="60000"/>
                  </a:schemeClr>
                </a:solidFill>
              </a:rPr>
              <a:t>2. Investigación </a:t>
            </a:r>
            <a:r>
              <a:rPr lang="es-EC" sz="2800" b="1" dirty="0" smtClean="0">
                <a:solidFill>
                  <a:schemeClr val="tx2">
                    <a:lumMod val="40000"/>
                    <a:lumOff val="60000"/>
                  </a:schemeClr>
                </a:solidFill>
              </a:rPr>
              <a:t>de Mercados</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3. Marketing </a:t>
            </a:r>
            <a:r>
              <a:rPr lang="es-EC" sz="2800" b="1" dirty="0" smtClean="0">
                <a:solidFill>
                  <a:schemeClr val="tx2">
                    <a:lumMod val="40000"/>
                    <a:lumOff val="60000"/>
                  </a:schemeClr>
                </a:solidFill>
              </a:rPr>
              <a:t>Estratégico</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4. Estudio Organizacional</a:t>
            </a:r>
          </a:p>
          <a:p>
            <a:pPr marL="68580" indent="0">
              <a:buNone/>
            </a:pPr>
            <a:r>
              <a:rPr lang="es-EC" sz="2800" b="1" dirty="0"/>
              <a:t>5. Estudio Técnico </a:t>
            </a:r>
          </a:p>
          <a:p>
            <a:pPr marL="68580" indent="0">
              <a:buNone/>
            </a:pPr>
            <a:r>
              <a:rPr lang="es-EC" sz="2800" b="1" dirty="0" smtClean="0">
                <a:solidFill>
                  <a:schemeClr val="tx2">
                    <a:lumMod val="40000"/>
                    <a:lumOff val="60000"/>
                  </a:schemeClr>
                </a:solidFill>
              </a:rPr>
              <a:t>6</a:t>
            </a:r>
            <a:r>
              <a:rPr lang="es-EC" sz="2800" b="1" dirty="0">
                <a:solidFill>
                  <a:schemeClr val="tx2">
                    <a:lumMod val="40000"/>
                    <a:lumOff val="60000"/>
                  </a:schemeClr>
                </a:solidFill>
              </a:rPr>
              <a:t>. Estudio Financiero</a:t>
            </a:r>
          </a:p>
          <a:p>
            <a:pPr marL="68580" indent="0">
              <a:buNone/>
            </a:pPr>
            <a:r>
              <a:rPr lang="es-EC" sz="2800" b="1" dirty="0">
                <a:solidFill>
                  <a:schemeClr val="tx2">
                    <a:lumMod val="40000"/>
                    <a:lumOff val="60000"/>
                  </a:schemeClr>
                </a:solidFill>
              </a:rPr>
              <a:t>7. Conclusiones</a:t>
            </a:r>
          </a:p>
          <a:p>
            <a:pPr marL="68580" indent="0">
              <a:buNone/>
            </a:pPr>
            <a:r>
              <a:rPr lang="es-EC" sz="2800" b="1" dirty="0">
                <a:solidFill>
                  <a:schemeClr val="tx2">
                    <a:lumMod val="40000"/>
                    <a:lumOff val="60000"/>
                  </a:schemeClr>
                </a:solidFill>
              </a:rPr>
              <a:t>8. Recomendaciones</a:t>
            </a:r>
          </a:p>
        </p:txBody>
      </p:sp>
      <p:sp>
        <p:nvSpPr>
          <p:cNvPr id="4" name="TextBox 3"/>
          <p:cNvSpPr txBox="1"/>
          <p:nvPr/>
        </p:nvSpPr>
        <p:spPr>
          <a:xfrm>
            <a:off x="5181600" y="76200"/>
            <a:ext cx="3276600" cy="461665"/>
          </a:xfrm>
          <a:prstGeom prst="rect">
            <a:avLst/>
          </a:prstGeom>
          <a:noFill/>
        </p:spPr>
        <p:txBody>
          <a:bodyPr wrap="square" rtlCol="0">
            <a:spAutoFit/>
          </a:bodyPr>
          <a:lstStyle/>
          <a:p>
            <a:r>
              <a:rPr lang="en-US" sz="2400" i="1" dirty="0" smtClean="0">
                <a:solidFill>
                  <a:schemeClr val="accent4">
                    <a:lumMod val="20000"/>
                    <a:lumOff val="80000"/>
                  </a:schemeClr>
                </a:solidFill>
                <a:latin typeface="AR JULIAN" pitchFamily="2" charset="0"/>
              </a:rPr>
              <a:t>ECOCLEAN CAR</a:t>
            </a:r>
            <a:endParaRPr lang="es-EC" sz="2400" i="1" dirty="0">
              <a:solidFill>
                <a:schemeClr val="accent4">
                  <a:lumMod val="20000"/>
                  <a:lumOff val="80000"/>
                </a:schemeClr>
              </a:solidFill>
              <a:latin typeface="AR JULIAN" pitchFamily="2" charset="0"/>
            </a:endParaRPr>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3555467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5. Estudio Técnico</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9" name="18 CuadroTexto"/>
          <p:cNvSpPr txBox="1"/>
          <p:nvPr/>
        </p:nvSpPr>
        <p:spPr>
          <a:xfrm>
            <a:off x="609600" y="1752600"/>
            <a:ext cx="7772400" cy="369332"/>
          </a:xfrm>
          <a:prstGeom prst="rect">
            <a:avLst/>
          </a:prstGeom>
          <a:noFill/>
        </p:spPr>
        <p:txBody>
          <a:bodyPr wrap="square" rtlCol="0">
            <a:spAutoFit/>
          </a:bodyPr>
          <a:lstStyle/>
          <a:p>
            <a:r>
              <a:rPr lang="es-EC" dirty="0" smtClean="0">
                <a:solidFill>
                  <a:schemeClr val="bg2">
                    <a:lumMod val="50000"/>
                  </a:schemeClr>
                </a:solidFill>
              </a:rPr>
              <a:t>Obras Físicas </a:t>
            </a:r>
            <a:endParaRPr lang="es-EC" dirty="0">
              <a:solidFill>
                <a:schemeClr val="bg2">
                  <a:lumMod val="50000"/>
                </a:schemeClr>
              </a:solidFill>
            </a:endParaRPr>
          </a:p>
        </p:txBody>
      </p:sp>
      <p:pic>
        <p:nvPicPr>
          <p:cNvPr id="8194" name="Picture 2"/>
          <p:cNvPicPr>
            <a:picLocks noChangeAspect="1" noChangeArrowheads="1"/>
          </p:cNvPicPr>
          <p:nvPr/>
        </p:nvPicPr>
        <p:blipFill>
          <a:blip r:embed="rId2" cstate="print"/>
          <a:srcRect l="55000" t="19565" r="12000" b="10870"/>
          <a:stretch>
            <a:fillRect/>
          </a:stretch>
        </p:blipFill>
        <p:spPr bwMode="auto">
          <a:xfrm>
            <a:off x="4724400" y="1524000"/>
            <a:ext cx="3733800" cy="49530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710984398"/>
              </p:ext>
            </p:extLst>
          </p:nvPr>
        </p:nvGraphicFramePr>
        <p:xfrm>
          <a:off x="571501" y="3200400"/>
          <a:ext cx="4152899" cy="457200"/>
        </p:xfrm>
        <a:graphic>
          <a:graphicData uri="http://schemas.openxmlformats.org/drawingml/2006/table">
            <a:tbl>
              <a:tblPr/>
              <a:tblGrid>
                <a:gridCol w="789368"/>
                <a:gridCol w="621350"/>
                <a:gridCol w="507224"/>
                <a:gridCol w="507224"/>
                <a:gridCol w="570627"/>
                <a:gridCol w="557947"/>
                <a:gridCol w="599159"/>
              </a:tblGrid>
              <a:tr h="152400">
                <a:tc>
                  <a:txBody>
                    <a:bodyPr/>
                    <a:lstStyle/>
                    <a:p>
                      <a:pPr algn="ctr" fontAlgn="b"/>
                      <a:r>
                        <a:rPr lang="es-EC" sz="900" b="1" i="0" u="none" strike="noStrike" dirty="0">
                          <a:solidFill>
                            <a:srgbClr val="000000"/>
                          </a:solidFill>
                          <a:effectLst/>
                          <a:latin typeface="Arial"/>
                        </a:rPr>
                        <a:t>Concepto</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900" b="1" i="0" u="none" strike="noStrike">
                          <a:solidFill>
                            <a:srgbClr val="000000"/>
                          </a:solidFill>
                          <a:effectLst/>
                          <a:latin typeface="Arial"/>
                        </a:rPr>
                        <a:t>Mensual</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900" b="1" i="0" u="none" strike="noStrike">
                          <a:solidFill>
                            <a:srgbClr val="000000"/>
                          </a:solidFill>
                          <a:effectLst/>
                          <a:latin typeface="Arial"/>
                        </a:rPr>
                        <a:t>Año 1</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900" b="1" i="0" u="none" strike="noStrike">
                          <a:solidFill>
                            <a:srgbClr val="000000"/>
                          </a:solidFill>
                          <a:effectLst/>
                          <a:latin typeface="Arial"/>
                        </a:rPr>
                        <a:t>Año 2</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900" b="1" i="0" u="none" strike="noStrike">
                          <a:solidFill>
                            <a:srgbClr val="000000"/>
                          </a:solidFill>
                          <a:effectLst/>
                          <a:latin typeface="Arial"/>
                        </a:rPr>
                        <a:t>Año 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900" b="1" i="0" u="none" strike="noStrike">
                          <a:solidFill>
                            <a:srgbClr val="000000"/>
                          </a:solidFill>
                          <a:effectLst/>
                          <a:latin typeface="Arial"/>
                        </a:rPr>
                        <a:t>Año 4</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900" b="1" i="0" u="none" strike="noStrike">
                          <a:solidFill>
                            <a:srgbClr val="000000"/>
                          </a:solidFill>
                          <a:effectLst/>
                          <a:latin typeface="Arial"/>
                        </a:rPr>
                        <a:t>Año 5</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r>
              <a:tr h="152400">
                <a:tc>
                  <a:txBody>
                    <a:bodyPr/>
                    <a:lstStyle/>
                    <a:p>
                      <a:pPr algn="l" fontAlgn="b"/>
                      <a:r>
                        <a:rPr lang="es-EC" sz="900" b="0" i="0" u="none" strike="noStrike">
                          <a:solidFill>
                            <a:srgbClr val="000000"/>
                          </a:solidFill>
                          <a:effectLst/>
                          <a:latin typeface="Arial"/>
                        </a:rPr>
                        <a:t> Oficina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        650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Arial"/>
                        </a:rPr>
                        <a:t> $ 7,150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Arial"/>
                        </a:rPr>
                        <a:t> $ 8,190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Arial"/>
                        </a:rPr>
                        <a:t> $   8,600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Arial"/>
                        </a:rPr>
                        <a:t> $   9,029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Arial"/>
                        </a:rPr>
                        <a:t> $    9,481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52400">
                <a:tc>
                  <a:txBody>
                    <a:bodyPr/>
                    <a:lstStyle/>
                    <a:p>
                      <a:pPr algn="l" fontAlgn="b"/>
                      <a:r>
                        <a:rPr lang="es-EC" sz="900" b="1" i="0" u="none" strike="noStrike">
                          <a:solidFill>
                            <a:srgbClr val="000000"/>
                          </a:solidFill>
                          <a:effectLst/>
                          <a:latin typeface="Arial"/>
                        </a:rPr>
                        <a:t> Total Alquiler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900" b="1" i="0" u="none" strike="noStrike">
                          <a:solidFill>
                            <a:srgbClr val="000000"/>
                          </a:solidFill>
                          <a:effectLst/>
                          <a:latin typeface="Arial"/>
                        </a:rPr>
                        <a:t> $        650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900" b="1" i="0" u="none" strike="noStrike">
                          <a:solidFill>
                            <a:srgbClr val="000000"/>
                          </a:solidFill>
                          <a:effectLst/>
                          <a:latin typeface="Arial"/>
                        </a:rPr>
                        <a:t> $ 7,150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900" b="1" i="0" u="none" strike="noStrike" dirty="0">
                          <a:solidFill>
                            <a:srgbClr val="000000"/>
                          </a:solidFill>
                          <a:effectLst/>
                          <a:latin typeface="Arial"/>
                        </a:rPr>
                        <a:t> $ 8,190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900" b="1" i="0" u="none" strike="noStrike">
                          <a:solidFill>
                            <a:srgbClr val="000000"/>
                          </a:solidFill>
                          <a:effectLst/>
                          <a:latin typeface="Arial"/>
                        </a:rPr>
                        <a:t> $   8,600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900" b="1" i="0" u="none" strike="noStrike">
                          <a:solidFill>
                            <a:srgbClr val="000000"/>
                          </a:solidFill>
                          <a:effectLst/>
                          <a:latin typeface="Arial"/>
                        </a:rPr>
                        <a:t> $   9,029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900" b="1" i="0" u="none" strike="noStrike" dirty="0">
                          <a:solidFill>
                            <a:srgbClr val="000000"/>
                          </a:solidFill>
                          <a:effectLst/>
                          <a:latin typeface="Arial"/>
                        </a:rPr>
                        <a:t> $    9,481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b="1" dirty="0" smtClean="0"/>
              <a:t>INDICE</a:t>
            </a:r>
            <a:endParaRPr lang="es-EC" b="1" dirty="0"/>
          </a:p>
        </p:txBody>
      </p:sp>
      <p:sp>
        <p:nvSpPr>
          <p:cNvPr id="3" name="Content Placeholder 2"/>
          <p:cNvSpPr>
            <a:spLocks noGrp="1"/>
          </p:cNvSpPr>
          <p:nvPr>
            <p:ph idx="1"/>
          </p:nvPr>
        </p:nvSpPr>
        <p:spPr>
          <a:xfrm>
            <a:off x="838200" y="1828800"/>
            <a:ext cx="6777317" cy="3508977"/>
          </a:xfrm>
        </p:spPr>
        <p:txBody>
          <a:bodyPr>
            <a:noAutofit/>
          </a:bodyPr>
          <a:lstStyle/>
          <a:p>
            <a:pPr marL="68580" indent="0">
              <a:buNone/>
            </a:pPr>
            <a:r>
              <a:rPr lang="es-EC" sz="2800" b="1" dirty="0" smtClean="0"/>
              <a:t>1</a:t>
            </a:r>
            <a:r>
              <a:rPr lang="es-EC" sz="2800" b="1" dirty="0"/>
              <a:t>. Introducción</a:t>
            </a:r>
          </a:p>
          <a:p>
            <a:pPr marL="68580" indent="0">
              <a:buNone/>
            </a:pPr>
            <a:r>
              <a:rPr lang="es-EC" sz="2800" b="1" dirty="0"/>
              <a:t>2. Investigación </a:t>
            </a:r>
            <a:r>
              <a:rPr lang="es-EC" sz="2800" b="1" dirty="0" smtClean="0"/>
              <a:t>de Mercados</a:t>
            </a:r>
            <a:endParaRPr lang="es-EC" sz="2800" b="1" dirty="0"/>
          </a:p>
          <a:p>
            <a:pPr marL="68580" indent="0">
              <a:buNone/>
            </a:pPr>
            <a:r>
              <a:rPr lang="es-EC" sz="2800" b="1" dirty="0"/>
              <a:t>3. </a:t>
            </a:r>
            <a:r>
              <a:rPr lang="es-EC" sz="2800" b="1" dirty="0" smtClean="0"/>
              <a:t>Marketing Estratégico</a:t>
            </a:r>
            <a:endParaRPr lang="es-EC" sz="2800" b="1" dirty="0"/>
          </a:p>
          <a:p>
            <a:pPr marL="68580" indent="0">
              <a:buNone/>
            </a:pPr>
            <a:r>
              <a:rPr lang="es-EC" sz="2800" b="1" dirty="0"/>
              <a:t>4. Estudio Organizacional</a:t>
            </a:r>
          </a:p>
          <a:p>
            <a:pPr marL="68580" indent="0">
              <a:buNone/>
            </a:pPr>
            <a:r>
              <a:rPr lang="es-EC" sz="2800" b="1" dirty="0"/>
              <a:t>5. Estudio Técnico </a:t>
            </a:r>
            <a:endParaRPr lang="es-EC" sz="2800" b="1" dirty="0" smtClean="0"/>
          </a:p>
          <a:p>
            <a:pPr marL="68580" indent="0">
              <a:buNone/>
            </a:pPr>
            <a:r>
              <a:rPr lang="es-EC" sz="2800" b="1" dirty="0" smtClean="0"/>
              <a:t>6</a:t>
            </a:r>
            <a:r>
              <a:rPr lang="es-EC" sz="2800" b="1" dirty="0"/>
              <a:t>. Estudio Financiero</a:t>
            </a:r>
          </a:p>
          <a:p>
            <a:pPr marL="68580" indent="0">
              <a:buNone/>
            </a:pPr>
            <a:r>
              <a:rPr lang="es-EC" sz="2800" b="1" dirty="0"/>
              <a:t>7. Conclusiones</a:t>
            </a:r>
          </a:p>
          <a:p>
            <a:pPr marL="68580" indent="0">
              <a:buNone/>
            </a:pPr>
            <a:r>
              <a:rPr lang="es-EC" sz="2800" b="1" dirty="0"/>
              <a:t>8. Recomendaciones</a:t>
            </a:r>
          </a:p>
        </p:txBody>
      </p:sp>
      <p:sp>
        <p:nvSpPr>
          <p:cNvPr id="1026"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027"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1824275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5. Estudio Técnico</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9" name="18 CuadroTexto"/>
          <p:cNvSpPr txBox="1"/>
          <p:nvPr/>
        </p:nvSpPr>
        <p:spPr>
          <a:xfrm>
            <a:off x="609600" y="1752600"/>
            <a:ext cx="7772400" cy="369332"/>
          </a:xfrm>
          <a:prstGeom prst="rect">
            <a:avLst/>
          </a:prstGeom>
          <a:noFill/>
        </p:spPr>
        <p:txBody>
          <a:bodyPr wrap="square" rtlCol="0">
            <a:spAutoFit/>
          </a:bodyPr>
          <a:lstStyle/>
          <a:p>
            <a:r>
              <a:rPr lang="es-EC" dirty="0" smtClean="0">
                <a:solidFill>
                  <a:schemeClr val="bg2">
                    <a:lumMod val="50000"/>
                  </a:schemeClr>
                </a:solidFill>
              </a:rPr>
              <a:t>Determinación del Tamaño de la Empresa</a:t>
            </a:r>
            <a:endParaRPr lang="es-EC" dirty="0">
              <a:solidFill>
                <a:schemeClr val="bg2">
                  <a:lumMod val="50000"/>
                </a:schemeClr>
              </a:solidFill>
            </a:endParaRPr>
          </a:p>
        </p:txBody>
      </p:sp>
      <p:pic>
        <p:nvPicPr>
          <p:cNvPr id="8" name="7 Imagen"/>
          <p:cNvPicPr/>
          <p:nvPr/>
        </p:nvPicPr>
        <p:blipFill>
          <a:blip r:embed="rId2" cstate="print"/>
          <a:srcRect/>
          <a:stretch>
            <a:fillRect/>
          </a:stretch>
        </p:blipFill>
        <p:spPr bwMode="auto">
          <a:xfrm>
            <a:off x="2057400" y="3200400"/>
            <a:ext cx="4962383" cy="1228298"/>
          </a:xfrm>
          <a:prstGeom prst="rect">
            <a:avLst/>
          </a:prstGeom>
          <a:noFill/>
          <a:ln w="9525">
            <a:noFill/>
            <a:miter lim="800000"/>
            <a:headEnd/>
            <a:tailEnd/>
          </a:ln>
        </p:spPr>
      </p:pic>
      <p:sp>
        <p:nvSpPr>
          <p:cNvPr id="9" name="8 CuadroTexto"/>
          <p:cNvSpPr txBox="1"/>
          <p:nvPr/>
        </p:nvSpPr>
        <p:spPr>
          <a:xfrm>
            <a:off x="609600" y="2209800"/>
            <a:ext cx="7620000" cy="830997"/>
          </a:xfrm>
          <a:prstGeom prst="rect">
            <a:avLst/>
          </a:prstGeom>
          <a:noFill/>
        </p:spPr>
        <p:txBody>
          <a:bodyPr wrap="square" rtlCol="0">
            <a:spAutoFit/>
          </a:bodyPr>
          <a:lstStyle/>
          <a:p>
            <a:pPr algn="just"/>
            <a:r>
              <a:rPr lang="es-EC" sz="1600" dirty="0" smtClean="0"/>
              <a:t>Para el análisis del tamaño de la muestra consideramos variables como: capacidad instalada, capacidad financiera, disponibilidad de insumos y materia prima.</a:t>
            </a:r>
            <a:endParaRPr lang="es-EC" sz="1600" dirty="0"/>
          </a:p>
        </p:txBody>
      </p:sp>
      <p:pic>
        <p:nvPicPr>
          <p:cNvPr id="12" name="Picture 3"/>
          <p:cNvPicPr>
            <a:picLocks noChangeAspect="1" noChangeArrowheads="1"/>
          </p:cNvPicPr>
          <p:nvPr/>
        </p:nvPicPr>
        <p:blipFill>
          <a:blip r:embed="rId3" cstate="print"/>
          <a:srcRect l="48649" t="10918"/>
          <a:stretch>
            <a:fillRect/>
          </a:stretch>
        </p:blipFill>
        <p:spPr bwMode="auto">
          <a:xfrm>
            <a:off x="4114800" y="4648200"/>
            <a:ext cx="1219200" cy="1614393"/>
          </a:xfrm>
          <a:prstGeom prst="roundRect">
            <a:avLst/>
          </a:prstGeom>
          <a:noFill/>
          <a:ln w="9525">
            <a:noFill/>
            <a:miter lim="800000"/>
            <a:headEnd/>
            <a:tailEnd/>
          </a:ln>
          <a:effectLst>
            <a:glow rad="1397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pic>
      <p:sp>
        <p:nvSpPr>
          <p:cNvPr id="13" name="12 CuadroTexto"/>
          <p:cNvSpPr txBox="1"/>
          <p:nvPr/>
        </p:nvSpPr>
        <p:spPr>
          <a:xfrm>
            <a:off x="1828800" y="4800600"/>
            <a:ext cx="1981200" cy="646331"/>
          </a:xfrm>
          <a:prstGeom prst="rect">
            <a:avLst/>
          </a:prstGeom>
          <a:noFill/>
        </p:spPr>
        <p:txBody>
          <a:bodyPr wrap="square" rtlCol="0">
            <a:spAutoFit/>
          </a:bodyPr>
          <a:lstStyle/>
          <a:p>
            <a:pPr algn="ctr"/>
            <a:r>
              <a:rPr lang="es-EC" dirty="0" smtClean="0">
                <a:solidFill>
                  <a:schemeClr val="bg2">
                    <a:lumMod val="50000"/>
                  </a:schemeClr>
                </a:solidFill>
                <a:latin typeface="Berlin Sans FB" pitchFamily="34" charset="0"/>
              </a:rPr>
              <a:t>Adquisición 5 coches</a:t>
            </a:r>
            <a:endParaRPr lang="es-EC" dirty="0">
              <a:solidFill>
                <a:schemeClr val="bg2">
                  <a:lumMod val="50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5. Estudio Técnico</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9" name="18 CuadroTexto"/>
          <p:cNvSpPr txBox="1"/>
          <p:nvPr/>
        </p:nvSpPr>
        <p:spPr>
          <a:xfrm>
            <a:off x="609600" y="1752600"/>
            <a:ext cx="7772400" cy="369332"/>
          </a:xfrm>
          <a:prstGeom prst="rect">
            <a:avLst/>
          </a:prstGeom>
          <a:noFill/>
        </p:spPr>
        <p:txBody>
          <a:bodyPr wrap="square" rtlCol="0">
            <a:spAutoFit/>
          </a:bodyPr>
          <a:lstStyle/>
          <a:p>
            <a:r>
              <a:rPr lang="es-EC" dirty="0" smtClean="0">
                <a:solidFill>
                  <a:schemeClr val="bg2">
                    <a:lumMod val="50000"/>
                  </a:schemeClr>
                </a:solidFill>
              </a:rPr>
              <a:t>Localización </a:t>
            </a:r>
            <a:endParaRPr lang="es-EC" dirty="0">
              <a:solidFill>
                <a:schemeClr val="bg2">
                  <a:lumMod val="50000"/>
                </a:schemeClr>
              </a:solidFill>
            </a:endParaRPr>
          </a:p>
        </p:txBody>
      </p:sp>
      <p:pic>
        <p:nvPicPr>
          <p:cNvPr id="47106" name="Picture 2"/>
          <p:cNvPicPr>
            <a:picLocks noChangeAspect="1" noChangeArrowheads="1"/>
          </p:cNvPicPr>
          <p:nvPr/>
        </p:nvPicPr>
        <p:blipFill>
          <a:blip r:embed="rId2" cstate="print"/>
          <a:srcRect/>
          <a:stretch>
            <a:fillRect/>
          </a:stretch>
        </p:blipFill>
        <p:spPr bwMode="auto">
          <a:xfrm>
            <a:off x="1752600" y="3581400"/>
            <a:ext cx="6048375" cy="1931988"/>
          </a:xfrm>
          <a:prstGeom prst="rect">
            <a:avLst/>
          </a:prstGeom>
          <a:noFill/>
          <a:ln w="9525">
            <a:noFill/>
            <a:miter lim="800000"/>
            <a:headEnd/>
            <a:tailEnd/>
          </a:ln>
          <a:effectLst/>
        </p:spPr>
      </p:pic>
      <p:sp>
        <p:nvSpPr>
          <p:cNvPr id="11" name="10 CuadroTexto"/>
          <p:cNvSpPr txBox="1"/>
          <p:nvPr/>
        </p:nvSpPr>
        <p:spPr>
          <a:xfrm>
            <a:off x="838200" y="2209800"/>
            <a:ext cx="7772400" cy="276999"/>
          </a:xfrm>
          <a:prstGeom prst="rect">
            <a:avLst/>
          </a:prstGeom>
          <a:noFill/>
        </p:spPr>
        <p:txBody>
          <a:bodyPr wrap="square" rtlCol="0">
            <a:spAutoFit/>
          </a:bodyPr>
          <a:lstStyle/>
          <a:p>
            <a:r>
              <a:rPr lang="es-EC" sz="1200" dirty="0" smtClean="0">
                <a:solidFill>
                  <a:schemeClr val="bg2">
                    <a:lumMod val="50000"/>
                  </a:schemeClr>
                </a:solidFill>
              </a:rPr>
              <a:t>Método Cualitativo Por Punto </a:t>
            </a:r>
            <a:endParaRPr lang="es-EC" sz="1200" dirty="0">
              <a:solidFill>
                <a:schemeClr val="bg2">
                  <a:lumMod val="50000"/>
                </a:schemeClr>
              </a:solidFill>
            </a:endParaRPr>
          </a:p>
        </p:txBody>
      </p:sp>
      <p:sp>
        <p:nvSpPr>
          <p:cNvPr id="14" name="13 CuadroTexto"/>
          <p:cNvSpPr txBox="1"/>
          <p:nvPr/>
        </p:nvSpPr>
        <p:spPr>
          <a:xfrm>
            <a:off x="1066800" y="2667000"/>
            <a:ext cx="7315200" cy="1015663"/>
          </a:xfrm>
          <a:prstGeom prst="rect">
            <a:avLst/>
          </a:prstGeom>
          <a:noFill/>
        </p:spPr>
        <p:txBody>
          <a:bodyPr wrap="square" rtlCol="0">
            <a:spAutoFit/>
          </a:bodyPr>
          <a:lstStyle/>
          <a:p>
            <a:pPr algn="just"/>
            <a:r>
              <a:rPr lang="es-EC" sz="1400" dirty="0" smtClean="0"/>
              <a:t>Este método consiste en determinar los principales factores importantes de una localización, para asignarles valores ponderados de peso relativos de acuerdo a la importancia que se le atribuya.</a:t>
            </a:r>
          </a:p>
          <a:p>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5. Estudio Técnico</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9" name="18 CuadroTexto"/>
          <p:cNvSpPr txBox="1"/>
          <p:nvPr/>
        </p:nvSpPr>
        <p:spPr>
          <a:xfrm>
            <a:off x="609600" y="1752600"/>
            <a:ext cx="7772400" cy="369332"/>
          </a:xfrm>
          <a:prstGeom prst="rect">
            <a:avLst/>
          </a:prstGeom>
          <a:noFill/>
        </p:spPr>
        <p:txBody>
          <a:bodyPr wrap="square" rtlCol="0">
            <a:spAutoFit/>
          </a:bodyPr>
          <a:lstStyle/>
          <a:p>
            <a:r>
              <a:rPr lang="es-EC" dirty="0" smtClean="0">
                <a:solidFill>
                  <a:schemeClr val="bg2">
                    <a:lumMod val="50000"/>
                  </a:schemeClr>
                </a:solidFill>
              </a:rPr>
              <a:t>Localización </a:t>
            </a:r>
            <a:endParaRPr lang="es-EC" dirty="0">
              <a:solidFill>
                <a:schemeClr val="bg2">
                  <a:lumMod val="50000"/>
                </a:schemeClr>
              </a:solidFill>
            </a:endParaRPr>
          </a:p>
        </p:txBody>
      </p:sp>
      <p:pic>
        <p:nvPicPr>
          <p:cNvPr id="8" name="7 Imagen"/>
          <p:cNvPicPr/>
          <p:nvPr/>
        </p:nvPicPr>
        <p:blipFill>
          <a:blip r:embed="rId2" cstate="print"/>
          <a:srcRect/>
          <a:stretch>
            <a:fillRect/>
          </a:stretch>
        </p:blipFill>
        <p:spPr bwMode="auto">
          <a:xfrm>
            <a:off x="4724400" y="3505200"/>
            <a:ext cx="3271672" cy="2038066"/>
          </a:xfrm>
          <a:prstGeom prst="roundRect">
            <a:avLst/>
          </a:prstGeom>
          <a:noFill/>
          <a:ln w="9525">
            <a:noFill/>
            <a:miter lim="800000"/>
            <a:headEnd/>
            <a:tailEnd/>
          </a:ln>
          <a:effectLst>
            <a:glow rad="101600">
              <a:schemeClr val="accent1">
                <a:satMod val="175000"/>
                <a:alpha val="40000"/>
              </a:schemeClr>
            </a:glow>
            <a:outerShdw blurRad="50800" dist="38100" dir="5400000" algn="t" rotWithShape="0">
              <a:prstClr val="black">
                <a:alpha val="40000"/>
              </a:prstClr>
            </a:outerShdw>
          </a:effectLst>
        </p:spPr>
      </p:pic>
      <p:pic>
        <p:nvPicPr>
          <p:cNvPr id="9" name="8 Imagen"/>
          <p:cNvPicPr/>
          <p:nvPr/>
        </p:nvPicPr>
        <p:blipFill>
          <a:blip r:embed="rId3" cstate="print"/>
          <a:srcRect l="22912" t="24216" r="29901" b="11209"/>
          <a:stretch>
            <a:fillRect/>
          </a:stretch>
        </p:blipFill>
        <p:spPr bwMode="auto">
          <a:xfrm>
            <a:off x="762000" y="3276600"/>
            <a:ext cx="3657600" cy="2743200"/>
          </a:xfrm>
          <a:prstGeom prst="rect">
            <a:avLst/>
          </a:prstGeom>
          <a:noFill/>
          <a:ln w="9525">
            <a:noFill/>
            <a:miter lim="800000"/>
            <a:headEnd/>
            <a:tailEnd/>
          </a:ln>
          <a:effectLst>
            <a:glow rad="101600">
              <a:schemeClr val="accent1">
                <a:satMod val="175000"/>
                <a:alpha val="40000"/>
              </a:schemeClr>
            </a:glow>
          </a:effectLst>
        </p:spPr>
      </p:pic>
      <p:pic>
        <p:nvPicPr>
          <p:cNvPr id="10" name="9 Imagen"/>
          <p:cNvPicPr/>
          <p:nvPr/>
        </p:nvPicPr>
        <p:blipFill>
          <a:blip r:embed="rId2" cstate="print"/>
          <a:srcRect/>
          <a:stretch>
            <a:fillRect/>
          </a:stretch>
        </p:blipFill>
        <p:spPr bwMode="auto">
          <a:xfrm>
            <a:off x="1981200" y="3352800"/>
            <a:ext cx="791811" cy="385011"/>
          </a:xfrm>
          <a:prstGeom prst="rect">
            <a:avLst/>
          </a:prstGeom>
          <a:noFill/>
          <a:ln w="9525">
            <a:noFill/>
            <a:miter lim="800000"/>
            <a:headEnd/>
            <a:tailEnd/>
          </a:ln>
        </p:spPr>
      </p:pic>
      <p:sp>
        <p:nvSpPr>
          <p:cNvPr id="48130" name="AutoShape 40"/>
          <p:cNvSpPr>
            <a:spLocks noChangeArrowheads="1"/>
          </p:cNvSpPr>
          <p:nvPr/>
        </p:nvSpPr>
        <p:spPr bwMode="auto">
          <a:xfrm rot="2852541">
            <a:off x="1764994" y="3139980"/>
            <a:ext cx="327717" cy="177942"/>
          </a:xfrm>
          <a:custGeom>
            <a:avLst/>
            <a:gdLst>
              <a:gd name="T0" fmla="*/ 513906 w 21600"/>
              <a:gd name="T1" fmla="*/ 0 h 21600"/>
              <a:gd name="T2" fmla="*/ 513906 w 21600"/>
              <a:gd name="T3" fmla="*/ 97219 h 21600"/>
              <a:gd name="T4" fmla="*/ 77102 w 21600"/>
              <a:gd name="T5" fmla="*/ 172720 h 21600"/>
              <a:gd name="T6" fmla="*/ 616585 w 21600"/>
              <a:gd name="T7" fmla="*/ 48609 h 21600"/>
              <a:gd name="T8" fmla="*/ 17694720 60000 65536"/>
              <a:gd name="T9" fmla="*/ 5898240 60000 65536"/>
              <a:gd name="T10" fmla="*/ 5898240 60000 65536"/>
              <a:gd name="T11" fmla="*/ 0 60000 65536"/>
              <a:gd name="T12" fmla="*/ 12427 w 21600"/>
              <a:gd name="T13" fmla="*/ 3437 h 21600"/>
              <a:gd name="T14" fmla="*/ 20037 w 21600"/>
              <a:gd name="T15" fmla="*/ 8721 h 21600"/>
            </a:gdLst>
            <a:ahLst/>
            <a:cxnLst>
              <a:cxn ang="T8">
                <a:pos x="T0" y="T1"/>
              </a:cxn>
              <a:cxn ang="T9">
                <a:pos x="T2" y="T3"/>
              </a:cxn>
              <a:cxn ang="T10">
                <a:pos x="T4" y="T5"/>
              </a:cxn>
              <a:cxn ang="T11">
                <a:pos x="T6" y="T7"/>
              </a:cxn>
            </a:cxnLst>
            <a:rect l="T12" t="T13" r="T14" b="T15"/>
            <a:pathLst>
              <a:path w="21600" h="21600">
                <a:moveTo>
                  <a:pt x="21600" y="6079"/>
                </a:moveTo>
                <a:lnTo>
                  <a:pt x="18003" y="0"/>
                </a:lnTo>
                <a:lnTo>
                  <a:pt x="18003" y="3437"/>
                </a:lnTo>
                <a:lnTo>
                  <a:pt x="12427" y="3437"/>
                </a:lnTo>
                <a:cubicBezTo>
                  <a:pt x="5564" y="3437"/>
                  <a:pt x="0" y="7342"/>
                  <a:pt x="0" y="12158"/>
                </a:cubicBezTo>
                <a:lnTo>
                  <a:pt x="0" y="21600"/>
                </a:lnTo>
                <a:lnTo>
                  <a:pt x="5401" y="21600"/>
                </a:lnTo>
                <a:lnTo>
                  <a:pt x="5401" y="12158"/>
                </a:lnTo>
                <a:cubicBezTo>
                  <a:pt x="5401" y="10260"/>
                  <a:pt x="8547" y="8721"/>
                  <a:pt x="12427" y="8721"/>
                </a:cubicBezTo>
                <a:lnTo>
                  <a:pt x="18003" y="8721"/>
                </a:lnTo>
                <a:lnTo>
                  <a:pt x="18003" y="12158"/>
                </a:lnTo>
                <a:lnTo>
                  <a:pt x="21600" y="6079"/>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s-EC"/>
          </a:p>
        </p:txBody>
      </p:sp>
      <p:sp>
        <p:nvSpPr>
          <p:cNvPr id="12" name="11 CuadroTexto"/>
          <p:cNvSpPr txBox="1"/>
          <p:nvPr/>
        </p:nvSpPr>
        <p:spPr>
          <a:xfrm>
            <a:off x="685800" y="2209801"/>
            <a:ext cx="6858000" cy="1107996"/>
          </a:xfrm>
          <a:prstGeom prst="rect">
            <a:avLst/>
          </a:prstGeom>
          <a:noFill/>
        </p:spPr>
        <p:txBody>
          <a:bodyPr wrap="square" rtlCol="0">
            <a:spAutoFit/>
          </a:bodyPr>
          <a:lstStyle/>
          <a:p>
            <a:pPr algn="ctr"/>
            <a:r>
              <a:rPr lang="es-EC" sz="1600" dirty="0" smtClean="0"/>
              <a:t>Nuestra empresa estará ubicara en un punto estratégico y de fácil acceso en la Vía a Samborondón. Como lo es en el Centro Comercial La Piazza de Villa Club.  </a:t>
            </a:r>
          </a:p>
          <a:p>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5. Estudio Técnico</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9" name="18 CuadroTexto"/>
          <p:cNvSpPr txBox="1"/>
          <p:nvPr/>
        </p:nvSpPr>
        <p:spPr>
          <a:xfrm>
            <a:off x="609600" y="1752600"/>
            <a:ext cx="7772400" cy="369332"/>
          </a:xfrm>
          <a:prstGeom prst="rect">
            <a:avLst/>
          </a:prstGeom>
          <a:noFill/>
        </p:spPr>
        <p:txBody>
          <a:bodyPr wrap="square" rtlCol="0">
            <a:spAutoFit/>
          </a:bodyPr>
          <a:lstStyle/>
          <a:p>
            <a:r>
              <a:rPr lang="es-EC" dirty="0" smtClean="0">
                <a:solidFill>
                  <a:schemeClr val="bg2">
                    <a:lumMod val="50000"/>
                  </a:schemeClr>
                </a:solidFill>
              </a:rPr>
              <a:t>Maquinarias </a:t>
            </a:r>
            <a:endParaRPr lang="es-EC" dirty="0">
              <a:solidFill>
                <a:schemeClr val="bg2">
                  <a:lumMod val="50000"/>
                </a:schemeClr>
              </a:solidFill>
            </a:endParaRPr>
          </a:p>
        </p:txBody>
      </p:sp>
      <p:pic>
        <p:nvPicPr>
          <p:cNvPr id="49153" name="Picture 1"/>
          <p:cNvPicPr>
            <a:picLocks noChangeAspect="1" noChangeArrowheads="1"/>
          </p:cNvPicPr>
          <p:nvPr/>
        </p:nvPicPr>
        <p:blipFill>
          <a:blip r:embed="rId2" cstate="print"/>
          <a:srcRect t="63277"/>
          <a:stretch>
            <a:fillRect/>
          </a:stretch>
        </p:blipFill>
        <p:spPr bwMode="auto">
          <a:xfrm>
            <a:off x="609600" y="2286000"/>
            <a:ext cx="5949950" cy="1295400"/>
          </a:xfrm>
          <a:prstGeom prst="rect">
            <a:avLst/>
          </a:prstGeom>
          <a:noFill/>
          <a:ln w="9525">
            <a:noFill/>
            <a:miter lim="800000"/>
            <a:headEnd/>
            <a:tailEnd/>
          </a:ln>
          <a:effectLst/>
        </p:spPr>
      </p:pic>
      <p:pic>
        <p:nvPicPr>
          <p:cNvPr id="13"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114800"/>
            <a:ext cx="1447800" cy="888124"/>
          </a:xfrm>
          <a:prstGeom prst="rect">
            <a:avLst/>
          </a:prstGeom>
          <a:noFill/>
          <a:ln>
            <a:noFill/>
          </a:ln>
        </p:spPr>
      </p:pic>
      <p:pic>
        <p:nvPicPr>
          <p:cNvPr id="14"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5410200"/>
            <a:ext cx="1870184" cy="864476"/>
          </a:xfrm>
          <a:prstGeom prst="roundRect">
            <a:avLst/>
          </a:prstGeom>
          <a:noFill/>
          <a:ln>
            <a:noFill/>
          </a:ln>
        </p:spPr>
      </p:pic>
      <p:pic>
        <p:nvPicPr>
          <p:cNvPr id="15" name="14 Imagen"/>
          <p:cNvPicPr/>
          <p:nvPr/>
        </p:nvPicPr>
        <p:blipFill>
          <a:blip r:embed="rId5" cstate="print"/>
          <a:srcRect l="43839" t="19317" r="7164"/>
          <a:stretch>
            <a:fillRect/>
          </a:stretch>
        </p:blipFill>
        <p:spPr bwMode="auto">
          <a:xfrm>
            <a:off x="6934200" y="3733800"/>
            <a:ext cx="1447800" cy="1591375"/>
          </a:xfrm>
          <a:prstGeom prst="roundRect">
            <a:avLst/>
          </a:prstGeom>
          <a:noFill/>
          <a:ln w="9525">
            <a:noFill/>
            <a:miter lim="800000"/>
            <a:headEnd/>
            <a:tailEn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pic>
      <p:pic>
        <p:nvPicPr>
          <p:cNvPr id="49154" name="Picture 2"/>
          <p:cNvPicPr>
            <a:picLocks noChangeAspect="1" noChangeArrowheads="1"/>
          </p:cNvPicPr>
          <p:nvPr/>
        </p:nvPicPr>
        <p:blipFill>
          <a:blip r:embed="rId6" cstate="print"/>
          <a:srcRect/>
          <a:stretch>
            <a:fillRect/>
          </a:stretch>
        </p:blipFill>
        <p:spPr bwMode="auto">
          <a:xfrm>
            <a:off x="914400" y="3733800"/>
            <a:ext cx="1762125" cy="1762125"/>
          </a:xfrm>
          <a:prstGeom prst="rect">
            <a:avLst/>
          </a:prstGeom>
          <a:noFill/>
          <a:ln w="9525">
            <a:noFill/>
            <a:miter lim="800000"/>
            <a:headEnd/>
            <a:tailEnd/>
          </a:ln>
        </p:spPr>
      </p:pic>
      <p:pic>
        <p:nvPicPr>
          <p:cNvPr id="49156" name="Picture 4"/>
          <p:cNvPicPr>
            <a:picLocks noChangeAspect="1" noChangeArrowheads="1"/>
          </p:cNvPicPr>
          <p:nvPr/>
        </p:nvPicPr>
        <p:blipFill>
          <a:blip r:embed="rId7" cstate="print"/>
          <a:srcRect/>
          <a:stretch>
            <a:fillRect/>
          </a:stretch>
        </p:blipFill>
        <p:spPr bwMode="auto">
          <a:xfrm>
            <a:off x="4953000" y="3733800"/>
            <a:ext cx="838200" cy="838200"/>
          </a:xfrm>
          <a:prstGeom prst="rect">
            <a:avLst/>
          </a:prstGeom>
          <a:noFill/>
          <a:ln w="9525">
            <a:noFill/>
            <a:miter lim="800000"/>
            <a:headEnd/>
            <a:tailEnd/>
          </a:ln>
        </p:spPr>
      </p:pic>
      <p:pic>
        <p:nvPicPr>
          <p:cNvPr id="49157" name="Picture 5"/>
          <p:cNvPicPr>
            <a:picLocks noChangeAspect="1" noChangeArrowheads="1"/>
          </p:cNvPicPr>
          <p:nvPr/>
        </p:nvPicPr>
        <p:blipFill>
          <a:blip r:embed="rId8" cstate="print"/>
          <a:srcRect/>
          <a:stretch>
            <a:fillRect/>
          </a:stretch>
        </p:blipFill>
        <p:spPr bwMode="auto">
          <a:xfrm rot="20654902">
            <a:off x="4848076" y="4379503"/>
            <a:ext cx="1465193" cy="552450"/>
          </a:xfrm>
          <a:prstGeom prst="rect">
            <a:avLst/>
          </a:prstGeom>
          <a:noFill/>
          <a:ln w="9525">
            <a:noFill/>
            <a:miter lim="800000"/>
            <a:headEnd/>
            <a:tailEnd/>
          </a:ln>
        </p:spPr>
      </p:pic>
      <p:pic>
        <p:nvPicPr>
          <p:cNvPr id="49158" name="Picture 6"/>
          <p:cNvPicPr>
            <a:picLocks noChangeAspect="1" noChangeArrowheads="1"/>
          </p:cNvPicPr>
          <p:nvPr/>
        </p:nvPicPr>
        <p:blipFill>
          <a:blip r:embed="rId9" cstate="print"/>
          <a:srcRect/>
          <a:stretch>
            <a:fillRect/>
          </a:stretch>
        </p:blipFill>
        <p:spPr bwMode="auto">
          <a:xfrm>
            <a:off x="5867400" y="3733800"/>
            <a:ext cx="763731" cy="600075"/>
          </a:xfrm>
          <a:prstGeom prst="rect">
            <a:avLst/>
          </a:prstGeom>
          <a:noFill/>
          <a:ln w="9525">
            <a:noFill/>
            <a:miter lim="800000"/>
            <a:headEnd/>
            <a:tailEnd/>
          </a:ln>
        </p:spPr>
      </p:pic>
      <p:sp>
        <p:nvSpPr>
          <p:cNvPr id="21" name="20 CuadroTexto"/>
          <p:cNvSpPr txBox="1"/>
          <p:nvPr/>
        </p:nvSpPr>
        <p:spPr>
          <a:xfrm>
            <a:off x="838200" y="5334001"/>
            <a:ext cx="1447800" cy="261610"/>
          </a:xfrm>
          <a:prstGeom prst="rect">
            <a:avLst/>
          </a:prstGeom>
          <a:noFill/>
        </p:spPr>
        <p:txBody>
          <a:bodyPr wrap="square" rtlCol="0">
            <a:spAutoFit/>
          </a:bodyPr>
          <a:lstStyle/>
          <a:p>
            <a:r>
              <a:rPr lang="es-EC" sz="1050" dirty="0" smtClean="0">
                <a:solidFill>
                  <a:schemeClr val="bg2">
                    <a:lumMod val="50000"/>
                  </a:schemeClr>
                </a:solidFill>
              </a:rPr>
              <a:t>Toallas Microfibras</a:t>
            </a:r>
            <a:endParaRPr lang="es-EC" sz="1050" dirty="0">
              <a:solidFill>
                <a:schemeClr val="bg2">
                  <a:lumMod val="50000"/>
                </a:schemeClr>
              </a:solidFill>
            </a:endParaRPr>
          </a:p>
        </p:txBody>
      </p:sp>
      <p:sp>
        <p:nvSpPr>
          <p:cNvPr id="22" name="21 CuadroTexto"/>
          <p:cNvSpPr txBox="1"/>
          <p:nvPr/>
        </p:nvSpPr>
        <p:spPr>
          <a:xfrm>
            <a:off x="4724400" y="5334000"/>
            <a:ext cx="1447800" cy="261610"/>
          </a:xfrm>
          <a:prstGeom prst="rect">
            <a:avLst/>
          </a:prstGeom>
          <a:noFill/>
        </p:spPr>
        <p:txBody>
          <a:bodyPr wrap="square" rtlCol="0">
            <a:spAutoFit/>
          </a:bodyPr>
          <a:lstStyle/>
          <a:p>
            <a:pPr algn="ctr"/>
            <a:r>
              <a:rPr lang="es-EC" sz="1050" dirty="0" smtClean="0">
                <a:solidFill>
                  <a:schemeClr val="bg2">
                    <a:lumMod val="50000"/>
                  </a:schemeClr>
                </a:solidFill>
              </a:rPr>
              <a:t>Cepillos</a:t>
            </a:r>
            <a:endParaRPr lang="es-EC" sz="1050" dirty="0">
              <a:solidFill>
                <a:schemeClr val="bg2">
                  <a:lumMod val="50000"/>
                </a:schemeClr>
              </a:solidFill>
            </a:endParaRPr>
          </a:p>
        </p:txBody>
      </p:sp>
      <p:sp>
        <p:nvSpPr>
          <p:cNvPr id="23" name="22 CuadroTexto"/>
          <p:cNvSpPr txBox="1"/>
          <p:nvPr/>
        </p:nvSpPr>
        <p:spPr>
          <a:xfrm>
            <a:off x="2895600" y="5334000"/>
            <a:ext cx="1447800" cy="261610"/>
          </a:xfrm>
          <a:prstGeom prst="rect">
            <a:avLst/>
          </a:prstGeom>
          <a:noFill/>
        </p:spPr>
        <p:txBody>
          <a:bodyPr wrap="square" rtlCol="0">
            <a:spAutoFit/>
          </a:bodyPr>
          <a:lstStyle/>
          <a:p>
            <a:pPr algn="ctr"/>
            <a:r>
              <a:rPr lang="es-EC" sz="1050" dirty="0" smtClean="0">
                <a:solidFill>
                  <a:schemeClr val="bg2">
                    <a:lumMod val="50000"/>
                  </a:schemeClr>
                </a:solidFill>
              </a:rPr>
              <a:t>Aspiradora </a:t>
            </a:r>
            <a:r>
              <a:rPr lang="es-EC" sz="1050" dirty="0" err="1" smtClean="0">
                <a:solidFill>
                  <a:schemeClr val="bg2">
                    <a:lumMod val="50000"/>
                  </a:schemeClr>
                </a:solidFill>
              </a:rPr>
              <a:t>12v</a:t>
            </a:r>
            <a:endParaRPr lang="es-EC" sz="1050" dirty="0">
              <a:solidFill>
                <a:schemeClr val="bg2">
                  <a:lumMod val="50000"/>
                </a:schemeClr>
              </a:solidFill>
            </a:endParaRPr>
          </a:p>
        </p:txBody>
      </p:sp>
      <p:pic>
        <p:nvPicPr>
          <p:cNvPr id="92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5239" y="2034630"/>
            <a:ext cx="1708161" cy="12618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5. Estudio Técnico</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20" name="19 CuadroTexto"/>
          <p:cNvSpPr txBox="1"/>
          <p:nvPr/>
        </p:nvSpPr>
        <p:spPr>
          <a:xfrm>
            <a:off x="990600" y="1752600"/>
            <a:ext cx="7162800" cy="2585323"/>
          </a:xfrm>
          <a:prstGeom prst="rect">
            <a:avLst/>
          </a:prstGeom>
          <a:noFill/>
        </p:spPr>
        <p:txBody>
          <a:bodyPr wrap="square" rtlCol="0">
            <a:spAutoFit/>
          </a:bodyPr>
          <a:lstStyle/>
          <a:p>
            <a:pPr marL="514350" indent="-514350">
              <a:buClr>
                <a:schemeClr val="accent1">
                  <a:lumMod val="50000"/>
                </a:schemeClr>
              </a:buClr>
              <a:buFont typeface="Wingdings 2" pitchFamily="18" charset="2"/>
              <a:buChar char="ô"/>
            </a:pPr>
            <a:r>
              <a:rPr lang="es-EC" sz="1600" dirty="0" smtClean="0">
                <a:solidFill>
                  <a:schemeClr val="bg2">
                    <a:lumMod val="50000"/>
                  </a:schemeClr>
                </a:solidFill>
              </a:rPr>
              <a:t>PERSONAL DE LA EMPRESA</a:t>
            </a:r>
          </a:p>
          <a:p>
            <a:pPr lvl="1" algn="just"/>
            <a:endParaRPr lang="es-EC" dirty="0" smtClean="0"/>
          </a:p>
          <a:p>
            <a:pPr lvl="1" algn="just"/>
            <a:r>
              <a:rPr lang="es-EC" sz="1600" dirty="0" smtClean="0"/>
              <a:t>El personal será el necesario para cubrir el área administrativa y operativa, se les entregaran sus respectivos uniformes y controlara su servicio y su presencia. </a:t>
            </a:r>
          </a:p>
          <a:p>
            <a:pPr algn="just">
              <a:buNone/>
            </a:pPr>
            <a:endParaRPr lang="es-EC" sz="1600" b="1" dirty="0" smtClean="0"/>
          </a:p>
          <a:p>
            <a:pPr algn="just">
              <a:buNone/>
            </a:pPr>
            <a:endParaRPr lang="es-EC" sz="1600" b="1" dirty="0" smtClean="0"/>
          </a:p>
          <a:p>
            <a:pPr algn="just">
              <a:buNone/>
            </a:pPr>
            <a:endParaRPr lang="es-EC" sz="1600" b="1" dirty="0" smtClean="0"/>
          </a:p>
          <a:p>
            <a:pPr algn="just">
              <a:buNone/>
            </a:pPr>
            <a:endParaRPr lang="es-EC" sz="1600" b="1" dirty="0" smtClean="0"/>
          </a:p>
          <a:p>
            <a:pPr algn="just">
              <a:buClr>
                <a:schemeClr val="accent1">
                  <a:lumMod val="50000"/>
                </a:schemeClr>
              </a:buClr>
            </a:pPr>
            <a:r>
              <a:rPr lang="es-EC" sz="1600" b="1" dirty="0" smtClean="0"/>
              <a:t>     </a:t>
            </a:r>
            <a:endParaRPr lang="es-EC" dirty="0"/>
          </a:p>
        </p:txBody>
      </p:sp>
      <p:pic>
        <p:nvPicPr>
          <p:cNvPr id="25" name="24 Imagen"/>
          <p:cNvPicPr/>
          <p:nvPr/>
        </p:nvPicPr>
        <p:blipFill>
          <a:blip r:embed="rId2" cstate="print"/>
          <a:srcRect l="43839" t="19317" r="7164"/>
          <a:stretch>
            <a:fillRect/>
          </a:stretch>
        </p:blipFill>
        <p:spPr bwMode="auto">
          <a:xfrm>
            <a:off x="2590800" y="3352800"/>
            <a:ext cx="1752600" cy="2048575"/>
          </a:xfrm>
          <a:prstGeom prst="roundRect">
            <a:avLst/>
          </a:prstGeom>
          <a:noFill/>
          <a:ln w="9525">
            <a:noFill/>
            <a:miter lim="800000"/>
            <a:headEnd/>
            <a:tailEn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pic>
      <p:pic>
        <p:nvPicPr>
          <p:cNvPr id="26" name="25 Imagen"/>
          <p:cNvPicPr/>
          <p:nvPr/>
        </p:nvPicPr>
        <p:blipFill>
          <a:blip r:embed="rId3" cstate="print"/>
          <a:srcRect l="30240" t="25850" r="29723" b="10458"/>
          <a:stretch>
            <a:fillRect/>
          </a:stretch>
        </p:blipFill>
        <p:spPr bwMode="auto">
          <a:xfrm>
            <a:off x="5257800" y="3276600"/>
            <a:ext cx="1524000" cy="2145775"/>
          </a:xfrm>
          <a:prstGeom prst="round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5. Estudio Técnico</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20" name="19 CuadroTexto"/>
          <p:cNvSpPr txBox="1"/>
          <p:nvPr/>
        </p:nvSpPr>
        <p:spPr>
          <a:xfrm>
            <a:off x="990600" y="1752600"/>
            <a:ext cx="7162800" cy="1077218"/>
          </a:xfrm>
          <a:prstGeom prst="rect">
            <a:avLst/>
          </a:prstGeom>
          <a:noFill/>
        </p:spPr>
        <p:txBody>
          <a:bodyPr wrap="square" rtlCol="0">
            <a:spAutoFit/>
          </a:bodyPr>
          <a:lstStyle/>
          <a:p>
            <a:pPr algn="just">
              <a:buNone/>
            </a:pPr>
            <a:endParaRPr lang="es-EC" sz="1600" b="1" dirty="0" smtClean="0"/>
          </a:p>
          <a:p>
            <a:pPr algn="just">
              <a:buClr>
                <a:schemeClr val="accent1">
                  <a:lumMod val="50000"/>
                </a:schemeClr>
              </a:buClr>
              <a:buFont typeface="Wingdings 2" pitchFamily="18" charset="2"/>
              <a:buChar char="ô"/>
            </a:pPr>
            <a:r>
              <a:rPr lang="es-EC" sz="1600" b="1" dirty="0" smtClean="0"/>
              <a:t>      </a:t>
            </a:r>
            <a:r>
              <a:rPr lang="es-EC" sz="1600" dirty="0" smtClean="0">
                <a:solidFill>
                  <a:schemeClr val="bg2">
                    <a:lumMod val="50000"/>
                  </a:schemeClr>
                </a:solidFill>
              </a:rPr>
              <a:t>Proceso del servicio </a:t>
            </a:r>
          </a:p>
          <a:p>
            <a:pPr algn="just">
              <a:buClr>
                <a:schemeClr val="accent1">
                  <a:lumMod val="50000"/>
                </a:schemeClr>
              </a:buClr>
            </a:pPr>
            <a:endParaRPr lang="es-EC" sz="1600" dirty="0" smtClean="0">
              <a:solidFill>
                <a:schemeClr val="bg2">
                  <a:lumMod val="50000"/>
                </a:schemeClr>
              </a:solidFill>
            </a:endParaRPr>
          </a:p>
          <a:p>
            <a:pPr lvl="1" algn="just"/>
            <a:r>
              <a:rPr lang="es-EC" sz="1600" dirty="0" smtClean="0"/>
              <a:t> </a:t>
            </a:r>
            <a:endParaRPr lang="es-EC" dirty="0"/>
          </a:p>
        </p:txBody>
      </p:sp>
      <p:sp>
        <p:nvSpPr>
          <p:cNvPr id="9" name="8 CuadroTexto"/>
          <p:cNvSpPr txBox="1"/>
          <p:nvPr/>
        </p:nvSpPr>
        <p:spPr>
          <a:xfrm>
            <a:off x="990600" y="2590800"/>
            <a:ext cx="7848600" cy="1985159"/>
          </a:xfrm>
          <a:prstGeom prst="rect">
            <a:avLst/>
          </a:prstGeom>
          <a:noFill/>
        </p:spPr>
        <p:txBody>
          <a:bodyPr wrap="square" rtlCol="0">
            <a:spAutoFit/>
          </a:bodyPr>
          <a:lstStyle/>
          <a:p>
            <a:pPr>
              <a:lnSpc>
                <a:spcPct val="150000"/>
              </a:lnSpc>
              <a:buClr>
                <a:schemeClr val="bg2">
                  <a:lumMod val="50000"/>
                </a:schemeClr>
              </a:buClr>
              <a:buFont typeface="Wingdings" pitchFamily="2" charset="2"/>
              <a:buChar char=""/>
            </a:pPr>
            <a:r>
              <a:rPr lang="es-EC" sz="1400" dirty="0" smtClean="0"/>
              <a:t> Adquisición del Servicio por parte del cliente</a:t>
            </a:r>
          </a:p>
          <a:p>
            <a:pPr>
              <a:lnSpc>
                <a:spcPct val="150000"/>
              </a:lnSpc>
              <a:buClr>
                <a:schemeClr val="bg2">
                  <a:lumMod val="50000"/>
                </a:schemeClr>
              </a:buClr>
              <a:buFont typeface="Wingdings" pitchFamily="2" charset="2"/>
              <a:buChar char=""/>
            </a:pPr>
            <a:r>
              <a:rPr lang="es-EC" sz="1400" dirty="0" smtClean="0"/>
              <a:t> Recepción del vehículo al operario</a:t>
            </a:r>
          </a:p>
          <a:p>
            <a:pPr>
              <a:lnSpc>
                <a:spcPct val="150000"/>
              </a:lnSpc>
              <a:buClr>
                <a:schemeClr val="bg2">
                  <a:lumMod val="50000"/>
                </a:schemeClr>
              </a:buClr>
              <a:buFont typeface="Wingdings" pitchFamily="2" charset="2"/>
              <a:buChar char=""/>
            </a:pPr>
            <a:r>
              <a:rPr lang="es-EC" sz="1400" dirty="0" smtClean="0"/>
              <a:t> Acuerdo sobre el Tipo de Servicio y Forma de Pago </a:t>
            </a:r>
          </a:p>
          <a:p>
            <a:pPr>
              <a:lnSpc>
                <a:spcPct val="150000"/>
              </a:lnSpc>
              <a:buClr>
                <a:schemeClr val="bg2">
                  <a:lumMod val="50000"/>
                </a:schemeClr>
              </a:buClr>
              <a:buFont typeface="Wingdings" pitchFamily="2" charset="2"/>
              <a:buChar char=""/>
            </a:pPr>
            <a:r>
              <a:rPr lang="es-EC" sz="1400" dirty="0" smtClean="0"/>
              <a:t> Operario trabaja cuidando todos los detalles entre 15 a 20 minutos </a:t>
            </a:r>
          </a:p>
          <a:p>
            <a:pPr>
              <a:lnSpc>
                <a:spcPct val="150000"/>
              </a:lnSpc>
              <a:buClr>
                <a:schemeClr val="bg2">
                  <a:lumMod val="50000"/>
                </a:schemeClr>
              </a:buClr>
              <a:buFont typeface="Wingdings" pitchFamily="2" charset="2"/>
              <a:buChar char=""/>
            </a:pPr>
            <a:r>
              <a:rPr lang="es-EC" sz="1400" dirty="0" smtClean="0"/>
              <a:t> Entrega del Automóvil y cancelación del Servicio </a:t>
            </a:r>
          </a:p>
          <a:p>
            <a:pPr>
              <a:buClr>
                <a:schemeClr val="bg2">
                  <a:lumMod val="50000"/>
                </a:schemeClr>
              </a:buClr>
              <a:buFont typeface="Wingdings" pitchFamily="2" charset="2"/>
              <a:buChar char=""/>
            </a:pPr>
            <a:endParaRPr lang="es-EC" dirty="0"/>
          </a:p>
        </p:txBody>
      </p:sp>
      <p:pic>
        <p:nvPicPr>
          <p:cNvPr id="51211" name="Picture 11"/>
          <p:cNvPicPr>
            <a:picLocks noChangeAspect="1" noChangeArrowheads="1"/>
          </p:cNvPicPr>
          <p:nvPr/>
        </p:nvPicPr>
        <p:blipFill>
          <a:blip r:embed="rId2" cstate="print"/>
          <a:srcRect l="20000"/>
          <a:stretch>
            <a:fillRect/>
          </a:stretch>
        </p:blipFill>
        <p:spPr bwMode="auto">
          <a:xfrm>
            <a:off x="1219200" y="4800600"/>
            <a:ext cx="1219200" cy="785813"/>
          </a:xfrm>
          <a:prstGeom prst="rect">
            <a:avLst/>
          </a:prstGeom>
          <a:noFill/>
          <a:ln w="9525">
            <a:noFill/>
            <a:miter lim="800000"/>
            <a:headEnd/>
            <a:tailEnd/>
          </a:ln>
        </p:spPr>
      </p:pic>
      <p:pic>
        <p:nvPicPr>
          <p:cNvPr id="51212" name="Picture 12"/>
          <p:cNvPicPr>
            <a:picLocks noChangeAspect="1" noChangeArrowheads="1"/>
          </p:cNvPicPr>
          <p:nvPr/>
        </p:nvPicPr>
        <p:blipFill>
          <a:blip r:embed="rId3" cstate="print"/>
          <a:srcRect l="4324" t="3941" r="13514" b="5419"/>
          <a:stretch>
            <a:fillRect/>
          </a:stretch>
        </p:blipFill>
        <p:spPr bwMode="auto">
          <a:xfrm>
            <a:off x="2819400" y="4343400"/>
            <a:ext cx="1447800" cy="1676400"/>
          </a:xfrm>
          <a:prstGeom prst="rect">
            <a:avLst/>
          </a:prstGeom>
          <a:noFill/>
          <a:ln w="9525">
            <a:noFill/>
            <a:miter lim="800000"/>
            <a:headEnd/>
            <a:tailEnd/>
          </a:ln>
        </p:spPr>
      </p:pic>
      <p:pic>
        <p:nvPicPr>
          <p:cNvPr id="51213" name="Picture 13"/>
          <p:cNvPicPr>
            <a:picLocks noChangeAspect="1" noChangeArrowheads="1"/>
          </p:cNvPicPr>
          <p:nvPr/>
        </p:nvPicPr>
        <p:blipFill>
          <a:blip r:embed="rId4" cstate="print"/>
          <a:srcRect l="6667" t="4167" r="6667" b="4167"/>
          <a:stretch>
            <a:fillRect/>
          </a:stretch>
        </p:blipFill>
        <p:spPr bwMode="auto">
          <a:xfrm>
            <a:off x="4648200" y="4343400"/>
            <a:ext cx="1143000" cy="1676400"/>
          </a:xfrm>
          <a:prstGeom prst="rect">
            <a:avLst/>
          </a:prstGeom>
          <a:noFill/>
          <a:ln w="9525">
            <a:noFill/>
            <a:miter lim="800000"/>
            <a:headEnd/>
            <a:tailEnd/>
          </a:ln>
        </p:spPr>
      </p:pic>
      <p:pic>
        <p:nvPicPr>
          <p:cNvPr id="51216" name="Picture 16"/>
          <p:cNvPicPr>
            <a:picLocks noChangeAspect="1" noChangeArrowheads="1"/>
          </p:cNvPicPr>
          <p:nvPr/>
        </p:nvPicPr>
        <p:blipFill>
          <a:blip r:embed="rId5" cstate="print"/>
          <a:srcRect l="26087"/>
          <a:stretch>
            <a:fillRect/>
          </a:stretch>
        </p:blipFill>
        <p:spPr bwMode="auto">
          <a:xfrm>
            <a:off x="6324600" y="4343400"/>
            <a:ext cx="1447800" cy="162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762000"/>
            <a:ext cx="7024744" cy="762000"/>
          </a:xfrm>
        </p:spPr>
        <p:txBody>
          <a:bodyPr>
            <a:normAutofit/>
          </a:bodyPr>
          <a:lstStyle/>
          <a:p>
            <a:r>
              <a:rPr lang="es-EC" sz="3600" b="1" dirty="0" smtClean="0"/>
              <a:t>5. Estudio Técnico</a:t>
            </a:r>
            <a:endParaRPr lang="es-EC" sz="3600" b="1"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20" name="19 CuadroTexto"/>
          <p:cNvSpPr txBox="1"/>
          <p:nvPr/>
        </p:nvSpPr>
        <p:spPr>
          <a:xfrm>
            <a:off x="990600" y="1752600"/>
            <a:ext cx="7162800" cy="2339102"/>
          </a:xfrm>
          <a:prstGeom prst="rect">
            <a:avLst/>
          </a:prstGeom>
          <a:noFill/>
        </p:spPr>
        <p:txBody>
          <a:bodyPr wrap="square" rtlCol="0">
            <a:spAutoFit/>
          </a:bodyPr>
          <a:lstStyle/>
          <a:p>
            <a:pPr algn="just">
              <a:buNone/>
            </a:pPr>
            <a:endParaRPr lang="es-EC" sz="1600" b="1" dirty="0" smtClean="0"/>
          </a:p>
          <a:p>
            <a:pPr algn="just">
              <a:buClr>
                <a:schemeClr val="accent1">
                  <a:lumMod val="50000"/>
                </a:schemeClr>
              </a:buClr>
              <a:buFont typeface="Wingdings 2" pitchFamily="18" charset="2"/>
              <a:buChar char="ô"/>
            </a:pPr>
            <a:r>
              <a:rPr lang="es-EC" sz="1600" b="1" dirty="0" smtClean="0"/>
              <a:t>      </a:t>
            </a:r>
            <a:r>
              <a:rPr lang="es-EC" sz="1600" dirty="0" smtClean="0">
                <a:solidFill>
                  <a:schemeClr val="bg2">
                    <a:lumMod val="50000"/>
                  </a:schemeClr>
                </a:solidFill>
              </a:rPr>
              <a:t>DISPONIBILIDAD DE INSUMOS Y SERVICIOS BÁSICOS</a:t>
            </a:r>
          </a:p>
          <a:p>
            <a:pPr algn="just">
              <a:buClr>
                <a:schemeClr val="accent1">
                  <a:lumMod val="50000"/>
                </a:schemeClr>
              </a:buClr>
            </a:pPr>
            <a:endParaRPr lang="es-EC" sz="1600" dirty="0" smtClean="0">
              <a:solidFill>
                <a:schemeClr val="bg2">
                  <a:lumMod val="50000"/>
                </a:schemeClr>
              </a:solidFill>
            </a:endParaRPr>
          </a:p>
          <a:p>
            <a:pPr lvl="1" algn="just"/>
            <a:r>
              <a:rPr lang="es-EC" sz="1600" dirty="0" smtClean="0"/>
              <a:t> Para cumplir con el proyecto, es necesario contar con los proveedores necesarios que garanticen el suministro de las materias primas, para ello se ha elaborado un listado con los posibles proveedores que atenderán las necesidades de la empresa, tales como: Pronto </a:t>
            </a:r>
            <a:r>
              <a:rPr lang="es-EC" sz="1600" dirty="0" err="1" smtClean="0"/>
              <a:t>wash</a:t>
            </a:r>
            <a:r>
              <a:rPr lang="es-EC" sz="1600" dirty="0" smtClean="0"/>
              <a:t>, </a:t>
            </a:r>
            <a:r>
              <a:rPr lang="es-EC" sz="1600" dirty="0" err="1" smtClean="0"/>
              <a:t>Parkinwash</a:t>
            </a:r>
            <a:r>
              <a:rPr lang="es-EC" sz="1600" dirty="0" smtClean="0"/>
              <a:t>, Drywash</a:t>
            </a:r>
          </a:p>
          <a:p>
            <a:endParaRPr lang="es-EC" dirty="0"/>
          </a:p>
        </p:txBody>
      </p:sp>
      <p:pic>
        <p:nvPicPr>
          <p:cNvPr id="51202" name="Picture 2"/>
          <p:cNvPicPr>
            <a:picLocks noChangeAspect="1" noChangeArrowheads="1"/>
          </p:cNvPicPr>
          <p:nvPr/>
        </p:nvPicPr>
        <p:blipFill>
          <a:blip r:embed="rId2" cstate="print"/>
          <a:srcRect b="8475"/>
          <a:stretch>
            <a:fillRect/>
          </a:stretch>
        </p:blipFill>
        <p:spPr bwMode="auto">
          <a:xfrm>
            <a:off x="1752600" y="4114800"/>
            <a:ext cx="2486025" cy="2057400"/>
          </a:xfrm>
          <a:prstGeom prst="snip2DiagRect">
            <a:avLst/>
          </a:prstGeom>
          <a:noFill/>
          <a:ln w="9525">
            <a:noFill/>
            <a:miter lim="800000"/>
            <a:headEnd/>
            <a:tailEnd/>
          </a:ln>
        </p:spPr>
      </p:pic>
      <p:pic>
        <p:nvPicPr>
          <p:cNvPr id="51204" name="Picture 4"/>
          <p:cNvPicPr>
            <a:picLocks noChangeAspect="1" noChangeArrowheads="1"/>
          </p:cNvPicPr>
          <p:nvPr/>
        </p:nvPicPr>
        <p:blipFill>
          <a:blip r:embed="rId3" cstate="print"/>
          <a:srcRect/>
          <a:stretch>
            <a:fillRect/>
          </a:stretch>
        </p:blipFill>
        <p:spPr bwMode="auto">
          <a:xfrm>
            <a:off x="4267200" y="4876800"/>
            <a:ext cx="1752600" cy="1312758"/>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l="26960" t="37556" r="6480" b="16222"/>
          <a:stretch>
            <a:fillRect/>
          </a:stretch>
        </p:blipFill>
        <p:spPr bwMode="auto">
          <a:xfrm>
            <a:off x="5943600" y="4114800"/>
            <a:ext cx="2286000" cy="1143000"/>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b="1" dirty="0" smtClean="0"/>
              <a:t>INDICE</a:t>
            </a:r>
            <a:endParaRPr lang="es-EC" b="1" dirty="0"/>
          </a:p>
        </p:txBody>
      </p:sp>
      <p:sp>
        <p:nvSpPr>
          <p:cNvPr id="3" name="Content Placeholder 2"/>
          <p:cNvSpPr>
            <a:spLocks noGrp="1"/>
          </p:cNvSpPr>
          <p:nvPr>
            <p:ph idx="1"/>
          </p:nvPr>
        </p:nvSpPr>
        <p:spPr>
          <a:xfrm>
            <a:off x="838200" y="1828800"/>
            <a:ext cx="6777317" cy="3508977"/>
          </a:xfrm>
        </p:spPr>
        <p:txBody>
          <a:bodyPr>
            <a:noAutofit/>
          </a:bodyPr>
          <a:lstStyle/>
          <a:p>
            <a:pPr marL="68580" indent="0">
              <a:buNone/>
            </a:pPr>
            <a:r>
              <a:rPr lang="es-EC" sz="2800" b="1" dirty="0">
                <a:solidFill>
                  <a:schemeClr val="tx2">
                    <a:lumMod val="40000"/>
                    <a:lumOff val="60000"/>
                  </a:schemeClr>
                </a:solidFill>
              </a:rPr>
              <a:t>1. Introducción</a:t>
            </a:r>
          </a:p>
          <a:p>
            <a:pPr marL="68580" indent="0">
              <a:buNone/>
            </a:pPr>
            <a:r>
              <a:rPr lang="es-EC" sz="2800" b="1" dirty="0">
                <a:solidFill>
                  <a:schemeClr val="tx2">
                    <a:lumMod val="40000"/>
                    <a:lumOff val="60000"/>
                  </a:schemeClr>
                </a:solidFill>
              </a:rPr>
              <a:t>2. Investigación </a:t>
            </a:r>
            <a:r>
              <a:rPr lang="es-EC" sz="2800" b="1" dirty="0" smtClean="0">
                <a:solidFill>
                  <a:schemeClr val="tx2">
                    <a:lumMod val="40000"/>
                    <a:lumOff val="60000"/>
                  </a:schemeClr>
                </a:solidFill>
              </a:rPr>
              <a:t>de Mercados</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3. Marketing </a:t>
            </a:r>
            <a:r>
              <a:rPr lang="es-EC" sz="2800" b="1" dirty="0" smtClean="0">
                <a:solidFill>
                  <a:schemeClr val="tx2">
                    <a:lumMod val="40000"/>
                    <a:lumOff val="60000"/>
                  </a:schemeClr>
                </a:solidFill>
              </a:rPr>
              <a:t>Estratégico</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4. Estudio Organizacional</a:t>
            </a:r>
          </a:p>
          <a:p>
            <a:pPr marL="68580" indent="0">
              <a:buNone/>
            </a:pPr>
            <a:r>
              <a:rPr lang="es-EC" sz="2800" b="1" dirty="0">
                <a:solidFill>
                  <a:schemeClr val="tx2">
                    <a:lumMod val="40000"/>
                    <a:lumOff val="60000"/>
                  </a:schemeClr>
                </a:solidFill>
              </a:rPr>
              <a:t>5. Estudio Técnico </a:t>
            </a:r>
          </a:p>
          <a:p>
            <a:pPr marL="68580" indent="0">
              <a:buNone/>
            </a:pPr>
            <a:r>
              <a:rPr lang="es-EC" sz="2800" b="1" dirty="0"/>
              <a:t>6. Estudio Financiero</a:t>
            </a:r>
          </a:p>
          <a:p>
            <a:pPr marL="68580" indent="0">
              <a:buNone/>
            </a:pPr>
            <a:r>
              <a:rPr lang="es-EC" sz="2800" b="1" dirty="0">
                <a:solidFill>
                  <a:schemeClr val="tx2">
                    <a:lumMod val="40000"/>
                    <a:lumOff val="60000"/>
                  </a:schemeClr>
                </a:solidFill>
              </a:rPr>
              <a:t>7. Conclusiones</a:t>
            </a:r>
          </a:p>
          <a:p>
            <a:pPr marL="68580" indent="0">
              <a:buNone/>
            </a:pPr>
            <a:r>
              <a:rPr lang="es-EC" sz="2800" b="1" dirty="0">
                <a:solidFill>
                  <a:schemeClr val="tx2">
                    <a:lumMod val="40000"/>
                    <a:lumOff val="60000"/>
                  </a:schemeClr>
                </a:solidFill>
              </a:rPr>
              <a:t>8. Recomendaciones</a:t>
            </a:r>
          </a:p>
        </p:txBody>
      </p:sp>
      <p:sp>
        <p:nvSpPr>
          <p:cNvPr id="4" name="TextBox 3"/>
          <p:cNvSpPr txBox="1"/>
          <p:nvPr/>
        </p:nvSpPr>
        <p:spPr>
          <a:xfrm>
            <a:off x="5181600" y="76200"/>
            <a:ext cx="3276600" cy="461665"/>
          </a:xfrm>
          <a:prstGeom prst="rect">
            <a:avLst/>
          </a:prstGeom>
          <a:noFill/>
        </p:spPr>
        <p:txBody>
          <a:bodyPr wrap="square" rtlCol="0">
            <a:spAutoFit/>
          </a:bodyPr>
          <a:lstStyle/>
          <a:p>
            <a:r>
              <a:rPr lang="en-US" sz="2400" i="1" dirty="0" smtClean="0">
                <a:solidFill>
                  <a:schemeClr val="accent4">
                    <a:lumMod val="20000"/>
                    <a:lumOff val="80000"/>
                  </a:schemeClr>
                </a:solidFill>
                <a:latin typeface="AR JULIAN" pitchFamily="2" charset="0"/>
              </a:rPr>
              <a:t>ECOCLEAN CAR</a:t>
            </a:r>
            <a:endParaRPr lang="es-EC" sz="2400" i="1" dirty="0">
              <a:solidFill>
                <a:schemeClr val="accent4">
                  <a:lumMod val="20000"/>
                  <a:lumOff val="80000"/>
                </a:schemeClr>
              </a:solidFill>
              <a:latin typeface="AR JULIAN" pitchFamily="2" charset="0"/>
            </a:endParaRPr>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4087593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print"/>
          <a:srcRect/>
          <a:stretch>
            <a:fillRect/>
          </a:stretch>
        </p:blipFill>
        <p:spPr bwMode="auto">
          <a:xfrm>
            <a:off x="7162800" y="4927366"/>
            <a:ext cx="1381125" cy="1482959"/>
          </a:xfrm>
          <a:prstGeom prst="rect">
            <a:avLst/>
          </a:prstGeom>
          <a:noFill/>
          <a:ln w="9525">
            <a:noFill/>
            <a:miter lim="800000"/>
            <a:headEnd/>
            <a:tailEnd/>
          </a:ln>
        </p:spPr>
      </p:pic>
      <p:sp>
        <p:nvSpPr>
          <p:cNvPr id="3" name="2 Marcador de contenido"/>
          <p:cNvSpPr>
            <a:spLocks noGrp="1"/>
          </p:cNvSpPr>
          <p:nvPr>
            <p:ph idx="1"/>
          </p:nvPr>
        </p:nvSpPr>
        <p:spPr>
          <a:xfrm>
            <a:off x="457200" y="1124744"/>
            <a:ext cx="8229600" cy="4895056"/>
          </a:xfrm>
        </p:spPr>
        <p:txBody>
          <a:bodyPr>
            <a:normAutofit lnSpcReduction="10000"/>
          </a:bodyPr>
          <a:lstStyle/>
          <a:p>
            <a:pPr marL="109728" indent="0">
              <a:buNone/>
            </a:pPr>
            <a:r>
              <a:rPr lang="es-EC" b="1" dirty="0" smtClean="0">
                <a:solidFill>
                  <a:schemeClr val="accent1">
                    <a:lumMod val="75000"/>
                  </a:schemeClr>
                </a:solidFill>
              </a:rPr>
              <a:t>OBJETIVOS</a:t>
            </a:r>
          </a:p>
          <a:p>
            <a:pPr marL="109728" indent="0">
              <a:buNone/>
            </a:pPr>
            <a:endParaRPr lang="es-EC" b="1" dirty="0" smtClean="0">
              <a:solidFill>
                <a:schemeClr val="accent1">
                  <a:lumMod val="75000"/>
                </a:schemeClr>
              </a:solidFill>
            </a:endParaRPr>
          </a:p>
          <a:p>
            <a:pPr marL="109728" indent="0" algn="just">
              <a:buNone/>
            </a:pPr>
            <a:r>
              <a:rPr lang="es-EC" sz="1600" b="1" dirty="0" smtClean="0">
                <a:solidFill>
                  <a:schemeClr val="accent1">
                    <a:lumMod val="75000"/>
                  </a:schemeClr>
                </a:solidFill>
              </a:rPr>
              <a:t>OBJETÍVO GENERAL</a:t>
            </a:r>
          </a:p>
          <a:p>
            <a:pPr marL="109728" indent="0" algn="just">
              <a:buNone/>
            </a:pPr>
            <a:r>
              <a:rPr lang="es-ES" sz="1600" dirty="0"/>
              <a:t> </a:t>
            </a:r>
          </a:p>
          <a:p>
            <a:pPr algn="just">
              <a:buFont typeface="Wingdings" pitchFamily="2" charset="2"/>
              <a:buChar char="v"/>
            </a:pPr>
            <a:r>
              <a:rPr lang="es-EC" sz="1600" dirty="0" smtClean="0"/>
              <a:t>Evaluar la </a:t>
            </a:r>
            <a:r>
              <a:rPr lang="es-EC" sz="1600" dirty="0"/>
              <a:t>viabilidad financiera del </a:t>
            </a:r>
            <a:r>
              <a:rPr lang="es-EC" sz="1600" dirty="0" smtClean="0"/>
              <a:t>proyecto a </a:t>
            </a:r>
            <a:r>
              <a:rPr lang="es-EC" sz="1600" dirty="0"/>
              <a:t>través </a:t>
            </a:r>
            <a:r>
              <a:rPr lang="es-EC" sz="1600" dirty="0" smtClean="0"/>
              <a:t>de su análisis y determinar su rentabilidad a 5 años plazo.</a:t>
            </a:r>
            <a:endParaRPr lang="es-EC" sz="1600" dirty="0"/>
          </a:p>
          <a:p>
            <a:pPr algn="just">
              <a:buFont typeface="Wingdings" pitchFamily="2" charset="2"/>
              <a:buChar char="v"/>
            </a:pPr>
            <a:endParaRPr lang="es-EC" sz="1600" dirty="0" smtClean="0"/>
          </a:p>
          <a:p>
            <a:pPr algn="just"/>
            <a:endParaRPr lang="es-EC" sz="1600" dirty="0" smtClean="0"/>
          </a:p>
          <a:p>
            <a:pPr marL="109728" indent="0" algn="just">
              <a:buNone/>
            </a:pPr>
            <a:r>
              <a:rPr lang="es-EC" sz="1600" b="1" dirty="0">
                <a:solidFill>
                  <a:schemeClr val="accent1">
                    <a:lumMod val="75000"/>
                  </a:schemeClr>
                </a:solidFill>
              </a:rPr>
              <a:t>OBJETÍVOS </a:t>
            </a:r>
            <a:r>
              <a:rPr lang="es-EC" sz="1600" b="1" dirty="0" smtClean="0">
                <a:solidFill>
                  <a:schemeClr val="accent1">
                    <a:lumMod val="75000"/>
                  </a:schemeClr>
                </a:solidFill>
              </a:rPr>
              <a:t>ESPECÍCOS</a:t>
            </a:r>
          </a:p>
          <a:p>
            <a:pPr algn="just"/>
            <a:endParaRPr lang="es-EC" sz="1600" b="1" dirty="0"/>
          </a:p>
          <a:p>
            <a:pPr lvl="0" algn="just">
              <a:buFont typeface="Wingdings" pitchFamily="2" charset="2"/>
              <a:buChar char="v"/>
            </a:pPr>
            <a:r>
              <a:rPr lang="es-EC" sz="1600" dirty="0"/>
              <a:t>Determinar </a:t>
            </a:r>
            <a:r>
              <a:rPr lang="es-EC" sz="1600" dirty="0" smtClean="0"/>
              <a:t>los costos, tanto fijos como variables y sus respectivas proyecciones.</a:t>
            </a:r>
            <a:endParaRPr lang="es-EC" sz="1600" dirty="0"/>
          </a:p>
          <a:p>
            <a:pPr lvl="0" algn="just">
              <a:buFont typeface="Wingdings" pitchFamily="2" charset="2"/>
              <a:buChar char="v"/>
            </a:pPr>
            <a:endParaRPr lang="es-EC" sz="1600" dirty="0"/>
          </a:p>
          <a:p>
            <a:pPr lvl="0" algn="just">
              <a:buFont typeface="Wingdings" pitchFamily="2" charset="2"/>
              <a:buChar char="v"/>
            </a:pPr>
            <a:r>
              <a:rPr lang="es-EC" sz="1600" dirty="0" smtClean="0"/>
              <a:t>Definir factibilidad en las políticas de financiamiento.</a:t>
            </a:r>
            <a:endParaRPr lang="es-EC" sz="1600" dirty="0"/>
          </a:p>
          <a:p>
            <a:pPr lvl="0" algn="just">
              <a:buFont typeface="Wingdings" pitchFamily="2" charset="2"/>
              <a:buChar char="v"/>
            </a:pPr>
            <a:endParaRPr lang="es-EC" sz="1600" dirty="0"/>
          </a:p>
          <a:p>
            <a:pPr lvl="0" algn="just">
              <a:buFont typeface="Wingdings" pitchFamily="2" charset="2"/>
              <a:buChar char="v"/>
            </a:pPr>
            <a:r>
              <a:rPr lang="en-US" sz="1600" dirty="0" err="1" smtClean="0"/>
              <a:t>Determinar</a:t>
            </a:r>
            <a:r>
              <a:rPr lang="en-US" sz="1600" dirty="0" smtClean="0"/>
              <a:t> el </a:t>
            </a:r>
            <a:r>
              <a:rPr lang="en-US" sz="1600" dirty="0" err="1" smtClean="0"/>
              <a:t>plazo</a:t>
            </a:r>
            <a:r>
              <a:rPr lang="en-US" sz="1600" dirty="0" smtClean="0"/>
              <a:t> de </a:t>
            </a:r>
            <a:r>
              <a:rPr lang="en-US" sz="1600" dirty="0" err="1" smtClean="0"/>
              <a:t>recuperación</a:t>
            </a:r>
            <a:r>
              <a:rPr lang="en-US" sz="1600" dirty="0" smtClean="0"/>
              <a:t>.</a:t>
            </a:r>
            <a:endParaRPr lang="es-EC" sz="1600" dirty="0"/>
          </a:p>
          <a:p>
            <a:endParaRPr lang="es-EC" dirty="0" smtClean="0"/>
          </a:p>
          <a:p>
            <a:endParaRPr lang="es-EC" dirty="0"/>
          </a:p>
        </p:txBody>
      </p:sp>
      <p:sp>
        <p:nvSpPr>
          <p:cNvPr id="4"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5"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7" name="1 Título"/>
          <p:cNvSpPr>
            <a:spLocks noGrp="1"/>
          </p:cNvSpPr>
          <p:nvPr>
            <p:ph type="title"/>
          </p:nvPr>
        </p:nvSpPr>
        <p:spPr>
          <a:xfrm>
            <a:off x="942609" y="609600"/>
            <a:ext cx="7024744" cy="473034"/>
          </a:xfrm>
        </p:spPr>
        <p:txBody>
          <a:bodyPr>
            <a:normAutofit fontScale="90000"/>
          </a:body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1791539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70791" y="1734802"/>
            <a:ext cx="6677809" cy="4232429"/>
          </a:xfrm>
        </p:spPr>
        <p:txBody>
          <a:bodyPr/>
          <a:lstStyle/>
          <a:p>
            <a:pPr>
              <a:buFont typeface="Wingdings" pitchFamily="2" charset="2"/>
              <a:buChar char="v"/>
            </a:pPr>
            <a:r>
              <a:rPr lang="es-EC" sz="1600" dirty="0">
                <a:solidFill>
                  <a:schemeClr val="accent1">
                    <a:lumMod val="75000"/>
                  </a:schemeClr>
                </a:solidFill>
              </a:rPr>
              <a:t>INVERSIÓN </a:t>
            </a:r>
            <a:r>
              <a:rPr lang="es-EC" sz="1600" dirty="0" smtClean="0">
                <a:solidFill>
                  <a:schemeClr val="accent1">
                    <a:lumMod val="75000"/>
                  </a:schemeClr>
                </a:solidFill>
              </a:rPr>
              <a:t>INICIAL REQUERIDA</a:t>
            </a:r>
            <a:endParaRPr lang="es-EC" sz="1600" dirty="0">
              <a:solidFill>
                <a:schemeClr val="accent1">
                  <a:lumMod val="75000"/>
                </a:schemeClr>
              </a:solidFill>
            </a:endParaRPr>
          </a:p>
          <a:p>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2665994657"/>
              </p:ext>
            </p:extLst>
          </p:nvPr>
        </p:nvGraphicFramePr>
        <p:xfrm>
          <a:off x="2057400" y="2133600"/>
          <a:ext cx="5105400" cy="3487872"/>
        </p:xfrm>
        <a:graphic>
          <a:graphicData uri="http://schemas.openxmlformats.org/drawingml/2006/table">
            <a:tbl>
              <a:tblPr/>
              <a:tblGrid>
                <a:gridCol w="2608159"/>
                <a:gridCol w="2497241"/>
              </a:tblGrid>
              <a:tr h="323226">
                <a:tc>
                  <a:txBody>
                    <a:bodyPr/>
                    <a:lstStyle/>
                    <a:p>
                      <a:pPr algn="ctr" fontAlgn="t"/>
                      <a:r>
                        <a:rPr lang="es-EC" sz="1400" b="1" i="0" u="none" strike="noStrike" dirty="0">
                          <a:solidFill>
                            <a:srgbClr val="FFFFFF"/>
                          </a:solidFill>
                          <a:effectLst/>
                          <a:latin typeface="Arial"/>
                        </a:rPr>
                        <a:t>Tabla de Inversión Total Requerida</a:t>
                      </a:r>
                    </a:p>
                  </a:txBody>
                  <a:tcPr marL="0" marR="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1869B"/>
                    </a:solidFill>
                  </a:tcPr>
                </a:tc>
                <a:tc>
                  <a:txBody>
                    <a:bodyPr/>
                    <a:lstStyle/>
                    <a:p>
                      <a:pPr algn="ctr" fontAlgn="t"/>
                      <a:r>
                        <a:rPr lang="es-EC" sz="1400" b="0" i="0" u="none" strike="noStrike" dirty="0">
                          <a:solidFill>
                            <a:srgbClr val="FFFFFF"/>
                          </a:solidFill>
                          <a:effectLst/>
                          <a:latin typeface="Arial"/>
                        </a:rPr>
                        <a:t> </a:t>
                      </a:r>
                    </a:p>
                  </a:txBody>
                  <a:tcPr marL="0" marR="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1869B"/>
                    </a:solidFill>
                  </a:tcPr>
                </a:tc>
              </a:tr>
              <a:tr h="304214">
                <a:tc>
                  <a:txBody>
                    <a:bodyPr/>
                    <a:lstStyle/>
                    <a:p>
                      <a:pPr algn="ctr" fontAlgn="t"/>
                      <a:r>
                        <a:rPr lang="es-EC" sz="1400" b="0" i="0" u="none" strike="noStrike" dirty="0">
                          <a:solidFill>
                            <a:srgbClr val="000000"/>
                          </a:solidFill>
                          <a:effectLst/>
                          <a:latin typeface="Arial"/>
                        </a:rPr>
                        <a:t>Alquiler + Garantía</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t"/>
                      <a:r>
                        <a:rPr lang="es-EC" sz="1400" b="0" i="0" u="none" strike="noStrike" dirty="0">
                          <a:solidFill>
                            <a:srgbClr val="000000"/>
                          </a:solidFill>
                          <a:effectLst/>
                          <a:latin typeface="Arial"/>
                        </a:rPr>
                        <a:t> $               1.300,00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04214">
                <a:tc>
                  <a:txBody>
                    <a:bodyPr/>
                    <a:lstStyle/>
                    <a:p>
                      <a:pPr algn="ctr" fontAlgn="t"/>
                      <a:r>
                        <a:rPr lang="es-EC" sz="1400" b="0" i="0" u="none" strike="noStrike" dirty="0">
                          <a:solidFill>
                            <a:srgbClr val="000000"/>
                          </a:solidFill>
                          <a:effectLst/>
                          <a:latin typeface="Arial"/>
                        </a:rPr>
                        <a:t>Vehículos</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a:rPr>
                        <a:t> $             18.500,00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04214">
                <a:tc>
                  <a:txBody>
                    <a:bodyPr/>
                    <a:lstStyle/>
                    <a:p>
                      <a:pPr algn="ctr" fontAlgn="t"/>
                      <a:r>
                        <a:rPr lang="es-EC" sz="1400" b="0" i="0" u="none" strike="noStrike" dirty="0">
                          <a:solidFill>
                            <a:srgbClr val="000000"/>
                          </a:solidFill>
                          <a:effectLst/>
                          <a:latin typeface="Arial"/>
                        </a:rPr>
                        <a:t>Maquinaria</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a:rPr>
                        <a:t> $               5.931,25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04214">
                <a:tc>
                  <a:txBody>
                    <a:bodyPr/>
                    <a:lstStyle/>
                    <a:p>
                      <a:pPr algn="ctr" fontAlgn="t"/>
                      <a:r>
                        <a:rPr lang="es-EC" sz="1400" b="0" i="0" u="none" strike="noStrike" dirty="0">
                          <a:solidFill>
                            <a:srgbClr val="000000"/>
                          </a:solidFill>
                          <a:effectLst/>
                          <a:latin typeface="Arial"/>
                        </a:rPr>
                        <a:t>Gasto de Constitución</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a:rPr>
                        <a:t> $                   870,00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04214">
                <a:tc>
                  <a:txBody>
                    <a:bodyPr/>
                    <a:lstStyle/>
                    <a:p>
                      <a:pPr algn="ctr" fontAlgn="t"/>
                      <a:r>
                        <a:rPr lang="es-EC" sz="1400" b="0" i="0" u="none" strike="noStrike" dirty="0">
                          <a:solidFill>
                            <a:srgbClr val="000000"/>
                          </a:solidFill>
                          <a:effectLst/>
                          <a:latin typeface="Arial"/>
                        </a:rPr>
                        <a:t>Equipo de Oficina</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a:rPr>
                        <a:t> $               6.076,00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04214">
                <a:tc>
                  <a:txBody>
                    <a:bodyPr/>
                    <a:lstStyle/>
                    <a:p>
                      <a:pPr algn="ctr" fontAlgn="t"/>
                      <a:r>
                        <a:rPr lang="es-EC" sz="1400" b="0" i="0" u="none" strike="noStrike">
                          <a:solidFill>
                            <a:srgbClr val="000000"/>
                          </a:solidFill>
                          <a:effectLst/>
                          <a:latin typeface="Arial"/>
                        </a:rPr>
                        <a:t>Obras Físicas</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t"/>
                      <a:r>
                        <a:rPr lang="es-EC" sz="1400" b="0" i="0" u="none" strike="noStrike" dirty="0">
                          <a:solidFill>
                            <a:srgbClr val="000000"/>
                          </a:solidFill>
                          <a:effectLst/>
                          <a:latin typeface="Arial"/>
                        </a:rPr>
                        <a:t> $               4.650,00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04214">
                <a:tc>
                  <a:txBody>
                    <a:bodyPr/>
                    <a:lstStyle/>
                    <a:p>
                      <a:pPr algn="ctr" fontAlgn="t"/>
                      <a:r>
                        <a:rPr lang="es-EC" sz="1400" b="0" i="0" u="none" strike="noStrike">
                          <a:solidFill>
                            <a:srgbClr val="000000"/>
                          </a:solidFill>
                          <a:effectLst/>
                          <a:latin typeface="Arial"/>
                        </a:rPr>
                        <a:t>Suministros Varios</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t"/>
                      <a:r>
                        <a:rPr lang="es-EC" sz="1400" b="0" i="0" u="none" strike="noStrike" dirty="0">
                          <a:solidFill>
                            <a:srgbClr val="000000"/>
                          </a:solidFill>
                          <a:effectLst/>
                          <a:latin typeface="Arial"/>
                        </a:rPr>
                        <a:t> $                     99,70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04214">
                <a:tc>
                  <a:txBody>
                    <a:bodyPr/>
                    <a:lstStyle/>
                    <a:p>
                      <a:pPr algn="ctr" fontAlgn="t"/>
                      <a:r>
                        <a:rPr lang="es-EC" sz="1400" b="0" i="0" u="none" strike="noStrike">
                          <a:solidFill>
                            <a:srgbClr val="000000"/>
                          </a:solidFill>
                          <a:effectLst/>
                          <a:latin typeface="Arial"/>
                        </a:rPr>
                        <a:t>Gasto de Pub. Lanzamiento</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t"/>
                      <a:r>
                        <a:rPr lang="es-EC" sz="1400" b="0" i="0" u="none" strike="noStrike" dirty="0">
                          <a:solidFill>
                            <a:srgbClr val="000000"/>
                          </a:solidFill>
                          <a:effectLst/>
                          <a:latin typeface="Arial"/>
                        </a:rPr>
                        <a:t> $               1.280,00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04214">
                <a:tc>
                  <a:txBody>
                    <a:bodyPr/>
                    <a:lstStyle/>
                    <a:p>
                      <a:pPr algn="ctr" fontAlgn="t"/>
                      <a:r>
                        <a:rPr lang="es-EC" sz="1400" b="0" i="0" u="none" strike="noStrike">
                          <a:solidFill>
                            <a:srgbClr val="000000"/>
                          </a:solidFill>
                          <a:effectLst/>
                          <a:latin typeface="Arial"/>
                        </a:rPr>
                        <a:t>Uniformes</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t"/>
                      <a:r>
                        <a:rPr lang="es-EC" sz="1400" b="0" i="0" u="none" strike="noStrike" dirty="0">
                          <a:solidFill>
                            <a:srgbClr val="000000"/>
                          </a:solidFill>
                          <a:effectLst/>
                          <a:latin typeface="Arial"/>
                        </a:rPr>
                        <a:t> $                   265,00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23226">
                <a:tc>
                  <a:txBody>
                    <a:bodyPr/>
                    <a:lstStyle/>
                    <a:p>
                      <a:pPr algn="ctr" fontAlgn="t"/>
                      <a:r>
                        <a:rPr lang="es-EC" sz="1400" b="0" i="0" u="none" strike="noStrike" dirty="0">
                          <a:solidFill>
                            <a:srgbClr val="000000"/>
                          </a:solidFill>
                          <a:effectLst/>
                          <a:latin typeface="Arial"/>
                        </a:rPr>
                        <a:t>Total</a:t>
                      </a:r>
                    </a:p>
                  </a:txBody>
                  <a:tcPr marL="0" marR="0" marT="0" marB="0">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2CDDC"/>
                    </a:solidFill>
                  </a:tcPr>
                </a:tc>
                <a:tc>
                  <a:txBody>
                    <a:bodyPr/>
                    <a:lstStyle/>
                    <a:p>
                      <a:pPr algn="ctr" fontAlgn="t"/>
                      <a:r>
                        <a:rPr lang="es-EC" sz="1400" b="0" i="0" u="none" strike="noStrike" dirty="0">
                          <a:solidFill>
                            <a:srgbClr val="000000"/>
                          </a:solidFill>
                          <a:effectLst/>
                          <a:latin typeface="Arial"/>
                        </a:rPr>
                        <a:t> $             38.971,95 </a:t>
                      </a:r>
                    </a:p>
                  </a:txBody>
                  <a:tcPr marL="0" marR="0" marT="0" marB="0">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2CDDC"/>
                    </a:solidFill>
                  </a:tcPr>
                </a:tc>
              </a:tr>
            </a:tbl>
          </a:graphicData>
        </a:graphic>
      </p:graphicFrame>
      <p:sp>
        <p:nvSpPr>
          <p:cNvPr id="6"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7"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pic>
        <p:nvPicPr>
          <p:cNvPr id="51202" name="Picture 2"/>
          <p:cNvPicPr>
            <a:picLocks noChangeAspect="1" noChangeArrowheads="1"/>
          </p:cNvPicPr>
          <p:nvPr/>
        </p:nvPicPr>
        <p:blipFill>
          <a:blip r:embed="rId2" cstate="print"/>
          <a:srcRect/>
          <a:stretch>
            <a:fillRect/>
          </a:stretch>
        </p:blipFill>
        <p:spPr bwMode="auto">
          <a:xfrm>
            <a:off x="7848600" y="5562600"/>
            <a:ext cx="781050" cy="896348"/>
          </a:xfrm>
          <a:prstGeom prst="rect">
            <a:avLst/>
          </a:prstGeom>
          <a:noFill/>
          <a:ln w="9525">
            <a:noFill/>
            <a:miter lim="800000"/>
            <a:headEnd/>
            <a:tailEnd/>
          </a:ln>
        </p:spPr>
      </p:pic>
      <p:sp>
        <p:nvSpPr>
          <p:cNvPr id="8"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184735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b="1" dirty="0" smtClean="0"/>
              <a:t>INDICE</a:t>
            </a:r>
            <a:endParaRPr lang="es-EC" b="1" dirty="0"/>
          </a:p>
        </p:txBody>
      </p:sp>
      <p:sp>
        <p:nvSpPr>
          <p:cNvPr id="3" name="Content Placeholder 2"/>
          <p:cNvSpPr>
            <a:spLocks noGrp="1"/>
          </p:cNvSpPr>
          <p:nvPr>
            <p:ph idx="1"/>
          </p:nvPr>
        </p:nvSpPr>
        <p:spPr>
          <a:xfrm>
            <a:off x="838200" y="1828800"/>
            <a:ext cx="6777317" cy="3508977"/>
          </a:xfrm>
        </p:spPr>
        <p:txBody>
          <a:bodyPr>
            <a:noAutofit/>
          </a:bodyPr>
          <a:lstStyle/>
          <a:p>
            <a:pPr marL="68580" indent="0">
              <a:buNone/>
            </a:pPr>
            <a:r>
              <a:rPr lang="es-EC" sz="2800" b="1" dirty="0" smtClean="0"/>
              <a:t>1</a:t>
            </a:r>
            <a:r>
              <a:rPr lang="es-EC" sz="2800" b="1" dirty="0"/>
              <a:t>. Introducción</a:t>
            </a:r>
          </a:p>
          <a:p>
            <a:pPr marL="68580" indent="0">
              <a:buNone/>
            </a:pPr>
            <a:r>
              <a:rPr lang="es-EC" sz="2800" b="1" dirty="0">
                <a:solidFill>
                  <a:schemeClr val="tx2">
                    <a:lumMod val="40000"/>
                    <a:lumOff val="60000"/>
                  </a:schemeClr>
                </a:solidFill>
              </a:rPr>
              <a:t>2. Investigación </a:t>
            </a:r>
            <a:r>
              <a:rPr lang="es-EC" sz="2800" b="1" dirty="0" smtClean="0">
                <a:solidFill>
                  <a:schemeClr val="tx2">
                    <a:lumMod val="40000"/>
                    <a:lumOff val="60000"/>
                  </a:schemeClr>
                </a:solidFill>
              </a:rPr>
              <a:t>de Mercados</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3. </a:t>
            </a:r>
            <a:r>
              <a:rPr lang="es-EC" sz="2800" b="1" dirty="0" smtClean="0">
                <a:solidFill>
                  <a:schemeClr val="tx2">
                    <a:lumMod val="40000"/>
                    <a:lumOff val="60000"/>
                  </a:schemeClr>
                </a:solidFill>
              </a:rPr>
              <a:t>Marketing Estratégico</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4. Estudio Organizacional</a:t>
            </a:r>
          </a:p>
          <a:p>
            <a:pPr marL="68580" indent="0">
              <a:buNone/>
            </a:pPr>
            <a:r>
              <a:rPr lang="es-EC" sz="2800" b="1" dirty="0">
                <a:solidFill>
                  <a:schemeClr val="tx2">
                    <a:lumMod val="40000"/>
                    <a:lumOff val="60000"/>
                  </a:schemeClr>
                </a:solidFill>
              </a:rPr>
              <a:t>5. Estudio Técnico </a:t>
            </a:r>
            <a:endParaRPr lang="es-EC" sz="2800" b="1" dirty="0" smtClean="0">
              <a:solidFill>
                <a:schemeClr val="tx2">
                  <a:lumMod val="40000"/>
                  <a:lumOff val="60000"/>
                </a:schemeClr>
              </a:solidFill>
            </a:endParaRPr>
          </a:p>
          <a:p>
            <a:pPr marL="68580" indent="0">
              <a:buNone/>
            </a:pPr>
            <a:r>
              <a:rPr lang="es-EC" sz="2800" b="1" dirty="0" smtClean="0">
                <a:solidFill>
                  <a:schemeClr val="tx2">
                    <a:lumMod val="40000"/>
                    <a:lumOff val="60000"/>
                  </a:schemeClr>
                </a:solidFill>
              </a:rPr>
              <a:t>6</a:t>
            </a:r>
            <a:r>
              <a:rPr lang="es-EC" sz="2800" b="1" dirty="0">
                <a:solidFill>
                  <a:schemeClr val="tx2">
                    <a:lumMod val="40000"/>
                    <a:lumOff val="60000"/>
                  </a:schemeClr>
                </a:solidFill>
              </a:rPr>
              <a:t>. Estudio Financiero</a:t>
            </a:r>
          </a:p>
          <a:p>
            <a:pPr marL="68580" indent="0">
              <a:buNone/>
            </a:pPr>
            <a:r>
              <a:rPr lang="es-EC" sz="2800" b="1" dirty="0">
                <a:solidFill>
                  <a:schemeClr val="tx2">
                    <a:lumMod val="40000"/>
                    <a:lumOff val="60000"/>
                  </a:schemeClr>
                </a:solidFill>
              </a:rPr>
              <a:t>7. Conclusiones</a:t>
            </a:r>
          </a:p>
          <a:p>
            <a:pPr marL="68580" indent="0">
              <a:buNone/>
            </a:pPr>
            <a:r>
              <a:rPr lang="es-EC" sz="2800" b="1" dirty="0">
                <a:solidFill>
                  <a:schemeClr val="tx2">
                    <a:lumMod val="40000"/>
                    <a:lumOff val="60000"/>
                  </a:schemeClr>
                </a:solidFill>
              </a:rPr>
              <a:t>8. Recomendaciones</a:t>
            </a:r>
          </a:p>
        </p:txBody>
      </p:sp>
      <p:sp>
        <p:nvSpPr>
          <p:cNvPr id="6"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7"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4192421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19200" y="1066800"/>
            <a:ext cx="6777317" cy="4156229"/>
          </a:xfrm>
        </p:spPr>
        <p:txBody>
          <a:bodyPr>
            <a:normAutofit/>
          </a:bodyPr>
          <a:lstStyle/>
          <a:p>
            <a:endParaRPr lang="es-EC" sz="1600" b="1" dirty="0" smtClean="0">
              <a:solidFill>
                <a:schemeClr val="accent1">
                  <a:lumMod val="75000"/>
                </a:schemeClr>
              </a:solidFill>
            </a:endParaRPr>
          </a:p>
          <a:p>
            <a:pPr>
              <a:buFont typeface="Wingdings" pitchFamily="2" charset="2"/>
              <a:buChar char="v"/>
            </a:pPr>
            <a:endParaRPr lang="es-EC" sz="1600" b="1" dirty="0" smtClean="0">
              <a:solidFill>
                <a:schemeClr val="accent1">
                  <a:lumMod val="75000"/>
                </a:schemeClr>
              </a:solidFill>
            </a:endParaRPr>
          </a:p>
          <a:p>
            <a:pPr>
              <a:buFont typeface="Wingdings" pitchFamily="2" charset="2"/>
              <a:buChar char="v"/>
            </a:pPr>
            <a:endParaRPr lang="es-EC" sz="1600" b="1" dirty="0">
              <a:solidFill>
                <a:schemeClr val="accent1">
                  <a:lumMod val="75000"/>
                </a:schemeClr>
              </a:solidFill>
            </a:endParaRPr>
          </a:p>
          <a:p>
            <a:pPr>
              <a:buFont typeface="Wingdings" pitchFamily="2" charset="2"/>
              <a:buChar char="v"/>
            </a:pPr>
            <a:r>
              <a:rPr lang="es-EC" sz="2000" dirty="0" smtClean="0">
                <a:solidFill>
                  <a:schemeClr val="accent1">
                    <a:lumMod val="75000"/>
                  </a:schemeClr>
                </a:solidFill>
              </a:rPr>
              <a:t>Activos Fijos </a:t>
            </a:r>
            <a:endParaRPr lang="es-EC" sz="2000" dirty="0">
              <a:solidFill>
                <a:schemeClr val="accent1">
                  <a:lumMod val="75000"/>
                </a:schemeClr>
              </a:solidFill>
            </a:endParaRPr>
          </a:p>
          <a:p>
            <a:endParaRPr lang="es-EC" sz="1400" dirty="0">
              <a:solidFill>
                <a:schemeClr val="accent1">
                  <a:lumMod val="75000"/>
                </a:schemeClr>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2764816334"/>
              </p:ext>
            </p:extLst>
          </p:nvPr>
        </p:nvGraphicFramePr>
        <p:xfrm>
          <a:off x="2424545" y="2590800"/>
          <a:ext cx="4612049" cy="2342732"/>
        </p:xfrm>
        <a:graphic>
          <a:graphicData uri="http://schemas.openxmlformats.org/drawingml/2006/table">
            <a:tbl>
              <a:tblPr/>
              <a:tblGrid>
                <a:gridCol w="3227795"/>
                <a:gridCol w="1384254"/>
              </a:tblGrid>
              <a:tr h="334676">
                <a:tc>
                  <a:txBody>
                    <a:bodyPr/>
                    <a:lstStyle/>
                    <a:p>
                      <a:pPr algn="ctr" fontAlgn="b"/>
                      <a:r>
                        <a:rPr lang="es-EC" sz="1600" b="1" i="1" u="none" strike="noStrike" dirty="0">
                          <a:solidFill>
                            <a:schemeClr val="bg1"/>
                          </a:solidFill>
                          <a:effectLst/>
                          <a:latin typeface="Arial"/>
                        </a:rPr>
                        <a:t>Activos Fijos</a:t>
                      </a: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33899D"/>
                    </a:solidFill>
                  </a:tcPr>
                </a:tc>
                <a:tc>
                  <a:txBody>
                    <a:bodyPr/>
                    <a:lstStyle/>
                    <a:p>
                      <a:pPr algn="ctr" fontAlgn="ctr"/>
                      <a:r>
                        <a:rPr lang="es-EC" sz="1600" b="0" i="0" u="none" strike="noStrike" dirty="0">
                          <a:solidFill>
                            <a:srgbClr val="000000"/>
                          </a:solidFill>
                          <a:effectLst/>
                          <a:latin typeface="Arial"/>
                        </a:rPr>
                        <a:t> </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33899D"/>
                    </a:solidFill>
                  </a:tcPr>
                </a:tc>
              </a:tr>
              <a:tr h="334676">
                <a:tc>
                  <a:txBody>
                    <a:bodyPr/>
                    <a:lstStyle/>
                    <a:p>
                      <a:pPr algn="l" fontAlgn="b"/>
                      <a:r>
                        <a:rPr lang="es-EC" sz="1600" b="0" i="0" u="none" strike="noStrike" dirty="0" smtClean="0">
                          <a:solidFill>
                            <a:srgbClr val="000000"/>
                          </a:solidFill>
                          <a:effectLst/>
                          <a:latin typeface="Arial"/>
                        </a:rPr>
                        <a:t> Maquinarias </a:t>
                      </a:r>
                      <a:endParaRPr lang="es-EC" sz="1600" b="0" i="0" u="none" strike="noStrike" dirty="0">
                        <a:solidFill>
                          <a:srgbClr val="000000"/>
                        </a:solidFill>
                        <a:effectLst/>
                        <a:latin typeface="Arial"/>
                      </a:endParaRP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algn="ctr" fontAlgn="ctr"/>
                      <a:r>
                        <a:rPr lang="es-EC" sz="1600" b="0" i="0" u="none" strike="noStrike" dirty="0">
                          <a:solidFill>
                            <a:srgbClr val="000000"/>
                          </a:solidFill>
                          <a:effectLst/>
                          <a:latin typeface="Arial"/>
                        </a:rPr>
                        <a:t>$ 5.931,25</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4676">
                <a:tc>
                  <a:txBody>
                    <a:bodyPr/>
                    <a:lstStyle/>
                    <a:p>
                      <a:pPr algn="l" fontAlgn="b"/>
                      <a:r>
                        <a:rPr lang="es-EC" sz="1600" b="0" i="0" u="none" strike="noStrike" dirty="0" smtClean="0">
                          <a:solidFill>
                            <a:srgbClr val="000000"/>
                          </a:solidFill>
                          <a:effectLst/>
                          <a:latin typeface="Arial"/>
                        </a:rPr>
                        <a:t> Muebles </a:t>
                      </a:r>
                      <a:r>
                        <a:rPr lang="es-EC" sz="1600" b="0" i="0" u="none" strike="noStrike" dirty="0">
                          <a:solidFill>
                            <a:srgbClr val="000000"/>
                          </a:solidFill>
                          <a:effectLst/>
                          <a:latin typeface="Arial"/>
                        </a:rPr>
                        <a:t>y Enseres</a:t>
                      </a: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algn="ctr" fontAlgn="ctr"/>
                      <a:r>
                        <a:rPr lang="es-EC" sz="1600" b="0" i="0" u="none" strike="noStrike" dirty="0">
                          <a:solidFill>
                            <a:srgbClr val="000000"/>
                          </a:solidFill>
                          <a:effectLst/>
                          <a:latin typeface="Arial"/>
                        </a:rPr>
                        <a:t>$ 2.240,00</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4676">
                <a:tc>
                  <a:txBody>
                    <a:bodyPr/>
                    <a:lstStyle/>
                    <a:p>
                      <a:pPr algn="l" fontAlgn="b"/>
                      <a:r>
                        <a:rPr lang="es-EC" sz="1600" b="0" i="0" u="none" strike="noStrike" dirty="0" smtClean="0">
                          <a:solidFill>
                            <a:srgbClr val="000000"/>
                          </a:solidFill>
                          <a:effectLst/>
                          <a:latin typeface="Arial"/>
                        </a:rPr>
                        <a:t> Equipo </a:t>
                      </a:r>
                      <a:r>
                        <a:rPr lang="es-EC" sz="1600" b="0" i="0" u="none" strike="noStrike" dirty="0">
                          <a:solidFill>
                            <a:srgbClr val="000000"/>
                          </a:solidFill>
                          <a:effectLst/>
                          <a:latin typeface="Arial"/>
                        </a:rPr>
                        <a:t>de Oficina</a:t>
                      </a: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algn="ctr" fontAlgn="ctr"/>
                      <a:r>
                        <a:rPr lang="es-EC" sz="1600" b="0" i="0" u="none" strike="noStrike" dirty="0">
                          <a:solidFill>
                            <a:srgbClr val="000000"/>
                          </a:solidFill>
                          <a:effectLst/>
                          <a:latin typeface="Arial"/>
                        </a:rPr>
                        <a:t>$ 1.675,00</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4676">
                <a:tc>
                  <a:txBody>
                    <a:bodyPr/>
                    <a:lstStyle/>
                    <a:p>
                      <a:pPr algn="l" fontAlgn="b"/>
                      <a:r>
                        <a:rPr lang="es-EC" sz="1600" b="0" i="0" u="none" strike="noStrike" dirty="0" smtClean="0">
                          <a:solidFill>
                            <a:srgbClr val="000000"/>
                          </a:solidFill>
                          <a:effectLst/>
                          <a:latin typeface="Arial"/>
                        </a:rPr>
                        <a:t> Vehículo</a:t>
                      </a:r>
                      <a:endParaRPr lang="es-EC" sz="1600" b="0" i="0" u="none" strike="noStrike" dirty="0">
                        <a:solidFill>
                          <a:srgbClr val="000000"/>
                        </a:solidFill>
                        <a:effectLst/>
                        <a:latin typeface="Arial"/>
                      </a:endParaRP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algn="ctr" fontAlgn="ctr"/>
                      <a:r>
                        <a:rPr lang="es-EC" sz="1600" b="0" i="0" u="none" strike="noStrike" dirty="0">
                          <a:solidFill>
                            <a:srgbClr val="000000"/>
                          </a:solidFill>
                          <a:effectLst/>
                          <a:latin typeface="Arial"/>
                        </a:rPr>
                        <a:t>$ 18.500,00</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4676">
                <a:tc>
                  <a:txBody>
                    <a:bodyPr/>
                    <a:lstStyle/>
                    <a:p>
                      <a:pPr algn="l" fontAlgn="b"/>
                      <a:r>
                        <a:rPr lang="es-EC" sz="1600" b="0" i="0" u="none" strike="noStrike" dirty="0" smtClean="0">
                          <a:solidFill>
                            <a:srgbClr val="000000"/>
                          </a:solidFill>
                          <a:effectLst/>
                          <a:latin typeface="Arial"/>
                        </a:rPr>
                        <a:t> Equipo </a:t>
                      </a:r>
                      <a:r>
                        <a:rPr lang="es-EC" sz="1600" b="0" i="0" u="none" strike="noStrike" dirty="0">
                          <a:solidFill>
                            <a:srgbClr val="000000"/>
                          </a:solidFill>
                          <a:effectLst/>
                          <a:latin typeface="Arial"/>
                        </a:rPr>
                        <a:t>de </a:t>
                      </a:r>
                      <a:r>
                        <a:rPr lang="es-EC" sz="1600" b="0" i="0" u="none" strike="noStrike" dirty="0" smtClean="0">
                          <a:solidFill>
                            <a:srgbClr val="000000"/>
                          </a:solidFill>
                          <a:effectLst/>
                          <a:latin typeface="Arial"/>
                        </a:rPr>
                        <a:t>Computación</a:t>
                      </a:r>
                      <a:endParaRPr lang="es-EC" sz="1600" b="0" i="0" u="none" strike="noStrike" dirty="0">
                        <a:solidFill>
                          <a:srgbClr val="000000"/>
                        </a:solidFill>
                        <a:effectLst/>
                        <a:latin typeface="Arial"/>
                      </a:endParaRP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algn="ctr" fontAlgn="ctr"/>
                      <a:r>
                        <a:rPr lang="es-EC" sz="1600" b="0" i="0" u="none" strike="noStrike" dirty="0">
                          <a:solidFill>
                            <a:srgbClr val="000000"/>
                          </a:solidFill>
                          <a:effectLst/>
                          <a:latin typeface="Arial"/>
                        </a:rPr>
                        <a:t>$ 2.161,00</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4676">
                <a:tc>
                  <a:txBody>
                    <a:bodyPr/>
                    <a:lstStyle/>
                    <a:p>
                      <a:pPr algn="ctr" fontAlgn="b"/>
                      <a:r>
                        <a:rPr lang="es-EC" sz="1600" b="1" i="1" u="none" strike="noStrike" dirty="0">
                          <a:solidFill>
                            <a:srgbClr val="000000"/>
                          </a:solidFill>
                          <a:effectLst/>
                          <a:latin typeface="Arial"/>
                        </a:rPr>
                        <a:t>Total</a:t>
                      </a: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DAEEF3"/>
                    </a:solidFill>
                  </a:tcPr>
                </a:tc>
                <a:tc>
                  <a:txBody>
                    <a:bodyPr/>
                    <a:lstStyle/>
                    <a:p>
                      <a:pPr algn="ctr" fontAlgn="b"/>
                      <a:r>
                        <a:rPr lang="es-EC" sz="1600" b="1" i="1" u="none" strike="noStrike" dirty="0">
                          <a:solidFill>
                            <a:srgbClr val="000000"/>
                          </a:solidFill>
                          <a:effectLst/>
                          <a:latin typeface="Arial"/>
                        </a:rPr>
                        <a:t>$ 30.507,25</a:t>
                      </a: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DAEEF3"/>
                    </a:solidFill>
                  </a:tcPr>
                </a:tc>
              </a:tr>
            </a:tbl>
          </a:graphicData>
        </a:graphic>
      </p:graphicFrame>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pic>
        <p:nvPicPr>
          <p:cNvPr id="52226" name="Picture 2"/>
          <p:cNvPicPr>
            <a:picLocks noChangeAspect="1" noChangeArrowheads="1"/>
          </p:cNvPicPr>
          <p:nvPr/>
        </p:nvPicPr>
        <p:blipFill>
          <a:blip r:embed="rId2" cstate="print"/>
          <a:srcRect/>
          <a:stretch>
            <a:fillRect/>
          </a:stretch>
        </p:blipFill>
        <p:spPr bwMode="auto">
          <a:xfrm>
            <a:off x="6858000" y="5181600"/>
            <a:ext cx="1750869" cy="1284376"/>
          </a:xfrm>
          <a:prstGeom prst="snip1Rect">
            <a:avLst/>
          </a:prstGeom>
          <a:noFill/>
          <a:ln w="9525">
            <a:noFill/>
            <a:miter lim="800000"/>
            <a:headEnd/>
            <a:tailEnd/>
          </a:ln>
        </p:spPr>
      </p:pic>
      <p:sp>
        <p:nvSpPr>
          <p:cNvPr id="9"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642428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contenido"/>
          <p:cNvSpPr>
            <a:spLocks noGrp="1"/>
          </p:cNvSpPr>
          <p:nvPr>
            <p:ph idx="1"/>
          </p:nvPr>
        </p:nvSpPr>
        <p:spPr>
          <a:xfrm>
            <a:off x="1066800" y="990600"/>
            <a:ext cx="6777317" cy="4156229"/>
          </a:xfrm>
        </p:spPr>
        <p:txBody>
          <a:bodyPr>
            <a:normAutofit/>
          </a:bodyPr>
          <a:lstStyle/>
          <a:p>
            <a:endParaRPr lang="es-EC" sz="2000" b="1" dirty="0" smtClean="0">
              <a:solidFill>
                <a:schemeClr val="accent1">
                  <a:lumMod val="75000"/>
                </a:schemeClr>
              </a:solidFill>
            </a:endParaRPr>
          </a:p>
          <a:p>
            <a:pPr>
              <a:buFont typeface="Wingdings" pitchFamily="2" charset="2"/>
              <a:buChar char="v"/>
            </a:pPr>
            <a:endParaRPr lang="es-EC" sz="2000" dirty="0" smtClean="0">
              <a:solidFill>
                <a:schemeClr val="accent1">
                  <a:lumMod val="75000"/>
                </a:schemeClr>
              </a:solidFill>
            </a:endParaRPr>
          </a:p>
          <a:p>
            <a:pPr>
              <a:buFont typeface="Wingdings" pitchFamily="2" charset="2"/>
              <a:buChar char="v"/>
            </a:pPr>
            <a:r>
              <a:rPr lang="es-EC" sz="2000" dirty="0" smtClean="0">
                <a:solidFill>
                  <a:schemeClr val="accent1">
                    <a:lumMod val="75000"/>
                  </a:schemeClr>
                </a:solidFill>
              </a:rPr>
              <a:t>Gastos de Constitución</a:t>
            </a:r>
          </a:p>
          <a:p>
            <a:pPr>
              <a:buFont typeface="Wingdings" pitchFamily="2" charset="2"/>
              <a:buChar char="v"/>
            </a:pPr>
            <a:endParaRPr lang="es-EC" sz="1600" b="1" dirty="0">
              <a:solidFill>
                <a:schemeClr val="accent1">
                  <a:lumMod val="75000"/>
                </a:schemeClr>
              </a:solidFill>
            </a:endParaRPr>
          </a:p>
          <a:p>
            <a:pPr>
              <a:buFont typeface="Wingdings" pitchFamily="2" charset="2"/>
              <a:buChar char="v"/>
            </a:pPr>
            <a:endParaRPr lang="es-EC" sz="1600" b="1" dirty="0">
              <a:solidFill>
                <a:schemeClr val="accent1">
                  <a:lumMod val="75000"/>
                </a:schemeClr>
              </a:solidFill>
            </a:endParaRPr>
          </a:p>
          <a:p>
            <a:endParaRPr lang="es-EC" sz="1400" dirty="0">
              <a:solidFill>
                <a:schemeClr val="accent1">
                  <a:lumMod val="75000"/>
                </a:schemeClr>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559075008"/>
              </p:ext>
            </p:extLst>
          </p:nvPr>
        </p:nvGraphicFramePr>
        <p:xfrm>
          <a:off x="2080187" y="2514600"/>
          <a:ext cx="4777813" cy="2479765"/>
        </p:xfrm>
        <a:graphic>
          <a:graphicData uri="http://schemas.openxmlformats.org/drawingml/2006/table">
            <a:tbl>
              <a:tblPr/>
              <a:tblGrid>
                <a:gridCol w="3039284"/>
                <a:gridCol w="1738529"/>
              </a:tblGrid>
              <a:tr h="304800">
                <a:tc>
                  <a:txBody>
                    <a:bodyPr/>
                    <a:lstStyle/>
                    <a:p>
                      <a:pPr marL="0" algn="ctr" defTabSz="914400" rtl="0" eaLnBrk="1" fontAlgn="b" latinLnBrk="0" hangingPunct="1"/>
                      <a:r>
                        <a:rPr lang="es-EC" sz="1600" b="1" i="1" u="none" strike="noStrike" kern="1200" dirty="0" smtClean="0">
                          <a:solidFill>
                            <a:schemeClr val="bg1"/>
                          </a:solidFill>
                          <a:effectLst/>
                          <a:latin typeface="Arial"/>
                          <a:ea typeface="+mn-ea"/>
                          <a:cs typeface="+mn-cs"/>
                        </a:rPr>
                        <a:t>Gastos de Constitución </a:t>
                      </a:r>
                      <a:endParaRPr lang="es-EC" sz="1600" b="1" i="1" u="none" strike="noStrike" kern="1200" dirty="0">
                        <a:solidFill>
                          <a:schemeClr val="bg1"/>
                        </a:solidFill>
                        <a:effectLst/>
                        <a:latin typeface="Arial"/>
                        <a:ea typeface="+mn-ea"/>
                        <a:cs typeface="+mn-cs"/>
                      </a:endParaRP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33899D"/>
                    </a:solidFill>
                  </a:tcPr>
                </a:tc>
                <a:tc>
                  <a:txBody>
                    <a:bodyPr/>
                    <a:lstStyle/>
                    <a:p>
                      <a:pPr marL="0" algn="ctr" defTabSz="914400" rtl="0" eaLnBrk="1" fontAlgn="b" latinLnBrk="0" hangingPunct="1"/>
                      <a:r>
                        <a:rPr lang="es-EC" sz="1600" b="1" i="1" u="none" strike="noStrike" kern="1200" dirty="0">
                          <a:solidFill>
                            <a:srgbClr val="000000"/>
                          </a:solidFill>
                          <a:effectLst/>
                          <a:latin typeface="Arial"/>
                          <a:ea typeface="+mn-ea"/>
                          <a:cs typeface="+mn-cs"/>
                        </a:rPr>
                        <a:t> </a:t>
                      </a: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33899D"/>
                    </a:solidFill>
                  </a:tcPr>
                </a:tc>
              </a:tr>
              <a:tr h="337457">
                <a:tc>
                  <a:txBody>
                    <a:bodyPr/>
                    <a:lstStyle/>
                    <a:p>
                      <a:pPr marL="0" algn="l" defTabSz="914400" rtl="0" eaLnBrk="1" fontAlgn="b" latinLnBrk="0" hangingPunct="1"/>
                      <a:r>
                        <a:rPr lang="es-EC" sz="1600" b="0" i="0" u="none" strike="noStrike" kern="1200" dirty="0" smtClean="0">
                          <a:solidFill>
                            <a:srgbClr val="000000"/>
                          </a:solidFill>
                          <a:effectLst/>
                          <a:latin typeface="Arial"/>
                          <a:ea typeface="+mn-ea"/>
                          <a:cs typeface="+mn-cs"/>
                        </a:rPr>
                        <a:t> Patente</a:t>
                      </a:r>
                      <a:endParaRPr lang="es-EC" sz="1600" b="0" i="0" u="none" strike="noStrike" kern="1200" dirty="0">
                        <a:solidFill>
                          <a:srgbClr val="000000"/>
                        </a:solidFill>
                        <a:effectLst/>
                        <a:latin typeface="Arial"/>
                        <a:ea typeface="+mn-ea"/>
                        <a:cs typeface="+mn-cs"/>
                      </a:endParaRP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s-EC" sz="1600" b="0" i="0" u="none" strike="noStrike" kern="1200">
                          <a:solidFill>
                            <a:srgbClr val="000000"/>
                          </a:solidFill>
                          <a:effectLst/>
                          <a:latin typeface="Arial"/>
                          <a:ea typeface="+mn-ea"/>
                          <a:cs typeface="+mn-cs"/>
                        </a:rPr>
                        <a:t>$ 250,00</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7457">
                <a:tc>
                  <a:txBody>
                    <a:bodyPr/>
                    <a:lstStyle/>
                    <a:p>
                      <a:pPr marL="0" algn="l" defTabSz="914400" rtl="0" eaLnBrk="1" fontAlgn="b" latinLnBrk="0" hangingPunct="1"/>
                      <a:r>
                        <a:rPr lang="es-EC" sz="1600" b="0" i="0" u="none" strike="noStrike" kern="1200" dirty="0" smtClean="0">
                          <a:solidFill>
                            <a:srgbClr val="000000"/>
                          </a:solidFill>
                          <a:effectLst/>
                          <a:latin typeface="Arial"/>
                          <a:ea typeface="+mn-ea"/>
                          <a:cs typeface="+mn-cs"/>
                        </a:rPr>
                        <a:t> Gasto </a:t>
                      </a:r>
                      <a:r>
                        <a:rPr lang="es-EC" sz="1600" b="0" i="0" u="none" strike="noStrike" kern="1200" dirty="0">
                          <a:solidFill>
                            <a:srgbClr val="000000"/>
                          </a:solidFill>
                          <a:effectLst/>
                          <a:latin typeface="Arial"/>
                          <a:ea typeface="+mn-ea"/>
                          <a:cs typeface="+mn-cs"/>
                        </a:rPr>
                        <a:t>Legalización</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s-EC" sz="1600" b="0" i="0" u="none" strike="noStrike" kern="1200" dirty="0">
                          <a:solidFill>
                            <a:srgbClr val="000000"/>
                          </a:solidFill>
                          <a:effectLst/>
                          <a:latin typeface="Arial"/>
                          <a:ea typeface="+mn-ea"/>
                          <a:cs typeface="+mn-cs"/>
                        </a:rPr>
                        <a:t>$ 100,00</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7457">
                <a:tc>
                  <a:txBody>
                    <a:bodyPr/>
                    <a:lstStyle/>
                    <a:p>
                      <a:pPr marL="0" algn="l" defTabSz="914400" rtl="0" eaLnBrk="1" fontAlgn="b" latinLnBrk="0" hangingPunct="1"/>
                      <a:r>
                        <a:rPr lang="es-EC" sz="1600" b="0" i="0" u="none" strike="noStrike" kern="1200" dirty="0" smtClean="0">
                          <a:solidFill>
                            <a:srgbClr val="000000"/>
                          </a:solidFill>
                          <a:effectLst/>
                          <a:latin typeface="Arial"/>
                          <a:ea typeface="+mn-ea"/>
                          <a:cs typeface="+mn-cs"/>
                        </a:rPr>
                        <a:t> Permiso </a:t>
                      </a:r>
                      <a:r>
                        <a:rPr lang="es-EC" sz="1600" b="0" i="0" u="none" strike="noStrike" kern="1200" dirty="0">
                          <a:solidFill>
                            <a:srgbClr val="000000"/>
                          </a:solidFill>
                          <a:effectLst/>
                          <a:latin typeface="Arial"/>
                          <a:ea typeface="+mn-ea"/>
                          <a:cs typeface="+mn-cs"/>
                        </a:rPr>
                        <a:t>de funcionamiento</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s-EC" sz="1600" b="0" i="0" u="none" strike="noStrike" kern="1200" dirty="0">
                          <a:solidFill>
                            <a:srgbClr val="000000"/>
                          </a:solidFill>
                          <a:effectLst/>
                          <a:latin typeface="Arial"/>
                          <a:ea typeface="+mn-ea"/>
                          <a:cs typeface="+mn-cs"/>
                        </a:rPr>
                        <a:t>$ 70,00</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7457">
                <a:tc>
                  <a:txBody>
                    <a:bodyPr/>
                    <a:lstStyle/>
                    <a:p>
                      <a:pPr marL="0" algn="l" defTabSz="914400" rtl="0" eaLnBrk="1" fontAlgn="b" latinLnBrk="0" hangingPunct="1"/>
                      <a:r>
                        <a:rPr lang="es-EC" sz="1600" b="0" i="0" u="none" strike="noStrike" kern="1200" dirty="0" smtClean="0">
                          <a:solidFill>
                            <a:srgbClr val="000000"/>
                          </a:solidFill>
                          <a:effectLst/>
                          <a:latin typeface="Arial"/>
                          <a:ea typeface="+mn-ea"/>
                          <a:cs typeface="+mn-cs"/>
                        </a:rPr>
                        <a:t> Matrícula </a:t>
                      </a:r>
                      <a:r>
                        <a:rPr lang="es-EC" sz="1600" b="0" i="0" u="none" strike="noStrike" kern="1200" dirty="0">
                          <a:solidFill>
                            <a:srgbClr val="000000"/>
                          </a:solidFill>
                          <a:effectLst/>
                          <a:latin typeface="Arial"/>
                          <a:ea typeface="+mn-ea"/>
                          <a:cs typeface="+mn-cs"/>
                        </a:rPr>
                        <a:t>Comercio</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s-EC" sz="1600" b="0" i="0" u="none" strike="noStrike" kern="1200" dirty="0">
                          <a:solidFill>
                            <a:srgbClr val="000000"/>
                          </a:solidFill>
                          <a:effectLst/>
                          <a:latin typeface="Arial"/>
                          <a:ea typeface="+mn-ea"/>
                          <a:cs typeface="+mn-cs"/>
                        </a:rPr>
                        <a:t>$ 250,00</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7457">
                <a:tc>
                  <a:txBody>
                    <a:bodyPr/>
                    <a:lstStyle/>
                    <a:p>
                      <a:pPr marL="0" algn="l" defTabSz="914400" rtl="0" eaLnBrk="1" fontAlgn="b" latinLnBrk="0" hangingPunct="1"/>
                      <a:r>
                        <a:rPr lang="es-EC" sz="1600" b="0" i="0" u="none" strike="noStrike" kern="1200" dirty="0" smtClean="0">
                          <a:solidFill>
                            <a:srgbClr val="000000"/>
                          </a:solidFill>
                          <a:effectLst/>
                          <a:latin typeface="Arial"/>
                          <a:ea typeface="+mn-ea"/>
                          <a:cs typeface="+mn-cs"/>
                        </a:rPr>
                        <a:t> Organización </a:t>
                      </a:r>
                      <a:r>
                        <a:rPr lang="es-EC" sz="1600" b="0" i="0" u="none" strike="noStrike" kern="1200" dirty="0">
                          <a:solidFill>
                            <a:srgbClr val="000000"/>
                          </a:solidFill>
                          <a:effectLst/>
                          <a:latin typeface="Arial"/>
                          <a:ea typeface="+mn-ea"/>
                          <a:cs typeface="+mn-cs"/>
                        </a:rPr>
                        <a:t>y Puesta en </a:t>
                      </a:r>
                      <a:r>
                        <a:rPr lang="es-EC" sz="1600" b="0" i="0" u="none" strike="noStrike" kern="1200" dirty="0" smtClean="0">
                          <a:solidFill>
                            <a:srgbClr val="000000"/>
                          </a:solidFill>
                          <a:effectLst/>
                          <a:latin typeface="Arial"/>
                          <a:ea typeface="+mn-ea"/>
                          <a:cs typeface="+mn-cs"/>
                        </a:rPr>
                        <a:t>     </a:t>
                      </a:r>
                    </a:p>
                    <a:p>
                      <a:pPr marL="0" algn="l" defTabSz="914400" rtl="0" eaLnBrk="1" fontAlgn="b" latinLnBrk="0" hangingPunct="1"/>
                      <a:r>
                        <a:rPr lang="es-EC" sz="1600" b="0" i="0" u="none" strike="noStrike" kern="1200" dirty="0" smtClean="0">
                          <a:solidFill>
                            <a:srgbClr val="000000"/>
                          </a:solidFill>
                          <a:effectLst/>
                          <a:latin typeface="Arial"/>
                          <a:ea typeface="+mn-ea"/>
                          <a:cs typeface="+mn-cs"/>
                        </a:rPr>
                        <a:t> Marcha</a:t>
                      </a:r>
                      <a:endParaRPr lang="es-EC" sz="1600" b="0" i="0" u="none" strike="noStrike" kern="1200" dirty="0">
                        <a:solidFill>
                          <a:srgbClr val="000000"/>
                        </a:solidFill>
                        <a:effectLst/>
                        <a:latin typeface="Arial"/>
                        <a:ea typeface="+mn-ea"/>
                        <a:cs typeface="+mn-cs"/>
                      </a:endParaRP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s-EC" sz="1600" b="0" i="0" u="none" strike="noStrike" kern="1200" dirty="0">
                          <a:solidFill>
                            <a:srgbClr val="000000"/>
                          </a:solidFill>
                          <a:effectLst/>
                          <a:latin typeface="Arial"/>
                          <a:ea typeface="+mn-ea"/>
                          <a:cs typeface="+mn-cs"/>
                        </a:rPr>
                        <a:t>$ 200,00</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FFFFFF"/>
                    </a:solidFill>
                  </a:tcPr>
                </a:tc>
              </a:tr>
              <a:tr h="337457">
                <a:tc>
                  <a:txBody>
                    <a:bodyPr/>
                    <a:lstStyle/>
                    <a:p>
                      <a:pPr marL="0" algn="ctr" defTabSz="914400" rtl="0" eaLnBrk="1" fontAlgn="b" latinLnBrk="0" hangingPunct="1"/>
                      <a:r>
                        <a:rPr lang="es-EC" sz="1600" b="1" i="1" u="none" strike="noStrike" kern="1200" dirty="0">
                          <a:solidFill>
                            <a:srgbClr val="000000"/>
                          </a:solidFill>
                          <a:effectLst/>
                          <a:latin typeface="Arial"/>
                          <a:ea typeface="+mn-ea"/>
                          <a:cs typeface="+mn-cs"/>
                        </a:rPr>
                        <a:t>Total</a:t>
                      </a:r>
                    </a:p>
                  </a:txBody>
                  <a:tcPr marL="0" marR="0" marT="0" marB="0" anchor="ctr">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DAEEF3"/>
                    </a:solidFill>
                  </a:tcPr>
                </a:tc>
                <a:tc>
                  <a:txBody>
                    <a:bodyPr/>
                    <a:lstStyle/>
                    <a:p>
                      <a:pPr marL="0" algn="ctr" defTabSz="914400" rtl="0" eaLnBrk="1" fontAlgn="b" latinLnBrk="0" hangingPunct="1"/>
                      <a:r>
                        <a:rPr lang="es-EC" sz="1600" b="1" i="1" u="none" strike="noStrike" kern="1200" dirty="0">
                          <a:solidFill>
                            <a:srgbClr val="000000"/>
                          </a:solidFill>
                          <a:effectLst/>
                          <a:latin typeface="Arial"/>
                          <a:ea typeface="+mn-ea"/>
                          <a:cs typeface="+mn-cs"/>
                        </a:rPr>
                        <a:t>$ 870,00</a:t>
                      </a:r>
                    </a:p>
                  </a:txBody>
                  <a:tcPr marL="0" marR="0" marT="0" marB="0" anchor="b">
                    <a:lnL w="12700" cap="flat" cmpd="sng" algn="ctr">
                      <a:solidFill>
                        <a:srgbClr val="3399FF"/>
                      </a:solidFill>
                      <a:prstDash val="solid"/>
                      <a:round/>
                      <a:headEnd type="none" w="med" len="med"/>
                      <a:tailEnd type="none" w="med" len="med"/>
                    </a:lnL>
                    <a:lnR w="12700" cap="flat" cmpd="sng" algn="ctr">
                      <a:solidFill>
                        <a:srgbClr val="3399FF"/>
                      </a:solidFill>
                      <a:prstDash val="solid"/>
                      <a:round/>
                      <a:headEnd type="none" w="med" len="med"/>
                      <a:tailEnd type="none" w="med" len="med"/>
                    </a:lnR>
                    <a:lnT w="12700" cap="flat" cmpd="sng" algn="ctr">
                      <a:solidFill>
                        <a:srgbClr val="3399FF"/>
                      </a:solidFill>
                      <a:prstDash val="solid"/>
                      <a:round/>
                      <a:headEnd type="none" w="med" len="med"/>
                      <a:tailEnd type="none" w="med" len="med"/>
                    </a:lnT>
                    <a:lnB w="12700" cap="flat" cmpd="sng" algn="ctr">
                      <a:solidFill>
                        <a:srgbClr val="3399FF"/>
                      </a:solidFill>
                      <a:prstDash val="solid"/>
                      <a:round/>
                      <a:headEnd type="none" w="med" len="med"/>
                      <a:tailEnd type="none" w="med" len="med"/>
                    </a:lnB>
                    <a:solidFill>
                      <a:srgbClr val="DAEEF3"/>
                    </a:solidFill>
                  </a:tcPr>
                </a:tc>
              </a:tr>
            </a:tbl>
          </a:graphicData>
        </a:graphic>
      </p:graphicFrame>
      <p:sp>
        <p:nvSpPr>
          <p:cNvPr id="9"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0"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pic>
        <p:nvPicPr>
          <p:cNvPr id="53250" name="Picture 2"/>
          <p:cNvPicPr>
            <a:picLocks noChangeAspect="1" noChangeArrowheads="1"/>
          </p:cNvPicPr>
          <p:nvPr/>
        </p:nvPicPr>
        <p:blipFill>
          <a:blip r:embed="rId3" cstate="print"/>
          <a:srcRect/>
          <a:stretch>
            <a:fillRect/>
          </a:stretch>
        </p:blipFill>
        <p:spPr bwMode="auto">
          <a:xfrm>
            <a:off x="7318942" y="5181600"/>
            <a:ext cx="1301183" cy="1295400"/>
          </a:xfrm>
          <a:prstGeom prst="rect">
            <a:avLst/>
          </a:prstGeom>
          <a:noFill/>
          <a:ln w="9525">
            <a:noFill/>
            <a:miter lim="800000"/>
            <a:headEnd/>
            <a:tailEnd/>
          </a:ln>
        </p:spPr>
      </p:pic>
      <p:sp>
        <p:nvSpPr>
          <p:cNvPr id="7"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1560406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7772400" y="5562600"/>
            <a:ext cx="914400" cy="923925"/>
          </a:xfrm>
          <a:prstGeom prst="rect">
            <a:avLst/>
          </a:prstGeom>
          <a:noFill/>
          <a:ln w="9525">
            <a:noFill/>
            <a:miter lim="800000"/>
            <a:headEnd/>
            <a:tailEnd/>
          </a:ln>
        </p:spPr>
      </p:pic>
      <p:sp>
        <p:nvSpPr>
          <p:cNvPr id="5" name="2 Título"/>
          <p:cNvSpPr>
            <a:spLocks noGrp="1"/>
          </p:cNvSpPr>
          <p:nvPr>
            <p:ph type="title"/>
          </p:nvPr>
        </p:nvSpPr>
        <p:spPr>
          <a:xfrm>
            <a:off x="979250" y="1524000"/>
            <a:ext cx="6793150" cy="304800"/>
          </a:xfrm>
        </p:spPr>
        <p:txBody>
          <a:bodyPr>
            <a:noAutofit/>
          </a:bodyPr>
          <a:lstStyle/>
          <a:p>
            <a:pPr algn="ctr"/>
            <a:r>
              <a:rPr lang="es-ES" sz="3200" b="1" dirty="0"/>
              <a:t/>
            </a:r>
            <a:br>
              <a:rPr lang="es-ES" sz="3200" b="1" dirty="0"/>
            </a:br>
            <a:r>
              <a:rPr lang="es-EC" sz="1400" b="1" dirty="0" smtClean="0"/>
              <a:t>CAPITAL DE TRABAJO POR DÉFICIT ACUMULADO MAX</a:t>
            </a:r>
            <a:endParaRPr lang="es-EC" sz="1600" b="1" dirty="0"/>
          </a:p>
        </p:txBody>
      </p:sp>
      <p:graphicFrame>
        <p:nvGraphicFramePr>
          <p:cNvPr id="28" name="27 Marcador de contenido"/>
          <p:cNvGraphicFramePr>
            <a:graphicFrameLocks noGrp="1"/>
          </p:cNvGraphicFramePr>
          <p:nvPr>
            <p:ph idx="1"/>
            <p:extLst>
              <p:ext uri="{D42A27DB-BD31-4B8C-83A1-F6EECF244321}">
                <p14:modId xmlns:p14="http://schemas.microsoft.com/office/powerpoint/2010/main" val="2245580426"/>
              </p:ext>
            </p:extLst>
          </p:nvPr>
        </p:nvGraphicFramePr>
        <p:xfrm>
          <a:off x="609600" y="1888460"/>
          <a:ext cx="7848605" cy="4055140"/>
        </p:xfrm>
        <a:graphic>
          <a:graphicData uri="http://schemas.openxmlformats.org/drawingml/2006/table">
            <a:tbl>
              <a:tblPr/>
              <a:tblGrid>
                <a:gridCol w="810707"/>
                <a:gridCol w="567572"/>
                <a:gridCol w="567572"/>
                <a:gridCol w="567572"/>
                <a:gridCol w="592798"/>
                <a:gridCol w="592798"/>
                <a:gridCol w="592798"/>
                <a:gridCol w="592798"/>
                <a:gridCol w="592798"/>
                <a:gridCol w="592798"/>
                <a:gridCol w="592798"/>
                <a:gridCol w="592798"/>
                <a:gridCol w="592798"/>
              </a:tblGrid>
              <a:tr h="229653">
                <a:tc>
                  <a:txBody>
                    <a:bodyPr/>
                    <a:lstStyle/>
                    <a:p>
                      <a:pPr algn="ctr" fontAlgn="t"/>
                      <a:r>
                        <a:rPr lang="es-EC" sz="700" b="0" i="0" u="none" strike="noStrike" dirty="0">
                          <a:solidFill>
                            <a:srgbClr val="000000"/>
                          </a:solidFill>
                          <a:effectLst/>
                          <a:latin typeface="Bell Gothic Std Black"/>
                        </a:rPr>
                        <a:t> </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dirty="0">
                          <a:solidFill>
                            <a:srgbClr val="FFFFFF"/>
                          </a:solidFill>
                          <a:effectLst/>
                          <a:latin typeface="Arial"/>
                        </a:rPr>
                        <a:t>Mes 1</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a:solidFill>
                            <a:srgbClr val="FFFFFF"/>
                          </a:solidFill>
                          <a:effectLst/>
                          <a:latin typeface="Arial"/>
                        </a:rPr>
                        <a:t>Mes 2</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a:solidFill>
                            <a:srgbClr val="FFFFFF"/>
                          </a:solidFill>
                          <a:effectLst/>
                          <a:latin typeface="Arial"/>
                        </a:rPr>
                        <a:t>Mes 3</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a:solidFill>
                            <a:srgbClr val="FFFFFF"/>
                          </a:solidFill>
                          <a:effectLst/>
                          <a:latin typeface="Arial"/>
                        </a:rPr>
                        <a:t>Mes 4</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a:solidFill>
                            <a:srgbClr val="FFFFFF"/>
                          </a:solidFill>
                          <a:effectLst/>
                          <a:latin typeface="Arial"/>
                        </a:rPr>
                        <a:t>Mes 5</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dirty="0">
                          <a:solidFill>
                            <a:srgbClr val="FFFFFF"/>
                          </a:solidFill>
                          <a:effectLst/>
                          <a:latin typeface="Arial"/>
                        </a:rPr>
                        <a:t>Mes 6</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a:solidFill>
                            <a:srgbClr val="FFFFFF"/>
                          </a:solidFill>
                          <a:effectLst/>
                          <a:latin typeface="Arial"/>
                        </a:rPr>
                        <a:t>Mes 7</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dirty="0">
                          <a:solidFill>
                            <a:srgbClr val="FFFFFF"/>
                          </a:solidFill>
                          <a:effectLst/>
                          <a:latin typeface="Arial"/>
                        </a:rPr>
                        <a:t>Mes 8</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dirty="0">
                          <a:solidFill>
                            <a:srgbClr val="FFFFFF"/>
                          </a:solidFill>
                          <a:effectLst/>
                          <a:latin typeface="Arial"/>
                        </a:rPr>
                        <a:t>Mes 9</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dirty="0">
                          <a:solidFill>
                            <a:srgbClr val="FFFFFF"/>
                          </a:solidFill>
                          <a:effectLst/>
                          <a:latin typeface="Arial"/>
                        </a:rPr>
                        <a:t>Mes 10</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dirty="0">
                          <a:solidFill>
                            <a:srgbClr val="FFFFFF"/>
                          </a:solidFill>
                          <a:effectLst/>
                          <a:latin typeface="Arial"/>
                        </a:rPr>
                        <a:t>Mes 11</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r>
                        <a:rPr lang="es-EC" sz="700" b="1" i="0" u="none" strike="noStrike">
                          <a:solidFill>
                            <a:srgbClr val="FFFFFF"/>
                          </a:solidFill>
                          <a:effectLst/>
                          <a:latin typeface="Arial"/>
                        </a:rPr>
                        <a:t>Mes 12</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r>
              <a:tr h="321516">
                <a:tc>
                  <a:txBody>
                    <a:bodyPr/>
                    <a:lstStyle/>
                    <a:p>
                      <a:pPr algn="ctr" fontAlgn="t"/>
                      <a:r>
                        <a:rPr lang="es-EC" sz="900" b="1" i="0" u="none" strike="noStrike" dirty="0">
                          <a:solidFill>
                            <a:srgbClr val="000000"/>
                          </a:solidFill>
                          <a:effectLst/>
                          <a:latin typeface="Arial Narrow"/>
                        </a:rPr>
                        <a:t>Ingresos</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5.270,00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5.270,00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7.905,00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10.540,00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10.540,00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10.540,00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10.540,00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a:solidFill>
                            <a:srgbClr val="000000"/>
                          </a:solidFill>
                          <a:effectLst/>
                          <a:latin typeface="Arial"/>
                        </a:rPr>
                        <a:t> $  10.540,00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a:solidFill>
                            <a:srgbClr val="000000"/>
                          </a:solidFill>
                          <a:effectLst/>
                          <a:latin typeface="Arial"/>
                        </a:rPr>
                        <a:t> $  10.540,00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a:solidFill>
                            <a:srgbClr val="000000"/>
                          </a:solidFill>
                          <a:effectLst/>
                          <a:latin typeface="Arial"/>
                        </a:rPr>
                        <a:t> $  10.540,00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10.540,00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5.270,00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r>
              <a:tr h="312330">
                <a:tc>
                  <a:txBody>
                    <a:bodyPr/>
                    <a:lstStyle/>
                    <a:p>
                      <a:pPr algn="ctr" fontAlgn="t"/>
                      <a:r>
                        <a:rPr lang="es-EC" sz="900" b="0" i="0" u="none" strike="noStrike">
                          <a:solidFill>
                            <a:srgbClr val="000000"/>
                          </a:solidFill>
                          <a:effectLst/>
                          <a:latin typeface="Arial Narrow"/>
                        </a:rPr>
                        <a:t>Ctos de vtas</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527,00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527,00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790,50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1.054,00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1.054,00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1.054,00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1.054,00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1.054,00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1.054,00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1.054,00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1.054,00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527,00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r>
              <a:tr h="312330">
                <a:tc>
                  <a:txBody>
                    <a:bodyPr/>
                    <a:lstStyle/>
                    <a:p>
                      <a:pPr algn="ctr" fontAlgn="t"/>
                      <a:r>
                        <a:rPr lang="es-EC" sz="900" b="0" i="0" u="none" strike="noStrike">
                          <a:solidFill>
                            <a:srgbClr val="000000"/>
                          </a:solidFill>
                          <a:effectLst/>
                          <a:latin typeface="Arial Narrow"/>
                        </a:rPr>
                        <a:t>M.O.</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4.556,50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r>
              <a:tr h="312330">
                <a:tc>
                  <a:txBody>
                    <a:bodyPr/>
                    <a:lstStyle/>
                    <a:p>
                      <a:pPr algn="ctr" fontAlgn="t"/>
                      <a:r>
                        <a:rPr lang="es-EC" sz="900" b="0" i="0" u="none" strike="noStrike">
                          <a:solidFill>
                            <a:srgbClr val="000000"/>
                          </a:solidFill>
                          <a:effectLst/>
                          <a:latin typeface="Arial Narrow"/>
                        </a:rPr>
                        <a:t>Gtos Generales</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505,10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r>
              <a:tr h="312330">
                <a:tc>
                  <a:txBody>
                    <a:bodyPr/>
                    <a:lstStyle/>
                    <a:p>
                      <a:pPr algn="ctr" fontAlgn="t"/>
                      <a:r>
                        <a:rPr lang="es-EC" sz="900" b="0" i="0" u="none" strike="noStrike">
                          <a:solidFill>
                            <a:srgbClr val="000000"/>
                          </a:solidFill>
                          <a:effectLst/>
                          <a:latin typeface="Arial Narrow"/>
                        </a:rPr>
                        <a:t>Gtos Basicos</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295,00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r>
              <a:tr h="312330">
                <a:tc>
                  <a:txBody>
                    <a:bodyPr/>
                    <a:lstStyle/>
                    <a:p>
                      <a:pPr algn="ctr" fontAlgn="t"/>
                      <a:r>
                        <a:rPr lang="es-EC" sz="900" b="0" i="0" u="none" strike="noStrike">
                          <a:solidFill>
                            <a:srgbClr val="000000"/>
                          </a:solidFill>
                          <a:effectLst/>
                          <a:latin typeface="Arial Narrow"/>
                        </a:rPr>
                        <a:t>Gtos de Publicidad</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$ 1.425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145,00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r>
              <a:tr h="321516">
                <a:tc>
                  <a:txBody>
                    <a:bodyPr/>
                    <a:lstStyle/>
                    <a:p>
                      <a:pPr algn="ctr" fontAlgn="t"/>
                      <a:r>
                        <a:rPr lang="es-EC" sz="900" b="0" i="0" u="none" strike="noStrike">
                          <a:solidFill>
                            <a:srgbClr val="000000"/>
                          </a:solidFill>
                          <a:effectLst/>
                          <a:latin typeface="Arial Narrow"/>
                        </a:rPr>
                        <a:t>Gtos de Alquiler</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0" i="0" u="none" strike="noStrike" dirty="0">
                          <a:solidFill>
                            <a:srgbClr val="000000"/>
                          </a:solidFill>
                          <a:effectLst/>
                          <a:latin typeface="Arial"/>
                        </a:rPr>
                        <a:t> $       650,00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21516">
                <a:tc>
                  <a:txBody>
                    <a:bodyPr/>
                    <a:lstStyle/>
                    <a:p>
                      <a:pPr algn="ctr" fontAlgn="t"/>
                      <a:r>
                        <a:rPr lang="es-EC" sz="900" b="1" i="0" u="none" strike="noStrike" dirty="0">
                          <a:solidFill>
                            <a:srgbClr val="000000"/>
                          </a:solidFill>
                          <a:effectLst/>
                          <a:latin typeface="Arial Narrow"/>
                        </a:rPr>
                        <a:t>Egresos</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a:solidFill>
                            <a:srgbClr val="000000"/>
                          </a:solidFill>
                          <a:effectLst/>
                          <a:latin typeface="Arial"/>
                        </a:rPr>
                        <a:t> $   7.958,60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a:solidFill>
                            <a:srgbClr val="000000"/>
                          </a:solidFill>
                          <a:effectLst/>
                          <a:latin typeface="Arial"/>
                        </a:rPr>
                        <a:t> $   6.678,60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a:solidFill>
                            <a:srgbClr val="000000"/>
                          </a:solidFill>
                          <a:effectLst/>
                          <a:latin typeface="Arial"/>
                        </a:rPr>
                        <a:t> $   6.942,10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a:solidFill>
                            <a:srgbClr val="000000"/>
                          </a:solidFill>
                          <a:effectLst/>
                          <a:latin typeface="Arial"/>
                        </a:rPr>
                        <a:t> $    7.205,60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7.205,60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a:solidFill>
                            <a:srgbClr val="000000"/>
                          </a:solidFill>
                          <a:effectLst/>
                          <a:latin typeface="Arial"/>
                        </a:rPr>
                        <a:t> $    7.205,60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a:solidFill>
                            <a:srgbClr val="000000"/>
                          </a:solidFill>
                          <a:effectLst/>
                          <a:latin typeface="Arial"/>
                        </a:rPr>
                        <a:t> $    7.205,60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7.205,60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7.205,60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7.205,60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7.205,60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700" b="1" i="0" u="none" strike="noStrike" dirty="0">
                          <a:solidFill>
                            <a:srgbClr val="000000"/>
                          </a:solidFill>
                          <a:effectLst/>
                          <a:latin typeface="Arial"/>
                        </a:rPr>
                        <a:t> $    6.678,60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r>
              <a:tr h="215953">
                <a:tc>
                  <a:txBody>
                    <a:bodyPr/>
                    <a:lstStyle/>
                    <a:p>
                      <a:pPr algn="ctr" fontAlgn="b"/>
                      <a:r>
                        <a:rPr lang="es-EC" sz="900" b="0" i="0" u="none" strike="noStrike" dirty="0">
                          <a:solidFill>
                            <a:srgbClr val="000000"/>
                          </a:solidFill>
                          <a:effectLst/>
                          <a:latin typeface="Arial Narrow"/>
                        </a:rPr>
                        <a:t> </a:t>
                      </a:r>
                    </a:p>
                  </a:txBody>
                  <a:tcPr marL="0" marR="0" marT="0" marB="0" anchor="ctr">
                    <a:lnL w="12700" cap="flat" cmpd="sng" algn="ctr">
                      <a:solidFill>
                        <a:srgbClr val="00B0F0"/>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dirty="0">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dirty="0">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dirty="0">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dirty="0">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endParaRPr lang="es-EC" sz="700" b="0" i="0" u="none" strike="noStrike" dirty="0">
                        <a:solidFill>
                          <a:srgbClr val="000000"/>
                        </a:solidFill>
                        <a:effectLst/>
                        <a:latin typeface="Arial"/>
                      </a:endParaRPr>
                    </a:p>
                  </a:txBody>
                  <a:tcPr marL="0" marR="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b"/>
                      <a:r>
                        <a:rPr lang="es-EC" sz="700" b="0" i="0" u="none" strike="noStrike" dirty="0">
                          <a:solidFill>
                            <a:srgbClr val="000000"/>
                          </a:solidFill>
                          <a:effectLst/>
                          <a:latin typeface="Arial"/>
                        </a:rPr>
                        <a:t> </a:t>
                      </a:r>
                    </a:p>
                  </a:txBody>
                  <a:tcPr marL="0" marR="0"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12330">
                <a:tc>
                  <a:txBody>
                    <a:bodyPr/>
                    <a:lstStyle/>
                    <a:p>
                      <a:pPr algn="ctr" fontAlgn="t"/>
                      <a:r>
                        <a:rPr lang="es-EC" sz="900" b="0" i="0" u="none" strike="noStrike" dirty="0">
                          <a:solidFill>
                            <a:srgbClr val="000000"/>
                          </a:solidFill>
                          <a:effectLst/>
                          <a:latin typeface="Arial Narrow"/>
                        </a:rPr>
                        <a:t>Saldo Mensual</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B7DEE8"/>
                    </a:solidFill>
                  </a:tcPr>
                </a:tc>
                <a:tc>
                  <a:txBody>
                    <a:bodyPr/>
                    <a:lstStyle/>
                    <a:p>
                      <a:pPr algn="ctr" fontAlgn="t"/>
                      <a:r>
                        <a:rPr lang="es-EC" sz="700" b="1" i="0" u="none" strike="noStrike">
                          <a:solidFill>
                            <a:srgbClr val="000000"/>
                          </a:solidFill>
                          <a:effectLst/>
                          <a:latin typeface="Arial"/>
                        </a:rPr>
                        <a:t>-2688,5968</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-1408,5968</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962,903169</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3334,40317</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3334,40317</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3334,40317</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3334,40317</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3334,40317</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3334,40317</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3334,40317</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3334,40317</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-1408,59683</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r>
              <a:tr h="321516">
                <a:tc>
                  <a:txBody>
                    <a:bodyPr/>
                    <a:lstStyle/>
                    <a:p>
                      <a:pPr algn="ctr" fontAlgn="t"/>
                      <a:r>
                        <a:rPr lang="es-EC" sz="900" b="0" i="0" u="none" strike="noStrike">
                          <a:solidFill>
                            <a:srgbClr val="000000"/>
                          </a:solidFill>
                          <a:effectLst/>
                          <a:latin typeface="Arial Narrow"/>
                        </a:rPr>
                        <a:t>Saldo Acumulado</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7DEE8"/>
                    </a:solidFill>
                  </a:tcPr>
                </a:tc>
                <a:tc>
                  <a:txBody>
                    <a:bodyPr/>
                    <a:lstStyle/>
                    <a:p>
                      <a:pPr algn="ctr" fontAlgn="t"/>
                      <a:r>
                        <a:rPr lang="es-EC" sz="700" b="1" i="0" u="none" strike="noStrike">
                          <a:solidFill>
                            <a:srgbClr val="000000"/>
                          </a:solidFill>
                          <a:effectLst/>
                          <a:latin typeface="Arial"/>
                        </a:rPr>
                        <a:t> $ (2.688,60)</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 $ (4.097,19)</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 $ (3.134,29)</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 $       200,11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 $    3.534,52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 $    6.868,92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 $  10.203,32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 $  13.537,73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 $  16.872,13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a:solidFill>
                            <a:srgbClr val="000000"/>
                          </a:solidFill>
                          <a:effectLst/>
                          <a:latin typeface="Arial"/>
                        </a:rPr>
                        <a:t> $  20.206,53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 $  23.540,93 </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t"/>
                      <a:r>
                        <a:rPr lang="es-EC" sz="700" b="1" i="0" u="none" strike="noStrike" dirty="0">
                          <a:solidFill>
                            <a:srgbClr val="000000"/>
                          </a:solidFill>
                          <a:effectLst/>
                          <a:latin typeface="Arial"/>
                        </a:rPr>
                        <a:t> $  22.132,34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44424">
                <a:tc>
                  <a:txBody>
                    <a:bodyPr/>
                    <a:lstStyle/>
                    <a:p>
                      <a:pPr algn="l" fontAlgn="b"/>
                      <a:endParaRPr lang="es-EC" sz="900" b="0" i="0" u="none" strike="noStrike" dirty="0">
                        <a:solidFill>
                          <a:srgbClr val="000000"/>
                        </a:solidFill>
                        <a:effectLst/>
                        <a:latin typeface="Arial Narrow"/>
                      </a:endParaRPr>
                    </a:p>
                  </a:txBody>
                  <a:tcPr marL="0" marR="0" marT="0" marB="0" anchor="b">
                    <a:lnL>
                      <a:noFill/>
                    </a:lnL>
                    <a:lnR>
                      <a:noFill/>
                    </a:lnR>
                    <a:lnT w="12700" cap="flat" cmpd="sng" algn="ctr">
                      <a:solidFill>
                        <a:srgbClr val="78C0D4"/>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700" b="0" i="0" u="none" strike="noStrike">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700" b="0" i="0" u="none" strike="noStrike">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dirty="0">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dirty="0">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dirty="0">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c>
                  <a:txBody>
                    <a:bodyPr/>
                    <a:lstStyle/>
                    <a:p>
                      <a:pPr algn="l" fontAlgn="b"/>
                      <a:endParaRPr lang="es-EC" sz="700" b="0" i="0" u="none" strike="noStrike">
                        <a:solidFill>
                          <a:srgbClr val="000000"/>
                        </a:solidFill>
                        <a:effectLst/>
                        <a:latin typeface="Arial"/>
                      </a:endParaRPr>
                    </a:p>
                  </a:txBody>
                  <a:tcPr marL="0" marR="0" marT="0" marB="0" anchor="b">
                    <a:lnL>
                      <a:noFill/>
                    </a:lnL>
                    <a:lnR>
                      <a:noFill/>
                    </a:lnR>
                    <a:lnT w="12700" cap="flat" cmpd="sng" algn="ctr">
                      <a:solidFill>
                        <a:srgbClr val="78C0D4"/>
                      </a:solidFill>
                      <a:prstDash val="solid"/>
                      <a:round/>
                      <a:headEnd type="none" w="med" len="med"/>
                      <a:tailEnd type="none" w="med" len="med"/>
                    </a:lnT>
                    <a:lnB>
                      <a:noFill/>
                    </a:lnB>
                  </a:tcPr>
                </a:tc>
              </a:tr>
              <a:tr h="312330">
                <a:tc>
                  <a:txBody>
                    <a:bodyPr/>
                    <a:lstStyle/>
                    <a:p>
                      <a:pPr algn="ctr" fontAlgn="t"/>
                      <a:r>
                        <a:rPr lang="es-EC" sz="900" b="0" i="0" u="none" strike="noStrike" dirty="0">
                          <a:solidFill>
                            <a:srgbClr val="000000"/>
                          </a:solidFill>
                          <a:effectLst/>
                          <a:latin typeface="Arial Narrow"/>
                        </a:rPr>
                        <a:t>Capital de Trabajo</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t"/>
                      <a:r>
                        <a:rPr lang="es-EC" sz="700" b="1" i="0" u="none" strike="noStrike" dirty="0">
                          <a:solidFill>
                            <a:srgbClr val="000000"/>
                          </a:solidFill>
                          <a:effectLst/>
                          <a:latin typeface="Arial"/>
                        </a:rPr>
                        <a:t> $ (4.097,19)</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700" b="1" i="1" u="none" strike="noStrike" dirty="0">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700" b="1" i="1"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700" b="1" i="1"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700" b="1" i="1"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700" b="1" i="1"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700" b="1" i="1"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700" b="1" i="1"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700" b="1" i="1"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700" b="1" i="1"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700" b="1" i="1"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700" b="1" i="1" u="none" strike="noStrike" dirty="0">
                        <a:solidFill>
                          <a:srgbClr val="000000"/>
                        </a:solidFill>
                        <a:effectLst/>
                        <a:latin typeface="Arial"/>
                      </a:endParaRPr>
                    </a:p>
                  </a:txBody>
                  <a:tcPr marL="0" marR="0" marT="0" marB="0" anchor="b">
                    <a:lnL>
                      <a:noFill/>
                    </a:lnL>
                    <a:lnR>
                      <a:noFill/>
                    </a:lnR>
                    <a:lnT>
                      <a:noFill/>
                    </a:lnT>
                    <a:lnB>
                      <a:noFill/>
                    </a:lnB>
                  </a:tcPr>
                </a:tc>
              </a:tr>
            </a:tbl>
          </a:graphicData>
        </a:graphic>
      </p:graphicFrame>
      <p:sp>
        <p:nvSpPr>
          <p:cNvPr id="29"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30"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7"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11226751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054004625"/>
              </p:ext>
            </p:extLst>
          </p:nvPr>
        </p:nvGraphicFramePr>
        <p:xfrm>
          <a:off x="1905000" y="2514600"/>
          <a:ext cx="5257800" cy="1423625"/>
        </p:xfrm>
        <a:graphic>
          <a:graphicData uri="http://schemas.openxmlformats.org/drawingml/2006/table">
            <a:tbl>
              <a:tblPr/>
              <a:tblGrid>
                <a:gridCol w="2056983"/>
                <a:gridCol w="3200817"/>
              </a:tblGrid>
              <a:tr h="268014">
                <a:tc gridSpan="2">
                  <a:txBody>
                    <a:bodyPr/>
                    <a:lstStyle/>
                    <a:p>
                      <a:pPr algn="ctr" fontAlgn="t"/>
                      <a:endParaRPr lang="es-EC" sz="1050" b="1" i="0" u="none" strike="noStrike" dirty="0" smtClean="0">
                        <a:solidFill>
                          <a:srgbClr val="FFFFFF"/>
                        </a:solidFill>
                        <a:effectLst/>
                        <a:latin typeface="Arial"/>
                      </a:endParaRPr>
                    </a:p>
                    <a:p>
                      <a:pPr algn="ctr" fontAlgn="t"/>
                      <a:r>
                        <a:rPr lang="es-EC" sz="1050" b="1" i="0" u="none" strike="noStrike" dirty="0" smtClean="0">
                          <a:solidFill>
                            <a:srgbClr val="FFFFFF"/>
                          </a:solidFill>
                          <a:effectLst/>
                          <a:latin typeface="Arial"/>
                        </a:rPr>
                        <a:t>Estructura </a:t>
                      </a:r>
                      <a:r>
                        <a:rPr lang="es-EC" sz="1050" b="1" i="0" u="none" strike="noStrike" dirty="0">
                          <a:solidFill>
                            <a:srgbClr val="FFFFFF"/>
                          </a:solidFill>
                          <a:effectLst/>
                          <a:latin typeface="Arial"/>
                        </a:rPr>
                        <a:t>de Financiamiento</a:t>
                      </a:r>
                    </a:p>
                  </a:txBody>
                  <a:tcPr marL="0" marR="0" marT="0" marB="0" anchor="ctr">
                    <a:lnL w="12700" cap="flat" cmpd="sng" algn="ctr">
                      <a:solidFill>
                        <a:srgbClr val="78C0D4"/>
                      </a:solidFill>
                      <a:prstDash val="solid"/>
                      <a:round/>
                      <a:headEnd type="none" w="med" len="med"/>
                      <a:tailEnd type="none" w="med" len="med"/>
                    </a:lnL>
                    <a:lnR w="12700" cap="flat" cmpd="sng" algn="ctr">
                      <a:solidFill>
                        <a:srgbClr val="8DB4E2"/>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s-EC"/>
                    </a:p>
                  </a:txBody>
                  <a:tcPr/>
                </a:tc>
              </a:tr>
              <a:tr h="331075">
                <a:tc gridSpan="2">
                  <a:txBody>
                    <a:bodyPr/>
                    <a:lstStyle/>
                    <a:p>
                      <a:pPr algn="ctr" fontAlgn="b"/>
                      <a:r>
                        <a:rPr lang="es-EC" sz="1050" b="1" i="1" u="none" strike="noStrike" dirty="0">
                          <a:solidFill>
                            <a:srgbClr val="000000"/>
                          </a:solidFill>
                          <a:effectLst/>
                          <a:latin typeface="Arial"/>
                        </a:rPr>
                        <a:t>Porcentaje de Apalancamiento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hMerge="1">
                  <a:txBody>
                    <a:bodyPr/>
                    <a:lstStyle/>
                    <a:p>
                      <a:endParaRPr lang="es-EC"/>
                    </a:p>
                  </a:txBody>
                  <a:tcPr/>
                </a:tc>
              </a:tr>
              <a:tr h="252248">
                <a:tc>
                  <a:txBody>
                    <a:bodyPr/>
                    <a:lstStyle/>
                    <a:p>
                      <a:pPr algn="ctr" fontAlgn="b"/>
                      <a:r>
                        <a:rPr lang="es-EC" sz="1050" b="0" i="0" u="none" strike="noStrike">
                          <a:solidFill>
                            <a:srgbClr val="000000"/>
                          </a:solidFill>
                          <a:effectLst/>
                          <a:latin typeface="Arial"/>
                        </a:rPr>
                        <a:t>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050" b="0" i="0" u="none" strike="noStrike" dirty="0">
                          <a:solidFill>
                            <a:srgbClr val="000000"/>
                          </a:solidFill>
                          <a:effectLst/>
                          <a:latin typeface="Arial"/>
                        </a:rPr>
                        <a:t>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248">
                <a:tc>
                  <a:txBody>
                    <a:bodyPr/>
                    <a:lstStyle/>
                    <a:p>
                      <a:pPr algn="ctr" fontAlgn="b"/>
                      <a:r>
                        <a:rPr lang="es-EC" sz="1050" b="1" i="1" u="none" strike="noStrike">
                          <a:solidFill>
                            <a:srgbClr val="000000"/>
                          </a:solidFill>
                          <a:effectLst/>
                          <a:latin typeface="Arial"/>
                        </a:rPr>
                        <a:t>Préstamo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s-EC" sz="1050" b="1" i="1" u="none" strike="noStrike" dirty="0">
                          <a:solidFill>
                            <a:srgbClr val="000000"/>
                          </a:solidFill>
                          <a:effectLst/>
                          <a:latin typeface="Arial"/>
                        </a:rPr>
                        <a:t>Capital Propio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68014">
                <a:tc>
                  <a:txBody>
                    <a:bodyPr/>
                    <a:lstStyle/>
                    <a:p>
                      <a:pPr algn="ctr" fontAlgn="b"/>
                      <a:r>
                        <a:rPr lang="es-EC" sz="1050" b="1" i="1" u="none" strike="noStrike">
                          <a:solidFill>
                            <a:srgbClr val="000000"/>
                          </a:solidFill>
                          <a:effectLst/>
                          <a:latin typeface="Arial"/>
                        </a:rPr>
                        <a:t>$ 8.184,02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b"/>
                      <a:r>
                        <a:rPr lang="es-EC" sz="1050" b="1" i="1" u="none" strike="noStrike" dirty="0">
                          <a:solidFill>
                            <a:srgbClr val="000000"/>
                          </a:solidFill>
                          <a:effectLst/>
                          <a:latin typeface="Arial"/>
                        </a:rPr>
                        <a:t>$ 19.096,04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053815504"/>
              </p:ext>
            </p:extLst>
          </p:nvPr>
        </p:nvGraphicFramePr>
        <p:xfrm>
          <a:off x="2971800" y="4343400"/>
          <a:ext cx="3124200" cy="533400"/>
        </p:xfrm>
        <a:graphic>
          <a:graphicData uri="http://schemas.openxmlformats.org/drawingml/2006/table">
            <a:tbl>
              <a:tblPr/>
              <a:tblGrid>
                <a:gridCol w="2035115"/>
                <a:gridCol w="1089085"/>
              </a:tblGrid>
              <a:tr h="533400">
                <a:tc>
                  <a:txBody>
                    <a:bodyPr/>
                    <a:lstStyle/>
                    <a:p>
                      <a:pPr algn="ctr" fontAlgn="t"/>
                      <a:r>
                        <a:rPr lang="es-EC" sz="1200" b="1" i="0" u="none" strike="noStrike" dirty="0" smtClean="0">
                          <a:solidFill>
                            <a:srgbClr val="FFFFFF"/>
                          </a:solidFill>
                          <a:effectLst/>
                          <a:latin typeface="Arial"/>
                        </a:rPr>
                        <a:t>Aportación </a:t>
                      </a:r>
                      <a:r>
                        <a:rPr lang="es-EC" sz="1200" b="1" i="0" u="none" strike="noStrike" dirty="0">
                          <a:solidFill>
                            <a:srgbClr val="FFFFFF"/>
                          </a:solidFill>
                          <a:effectLst/>
                          <a:latin typeface="Arial"/>
                        </a:rPr>
                        <a:t>de cada </a:t>
                      </a:r>
                      <a:r>
                        <a:rPr lang="es-EC" sz="1200" b="1" i="0" u="none" strike="noStrike" dirty="0" smtClean="0">
                          <a:solidFill>
                            <a:srgbClr val="FFFFFF"/>
                          </a:solidFill>
                          <a:effectLst/>
                          <a:latin typeface="Arial"/>
                        </a:rPr>
                        <a:t>Inversionista</a:t>
                      </a:r>
                      <a:endParaRPr lang="es-EC" sz="1200" b="1" i="0" u="none" strike="noStrike" dirty="0">
                        <a:solidFill>
                          <a:srgbClr val="FFFFFF"/>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1200" b="1" i="1" u="none" strike="noStrike" dirty="0">
                          <a:solidFill>
                            <a:srgbClr val="000000"/>
                          </a:solidFill>
                          <a:effectLst/>
                          <a:latin typeface="Arial"/>
                        </a:rPr>
                        <a:t>$ 6.365,35</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r>
            </a:tbl>
          </a:graphicData>
        </a:graphic>
      </p:graphicFrame>
      <p:sp>
        <p:nvSpPr>
          <p:cNvPr id="10"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1"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pic>
        <p:nvPicPr>
          <p:cNvPr id="55301" name="Picture 5"/>
          <p:cNvPicPr>
            <a:picLocks noChangeAspect="1" noChangeArrowheads="1"/>
          </p:cNvPicPr>
          <p:nvPr/>
        </p:nvPicPr>
        <p:blipFill>
          <a:blip r:embed="rId2" cstate="print"/>
          <a:srcRect/>
          <a:stretch>
            <a:fillRect/>
          </a:stretch>
        </p:blipFill>
        <p:spPr bwMode="auto">
          <a:xfrm>
            <a:off x="6781800" y="4953000"/>
            <a:ext cx="1667996" cy="1485900"/>
          </a:xfrm>
          <a:prstGeom prst="rect">
            <a:avLst/>
          </a:prstGeom>
          <a:noFill/>
          <a:ln w="9525">
            <a:noFill/>
            <a:miter lim="800000"/>
            <a:headEnd/>
            <a:tailEnd/>
          </a:ln>
        </p:spPr>
      </p:pic>
      <p:sp>
        <p:nvSpPr>
          <p:cNvPr id="2" name="Title 1"/>
          <p:cNvSpPr>
            <a:spLocks noGrp="1"/>
          </p:cNvSpPr>
          <p:nvPr>
            <p:ph type="title"/>
          </p:nvPr>
        </p:nvSpPr>
        <p:spPr>
          <a:xfrm>
            <a:off x="1219200" y="952500"/>
            <a:ext cx="7024744" cy="1143000"/>
          </a:xfrm>
        </p:spPr>
        <p:txBody>
          <a:bodyPr>
            <a:normAutofit/>
          </a:bodyPr>
          <a:lstStyle/>
          <a:p>
            <a:r>
              <a:rPr lang="en-US" sz="2400" dirty="0" err="1" smtClean="0"/>
              <a:t>Estructura</a:t>
            </a:r>
            <a:r>
              <a:rPr lang="en-US" sz="2400" dirty="0" smtClean="0"/>
              <a:t> de </a:t>
            </a:r>
            <a:r>
              <a:rPr lang="en-US" sz="2400" dirty="0" err="1" smtClean="0"/>
              <a:t>Financiamiento</a:t>
            </a:r>
            <a:endParaRPr lang="es-EC" sz="2400" dirty="0"/>
          </a:p>
        </p:txBody>
      </p:sp>
      <p:sp>
        <p:nvSpPr>
          <p:cNvPr id="9"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3338921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914400" y="1524000"/>
            <a:ext cx="4343400" cy="694706"/>
          </a:xfrm>
        </p:spPr>
        <p:txBody>
          <a:bodyPr>
            <a:normAutofit fontScale="90000"/>
          </a:bodyPr>
          <a:lstStyle/>
          <a:p>
            <a:pPr algn="ctr"/>
            <a:r>
              <a:rPr lang="es-EC" sz="2400" dirty="0" smtClean="0"/>
              <a:t>Amortización de Capital</a:t>
            </a:r>
            <a:r>
              <a:rPr lang="es-ES" sz="2400" dirty="0" smtClean="0"/>
              <a:t/>
            </a:r>
            <a:br>
              <a:rPr lang="es-ES" sz="2400" dirty="0" smtClean="0"/>
            </a:br>
            <a:endParaRPr lang="es-EC" sz="2000" dirty="0"/>
          </a:p>
        </p:txBody>
      </p:sp>
      <p:sp>
        <p:nvSpPr>
          <p:cNvPr id="13"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4"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graphicFrame>
        <p:nvGraphicFramePr>
          <p:cNvPr id="17" name="16 Marcador de contenido"/>
          <p:cNvGraphicFramePr>
            <a:graphicFrameLocks noGrp="1"/>
          </p:cNvGraphicFramePr>
          <p:nvPr>
            <p:ph idx="1"/>
            <p:extLst>
              <p:ext uri="{D42A27DB-BD31-4B8C-83A1-F6EECF244321}">
                <p14:modId xmlns:p14="http://schemas.microsoft.com/office/powerpoint/2010/main" val="2925664017"/>
              </p:ext>
            </p:extLst>
          </p:nvPr>
        </p:nvGraphicFramePr>
        <p:xfrm>
          <a:off x="1066800" y="1985957"/>
          <a:ext cx="6705600" cy="3810005"/>
        </p:xfrm>
        <a:graphic>
          <a:graphicData uri="http://schemas.openxmlformats.org/drawingml/2006/table">
            <a:tbl>
              <a:tblPr/>
              <a:tblGrid>
                <a:gridCol w="1297858"/>
                <a:gridCol w="1297858"/>
                <a:gridCol w="1449275"/>
                <a:gridCol w="1297858"/>
                <a:gridCol w="1362751"/>
              </a:tblGrid>
              <a:tr h="345243">
                <a:tc>
                  <a:txBody>
                    <a:bodyPr/>
                    <a:lstStyle/>
                    <a:p>
                      <a:pPr algn="ctr" fontAlgn="b"/>
                      <a:r>
                        <a:rPr lang="es-EC" sz="900" b="0" i="0" u="none" strike="noStrike" dirty="0">
                          <a:solidFill>
                            <a:srgbClr val="FFFFFF"/>
                          </a:solidFill>
                          <a:effectLst/>
                          <a:latin typeface="Arial"/>
                        </a:rPr>
                        <a:t>PERIODO</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900" b="0" i="0" u="none" strike="noStrike" dirty="0">
                          <a:solidFill>
                            <a:srgbClr val="FFFFFF"/>
                          </a:solidFill>
                          <a:effectLst/>
                          <a:latin typeface="Arial"/>
                        </a:rPr>
                        <a:t>PAGO</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900" b="0" i="0" u="none" strike="noStrike" dirty="0">
                          <a:solidFill>
                            <a:srgbClr val="FFFFFF"/>
                          </a:solidFill>
                          <a:effectLst/>
                          <a:latin typeface="Arial"/>
                        </a:rPr>
                        <a:t>CAPITAL</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900" b="0" i="0" u="none" strike="noStrike" dirty="0">
                          <a:solidFill>
                            <a:srgbClr val="FFFFFF"/>
                          </a:solidFill>
                          <a:effectLst/>
                          <a:latin typeface="Arial"/>
                        </a:rPr>
                        <a:t>INTERESES</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900" b="0" i="0" u="none" strike="noStrike" dirty="0">
                          <a:solidFill>
                            <a:srgbClr val="FFFFFF"/>
                          </a:solidFill>
                          <a:effectLst/>
                          <a:latin typeface="Arial"/>
                        </a:rPr>
                        <a:t>SALDO</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r>
              <a:tr h="345243">
                <a:tc>
                  <a:txBody>
                    <a:bodyPr/>
                    <a:lstStyle/>
                    <a:p>
                      <a:pPr algn="ctr" fontAlgn="b"/>
                      <a:r>
                        <a:rPr lang="es-EC" sz="900" b="0" i="0" u="none" strike="noStrike" dirty="0">
                          <a:solidFill>
                            <a:srgbClr val="000000"/>
                          </a:solidFill>
                          <a:effectLst/>
                          <a:latin typeface="Arial"/>
                        </a:rPr>
                        <a:t>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8.184,02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45243">
                <a:tc>
                  <a:txBody>
                    <a:bodyPr/>
                    <a:lstStyle/>
                    <a:p>
                      <a:pPr algn="ctr" fontAlgn="b"/>
                      <a:r>
                        <a:rPr lang="es-EC" sz="900" b="0" i="0" u="none" strike="noStrike" dirty="0">
                          <a:solidFill>
                            <a:srgbClr val="000000"/>
                          </a:solidFill>
                          <a:effectLst/>
                          <a:latin typeface="Arial"/>
                        </a:rPr>
                        <a:t>1</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2.058,93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1.390,30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668,63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6.793,72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45243">
                <a:tc>
                  <a:txBody>
                    <a:bodyPr/>
                    <a:lstStyle/>
                    <a:p>
                      <a:pPr algn="ctr" fontAlgn="b"/>
                      <a:r>
                        <a:rPr lang="es-EC" sz="900" b="0" i="0" u="none" strike="noStrike" dirty="0">
                          <a:solidFill>
                            <a:srgbClr val="000000"/>
                          </a:solidFill>
                          <a:effectLst/>
                          <a:latin typeface="Arial"/>
                        </a:rPr>
                        <a:t>2</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2.058,93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1.503,89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555,05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5.289,83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45243">
                <a:tc>
                  <a:txBody>
                    <a:bodyPr/>
                    <a:lstStyle/>
                    <a:p>
                      <a:pPr algn="ctr" fontAlgn="b"/>
                      <a:r>
                        <a:rPr lang="es-EC" sz="900" b="0" i="0" u="none" strike="noStrike" dirty="0">
                          <a:solidFill>
                            <a:srgbClr val="000000"/>
                          </a:solidFill>
                          <a:effectLst/>
                          <a:latin typeface="Arial"/>
                        </a:rPr>
                        <a:t>3</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2.058,93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1.626,75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432,18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3.663,08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45243">
                <a:tc>
                  <a:txBody>
                    <a:bodyPr/>
                    <a:lstStyle/>
                    <a:p>
                      <a:pPr algn="ctr" fontAlgn="b"/>
                      <a:r>
                        <a:rPr lang="es-EC" sz="900" b="0" i="0" u="none" strike="noStrike" dirty="0">
                          <a:solidFill>
                            <a:srgbClr val="000000"/>
                          </a:solidFill>
                          <a:effectLst/>
                          <a:latin typeface="Arial"/>
                        </a:rPr>
                        <a:t>4</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2.058,93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1.759,66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299,27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1.903,42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45243">
                <a:tc>
                  <a:txBody>
                    <a:bodyPr/>
                    <a:lstStyle/>
                    <a:p>
                      <a:pPr algn="ctr" fontAlgn="b"/>
                      <a:r>
                        <a:rPr lang="es-EC" sz="900" b="0" i="0" u="none" strike="noStrike" dirty="0">
                          <a:solidFill>
                            <a:srgbClr val="000000"/>
                          </a:solidFill>
                          <a:effectLst/>
                          <a:latin typeface="Arial"/>
                        </a:rPr>
                        <a:t>5</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2.058,93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1.903,42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155,51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                    -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45243">
                <a:tc>
                  <a:txBody>
                    <a:bodyPr/>
                    <a:lstStyle/>
                    <a:p>
                      <a:pPr algn="l" fontAlgn="b"/>
                      <a:endParaRPr lang="es-EC" sz="900" b="0" i="0" u="none" strike="noStrike">
                        <a:solidFill>
                          <a:srgbClr val="000000"/>
                        </a:solidFill>
                        <a:effectLst/>
                        <a:latin typeface="Arial"/>
                      </a:endParaRP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a:endParaRP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a:endParaRP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a:endParaRPr>
                    </a:p>
                  </a:txBody>
                  <a:tcPr marL="0" marR="0" marT="0" marB="0" anchor="b">
                    <a:lnL>
                      <a:noFill/>
                    </a:lnL>
                    <a:lnR>
                      <a:noFill/>
                    </a:lnR>
                    <a:lnT w="635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a:endParaRPr>
                    </a:p>
                  </a:txBody>
                  <a:tcPr marL="0" marR="0" marT="0" marB="0" anchor="b">
                    <a:lnL>
                      <a:noFill/>
                    </a:lnL>
                    <a:lnR>
                      <a:noFill/>
                    </a:lnR>
                    <a:lnT w="6350" cap="flat" cmpd="sng" algn="ctr">
                      <a:solidFill>
                        <a:srgbClr val="00B0F0"/>
                      </a:solidFill>
                      <a:prstDash val="solid"/>
                      <a:round/>
                      <a:headEnd type="none" w="med" len="med"/>
                      <a:tailEnd type="none" w="med" len="med"/>
                    </a:lnT>
                    <a:lnB>
                      <a:noFill/>
                    </a:lnB>
                  </a:tcPr>
                </a:tc>
              </a:tr>
              <a:tr h="357575">
                <a:tc gridSpan="2">
                  <a:txBody>
                    <a:bodyPr/>
                    <a:lstStyle/>
                    <a:p>
                      <a:pPr algn="ctr" fontAlgn="b"/>
                      <a:r>
                        <a:rPr lang="es-EC" sz="900" b="1" i="0" u="none" strike="noStrike" dirty="0" smtClean="0">
                          <a:solidFill>
                            <a:srgbClr val="FFFFFF"/>
                          </a:solidFill>
                          <a:effectLst/>
                          <a:latin typeface="Arial"/>
                        </a:rPr>
                        <a:t>Préstamo </a:t>
                      </a:r>
                      <a:r>
                        <a:rPr lang="es-EC" sz="900" b="1" i="0" u="none" strike="noStrike" dirty="0">
                          <a:solidFill>
                            <a:srgbClr val="FFFFFF"/>
                          </a:solidFill>
                          <a:effectLst/>
                          <a:latin typeface="Arial"/>
                        </a:rPr>
                        <a:t>a Largo Plazo</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hMerge="1">
                  <a:txBody>
                    <a:bodyPr/>
                    <a:lstStyle/>
                    <a:p>
                      <a:endParaRPr lang="es-EC"/>
                    </a:p>
                  </a:txBody>
                  <a:tcPr/>
                </a:tc>
                <a:tc>
                  <a:txBody>
                    <a:bodyPr/>
                    <a:lstStyle/>
                    <a:p>
                      <a:pPr algn="ctr" fontAlgn="b"/>
                      <a:r>
                        <a:rPr lang="es-EC" sz="900" b="0" i="0" u="none" strike="noStrike">
                          <a:solidFill>
                            <a:srgbClr val="000000"/>
                          </a:solidFill>
                          <a:effectLst/>
                          <a:latin typeface="Arial"/>
                        </a:rPr>
                        <a:t> $       8.184,02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900" b="0" i="0" u="none" strike="noStrike">
                        <a:solidFill>
                          <a:srgbClr val="000000"/>
                        </a:solidFill>
                        <a:effectLst/>
                        <a:latin typeface="Arial"/>
                      </a:endParaRPr>
                    </a:p>
                  </a:txBody>
                  <a:tcPr marL="0" marR="0" marT="0" marB="0" anchor="b">
                    <a:lnL>
                      <a:noFill/>
                    </a:lnL>
                    <a:lnR>
                      <a:noFill/>
                    </a:lnR>
                    <a:lnT>
                      <a:noFill/>
                    </a:lnT>
                    <a:lnB>
                      <a:noFill/>
                    </a:lnB>
                  </a:tcPr>
                </a:tc>
              </a:tr>
              <a:tr h="345243">
                <a:tc gridSpan="2">
                  <a:txBody>
                    <a:bodyPr/>
                    <a:lstStyle/>
                    <a:p>
                      <a:pPr algn="ctr" fontAlgn="b"/>
                      <a:r>
                        <a:rPr lang="es-EC" sz="900" b="1" i="0" u="none" strike="noStrike" dirty="0">
                          <a:solidFill>
                            <a:srgbClr val="FFFFFF"/>
                          </a:solidFill>
                          <a:effectLst/>
                          <a:latin typeface="Arial"/>
                        </a:rPr>
                        <a:t>tiempo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hMerge="1">
                  <a:txBody>
                    <a:bodyPr/>
                    <a:lstStyle/>
                    <a:p>
                      <a:endParaRPr lang="es-EC"/>
                    </a:p>
                  </a:txBody>
                  <a:tcPr/>
                </a:tc>
                <a:tc>
                  <a:txBody>
                    <a:bodyPr/>
                    <a:lstStyle/>
                    <a:p>
                      <a:pPr algn="ctr" fontAlgn="b"/>
                      <a:r>
                        <a:rPr lang="es-EC" sz="900" b="0" i="0" u="none" strike="noStrike">
                          <a:solidFill>
                            <a:srgbClr val="000000"/>
                          </a:solidFill>
                          <a:effectLst/>
                          <a:latin typeface="Arial"/>
                        </a:rPr>
                        <a:t>5</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900" b="0" i="0" u="none" strike="noStrike" dirty="0">
                        <a:solidFill>
                          <a:srgbClr val="000000"/>
                        </a:solidFill>
                        <a:effectLst/>
                        <a:latin typeface="Arial"/>
                      </a:endParaRPr>
                    </a:p>
                  </a:txBody>
                  <a:tcPr marL="0" marR="0" marT="0" marB="0" anchor="b">
                    <a:lnL>
                      <a:noFill/>
                    </a:lnL>
                    <a:lnR>
                      <a:noFill/>
                    </a:lnR>
                    <a:lnT>
                      <a:noFill/>
                    </a:lnT>
                    <a:lnB>
                      <a:noFill/>
                    </a:lnB>
                  </a:tcPr>
                </a:tc>
              </a:tr>
              <a:tr h="345243">
                <a:tc gridSpan="2">
                  <a:txBody>
                    <a:bodyPr/>
                    <a:lstStyle/>
                    <a:p>
                      <a:pPr algn="ctr" fontAlgn="b"/>
                      <a:r>
                        <a:rPr lang="es-EC" sz="900" b="1" i="0" u="none" strike="noStrike" dirty="0" err="1">
                          <a:solidFill>
                            <a:srgbClr val="FFFFFF"/>
                          </a:solidFill>
                          <a:effectLst/>
                          <a:latin typeface="Arial"/>
                        </a:rPr>
                        <a:t>kd</a:t>
                      </a:r>
                      <a:endParaRPr lang="es-EC" sz="900" b="1" i="0" u="none" strike="noStrike" dirty="0">
                        <a:solidFill>
                          <a:srgbClr val="FFFFFF"/>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hMerge="1">
                  <a:txBody>
                    <a:bodyPr/>
                    <a:lstStyle/>
                    <a:p>
                      <a:endParaRPr lang="es-EC"/>
                    </a:p>
                  </a:txBody>
                  <a:tcPr/>
                </a:tc>
                <a:tc>
                  <a:txBody>
                    <a:bodyPr/>
                    <a:lstStyle/>
                    <a:p>
                      <a:pPr algn="ctr" fontAlgn="b"/>
                      <a:r>
                        <a:rPr lang="es-EC" sz="900" b="0" i="0" u="none" strike="noStrike" dirty="0">
                          <a:solidFill>
                            <a:srgbClr val="000000"/>
                          </a:solidFill>
                          <a:effectLst/>
                          <a:latin typeface="Arial"/>
                        </a:rPr>
                        <a:t>8,17%</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900" b="0" i="0" u="none" strike="noStrike" dirty="0">
                        <a:solidFill>
                          <a:srgbClr val="000000"/>
                        </a:solidFill>
                        <a:effectLst/>
                        <a:latin typeface="Arial"/>
                      </a:endParaRPr>
                    </a:p>
                  </a:txBody>
                  <a:tcPr marL="0" marR="0" marT="0" marB="0" anchor="b">
                    <a:lnL>
                      <a:noFill/>
                    </a:lnL>
                    <a:lnR>
                      <a:noFill/>
                    </a:lnR>
                    <a:lnT>
                      <a:noFill/>
                    </a:lnT>
                    <a:lnB>
                      <a:noFill/>
                    </a:lnB>
                  </a:tcPr>
                </a:tc>
              </a:tr>
            </a:tbl>
          </a:graphicData>
        </a:graphic>
      </p:graphicFrame>
      <p:pic>
        <p:nvPicPr>
          <p:cNvPr id="56322" name="Picture 2"/>
          <p:cNvPicPr>
            <a:picLocks noChangeAspect="1" noChangeArrowheads="1"/>
          </p:cNvPicPr>
          <p:nvPr/>
        </p:nvPicPr>
        <p:blipFill>
          <a:blip r:embed="rId2" cstate="print"/>
          <a:srcRect/>
          <a:stretch>
            <a:fillRect/>
          </a:stretch>
        </p:blipFill>
        <p:spPr bwMode="auto">
          <a:xfrm>
            <a:off x="7239000" y="5105400"/>
            <a:ext cx="1381125" cy="1381125"/>
          </a:xfrm>
          <a:prstGeom prst="rect">
            <a:avLst/>
          </a:prstGeom>
          <a:noFill/>
          <a:ln w="9525">
            <a:noFill/>
            <a:miter lim="800000"/>
            <a:headEnd/>
            <a:tailEnd/>
          </a:ln>
        </p:spPr>
      </p:pic>
      <p:sp>
        <p:nvSpPr>
          <p:cNvPr id="7"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261583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990" y="1143000"/>
            <a:ext cx="5886203" cy="1143000"/>
          </a:xfrm>
        </p:spPr>
        <p:txBody>
          <a:bodyPr>
            <a:normAutofit/>
          </a:bodyPr>
          <a:lstStyle/>
          <a:p>
            <a:pPr algn="ctr"/>
            <a:r>
              <a:rPr lang="es-EC" sz="2400" dirty="0" smtClean="0"/>
              <a:t>Proyección de Ingresos</a:t>
            </a:r>
            <a:r>
              <a:rPr lang="es-ES" sz="3200" b="1" dirty="0" smtClean="0"/>
              <a:t/>
            </a:r>
            <a:br>
              <a:rPr lang="es-ES" sz="3200" b="1" dirty="0" smtClean="0"/>
            </a:br>
            <a:endParaRPr lang="es-EC" sz="2800" b="1" dirty="0"/>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1702934648"/>
              </p:ext>
            </p:extLst>
          </p:nvPr>
        </p:nvGraphicFramePr>
        <p:xfrm>
          <a:off x="560749" y="1910485"/>
          <a:ext cx="8001000" cy="4047402"/>
        </p:xfrm>
        <a:graphic>
          <a:graphicData uri="http://schemas.openxmlformats.org/drawingml/2006/table">
            <a:tbl>
              <a:tblPr/>
              <a:tblGrid>
                <a:gridCol w="1066800"/>
                <a:gridCol w="685800"/>
                <a:gridCol w="533400"/>
                <a:gridCol w="609600"/>
                <a:gridCol w="685800"/>
                <a:gridCol w="525662"/>
                <a:gridCol w="570841"/>
                <a:gridCol w="570841"/>
                <a:gridCol w="570841"/>
                <a:gridCol w="581215"/>
                <a:gridCol w="533400"/>
                <a:gridCol w="533400"/>
                <a:gridCol w="533400"/>
              </a:tblGrid>
              <a:tr h="237587">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0070C0"/>
                          </a:solidFill>
                          <a:effectLst/>
                          <a:latin typeface="Arial" pitchFamily="34" charset="0"/>
                          <a:cs typeface="Arial" pitchFamily="34" charset="0"/>
                        </a:rPr>
                        <a:t>1054</a:t>
                      </a:r>
                      <a:endParaRPr lang="es-EC" sz="900" b="1" i="0" u="none" strike="noStrike" dirty="0">
                        <a:solidFill>
                          <a:srgbClr val="0070C0"/>
                        </a:solidFill>
                        <a:effectLst/>
                        <a:latin typeface="Arial" pitchFamily="34" charset="0"/>
                        <a:cs typeface="Arial" pitchFamily="34" charset="0"/>
                      </a:endParaRP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Enero</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Febrero</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Marzo</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Abril</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Mayo</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Junio</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Julio</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Agosto</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Septiembre</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Octubre</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Noviembre</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c>
                  <a:txBody>
                    <a:bodyPr/>
                    <a:lstStyle/>
                    <a:p>
                      <a:pPr algn="ctr" fontAlgn="t"/>
                      <a:endParaRPr lang="es-EC" sz="900" b="1" i="0" u="none" strike="noStrike" dirty="0" smtClean="0">
                        <a:solidFill>
                          <a:srgbClr val="FFFFFF"/>
                        </a:solidFill>
                        <a:effectLst/>
                        <a:latin typeface="Arial" pitchFamily="34" charset="0"/>
                        <a:cs typeface="Arial" pitchFamily="34" charset="0"/>
                      </a:endParaRPr>
                    </a:p>
                    <a:p>
                      <a:pPr algn="ctr" fontAlgn="t"/>
                      <a:r>
                        <a:rPr lang="es-EC" sz="900" b="1" i="0" u="none" strike="noStrike" dirty="0" smtClean="0">
                          <a:solidFill>
                            <a:srgbClr val="FFFFFF"/>
                          </a:solidFill>
                          <a:effectLst/>
                          <a:latin typeface="Arial" pitchFamily="34" charset="0"/>
                          <a:cs typeface="Arial" pitchFamily="34" charset="0"/>
                        </a:rPr>
                        <a:t>Diciembre</a:t>
                      </a:r>
                      <a:endParaRPr lang="es-EC" sz="900" b="1" i="0" u="none" strike="noStrike" dirty="0">
                        <a:solidFill>
                          <a:srgbClr val="FFFFFF"/>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31869B"/>
                    </a:solidFill>
                  </a:tcPr>
                </a:tc>
              </a:tr>
              <a:tr h="295813">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Frecuencia </a:t>
                      </a:r>
                      <a:r>
                        <a:rPr lang="es-EC" sz="900" b="0" i="0" u="none" strike="noStrike" dirty="0">
                          <a:solidFill>
                            <a:srgbClr val="000000"/>
                          </a:solidFill>
                          <a:effectLst/>
                          <a:latin typeface="Arial" pitchFamily="34" charset="0"/>
                          <a:cs typeface="Arial" pitchFamily="34" charset="0"/>
                        </a:rPr>
                        <a:t>de Compra Mensual</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50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50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75</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50</a:t>
                      </a:r>
                      <a:r>
                        <a:rPr lang="es-EC" sz="900" b="0" i="0" u="none" strike="noStrike" dirty="0">
                          <a:solidFill>
                            <a:srgbClr val="000000"/>
                          </a:solidFill>
                          <a:effectLst/>
                          <a:latin typeface="Arial" pitchFamily="34" charset="0"/>
                          <a:cs typeface="Arial" pitchFamily="34" charset="0"/>
                        </a:rPr>
                        <a:t>%</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r>
              <a:tr h="304800">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Cantidad </a:t>
                      </a:r>
                      <a:r>
                        <a:rPr lang="es-EC" sz="900" b="0" i="0" u="none" strike="noStrike" dirty="0">
                          <a:solidFill>
                            <a:srgbClr val="000000"/>
                          </a:solidFill>
                          <a:effectLst/>
                          <a:latin typeface="Arial" pitchFamily="34" charset="0"/>
                          <a:cs typeface="Arial" pitchFamily="34" charset="0"/>
                        </a:rPr>
                        <a:t>Demanda</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527,00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527,00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790,50</a:t>
                      </a:r>
                    </a:p>
                    <a:p>
                      <a:pPr algn="ctr" fontAlgn="t"/>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1054,00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1054,00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1054,00</a:t>
                      </a:r>
                    </a:p>
                    <a:p>
                      <a:pPr algn="ctr" fontAlgn="t"/>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1054,00</a:t>
                      </a: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1054,00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1054,00</a:t>
                      </a:r>
                    </a:p>
                    <a:p>
                      <a:pPr algn="ctr" fontAlgn="t"/>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1054,00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1054,00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527,00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13360">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r>
              <a:tr h="346237">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Precio</a:t>
                      </a:r>
                      <a:endParaRPr lang="es-EC" sz="900" b="0"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B7DEE8"/>
                    </a:solidFill>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             10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w="12700" cap="flat" cmpd="sng" algn="ctr">
                      <a:solidFill>
                        <a:srgbClr val="00B0F0"/>
                      </a:solidFill>
                      <a:prstDash val="solid"/>
                      <a:round/>
                      <a:headEnd type="none" w="med" len="med"/>
                      <a:tailEnd type="none" w="med" len="med"/>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w="12700" cap="flat" cmpd="sng" algn="ctr">
                      <a:solidFill>
                        <a:srgbClr val="00B0F0"/>
                      </a:solidFill>
                      <a:prstDash val="solid"/>
                      <a:round/>
                      <a:headEnd type="none" w="med" len="med"/>
                      <a:tailEnd type="none" w="med" len="med"/>
                    </a:lnB>
                  </a:tcPr>
                </a:tc>
              </a:tr>
              <a:tr h="346237">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Ingreso </a:t>
                      </a:r>
                      <a:r>
                        <a:rPr lang="es-EC" sz="900" b="0" i="0" u="none" strike="noStrike" dirty="0">
                          <a:solidFill>
                            <a:srgbClr val="000000"/>
                          </a:solidFill>
                          <a:effectLst/>
                          <a:latin typeface="Arial" pitchFamily="34" charset="0"/>
                          <a:cs typeface="Arial" pitchFamily="34" charset="0"/>
                        </a:rPr>
                        <a:t>Mensual</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B7DEE8"/>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5.270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5.270,00 </a:t>
                      </a:r>
                      <a:endParaRPr lang="es-EC" sz="900" b="0" i="0" u="none" strike="noStrike" dirty="0" smtClean="0">
                        <a:solidFill>
                          <a:srgbClr val="000000"/>
                        </a:solidFill>
                        <a:effectLst/>
                        <a:latin typeface="Arial" pitchFamily="34" charset="0"/>
                        <a:cs typeface="Arial"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7.905,00 </a:t>
                      </a:r>
                      <a:endParaRPr lang="es-EC" sz="900" b="0" i="0" u="none" strike="noStrike" dirty="0" smtClean="0">
                        <a:solidFill>
                          <a:srgbClr val="000000"/>
                        </a:solidFill>
                        <a:effectLst/>
                        <a:latin typeface="Arial" pitchFamily="34" charset="0"/>
                        <a:cs typeface="Arial"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 </a:t>
                      </a:r>
                      <a:r>
                        <a:rPr lang="es-EC" sz="900" b="0" i="0" u="none" strike="noStrike" dirty="0" smtClean="0">
                          <a:solidFill>
                            <a:srgbClr val="000000"/>
                          </a:solidFill>
                          <a:effectLst/>
                          <a:latin typeface="Arial" pitchFamily="34" charset="0"/>
                          <a:cs typeface="Arial" pitchFamily="34" charset="0"/>
                        </a:rPr>
                        <a:t>10.540,00 </a:t>
                      </a:r>
                      <a:endParaRPr lang="es-EC" sz="900" b="0"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10.540,00 </a:t>
                      </a: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10.540,00 </a:t>
                      </a:r>
                      <a:endParaRPr lang="es-EC" sz="900" b="0" i="0" u="none" strike="noStrike" dirty="0" smtClean="0">
                        <a:solidFill>
                          <a:srgbClr val="000000"/>
                        </a:solidFill>
                        <a:effectLst/>
                        <a:latin typeface="Arial" pitchFamily="34" charset="0"/>
                        <a:cs typeface="Arial"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10.540,00 </a:t>
                      </a: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10.540,00 </a:t>
                      </a: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10.540,00 </a:t>
                      </a: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10.540,00 </a:t>
                      </a: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10.540,00 </a:t>
                      </a: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5.270,00 </a:t>
                      </a: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r>
              <a:tr h="336344">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Ingreso </a:t>
                      </a:r>
                      <a:r>
                        <a:rPr lang="es-EC" sz="900" b="0" i="0" u="none" strike="noStrike" dirty="0">
                          <a:solidFill>
                            <a:srgbClr val="000000"/>
                          </a:solidFill>
                          <a:effectLst/>
                          <a:latin typeface="Arial" pitchFamily="34" charset="0"/>
                          <a:cs typeface="Arial" pitchFamily="34" charset="0"/>
                        </a:rPr>
                        <a:t>Anual</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B7DEE8"/>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108.035,0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B0F0"/>
                      </a:solidFill>
                      <a:prstDash val="solid"/>
                      <a:round/>
                      <a:headEnd type="none" w="med" len="med"/>
                      <a:tailEnd type="none" w="med" len="med"/>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r>
              <a:tr h="336344">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Ingreso </a:t>
                      </a:r>
                      <a:r>
                        <a:rPr lang="es-EC" sz="900" b="0" i="0" u="none" strike="noStrike" dirty="0">
                          <a:solidFill>
                            <a:srgbClr val="000000"/>
                          </a:solidFill>
                          <a:effectLst/>
                          <a:latin typeface="Arial" pitchFamily="34" charset="0"/>
                          <a:cs typeface="Arial" pitchFamily="34" charset="0"/>
                        </a:rPr>
                        <a:t>Mensual Promedio</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B7DEE8"/>
                    </a:solidFill>
                  </a:tcPr>
                </a:tc>
                <a:tc>
                  <a:txBody>
                    <a:bodyPr/>
                    <a:lstStyle/>
                    <a:p>
                      <a:pPr algn="ctr" fontAlgn="t"/>
                      <a:r>
                        <a:rPr lang="es-EC" sz="900" b="0" i="0" u="none" strike="noStrike" dirty="0">
                          <a:solidFill>
                            <a:srgbClr val="000000"/>
                          </a:solidFill>
                          <a:effectLst/>
                          <a:latin typeface="Arial" pitchFamily="34" charset="0"/>
                          <a:cs typeface="Arial" pitchFamily="34" charset="0"/>
                        </a:rPr>
                        <a:t> </a:t>
                      </a:r>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     </a:t>
                      </a:r>
                      <a:r>
                        <a:rPr lang="es-EC" sz="900" b="0" i="0" u="none" strike="noStrike" dirty="0">
                          <a:solidFill>
                            <a:srgbClr val="000000"/>
                          </a:solidFill>
                          <a:effectLst/>
                          <a:latin typeface="Arial" pitchFamily="34" charset="0"/>
                          <a:cs typeface="Arial" pitchFamily="34" charset="0"/>
                        </a:rPr>
                        <a:t>9.002,9 </a:t>
                      </a:r>
                    </a:p>
                  </a:txBody>
                  <a:tcPr marL="0" marR="0" marT="0" marB="0" anchor="ctr">
                    <a:lnL w="6350" cap="flat" cmpd="sng" algn="ctr">
                      <a:solidFill>
                        <a:srgbClr val="78C0D4"/>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r>
              <a:tr h="336344">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Demanda </a:t>
                      </a:r>
                      <a:r>
                        <a:rPr lang="es-EC" sz="900" b="0" i="0" u="none" strike="noStrike" dirty="0">
                          <a:solidFill>
                            <a:srgbClr val="000000"/>
                          </a:solidFill>
                          <a:effectLst/>
                          <a:latin typeface="Arial" pitchFamily="34" charset="0"/>
                          <a:cs typeface="Arial" pitchFamily="34" charset="0"/>
                        </a:rPr>
                        <a:t>Anual </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B7DEE8"/>
                    </a:solidFill>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10804</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r>
              <a:tr h="336344">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Demanda </a:t>
                      </a:r>
                      <a:r>
                        <a:rPr lang="es-EC" sz="900" b="0" i="0" u="none" strike="noStrike" dirty="0">
                          <a:solidFill>
                            <a:srgbClr val="000000"/>
                          </a:solidFill>
                          <a:effectLst/>
                          <a:latin typeface="Arial" pitchFamily="34" charset="0"/>
                          <a:cs typeface="Arial" pitchFamily="34" charset="0"/>
                        </a:rPr>
                        <a:t>Promedio Mensual</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solidFill>
                      <a:srgbClr val="B7DEE8"/>
                    </a:solidFill>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900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78C0D4"/>
                      </a:solidFill>
                      <a:prstDash val="solid"/>
                      <a:round/>
                      <a:headEnd type="none" w="med" len="med"/>
                      <a:tailEnd type="none" w="med" len="med"/>
                    </a:lnT>
                    <a:lnB w="6350" cap="flat" cmpd="sng" algn="ctr">
                      <a:solidFill>
                        <a:srgbClr val="78C0D4"/>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r>
              <a:tr h="346237">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Demanda </a:t>
                      </a:r>
                      <a:r>
                        <a:rPr lang="es-EC" sz="900" b="0" i="0" u="none" strike="noStrike" dirty="0">
                          <a:solidFill>
                            <a:srgbClr val="000000"/>
                          </a:solidFill>
                          <a:effectLst/>
                          <a:latin typeface="Arial" pitchFamily="34" charset="0"/>
                          <a:cs typeface="Arial" pitchFamily="34" charset="0"/>
                        </a:rPr>
                        <a:t>Diaria</a:t>
                      </a:r>
                    </a:p>
                  </a:txBody>
                  <a:tcPr marL="0" marR="0" marT="0" marB="0" anchor="ctr">
                    <a:lnL w="12700" cap="flat" cmpd="sng" algn="ctr">
                      <a:solidFill>
                        <a:srgbClr val="78C0D4"/>
                      </a:solidFill>
                      <a:prstDash val="solid"/>
                      <a:round/>
                      <a:headEnd type="none" w="med" len="med"/>
                      <a:tailEnd type="none" w="med" len="med"/>
                    </a:lnL>
                    <a:lnR w="6350" cap="flat" cmpd="sng" algn="ctr">
                      <a:solidFill>
                        <a:srgbClr val="78C0D4"/>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7DEE8"/>
                    </a:solidFill>
                  </a:tcPr>
                </a:tc>
                <a:tc>
                  <a:txBody>
                    <a:bodyPr/>
                    <a:lstStyle/>
                    <a:p>
                      <a:pPr algn="ctr" fontAlgn="t"/>
                      <a:endParaRPr lang="es-EC" sz="900" b="0" i="0" u="none" strike="noStrike" dirty="0" smtClean="0">
                        <a:solidFill>
                          <a:srgbClr val="000000"/>
                        </a:solidFill>
                        <a:effectLst/>
                        <a:latin typeface="Arial" pitchFamily="34" charset="0"/>
                        <a:cs typeface="Arial" pitchFamily="34" charset="0"/>
                      </a:endParaRPr>
                    </a:p>
                    <a:p>
                      <a:pPr algn="ctr" fontAlgn="t"/>
                      <a:r>
                        <a:rPr lang="es-EC" sz="900" b="0" i="0" u="none" strike="noStrike" dirty="0" smtClean="0">
                          <a:solidFill>
                            <a:srgbClr val="000000"/>
                          </a:solidFill>
                          <a:effectLst/>
                          <a:latin typeface="Arial" pitchFamily="34" charset="0"/>
                          <a:cs typeface="Arial" pitchFamily="34" charset="0"/>
                        </a:rPr>
                        <a:t>30</a:t>
                      </a:r>
                      <a:endParaRPr lang="es-EC" sz="900" b="0" i="0" u="none" strike="noStrike" dirty="0">
                        <a:solidFill>
                          <a:srgbClr val="000000"/>
                        </a:solidFill>
                        <a:effectLst/>
                        <a:latin typeface="Arial" pitchFamily="34" charset="0"/>
                        <a:cs typeface="Arial" pitchFamily="34" charset="0"/>
                      </a:endParaRPr>
                    </a:p>
                  </a:txBody>
                  <a:tcPr marL="0" marR="0" marT="0" marB="0" anchor="ctr">
                    <a:lnL w="6350" cap="flat" cmpd="sng" algn="ctr">
                      <a:solidFill>
                        <a:srgbClr val="78C0D4"/>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78C0D4"/>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C" sz="900" b="0" i="0" u="none" strike="noStrike" dirty="0">
                        <a:solidFill>
                          <a:srgbClr val="000000"/>
                        </a:solidFill>
                        <a:effectLst/>
                        <a:latin typeface="Arial" pitchFamily="34" charset="0"/>
                        <a:cs typeface="Arial" pitchFamily="34" charset="0"/>
                      </a:endParaRPr>
                    </a:p>
                  </a:txBody>
                  <a:tcPr marL="0" marR="0" marT="0" marB="0" anchor="b">
                    <a:lnL>
                      <a:noFill/>
                    </a:lnL>
                    <a:lnR>
                      <a:noFill/>
                    </a:lnR>
                    <a:lnT>
                      <a:noFill/>
                    </a:lnT>
                    <a:lnB>
                      <a:noFill/>
                    </a:lnB>
                  </a:tcPr>
                </a:tc>
              </a:tr>
            </a:tbl>
          </a:graphicData>
        </a:graphic>
      </p:graphicFrame>
      <p:sp>
        <p:nvSpPr>
          <p:cNvPr id="13"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4"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pic>
        <p:nvPicPr>
          <p:cNvPr id="57346" name="Picture 2"/>
          <p:cNvPicPr>
            <a:picLocks noChangeAspect="1" noChangeArrowheads="1"/>
          </p:cNvPicPr>
          <p:nvPr/>
        </p:nvPicPr>
        <p:blipFill>
          <a:blip r:embed="rId2" cstate="print"/>
          <a:srcRect/>
          <a:stretch>
            <a:fillRect/>
          </a:stretch>
        </p:blipFill>
        <p:spPr bwMode="auto">
          <a:xfrm>
            <a:off x="7315200" y="5410200"/>
            <a:ext cx="1239622" cy="1095375"/>
          </a:xfrm>
          <a:prstGeom prst="rect">
            <a:avLst/>
          </a:prstGeom>
          <a:noFill/>
          <a:ln w="9525">
            <a:noFill/>
            <a:miter lim="800000"/>
            <a:headEnd/>
            <a:tailEnd/>
          </a:ln>
        </p:spPr>
      </p:pic>
      <p:sp>
        <p:nvSpPr>
          <p:cNvPr id="7" name="1 Título"/>
          <p:cNvSpPr txBox="1">
            <a:spLocks/>
          </p:cNvSpPr>
          <p:nvPr/>
        </p:nvSpPr>
        <p:spPr>
          <a:xfrm>
            <a:off x="931049"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1396487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402623575"/>
              </p:ext>
            </p:extLst>
          </p:nvPr>
        </p:nvGraphicFramePr>
        <p:xfrm>
          <a:off x="1066800" y="2057400"/>
          <a:ext cx="7086600" cy="2307250"/>
        </p:xfrm>
        <a:graphic>
          <a:graphicData uri="http://schemas.openxmlformats.org/drawingml/2006/table">
            <a:tbl>
              <a:tblPr/>
              <a:tblGrid>
                <a:gridCol w="3095852"/>
                <a:gridCol w="995096"/>
                <a:gridCol w="995096"/>
                <a:gridCol w="922536"/>
                <a:gridCol w="1078020"/>
              </a:tblGrid>
              <a:tr h="38330">
                <a:tc gridSpan="5">
                  <a:txBody>
                    <a:bodyPr/>
                    <a:lstStyle/>
                    <a:p>
                      <a:pPr algn="ctr" fontAlgn="b"/>
                      <a:r>
                        <a:rPr lang="es-EC" sz="1200" b="1" i="0" u="none" strike="noStrike" dirty="0">
                          <a:solidFill>
                            <a:srgbClr val="FF0000"/>
                          </a:solidFill>
                          <a:effectLst/>
                          <a:latin typeface="Arial"/>
                        </a:rPr>
                        <a:t>MATERIA PRIMA DIRECTA</a:t>
                      </a:r>
                    </a:p>
                  </a:txBody>
                  <a:tcPr marL="0" marR="0" marT="0" marB="0" anchor="b">
                    <a:lnL w="25400" cap="flat" cmpd="dbl" algn="ctr">
                      <a:solidFill>
                        <a:srgbClr val="00B0F0"/>
                      </a:solidFill>
                      <a:prstDash val="solid"/>
                      <a:round/>
                      <a:headEnd type="none" w="med" len="med"/>
                      <a:tailEnd type="none" w="med" len="med"/>
                    </a:lnL>
                    <a:lnR w="25400" cap="flat" cmpd="dbl" algn="ctr">
                      <a:solidFill>
                        <a:srgbClr val="00B0F0"/>
                      </a:solidFill>
                      <a:prstDash val="solid"/>
                      <a:round/>
                      <a:headEnd type="none" w="med" len="med"/>
                      <a:tailEnd type="none" w="med" len="med"/>
                    </a:lnR>
                    <a:lnT w="25400" cap="flat" cmpd="dbl" algn="ctr">
                      <a:solidFill>
                        <a:srgbClr val="00B0F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1230">
                <a:tc>
                  <a:txBody>
                    <a:bodyPr/>
                    <a:lstStyle/>
                    <a:p>
                      <a:pPr algn="ctr" fontAlgn="ctr"/>
                      <a:r>
                        <a:rPr lang="es-EC" sz="1200" b="1" i="1" u="none" strike="noStrike" dirty="0">
                          <a:solidFill>
                            <a:srgbClr val="000000"/>
                          </a:solidFill>
                          <a:effectLst/>
                          <a:latin typeface="Arial"/>
                        </a:rPr>
                        <a:t> </a:t>
                      </a:r>
                    </a:p>
                  </a:txBody>
                  <a:tcPr marL="0" marR="0" marT="0" marB="0" anchor="ctr">
                    <a:lnL w="25400" cap="flat" cmpd="dbl" algn="ctr">
                      <a:solidFill>
                        <a:srgbClr val="00B0F0"/>
                      </a:solidFill>
                      <a:prstDash val="solid"/>
                      <a:round/>
                      <a:headEnd type="none" w="med" len="med"/>
                      <a:tailEnd type="none" w="med" len="med"/>
                    </a:lnL>
                    <a:lnR>
                      <a:noFill/>
                    </a:lnR>
                    <a:lnT>
                      <a:noFill/>
                    </a:lnT>
                    <a:lnB w="6350" cap="flat" cmpd="sng" algn="ctr">
                      <a:solidFill>
                        <a:srgbClr val="00B0F0"/>
                      </a:solidFill>
                      <a:prstDash val="solid"/>
                      <a:round/>
                      <a:headEnd type="none" w="med" len="med"/>
                      <a:tailEnd type="none" w="med" len="med"/>
                    </a:lnB>
                  </a:tcPr>
                </a:tc>
                <a:tc>
                  <a:txBody>
                    <a:bodyPr/>
                    <a:lstStyle/>
                    <a:p>
                      <a:pPr algn="ctr" fontAlgn="ctr"/>
                      <a:endParaRPr lang="es-EC" sz="1200" b="1" i="1" u="none" strike="noStrike" dirty="0">
                        <a:solidFill>
                          <a:srgbClr val="000000"/>
                        </a:solidFill>
                        <a:effectLst/>
                        <a:latin typeface="Arial"/>
                      </a:endParaRPr>
                    </a:p>
                  </a:txBody>
                  <a:tcPr marL="0" marR="0" marT="0" marB="0" anchor="ctr">
                    <a:lnL>
                      <a:noFill/>
                    </a:lnL>
                    <a:lnR>
                      <a:noFill/>
                    </a:lnR>
                    <a:lnT>
                      <a:noFill/>
                    </a:lnT>
                    <a:lnB w="6350" cap="flat" cmpd="sng" algn="ctr">
                      <a:solidFill>
                        <a:srgbClr val="00B0F0"/>
                      </a:solidFill>
                      <a:prstDash val="solid"/>
                      <a:round/>
                      <a:headEnd type="none" w="med" len="med"/>
                      <a:tailEnd type="none" w="med" len="med"/>
                    </a:lnB>
                  </a:tcPr>
                </a:tc>
                <a:tc>
                  <a:txBody>
                    <a:bodyPr/>
                    <a:lstStyle/>
                    <a:p>
                      <a:pPr algn="ctr" fontAlgn="ctr"/>
                      <a:endParaRPr lang="es-EC" sz="1200" b="1" i="1" u="none" strike="noStrike" dirty="0">
                        <a:solidFill>
                          <a:srgbClr val="000000"/>
                        </a:solidFill>
                        <a:effectLst/>
                        <a:latin typeface="Arial"/>
                      </a:endParaRPr>
                    </a:p>
                  </a:txBody>
                  <a:tcPr marL="0" marR="0" marT="0" marB="0" anchor="ctr">
                    <a:lnL>
                      <a:noFill/>
                    </a:lnL>
                    <a:lnR>
                      <a:noFill/>
                    </a:lnR>
                    <a:lnT>
                      <a:noFill/>
                    </a:lnT>
                    <a:lnB w="6350" cap="flat" cmpd="sng" algn="ctr">
                      <a:solidFill>
                        <a:srgbClr val="00B0F0"/>
                      </a:solidFill>
                      <a:prstDash val="solid"/>
                      <a:round/>
                      <a:headEnd type="none" w="med" len="med"/>
                      <a:tailEnd type="none" w="med" len="med"/>
                    </a:lnB>
                  </a:tcPr>
                </a:tc>
                <a:tc>
                  <a:txBody>
                    <a:bodyPr/>
                    <a:lstStyle/>
                    <a:p>
                      <a:pPr algn="ctr" fontAlgn="ctr"/>
                      <a:endParaRPr lang="es-EC" sz="1200" b="1" i="1" u="none" strike="noStrike">
                        <a:solidFill>
                          <a:srgbClr val="000000"/>
                        </a:solidFill>
                        <a:effectLst/>
                        <a:latin typeface="Arial"/>
                      </a:endParaRPr>
                    </a:p>
                  </a:txBody>
                  <a:tcPr marL="0" marR="0" marT="0" marB="0" anchor="ctr">
                    <a:lnL>
                      <a:noFill/>
                    </a:lnL>
                    <a:lnR>
                      <a:noFill/>
                    </a:lnR>
                    <a:lnT>
                      <a:noFill/>
                    </a:lnT>
                    <a:lnB w="6350" cap="flat" cmpd="sng" algn="ctr">
                      <a:solidFill>
                        <a:srgbClr val="00B0F0"/>
                      </a:solidFill>
                      <a:prstDash val="solid"/>
                      <a:round/>
                      <a:headEnd type="none" w="med" len="med"/>
                      <a:tailEnd type="none" w="med" len="med"/>
                    </a:lnB>
                  </a:tcPr>
                </a:tc>
                <a:tc>
                  <a:txBody>
                    <a:bodyPr/>
                    <a:lstStyle/>
                    <a:p>
                      <a:pPr algn="ctr" fontAlgn="ctr"/>
                      <a:r>
                        <a:rPr lang="es-EC" sz="1200" b="1" i="1" u="none" strike="noStrike">
                          <a:solidFill>
                            <a:srgbClr val="000000"/>
                          </a:solidFill>
                          <a:effectLst/>
                          <a:latin typeface="Arial"/>
                        </a:rPr>
                        <a:t> </a:t>
                      </a:r>
                    </a:p>
                  </a:txBody>
                  <a:tcPr marL="0" marR="0" marT="0" marB="0" anchor="ctr">
                    <a:lnL>
                      <a:noFill/>
                    </a:lnL>
                    <a:lnR w="25400" cap="flat" cmpd="dbl" algn="ctr">
                      <a:solidFill>
                        <a:srgbClr val="00B0F0"/>
                      </a:solidFill>
                      <a:prstDash val="solid"/>
                      <a:round/>
                      <a:headEnd type="none" w="med" len="med"/>
                      <a:tailEnd type="none" w="med" len="med"/>
                    </a:lnR>
                    <a:lnT>
                      <a:noFill/>
                    </a:lnT>
                    <a:lnB w="6350" cap="flat" cmpd="sng" algn="ctr">
                      <a:solidFill>
                        <a:srgbClr val="00B0F0"/>
                      </a:solidFill>
                      <a:prstDash val="solid"/>
                      <a:round/>
                      <a:headEnd type="none" w="med" len="med"/>
                      <a:tailEnd type="none" w="med" len="med"/>
                    </a:lnB>
                  </a:tcPr>
                </a:tc>
              </a:tr>
              <a:tr h="298333">
                <a:tc>
                  <a:txBody>
                    <a:bodyPr/>
                    <a:lstStyle/>
                    <a:p>
                      <a:pPr algn="ctr" fontAlgn="b"/>
                      <a:r>
                        <a:rPr lang="es-EC" sz="1200" b="1" i="0" u="none" strike="noStrike" dirty="0">
                          <a:solidFill>
                            <a:srgbClr val="000000"/>
                          </a:solidFill>
                          <a:effectLst/>
                          <a:latin typeface="Arial"/>
                        </a:rPr>
                        <a:t>Detalle</a:t>
                      </a:r>
                    </a:p>
                  </a:txBody>
                  <a:tcPr marL="0" marR="0" marT="0" marB="0" anchor="b">
                    <a:lnL w="25400" cap="flat" cmpd="dbl"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1200" b="1" i="0" u="none" strike="noStrike">
                          <a:solidFill>
                            <a:srgbClr val="000000"/>
                          </a:solidFill>
                          <a:effectLst/>
                          <a:latin typeface="Arial"/>
                        </a:rPr>
                        <a:t>Cantidad</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1200" b="1" i="0" u="none" strike="noStrike">
                          <a:solidFill>
                            <a:srgbClr val="000000"/>
                          </a:solidFill>
                          <a:effectLst/>
                          <a:latin typeface="Arial"/>
                        </a:rPr>
                        <a:t>Valor Unitario</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1200" b="1" i="0" u="none" strike="noStrike">
                          <a:solidFill>
                            <a:srgbClr val="000000"/>
                          </a:solidFill>
                          <a:effectLst/>
                          <a:latin typeface="Arial"/>
                        </a:rPr>
                        <a:t>Valor Mensual</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1200" b="1" i="0" u="none" strike="noStrike">
                          <a:solidFill>
                            <a:srgbClr val="000000"/>
                          </a:solidFill>
                          <a:effectLst/>
                          <a:latin typeface="Arial"/>
                        </a:rPr>
                        <a:t>Valor Anual</a:t>
                      </a:r>
                    </a:p>
                  </a:txBody>
                  <a:tcPr marL="0" marR="0" marT="0" marB="0" anchor="b">
                    <a:lnL w="6350" cap="flat" cmpd="sng" algn="ctr">
                      <a:solidFill>
                        <a:srgbClr val="00B0F0"/>
                      </a:solidFill>
                      <a:prstDash val="solid"/>
                      <a:round/>
                      <a:headEnd type="none" w="med" len="med"/>
                      <a:tailEnd type="none" w="med" len="med"/>
                    </a:lnL>
                    <a:lnR w="25400" cap="flat" cmpd="dbl"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r>
              <a:tr h="251230">
                <a:tc>
                  <a:txBody>
                    <a:bodyPr/>
                    <a:lstStyle/>
                    <a:p>
                      <a:pPr algn="ctr" fontAlgn="ctr"/>
                      <a:r>
                        <a:rPr lang="es-EC" sz="1200" b="0" i="0" u="none" strike="noStrike" dirty="0" smtClean="0">
                          <a:solidFill>
                            <a:srgbClr val="000000"/>
                          </a:solidFill>
                          <a:effectLst/>
                          <a:latin typeface="Arial"/>
                        </a:rPr>
                        <a:t>Shampoo Ml</a:t>
                      </a:r>
                      <a:endParaRPr lang="es-EC" sz="1200" b="0" i="0" u="none" strike="noStrike" dirty="0">
                        <a:solidFill>
                          <a:srgbClr val="000000"/>
                        </a:solidFill>
                        <a:effectLst/>
                        <a:latin typeface="Arial"/>
                      </a:endParaRPr>
                    </a:p>
                  </a:txBody>
                  <a:tcPr marL="0" marR="0" marT="0" marB="0" anchor="ctr">
                    <a:lnL w="25400" cap="flat" cmpd="dbl"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12</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$ 45,00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$ 540,00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$ 6.480,00</a:t>
                      </a:r>
                    </a:p>
                  </a:txBody>
                  <a:tcPr marL="0" marR="0" marT="0" marB="0" anchor="ctr">
                    <a:lnL w="6350" cap="flat" cmpd="sng" algn="ctr">
                      <a:solidFill>
                        <a:srgbClr val="00B0F0"/>
                      </a:solidFill>
                      <a:prstDash val="solid"/>
                      <a:round/>
                      <a:headEnd type="none" w="med" len="med"/>
                      <a:tailEnd type="none" w="med" len="med"/>
                    </a:lnL>
                    <a:lnR w="25400" cap="flat" cmpd="dbl"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51230">
                <a:tc>
                  <a:txBody>
                    <a:bodyPr/>
                    <a:lstStyle/>
                    <a:p>
                      <a:pPr algn="ctr" fontAlgn="ctr"/>
                      <a:r>
                        <a:rPr lang="es-EC" sz="1200" b="0" i="0" u="none" strike="noStrike" dirty="0" smtClean="0">
                          <a:solidFill>
                            <a:srgbClr val="000000"/>
                          </a:solidFill>
                          <a:effectLst/>
                          <a:latin typeface="Arial"/>
                        </a:rPr>
                        <a:t>Toallas </a:t>
                      </a:r>
                      <a:r>
                        <a:rPr lang="es-EC" sz="1200" b="0" i="0" u="none" strike="noStrike" dirty="0" err="1" smtClean="0">
                          <a:solidFill>
                            <a:srgbClr val="000000"/>
                          </a:solidFill>
                          <a:effectLst/>
                          <a:latin typeface="Arial"/>
                        </a:rPr>
                        <a:t>Microfibra</a:t>
                      </a:r>
                      <a:endParaRPr lang="es-EC" sz="1200" b="0" i="0" u="none" strike="noStrike" dirty="0">
                        <a:solidFill>
                          <a:srgbClr val="000000"/>
                        </a:solidFill>
                        <a:effectLst/>
                        <a:latin typeface="Arial"/>
                      </a:endParaRPr>
                    </a:p>
                  </a:txBody>
                  <a:tcPr marL="0" marR="0" marT="0" marB="0" anchor="ctr">
                    <a:lnL w="25400" cap="flat" cmpd="dbl"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5</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$ 3,00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$ 15,00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$ 180,00</a:t>
                      </a:r>
                    </a:p>
                  </a:txBody>
                  <a:tcPr marL="0" marR="0" marT="0" marB="0" anchor="ctr">
                    <a:lnL w="6350" cap="flat" cmpd="sng" algn="ctr">
                      <a:solidFill>
                        <a:srgbClr val="00B0F0"/>
                      </a:solidFill>
                      <a:prstDash val="solid"/>
                      <a:round/>
                      <a:headEnd type="none" w="med" len="med"/>
                      <a:tailEnd type="none" w="med" len="med"/>
                    </a:lnL>
                    <a:lnR w="25400" cap="flat" cmpd="dbl"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51230">
                <a:tc>
                  <a:txBody>
                    <a:bodyPr/>
                    <a:lstStyle/>
                    <a:p>
                      <a:pPr algn="ctr" fontAlgn="ctr"/>
                      <a:r>
                        <a:rPr lang="es-EC" sz="1200" b="0" i="0" u="none" strike="noStrike" dirty="0" smtClean="0">
                          <a:solidFill>
                            <a:srgbClr val="000000"/>
                          </a:solidFill>
                          <a:effectLst/>
                          <a:latin typeface="Arial"/>
                        </a:rPr>
                        <a:t>Cepillos (3)</a:t>
                      </a:r>
                      <a:endParaRPr lang="es-EC" sz="1200" b="0" i="0" u="none" strike="noStrike" dirty="0">
                        <a:solidFill>
                          <a:srgbClr val="000000"/>
                        </a:solidFill>
                        <a:effectLst/>
                        <a:latin typeface="Arial"/>
                      </a:endParaRPr>
                    </a:p>
                  </a:txBody>
                  <a:tcPr marL="0" marR="0" marT="0" marB="0" anchor="ctr">
                    <a:lnL w="25400" cap="flat" cmpd="dbl"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5</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$ 15,00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$ 75,00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$ 900,00</a:t>
                      </a:r>
                    </a:p>
                  </a:txBody>
                  <a:tcPr marL="0" marR="0" marT="0" marB="0" anchor="ctr">
                    <a:lnL w="6350" cap="flat" cmpd="sng" algn="ctr">
                      <a:solidFill>
                        <a:srgbClr val="00B0F0"/>
                      </a:solidFill>
                      <a:prstDash val="solid"/>
                      <a:round/>
                      <a:headEnd type="none" w="med" len="med"/>
                      <a:tailEnd type="none" w="med" len="med"/>
                    </a:lnL>
                    <a:lnR w="25400" cap="flat" cmpd="dbl"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51230">
                <a:tc>
                  <a:txBody>
                    <a:bodyPr/>
                    <a:lstStyle/>
                    <a:p>
                      <a:pPr algn="ctr" fontAlgn="ctr"/>
                      <a:r>
                        <a:rPr lang="es-EC" sz="1200" b="0" i="0" u="none" strike="noStrike" dirty="0" smtClean="0">
                          <a:solidFill>
                            <a:srgbClr val="000000"/>
                          </a:solidFill>
                          <a:effectLst/>
                          <a:latin typeface="Arial"/>
                        </a:rPr>
                        <a:t>Protector </a:t>
                      </a:r>
                      <a:r>
                        <a:rPr lang="es-EC" sz="1200" b="0" i="0" u="none" strike="noStrike" dirty="0" err="1" smtClean="0">
                          <a:solidFill>
                            <a:srgbClr val="000000"/>
                          </a:solidFill>
                          <a:effectLst/>
                          <a:latin typeface="Arial"/>
                        </a:rPr>
                        <a:t>UV</a:t>
                      </a:r>
                      <a:r>
                        <a:rPr lang="es-EC" sz="1200" b="0" i="0" u="none" strike="noStrike" dirty="0" smtClean="0">
                          <a:solidFill>
                            <a:srgbClr val="000000"/>
                          </a:solidFill>
                          <a:effectLst/>
                          <a:latin typeface="Arial"/>
                        </a:rPr>
                        <a:t> Ml.</a:t>
                      </a:r>
                      <a:endParaRPr lang="es-EC" sz="1200" b="0" i="0" u="none" strike="noStrike" dirty="0">
                        <a:solidFill>
                          <a:srgbClr val="000000"/>
                        </a:solidFill>
                        <a:effectLst/>
                        <a:latin typeface="Arial"/>
                      </a:endParaRPr>
                    </a:p>
                  </a:txBody>
                  <a:tcPr marL="0" marR="0" marT="0" marB="0" anchor="ctr">
                    <a:lnL w="25400" cap="flat" cmpd="dbl"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Arial"/>
                        </a:rPr>
                        <a:t>3</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$ 35,00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$ 105,00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$ 1.260,00</a:t>
                      </a:r>
                    </a:p>
                  </a:txBody>
                  <a:tcPr marL="0" marR="0" marT="0" marB="0" anchor="ctr">
                    <a:lnL w="6350" cap="flat" cmpd="sng" algn="ctr">
                      <a:solidFill>
                        <a:srgbClr val="00B0F0"/>
                      </a:solidFill>
                      <a:prstDash val="solid"/>
                      <a:round/>
                      <a:headEnd type="none" w="med" len="med"/>
                      <a:tailEnd type="none" w="med" len="med"/>
                    </a:lnL>
                    <a:lnR w="25400" cap="flat" cmpd="dbl"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51230">
                <a:tc>
                  <a:txBody>
                    <a:bodyPr/>
                    <a:lstStyle/>
                    <a:p>
                      <a:pPr algn="ctr" fontAlgn="ctr"/>
                      <a:r>
                        <a:rPr lang="es-EC" sz="1200" b="0" i="0" u="none" strike="noStrike" dirty="0" smtClean="0">
                          <a:solidFill>
                            <a:srgbClr val="000000"/>
                          </a:solidFill>
                          <a:effectLst/>
                          <a:latin typeface="Arial"/>
                        </a:rPr>
                        <a:t>Shampoo Para Neumáticos Ml</a:t>
                      </a:r>
                      <a:endParaRPr lang="es-EC" sz="1200" b="0" i="0" u="none" strike="noStrike" dirty="0">
                        <a:solidFill>
                          <a:srgbClr val="000000"/>
                        </a:solidFill>
                        <a:effectLst/>
                        <a:latin typeface="Arial"/>
                      </a:endParaRPr>
                    </a:p>
                  </a:txBody>
                  <a:tcPr marL="0" marR="0" marT="0" marB="0" anchor="ctr">
                    <a:lnL w="25400" cap="flat" cmpd="dbl"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a:rPr>
                        <a:t>10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Arial"/>
                        </a:rPr>
                        <a:t>$ 20,00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Arial"/>
                        </a:rPr>
                        <a:t>$ 200,00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Arial"/>
                        </a:rPr>
                        <a:t>$ 2.400,00</a:t>
                      </a:r>
                    </a:p>
                  </a:txBody>
                  <a:tcPr marL="0" marR="0" marT="0" marB="0" anchor="ctr">
                    <a:lnL w="6350" cap="flat" cmpd="sng" algn="ctr">
                      <a:solidFill>
                        <a:srgbClr val="00B0F0"/>
                      </a:solidFill>
                      <a:prstDash val="solid"/>
                      <a:round/>
                      <a:headEnd type="none" w="med" len="med"/>
                      <a:tailEnd type="none" w="med" len="med"/>
                    </a:lnL>
                    <a:lnR w="25400" cap="flat" cmpd="dbl"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51230">
                <a:tc>
                  <a:txBody>
                    <a:bodyPr/>
                    <a:lstStyle/>
                    <a:p>
                      <a:pPr algn="ctr" fontAlgn="ctr"/>
                      <a:r>
                        <a:rPr lang="es-EC" sz="1200" b="1" i="1" u="none" strike="noStrike" dirty="0">
                          <a:solidFill>
                            <a:srgbClr val="000000"/>
                          </a:solidFill>
                          <a:effectLst/>
                          <a:latin typeface="Arial"/>
                        </a:rPr>
                        <a:t>Total</a:t>
                      </a:r>
                    </a:p>
                  </a:txBody>
                  <a:tcPr marL="0" marR="0" marT="0" marB="0" anchor="ctr">
                    <a:lnL w="25400" cap="flat" cmpd="dbl" algn="ctr">
                      <a:solidFill>
                        <a:srgbClr val="00B0F0"/>
                      </a:solidFill>
                      <a:prstDash val="solid"/>
                      <a:round/>
                      <a:headEnd type="none" w="med" len="med"/>
                      <a:tailEnd type="none" w="med" len="med"/>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ctr"/>
                      <a:r>
                        <a:rPr lang="es-EC" sz="1200" b="1" i="1" u="none" strike="noStrike">
                          <a:solidFill>
                            <a:srgbClr val="000000"/>
                          </a:solidFill>
                          <a:effectLst/>
                          <a:latin typeface="Arial"/>
                        </a:rPr>
                        <a:t> </a:t>
                      </a:r>
                    </a:p>
                  </a:txBody>
                  <a:tcPr marL="0" marR="0" marT="0" marB="0" anchor="ctr">
                    <a:lnL>
                      <a:noFill/>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ctr"/>
                      <a:r>
                        <a:rPr lang="es-EC" sz="1200" b="1" i="1" u="none" strike="noStrike">
                          <a:solidFill>
                            <a:srgbClr val="000000"/>
                          </a:solidFill>
                          <a:effectLst/>
                          <a:latin typeface="Arial"/>
                        </a:rPr>
                        <a:t>$ 118,00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ctr"/>
                      <a:r>
                        <a:rPr lang="es-EC" sz="1200" b="1" i="1" u="none" strike="noStrike">
                          <a:solidFill>
                            <a:srgbClr val="000000"/>
                          </a:solidFill>
                          <a:effectLst/>
                          <a:latin typeface="Arial"/>
                        </a:rPr>
                        <a:t>$ 935,00</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ctr"/>
                      <a:r>
                        <a:rPr lang="es-EC" sz="1200" b="1" i="1" u="none" strike="noStrike" dirty="0">
                          <a:solidFill>
                            <a:srgbClr val="000000"/>
                          </a:solidFill>
                          <a:effectLst/>
                          <a:latin typeface="Arial"/>
                        </a:rPr>
                        <a:t>$ 11.220,00</a:t>
                      </a:r>
                    </a:p>
                  </a:txBody>
                  <a:tcPr marL="0" marR="0" marT="0" marB="0" anchor="ctr">
                    <a:lnL w="6350" cap="flat" cmpd="sng" algn="ctr">
                      <a:solidFill>
                        <a:srgbClr val="00B0F0"/>
                      </a:solidFill>
                      <a:prstDash val="solid"/>
                      <a:round/>
                      <a:headEnd type="none" w="med" len="med"/>
                      <a:tailEnd type="none" w="med" len="med"/>
                    </a:lnL>
                    <a:lnR w="25400" cap="flat" cmpd="dbl"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r>
            </a:tbl>
          </a:graphicData>
        </a:graphic>
      </p:graphicFrame>
      <p:sp>
        <p:nvSpPr>
          <p:cNvPr id="4" name="2 Título"/>
          <p:cNvSpPr>
            <a:spLocks noGrp="1"/>
          </p:cNvSpPr>
          <p:nvPr>
            <p:ph type="title"/>
          </p:nvPr>
        </p:nvSpPr>
        <p:spPr>
          <a:xfrm>
            <a:off x="1143000" y="1981200"/>
            <a:ext cx="2133600" cy="457200"/>
          </a:xfrm>
        </p:spPr>
        <p:txBody>
          <a:bodyPr>
            <a:normAutofit fontScale="90000"/>
          </a:bodyPr>
          <a:lstStyle/>
          <a:p>
            <a:pPr algn="ctr"/>
            <a:r>
              <a:rPr lang="es-EC" sz="2700" dirty="0" smtClean="0"/>
              <a:t>Costos</a:t>
            </a:r>
            <a:r>
              <a:rPr lang="es-ES" sz="3600" b="1" dirty="0" smtClean="0"/>
              <a:t/>
            </a:r>
            <a:br>
              <a:rPr lang="es-ES" sz="3600" b="1" dirty="0" smtClean="0"/>
            </a:br>
            <a:endParaRPr lang="es-EC" sz="3200" b="1" dirty="0"/>
          </a:p>
        </p:txBody>
      </p:sp>
      <p:graphicFrame>
        <p:nvGraphicFramePr>
          <p:cNvPr id="9" name="8 Tabla"/>
          <p:cNvGraphicFramePr>
            <a:graphicFrameLocks noGrp="1"/>
          </p:cNvGraphicFramePr>
          <p:nvPr>
            <p:extLst>
              <p:ext uri="{D42A27DB-BD31-4B8C-83A1-F6EECF244321}">
                <p14:modId xmlns:p14="http://schemas.microsoft.com/office/powerpoint/2010/main" val="2660709160"/>
              </p:ext>
            </p:extLst>
          </p:nvPr>
        </p:nvGraphicFramePr>
        <p:xfrm>
          <a:off x="1905000" y="4495800"/>
          <a:ext cx="5486400" cy="1524000"/>
        </p:xfrm>
        <a:graphic>
          <a:graphicData uri="http://schemas.openxmlformats.org/drawingml/2006/table">
            <a:tbl>
              <a:tblPr/>
              <a:tblGrid>
                <a:gridCol w="3345366"/>
                <a:gridCol w="1070517"/>
                <a:gridCol w="1070517"/>
              </a:tblGrid>
              <a:tr h="254000">
                <a:tc gridSpan="3">
                  <a:txBody>
                    <a:bodyPr/>
                    <a:lstStyle/>
                    <a:p>
                      <a:pPr algn="ctr" fontAlgn="b"/>
                      <a:r>
                        <a:rPr lang="es-EC" sz="1200" b="1" i="0" u="none" strike="noStrike" dirty="0">
                          <a:solidFill>
                            <a:srgbClr val="FF0000"/>
                          </a:solidFill>
                          <a:effectLst/>
                          <a:latin typeface="Arial"/>
                        </a:rPr>
                        <a:t>COSTOS VARIABLES</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r>
              <a:tr h="254000">
                <a:tc>
                  <a:txBody>
                    <a:bodyPr/>
                    <a:lstStyle/>
                    <a:p>
                      <a:pPr algn="l" fontAlgn="b"/>
                      <a:endParaRPr lang="es-EC" sz="1200" b="0" i="0" u="none" strike="noStrike" dirty="0">
                        <a:solidFill>
                          <a:srgbClr val="000000"/>
                        </a:solidFill>
                        <a:effectLst/>
                        <a:latin typeface="Arial"/>
                      </a:endParaRPr>
                    </a:p>
                  </a:txBody>
                  <a:tcPr marL="0" marR="0" marT="0" marB="0" anchor="b">
                    <a:lnL>
                      <a:noFill/>
                    </a:lnL>
                    <a:lnR>
                      <a:noFill/>
                    </a:lnR>
                    <a:lnT>
                      <a:noFill/>
                    </a:lnT>
                    <a:lnB w="6350" cap="flat" cmpd="sng" algn="ctr">
                      <a:solidFill>
                        <a:srgbClr val="00B0F0"/>
                      </a:solidFill>
                      <a:prstDash val="solid"/>
                      <a:round/>
                      <a:headEnd type="none" w="med" len="med"/>
                      <a:tailEnd type="none" w="med" len="med"/>
                    </a:lnB>
                  </a:tcPr>
                </a:tc>
                <a:tc>
                  <a:txBody>
                    <a:bodyPr/>
                    <a:lstStyle/>
                    <a:p>
                      <a:pPr algn="l" fontAlgn="b"/>
                      <a:endParaRPr lang="es-EC" sz="1200" b="0" i="0" u="none" strike="noStrike">
                        <a:solidFill>
                          <a:srgbClr val="000000"/>
                        </a:solidFill>
                        <a:effectLst/>
                        <a:latin typeface="Arial"/>
                      </a:endParaRPr>
                    </a:p>
                  </a:txBody>
                  <a:tcPr marL="0" marR="0" marT="0" marB="0" anchor="b">
                    <a:lnL>
                      <a:noFill/>
                    </a:lnL>
                    <a:lnR>
                      <a:noFill/>
                    </a:lnR>
                    <a:lnT>
                      <a:noFill/>
                    </a:lnT>
                    <a:lnB w="6350" cap="flat" cmpd="sng" algn="ctr">
                      <a:solidFill>
                        <a:srgbClr val="00B0F0"/>
                      </a:solidFill>
                      <a:prstDash val="solid"/>
                      <a:round/>
                      <a:headEnd type="none" w="med" len="med"/>
                      <a:tailEnd type="none" w="med" len="med"/>
                    </a:lnB>
                  </a:tcPr>
                </a:tc>
                <a:tc>
                  <a:txBody>
                    <a:bodyPr/>
                    <a:lstStyle/>
                    <a:p>
                      <a:pPr algn="l" fontAlgn="b"/>
                      <a:endParaRPr lang="es-EC" sz="1200" b="0" i="0" u="none" strike="noStrike">
                        <a:solidFill>
                          <a:srgbClr val="000000"/>
                        </a:solidFill>
                        <a:effectLst/>
                        <a:latin typeface="Arial"/>
                      </a:endParaRPr>
                    </a:p>
                  </a:txBody>
                  <a:tcPr marL="0" marR="0" marT="0" marB="0" anchor="b">
                    <a:lnL>
                      <a:noFill/>
                    </a:lnL>
                    <a:lnR>
                      <a:noFill/>
                    </a:lnR>
                    <a:lnT>
                      <a:noFill/>
                    </a:lnT>
                    <a:lnB w="6350" cap="flat" cmpd="sng" algn="ctr">
                      <a:solidFill>
                        <a:srgbClr val="00B0F0"/>
                      </a:solidFill>
                      <a:prstDash val="solid"/>
                      <a:round/>
                      <a:headEnd type="none" w="med" len="med"/>
                      <a:tailEnd type="none" w="med" len="med"/>
                    </a:lnB>
                  </a:tcPr>
                </a:tc>
              </a:tr>
              <a:tr h="254000">
                <a:tc>
                  <a:txBody>
                    <a:bodyPr/>
                    <a:lstStyle/>
                    <a:p>
                      <a:pPr algn="ctr" fontAlgn="b"/>
                      <a:r>
                        <a:rPr lang="es-EC" sz="1200" b="1" i="0" u="none" strike="noStrike" dirty="0">
                          <a:solidFill>
                            <a:srgbClr val="000000"/>
                          </a:solidFill>
                          <a:effectLst/>
                          <a:latin typeface="Arial"/>
                        </a:rPr>
                        <a:t>Concepto</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1200" b="1" i="0" u="none" strike="noStrike" dirty="0">
                          <a:solidFill>
                            <a:srgbClr val="000000"/>
                          </a:solidFill>
                          <a:effectLst/>
                          <a:latin typeface="Arial"/>
                        </a:rPr>
                        <a:t>Mensual</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ctr" fontAlgn="b"/>
                      <a:r>
                        <a:rPr lang="es-EC" sz="1200" b="1" i="0" u="none" strike="noStrike">
                          <a:solidFill>
                            <a:srgbClr val="000000"/>
                          </a:solidFill>
                          <a:effectLst/>
                          <a:latin typeface="Arial"/>
                        </a:rPr>
                        <a:t>Anual</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r>
              <a:tr h="254000">
                <a:tc>
                  <a:txBody>
                    <a:bodyPr/>
                    <a:lstStyle/>
                    <a:p>
                      <a:pPr algn="l" fontAlgn="b"/>
                      <a:r>
                        <a:rPr lang="es-EC" sz="1200" b="0" i="0" u="none" strike="noStrike" dirty="0">
                          <a:solidFill>
                            <a:srgbClr val="000000"/>
                          </a:solidFill>
                          <a:effectLst/>
                          <a:latin typeface="Arial"/>
                        </a:rPr>
                        <a:t>Imprevistos 5%</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Arial"/>
                        </a:rPr>
                        <a:t> $                  38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Arial"/>
                        </a:rPr>
                        <a:t> $                457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54000">
                <a:tc>
                  <a:txBody>
                    <a:bodyPr/>
                    <a:lstStyle/>
                    <a:p>
                      <a:pPr algn="l" fontAlgn="b"/>
                      <a:r>
                        <a:rPr lang="es-EC" sz="1200" b="0" i="0" u="none" strike="noStrike" dirty="0">
                          <a:solidFill>
                            <a:srgbClr val="000000"/>
                          </a:solidFill>
                          <a:effectLst/>
                          <a:latin typeface="Arial"/>
                        </a:rPr>
                        <a:t>Materia Prima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Arial"/>
                        </a:rPr>
                        <a:t> $                935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Arial"/>
                        </a:rPr>
                        <a:t> $          11.220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54000">
                <a:tc>
                  <a:txBody>
                    <a:bodyPr/>
                    <a:lstStyle/>
                    <a:p>
                      <a:pPr algn="ctr" fontAlgn="b"/>
                      <a:r>
                        <a:rPr lang="es-EC" sz="1200" b="1" i="0" u="none" strike="noStrike">
                          <a:solidFill>
                            <a:srgbClr val="000000"/>
                          </a:solidFill>
                          <a:effectLst/>
                          <a:latin typeface="Arial"/>
                        </a:rPr>
                        <a:t> Total Costos Variables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2CDDC"/>
                    </a:solidFill>
                  </a:tcPr>
                </a:tc>
                <a:tc>
                  <a:txBody>
                    <a:bodyPr/>
                    <a:lstStyle/>
                    <a:p>
                      <a:pPr algn="ctr" fontAlgn="b"/>
                      <a:r>
                        <a:rPr lang="es-EC" sz="1200" b="1" i="0" u="none" strike="noStrike" dirty="0">
                          <a:solidFill>
                            <a:srgbClr val="000000"/>
                          </a:solidFill>
                          <a:effectLst/>
                          <a:latin typeface="Arial"/>
                        </a:rPr>
                        <a:t> $                973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2CDDC"/>
                    </a:solidFill>
                  </a:tcPr>
                </a:tc>
                <a:tc>
                  <a:txBody>
                    <a:bodyPr/>
                    <a:lstStyle/>
                    <a:p>
                      <a:pPr algn="ctr" fontAlgn="b"/>
                      <a:r>
                        <a:rPr lang="es-EC" sz="1200" b="1" i="0" u="none" strike="noStrike" dirty="0">
                          <a:solidFill>
                            <a:srgbClr val="000000"/>
                          </a:solidFill>
                          <a:effectLst/>
                          <a:latin typeface="Arial"/>
                        </a:rPr>
                        <a:t> $          11.677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2CDDC"/>
                    </a:solidFill>
                  </a:tcPr>
                </a:tc>
              </a:tr>
            </a:tbl>
          </a:graphicData>
        </a:graphic>
      </p:graphicFrame>
      <p:sp>
        <p:nvSpPr>
          <p:cNvPr id="10"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1"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8"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3244690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1447800" y="1828800"/>
            <a:ext cx="1912172" cy="609600"/>
          </a:xfrm>
        </p:spPr>
        <p:txBody>
          <a:bodyPr>
            <a:noAutofit/>
          </a:bodyPr>
          <a:lstStyle/>
          <a:p>
            <a:pPr algn="ctr"/>
            <a:r>
              <a:rPr lang="es-EC" sz="2800" dirty="0" smtClean="0"/>
              <a:t>Costos</a:t>
            </a:r>
            <a:r>
              <a:rPr lang="es-ES" sz="2800" dirty="0" smtClean="0"/>
              <a:t/>
            </a:r>
            <a:br>
              <a:rPr lang="es-ES" sz="2800" dirty="0" smtClean="0"/>
            </a:br>
            <a:endParaRPr lang="es-EC" sz="2800" dirty="0"/>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2804653231"/>
              </p:ext>
            </p:extLst>
          </p:nvPr>
        </p:nvGraphicFramePr>
        <p:xfrm>
          <a:off x="1219200" y="1828800"/>
          <a:ext cx="6172201" cy="4038600"/>
        </p:xfrm>
        <a:graphic>
          <a:graphicData uri="http://schemas.openxmlformats.org/drawingml/2006/table">
            <a:tbl>
              <a:tblPr/>
              <a:tblGrid>
                <a:gridCol w="1043925"/>
                <a:gridCol w="2048701"/>
                <a:gridCol w="1787719"/>
                <a:gridCol w="1291856"/>
              </a:tblGrid>
              <a:tr h="213965">
                <a:tc gridSpan="4">
                  <a:txBody>
                    <a:bodyPr/>
                    <a:lstStyle/>
                    <a:p>
                      <a:pPr algn="ctr" fontAlgn="ctr"/>
                      <a:r>
                        <a:rPr lang="es-EC" sz="1200" b="1" i="0" u="none" strike="noStrike" dirty="0">
                          <a:solidFill>
                            <a:srgbClr val="FF0000"/>
                          </a:solidFill>
                          <a:effectLst/>
                          <a:latin typeface="Arial"/>
                        </a:rPr>
                        <a:t>COSTOS FIJOS</a:t>
                      </a:r>
                    </a:p>
                  </a:txBody>
                  <a:tcPr marL="0" marR="0" marT="0" marB="0" anchor="ctr">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13965">
                <a:tc>
                  <a:txBody>
                    <a:bodyPr/>
                    <a:lstStyle/>
                    <a:p>
                      <a:pPr algn="ctr" fontAlgn="ctr"/>
                      <a:endParaRPr lang="es-EC" sz="1200" b="1" i="1" u="none" strike="noStrike">
                        <a:solidFill>
                          <a:srgbClr val="FF0000"/>
                        </a:solidFill>
                        <a:effectLst/>
                        <a:latin typeface="Arial"/>
                      </a:endParaRPr>
                    </a:p>
                  </a:txBody>
                  <a:tcPr marL="0" marR="0" marT="0" marB="0" anchor="ctr">
                    <a:lnL>
                      <a:noFill/>
                    </a:lnL>
                    <a:lnR>
                      <a:noFill/>
                    </a:lnR>
                    <a:lnT>
                      <a:noFill/>
                    </a:lnT>
                    <a:lnB w="6350" cap="flat" cmpd="sng" algn="ctr">
                      <a:solidFill>
                        <a:srgbClr val="00B0F0"/>
                      </a:solidFill>
                      <a:prstDash val="solid"/>
                      <a:round/>
                      <a:headEnd type="none" w="med" len="med"/>
                      <a:tailEnd type="none" w="med" len="med"/>
                    </a:lnB>
                  </a:tcPr>
                </a:tc>
                <a:tc>
                  <a:txBody>
                    <a:bodyPr/>
                    <a:lstStyle/>
                    <a:p>
                      <a:pPr algn="ctr" fontAlgn="ctr"/>
                      <a:endParaRPr lang="es-EC" sz="1200" b="1" i="1" u="none" strike="noStrike">
                        <a:solidFill>
                          <a:srgbClr val="FF0000"/>
                        </a:solidFill>
                        <a:effectLst/>
                        <a:latin typeface="Arial"/>
                      </a:endParaRPr>
                    </a:p>
                  </a:txBody>
                  <a:tcPr marL="0" marR="0" marT="0" marB="0" anchor="ctr">
                    <a:lnL>
                      <a:noFill/>
                    </a:lnL>
                    <a:lnR>
                      <a:noFill/>
                    </a:lnR>
                    <a:lnT>
                      <a:noFill/>
                    </a:lnT>
                    <a:lnB w="6350" cap="flat" cmpd="sng" algn="ctr">
                      <a:solidFill>
                        <a:srgbClr val="00B0F0"/>
                      </a:solidFill>
                      <a:prstDash val="solid"/>
                      <a:round/>
                      <a:headEnd type="none" w="med" len="med"/>
                      <a:tailEnd type="none" w="med" len="med"/>
                    </a:lnB>
                  </a:tcPr>
                </a:tc>
                <a:tc>
                  <a:txBody>
                    <a:bodyPr/>
                    <a:lstStyle/>
                    <a:p>
                      <a:pPr algn="ctr" fontAlgn="ctr"/>
                      <a:endParaRPr lang="es-EC" sz="1200" b="1" i="1" u="none" strike="noStrike" dirty="0">
                        <a:solidFill>
                          <a:srgbClr val="FF0000"/>
                        </a:solidFill>
                        <a:effectLst/>
                        <a:latin typeface="Arial"/>
                      </a:endParaRPr>
                    </a:p>
                  </a:txBody>
                  <a:tcPr marL="0" marR="0" marT="0" marB="0" anchor="ctr">
                    <a:lnL>
                      <a:noFill/>
                    </a:lnL>
                    <a:lnR>
                      <a:noFill/>
                    </a:lnR>
                    <a:lnT>
                      <a:noFill/>
                    </a:lnT>
                    <a:lnB w="6350" cap="flat" cmpd="sng" algn="ctr">
                      <a:solidFill>
                        <a:srgbClr val="00B0F0"/>
                      </a:solidFill>
                      <a:prstDash val="solid"/>
                      <a:round/>
                      <a:headEnd type="none" w="med" len="med"/>
                      <a:tailEnd type="none" w="med" len="med"/>
                    </a:lnB>
                  </a:tcPr>
                </a:tc>
                <a:tc>
                  <a:txBody>
                    <a:bodyPr/>
                    <a:lstStyle/>
                    <a:p>
                      <a:pPr algn="ctr" fontAlgn="ctr"/>
                      <a:endParaRPr lang="es-EC" sz="1200" b="1" i="1" u="none" strike="noStrike">
                        <a:solidFill>
                          <a:srgbClr val="FF0000"/>
                        </a:solidFill>
                        <a:effectLst/>
                        <a:latin typeface="Arial"/>
                      </a:endParaRPr>
                    </a:p>
                  </a:txBody>
                  <a:tcPr marL="0" marR="0" marT="0" marB="0" anchor="ctr">
                    <a:lnL>
                      <a:noFill/>
                    </a:lnL>
                    <a:lnR>
                      <a:noFill/>
                    </a:lnR>
                    <a:lnT>
                      <a:noFill/>
                    </a:lnT>
                    <a:lnB w="6350" cap="flat" cmpd="sng" algn="ctr">
                      <a:solidFill>
                        <a:srgbClr val="00B0F0"/>
                      </a:solidFill>
                      <a:prstDash val="solid"/>
                      <a:round/>
                      <a:headEnd type="none" w="med" len="med"/>
                      <a:tailEnd type="none" w="med" len="med"/>
                    </a:lnB>
                  </a:tcPr>
                </a:tc>
              </a:tr>
              <a:tr h="401186">
                <a:tc gridSpan="2">
                  <a:txBody>
                    <a:bodyPr/>
                    <a:lstStyle/>
                    <a:p>
                      <a:pPr algn="l" fontAlgn="ctr"/>
                      <a:r>
                        <a:rPr lang="es-EC" sz="1200" b="1" i="0" u="none" strike="noStrike" dirty="0">
                          <a:solidFill>
                            <a:srgbClr val="000000"/>
                          </a:solidFill>
                          <a:effectLst/>
                          <a:latin typeface="Arial"/>
                        </a:rPr>
                        <a:t>Detalle</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hMerge="1">
                  <a:txBody>
                    <a:bodyPr/>
                    <a:lstStyle/>
                    <a:p>
                      <a:endParaRPr lang="es-EC"/>
                    </a:p>
                  </a:txBody>
                  <a:tcPr/>
                </a:tc>
                <a:tc>
                  <a:txBody>
                    <a:bodyPr/>
                    <a:lstStyle/>
                    <a:p>
                      <a:pPr algn="l" fontAlgn="ctr"/>
                      <a:r>
                        <a:rPr lang="es-EC" sz="1200" b="1" i="0" u="none" strike="noStrike">
                          <a:solidFill>
                            <a:srgbClr val="000000"/>
                          </a:solidFill>
                          <a:effectLst/>
                          <a:latin typeface="Arial"/>
                        </a:rPr>
                        <a:t>Mensual</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ctr"/>
                      <a:r>
                        <a:rPr lang="es-EC" sz="1200" b="1" i="0" u="none" strike="noStrike">
                          <a:solidFill>
                            <a:srgbClr val="000000"/>
                          </a:solidFill>
                          <a:effectLst/>
                          <a:latin typeface="Arial"/>
                        </a:rPr>
                        <a:t>Total Anual</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r>
              <a:tr h="267457">
                <a:tc gridSpan="2">
                  <a:txBody>
                    <a:bodyPr/>
                    <a:lstStyle/>
                    <a:p>
                      <a:pPr algn="l" fontAlgn="ctr"/>
                      <a:r>
                        <a:rPr lang="es-EC" sz="1200" b="0" i="0" u="none" strike="noStrike" dirty="0" smtClean="0">
                          <a:solidFill>
                            <a:srgbClr val="000000"/>
                          </a:solidFill>
                          <a:effectLst/>
                          <a:latin typeface="Arial"/>
                        </a:rPr>
                        <a:t>Gastos De Sueldos Y Salarios</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a:solidFill>
                            <a:srgbClr val="000000"/>
                          </a:solidFill>
                          <a:effectLst/>
                          <a:latin typeface="Arial"/>
                        </a:rPr>
                        <a:t> $                       4.556,50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a:rPr>
                        <a:t> $        54.677,96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ctr"/>
                      <a:r>
                        <a:rPr lang="es-EC" sz="1200" b="0" i="0" u="none" strike="noStrike" dirty="0" smtClean="0">
                          <a:solidFill>
                            <a:srgbClr val="000000"/>
                          </a:solidFill>
                          <a:effectLst/>
                          <a:latin typeface="Arial"/>
                        </a:rPr>
                        <a:t>Gastos Básicos</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a:solidFill>
                            <a:srgbClr val="000000"/>
                          </a:solidFill>
                          <a:effectLst/>
                          <a:latin typeface="Arial"/>
                        </a:rPr>
                        <a:t> $                           295,00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a:rPr>
                        <a:t> $           3.540,00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ctr"/>
                      <a:r>
                        <a:rPr lang="es-EC" sz="1200" b="0" i="0" u="none" strike="noStrike" dirty="0" smtClean="0">
                          <a:solidFill>
                            <a:srgbClr val="000000"/>
                          </a:solidFill>
                          <a:effectLst/>
                          <a:latin typeface="Arial"/>
                        </a:rPr>
                        <a:t>Gasto De Publicidad</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a:solidFill>
                            <a:srgbClr val="000000"/>
                          </a:solidFill>
                          <a:effectLst/>
                          <a:latin typeface="Arial"/>
                        </a:rPr>
                        <a:t> $                           145,00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a:rPr>
                        <a:t> $           1.595,00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ctr"/>
                      <a:r>
                        <a:rPr lang="es-EC" sz="1200" b="0" i="0" u="none" strike="noStrike" dirty="0" smtClean="0">
                          <a:solidFill>
                            <a:srgbClr val="000000"/>
                          </a:solidFill>
                          <a:effectLst/>
                          <a:latin typeface="Arial"/>
                        </a:rPr>
                        <a:t>Gastos Mantenimiento De Equipo Y Oficina</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dirty="0">
                          <a:solidFill>
                            <a:srgbClr val="000000"/>
                          </a:solidFill>
                          <a:effectLst/>
                          <a:latin typeface="Arial"/>
                        </a:rPr>
                        <a:t> $                           100,00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a:rPr>
                        <a:t> $           1.200,00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ctr"/>
                      <a:r>
                        <a:rPr lang="es-EC" sz="1200" b="0" i="0" u="none" strike="noStrike" dirty="0" smtClean="0">
                          <a:solidFill>
                            <a:srgbClr val="000000"/>
                          </a:solidFill>
                          <a:effectLst/>
                          <a:latin typeface="Arial"/>
                        </a:rPr>
                        <a:t>Mantenimiento De Camionetas</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dirty="0">
                          <a:solidFill>
                            <a:srgbClr val="000000"/>
                          </a:solidFill>
                          <a:effectLst/>
                          <a:latin typeface="Arial"/>
                        </a:rPr>
                        <a:t> $                             50,00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a:rPr>
                        <a:t> $              600,00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ctr"/>
                      <a:r>
                        <a:rPr lang="es-EC" sz="1200" b="0" i="0" u="none" strike="noStrike" dirty="0" smtClean="0">
                          <a:solidFill>
                            <a:srgbClr val="000000"/>
                          </a:solidFill>
                          <a:effectLst/>
                          <a:latin typeface="Arial"/>
                        </a:rPr>
                        <a:t>Gastos De Seguro</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dirty="0">
                          <a:solidFill>
                            <a:srgbClr val="000000"/>
                          </a:solidFill>
                          <a:effectLst/>
                          <a:latin typeface="Arial"/>
                        </a:rPr>
                        <a:t> $                             55,00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a:rPr>
                        <a:t> $              660,00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ctr"/>
                      <a:r>
                        <a:rPr lang="es-EC" sz="1200" b="0" i="0" u="none" strike="noStrike" dirty="0" smtClean="0">
                          <a:solidFill>
                            <a:srgbClr val="000000"/>
                          </a:solidFill>
                          <a:effectLst/>
                          <a:latin typeface="Arial"/>
                        </a:rPr>
                        <a:t>Matricula Y </a:t>
                      </a:r>
                      <a:r>
                        <a:rPr lang="es-EC" sz="1200" b="0" i="0" u="none" strike="noStrike" dirty="0" err="1" smtClean="0">
                          <a:solidFill>
                            <a:srgbClr val="000000"/>
                          </a:solidFill>
                          <a:effectLst/>
                          <a:latin typeface="Arial"/>
                        </a:rPr>
                        <a:t>Soat</a:t>
                      </a:r>
                      <a:r>
                        <a:rPr lang="es-EC" sz="1200" b="0" i="0" u="none" strike="noStrike" dirty="0" smtClean="0">
                          <a:solidFill>
                            <a:srgbClr val="000000"/>
                          </a:solidFill>
                          <a:effectLst/>
                          <a:latin typeface="Arial"/>
                        </a:rPr>
                        <a:t> (1)</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dirty="0">
                          <a:solidFill>
                            <a:srgbClr val="000000"/>
                          </a:solidFill>
                          <a:effectLst/>
                          <a:latin typeface="Arial"/>
                        </a:rPr>
                        <a:t> $                                    -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a:rPr>
                        <a:t> $              200,00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ctr"/>
                      <a:r>
                        <a:rPr lang="es-EC" sz="1200" b="0" i="0" u="none" strike="noStrike" dirty="0" smtClean="0">
                          <a:solidFill>
                            <a:srgbClr val="000000"/>
                          </a:solidFill>
                          <a:effectLst/>
                          <a:latin typeface="Arial"/>
                        </a:rPr>
                        <a:t>Depreciación</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dirty="0">
                          <a:solidFill>
                            <a:srgbClr val="000000"/>
                          </a:solidFill>
                          <a:effectLst/>
                          <a:latin typeface="Arial"/>
                        </a:rPr>
                        <a:t> $                                    -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a:rPr>
                        <a:t> $           8.906,17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b"/>
                      <a:r>
                        <a:rPr lang="es-EC" sz="1200" b="0" i="0" u="none" strike="noStrike" dirty="0" smtClean="0">
                          <a:solidFill>
                            <a:srgbClr val="000000"/>
                          </a:solidFill>
                          <a:effectLst/>
                          <a:latin typeface="Arial"/>
                        </a:rPr>
                        <a:t>Suministros De Oficina</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b"/>
                      <a:r>
                        <a:rPr lang="es-EC" sz="1200" b="0" i="0" u="none" strike="noStrike" dirty="0">
                          <a:solidFill>
                            <a:srgbClr val="000000"/>
                          </a:solidFill>
                          <a:effectLst/>
                          <a:latin typeface="Arial"/>
                        </a:rPr>
                        <a:t> $                           232,10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Arial"/>
                        </a:rPr>
                        <a:t> $           2.884,90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b"/>
                      <a:r>
                        <a:rPr lang="es-EC" sz="1200" b="0" i="0" u="none" strike="noStrike" dirty="0" smtClean="0">
                          <a:solidFill>
                            <a:srgbClr val="000000"/>
                          </a:solidFill>
                          <a:effectLst/>
                          <a:latin typeface="Arial"/>
                        </a:rPr>
                        <a:t>Suministros De Limpieza</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a:solidFill>
                            <a:srgbClr val="000000"/>
                          </a:solidFill>
                          <a:effectLst/>
                          <a:latin typeface="Arial"/>
                        </a:rPr>
                        <a:t> $                             29,90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Arial"/>
                        </a:rPr>
                        <a:t> $              358,80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b"/>
                      <a:r>
                        <a:rPr lang="es-EC" sz="1200" b="0" i="0" u="none" strike="noStrike" dirty="0" smtClean="0">
                          <a:solidFill>
                            <a:srgbClr val="000000"/>
                          </a:solidFill>
                          <a:effectLst/>
                          <a:latin typeface="Arial"/>
                        </a:rPr>
                        <a:t>Alquiler</a:t>
                      </a:r>
                      <a:endParaRPr lang="es-EC" sz="1200" b="0" i="0" u="none" strike="noStrike" dirty="0">
                        <a:solidFill>
                          <a:srgbClr val="000000"/>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endParaRPr lang="es-EC"/>
                    </a:p>
                  </a:txBody>
                  <a:tcPr/>
                </a:tc>
                <a:tc>
                  <a:txBody>
                    <a:bodyPr/>
                    <a:lstStyle/>
                    <a:p>
                      <a:pPr algn="l" fontAlgn="ctr"/>
                      <a:r>
                        <a:rPr lang="es-EC" sz="1200" b="0" i="0" u="none" strike="noStrike">
                          <a:solidFill>
                            <a:srgbClr val="000000"/>
                          </a:solidFill>
                          <a:effectLst/>
                          <a:latin typeface="Arial"/>
                        </a:rPr>
                        <a:t> $                           650,00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Arial"/>
                        </a:rPr>
                        <a:t> $           7.800,00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7457">
                <a:tc gridSpan="2">
                  <a:txBody>
                    <a:bodyPr/>
                    <a:lstStyle/>
                    <a:p>
                      <a:pPr algn="l" fontAlgn="b"/>
                      <a:r>
                        <a:rPr lang="es-EC" sz="1200" b="1" i="0" u="none" strike="noStrike" dirty="0">
                          <a:solidFill>
                            <a:srgbClr val="000000"/>
                          </a:solidFill>
                          <a:effectLst/>
                          <a:latin typeface="Arial"/>
                        </a:rPr>
                        <a:t> Total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2CDDC"/>
                    </a:solidFill>
                  </a:tcPr>
                </a:tc>
                <a:tc hMerge="1">
                  <a:txBody>
                    <a:bodyPr/>
                    <a:lstStyle/>
                    <a:p>
                      <a:endParaRPr lang="es-EC"/>
                    </a:p>
                  </a:txBody>
                  <a:tcPr/>
                </a:tc>
                <a:tc>
                  <a:txBody>
                    <a:bodyPr/>
                    <a:lstStyle/>
                    <a:p>
                      <a:pPr algn="l" fontAlgn="b"/>
                      <a:r>
                        <a:rPr lang="es-EC" sz="1200" b="1" i="0" u="none" strike="noStrike">
                          <a:solidFill>
                            <a:srgbClr val="000000"/>
                          </a:solidFill>
                          <a:effectLst/>
                          <a:latin typeface="Arial"/>
                        </a:rPr>
                        <a:t> $                       6.113,50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2CDDC"/>
                    </a:solidFill>
                  </a:tcPr>
                </a:tc>
                <a:tc>
                  <a:txBody>
                    <a:bodyPr/>
                    <a:lstStyle/>
                    <a:p>
                      <a:pPr algn="l" fontAlgn="b"/>
                      <a:r>
                        <a:rPr lang="es-EC" sz="1200" b="1" i="0" u="none" strike="noStrike" dirty="0">
                          <a:solidFill>
                            <a:srgbClr val="000000"/>
                          </a:solidFill>
                          <a:effectLst/>
                          <a:latin typeface="Arial"/>
                        </a:rPr>
                        <a:t> $        82.422,83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r>
            </a:tbl>
          </a:graphicData>
        </a:graphic>
      </p:graphicFrame>
      <p:sp>
        <p:nvSpPr>
          <p:cNvPr id="13"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4"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4183031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166744" y="766948"/>
            <a:ext cx="7024744" cy="1143000"/>
          </a:xfrm>
        </p:spPr>
        <p:txBody>
          <a:bodyPr>
            <a:normAutofit/>
          </a:bodyPr>
          <a:lstStyle/>
          <a:p>
            <a:pPr algn="ctr"/>
            <a:r>
              <a:rPr lang="en-US" sz="2400" dirty="0" err="1" smtClean="0"/>
              <a:t>Punto</a:t>
            </a:r>
            <a:r>
              <a:rPr lang="en-US" sz="2400" dirty="0" smtClean="0"/>
              <a:t> de </a:t>
            </a:r>
            <a:r>
              <a:rPr lang="en-US" sz="2400" dirty="0" err="1" smtClean="0"/>
              <a:t>Equilibrio</a:t>
            </a:r>
            <a:endParaRPr lang="es-EC" sz="2000" dirty="0"/>
          </a:p>
        </p:txBody>
      </p:sp>
      <p:sp>
        <p:nvSpPr>
          <p:cNvPr id="8" name="7 Marcador de contenido"/>
          <p:cNvSpPr>
            <a:spLocks noGrp="1"/>
          </p:cNvSpPr>
          <p:nvPr>
            <p:ph idx="1"/>
          </p:nvPr>
        </p:nvSpPr>
        <p:spPr>
          <a:xfrm>
            <a:off x="1078675" y="1828800"/>
            <a:ext cx="6705599" cy="4038600"/>
          </a:xfrm>
        </p:spPr>
        <p:txBody>
          <a:bodyPr>
            <a:normAutofit/>
          </a:bodyPr>
          <a:lstStyle/>
          <a:p>
            <a:pPr>
              <a:buFont typeface="Wingdings" pitchFamily="2" charset="2"/>
              <a:buChar char="v"/>
            </a:pPr>
            <a:r>
              <a:rPr lang="es-EC" sz="1600" dirty="0" smtClean="0"/>
              <a:t>Para calcular el punto de equilibrio se utilizo la siguiente formula:</a:t>
            </a:r>
            <a:endParaRPr lang="es-EC" sz="2000" dirty="0" smtClean="0"/>
          </a:p>
          <a:p>
            <a:pPr marL="68580" indent="0" algn="ctr">
              <a:buNone/>
            </a:pPr>
            <a:r>
              <a:rPr lang="es-EC" sz="1800" b="1" i="1" dirty="0" smtClean="0"/>
              <a:t>P.E. = </a:t>
            </a:r>
            <a:r>
              <a:rPr lang="es-EC" sz="1800" b="1" i="1" dirty="0" err="1" smtClean="0"/>
              <a:t>CFm</a:t>
            </a:r>
            <a:r>
              <a:rPr lang="es-EC" sz="1800" b="1" i="1" dirty="0" smtClean="0"/>
              <a:t> /(VENTAS – </a:t>
            </a:r>
            <a:r>
              <a:rPr lang="es-EC" sz="1800" b="1" i="1" dirty="0" err="1" smtClean="0"/>
              <a:t>CVm</a:t>
            </a:r>
            <a:r>
              <a:rPr lang="es-EC" sz="1800" b="1" i="1" dirty="0" smtClean="0"/>
              <a:t>) </a:t>
            </a:r>
          </a:p>
          <a:p>
            <a:pPr marL="68580" indent="0" algn="ctr">
              <a:buNone/>
            </a:pPr>
            <a:endParaRPr lang="es-EC" sz="1800" b="1" i="1" dirty="0" smtClean="0"/>
          </a:p>
          <a:p>
            <a:pPr>
              <a:buFont typeface="Wingdings" pitchFamily="2" charset="2"/>
              <a:buChar char="v"/>
            </a:pPr>
            <a:r>
              <a:rPr lang="es-EC" sz="1600" dirty="0" smtClean="0"/>
              <a:t>En base a las ventas:</a:t>
            </a:r>
          </a:p>
          <a:p>
            <a:pPr marL="68580" indent="0" algn="ctr">
              <a:buNone/>
            </a:pPr>
            <a:endParaRPr lang="es-EC" sz="1800" b="1" i="1" dirty="0"/>
          </a:p>
        </p:txBody>
      </p:sp>
      <p:graphicFrame>
        <p:nvGraphicFramePr>
          <p:cNvPr id="11" name="10 Tabla"/>
          <p:cNvGraphicFramePr>
            <a:graphicFrameLocks noGrp="1"/>
          </p:cNvGraphicFramePr>
          <p:nvPr>
            <p:extLst>
              <p:ext uri="{D42A27DB-BD31-4B8C-83A1-F6EECF244321}">
                <p14:modId xmlns:p14="http://schemas.microsoft.com/office/powerpoint/2010/main" val="2038542146"/>
              </p:ext>
            </p:extLst>
          </p:nvPr>
        </p:nvGraphicFramePr>
        <p:xfrm>
          <a:off x="1447800" y="3505200"/>
          <a:ext cx="5714999" cy="2204720"/>
        </p:xfrm>
        <a:graphic>
          <a:graphicData uri="http://schemas.openxmlformats.org/drawingml/2006/table">
            <a:tbl>
              <a:tblPr/>
              <a:tblGrid>
                <a:gridCol w="1586222"/>
                <a:gridCol w="1282772"/>
                <a:gridCol w="459774"/>
                <a:gridCol w="1103459"/>
                <a:gridCol w="1282772"/>
              </a:tblGrid>
              <a:tr h="355600">
                <a:tc gridSpan="2">
                  <a:txBody>
                    <a:bodyPr/>
                    <a:lstStyle/>
                    <a:p>
                      <a:pPr algn="ctr" fontAlgn="b"/>
                      <a:r>
                        <a:rPr lang="es-EC" sz="1400" b="1" i="1" u="none" strike="noStrike" dirty="0">
                          <a:solidFill>
                            <a:srgbClr val="000000"/>
                          </a:solidFill>
                          <a:effectLst/>
                          <a:latin typeface="Arial"/>
                        </a:rPr>
                        <a:t>Punto de Equilibrio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2CDDC"/>
                    </a:solidFill>
                  </a:tcPr>
                </a:tc>
                <a:tc hMerge="1">
                  <a:txBody>
                    <a:bodyPr/>
                    <a:lstStyle/>
                    <a:p>
                      <a:endParaRPr lang="es-EC"/>
                    </a:p>
                  </a:txBody>
                  <a:tcPr/>
                </a:tc>
                <a:tc>
                  <a:txBody>
                    <a:bodyPr/>
                    <a:lstStyle/>
                    <a:p>
                      <a:pPr algn="l" fontAlgn="b"/>
                      <a:endParaRPr lang="es-EC" sz="1400" b="0" i="0" u="none" strike="noStrike">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a:noFill/>
                    </a:lnT>
                    <a:lnB>
                      <a:noFill/>
                    </a:lnB>
                  </a:tcPr>
                </a:tc>
                <a:tc gridSpan="2">
                  <a:txBody>
                    <a:bodyPr/>
                    <a:lstStyle/>
                    <a:p>
                      <a:pPr algn="ctr" fontAlgn="b"/>
                      <a:r>
                        <a:rPr lang="es-EC" sz="1400" b="1" i="1" u="none" strike="noStrike">
                          <a:solidFill>
                            <a:srgbClr val="000000"/>
                          </a:solidFill>
                          <a:effectLst/>
                          <a:latin typeface="Arial"/>
                        </a:rPr>
                        <a:t>Punto de Equilibrio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2CDDC"/>
                    </a:solidFill>
                  </a:tcPr>
                </a:tc>
                <a:tc hMerge="1">
                  <a:txBody>
                    <a:bodyPr/>
                    <a:lstStyle/>
                    <a:p>
                      <a:endParaRPr lang="es-EC"/>
                    </a:p>
                  </a:txBody>
                  <a:tcPr/>
                </a:tc>
              </a:tr>
              <a:tr h="355600">
                <a:tc>
                  <a:txBody>
                    <a:bodyPr/>
                    <a:lstStyle/>
                    <a:p>
                      <a:pPr algn="ctr" fontAlgn="b"/>
                      <a:r>
                        <a:rPr lang="es-EC" sz="1400" b="1" i="1" u="none" strike="noStrike" dirty="0">
                          <a:solidFill>
                            <a:srgbClr val="000000"/>
                          </a:solidFill>
                          <a:effectLst/>
                          <a:latin typeface="Arial"/>
                        </a:rPr>
                        <a:t>Descripción</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400" b="1" i="1" u="none" strike="noStrike" dirty="0">
                          <a:solidFill>
                            <a:srgbClr val="000000"/>
                          </a:solidFill>
                          <a:effectLst/>
                          <a:latin typeface="Arial"/>
                        </a:rPr>
                        <a:t>Mensual</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endParaRPr lang="es-EC" sz="1400" b="0" i="0" u="none" strike="noStrike">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a:noFill/>
                    </a:lnT>
                    <a:lnB>
                      <a:noFill/>
                    </a:lnB>
                  </a:tcPr>
                </a:tc>
                <a:tc>
                  <a:txBody>
                    <a:bodyPr/>
                    <a:lstStyle/>
                    <a:p>
                      <a:pPr algn="ctr" fontAlgn="b"/>
                      <a:r>
                        <a:rPr lang="es-EC" sz="1400" b="1" i="1" u="none" strike="noStrike" dirty="0">
                          <a:solidFill>
                            <a:srgbClr val="000000"/>
                          </a:solidFill>
                          <a:effectLst/>
                          <a:latin typeface="Arial"/>
                        </a:rPr>
                        <a:t>Descripción</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400" b="1" i="1" u="none" strike="noStrike" dirty="0">
                          <a:solidFill>
                            <a:srgbClr val="000000"/>
                          </a:solidFill>
                          <a:effectLst/>
                          <a:latin typeface="Arial"/>
                        </a:rPr>
                        <a:t>Mensual</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r>
              <a:tr h="355600">
                <a:tc>
                  <a:txBody>
                    <a:bodyPr/>
                    <a:lstStyle/>
                    <a:p>
                      <a:pPr algn="ctr" fontAlgn="b"/>
                      <a:r>
                        <a:rPr lang="es-EC" sz="1400" b="0" i="0" u="none" strike="noStrike" dirty="0">
                          <a:solidFill>
                            <a:srgbClr val="000000"/>
                          </a:solidFill>
                          <a:effectLst/>
                          <a:latin typeface="Arial"/>
                        </a:rPr>
                        <a:t>Costo Fijo</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$ 6.113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effectLst/>
                          <a:latin typeface="Arial"/>
                        </a:rPr>
                        <a:t>Costo Fijo</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$ 6.113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55600">
                <a:tc>
                  <a:txBody>
                    <a:bodyPr/>
                    <a:lstStyle/>
                    <a:p>
                      <a:pPr algn="ctr" fontAlgn="b"/>
                      <a:r>
                        <a:rPr lang="es-EC" sz="1400" b="0" i="0" u="none" strike="noStrike" dirty="0">
                          <a:solidFill>
                            <a:srgbClr val="000000"/>
                          </a:solidFill>
                          <a:effectLst/>
                          <a:latin typeface="Arial"/>
                        </a:rPr>
                        <a:t>Costo Variable</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$ 973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effectLst/>
                          <a:latin typeface="Arial"/>
                        </a:rPr>
                        <a:t>Costo Variable</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$ 973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55600">
                <a:tc>
                  <a:txBody>
                    <a:bodyPr/>
                    <a:lstStyle/>
                    <a:p>
                      <a:pPr algn="ctr" fontAlgn="b"/>
                      <a:r>
                        <a:rPr lang="es-EC" sz="1400" b="0" i="0" u="none" strike="noStrike" dirty="0">
                          <a:solidFill>
                            <a:srgbClr val="000000"/>
                          </a:solidFill>
                          <a:effectLst/>
                          <a:latin typeface="Arial"/>
                        </a:rPr>
                        <a:t>Ventas</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Arial"/>
                        </a:rPr>
                        <a:t>$ 9.003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1400" b="0" i="0" u="none" strike="noStrike" dirty="0">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effectLst/>
                          <a:latin typeface="Arial"/>
                        </a:rPr>
                        <a:t>Ventas</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$ 9.003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55600">
                <a:tc>
                  <a:txBody>
                    <a:bodyPr/>
                    <a:lstStyle/>
                    <a:p>
                      <a:pPr algn="ctr" fontAlgn="b"/>
                      <a:r>
                        <a:rPr lang="es-EC" sz="1400" b="1" i="1" u="none" strike="noStrike" dirty="0">
                          <a:solidFill>
                            <a:srgbClr val="000000"/>
                          </a:solidFill>
                          <a:effectLst/>
                          <a:latin typeface="Arial"/>
                        </a:rPr>
                        <a:t>P.E</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400" b="1" i="1" u="none" strike="noStrike" dirty="0">
                          <a:solidFill>
                            <a:srgbClr val="000000"/>
                          </a:solidFill>
                          <a:effectLst/>
                          <a:latin typeface="Arial"/>
                        </a:rPr>
                        <a:t>76,13%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endParaRPr lang="es-EC" sz="1400" b="0" i="0" u="none" strike="noStrike" dirty="0">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a:noFill/>
                    </a:lnT>
                    <a:lnB>
                      <a:noFill/>
                    </a:lnB>
                  </a:tcPr>
                </a:tc>
                <a:tc>
                  <a:txBody>
                    <a:bodyPr/>
                    <a:lstStyle/>
                    <a:p>
                      <a:pPr algn="ctr" fontAlgn="b"/>
                      <a:r>
                        <a:rPr lang="es-EC" sz="1400" b="1" i="1" u="none" strike="noStrike" dirty="0">
                          <a:solidFill>
                            <a:srgbClr val="000000"/>
                          </a:solidFill>
                          <a:effectLst/>
                          <a:latin typeface="Arial"/>
                        </a:rPr>
                        <a:t>P.E</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400" b="1" i="1" u="none" strike="noStrike" dirty="0">
                          <a:solidFill>
                            <a:srgbClr val="000000"/>
                          </a:solidFill>
                          <a:effectLst/>
                          <a:latin typeface="Arial"/>
                        </a:rPr>
                        <a:t> $        6.854,37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r>
            </a:tbl>
          </a:graphicData>
        </a:graphic>
      </p:graphicFrame>
      <p:sp>
        <p:nvSpPr>
          <p:cNvPr id="12"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7"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2962465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6800" y="2057400"/>
            <a:ext cx="6777317" cy="3508977"/>
          </a:xfrm>
        </p:spPr>
        <p:txBody>
          <a:bodyPr/>
          <a:lstStyle/>
          <a:p>
            <a:pPr>
              <a:buFont typeface="Wingdings" pitchFamily="2" charset="2"/>
              <a:buChar char="v"/>
            </a:pPr>
            <a:r>
              <a:rPr lang="es-EC" sz="1600" dirty="0" smtClean="0"/>
              <a:t>Se utilizo el método contable</a:t>
            </a:r>
          </a:p>
          <a:p>
            <a:endParaRPr lang="es-EC" dirty="0"/>
          </a:p>
        </p:txBody>
      </p:sp>
      <p:sp>
        <p:nvSpPr>
          <p:cNvPr id="4" name="2 Título"/>
          <p:cNvSpPr>
            <a:spLocks noGrp="1"/>
          </p:cNvSpPr>
          <p:nvPr>
            <p:ph type="title"/>
          </p:nvPr>
        </p:nvSpPr>
        <p:spPr>
          <a:xfrm>
            <a:off x="-609657" y="1752600"/>
            <a:ext cx="7024744" cy="609600"/>
          </a:xfrm>
        </p:spPr>
        <p:txBody>
          <a:bodyPr>
            <a:noAutofit/>
          </a:bodyPr>
          <a:lstStyle/>
          <a:p>
            <a:pPr algn="ctr"/>
            <a:r>
              <a:rPr lang="es-EC" sz="2400" dirty="0" smtClean="0"/>
              <a:t>Valor de Salvamento</a:t>
            </a:r>
            <a:r>
              <a:rPr lang="es-EC" sz="2400" b="1" dirty="0" smtClean="0"/>
              <a:t/>
            </a:r>
            <a:br>
              <a:rPr lang="es-EC" sz="2400" b="1" dirty="0" smtClean="0"/>
            </a:br>
            <a:endParaRPr lang="es-EC" sz="2400" b="1" dirty="0"/>
          </a:p>
        </p:txBody>
      </p:sp>
      <p:graphicFrame>
        <p:nvGraphicFramePr>
          <p:cNvPr id="8" name="7 Tabla"/>
          <p:cNvGraphicFramePr>
            <a:graphicFrameLocks noGrp="1"/>
          </p:cNvGraphicFramePr>
          <p:nvPr>
            <p:extLst>
              <p:ext uri="{D42A27DB-BD31-4B8C-83A1-F6EECF244321}">
                <p14:modId xmlns:p14="http://schemas.microsoft.com/office/powerpoint/2010/main" val="541569773"/>
              </p:ext>
            </p:extLst>
          </p:nvPr>
        </p:nvGraphicFramePr>
        <p:xfrm>
          <a:off x="1981199" y="2819400"/>
          <a:ext cx="4433887" cy="2481486"/>
        </p:xfrm>
        <a:graphic>
          <a:graphicData uri="http://schemas.openxmlformats.org/drawingml/2006/table">
            <a:tbl>
              <a:tblPr/>
              <a:tblGrid>
                <a:gridCol w="2709598"/>
                <a:gridCol w="1724289"/>
              </a:tblGrid>
              <a:tr h="381000">
                <a:tc>
                  <a:txBody>
                    <a:bodyPr/>
                    <a:lstStyle/>
                    <a:p>
                      <a:pPr algn="ctr" fontAlgn="b"/>
                      <a:r>
                        <a:rPr lang="es-EC" sz="1400" b="1" i="0" u="none" strike="noStrike" dirty="0">
                          <a:solidFill>
                            <a:srgbClr val="FFFFFF"/>
                          </a:solidFill>
                          <a:effectLst/>
                          <a:latin typeface="Arial"/>
                        </a:rPr>
                        <a:t>Activo</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1400" b="1" i="0" u="none" strike="noStrike">
                          <a:solidFill>
                            <a:srgbClr val="FFFFFF"/>
                          </a:solidFill>
                          <a:effectLst/>
                          <a:latin typeface="Arial"/>
                        </a:rPr>
                        <a:t>Valor en Libros</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r>
              <a:tr h="261711">
                <a:tc>
                  <a:txBody>
                    <a:bodyPr/>
                    <a:lstStyle/>
                    <a:p>
                      <a:pPr algn="l" fontAlgn="b"/>
                      <a:r>
                        <a:rPr lang="es-EC" sz="1400" b="0" i="0" u="none" strike="noStrike" dirty="0" smtClean="0">
                          <a:solidFill>
                            <a:srgbClr val="000000"/>
                          </a:solidFill>
                          <a:effectLst/>
                          <a:latin typeface="Arial"/>
                        </a:rPr>
                        <a:t> Carritos Móviles </a:t>
                      </a:r>
                      <a:r>
                        <a:rPr lang="es-EC" sz="1400" b="0" i="0" u="none" strike="noStrike" dirty="0">
                          <a:solidFill>
                            <a:srgbClr val="000000"/>
                          </a:solidFill>
                          <a:effectLst/>
                          <a:latin typeface="Arial"/>
                        </a:rPr>
                        <a:t>(t0-t3)</a:t>
                      </a:r>
                    </a:p>
                  </a:txBody>
                  <a:tcPr marL="0" marR="0" marT="0"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Arial"/>
                        </a:rPr>
                        <a:t> $                              -   </a:t>
                      </a:r>
                    </a:p>
                  </a:txBody>
                  <a:tcPr marL="0" marR="0" marT="0"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1711">
                <a:tc>
                  <a:txBody>
                    <a:bodyPr/>
                    <a:lstStyle/>
                    <a:p>
                      <a:pPr algn="l" fontAlgn="b"/>
                      <a:r>
                        <a:rPr lang="es-EC" sz="1400" b="0" i="0" u="none" strike="noStrike" dirty="0" smtClean="0">
                          <a:solidFill>
                            <a:srgbClr val="000000"/>
                          </a:solidFill>
                          <a:effectLst/>
                          <a:latin typeface="Arial"/>
                        </a:rPr>
                        <a:t> Carritos Móviles </a:t>
                      </a:r>
                      <a:r>
                        <a:rPr lang="es-EC" sz="1400" b="0" i="0" u="none" strike="noStrike" dirty="0">
                          <a:solidFill>
                            <a:srgbClr val="000000"/>
                          </a:solidFill>
                          <a:effectLst/>
                          <a:latin typeface="Arial"/>
                        </a:rPr>
                        <a:t>(t3)</a:t>
                      </a:r>
                    </a:p>
                  </a:txBody>
                  <a:tcPr marL="0" marR="0" marT="0"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                 1.600,00 </a:t>
                      </a:r>
                    </a:p>
                  </a:txBody>
                  <a:tcPr marL="0" marR="0" marT="0"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1711">
                <a:tc>
                  <a:txBody>
                    <a:bodyPr/>
                    <a:lstStyle/>
                    <a:p>
                      <a:pPr algn="l" fontAlgn="b"/>
                      <a:r>
                        <a:rPr lang="es-EC" sz="1400" b="0" i="0" u="none" strike="noStrike" dirty="0" smtClean="0">
                          <a:solidFill>
                            <a:srgbClr val="000000"/>
                          </a:solidFill>
                          <a:effectLst/>
                          <a:latin typeface="Arial"/>
                        </a:rPr>
                        <a:t> Muebles </a:t>
                      </a:r>
                      <a:r>
                        <a:rPr lang="es-EC" sz="1400" b="0" i="0" u="none" strike="noStrike" dirty="0">
                          <a:solidFill>
                            <a:srgbClr val="000000"/>
                          </a:solidFill>
                          <a:effectLst/>
                          <a:latin typeface="Arial"/>
                        </a:rPr>
                        <a:t>y Enseres</a:t>
                      </a:r>
                    </a:p>
                  </a:txBody>
                  <a:tcPr marL="0" marR="0" marT="0"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Arial"/>
                        </a:rPr>
                        <a:t> $                 1.120,00 </a:t>
                      </a:r>
                    </a:p>
                  </a:txBody>
                  <a:tcPr marL="0" marR="0" marT="0"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35697">
                <a:tc>
                  <a:txBody>
                    <a:bodyPr/>
                    <a:lstStyle/>
                    <a:p>
                      <a:pPr algn="l" fontAlgn="b"/>
                      <a:r>
                        <a:rPr lang="es-EC" sz="1400" b="0" i="0" u="none" strike="noStrike" dirty="0" smtClean="0">
                          <a:solidFill>
                            <a:srgbClr val="000000"/>
                          </a:solidFill>
                          <a:effectLst/>
                          <a:latin typeface="Arial"/>
                        </a:rPr>
                        <a:t> Equipo </a:t>
                      </a:r>
                      <a:r>
                        <a:rPr lang="es-EC" sz="1400" b="0" i="0" u="none" strike="noStrike" dirty="0">
                          <a:solidFill>
                            <a:srgbClr val="000000"/>
                          </a:solidFill>
                          <a:effectLst/>
                          <a:latin typeface="Arial"/>
                        </a:rPr>
                        <a:t>de </a:t>
                      </a:r>
                      <a:r>
                        <a:rPr lang="es-EC" sz="1400" b="0" i="0" u="none" strike="noStrike" dirty="0" smtClean="0">
                          <a:solidFill>
                            <a:srgbClr val="000000"/>
                          </a:solidFill>
                          <a:effectLst/>
                          <a:latin typeface="Arial"/>
                        </a:rPr>
                        <a:t>Computación(t0- t3</a:t>
                      </a:r>
                      <a:r>
                        <a:rPr lang="es-EC" sz="1400" b="0" i="0" u="none" strike="noStrike" dirty="0">
                          <a:solidFill>
                            <a:srgbClr val="000000"/>
                          </a:solidFill>
                          <a:effectLst/>
                          <a:latin typeface="Arial"/>
                        </a:rPr>
                        <a:t>)</a:t>
                      </a:r>
                    </a:p>
                  </a:txBody>
                  <a:tcPr marL="0" marR="0" marT="0"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                              -   </a:t>
                      </a:r>
                    </a:p>
                  </a:txBody>
                  <a:tcPr marL="0" marR="0" marT="0"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1711">
                <a:tc>
                  <a:txBody>
                    <a:bodyPr/>
                    <a:lstStyle/>
                    <a:p>
                      <a:pPr algn="l" fontAlgn="b"/>
                      <a:r>
                        <a:rPr lang="es-EC" sz="1400" b="0" i="0" u="none" strike="noStrike" dirty="0" smtClean="0">
                          <a:solidFill>
                            <a:srgbClr val="000000"/>
                          </a:solidFill>
                          <a:effectLst/>
                          <a:latin typeface="Arial"/>
                        </a:rPr>
                        <a:t> Equipo </a:t>
                      </a:r>
                      <a:r>
                        <a:rPr lang="es-EC" sz="1400" b="0" i="0" u="none" strike="noStrike" dirty="0">
                          <a:solidFill>
                            <a:srgbClr val="000000"/>
                          </a:solidFill>
                          <a:effectLst/>
                          <a:latin typeface="Arial"/>
                        </a:rPr>
                        <a:t>de </a:t>
                      </a:r>
                      <a:r>
                        <a:rPr lang="es-EC" sz="1400" b="0" i="0" u="none" strike="noStrike" dirty="0" smtClean="0">
                          <a:solidFill>
                            <a:srgbClr val="000000"/>
                          </a:solidFill>
                          <a:effectLst/>
                          <a:latin typeface="Arial"/>
                        </a:rPr>
                        <a:t>Computación(t3</a:t>
                      </a:r>
                      <a:r>
                        <a:rPr lang="es-EC" sz="1400" b="0" i="0" u="none" strike="noStrike" dirty="0">
                          <a:solidFill>
                            <a:srgbClr val="000000"/>
                          </a:solidFill>
                          <a:effectLst/>
                          <a:latin typeface="Arial"/>
                        </a:rPr>
                        <a:t>)</a:t>
                      </a:r>
                    </a:p>
                  </a:txBody>
                  <a:tcPr marL="0" marR="0" marT="0"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                     720,33 </a:t>
                      </a:r>
                    </a:p>
                  </a:txBody>
                  <a:tcPr marL="0" marR="0" marT="0"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61711">
                <a:tc>
                  <a:txBody>
                    <a:bodyPr/>
                    <a:lstStyle/>
                    <a:p>
                      <a:pPr algn="l" fontAlgn="b"/>
                      <a:r>
                        <a:rPr lang="es-EC" sz="1400" b="0" i="0" u="none" strike="noStrike" dirty="0" smtClean="0">
                          <a:solidFill>
                            <a:srgbClr val="000000"/>
                          </a:solidFill>
                          <a:effectLst/>
                          <a:latin typeface="Arial"/>
                        </a:rPr>
                        <a:t> Equipo </a:t>
                      </a:r>
                      <a:r>
                        <a:rPr lang="es-EC" sz="1400" b="0" i="0" u="none" strike="noStrike" dirty="0">
                          <a:solidFill>
                            <a:srgbClr val="000000"/>
                          </a:solidFill>
                          <a:effectLst/>
                          <a:latin typeface="Arial"/>
                        </a:rPr>
                        <a:t>de Oficina</a:t>
                      </a:r>
                    </a:p>
                  </a:txBody>
                  <a:tcPr marL="0" marR="0" marT="0"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                     837,50 </a:t>
                      </a:r>
                    </a:p>
                  </a:txBody>
                  <a:tcPr marL="0" marR="0" marT="0"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78166">
                <a:tc>
                  <a:txBody>
                    <a:bodyPr/>
                    <a:lstStyle/>
                    <a:p>
                      <a:pPr algn="l" fontAlgn="b"/>
                      <a:r>
                        <a:rPr lang="es-EC" sz="1400" b="0" i="0" u="none" strike="noStrike" dirty="0" smtClean="0">
                          <a:solidFill>
                            <a:srgbClr val="000000"/>
                          </a:solidFill>
                          <a:effectLst/>
                          <a:latin typeface="Arial"/>
                        </a:rPr>
                        <a:t> Vehículo</a:t>
                      </a:r>
                      <a:endParaRPr lang="es-EC" sz="1400" b="0" i="0" u="none" strike="noStrike" dirty="0">
                        <a:solidFill>
                          <a:srgbClr val="000000"/>
                        </a:solidFill>
                        <a:effectLst/>
                        <a:latin typeface="Arial"/>
                      </a:endParaRPr>
                    </a:p>
                  </a:txBody>
                  <a:tcPr marL="0" marR="0" marT="0"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8DB4E2"/>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a:rPr>
                        <a:t> $                              -   </a:t>
                      </a:r>
                    </a:p>
                  </a:txBody>
                  <a:tcPr marL="0" marR="0" marT="0"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78068">
                <a:tc>
                  <a:txBody>
                    <a:bodyPr/>
                    <a:lstStyle/>
                    <a:p>
                      <a:pPr algn="ctr" fontAlgn="b"/>
                      <a:r>
                        <a:rPr lang="es-EC" sz="1400" b="1" i="0" u="none" strike="noStrike" dirty="0">
                          <a:solidFill>
                            <a:srgbClr val="000000"/>
                          </a:solidFill>
                          <a:effectLst/>
                          <a:latin typeface="Arial"/>
                        </a:rPr>
                        <a:t>Valor de desecho</a:t>
                      </a:r>
                    </a:p>
                  </a:txBody>
                  <a:tcPr marL="0" marR="0" marT="0" marB="0" anchor="ctr">
                    <a:lnL w="12700" cap="flat" cmpd="sng" algn="ctr">
                      <a:solidFill>
                        <a:srgbClr val="8DB4E2"/>
                      </a:solidFill>
                      <a:prstDash val="solid"/>
                      <a:round/>
                      <a:headEnd type="none" w="med" len="med"/>
                      <a:tailEnd type="none" w="med" len="med"/>
                    </a:lnL>
                    <a:lnR w="12700" cap="flat" cmpd="sng" algn="ctr">
                      <a:solidFill>
                        <a:srgbClr val="8DB4E2"/>
                      </a:solidFill>
                      <a:prstDash val="solid"/>
                      <a:round/>
                      <a:headEnd type="none" w="med" len="med"/>
                      <a:tailEnd type="none" w="med" len="med"/>
                    </a:lnR>
                    <a:lnT w="12700" cap="flat" cmpd="sng" algn="ctr">
                      <a:solidFill>
                        <a:srgbClr val="8DB4E2"/>
                      </a:solidFill>
                      <a:prstDash val="solid"/>
                      <a:round/>
                      <a:headEnd type="none" w="med" len="med"/>
                      <a:tailEnd type="none" w="med" len="med"/>
                    </a:lnT>
                    <a:lnB w="12700" cap="flat" cmpd="sng" algn="ctr">
                      <a:solidFill>
                        <a:srgbClr val="8DB4E2"/>
                      </a:solidFill>
                      <a:prstDash val="solid"/>
                      <a:round/>
                      <a:headEnd type="none" w="med" len="med"/>
                      <a:tailEnd type="none" w="med" len="med"/>
                    </a:lnB>
                    <a:solidFill>
                      <a:srgbClr val="92CDDC"/>
                    </a:solidFill>
                  </a:tcPr>
                </a:tc>
                <a:tc>
                  <a:txBody>
                    <a:bodyPr/>
                    <a:lstStyle/>
                    <a:p>
                      <a:pPr algn="ctr" fontAlgn="b"/>
                      <a:r>
                        <a:rPr lang="es-EC" sz="1400" b="1" i="0" u="none" strike="noStrike" dirty="0">
                          <a:solidFill>
                            <a:srgbClr val="000000"/>
                          </a:solidFill>
                          <a:effectLst/>
                          <a:latin typeface="Arial"/>
                        </a:rPr>
                        <a:t> $                 4.277,83 </a:t>
                      </a:r>
                    </a:p>
                  </a:txBody>
                  <a:tcPr marL="0" marR="0" marT="0" marB="0" anchor="ctr">
                    <a:lnL w="12700" cap="flat" cmpd="sng" algn="ctr">
                      <a:solidFill>
                        <a:srgbClr val="8DB4E2"/>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bl>
          </a:graphicData>
        </a:graphic>
      </p:graphicFrame>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7"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828515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024744" cy="1143000"/>
          </a:xfrm>
        </p:spPr>
        <p:txBody>
          <a:bodyPr>
            <a:normAutofit fontScale="90000"/>
          </a:bodyPr>
          <a:lstStyle/>
          <a:p>
            <a:r>
              <a:rPr lang="es-EC" b="1" dirty="0"/>
              <a:t>1. Introducción</a:t>
            </a:r>
            <a:br>
              <a:rPr lang="es-EC" b="1" dirty="0"/>
            </a:br>
            <a:endParaRPr lang="es-EC"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724400"/>
            <a:ext cx="1371600" cy="1371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712970"/>
            <a:ext cx="1600200" cy="15354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438400"/>
            <a:ext cx="34290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524000"/>
            <a:ext cx="7848600" cy="3508977"/>
          </a:xfrm>
        </p:spPr>
        <p:txBody>
          <a:bodyPr>
            <a:normAutofit/>
          </a:bodyPr>
          <a:lstStyle/>
          <a:p>
            <a:pPr marL="68580" indent="0" algn="just">
              <a:buNone/>
            </a:pPr>
            <a:r>
              <a:rPr lang="es-EC" sz="1800" dirty="0"/>
              <a:t>El servicio de Lavado de </a:t>
            </a:r>
            <a:r>
              <a:rPr lang="es-EC" sz="1800" dirty="0" smtClean="0"/>
              <a:t>autos a domicilio </a:t>
            </a:r>
            <a:r>
              <a:rPr lang="es-EC" sz="1800" dirty="0"/>
              <a:t>nace como una solución a los problemas que existen para las familias y empresas que operan y viven en el sector Vía a Samborondón, los mismos que son: </a:t>
            </a:r>
            <a:endParaRPr lang="es-EC" sz="1800" dirty="0" smtClean="0"/>
          </a:p>
          <a:p>
            <a:pPr marL="68580" indent="0" algn="just">
              <a:buNone/>
            </a:pPr>
            <a:endParaRPr lang="en-US" sz="1800" dirty="0"/>
          </a:p>
          <a:p>
            <a:pPr algn="just"/>
            <a:r>
              <a:rPr lang="es-EC" sz="1800" dirty="0" smtClean="0"/>
              <a:t>Falta </a:t>
            </a:r>
            <a:r>
              <a:rPr lang="es-EC" sz="1800" dirty="0"/>
              <a:t>de </a:t>
            </a:r>
            <a:r>
              <a:rPr lang="es-EC" sz="1800" dirty="0" smtClean="0"/>
              <a:t>tiempo</a:t>
            </a:r>
          </a:p>
          <a:p>
            <a:pPr algn="just"/>
            <a:r>
              <a:rPr lang="es-EC" sz="1800" dirty="0" smtClean="0"/>
              <a:t>Seguridad</a:t>
            </a:r>
          </a:p>
          <a:p>
            <a:pPr algn="just"/>
            <a:r>
              <a:rPr lang="es-EC" sz="1800" dirty="0" smtClean="0"/>
              <a:t>Ahorro</a:t>
            </a:r>
          </a:p>
          <a:p>
            <a:pPr algn="just"/>
            <a:r>
              <a:rPr lang="es-EC" sz="1800" dirty="0" smtClean="0"/>
              <a:t>Adopción de alternativas más ecológicas</a:t>
            </a:r>
            <a:endParaRPr lang="es-EC" sz="1800" dirty="0"/>
          </a:p>
        </p:txBody>
      </p:sp>
      <p:sp>
        <p:nvSpPr>
          <p:cNvPr id="8"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9"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1477938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3015213168"/>
              </p:ext>
            </p:extLst>
          </p:nvPr>
        </p:nvGraphicFramePr>
        <p:xfrm>
          <a:off x="914403" y="1295400"/>
          <a:ext cx="7391397" cy="5078080"/>
        </p:xfrm>
        <a:graphic>
          <a:graphicData uri="http://schemas.openxmlformats.org/drawingml/2006/table">
            <a:tbl>
              <a:tblPr/>
              <a:tblGrid>
                <a:gridCol w="2023610"/>
                <a:gridCol w="817043"/>
                <a:gridCol w="845545"/>
                <a:gridCol w="1168564"/>
                <a:gridCol w="845545"/>
                <a:gridCol w="845545"/>
                <a:gridCol w="845545"/>
              </a:tblGrid>
              <a:tr h="149243">
                <a:tc gridSpan="7">
                  <a:txBody>
                    <a:bodyPr/>
                    <a:lstStyle/>
                    <a:p>
                      <a:pPr algn="ctr" fontAlgn="b"/>
                      <a:r>
                        <a:rPr lang="es-EC" sz="1800" b="1" i="1" u="none" strike="noStrike" dirty="0">
                          <a:solidFill>
                            <a:srgbClr val="FFFFFF"/>
                          </a:solidFill>
                          <a:effectLst/>
                          <a:latin typeface="Arial"/>
                        </a:rPr>
                        <a:t> Flujo de Caja</a:t>
                      </a:r>
                    </a:p>
                  </a:txBody>
                  <a:tcPr marL="0" marR="0"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215967"/>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9243">
                <a:tc>
                  <a:txBody>
                    <a:bodyPr/>
                    <a:lstStyle/>
                    <a:p>
                      <a:pPr algn="l" fontAlgn="b"/>
                      <a:r>
                        <a:rPr lang="es-EC" sz="800" b="1" i="0" u="none" strike="noStrike">
                          <a:solidFill>
                            <a:srgbClr val="FFFFFF"/>
                          </a:solidFill>
                          <a:effectLst/>
                          <a:latin typeface="Arial"/>
                        </a:rPr>
                        <a:t>Años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r" fontAlgn="b"/>
                      <a:r>
                        <a:rPr lang="es-EC" sz="800" b="0" i="0" u="none" strike="noStrike">
                          <a:solidFill>
                            <a:srgbClr val="000000"/>
                          </a:solidFill>
                          <a:effectLst/>
                          <a:latin typeface="Arial"/>
                        </a:rPr>
                        <a:t>0</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r" fontAlgn="b"/>
                      <a:r>
                        <a:rPr lang="es-EC" sz="800" b="0" i="0" u="none" strike="noStrike">
                          <a:solidFill>
                            <a:srgbClr val="000000"/>
                          </a:solidFill>
                          <a:effectLst/>
                          <a:latin typeface="Arial"/>
                        </a:rPr>
                        <a:t>1</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r" fontAlgn="b"/>
                      <a:r>
                        <a:rPr lang="es-EC" sz="800" b="0" i="0" u="none" strike="noStrike">
                          <a:solidFill>
                            <a:srgbClr val="000000"/>
                          </a:solidFill>
                          <a:effectLst/>
                          <a:latin typeface="Arial"/>
                        </a:rPr>
                        <a:t>2</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r" fontAlgn="b"/>
                      <a:r>
                        <a:rPr lang="es-EC" sz="800" b="0" i="0" u="none" strike="noStrike">
                          <a:solidFill>
                            <a:srgbClr val="000000"/>
                          </a:solidFill>
                          <a:effectLst/>
                          <a:latin typeface="Arial"/>
                        </a:rPr>
                        <a:t>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r" fontAlgn="b"/>
                      <a:r>
                        <a:rPr lang="es-EC" sz="800" b="0" i="0" u="none" strike="noStrike">
                          <a:solidFill>
                            <a:srgbClr val="000000"/>
                          </a:solidFill>
                          <a:effectLst/>
                          <a:latin typeface="Arial"/>
                        </a:rPr>
                        <a:t>4</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r" fontAlgn="b"/>
                      <a:r>
                        <a:rPr lang="es-EC" sz="800" b="0" i="0" u="none" strike="noStrike">
                          <a:solidFill>
                            <a:srgbClr val="000000"/>
                          </a:solidFill>
                          <a:effectLst/>
                          <a:latin typeface="Arial"/>
                        </a:rPr>
                        <a:t>5</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Ingresos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108.035,00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113.436,75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119.108,59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125.064,02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131.317,22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Costos de vtas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10.803,50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11.343,68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11.910,86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12.506,40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13.131,72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1" i="1" u="none" strike="noStrike">
                          <a:solidFill>
                            <a:srgbClr val="000000"/>
                          </a:solidFill>
                          <a:effectLst/>
                          <a:latin typeface="Arial"/>
                        </a:rPr>
                        <a:t>Margen bruto</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97.231,50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102.093,08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107.197,73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112.557,62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118.185,50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r>
              <a:tr h="149243">
                <a:tc>
                  <a:txBody>
                    <a:bodyPr/>
                    <a:lstStyle/>
                    <a:p>
                      <a:pPr algn="l" fontAlgn="b"/>
                      <a:r>
                        <a:rPr lang="es-EC" sz="800" b="1" i="0" u="none" strike="noStrike">
                          <a:solidFill>
                            <a:srgbClr val="000000"/>
                          </a:solidFill>
                          <a:effectLst/>
                          <a:latin typeface="Arial"/>
                        </a:rPr>
                        <a:t>Gastos Operativos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Gastos de Servicios Basicos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3.540,00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3.717,00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3.902,85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4.097,99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4.302,89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Gastos Generales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6.261,20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6.574,26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6.902,97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7.248,12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7.610,53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Gastos de Alquiler</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7.150,00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7.507,50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7.882,88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8.277,02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8.690,87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Gastos de Publicidad</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1.595,00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1.674,75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1.758,49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1.846,41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1.938,73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Gastos de suministros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3.243,70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3.405,89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3.576,18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3.754,99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3.942,74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Gastos de Sueldos y Salarios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54.677,96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60.145,76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66.160,33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72.776,37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80.054,00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Depreciación y amort </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1" i="0" u="none" strike="noStrike">
                          <a:solidFill>
                            <a:srgbClr val="000000"/>
                          </a:solidFill>
                          <a:effectLst/>
                          <a:latin typeface="Arial"/>
                        </a:rPr>
                        <a:t>Total Gastos operativos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67.561,70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74.118,99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81.277,53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89.094,73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97.633,60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r>
              <a:tr h="149243">
                <a:tc>
                  <a:txBody>
                    <a:bodyPr/>
                    <a:lstStyle/>
                    <a:p>
                      <a:pPr algn="l" fontAlgn="b"/>
                      <a:r>
                        <a:rPr lang="es-EC" sz="800" b="1" i="1" u="none" strike="noStrike">
                          <a:solidFill>
                            <a:srgbClr val="000000"/>
                          </a:solidFill>
                          <a:effectLst/>
                          <a:latin typeface="Arial"/>
                        </a:rPr>
                        <a:t>Utilidad Operacional</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29.669,80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27.974,09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25.920,20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23.462,88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20.551,90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r>
              <a:tr h="149243">
                <a:tc>
                  <a:txBody>
                    <a:bodyPr/>
                    <a:lstStyle/>
                    <a:p>
                      <a:pPr algn="l" fontAlgn="b"/>
                      <a:r>
                        <a:rPr lang="es-EC" sz="800" b="0" i="0" u="none" strike="noStrike">
                          <a:solidFill>
                            <a:srgbClr val="000000"/>
                          </a:solidFill>
                          <a:effectLst/>
                          <a:latin typeface="Arial"/>
                        </a:rPr>
                        <a:t>Intereses sobre prestamos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668,63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555,05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432,18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299,27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155,51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1" i="1" u="none" strike="noStrike">
                          <a:solidFill>
                            <a:srgbClr val="000000"/>
                          </a:solidFill>
                          <a:effectLst/>
                          <a:latin typeface="Arial"/>
                        </a:rPr>
                        <a:t>Utilidad antes de Partcip. e Impto.</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29.001,17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27.419,04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25.488,02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23.163,61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20.396,39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r>
              <a:tr h="149243">
                <a:tc>
                  <a:txBody>
                    <a:bodyPr/>
                    <a:lstStyle/>
                    <a:p>
                      <a:pPr algn="l" fontAlgn="b"/>
                      <a:r>
                        <a:rPr lang="es-EC" sz="800" b="0" i="0" u="none" strike="noStrike">
                          <a:solidFill>
                            <a:srgbClr val="000000"/>
                          </a:solidFill>
                          <a:effectLst/>
                          <a:latin typeface="Arial"/>
                        </a:rPr>
                        <a:t>15% Participación de Trabajadores</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4.350,18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4.112,86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3.823,20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3.474,54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3.059,46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1" i="1" u="none" strike="noStrike">
                          <a:solidFill>
                            <a:srgbClr val="000000"/>
                          </a:solidFill>
                          <a:effectLst/>
                          <a:latin typeface="Arial"/>
                        </a:rPr>
                        <a:t>Utilidad antes Impto a la Renta</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24.650,99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23.306,19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21.664,81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19.689,07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17.336,93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r>
              <a:tr h="149243">
                <a:tc>
                  <a:txBody>
                    <a:bodyPr/>
                    <a:lstStyle/>
                    <a:p>
                      <a:pPr algn="l" fontAlgn="b"/>
                      <a:r>
                        <a:rPr lang="es-EC" sz="800" b="0" i="0" u="none" strike="noStrike">
                          <a:solidFill>
                            <a:srgbClr val="000000"/>
                          </a:solidFill>
                          <a:effectLst/>
                          <a:latin typeface="Arial"/>
                        </a:rPr>
                        <a:t>Impuestos (23% - 22%)</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5.669,73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5.127,36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4.766,26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4.331,59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3.814,12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58571">
                <a:tc>
                  <a:txBody>
                    <a:bodyPr/>
                    <a:lstStyle/>
                    <a:p>
                      <a:pPr algn="l" fontAlgn="b"/>
                      <a:r>
                        <a:rPr lang="es-EC" sz="800" b="1" i="0" u="none" strike="noStrike">
                          <a:solidFill>
                            <a:srgbClr val="000000"/>
                          </a:solidFill>
                          <a:effectLst/>
                          <a:latin typeface="Arial"/>
                        </a:rPr>
                        <a:t>Utilidad Neta</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18.981,27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18.178,82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16.898,56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15.357,47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c>
                  <a:txBody>
                    <a:bodyPr/>
                    <a:lstStyle/>
                    <a:p>
                      <a:pPr algn="l" fontAlgn="b"/>
                      <a:r>
                        <a:rPr lang="es-EC" sz="800" b="1" i="0" u="none" strike="noStrike">
                          <a:solidFill>
                            <a:srgbClr val="000000"/>
                          </a:solidFill>
                          <a:effectLst/>
                          <a:latin typeface="Arial"/>
                        </a:rPr>
                        <a:t> $     13.522,81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EEF3"/>
                    </a:solidFill>
                  </a:tcPr>
                </a:tc>
              </a:tr>
              <a:tr h="149243">
                <a:tc>
                  <a:txBody>
                    <a:bodyPr/>
                    <a:lstStyle/>
                    <a:p>
                      <a:pPr algn="l" fontAlgn="b"/>
                      <a:r>
                        <a:rPr lang="es-EC" sz="800" b="0" i="0" u="none" strike="noStrike">
                          <a:solidFill>
                            <a:srgbClr val="000000"/>
                          </a:solidFill>
                          <a:effectLst/>
                          <a:latin typeface="Arial"/>
                        </a:rPr>
                        <a:t>Depreciación y amort (+)</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8.906,17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0" i="0" u="none" strike="noStrike">
                          <a:solidFill>
                            <a:srgbClr val="000000"/>
                          </a:solidFill>
                          <a:effectLst/>
                          <a:latin typeface="Arial"/>
                        </a:rPr>
                        <a:t>Pago de Capital</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1.390,30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1.503,89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1.626,75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1.759,66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1.903,42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1" i="1" u="none" strike="noStrike">
                          <a:solidFill>
                            <a:srgbClr val="000000"/>
                          </a:solidFill>
                          <a:effectLst/>
                          <a:latin typeface="Arial"/>
                        </a:rPr>
                        <a:t>Flujo del accionista</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1" i="0" u="none" strike="noStrike">
                          <a:solidFill>
                            <a:srgbClr val="000000"/>
                          </a:solidFill>
                          <a:effectLst/>
                          <a:latin typeface="Arial"/>
                        </a:rPr>
                        <a:t> $     26.497,13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1" i="0" u="none" strike="noStrike">
                          <a:solidFill>
                            <a:srgbClr val="000000"/>
                          </a:solidFill>
                          <a:effectLst/>
                          <a:latin typeface="Arial"/>
                        </a:rPr>
                        <a:t> $                25.581,11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1" i="0" u="none" strike="noStrike">
                          <a:solidFill>
                            <a:srgbClr val="000000"/>
                          </a:solidFill>
                          <a:effectLst/>
                          <a:latin typeface="Arial"/>
                        </a:rPr>
                        <a:t> $     24.177,97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1" i="0" u="none" strike="noStrike">
                          <a:solidFill>
                            <a:srgbClr val="000000"/>
                          </a:solidFill>
                          <a:effectLst/>
                          <a:latin typeface="Arial"/>
                        </a:rPr>
                        <a:t> $     22.503,98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1" i="0" u="none" strike="noStrike">
                          <a:solidFill>
                            <a:srgbClr val="000000"/>
                          </a:solidFill>
                          <a:effectLst/>
                          <a:latin typeface="Arial"/>
                        </a:rPr>
                        <a:t> $     20.525,55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r>
              <a:tr h="149243">
                <a:tc>
                  <a:txBody>
                    <a:bodyPr/>
                    <a:lstStyle/>
                    <a:p>
                      <a:pPr algn="l" fontAlgn="b"/>
                      <a:r>
                        <a:rPr lang="es-EC" sz="800" b="1" i="1" u="none" strike="noStrike">
                          <a:solidFill>
                            <a:srgbClr val="000000"/>
                          </a:solidFill>
                          <a:effectLst/>
                          <a:latin typeface="Arial"/>
                        </a:rPr>
                        <a:t>(-) Inversion Inicial</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0" i="0" u="none" strike="noStrike">
                          <a:solidFill>
                            <a:srgbClr val="000000"/>
                          </a:solidFill>
                          <a:effectLst/>
                          <a:latin typeface="Arial"/>
                        </a:rPr>
                        <a:t> $  (38.971,95)</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1" i="1" u="none" strike="noStrike">
                          <a:solidFill>
                            <a:srgbClr val="000000"/>
                          </a:solidFill>
                          <a:effectLst/>
                          <a:latin typeface="Arial"/>
                        </a:rPr>
                        <a:t>(-) Capital de Trabajo</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0" i="0" u="none" strike="noStrike">
                          <a:solidFill>
                            <a:srgbClr val="000000"/>
                          </a:solidFill>
                          <a:effectLst/>
                          <a:latin typeface="Arial"/>
                        </a:rPr>
                        <a:t> $     (4.097,19)</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1" i="1" u="none" strike="noStrike">
                          <a:solidFill>
                            <a:srgbClr val="000000"/>
                          </a:solidFill>
                          <a:effectLst/>
                          <a:latin typeface="Arial"/>
                        </a:rPr>
                        <a:t>(+) Prestamo</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r" fontAlgn="b"/>
                      <a:r>
                        <a:rPr lang="es-EC" sz="800" b="0" i="0" u="none" strike="noStrike">
                          <a:solidFill>
                            <a:srgbClr val="000000"/>
                          </a:solidFill>
                          <a:effectLst/>
                          <a:latin typeface="Arial"/>
                        </a:rPr>
                        <a:t>$ 8.184,02</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1" i="1" u="none" strike="noStrike">
                          <a:solidFill>
                            <a:srgbClr val="000000"/>
                          </a:solidFill>
                          <a:effectLst/>
                          <a:latin typeface="Arial"/>
                        </a:rPr>
                        <a:t>Recuperacion capital de trabajo</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4.097,19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49243">
                <a:tc>
                  <a:txBody>
                    <a:bodyPr/>
                    <a:lstStyle/>
                    <a:p>
                      <a:pPr algn="l" fontAlgn="b"/>
                      <a:r>
                        <a:rPr lang="es-EC" sz="800" b="1" i="1" u="none" strike="noStrike">
                          <a:solidFill>
                            <a:srgbClr val="000000"/>
                          </a:solidFill>
                          <a:effectLst/>
                          <a:latin typeface="Arial"/>
                        </a:rPr>
                        <a:t>Valor de Desecho</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Arial"/>
                        </a:rPr>
                        <a:t> $       4.277,83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158571">
                <a:tc>
                  <a:txBody>
                    <a:bodyPr/>
                    <a:lstStyle/>
                    <a:p>
                      <a:pPr algn="l" fontAlgn="b"/>
                      <a:r>
                        <a:rPr lang="es-EC" sz="800" b="1" i="1" u="none" strike="noStrike">
                          <a:solidFill>
                            <a:srgbClr val="000000"/>
                          </a:solidFill>
                          <a:effectLst/>
                          <a:latin typeface="Arial"/>
                        </a:rPr>
                        <a:t>Flujo total</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7DEE8"/>
                    </a:solidFill>
                  </a:tcPr>
                </a:tc>
                <a:tc>
                  <a:txBody>
                    <a:bodyPr/>
                    <a:lstStyle/>
                    <a:p>
                      <a:pPr algn="l" fontAlgn="b"/>
                      <a:r>
                        <a:rPr lang="es-EC" sz="800" b="1" i="0" u="none" strike="noStrike">
                          <a:solidFill>
                            <a:srgbClr val="000000"/>
                          </a:solidFill>
                          <a:effectLst/>
                          <a:latin typeface="Arial"/>
                        </a:rPr>
                        <a:t> $  (34.885,13)</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l" fontAlgn="b"/>
                      <a:r>
                        <a:rPr lang="es-EC" sz="800" b="1" i="0" u="none" strike="noStrike">
                          <a:solidFill>
                            <a:srgbClr val="000000"/>
                          </a:solidFill>
                          <a:effectLst/>
                          <a:latin typeface="Arial"/>
                        </a:rPr>
                        <a:t> $     26.497,13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l" fontAlgn="b"/>
                      <a:r>
                        <a:rPr lang="es-EC" sz="800" b="1" i="0" u="none" strike="noStrike">
                          <a:solidFill>
                            <a:srgbClr val="000000"/>
                          </a:solidFill>
                          <a:effectLst/>
                          <a:latin typeface="Arial"/>
                        </a:rPr>
                        <a:t> $                25.581,11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l" fontAlgn="b"/>
                      <a:r>
                        <a:rPr lang="es-EC" sz="800" b="1" i="0" u="none" strike="noStrike">
                          <a:solidFill>
                            <a:srgbClr val="000000"/>
                          </a:solidFill>
                          <a:effectLst/>
                          <a:latin typeface="Arial"/>
                        </a:rPr>
                        <a:t> $     24.177,97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l" fontAlgn="b"/>
                      <a:r>
                        <a:rPr lang="es-EC" sz="800" b="1" i="0" u="none" strike="noStrike">
                          <a:solidFill>
                            <a:srgbClr val="000000"/>
                          </a:solidFill>
                          <a:effectLst/>
                          <a:latin typeface="Arial"/>
                        </a:rPr>
                        <a:t> $     22.503,98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l" fontAlgn="b"/>
                      <a:r>
                        <a:rPr lang="es-EC" sz="800" b="1" i="0" u="none" strike="noStrike">
                          <a:solidFill>
                            <a:srgbClr val="000000"/>
                          </a:solidFill>
                          <a:effectLst/>
                          <a:latin typeface="Arial"/>
                        </a:rPr>
                        <a:t> $     28.900,58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149243">
                <a:tc>
                  <a:txBody>
                    <a:bodyPr/>
                    <a:lstStyle/>
                    <a:p>
                      <a:pPr algn="ctr" fontAlgn="b"/>
                      <a:r>
                        <a:rPr lang="es-EC" sz="800" b="1" i="1" u="none" strike="noStrike">
                          <a:solidFill>
                            <a:srgbClr val="FFFFFF"/>
                          </a:solidFill>
                          <a:effectLst/>
                          <a:latin typeface="Arial"/>
                        </a:rPr>
                        <a:t>TMAR</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215967"/>
                    </a:solidFill>
                  </a:tcPr>
                </a:tc>
                <a:tc>
                  <a:txBody>
                    <a:bodyPr/>
                    <a:lstStyle/>
                    <a:p>
                      <a:pPr algn="r" fontAlgn="b"/>
                      <a:r>
                        <a:rPr lang="es-EC" sz="800" b="1" i="1" u="none" strike="noStrike" dirty="0">
                          <a:solidFill>
                            <a:srgbClr val="000000"/>
                          </a:solidFill>
                          <a:effectLst/>
                          <a:latin typeface="Arial"/>
                        </a:rPr>
                        <a:t>16,28%</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800" b="0" i="0" u="none" strike="noStrike">
                        <a:solidFill>
                          <a:srgbClr val="000000"/>
                        </a:solidFill>
                        <a:effectLst/>
                        <a:latin typeface="Arial"/>
                      </a:endParaRPr>
                    </a:p>
                  </a:txBody>
                  <a:tcPr marL="0" marR="0" marT="0" marB="0" anchor="b">
                    <a:lnL w="12700" cap="flat" cmpd="sng" algn="ctr">
                      <a:solidFill>
                        <a:srgbClr val="00B0F0"/>
                      </a:solidFill>
                      <a:prstDash val="solid"/>
                      <a:round/>
                      <a:headEnd type="none" w="med" len="med"/>
                      <a:tailEnd type="none" w="med" len="med"/>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w="12700" cap="flat" cmpd="sng" algn="ctr">
                      <a:solidFill>
                        <a:srgbClr val="00B0F0"/>
                      </a:solidFill>
                      <a:prstDash val="solid"/>
                      <a:round/>
                      <a:headEnd type="none" w="med" len="med"/>
                      <a:tailEnd type="none" w="med" len="med"/>
                    </a:lnT>
                    <a:lnB>
                      <a:noFill/>
                    </a:lnB>
                  </a:tcPr>
                </a:tc>
              </a:tr>
              <a:tr h="149243">
                <a:tc>
                  <a:txBody>
                    <a:bodyPr/>
                    <a:lstStyle/>
                    <a:p>
                      <a:pPr algn="ctr" fontAlgn="b"/>
                      <a:r>
                        <a:rPr lang="es-EC" sz="800" b="1" i="1" u="none" strike="noStrike">
                          <a:solidFill>
                            <a:srgbClr val="FFFFFF"/>
                          </a:solidFill>
                          <a:effectLst/>
                          <a:latin typeface="Arial"/>
                        </a:rPr>
                        <a:t>TIR</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215967"/>
                    </a:solidFill>
                  </a:tcPr>
                </a:tc>
                <a:tc>
                  <a:txBody>
                    <a:bodyPr/>
                    <a:lstStyle/>
                    <a:p>
                      <a:pPr algn="r" fontAlgn="b"/>
                      <a:r>
                        <a:rPr lang="es-EC" sz="800" b="1" i="1" u="none" strike="noStrike" dirty="0">
                          <a:solidFill>
                            <a:srgbClr val="000000"/>
                          </a:solidFill>
                          <a:effectLst/>
                          <a:latin typeface="Arial"/>
                        </a:rPr>
                        <a:t>68,08%</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l" fontAlgn="b"/>
                      <a:endParaRPr lang="es-EC" sz="800" b="0" i="0" u="none" strike="noStrike">
                        <a:solidFill>
                          <a:srgbClr val="000000"/>
                        </a:solidFill>
                        <a:effectLst/>
                        <a:latin typeface="Arial"/>
                      </a:endParaRPr>
                    </a:p>
                  </a:txBody>
                  <a:tcPr marL="0" marR="0" marT="0" marB="0" anchor="b">
                    <a:lnL w="1270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a:noFill/>
                    </a:lnT>
                    <a:lnB>
                      <a:noFill/>
                    </a:lnB>
                  </a:tcPr>
                </a:tc>
              </a:tr>
              <a:tr h="158571">
                <a:tc>
                  <a:txBody>
                    <a:bodyPr/>
                    <a:lstStyle/>
                    <a:p>
                      <a:pPr algn="ctr" fontAlgn="b"/>
                      <a:r>
                        <a:rPr lang="es-EC" sz="800" b="1" i="1" u="none" strike="noStrike">
                          <a:solidFill>
                            <a:srgbClr val="FFFFFF"/>
                          </a:solidFill>
                          <a:effectLst/>
                          <a:latin typeface="Arial"/>
                        </a:rPr>
                        <a:t>VAN</a:t>
                      </a: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215967"/>
                    </a:solidFill>
                  </a:tcPr>
                </a:tc>
                <a:tc>
                  <a:txBody>
                    <a:bodyPr/>
                    <a:lstStyle/>
                    <a:p>
                      <a:pPr algn="r" fontAlgn="b"/>
                      <a:r>
                        <a:rPr lang="es-EC" sz="800" b="1" i="1" u="none" strike="noStrike" dirty="0">
                          <a:solidFill>
                            <a:srgbClr val="000000"/>
                          </a:solidFill>
                          <a:effectLst/>
                          <a:latin typeface="Arial"/>
                        </a:rPr>
                        <a:t>$ 48.102,43 </a:t>
                      </a: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l" fontAlgn="b"/>
                      <a:endParaRPr lang="es-EC" sz="800" b="0" i="0" u="none" strike="noStrike">
                        <a:solidFill>
                          <a:srgbClr val="000000"/>
                        </a:solidFill>
                        <a:effectLst/>
                        <a:latin typeface="Arial"/>
                      </a:endParaRPr>
                    </a:p>
                  </a:txBody>
                  <a:tcPr marL="0" marR="0" marT="0" marB="0" anchor="b">
                    <a:lnL w="12700" cap="flat" cmpd="sng" algn="ctr">
                      <a:solidFill>
                        <a:srgbClr val="00B0F0"/>
                      </a:solidFill>
                      <a:prstDash val="solid"/>
                      <a:round/>
                      <a:headEnd type="none" w="med" len="med"/>
                      <a:tailEnd type="none" w="med" len="med"/>
                    </a:lnL>
                    <a:lnR>
                      <a:noFill/>
                    </a:lnR>
                    <a:lnT>
                      <a:noFill/>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EC" sz="800" b="0" i="0" u="none" strike="noStrike" dirty="0">
                        <a:solidFill>
                          <a:srgbClr val="000000"/>
                        </a:solidFill>
                        <a:effectLst/>
                        <a:latin typeface="Arial"/>
                      </a:endParaRPr>
                    </a:p>
                  </a:txBody>
                  <a:tcPr marL="0" marR="0" marT="0" marB="0" anchor="b">
                    <a:lnL>
                      <a:noFill/>
                    </a:lnL>
                    <a:lnR>
                      <a:noFill/>
                    </a:lnR>
                    <a:lnT>
                      <a:noFill/>
                    </a:lnT>
                    <a:lnB>
                      <a:noFill/>
                    </a:lnB>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742897468"/>
              </p:ext>
            </p:extLst>
          </p:nvPr>
        </p:nvGraphicFramePr>
        <p:xfrm>
          <a:off x="4495800" y="6019800"/>
          <a:ext cx="3276601" cy="381000"/>
        </p:xfrm>
        <a:graphic>
          <a:graphicData uri="http://schemas.openxmlformats.org/drawingml/2006/table">
            <a:tbl>
              <a:tblPr/>
              <a:tblGrid>
                <a:gridCol w="949740"/>
                <a:gridCol w="978962"/>
                <a:gridCol w="1347899"/>
              </a:tblGrid>
              <a:tr h="190500">
                <a:tc>
                  <a:txBody>
                    <a:bodyPr/>
                    <a:lstStyle/>
                    <a:p>
                      <a:pPr algn="ctr" fontAlgn="b"/>
                      <a:r>
                        <a:rPr lang="es-EC" sz="900" b="0" i="0" u="none" strike="noStrike">
                          <a:solidFill>
                            <a:srgbClr val="FFFFFF"/>
                          </a:solidFill>
                          <a:effectLst/>
                          <a:latin typeface="Arial"/>
                        </a:rPr>
                        <a:t>precio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900" b="0" i="0" u="none" strike="noStrike">
                          <a:solidFill>
                            <a:srgbClr val="FFFFFF"/>
                          </a:solidFill>
                          <a:effectLst/>
                          <a:latin typeface="Arial"/>
                        </a:rPr>
                        <a:t>Incremento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900" b="0" i="0" u="none" strike="noStrike">
                          <a:solidFill>
                            <a:srgbClr val="FFFFFF"/>
                          </a:solidFill>
                          <a:effectLst/>
                          <a:latin typeface="Arial"/>
                        </a:rPr>
                        <a:t>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r>
              <a:tr h="190500">
                <a:tc>
                  <a:txBody>
                    <a:bodyPr/>
                    <a:lstStyle/>
                    <a:p>
                      <a:pPr algn="ctr" fontAlgn="b"/>
                      <a:r>
                        <a:rPr lang="es-EC" sz="900" b="0" i="0" u="none" strike="noStrike">
                          <a:solidFill>
                            <a:srgbClr val="000000"/>
                          </a:solidFill>
                          <a:effectLst/>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2"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9" name="1 Título"/>
          <p:cNvSpPr txBox="1">
            <a:spLocks/>
          </p:cNvSpPr>
          <p:nvPr/>
        </p:nvSpPr>
        <p:spPr>
          <a:xfrm>
            <a:off x="762000" y="49563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975642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7557" y="1524000"/>
            <a:ext cx="7024744" cy="1143000"/>
          </a:xfrm>
        </p:spPr>
        <p:txBody>
          <a:bodyPr>
            <a:normAutofit/>
          </a:bodyPr>
          <a:lstStyle/>
          <a:p>
            <a:r>
              <a:rPr lang="es-EC" sz="2400" dirty="0" smtClean="0"/>
              <a:t>Indicadores Financieros</a:t>
            </a:r>
            <a:r>
              <a:rPr lang="es-EC" b="1" dirty="0" smtClean="0"/>
              <a:t/>
            </a:r>
            <a:br>
              <a:rPr lang="es-EC" b="1" dirty="0" smtClean="0"/>
            </a:br>
            <a:endParaRPr lang="es-EC" b="1" dirty="0"/>
          </a:p>
        </p:txBody>
      </p:sp>
      <p:sp>
        <p:nvSpPr>
          <p:cNvPr id="3" name="2 Marcador de contenido"/>
          <p:cNvSpPr>
            <a:spLocks noGrp="1"/>
          </p:cNvSpPr>
          <p:nvPr>
            <p:ph idx="1"/>
          </p:nvPr>
        </p:nvSpPr>
        <p:spPr>
          <a:xfrm>
            <a:off x="1043492" y="2057400"/>
            <a:ext cx="7033708" cy="4179094"/>
          </a:xfrm>
        </p:spPr>
        <p:txBody>
          <a:bodyPr/>
          <a:lstStyle/>
          <a:p>
            <a:pPr>
              <a:buFont typeface="Wingdings" pitchFamily="2" charset="2"/>
              <a:buChar char="v"/>
            </a:pPr>
            <a:r>
              <a:rPr lang="en-US" sz="1600" b="1" dirty="0">
                <a:solidFill>
                  <a:schemeClr val="accent1">
                    <a:lumMod val="75000"/>
                  </a:schemeClr>
                </a:solidFill>
              </a:rPr>
              <a:t>CAPITAL ASSET PRICING MODEL (CAPM)</a:t>
            </a:r>
            <a:endParaRPr lang="es-EC" sz="1600" b="1" dirty="0">
              <a:solidFill>
                <a:schemeClr val="accent1">
                  <a:lumMod val="75000"/>
                </a:schemeClr>
              </a:solidFill>
            </a:endParaRPr>
          </a:p>
          <a:p>
            <a:pPr>
              <a:buNone/>
            </a:pPr>
            <a:r>
              <a:rPr lang="en-US" sz="1600" b="1" dirty="0"/>
              <a:t> </a:t>
            </a:r>
            <a:endParaRPr lang="es-EC" sz="1600" dirty="0"/>
          </a:p>
          <a:p>
            <a:pPr algn="ctr">
              <a:buNone/>
            </a:pPr>
            <a:r>
              <a:rPr lang="es-EC" sz="1600" dirty="0"/>
              <a:t>Modelo de Fijación de Precios de Activos de </a:t>
            </a:r>
            <a:r>
              <a:rPr lang="es-EC" sz="1600" dirty="0" smtClean="0"/>
              <a:t>Capital</a:t>
            </a:r>
          </a:p>
          <a:p>
            <a:pPr algn="ctr">
              <a:buNone/>
            </a:pPr>
            <a:endParaRPr lang="es-EC" sz="1600" dirty="0"/>
          </a:p>
          <a:p>
            <a:pPr algn="ctr"/>
            <a:endParaRPr lang="es-EC" dirty="0" smtClean="0"/>
          </a:p>
          <a:p>
            <a:pPr algn="ctr"/>
            <a:endParaRPr lang="es-EC" dirty="0" smtClean="0"/>
          </a:p>
          <a:p>
            <a:pPr marL="365760" lvl="1" indent="0" algn="ctr">
              <a:buNone/>
            </a:pPr>
            <a:r>
              <a:rPr lang="es-EC" sz="1200" dirty="0" smtClean="0"/>
              <a:t>Re = Rentabilidad del Activo o Accionista</a:t>
            </a:r>
          </a:p>
          <a:p>
            <a:pPr marL="365760" lvl="1" indent="0" algn="ctr">
              <a:buNone/>
            </a:pPr>
            <a:r>
              <a:rPr lang="es-EC" sz="1200" dirty="0" smtClean="0"/>
              <a:t>Rf = Rentabilidad del Activo Libre de riesgo</a:t>
            </a:r>
          </a:p>
          <a:p>
            <a:pPr marL="365760" lvl="1" indent="0" algn="ctr">
              <a:buNone/>
            </a:pPr>
            <a:r>
              <a:rPr lang="es-EC" sz="1200" dirty="0" smtClean="0"/>
              <a:t>b = Sensibilidad del Activo con respecto al mercado</a:t>
            </a:r>
          </a:p>
          <a:p>
            <a:pPr marL="365760" lvl="1" indent="0" algn="ctr">
              <a:buNone/>
            </a:pPr>
            <a:r>
              <a:rPr lang="es-EC" sz="1200" dirty="0" err="1"/>
              <a:t>r</a:t>
            </a:r>
            <a:r>
              <a:rPr lang="es-EC" sz="1200" dirty="0" err="1" smtClean="0"/>
              <a:t>m</a:t>
            </a:r>
            <a:r>
              <a:rPr lang="es-EC" sz="1200" dirty="0" smtClean="0"/>
              <a:t> = Rentabilidad del mercado</a:t>
            </a:r>
          </a:p>
          <a:p>
            <a:pPr marL="365760" lvl="1" indent="0" algn="ctr">
              <a:buNone/>
            </a:pPr>
            <a:r>
              <a:rPr lang="es-EC" sz="1200" dirty="0" smtClean="0"/>
              <a:t>(</a:t>
            </a:r>
            <a:r>
              <a:rPr lang="es-EC" sz="1200" dirty="0" err="1" smtClean="0"/>
              <a:t>rm</a:t>
            </a:r>
            <a:r>
              <a:rPr lang="es-EC" sz="1200" dirty="0" smtClean="0"/>
              <a:t> – </a:t>
            </a:r>
            <a:r>
              <a:rPr lang="es-EC" sz="1200" dirty="0" err="1" smtClean="0"/>
              <a:t>rf</a:t>
            </a:r>
            <a:r>
              <a:rPr lang="es-EC" sz="1200" dirty="0" smtClean="0"/>
              <a:t>) = Prima por riesgo</a:t>
            </a:r>
            <a:endParaRPr lang="es-EC" sz="1200" dirty="0"/>
          </a:p>
        </p:txBody>
      </p:sp>
      <p:pic>
        <p:nvPicPr>
          <p:cNvPr id="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24200" y="3352800"/>
            <a:ext cx="3012062" cy="424779"/>
          </a:xfrm>
          <a:prstGeom prst="rect">
            <a:avLst/>
          </a:prstGeom>
          <a:noFill/>
        </p:spPr>
      </p:pic>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7"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26619258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828800"/>
            <a:ext cx="7979600" cy="4267200"/>
          </a:xfrm>
        </p:spPr>
        <p:txBody>
          <a:bodyPr/>
          <a:lstStyle/>
          <a:p>
            <a:pPr marL="320040" lvl="2" indent="-320040">
              <a:spcBef>
                <a:spcPts val="700"/>
              </a:spcBef>
              <a:buSzPct val="60000"/>
              <a:buFont typeface="Wingdings" pitchFamily="2" charset="2"/>
              <a:buChar char="v"/>
            </a:pPr>
            <a:r>
              <a:rPr lang="es-EC" sz="1600" dirty="0">
                <a:solidFill>
                  <a:schemeClr val="accent1">
                    <a:lumMod val="75000"/>
                  </a:schemeClr>
                </a:solidFill>
              </a:rPr>
              <a:t>TASA MÍNIMA ATRACTIVA DE RETORNO (TMAR)</a:t>
            </a:r>
            <a:r>
              <a:rPr lang="es-EC" sz="1600" b="1" dirty="0"/>
              <a:t> </a:t>
            </a:r>
          </a:p>
          <a:p>
            <a:pPr algn="just">
              <a:buNone/>
            </a:pPr>
            <a:endParaRPr lang="es-EC" sz="1400" dirty="0" smtClean="0"/>
          </a:p>
          <a:p>
            <a:pPr algn="just">
              <a:buNone/>
            </a:pPr>
            <a:endParaRPr lang="es-EC" sz="1400" dirty="0" smtClean="0"/>
          </a:p>
          <a:p>
            <a:pPr algn="just">
              <a:buNone/>
            </a:pPr>
            <a:endParaRPr lang="es-EC" sz="1400" dirty="0"/>
          </a:p>
          <a:p>
            <a:pPr marL="68580" indent="0">
              <a:buNone/>
            </a:pPr>
            <a:endParaRPr lang="es-EC" sz="1600" dirty="0"/>
          </a:p>
          <a:p>
            <a:endParaRPr lang="es-EC" dirty="0"/>
          </a:p>
        </p:txBody>
      </p:sp>
      <p:sp>
        <p:nvSpPr>
          <p:cNvPr id="4" name="1 Título"/>
          <p:cNvSpPr>
            <a:spLocks noGrp="1"/>
          </p:cNvSpPr>
          <p:nvPr>
            <p:ph type="title"/>
          </p:nvPr>
        </p:nvSpPr>
        <p:spPr>
          <a:xfrm>
            <a:off x="946568" y="1219200"/>
            <a:ext cx="7024744" cy="1143000"/>
          </a:xfrm>
        </p:spPr>
        <p:txBody>
          <a:bodyPr>
            <a:normAutofit fontScale="90000"/>
          </a:bodyPr>
          <a:lstStyle/>
          <a:p>
            <a:r>
              <a:rPr lang="es-EC" sz="3100" dirty="0" smtClean="0"/>
              <a:t>Indicadores Financieros</a:t>
            </a:r>
            <a:r>
              <a:rPr lang="es-EC" b="1" dirty="0" smtClean="0"/>
              <a:t/>
            </a:r>
            <a:br>
              <a:rPr lang="es-EC" b="1" dirty="0" smtClean="0"/>
            </a:br>
            <a:endParaRPr lang="es-EC" b="1" dirty="0"/>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97678" y="2473341"/>
            <a:ext cx="2938047" cy="283713"/>
          </a:xfrm>
          <a:prstGeom prst="rect">
            <a:avLst/>
          </a:prstGeom>
          <a:noFill/>
        </p:spPr>
      </p:pic>
      <p:graphicFrame>
        <p:nvGraphicFramePr>
          <p:cNvPr id="9" name="8 Tabla"/>
          <p:cNvGraphicFramePr>
            <a:graphicFrameLocks noGrp="1"/>
          </p:cNvGraphicFramePr>
          <p:nvPr>
            <p:extLst>
              <p:ext uri="{D42A27DB-BD31-4B8C-83A1-F6EECF244321}">
                <p14:modId xmlns:p14="http://schemas.microsoft.com/office/powerpoint/2010/main" val="4224517684"/>
              </p:ext>
            </p:extLst>
          </p:nvPr>
        </p:nvGraphicFramePr>
        <p:xfrm>
          <a:off x="685800" y="3733800"/>
          <a:ext cx="2514600" cy="1828800"/>
        </p:xfrm>
        <a:graphic>
          <a:graphicData uri="http://schemas.openxmlformats.org/drawingml/2006/table">
            <a:tbl>
              <a:tblPr/>
              <a:tblGrid>
                <a:gridCol w="1541206"/>
                <a:gridCol w="973394"/>
              </a:tblGrid>
              <a:tr h="304800">
                <a:tc>
                  <a:txBody>
                    <a:bodyPr/>
                    <a:lstStyle/>
                    <a:p>
                      <a:pPr algn="l" fontAlgn="b"/>
                      <a:r>
                        <a:rPr lang="es-EC" sz="1100" b="1" i="0" u="none" strike="noStrike" dirty="0">
                          <a:solidFill>
                            <a:srgbClr val="FFFFFF"/>
                          </a:solidFill>
                          <a:effectLst/>
                          <a:latin typeface="Calibri"/>
                        </a:rPr>
                        <a:t>B </a:t>
                      </a:r>
                      <a:r>
                        <a:rPr lang="es-EC" sz="1100" b="1" i="0" u="none" strike="noStrike" dirty="0" smtClean="0">
                          <a:solidFill>
                            <a:srgbClr val="FFFFFF"/>
                          </a:solidFill>
                          <a:effectLst/>
                          <a:latin typeface="Calibri"/>
                        </a:rPr>
                        <a:t>apalancada </a:t>
                      </a:r>
                      <a:r>
                        <a:rPr lang="es-EC" sz="1100" b="1" i="0" u="none" strike="noStrike" dirty="0">
                          <a:solidFill>
                            <a:srgbClr val="FFFFFF"/>
                          </a:solidFill>
                          <a:effectLst/>
                          <a:latin typeface="Calibri"/>
                        </a:rPr>
                        <a:t>de </a:t>
                      </a:r>
                      <a:r>
                        <a:rPr lang="es-EC" sz="1100" b="1" i="0" u="none" strike="noStrike" dirty="0" smtClean="0">
                          <a:solidFill>
                            <a:srgbClr val="FFFFFF"/>
                          </a:solidFill>
                          <a:effectLst/>
                          <a:latin typeface="Calibri"/>
                        </a:rPr>
                        <a:t>regresión</a:t>
                      </a:r>
                      <a:endParaRPr lang="es-EC" sz="1100" b="1" i="0" u="none" strike="noStrike" dirty="0">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smtClean="0">
                          <a:solidFill>
                            <a:srgbClr val="000000"/>
                          </a:solidFill>
                          <a:effectLst/>
                          <a:latin typeface="Calibri"/>
                        </a:rPr>
                        <a:t>0,697 </a:t>
                      </a:r>
                      <a:endParaRPr lang="es-EC" sz="11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s-EC" sz="1100" b="1" i="0" u="none" strike="noStrike" dirty="0">
                          <a:solidFill>
                            <a:srgbClr val="FFFFFF"/>
                          </a:solidFill>
                          <a:effectLst/>
                          <a:latin typeface="Calibri"/>
                        </a:rPr>
                        <a:t>Endeudamiento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s-EC" sz="1100" b="1" i="0" u="none" strike="noStrike" dirty="0">
                          <a:solidFill>
                            <a:srgbClr val="FFFFFF"/>
                          </a:solidFill>
                          <a:effectLst/>
                          <a:latin typeface="Calibri"/>
                        </a:rPr>
                        <a:t>Patrimonio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s-EC" sz="1100" b="1" i="0" u="none" strike="noStrike">
                          <a:solidFill>
                            <a:srgbClr val="FFFFFF"/>
                          </a:solidFill>
                          <a:effectLst/>
                          <a:latin typeface="Calibri"/>
                        </a:rPr>
                        <a:t>T eeuu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30,80%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endParaRPr lang="es-EC" sz="11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C" sz="1100" b="0" i="0" u="none" strike="noStrike"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s-EC" sz="1100" b="1" i="0" u="none" strike="noStrike">
                          <a:solidFill>
                            <a:srgbClr val="FFFFFF"/>
                          </a:solidFill>
                          <a:effectLst/>
                          <a:latin typeface="Calibri"/>
                        </a:rPr>
                        <a:t>Beta desap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smtClean="0">
                          <a:solidFill>
                            <a:srgbClr val="000000"/>
                          </a:solidFill>
                          <a:effectLst/>
                          <a:latin typeface="Calibri"/>
                        </a:rPr>
                        <a:t>0,59 </a:t>
                      </a:r>
                      <a:endParaRPr lang="es-EC" sz="11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872948404"/>
              </p:ext>
            </p:extLst>
          </p:nvPr>
        </p:nvGraphicFramePr>
        <p:xfrm>
          <a:off x="3505200" y="3733800"/>
          <a:ext cx="2648744" cy="1883228"/>
        </p:xfrm>
        <a:graphic>
          <a:graphicData uri="http://schemas.openxmlformats.org/drawingml/2006/table">
            <a:tbl>
              <a:tblPr/>
              <a:tblGrid>
                <a:gridCol w="1676400"/>
                <a:gridCol w="972344"/>
              </a:tblGrid>
              <a:tr h="261257">
                <a:tc>
                  <a:txBody>
                    <a:bodyPr/>
                    <a:lstStyle/>
                    <a:p>
                      <a:pPr algn="l" fontAlgn="b"/>
                      <a:r>
                        <a:rPr lang="es-EC" sz="1100" b="1" i="0" u="none" strike="noStrike" dirty="0" err="1">
                          <a:solidFill>
                            <a:srgbClr val="FFFFFF"/>
                          </a:solidFill>
                          <a:effectLst/>
                          <a:latin typeface="Calibri"/>
                        </a:rPr>
                        <a:t>kd</a:t>
                      </a:r>
                      <a:endParaRPr lang="es-EC" sz="1100" b="1" i="0" u="none" strike="noStrike" dirty="0">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l" fontAlgn="b"/>
                      <a:r>
                        <a:rPr lang="es-EC" sz="1100" b="1" i="0" u="none" strike="noStrike" dirty="0">
                          <a:solidFill>
                            <a:srgbClr val="FFFFFF"/>
                          </a:solidFill>
                          <a:effectLst/>
                          <a:latin typeface="Calibri"/>
                        </a:rPr>
                        <a:t>Riesgo </a:t>
                      </a:r>
                      <a:r>
                        <a:rPr lang="es-EC" sz="1100" b="1" i="0" u="none" strike="noStrike" dirty="0" smtClean="0">
                          <a:solidFill>
                            <a:srgbClr val="FFFFFF"/>
                          </a:solidFill>
                          <a:effectLst/>
                          <a:latin typeface="Calibri"/>
                        </a:rPr>
                        <a:t>país</a:t>
                      </a:r>
                      <a:endParaRPr lang="es-EC" sz="1100" b="1" i="0" u="none" strike="noStrike" dirty="0">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8,31%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86">
                <a:tc>
                  <a:txBody>
                    <a:bodyPr/>
                    <a:lstStyle/>
                    <a:p>
                      <a:pPr algn="l" fontAlgn="b"/>
                      <a:r>
                        <a:rPr lang="es-EC" sz="1100" b="1" i="0" u="none" strike="noStrike" dirty="0">
                          <a:solidFill>
                            <a:srgbClr val="FFFFFF"/>
                          </a:solidFill>
                          <a:effectLst/>
                          <a:latin typeface="Calibri"/>
                        </a:rPr>
                        <a:t>Prima de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l" fontAlgn="b"/>
                      <a:r>
                        <a:rPr lang="es-EC" sz="1100" b="1" i="0" u="none" strike="noStrike">
                          <a:solidFill>
                            <a:srgbClr val="FFFFFF"/>
                          </a:solidFill>
                          <a:effectLst/>
                          <a:latin typeface="Calibri"/>
                        </a:rPr>
                        <a:t>% de deuda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l" fontAlgn="b"/>
                      <a:r>
                        <a:rPr lang="es-EC" sz="1100" b="1" i="0" u="none" strike="noStrike">
                          <a:solidFill>
                            <a:srgbClr val="FFFFFF"/>
                          </a:solidFill>
                          <a:effectLst/>
                          <a:latin typeface="Calibri"/>
                        </a:rPr>
                        <a:t>% de patrimonio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l" fontAlgn="b"/>
                      <a:r>
                        <a:rPr lang="es-EC" sz="1100" b="1" i="0" u="none" strike="noStrike">
                          <a:solidFill>
                            <a:srgbClr val="FFFFFF"/>
                          </a:solidFill>
                          <a:effectLst/>
                          <a:latin typeface="Calibri"/>
                        </a:rPr>
                        <a: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l" fontAlgn="b"/>
                      <a:r>
                        <a:rPr lang="es-EC" sz="1100" b="1" i="0" u="none" strike="noStrike">
                          <a:solidFill>
                            <a:srgbClr val="FFFFFF"/>
                          </a:solidFill>
                          <a:effectLst/>
                          <a:latin typeface="Calibri"/>
                        </a:rPr>
                        <a:t>rf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000000"/>
                          </a:solidFill>
                          <a:effectLst/>
                          <a:latin typeface="Calibri"/>
                        </a:rPr>
                        <a:t>0,86%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867385834"/>
              </p:ext>
            </p:extLst>
          </p:nvPr>
        </p:nvGraphicFramePr>
        <p:xfrm>
          <a:off x="6400800" y="3733800"/>
          <a:ext cx="2133600" cy="1828799"/>
        </p:xfrm>
        <a:graphic>
          <a:graphicData uri="http://schemas.openxmlformats.org/drawingml/2006/table">
            <a:tbl>
              <a:tblPr/>
              <a:tblGrid>
                <a:gridCol w="1307690"/>
                <a:gridCol w="825910"/>
              </a:tblGrid>
              <a:tr h="261257">
                <a:tc>
                  <a:txBody>
                    <a:bodyPr/>
                    <a:lstStyle/>
                    <a:p>
                      <a:pPr algn="l" fontAlgn="b"/>
                      <a:r>
                        <a:rPr lang="es-EC" sz="1100" b="1" i="0" u="none" strike="noStrike" dirty="0">
                          <a:solidFill>
                            <a:srgbClr val="FFFFFF"/>
                          </a:solidFill>
                          <a:effectLst/>
                          <a:latin typeface="Calibri"/>
                        </a:rPr>
                        <a:t>Beta </a:t>
                      </a:r>
                      <a:r>
                        <a:rPr lang="es-EC" sz="1100" b="1" i="0" u="none" strike="noStrike" dirty="0" smtClean="0">
                          <a:solidFill>
                            <a:srgbClr val="FFFFFF"/>
                          </a:solidFill>
                          <a:effectLst/>
                          <a:latin typeface="Calibri"/>
                        </a:rPr>
                        <a:t>apalancada</a:t>
                      </a:r>
                      <a:endParaRPr lang="es-EC" sz="1100" b="1" i="0" u="none" strike="noStrike" dirty="0">
                        <a:solidFill>
                          <a:srgbClr val="FFFFFF"/>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l" fontAlgn="b"/>
                      <a:r>
                        <a:rPr lang="es-EC" sz="1100" b="0" i="0" u="none" strike="noStrike">
                          <a:solidFill>
                            <a:srgbClr val="000000"/>
                          </a:solidFill>
                          <a:effectLst/>
                          <a:latin typeface="Calibri"/>
                        </a:rPr>
                        <a:t>               0,79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l" fontAlgn="b"/>
                      <a:endParaRPr lang="es-EC"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l" fontAlgn="b"/>
                      <a:r>
                        <a:rPr lang="es-EC" sz="1100" b="1" i="0" u="none" strike="noStrike" dirty="0" err="1">
                          <a:solidFill>
                            <a:srgbClr val="FFFFFF"/>
                          </a:solidFill>
                          <a:effectLst/>
                          <a:latin typeface="Calibri"/>
                        </a:rPr>
                        <a:t>WACCdi</a:t>
                      </a:r>
                      <a:endParaRPr lang="es-EC" sz="1100" b="1" i="0" u="none" strike="noStrike" dirty="0">
                        <a:solidFill>
                          <a:srgbClr val="FFFFFF"/>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r" fontAlgn="b"/>
                      <a:r>
                        <a:rPr lang="es-EC" sz="1100" b="0" i="0" u="none" strike="noStrike">
                          <a:solidFill>
                            <a:srgbClr val="000000"/>
                          </a:solidFill>
                          <a:effectLst/>
                          <a:latin typeface="Calibri"/>
                        </a:rPr>
                        <a:t>13,28%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l" fontAlgn="b"/>
                      <a:endParaRPr lang="es-EC"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61257">
                <a:tc>
                  <a:txBody>
                    <a:bodyPr/>
                    <a:lstStyle/>
                    <a:p>
                      <a:pPr algn="l" fontAlgn="b"/>
                      <a:endParaRPr lang="es-EC"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61257">
                <a:tc>
                  <a:txBody>
                    <a:bodyPr/>
                    <a:lstStyle/>
                    <a:p>
                      <a:pPr algn="l" fontAlgn="b"/>
                      <a:r>
                        <a:rPr lang="es-EC" sz="1100" b="1" i="0" u="none" strike="noStrike" dirty="0" err="1">
                          <a:solidFill>
                            <a:srgbClr val="FFFFFF"/>
                          </a:solidFill>
                          <a:effectLst/>
                          <a:latin typeface="Calibri"/>
                        </a:rPr>
                        <a:t>ke</a:t>
                      </a:r>
                      <a:endParaRPr lang="es-EC" sz="1100" b="1" i="0" u="none" strike="noStrike" dirty="0">
                        <a:solidFill>
                          <a:srgbClr val="FFFFFF"/>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r" fontAlgn="b"/>
                      <a:r>
                        <a:rPr lang="es-EC" sz="1100" b="0" i="0" u="none" strike="noStrike">
                          <a:solidFill>
                            <a:srgbClr val="000000"/>
                          </a:solidFill>
                          <a:effectLst/>
                          <a:latin typeface="Calibri"/>
                        </a:rPr>
                        <a:t>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1257">
                <a:tc>
                  <a:txBody>
                    <a:bodyPr/>
                    <a:lstStyle/>
                    <a:p>
                      <a:pPr algn="l" fontAlgn="b"/>
                      <a:r>
                        <a:rPr lang="es-EC" sz="1100" b="1" i="0" u="none" strike="noStrike" dirty="0">
                          <a:solidFill>
                            <a:srgbClr val="FFFFFF"/>
                          </a:solidFill>
                          <a:effectLst/>
                          <a:latin typeface="Calibri"/>
                        </a:rPr>
                        <a:t>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r" fontAlgn="b"/>
                      <a:r>
                        <a:rPr lang="es-EC" sz="1100" b="0" i="0" u="none" strike="noStrike" dirty="0">
                          <a:solidFill>
                            <a:srgbClr val="000000"/>
                          </a:solidFill>
                          <a:effectLst/>
                          <a:latin typeface="Calibri"/>
                        </a:rPr>
                        <a:t>16,28%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2630980525"/>
              </p:ext>
            </p:extLst>
          </p:nvPr>
        </p:nvGraphicFramePr>
        <p:xfrm>
          <a:off x="685800" y="2971800"/>
          <a:ext cx="2514600" cy="552450"/>
        </p:xfrm>
        <a:graphic>
          <a:graphicData uri="http://schemas.openxmlformats.org/drawingml/2006/table">
            <a:tbl>
              <a:tblPr/>
              <a:tblGrid>
                <a:gridCol w="1066800"/>
                <a:gridCol w="1447800"/>
              </a:tblGrid>
              <a:tr h="276225">
                <a:tc>
                  <a:txBody>
                    <a:bodyPr/>
                    <a:lstStyle/>
                    <a:p>
                      <a:pPr algn="ctr" fontAlgn="b"/>
                      <a:r>
                        <a:rPr lang="es-EC" sz="1100" b="0" i="0" u="none" strike="noStrike" dirty="0">
                          <a:solidFill>
                            <a:srgbClr val="000000"/>
                          </a:solidFill>
                          <a:effectLst/>
                          <a:latin typeface="Calibri"/>
                        </a:rPr>
                        <a:t>Empresa</a:t>
                      </a:r>
                    </a:p>
                  </a:txBody>
                  <a:tcPr marL="0" marR="0" marT="0" marB="0" anchor="ctr">
                    <a:lnL w="12700" cap="flat" cmpd="sng" algn="ctr">
                      <a:solidFill>
                        <a:srgbClr val="8DB4E2"/>
                      </a:solidFill>
                      <a:prstDash val="solid"/>
                      <a:round/>
                      <a:headEnd type="none" w="med" len="med"/>
                      <a:tailEnd type="none" w="med" len="med"/>
                    </a:lnL>
                    <a:lnR w="12700" cap="flat" cmpd="sng" algn="ctr">
                      <a:solidFill>
                        <a:srgbClr val="8DB4E2"/>
                      </a:solidFill>
                      <a:prstDash val="solid"/>
                      <a:round/>
                      <a:headEnd type="none" w="med" len="med"/>
                      <a:tailEnd type="none" w="med" len="med"/>
                    </a:lnR>
                    <a:lnT w="12700" cap="flat" cmpd="sng" algn="ctr">
                      <a:solidFill>
                        <a:srgbClr val="8DB4E2"/>
                      </a:solidFill>
                      <a:prstDash val="solid"/>
                      <a:round/>
                      <a:headEnd type="none" w="med" len="med"/>
                      <a:tailEnd type="none" w="med" len="med"/>
                    </a:lnT>
                    <a:lnB w="12700" cap="flat" cmpd="sng" algn="ctr">
                      <a:solidFill>
                        <a:srgbClr val="8DB4E2"/>
                      </a:solidFill>
                      <a:prstDash val="solid"/>
                      <a:round/>
                      <a:headEnd type="none" w="med" len="med"/>
                      <a:tailEnd type="none" w="med" len="med"/>
                    </a:lnB>
                  </a:tcPr>
                </a:tc>
                <a:tc>
                  <a:txBody>
                    <a:bodyPr/>
                    <a:lstStyle/>
                    <a:p>
                      <a:pPr algn="ctr" fontAlgn="b"/>
                      <a:r>
                        <a:rPr lang="es-EC" sz="1100" b="1" i="0" u="none" strike="noStrike" dirty="0" err="1">
                          <a:solidFill>
                            <a:srgbClr val="FFFFFF"/>
                          </a:solidFill>
                          <a:effectLst/>
                          <a:latin typeface="Calibri"/>
                        </a:rPr>
                        <a:t>AutoZone</a:t>
                      </a:r>
                      <a:r>
                        <a:rPr lang="es-EC" sz="1100" b="1" i="0" u="none" strike="noStrike" dirty="0">
                          <a:solidFill>
                            <a:srgbClr val="FFFFFF"/>
                          </a:solidFill>
                          <a:effectLst/>
                          <a:latin typeface="Calibri"/>
                        </a:rPr>
                        <a:t> </a:t>
                      </a:r>
                      <a:r>
                        <a:rPr lang="es-EC" sz="1100" b="1" i="0" u="none" strike="noStrike" dirty="0" err="1">
                          <a:solidFill>
                            <a:srgbClr val="FFFFFF"/>
                          </a:solidFill>
                          <a:effectLst/>
                          <a:latin typeface="Calibri"/>
                        </a:rPr>
                        <a:t>Inc</a:t>
                      </a:r>
                      <a:endParaRPr lang="es-EC" sz="1100" b="1" i="0" u="none" strike="noStrike" dirty="0">
                        <a:solidFill>
                          <a:srgbClr val="FFFFFF"/>
                        </a:solidFill>
                        <a:effectLst/>
                        <a:latin typeface="Calibri"/>
                      </a:endParaRPr>
                    </a:p>
                  </a:txBody>
                  <a:tcPr marL="0" marR="0" marT="0" marB="0" anchor="ctr">
                    <a:lnL w="12700" cap="flat" cmpd="sng" algn="ctr">
                      <a:solidFill>
                        <a:srgbClr val="8DB4E2"/>
                      </a:solidFill>
                      <a:prstDash val="solid"/>
                      <a:round/>
                      <a:headEnd type="none" w="med" len="med"/>
                      <a:tailEnd type="none" w="med" len="med"/>
                    </a:lnL>
                    <a:lnR w="12700" cap="flat" cmpd="sng" algn="ctr">
                      <a:solidFill>
                        <a:srgbClr val="8DB4E2"/>
                      </a:solidFill>
                      <a:prstDash val="solid"/>
                      <a:round/>
                      <a:headEnd type="none" w="med" len="med"/>
                      <a:tailEnd type="none" w="med" len="med"/>
                    </a:lnR>
                    <a:lnT w="12700" cap="flat" cmpd="sng" algn="ctr">
                      <a:solidFill>
                        <a:srgbClr val="8DB4E2"/>
                      </a:solidFill>
                      <a:prstDash val="solid"/>
                      <a:round/>
                      <a:headEnd type="none" w="med" len="med"/>
                      <a:tailEnd type="none" w="med" len="med"/>
                    </a:lnT>
                    <a:lnB w="12700" cap="flat" cmpd="sng" algn="ctr">
                      <a:solidFill>
                        <a:srgbClr val="8DB4E2"/>
                      </a:solidFill>
                      <a:prstDash val="solid"/>
                      <a:round/>
                      <a:headEnd type="none" w="med" len="med"/>
                      <a:tailEnd type="none" w="med" len="med"/>
                    </a:lnB>
                    <a:solidFill>
                      <a:srgbClr val="31869B"/>
                    </a:solidFill>
                  </a:tcPr>
                </a:tc>
              </a:tr>
              <a:tr h="276225">
                <a:tc>
                  <a:txBody>
                    <a:bodyPr/>
                    <a:lstStyle/>
                    <a:p>
                      <a:pPr algn="ctr" fontAlgn="b"/>
                      <a:r>
                        <a:rPr lang="es-EC" sz="1100" b="0" i="0" u="none" strike="noStrike" dirty="0" smtClean="0">
                          <a:solidFill>
                            <a:srgbClr val="000000"/>
                          </a:solidFill>
                          <a:effectLst/>
                          <a:latin typeface="Calibri"/>
                        </a:rPr>
                        <a:t>Índice</a:t>
                      </a:r>
                      <a:endParaRPr lang="es-EC" sz="1100" b="0" i="0" u="none" strike="noStrike" dirty="0">
                        <a:solidFill>
                          <a:srgbClr val="000000"/>
                        </a:solidFill>
                        <a:effectLst/>
                        <a:latin typeface="Calibri"/>
                      </a:endParaRPr>
                    </a:p>
                  </a:txBody>
                  <a:tcPr marL="0" marR="0" marT="0" marB="0" anchor="ctr">
                    <a:lnL w="12700" cap="flat" cmpd="sng" algn="ctr">
                      <a:solidFill>
                        <a:srgbClr val="8DB4E2"/>
                      </a:solidFill>
                      <a:prstDash val="solid"/>
                      <a:round/>
                      <a:headEnd type="none" w="med" len="med"/>
                      <a:tailEnd type="none" w="med" len="med"/>
                    </a:lnL>
                    <a:lnR w="12700" cap="flat" cmpd="sng" algn="ctr">
                      <a:solidFill>
                        <a:srgbClr val="8DB4E2"/>
                      </a:solidFill>
                      <a:prstDash val="solid"/>
                      <a:round/>
                      <a:headEnd type="none" w="med" len="med"/>
                      <a:tailEnd type="none" w="med" len="med"/>
                    </a:lnR>
                    <a:lnT w="12700" cap="flat" cmpd="sng" algn="ctr">
                      <a:solidFill>
                        <a:srgbClr val="8DB4E2"/>
                      </a:solidFill>
                      <a:prstDash val="solid"/>
                      <a:round/>
                      <a:headEnd type="none" w="med" len="med"/>
                      <a:tailEnd type="none" w="med" len="med"/>
                    </a:lnT>
                    <a:lnB w="12700" cap="flat" cmpd="sng" algn="ctr">
                      <a:solidFill>
                        <a:srgbClr val="8DB4E2"/>
                      </a:solidFill>
                      <a:prstDash val="solid"/>
                      <a:round/>
                      <a:headEnd type="none" w="med" len="med"/>
                      <a:tailEnd type="none" w="med" len="med"/>
                    </a:lnB>
                  </a:tcPr>
                </a:tc>
                <a:tc>
                  <a:txBody>
                    <a:bodyPr/>
                    <a:lstStyle/>
                    <a:p>
                      <a:pPr algn="ctr" fontAlgn="b"/>
                      <a:r>
                        <a:rPr lang="es-EC" sz="1100" b="1" i="0" u="none" strike="noStrike" dirty="0">
                          <a:solidFill>
                            <a:srgbClr val="FFFFFF"/>
                          </a:solidFill>
                          <a:effectLst/>
                          <a:latin typeface="Calibri"/>
                        </a:rPr>
                        <a:t>S&amp;P 500</a:t>
                      </a:r>
                    </a:p>
                  </a:txBody>
                  <a:tcPr marL="0" marR="0" marT="0" marB="0" anchor="ctr">
                    <a:lnL w="12700" cap="flat" cmpd="sng" algn="ctr">
                      <a:solidFill>
                        <a:srgbClr val="8DB4E2"/>
                      </a:solidFill>
                      <a:prstDash val="solid"/>
                      <a:round/>
                      <a:headEnd type="none" w="med" len="med"/>
                      <a:tailEnd type="none" w="med" len="med"/>
                    </a:lnL>
                    <a:lnR w="12700" cap="flat" cmpd="sng" algn="ctr">
                      <a:solidFill>
                        <a:srgbClr val="8DB4E2"/>
                      </a:solidFill>
                      <a:prstDash val="solid"/>
                      <a:round/>
                      <a:headEnd type="none" w="med" len="med"/>
                      <a:tailEnd type="none" w="med" len="med"/>
                    </a:lnR>
                    <a:lnT w="12700" cap="flat" cmpd="sng" algn="ctr">
                      <a:solidFill>
                        <a:srgbClr val="8DB4E2"/>
                      </a:solidFill>
                      <a:prstDash val="solid"/>
                      <a:round/>
                      <a:headEnd type="none" w="med" len="med"/>
                      <a:tailEnd type="none" w="med" len="med"/>
                    </a:lnT>
                    <a:lnB w="12700" cap="flat" cmpd="sng" algn="ctr">
                      <a:solidFill>
                        <a:srgbClr val="8DB4E2"/>
                      </a:solidFill>
                      <a:prstDash val="solid"/>
                      <a:round/>
                      <a:headEnd type="none" w="med" len="med"/>
                      <a:tailEnd type="none" w="med" len="med"/>
                    </a:lnB>
                    <a:solidFill>
                      <a:srgbClr val="31869B"/>
                    </a:solidFill>
                  </a:tcPr>
                </a:tc>
              </a:tr>
            </a:tbl>
          </a:graphicData>
        </a:graphic>
      </p:graphicFrame>
      <p:sp>
        <p:nvSpPr>
          <p:cNvPr id="20" name="1 Rectángulo" descr="a3e3af06-0905-488e-a062-df4bf853ebb7"/>
          <p:cNvSpPr/>
          <p:nvPr/>
        </p:nvSpPr>
        <p:spPr>
          <a:xfrm>
            <a:off x="5635725" y="2971801"/>
            <a:ext cx="2953475" cy="453796"/>
          </a:xfrm>
          <a:prstGeom prst="rect">
            <a:avLst/>
          </a:prstGeom>
          <a:solidFill>
            <a:sysClr val="window" lastClr="FFFFFF"/>
          </a:solidFill>
          <a:ln w="25400" cap="flat" cmpd="sng" algn="ctr">
            <a:solidFill>
              <a:srgbClr val="4F81BD"/>
            </a:solidFill>
            <a:prstDash val="solid"/>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4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400" b="0" i="0" u="none" strike="noStrike" kern="0" cap="none" spc="0" normalizeH="0" baseline="0" noProof="0" dirty="0">
                <a:ln>
                  <a:noFill/>
                </a:ln>
                <a:solidFill>
                  <a:sysClr val="windowText" lastClr="000000"/>
                </a:solidFill>
                <a:effectLst/>
                <a:uLnTx/>
                <a:uFillTx/>
                <a:latin typeface="Calibri"/>
                <a:ea typeface="+mn-ea"/>
                <a:cs typeface="+mn-cs"/>
              </a:rPr>
              <a:t>B </a:t>
            </a:r>
            <a:r>
              <a:rPr kumimoji="0" lang="es-EC" sz="1400" b="0" i="0" u="none" strike="noStrike" kern="0" cap="none" spc="0" normalizeH="0" baseline="0" noProof="0" dirty="0" err="1">
                <a:ln>
                  <a:noFill/>
                </a:ln>
                <a:solidFill>
                  <a:sysClr val="windowText" lastClr="000000"/>
                </a:solidFill>
                <a:effectLst/>
                <a:uLnTx/>
                <a:uFillTx/>
                <a:latin typeface="Calibri"/>
                <a:ea typeface="+mn-ea"/>
                <a:cs typeface="+mn-cs"/>
              </a:rPr>
              <a:t>apal</a:t>
            </a:r>
            <a:r>
              <a:rPr kumimoji="0" lang="es-EC" sz="1400" b="0" i="0" u="none" strike="noStrike" kern="0" cap="none" spc="0" normalizeH="0" baseline="0" noProof="0" dirty="0">
                <a:ln>
                  <a:noFill/>
                </a:ln>
                <a:solidFill>
                  <a:sysClr val="windowText" lastClr="000000"/>
                </a:solidFill>
                <a:effectLst/>
                <a:uLnTx/>
                <a:uFillTx/>
                <a:latin typeface="Calibri"/>
                <a:ea typeface="+mn-ea"/>
                <a:cs typeface="+mn-cs"/>
              </a:rPr>
              <a:t>=B </a:t>
            </a:r>
            <a:r>
              <a:rPr kumimoji="0" lang="es-EC" sz="1400" b="0" i="0" u="none" strike="noStrike" kern="0" cap="none" spc="0" normalizeH="0" baseline="0" noProof="0" dirty="0" err="1">
                <a:ln>
                  <a:noFill/>
                </a:ln>
                <a:solidFill>
                  <a:sysClr val="windowText" lastClr="000000"/>
                </a:solidFill>
                <a:effectLst/>
                <a:uLnTx/>
                <a:uFillTx/>
                <a:latin typeface="Calibri"/>
                <a:ea typeface="+mn-ea"/>
                <a:cs typeface="+mn-cs"/>
              </a:rPr>
              <a:t>desap</a:t>
            </a:r>
            <a:r>
              <a:rPr kumimoji="0" lang="es-EC" sz="1400" b="0" i="0" u="none" strike="noStrike" kern="0" cap="none" spc="0" normalizeH="0" baseline="0" noProof="0" dirty="0">
                <a:ln>
                  <a:noFill/>
                </a:ln>
                <a:solidFill>
                  <a:sysClr val="windowText" lastClr="000000"/>
                </a:solidFill>
                <a:effectLst/>
                <a:uLnTx/>
                <a:uFillTx/>
                <a:latin typeface="Calibri"/>
                <a:ea typeface="+mn-ea"/>
                <a:cs typeface="+mn-cs"/>
              </a:rPr>
              <a:t>*{1+[(%D/%K)*(1-T)]}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1"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2" name="1 Título"/>
          <p:cNvSpPr txBox="1">
            <a:spLocks/>
          </p:cNvSpPr>
          <p:nvPr/>
        </p:nvSpPr>
        <p:spPr>
          <a:xfrm>
            <a:off x="1055914" y="6096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1012078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83929" y="1981200"/>
            <a:ext cx="7122459" cy="4027533"/>
          </a:xfrm>
        </p:spPr>
        <p:txBody>
          <a:bodyPr/>
          <a:lstStyle/>
          <a:p>
            <a:pPr marL="411480" lvl="2" indent="-342900">
              <a:buFont typeface="Wingdings" pitchFamily="2" charset="2"/>
              <a:buChar char="v"/>
            </a:pPr>
            <a:r>
              <a:rPr lang="es-EC" sz="1600" b="1" dirty="0">
                <a:solidFill>
                  <a:schemeClr val="accent1">
                    <a:lumMod val="75000"/>
                  </a:schemeClr>
                </a:solidFill>
              </a:rPr>
              <a:t>TASA INTERNA DE RETORNO (TIR</a:t>
            </a:r>
            <a:r>
              <a:rPr lang="es-EC" sz="1600" b="1" dirty="0" smtClean="0">
                <a:solidFill>
                  <a:schemeClr val="accent1">
                    <a:lumMod val="75000"/>
                  </a:schemeClr>
                </a:solidFill>
              </a:rPr>
              <a:t>)</a:t>
            </a:r>
          </a:p>
          <a:p>
            <a:pPr marL="411480" lvl="2" indent="-342900">
              <a:buFont typeface="Wingdings" pitchFamily="2" charset="2"/>
              <a:buChar char="v"/>
            </a:pPr>
            <a:endParaRPr lang="es-EC" sz="1800" dirty="0">
              <a:solidFill>
                <a:schemeClr val="accent1">
                  <a:lumMod val="75000"/>
                </a:schemeClr>
              </a:solidFill>
            </a:endParaRPr>
          </a:p>
          <a:p>
            <a:pPr lvl="0" algn="ctr">
              <a:buNone/>
            </a:pPr>
            <a:r>
              <a:rPr lang="es-EC" sz="1600" dirty="0"/>
              <a:t>TIR &gt; TMAR  Se acepta el proyecto</a:t>
            </a:r>
          </a:p>
          <a:p>
            <a:pPr lvl="0" algn="ctr">
              <a:buNone/>
            </a:pPr>
            <a:r>
              <a:rPr lang="es-EC" sz="1600" dirty="0" smtClean="0"/>
              <a:t>TIR </a:t>
            </a:r>
            <a:r>
              <a:rPr lang="es-EC" sz="1600" dirty="0"/>
              <a:t>&lt; TMAR  Se rechaza el </a:t>
            </a:r>
            <a:r>
              <a:rPr lang="es-EC" sz="1600" dirty="0" smtClean="0"/>
              <a:t>proyecto</a:t>
            </a:r>
          </a:p>
          <a:p>
            <a:pPr lvl="0" algn="ctr">
              <a:buNone/>
            </a:pPr>
            <a:endParaRPr lang="es-EC" sz="1600" b="1" dirty="0" smtClean="0"/>
          </a:p>
          <a:p>
            <a:pPr lvl="0" algn="ctr">
              <a:buNone/>
            </a:pPr>
            <a:endParaRPr lang="es-EC" sz="1600" b="1" dirty="0" smtClean="0"/>
          </a:p>
          <a:p>
            <a:pPr lvl="0" algn="ctr">
              <a:buNone/>
            </a:pPr>
            <a:endParaRPr lang="es-EC" sz="1600" b="1" dirty="0" smtClean="0"/>
          </a:p>
          <a:p>
            <a:pPr lvl="0" algn="ctr">
              <a:buNone/>
            </a:pPr>
            <a:endParaRPr lang="es-EC" sz="1600" b="1" dirty="0" smtClean="0"/>
          </a:p>
          <a:p>
            <a:pPr lvl="0" algn="ctr">
              <a:buNone/>
            </a:pPr>
            <a:r>
              <a:rPr lang="es-EC" sz="1600" b="1" dirty="0" err="1" smtClean="0"/>
              <a:t>TIR</a:t>
            </a:r>
            <a:r>
              <a:rPr lang="es-EC" sz="1600" b="1" dirty="0" smtClean="0"/>
              <a:t>     &gt;  TMAR</a:t>
            </a:r>
          </a:p>
          <a:p>
            <a:pPr marL="68580" indent="0" algn="ctr">
              <a:buNone/>
            </a:pPr>
            <a:r>
              <a:rPr lang="es-EC" sz="1600" dirty="0"/>
              <a:t> </a:t>
            </a:r>
            <a:r>
              <a:rPr lang="es-EC" sz="1600" dirty="0" smtClean="0"/>
              <a:t>             		 68,08% &gt; 16,28%                 Se acepta el proyecto</a:t>
            </a:r>
            <a:endParaRPr lang="es-EC" dirty="0"/>
          </a:p>
        </p:txBody>
      </p:sp>
      <p:sp>
        <p:nvSpPr>
          <p:cNvPr id="4" name="1 Título"/>
          <p:cNvSpPr>
            <a:spLocks noGrp="1"/>
          </p:cNvSpPr>
          <p:nvPr>
            <p:ph type="title"/>
          </p:nvPr>
        </p:nvSpPr>
        <p:spPr>
          <a:xfrm>
            <a:off x="1143000" y="1500249"/>
            <a:ext cx="7024744" cy="1143000"/>
          </a:xfrm>
        </p:spPr>
        <p:txBody>
          <a:bodyPr>
            <a:normAutofit/>
          </a:bodyPr>
          <a:lstStyle/>
          <a:p>
            <a:r>
              <a:rPr lang="es-EC" sz="2400" dirty="0" smtClean="0"/>
              <a:t>Indicadores Financieros</a:t>
            </a:r>
            <a:r>
              <a:rPr lang="es-EC" b="1" dirty="0" smtClean="0"/>
              <a:t/>
            </a:r>
            <a:br>
              <a:rPr lang="es-EC" b="1" dirty="0" smtClean="0"/>
            </a:br>
            <a:endParaRPr lang="es-EC" b="1" dirty="0"/>
          </a:p>
        </p:txBody>
      </p:sp>
      <p:sp>
        <p:nvSpPr>
          <p:cNvPr id="7" name="6 Flecha derecha"/>
          <p:cNvSpPr/>
          <p:nvPr/>
        </p:nvSpPr>
        <p:spPr>
          <a:xfrm>
            <a:off x="4953000" y="45720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8 Tabla"/>
          <p:cNvGraphicFramePr>
            <a:graphicFrameLocks noGrp="1"/>
          </p:cNvGraphicFramePr>
          <p:nvPr>
            <p:extLst>
              <p:ext uri="{D42A27DB-BD31-4B8C-83A1-F6EECF244321}">
                <p14:modId xmlns:p14="http://schemas.microsoft.com/office/powerpoint/2010/main" val="1631575931"/>
              </p:ext>
            </p:extLst>
          </p:nvPr>
        </p:nvGraphicFramePr>
        <p:xfrm>
          <a:off x="2743200" y="3276600"/>
          <a:ext cx="4267200" cy="685800"/>
        </p:xfrm>
        <a:graphic>
          <a:graphicData uri="http://schemas.openxmlformats.org/drawingml/2006/table">
            <a:tbl>
              <a:tblPr/>
              <a:tblGrid>
                <a:gridCol w="3034453"/>
                <a:gridCol w="1232747"/>
              </a:tblGrid>
              <a:tr h="342900">
                <a:tc>
                  <a:txBody>
                    <a:bodyPr/>
                    <a:lstStyle/>
                    <a:p>
                      <a:pPr algn="ctr" fontAlgn="b"/>
                      <a:r>
                        <a:rPr lang="es-EC" sz="900" b="1" i="1" u="none" strike="noStrike" dirty="0" smtClean="0">
                          <a:solidFill>
                            <a:srgbClr val="FFFFFF"/>
                          </a:solidFill>
                          <a:effectLst/>
                          <a:latin typeface="Arial"/>
                        </a:rPr>
                        <a:t>TMAR</a:t>
                      </a:r>
                    </a:p>
                    <a:p>
                      <a:pPr algn="ctr" fontAlgn="b"/>
                      <a:endParaRPr lang="es-EC" sz="900" b="1" i="1" u="none" strike="noStrike" dirty="0">
                        <a:solidFill>
                          <a:srgbClr val="FFFFFF"/>
                        </a:solidFill>
                        <a:effectLst/>
                        <a:latin typeface="Arial"/>
                      </a:endParaRP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215967"/>
                    </a:solidFill>
                  </a:tcPr>
                </a:tc>
                <a:tc>
                  <a:txBody>
                    <a:bodyPr/>
                    <a:lstStyle/>
                    <a:p>
                      <a:pPr algn="ctr" fontAlgn="b"/>
                      <a:r>
                        <a:rPr lang="es-EC" sz="900" b="1" i="1" u="none" strike="noStrike" dirty="0">
                          <a:solidFill>
                            <a:srgbClr val="000000"/>
                          </a:solidFill>
                          <a:effectLst/>
                          <a:latin typeface="Arial"/>
                        </a:rPr>
                        <a:t>16,28</a:t>
                      </a:r>
                      <a:r>
                        <a:rPr lang="es-EC" sz="900" b="1" i="1" u="none" strike="noStrike" dirty="0" smtClean="0">
                          <a:solidFill>
                            <a:srgbClr val="000000"/>
                          </a:solidFill>
                          <a:effectLst/>
                          <a:latin typeface="Arial"/>
                        </a:rPr>
                        <a:t>%</a:t>
                      </a:r>
                    </a:p>
                    <a:p>
                      <a:pPr algn="ctr" fontAlgn="b"/>
                      <a:endParaRPr lang="es-EC" sz="900" b="1" i="1" u="none" strike="noStrike" dirty="0">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42900">
                <a:tc>
                  <a:txBody>
                    <a:bodyPr/>
                    <a:lstStyle/>
                    <a:p>
                      <a:pPr algn="ctr" fontAlgn="b"/>
                      <a:r>
                        <a:rPr lang="es-EC" sz="900" b="1" i="1" u="none" strike="noStrike" dirty="0" smtClean="0">
                          <a:solidFill>
                            <a:srgbClr val="FFFFFF"/>
                          </a:solidFill>
                          <a:effectLst/>
                          <a:latin typeface="Arial"/>
                        </a:rPr>
                        <a:t>TIR</a:t>
                      </a:r>
                    </a:p>
                    <a:p>
                      <a:pPr algn="ctr" fontAlgn="b"/>
                      <a:endParaRPr lang="es-EC" sz="900" b="1" i="1" u="none" strike="noStrike" dirty="0">
                        <a:solidFill>
                          <a:srgbClr val="FFFFFF"/>
                        </a:solidFill>
                        <a:effectLst/>
                        <a:latin typeface="Arial"/>
                      </a:endParaRP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215967"/>
                    </a:solidFill>
                  </a:tcPr>
                </a:tc>
                <a:tc>
                  <a:txBody>
                    <a:bodyPr/>
                    <a:lstStyle/>
                    <a:p>
                      <a:pPr algn="ctr" fontAlgn="b"/>
                      <a:r>
                        <a:rPr lang="es-EC" sz="900" b="1" i="1" u="none" strike="noStrike" dirty="0">
                          <a:solidFill>
                            <a:srgbClr val="000000"/>
                          </a:solidFill>
                          <a:effectLst/>
                          <a:latin typeface="Arial"/>
                        </a:rPr>
                        <a:t>68,08</a:t>
                      </a:r>
                      <a:r>
                        <a:rPr lang="es-EC" sz="900" b="1" i="1" u="none" strike="noStrike" dirty="0" smtClean="0">
                          <a:solidFill>
                            <a:srgbClr val="000000"/>
                          </a:solidFill>
                          <a:effectLst/>
                          <a:latin typeface="Arial"/>
                        </a:rPr>
                        <a:t>%</a:t>
                      </a:r>
                    </a:p>
                    <a:p>
                      <a:pPr algn="ctr" fontAlgn="b"/>
                      <a:endParaRPr lang="es-EC" sz="900" b="1" i="1" u="none" strike="noStrike" dirty="0">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bl>
          </a:graphicData>
        </a:graphic>
      </p:graphicFrame>
      <p:sp>
        <p:nvSpPr>
          <p:cNvPr id="11"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2"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8"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488922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323652"/>
            <a:ext cx="7543800" cy="3508977"/>
          </a:xfrm>
        </p:spPr>
        <p:txBody>
          <a:bodyPr>
            <a:normAutofit/>
          </a:bodyPr>
          <a:lstStyle/>
          <a:p>
            <a:pPr>
              <a:buFont typeface="Wingdings" pitchFamily="2" charset="2"/>
              <a:buChar char="v"/>
            </a:pPr>
            <a:r>
              <a:rPr lang="es-EC" sz="1600" b="1" dirty="0" smtClean="0">
                <a:solidFill>
                  <a:schemeClr val="accent1">
                    <a:lumMod val="75000"/>
                  </a:schemeClr>
                </a:solidFill>
              </a:rPr>
              <a:t>VAN (VALOR ACTUAL NETO)</a:t>
            </a:r>
          </a:p>
          <a:p>
            <a:pPr>
              <a:buNone/>
            </a:pPr>
            <a:endParaRPr lang="es-EC" sz="1600" b="1" dirty="0" smtClean="0">
              <a:solidFill>
                <a:schemeClr val="accent1">
                  <a:lumMod val="75000"/>
                </a:schemeClr>
              </a:solidFill>
            </a:endParaRPr>
          </a:p>
          <a:p>
            <a:pPr>
              <a:buNone/>
            </a:pPr>
            <a:r>
              <a:rPr lang="es-AR" sz="1600" dirty="0"/>
              <a:t>VAN  </a:t>
            </a:r>
            <a:r>
              <a:rPr lang="es-EC" sz="1600" dirty="0"/>
              <a:t>&gt; O La inversión es conveniente.</a:t>
            </a:r>
          </a:p>
          <a:p>
            <a:pPr>
              <a:buNone/>
            </a:pPr>
            <a:r>
              <a:rPr lang="es-EC" sz="1600" dirty="0"/>
              <a:t>VAN  = O La inversión esta en el punto de equilibrio y no </a:t>
            </a:r>
            <a:r>
              <a:rPr lang="es-EC" sz="1600" dirty="0" smtClean="0"/>
              <a:t>se producirán       perdidas ni ganancias</a:t>
            </a:r>
            <a:r>
              <a:rPr lang="es-EC" sz="1600" dirty="0"/>
              <a:t>.</a:t>
            </a:r>
          </a:p>
          <a:p>
            <a:pPr>
              <a:buNone/>
            </a:pPr>
            <a:r>
              <a:rPr lang="es-EC" sz="1600" dirty="0"/>
              <a:t>VAN  &lt; O </a:t>
            </a:r>
            <a:r>
              <a:rPr lang="es-AR" sz="1600" dirty="0"/>
              <a:t>La inversión va a dar como resultado pérdidas.</a:t>
            </a:r>
          </a:p>
          <a:p>
            <a:pPr algn="ctr"/>
            <a:endParaRPr lang="es-EC" sz="1600" b="1" dirty="0">
              <a:solidFill>
                <a:schemeClr val="accent1">
                  <a:lumMod val="75000"/>
                </a:schemeClr>
              </a:solidFill>
            </a:endParaRPr>
          </a:p>
          <a:p>
            <a:pPr algn="ctr"/>
            <a:endParaRPr lang="es-EC" sz="1600" b="1" dirty="0" smtClean="0">
              <a:solidFill>
                <a:schemeClr val="accent1">
                  <a:lumMod val="75000"/>
                </a:schemeClr>
              </a:solidFill>
            </a:endParaRPr>
          </a:p>
          <a:p>
            <a:pPr algn="ctr"/>
            <a:endParaRPr lang="es-EC" sz="1600" b="1" dirty="0" smtClean="0">
              <a:solidFill>
                <a:schemeClr val="accent1">
                  <a:lumMod val="75000"/>
                </a:schemeClr>
              </a:solidFill>
            </a:endParaRPr>
          </a:p>
          <a:p>
            <a:pPr algn="ctr"/>
            <a:endParaRPr lang="es-EC" sz="1600" b="1" dirty="0">
              <a:solidFill>
                <a:schemeClr val="accent1">
                  <a:lumMod val="75000"/>
                </a:schemeClr>
              </a:solidFill>
            </a:endParaRPr>
          </a:p>
          <a:p>
            <a:pPr marL="68580" indent="0" algn="ctr">
              <a:buNone/>
            </a:pPr>
            <a:r>
              <a:rPr lang="es-AR" sz="1600" b="1" dirty="0" smtClean="0">
                <a:solidFill>
                  <a:srgbClr val="0070C0"/>
                </a:solidFill>
              </a:rPr>
              <a:t>                  VAN </a:t>
            </a:r>
            <a:r>
              <a:rPr lang="es-EC" sz="1600" b="1" dirty="0">
                <a:solidFill>
                  <a:srgbClr val="0070C0"/>
                </a:solidFill>
              </a:rPr>
              <a:t>&gt; O  Entonces nuestro proyecto es rentable</a:t>
            </a:r>
            <a:endParaRPr lang="es-ES" sz="1600" b="1" dirty="0">
              <a:solidFill>
                <a:srgbClr val="0070C0"/>
              </a:solidFill>
            </a:endParaRPr>
          </a:p>
          <a:p>
            <a:endParaRPr lang="es-EC" sz="1600" b="1" dirty="0">
              <a:solidFill>
                <a:schemeClr val="accent1">
                  <a:lumMod val="75000"/>
                </a:schemeClr>
              </a:solidFill>
            </a:endParaRPr>
          </a:p>
        </p:txBody>
      </p:sp>
      <p:sp>
        <p:nvSpPr>
          <p:cNvPr id="4" name="1 Título"/>
          <p:cNvSpPr>
            <a:spLocks noGrp="1"/>
          </p:cNvSpPr>
          <p:nvPr>
            <p:ph type="title"/>
          </p:nvPr>
        </p:nvSpPr>
        <p:spPr>
          <a:xfrm>
            <a:off x="838200" y="1524000"/>
            <a:ext cx="7024744" cy="1143000"/>
          </a:xfrm>
        </p:spPr>
        <p:txBody>
          <a:bodyPr>
            <a:normAutofit/>
          </a:bodyPr>
          <a:lstStyle/>
          <a:p>
            <a:r>
              <a:rPr lang="es-EC" sz="2400" dirty="0" smtClean="0"/>
              <a:t>Indicadores Financieros</a:t>
            </a:r>
            <a:r>
              <a:rPr lang="es-EC" b="1" dirty="0" smtClean="0"/>
              <a:t/>
            </a:r>
            <a:br>
              <a:rPr lang="es-EC" b="1" dirty="0" smtClean="0"/>
            </a:br>
            <a:endParaRPr lang="es-EC" b="1" dirty="0"/>
          </a:p>
        </p:txBody>
      </p:sp>
      <p:graphicFrame>
        <p:nvGraphicFramePr>
          <p:cNvPr id="6" name="5 Tabla"/>
          <p:cNvGraphicFramePr>
            <a:graphicFrameLocks noGrp="1"/>
          </p:cNvGraphicFramePr>
          <p:nvPr>
            <p:extLst>
              <p:ext uri="{D42A27DB-BD31-4B8C-83A1-F6EECF244321}">
                <p14:modId xmlns:p14="http://schemas.microsoft.com/office/powerpoint/2010/main" val="85220857"/>
              </p:ext>
            </p:extLst>
          </p:nvPr>
        </p:nvGraphicFramePr>
        <p:xfrm>
          <a:off x="3124200" y="4343400"/>
          <a:ext cx="2895600" cy="457200"/>
        </p:xfrm>
        <a:graphic>
          <a:graphicData uri="http://schemas.openxmlformats.org/drawingml/2006/table">
            <a:tbl>
              <a:tblPr/>
              <a:tblGrid>
                <a:gridCol w="1447800"/>
                <a:gridCol w="1447800"/>
              </a:tblGrid>
              <a:tr h="457200">
                <a:tc>
                  <a:txBody>
                    <a:bodyPr/>
                    <a:lstStyle/>
                    <a:p>
                      <a:pPr algn="ctr" fontAlgn="b"/>
                      <a:r>
                        <a:rPr lang="es-EC" sz="1400" b="1" i="1" u="none" strike="noStrike" dirty="0" smtClean="0">
                          <a:solidFill>
                            <a:srgbClr val="FFFFFF"/>
                          </a:solidFill>
                          <a:effectLst/>
                          <a:latin typeface="Arial"/>
                        </a:rPr>
                        <a:t>VAN</a:t>
                      </a:r>
                    </a:p>
                    <a:p>
                      <a:pPr algn="ctr" fontAlgn="b"/>
                      <a:endParaRPr lang="es-EC" sz="1400" b="1" i="1" u="none" strike="noStrike" dirty="0">
                        <a:solidFill>
                          <a:srgbClr val="FFFFFF"/>
                        </a:solidFill>
                        <a:effectLst/>
                        <a:latin typeface="Arial"/>
                      </a:endParaRPr>
                    </a:p>
                  </a:txBody>
                  <a:tcPr marL="0" marR="0" marT="0"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215967"/>
                    </a:solidFill>
                  </a:tcPr>
                </a:tc>
                <a:tc>
                  <a:txBody>
                    <a:bodyPr/>
                    <a:lstStyle/>
                    <a:p>
                      <a:pPr algn="ctr" fontAlgn="b"/>
                      <a:r>
                        <a:rPr lang="es-EC" sz="1400" b="1" i="1" u="none" strike="noStrike" dirty="0">
                          <a:solidFill>
                            <a:srgbClr val="000000"/>
                          </a:solidFill>
                          <a:effectLst/>
                          <a:latin typeface="Arial"/>
                        </a:rPr>
                        <a:t>$ </a:t>
                      </a:r>
                      <a:r>
                        <a:rPr lang="es-EC" sz="1400" b="1" i="1" u="none" strike="noStrike" dirty="0" smtClean="0">
                          <a:solidFill>
                            <a:srgbClr val="000000"/>
                          </a:solidFill>
                          <a:effectLst/>
                          <a:latin typeface="Arial"/>
                        </a:rPr>
                        <a:t>48.102,43</a:t>
                      </a:r>
                    </a:p>
                    <a:p>
                      <a:pPr algn="r" fontAlgn="b"/>
                      <a:r>
                        <a:rPr lang="es-EC" sz="1400" b="1" i="1" u="none" strike="noStrike" dirty="0" smtClean="0">
                          <a:solidFill>
                            <a:srgbClr val="000000"/>
                          </a:solidFill>
                          <a:effectLst/>
                          <a:latin typeface="Arial"/>
                        </a:rPr>
                        <a:t> </a:t>
                      </a:r>
                      <a:endParaRPr lang="es-EC" sz="1400" b="1" i="1" u="none" strike="noStrike" dirty="0">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bl>
          </a:graphicData>
        </a:graphic>
      </p:graphicFrame>
      <p:sp>
        <p:nvSpPr>
          <p:cNvPr id="7"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8"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9"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19864580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04208"/>
            <a:ext cx="7643310" cy="1143000"/>
          </a:xfrm>
        </p:spPr>
        <p:txBody>
          <a:bodyPr>
            <a:normAutofit fontScale="90000"/>
          </a:bodyPr>
          <a:lstStyle/>
          <a:p>
            <a:pPr algn="ctr"/>
            <a:r>
              <a:rPr lang="es-AR" b="1" dirty="0" smtClean="0"/>
              <a:t/>
            </a:r>
            <a:br>
              <a:rPr lang="es-AR" b="1" dirty="0" smtClean="0"/>
            </a:br>
            <a:r>
              <a:rPr lang="es-AR" sz="2700" dirty="0" smtClean="0"/>
              <a:t>Plazo de Recuperación (</a:t>
            </a:r>
            <a:r>
              <a:rPr lang="es-AR" sz="2700" dirty="0" err="1" smtClean="0"/>
              <a:t>Payback</a:t>
            </a:r>
            <a:r>
              <a:rPr lang="es-AR" sz="2700" dirty="0" smtClean="0"/>
              <a:t>)</a:t>
            </a:r>
            <a:r>
              <a:rPr lang="es-ES" sz="2700" dirty="0"/>
              <a:t/>
            </a:r>
            <a:br>
              <a:rPr lang="es-ES" sz="2700" dirty="0"/>
            </a:br>
            <a:endParaRPr lang="es-EC" dirty="0"/>
          </a:p>
        </p:txBody>
      </p:sp>
      <p:sp>
        <p:nvSpPr>
          <p:cNvPr id="6" name="5 Marcador de contenido"/>
          <p:cNvSpPr>
            <a:spLocks noGrp="1"/>
          </p:cNvSpPr>
          <p:nvPr>
            <p:ph idx="1"/>
          </p:nvPr>
        </p:nvSpPr>
        <p:spPr/>
        <p:txBody>
          <a:bodyPr/>
          <a:lstStyle/>
          <a:p>
            <a:pPr>
              <a:buFont typeface="Wingdings" pitchFamily="2" charset="2"/>
              <a:buChar char="v"/>
            </a:pPr>
            <a:r>
              <a:rPr lang="es-EC" sz="1600" b="1" i="1" dirty="0" smtClean="0">
                <a:solidFill>
                  <a:schemeClr val="accent1">
                    <a:lumMod val="75000"/>
                  </a:schemeClr>
                </a:solidFill>
              </a:rPr>
              <a:t>MÉTODO DE FLUJO DESCONTADO</a:t>
            </a:r>
          </a:p>
          <a:p>
            <a:endParaRPr lang="es-AR" sz="1600" dirty="0" smtClean="0">
              <a:solidFill>
                <a:schemeClr val="accent1">
                  <a:lumMod val="75000"/>
                </a:schemeClr>
              </a:solidFill>
            </a:endParaRPr>
          </a:p>
          <a:p>
            <a:endParaRPr lang="es-EC" dirty="0"/>
          </a:p>
        </p:txBody>
      </p:sp>
      <p:graphicFrame>
        <p:nvGraphicFramePr>
          <p:cNvPr id="12" name="11 Tabla"/>
          <p:cNvGraphicFramePr>
            <a:graphicFrameLocks noGrp="1"/>
          </p:cNvGraphicFramePr>
          <p:nvPr>
            <p:extLst>
              <p:ext uri="{D42A27DB-BD31-4B8C-83A1-F6EECF244321}">
                <p14:modId xmlns:p14="http://schemas.microsoft.com/office/powerpoint/2010/main" val="676962927"/>
              </p:ext>
            </p:extLst>
          </p:nvPr>
        </p:nvGraphicFramePr>
        <p:xfrm>
          <a:off x="1066800" y="2971800"/>
          <a:ext cx="7315201" cy="1341120"/>
        </p:xfrm>
        <a:graphic>
          <a:graphicData uri="http://schemas.openxmlformats.org/drawingml/2006/table">
            <a:tbl>
              <a:tblPr/>
              <a:tblGrid>
                <a:gridCol w="1999883"/>
                <a:gridCol w="812452"/>
                <a:gridCol w="837452"/>
                <a:gridCol w="1153058"/>
                <a:gridCol w="837452"/>
                <a:gridCol w="837452"/>
                <a:gridCol w="837452"/>
              </a:tblGrid>
              <a:tr h="323850">
                <a:tc>
                  <a:txBody>
                    <a:bodyPr/>
                    <a:lstStyle/>
                    <a:p>
                      <a:pPr algn="ctr" fontAlgn="b"/>
                      <a:r>
                        <a:rPr lang="es-EC" sz="1100" b="1" i="0" u="none" strike="noStrike" dirty="0" err="1">
                          <a:solidFill>
                            <a:srgbClr val="FFFFFF"/>
                          </a:solidFill>
                          <a:effectLst/>
                          <a:latin typeface="Arial"/>
                        </a:rPr>
                        <a:t>Pay</a:t>
                      </a:r>
                      <a:r>
                        <a:rPr lang="es-EC" sz="1100" b="1" i="0" u="none" strike="noStrike" dirty="0">
                          <a:solidFill>
                            <a:srgbClr val="FFFFFF"/>
                          </a:solidFill>
                          <a:effectLst/>
                          <a:latin typeface="Arial"/>
                        </a:rPr>
                        <a:t> Back (Periodo de </a:t>
                      </a:r>
                      <a:r>
                        <a:rPr lang="es-EC" sz="1100" b="1" i="0" u="none" strike="noStrike" dirty="0" smtClean="0">
                          <a:solidFill>
                            <a:srgbClr val="FFFFFF"/>
                          </a:solidFill>
                          <a:effectLst/>
                          <a:latin typeface="Arial"/>
                        </a:rPr>
                        <a:t>Recuperación)</a:t>
                      </a:r>
                      <a:endParaRPr lang="es-EC" sz="1100" b="1" i="0" u="none" strike="noStrike" dirty="0">
                        <a:solidFill>
                          <a:srgbClr val="FFFFFF"/>
                        </a:solidFill>
                        <a:effectLst/>
                        <a:latin typeface="Arial"/>
                      </a:endParaRP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FFFFFF"/>
                          </a:solidFill>
                          <a:effectLst/>
                          <a:latin typeface="Arial"/>
                        </a:rPr>
                        <a:t>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1100" b="0" i="0" u="none" strike="noStrike" dirty="0">
                          <a:solidFill>
                            <a:srgbClr val="FFFFFF"/>
                          </a:solidFill>
                          <a:effectLst/>
                          <a:latin typeface="Arial"/>
                        </a:rPr>
                        <a:t>1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1100" b="0" i="0" u="none" strike="noStrike">
                          <a:solidFill>
                            <a:srgbClr val="FFFFFF"/>
                          </a:solidFill>
                          <a:effectLst/>
                          <a:latin typeface="Arial"/>
                        </a:rPr>
                        <a:t>2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1100" b="0" i="0" u="none" strike="noStrike">
                          <a:solidFill>
                            <a:srgbClr val="FFFFFF"/>
                          </a:solidFill>
                          <a:effectLst/>
                          <a:latin typeface="Arial"/>
                        </a:rPr>
                        <a:t>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1100" b="0" i="0" u="none" strike="noStrike">
                          <a:solidFill>
                            <a:srgbClr val="FFFFFF"/>
                          </a:solidFill>
                          <a:effectLst/>
                          <a:latin typeface="Arial"/>
                        </a:rPr>
                        <a:t>4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1100" b="0" i="0" u="none" strike="noStrike">
                          <a:solidFill>
                            <a:srgbClr val="FFFFFF"/>
                          </a:solidFill>
                          <a:effectLst/>
                          <a:latin typeface="Arial"/>
                        </a:rPr>
                        <a:t>5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r>
              <a:tr h="323850">
                <a:tc>
                  <a:txBody>
                    <a:bodyPr/>
                    <a:lstStyle/>
                    <a:p>
                      <a:pPr algn="ctr" fontAlgn="b"/>
                      <a:r>
                        <a:rPr lang="es-EC" sz="1100" b="0" i="0" u="none" strike="noStrike" dirty="0">
                          <a:solidFill>
                            <a:srgbClr val="000000"/>
                          </a:solidFill>
                          <a:effectLst/>
                          <a:latin typeface="Arial"/>
                        </a:rPr>
                        <a:t>Nominal</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100" b="0" i="0" u="none" strike="noStrike" dirty="0">
                          <a:solidFill>
                            <a:srgbClr val="000000"/>
                          </a:solidFill>
                          <a:effectLst/>
                          <a:latin typeface="Arial"/>
                        </a:rPr>
                        <a:t>-      34.885,1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8.388,0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a:rPr>
                        <a:t>                    17.193,1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a:rPr>
                        <a:t>         41.371,1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a:rPr>
                        <a:t>         63.875,1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a:rPr>
                        <a:t>         92.775,6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23850">
                <a:tc>
                  <a:txBody>
                    <a:bodyPr/>
                    <a:lstStyle/>
                    <a:p>
                      <a:pPr algn="ctr" fontAlgn="b"/>
                      <a:r>
                        <a:rPr lang="es-EC" sz="1100" b="0" i="0" u="none" strike="noStrike" dirty="0">
                          <a:solidFill>
                            <a:srgbClr val="000000"/>
                          </a:solidFill>
                          <a:effectLst/>
                          <a:latin typeface="Arial"/>
                        </a:rPr>
                        <a:t>Descontado</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100" b="0" i="0" u="none" strike="noStrike" dirty="0">
                          <a:solidFill>
                            <a:srgbClr val="000000"/>
                          </a:solidFill>
                          <a:effectLst/>
                          <a:latin typeface="Arial"/>
                        </a:rPr>
                        <a:t>-      34.885,1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22.787,2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18.919,1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15.377,8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12.309,0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13.594,5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323850">
                <a:tc>
                  <a:txBody>
                    <a:bodyPr/>
                    <a:lstStyle/>
                    <a:p>
                      <a:pPr algn="ctr" fontAlgn="b"/>
                      <a:r>
                        <a:rPr lang="es-EC" sz="1100" b="0" i="0" u="none" strike="noStrike" dirty="0">
                          <a:solidFill>
                            <a:srgbClr val="000000"/>
                          </a:solidFill>
                          <a:effectLst/>
                          <a:latin typeface="Arial"/>
                        </a:rPr>
                        <a:t>Acumulado</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100" b="0" i="0" u="none" strike="noStrike">
                          <a:solidFill>
                            <a:srgbClr val="000000"/>
                          </a:solidFill>
                          <a:effectLst/>
                          <a:latin typeface="Arial"/>
                        </a:rPr>
                        <a:t>-      34.885,1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12.098,0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6.821,2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22.198,9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34.508,0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48.102,4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2787858724"/>
              </p:ext>
            </p:extLst>
          </p:nvPr>
        </p:nvGraphicFramePr>
        <p:xfrm>
          <a:off x="1066800" y="4800600"/>
          <a:ext cx="4038600" cy="838200"/>
        </p:xfrm>
        <a:graphic>
          <a:graphicData uri="http://schemas.openxmlformats.org/drawingml/2006/table">
            <a:tbl>
              <a:tblPr/>
              <a:tblGrid>
                <a:gridCol w="1231140"/>
                <a:gridCol w="1365377"/>
                <a:gridCol w="1442083"/>
              </a:tblGrid>
              <a:tr h="209550">
                <a:tc>
                  <a:txBody>
                    <a:bodyPr/>
                    <a:lstStyle/>
                    <a:p>
                      <a:pPr algn="ctr" fontAlgn="b"/>
                      <a:r>
                        <a:rPr lang="es-EC" sz="1100" b="0" i="0" u="none" strike="noStrike" dirty="0">
                          <a:solidFill>
                            <a:srgbClr val="FFFFFF"/>
                          </a:solidFill>
                          <a:effectLst/>
                          <a:latin typeface="Arial"/>
                        </a:rPr>
                        <a:t>USD DIARIOS</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ctr" fontAlgn="b"/>
                      <a:r>
                        <a:rPr lang="es-EC" sz="1100" b="0" i="0" u="none" strike="noStrike">
                          <a:solidFill>
                            <a:srgbClr val="FFFFFF"/>
                          </a:solidFill>
                          <a:effectLst/>
                          <a:latin typeface="Arial"/>
                        </a:rPr>
                        <a:t>N° DIAS</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31869B"/>
                    </a:solidFill>
                  </a:tcPr>
                </a:tc>
                <a:tc>
                  <a:txBody>
                    <a:bodyPr/>
                    <a:lstStyle/>
                    <a:p>
                      <a:pPr algn="l" fontAlgn="b"/>
                      <a:r>
                        <a:rPr lang="es-EC" sz="1100" b="0" i="0" u="none" strike="noStrike" dirty="0">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09550">
                <a:tc>
                  <a:txBody>
                    <a:bodyPr/>
                    <a:lstStyle/>
                    <a:p>
                      <a:pPr algn="ctr" fontAlgn="b"/>
                      <a:r>
                        <a:rPr lang="es-EC" sz="1100" b="0" i="0" u="none" strike="noStrike" dirty="0">
                          <a:solidFill>
                            <a:srgbClr val="000000"/>
                          </a:solidFill>
                          <a:effectLst/>
                          <a:latin typeface="Arial"/>
                        </a:rPr>
                        <a:t>                    70,09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100" b="0" i="0" u="none" strike="noStrike" dirty="0">
                          <a:solidFill>
                            <a:srgbClr val="000000"/>
                          </a:solidFill>
                          <a:effectLst/>
                          <a:latin typeface="Arial"/>
                        </a:rPr>
                        <a:t>-119,6827478</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100" b="0" i="0" u="none" strike="noStrike" dirty="0">
                          <a:solidFill>
                            <a:srgbClr val="000000"/>
                          </a:solidFill>
                          <a:effectLst/>
                          <a:latin typeface="Arial"/>
                        </a:rPr>
                        <a:t>1 año y </a:t>
                      </a:r>
                      <a:r>
                        <a:rPr lang="es-EC" sz="1100" b="0" i="0" u="none" strike="noStrike" dirty="0" smtClean="0">
                          <a:solidFill>
                            <a:srgbClr val="000000"/>
                          </a:solidFill>
                          <a:effectLst/>
                          <a:latin typeface="Arial"/>
                        </a:rPr>
                        <a:t>120 días</a:t>
                      </a:r>
                      <a:endParaRPr lang="es-EC" sz="1100" b="0" i="0" u="none" strike="noStrike" dirty="0">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r>
              <a:tr h="209550">
                <a:tc>
                  <a:txBody>
                    <a:bodyPr/>
                    <a:lstStyle/>
                    <a:p>
                      <a:pPr algn="ctr" fontAlgn="b"/>
                      <a:r>
                        <a:rPr lang="es-EC" sz="1100" b="0" i="0" u="none" strike="noStrike">
                          <a:solidFill>
                            <a:srgbClr val="000000"/>
                          </a:solidFill>
                          <a:effectLst/>
                          <a:latin typeface="Arial"/>
                        </a:rPr>
                        <a:t>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fontAlgn="b"/>
                      <a:r>
                        <a:rPr lang="es-EC" sz="1100" b="0" i="0" u="none" strike="noStrike" dirty="0">
                          <a:solidFill>
                            <a:srgbClr val="000000"/>
                          </a:solidFill>
                          <a:effectLst/>
                          <a:latin typeface="Arial"/>
                        </a:rPr>
                        <a:t> </a:t>
                      </a: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r>
              <a:tr h="209550">
                <a:tc>
                  <a:txBody>
                    <a:bodyPr/>
                    <a:lstStyle/>
                    <a:p>
                      <a:pPr algn="ctr" fontAlgn="b"/>
                      <a:r>
                        <a:rPr lang="es-EC" sz="1100" b="0" i="0" u="none" strike="noStrike">
                          <a:solidFill>
                            <a:srgbClr val="000000"/>
                          </a:solidFill>
                          <a:effectLst/>
                          <a:latin typeface="Arial"/>
                        </a:rPr>
                        <a:t>                    51,83   </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100" b="0" i="0" u="none" strike="noStrike" dirty="0">
                          <a:solidFill>
                            <a:srgbClr val="000000"/>
                          </a:solidFill>
                          <a:effectLst/>
                          <a:latin typeface="Arial"/>
                        </a:rPr>
                        <a:t>-233,4016887</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c>
                  <a:txBody>
                    <a:bodyPr/>
                    <a:lstStyle/>
                    <a:p>
                      <a:pPr algn="ctr" fontAlgn="b"/>
                      <a:r>
                        <a:rPr lang="es-EC" sz="1100" b="0" i="0" u="none" strike="noStrike" dirty="0">
                          <a:solidFill>
                            <a:srgbClr val="000000"/>
                          </a:solidFill>
                          <a:effectLst/>
                          <a:latin typeface="Arial"/>
                        </a:rPr>
                        <a:t>1 año y 233 </a:t>
                      </a:r>
                      <a:r>
                        <a:rPr lang="es-EC" sz="1100" b="0" i="0" u="none" strike="noStrike" dirty="0" smtClean="0">
                          <a:solidFill>
                            <a:srgbClr val="000000"/>
                          </a:solidFill>
                          <a:effectLst/>
                          <a:latin typeface="Arial"/>
                        </a:rPr>
                        <a:t>días</a:t>
                      </a:r>
                      <a:endParaRPr lang="es-EC" sz="1100" b="0" i="0" u="none" strike="noStrike" dirty="0">
                        <a:solidFill>
                          <a:srgbClr val="000000"/>
                        </a:solidFill>
                        <a:effectLst/>
                        <a:latin typeface="Arial"/>
                      </a:endParaRPr>
                    </a:p>
                  </a:txBody>
                  <a:tcPr marL="0" marR="0" marT="0"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AEEF3"/>
                    </a:solidFill>
                  </a:tcPr>
                </a:tc>
              </a:tr>
            </a:tbl>
          </a:graphicData>
        </a:graphic>
      </p:graphicFrame>
      <p:sp>
        <p:nvSpPr>
          <p:cNvPr id="1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7"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6923" t="36829" r="19231"/>
          <a:stretch>
            <a:fillRect/>
          </a:stretch>
        </p:blipFill>
        <p:spPr bwMode="auto">
          <a:xfrm>
            <a:off x="5562600" y="487680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10200" y="4419600"/>
            <a:ext cx="2895600" cy="584775"/>
          </a:xfrm>
          <a:prstGeom prst="rect">
            <a:avLst/>
          </a:prstGeom>
          <a:noFill/>
        </p:spPr>
        <p:txBody>
          <a:bodyPr wrap="square" rtlCol="0">
            <a:spAutoFit/>
          </a:bodyPr>
          <a:lstStyle/>
          <a:p>
            <a:pPr algn="ctr"/>
            <a:r>
              <a:rPr lang="es-EC" sz="1600" b="1" i="1" dirty="0" smtClean="0">
                <a:solidFill>
                  <a:schemeClr val="accent1">
                    <a:lumMod val="75000"/>
                  </a:schemeClr>
                </a:solidFill>
              </a:rPr>
              <a:t>Análisis</a:t>
            </a:r>
            <a:r>
              <a:rPr lang="en-US" sz="1600" b="1" i="1" dirty="0" smtClean="0">
                <a:solidFill>
                  <a:schemeClr val="accent1">
                    <a:lumMod val="75000"/>
                  </a:schemeClr>
                </a:solidFill>
              </a:rPr>
              <a:t> de </a:t>
            </a:r>
            <a:r>
              <a:rPr lang="es-EC" sz="1600" b="1" i="1" dirty="0" smtClean="0">
                <a:solidFill>
                  <a:schemeClr val="accent1">
                    <a:lumMod val="75000"/>
                  </a:schemeClr>
                </a:solidFill>
              </a:rPr>
              <a:t>Sensibilidad</a:t>
            </a:r>
            <a:r>
              <a:rPr lang="en-US" sz="1600" b="1" i="1" dirty="0" smtClean="0">
                <a:solidFill>
                  <a:schemeClr val="accent1">
                    <a:lumMod val="75000"/>
                  </a:schemeClr>
                </a:solidFill>
              </a:rPr>
              <a:t> con Solver</a:t>
            </a:r>
            <a:endParaRPr lang="es-EC" sz="1600" b="1" i="1" dirty="0">
              <a:solidFill>
                <a:schemeClr val="accent1">
                  <a:lumMod val="75000"/>
                </a:schemeClr>
              </a:solidFill>
            </a:endParaRPr>
          </a:p>
        </p:txBody>
      </p:sp>
      <p:sp>
        <p:nvSpPr>
          <p:cNvPr id="10"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20525365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355" y="1179616"/>
            <a:ext cx="3987630" cy="1143000"/>
          </a:xfrm>
        </p:spPr>
        <p:txBody>
          <a:bodyPr>
            <a:normAutofit/>
          </a:bodyPr>
          <a:lstStyle/>
          <a:p>
            <a:pPr algn="ctr"/>
            <a:r>
              <a:rPr lang="es-EC" sz="2400" dirty="0" smtClean="0"/>
              <a:t>Análisis de Sensibilidad</a:t>
            </a:r>
            <a:r>
              <a:rPr lang="es-ES" sz="2400" dirty="0"/>
              <a:t/>
            </a:r>
            <a:br>
              <a:rPr lang="es-ES" sz="2400" dirty="0"/>
            </a:br>
            <a:endParaRPr lang="es-EC" sz="2400" dirty="0"/>
          </a:p>
        </p:txBody>
      </p:sp>
      <p:sp>
        <p:nvSpPr>
          <p:cNvPr id="3" name="2 Marcador de contenido"/>
          <p:cNvSpPr>
            <a:spLocks noGrp="1"/>
          </p:cNvSpPr>
          <p:nvPr>
            <p:ph idx="1"/>
          </p:nvPr>
        </p:nvSpPr>
        <p:spPr>
          <a:xfrm>
            <a:off x="609600" y="1981200"/>
            <a:ext cx="7924800" cy="4343400"/>
          </a:xfrm>
        </p:spPr>
        <p:txBody>
          <a:bodyPr/>
          <a:lstStyle/>
          <a:p>
            <a:pPr>
              <a:buFont typeface="Wingdings" pitchFamily="2" charset="2"/>
              <a:buChar char="v"/>
            </a:pPr>
            <a:r>
              <a:rPr lang="es-EC" sz="1600" b="1" dirty="0" smtClean="0">
                <a:solidFill>
                  <a:schemeClr val="accent1">
                    <a:lumMod val="75000"/>
                  </a:schemeClr>
                </a:solidFill>
              </a:rPr>
              <a:t>PRECIO vs VAN</a:t>
            </a:r>
          </a:p>
          <a:p>
            <a:endParaRPr lang="es-EC" dirty="0"/>
          </a:p>
          <a:p>
            <a:pPr marL="68580" indent="0">
              <a:buNone/>
            </a:pP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498465437"/>
              </p:ext>
            </p:extLst>
          </p:nvPr>
        </p:nvGraphicFramePr>
        <p:xfrm>
          <a:off x="838200" y="2438400"/>
          <a:ext cx="7543800" cy="609600"/>
        </p:xfrm>
        <a:graphic>
          <a:graphicData uri="http://schemas.openxmlformats.org/drawingml/2006/table">
            <a:tbl>
              <a:tblPr/>
              <a:tblGrid>
                <a:gridCol w="913864"/>
                <a:gridCol w="800380"/>
                <a:gridCol w="674656"/>
                <a:gridCol w="745287"/>
                <a:gridCol w="700924"/>
                <a:gridCol w="700924"/>
                <a:gridCol w="700924"/>
                <a:gridCol w="768947"/>
                <a:gridCol w="768947"/>
                <a:gridCol w="768947"/>
              </a:tblGrid>
              <a:tr h="304800">
                <a:tc>
                  <a:txBody>
                    <a:bodyPr/>
                    <a:lstStyle/>
                    <a:p>
                      <a:pPr algn="ctr" fontAlgn="b"/>
                      <a:r>
                        <a:rPr lang="es-EC" sz="900" b="1" i="0" u="none" strike="noStrike" dirty="0">
                          <a:solidFill>
                            <a:srgbClr val="FFFFFF"/>
                          </a:solidFill>
                          <a:effectLst/>
                          <a:latin typeface="Arial"/>
                        </a:rPr>
                        <a:t>PRECIO</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215967"/>
                    </a:solidFill>
                  </a:tcPr>
                </a:tc>
                <a:tc>
                  <a:txBody>
                    <a:bodyPr/>
                    <a:lstStyle/>
                    <a:p>
                      <a:pPr algn="ctr" fontAlgn="b"/>
                      <a:r>
                        <a:rPr lang="es-EC" sz="1000" b="0" i="0" u="none" strike="noStrike" dirty="0">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000" b="0" i="0" u="none" strike="noStrike" dirty="0">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000" b="0" i="0" u="none" strike="noStrike" dirty="0">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00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000" b="0" i="0" u="none" strike="noStrike" dirty="0">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000" b="0" i="0" u="none" strike="noStrike" dirty="0">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000" b="0" i="0" u="none" strike="noStrike" dirty="0">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000" b="0" i="0" u="none" strike="noStrike" dirty="0">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000" b="0" i="0" u="none" strike="noStrike" dirty="0">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04800">
                <a:tc>
                  <a:txBody>
                    <a:bodyPr/>
                    <a:lstStyle/>
                    <a:p>
                      <a:pPr algn="ctr" fontAlgn="b"/>
                      <a:r>
                        <a:rPr lang="es-EC" sz="900" b="1" i="0" u="none" strike="noStrike">
                          <a:solidFill>
                            <a:srgbClr val="FFFFFF"/>
                          </a:solidFill>
                          <a:effectLst/>
                          <a:latin typeface="Arial"/>
                        </a:rPr>
                        <a:t>VAN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215967"/>
                    </a:solidFill>
                  </a:tcPr>
                </a:tc>
                <a:tc>
                  <a:txBody>
                    <a:bodyPr/>
                    <a:lstStyle/>
                    <a:p>
                      <a:pPr algn="ctr" fontAlgn="b"/>
                      <a:r>
                        <a:rPr lang="es-EC" sz="1000" b="0" i="0" u="none" strike="noStrike">
                          <a:solidFill>
                            <a:srgbClr val="000000"/>
                          </a:solidFill>
                          <a:effectLst/>
                          <a:latin typeface="Calibri"/>
                        </a:rPr>
                        <a:t>($ 26.819,35)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Calibri"/>
                        </a:rPr>
                        <a:t>$ 2.055,17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Calibri"/>
                        </a:rPr>
                        <a:t>$ 25.335,66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Calibri"/>
                        </a:rPr>
                        <a:t>$ 48.102,43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Calibri"/>
                        </a:rPr>
                        <a:t>$ 70.869,20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Calibri"/>
                        </a:rPr>
                        <a:t>$ 93.635,97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Calibri"/>
                        </a:rPr>
                        <a:t>$ 116.402,74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Calibri"/>
                        </a:rPr>
                        <a:t>$ 139.169,51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Calibri"/>
                        </a:rPr>
                        <a:t>$ 161.936,28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1 Gráfico"/>
          <p:cNvGraphicFramePr>
            <a:graphicFrameLocks/>
          </p:cNvGraphicFramePr>
          <p:nvPr>
            <p:extLst>
              <p:ext uri="{D42A27DB-BD31-4B8C-83A1-F6EECF244321}">
                <p14:modId xmlns:p14="http://schemas.microsoft.com/office/powerpoint/2010/main" val="1496955034"/>
              </p:ext>
            </p:extLst>
          </p:nvPr>
        </p:nvGraphicFramePr>
        <p:xfrm>
          <a:off x="1828800" y="3276600"/>
          <a:ext cx="55626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2"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8"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119580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676400"/>
            <a:ext cx="5172634" cy="762000"/>
          </a:xfrm>
        </p:spPr>
        <p:txBody>
          <a:bodyPr>
            <a:noAutofit/>
          </a:bodyPr>
          <a:lstStyle/>
          <a:p>
            <a:pPr algn="ctr"/>
            <a:r>
              <a:rPr lang="es-EC" sz="2400" dirty="0" smtClean="0"/>
              <a:t>Análisis de Sensibilidad</a:t>
            </a:r>
            <a:r>
              <a:rPr lang="es-ES" dirty="0"/>
              <a:t/>
            </a:r>
            <a:br>
              <a:rPr lang="es-ES" dirty="0"/>
            </a:br>
            <a:endParaRPr lang="es-EC" dirty="0"/>
          </a:p>
        </p:txBody>
      </p:sp>
      <p:sp>
        <p:nvSpPr>
          <p:cNvPr id="3" name="2 Marcador de contenido"/>
          <p:cNvSpPr>
            <a:spLocks noGrp="1"/>
          </p:cNvSpPr>
          <p:nvPr>
            <p:ph idx="1"/>
          </p:nvPr>
        </p:nvSpPr>
        <p:spPr>
          <a:xfrm>
            <a:off x="990600" y="1828800"/>
            <a:ext cx="6777317" cy="4267200"/>
          </a:xfrm>
        </p:spPr>
        <p:txBody>
          <a:bodyPr>
            <a:normAutofit/>
          </a:bodyPr>
          <a:lstStyle/>
          <a:p>
            <a:pPr>
              <a:buFont typeface="Wingdings" pitchFamily="2" charset="2"/>
              <a:buChar char="v"/>
            </a:pPr>
            <a:r>
              <a:rPr lang="es-EC" sz="1600" b="1" dirty="0" smtClean="0">
                <a:solidFill>
                  <a:schemeClr val="accent1">
                    <a:lumMod val="75000"/>
                  </a:schemeClr>
                </a:solidFill>
              </a:rPr>
              <a:t>% COSTOS DE VTAS vs VAN</a:t>
            </a:r>
          </a:p>
          <a:p>
            <a:pPr>
              <a:buFont typeface="Wingdings" pitchFamily="2" charset="2"/>
              <a:buChar char="v"/>
            </a:pPr>
            <a:endParaRPr lang="es-EC" sz="1600" b="1" dirty="0">
              <a:solidFill>
                <a:schemeClr val="accent1">
                  <a:lumMod val="75000"/>
                </a:scheme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042526106"/>
              </p:ext>
            </p:extLst>
          </p:nvPr>
        </p:nvGraphicFramePr>
        <p:xfrm>
          <a:off x="838200" y="2286000"/>
          <a:ext cx="7696198" cy="609600"/>
        </p:xfrm>
        <a:graphic>
          <a:graphicData uri="http://schemas.openxmlformats.org/drawingml/2006/table">
            <a:tbl>
              <a:tblPr/>
              <a:tblGrid>
                <a:gridCol w="1591988"/>
                <a:gridCol w="753096"/>
                <a:gridCol w="753096"/>
                <a:gridCol w="753096"/>
                <a:gridCol w="753096"/>
                <a:gridCol w="753096"/>
                <a:gridCol w="737208"/>
                <a:gridCol w="800761"/>
                <a:gridCol w="800761"/>
              </a:tblGrid>
              <a:tr h="210093">
                <a:tc>
                  <a:txBody>
                    <a:bodyPr/>
                    <a:lstStyle/>
                    <a:p>
                      <a:pPr algn="ctr" fontAlgn="b"/>
                      <a:r>
                        <a:rPr lang="es-EC" sz="900" b="0" i="0" u="none" strike="noStrike" dirty="0">
                          <a:solidFill>
                            <a:srgbClr val="FFFFFF"/>
                          </a:solidFill>
                          <a:effectLst/>
                          <a:latin typeface="Arial"/>
                        </a:rPr>
                        <a:t>% COSTO DE VENTA</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215967"/>
                    </a:solidFill>
                  </a:tcPr>
                </a:tc>
                <a:tc>
                  <a:txBody>
                    <a:bodyPr/>
                    <a:lstStyle/>
                    <a:p>
                      <a:pPr algn="ctr" fontAlgn="b"/>
                      <a:r>
                        <a:rPr lang="es-EC" sz="1050" b="0" i="0" u="none" strike="noStrike" dirty="0">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s-EC" sz="1050" b="0"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s-EC" sz="1050" b="0" i="0" u="none" strike="noStrike" dirty="0">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s-EC" sz="1050" b="0" i="0" u="none" strike="noStrike" dirty="0">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s-EC" sz="1050" b="0" i="0" u="none" strike="noStrike" dirty="0">
                          <a:solidFill>
                            <a:srgbClr val="000000"/>
                          </a:solidFill>
                          <a:effectLst/>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s-EC" sz="1050" b="0" i="0" u="none" strike="noStrike" dirty="0">
                          <a:solidFill>
                            <a:srgbClr val="000000"/>
                          </a:solidFill>
                          <a:effectLst/>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s-EC" sz="1050" b="0" i="0" u="none" strike="noStrike" dirty="0">
                          <a:solidFill>
                            <a:srgbClr val="000000"/>
                          </a:solidFill>
                          <a:effectLst/>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s-EC" sz="1050" b="0" i="0" u="none" strike="noStrike" dirty="0">
                          <a:solidFill>
                            <a:srgbClr val="000000"/>
                          </a:solidFill>
                          <a:effectLst/>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r>
              <a:tr h="399507">
                <a:tc>
                  <a:txBody>
                    <a:bodyPr/>
                    <a:lstStyle/>
                    <a:p>
                      <a:pPr algn="ctr" fontAlgn="b"/>
                      <a:r>
                        <a:rPr lang="es-EC" sz="900" b="0" i="0" u="none" strike="noStrike" dirty="0" smtClean="0">
                          <a:solidFill>
                            <a:srgbClr val="FFFFFF"/>
                          </a:solidFill>
                          <a:effectLst/>
                          <a:latin typeface="Arial"/>
                        </a:rPr>
                        <a:t>VAN</a:t>
                      </a:r>
                    </a:p>
                    <a:p>
                      <a:pPr algn="ctr" fontAlgn="b"/>
                      <a:endParaRPr lang="es-EC" sz="900" b="0" i="0" u="none" strike="noStrike" dirty="0">
                        <a:solidFill>
                          <a:srgbClr val="FFFF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215967"/>
                    </a:solidFill>
                  </a:tcPr>
                </a:tc>
                <a:tc>
                  <a:txBody>
                    <a:bodyPr/>
                    <a:lstStyle/>
                    <a:p>
                      <a:pPr algn="ctr" fontAlgn="b"/>
                      <a:r>
                        <a:rPr lang="es-EC" sz="1050" b="0" i="0" u="none" strike="noStrike" dirty="0">
                          <a:solidFill>
                            <a:srgbClr val="000000"/>
                          </a:solidFill>
                          <a:effectLst/>
                          <a:latin typeface="Calibri"/>
                        </a:rPr>
                        <a:t>$ </a:t>
                      </a:r>
                      <a:r>
                        <a:rPr lang="es-EC" sz="1050" b="0" i="0" u="none" strike="noStrike" dirty="0" smtClean="0">
                          <a:solidFill>
                            <a:srgbClr val="000000"/>
                          </a:solidFill>
                          <a:effectLst/>
                          <a:latin typeface="Calibri"/>
                        </a:rPr>
                        <a:t>61.068,30</a:t>
                      </a:r>
                    </a:p>
                    <a:p>
                      <a:pPr algn="ctr" fontAlgn="b"/>
                      <a:r>
                        <a:rPr lang="es-EC" sz="1050" b="0" i="0" u="none" strike="noStrike" dirty="0" smtClean="0">
                          <a:solidFill>
                            <a:srgbClr val="000000"/>
                          </a:solidFill>
                          <a:effectLst/>
                          <a:latin typeface="Calibri"/>
                        </a:rPr>
                        <a:t> </a:t>
                      </a:r>
                      <a:endParaRPr lang="es-EC" sz="105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0000"/>
                          </a:solidFill>
                          <a:effectLst/>
                          <a:latin typeface="Calibri"/>
                        </a:rPr>
                        <a:t>$ </a:t>
                      </a:r>
                      <a:r>
                        <a:rPr lang="es-EC" sz="1050" b="0" i="0" u="none" strike="noStrike" dirty="0" smtClean="0">
                          <a:solidFill>
                            <a:srgbClr val="000000"/>
                          </a:solidFill>
                          <a:effectLst/>
                          <a:latin typeface="Calibri"/>
                        </a:rPr>
                        <a:t>48.102,43</a:t>
                      </a:r>
                    </a:p>
                    <a:p>
                      <a:pPr algn="ctr" fontAlgn="b"/>
                      <a:r>
                        <a:rPr lang="es-EC" sz="1050" b="0" i="0" u="none" strike="noStrike" dirty="0" smtClean="0">
                          <a:solidFill>
                            <a:srgbClr val="000000"/>
                          </a:solidFill>
                          <a:effectLst/>
                          <a:latin typeface="Calibri"/>
                        </a:rPr>
                        <a:t> </a:t>
                      </a:r>
                      <a:endParaRPr lang="es-EC" sz="105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0000"/>
                          </a:solidFill>
                          <a:effectLst/>
                          <a:latin typeface="Calibri"/>
                        </a:rPr>
                        <a:t>$ </a:t>
                      </a:r>
                      <a:r>
                        <a:rPr lang="es-EC" sz="1050" b="0" i="0" u="none" strike="noStrike" dirty="0" smtClean="0">
                          <a:solidFill>
                            <a:srgbClr val="000000"/>
                          </a:solidFill>
                          <a:effectLst/>
                          <a:latin typeface="Calibri"/>
                        </a:rPr>
                        <a:t>35.136,56</a:t>
                      </a:r>
                    </a:p>
                    <a:p>
                      <a:pPr algn="ctr" fontAlgn="b"/>
                      <a:r>
                        <a:rPr lang="es-EC" sz="1050" b="0" i="0" u="none" strike="noStrike" dirty="0" smtClean="0">
                          <a:solidFill>
                            <a:srgbClr val="000000"/>
                          </a:solidFill>
                          <a:effectLst/>
                          <a:latin typeface="Calibri"/>
                        </a:rPr>
                        <a:t> </a:t>
                      </a:r>
                      <a:endParaRPr lang="es-EC" sz="105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0000"/>
                          </a:solidFill>
                          <a:effectLst/>
                          <a:latin typeface="Calibri"/>
                        </a:rPr>
                        <a:t>$ 22.170,70 </a:t>
                      </a:r>
                      <a:endParaRPr lang="es-EC" sz="1050" b="0" i="0" u="none" strike="noStrike" dirty="0" smtClean="0">
                        <a:solidFill>
                          <a:srgbClr val="000000"/>
                        </a:solidFill>
                        <a:effectLst/>
                        <a:latin typeface="Calibri"/>
                      </a:endParaRPr>
                    </a:p>
                    <a:p>
                      <a:pPr algn="ctr" fontAlgn="b"/>
                      <a:endParaRPr lang="es-EC" sz="105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0000"/>
                          </a:solidFill>
                          <a:effectLst/>
                          <a:latin typeface="Calibri"/>
                        </a:rPr>
                        <a:t>$ 9.204,83 </a:t>
                      </a:r>
                      <a:endParaRPr lang="es-EC" sz="1050" b="0" i="0" u="none" strike="noStrike" dirty="0" smtClean="0">
                        <a:solidFill>
                          <a:srgbClr val="000000"/>
                        </a:solidFill>
                        <a:effectLst/>
                        <a:latin typeface="Calibri"/>
                      </a:endParaRPr>
                    </a:p>
                    <a:p>
                      <a:pPr algn="ctr" fontAlgn="b"/>
                      <a:endParaRPr lang="es-EC" sz="105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0000"/>
                          </a:solidFill>
                          <a:effectLst/>
                          <a:latin typeface="Calibri"/>
                        </a:rPr>
                        <a:t>($ 5.025,78</a:t>
                      </a:r>
                      <a:r>
                        <a:rPr lang="es-EC" sz="1050" b="0" i="0" u="none" strike="noStrike" dirty="0" smtClean="0">
                          <a:solidFill>
                            <a:srgbClr val="000000"/>
                          </a:solidFill>
                          <a:effectLst/>
                          <a:latin typeface="Calibri"/>
                        </a:rPr>
                        <a:t>)</a:t>
                      </a:r>
                    </a:p>
                    <a:p>
                      <a:pPr algn="ctr" fontAlgn="b"/>
                      <a:endParaRPr lang="es-EC" sz="105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0000"/>
                          </a:solidFill>
                          <a:effectLst/>
                          <a:latin typeface="Calibri"/>
                        </a:rPr>
                        <a:t>($ 21.314,92</a:t>
                      </a:r>
                      <a:r>
                        <a:rPr lang="es-EC" sz="1050" b="0" i="0" u="none" strike="noStrike" dirty="0" smtClean="0">
                          <a:solidFill>
                            <a:srgbClr val="000000"/>
                          </a:solidFill>
                          <a:effectLst/>
                          <a:latin typeface="Calibri"/>
                        </a:rPr>
                        <a:t>)</a:t>
                      </a:r>
                    </a:p>
                    <a:p>
                      <a:pPr algn="ctr" fontAlgn="b"/>
                      <a:endParaRPr lang="es-EC" sz="105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0000"/>
                          </a:solidFill>
                          <a:effectLst/>
                          <a:latin typeface="Calibri"/>
                        </a:rPr>
                        <a:t>($ 40.148,35</a:t>
                      </a:r>
                      <a:r>
                        <a:rPr lang="es-EC" sz="1050" b="0" i="0" u="none" strike="noStrike" dirty="0" smtClean="0">
                          <a:solidFill>
                            <a:srgbClr val="000000"/>
                          </a:solidFill>
                          <a:effectLst/>
                          <a:latin typeface="Calibri"/>
                        </a:rPr>
                        <a:t>)</a:t>
                      </a:r>
                    </a:p>
                    <a:p>
                      <a:pPr algn="ctr" fontAlgn="b"/>
                      <a:endParaRPr lang="es-EC" sz="105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1 Gráfico"/>
          <p:cNvGraphicFramePr>
            <a:graphicFrameLocks/>
          </p:cNvGraphicFramePr>
          <p:nvPr>
            <p:extLst>
              <p:ext uri="{D42A27DB-BD31-4B8C-83A1-F6EECF244321}">
                <p14:modId xmlns:p14="http://schemas.microsoft.com/office/powerpoint/2010/main" val="3585363280"/>
              </p:ext>
            </p:extLst>
          </p:nvPr>
        </p:nvGraphicFramePr>
        <p:xfrm>
          <a:off x="1905000" y="3124200"/>
          <a:ext cx="5562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9"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10"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1"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extLst>
      <p:ext uri="{BB962C8B-B14F-4D97-AF65-F5344CB8AC3E}">
        <p14:creationId xmlns:p14="http://schemas.microsoft.com/office/powerpoint/2010/main" val="40025846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38400" y="1295400"/>
            <a:ext cx="3680910" cy="801136"/>
          </a:xfrm>
        </p:spPr>
        <p:txBody>
          <a:bodyPr>
            <a:normAutofit/>
          </a:bodyPr>
          <a:lstStyle/>
          <a:p>
            <a:pPr algn="ctr"/>
            <a:r>
              <a:rPr lang="es-EC" sz="2400" dirty="0" smtClean="0"/>
              <a:t>CRYSTAL BALL </a:t>
            </a:r>
            <a:endParaRPr lang="es-EC" sz="2400" dirty="0"/>
          </a:p>
        </p:txBody>
      </p:sp>
      <p:graphicFrame>
        <p:nvGraphicFramePr>
          <p:cNvPr id="4" name="3 Tabla"/>
          <p:cNvGraphicFramePr>
            <a:graphicFrameLocks noGrp="1"/>
          </p:cNvGraphicFramePr>
          <p:nvPr>
            <p:extLst>
              <p:ext uri="{D42A27DB-BD31-4B8C-83A1-F6EECF244321}">
                <p14:modId xmlns:p14="http://schemas.microsoft.com/office/powerpoint/2010/main" val="3973211917"/>
              </p:ext>
            </p:extLst>
          </p:nvPr>
        </p:nvGraphicFramePr>
        <p:xfrm>
          <a:off x="609600" y="2209800"/>
          <a:ext cx="3657600" cy="4194400"/>
        </p:xfrm>
        <a:graphic>
          <a:graphicData uri="http://schemas.openxmlformats.org/drawingml/2006/table">
            <a:tbl>
              <a:tblPr/>
              <a:tblGrid>
                <a:gridCol w="1794295"/>
                <a:gridCol w="1863305"/>
              </a:tblGrid>
              <a:tr h="328000">
                <a:tc>
                  <a:txBody>
                    <a:bodyPr/>
                    <a:lstStyle/>
                    <a:p>
                      <a:pPr marL="248285" lvl="0" indent="450215" algn="l">
                        <a:lnSpc>
                          <a:spcPct val="150000"/>
                        </a:lnSpc>
                        <a:spcAft>
                          <a:spcPts val="0"/>
                        </a:spcAft>
                      </a:pPr>
                      <a:r>
                        <a:rPr lang="es-EC" sz="1000" dirty="0" err="1">
                          <a:solidFill>
                            <a:srgbClr val="FFFFFF"/>
                          </a:solidFill>
                          <a:latin typeface="Calibri"/>
                          <a:ea typeface="Times New Roman"/>
                          <a:cs typeface="Times New Roman"/>
                        </a:rPr>
                        <a:t>Statistics</a:t>
                      </a:r>
                      <a:r>
                        <a:rPr lang="es-EC" sz="1000" dirty="0">
                          <a:solidFill>
                            <a:srgbClr val="FFFFFF"/>
                          </a:solidFill>
                          <a:latin typeface="Calibri"/>
                          <a:ea typeface="Times New Roman"/>
                          <a:cs typeface="Times New Roman"/>
                        </a:rPr>
                        <a:t>:</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248285" indent="450215" algn="l">
                        <a:lnSpc>
                          <a:spcPct val="150000"/>
                        </a:lnSpc>
                        <a:spcAft>
                          <a:spcPts val="0"/>
                        </a:spcAft>
                      </a:pPr>
                      <a:r>
                        <a:rPr lang="es-EC" sz="1000" dirty="0" err="1">
                          <a:solidFill>
                            <a:srgbClr val="FFFFFF"/>
                          </a:solidFill>
                          <a:latin typeface="Calibri"/>
                          <a:ea typeface="Times New Roman"/>
                          <a:cs typeface="Times New Roman"/>
                        </a:rPr>
                        <a:t>Forecast</a:t>
                      </a:r>
                      <a:r>
                        <a:rPr lang="es-EC" sz="1000" dirty="0">
                          <a:solidFill>
                            <a:srgbClr val="FFFFFF"/>
                          </a:solidFill>
                          <a:latin typeface="Calibri"/>
                          <a:ea typeface="Times New Roman"/>
                          <a:cs typeface="Times New Roman"/>
                        </a:rPr>
                        <a:t> </a:t>
                      </a:r>
                      <a:r>
                        <a:rPr lang="es-EC" sz="1000" dirty="0" err="1">
                          <a:solidFill>
                            <a:srgbClr val="FFFFFF"/>
                          </a:solidFill>
                          <a:latin typeface="Calibri"/>
                          <a:ea typeface="Times New Roman"/>
                          <a:cs typeface="Times New Roman"/>
                        </a:rPr>
                        <a:t>values</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28000">
                <a:tc>
                  <a:txBody>
                    <a:bodyPr/>
                    <a:lstStyle/>
                    <a:p>
                      <a:pPr marL="248285" lvl="0" indent="450215" algn="l">
                        <a:lnSpc>
                          <a:spcPct val="150000"/>
                        </a:lnSpc>
                        <a:spcAft>
                          <a:spcPts val="0"/>
                        </a:spcAft>
                      </a:pPr>
                      <a:r>
                        <a:rPr lang="es-EC" sz="1000" dirty="0" err="1">
                          <a:solidFill>
                            <a:srgbClr val="000000"/>
                          </a:solidFill>
                          <a:latin typeface="Calibri"/>
                          <a:ea typeface="Times New Roman"/>
                          <a:cs typeface="Times New Roman"/>
                        </a:rPr>
                        <a:t>Trials</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1.000.000</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000">
                <a:tc>
                  <a:txBody>
                    <a:bodyPr/>
                    <a:lstStyle/>
                    <a:p>
                      <a:pPr marL="248285" lvl="0" indent="450215" algn="l">
                        <a:lnSpc>
                          <a:spcPct val="150000"/>
                        </a:lnSpc>
                        <a:spcAft>
                          <a:spcPts val="0"/>
                        </a:spcAft>
                      </a:pPr>
                      <a:r>
                        <a:rPr lang="es-EC" sz="1000" dirty="0">
                          <a:solidFill>
                            <a:srgbClr val="000000"/>
                          </a:solidFill>
                          <a:latin typeface="Calibri"/>
                          <a:ea typeface="Times New Roman"/>
                          <a:cs typeface="Times New Roman"/>
                        </a:rPr>
                        <a:t>Mean</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$37.500,44 </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000">
                <a:tc>
                  <a:txBody>
                    <a:bodyPr/>
                    <a:lstStyle/>
                    <a:p>
                      <a:pPr marL="248285" lvl="0" indent="450215" algn="l">
                        <a:lnSpc>
                          <a:spcPct val="150000"/>
                        </a:lnSpc>
                        <a:spcAft>
                          <a:spcPts val="0"/>
                        </a:spcAft>
                      </a:pPr>
                      <a:r>
                        <a:rPr lang="es-EC" sz="1000" dirty="0">
                          <a:solidFill>
                            <a:srgbClr val="000000"/>
                          </a:solidFill>
                          <a:latin typeface="Calibri"/>
                          <a:ea typeface="Times New Roman"/>
                          <a:cs typeface="Times New Roman"/>
                        </a:rPr>
                        <a:t>Median</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$37.456,01 </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680">
                <a:tc>
                  <a:txBody>
                    <a:bodyPr/>
                    <a:lstStyle/>
                    <a:p>
                      <a:pPr marL="248285" lvl="0" indent="450215" algn="l">
                        <a:lnSpc>
                          <a:spcPct val="150000"/>
                        </a:lnSpc>
                        <a:spcAft>
                          <a:spcPts val="0"/>
                        </a:spcAft>
                      </a:pPr>
                      <a:r>
                        <a:rPr lang="es-EC" sz="1000" dirty="0" err="1">
                          <a:solidFill>
                            <a:srgbClr val="000000"/>
                          </a:solidFill>
                          <a:latin typeface="Calibri"/>
                          <a:ea typeface="Times New Roman"/>
                          <a:cs typeface="Times New Roman"/>
                        </a:rPr>
                        <a:t>Mode</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000">
                <a:tc>
                  <a:txBody>
                    <a:bodyPr/>
                    <a:lstStyle/>
                    <a:p>
                      <a:pPr marL="248285" lvl="0" indent="450215" algn="l">
                        <a:lnSpc>
                          <a:spcPct val="150000"/>
                        </a:lnSpc>
                        <a:spcAft>
                          <a:spcPts val="0"/>
                        </a:spcAft>
                      </a:pPr>
                      <a:r>
                        <a:rPr lang="es-EC" sz="1000" dirty="0">
                          <a:solidFill>
                            <a:srgbClr val="000000"/>
                          </a:solidFill>
                          <a:latin typeface="Calibri"/>
                          <a:ea typeface="Times New Roman"/>
                          <a:cs typeface="Times New Roman"/>
                        </a:rPr>
                        <a:t>Standard </a:t>
                      </a:r>
                      <a:r>
                        <a:rPr lang="es-EC" sz="1000" dirty="0" err="1">
                          <a:solidFill>
                            <a:srgbClr val="000000"/>
                          </a:solidFill>
                          <a:latin typeface="Calibri"/>
                          <a:ea typeface="Times New Roman"/>
                          <a:cs typeface="Times New Roman"/>
                        </a:rPr>
                        <a:t>Deviation</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$44.239,52 </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000">
                <a:tc>
                  <a:txBody>
                    <a:bodyPr/>
                    <a:lstStyle/>
                    <a:p>
                      <a:pPr marL="248285" lvl="0" indent="450215" algn="l">
                        <a:lnSpc>
                          <a:spcPct val="150000"/>
                        </a:lnSpc>
                        <a:spcAft>
                          <a:spcPts val="0"/>
                        </a:spcAft>
                      </a:pPr>
                      <a:r>
                        <a:rPr lang="es-EC" sz="1000" dirty="0" err="1">
                          <a:solidFill>
                            <a:srgbClr val="000000"/>
                          </a:solidFill>
                          <a:latin typeface="Calibri"/>
                          <a:ea typeface="Times New Roman"/>
                          <a:cs typeface="Times New Roman"/>
                        </a:rPr>
                        <a:t>Variance</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$1.957.135.421,54 </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680">
                <a:tc>
                  <a:txBody>
                    <a:bodyPr/>
                    <a:lstStyle/>
                    <a:p>
                      <a:pPr marL="248285" lvl="0" indent="450215" algn="l">
                        <a:lnSpc>
                          <a:spcPct val="150000"/>
                        </a:lnSpc>
                        <a:spcAft>
                          <a:spcPts val="0"/>
                        </a:spcAft>
                      </a:pPr>
                      <a:r>
                        <a:rPr lang="es-EC" sz="1000" dirty="0" err="1">
                          <a:solidFill>
                            <a:srgbClr val="000000"/>
                          </a:solidFill>
                          <a:latin typeface="Calibri"/>
                          <a:ea typeface="Times New Roman"/>
                          <a:cs typeface="Times New Roman"/>
                        </a:rPr>
                        <a:t>Skewness</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-0,2179</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680">
                <a:tc>
                  <a:txBody>
                    <a:bodyPr/>
                    <a:lstStyle/>
                    <a:p>
                      <a:pPr marL="248285" lvl="0" indent="450215" algn="l">
                        <a:lnSpc>
                          <a:spcPct val="150000"/>
                        </a:lnSpc>
                        <a:spcAft>
                          <a:spcPts val="0"/>
                        </a:spcAft>
                      </a:pPr>
                      <a:r>
                        <a:rPr lang="es-EC" sz="1000" dirty="0" err="1">
                          <a:solidFill>
                            <a:srgbClr val="000000"/>
                          </a:solidFill>
                          <a:latin typeface="Calibri"/>
                          <a:ea typeface="Times New Roman"/>
                          <a:cs typeface="Times New Roman"/>
                        </a:rPr>
                        <a:t>Kurtosis</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4,67</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000">
                <a:tc>
                  <a:txBody>
                    <a:bodyPr/>
                    <a:lstStyle/>
                    <a:p>
                      <a:pPr marL="248285" lvl="0" indent="450215" algn="l">
                        <a:lnSpc>
                          <a:spcPct val="150000"/>
                        </a:lnSpc>
                        <a:spcAft>
                          <a:spcPts val="0"/>
                        </a:spcAft>
                      </a:pPr>
                      <a:r>
                        <a:rPr lang="es-EC" sz="1000" dirty="0" err="1">
                          <a:solidFill>
                            <a:srgbClr val="000000"/>
                          </a:solidFill>
                          <a:latin typeface="Calibri"/>
                          <a:ea typeface="Times New Roman"/>
                          <a:cs typeface="Times New Roman"/>
                        </a:rPr>
                        <a:t>Coeff</a:t>
                      </a:r>
                      <a:r>
                        <a:rPr lang="es-EC" sz="1000" dirty="0">
                          <a:solidFill>
                            <a:srgbClr val="000000"/>
                          </a:solidFill>
                          <a:latin typeface="Calibri"/>
                          <a:ea typeface="Times New Roman"/>
                          <a:cs typeface="Times New Roman"/>
                        </a:rPr>
                        <a:t>. of </a:t>
                      </a:r>
                      <a:r>
                        <a:rPr lang="es-EC" sz="1000" dirty="0" err="1">
                          <a:solidFill>
                            <a:srgbClr val="000000"/>
                          </a:solidFill>
                          <a:latin typeface="Calibri"/>
                          <a:ea typeface="Times New Roman"/>
                          <a:cs typeface="Times New Roman"/>
                        </a:rPr>
                        <a:t>Variability</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1,18</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000">
                <a:tc>
                  <a:txBody>
                    <a:bodyPr/>
                    <a:lstStyle/>
                    <a:p>
                      <a:pPr marL="248285" lvl="0" indent="450215" algn="l">
                        <a:lnSpc>
                          <a:spcPct val="150000"/>
                        </a:lnSpc>
                        <a:spcAft>
                          <a:spcPts val="0"/>
                        </a:spcAft>
                      </a:pPr>
                      <a:r>
                        <a:rPr lang="es-EC" sz="1000" dirty="0" err="1">
                          <a:solidFill>
                            <a:srgbClr val="000000"/>
                          </a:solidFill>
                          <a:latin typeface="Calibri"/>
                          <a:ea typeface="Times New Roman"/>
                          <a:cs typeface="Times New Roman"/>
                        </a:rPr>
                        <a:t>Minimum</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($344.674,10)</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000">
                <a:tc>
                  <a:txBody>
                    <a:bodyPr/>
                    <a:lstStyle/>
                    <a:p>
                      <a:pPr marL="248285" lvl="0" indent="450215" algn="l">
                        <a:lnSpc>
                          <a:spcPct val="150000"/>
                        </a:lnSpc>
                        <a:spcAft>
                          <a:spcPts val="0"/>
                        </a:spcAft>
                      </a:pPr>
                      <a:r>
                        <a:rPr lang="es-EC" sz="1000" dirty="0" err="1">
                          <a:solidFill>
                            <a:srgbClr val="000000"/>
                          </a:solidFill>
                          <a:latin typeface="Calibri"/>
                          <a:ea typeface="Times New Roman"/>
                          <a:cs typeface="Times New Roman"/>
                        </a:rPr>
                        <a:t>Maximum</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$422.745,85 </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000">
                <a:tc>
                  <a:txBody>
                    <a:bodyPr/>
                    <a:lstStyle/>
                    <a:p>
                      <a:pPr marL="248285" lvl="0" indent="450215" algn="l">
                        <a:lnSpc>
                          <a:spcPct val="150000"/>
                        </a:lnSpc>
                        <a:spcAft>
                          <a:spcPts val="0"/>
                        </a:spcAft>
                      </a:pPr>
                      <a:r>
                        <a:rPr lang="es-EC" sz="1000" dirty="0" err="1">
                          <a:solidFill>
                            <a:srgbClr val="000000"/>
                          </a:solidFill>
                          <a:latin typeface="Calibri"/>
                          <a:ea typeface="Times New Roman"/>
                          <a:cs typeface="Times New Roman"/>
                        </a:rPr>
                        <a:t>Range</a:t>
                      </a:r>
                      <a:r>
                        <a:rPr lang="es-EC" sz="1000" dirty="0">
                          <a:solidFill>
                            <a:srgbClr val="000000"/>
                          </a:solidFill>
                          <a:latin typeface="Calibri"/>
                          <a:ea typeface="Times New Roman"/>
                          <a:cs typeface="Times New Roman"/>
                        </a:rPr>
                        <a:t> </a:t>
                      </a:r>
                      <a:r>
                        <a:rPr lang="es-EC" sz="1000" dirty="0" err="1">
                          <a:solidFill>
                            <a:srgbClr val="000000"/>
                          </a:solidFill>
                          <a:latin typeface="Calibri"/>
                          <a:ea typeface="Times New Roman"/>
                          <a:cs typeface="Times New Roman"/>
                        </a:rPr>
                        <a:t>Width</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a:solidFill>
                            <a:srgbClr val="000000"/>
                          </a:solidFill>
                          <a:latin typeface="Calibri"/>
                          <a:ea typeface="Times New Roman"/>
                          <a:cs typeface="Times New Roman"/>
                        </a:rPr>
                        <a:t>$767.419,95 </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680">
                <a:tc>
                  <a:txBody>
                    <a:bodyPr/>
                    <a:lstStyle/>
                    <a:p>
                      <a:pPr marL="248285" lvl="0" indent="450215" algn="l">
                        <a:lnSpc>
                          <a:spcPct val="150000"/>
                        </a:lnSpc>
                        <a:spcAft>
                          <a:spcPts val="0"/>
                        </a:spcAft>
                      </a:pPr>
                      <a:r>
                        <a:rPr lang="es-EC" sz="1000" dirty="0">
                          <a:solidFill>
                            <a:srgbClr val="000000"/>
                          </a:solidFill>
                          <a:latin typeface="Calibri"/>
                          <a:ea typeface="Times New Roman"/>
                          <a:cs typeface="Times New Roman"/>
                        </a:rPr>
                        <a:t>Mean </a:t>
                      </a:r>
                      <a:r>
                        <a:rPr lang="es-EC" sz="1000" dirty="0" err="1">
                          <a:solidFill>
                            <a:srgbClr val="000000"/>
                          </a:solidFill>
                          <a:latin typeface="Calibri"/>
                          <a:ea typeface="Times New Roman"/>
                          <a:cs typeface="Times New Roman"/>
                        </a:rPr>
                        <a:t>Std.</a:t>
                      </a:r>
                      <a:r>
                        <a:rPr lang="es-EC" sz="1000" dirty="0">
                          <a:solidFill>
                            <a:srgbClr val="000000"/>
                          </a:solidFill>
                          <a:latin typeface="Calibri"/>
                          <a:ea typeface="Times New Roman"/>
                          <a:cs typeface="Times New Roman"/>
                        </a:rPr>
                        <a:t> Error</a:t>
                      </a:r>
                      <a:endParaRPr lang="es-EC" sz="900" dirty="0">
                        <a:latin typeface="Times New Roman"/>
                        <a:ea typeface="Times New Roman"/>
                        <a:cs typeface="Times New Roman"/>
                      </a:endParaRPr>
                    </a:p>
                  </a:txBody>
                  <a:tcPr marL="27630" marR="2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248285" indent="450215" algn="l">
                        <a:lnSpc>
                          <a:spcPct val="150000"/>
                        </a:lnSpc>
                        <a:spcAft>
                          <a:spcPts val="0"/>
                        </a:spcAft>
                      </a:pPr>
                      <a:r>
                        <a:rPr lang="es-EC" sz="1000" dirty="0" smtClean="0">
                          <a:solidFill>
                            <a:srgbClr val="000000"/>
                          </a:solidFill>
                          <a:latin typeface="Calibri"/>
                          <a:ea typeface="Times New Roman"/>
                          <a:cs typeface="Times New Roman"/>
                        </a:rPr>
                        <a:t>44,24 </a:t>
                      </a:r>
                      <a:endParaRPr lang="es-EC" sz="900" dirty="0">
                        <a:latin typeface="Times New Roman"/>
                        <a:ea typeface="Times New Roman"/>
                        <a:cs typeface="Times New Roman"/>
                      </a:endParaRPr>
                    </a:p>
                  </a:txBody>
                  <a:tcPr marL="27630" marR="27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362200"/>
            <a:ext cx="4114800" cy="3048000"/>
          </a:xfrm>
          <a:prstGeom prst="rect">
            <a:avLst/>
          </a:prstGeom>
          <a:noFill/>
          <a:ln w="1">
            <a:noFill/>
            <a:miter lim="800000"/>
            <a:headEnd/>
            <a:tailEnd type="none" w="med" len="med"/>
          </a:ln>
          <a:effectLst>
            <a:glow rad="63500">
              <a:schemeClr val="accent1">
                <a:satMod val="175000"/>
                <a:alpha val="40000"/>
              </a:schemeClr>
            </a:glow>
            <a:outerShdw blurRad="50800" dist="38100" dir="5400000" algn="t" rotWithShape="0">
              <a:prstClr val="black">
                <a:alpha val="40000"/>
              </a:prstClr>
            </a:outerShdw>
          </a:effectLst>
        </p:spPr>
      </p:pic>
      <p:sp>
        <p:nvSpPr>
          <p:cNvPr id="6"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7"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8" name="1 Título"/>
          <p:cNvSpPr txBox="1">
            <a:spLocks/>
          </p:cNvSpPr>
          <p:nvPr/>
        </p:nvSpPr>
        <p:spPr>
          <a:xfrm>
            <a:off x="1066800" y="762000"/>
            <a:ext cx="7024744"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6</a:t>
            </a:r>
            <a:r>
              <a:rPr lang="es-EC" sz="3600" b="1" dirty="0" smtClean="0"/>
              <a:t>. Estudio Financiero</a:t>
            </a:r>
            <a:endParaRPr lang="es-EC" sz="36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b="1" dirty="0" smtClean="0"/>
              <a:t>INDICE</a:t>
            </a:r>
            <a:endParaRPr lang="es-EC" b="1" dirty="0"/>
          </a:p>
        </p:txBody>
      </p:sp>
      <p:sp>
        <p:nvSpPr>
          <p:cNvPr id="3" name="Content Placeholder 2"/>
          <p:cNvSpPr>
            <a:spLocks noGrp="1"/>
          </p:cNvSpPr>
          <p:nvPr>
            <p:ph idx="1"/>
          </p:nvPr>
        </p:nvSpPr>
        <p:spPr>
          <a:xfrm>
            <a:off x="838200" y="1828800"/>
            <a:ext cx="6777317" cy="3508977"/>
          </a:xfrm>
        </p:spPr>
        <p:txBody>
          <a:bodyPr>
            <a:noAutofit/>
          </a:bodyPr>
          <a:lstStyle/>
          <a:p>
            <a:pPr marL="68580" indent="0">
              <a:buNone/>
            </a:pPr>
            <a:r>
              <a:rPr lang="es-EC" sz="2800" b="1" dirty="0">
                <a:solidFill>
                  <a:schemeClr val="tx2">
                    <a:lumMod val="40000"/>
                    <a:lumOff val="60000"/>
                  </a:schemeClr>
                </a:solidFill>
              </a:rPr>
              <a:t>1. Introducción</a:t>
            </a:r>
          </a:p>
          <a:p>
            <a:pPr marL="68580" indent="0">
              <a:buNone/>
            </a:pPr>
            <a:r>
              <a:rPr lang="es-EC" sz="2800" b="1" dirty="0">
                <a:solidFill>
                  <a:schemeClr val="tx2">
                    <a:lumMod val="40000"/>
                    <a:lumOff val="60000"/>
                  </a:schemeClr>
                </a:solidFill>
              </a:rPr>
              <a:t>2. Investigación </a:t>
            </a:r>
            <a:r>
              <a:rPr lang="es-EC" sz="2800" b="1" dirty="0" smtClean="0">
                <a:solidFill>
                  <a:schemeClr val="tx2">
                    <a:lumMod val="40000"/>
                    <a:lumOff val="60000"/>
                  </a:schemeClr>
                </a:solidFill>
              </a:rPr>
              <a:t>de Mercados</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3. Marketing </a:t>
            </a:r>
            <a:r>
              <a:rPr lang="es-EC" sz="2800" b="1" dirty="0" smtClean="0">
                <a:solidFill>
                  <a:schemeClr val="tx2">
                    <a:lumMod val="40000"/>
                    <a:lumOff val="60000"/>
                  </a:schemeClr>
                </a:solidFill>
              </a:rPr>
              <a:t>Estratégico</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4. Estudio Organizacional</a:t>
            </a:r>
          </a:p>
          <a:p>
            <a:pPr marL="68580" indent="0">
              <a:buNone/>
            </a:pPr>
            <a:r>
              <a:rPr lang="es-EC" sz="2800" b="1" dirty="0">
                <a:solidFill>
                  <a:schemeClr val="tx2">
                    <a:lumMod val="40000"/>
                    <a:lumOff val="60000"/>
                  </a:schemeClr>
                </a:solidFill>
              </a:rPr>
              <a:t>5. Estudio Técnico </a:t>
            </a:r>
          </a:p>
          <a:p>
            <a:pPr marL="68580" indent="0">
              <a:buNone/>
            </a:pPr>
            <a:r>
              <a:rPr lang="es-EC" sz="2800" b="1" dirty="0" smtClean="0">
                <a:solidFill>
                  <a:schemeClr val="tx2">
                    <a:lumMod val="40000"/>
                    <a:lumOff val="60000"/>
                  </a:schemeClr>
                </a:solidFill>
              </a:rPr>
              <a:t>6</a:t>
            </a:r>
            <a:r>
              <a:rPr lang="es-EC" sz="2800" b="1" dirty="0">
                <a:solidFill>
                  <a:schemeClr val="tx2">
                    <a:lumMod val="40000"/>
                    <a:lumOff val="60000"/>
                  </a:schemeClr>
                </a:solidFill>
              </a:rPr>
              <a:t>. Estudio Financiero</a:t>
            </a:r>
          </a:p>
          <a:p>
            <a:pPr marL="68580" indent="0">
              <a:buNone/>
            </a:pPr>
            <a:r>
              <a:rPr lang="es-EC" sz="2800" b="1" dirty="0"/>
              <a:t>7. Conclusiones</a:t>
            </a:r>
          </a:p>
          <a:p>
            <a:pPr marL="68580" indent="0">
              <a:buNone/>
            </a:pPr>
            <a:r>
              <a:rPr lang="es-EC" sz="2800" b="1" dirty="0">
                <a:solidFill>
                  <a:schemeClr val="tx2">
                    <a:lumMod val="40000"/>
                    <a:lumOff val="60000"/>
                  </a:schemeClr>
                </a:solidFill>
              </a:rPr>
              <a:t>8. Recomendaciones</a:t>
            </a:r>
          </a:p>
        </p:txBody>
      </p:sp>
      <p:sp>
        <p:nvSpPr>
          <p:cNvPr id="4" name="TextBox 3"/>
          <p:cNvSpPr txBox="1"/>
          <p:nvPr/>
        </p:nvSpPr>
        <p:spPr>
          <a:xfrm>
            <a:off x="5181600" y="76200"/>
            <a:ext cx="3276600" cy="461665"/>
          </a:xfrm>
          <a:prstGeom prst="rect">
            <a:avLst/>
          </a:prstGeom>
          <a:noFill/>
        </p:spPr>
        <p:txBody>
          <a:bodyPr wrap="square" rtlCol="0">
            <a:spAutoFit/>
          </a:bodyPr>
          <a:lstStyle/>
          <a:p>
            <a:r>
              <a:rPr lang="en-US" sz="2400" i="1" dirty="0" smtClean="0">
                <a:solidFill>
                  <a:schemeClr val="accent4">
                    <a:lumMod val="20000"/>
                    <a:lumOff val="80000"/>
                  </a:schemeClr>
                </a:solidFill>
                <a:latin typeface="AR JULIAN" pitchFamily="2" charset="0"/>
              </a:rPr>
              <a:t>ECOCLEAN CAR</a:t>
            </a:r>
            <a:endParaRPr lang="es-EC" sz="2400" i="1" dirty="0">
              <a:solidFill>
                <a:schemeClr val="accent4">
                  <a:lumMod val="20000"/>
                  <a:lumOff val="80000"/>
                </a:schemeClr>
              </a:solidFill>
              <a:latin typeface="AR JULIAN" pitchFamily="2" charset="0"/>
            </a:endParaRPr>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4087593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024744" cy="1143000"/>
          </a:xfrm>
        </p:spPr>
        <p:txBody>
          <a:bodyPr>
            <a:normAutofit fontScale="90000"/>
          </a:bodyPr>
          <a:lstStyle/>
          <a:p>
            <a:r>
              <a:rPr lang="es-EC" b="1" dirty="0"/>
              <a:t>1. Introducción</a:t>
            </a:r>
            <a:br>
              <a:rPr lang="es-EC" b="1" dirty="0"/>
            </a:br>
            <a:endParaRPr lang="es-EC" dirty="0"/>
          </a:p>
        </p:txBody>
      </p:sp>
      <p:sp>
        <p:nvSpPr>
          <p:cNvPr id="3" name="Content Placeholder 2"/>
          <p:cNvSpPr>
            <a:spLocks noGrp="1"/>
          </p:cNvSpPr>
          <p:nvPr>
            <p:ph idx="1"/>
          </p:nvPr>
        </p:nvSpPr>
        <p:spPr>
          <a:xfrm>
            <a:off x="1066800" y="1600200"/>
            <a:ext cx="5029200" cy="3122015"/>
          </a:xfrm>
        </p:spPr>
        <p:txBody>
          <a:bodyPr>
            <a:normAutofit/>
          </a:bodyPr>
          <a:lstStyle/>
          <a:p>
            <a:pPr marL="68580" indent="0" algn="just">
              <a:buNone/>
            </a:pPr>
            <a:r>
              <a:rPr lang="es-EC" b="1" dirty="0" smtClean="0"/>
              <a:t>Solución</a:t>
            </a:r>
            <a:r>
              <a:rPr lang="en-US" b="1" dirty="0" smtClean="0"/>
              <a:t>:</a:t>
            </a:r>
          </a:p>
          <a:p>
            <a:pPr marL="68580" indent="0" algn="just">
              <a:buNone/>
            </a:pPr>
            <a:endParaRPr lang="en-US" sz="1800" dirty="0" smtClean="0"/>
          </a:p>
          <a:p>
            <a:pPr algn="just"/>
            <a:endParaRPr lang="en-US" sz="1800" dirty="0" smtClean="0"/>
          </a:p>
          <a:p>
            <a:pPr algn="just"/>
            <a:r>
              <a:rPr lang="en-US" sz="1800" dirty="0" smtClean="0"/>
              <a:t>SERVICIO A DOMICILIO</a:t>
            </a:r>
          </a:p>
          <a:p>
            <a:pPr algn="just"/>
            <a:r>
              <a:rPr lang="en-US" sz="1800" dirty="0" smtClean="0"/>
              <a:t>RAPIDO</a:t>
            </a:r>
          </a:p>
          <a:p>
            <a:pPr algn="just"/>
            <a:r>
              <a:rPr lang="en-US" sz="1800" dirty="0" smtClean="0"/>
              <a:t>BAJO PRECIO</a:t>
            </a:r>
          </a:p>
          <a:p>
            <a:pPr algn="just"/>
            <a:r>
              <a:rPr lang="en-US" sz="1800" dirty="0" smtClean="0"/>
              <a:t>AMIGABLE CON EL MEDIO AMBIENTE</a:t>
            </a:r>
          </a:p>
          <a:p>
            <a:pPr algn="just"/>
            <a:endParaRPr lang="es-EC"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352800"/>
            <a:ext cx="2590800" cy="3043633"/>
          </a:xfrm>
          <a:prstGeom prst="rect">
            <a:avLst/>
          </a:prstGeom>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829175" y="-152400"/>
            <a:ext cx="3171825" cy="622300"/>
            <a:chOff x="4829175" y="-152400"/>
            <a:chExt cx="3171825" cy="622300"/>
          </a:xfrm>
        </p:grpSpPr>
        <p:sp>
          <p:nvSpPr>
            <p:cNvPr id="6"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7"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gr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638800"/>
            <a:ext cx="1905000" cy="51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486400"/>
            <a:ext cx="36036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599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609600"/>
            <a:ext cx="7024744" cy="685800"/>
          </a:xfrm>
        </p:spPr>
        <p:txBody>
          <a:bodyPr>
            <a:normAutofit/>
          </a:bodyPr>
          <a:lstStyle/>
          <a:p>
            <a:r>
              <a:rPr lang="es-EC" sz="3600" b="1" dirty="0" smtClean="0"/>
              <a:t>7. Conclusiones</a:t>
            </a:r>
            <a:endParaRPr lang="es-EC" sz="3600" b="1" dirty="0"/>
          </a:p>
        </p:txBody>
      </p:sp>
      <p:sp>
        <p:nvSpPr>
          <p:cNvPr id="3" name="2 Marcador de contenido"/>
          <p:cNvSpPr>
            <a:spLocks noGrp="1"/>
          </p:cNvSpPr>
          <p:nvPr>
            <p:ph idx="1"/>
          </p:nvPr>
        </p:nvSpPr>
        <p:spPr>
          <a:xfrm>
            <a:off x="533400" y="1295400"/>
            <a:ext cx="8001000" cy="4876800"/>
          </a:xfrm>
        </p:spPr>
        <p:txBody>
          <a:bodyPr>
            <a:noAutofit/>
          </a:bodyPr>
          <a:lstStyle/>
          <a:p>
            <a:pPr algn="just">
              <a:buFont typeface="Wingdings" pitchFamily="2" charset="2"/>
              <a:buChar char=""/>
            </a:pPr>
            <a:r>
              <a:rPr lang="es-EC" sz="1400" dirty="0" smtClean="0"/>
              <a:t>Por </a:t>
            </a:r>
            <a:r>
              <a:rPr lang="es-EC" sz="1400" dirty="0"/>
              <a:t>medio de la investigación de mercado se llegó a la conclusión que </a:t>
            </a:r>
            <a:r>
              <a:rPr lang="es-EC" sz="1400" dirty="0" smtClean="0"/>
              <a:t>las personas que residen en la </a:t>
            </a:r>
            <a:r>
              <a:rPr lang="es-EC" sz="1400" dirty="0"/>
              <a:t>Vía Samborondón </a:t>
            </a:r>
            <a:r>
              <a:rPr lang="es-EC" sz="1400" dirty="0" smtClean="0"/>
              <a:t>sí </a:t>
            </a:r>
            <a:r>
              <a:rPr lang="es-EC" sz="1400" dirty="0"/>
              <a:t>se encuentran dispuestas a </a:t>
            </a:r>
            <a:r>
              <a:rPr lang="es-EC" sz="1400" dirty="0" smtClean="0"/>
              <a:t>adquirir el servicio a domicilio.</a:t>
            </a:r>
          </a:p>
          <a:p>
            <a:pPr algn="just">
              <a:buNone/>
            </a:pPr>
            <a:endParaRPr lang="es-EC" sz="1400" dirty="0" smtClean="0"/>
          </a:p>
          <a:p>
            <a:pPr algn="just">
              <a:buFont typeface="Wingdings" pitchFamily="2" charset="2"/>
              <a:buChar char=""/>
            </a:pPr>
            <a:r>
              <a:rPr lang="es-EC" sz="1400" dirty="0" smtClean="0"/>
              <a:t>El </a:t>
            </a:r>
            <a:r>
              <a:rPr lang="es-EC" sz="1400" dirty="0"/>
              <a:t>precio que se ha fijado es igual o menor en relación a la competencia, lo cual hace que el servicio sea accesible; incluyendo los beneficios adicionales como son obtener el servicio en domicilio propio y con personal calificado y seguro el negocio sigue siendo </a:t>
            </a:r>
            <a:r>
              <a:rPr lang="es-EC" sz="1400" dirty="0" smtClean="0"/>
              <a:t>rentable.</a:t>
            </a:r>
          </a:p>
          <a:p>
            <a:pPr algn="just">
              <a:buFont typeface="Wingdings" pitchFamily="2" charset="2"/>
              <a:buChar char=""/>
            </a:pPr>
            <a:endParaRPr lang="es-EC" sz="1400" dirty="0" smtClean="0"/>
          </a:p>
          <a:p>
            <a:pPr algn="just">
              <a:buFont typeface="Wingdings" pitchFamily="2" charset="2"/>
              <a:buChar char=""/>
            </a:pPr>
            <a:r>
              <a:rPr lang="es-EC" sz="1400" dirty="0" smtClean="0"/>
              <a:t>Para </a:t>
            </a:r>
            <a:r>
              <a:rPr lang="es-EC" sz="1400" dirty="0"/>
              <a:t>lograr que el servicio gane confianza que se puede llegar a necesitar por su naturaleza de ser a domicilio, se planea estrategia publicitaria permanente y así mismo auspicios de eventos para dar a conocer lo que la empresa ofrece y alcanzar la aceptación del mercado </a:t>
            </a:r>
            <a:r>
              <a:rPr lang="es-EC" sz="1400" dirty="0" smtClean="0"/>
              <a:t>objetivo.</a:t>
            </a:r>
          </a:p>
          <a:p>
            <a:pPr algn="just">
              <a:buFont typeface="Wingdings" pitchFamily="2" charset="2"/>
              <a:buChar char=""/>
            </a:pPr>
            <a:endParaRPr lang="es-EC" sz="1400" dirty="0" smtClean="0"/>
          </a:p>
          <a:p>
            <a:pPr algn="just">
              <a:buFont typeface="Wingdings" pitchFamily="2" charset="2"/>
              <a:buChar char=""/>
            </a:pPr>
            <a:r>
              <a:rPr lang="es-EC" sz="1400" dirty="0" smtClean="0"/>
              <a:t>Gracias </a:t>
            </a:r>
            <a:r>
              <a:rPr lang="es-EC" sz="1400" dirty="0"/>
              <a:t>a la maquinaria que se utiliza y a los productos empleados en el servicio, el método de lavado en seco garantiza el desperdicio mínimo de agua lo cual disminuye las externalidades normalmente provocadas por el servicio de lavado </a:t>
            </a:r>
            <a:r>
              <a:rPr lang="es-EC" sz="1400" dirty="0" smtClean="0"/>
              <a:t>convencional.</a:t>
            </a:r>
          </a:p>
          <a:p>
            <a:pPr algn="just">
              <a:buFont typeface="Wingdings" pitchFamily="2" charset="2"/>
              <a:buChar char=""/>
            </a:pPr>
            <a:endParaRPr lang="es-EC" sz="1400" dirty="0" smtClean="0"/>
          </a:p>
          <a:p>
            <a:pPr algn="just">
              <a:buFont typeface="Wingdings" pitchFamily="2" charset="2"/>
              <a:buChar char=""/>
            </a:pPr>
            <a:r>
              <a:rPr lang="es-EC" sz="1400" dirty="0" smtClean="0"/>
              <a:t>La </a:t>
            </a:r>
            <a:r>
              <a:rPr lang="es-EC" sz="1400" dirty="0"/>
              <a:t>inversión es considerablemente alta, por lo que se va a realizar financiamiento 70% con capital propio de los accionistas y la diferencia de 30% por medio de una institución financiera.</a:t>
            </a:r>
          </a:p>
          <a:p>
            <a:pPr algn="just">
              <a:buFont typeface="Wingdings" pitchFamily="2" charset="2"/>
              <a:buChar char="v"/>
            </a:pPr>
            <a:endParaRPr lang="es-EC" sz="1400" dirty="0"/>
          </a:p>
        </p:txBody>
      </p:sp>
      <p:sp>
        <p:nvSpPr>
          <p:cNvPr id="4"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5"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6301028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b="1" dirty="0" smtClean="0"/>
              <a:t>INDICE</a:t>
            </a:r>
            <a:endParaRPr lang="es-EC" b="1" dirty="0"/>
          </a:p>
        </p:txBody>
      </p:sp>
      <p:sp>
        <p:nvSpPr>
          <p:cNvPr id="3" name="Content Placeholder 2"/>
          <p:cNvSpPr>
            <a:spLocks noGrp="1"/>
          </p:cNvSpPr>
          <p:nvPr>
            <p:ph idx="1"/>
          </p:nvPr>
        </p:nvSpPr>
        <p:spPr>
          <a:xfrm>
            <a:off x="838200" y="1828800"/>
            <a:ext cx="6777317" cy="3508977"/>
          </a:xfrm>
        </p:spPr>
        <p:txBody>
          <a:bodyPr>
            <a:noAutofit/>
          </a:bodyPr>
          <a:lstStyle/>
          <a:p>
            <a:pPr marL="68580" indent="0">
              <a:buNone/>
            </a:pPr>
            <a:r>
              <a:rPr lang="es-EC" sz="2800" b="1" dirty="0">
                <a:solidFill>
                  <a:schemeClr val="tx2">
                    <a:lumMod val="40000"/>
                    <a:lumOff val="60000"/>
                  </a:schemeClr>
                </a:solidFill>
              </a:rPr>
              <a:t>1. Introducción</a:t>
            </a:r>
          </a:p>
          <a:p>
            <a:pPr marL="68580" indent="0">
              <a:buNone/>
            </a:pPr>
            <a:r>
              <a:rPr lang="es-EC" sz="2800" b="1" dirty="0">
                <a:solidFill>
                  <a:schemeClr val="tx2">
                    <a:lumMod val="40000"/>
                    <a:lumOff val="60000"/>
                  </a:schemeClr>
                </a:solidFill>
              </a:rPr>
              <a:t>2. Investigación </a:t>
            </a:r>
            <a:r>
              <a:rPr lang="es-EC" sz="2800" b="1" dirty="0" smtClean="0">
                <a:solidFill>
                  <a:schemeClr val="tx2">
                    <a:lumMod val="40000"/>
                    <a:lumOff val="60000"/>
                  </a:schemeClr>
                </a:solidFill>
              </a:rPr>
              <a:t>de Mercados</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3. Marketing </a:t>
            </a:r>
            <a:r>
              <a:rPr lang="es-EC" sz="2800" b="1" dirty="0" smtClean="0">
                <a:solidFill>
                  <a:schemeClr val="tx2">
                    <a:lumMod val="40000"/>
                    <a:lumOff val="60000"/>
                  </a:schemeClr>
                </a:solidFill>
              </a:rPr>
              <a:t>Estratégico</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4. Estudio Organizacional</a:t>
            </a:r>
          </a:p>
          <a:p>
            <a:pPr marL="68580" indent="0">
              <a:buNone/>
            </a:pPr>
            <a:r>
              <a:rPr lang="es-EC" sz="2800" b="1" dirty="0">
                <a:solidFill>
                  <a:schemeClr val="tx2">
                    <a:lumMod val="40000"/>
                    <a:lumOff val="60000"/>
                  </a:schemeClr>
                </a:solidFill>
              </a:rPr>
              <a:t>5. Estudio Técnico </a:t>
            </a:r>
          </a:p>
          <a:p>
            <a:pPr marL="68580" indent="0">
              <a:buNone/>
            </a:pPr>
            <a:r>
              <a:rPr lang="es-EC" sz="2800" b="1" dirty="0" smtClean="0">
                <a:solidFill>
                  <a:schemeClr val="tx2">
                    <a:lumMod val="40000"/>
                    <a:lumOff val="60000"/>
                  </a:schemeClr>
                </a:solidFill>
              </a:rPr>
              <a:t>6</a:t>
            </a:r>
            <a:r>
              <a:rPr lang="es-EC" sz="2800" b="1" dirty="0">
                <a:solidFill>
                  <a:schemeClr val="tx2">
                    <a:lumMod val="40000"/>
                    <a:lumOff val="60000"/>
                  </a:schemeClr>
                </a:solidFill>
              </a:rPr>
              <a:t>. Estudio Financiero</a:t>
            </a:r>
          </a:p>
          <a:p>
            <a:pPr marL="68580" indent="0">
              <a:buNone/>
            </a:pPr>
            <a:r>
              <a:rPr lang="es-EC" sz="2800" b="1" dirty="0">
                <a:solidFill>
                  <a:schemeClr val="tx2">
                    <a:lumMod val="40000"/>
                    <a:lumOff val="60000"/>
                  </a:schemeClr>
                </a:solidFill>
              </a:rPr>
              <a:t>7. Conclusiones</a:t>
            </a:r>
          </a:p>
          <a:p>
            <a:pPr marL="68580" indent="0">
              <a:buNone/>
            </a:pPr>
            <a:r>
              <a:rPr lang="es-EC" sz="2800" b="1" dirty="0"/>
              <a:t>8. Recomendaciones</a:t>
            </a:r>
          </a:p>
        </p:txBody>
      </p:sp>
      <p:sp>
        <p:nvSpPr>
          <p:cNvPr id="4" name="TextBox 3"/>
          <p:cNvSpPr txBox="1"/>
          <p:nvPr/>
        </p:nvSpPr>
        <p:spPr>
          <a:xfrm>
            <a:off x="5181600" y="76200"/>
            <a:ext cx="3276600" cy="461665"/>
          </a:xfrm>
          <a:prstGeom prst="rect">
            <a:avLst/>
          </a:prstGeom>
          <a:noFill/>
        </p:spPr>
        <p:txBody>
          <a:bodyPr wrap="square" rtlCol="0">
            <a:spAutoFit/>
          </a:bodyPr>
          <a:lstStyle/>
          <a:p>
            <a:r>
              <a:rPr lang="en-US" sz="2400" i="1" dirty="0" smtClean="0">
                <a:solidFill>
                  <a:schemeClr val="accent4">
                    <a:lumMod val="20000"/>
                    <a:lumOff val="80000"/>
                  </a:schemeClr>
                </a:solidFill>
                <a:latin typeface="AR JULIAN" pitchFamily="2" charset="0"/>
              </a:rPr>
              <a:t>ECOCLEAN CAR</a:t>
            </a:r>
            <a:endParaRPr lang="es-EC" sz="2400" i="1" dirty="0">
              <a:solidFill>
                <a:schemeClr val="accent4">
                  <a:lumMod val="20000"/>
                  <a:lumOff val="80000"/>
                </a:schemeClr>
              </a:solidFill>
              <a:latin typeface="AR JULIAN" pitchFamily="2" charset="0"/>
            </a:endParaRPr>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40875934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sls.png"/>
          <p:cNvPicPr>
            <a:picLocks noChangeAspect="1"/>
          </p:cNvPicPr>
          <p:nvPr/>
        </p:nvPicPr>
        <p:blipFill>
          <a:blip r:embed="rId2" cstate="print">
            <a:lum bright="59000" contrast="-63000"/>
          </a:blip>
          <a:stretch>
            <a:fillRect/>
          </a:stretch>
        </p:blipFill>
        <p:spPr>
          <a:xfrm>
            <a:off x="2438400" y="2209800"/>
            <a:ext cx="4590829" cy="3175735"/>
          </a:xfrm>
          <a:prstGeom prst="rect">
            <a:avLst/>
          </a:prstGeom>
        </p:spPr>
      </p:pic>
      <p:sp>
        <p:nvSpPr>
          <p:cNvPr id="2" name="1 Título"/>
          <p:cNvSpPr>
            <a:spLocks noGrp="1"/>
          </p:cNvSpPr>
          <p:nvPr>
            <p:ph type="title"/>
          </p:nvPr>
        </p:nvSpPr>
        <p:spPr>
          <a:xfrm>
            <a:off x="999017" y="429161"/>
            <a:ext cx="7024744" cy="1143000"/>
          </a:xfrm>
        </p:spPr>
        <p:txBody>
          <a:bodyPr>
            <a:normAutofit/>
          </a:bodyPr>
          <a:lstStyle/>
          <a:p>
            <a:r>
              <a:rPr lang="en-US" sz="3600" b="1" dirty="0" smtClean="0"/>
              <a:t>8. </a:t>
            </a:r>
            <a:r>
              <a:rPr lang="es-EC" sz="3600" b="1" dirty="0" smtClean="0"/>
              <a:t>Recomendaciones</a:t>
            </a:r>
            <a:r>
              <a:rPr lang="en-US" sz="3600" b="1" dirty="0" smtClean="0"/>
              <a:t> </a:t>
            </a:r>
            <a:endParaRPr lang="es-EC" sz="3600" b="1" dirty="0">
              <a:solidFill>
                <a:schemeClr val="accent1">
                  <a:lumMod val="75000"/>
                </a:schemeClr>
              </a:solidFill>
            </a:endParaRPr>
          </a:p>
        </p:txBody>
      </p:sp>
      <p:sp>
        <p:nvSpPr>
          <p:cNvPr id="3" name="2 Marcador de contenido"/>
          <p:cNvSpPr>
            <a:spLocks noGrp="1"/>
          </p:cNvSpPr>
          <p:nvPr>
            <p:ph idx="1"/>
          </p:nvPr>
        </p:nvSpPr>
        <p:spPr>
          <a:xfrm>
            <a:off x="914400" y="1752600"/>
            <a:ext cx="7391400" cy="4267200"/>
          </a:xfrm>
        </p:spPr>
        <p:txBody>
          <a:bodyPr>
            <a:normAutofit fontScale="77500" lnSpcReduction="20000"/>
          </a:bodyPr>
          <a:lstStyle/>
          <a:p>
            <a:pPr algn="just">
              <a:buFont typeface="Wingdings" pitchFamily="2" charset="2"/>
              <a:buChar char="Ä"/>
            </a:pPr>
            <a:r>
              <a:rPr lang="es-EC" sz="2100" dirty="0" smtClean="0"/>
              <a:t>Buscar </a:t>
            </a:r>
            <a:r>
              <a:rPr lang="es-EC" sz="2100" dirty="0"/>
              <a:t>asistencia y recomendaciones de empresas que ofrezcan el servicio de lavado en seco en Quito, Argentina y otros países en donde ya tengan experiencia ofreciéndolo para implementar nuevas estrategias y procesos de lavado, promociones y tecnologías</a:t>
            </a:r>
            <a:r>
              <a:rPr lang="es-EC" sz="2100" dirty="0" smtClean="0"/>
              <a:t>.</a:t>
            </a:r>
          </a:p>
          <a:p>
            <a:pPr algn="just">
              <a:buFont typeface="Wingdings" pitchFamily="2" charset="2"/>
              <a:buChar char="Ä"/>
            </a:pPr>
            <a:endParaRPr lang="es-EC" sz="2100" dirty="0"/>
          </a:p>
          <a:p>
            <a:pPr algn="just">
              <a:buFont typeface="Wingdings" pitchFamily="2" charset="2"/>
              <a:buChar char="Ä"/>
            </a:pPr>
            <a:r>
              <a:rPr lang="es-EC" sz="2100" dirty="0" smtClean="0"/>
              <a:t>Buscar </a:t>
            </a:r>
            <a:r>
              <a:rPr lang="es-EC" sz="2100" dirty="0"/>
              <a:t>formas de hacer campañas de marketing que se ajuste a la zona en la que se va a ofrecer el servicio para ganarse la confianza de los clientes y que de esta forma estimular marketing de boca en boca</a:t>
            </a:r>
            <a:r>
              <a:rPr lang="es-EC" sz="2100" dirty="0" smtClean="0"/>
              <a:t>.</a:t>
            </a:r>
          </a:p>
          <a:p>
            <a:pPr algn="just">
              <a:buFont typeface="Wingdings" pitchFamily="2" charset="2"/>
              <a:buChar char="Ä"/>
            </a:pPr>
            <a:endParaRPr lang="es-EC" sz="2100" dirty="0"/>
          </a:p>
          <a:p>
            <a:pPr algn="just">
              <a:buFont typeface="Wingdings" pitchFamily="2" charset="2"/>
              <a:buChar char="Ä"/>
            </a:pPr>
            <a:r>
              <a:rPr lang="es-EC" sz="2100" dirty="0" smtClean="0"/>
              <a:t>En </a:t>
            </a:r>
            <a:r>
              <a:rPr lang="es-EC" sz="2100" dirty="0"/>
              <a:t>los próximos años enfocar nuevos mercados dentro de la ciudad y en otras ciudades del país en los cuales sea rentable y viable implementar el servicio</a:t>
            </a:r>
            <a:r>
              <a:rPr lang="es-EC" sz="2100" dirty="0" smtClean="0"/>
              <a:t>.</a:t>
            </a:r>
          </a:p>
          <a:p>
            <a:pPr algn="just">
              <a:buFont typeface="Wingdings" pitchFamily="2" charset="2"/>
              <a:buChar char="Ä"/>
            </a:pPr>
            <a:endParaRPr lang="es-EC" sz="2100" dirty="0"/>
          </a:p>
          <a:p>
            <a:pPr algn="just">
              <a:buFont typeface="Wingdings" pitchFamily="2" charset="2"/>
              <a:buChar char="Ä"/>
            </a:pPr>
            <a:r>
              <a:rPr lang="es-EC" sz="2100" dirty="0" smtClean="0"/>
              <a:t>Buscar </a:t>
            </a:r>
            <a:r>
              <a:rPr lang="es-EC" sz="2100" dirty="0"/>
              <a:t>proveedores para comprar al por mayor los materiales que utilizan los coches para la limpieza, de esta forma se reducen los gastos a largo plazo.</a:t>
            </a:r>
            <a:br>
              <a:rPr lang="es-EC" sz="2100" dirty="0"/>
            </a:br>
            <a:endParaRPr lang="es-EC" sz="2100" dirty="0"/>
          </a:p>
          <a:p>
            <a:endParaRPr lang="es-EC"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367537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024744" cy="1143000"/>
          </a:xfrm>
        </p:spPr>
        <p:txBody>
          <a:bodyPr/>
          <a:lstStyle/>
          <a:p>
            <a:r>
              <a:rPr lang="es-EC" b="1" dirty="0"/>
              <a:t>1. Introducción</a:t>
            </a:r>
            <a:endParaRPr lang="es-EC" dirty="0"/>
          </a:p>
        </p:txBody>
      </p:sp>
      <p:sp>
        <p:nvSpPr>
          <p:cNvPr id="3" name="Content Placeholder 2"/>
          <p:cNvSpPr>
            <a:spLocks noGrp="1"/>
          </p:cNvSpPr>
          <p:nvPr>
            <p:ph idx="1"/>
          </p:nvPr>
        </p:nvSpPr>
        <p:spPr>
          <a:xfrm>
            <a:off x="762000" y="1905000"/>
            <a:ext cx="7315200" cy="4572000"/>
          </a:xfrm>
        </p:spPr>
        <p:txBody>
          <a:bodyPr>
            <a:normAutofit fontScale="70000" lnSpcReduction="20000"/>
          </a:bodyPr>
          <a:lstStyle/>
          <a:p>
            <a:pPr marL="68580" indent="0">
              <a:buNone/>
            </a:pPr>
            <a:r>
              <a:rPr lang="en-US" b="1" dirty="0" smtClean="0"/>
              <a:t>Objetivos de la Tesis:</a:t>
            </a:r>
          </a:p>
          <a:p>
            <a:pPr marL="68580" indent="0">
              <a:buNone/>
            </a:pPr>
            <a:endParaRPr lang="en-US" b="1" dirty="0" smtClean="0"/>
          </a:p>
          <a:p>
            <a:pPr lvl="0"/>
            <a:r>
              <a:rPr lang="es-EC" dirty="0"/>
              <a:t>Lograr que el negocio resulte una alternativa más cómoda que las otras existentes actualmente en el mercado por medio de servicio a domicilio.</a:t>
            </a:r>
          </a:p>
          <a:p>
            <a:pPr marL="68580" indent="0">
              <a:buNone/>
            </a:pPr>
            <a:endParaRPr lang="es-EC" dirty="0"/>
          </a:p>
          <a:p>
            <a:pPr lvl="0"/>
            <a:r>
              <a:rPr lang="es-EC" dirty="0"/>
              <a:t>Alcanzar precios más bajos a los de mercado que se cobran para el mismo servicio mediante estudio de los costos de producción, distribución y comercialización del producto.</a:t>
            </a:r>
          </a:p>
          <a:p>
            <a:pPr marL="68580" indent="0">
              <a:buNone/>
            </a:pPr>
            <a:endParaRPr lang="es-EC" dirty="0"/>
          </a:p>
          <a:p>
            <a:pPr lvl="0"/>
            <a:r>
              <a:rPr lang="es-EC" dirty="0"/>
              <a:t>Ser conocidos como una opción más segura de servicio a través de un plan de marketing. </a:t>
            </a:r>
          </a:p>
          <a:p>
            <a:pPr marL="68580" indent="0">
              <a:buNone/>
            </a:pPr>
            <a:endParaRPr lang="es-EC" dirty="0"/>
          </a:p>
          <a:p>
            <a:pPr lvl="0"/>
            <a:r>
              <a:rPr lang="es-EC" dirty="0"/>
              <a:t>Desarrollar el negocio amigable de un punto de vista ambiental por medio de nuevas tecnologías.</a:t>
            </a:r>
          </a:p>
          <a:p>
            <a:pPr marL="68580" indent="0">
              <a:buNone/>
            </a:pPr>
            <a:endParaRPr lang="es-EC" dirty="0"/>
          </a:p>
          <a:p>
            <a:pPr lvl="0"/>
            <a:r>
              <a:rPr lang="es-EC" dirty="0"/>
              <a:t>Obtener la rentabilidad ofrecida por el proyecto (TIR), para su posterior comparación con la rentabilidad exigida por el inversor (TMAR</a:t>
            </a:r>
            <a:r>
              <a:rPr lang="es-EC" dirty="0" smtClean="0"/>
              <a:t>).</a:t>
            </a:r>
            <a:endParaRPr lang="es-EC" dirty="0"/>
          </a:p>
        </p:txBody>
      </p:sp>
      <p:grpSp>
        <p:nvGrpSpPr>
          <p:cNvPr id="4" name="Group 3"/>
          <p:cNvGrpSpPr/>
          <p:nvPr/>
        </p:nvGrpSpPr>
        <p:grpSpPr>
          <a:xfrm>
            <a:off x="4829175" y="-152400"/>
            <a:ext cx="3171825" cy="622300"/>
            <a:chOff x="4829175" y="-152400"/>
            <a:chExt cx="3171825" cy="622300"/>
          </a:xfrm>
        </p:grpSpPr>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grpSp>
    </p:spTree>
    <p:extLst>
      <p:ext uri="{BB962C8B-B14F-4D97-AF65-F5344CB8AC3E}">
        <p14:creationId xmlns:p14="http://schemas.microsoft.com/office/powerpoint/2010/main" val="386905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024744" cy="1143000"/>
          </a:xfrm>
        </p:spPr>
        <p:txBody>
          <a:bodyPr/>
          <a:lstStyle/>
          <a:p>
            <a:r>
              <a:rPr lang="es-EC" b="1" dirty="0"/>
              <a:t>1. Introducción</a:t>
            </a:r>
            <a:endParaRPr lang="es-EC" dirty="0"/>
          </a:p>
        </p:txBody>
      </p:sp>
      <p:sp>
        <p:nvSpPr>
          <p:cNvPr id="3" name="Content Placeholder 2"/>
          <p:cNvSpPr>
            <a:spLocks noGrp="1"/>
          </p:cNvSpPr>
          <p:nvPr>
            <p:ph idx="1"/>
          </p:nvPr>
        </p:nvSpPr>
        <p:spPr>
          <a:xfrm>
            <a:off x="685800" y="1981200"/>
            <a:ext cx="4343400" cy="3851429"/>
          </a:xfrm>
        </p:spPr>
        <p:txBody>
          <a:bodyPr/>
          <a:lstStyle/>
          <a:p>
            <a:pPr marL="68580" indent="0">
              <a:buNone/>
            </a:pPr>
            <a:r>
              <a:rPr lang="en-US" dirty="0" err="1" smtClean="0">
                <a:solidFill>
                  <a:schemeClr val="accent1"/>
                </a:solidFill>
              </a:rPr>
              <a:t>DEFINICIÓN</a:t>
            </a:r>
            <a:r>
              <a:rPr lang="en-US" dirty="0" smtClean="0">
                <a:solidFill>
                  <a:schemeClr val="accent1"/>
                </a:solidFill>
              </a:rPr>
              <a:t> DE SERVICIO</a:t>
            </a:r>
            <a:endParaRPr lang="es-EC" dirty="0" smtClean="0">
              <a:solidFill>
                <a:schemeClr val="accent1"/>
              </a:solidFill>
            </a:endParaRPr>
          </a:p>
          <a:p>
            <a:pPr marL="68580" indent="0" algn="just">
              <a:buNone/>
            </a:pPr>
            <a:r>
              <a:rPr lang="es-EC" sz="1800" dirty="0" smtClean="0"/>
              <a:t>La </a:t>
            </a:r>
            <a:r>
              <a:rPr lang="es-EC" sz="1800" dirty="0"/>
              <a:t>empresa planea entrar dentro del mercado domiciliario ofreciendo el servicio de lavado de vehículos a empresas y a familias en el sector de Samborondón brindando su servicio los siete días a la semana, los cuales están enfocados a la estética y cuidado del vehículo. </a:t>
            </a:r>
          </a:p>
          <a:p>
            <a:endParaRPr lang="es-EC" dirty="0"/>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pic>
        <p:nvPicPr>
          <p:cNvPr id="1027" name="Picture 3"/>
          <p:cNvPicPr>
            <a:picLocks noChangeAspect="1" noChangeArrowheads="1"/>
          </p:cNvPicPr>
          <p:nvPr/>
        </p:nvPicPr>
        <p:blipFill>
          <a:blip r:embed="rId2" cstate="print"/>
          <a:srcRect t="10918"/>
          <a:stretch>
            <a:fillRect/>
          </a:stretch>
        </p:blipFill>
        <p:spPr bwMode="auto">
          <a:xfrm>
            <a:off x="5562600" y="2438400"/>
            <a:ext cx="2743200" cy="2474878"/>
          </a:xfrm>
          <a:prstGeom prst="roundRect">
            <a:avLst/>
          </a:prstGeom>
          <a:noFill/>
          <a:ln w="9525">
            <a:noFill/>
            <a:miter lim="800000"/>
            <a:headEnd/>
            <a:tailEnd/>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98449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pPr algn="ctr"/>
            <a:r>
              <a:rPr lang="en-US" b="1" dirty="0" smtClean="0"/>
              <a:t>INDICE</a:t>
            </a:r>
            <a:endParaRPr lang="es-EC" b="1" dirty="0"/>
          </a:p>
        </p:txBody>
      </p:sp>
      <p:sp>
        <p:nvSpPr>
          <p:cNvPr id="3" name="Content Placeholder 2"/>
          <p:cNvSpPr>
            <a:spLocks noGrp="1"/>
          </p:cNvSpPr>
          <p:nvPr>
            <p:ph idx="1"/>
          </p:nvPr>
        </p:nvSpPr>
        <p:spPr>
          <a:xfrm>
            <a:off x="838200" y="1828800"/>
            <a:ext cx="6777317" cy="3508977"/>
          </a:xfrm>
        </p:spPr>
        <p:txBody>
          <a:bodyPr>
            <a:noAutofit/>
          </a:bodyPr>
          <a:lstStyle/>
          <a:p>
            <a:pPr marL="68580" indent="0">
              <a:buNone/>
            </a:pPr>
            <a:r>
              <a:rPr lang="es-EC" sz="2800" b="1" dirty="0">
                <a:solidFill>
                  <a:schemeClr val="tx2">
                    <a:lumMod val="40000"/>
                    <a:lumOff val="60000"/>
                  </a:schemeClr>
                </a:solidFill>
              </a:rPr>
              <a:t>1. Introducción</a:t>
            </a:r>
          </a:p>
          <a:p>
            <a:pPr marL="68580" indent="0">
              <a:buNone/>
            </a:pPr>
            <a:r>
              <a:rPr lang="es-EC" sz="2800" b="1" dirty="0"/>
              <a:t>2. Investigación de Mercados</a:t>
            </a:r>
          </a:p>
          <a:p>
            <a:pPr marL="68580" indent="0">
              <a:buNone/>
            </a:pPr>
            <a:r>
              <a:rPr lang="es-EC" sz="2800" b="1" dirty="0">
                <a:solidFill>
                  <a:schemeClr val="tx2">
                    <a:lumMod val="40000"/>
                    <a:lumOff val="60000"/>
                  </a:schemeClr>
                </a:solidFill>
              </a:rPr>
              <a:t>3. Marketing </a:t>
            </a:r>
            <a:r>
              <a:rPr lang="es-EC" sz="2800" b="1" dirty="0" smtClean="0">
                <a:solidFill>
                  <a:schemeClr val="tx2">
                    <a:lumMod val="40000"/>
                    <a:lumOff val="60000"/>
                  </a:schemeClr>
                </a:solidFill>
              </a:rPr>
              <a:t>Estratégico</a:t>
            </a:r>
            <a:endParaRPr lang="es-EC" sz="2800" b="1" dirty="0">
              <a:solidFill>
                <a:schemeClr val="tx2">
                  <a:lumMod val="40000"/>
                  <a:lumOff val="60000"/>
                </a:schemeClr>
              </a:solidFill>
            </a:endParaRPr>
          </a:p>
          <a:p>
            <a:pPr marL="68580" indent="0">
              <a:buNone/>
            </a:pPr>
            <a:r>
              <a:rPr lang="es-EC" sz="2800" b="1" dirty="0">
                <a:solidFill>
                  <a:schemeClr val="tx2">
                    <a:lumMod val="40000"/>
                    <a:lumOff val="60000"/>
                  </a:schemeClr>
                </a:solidFill>
              </a:rPr>
              <a:t>4. Estudio Organizacional</a:t>
            </a:r>
          </a:p>
          <a:p>
            <a:pPr marL="68580" indent="0">
              <a:buNone/>
            </a:pPr>
            <a:r>
              <a:rPr lang="es-EC" sz="2800" b="1" dirty="0">
                <a:solidFill>
                  <a:schemeClr val="tx2">
                    <a:lumMod val="40000"/>
                    <a:lumOff val="60000"/>
                  </a:schemeClr>
                </a:solidFill>
              </a:rPr>
              <a:t>5. Estudio Técnico </a:t>
            </a:r>
            <a:endParaRPr lang="es-EC" sz="2800" b="1" dirty="0" smtClean="0">
              <a:solidFill>
                <a:schemeClr val="tx2">
                  <a:lumMod val="40000"/>
                  <a:lumOff val="60000"/>
                </a:schemeClr>
              </a:solidFill>
            </a:endParaRPr>
          </a:p>
          <a:p>
            <a:pPr marL="68580" indent="0">
              <a:buNone/>
            </a:pPr>
            <a:r>
              <a:rPr lang="es-EC" sz="2800" b="1" dirty="0" smtClean="0">
                <a:solidFill>
                  <a:schemeClr val="tx2">
                    <a:lumMod val="40000"/>
                    <a:lumOff val="60000"/>
                  </a:schemeClr>
                </a:solidFill>
              </a:rPr>
              <a:t>6</a:t>
            </a:r>
            <a:r>
              <a:rPr lang="es-EC" sz="2800" b="1" dirty="0">
                <a:solidFill>
                  <a:schemeClr val="tx2">
                    <a:lumMod val="40000"/>
                    <a:lumOff val="60000"/>
                  </a:schemeClr>
                </a:solidFill>
              </a:rPr>
              <a:t>. Estudio Financiero</a:t>
            </a:r>
          </a:p>
          <a:p>
            <a:pPr marL="68580" indent="0">
              <a:buNone/>
            </a:pPr>
            <a:r>
              <a:rPr lang="es-EC" sz="2800" b="1" dirty="0">
                <a:solidFill>
                  <a:schemeClr val="tx2">
                    <a:lumMod val="40000"/>
                    <a:lumOff val="60000"/>
                  </a:schemeClr>
                </a:solidFill>
              </a:rPr>
              <a:t>7. Conclusiones</a:t>
            </a:r>
          </a:p>
          <a:p>
            <a:pPr marL="68580" indent="0">
              <a:buNone/>
            </a:pPr>
            <a:r>
              <a:rPr lang="es-EC" sz="2800" b="1" dirty="0">
                <a:solidFill>
                  <a:schemeClr val="tx2">
                    <a:lumMod val="40000"/>
                    <a:lumOff val="60000"/>
                  </a:schemeClr>
                </a:solidFill>
              </a:rPr>
              <a:t>8. Recomendaciones</a:t>
            </a:r>
          </a:p>
        </p:txBody>
      </p:sp>
      <p:sp>
        <p:nvSpPr>
          <p:cNvPr id="5" name="WordArt 2"/>
          <p:cNvSpPr>
            <a:spLocks noChangeArrowheads="1" noChangeShapeType="1" noTextEdit="1"/>
          </p:cNvSpPr>
          <p:nvPr/>
        </p:nvSpPr>
        <p:spPr bwMode="auto">
          <a:xfrm>
            <a:off x="4829175" y="76200"/>
            <a:ext cx="3171825" cy="381000"/>
          </a:xfrm>
          <a:prstGeom prst="rect">
            <a:avLst/>
          </a:prstGeom>
        </p:spPr>
        <p:txBody>
          <a:bodyPr wrap="none" fromWordArt="1">
            <a:prstTxWarp prst="textPlain">
              <a:avLst>
                <a:gd name="adj" fmla="val 50000"/>
              </a:avLst>
            </a:prstTxWarp>
          </a:bodyPr>
          <a:lstStyle/>
          <a:p>
            <a:pPr algn="ctr" rtl="0"/>
            <a:r>
              <a:rPr lang="es-EC" sz="3600" kern="10" spc="0" dirty="0" smtClean="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rPr>
              <a:t>ECOCLEAN CAR</a:t>
            </a:r>
            <a:endParaRPr lang="es-EC" sz="3600" kern="10" spc="0" dirty="0">
              <a:ln w="19050">
                <a:solidFill>
                  <a:srgbClr val="FFFFFF"/>
                </a:solidFill>
                <a:round/>
                <a:headEnd/>
                <a:tailEnd/>
              </a:ln>
              <a:gradFill rotWithShape="1">
                <a:gsLst>
                  <a:gs pos="0">
                    <a:srgbClr val="00A800"/>
                  </a:gs>
                  <a:gs pos="100000">
                    <a:srgbClr val="00A800">
                      <a:gamma/>
                      <a:shade val="60000"/>
                      <a:invGamma/>
                    </a:srgbClr>
                  </a:gs>
                </a:gsLst>
                <a:path path="rect">
                  <a:fillToRect l="50000" t="50000" r="50000" b="50000"/>
                </a:path>
              </a:gradFill>
              <a:effectLst>
                <a:prstShdw prst="shdw13" dist="35921" dir="2700000">
                  <a:srgbClr val="FFFFFF">
                    <a:alpha val="50000"/>
                  </a:srgbClr>
                </a:prstShdw>
              </a:effectLst>
              <a:latin typeface="Impact"/>
            </a:endParaRPr>
          </a:p>
        </p:txBody>
      </p:sp>
      <p:sp>
        <p:nvSpPr>
          <p:cNvPr id="6" name="AutoShape 3"/>
          <p:cNvSpPr>
            <a:spLocks noChangeArrowheads="1"/>
          </p:cNvSpPr>
          <p:nvPr/>
        </p:nvSpPr>
        <p:spPr bwMode="auto">
          <a:xfrm>
            <a:off x="6858000" y="-152400"/>
            <a:ext cx="357188" cy="622300"/>
          </a:xfrm>
          <a:prstGeom prst="star4">
            <a:avLst>
              <a:gd name="adj" fmla="val 12500"/>
            </a:avLst>
          </a:prstGeom>
          <a:solidFill>
            <a:srgbClr val="FFFFFF">
              <a:alpha val="89999"/>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4003169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969</TotalTime>
  <Words>3962</Words>
  <Application>Microsoft Office PowerPoint</Application>
  <PresentationFormat>On-screen Show (4:3)</PresentationFormat>
  <Paragraphs>1370</Paragraphs>
  <Slides>62</Slides>
  <Notes>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Austin</vt:lpstr>
      <vt:lpstr>ESCUELA SUPERIOR POLITÉCNICA DEL LITORAL</vt:lpstr>
      <vt:lpstr>TEMA</vt:lpstr>
      <vt:lpstr>INDICE</vt:lpstr>
      <vt:lpstr>INDICE</vt:lpstr>
      <vt:lpstr>1. Introducción </vt:lpstr>
      <vt:lpstr>1. Introducción </vt:lpstr>
      <vt:lpstr>1. Introducción</vt:lpstr>
      <vt:lpstr>1. Introducción</vt:lpstr>
      <vt:lpstr>INDICE</vt:lpstr>
      <vt:lpstr>2. Investigación de Mercado</vt:lpstr>
      <vt:lpstr>2. Investigación de Mercado Plan de muestreo </vt:lpstr>
      <vt:lpstr>2. Investigación de Mercado</vt:lpstr>
      <vt:lpstr>2. Investigación de Mercado</vt:lpstr>
      <vt:lpstr>2. Investigación de Mercado</vt:lpstr>
      <vt:lpstr>2. Investigación de Mercado</vt:lpstr>
      <vt:lpstr>2. Investigación de Mercado</vt:lpstr>
      <vt:lpstr>2. Investigación de Mercado</vt:lpstr>
      <vt:lpstr>INDICE</vt:lpstr>
      <vt:lpstr>3. Marketing Estratégico</vt:lpstr>
      <vt:lpstr>3. Marketing Estratégico</vt:lpstr>
      <vt:lpstr>3. Marketing Estratégico</vt:lpstr>
      <vt:lpstr>3. Marketing Estratégico</vt:lpstr>
      <vt:lpstr>3. Marketing</vt:lpstr>
      <vt:lpstr>3. Marketing</vt:lpstr>
      <vt:lpstr>INDICE</vt:lpstr>
      <vt:lpstr>4. Estudio Organizacional</vt:lpstr>
      <vt:lpstr>4. Estudio Organizacional</vt:lpstr>
      <vt:lpstr>INDICE</vt:lpstr>
      <vt:lpstr>5. Estudio Técnico</vt:lpstr>
      <vt:lpstr>5. Estudio Técnico</vt:lpstr>
      <vt:lpstr>5. Estudio Técnico</vt:lpstr>
      <vt:lpstr>5. Estudio Técnico</vt:lpstr>
      <vt:lpstr>5. Estudio Técnico</vt:lpstr>
      <vt:lpstr>5. Estudio Técnico</vt:lpstr>
      <vt:lpstr>5. Estudio Técnico</vt:lpstr>
      <vt:lpstr>5. Estudio Técnico</vt:lpstr>
      <vt:lpstr>INDICE</vt:lpstr>
      <vt:lpstr>6. Estudio Financiero</vt:lpstr>
      <vt:lpstr>PowerPoint Presentation</vt:lpstr>
      <vt:lpstr>PowerPoint Presentation</vt:lpstr>
      <vt:lpstr>PowerPoint Presentation</vt:lpstr>
      <vt:lpstr> CAPITAL DE TRABAJO POR DÉFICIT ACUMULADO MAX</vt:lpstr>
      <vt:lpstr>Estructura de Financiamiento</vt:lpstr>
      <vt:lpstr>Amortización de Capital </vt:lpstr>
      <vt:lpstr>Proyección de Ingresos </vt:lpstr>
      <vt:lpstr>Costos </vt:lpstr>
      <vt:lpstr>Costos </vt:lpstr>
      <vt:lpstr>Punto de Equilibrio</vt:lpstr>
      <vt:lpstr>Valor de Salvamento </vt:lpstr>
      <vt:lpstr>PowerPoint Presentation</vt:lpstr>
      <vt:lpstr>Indicadores Financieros </vt:lpstr>
      <vt:lpstr>Indicadores Financieros </vt:lpstr>
      <vt:lpstr>Indicadores Financieros </vt:lpstr>
      <vt:lpstr>Indicadores Financieros </vt:lpstr>
      <vt:lpstr> Plazo de Recuperación (Payback) </vt:lpstr>
      <vt:lpstr>Análisis de Sensibilidad </vt:lpstr>
      <vt:lpstr>Análisis de Sensibilidad </vt:lpstr>
      <vt:lpstr>CRYSTAL BALL </vt:lpstr>
      <vt:lpstr>INDICE</vt:lpstr>
      <vt:lpstr>7. Conclusiones</vt:lpstr>
      <vt:lpstr>INDICE</vt:lpstr>
      <vt:lpstr>8. Recomendaciones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dc:creator>
  <cp:lastModifiedBy>Andres</cp:lastModifiedBy>
  <cp:revision>211</cp:revision>
  <dcterms:created xsi:type="dcterms:W3CDTF">2012-02-03T01:53:07Z</dcterms:created>
  <dcterms:modified xsi:type="dcterms:W3CDTF">2012-02-17T19:41:56Z</dcterms:modified>
</cp:coreProperties>
</file>