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diagrams/colors9.xml" ContentType="application/vnd.openxmlformats-officedocument.drawingml.diagramColors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626" r:id="rId2"/>
    <p:sldId id="627" r:id="rId3"/>
    <p:sldId id="628" r:id="rId4"/>
    <p:sldId id="575" r:id="rId5"/>
    <p:sldId id="578" r:id="rId6"/>
    <p:sldId id="580" r:id="rId7"/>
    <p:sldId id="606" r:id="rId8"/>
    <p:sldId id="607" r:id="rId9"/>
    <p:sldId id="629" r:id="rId10"/>
    <p:sldId id="630" r:id="rId11"/>
    <p:sldId id="579" r:id="rId12"/>
    <p:sldId id="581" r:id="rId13"/>
    <p:sldId id="582" r:id="rId14"/>
    <p:sldId id="631" r:id="rId15"/>
    <p:sldId id="632" r:id="rId16"/>
    <p:sldId id="633" r:id="rId17"/>
    <p:sldId id="634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35" r:id="rId28"/>
    <p:sldId id="636" r:id="rId29"/>
    <p:sldId id="583" r:id="rId30"/>
    <p:sldId id="585" r:id="rId31"/>
    <p:sldId id="586" r:id="rId32"/>
    <p:sldId id="588" r:id="rId33"/>
    <p:sldId id="590" r:id="rId34"/>
    <p:sldId id="591" r:id="rId35"/>
    <p:sldId id="623" r:id="rId36"/>
    <p:sldId id="637" r:id="rId37"/>
    <p:sldId id="645" r:id="rId38"/>
    <p:sldId id="639" r:id="rId39"/>
    <p:sldId id="640" r:id="rId40"/>
    <p:sldId id="594" r:id="rId41"/>
    <p:sldId id="601" r:id="rId42"/>
    <p:sldId id="602" r:id="rId43"/>
    <p:sldId id="597" r:id="rId44"/>
    <p:sldId id="603" r:id="rId45"/>
    <p:sldId id="600" r:id="rId46"/>
    <p:sldId id="641" r:id="rId47"/>
    <p:sldId id="642" r:id="rId48"/>
    <p:sldId id="644" r:id="rId49"/>
  </p:sldIdLst>
  <p:sldSz cx="9144000" cy="6858000" type="screen4x3"/>
  <p:notesSz cx="6858000" cy="9144000"/>
  <p:custDataLst>
    <p:tags r:id="rId5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BAE9"/>
    <a:srgbClr val="7BADE5"/>
    <a:srgbClr val="4D91DB"/>
    <a:srgbClr val="5F9CDF"/>
    <a:srgbClr val="548222"/>
    <a:srgbClr val="6CA62C"/>
    <a:srgbClr val="969696"/>
    <a:srgbClr val="0061B2"/>
    <a:srgbClr val="C40505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9824" autoAdjust="0"/>
  </p:normalViewPr>
  <p:slideViewPr>
    <p:cSldViewPr snapToGrid="0" snapToObjects="1">
      <p:cViewPr>
        <p:scale>
          <a:sx n="61" d="100"/>
          <a:sy n="61" d="100"/>
        </p:scale>
        <p:origin x="-1788" y="-756"/>
      </p:cViewPr>
      <p:guideLst>
        <p:guide orient="horz" pos="31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FLUJOS%20FINALES%20MISSS....%20ot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FLUJOS%20FINALES%20MISSS....%20ot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FLUJOS%20FINALES%20MISSS....%20ot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FLUJOS%20FINALES%20MISSS....%20o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"/>
  <c:chart>
    <c:title/>
    <c:plotArea>
      <c:layout>
        <c:manualLayout>
          <c:layoutTarget val="inner"/>
          <c:xMode val="edge"/>
          <c:yMode val="edge"/>
          <c:x val="5.1234157654818473E-2"/>
          <c:y val="0.17635889573209407"/>
          <c:w val="0.77076815319926051"/>
          <c:h val="0.76598425196850928"/>
        </c:manualLayout>
      </c:layout>
      <c:scatterChart>
        <c:scatterStyle val="lineMarker"/>
        <c:ser>
          <c:idx val="0"/>
          <c:order val="0"/>
          <c:tx>
            <c:strRef>
              <c:f>'analisis de escenario'!$B$4</c:f>
              <c:strCache>
                <c:ptCount val="1"/>
                <c:pt idx="0">
                  <c:v>VAN</c:v>
                </c:pt>
              </c:strCache>
            </c:strRef>
          </c:tx>
          <c:marker>
            <c:symbol val="none"/>
          </c:marker>
          <c:xVal>
            <c:numRef>
              <c:f>'analisis de escenario'!$A$5:$A$10</c:f>
              <c:numCache>
                <c:formatCode>0%</c:formatCode>
                <c:ptCount val="6"/>
                <c:pt idx="0">
                  <c:v>0.30000000000000032</c:v>
                </c:pt>
                <c:pt idx="1">
                  <c:v>0.2</c:v>
                </c:pt>
                <c:pt idx="2">
                  <c:v>0.1</c:v>
                </c:pt>
                <c:pt idx="3">
                  <c:v>-0.1</c:v>
                </c:pt>
                <c:pt idx="4">
                  <c:v>-0.2</c:v>
                </c:pt>
                <c:pt idx="5">
                  <c:v>-0.30000000000000032</c:v>
                </c:pt>
              </c:numCache>
            </c:numRef>
          </c:xVal>
          <c:yVal>
            <c:numRef>
              <c:f>'analisis de escenario'!$B$5:$B$10</c:f>
              <c:numCache>
                <c:formatCode>"$"\ #,##0.00</c:formatCode>
                <c:ptCount val="6"/>
                <c:pt idx="0">
                  <c:v>57181.14</c:v>
                </c:pt>
                <c:pt idx="1">
                  <c:v>47314.82</c:v>
                </c:pt>
                <c:pt idx="2">
                  <c:v>37448.49</c:v>
                </c:pt>
                <c:pt idx="3">
                  <c:v>17715.84</c:v>
                </c:pt>
                <c:pt idx="4">
                  <c:v>7849.51</c:v>
                </c:pt>
                <c:pt idx="5">
                  <c:v>-2016.81</c:v>
                </c:pt>
              </c:numCache>
            </c:numRef>
          </c:yVal>
        </c:ser>
        <c:axId val="53421184"/>
        <c:axId val="53445760"/>
      </c:scatterChart>
      <c:valAx>
        <c:axId val="53421184"/>
        <c:scaling>
          <c:orientation val="minMax"/>
        </c:scaling>
        <c:axPos val="b"/>
        <c:numFmt formatCode="0%" sourceLinked="1"/>
        <c:majorTickMark val="none"/>
        <c:tickLblPos val="nextTo"/>
        <c:crossAx val="53445760"/>
        <c:crossesAt val="0"/>
        <c:crossBetween val="midCat"/>
      </c:valAx>
      <c:valAx>
        <c:axId val="53445760"/>
        <c:scaling>
          <c:orientation val="minMax"/>
        </c:scaling>
        <c:axPos val="l"/>
        <c:majorGridlines/>
        <c:numFmt formatCode="&quot;$&quot;\ #,##0.00" sourceLinked="1"/>
        <c:majorTickMark val="none"/>
        <c:tickLblPos val="nextTo"/>
        <c:crossAx val="53421184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scatterChart>
        <c:scatterStyle val="lineMarker"/>
        <c:ser>
          <c:idx val="0"/>
          <c:order val="0"/>
          <c:tx>
            <c:strRef>
              <c:f>'analisis de escenario'!$B$23</c:f>
              <c:strCache>
                <c:ptCount val="1"/>
                <c:pt idx="0">
                  <c:v>TIR</c:v>
                </c:pt>
              </c:strCache>
            </c:strRef>
          </c:tx>
          <c:marker>
            <c:symbol val="none"/>
          </c:marker>
          <c:xVal>
            <c:numRef>
              <c:f>'analisis de escenario'!$A$24:$A$29</c:f>
              <c:numCache>
                <c:formatCode>0%</c:formatCode>
                <c:ptCount val="6"/>
                <c:pt idx="0">
                  <c:v>0.30000000000000032</c:v>
                </c:pt>
                <c:pt idx="1">
                  <c:v>0.2</c:v>
                </c:pt>
                <c:pt idx="2">
                  <c:v>0.1</c:v>
                </c:pt>
                <c:pt idx="3">
                  <c:v>-0.1</c:v>
                </c:pt>
                <c:pt idx="4">
                  <c:v>-0.2</c:v>
                </c:pt>
                <c:pt idx="5">
                  <c:v>-0.30000000000000032</c:v>
                </c:pt>
              </c:numCache>
            </c:numRef>
          </c:xVal>
          <c:yVal>
            <c:numRef>
              <c:f>'analisis de escenario'!$B$24:$B$29</c:f>
              <c:numCache>
                <c:formatCode>0.00%</c:formatCode>
                <c:ptCount val="6"/>
                <c:pt idx="0">
                  <c:v>0.39930000000000243</c:v>
                </c:pt>
                <c:pt idx="1">
                  <c:v>0.33390000000000203</c:v>
                </c:pt>
                <c:pt idx="2">
                  <c:v>0.26750000000000002</c:v>
                </c:pt>
                <c:pt idx="3">
                  <c:v>0.13020000000000001</c:v>
                </c:pt>
                <c:pt idx="4">
                  <c:v>5.8700000000000023E-2</c:v>
                </c:pt>
                <c:pt idx="5">
                  <c:v>-1.5400000000000021E-2</c:v>
                </c:pt>
              </c:numCache>
            </c:numRef>
          </c:yVal>
        </c:ser>
        <c:axId val="53617408"/>
        <c:axId val="53618944"/>
      </c:scatterChart>
      <c:valAx>
        <c:axId val="53617408"/>
        <c:scaling>
          <c:orientation val="minMax"/>
        </c:scaling>
        <c:axPos val="b"/>
        <c:numFmt formatCode="0%" sourceLinked="1"/>
        <c:tickLblPos val="nextTo"/>
        <c:crossAx val="53618944"/>
        <c:crosses val="autoZero"/>
        <c:crossBetween val="midCat"/>
      </c:valAx>
      <c:valAx>
        <c:axId val="53618944"/>
        <c:scaling>
          <c:orientation val="minMax"/>
        </c:scaling>
        <c:axPos val="l"/>
        <c:majorGridlines/>
        <c:numFmt formatCode="0.00%" sourceLinked="1"/>
        <c:tickLblPos val="nextTo"/>
        <c:crossAx val="53617408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scatterChart>
        <c:scatterStyle val="lineMarker"/>
        <c:ser>
          <c:idx val="0"/>
          <c:order val="0"/>
          <c:tx>
            <c:strRef>
              <c:f>'analisis de escenario'!$B$14</c:f>
              <c:strCache>
                <c:ptCount val="1"/>
                <c:pt idx="0">
                  <c:v>VAN</c:v>
                </c:pt>
              </c:strCache>
            </c:strRef>
          </c:tx>
          <c:marker>
            <c:symbol val="none"/>
          </c:marker>
          <c:xVal>
            <c:numRef>
              <c:f>'analisis de escenario'!$A$15:$A$20</c:f>
              <c:numCache>
                <c:formatCode>0%</c:formatCode>
                <c:ptCount val="6"/>
                <c:pt idx="0">
                  <c:v>-0.05</c:v>
                </c:pt>
                <c:pt idx="1">
                  <c:v>0.35000000000000031</c:v>
                </c:pt>
                <c:pt idx="2">
                  <c:v>0.45</c:v>
                </c:pt>
                <c:pt idx="3">
                  <c:v>0.55000000000000004</c:v>
                </c:pt>
                <c:pt idx="4">
                  <c:v>0.65000000000000324</c:v>
                </c:pt>
                <c:pt idx="5">
                  <c:v>0.95000000000000062</c:v>
                </c:pt>
              </c:numCache>
            </c:numRef>
          </c:xVal>
          <c:yVal>
            <c:numRef>
              <c:f>'analisis de escenario'!$B$15:$B$20</c:f>
              <c:numCache>
                <c:formatCode>"$"\ #,##0.00</c:formatCode>
                <c:ptCount val="6"/>
                <c:pt idx="0">
                  <c:v>28111.97</c:v>
                </c:pt>
                <c:pt idx="1">
                  <c:v>17515.87</c:v>
                </c:pt>
                <c:pt idx="2">
                  <c:v>20694.7</c:v>
                </c:pt>
                <c:pt idx="3">
                  <c:v>21754.309999999896</c:v>
                </c:pt>
                <c:pt idx="4">
                  <c:v>23343.72</c:v>
                </c:pt>
                <c:pt idx="5">
                  <c:v>23873.53</c:v>
                </c:pt>
              </c:numCache>
            </c:numRef>
          </c:yVal>
        </c:ser>
        <c:axId val="53672960"/>
        <c:axId val="54063872"/>
      </c:scatterChart>
      <c:valAx>
        <c:axId val="53672960"/>
        <c:scaling>
          <c:orientation val="minMax"/>
        </c:scaling>
        <c:axPos val="b"/>
        <c:numFmt formatCode="0%" sourceLinked="1"/>
        <c:tickLblPos val="nextTo"/>
        <c:crossAx val="54063872"/>
        <c:crosses val="autoZero"/>
        <c:crossBetween val="midCat"/>
      </c:valAx>
      <c:valAx>
        <c:axId val="54063872"/>
        <c:scaling>
          <c:orientation val="minMax"/>
        </c:scaling>
        <c:axPos val="l"/>
        <c:majorGridlines/>
        <c:numFmt formatCode="&quot;$&quot;\ #,##0.00" sourceLinked="1"/>
        <c:tickLblPos val="nextTo"/>
        <c:crossAx val="53672960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/>
    <c:plotArea>
      <c:layout>
        <c:manualLayout>
          <c:layoutTarget val="inner"/>
          <c:xMode val="edge"/>
          <c:yMode val="edge"/>
          <c:x val="4.0380823183618901E-2"/>
          <c:y val="0.22057757430891084"/>
          <c:w val="0.76985008896360063"/>
          <c:h val="0.68547224670481155"/>
        </c:manualLayout>
      </c:layout>
      <c:scatterChart>
        <c:scatterStyle val="lineMarker"/>
        <c:ser>
          <c:idx val="0"/>
          <c:order val="0"/>
          <c:tx>
            <c:strRef>
              <c:f>'analisis de escenario'!$B$32</c:f>
              <c:strCache>
                <c:ptCount val="1"/>
                <c:pt idx="0">
                  <c:v>TIR</c:v>
                </c:pt>
              </c:strCache>
            </c:strRef>
          </c:tx>
          <c:marker>
            <c:symbol val="none"/>
          </c:marker>
          <c:xVal>
            <c:numRef>
              <c:f>'analisis de escenario'!$A$33:$A$38</c:f>
              <c:numCache>
                <c:formatCode>0%</c:formatCode>
                <c:ptCount val="6"/>
                <c:pt idx="0">
                  <c:v>-0.05</c:v>
                </c:pt>
                <c:pt idx="1">
                  <c:v>0.35000000000000031</c:v>
                </c:pt>
                <c:pt idx="2">
                  <c:v>0.45</c:v>
                </c:pt>
                <c:pt idx="3">
                  <c:v>0.55000000000000004</c:v>
                </c:pt>
                <c:pt idx="4">
                  <c:v>0.65000000000000324</c:v>
                </c:pt>
                <c:pt idx="5">
                  <c:v>0.95000000000000062</c:v>
                </c:pt>
              </c:numCache>
            </c:numRef>
          </c:xVal>
          <c:yVal>
            <c:numRef>
              <c:f>'analisis de escenario'!$B$33:$B$38</c:f>
              <c:numCache>
                <c:formatCode>0.00%</c:formatCode>
                <c:ptCount val="6"/>
                <c:pt idx="0">
                  <c:v>0.20340000000000041</c:v>
                </c:pt>
                <c:pt idx="1">
                  <c:v>0.17380000000000001</c:v>
                </c:pt>
                <c:pt idx="2">
                  <c:v>0.1701</c:v>
                </c:pt>
                <c:pt idx="3">
                  <c:v>0.15890000000000098</c:v>
                </c:pt>
                <c:pt idx="4">
                  <c:v>0.15140000000000084</c:v>
                </c:pt>
                <c:pt idx="5">
                  <c:v>0.1288</c:v>
                </c:pt>
              </c:numCache>
            </c:numRef>
          </c:yVal>
        </c:ser>
        <c:axId val="54468992"/>
        <c:axId val="54470528"/>
      </c:scatterChart>
      <c:valAx>
        <c:axId val="54468992"/>
        <c:scaling>
          <c:orientation val="minMax"/>
        </c:scaling>
        <c:axPos val="b"/>
        <c:numFmt formatCode="0%" sourceLinked="1"/>
        <c:tickLblPos val="nextTo"/>
        <c:crossAx val="54470528"/>
        <c:crosses val="autoZero"/>
        <c:crossBetween val="midCat"/>
      </c:valAx>
      <c:valAx>
        <c:axId val="54470528"/>
        <c:scaling>
          <c:orientation val="minMax"/>
        </c:scaling>
        <c:axPos val="l"/>
        <c:majorGridlines/>
        <c:numFmt formatCode="0.00%" sourceLinked="1"/>
        <c:tickLblPos val="nextTo"/>
        <c:crossAx val="54468992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2277C-1F74-4AB0-B1DF-855794DF7864}" type="doc">
      <dgm:prSet loTypeId="urn:microsoft.com/office/officeart/2005/8/layout/hList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3041094-2D86-473C-B0B3-F0414F1E6215}">
      <dgm:prSet phldrT="[Texto]"/>
      <dgm:spPr/>
      <dgm:t>
        <a:bodyPr/>
        <a:lstStyle/>
        <a:p>
          <a:r>
            <a:rPr lang="es-EC" dirty="0" smtClean="0"/>
            <a:t>Estudiar el entorno de la empresa, de manera que se pueda analizar las mejores estrategias de mercado en las que se pueda incurrir, teniendo en cuenta sus capacidades y posibilidades.</a:t>
          </a:r>
          <a:endParaRPr lang="es-EC" dirty="0"/>
        </a:p>
      </dgm:t>
    </dgm:pt>
    <dgm:pt modelId="{A96C5069-D8EE-46B7-A337-E22AD9997069}" type="parTrans" cxnId="{7F63D596-9613-4A2B-A8A7-87E568AAF5B3}">
      <dgm:prSet/>
      <dgm:spPr/>
      <dgm:t>
        <a:bodyPr/>
        <a:lstStyle/>
        <a:p>
          <a:endParaRPr lang="es-EC"/>
        </a:p>
      </dgm:t>
    </dgm:pt>
    <dgm:pt modelId="{36FC9911-49FD-4263-9848-738B8D189F3C}" type="sibTrans" cxnId="{7F63D596-9613-4A2B-A8A7-87E568AAF5B3}">
      <dgm:prSet/>
      <dgm:spPr/>
      <dgm:t>
        <a:bodyPr/>
        <a:lstStyle/>
        <a:p>
          <a:endParaRPr lang="es-EC"/>
        </a:p>
      </dgm:t>
    </dgm:pt>
    <dgm:pt modelId="{97DF4A83-01E7-49FD-8A6B-8F8A674E91E2}">
      <dgm:prSet phldrT="[Texto]"/>
      <dgm:spPr/>
      <dgm:t>
        <a:bodyPr/>
        <a:lstStyle/>
        <a:p>
          <a:r>
            <a:rPr lang="es-ES" dirty="0" smtClean="0"/>
            <a:t>Estudio en base a datos reales y confiables, para de esta manera predecir un mejor funcionamiento encaminado a la operación eficiente de la empresa.</a:t>
          </a:r>
          <a:endParaRPr lang="es-EC" dirty="0"/>
        </a:p>
      </dgm:t>
    </dgm:pt>
    <dgm:pt modelId="{B88156DA-858F-42E1-A678-0AA7AA0BDB28}" type="parTrans" cxnId="{48889FAE-FFBA-412A-BF0F-638E4C2CB4BA}">
      <dgm:prSet/>
      <dgm:spPr/>
      <dgm:t>
        <a:bodyPr/>
        <a:lstStyle/>
        <a:p>
          <a:endParaRPr lang="es-EC"/>
        </a:p>
      </dgm:t>
    </dgm:pt>
    <dgm:pt modelId="{450F5B4A-3DDA-4BAE-AEE8-09A5799BAB11}" type="sibTrans" cxnId="{48889FAE-FFBA-412A-BF0F-638E4C2CB4BA}">
      <dgm:prSet/>
      <dgm:spPr/>
      <dgm:t>
        <a:bodyPr/>
        <a:lstStyle/>
        <a:p>
          <a:endParaRPr lang="es-EC"/>
        </a:p>
      </dgm:t>
    </dgm:pt>
    <dgm:pt modelId="{97E56F6D-EB53-4963-B92C-BBF0C0443D8A}">
      <dgm:prSet phldrT="[Texto]"/>
      <dgm:spPr/>
      <dgm:t>
        <a:bodyPr/>
        <a:lstStyle/>
        <a:p>
          <a:pPr algn="ctr"/>
          <a:r>
            <a:rPr lang="es-EC" dirty="0" smtClean="0"/>
            <a:t>La evaluación financiera, permitirá trazar las metas a futuro,  teniendo en cuenta las proyecciones financieras, los márgenes de riesgos, y  márgenes de rentabilidad a los que  se quiere llegar. </a:t>
          </a:r>
          <a:endParaRPr lang="es-EC" dirty="0"/>
        </a:p>
      </dgm:t>
    </dgm:pt>
    <dgm:pt modelId="{53034BA0-F42D-459A-8F20-1419B4E419D0}" type="parTrans" cxnId="{9EE807FD-2CBF-4FA5-9717-76818CF76A78}">
      <dgm:prSet/>
      <dgm:spPr/>
      <dgm:t>
        <a:bodyPr/>
        <a:lstStyle/>
        <a:p>
          <a:endParaRPr lang="es-EC"/>
        </a:p>
      </dgm:t>
    </dgm:pt>
    <dgm:pt modelId="{1E7D865C-426E-4CF6-B1DE-84032C69C97C}" type="sibTrans" cxnId="{9EE807FD-2CBF-4FA5-9717-76818CF76A78}">
      <dgm:prSet/>
      <dgm:spPr/>
      <dgm:t>
        <a:bodyPr/>
        <a:lstStyle/>
        <a:p>
          <a:endParaRPr lang="es-EC"/>
        </a:p>
      </dgm:t>
    </dgm:pt>
    <dgm:pt modelId="{0AD15A81-C961-40CA-ADC4-1723A35DFA39}">
      <dgm:prSet phldrT="[Texto]"/>
      <dgm:spPr/>
      <dgm:t>
        <a:bodyPr/>
        <a:lstStyle/>
        <a:p>
          <a:r>
            <a:rPr lang="es-EC" dirty="0" smtClean="0"/>
            <a:t>El proyecto incluirá, tanto un análisis cuantitativo como cualitativo.</a:t>
          </a:r>
          <a:endParaRPr lang="es-EC" dirty="0"/>
        </a:p>
      </dgm:t>
    </dgm:pt>
    <dgm:pt modelId="{536B3164-A47D-49D7-BE06-83C0171BBD37}" type="sibTrans" cxnId="{E4BE9C25-FB01-49FE-BA26-6A1D534D5773}">
      <dgm:prSet/>
      <dgm:spPr/>
      <dgm:t>
        <a:bodyPr/>
        <a:lstStyle/>
        <a:p>
          <a:endParaRPr lang="es-EC"/>
        </a:p>
      </dgm:t>
    </dgm:pt>
    <dgm:pt modelId="{11AA8B73-AE93-4F75-9BA4-0AD572A19F63}" type="parTrans" cxnId="{E4BE9C25-FB01-49FE-BA26-6A1D534D5773}">
      <dgm:prSet/>
      <dgm:spPr/>
      <dgm:t>
        <a:bodyPr/>
        <a:lstStyle/>
        <a:p>
          <a:endParaRPr lang="es-EC"/>
        </a:p>
      </dgm:t>
    </dgm:pt>
    <dgm:pt modelId="{FAB9615F-E566-4B23-B81B-96D718A1070A}">
      <dgm:prSet phldrT="[Texto]"/>
      <dgm:spPr>
        <a:solidFill>
          <a:schemeClr val="accent5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ALCA</a:t>
          </a:r>
          <a:r>
            <a:rPr lang="es-EC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NCE</a:t>
          </a:r>
          <a:endParaRPr lang="es-EC" dirty="0">
            <a:solidFill>
              <a:schemeClr val="accent4">
                <a:lumMod val="65000"/>
                <a:lumOff val="35000"/>
              </a:schemeClr>
            </a:solidFill>
          </a:endParaRPr>
        </a:p>
      </dgm:t>
    </dgm:pt>
    <dgm:pt modelId="{69081F6F-C9FC-45D8-AB35-1E940B537AA5}" type="sibTrans" cxnId="{6366B8D4-4B50-4BCB-910A-A7C4B223A8E3}">
      <dgm:prSet/>
      <dgm:spPr/>
      <dgm:t>
        <a:bodyPr/>
        <a:lstStyle/>
        <a:p>
          <a:endParaRPr lang="es-EC"/>
        </a:p>
      </dgm:t>
    </dgm:pt>
    <dgm:pt modelId="{D803D3D1-C977-475D-BF31-D8059640B6DD}" type="parTrans" cxnId="{6366B8D4-4B50-4BCB-910A-A7C4B223A8E3}">
      <dgm:prSet/>
      <dgm:spPr/>
      <dgm:t>
        <a:bodyPr/>
        <a:lstStyle/>
        <a:p>
          <a:endParaRPr lang="es-EC"/>
        </a:p>
      </dgm:t>
    </dgm:pt>
    <dgm:pt modelId="{26A0440B-EF02-4FAF-88B3-16228D0B284A}" type="pres">
      <dgm:prSet presAssocID="{1B52277C-1F74-4AB0-B1DF-855794DF78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B6D4606-473B-4A66-B7E9-D68B2D08D6DE}" type="pres">
      <dgm:prSet presAssocID="{FAB9615F-E566-4B23-B81B-96D718A1070A}" presName="roof" presStyleLbl="dkBgShp" presStyleIdx="0" presStyleCnt="2" custScaleY="64790" custLinFactNeighborY="0"/>
      <dgm:spPr/>
      <dgm:t>
        <a:bodyPr/>
        <a:lstStyle/>
        <a:p>
          <a:endParaRPr lang="es-EC"/>
        </a:p>
      </dgm:t>
    </dgm:pt>
    <dgm:pt modelId="{8C082682-8BC9-4C42-9B5F-BC6E2FE78EF0}" type="pres">
      <dgm:prSet presAssocID="{FAB9615F-E566-4B23-B81B-96D718A1070A}" presName="pillars" presStyleCnt="0"/>
      <dgm:spPr/>
    </dgm:pt>
    <dgm:pt modelId="{32F7DBD6-04DA-4BBE-A970-41AF383631A4}" type="pres">
      <dgm:prSet presAssocID="{FAB9615F-E566-4B23-B81B-96D718A1070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751CD-77BA-496F-9A39-A9FA0707041B}" type="pres">
      <dgm:prSet presAssocID="{97DF4A83-01E7-49FD-8A6B-8F8A674E91E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D4DF83-0699-4C06-8B06-9F9DB7E5C2DD}" type="pres">
      <dgm:prSet presAssocID="{97E56F6D-EB53-4963-B92C-BBF0C0443D8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79124D-E0BF-46D9-8140-6DB06E442BB9}" type="pres">
      <dgm:prSet presAssocID="{0AD15A81-C961-40CA-ADC4-1723A35DFA3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4C9702-27A9-4FD8-9EDE-1C6960BE900F}" type="pres">
      <dgm:prSet presAssocID="{FAB9615F-E566-4B23-B81B-96D718A1070A}" presName="base" presStyleLbl="dkBgShp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48889FAE-FFBA-412A-BF0F-638E4C2CB4BA}" srcId="{FAB9615F-E566-4B23-B81B-96D718A1070A}" destId="{97DF4A83-01E7-49FD-8A6B-8F8A674E91E2}" srcOrd="1" destOrd="0" parTransId="{B88156DA-858F-42E1-A678-0AA7AA0BDB28}" sibTransId="{450F5B4A-3DDA-4BAE-AEE8-09A5799BAB11}"/>
    <dgm:cxn modelId="{7F63D596-9613-4A2B-A8A7-87E568AAF5B3}" srcId="{FAB9615F-E566-4B23-B81B-96D718A1070A}" destId="{23041094-2D86-473C-B0B3-F0414F1E6215}" srcOrd="0" destOrd="0" parTransId="{A96C5069-D8EE-46B7-A337-E22AD9997069}" sibTransId="{36FC9911-49FD-4263-9848-738B8D189F3C}"/>
    <dgm:cxn modelId="{DDBD15B8-BCD8-4EF1-B5DE-2FAE3E4BD1AF}" type="presOf" srcId="{FAB9615F-E566-4B23-B81B-96D718A1070A}" destId="{EB6D4606-473B-4A66-B7E9-D68B2D08D6DE}" srcOrd="0" destOrd="0" presId="urn:microsoft.com/office/officeart/2005/8/layout/hList3"/>
    <dgm:cxn modelId="{9EE807FD-2CBF-4FA5-9717-76818CF76A78}" srcId="{FAB9615F-E566-4B23-B81B-96D718A1070A}" destId="{97E56F6D-EB53-4963-B92C-BBF0C0443D8A}" srcOrd="2" destOrd="0" parTransId="{53034BA0-F42D-459A-8F20-1419B4E419D0}" sibTransId="{1E7D865C-426E-4CF6-B1DE-84032C69C97C}"/>
    <dgm:cxn modelId="{FB35AB0C-322F-48C3-A840-4517BA1AC134}" type="presOf" srcId="{97E56F6D-EB53-4963-B92C-BBF0C0443D8A}" destId="{66D4DF83-0699-4C06-8B06-9F9DB7E5C2DD}" srcOrd="0" destOrd="0" presId="urn:microsoft.com/office/officeart/2005/8/layout/hList3"/>
    <dgm:cxn modelId="{B31835E2-DDA5-4FCE-B1D2-0FE4BD891AD5}" type="presOf" srcId="{97DF4A83-01E7-49FD-8A6B-8F8A674E91E2}" destId="{EBB751CD-77BA-496F-9A39-A9FA0707041B}" srcOrd="0" destOrd="0" presId="urn:microsoft.com/office/officeart/2005/8/layout/hList3"/>
    <dgm:cxn modelId="{6366B8D4-4B50-4BCB-910A-A7C4B223A8E3}" srcId="{1B52277C-1F74-4AB0-B1DF-855794DF7864}" destId="{FAB9615F-E566-4B23-B81B-96D718A1070A}" srcOrd="0" destOrd="0" parTransId="{D803D3D1-C977-475D-BF31-D8059640B6DD}" sibTransId="{69081F6F-C9FC-45D8-AB35-1E940B537AA5}"/>
    <dgm:cxn modelId="{8782C381-F0A8-4B1F-A650-90D69DF03B2C}" type="presOf" srcId="{23041094-2D86-473C-B0B3-F0414F1E6215}" destId="{32F7DBD6-04DA-4BBE-A970-41AF383631A4}" srcOrd="0" destOrd="0" presId="urn:microsoft.com/office/officeart/2005/8/layout/hList3"/>
    <dgm:cxn modelId="{6E46D813-1F4F-4427-B322-A56A3060FAFF}" type="presOf" srcId="{1B52277C-1F74-4AB0-B1DF-855794DF7864}" destId="{26A0440B-EF02-4FAF-88B3-16228D0B284A}" srcOrd="0" destOrd="0" presId="urn:microsoft.com/office/officeart/2005/8/layout/hList3"/>
    <dgm:cxn modelId="{E4BE9C25-FB01-49FE-BA26-6A1D534D5773}" srcId="{FAB9615F-E566-4B23-B81B-96D718A1070A}" destId="{0AD15A81-C961-40CA-ADC4-1723A35DFA39}" srcOrd="3" destOrd="0" parTransId="{11AA8B73-AE93-4F75-9BA4-0AD572A19F63}" sibTransId="{536B3164-A47D-49D7-BE06-83C0171BBD37}"/>
    <dgm:cxn modelId="{ADFC15F2-3CF8-4037-BDE8-8237FCBF4A9A}" type="presOf" srcId="{0AD15A81-C961-40CA-ADC4-1723A35DFA39}" destId="{8E79124D-E0BF-46D9-8140-6DB06E442BB9}" srcOrd="0" destOrd="0" presId="urn:microsoft.com/office/officeart/2005/8/layout/hList3"/>
    <dgm:cxn modelId="{9D1FF489-4002-4A88-B04D-AAAE474E3E3B}" type="presParOf" srcId="{26A0440B-EF02-4FAF-88B3-16228D0B284A}" destId="{EB6D4606-473B-4A66-B7E9-D68B2D08D6DE}" srcOrd="0" destOrd="0" presId="urn:microsoft.com/office/officeart/2005/8/layout/hList3"/>
    <dgm:cxn modelId="{1EE1A4BA-1F1F-4F82-8D39-E5AEE83035DC}" type="presParOf" srcId="{26A0440B-EF02-4FAF-88B3-16228D0B284A}" destId="{8C082682-8BC9-4C42-9B5F-BC6E2FE78EF0}" srcOrd="1" destOrd="0" presId="urn:microsoft.com/office/officeart/2005/8/layout/hList3"/>
    <dgm:cxn modelId="{455C4214-77BC-46E5-B77F-2B55097BBB7B}" type="presParOf" srcId="{8C082682-8BC9-4C42-9B5F-BC6E2FE78EF0}" destId="{32F7DBD6-04DA-4BBE-A970-41AF383631A4}" srcOrd="0" destOrd="0" presId="urn:microsoft.com/office/officeart/2005/8/layout/hList3"/>
    <dgm:cxn modelId="{0414E50C-3F42-4D87-9F46-969333CA0844}" type="presParOf" srcId="{8C082682-8BC9-4C42-9B5F-BC6E2FE78EF0}" destId="{EBB751CD-77BA-496F-9A39-A9FA0707041B}" srcOrd="1" destOrd="0" presId="urn:microsoft.com/office/officeart/2005/8/layout/hList3"/>
    <dgm:cxn modelId="{7FB9428E-C992-4D6C-9625-6DA6B8487630}" type="presParOf" srcId="{8C082682-8BC9-4C42-9B5F-BC6E2FE78EF0}" destId="{66D4DF83-0699-4C06-8B06-9F9DB7E5C2DD}" srcOrd="2" destOrd="0" presId="urn:microsoft.com/office/officeart/2005/8/layout/hList3"/>
    <dgm:cxn modelId="{5336E68E-E40B-49FF-8357-BC482533221D}" type="presParOf" srcId="{8C082682-8BC9-4C42-9B5F-BC6E2FE78EF0}" destId="{8E79124D-E0BF-46D9-8140-6DB06E442BB9}" srcOrd="3" destOrd="0" presId="urn:microsoft.com/office/officeart/2005/8/layout/hList3"/>
    <dgm:cxn modelId="{A8E6CFC0-A642-416C-B0D6-D84BE768A4B3}" type="presParOf" srcId="{26A0440B-EF02-4FAF-88B3-16228D0B284A}" destId="{2D4C9702-27A9-4FD8-9EDE-1C6960BE90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ADD9F-7DA4-46FB-8AE8-8D011A98C798}" type="doc">
      <dgm:prSet loTypeId="urn:microsoft.com/office/officeart/2005/8/layout/default#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20A7FB9B-C0F9-4EAC-A71B-011186AC3304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Identificar las posibles fallas o mejoras a realizar dentro de la empresa</a:t>
          </a:r>
          <a:endParaRPr lang="es-ES" sz="1600" b="1" dirty="0">
            <a:solidFill>
              <a:schemeClr val="tx1"/>
            </a:solidFill>
          </a:endParaRPr>
        </a:p>
      </dgm:t>
    </dgm:pt>
    <dgm:pt modelId="{FE809914-EBF0-45F1-9D66-A0590EC6C56E}" type="parTrans" cxnId="{BC0631C8-786A-4F51-91C6-C946C6D2CA29}">
      <dgm:prSet/>
      <dgm:spPr/>
      <dgm:t>
        <a:bodyPr/>
        <a:lstStyle/>
        <a:p>
          <a:endParaRPr lang="es-ES"/>
        </a:p>
      </dgm:t>
    </dgm:pt>
    <dgm:pt modelId="{A2AE780B-7F6A-494D-AE14-92AEF267E5B9}" type="sibTrans" cxnId="{BC0631C8-786A-4F51-91C6-C946C6D2CA29}">
      <dgm:prSet/>
      <dgm:spPr/>
      <dgm:t>
        <a:bodyPr/>
        <a:lstStyle/>
        <a:p>
          <a:endParaRPr lang="es-ES"/>
        </a:p>
      </dgm:t>
    </dgm:pt>
    <dgm:pt modelId="{4C48A9C5-7488-4592-ACF6-DD2909437C45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De ser necesario sugerir a la empresa enfocarse sólo la comercialización, o sólo  en la producción de las larvas de camarón.</a:t>
          </a:r>
          <a:endParaRPr lang="es-ES" sz="1600" b="1" dirty="0">
            <a:solidFill>
              <a:schemeClr val="tx1"/>
            </a:solidFill>
          </a:endParaRPr>
        </a:p>
      </dgm:t>
    </dgm:pt>
    <dgm:pt modelId="{EBCE7BBC-FB95-487D-94E7-91B2CE637BDD}" type="parTrans" cxnId="{1087C368-2326-43C9-8B5A-8A65CA4A5AF2}">
      <dgm:prSet/>
      <dgm:spPr/>
      <dgm:t>
        <a:bodyPr/>
        <a:lstStyle/>
        <a:p>
          <a:endParaRPr lang="es-ES"/>
        </a:p>
      </dgm:t>
    </dgm:pt>
    <dgm:pt modelId="{0D01A4F8-CC07-4672-929A-9291AF49A85C}" type="sibTrans" cxnId="{1087C368-2326-43C9-8B5A-8A65CA4A5AF2}">
      <dgm:prSet/>
      <dgm:spPr/>
      <dgm:t>
        <a:bodyPr/>
        <a:lstStyle/>
        <a:p>
          <a:endParaRPr lang="es-ES"/>
        </a:p>
      </dgm:t>
    </dgm:pt>
    <dgm:pt modelId="{A747808E-F892-4D02-85AB-BFD3487D4B57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Plantear las propuestas de mejoras e incluir las vías necesarias para tomar dichas medidas</a:t>
          </a:r>
          <a:endParaRPr lang="es-ES" sz="1600" b="1" dirty="0">
            <a:solidFill>
              <a:schemeClr val="tx1"/>
            </a:solidFill>
          </a:endParaRPr>
        </a:p>
      </dgm:t>
    </dgm:pt>
    <dgm:pt modelId="{CDCBE9B6-899B-470D-834A-77329682672F}" type="parTrans" cxnId="{3092F99C-0D70-4034-804C-72A4C3196357}">
      <dgm:prSet/>
      <dgm:spPr/>
      <dgm:t>
        <a:bodyPr/>
        <a:lstStyle/>
        <a:p>
          <a:endParaRPr lang="es-ES"/>
        </a:p>
      </dgm:t>
    </dgm:pt>
    <dgm:pt modelId="{FF0FB8E1-70CF-41D3-A16F-22AB61900487}" type="sibTrans" cxnId="{3092F99C-0D70-4034-804C-72A4C3196357}">
      <dgm:prSet/>
      <dgm:spPr/>
      <dgm:t>
        <a:bodyPr/>
        <a:lstStyle/>
        <a:p>
          <a:endParaRPr lang="es-ES"/>
        </a:p>
      </dgm:t>
    </dgm:pt>
    <dgm:pt modelId="{A46C3176-3E54-4F9D-8AD2-2905B1DFFEE0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Aplicar  un estudio técnico que nos permita reconocer previamente la producción, comercialización, oferta y demanda a la que nuestro mercado se ve expuesto. </a:t>
          </a:r>
          <a:endParaRPr lang="es-ES" sz="1600" b="1" dirty="0">
            <a:solidFill>
              <a:schemeClr val="tx1"/>
            </a:solidFill>
          </a:endParaRPr>
        </a:p>
      </dgm:t>
    </dgm:pt>
    <dgm:pt modelId="{DE1C5ABC-EB52-4814-BABF-58C9D80F8D74}" type="parTrans" cxnId="{CF93AC13-086D-42D6-8A94-31B1E9CF045E}">
      <dgm:prSet/>
      <dgm:spPr/>
      <dgm:t>
        <a:bodyPr/>
        <a:lstStyle/>
        <a:p>
          <a:endParaRPr lang="es-ES"/>
        </a:p>
      </dgm:t>
    </dgm:pt>
    <dgm:pt modelId="{CD8675FE-C5E1-4A62-8BE3-E49B18EB98D7}" type="sibTrans" cxnId="{CF93AC13-086D-42D6-8A94-31B1E9CF045E}">
      <dgm:prSet/>
      <dgm:spPr/>
      <dgm:t>
        <a:bodyPr/>
        <a:lstStyle/>
        <a:p>
          <a:endParaRPr lang="es-ES"/>
        </a:p>
      </dgm:t>
    </dgm:pt>
    <dgm:pt modelId="{26D77A0C-9584-4E2D-9DCF-D6F024C6743F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Identificar estrategias financieras que permitan optimizar los recursos y reducir costos.</a:t>
          </a:r>
          <a:endParaRPr lang="es-ES" sz="1600" b="1" dirty="0">
            <a:solidFill>
              <a:schemeClr val="tx1"/>
            </a:solidFill>
          </a:endParaRPr>
        </a:p>
      </dgm:t>
    </dgm:pt>
    <dgm:pt modelId="{66E3DE71-B2C4-4602-8E25-1D61D02D8C20}" type="parTrans" cxnId="{1F144AB9-94C7-41E3-B839-D7C6F04E968E}">
      <dgm:prSet/>
      <dgm:spPr/>
      <dgm:t>
        <a:bodyPr/>
        <a:lstStyle/>
        <a:p>
          <a:endParaRPr lang="es-ES"/>
        </a:p>
      </dgm:t>
    </dgm:pt>
    <dgm:pt modelId="{DA789081-E36C-4286-B9DE-C6FED2E953A2}" type="sibTrans" cxnId="{1F144AB9-94C7-41E3-B839-D7C6F04E968E}">
      <dgm:prSet/>
      <dgm:spPr/>
      <dgm:t>
        <a:bodyPr/>
        <a:lstStyle/>
        <a:p>
          <a:endParaRPr lang="es-ES"/>
        </a:p>
      </dgm:t>
    </dgm:pt>
    <dgm:pt modelId="{799AF82B-9EBE-44E1-9DBD-94403174D03F}" type="pres">
      <dgm:prSet presAssocID="{50BADD9F-7DA4-46FB-8AE8-8D011A98C7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69A2EC-CDD5-45E2-81ED-758343379BDC}" type="pres">
      <dgm:prSet presAssocID="{20A7FB9B-C0F9-4EAC-A71B-011186AC3304}" presName="node" presStyleLbl="node1" presStyleIdx="0" presStyleCnt="5" custScaleX="111901" custScaleY="99852" custLinFactNeighborX="-6704" custLinFactNeighborY="3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B2BD7-CD07-4EF0-A1F7-149AF64A5548}" type="pres">
      <dgm:prSet presAssocID="{A2AE780B-7F6A-494D-AE14-92AEF267E5B9}" presName="sibTrans" presStyleCnt="0"/>
      <dgm:spPr/>
      <dgm:t>
        <a:bodyPr/>
        <a:lstStyle/>
        <a:p>
          <a:endParaRPr lang="es-EC"/>
        </a:p>
      </dgm:t>
    </dgm:pt>
    <dgm:pt modelId="{EB61067A-BDED-4F25-B53C-022D72383E48}" type="pres">
      <dgm:prSet presAssocID="{4C48A9C5-7488-4592-ACF6-DD2909437C45}" presName="node" presStyleLbl="node1" presStyleIdx="1" presStyleCnt="5" custScaleX="121198" custScaleY="99852" custLinFactNeighborX="-670" custLinFactNeighborY="3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180D0-84E2-4FF4-B37F-A902EBBAAFB3}" type="pres">
      <dgm:prSet presAssocID="{0D01A4F8-CC07-4672-929A-9291AF49A85C}" presName="sibTrans" presStyleCnt="0"/>
      <dgm:spPr/>
      <dgm:t>
        <a:bodyPr/>
        <a:lstStyle/>
        <a:p>
          <a:endParaRPr lang="es-EC"/>
        </a:p>
      </dgm:t>
    </dgm:pt>
    <dgm:pt modelId="{2A3C0BD0-87EA-4206-A13F-AA116A064CFE}" type="pres">
      <dgm:prSet presAssocID="{A747808E-F892-4D02-85AB-BFD3487D4B57}" presName="node" presStyleLbl="node1" presStyleIdx="2" presStyleCnt="5" custScaleX="112893" custScaleY="120797" custLinFactNeighborX="-7349" custLinFactNeighborY="-41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4CF866-A1DD-4DC9-B1B3-47DF83410B3C}" type="pres">
      <dgm:prSet presAssocID="{FF0FB8E1-70CF-41D3-A16F-22AB61900487}" presName="sibTrans" presStyleCnt="0"/>
      <dgm:spPr/>
      <dgm:t>
        <a:bodyPr/>
        <a:lstStyle/>
        <a:p>
          <a:endParaRPr lang="es-EC"/>
        </a:p>
      </dgm:t>
    </dgm:pt>
    <dgm:pt modelId="{D32336F9-C57F-45D4-BDD6-071768FD7A50}" type="pres">
      <dgm:prSet presAssocID="{A46C3176-3E54-4F9D-8AD2-2905B1DFFEE0}" presName="node" presStyleLbl="node1" presStyleIdx="3" presStyleCnt="5" custScaleX="120019" custScaleY="116496" custLinFactNeighborY="-61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7EACB-7DEC-40F4-BD04-2AFAF38DF9FA}" type="pres">
      <dgm:prSet presAssocID="{CD8675FE-C5E1-4A62-8BE3-E49B18EB98D7}" presName="sibTrans" presStyleCnt="0"/>
      <dgm:spPr/>
      <dgm:t>
        <a:bodyPr/>
        <a:lstStyle/>
        <a:p>
          <a:endParaRPr lang="es-EC"/>
        </a:p>
      </dgm:t>
    </dgm:pt>
    <dgm:pt modelId="{EF7DA708-1060-48DD-B6B5-B63D066B4D11}" type="pres">
      <dgm:prSet presAssocID="{26D77A0C-9584-4E2D-9DCF-D6F024C6743F}" presName="node" presStyleLbl="node1" presStyleIdx="4" presStyleCnt="5" custScaleX="108790" custScaleY="97031" custLinFactNeighborX="-3756" custLinFactNeighborY="-8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0631C8-786A-4F51-91C6-C946C6D2CA29}" srcId="{50BADD9F-7DA4-46FB-8AE8-8D011A98C798}" destId="{20A7FB9B-C0F9-4EAC-A71B-011186AC3304}" srcOrd="0" destOrd="0" parTransId="{FE809914-EBF0-45F1-9D66-A0590EC6C56E}" sibTransId="{A2AE780B-7F6A-494D-AE14-92AEF267E5B9}"/>
    <dgm:cxn modelId="{3481E361-8443-4FE1-A32C-16F78C54B69A}" type="presOf" srcId="{A747808E-F892-4D02-85AB-BFD3487D4B57}" destId="{2A3C0BD0-87EA-4206-A13F-AA116A064CFE}" srcOrd="0" destOrd="0" presId="urn:microsoft.com/office/officeart/2005/8/layout/default#1"/>
    <dgm:cxn modelId="{28E75A7B-8BEA-449A-8E9F-A2C04481D010}" type="presOf" srcId="{20A7FB9B-C0F9-4EAC-A71B-011186AC3304}" destId="{E269A2EC-CDD5-45E2-81ED-758343379BDC}" srcOrd="0" destOrd="0" presId="urn:microsoft.com/office/officeart/2005/8/layout/default#1"/>
    <dgm:cxn modelId="{39845050-7BCF-465A-A780-64E0CF73253B}" type="presOf" srcId="{50BADD9F-7DA4-46FB-8AE8-8D011A98C798}" destId="{799AF82B-9EBE-44E1-9DBD-94403174D03F}" srcOrd="0" destOrd="0" presId="urn:microsoft.com/office/officeart/2005/8/layout/default#1"/>
    <dgm:cxn modelId="{A029F105-2082-4ADA-B848-09D515E79B5F}" type="presOf" srcId="{26D77A0C-9584-4E2D-9DCF-D6F024C6743F}" destId="{EF7DA708-1060-48DD-B6B5-B63D066B4D11}" srcOrd="0" destOrd="0" presId="urn:microsoft.com/office/officeart/2005/8/layout/default#1"/>
    <dgm:cxn modelId="{1087C368-2326-43C9-8B5A-8A65CA4A5AF2}" srcId="{50BADD9F-7DA4-46FB-8AE8-8D011A98C798}" destId="{4C48A9C5-7488-4592-ACF6-DD2909437C45}" srcOrd="1" destOrd="0" parTransId="{EBCE7BBC-FB95-487D-94E7-91B2CE637BDD}" sibTransId="{0D01A4F8-CC07-4672-929A-9291AF49A85C}"/>
    <dgm:cxn modelId="{8BC4D419-C8D8-4265-8011-CB6164DE64F2}" type="presOf" srcId="{A46C3176-3E54-4F9D-8AD2-2905B1DFFEE0}" destId="{D32336F9-C57F-45D4-BDD6-071768FD7A50}" srcOrd="0" destOrd="0" presId="urn:microsoft.com/office/officeart/2005/8/layout/default#1"/>
    <dgm:cxn modelId="{3092F99C-0D70-4034-804C-72A4C3196357}" srcId="{50BADD9F-7DA4-46FB-8AE8-8D011A98C798}" destId="{A747808E-F892-4D02-85AB-BFD3487D4B57}" srcOrd="2" destOrd="0" parTransId="{CDCBE9B6-899B-470D-834A-77329682672F}" sibTransId="{FF0FB8E1-70CF-41D3-A16F-22AB61900487}"/>
    <dgm:cxn modelId="{B1985E8F-C3D7-49D0-88EC-2D9E7CBAD6C6}" type="presOf" srcId="{4C48A9C5-7488-4592-ACF6-DD2909437C45}" destId="{EB61067A-BDED-4F25-B53C-022D72383E48}" srcOrd="0" destOrd="0" presId="urn:microsoft.com/office/officeart/2005/8/layout/default#1"/>
    <dgm:cxn modelId="{CF93AC13-086D-42D6-8A94-31B1E9CF045E}" srcId="{50BADD9F-7DA4-46FB-8AE8-8D011A98C798}" destId="{A46C3176-3E54-4F9D-8AD2-2905B1DFFEE0}" srcOrd="3" destOrd="0" parTransId="{DE1C5ABC-EB52-4814-BABF-58C9D80F8D74}" sibTransId="{CD8675FE-C5E1-4A62-8BE3-E49B18EB98D7}"/>
    <dgm:cxn modelId="{1F144AB9-94C7-41E3-B839-D7C6F04E968E}" srcId="{50BADD9F-7DA4-46FB-8AE8-8D011A98C798}" destId="{26D77A0C-9584-4E2D-9DCF-D6F024C6743F}" srcOrd="4" destOrd="0" parTransId="{66E3DE71-B2C4-4602-8E25-1D61D02D8C20}" sibTransId="{DA789081-E36C-4286-B9DE-C6FED2E953A2}"/>
    <dgm:cxn modelId="{FBFCD82A-5D0C-48A5-A438-294C81F6D4CD}" type="presParOf" srcId="{799AF82B-9EBE-44E1-9DBD-94403174D03F}" destId="{E269A2EC-CDD5-45E2-81ED-758343379BDC}" srcOrd="0" destOrd="0" presId="urn:microsoft.com/office/officeart/2005/8/layout/default#1"/>
    <dgm:cxn modelId="{3106B4A7-DFCF-4454-A283-E094F467F29A}" type="presParOf" srcId="{799AF82B-9EBE-44E1-9DBD-94403174D03F}" destId="{CF3B2BD7-CD07-4EF0-A1F7-149AF64A5548}" srcOrd="1" destOrd="0" presId="urn:microsoft.com/office/officeart/2005/8/layout/default#1"/>
    <dgm:cxn modelId="{60BA2434-C634-4C35-ABBB-4F414920B26B}" type="presParOf" srcId="{799AF82B-9EBE-44E1-9DBD-94403174D03F}" destId="{EB61067A-BDED-4F25-B53C-022D72383E48}" srcOrd="2" destOrd="0" presId="urn:microsoft.com/office/officeart/2005/8/layout/default#1"/>
    <dgm:cxn modelId="{8134DE68-2B5C-494D-B85A-B403ACD7E044}" type="presParOf" srcId="{799AF82B-9EBE-44E1-9DBD-94403174D03F}" destId="{A14180D0-84E2-4FF4-B37F-A902EBBAAFB3}" srcOrd="3" destOrd="0" presId="urn:microsoft.com/office/officeart/2005/8/layout/default#1"/>
    <dgm:cxn modelId="{B87DEE4F-138A-425E-BB6A-8C437761BCF6}" type="presParOf" srcId="{799AF82B-9EBE-44E1-9DBD-94403174D03F}" destId="{2A3C0BD0-87EA-4206-A13F-AA116A064CFE}" srcOrd="4" destOrd="0" presId="urn:microsoft.com/office/officeart/2005/8/layout/default#1"/>
    <dgm:cxn modelId="{209651B5-117A-4F25-B69E-DF1A73AD355D}" type="presParOf" srcId="{799AF82B-9EBE-44E1-9DBD-94403174D03F}" destId="{B34CF866-A1DD-4DC9-B1B3-47DF83410B3C}" srcOrd="5" destOrd="0" presId="urn:microsoft.com/office/officeart/2005/8/layout/default#1"/>
    <dgm:cxn modelId="{CEB7950D-355E-40E6-A8B0-229544BC00EC}" type="presParOf" srcId="{799AF82B-9EBE-44E1-9DBD-94403174D03F}" destId="{D32336F9-C57F-45D4-BDD6-071768FD7A50}" srcOrd="6" destOrd="0" presId="urn:microsoft.com/office/officeart/2005/8/layout/default#1"/>
    <dgm:cxn modelId="{6DF27C1F-E989-4976-9EF5-047E64E2B301}" type="presParOf" srcId="{799AF82B-9EBE-44E1-9DBD-94403174D03F}" destId="{3C47EACB-7DEC-40F4-BD04-2AFAF38DF9FA}" srcOrd="7" destOrd="0" presId="urn:microsoft.com/office/officeart/2005/8/layout/default#1"/>
    <dgm:cxn modelId="{C5D90137-7FBE-4FEC-8362-BD5B43A70038}" type="presParOf" srcId="{799AF82B-9EBE-44E1-9DBD-94403174D03F}" destId="{EF7DA708-1060-48DD-B6B5-B63D066B4D1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97F99-AD89-4E17-9FB4-E58CDAFC47FD}" type="doc">
      <dgm:prSet loTypeId="urn:microsoft.com/office/officeart/2005/8/layout/h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3B098C6-48BF-4DDD-BBC3-B828F4A7A646}">
      <dgm:prSet phldrT="[Text]" custT="1"/>
      <dgm:spPr/>
      <dgm:t>
        <a:bodyPr/>
        <a:lstStyle/>
        <a:p>
          <a:r>
            <a:rPr lang="es-EC" sz="1600" b="1" dirty="0" smtClean="0"/>
            <a:t>Áreas</a:t>
          </a:r>
          <a:endParaRPr lang="en-US" sz="1600" b="1" dirty="0"/>
        </a:p>
      </dgm:t>
    </dgm:pt>
    <dgm:pt modelId="{DC15DF43-74AB-43A5-B31E-078B997D9AF5}" type="parTrans" cxnId="{BE64C421-4B31-4FC4-AED3-BB8804360730}">
      <dgm:prSet/>
      <dgm:spPr/>
      <dgm:t>
        <a:bodyPr/>
        <a:lstStyle/>
        <a:p>
          <a:endParaRPr lang="en-US" sz="1600"/>
        </a:p>
      </dgm:t>
    </dgm:pt>
    <dgm:pt modelId="{CA2DF60D-1126-461D-B029-3863FF64B5EA}" type="sibTrans" cxnId="{BE64C421-4B31-4FC4-AED3-BB8804360730}">
      <dgm:prSet/>
      <dgm:spPr/>
      <dgm:t>
        <a:bodyPr/>
        <a:lstStyle/>
        <a:p>
          <a:endParaRPr lang="en-US" sz="1600"/>
        </a:p>
      </dgm:t>
    </dgm:pt>
    <dgm:pt modelId="{AFC71C12-C37B-4192-ACA8-ACD7A4350664}">
      <dgm:prSet phldrT="[Text]" custT="1"/>
      <dgm:spPr/>
      <dgm:t>
        <a:bodyPr/>
        <a:lstStyle/>
        <a:p>
          <a:r>
            <a:rPr lang="es-EC" sz="1600" b="0" dirty="0" smtClean="0">
              <a:latin typeface="Calibri" pitchFamily="34" charset="0"/>
              <a:cs typeface="Andalus" pitchFamily="2" charset="-78"/>
            </a:rPr>
            <a:t>Limpieza De </a:t>
          </a:r>
          <a:r>
            <a:rPr lang="es-EC" sz="1600" b="0" dirty="0" err="1" smtClean="0">
              <a:latin typeface="Calibri" pitchFamily="34" charset="0"/>
              <a:cs typeface="Andalus" pitchFamily="2" charset="-78"/>
            </a:rPr>
            <a:t>Raceways</a:t>
          </a:r>
          <a:r>
            <a:rPr lang="es-EC" sz="1600" b="0" dirty="0" smtClean="0">
              <a:latin typeface="Calibri" pitchFamily="34" charset="0"/>
              <a:cs typeface="Andalus" pitchFamily="2" charset="-78"/>
            </a:rPr>
            <a:t> Y Tanques.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7900C7D9-1647-443A-9107-30A0D8045E6D}" type="parTrans" cxnId="{CC9CD1D0-ACCA-499B-ADB5-9D99F8AE7745}">
      <dgm:prSet/>
      <dgm:spPr/>
      <dgm:t>
        <a:bodyPr/>
        <a:lstStyle/>
        <a:p>
          <a:endParaRPr lang="en-US" sz="1600"/>
        </a:p>
      </dgm:t>
    </dgm:pt>
    <dgm:pt modelId="{C6488597-7EEA-4A11-A07D-76C3E10B0C7C}" type="sibTrans" cxnId="{CC9CD1D0-ACCA-499B-ADB5-9D99F8AE7745}">
      <dgm:prSet/>
      <dgm:spPr/>
      <dgm:t>
        <a:bodyPr/>
        <a:lstStyle/>
        <a:p>
          <a:endParaRPr lang="en-US" sz="1600"/>
        </a:p>
      </dgm:t>
    </dgm:pt>
    <dgm:pt modelId="{5F00F5BE-C0C3-4B88-B899-A26233D51873}">
      <dgm:prSet phldrT="[Text]" custT="1"/>
      <dgm:spPr/>
      <dgm:t>
        <a:bodyPr/>
        <a:lstStyle/>
        <a:p>
          <a:r>
            <a:rPr lang="es-EC" sz="1600" b="1" dirty="0" smtClean="0"/>
            <a:t>Puntos Riesgosos</a:t>
          </a:r>
          <a:endParaRPr lang="en-US" sz="1600" b="1" dirty="0"/>
        </a:p>
      </dgm:t>
    </dgm:pt>
    <dgm:pt modelId="{5F35DDE5-217F-4F9D-A00A-15F4C2A686F8}" type="parTrans" cxnId="{2B676E5A-D5F4-402D-887C-E24CED589EA5}">
      <dgm:prSet/>
      <dgm:spPr/>
      <dgm:t>
        <a:bodyPr/>
        <a:lstStyle/>
        <a:p>
          <a:endParaRPr lang="en-US" sz="1600"/>
        </a:p>
      </dgm:t>
    </dgm:pt>
    <dgm:pt modelId="{18166709-8832-4F04-8DA2-746C4F0A756B}" type="sibTrans" cxnId="{2B676E5A-D5F4-402D-887C-E24CED589EA5}">
      <dgm:prSet/>
      <dgm:spPr/>
      <dgm:t>
        <a:bodyPr/>
        <a:lstStyle/>
        <a:p>
          <a:endParaRPr lang="en-US" sz="1600"/>
        </a:p>
      </dgm:t>
    </dgm:pt>
    <dgm:pt modelId="{B504BCDD-0D1B-43DD-8FEE-5E077B01A957}">
      <dgm:prSet phldrT="[Text]"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Alimentación De Las Larvas.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28E924D8-C935-49F6-B21E-CB4DBB8AA20F}" type="parTrans" cxnId="{51702D37-8D54-4EE8-BF63-3B450221AAF5}">
      <dgm:prSet/>
      <dgm:spPr/>
      <dgm:t>
        <a:bodyPr/>
        <a:lstStyle/>
        <a:p>
          <a:endParaRPr lang="en-US" sz="1600"/>
        </a:p>
      </dgm:t>
    </dgm:pt>
    <dgm:pt modelId="{0BE772B0-BEDB-4928-BBBE-AFB13031ACD7}" type="sibTrans" cxnId="{51702D37-8D54-4EE8-BF63-3B450221AAF5}">
      <dgm:prSet/>
      <dgm:spPr/>
      <dgm:t>
        <a:bodyPr/>
        <a:lstStyle/>
        <a:p>
          <a:endParaRPr lang="en-US" sz="1600"/>
        </a:p>
      </dgm:t>
    </dgm:pt>
    <dgm:pt modelId="{4235CBDB-2C8F-4C5A-B114-79C881864AC1}">
      <dgm:prSet phldrT="[Text]" custT="1"/>
      <dgm:spPr/>
      <dgm:t>
        <a:bodyPr/>
        <a:lstStyle/>
        <a:p>
          <a:r>
            <a:rPr lang="es-EC" sz="1600" b="1" dirty="0" smtClean="0"/>
            <a:t>Factores para una buena siembra</a:t>
          </a:r>
        </a:p>
      </dgm:t>
    </dgm:pt>
    <dgm:pt modelId="{647CC3B9-3660-44A7-916B-BE3A7112E4C4}" type="parTrans" cxnId="{41AF332E-E11B-4302-8DB6-A6D4865A9767}">
      <dgm:prSet/>
      <dgm:spPr/>
      <dgm:t>
        <a:bodyPr/>
        <a:lstStyle/>
        <a:p>
          <a:endParaRPr lang="en-US" sz="1600"/>
        </a:p>
      </dgm:t>
    </dgm:pt>
    <dgm:pt modelId="{273A6C00-3A5D-4273-BA67-B9CFB089C860}" type="sibTrans" cxnId="{41AF332E-E11B-4302-8DB6-A6D4865A9767}">
      <dgm:prSet/>
      <dgm:spPr/>
      <dgm:t>
        <a:bodyPr/>
        <a:lstStyle/>
        <a:p>
          <a:endParaRPr lang="en-US" sz="1600"/>
        </a:p>
      </dgm:t>
    </dgm:pt>
    <dgm:pt modelId="{5C487059-FF6F-4E32-81EA-E04FF878BC42}">
      <dgm:prSet phldrT="[Text]"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40% Área Técnica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F328CB13-04C1-4853-977D-DB66ADAEA25E}" type="parTrans" cxnId="{3C7C28CE-5AE0-434E-B5BD-5A5D7823232D}">
      <dgm:prSet/>
      <dgm:spPr/>
      <dgm:t>
        <a:bodyPr/>
        <a:lstStyle/>
        <a:p>
          <a:endParaRPr lang="en-US" sz="1600"/>
        </a:p>
      </dgm:t>
    </dgm:pt>
    <dgm:pt modelId="{886F10F7-5FA0-4199-93E4-FEE709493BFF}" type="sibTrans" cxnId="{3C7C28CE-5AE0-434E-B5BD-5A5D7823232D}">
      <dgm:prSet/>
      <dgm:spPr/>
      <dgm:t>
        <a:bodyPr/>
        <a:lstStyle/>
        <a:p>
          <a:endParaRPr lang="en-US" sz="1600"/>
        </a:p>
      </dgm:t>
    </dgm:pt>
    <dgm:pt modelId="{26C2D5FD-A72A-4E77-8501-936B886BFC40}">
      <dgm:prSet custT="1"/>
      <dgm:spPr/>
      <dgm:t>
        <a:bodyPr/>
        <a:lstStyle/>
        <a:p>
          <a:r>
            <a:rPr lang="es-EC" sz="1600" b="0" dirty="0" smtClean="0">
              <a:latin typeface="Calibri" pitchFamily="34" charset="0"/>
              <a:cs typeface="Andalus" pitchFamily="2" charset="-78"/>
            </a:rPr>
            <a:t>Alimentación De Larvas.</a:t>
          </a:r>
          <a:endParaRPr lang="en-US" sz="1600" b="0" dirty="0" smtClean="0">
            <a:latin typeface="Calibri" pitchFamily="34" charset="0"/>
            <a:cs typeface="Andalus" pitchFamily="2" charset="-78"/>
          </a:endParaRPr>
        </a:p>
      </dgm:t>
    </dgm:pt>
    <dgm:pt modelId="{2BF5B939-03BC-4904-861C-DC0CB5737A3F}" type="parTrans" cxnId="{F8601BB4-195E-4A93-AC2D-64679B3BAA50}">
      <dgm:prSet/>
      <dgm:spPr/>
      <dgm:t>
        <a:bodyPr/>
        <a:lstStyle/>
        <a:p>
          <a:endParaRPr lang="en-US" sz="1600"/>
        </a:p>
      </dgm:t>
    </dgm:pt>
    <dgm:pt modelId="{7EFCFC91-5DAF-419D-AFC5-AF48585ABC06}" type="sibTrans" cxnId="{F8601BB4-195E-4A93-AC2D-64679B3BAA50}">
      <dgm:prSet/>
      <dgm:spPr/>
      <dgm:t>
        <a:bodyPr/>
        <a:lstStyle/>
        <a:p>
          <a:endParaRPr lang="en-US" sz="1600"/>
        </a:p>
      </dgm:t>
    </dgm:pt>
    <dgm:pt modelId="{D6F4264D-2ED5-4254-BD8A-ED7910694301}">
      <dgm:prSet custT="1"/>
      <dgm:spPr/>
      <dgm:t>
        <a:bodyPr/>
        <a:lstStyle/>
        <a:p>
          <a:r>
            <a:rPr lang="es-EC" sz="1600" b="0" dirty="0" smtClean="0">
              <a:latin typeface="Calibri" pitchFamily="34" charset="0"/>
              <a:cs typeface="Andalus" pitchFamily="2" charset="-78"/>
            </a:rPr>
            <a:t>Revisión De Temperaturas Y Calidad De Agua Del Los Tanques.</a:t>
          </a:r>
          <a:endParaRPr lang="en-US" sz="1600" b="0" dirty="0" smtClean="0">
            <a:latin typeface="Calibri" pitchFamily="34" charset="0"/>
            <a:cs typeface="Andalus" pitchFamily="2" charset="-78"/>
          </a:endParaRPr>
        </a:p>
      </dgm:t>
    </dgm:pt>
    <dgm:pt modelId="{8E78C8DA-BEFA-4472-B6FC-0B524F6D8FD1}" type="parTrans" cxnId="{F860BAC0-F023-4041-8CB9-30EFC869C0D7}">
      <dgm:prSet/>
      <dgm:spPr/>
      <dgm:t>
        <a:bodyPr/>
        <a:lstStyle/>
        <a:p>
          <a:endParaRPr lang="en-US" sz="1600"/>
        </a:p>
      </dgm:t>
    </dgm:pt>
    <dgm:pt modelId="{D914CD4E-3099-4A9D-91C3-86275274E19B}" type="sibTrans" cxnId="{F860BAC0-F023-4041-8CB9-30EFC869C0D7}">
      <dgm:prSet/>
      <dgm:spPr/>
      <dgm:t>
        <a:bodyPr/>
        <a:lstStyle/>
        <a:p>
          <a:endParaRPr lang="en-US" sz="1600"/>
        </a:p>
      </dgm:t>
    </dgm:pt>
    <dgm:pt modelId="{925E770C-93E7-4106-ABF7-BC41FCC87811}">
      <dgm:prSet custT="1"/>
      <dgm:spPr/>
      <dgm:t>
        <a:bodyPr/>
        <a:lstStyle/>
        <a:p>
          <a:r>
            <a:rPr lang="es-EC" sz="1600" b="0" dirty="0" smtClean="0">
              <a:latin typeface="Calibri" pitchFamily="34" charset="0"/>
              <a:cs typeface="Andalus" pitchFamily="2" charset="-78"/>
            </a:rPr>
            <a:t>Mantenimiento De Equipos Eléctricos: Generador Y </a:t>
          </a:r>
          <a:r>
            <a:rPr lang="es-EC" sz="1600" b="0" dirty="0" err="1" smtClean="0">
              <a:latin typeface="Calibri" pitchFamily="34" charset="0"/>
              <a:cs typeface="Andalus" pitchFamily="2" charset="-78"/>
            </a:rPr>
            <a:t>Blowers</a:t>
          </a:r>
          <a:r>
            <a:rPr lang="es-EC" sz="1600" b="0" dirty="0" smtClean="0">
              <a:latin typeface="Calibri" pitchFamily="34" charset="0"/>
              <a:cs typeface="Andalus" pitchFamily="2" charset="-78"/>
            </a:rPr>
            <a:t>.</a:t>
          </a:r>
          <a:endParaRPr lang="en-US" sz="1600" b="0" dirty="0" smtClean="0">
            <a:latin typeface="Calibri" pitchFamily="34" charset="0"/>
            <a:cs typeface="Andalus" pitchFamily="2" charset="-78"/>
          </a:endParaRPr>
        </a:p>
      </dgm:t>
    </dgm:pt>
    <dgm:pt modelId="{A178CAED-C022-44A7-8F7B-0ACDFDD8794A}" type="parTrans" cxnId="{79311A96-4F0D-4B69-AB14-3CA224D5731E}">
      <dgm:prSet/>
      <dgm:spPr/>
      <dgm:t>
        <a:bodyPr/>
        <a:lstStyle/>
        <a:p>
          <a:endParaRPr lang="en-US" sz="1600"/>
        </a:p>
      </dgm:t>
    </dgm:pt>
    <dgm:pt modelId="{360C2785-87C3-4881-A2F6-7356F70B1D0A}" type="sibTrans" cxnId="{79311A96-4F0D-4B69-AB14-3CA224D5731E}">
      <dgm:prSet/>
      <dgm:spPr/>
      <dgm:t>
        <a:bodyPr/>
        <a:lstStyle/>
        <a:p>
          <a:endParaRPr lang="en-US" sz="1600"/>
        </a:p>
      </dgm:t>
    </dgm:pt>
    <dgm:pt modelId="{7B782BFA-96A9-4469-AF0A-D4F248C2E1C4}">
      <dgm:prSet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Limpieza De Los Tanques.</a:t>
          </a:r>
        </a:p>
      </dgm:t>
    </dgm:pt>
    <dgm:pt modelId="{E950D28F-BB5C-48C8-9CCF-1FFD91C0ACB2}" type="parTrans" cxnId="{6C7D5E83-7A80-4E71-AE8B-B028AB8F02CD}">
      <dgm:prSet/>
      <dgm:spPr/>
      <dgm:t>
        <a:bodyPr/>
        <a:lstStyle/>
        <a:p>
          <a:endParaRPr lang="en-US" sz="1600"/>
        </a:p>
      </dgm:t>
    </dgm:pt>
    <dgm:pt modelId="{12622E7F-7969-44A5-86F3-7EC4CF798DF9}" type="sibTrans" cxnId="{6C7D5E83-7A80-4E71-AE8B-B028AB8F02CD}">
      <dgm:prSet/>
      <dgm:spPr/>
      <dgm:t>
        <a:bodyPr/>
        <a:lstStyle/>
        <a:p>
          <a:endParaRPr lang="en-US" sz="1600"/>
        </a:p>
      </dgm:t>
    </dgm:pt>
    <dgm:pt modelId="{B7F0AC78-25ED-43B2-8F3B-BDFC198ECE4D}">
      <dgm:prSet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Limpieza De </a:t>
          </a:r>
          <a:r>
            <a:rPr lang="es-ES" sz="1600" b="0" dirty="0" err="1" smtClean="0">
              <a:latin typeface="Calibri" pitchFamily="34" charset="0"/>
              <a:cs typeface="Andalus" pitchFamily="2" charset="-78"/>
            </a:rPr>
            <a:t>Raceways</a:t>
          </a:r>
          <a:r>
            <a:rPr lang="es-ES" sz="1600" b="0" dirty="0" smtClean="0">
              <a:latin typeface="Calibri" pitchFamily="34" charset="0"/>
              <a:cs typeface="Andalus" pitchFamily="2" charset="-78"/>
            </a:rPr>
            <a:t>.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7A2C7BF3-7774-4AC1-AF26-3C606352EE43}" type="parTrans" cxnId="{75E5F608-85C8-4FE7-A971-4BA58A676BE2}">
      <dgm:prSet/>
      <dgm:spPr/>
      <dgm:t>
        <a:bodyPr/>
        <a:lstStyle/>
        <a:p>
          <a:endParaRPr lang="en-US" sz="1600"/>
        </a:p>
      </dgm:t>
    </dgm:pt>
    <dgm:pt modelId="{9F3F4882-DBB1-411A-86DB-CE258BA3A577}" type="sibTrans" cxnId="{75E5F608-85C8-4FE7-A971-4BA58A676BE2}">
      <dgm:prSet/>
      <dgm:spPr/>
      <dgm:t>
        <a:bodyPr/>
        <a:lstStyle/>
        <a:p>
          <a:endParaRPr lang="en-US" sz="1600"/>
        </a:p>
      </dgm:t>
    </dgm:pt>
    <dgm:pt modelId="{341811AB-F529-4F50-8630-A14453CF14DA}">
      <dgm:prSet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Adquirir Más Conocimiento Acerca De La </a:t>
          </a:r>
          <a:r>
            <a:rPr lang="es-ES" sz="1600" b="0" dirty="0" err="1" smtClean="0">
              <a:latin typeface="Calibri" pitchFamily="34" charset="0"/>
              <a:cs typeface="Andalus" pitchFamily="2" charset="-78"/>
            </a:rPr>
            <a:t>Larvicultura</a:t>
          </a:r>
          <a:r>
            <a:rPr lang="es-ES" sz="1600" b="0" dirty="0" smtClean="0">
              <a:latin typeface="Calibri" pitchFamily="34" charset="0"/>
              <a:cs typeface="Andalus" pitchFamily="2" charset="-78"/>
            </a:rPr>
            <a:t>.</a:t>
          </a:r>
          <a:endParaRPr lang="en-US" sz="1600" b="0" dirty="0">
            <a:latin typeface="Andalus" pitchFamily="2" charset="-78"/>
            <a:cs typeface="Andalus" pitchFamily="2" charset="-78"/>
          </a:endParaRPr>
        </a:p>
      </dgm:t>
    </dgm:pt>
    <dgm:pt modelId="{ACF23F9E-1FCD-4F45-9636-565F50402CD8}" type="parTrans" cxnId="{85758A77-D0BC-425E-8D7B-4077F70A8594}">
      <dgm:prSet/>
      <dgm:spPr/>
      <dgm:t>
        <a:bodyPr/>
        <a:lstStyle/>
        <a:p>
          <a:endParaRPr lang="en-US" sz="1600"/>
        </a:p>
      </dgm:t>
    </dgm:pt>
    <dgm:pt modelId="{E89C9F69-0B96-4540-93D8-16B0343C074B}" type="sibTrans" cxnId="{85758A77-D0BC-425E-8D7B-4077F70A8594}">
      <dgm:prSet/>
      <dgm:spPr/>
      <dgm:t>
        <a:bodyPr/>
        <a:lstStyle/>
        <a:p>
          <a:endParaRPr lang="en-US" sz="1600"/>
        </a:p>
      </dgm:t>
    </dgm:pt>
    <dgm:pt modelId="{0074F3C6-5415-4614-82F6-457FE81CF05E}">
      <dgm:prSet custT="1"/>
      <dgm:spPr/>
      <dgm:t>
        <a:bodyPr/>
        <a:lstStyle/>
        <a:p>
          <a:r>
            <a:rPr lang="es-EC" sz="1600" b="1" dirty="0" smtClean="0"/>
            <a:t>Motivación</a:t>
          </a:r>
          <a:endParaRPr lang="en-US" sz="1600" b="1" dirty="0"/>
        </a:p>
      </dgm:t>
    </dgm:pt>
    <dgm:pt modelId="{0003A575-F339-4761-899A-7437442D539F}" type="parTrans" cxnId="{0C348C1A-7092-43CD-871E-45CE5C5717D0}">
      <dgm:prSet/>
      <dgm:spPr/>
      <dgm:t>
        <a:bodyPr/>
        <a:lstStyle/>
        <a:p>
          <a:endParaRPr lang="en-US" sz="1600"/>
        </a:p>
      </dgm:t>
    </dgm:pt>
    <dgm:pt modelId="{DAF03DFA-EE8B-4636-ADCA-8ABB0C59AB90}" type="sibTrans" cxnId="{0C348C1A-7092-43CD-871E-45CE5C5717D0}">
      <dgm:prSet/>
      <dgm:spPr/>
      <dgm:t>
        <a:bodyPr/>
        <a:lstStyle/>
        <a:p>
          <a:endParaRPr lang="en-US" sz="1600"/>
        </a:p>
      </dgm:t>
    </dgm:pt>
    <dgm:pt modelId="{7C0F15A9-BF3A-40D8-816E-CF6B36A021CB}">
      <dgm:prSet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Ambiente De Trabajo Es Muy Agradable.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4A3714FC-C602-4FF8-9DAC-EF543567BBF2}" type="parTrans" cxnId="{CB90E1ED-F082-46EE-8ED4-D27752025715}">
      <dgm:prSet/>
      <dgm:spPr/>
      <dgm:t>
        <a:bodyPr/>
        <a:lstStyle/>
        <a:p>
          <a:endParaRPr lang="en-US" sz="1600"/>
        </a:p>
      </dgm:t>
    </dgm:pt>
    <dgm:pt modelId="{FF5BD780-CA68-40FC-AA7D-9A083E53F265}" type="sibTrans" cxnId="{CB90E1ED-F082-46EE-8ED4-D27752025715}">
      <dgm:prSet/>
      <dgm:spPr/>
      <dgm:t>
        <a:bodyPr/>
        <a:lstStyle/>
        <a:p>
          <a:endParaRPr lang="en-US" sz="1600"/>
        </a:p>
      </dgm:t>
    </dgm:pt>
    <dgm:pt modelId="{53F4F5E3-2938-42F8-BF17-251A1DB5C3A7}">
      <dgm:prSet custT="1"/>
      <dgm:spPr/>
      <dgm:t>
        <a:bodyPr/>
        <a:lstStyle/>
        <a:p>
          <a:endParaRPr lang="en-US" sz="1600" b="0" dirty="0">
            <a:latin typeface="Andalus" pitchFamily="2" charset="-78"/>
            <a:cs typeface="Andalus" pitchFamily="2" charset="-78"/>
          </a:endParaRPr>
        </a:p>
      </dgm:t>
    </dgm:pt>
    <dgm:pt modelId="{BED96441-9C85-4043-8E1C-AB05C4EC7BED}" type="parTrans" cxnId="{F48F6C52-F168-4E26-95B7-94AA5815253E}">
      <dgm:prSet/>
      <dgm:spPr/>
      <dgm:t>
        <a:bodyPr/>
        <a:lstStyle/>
        <a:p>
          <a:endParaRPr lang="en-US" sz="1600"/>
        </a:p>
      </dgm:t>
    </dgm:pt>
    <dgm:pt modelId="{E3C4C55B-73AA-49E2-A8D4-25EBA66B6AF5}" type="sibTrans" cxnId="{F48F6C52-F168-4E26-95B7-94AA5815253E}">
      <dgm:prSet/>
      <dgm:spPr/>
      <dgm:t>
        <a:bodyPr/>
        <a:lstStyle/>
        <a:p>
          <a:endParaRPr lang="en-US" sz="1600"/>
        </a:p>
      </dgm:t>
    </dgm:pt>
    <dgm:pt modelId="{28A22230-E2B1-4E73-A799-8FF7EA25DF0E}">
      <dgm:prSet custT="1"/>
      <dgm:spPr/>
      <dgm:t>
        <a:bodyPr/>
        <a:lstStyle/>
        <a:p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623FD657-97BB-4EEA-8897-08A55F684D8A}" type="parTrans" cxnId="{5F6B0CFB-A1D6-4928-B114-505A799636A7}">
      <dgm:prSet/>
      <dgm:spPr/>
      <dgm:t>
        <a:bodyPr/>
        <a:lstStyle/>
        <a:p>
          <a:endParaRPr lang="es-ES" sz="1600"/>
        </a:p>
      </dgm:t>
    </dgm:pt>
    <dgm:pt modelId="{007DE098-C8FA-42E1-AB90-AF88BFA16B7D}" type="sibTrans" cxnId="{5F6B0CFB-A1D6-4928-B114-505A799636A7}">
      <dgm:prSet/>
      <dgm:spPr/>
      <dgm:t>
        <a:bodyPr/>
        <a:lstStyle/>
        <a:p>
          <a:endParaRPr lang="es-ES" sz="1600"/>
        </a:p>
      </dgm:t>
    </dgm:pt>
    <dgm:pt modelId="{8F09ED9E-EB44-4634-B1DA-83AB45068156}">
      <dgm:prSet phldrT="[Text]"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40% Área Operaria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B61AF8BC-D661-480F-9BD3-E67B7C43A49C}" type="parTrans" cxnId="{73600934-EE51-40A4-803B-0325448F262F}">
      <dgm:prSet/>
      <dgm:spPr/>
      <dgm:t>
        <a:bodyPr/>
        <a:lstStyle/>
        <a:p>
          <a:endParaRPr lang="es-ES" sz="1600"/>
        </a:p>
      </dgm:t>
    </dgm:pt>
    <dgm:pt modelId="{12C42474-B01D-47CA-BDD7-7030ADF56B4F}" type="sibTrans" cxnId="{73600934-EE51-40A4-803B-0325448F262F}">
      <dgm:prSet/>
      <dgm:spPr/>
      <dgm:t>
        <a:bodyPr/>
        <a:lstStyle/>
        <a:p>
          <a:endParaRPr lang="es-ES" sz="1600"/>
        </a:p>
      </dgm:t>
    </dgm:pt>
    <dgm:pt modelId="{ED7F2785-9388-4CB6-870B-877E387F467D}">
      <dgm:prSet custT="1"/>
      <dgm:spPr/>
      <dgm:t>
        <a:bodyPr/>
        <a:lstStyle/>
        <a:p>
          <a:r>
            <a:rPr lang="es-ES" sz="1600" b="0" dirty="0" smtClean="0">
              <a:latin typeface="Calibri" pitchFamily="34" charset="0"/>
              <a:cs typeface="Andalus" pitchFamily="2" charset="-78"/>
            </a:rPr>
            <a:t>20% Externalidades</a:t>
          </a:r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4A59A15E-08BC-4493-9274-E2813C5B86A9}" type="parTrans" cxnId="{804783E5-F0E0-4CF2-8288-5E7C3F715E67}">
      <dgm:prSet/>
      <dgm:spPr/>
      <dgm:t>
        <a:bodyPr/>
        <a:lstStyle/>
        <a:p>
          <a:endParaRPr lang="es-ES" sz="1600"/>
        </a:p>
      </dgm:t>
    </dgm:pt>
    <dgm:pt modelId="{D5D5B778-3C94-4DE1-8AB0-43464F950FD6}" type="sibTrans" cxnId="{804783E5-F0E0-4CF2-8288-5E7C3F715E67}">
      <dgm:prSet/>
      <dgm:spPr/>
      <dgm:t>
        <a:bodyPr/>
        <a:lstStyle/>
        <a:p>
          <a:endParaRPr lang="es-ES" sz="1600"/>
        </a:p>
      </dgm:t>
    </dgm:pt>
    <dgm:pt modelId="{41EF71B6-0499-4DDA-BC7A-ECCADC1D4C66}">
      <dgm:prSet phldrT="[Text]" custT="1"/>
      <dgm:spPr/>
      <dgm:t>
        <a:bodyPr/>
        <a:lstStyle/>
        <a:p>
          <a:endParaRPr lang="en-US" sz="1600" b="0" dirty="0">
            <a:latin typeface="Calibri" pitchFamily="34" charset="0"/>
            <a:cs typeface="Andalus" pitchFamily="2" charset="-78"/>
          </a:endParaRPr>
        </a:p>
      </dgm:t>
    </dgm:pt>
    <dgm:pt modelId="{982846BE-7842-404C-8709-B6C85C03936E}" type="parTrans" cxnId="{7FC5DD62-D8CE-4297-A228-BF016635F25D}">
      <dgm:prSet/>
      <dgm:spPr/>
      <dgm:t>
        <a:bodyPr/>
        <a:lstStyle/>
        <a:p>
          <a:endParaRPr lang="es-ES" sz="1600"/>
        </a:p>
      </dgm:t>
    </dgm:pt>
    <dgm:pt modelId="{CE081ED0-B035-4A40-BC18-471FC7AE9D56}" type="sibTrans" cxnId="{7FC5DD62-D8CE-4297-A228-BF016635F25D}">
      <dgm:prSet/>
      <dgm:spPr/>
      <dgm:t>
        <a:bodyPr/>
        <a:lstStyle/>
        <a:p>
          <a:endParaRPr lang="es-ES" sz="1600"/>
        </a:p>
      </dgm:t>
    </dgm:pt>
    <dgm:pt modelId="{E1CD336B-512F-43F6-BD0E-3E3084DE12F2}" type="pres">
      <dgm:prSet presAssocID="{42997F99-AD89-4E17-9FB4-E58CDAFC4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D7039-DC14-4A7E-8FBB-ABB509BDD0DA}" type="pres">
      <dgm:prSet presAssocID="{E3B098C6-48BF-4DDD-BBC3-B828F4A7A646}" presName="composite" presStyleCnt="0"/>
      <dgm:spPr/>
      <dgm:t>
        <a:bodyPr/>
        <a:lstStyle/>
        <a:p>
          <a:endParaRPr lang="es-ES"/>
        </a:p>
      </dgm:t>
    </dgm:pt>
    <dgm:pt modelId="{4DF146F0-1A0C-41B6-AB1F-EFB8250C92B9}" type="pres">
      <dgm:prSet presAssocID="{E3B098C6-48BF-4DDD-BBC3-B828F4A7A64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EC9A0-F600-40C6-BA60-84F1753B4E88}" type="pres">
      <dgm:prSet presAssocID="{E3B098C6-48BF-4DDD-BBC3-B828F4A7A64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E308-10F0-4A0C-8536-588055201843}" type="pres">
      <dgm:prSet presAssocID="{CA2DF60D-1126-461D-B029-3863FF64B5EA}" presName="space" presStyleCnt="0"/>
      <dgm:spPr/>
      <dgm:t>
        <a:bodyPr/>
        <a:lstStyle/>
        <a:p>
          <a:endParaRPr lang="es-ES"/>
        </a:p>
      </dgm:t>
    </dgm:pt>
    <dgm:pt modelId="{FC8D1DF6-3AAB-488F-8BAF-D560C8DA3496}" type="pres">
      <dgm:prSet presAssocID="{5F00F5BE-C0C3-4B88-B899-A26233D51873}" presName="composite" presStyleCnt="0"/>
      <dgm:spPr/>
      <dgm:t>
        <a:bodyPr/>
        <a:lstStyle/>
        <a:p>
          <a:endParaRPr lang="es-ES"/>
        </a:p>
      </dgm:t>
    </dgm:pt>
    <dgm:pt modelId="{1387F893-205C-4571-82EA-CCF2A2B767C4}" type="pres">
      <dgm:prSet presAssocID="{5F00F5BE-C0C3-4B88-B899-A26233D518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340D8-0FA2-4FB1-8D7F-3D5441AC6F0F}" type="pres">
      <dgm:prSet presAssocID="{5F00F5BE-C0C3-4B88-B899-A26233D518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F92F9-F373-4546-A454-DC9F5E1F5DFB}" type="pres">
      <dgm:prSet presAssocID="{18166709-8832-4F04-8DA2-746C4F0A756B}" presName="space" presStyleCnt="0"/>
      <dgm:spPr/>
      <dgm:t>
        <a:bodyPr/>
        <a:lstStyle/>
        <a:p>
          <a:endParaRPr lang="es-ES"/>
        </a:p>
      </dgm:t>
    </dgm:pt>
    <dgm:pt modelId="{0AB17F5A-1B13-420F-B2BA-A708F352A236}" type="pres">
      <dgm:prSet presAssocID="{4235CBDB-2C8F-4C5A-B114-79C881864AC1}" presName="composite" presStyleCnt="0"/>
      <dgm:spPr/>
      <dgm:t>
        <a:bodyPr/>
        <a:lstStyle/>
        <a:p>
          <a:endParaRPr lang="es-ES"/>
        </a:p>
      </dgm:t>
    </dgm:pt>
    <dgm:pt modelId="{76214887-FF04-4F5A-8D99-71D1DC45158C}" type="pres">
      <dgm:prSet presAssocID="{4235CBDB-2C8F-4C5A-B114-79C881864AC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63C59-3A3E-4577-B8E1-CE42CF0540B4}" type="pres">
      <dgm:prSet presAssocID="{4235CBDB-2C8F-4C5A-B114-79C881864AC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59B07-9B46-47D9-9DDD-9727683980F7}" type="pres">
      <dgm:prSet presAssocID="{273A6C00-3A5D-4273-BA67-B9CFB089C860}" presName="space" presStyleCnt="0"/>
      <dgm:spPr/>
      <dgm:t>
        <a:bodyPr/>
        <a:lstStyle/>
        <a:p>
          <a:endParaRPr lang="es-ES"/>
        </a:p>
      </dgm:t>
    </dgm:pt>
    <dgm:pt modelId="{5BFAE31B-19C6-4063-930C-F4AE49B8F51D}" type="pres">
      <dgm:prSet presAssocID="{0074F3C6-5415-4614-82F6-457FE81CF05E}" presName="composite" presStyleCnt="0"/>
      <dgm:spPr/>
      <dgm:t>
        <a:bodyPr/>
        <a:lstStyle/>
        <a:p>
          <a:endParaRPr lang="es-ES"/>
        </a:p>
      </dgm:t>
    </dgm:pt>
    <dgm:pt modelId="{31BE0705-71A4-4E4A-8928-0F41079C356C}" type="pres">
      <dgm:prSet presAssocID="{0074F3C6-5415-4614-82F6-457FE81CF0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BB824-6543-4B91-8854-E251E5BC5E51}" type="pres">
      <dgm:prSet presAssocID="{0074F3C6-5415-4614-82F6-457FE81CF0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00934-EE51-40A4-803B-0325448F262F}" srcId="{4235CBDB-2C8F-4C5A-B114-79C881864AC1}" destId="{8F09ED9E-EB44-4634-B1DA-83AB45068156}" srcOrd="2" destOrd="0" parTransId="{B61AF8BC-D661-480F-9BD3-E67B7C43A49C}" sibTransId="{12C42474-B01D-47CA-BDD7-7030ADF56B4F}"/>
    <dgm:cxn modelId="{CC9CD1D0-ACCA-499B-ADB5-9D99F8AE7745}" srcId="{E3B098C6-48BF-4DDD-BBC3-B828F4A7A646}" destId="{AFC71C12-C37B-4192-ACA8-ACD7A4350664}" srcOrd="0" destOrd="0" parTransId="{7900C7D9-1647-443A-9107-30A0D8045E6D}" sibTransId="{C6488597-7EEA-4A11-A07D-76C3E10B0C7C}"/>
    <dgm:cxn modelId="{D0795134-F16E-4659-91B3-5DCA4F90236A}" type="presOf" srcId="{0074F3C6-5415-4614-82F6-457FE81CF05E}" destId="{31BE0705-71A4-4E4A-8928-0F41079C356C}" srcOrd="0" destOrd="0" presId="urn:microsoft.com/office/officeart/2005/8/layout/hList1"/>
    <dgm:cxn modelId="{41AF332E-E11B-4302-8DB6-A6D4865A9767}" srcId="{42997F99-AD89-4E17-9FB4-E58CDAFC47FD}" destId="{4235CBDB-2C8F-4C5A-B114-79C881864AC1}" srcOrd="2" destOrd="0" parTransId="{647CC3B9-3660-44A7-916B-BE3A7112E4C4}" sibTransId="{273A6C00-3A5D-4273-BA67-B9CFB089C860}"/>
    <dgm:cxn modelId="{5F6B0CFB-A1D6-4928-B114-505A799636A7}" srcId="{0074F3C6-5415-4614-82F6-457FE81CF05E}" destId="{28A22230-E2B1-4E73-A799-8FF7EA25DF0E}" srcOrd="1" destOrd="0" parTransId="{623FD657-97BB-4EEA-8897-08A55F684D8A}" sibTransId="{007DE098-C8FA-42E1-AB90-AF88BFA16B7D}"/>
    <dgm:cxn modelId="{F8601BB4-195E-4A93-AC2D-64679B3BAA50}" srcId="{E3B098C6-48BF-4DDD-BBC3-B828F4A7A646}" destId="{26C2D5FD-A72A-4E77-8501-936B886BFC40}" srcOrd="1" destOrd="0" parTransId="{2BF5B939-03BC-4904-861C-DC0CB5737A3F}" sibTransId="{7EFCFC91-5DAF-419D-AFC5-AF48585ABC06}"/>
    <dgm:cxn modelId="{F48F6C52-F168-4E26-95B7-94AA5815253E}" srcId="{0074F3C6-5415-4614-82F6-457FE81CF05E}" destId="{53F4F5E3-2938-42F8-BF17-251A1DB5C3A7}" srcOrd="3" destOrd="0" parTransId="{BED96441-9C85-4043-8E1C-AB05C4EC7BED}" sibTransId="{E3C4C55B-73AA-49E2-A8D4-25EBA66B6AF5}"/>
    <dgm:cxn modelId="{F860BAC0-F023-4041-8CB9-30EFC869C0D7}" srcId="{E3B098C6-48BF-4DDD-BBC3-B828F4A7A646}" destId="{D6F4264D-2ED5-4254-BD8A-ED7910694301}" srcOrd="2" destOrd="0" parTransId="{8E78C8DA-BEFA-4472-B6FC-0B524F6D8FD1}" sibTransId="{D914CD4E-3099-4A9D-91C3-86275274E19B}"/>
    <dgm:cxn modelId="{37336912-FB78-413C-A525-25B8291A83AC}" type="presOf" srcId="{26C2D5FD-A72A-4E77-8501-936B886BFC40}" destId="{D84EC9A0-F600-40C6-BA60-84F1753B4E88}" srcOrd="0" destOrd="1" presId="urn:microsoft.com/office/officeart/2005/8/layout/hList1"/>
    <dgm:cxn modelId="{3C7C28CE-5AE0-434E-B5BD-5A5D7823232D}" srcId="{4235CBDB-2C8F-4C5A-B114-79C881864AC1}" destId="{5C487059-FF6F-4E32-81EA-E04FF878BC42}" srcOrd="1" destOrd="0" parTransId="{F328CB13-04C1-4853-977D-DB66ADAEA25E}" sibTransId="{886F10F7-5FA0-4199-93E4-FEE709493BFF}"/>
    <dgm:cxn modelId="{3B1937F8-D49A-4781-AB08-27F5B4DEFC9B}" type="presOf" srcId="{341811AB-F529-4F50-8630-A14453CF14DA}" destId="{040BB824-6543-4B91-8854-E251E5BC5E51}" srcOrd="0" destOrd="0" presId="urn:microsoft.com/office/officeart/2005/8/layout/hList1"/>
    <dgm:cxn modelId="{79311A96-4F0D-4B69-AB14-3CA224D5731E}" srcId="{E3B098C6-48BF-4DDD-BBC3-B828F4A7A646}" destId="{925E770C-93E7-4106-ABF7-BC41FCC87811}" srcOrd="3" destOrd="0" parTransId="{A178CAED-C022-44A7-8F7B-0ACDFDD8794A}" sibTransId="{360C2785-87C3-4881-A2F6-7356F70B1D0A}"/>
    <dgm:cxn modelId="{4A003A69-B5A3-40CC-A6F7-3DDA781AEE42}" type="presOf" srcId="{E3B098C6-48BF-4DDD-BBC3-B828F4A7A646}" destId="{4DF146F0-1A0C-41B6-AB1F-EFB8250C92B9}" srcOrd="0" destOrd="0" presId="urn:microsoft.com/office/officeart/2005/8/layout/hList1"/>
    <dgm:cxn modelId="{49F2ED3E-0269-403E-B78D-CDA021F8B81D}" type="presOf" srcId="{AFC71C12-C37B-4192-ACA8-ACD7A4350664}" destId="{D84EC9A0-F600-40C6-BA60-84F1753B4E88}" srcOrd="0" destOrd="0" presId="urn:microsoft.com/office/officeart/2005/8/layout/hList1"/>
    <dgm:cxn modelId="{E4D3906D-755F-4ADD-AEF3-C62ECFD9C97C}" type="presOf" srcId="{D6F4264D-2ED5-4254-BD8A-ED7910694301}" destId="{D84EC9A0-F600-40C6-BA60-84F1753B4E88}" srcOrd="0" destOrd="2" presId="urn:microsoft.com/office/officeart/2005/8/layout/hList1"/>
    <dgm:cxn modelId="{458E143B-50CB-420D-BF5A-52376F057D5D}" type="presOf" srcId="{B7F0AC78-25ED-43B2-8F3B-BDFC198ECE4D}" destId="{02F340D8-0FA2-4FB1-8D7F-3D5441AC6F0F}" srcOrd="0" destOrd="2" presId="urn:microsoft.com/office/officeart/2005/8/layout/hList1"/>
    <dgm:cxn modelId="{75E5F608-85C8-4FE7-A971-4BA58A676BE2}" srcId="{5F00F5BE-C0C3-4B88-B899-A26233D51873}" destId="{B7F0AC78-25ED-43B2-8F3B-BDFC198ECE4D}" srcOrd="2" destOrd="0" parTransId="{7A2C7BF3-7774-4AC1-AF26-3C606352EE43}" sibTransId="{9F3F4882-DBB1-411A-86DB-CE258BA3A577}"/>
    <dgm:cxn modelId="{7FC5DD62-D8CE-4297-A228-BF016635F25D}" srcId="{4235CBDB-2C8F-4C5A-B114-79C881864AC1}" destId="{41EF71B6-0499-4DDA-BC7A-ECCADC1D4C66}" srcOrd="0" destOrd="0" parTransId="{982846BE-7842-404C-8709-B6C85C03936E}" sibTransId="{CE081ED0-B035-4A40-BC18-471FC7AE9D56}"/>
    <dgm:cxn modelId="{51702D37-8D54-4EE8-BF63-3B450221AAF5}" srcId="{5F00F5BE-C0C3-4B88-B899-A26233D51873}" destId="{B504BCDD-0D1B-43DD-8FEE-5E077B01A957}" srcOrd="0" destOrd="0" parTransId="{28E924D8-C935-49F6-B21E-CB4DBB8AA20F}" sibTransId="{0BE772B0-BEDB-4928-BBBE-AFB13031ACD7}"/>
    <dgm:cxn modelId="{FBCF7473-7EB9-483B-B002-F304C86AE317}" type="presOf" srcId="{7C0F15A9-BF3A-40D8-816E-CF6B36A021CB}" destId="{040BB824-6543-4B91-8854-E251E5BC5E51}" srcOrd="0" destOrd="2" presId="urn:microsoft.com/office/officeart/2005/8/layout/hList1"/>
    <dgm:cxn modelId="{0C348C1A-7092-43CD-871E-45CE5C5717D0}" srcId="{42997F99-AD89-4E17-9FB4-E58CDAFC47FD}" destId="{0074F3C6-5415-4614-82F6-457FE81CF05E}" srcOrd="3" destOrd="0" parTransId="{0003A575-F339-4761-899A-7437442D539F}" sibTransId="{DAF03DFA-EE8B-4636-ADCA-8ABB0C59AB90}"/>
    <dgm:cxn modelId="{804783E5-F0E0-4CF2-8288-5E7C3F715E67}" srcId="{4235CBDB-2C8F-4C5A-B114-79C881864AC1}" destId="{ED7F2785-9388-4CB6-870B-877E387F467D}" srcOrd="3" destOrd="0" parTransId="{4A59A15E-08BC-4493-9274-E2813C5B86A9}" sibTransId="{D5D5B778-3C94-4DE1-8AB0-43464F950FD6}"/>
    <dgm:cxn modelId="{37AA6034-9031-4FDE-9951-C6B366C3B01B}" type="presOf" srcId="{41EF71B6-0499-4DDA-BC7A-ECCADC1D4C66}" destId="{E5A63C59-3A3E-4577-B8E1-CE42CF0540B4}" srcOrd="0" destOrd="0" presId="urn:microsoft.com/office/officeart/2005/8/layout/hList1"/>
    <dgm:cxn modelId="{6C7D5E83-7A80-4E71-AE8B-B028AB8F02CD}" srcId="{5F00F5BE-C0C3-4B88-B899-A26233D51873}" destId="{7B782BFA-96A9-4469-AF0A-D4F248C2E1C4}" srcOrd="1" destOrd="0" parTransId="{E950D28F-BB5C-48C8-9CCF-1FFD91C0ACB2}" sibTransId="{12622E7F-7969-44A5-86F3-7EC4CF798DF9}"/>
    <dgm:cxn modelId="{35014713-2C6C-463B-9133-0D65C57C26C5}" type="presOf" srcId="{925E770C-93E7-4106-ABF7-BC41FCC87811}" destId="{D84EC9A0-F600-40C6-BA60-84F1753B4E88}" srcOrd="0" destOrd="3" presId="urn:microsoft.com/office/officeart/2005/8/layout/hList1"/>
    <dgm:cxn modelId="{2B676E5A-D5F4-402D-887C-E24CED589EA5}" srcId="{42997F99-AD89-4E17-9FB4-E58CDAFC47FD}" destId="{5F00F5BE-C0C3-4B88-B899-A26233D51873}" srcOrd="1" destOrd="0" parTransId="{5F35DDE5-217F-4F9D-A00A-15F4C2A686F8}" sibTransId="{18166709-8832-4F04-8DA2-746C4F0A756B}"/>
    <dgm:cxn modelId="{9FA4337F-9136-45DF-9644-BB87B2DE3C7F}" type="presOf" srcId="{4235CBDB-2C8F-4C5A-B114-79C881864AC1}" destId="{76214887-FF04-4F5A-8D99-71D1DC45158C}" srcOrd="0" destOrd="0" presId="urn:microsoft.com/office/officeart/2005/8/layout/hList1"/>
    <dgm:cxn modelId="{BE64C421-4B31-4FC4-AED3-BB8804360730}" srcId="{42997F99-AD89-4E17-9FB4-E58CDAFC47FD}" destId="{E3B098C6-48BF-4DDD-BBC3-B828F4A7A646}" srcOrd="0" destOrd="0" parTransId="{DC15DF43-74AB-43A5-B31E-078B997D9AF5}" sibTransId="{CA2DF60D-1126-461D-B029-3863FF64B5EA}"/>
    <dgm:cxn modelId="{7C49D53B-9421-46DC-8EE6-2080ECC39B7D}" type="presOf" srcId="{42997F99-AD89-4E17-9FB4-E58CDAFC47FD}" destId="{E1CD336B-512F-43F6-BD0E-3E3084DE12F2}" srcOrd="0" destOrd="0" presId="urn:microsoft.com/office/officeart/2005/8/layout/hList1"/>
    <dgm:cxn modelId="{03801A15-9C5C-4713-8E2C-7A4983E60807}" type="presOf" srcId="{8F09ED9E-EB44-4634-B1DA-83AB45068156}" destId="{E5A63C59-3A3E-4577-B8E1-CE42CF0540B4}" srcOrd="0" destOrd="2" presId="urn:microsoft.com/office/officeart/2005/8/layout/hList1"/>
    <dgm:cxn modelId="{F723D4F1-64D2-4B1E-9E8D-6024FD339334}" type="presOf" srcId="{5F00F5BE-C0C3-4B88-B899-A26233D51873}" destId="{1387F893-205C-4571-82EA-CCF2A2B767C4}" srcOrd="0" destOrd="0" presId="urn:microsoft.com/office/officeart/2005/8/layout/hList1"/>
    <dgm:cxn modelId="{B26255AF-A5BA-4917-9215-F46B069D96A9}" type="presOf" srcId="{ED7F2785-9388-4CB6-870B-877E387F467D}" destId="{E5A63C59-3A3E-4577-B8E1-CE42CF0540B4}" srcOrd="0" destOrd="3" presId="urn:microsoft.com/office/officeart/2005/8/layout/hList1"/>
    <dgm:cxn modelId="{9152A697-05D7-49B1-BFCA-10233D605461}" type="presOf" srcId="{B504BCDD-0D1B-43DD-8FEE-5E077B01A957}" destId="{02F340D8-0FA2-4FB1-8D7F-3D5441AC6F0F}" srcOrd="0" destOrd="0" presId="urn:microsoft.com/office/officeart/2005/8/layout/hList1"/>
    <dgm:cxn modelId="{E6EA212E-5F67-4609-9DCA-591A193B2198}" type="presOf" srcId="{5C487059-FF6F-4E32-81EA-E04FF878BC42}" destId="{E5A63C59-3A3E-4577-B8E1-CE42CF0540B4}" srcOrd="0" destOrd="1" presId="urn:microsoft.com/office/officeart/2005/8/layout/hList1"/>
    <dgm:cxn modelId="{91880FDC-8C82-4872-BD3F-4BA71E77E895}" type="presOf" srcId="{28A22230-E2B1-4E73-A799-8FF7EA25DF0E}" destId="{040BB824-6543-4B91-8854-E251E5BC5E51}" srcOrd="0" destOrd="1" presId="urn:microsoft.com/office/officeart/2005/8/layout/hList1"/>
    <dgm:cxn modelId="{03586B0E-95F0-47E2-92F2-B29EFB665ECB}" type="presOf" srcId="{7B782BFA-96A9-4469-AF0A-D4F248C2E1C4}" destId="{02F340D8-0FA2-4FB1-8D7F-3D5441AC6F0F}" srcOrd="0" destOrd="1" presId="urn:microsoft.com/office/officeart/2005/8/layout/hList1"/>
    <dgm:cxn modelId="{85758A77-D0BC-425E-8D7B-4077F70A8594}" srcId="{0074F3C6-5415-4614-82F6-457FE81CF05E}" destId="{341811AB-F529-4F50-8630-A14453CF14DA}" srcOrd="0" destOrd="0" parTransId="{ACF23F9E-1FCD-4F45-9636-565F50402CD8}" sibTransId="{E89C9F69-0B96-4540-93D8-16B0343C074B}"/>
    <dgm:cxn modelId="{1487E3E6-AEAA-42C0-8E2A-D3F8064989CD}" type="presOf" srcId="{53F4F5E3-2938-42F8-BF17-251A1DB5C3A7}" destId="{040BB824-6543-4B91-8854-E251E5BC5E51}" srcOrd="0" destOrd="3" presId="urn:microsoft.com/office/officeart/2005/8/layout/hList1"/>
    <dgm:cxn modelId="{CB90E1ED-F082-46EE-8ED4-D27752025715}" srcId="{0074F3C6-5415-4614-82F6-457FE81CF05E}" destId="{7C0F15A9-BF3A-40D8-816E-CF6B36A021CB}" srcOrd="2" destOrd="0" parTransId="{4A3714FC-C602-4FF8-9DAC-EF543567BBF2}" sibTransId="{FF5BD780-CA68-40FC-AA7D-9A083E53F265}"/>
    <dgm:cxn modelId="{40E86C37-9D2A-42AC-98CB-A11FCE9B25E5}" type="presParOf" srcId="{E1CD336B-512F-43F6-BD0E-3E3084DE12F2}" destId="{AFAD7039-DC14-4A7E-8FBB-ABB509BDD0DA}" srcOrd="0" destOrd="0" presId="urn:microsoft.com/office/officeart/2005/8/layout/hList1"/>
    <dgm:cxn modelId="{1AE09E33-01DA-41D1-A260-1D5D7D4F8CCC}" type="presParOf" srcId="{AFAD7039-DC14-4A7E-8FBB-ABB509BDD0DA}" destId="{4DF146F0-1A0C-41B6-AB1F-EFB8250C92B9}" srcOrd="0" destOrd="0" presId="urn:microsoft.com/office/officeart/2005/8/layout/hList1"/>
    <dgm:cxn modelId="{C9FAED4F-4ED2-4CCB-A1A1-A9ACF21C69E3}" type="presParOf" srcId="{AFAD7039-DC14-4A7E-8FBB-ABB509BDD0DA}" destId="{D84EC9A0-F600-40C6-BA60-84F1753B4E88}" srcOrd="1" destOrd="0" presId="urn:microsoft.com/office/officeart/2005/8/layout/hList1"/>
    <dgm:cxn modelId="{9450F61A-0E41-4C05-ABDC-19E156CCD971}" type="presParOf" srcId="{E1CD336B-512F-43F6-BD0E-3E3084DE12F2}" destId="{3BF8E308-10F0-4A0C-8536-588055201843}" srcOrd="1" destOrd="0" presId="urn:microsoft.com/office/officeart/2005/8/layout/hList1"/>
    <dgm:cxn modelId="{0E2764E6-6740-4406-9551-DA84085C7340}" type="presParOf" srcId="{E1CD336B-512F-43F6-BD0E-3E3084DE12F2}" destId="{FC8D1DF6-3AAB-488F-8BAF-D560C8DA3496}" srcOrd="2" destOrd="0" presId="urn:microsoft.com/office/officeart/2005/8/layout/hList1"/>
    <dgm:cxn modelId="{2701F950-979D-4F3F-B2DF-E93C37F31D12}" type="presParOf" srcId="{FC8D1DF6-3AAB-488F-8BAF-D560C8DA3496}" destId="{1387F893-205C-4571-82EA-CCF2A2B767C4}" srcOrd="0" destOrd="0" presId="urn:microsoft.com/office/officeart/2005/8/layout/hList1"/>
    <dgm:cxn modelId="{42070783-49FC-45B8-BDCA-B9AD928F9F82}" type="presParOf" srcId="{FC8D1DF6-3AAB-488F-8BAF-D560C8DA3496}" destId="{02F340D8-0FA2-4FB1-8D7F-3D5441AC6F0F}" srcOrd="1" destOrd="0" presId="urn:microsoft.com/office/officeart/2005/8/layout/hList1"/>
    <dgm:cxn modelId="{9615A7BF-7C0F-45C3-A213-571091662A4D}" type="presParOf" srcId="{E1CD336B-512F-43F6-BD0E-3E3084DE12F2}" destId="{F83F92F9-F373-4546-A454-DC9F5E1F5DFB}" srcOrd="3" destOrd="0" presId="urn:microsoft.com/office/officeart/2005/8/layout/hList1"/>
    <dgm:cxn modelId="{75A2FAFD-6C00-4224-B3EE-1FC4C61A645D}" type="presParOf" srcId="{E1CD336B-512F-43F6-BD0E-3E3084DE12F2}" destId="{0AB17F5A-1B13-420F-B2BA-A708F352A236}" srcOrd="4" destOrd="0" presId="urn:microsoft.com/office/officeart/2005/8/layout/hList1"/>
    <dgm:cxn modelId="{1B5F1081-7C39-45B7-AEFD-F24589F69F61}" type="presParOf" srcId="{0AB17F5A-1B13-420F-B2BA-A708F352A236}" destId="{76214887-FF04-4F5A-8D99-71D1DC45158C}" srcOrd="0" destOrd="0" presId="urn:microsoft.com/office/officeart/2005/8/layout/hList1"/>
    <dgm:cxn modelId="{9E441F6E-8CFD-4BFC-A675-2F2056D9A798}" type="presParOf" srcId="{0AB17F5A-1B13-420F-B2BA-A708F352A236}" destId="{E5A63C59-3A3E-4577-B8E1-CE42CF0540B4}" srcOrd="1" destOrd="0" presId="urn:microsoft.com/office/officeart/2005/8/layout/hList1"/>
    <dgm:cxn modelId="{A426614D-8B15-42ED-8141-BD287BCBE775}" type="presParOf" srcId="{E1CD336B-512F-43F6-BD0E-3E3084DE12F2}" destId="{9AD59B07-9B46-47D9-9DDD-9727683980F7}" srcOrd="5" destOrd="0" presId="urn:microsoft.com/office/officeart/2005/8/layout/hList1"/>
    <dgm:cxn modelId="{726693B1-E511-4E99-8502-326EA3FF9923}" type="presParOf" srcId="{E1CD336B-512F-43F6-BD0E-3E3084DE12F2}" destId="{5BFAE31B-19C6-4063-930C-F4AE49B8F51D}" srcOrd="6" destOrd="0" presId="urn:microsoft.com/office/officeart/2005/8/layout/hList1"/>
    <dgm:cxn modelId="{7FFB9A8D-9E26-43B6-AAE5-7918CA484723}" type="presParOf" srcId="{5BFAE31B-19C6-4063-930C-F4AE49B8F51D}" destId="{31BE0705-71A4-4E4A-8928-0F41079C356C}" srcOrd="0" destOrd="0" presId="urn:microsoft.com/office/officeart/2005/8/layout/hList1"/>
    <dgm:cxn modelId="{9199F9B9-0ADE-43BC-9081-08C6EC01ED66}" type="presParOf" srcId="{5BFAE31B-19C6-4063-930C-F4AE49B8F51D}" destId="{040BB824-6543-4B91-8854-E251E5BC5E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BAAD5-779D-4733-9CE0-2BBC58B9927D}" type="doc">
      <dgm:prSet loTypeId="urn:microsoft.com/office/officeart/2005/8/layout/hList6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9039BD8-A734-4940-99C5-7B0863B2ECE2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REGULACIONES</a:t>
          </a:r>
          <a:endParaRPr lang="en-US" sz="2000" b="1" dirty="0">
            <a:solidFill>
              <a:schemeClr val="tx1"/>
            </a:solidFill>
          </a:endParaRPr>
        </a:p>
      </dgm:t>
    </dgm:pt>
    <dgm:pt modelId="{188586BD-3D63-49C4-B56B-D5C51BB91012}" type="parTrans" cxnId="{CC0BC3D3-5B2E-41ED-AF4E-70926AA4C481}">
      <dgm:prSet/>
      <dgm:spPr/>
      <dgm:t>
        <a:bodyPr/>
        <a:lstStyle/>
        <a:p>
          <a:endParaRPr lang="en-US" sz="2000"/>
        </a:p>
      </dgm:t>
    </dgm:pt>
    <dgm:pt modelId="{FD839E06-E730-4DD1-B950-9BF7DA33C08B}" type="sibTrans" cxnId="{CC0BC3D3-5B2E-41ED-AF4E-70926AA4C481}">
      <dgm:prSet/>
      <dgm:spPr/>
      <dgm:t>
        <a:bodyPr/>
        <a:lstStyle/>
        <a:p>
          <a:endParaRPr lang="en-US" sz="2000"/>
        </a:p>
      </dgm:t>
    </dgm:pt>
    <dgm:pt modelId="{B764B88E-ABD1-46FA-8AA7-DE2359E473E8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Sector laboral</a:t>
          </a:r>
          <a:endParaRPr lang="en-US" sz="2000" dirty="0">
            <a:solidFill>
              <a:schemeClr val="tx1"/>
            </a:solidFill>
          </a:endParaRPr>
        </a:p>
      </dgm:t>
    </dgm:pt>
    <dgm:pt modelId="{F56DEAD3-DE3C-4E79-964C-24052F90F7EE}" type="parTrans" cxnId="{8E6E8AFE-4D20-4926-8691-2090715C72DA}">
      <dgm:prSet/>
      <dgm:spPr/>
      <dgm:t>
        <a:bodyPr/>
        <a:lstStyle/>
        <a:p>
          <a:endParaRPr lang="en-US" sz="2000"/>
        </a:p>
      </dgm:t>
    </dgm:pt>
    <dgm:pt modelId="{50CE6F2D-DA2A-4E1B-B16C-EBB1EE2F8EAB}" type="sibTrans" cxnId="{8E6E8AFE-4D20-4926-8691-2090715C72DA}">
      <dgm:prSet/>
      <dgm:spPr/>
      <dgm:t>
        <a:bodyPr/>
        <a:lstStyle/>
        <a:p>
          <a:endParaRPr lang="en-US" sz="2000"/>
        </a:p>
      </dgm:t>
    </dgm:pt>
    <dgm:pt modelId="{8A7431CB-7D91-4234-AA12-7EF4A9B00DA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COMPETIDORES</a:t>
          </a:r>
          <a:endParaRPr lang="en-US" sz="2000" b="1" dirty="0">
            <a:solidFill>
              <a:schemeClr val="tx1"/>
            </a:solidFill>
          </a:endParaRPr>
        </a:p>
      </dgm:t>
    </dgm:pt>
    <dgm:pt modelId="{A96E3B2E-927D-4172-9CFD-D7151FCF6F02}" type="parTrans" cxnId="{55CB1DAA-1768-4204-B2FB-4ADAE77C2D6E}">
      <dgm:prSet/>
      <dgm:spPr/>
      <dgm:t>
        <a:bodyPr/>
        <a:lstStyle/>
        <a:p>
          <a:endParaRPr lang="en-US" sz="2000"/>
        </a:p>
      </dgm:t>
    </dgm:pt>
    <dgm:pt modelId="{D3946A63-3EC1-4DA8-A86B-1E7CF945D448}" type="sibTrans" cxnId="{55CB1DAA-1768-4204-B2FB-4ADAE77C2D6E}">
      <dgm:prSet/>
      <dgm:spPr/>
      <dgm:t>
        <a:bodyPr/>
        <a:lstStyle/>
        <a:p>
          <a:endParaRPr lang="en-US" sz="2000"/>
        </a:p>
      </dgm:t>
    </dgm:pt>
    <dgm:pt modelId="{26C91754-04DD-4AD6-8C9E-2CDFAD49B257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AQUATROPICAL</a:t>
          </a:r>
          <a:endParaRPr lang="en-US" sz="2000" dirty="0">
            <a:solidFill>
              <a:schemeClr val="tx1"/>
            </a:solidFill>
          </a:endParaRPr>
        </a:p>
      </dgm:t>
    </dgm:pt>
    <dgm:pt modelId="{E29A797A-5CC6-488A-A0F7-F3D06185A2BC}" type="parTrans" cxnId="{8E569F95-7740-4F80-B186-F6413EF703B0}">
      <dgm:prSet/>
      <dgm:spPr/>
      <dgm:t>
        <a:bodyPr/>
        <a:lstStyle/>
        <a:p>
          <a:endParaRPr lang="en-US" sz="2000"/>
        </a:p>
      </dgm:t>
    </dgm:pt>
    <dgm:pt modelId="{C161A7FD-7DE3-4955-9A65-C61CFD4FEBD5}" type="sibTrans" cxnId="{8E569F95-7740-4F80-B186-F6413EF703B0}">
      <dgm:prSet/>
      <dgm:spPr/>
      <dgm:t>
        <a:bodyPr/>
        <a:lstStyle/>
        <a:p>
          <a:endParaRPr lang="en-US" sz="2000"/>
        </a:p>
      </dgm:t>
    </dgm:pt>
    <dgm:pt modelId="{DCB6FA24-C514-4364-95F8-07A785C3956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METAS</a:t>
          </a:r>
          <a:endParaRPr lang="en-US" sz="2000" b="1" dirty="0">
            <a:solidFill>
              <a:schemeClr val="tx1"/>
            </a:solidFill>
          </a:endParaRPr>
        </a:p>
      </dgm:t>
    </dgm:pt>
    <dgm:pt modelId="{0699ED3C-DC85-474C-BB49-5843D8745D27}" type="parTrans" cxnId="{AD51CD59-3013-4A98-89D5-91A253BD7AB8}">
      <dgm:prSet/>
      <dgm:spPr/>
      <dgm:t>
        <a:bodyPr/>
        <a:lstStyle/>
        <a:p>
          <a:endParaRPr lang="en-US" sz="2000"/>
        </a:p>
      </dgm:t>
    </dgm:pt>
    <dgm:pt modelId="{63244AFB-6DEB-4D18-9731-3318AB3EF28E}" type="sibTrans" cxnId="{AD51CD59-3013-4A98-89D5-91A253BD7AB8}">
      <dgm:prSet/>
      <dgm:spPr/>
      <dgm:t>
        <a:bodyPr/>
        <a:lstStyle/>
        <a:p>
          <a:endParaRPr lang="en-US" sz="2000"/>
        </a:p>
      </dgm:t>
    </dgm:pt>
    <dgm:pt modelId="{A1D3D9CB-4527-4599-954F-21FCB924E178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Producir toda la capacidad del laboratorio</a:t>
          </a:r>
          <a:endParaRPr lang="en-US" sz="2000" dirty="0">
            <a:solidFill>
              <a:schemeClr val="tx1"/>
            </a:solidFill>
          </a:endParaRPr>
        </a:p>
      </dgm:t>
    </dgm:pt>
    <dgm:pt modelId="{5DD44A3D-226E-4B1F-8145-A9E5373E91DA}" type="parTrans" cxnId="{0108FF36-AE82-4B24-AA91-FE79EFC54C79}">
      <dgm:prSet/>
      <dgm:spPr/>
      <dgm:t>
        <a:bodyPr/>
        <a:lstStyle/>
        <a:p>
          <a:endParaRPr lang="en-US" sz="2000"/>
        </a:p>
      </dgm:t>
    </dgm:pt>
    <dgm:pt modelId="{608ED441-08A9-400D-A41B-05A7C20CE250}" type="sibTrans" cxnId="{0108FF36-AE82-4B24-AA91-FE79EFC54C79}">
      <dgm:prSet/>
      <dgm:spPr/>
      <dgm:t>
        <a:bodyPr/>
        <a:lstStyle/>
        <a:p>
          <a:endParaRPr lang="en-US" sz="2000"/>
        </a:p>
      </dgm:t>
    </dgm:pt>
    <dgm:pt modelId="{2A97D340-7C14-4DF4-B035-5E3C66CEC0B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Ministerio de ambiente</a:t>
          </a:r>
          <a:endParaRPr lang="en-US" sz="2000" dirty="0">
            <a:solidFill>
              <a:schemeClr val="tx1"/>
            </a:solidFill>
          </a:endParaRPr>
        </a:p>
      </dgm:t>
    </dgm:pt>
    <dgm:pt modelId="{31383B5B-B1E7-4F30-B0F6-B2089DC9B45B}" type="parTrans" cxnId="{60DB03F6-B109-4657-8E9F-844036AE1054}">
      <dgm:prSet/>
      <dgm:spPr/>
      <dgm:t>
        <a:bodyPr/>
        <a:lstStyle/>
        <a:p>
          <a:endParaRPr lang="en-US" sz="2000"/>
        </a:p>
      </dgm:t>
    </dgm:pt>
    <dgm:pt modelId="{FBBB3B0C-E73D-4A8D-A803-1143E4E2EF62}" type="sibTrans" cxnId="{60DB03F6-B109-4657-8E9F-844036AE1054}">
      <dgm:prSet/>
      <dgm:spPr/>
      <dgm:t>
        <a:bodyPr/>
        <a:lstStyle/>
        <a:p>
          <a:endParaRPr lang="en-US" sz="2000"/>
        </a:p>
      </dgm:t>
    </dgm:pt>
    <dgm:pt modelId="{6D268E15-C411-47C0-B0BA-C132C097ADF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GRUPO QUIROLA.</a:t>
          </a:r>
        </a:p>
      </dgm:t>
    </dgm:pt>
    <dgm:pt modelId="{9A6E2ADB-C964-4044-9068-BED0F82C2252}" type="parTrans" cxnId="{7278BEE6-C520-4CF4-B5EC-92523FDF6A1E}">
      <dgm:prSet/>
      <dgm:spPr/>
      <dgm:t>
        <a:bodyPr/>
        <a:lstStyle/>
        <a:p>
          <a:endParaRPr lang="en-US" sz="2000"/>
        </a:p>
      </dgm:t>
    </dgm:pt>
    <dgm:pt modelId="{2A685ABC-C5C2-4D27-A558-10B79FB7426A}" type="sibTrans" cxnId="{7278BEE6-C520-4CF4-B5EC-92523FDF6A1E}">
      <dgm:prSet/>
      <dgm:spPr/>
      <dgm:t>
        <a:bodyPr/>
        <a:lstStyle/>
        <a:p>
          <a:endParaRPr lang="en-US" sz="2000"/>
        </a:p>
      </dgm:t>
    </dgm:pt>
    <dgm:pt modelId="{E7C12E91-B119-47DF-A4CE-8A1CA3CFCF85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 BIOGEMAR,</a:t>
          </a:r>
          <a:endParaRPr lang="en-US" sz="2000" dirty="0">
            <a:solidFill>
              <a:schemeClr val="tx1"/>
            </a:solidFill>
          </a:endParaRPr>
        </a:p>
      </dgm:t>
    </dgm:pt>
    <dgm:pt modelId="{5408E2F9-9665-4B23-BC88-50092735E7BA}" type="parTrans" cxnId="{6F9C733A-68A6-488C-8326-5D915883CDDE}">
      <dgm:prSet/>
      <dgm:spPr/>
      <dgm:t>
        <a:bodyPr/>
        <a:lstStyle/>
        <a:p>
          <a:endParaRPr lang="en-US" sz="2000"/>
        </a:p>
      </dgm:t>
    </dgm:pt>
    <dgm:pt modelId="{8FA794D6-CF75-4ED4-AD85-8BD904AE9E9D}" type="sibTrans" cxnId="{6F9C733A-68A6-488C-8326-5D915883CDDE}">
      <dgm:prSet/>
      <dgm:spPr/>
      <dgm:t>
        <a:bodyPr/>
        <a:lstStyle/>
        <a:p>
          <a:endParaRPr lang="en-US" sz="2000"/>
        </a:p>
      </dgm:t>
    </dgm:pt>
    <dgm:pt modelId="{2BA70CA9-B474-44B9-B448-7AB7B92A9768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TEXCUMAR.</a:t>
          </a:r>
          <a:endParaRPr lang="en-US" sz="2000" dirty="0">
            <a:solidFill>
              <a:schemeClr val="tx1"/>
            </a:solidFill>
          </a:endParaRPr>
        </a:p>
      </dgm:t>
    </dgm:pt>
    <dgm:pt modelId="{C41C9CC5-328D-4AE8-8E38-53C28C5130F9}" type="parTrans" cxnId="{929D24BA-0E1A-49C8-B968-7911B71653F3}">
      <dgm:prSet/>
      <dgm:spPr/>
      <dgm:t>
        <a:bodyPr/>
        <a:lstStyle/>
        <a:p>
          <a:endParaRPr lang="en-US" sz="2000"/>
        </a:p>
      </dgm:t>
    </dgm:pt>
    <dgm:pt modelId="{25F7D715-8EEC-4AB4-8589-456282FFD7B0}" type="sibTrans" cxnId="{929D24BA-0E1A-49C8-B968-7911B71653F3}">
      <dgm:prSet/>
      <dgm:spPr/>
      <dgm:t>
        <a:bodyPr/>
        <a:lstStyle/>
        <a:p>
          <a:endParaRPr lang="en-US" sz="2000"/>
        </a:p>
      </dgm:t>
    </dgm:pt>
    <dgm:pt modelId="{94DA31C6-C27E-448E-A091-74EDCB366BA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Ser más productivos y por ende el negocio más rentable</a:t>
          </a:r>
        </a:p>
      </dgm:t>
    </dgm:pt>
    <dgm:pt modelId="{F07E46DD-37A9-4ACB-BBC0-95B3B18A9A59}" type="parTrans" cxnId="{8A09CF43-B2AE-44C4-A902-F64C53D0F323}">
      <dgm:prSet/>
      <dgm:spPr/>
      <dgm:t>
        <a:bodyPr/>
        <a:lstStyle/>
        <a:p>
          <a:endParaRPr lang="en-US" sz="2000"/>
        </a:p>
      </dgm:t>
    </dgm:pt>
    <dgm:pt modelId="{4EAEB8CE-6AF1-41D6-860B-F62F439D92F1}" type="sibTrans" cxnId="{8A09CF43-B2AE-44C4-A902-F64C53D0F323}">
      <dgm:prSet/>
      <dgm:spPr/>
      <dgm:t>
        <a:bodyPr/>
        <a:lstStyle/>
        <a:p>
          <a:endParaRPr lang="en-US" sz="2000"/>
        </a:p>
      </dgm:t>
    </dgm:pt>
    <dgm:pt modelId="{06F3F950-4D11-4A2E-A7DA-DA702A45C7F0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Ofrecer el servicio a domicilio. </a:t>
          </a:r>
        </a:p>
      </dgm:t>
    </dgm:pt>
    <dgm:pt modelId="{3059E182-C688-4F9D-A61A-A065A6B0F9B7}" type="parTrans" cxnId="{59B601BF-7DEE-4483-9533-88C91E86793B}">
      <dgm:prSet/>
      <dgm:spPr/>
      <dgm:t>
        <a:bodyPr/>
        <a:lstStyle/>
        <a:p>
          <a:endParaRPr lang="en-US" sz="2000"/>
        </a:p>
      </dgm:t>
    </dgm:pt>
    <dgm:pt modelId="{FA19D34A-082E-446A-89F9-51293FB4F237}" type="sibTrans" cxnId="{59B601BF-7DEE-4483-9533-88C91E86793B}">
      <dgm:prSet/>
      <dgm:spPr/>
      <dgm:t>
        <a:bodyPr/>
        <a:lstStyle/>
        <a:p>
          <a:endParaRPr lang="en-US" sz="2000"/>
        </a:p>
      </dgm:t>
    </dgm:pt>
    <dgm:pt modelId="{453E1D91-DAAC-4970-B2E3-70F5457B1FCC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Precios:  El mismo precio del mercado</a:t>
          </a:r>
          <a:endParaRPr lang="en-US" sz="2000" dirty="0">
            <a:solidFill>
              <a:schemeClr val="tx1"/>
            </a:solidFill>
          </a:endParaRPr>
        </a:p>
      </dgm:t>
    </dgm:pt>
    <dgm:pt modelId="{7DF4A740-FD9C-48EE-9339-1458F5A1CAAB}" type="parTrans" cxnId="{4790174E-BF09-446D-8223-4D20DCB2EDAA}">
      <dgm:prSet/>
      <dgm:spPr/>
      <dgm:t>
        <a:bodyPr/>
        <a:lstStyle/>
        <a:p>
          <a:endParaRPr lang="en-US" sz="2000"/>
        </a:p>
      </dgm:t>
    </dgm:pt>
    <dgm:pt modelId="{038ABC73-8E7D-4F57-A8F2-CC5EBEA79598}" type="sibTrans" cxnId="{4790174E-BF09-446D-8223-4D20DCB2EDAA}">
      <dgm:prSet/>
      <dgm:spPr/>
      <dgm:t>
        <a:bodyPr/>
        <a:lstStyle/>
        <a:p>
          <a:endParaRPr lang="en-US" sz="2000"/>
        </a:p>
      </dgm:t>
    </dgm:pt>
    <dgm:pt modelId="{D6131CBA-2B87-4362-9D87-D0998FFE3232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46A31BC8-3757-44AC-97A9-CAA493AF4B8F}" type="parTrans" cxnId="{F9F638CF-5694-4FEC-903B-6789DDFA9474}">
      <dgm:prSet/>
      <dgm:spPr/>
      <dgm:t>
        <a:bodyPr/>
        <a:lstStyle/>
        <a:p>
          <a:endParaRPr lang="es-ES"/>
        </a:p>
      </dgm:t>
    </dgm:pt>
    <dgm:pt modelId="{EB86F01C-A862-4CF2-B7F5-A64D616FF92D}" type="sibTrans" cxnId="{F9F638CF-5694-4FEC-903B-6789DDFA9474}">
      <dgm:prSet/>
      <dgm:spPr/>
      <dgm:t>
        <a:bodyPr/>
        <a:lstStyle/>
        <a:p>
          <a:endParaRPr lang="es-ES"/>
        </a:p>
      </dgm:t>
    </dgm:pt>
    <dgm:pt modelId="{7B3B63B9-5937-410D-9E75-201371532FE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65FA62BA-A163-4476-B99B-49D2B5D20B17}" type="parTrans" cxnId="{14D7F070-4F9E-43AB-8052-071C2EB4E038}">
      <dgm:prSet/>
      <dgm:spPr/>
      <dgm:t>
        <a:bodyPr/>
        <a:lstStyle/>
        <a:p>
          <a:endParaRPr lang="es-ES"/>
        </a:p>
      </dgm:t>
    </dgm:pt>
    <dgm:pt modelId="{FBCC0C71-FDDD-4BC5-B8ED-8B7CCA399AD1}" type="sibTrans" cxnId="{14D7F070-4F9E-43AB-8052-071C2EB4E038}">
      <dgm:prSet/>
      <dgm:spPr/>
      <dgm:t>
        <a:bodyPr/>
        <a:lstStyle/>
        <a:p>
          <a:endParaRPr lang="es-ES"/>
        </a:p>
      </dgm:t>
    </dgm:pt>
    <dgm:pt modelId="{3B889F5B-2194-4499-A247-2CBB0F81B6AC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F9466753-6A73-4322-85AA-2369B1CCF419}" type="parTrans" cxnId="{356C9D54-B1AA-4F38-8193-C898EBF5FA90}">
      <dgm:prSet/>
      <dgm:spPr/>
      <dgm:t>
        <a:bodyPr/>
        <a:lstStyle/>
        <a:p>
          <a:endParaRPr lang="es-ES"/>
        </a:p>
      </dgm:t>
    </dgm:pt>
    <dgm:pt modelId="{6E116D7A-A54B-45B8-A403-9A520F89F7D4}" type="sibTrans" cxnId="{356C9D54-B1AA-4F38-8193-C898EBF5FA90}">
      <dgm:prSet/>
      <dgm:spPr/>
      <dgm:t>
        <a:bodyPr/>
        <a:lstStyle/>
        <a:p>
          <a:endParaRPr lang="es-ES"/>
        </a:p>
      </dgm:t>
    </dgm:pt>
    <dgm:pt modelId="{55C4EF8B-FFC4-4D21-A9D9-FD8CE9A47E37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F0BC2846-9FDE-475B-B3A5-E229E7D0F529}" type="parTrans" cxnId="{7F3127D0-B732-4043-998A-0E9C6911CEA0}">
      <dgm:prSet/>
      <dgm:spPr/>
      <dgm:t>
        <a:bodyPr/>
        <a:lstStyle/>
        <a:p>
          <a:endParaRPr lang="es-ES"/>
        </a:p>
      </dgm:t>
    </dgm:pt>
    <dgm:pt modelId="{F7B053F0-573C-4551-948E-0278CD274B61}" type="sibTrans" cxnId="{7F3127D0-B732-4043-998A-0E9C6911CEA0}">
      <dgm:prSet/>
      <dgm:spPr/>
      <dgm:t>
        <a:bodyPr/>
        <a:lstStyle/>
        <a:p>
          <a:endParaRPr lang="es-ES"/>
        </a:p>
      </dgm:t>
    </dgm:pt>
    <dgm:pt modelId="{F5159512-5D1D-4D92-93B4-02EBC9ADA7B2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B8D10335-873E-4175-AD60-3E0CB9792F85}" type="parTrans" cxnId="{202BC15F-780D-4C6F-8AE4-8F226723340F}">
      <dgm:prSet/>
      <dgm:spPr/>
      <dgm:t>
        <a:bodyPr/>
        <a:lstStyle/>
        <a:p>
          <a:endParaRPr lang="es-ES"/>
        </a:p>
      </dgm:t>
    </dgm:pt>
    <dgm:pt modelId="{C63608AC-CA3B-4CB6-A67E-7A46438266E5}" type="sibTrans" cxnId="{202BC15F-780D-4C6F-8AE4-8F226723340F}">
      <dgm:prSet/>
      <dgm:spPr/>
      <dgm:t>
        <a:bodyPr/>
        <a:lstStyle/>
        <a:p>
          <a:endParaRPr lang="es-ES"/>
        </a:p>
      </dgm:t>
    </dgm:pt>
    <dgm:pt modelId="{400AF508-E675-4F99-B0DC-2EF7F2F22E88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2893CBCF-260A-4AF4-B05D-13A30CA3A621}" type="parTrans" cxnId="{1D21B036-DADD-40B9-9663-87BCF89B21EF}">
      <dgm:prSet/>
      <dgm:spPr/>
      <dgm:t>
        <a:bodyPr/>
        <a:lstStyle/>
        <a:p>
          <a:endParaRPr lang="es-ES"/>
        </a:p>
      </dgm:t>
    </dgm:pt>
    <dgm:pt modelId="{90A693A4-452E-40FF-B80D-CB16E97667B0}" type="sibTrans" cxnId="{1D21B036-DADD-40B9-9663-87BCF89B21EF}">
      <dgm:prSet/>
      <dgm:spPr/>
      <dgm:t>
        <a:bodyPr/>
        <a:lstStyle/>
        <a:p>
          <a:endParaRPr lang="es-ES"/>
        </a:p>
      </dgm:t>
    </dgm:pt>
    <dgm:pt modelId="{FC8C08AB-A3BD-41C2-A47A-0DAEA9C13411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s-ES" sz="2000" dirty="0" smtClean="0">
            <a:solidFill>
              <a:schemeClr val="tx1"/>
            </a:solidFill>
          </a:endParaRPr>
        </a:p>
      </dgm:t>
    </dgm:pt>
    <dgm:pt modelId="{45E6D08F-23A6-44E9-9A79-97CB652D5752}" type="parTrans" cxnId="{0418C40B-896F-4CEA-BE56-9B3907B2BE9E}">
      <dgm:prSet/>
      <dgm:spPr/>
      <dgm:t>
        <a:bodyPr/>
        <a:lstStyle/>
        <a:p>
          <a:endParaRPr lang="es-ES"/>
        </a:p>
      </dgm:t>
    </dgm:pt>
    <dgm:pt modelId="{478924DC-EAF9-4AAD-A563-26E9BF15EB07}" type="sibTrans" cxnId="{0418C40B-896F-4CEA-BE56-9B3907B2BE9E}">
      <dgm:prSet/>
      <dgm:spPr/>
      <dgm:t>
        <a:bodyPr/>
        <a:lstStyle/>
        <a:p>
          <a:endParaRPr lang="es-ES"/>
        </a:p>
      </dgm:t>
    </dgm:pt>
    <dgm:pt modelId="{4760D0D6-2EB0-4233-A737-3264C0A91497}" type="pres">
      <dgm:prSet presAssocID="{9B8BAAD5-779D-4733-9CE0-2BBC58B992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6D498-1042-4367-B786-887A447E5289}" type="pres">
      <dgm:prSet presAssocID="{79039BD8-A734-4940-99C5-7B0863B2EC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A958D-D61E-40AF-9502-7B1666632531}" type="pres">
      <dgm:prSet presAssocID="{FD839E06-E730-4DD1-B950-9BF7DA33C08B}" presName="sibTrans" presStyleCnt="0"/>
      <dgm:spPr/>
      <dgm:t>
        <a:bodyPr/>
        <a:lstStyle/>
        <a:p>
          <a:endParaRPr lang="en-US"/>
        </a:p>
      </dgm:t>
    </dgm:pt>
    <dgm:pt modelId="{DACC7A74-33D3-4191-84CE-BCC35962A772}" type="pres">
      <dgm:prSet presAssocID="{8A7431CB-7D91-4234-AA12-7EF4A9B00D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B1EF-A138-475C-81B6-BC5BFE30646E}" type="pres">
      <dgm:prSet presAssocID="{D3946A63-3EC1-4DA8-A86B-1E7CF945D448}" presName="sibTrans" presStyleCnt="0"/>
      <dgm:spPr/>
      <dgm:t>
        <a:bodyPr/>
        <a:lstStyle/>
        <a:p>
          <a:endParaRPr lang="en-US"/>
        </a:p>
      </dgm:t>
    </dgm:pt>
    <dgm:pt modelId="{6783CDBB-0189-4D1A-BDAC-00550A47D714}" type="pres">
      <dgm:prSet presAssocID="{DCB6FA24-C514-4364-95F8-07A785C39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1B036-DADD-40B9-9663-87BCF89B21EF}" srcId="{8A7431CB-7D91-4234-AA12-7EF4A9B00DAC}" destId="{400AF508-E675-4F99-B0DC-2EF7F2F22E88}" srcOrd="4" destOrd="0" parTransId="{2893CBCF-260A-4AF4-B05D-13A30CA3A621}" sibTransId="{90A693A4-452E-40FF-B80D-CB16E97667B0}"/>
    <dgm:cxn modelId="{B87F7031-10DB-4AD7-8532-2EC983D74E4F}" type="presOf" srcId="{FC8C08AB-A3BD-41C2-A47A-0DAEA9C13411}" destId="{DACC7A74-33D3-4191-84CE-BCC35962A772}" srcOrd="0" destOrd="7" presId="urn:microsoft.com/office/officeart/2005/8/layout/hList6"/>
    <dgm:cxn modelId="{7278BEE6-C520-4CF4-B5EC-92523FDF6A1E}" srcId="{8A7431CB-7D91-4234-AA12-7EF4A9B00DAC}" destId="{6D268E15-C411-47C0-B0BA-C132C097ADF8}" srcOrd="7" destOrd="0" parTransId="{9A6E2ADB-C964-4044-9068-BED0F82C2252}" sibTransId="{2A685ABC-C5C2-4D27-A558-10B79FB7426A}"/>
    <dgm:cxn modelId="{288798D4-90CB-4E25-B43E-4266FA6E5924}" type="presOf" srcId="{453E1D91-DAAC-4970-B2E3-70F5457B1FCC}" destId="{1036D498-1042-4367-B786-887A447E5289}" srcOrd="0" destOrd="6" presId="urn:microsoft.com/office/officeart/2005/8/layout/hList6"/>
    <dgm:cxn modelId="{E70CDDEF-D1AD-46F4-8CA5-897CCB2F9986}" type="presOf" srcId="{400AF508-E675-4F99-B0DC-2EF7F2F22E88}" destId="{DACC7A74-33D3-4191-84CE-BCC35962A772}" srcOrd="0" destOrd="5" presId="urn:microsoft.com/office/officeart/2005/8/layout/hList6"/>
    <dgm:cxn modelId="{CC0BC3D3-5B2E-41ED-AF4E-70926AA4C481}" srcId="{9B8BAAD5-779D-4733-9CE0-2BBC58B9927D}" destId="{79039BD8-A734-4940-99C5-7B0863B2ECE2}" srcOrd="0" destOrd="0" parTransId="{188586BD-3D63-49C4-B56B-D5C51BB91012}" sibTransId="{FD839E06-E730-4DD1-B950-9BF7DA33C08B}"/>
    <dgm:cxn modelId="{0418C40B-896F-4CEA-BE56-9B3907B2BE9E}" srcId="{8A7431CB-7D91-4234-AA12-7EF4A9B00DAC}" destId="{FC8C08AB-A3BD-41C2-A47A-0DAEA9C13411}" srcOrd="6" destOrd="0" parTransId="{45E6D08F-23A6-44E9-9A79-97CB652D5752}" sibTransId="{478924DC-EAF9-4AAD-A563-26E9BF15EB07}"/>
    <dgm:cxn modelId="{61AC0C4E-3FDA-485F-9A3B-152922CF6671}" type="presOf" srcId="{E7C12E91-B119-47DF-A4CE-8A1CA3CFCF85}" destId="{DACC7A74-33D3-4191-84CE-BCC35962A772}" srcOrd="0" destOrd="4" presId="urn:microsoft.com/office/officeart/2005/8/layout/hList6"/>
    <dgm:cxn modelId="{4C6912F8-7EE0-4FEF-89C5-0AB7D86A4B02}" type="presOf" srcId="{26C91754-04DD-4AD6-8C9E-2CDFAD49B257}" destId="{DACC7A74-33D3-4191-84CE-BCC35962A772}" srcOrd="0" destOrd="2" presId="urn:microsoft.com/office/officeart/2005/8/layout/hList6"/>
    <dgm:cxn modelId="{929D24BA-0E1A-49C8-B968-7911B71653F3}" srcId="{8A7431CB-7D91-4234-AA12-7EF4A9B00DAC}" destId="{2BA70CA9-B474-44B9-B448-7AB7B92A9768}" srcOrd="5" destOrd="0" parTransId="{C41C9CC5-328D-4AE8-8E38-53C28C5130F9}" sibTransId="{25F7D715-8EEC-4AB4-8589-456282FFD7B0}"/>
    <dgm:cxn modelId="{AD51CD59-3013-4A98-89D5-91A253BD7AB8}" srcId="{9B8BAAD5-779D-4733-9CE0-2BBC58B9927D}" destId="{DCB6FA24-C514-4364-95F8-07A785C39565}" srcOrd="2" destOrd="0" parTransId="{0699ED3C-DC85-474C-BB49-5843D8745D27}" sibTransId="{63244AFB-6DEB-4D18-9731-3318AB3EF28E}"/>
    <dgm:cxn modelId="{A3677BB5-53F9-4ED9-A957-697D09D81326}" type="presOf" srcId="{DCB6FA24-C514-4364-95F8-07A785C39565}" destId="{6783CDBB-0189-4D1A-BDAC-00550A47D714}" srcOrd="0" destOrd="0" presId="urn:microsoft.com/office/officeart/2005/8/layout/hList6"/>
    <dgm:cxn modelId="{BB53886D-6A22-40C2-95FD-ED2F63EB523F}" type="presOf" srcId="{6D268E15-C411-47C0-B0BA-C132C097ADF8}" destId="{DACC7A74-33D3-4191-84CE-BCC35962A772}" srcOrd="0" destOrd="8" presId="urn:microsoft.com/office/officeart/2005/8/layout/hList6"/>
    <dgm:cxn modelId="{6F9C733A-68A6-488C-8326-5D915883CDDE}" srcId="{8A7431CB-7D91-4234-AA12-7EF4A9B00DAC}" destId="{E7C12E91-B119-47DF-A4CE-8A1CA3CFCF85}" srcOrd="3" destOrd="0" parTransId="{5408E2F9-9665-4B23-BC88-50092735E7BA}" sibTransId="{8FA794D6-CF75-4ED4-AD85-8BD904AE9E9D}"/>
    <dgm:cxn modelId="{60DB03F6-B109-4657-8E9F-844036AE1054}" srcId="{79039BD8-A734-4940-99C5-7B0863B2ECE2}" destId="{2A97D340-7C14-4DF4-B035-5E3C66CEC0B6}" srcOrd="3" destOrd="0" parTransId="{31383B5B-B1E7-4F30-B0F6-B2089DC9B45B}" sibTransId="{FBBB3B0C-E73D-4A8D-A803-1143E4E2EF62}"/>
    <dgm:cxn modelId="{0108FF36-AE82-4B24-AA91-FE79EFC54C79}" srcId="{DCB6FA24-C514-4364-95F8-07A785C39565}" destId="{A1D3D9CB-4527-4599-954F-21FCB924E178}" srcOrd="0" destOrd="0" parTransId="{5DD44A3D-226E-4B1F-8145-A9E5373E91DA}" sibTransId="{608ED441-08A9-400D-A41B-05A7C20CE250}"/>
    <dgm:cxn modelId="{4790174E-BF09-446D-8223-4D20DCB2EDAA}" srcId="{79039BD8-A734-4940-99C5-7B0863B2ECE2}" destId="{453E1D91-DAAC-4970-B2E3-70F5457B1FCC}" srcOrd="5" destOrd="0" parTransId="{7DF4A740-FD9C-48EE-9339-1458F5A1CAAB}" sibTransId="{038ABC73-8E7D-4F57-A8F2-CC5EBEA79598}"/>
    <dgm:cxn modelId="{356C9D54-B1AA-4F38-8193-C898EBF5FA90}" srcId="{79039BD8-A734-4940-99C5-7B0863B2ECE2}" destId="{3B889F5B-2194-4499-A247-2CBB0F81B6AC}" srcOrd="4" destOrd="0" parTransId="{F9466753-6A73-4322-85AA-2369B1CCF419}" sibTransId="{6E116D7A-A54B-45B8-A403-9A520F89F7D4}"/>
    <dgm:cxn modelId="{A3E55E62-A5AB-4182-9313-FC10DCCD0541}" type="presOf" srcId="{94DA31C6-C27E-448E-A091-74EDCB366BA1}" destId="{6783CDBB-0189-4D1A-BDAC-00550A47D714}" srcOrd="0" destOrd="2" presId="urn:microsoft.com/office/officeart/2005/8/layout/hList6"/>
    <dgm:cxn modelId="{14D7F070-4F9E-43AB-8052-071C2EB4E038}" srcId="{79039BD8-A734-4940-99C5-7B0863B2ECE2}" destId="{7B3B63B9-5937-410D-9E75-201371532FE8}" srcOrd="2" destOrd="0" parTransId="{65FA62BA-A163-4476-B99B-49D2B5D20B17}" sibTransId="{FBCC0C71-FDDD-4BC5-B8ED-8B7CCA399AD1}"/>
    <dgm:cxn modelId="{988FEF2D-B3C7-4490-8447-49BC1D55B5D5}" type="presOf" srcId="{55C4EF8B-FFC4-4D21-A9D9-FD8CE9A47E37}" destId="{DACC7A74-33D3-4191-84CE-BCC35962A772}" srcOrd="0" destOrd="1" presId="urn:microsoft.com/office/officeart/2005/8/layout/hList6"/>
    <dgm:cxn modelId="{04B09CE6-C96E-4BAA-8676-DC860426F58F}" type="presOf" srcId="{3B889F5B-2194-4499-A247-2CBB0F81B6AC}" destId="{1036D498-1042-4367-B786-887A447E5289}" srcOrd="0" destOrd="5" presId="urn:microsoft.com/office/officeart/2005/8/layout/hList6"/>
    <dgm:cxn modelId="{55CB1DAA-1768-4204-B2FB-4ADAE77C2D6E}" srcId="{9B8BAAD5-779D-4733-9CE0-2BBC58B9927D}" destId="{8A7431CB-7D91-4234-AA12-7EF4A9B00DAC}" srcOrd="1" destOrd="0" parTransId="{A96E3B2E-927D-4172-9CFD-D7151FCF6F02}" sibTransId="{D3946A63-3EC1-4DA8-A86B-1E7CF945D448}"/>
    <dgm:cxn modelId="{5025F9B1-EC16-4407-8B2E-D42127F3F9C8}" type="presOf" srcId="{F5159512-5D1D-4D92-93B4-02EBC9ADA7B2}" destId="{DACC7A74-33D3-4191-84CE-BCC35962A772}" srcOrd="0" destOrd="3" presId="urn:microsoft.com/office/officeart/2005/8/layout/hList6"/>
    <dgm:cxn modelId="{59B601BF-7DEE-4483-9533-88C91E86793B}" srcId="{DCB6FA24-C514-4364-95F8-07A785C39565}" destId="{06F3F950-4D11-4A2E-A7DA-DA702A45C7F0}" srcOrd="2" destOrd="0" parTransId="{3059E182-C688-4F9D-A61A-A065A6B0F9B7}" sibTransId="{FA19D34A-082E-446A-89F9-51293FB4F237}"/>
    <dgm:cxn modelId="{43DD3913-A605-468A-BC91-3F2E98A0E0D0}" type="presOf" srcId="{B764B88E-ABD1-46FA-8AA7-DE2359E473E8}" destId="{1036D498-1042-4367-B786-887A447E5289}" srcOrd="0" destOrd="2" presId="urn:microsoft.com/office/officeart/2005/8/layout/hList6"/>
    <dgm:cxn modelId="{053B566F-5825-40EC-BD0F-09AB9C73A425}" type="presOf" srcId="{2BA70CA9-B474-44B9-B448-7AB7B92A9768}" destId="{DACC7A74-33D3-4191-84CE-BCC35962A772}" srcOrd="0" destOrd="6" presId="urn:microsoft.com/office/officeart/2005/8/layout/hList6"/>
    <dgm:cxn modelId="{8E6E8AFE-4D20-4926-8691-2090715C72DA}" srcId="{79039BD8-A734-4940-99C5-7B0863B2ECE2}" destId="{B764B88E-ABD1-46FA-8AA7-DE2359E473E8}" srcOrd="1" destOrd="0" parTransId="{F56DEAD3-DE3C-4E79-964C-24052F90F7EE}" sibTransId="{50CE6F2D-DA2A-4E1B-B16C-EBB1EE2F8EAB}"/>
    <dgm:cxn modelId="{8E569F95-7740-4F80-B186-F6413EF703B0}" srcId="{8A7431CB-7D91-4234-AA12-7EF4A9B00DAC}" destId="{26C91754-04DD-4AD6-8C9E-2CDFAD49B257}" srcOrd="1" destOrd="0" parTransId="{E29A797A-5CC6-488A-A0F7-F3D06185A2BC}" sibTransId="{C161A7FD-7DE3-4955-9A65-C61CFD4FEBD5}"/>
    <dgm:cxn modelId="{27AB43A3-8287-44AE-8D4E-19B279971819}" type="presOf" srcId="{79039BD8-A734-4940-99C5-7B0863B2ECE2}" destId="{1036D498-1042-4367-B786-887A447E5289}" srcOrd="0" destOrd="0" presId="urn:microsoft.com/office/officeart/2005/8/layout/hList6"/>
    <dgm:cxn modelId="{2A358849-9AD0-4686-A019-1FF821DDFC99}" type="presOf" srcId="{D6131CBA-2B87-4362-9D87-D0998FFE3232}" destId="{1036D498-1042-4367-B786-887A447E5289}" srcOrd="0" destOrd="1" presId="urn:microsoft.com/office/officeart/2005/8/layout/hList6"/>
    <dgm:cxn modelId="{CCF45CDF-B329-4D33-A0ED-91E39BA12DD2}" type="presOf" srcId="{8A7431CB-7D91-4234-AA12-7EF4A9B00DAC}" destId="{DACC7A74-33D3-4191-84CE-BCC35962A772}" srcOrd="0" destOrd="0" presId="urn:microsoft.com/office/officeart/2005/8/layout/hList6"/>
    <dgm:cxn modelId="{8D7EB581-B2D6-4A07-A537-BF3801216F90}" type="presOf" srcId="{A1D3D9CB-4527-4599-954F-21FCB924E178}" destId="{6783CDBB-0189-4D1A-BDAC-00550A47D714}" srcOrd="0" destOrd="1" presId="urn:microsoft.com/office/officeart/2005/8/layout/hList6"/>
    <dgm:cxn modelId="{7F3127D0-B732-4043-998A-0E9C6911CEA0}" srcId="{8A7431CB-7D91-4234-AA12-7EF4A9B00DAC}" destId="{55C4EF8B-FFC4-4D21-A9D9-FD8CE9A47E37}" srcOrd="0" destOrd="0" parTransId="{F0BC2846-9FDE-475B-B3A5-E229E7D0F529}" sibTransId="{F7B053F0-573C-4551-948E-0278CD274B61}"/>
    <dgm:cxn modelId="{4BCF3BFC-BF45-40AF-9F2E-39810AE06FB4}" type="presOf" srcId="{9B8BAAD5-779D-4733-9CE0-2BBC58B9927D}" destId="{4760D0D6-2EB0-4233-A737-3264C0A91497}" srcOrd="0" destOrd="0" presId="urn:microsoft.com/office/officeart/2005/8/layout/hList6"/>
    <dgm:cxn modelId="{EB61393F-BE71-46EB-8C9A-0CDA0623AE1F}" type="presOf" srcId="{7B3B63B9-5937-410D-9E75-201371532FE8}" destId="{1036D498-1042-4367-B786-887A447E5289}" srcOrd="0" destOrd="3" presId="urn:microsoft.com/office/officeart/2005/8/layout/hList6"/>
    <dgm:cxn modelId="{202BC15F-780D-4C6F-8AE4-8F226723340F}" srcId="{8A7431CB-7D91-4234-AA12-7EF4A9B00DAC}" destId="{F5159512-5D1D-4D92-93B4-02EBC9ADA7B2}" srcOrd="2" destOrd="0" parTransId="{B8D10335-873E-4175-AD60-3E0CB9792F85}" sibTransId="{C63608AC-CA3B-4CB6-A67E-7A46438266E5}"/>
    <dgm:cxn modelId="{71832DD7-0182-4B20-ACC6-C1A71D589F41}" type="presOf" srcId="{2A97D340-7C14-4DF4-B035-5E3C66CEC0B6}" destId="{1036D498-1042-4367-B786-887A447E5289}" srcOrd="0" destOrd="4" presId="urn:microsoft.com/office/officeart/2005/8/layout/hList6"/>
    <dgm:cxn modelId="{F9F638CF-5694-4FEC-903B-6789DDFA9474}" srcId="{79039BD8-A734-4940-99C5-7B0863B2ECE2}" destId="{D6131CBA-2B87-4362-9D87-D0998FFE3232}" srcOrd="0" destOrd="0" parTransId="{46A31BC8-3757-44AC-97A9-CAA493AF4B8F}" sibTransId="{EB86F01C-A862-4CF2-B7F5-A64D616FF92D}"/>
    <dgm:cxn modelId="{38E789AD-0E41-49F5-9A32-6FCBDB8EB716}" type="presOf" srcId="{06F3F950-4D11-4A2E-A7DA-DA702A45C7F0}" destId="{6783CDBB-0189-4D1A-BDAC-00550A47D714}" srcOrd="0" destOrd="3" presId="urn:microsoft.com/office/officeart/2005/8/layout/hList6"/>
    <dgm:cxn modelId="{8A09CF43-B2AE-44C4-A902-F64C53D0F323}" srcId="{DCB6FA24-C514-4364-95F8-07A785C39565}" destId="{94DA31C6-C27E-448E-A091-74EDCB366BA1}" srcOrd="1" destOrd="0" parTransId="{F07E46DD-37A9-4ACB-BBC0-95B3B18A9A59}" sibTransId="{4EAEB8CE-6AF1-41D6-860B-F62F439D92F1}"/>
    <dgm:cxn modelId="{0B74D62F-4E9B-4364-A5EB-040198A0BAE4}" type="presParOf" srcId="{4760D0D6-2EB0-4233-A737-3264C0A91497}" destId="{1036D498-1042-4367-B786-887A447E5289}" srcOrd="0" destOrd="0" presId="urn:microsoft.com/office/officeart/2005/8/layout/hList6"/>
    <dgm:cxn modelId="{F688C993-2490-4184-BA3E-D467C359FD7C}" type="presParOf" srcId="{4760D0D6-2EB0-4233-A737-3264C0A91497}" destId="{50DA958D-D61E-40AF-9502-7B1666632531}" srcOrd="1" destOrd="0" presId="urn:microsoft.com/office/officeart/2005/8/layout/hList6"/>
    <dgm:cxn modelId="{CFD3405A-7549-4E6F-9FAF-0F6CBA3C0B59}" type="presParOf" srcId="{4760D0D6-2EB0-4233-A737-3264C0A91497}" destId="{DACC7A74-33D3-4191-84CE-BCC35962A772}" srcOrd="2" destOrd="0" presId="urn:microsoft.com/office/officeart/2005/8/layout/hList6"/>
    <dgm:cxn modelId="{C9FEE44D-4AA1-4271-A9BD-9497E4939D5B}" type="presParOf" srcId="{4760D0D6-2EB0-4233-A737-3264C0A91497}" destId="{906DB1EF-A138-475C-81B6-BC5BFE30646E}" srcOrd="3" destOrd="0" presId="urn:microsoft.com/office/officeart/2005/8/layout/hList6"/>
    <dgm:cxn modelId="{C459EF50-6393-44F0-97BE-4161AE5A2120}" type="presParOf" srcId="{4760D0D6-2EB0-4233-A737-3264C0A91497}" destId="{6783CDBB-0189-4D1A-BDAC-00550A47D71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6A538-BBF2-4853-95A4-47C7BA573962}" type="doc">
      <dgm:prSet loTypeId="urn:microsoft.com/office/officeart/2005/8/layout/vList6" loCatId="list" qsTypeId="urn:microsoft.com/office/officeart/2005/8/quickstyle/3d5" qsCatId="3D" csTypeId="urn:microsoft.com/office/officeart/2005/8/colors/accent2_5" csCatId="accent2" phldr="1"/>
      <dgm:spPr>
        <a:scene3d>
          <a:camera prst="orthographicFront" zoom="95000"/>
          <a:lightRig rig="flat" dir="t"/>
        </a:scene3d>
      </dgm:spPr>
      <dgm:t>
        <a:bodyPr/>
        <a:lstStyle/>
        <a:p>
          <a:endParaRPr lang="en-US"/>
        </a:p>
      </dgm:t>
    </dgm:pt>
    <dgm:pt modelId="{6760A9F2-7D59-455A-B98C-AFD6E0847346}">
      <dgm:prSet phldrT="[Text]" custT="1"/>
      <dgm:spPr/>
      <dgm:t>
        <a:bodyPr/>
        <a:lstStyle/>
        <a:p>
          <a:pPr algn="l"/>
          <a:r>
            <a:rPr lang="es-EC" sz="1800" b="1" dirty="0" smtClean="0"/>
            <a:t>Características</a:t>
          </a:r>
          <a:endParaRPr lang="en-US" sz="1800" b="1" dirty="0"/>
        </a:p>
      </dgm:t>
    </dgm:pt>
    <dgm:pt modelId="{8D64AE39-571E-44D6-9B36-B07DB864A871}" type="parTrans" cxnId="{48E26A8E-65BE-48A3-8DE1-B1186FA39A68}">
      <dgm:prSet/>
      <dgm:spPr/>
      <dgm:t>
        <a:bodyPr/>
        <a:lstStyle/>
        <a:p>
          <a:pPr algn="l"/>
          <a:endParaRPr lang="en-US"/>
        </a:p>
      </dgm:t>
    </dgm:pt>
    <dgm:pt modelId="{FB7759C8-2EB8-4D97-9461-915560B49AE7}" type="sibTrans" cxnId="{48E26A8E-65BE-48A3-8DE1-B1186FA39A68}">
      <dgm:prSet/>
      <dgm:spPr/>
      <dgm:t>
        <a:bodyPr/>
        <a:lstStyle/>
        <a:p>
          <a:pPr algn="l"/>
          <a:endParaRPr lang="en-US"/>
        </a:p>
      </dgm:t>
    </dgm:pt>
    <dgm:pt modelId="{AE93F567-82FE-4B05-B391-1300B7320B74}">
      <dgm:prSet phldrT="[Text]" custT="1"/>
      <dgm:spPr/>
      <dgm:t>
        <a:bodyPr/>
        <a:lstStyle/>
        <a:p>
          <a:pPr algn="l"/>
          <a:r>
            <a:rPr lang="es-EC" sz="1600" dirty="0" smtClean="0">
              <a:latin typeface="+mn-lt"/>
              <a:cs typeface="Andalus" pitchFamily="2" charset="-78"/>
            </a:rPr>
            <a:t>Mantienen Relación directa</a:t>
          </a:r>
          <a:endParaRPr lang="en-US" sz="1600" dirty="0">
            <a:latin typeface="+mn-lt"/>
            <a:cs typeface="Andalus" pitchFamily="2" charset="-78"/>
          </a:endParaRPr>
        </a:p>
      </dgm:t>
    </dgm:pt>
    <dgm:pt modelId="{BBDA3AB0-2539-49A6-A3A0-09480426E680}" type="parTrans" cxnId="{E328DB7E-512E-4B0E-A975-876EC4364F6E}">
      <dgm:prSet/>
      <dgm:spPr/>
      <dgm:t>
        <a:bodyPr/>
        <a:lstStyle/>
        <a:p>
          <a:pPr algn="l"/>
          <a:endParaRPr lang="en-US"/>
        </a:p>
      </dgm:t>
    </dgm:pt>
    <dgm:pt modelId="{3456736A-6123-4D36-9AD4-10B772F81339}" type="sibTrans" cxnId="{E328DB7E-512E-4B0E-A975-876EC4364F6E}">
      <dgm:prSet/>
      <dgm:spPr/>
      <dgm:t>
        <a:bodyPr/>
        <a:lstStyle/>
        <a:p>
          <a:pPr algn="l"/>
          <a:endParaRPr lang="en-US"/>
        </a:p>
      </dgm:t>
    </dgm:pt>
    <dgm:pt modelId="{8E2E074F-AEFD-4ECE-9A9E-8B1317FD260E}">
      <dgm:prSet phldrT="[Text]" custT="1"/>
      <dgm:spPr/>
      <dgm:t>
        <a:bodyPr/>
        <a:lstStyle/>
        <a:p>
          <a:pPr algn="l"/>
          <a:r>
            <a:rPr lang="es-EC" sz="1800" b="1" dirty="0" smtClean="0"/>
            <a:t>Otros proveedores</a:t>
          </a:r>
          <a:endParaRPr lang="en-US" sz="1800" b="1" dirty="0"/>
        </a:p>
      </dgm:t>
    </dgm:pt>
    <dgm:pt modelId="{6EA24832-3763-4EE9-A44C-F48940CB8686}" type="parTrans" cxnId="{F722E7E9-7DA0-4196-BD9F-5BF4A33370DE}">
      <dgm:prSet/>
      <dgm:spPr/>
      <dgm:t>
        <a:bodyPr/>
        <a:lstStyle/>
        <a:p>
          <a:pPr algn="l"/>
          <a:endParaRPr lang="en-US"/>
        </a:p>
      </dgm:t>
    </dgm:pt>
    <dgm:pt modelId="{BD7B9260-F3B5-4F55-9D8A-EE2125A83F20}" type="sibTrans" cxnId="{F722E7E9-7DA0-4196-BD9F-5BF4A33370DE}">
      <dgm:prSet/>
      <dgm:spPr/>
      <dgm:t>
        <a:bodyPr/>
        <a:lstStyle/>
        <a:p>
          <a:pPr algn="l"/>
          <a:endParaRPr lang="en-US"/>
        </a:p>
      </dgm:t>
    </dgm:pt>
    <dgm:pt modelId="{353DC8E4-8105-491A-8ECD-82DBC01D265B}">
      <dgm:prSet phldrT="[Text]"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	TEXCUMAR</a:t>
          </a:r>
          <a:endParaRPr lang="en-US" sz="1400" dirty="0">
            <a:latin typeface="+mn-lt"/>
            <a:cs typeface="Andalus" pitchFamily="2" charset="-78"/>
          </a:endParaRPr>
        </a:p>
      </dgm:t>
    </dgm:pt>
    <dgm:pt modelId="{ECD20124-8625-4946-B3DD-436EA211A71A}" type="parTrans" cxnId="{9CEF941C-2DE9-425C-9BDF-B34AB4B76562}">
      <dgm:prSet/>
      <dgm:spPr/>
      <dgm:t>
        <a:bodyPr/>
        <a:lstStyle/>
        <a:p>
          <a:pPr algn="l"/>
          <a:endParaRPr lang="en-US"/>
        </a:p>
      </dgm:t>
    </dgm:pt>
    <dgm:pt modelId="{238486AC-AB12-4A15-BC1F-EC9834B55C5A}" type="sibTrans" cxnId="{9CEF941C-2DE9-425C-9BDF-B34AB4B76562}">
      <dgm:prSet/>
      <dgm:spPr/>
      <dgm:t>
        <a:bodyPr/>
        <a:lstStyle/>
        <a:p>
          <a:pPr algn="l"/>
          <a:endParaRPr lang="en-US"/>
        </a:p>
      </dgm:t>
    </dgm:pt>
    <dgm:pt modelId="{0D1739CD-7664-46BD-B515-DA450C24118B}">
      <dgm:prSet phldrT="[Text]"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	BIOGEMAR</a:t>
          </a:r>
          <a:endParaRPr lang="en-US" sz="1400" dirty="0">
            <a:latin typeface="+mn-lt"/>
            <a:cs typeface="Andalus" pitchFamily="2" charset="-78"/>
          </a:endParaRPr>
        </a:p>
      </dgm:t>
    </dgm:pt>
    <dgm:pt modelId="{D8B9D1D4-104E-49C6-85B4-C36EEBA45227}" type="parTrans" cxnId="{97C761B2-DEF8-4A4F-B133-B0A261488674}">
      <dgm:prSet/>
      <dgm:spPr/>
      <dgm:t>
        <a:bodyPr/>
        <a:lstStyle/>
        <a:p>
          <a:pPr algn="l"/>
          <a:endParaRPr lang="en-US"/>
        </a:p>
      </dgm:t>
    </dgm:pt>
    <dgm:pt modelId="{CE16A17C-49D2-49E1-BFEF-308C0AA44468}" type="sibTrans" cxnId="{97C761B2-DEF8-4A4F-B133-B0A261488674}">
      <dgm:prSet/>
      <dgm:spPr/>
      <dgm:t>
        <a:bodyPr/>
        <a:lstStyle/>
        <a:p>
          <a:pPr algn="l"/>
          <a:endParaRPr lang="en-US"/>
        </a:p>
      </dgm:t>
    </dgm:pt>
    <dgm:pt modelId="{41E6E854-BD36-4A48-86A9-CFF870EB12FE}">
      <dgm:prSet phldrT="[Text]" custT="1"/>
      <dgm:spPr/>
      <dgm:t>
        <a:bodyPr/>
        <a:lstStyle/>
        <a:p>
          <a:pPr algn="l"/>
          <a:r>
            <a:rPr lang="es-EC" sz="1800" b="1" dirty="0" smtClean="0"/>
            <a:t>Puntos débiles</a:t>
          </a:r>
          <a:endParaRPr lang="en-US" sz="1800" b="1" dirty="0"/>
        </a:p>
      </dgm:t>
    </dgm:pt>
    <dgm:pt modelId="{EF00B484-4E8C-4223-85AD-32891150E988}" type="parTrans" cxnId="{5DBF111B-E4C3-497C-BF88-98C7536B11A3}">
      <dgm:prSet/>
      <dgm:spPr/>
      <dgm:t>
        <a:bodyPr/>
        <a:lstStyle/>
        <a:p>
          <a:pPr algn="l"/>
          <a:endParaRPr lang="en-US"/>
        </a:p>
      </dgm:t>
    </dgm:pt>
    <dgm:pt modelId="{EC64746E-8AEE-4671-BC87-F0FB6FFFDE47}" type="sibTrans" cxnId="{5DBF111B-E4C3-497C-BF88-98C7536B11A3}">
      <dgm:prSet/>
      <dgm:spPr/>
      <dgm:t>
        <a:bodyPr/>
        <a:lstStyle/>
        <a:p>
          <a:pPr algn="l"/>
          <a:endParaRPr lang="en-US"/>
        </a:p>
      </dgm:t>
    </dgm:pt>
    <dgm:pt modelId="{37C9A712-9BBC-45B3-BFCD-6A9D8A228DAE}">
      <dgm:prSet custT="1"/>
      <dgm:spPr/>
      <dgm:t>
        <a:bodyPr/>
        <a:lstStyle/>
        <a:p>
          <a:pPr algn="l"/>
          <a:r>
            <a:rPr lang="es-ES" sz="1400" dirty="0" smtClean="0">
              <a:latin typeface="+mn-lt"/>
              <a:cs typeface="Andalus" pitchFamily="2" charset="-78"/>
            </a:rPr>
            <a:t>Bajo volumen en la producción de larvas.</a:t>
          </a:r>
          <a:endParaRPr lang="en-US" sz="1400" dirty="0">
            <a:latin typeface="+mn-lt"/>
            <a:cs typeface="Andalus" pitchFamily="2" charset="-78"/>
          </a:endParaRPr>
        </a:p>
      </dgm:t>
    </dgm:pt>
    <dgm:pt modelId="{C98189F0-EDDD-4D6C-A78F-BD45E7BC30D0}" type="parTrans" cxnId="{CB1C63C8-C0DB-4551-A1A3-2E44448659A7}">
      <dgm:prSet/>
      <dgm:spPr/>
      <dgm:t>
        <a:bodyPr/>
        <a:lstStyle/>
        <a:p>
          <a:pPr algn="l"/>
          <a:endParaRPr lang="en-US"/>
        </a:p>
      </dgm:t>
    </dgm:pt>
    <dgm:pt modelId="{1D1B292B-C992-4CFE-ACC8-BCA18D4A41E6}" type="sibTrans" cxnId="{CB1C63C8-C0DB-4551-A1A3-2E44448659A7}">
      <dgm:prSet/>
      <dgm:spPr/>
      <dgm:t>
        <a:bodyPr/>
        <a:lstStyle/>
        <a:p>
          <a:pPr algn="l"/>
          <a:endParaRPr lang="en-US"/>
        </a:p>
      </dgm:t>
    </dgm:pt>
    <dgm:pt modelId="{3A85E36B-FB1D-4EB4-8875-EE2A6616D9D7}">
      <dgm:prSet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Consumo de antibióticos en su producción.</a:t>
          </a:r>
          <a:endParaRPr lang="en-US" sz="1400" dirty="0" smtClean="0">
            <a:latin typeface="+mn-lt"/>
            <a:cs typeface="Andalus" pitchFamily="2" charset="-78"/>
          </a:endParaRPr>
        </a:p>
      </dgm:t>
    </dgm:pt>
    <dgm:pt modelId="{1CFC8A81-3F9F-4DD1-9427-8EF9B11F334C}" type="parTrans" cxnId="{45624E81-5EE4-4F84-ACE1-902E08CB70A4}">
      <dgm:prSet/>
      <dgm:spPr/>
      <dgm:t>
        <a:bodyPr/>
        <a:lstStyle/>
        <a:p>
          <a:pPr algn="l"/>
          <a:endParaRPr lang="en-US"/>
        </a:p>
      </dgm:t>
    </dgm:pt>
    <dgm:pt modelId="{DAC441C7-5609-4D86-93E4-A62E54CE3BA5}" type="sibTrans" cxnId="{45624E81-5EE4-4F84-ACE1-902E08CB70A4}">
      <dgm:prSet/>
      <dgm:spPr/>
      <dgm:t>
        <a:bodyPr/>
        <a:lstStyle/>
        <a:p>
          <a:pPr algn="l"/>
          <a:endParaRPr lang="en-US"/>
        </a:p>
      </dgm:t>
    </dgm:pt>
    <dgm:pt modelId="{A56B832F-2929-459C-A42B-EED4D9127DC1}">
      <dgm:prSet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Facilidad de entrega del producto</a:t>
          </a:r>
        </a:p>
      </dgm:t>
    </dgm:pt>
    <dgm:pt modelId="{3523FBA0-17F0-41D8-9614-9871E5B0AC54}" type="parTrans" cxnId="{5DD795C1-CFB1-40C4-8003-9BB8C5E86B51}">
      <dgm:prSet/>
      <dgm:spPr/>
      <dgm:t>
        <a:bodyPr/>
        <a:lstStyle/>
        <a:p>
          <a:pPr algn="l"/>
          <a:endParaRPr lang="en-US"/>
        </a:p>
      </dgm:t>
    </dgm:pt>
    <dgm:pt modelId="{20D8FBBF-316A-4F31-8ABA-6490757B885D}" type="sibTrans" cxnId="{5DD795C1-CFB1-40C4-8003-9BB8C5E86B51}">
      <dgm:prSet/>
      <dgm:spPr/>
      <dgm:t>
        <a:bodyPr/>
        <a:lstStyle/>
        <a:p>
          <a:pPr algn="l"/>
          <a:endParaRPr lang="en-US"/>
        </a:p>
      </dgm:t>
    </dgm:pt>
    <dgm:pt modelId="{BE9F6EDF-2541-446F-A8DF-3885E9C23C32}">
      <dgm:prSet custT="1"/>
      <dgm:spPr/>
      <dgm:t>
        <a:bodyPr/>
        <a:lstStyle/>
        <a:p>
          <a:pPr algn="l"/>
          <a:r>
            <a:rPr lang="es-EC" sz="1800" b="1" dirty="0" smtClean="0"/>
            <a:t>Recomendacione</a:t>
          </a:r>
          <a:r>
            <a:rPr lang="es-EC" sz="1600" b="1" dirty="0" smtClean="0"/>
            <a:t>s</a:t>
          </a:r>
        </a:p>
      </dgm:t>
    </dgm:pt>
    <dgm:pt modelId="{AAD85DD1-CC6A-4937-8070-2774FCA7ADF3}" type="parTrans" cxnId="{4EC9D426-2D31-4294-A4CA-FF5EC8975C3F}">
      <dgm:prSet/>
      <dgm:spPr/>
      <dgm:t>
        <a:bodyPr/>
        <a:lstStyle/>
        <a:p>
          <a:pPr algn="l"/>
          <a:endParaRPr lang="en-US"/>
        </a:p>
      </dgm:t>
    </dgm:pt>
    <dgm:pt modelId="{734E0490-15CF-45C5-AD99-8E2AE05B04F5}" type="sibTrans" cxnId="{4EC9D426-2D31-4294-A4CA-FF5EC8975C3F}">
      <dgm:prSet/>
      <dgm:spPr/>
      <dgm:t>
        <a:bodyPr/>
        <a:lstStyle/>
        <a:p>
          <a:pPr algn="l"/>
          <a:endParaRPr lang="en-US"/>
        </a:p>
      </dgm:t>
    </dgm:pt>
    <dgm:pt modelId="{6CB1F28B-E653-4A72-A35B-7AA53441E9E7}">
      <dgm:prSet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Reestructurar implementos del laboratorio</a:t>
          </a:r>
          <a:endParaRPr lang="en-US" sz="1400" dirty="0">
            <a:latin typeface="+mn-lt"/>
            <a:cs typeface="Andalus" pitchFamily="2" charset="-78"/>
          </a:endParaRPr>
        </a:p>
      </dgm:t>
    </dgm:pt>
    <dgm:pt modelId="{26B2177A-A31B-424E-98E6-C57BFE760DB0}" type="parTrans" cxnId="{701C3EB4-6C7A-4F84-8680-AF9FB1A39D13}">
      <dgm:prSet/>
      <dgm:spPr/>
      <dgm:t>
        <a:bodyPr/>
        <a:lstStyle/>
        <a:p>
          <a:pPr algn="l"/>
          <a:endParaRPr lang="en-US"/>
        </a:p>
      </dgm:t>
    </dgm:pt>
    <dgm:pt modelId="{58536548-144E-47EF-881F-4202DB0C4C79}" type="sibTrans" cxnId="{701C3EB4-6C7A-4F84-8680-AF9FB1A39D13}">
      <dgm:prSet/>
      <dgm:spPr/>
      <dgm:t>
        <a:bodyPr/>
        <a:lstStyle/>
        <a:p>
          <a:pPr algn="l"/>
          <a:endParaRPr lang="en-US"/>
        </a:p>
      </dgm:t>
    </dgm:pt>
    <dgm:pt modelId="{290A16AB-4CBE-4C8A-9308-0C53AF74D56C}">
      <dgm:prSet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Adquirir un camión para ser más eficientes en la entrega del producto a sus clientes. </a:t>
          </a:r>
          <a:endParaRPr lang="en-US" sz="1400" dirty="0" smtClean="0">
            <a:latin typeface="+mn-lt"/>
            <a:cs typeface="Andalus" pitchFamily="2" charset="-78"/>
          </a:endParaRPr>
        </a:p>
      </dgm:t>
    </dgm:pt>
    <dgm:pt modelId="{7400AA63-AA0E-4624-BEC7-2B77070AF2D3}" type="parTrans" cxnId="{EB473D1C-A766-4839-AB9D-B29AD52AD65E}">
      <dgm:prSet/>
      <dgm:spPr/>
      <dgm:t>
        <a:bodyPr/>
        <a:lstStyle/>
        <a:p>
          <a:pPr algn="l"/>
          <a:endParaRPr lang="en-US"/>
        </a:p>
      </dgm:t>
    </dgm:pt>
    <dgm:pt modelId="{1BF9012F-B178-4B05-B9E2-B84AB795CE7D}" type="sibTrans" cxnId="{EB473D1C-A766-4839-AB9D-B29AD52AD65E}">
      <dgm:prSet/>
      <dgm:spPr/>
      <dgm:t>
        <a:bodyPr/>
        <a:lstStyle/>
        <a:p>
          <a:pPr algn="l"/>
          <a:endParaRPr lang="en-US"/>
        </a:p>
      </dgm:t>
    </dgm:pt>
    <dgm:pt modelId="{61DAA6BD-685A-42FB-AE74-6CDC0010C070}">
      <dgm:prSet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Contar con medios publicitarios</a:t>
          </a:r>
          <a:endParaRPr lang="en-US" sz="1400" dirty="0" smtClean="0">
            <a:latin typeface="+mn-lt"/>
            <a:cs typeface="Andalus" pitchFamily="2" charset="-78"/>
          </a:endParaRPr>
        </a:p>
      </dgm:t>
    </dgm:pt>
    <dgm:pt modelId="{10322135-2C80-45C4-9D31-77839E3D5A8B}" type="parTrans" cxnId="{5AF524D5-450A-4B88-AF4A-5F1F367864ED}">
      <dgm:prSet/>
      <dgm:spPr/>
      <dgm:t>
        <a:bodyPr/>
        <a:lstStyle/>
        <a:p>
          <a:pPr algn="l"/>
          <a:endParaRPr lang="en-US"/>
        </a:p>
      </dgm:t>
    </dgm:pt>
    <dgm:pt modelId="{5521759A-B8A4-4E3E-B3B6-C4EDA57304C0}" type="sibTrans" cxnId="{5AF524D5-450A-4B88-AF4A-5F1F367864ED}">
      <dgm:prSet/>
      <dgm:spPr/>
      <dgm:t>
        <a:bodyPr/>
        <a:lstStyle/>
        <a:p>
          <a:pPr algn="l"/>
          <a:endParaRPr lang="en-US"/>
        </a:p>
      </dgm:t>
    </dgm:pt>
    <dgm:pt modelId="{28396A3E-4F3E-4C94-B7BA-0CC3352FE411}">
      <dgm:prSet custT="1"/>
      <dgm:spPr/>
      <dgm:t>
        <a:bodyPr/>
        <a:lstStyle/>
        <a:p>
          <a:pPr algn="l"/>
          <a:endParaRPr lang="en-US" sz="1400" dirty="0">
            <a:latin typeface="Andalus" pitchFamily="2" charset="-78"/>
            <a:cs typeface="Andalus" pitchFamily="2" charset="-78"/>
          </a:endParaRPr>
        </a:p>
      </dgm:t>
    </dgm:pt>
    <dgm:pt modelId="{C8B96756-69CE-4FF1-A8C3-D76A28611BB3}" type="parTrans" cxnId="{AF2B25E4-706A-4C8F-926C-B2797187906C}">
      <dgm:prSet/>
      <dgm:spPr/>
      <dgm:t>
        <a:bodyPr/>
        <a:lstStyle/>
        <a:p>
          <a:endParaRPr lang="en-US"/>
        </a:p>
      </dgm:t>
    </dgm:pt>
    <dgm:pt modelId="{FCB2241C-59D2-4BE0-AEFC-B6B06CA61C63}" type="sibTrans" cxnId="{AF2B25E4-706A-4C8F-926C-B2797187906C}">
      <dgm:prSet/>
      <dgm:spPr/>
      <dgm:t>
        <a:bodyPr/>
        <a:lstStyle/>
        <a:p>
          <a:endParaRPr lang="en-US"/>
        </a:p>
      </dgm:t>
    </dgm:pt>
    <dgm:pt modelId="{EB41BDB8-0D28-4EC1-BD1B-BCFF7813AA29}">
      <dgm:prSet phldrT="[Text]" custT="1"/>
      <dgm:spPr/>
      <dgm:t>
        <a:bodyPr/>
        <a:lstStyle/>
        <a:p>
          <a:pPr algn="l"/>
          <a:r>
            <a:rPr lang="es-EC" sz="1400" dirty="0" smtClean="0">
              <a:latin typeface="+mn-lt"/>
              <a:cs typeface="Andalus" pitchFamily="2" charset="-78"/>
            </a:rPr>
            <a:t>	AQUATROPICAL</a:t>
          </a:r>
          <a:endParaRPr lang="en-US" sz="1400" dirty="0">
            <a:latin typeface="+mn-lt"/>
            <a:cs typeface="Andalus" pitchFamily="2" charset="-78"/>
          </a:endParaRPr>
        </a:p>
      </dgm:t>
    </dgm:pt>
    <dgm:pt modelId="{E9138699-39DB-4F9D-8665-C074A79989E4}" type="parTrans" cxnId="{DF0B1EB3-50C0-4A66-8B84-30E1DF2C73BA}">
      <dgm:prSet/>
      <dgm:spPr/>
      <dgm:t>
        <a:bodyPr/>
        <a:lstStyle/>
        <a:p>
          <a:endParaRPr lang="en-US"/>
        </a:p>
      </dgm:t>
    </dgm:pt>
    <dgm:pt modelId="{064BC914-229D-476D-B90C-C05226AE5D48}" type="sibTrans" cxnId="{DF0B1EB3-50C0-4A66-8B84-30E1DF2C73BA}">
      <dgm:prSet/>
      <dgm:spPr/>
      <dgm:t>
        <a:bodyPr/>
        <a:lstStyle/>
        <a:p>
          <a:endParaRPr lang="en-US"/>
        </a:p>
      </dgm:t>
    </dgm:pt>
    <dgm:pt modelId="{B5C66C77-BB77-4876-AA4D-377FEBC922D9}">
      <dgm:prSet phldrT="[Text]" custT="1"/>
      <dgm:spPr/>
      <dgm:t>
        <a:bodyPr/>
        <a:lstStyle/>
        <a:p>
          <a:pPr algn="l"/>
          <a:endParaRPr lang="en-US" sz="1400" dirty="0">
            <a:latin typeface="+mn-lt"/>
            <a:cs typeface="Andalus" pitchFamily="2" charset="-78"/>
          </a:endParaRPr>
        </a:p>
      </dgm:t>
    </dgm:pt>
    <dgm:pt modelId="{DAC563E6-8A80-4B5B-B4E6-744DDCE59487}" type="parTrans" cxnId="{72763B0A-E7D9-48D3-9904-2DA0B02BB55E}">
      <dgm:prSet/>
      <dgm:spPr/>
      <dgm:t>
        <a:bodyPr/>
        <a:lstStyle/>
        <a:p>
          <a:endParaRPr lang="en-US"/>
        </a:p>
      </dgm:t>
    </dgm:pt>
    <dgm:pt modelId="{EDE54F0C-AA8D-42DB-9CAF-2C5704E78B6C}" type="sibTrans" cxnId="{72763B0A-E7D9-48D3-9904-2DA0B02BB55E}">
      <dgm:prSet/>
      <dgm:spPr/>
      <dgm:t>
        <a:bodyPr/>
        <a:lstStyle/>
        <a:p>
          <a:endParaRPr lang="en-US"/>
        </a:p>
      </dgm:t>
    </dgm:pt>
    <dgm:pt modelId="{9EB48E76-774A-4CF2-8BD4-75F14258BCCB}">
      <dgm:prSet phldrT="[Text]" custT="1"/>
      <dgm:spPr/>
      <dgm:t>
        <a:bodyPr/>
        <a:lstStyle/>
        <a:p>
          <a:pPr algn="l"/>
          <a:endParaRPr lang="en-US" sz="1600" dirty="0">
            <a:latin typeface="+mn-lt"/>
            <a:cs typeface="Andalus" pitchFamily="2" charset="-78"/>
          </a:endParaRPr>
        </a:p>
      </dgm:t>
    </dgm:pt>
    <dgm:pt modelId="{BBE6CF47-20D0-4BA2-B7A7-7A94EF625326}" type="parTrans" cxnId="{08113A51-833A-4BF5-BBE1-28904997C5E7}">
      <dgm:prSet/>
      <dgm:spPr/>
      <dgm:t>
        <a:bodyPr/>
        <a:lstStyle/>
        <a:p>
          <a:endParaRPr lang="en-US"/>
        </a:p>
      </dgm:t>
    </dgm:pt>
    <dgm:pt modelId="{4CD9FC1A-56B5-45F9-9D65-09BC885DD827}" type="sibTrans" cxnId="{08113A51-833A-4BF5-BBE1-28904997C5E7}">
      <dgm:prSet/>
      <dgm:spPr/>
      <dgm:t>
        <a:bodyPr/>
        <a:lstStyle/>
        <a:p>
          <a:endParaRPr lang="en-US"/>
        </a:p>
      </dgm:t>
    </dgm:pt>
    <dgm:pt modelId="{E8DAD6AB-73E4-4557-A50A-E7815AD8B14A}">
      <dgm:prSet custT="1"/>
      <dgm:spPr/>
      <dgm:t>
        <a:bodyPr/>
        <a:lstStyle/>
        <a:p>
          <a:pPr algn="l"/>
          <a:endParaRPr lang="en-US" sz="1400" dirty="0">
            <a:latin typeface="+mn-lt"/>
            <a:cs typeface="Andalus" pitchFamily="2" charset="-78"/>
          </a:endParaRPr>
        </a:p>
      </dgm:t>
    </dgm:pt>
    <dgm:pt modelId="{E6506E91-2CDD-4B7E-98AB-7239BB768D3C}" type="parTrans" cxnId="{662F277B-28C1-418D-9864-6C2EA3631C16}">
      <dgm:prSet/>
      <dgm:spPr/>
      <dgm:t>
        <a:bodyPr/>
        <a:lstStyle/>
        <a:p>
          <a:endParaRPr lang="en-US"/>
        </a:p>
      </dgm:t>
    </dgm:pt>
    <dgm:pt modelId="{BA4535A7-A8C6-4751-A984-517093FED6CC}" type="sibTrans" cxnId="{662F277B-28C1-418D-9864-6C2EA3631C16}">
      <dgm:prSet/>
      <dgm:spPr/>
      <dgm:t>
        <a:bodyPr/>
        <a:lstStyle/>
        <a:p>
          <a:endParaRPr lang="en-US"/>
        </a:p>
      </dgm:t>
    </dgm:pt>
    <dgm:pt modelId="{F03AA1B5-F2FB-421A-9A38-E3E5FC4C0E77}" type="pres">
      <dgm:prSet presAssocID="{1106A538-BBF2-4853-95A4-47C7BA5739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5B26A2-435F-4EBD-99ED-F2C3704B1975}" type="pres">
      <dgm:prSet presAssocID="{6760A9F2-7D59-455A-B98C-AFD6E0847346}" presName="linNode" presStyleCnt="0"/>
      <dgm:spPr/>
      <dgm:t>
        <a:bodyPr/>
        <a:lstStyle/>
        <a:p>
          <a:endParaRPr lang="en-US"/>
        </a:p>
      </dgm:t>
    </dgm:pt>
    <dgm:pt modelId="{FE921BA2-E33D-4CB6-B67D-72E9423F422E}" type="pres">
      <dgm:prSet presAssocID="{6760A9F2-7D59-455A-B98C-AFD6E0847346}" presName="parentShp" presStyleLbl="node1" presStyleIdx="0" presStyleCnt="4" custScaleY="39199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CE099-8DE3-4C72-82BD-13B0384F0514}" type="pres">
      <dgm:prSet presAssocID="{6760A9F2-7D59-455A-B98C-AFD6E0847346}" presName="childShp" presStyleLbl="bgAccFollowNode1" presStyleIdx="0" presStyleCnt="4" custScaleY="5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F8EE2-D16B-409B-880D-161721139001}" type="pres">
      <dgm:prSet presAssocID="{FB7759C8-2EB8-4D97-9461-915560B49AE7}" presName="spacing" presStyleCnt="0"/>
      <dgm:spPr/>
      <dgm:t>
        <a:bodyPr/>
        <a:lstStyle/>
        <a:p>
          <a:endParaRPr lang="en-US"/>
        </a:p>
      </dgm:t>
    </dgm:pt>
    <dgm:pt modelId="{BF61301F-AD1E-4A17-B04D-736B70D36A79}" type="pres">
      <dgm:prSet presAssocID="{8E2E074F-AEFD-4ECE-9A9E-8B1317FD260E}" presName="linNode" presStyleCnt="0"/>
      <dgm:spPr/>
      <dgm:t>
        <a:bodyPr/>
        <a:lstStyle/>
        <a:p>
          <a:endParaRPr lang="en-US"/>
        </a:p>
      </dgm:t>
    </dgm:pt>
    <dgm:pt modelId="{3C87C3F3-C66A-424F-A6F5-5A206649FA08}" type="pres">
      <dgm:prSet presAssocID="{8E2E074F-AEFD-4ECE-9A9E-8B1317FD260E}" presName="parentShp" presStyleLbl="node1" presStyleIdx="1" presStyleCnt="4" custScaleY="57175" custLinFactNeighborY="-2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0E30C-3AB2-481B-97CB-7F81B1DE0391}" type="pres">
      <dgm:prSet presAssocID="{8E2E074F-AEFD-4ECE-9A9E-8B1317FD260E}" presName="childShp" presStyleLbl="bgAccFollowNode1" presStyleIdx="1" presStyleCnt="4" custScaleY="95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EC460-EFFB-468F-9F0C-DB9AFC98A105}" type="pres">
      <dgm:prSet presAssocID="{BD7B9260-F3B5-4F55-9D8A-EE2125A83F20}" presName="spacing" presStyleCnt="0"/>
      <dgm:spPr/>
      <dgm:t>
        <a:bodyPr/>
        <a:lstStyle/>
        <a:p>
          <a:endParaRPr lang="en-US"/>
        </a:p>
      </dgm:t>
    </dgm:pt>
    <dgm:pt modelId="{A0376988-F2CA-44FC-81A9-58FA51A336CE}" type="pres">
      <dgm:prSet presAssocID="{41E6E854-BD36-4A48-86A9-CFF870EB12FE}" presName="linNode" presStyleCnt="0"/>
      <dgm:spPr/>
      <dgm:t>
        <a:bodyPr/>
        <a:lstStyle/>
        <a:p>
          <a:endParaRPr lang="en-US"/>
        </a:p>
      </dgm:t>
    </dgm:pt>
    <dgm:pt modelId="{672B90D1-5141-42CB-9A33-7E6F2677D0E4}" type="pres">
      <dgm:prSet presAssocID="{41E6E854-BD36-4A48-86A9-CFF870EB12FE}" presName="parentShp" presStyleLbl="node1" presStyleIdx="2" presStyleCnt="4" custScaleY="93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DDEE-5079-413D-BB6A-F2924A6A12A2}" type="pres">
      <dgm:prSet presAssocID="{41E6E854-BD36-4A48-86A9-CFF870EB12FE}" presName="childShp" presStyleLbl="bgAccFollowNode1" presStyleIdx="2" presStyleCnt="4" custScaleY="126313" custLinFactNeighborX="382" custLinFactNeighborY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7416C-B1BA-4D48-AAD5-B7B0B73FB3CE}" type="pres">
      <dgm:prSet presAssocID="{EC64746E-8AEE-4671-BC87-F0FB6FFFDE47}" presName="spacing" presStyleCnt="0"/>
      <dgm:spPr/>
      <dgm:t>
        <a:bodyPr/>
        <a:lstStyle/>
        <a:p>
          <a:endParaRPr lang="en-US"/>
        </a:p>
      </dgm:t>
    </dgm:pt>
    <dgm:pt modelId="{186172A1-5223-4A02-BC2F-3DA6469B2648}" type="pres">
      <dgm:prSet presAssocID="{BE9F6EDF-2541-446F-A8DF-3885E9C23C32}" presName="linNode" presStyleCnt="0"/>
      <dgm:spPr/>
      <dgm:t>
        <a:bodyPr/>
        <a:lstStyle/>
        <a:p>
          <a:endParaRPr lang="en-US"/>
        </a:p>
      </dgm:t>
    </dgm:pt>
    <dgm:pt modelId="{D5755671-81BA-4853-A4E7-2A20195B15F6}" type="pres">
      <dgm:prSet presAssocID="{BE9F6EDF-2541-446F-A8DF-3885E9C23C3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4908E-2589-4753-96B2-9EF91A6F598D}" type="pres">
      <dgm:prSet presAssocID="{BE9F6EDF-2541-446F-A8DF-3885E9C23C32}" presName="childShp" presStyleLbl="bgAccFollowNode1" presStyleIdx="3" presStyleCnt="4" custScaleY="13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13A51-833A-4BF5-BBE1-28904997C5E7}" srcId="{6760A9F2-7D59-455A-B98C-AFD6E0847346}" destId="{9EB48E76-774A-4CF2-8BD4-75F14258BCCB}" srcOrd="0" destOrd="0" parTransId="{BBE6CF47-20D0-4BA2-B7A7-7A94EF625326}" sibTransId="{4CD9FC1A-56B5-45F9-9D65-09BC885DD827}"/>
    <dgm:cxn modelId="{DF0B1EB3-50C0-4A66-8B84-30E1DF2C73BA}" srcId="{B5C66C77-BB77-4876-AA4D-377FEBC922D9}" destId="{EB41BDB8-0D28-4EC1-BD1B-BCFF7813AA29}" srcOrd="0" destOrd="0" parTransId="{E9138699-39DB-4F9D-8665-C074A79989E4}" sibTransId="{064BC914-229D-476D-B90C-C05226AE5D48}"/>
    <dgm:cxn modelId="{CB1C63C8-C0DB-4551-A1A3-2E44448659A7}" srcId="{28396A3E-4F3E-4C94-B7BA-0CC3352FE411}" destId="{37C9A712-9BBC-45B3-BFCD-6A9D8A228DAE}" srcOrd="0" destOrd="0" parTransId="{C98189F0-EDDD-4D6C-A78F-BD45E7BC30D0}" sibTransId="{1D1B292B-C992-4CFE-ACC8-BCA18D4A41E6}"/>
    <dgm:cxn modelId="{E328DB7E-512E-4B0E-A975-876EC4364F6E}" srcId="{9EB48E76-774A-4CF2-8BD4-75F14258BCCB}" destId="{AE93F567-82FE-4B05-B391-1300B7320B74}" srcOrd="0" destOrd="0" parTransId="{BBDA3AB0-2539-49A6-A3A0-09480426E680}" sibTransId="{3456736A-6123-4D36-9AD4-10B772F81339}"/>
    <dgm:cxn modelId="{5AF524D5-450A-4B88-AF4A-5F1F367864ED}" srcId="{E8DAD6AB-73E4-4557-A50A-E7815AD8B14A}" destId="{61DAA6BD-685A-42FB-AE74-6CDC0010C070}" srcOrd="2" destOrd="0" parTransId="{10322135-2C80-45C4-9D31-77839E3D5A8B}" sibTransId="{5521759A-B8A4-4E3E-B3B6-C4EDA57304C0}"/>
    <dgm:cxn modelId="{9C98507A-FFAD-4D86-979A-93E1BE8D50B9}" type="presOf" srcId="{E8DAD6AB-73E4-4557-A50A-E7815AD8B14A}" destId="{9004908E-2589-4753-96B2-9EF91A6F598D}" srcOrd="0" destOrd="0" presId="urn:microsoft.com/office/officeart/2005/8/layout/vList6"/>
    <dgm:cxn modelId="{48E26A8E-65BE-48A3-8DE1-B1186FA39A68}" srcId="{1106A538-BBF2-4853-95A4-47C7BA573962}" destId="{6760A9F2-7D59-455A-B98C-AFD6E0847346}" srcOrd="0" destOrd="0" parTransId="{8D64AE39-571E-44D6-9B36-B07DB864A871}" sibTransId="{FB7759C8-2EB8-4D97-9461-915560B49AE7}"/>
    <dgm:cxn modelId="{060809C9-AFCD-4355-BC75-E83913D44301}" type="presOf" srcId="{3A85E36B-FB1D-4EB4-8875-EE2A6616D9D7}" destId="{7627DDEE-5079-413D-BB6A-F2924A6A12A2}" srcOrd="0" destOrd="2" presId="urn:microsoft.com/office/officeart/2005/8/layout/vList6"/>
    <dgm:cxn modelId="{6B168E1D-3B84-4196-84B8-EADD4A913560}" type="presOf" srcId="{41E6E854-BD36-4A48-86A9-CFF870EB12FE}" destId="{672B90D1-5141-42CB-9A33-7E6F2677D0E4}" srcOrd="0" destOrd="0" presId="urn:microsoft.com/office/officeart/2005/8/layout/vList6"/>
    <dgm:cxn modelId="{F722E7E9-7DA0-4196-BD9F-5BF4A33370DE}" srcId="{1106A538-BBF2-4853-95A4-47C7BA573962}" destId="{8E2E074F-AEFD-4ECE-9A9E-8B1317FD260E}" srcOrd="1" destOrd="0" parTransId="{6EA24832-3763-4EE9-A44C-F48940CB8686}" sibTransId="{BD7B9260-F3B5-4F55-9D8A-EE2125A83F20}"/>
    <dgm:cxn modelId="{CC36452F-E35D-4445-9B11-9354EE11AE3D}" type="presOf" srcId="{AE93F567-82FE-4B05-B391-1300B7320B74}" destId="{3BCCE099-8DE3-4C72-82BD-13B0384F0514}" srcOrd="0" destOrd="1" presId="urn:microsoft.com/office/officeart/2005/8/layout/vList6"/>
    <dgm:cxn modelId="{5DBF111B-E4C3-497C-BF88-98C7536B11A3}" srcId="{1106A538-BBF2-4853-95A4-47C7BA573962}" destId="{41E6E854-BD36-4A48-86A9-CFF870EB12FE}" srcOrd="2" destOrd="0" parTransId="{EF00B484-4E8C-4223-85AD-32891150E988}" sibTransId="{EC64746E-8AEE-4671-BC87-F0FB6FFFDE47}"/>
    <dgm:cxn modelId="{701C3EB4-6C7A-4F84-8680-AF9FB1A39D13}" srcId="{E8DAD6AB-73E4-4557-A50A-E7815AD8B14A}" destId="{6CB1F28B-E653-4A72-A35B-7AA53441E9E7}" srcOrd="0" destOrd="0" parTransId="{26B2177A-A31B-424E-98E6-C57BFE760DB0}" sibTransId="{58536548-144E-47EF-881F-4202DB0C4C79}"/>
    <dgm:cxn modelId="{BEECFA70-35A5-4B32-B2B4-FF58D962E46E}" type="presOf" srcId="{EB41BDB8-0D28-4EC1-BD1B-BCFF7813AA29}" destId="{F280E30C-3AB2-481B-97CB-7F81B1DE0391}" srcOrd="0" destOrd="1" presId="urn:microsoft.com/office/officeart/2005/8/layout/vList6"/>
    <dgm:cxn modelId="{9061560A-8C41-4EFA-B38C-59B1C09B394B}" type="presOf" srcId="{37C9A712-9BBC-45B3-BFCD-6A9D8A228DAE}" destId="{7627DDEE-5079-413D-BB6A-F2924A6A12A2}" srcOrd="0" destOrd="1" presId="urn:microsoft.com/office/officeart/2005/8/layout/vList6"/>
    <dgm:cxn modelId="{13A0ADA0-D661-4C67-A7F7-24B219778658}" type="presOf" srcId="{28396A3E-4F3E-4C94-B7BA-0CC3352FE411}" destId="{7627DDEE-5079-413D-BB6A-F2924A6A12A2}" srcOrd="0" destOrd="0" presId="urn:microsoft.com/office/officeart/2005/8/layout/vList6"/>
    <dgm:cxn modelId="{57E46E2B-B8AD-4D66-B773-A6D9DE7DF6BF}" type="presOf" srcId="{9EB48E76-774A-4CF2-8BD4-75F14258BCCB}" destId="{3BCCE099-8DE3-4C72-82BD-13B0384F0514}" srcOrd="0" destOrd="0" presId="urn:microsoft.com/office/officeart/2005/8/layout/vList6"/>
    <dgm:cxn modelId="{662F277B-28C1-418D-9864-6C2EA3631C16}" srcId="{BE9F6EDF-2541-446F-A8DF-3885E9C23C32}" destId="{E8DAD6AB-73E4-4557-A50A-E7815AD8B14A}" srcOrd="0" destOrd="0" parTransId="{E6506E91-2CDD-4B7E-98AB-7239BB768D3C}" sibTransId="{BA4535A7-A8C6-4751-A984-517093FED6CC}"/>
    <dgm:cxn modelId="{4EC9D426-2D31-4294-A4CA-FF5EC8975C3F}" srcId="{1106A538-BBF2-4853-95A4-47C7BA573962}" destId="{BE9F6EDF-2541-446F-A8DF-3885E9C23C32}" srcOrd="3" destOrd="0" parTransId="{AAD85DD1-CC6A-4937-8070-2774FCA7ADF3}" sibTransId="{734E0490-15CF-45C5-AD99-8E2AE05B04F5}"/>
    <dgm:cxn modelId="{9CEF941C-2DE9-425C-9BDF-B34AB4B76562}" srcId="{B5C66C77-BB77-4876-AA4D-377FEBC922D9}" destId="{353DC8E4-8105-491A-8ECD-82DBC01D265B}" srcOrd="2" destOrd="0" parTransId="{ECD20124-8625-4946-B3DD-436EA211A71A}" sibTransId="{238486AC-AB12-4A15-BC1F-EC9834B55C5A}"/>
    <dgm:cxn modelId="{5DD795C1-CFB1-40C4-8003-9BB8C5E86B51}" srcId="{28396A3E-4F3E-4C94-B7BA-0CC3352FE411}" destId="{A56B832F-2929-459C-A42B-EED4D9127DC1}" srcOrd="2" destOrd="0" parTransId="{3523FBA0-17F0-41D8-9614-9871E5B0AC54}" sibTransId="{20D8FBBF-316A-4F31-8ABA-6490757B885D}"/>
    <dgm:cxn modelId="{A2C72408-05D5-4C19-AEA4-9BB8E124A8E7}" type="presOf" srcId="{BE9F6EDF-2541-446F-A8DF-3885E9C23C32}" destId="{D5755671-81BA-4853-A4E7-2A20195B15F6}" srcOrd="0" destOrd="0" presId="urn:microsoft.com/office/officeart/2005/8/layout/vList6"/>
    <dgm:cxn modelId="{97C761B2-DEF8-4A4F-B133-B0A261488674}" srcId="{B5C66C77-BB77-4876-AA4D-377FEBC922D9}" destId="{0D1739CD-7664-46BD-B515-DA450C24118B}" srcOrd="1" destOrd="0" parTransId="{D8B9D1D4-104E-49C6-85B4-C36EEBA45227}" sibTransId="{CE16A17C-49D2-49E1-BFEF-308C0AA44468}"/>
    <dgm:cxn modelId="{0D7634C4-9AF1-4E1F-ADDE-8417B1FECE74}" type="presOf" srcId="{A56B832F-2929-459C-A42B-EED4D9127DC1}" destId="{7627DDEE-5079-413D-BB6A-F2924A6A12A2}" srcOrd="0" destOrd="3" presId="urn:microsoft.com/office/officeart/2005/8/layout/vList6"/>
    <dgm:cxn modelId="{8DEB2A24-6C39-4F48-BF30-8613CAA043D6}" type="presOf" srcId="{0D1739CD-7664-46BD-B515-DA450C24118B}" destId="{F280E30C-3AB2-481B-97CB-7F81B1DE0391}" srcOrd="0" destOrd="2" presId="urn:microsoft.com/office/officeart/2005/8/layout/vList6"/>
    <dgm:cxn modelId="{C4F68436-B5FA-42C5-B5DA-C4A70BF8EA3D}" type="presOf" srcId="{6760A9F2-7D59-455A-B98C-AFD6E0847346}" destId="{FE921BA2-E33D-4CB6-B67D-72E9423F422E}" srcOrd="0" destOrd="0" presId="urn:microsoft.com/office/officeart/2005/8/layout/vList6"/>
    <dgm:cxn modelId="{AF2B25E4-706A-4C8F-926C-B2797187906C}" srcId="{41E6E854-BD36-4A48-86A9-CFF870EB12FE}" destId="{28396A3E-4F3E-4C94-B7BA-0CC3352FE411}" srcOrd="0" destOrd="0" parTransId="{C8B96756-69CE-4FF1-A8C3-D76A28611BB3}" sibTransId="{FCB2241C-59D2-4BE0-AEFC-B6B06CA61C63}"/>
    <dgm:cxn modelId="{72763B0A-E7D9-48D3-9904-2DA0B02BB55E}" srcId="{8E2E074F-AEFD-4ECE-9A9E-8B1317FD260E}" destId="{B5C66C77-BB77-4876-AA4D-377FEBC922D9}" srcOrd="0" destOrd="0" parTransId="{DAC563E6-8A80-4B5B-B4E6-744DDCE59487}" sibTransId="{EDE54F0C-AA8D-42DB-9CAF-2C5704E78B6C}"/>
    <dgm:cxn modelId="{A9341D0B-9DFB-4B06-AB3C-F3ECEDA14CCD}" type="presOf" srcId="{61DAA6BD-685A-42FB-AE74-6CDC0010C070}" destId="{9004908E-2589-4753-96B2-9EF91A6F598D}" srcOrd="0" destOrd="3" presId="urn:microsoft.com/office/officeart/2005/8/layout/vList6"/>
    <dgm:cxn modelId="{F9AD8032-8525-4084-A107-89DEED922269}" type="presOf" srcId="{6CB1F28B-E653-4A72-A35B-7AA53441E9E7}" destId="{9004908E-2589-4753-96B2-9EF91A6F598D}" srcOrd="0" destOrd="1" presId="urn:microsoft.com/office/officeart/2005/8/layout/vList6"/>
    <dgm:cxn modelId="{65858F2C-8B69-41A0-ADFB-EA2834303A56}" type="presOf" srcId="{B5C66C77-BB77-4876-AA4D-377FEBC922D9}" destId="{F280E30C-3AB2-481B-97CB-7F81B1DE0391}" srcOrd="0" destOrd="0" presId="urn:microsoft.com/office/officeart/2005/8/layout/vList6"/>
    <dgm:cxn modelId="{76AF37A3-984E-4E88-BFB4-2684606C2FC6}" type="presOf" srcId="{290A16AB-4CBE-4C8A-9308-0C53AF74D56C}" destId="{9004908E-2589-4753-96B2-9EF91A6F598D}" srcOrd="0" destOrd="2" presId="urn:microsoft.com/office/officeart/2005/8/layout/vList6"/>
    <dgm:cxn modelId="{EF237844-FD55-4F01-A6B4-205CC17EC4D7}" type="presOf" srcId="{8E2E074F-AEFD-4ECE-9A9E-8B1317FD260E}" destId="{3C87C3F3-C66A-424F-A6F5-5A206649FA08}" srcOrd="0" destOrd="0" presId="urn:microsoft.com/office/officeart/2005/8/layout/vList6"/>
    <dgm:cxn modelId="{EB473D1C-A766-4839-AB9D-B29AD52AD65E}" srcId="{E8DAD6AB-73E4-4557-A50A-E7815AD8B14A}" destId="{290A16AB-4CBE-4C8A-9308-0C53AF74D56C}" srcOrd="1" destOrd="0" parTransId="{7400AA63-AA0E-4624-BEC7-2B77070AF2D3}" sibTransId="{1BF9012F-B178-4B05-B9E2-B84AB795CE7D}"/>
    <dgm:cxn modelId="{45B2F845-31CA-4781-BB0F-F0706BD6434C}" type="presOf" srcId="{353DC8E4-8105-491A-8ECD-82DBC01D265B}" destId="{F280E30C-3AB2-481B-97CB-7F81B1DE0391}" srcOrd="0" destOrd="3" presId="urn:microsoft.com/office/officeart/2005/8/layout/vList6"/>
    <dgm:cxn modelId="{45624E81-5EE4-4F84-ACE1-902E08CB70A4}" srcId="{28396A3E-4F3E-4C94-B7BA-0CC3352FE411}" destId="{3A85E36B-FB1D-4EB4-8875-EE2A6616D9D7}" srcOrd="1" destOrd="0" parTransId="{1CFC8A81-3F9F-4DD1-9427-8EF9B11F334C}" sibTransId="{DAC441C7-5609-4D86-93E4-A62E54CE3BA5}"/>
    <dgm:cxn modelId="{5EFC377B-456B-4945-8C89-C0846D05EA24}" type="presOf" srcId="{1106A538-BBF2-4853-95A4-47C7BA573962}" destId="{F03AA1B5-F2FB-421A-9A38-E3E5FC4C0E77}" srcOrd="0" destOrd="0" presId="urn:microsoft.com/office/officeart/2005/8/layout/vList6"/>
    <dgm:cxn modelId="{D73BB94D-F381-4228-863B-2C4786C0C3B5}" type="presParOf" srcId="{F03AA1B5-F2FB-421A-9A38-E3E5FC4C0E77}" destId="{F35B26A2-435F-4EBD-99ED-F2C3704B1975}" srcOrd="0" destOrd="0" presId="urn:microsoft.com/office/officeart/2005/8/layout/vList6"/>
    <dgm:cxn modelId="{DE7C330F-71ED-4F83-B82A-D837C4896BD6}" type="presParOf" srcId="{F35B26A2-435F-4EBD-99ED-F2C3704B1975}" destId="{FE921BA2-E33D-4CB6-B67D-72E9423F422E}" srcOrd="0" destOrd="0" presId="urn:microsoft.com/office/officeart/2005/8/layout/vList6"/>
    <dgm:cxn modelId="{8BDB52B5-35B2-4A82-A7D2-E89E50192005}" type="presParOf" srcId="{F35B26A2-435F-4EBD-99ED-F2C3704B1975}" destId="{3BCCE099-8DE3-4C72-82BD-13B0384F0514}" srcOrd="1" destOrd="0" presId="urn:microsoft.com/office/officeart/2005/8/layout/vList6"/>
    <dgm:cxn modelId="{590B79B7-5158-48D6-ADC2-75780533404C}" type="presParOf" srcId="{F03AA1B5-F2FB-421A-9A38-E3E5FC4C0E77}" destId="{98BF8EE2-D16B-409B-880D-161721139001}" srcOrd="1" destOrd="0" presId="urn:microsoft.com/office/officeart/2005/8/layout/vList6"/>
    <dgm:cxn modelId="{B3249972-C0FB-4FCB-9924-13F8DC7B48D0}" type="presParOf" srcId="{F03AA1B5-F2FB-421A-9A38-E3E5FC4C0E77}" destId="{BF61301F-AD1E-4A17-B04D-736B70D36A79}" srcOrd="2" destOrd="0" presId="urn:microsoft.com/office/officeart/2005/8/layout/vList6"/>
    <dgm:cxn modelId="{7E0457C0-9DA3-47B1-AE6D-237EF72D8C0A}" type="presParOf" srcId="{BF61301F-AD1E-4A17-B04D-736B70D36A79}" destId="{3C87C3F3-C66A-424F-A6F5-5A206649FA08}" srcOrd="0" destOrd="0" presId="urn:microsoft.com/office/officeart/2005/8/layout/vList6"/>
    <dgm:cxn modelId="{D7963116-4553-4D75-A6B7-15F1C64C2335}" type="presParOf" srcId="{BF61301F-AD1E-4A17-B04D-736B70D36A79}" destId="{F280E30C-3AB2-481B-97CB-7F81B1DE0391}" srcOrd="1" destOrd="0" presId="urn:microsoft.com/office/officeart/2005/8/layout/vList6"/>
    <dgm:cxn modelId="{F47A7911-B72B-43CF-AF3A-689378ED7132}" type="presParOf" srcId="{F03AA1B5-F2FB-421A-9A38-E3E5FC4C0E77}" destId="{21BEC460-EFFB-468F-9F0C-DB9AFC98A105}" srcOrd="3" destOrd="0" presId="urn:microsoft.com/office/officeart/2005/8/layout/vList6"/>
    <dgm:cxn modelId="{031B4F87-AC07-45DE-BB5F-36A48F53391C}" type="presParOf" srcId="{F03AA1B5-F2FB-421A-9A38-E3E5FC4C0E77}" destId="{A0376988-F2CA-44FC-81A9-58FA51A336CE}" srcOrd="4" destOrd="0" presId="urn:microsoft.com/office/officeart/2005/8/layout/vList6"/>
    <dgm:cxn modelId="{388141E2-07B8-476D-B2FF-619A187B93BF}" type="presParOf" srcId="{A0376988-F2CA-44FC-81A9-58FA51A336CE}" destId="{672B90D1-5141-42CB-9A33-7E6F2677D0E4}" srcOrd="0" destOrd="0" presId="urn:microsoft.com/office/officeart/2005/8/layout/vList6"/>
    <dgm:cxn modelId="{943D0248-626D-4461-AFC2-CC406B6221E3}" type="presParOf" srcId="{A0376988-F2CA-44FC-81A9-58FA51A336CE}" destId="{7627DDEE-5079-413D-BB6A-F2924A6A12A2}" srcOrd="1" destOrd="0" presId="urn:microsoft.com/office/officeart/2005/8/layout/vList6"/>
    <dgm:cxn modelId="{3596174B-3370-4754-BF28-349AD5D044B2}" type="presParOf" srcId="{F03AA1B5-F2FB-421A-9A38-E3E5FC4C0E77}" destId="{AB17416C-B1BA-4D48-AAD5-B7B0B73FB3CE}" srcOrd="5" destOrd="0" presId="urn:microsoft.com/office/officeart/2005/8/layout/vList6"/>
    <dgm:cxn modelId="{75396A05-E234-41F1-9D11-C1CA7C77D3C9}" type="presParOf" srcId="{F03AA1B5-F2FB-421A-9A38-E3E5FC4C0E77}" destId="{186172A1-5223-4A02-BC2F-3DA6469B2648}" srcOrd="6" destOrd="0" presId="urn:microsoft.com/office/officeart/2005/8/layout/vList6"/>
    <dgm:cxn modelId="{976C0F9F-6698-4813-BBC1-513F35FB089F}" type="presParOf" srcId="{186172A1-5223-4A02-BC2F-3DA6469B2648}" destId="{D5755671-81BA-4853-A4E7-2A20195B15F6}" srcOrd="0" destOrd="0" presId="urn:microsoft.com/office/officeart/2005/8/layout/vList6"/>
    <dgm:cxn modelId="{784358EC-2964-4145-9589-2B2EAD78A4B3}" type="presParOf" srcId="{186172A1-5223-4A02-BC2F-3DA6469B2648}" destId="{9004908E-2589-4753-96B2-9EF91A6F59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24105-11DB-4B6C-9B4D-DF9D922B1316}" type="doc">
      <dgm:prSet loTypeId="urn:microsoft.com/office/officeart/2005/8/layout/vList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5D6B689-112A-4D36-A490-6ABBB6EE165C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2000" dirty="0" smtClean="0"/>
            <a:t>1 Microscopio</a:t>
          </a:r>
          <a:endParaRPr lang="en-US" sz="2000" dirty="0"/>
        </a:p>
      </dgm:t>
    </dgm:pt>
    <dgm:pt modelId="{094D420C-A667-4FF5-A607-5683F5C2516B}" type="parTrans" cxnId="{A852C6E6-2470-43BE-99FE-3FED512AFE9D}">
      <dgm:prSet/>
      <dgm:spPr/>
      <dgm:t>
        <a:bodyPr/>
        <a:lstStyle/>
        <a:p>
          <a:endParaRPr lang="en-US" sz="2000"/>
        </a:p>
      </dgm:t>
    </dgm:pt>
    <dgm:pt modelId="{CD5DE0DE-BAD7-4F23-9C3C-8D2012EC1A90}" type="sibTrans" cxnId="{A852C6E6-2470-43BE-99FE-3FED512AFE9D}">
      <dgm:prSet/>
      <dgm:spPr/>
      <dgm:t>
        <a:bodyPr/>
        <a:lstStyle/>
        <a:p>
          <a:endParaRPr lang="en-US" sz="2000"/>
        </a:p>
      </dgm:t>
    </dgm:pt>
    <dgm:pt modelId="{738F6FA8-0C55-4692-99C7-823C5282EFC0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5 </a:t>
          </a:r>
          <a:r>
            <a:rPr lang="es-EC" sz="2000" dirty="0" err="1" smtClean="0"/>
            <a:t>Blowers</a:t>
          </a:r>
          <a:r>
            <a:rPr lang="es-EC" sz="2000" dirty="0" smtClean="0"/>
            <a:t> de 10 hp</a:t>
          </a:r>
          <a:endParaRPr lang="en-US" sz="2000" dirty="0"/>
        </a:p>
      </dgm:t>
    </dgm:pt>
    <dgm:pt modelId="{D9862B48-D79A-4660-8FC5-E6C92748D398}" type="parTrans" cxnId="{17D755BB-0058-458C-A528-BFE593307647}">
      <dgm:prSet/>
      <dgm:spPr/>
      <dgm:t>
        <a:bodyPr/>
        <a:lstStyle/>
        <a:p>
          <a:endParaRPr lang="en-US" sz="2000"/>
        </a:p>
      </dgm:t>
    </dgm:pt>
    <dgm:pt modelId="{1ECB55F9-E4FD-4A6B-9C67-12B0FA335F43}" type="sibTrans" cxnId="{17D755BB-0058-458C-A528-BFE593307647}">
      <dgm:prSet/>
      <dgm:spPr/>
      <dgm:t>
        <a:bodyPr/>
        <a:lstStyle/>
        <a:p>
          <a:endParaRPr lang="en-US" sz="2000"/>
        </a:p>
      </dgm:t>
    </dgm:pt>
    <dgm:pt modelId="{036E60DA-2F1A-4443-BD1E-CF6AB908E0D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2000" dirty="0" smtClean="0"/>
            <a:t>2 Tomas de agua</a:t>
          </a:r>
          <a:endParaRPr lang="en-US" sz="2000" dirty="0"/>
        </a:p>
      </dgm:t>
    </dgm:pt>
    <dgm:pt modelId="{4D97EB5A-0782-4D2C-8548-D11346FE5A8F}" type="parTrans" cxnId="{DCB82C8A-0A44-45E4-80DE-9D8B353B8A8C}">
      <dgm:prSet/>
      <dgm:spPr/>
      <dgm:t>
        <a:bodyPr/>
        <a:lstStyle/>
        <a:p>
          <a:endParaRPr lang="en-US" sz="2000"/>
        </a:p>
      </dgm:t>
    </dgm:pt>
    <dgm:pt modelId="{A4E21D39-2765-44C4-97D9-7B3C32F5B958}" type="sibTrans" cxnId="{DCB82C8A-0A44-45E4-80DE-9D8B353B8A8C}">
      <dgm:prSet/>
      <dgm:spPr/>
      <dgm:t>
        <a:bodyPr/>
        <a:lstStyle/>
        <a:p>
          <a:endParaRPr lang="en-US" sz="2000"/>
        </a:p>
      </dgm:t>
    </dgm:pt>
    <dgm:pt modelId="{E5C8B335-F419-42F0-B0CA-10E02FCBB499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1 camión NHR</a:t>
          </a:r>
          <a:endParaRPr lang="en-US" sz="2000" dirty="0"/>
        </a:p>
      </dgm:t>
    </dgm:pt>
    <dgm:pt modelId="{E9B415DA-AC1C-411F-A296-098D564E7E31}" type="parTrans" cxnId="{288AC167-32B7-4886-9A2B-7B2A23447857}">
      <dgm:prSet/>
      <dgm:spPr/>
      <dgm:t>
        <a:bodyPr/>
        <a:lstStyle/>
        <a:p>
          <a:endParaRPr lang="en-US" sz="2000"/>
        </a:p>
      </dgm:t>
    </dgm:pt>
    <dgm:pt modelId="{2FA05388-750F-4183-9A45-99A02DF4DF44}" type="sibTrans" cxnId="{288AC167-32B7-4886-9A2B-7B2A23447857}">
      <dgm:prSet/>
      <dgm:spPr/>
      <dgm:t>
        <a:bodyPr/>
        <a:lstStyle/>
        <a:p>
          <a:endParaRPr lang="en-US" sz="2000"/>
        </a:p>
      </dgm:t>
    </dgm:pt>
    <dgm:pt modelId="{D3737BDF-967E-4208-B3C0-F88ADBECCD00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2 tinas para cosecha</a:t>
          </a:r>
          <a:endParaRPr lang="en-US" sz="2000" dirty="0"/>
        </a:p>
      </dgm:t>
    </dgm:pt>
    <dgm:pt modelId="{AF9350CB-35AF-420A-B6F2-51F1343E139E}" type="parTrans" cxnId="{064AF623-FD14-449D-82CF-7CF32A8DFCAF}">
      <dgm:prSet/>
      <dgm:spPr/>
      <dgm:t>
        <a:bodyPr/>
        <a:lstStyle/>
        <a:p>
          <a:endParaRPr lang="en-US" sz="2000"/>
        </a:p>
      </dgm:t>
    </dgm:pt>
    <dgm:pt modelId="{8EC9F02B-8A98-4828-B052-307E9FBC43FF}" type="sibTrans" cxnId="{064AF623-FD14-449D-82CF-7CF32A8DFCAF}">
      <dgm:prSet/>
      <dgm:spPr/>
      <dgm:t>
        <a:bodyPr/>
        <a:lstStyle/>
        <a:p>
          <a:endParaRPr lang="en-US" sz="2000"/>
        </a:p>
      </dgm:t>
    </dgm:pt>
    <dgm:pt modelId="{B94D9A18-C6C9-4BAC-BFB9-0A415ACF46E0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2000" dirty="0" smtClean="0"/>
            <a:t>2 Piscinas para </a:t>
          </a:r>
          <a:r>
            <a:rPr lang="es-EC" sz="2000" dirty="0" err="1" smtClean="0"/>
            <a:t>artemia</a:t>
          </a:r>
          <a:endParaRPr lang="en-US" sz="2000" dirty="0"/>
        </a:p>
      </dgm:t>
    </dgm:pt>
    <dgm:pt modelId="{0A7D13B0-DA62-4261-9C13-AF704D4539BE}" type="parTrans" cxnId="{5CC5E270-6DF6-4D28-9A6B-51619D956527}">
      <dgm:prSet/>
      <dgm:spPr/>
      <dgm:t>
        <a:bodyPr/>
        <a:lstStyle/>
        <a:p>
          <a:endParaRPr lang="en-US" sz="2000"/>
        </a:p>
      </dgm:t>
    </dgm:pt>
    <dgm:pt modelId="{A9DDFDC9-942C-4961-BE8D-056980E68CE7}" type="sibTrans" cxnId="{5CC5E270-6DF6-4D28-9A6B-51619D956527}">
      <dgm:prSet/>
      <dgm:spPr/>
      <dgm:t>
        <a:bodyPr/>
        <a:lstStyle/>
        <a:p>
          <a:endParaRPr lang="en-US" sz="2000"/>
        </a:p>
      </dgm:t>
    </dgm:pt>
    <dgm:pt modelId="{648DF70A-754F-45D9-8B15-0C13E0DF1BB9}" type="pres">
      <dgm:prSet presAssocID="{FC624105-11DB-4B6C-9B4D-DF9D922B13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A2BA2-ACBF-4D98-B810-C5EB37AED657}" type="pres">
      <dgm:prSet presAssocID="{45D6B689-112A-4D36-A490-6ABBB6EE165C}" presName="comp" presStyleCnt="0"/>
      <dgm:spPr/>
      <dgm:t>
        <a:bodyPr/>
        <a:lstStyle/>
        <a:p>
          <a:endParaRPr lang="en-US"/>
        </a:p>
      </dgm:t>
    </dgm:pt>
    <dgm:pt modelId="{BE5D0649-9D43-4B1D-9326-C98C95CBEF30}" type="pres">
      <dgm:prSet presAssocID="{45D6B689-112A-4D36-A490-6ABBB6EE165C}" presName="box" presStyleLbl="node1" presStyleIdx="0" presStyleCnt="6"/>
      <dgm:spPr/>
      <dgm:t>
        <a:bodyPr/>
        <a:lstStyle/>
        <a:p>
          <a:endParaRPr lang="en-US"/>
        </a:p>
      </dgm:t>
    </dgm:pt>
    <dgm:pt modelId="{E5AD29A4-D655-4B95-8549-1681C5381581}" type="pres">
      <dgm:prSet presAssocID="{45D6B689-112A-4D36-A490-6ABBB6EE165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84DE96-A700-43CD-BE98-98783E3D0FCF}" type="pres">
      <dgm:prSet presAssocID="{45D6B689-112A-4D36-A490-6ABBB6EE165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4FA7-17B3-43EB-BBFE-AF0EEB80AEFD}" type="pres">
      <dgm:prSet presAssocID="{CD5DE0DE-BAD7-4F23-9C3C-8D2012EC1A90}" presName="spacer" presStyleCnt="0"/>
      <dgm:spPr/>
      <dgm:t>
        <a:bodyPr/>
        <a:lstStyle/>
        <a:p>
          <a:endParaRPr lang="en-US"/>
        </a:p>
      </dgm:t>
    </dgm:pt>
    <dgm:pt modelId="{7D49876D-C678-4C8A-BAE8-D700E1F61C3C}" type="pres">
      <dgm:prSet presAssocID="{738F6FA8-0C55-4692-99C7-823C5282EFC0}" presName="comp" presStyleCnt="0"/>
      <dgm:spPr/>
      <dgm:t>
        <a:bodyPr/>
        <a:lstStyle/>
        <a:p>
          <a:endParaRPr lang="en-US"/>
        </a:p>
      </dgm:t>
    </dgm:pt>
    <dgm:pt modelId="{FF4CE11D-C8C4-4E24-BC82-A506D9CC9DB1}" type="pres">
      <dgm:prSet presAssocID="{738F6FA8-0C55-4692-99C7-823C5282EFC0}" presName="box" presStyleLbl="node1" presStyleIdx="1" presStyleCnt="6"/>
      <dgm:spPr/>
      <dgm:t>
        <a:bodyPr/>
        <a:lstStyle/>
        <a:p>
          <a:endParaRPr lang="en-US"/>
        </a:p>
      </dgm:t>
    </dgm:pt>
    <dgm:pt modelId="{BB99CEBD-CBD2-434B-A566-D9E528893AA9}" type="pres">
      <dgm:prSet presAssocID="{738F6FA8-0C55-4692-99C7-823C5282EFC0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611804-F12C-4033-AD72-5F04BA34F841}" type="pres">
      <dgm:prSet presAssocID="{738F6FA8-0C55-4692-99C7-823C5282EFC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1B3BC-71F9-4565-BC4F-639C37542A10}" type="pres">
      <dgm:prSet presAssocID="{1ECB55F9-E4FD-4A6B-9C67-12B0FA335F43}" presName="spacer" presStyleCnt="0"/>
      <dgm:spPr/>
      <dgm:t>
        <a:bodyPr/>
        <a:lstStyle/>
        <a:p>
          <a:endParaRPr lang="en-US"/>
        </a:p>
      </dgm:t>
    </dgm:pt>
    <dgm:pt modelId="{42FDEC5A-7419-4F60-9405-D975FB44FE1F}" type="pres">
      <dgm:prSet presAssocID="{036E60DA-2F1A-4443-BD1E-CF6AB908E0D5}" presName="comp" presStyleCnt="0"/>
      <dgm:spPr/>
      <dgm:t>
        <a:bodyPr/>
        <a:lstStyle/>
        <a:p>
          <a:endParaRPr lang="en-US"/>
        </a:p>
      </dgm:t>
    </dgm:pt>
    <dgm:pt modelId="{56A257A6-D7C4-4DE2-98D7-A404383BE753}" type="pres">
      <dgm:prSet presAssocID="{036E60DA-2F1A-4443-BD1E-CF6AB908E0D5}" presName="box" presStyleLbl="node1" presStyleIdx="2" presStyleCnt="6"/>
      <dgm:spPr/>
      <dgm:t>
        <a:bodyPr/>
        <a:lstStyle/>
        <a:p>
          <a:endParaRPr lang="en-US"/>
        </a:p>
      </dgm:t>
    </dgm:pt>
    <dgm:pt modelId="{D8800709-02E4-47AA-B104-D94A7E04FB3C}" type="pres">
      <dgm:prSet presAssocID="{036E60DA-2F1A-4443-BD1E-CF6AB908E0D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3C1D3E-294F-4117-AD13-17C1F1B96E2C}" type="pres">
      <dgm:prSet presAssocID="{036E60DA-2F1A-4443-BD1E-CF6AB908E0D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9AC16-4F2D-459A-A9CE-888B6DFF0A6A}" type="pres">
      <dgm:prSet presAssocID="{A4E21D39-2765-44C4-97D9-7B3C32F5B958}" presName="spacer" presStyleCnt="0"/>
      <dgm:spPr/>
      <dgm:t>
        <a:bodyPr/>
        <a:lstStyle/>
        <a:p>
          <a:endParaRPr lang="en-US"/>
        </a:p>
      </dgm:t>
    </dgm:pt>
    <dgm:pt modelId="{A2447F82-41D0-441B-AC4B-F1BAA8247C38}" type="pres">
      <dgm:prSet presAssocID="{D3737BDF-967E-4208-B3C0-F88ADBECCD00}" presName="comp" presStyleCnt="0"/>
      <dgm:spPr/>
      <dgm:t>
        <a:bodyPr/>
        <a:lstStyle/>
        <a:p>
          <a:endParaRPr lang="en-US"/>
        </a:p>
      </dgm:t>
    </dgm:pt>
    <dgm:pt modelId="{0465C2B3-EF76-49B8-936F-C3FED1D6BB1A}" type="pres">
      <dgm:prSet presAssocID="{D3737BDF-967E-4208-B3C0-F88ADBECCD00}" presName="box" presStyleLbl="node1" presStyleIdx="3" presStyleCnt="6" custLinFactNeighborX="-1181" custLinFactNeighborY="4075"/>
      <dgm:spPr/>
      <dgm:t>
        <a:bodyPr/>
        <a:lstStyle/>
        <a:p>
          <a:endParaRPr lang="en-US"/>
        </a:p>
      </dgm:t>
    </dgm:pt>
    <dgm:pt modelId="{9B0C1D94-A94C-47C4-8F0F-3E031C3316E2}" type="pres">
      <dgm:prSet presAssocID="{D3737BDF-967E-4208-B3C0-F88ADBECCD0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7A0D9F-390B-4CE8-AB45-4E126290CF82}" type="pres">
      <dgm:prSet presAssocID="{D3737BDF-967E-4208-B3C0-F88ADBECCD0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293E-2E35-4A43-80F2-654D0DEB463A}" type="pres">
      <dgm:prSet presAssocID="{8EC9F02B-8A98-4828-B052-307E9FBC43FF}" presName="spacer" presStyleCnt="0"/>
      <dgm:spPr/>
      <dgm:t>
        <a:bodyPr/>
        <a:lstStyle/>
        <a:p>
          <a:endParaRPr lang="en-US"/>
        </a:p>
      </dgm:t>
    </dgm:pt>
    <dgm:pt modelId="{098C0E95-4E99-44E9-BCC1-EACED88F284A}" type="pres">
      <dgm:prSet presAssocID="{B94D9A18-C6C9-4BAC-BFB9-0A415ACF46E0}" presName="comp" presStyleCnt="0"/>
      <dgm:spPr/>
      <dgm:t>
        <a:bodyPr/>
        <a:lstStyle/>
        <a:p>
          <a:endParaRPr lang="en-US"/>
        </a:p>
      </dgm:t>
    </dgm:pt>
    <dgm:pt modelId="{BD48DF83-3E6D-49F3-B204-C28AAD77B6A4}" type="pres">
      <dgm:prSet presAssocID="{B94D9A18-C6C9-4BAC-BFB9-0A415ACF46E0}" presName="box" presStyleLbl="node1" presStyleIdx="4" presStyleCnt="6"/>
      <dgm:spPr/>
      <dgm:t>
        <a:bodyPr/>
        <a:lstStyle/>
        <a:p>
          <a:endParaRPr lang="en-US"/>
        </a:p>
      </dgm:t>
    </dgm:pt>
    <dgm:pt modelId="{9A5B1EA1-7BF5-4BA4-A6BC-09827C28BA27}" type="pres">
      <dgm:prSet presAssocID="{B94D9A18-C6C9-4BAC-BFB9-0A415ACF46E0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F86570-D4B7-4828-B96C-48CE5B88B65F}" type="pres">
      <dgm:prSet presAssocID="{B94D9A18-C6C9-4BAC-BFB9-0A415ACF46E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2285-DFB6-4994-8C69-828CE1F5AD01}" type="pres">
      <dgm:prSet presAssocID="{A9DDFDC9-942C-4961-BE8D-056980E68CE7}" presName="spacer" presStyleCnt="0"/>
      <dgm:spPr/>
      <dgm:t>
        <a:bodyPr/>
        <a:lstStyle/>
        <a:p>
          <a:endParaRPr lang="en-US"/>
        </a:p>
      </dgm:t>
    </dgm:pt>
    <dgm:pt modelId="{16A7634B-1CC9-498C-844E-ECDAA07ECF38}" type="pres">
      <dgm:prSet presAssocID="{E5C8B335-F419-42F0-B0CA-10E02FCBB499}" presName="comp" presStyleCnt="0"/>
      <dgm:spPr/>
      <dgm:t>
        <a:bodyPr/>
        <a:lstStyle/>
        <a:p>
          <a:endParaRPr lang="en-US"/>
        </a:p>
      </dgm:t>
    </dgm:pt>
    <dgm:pt modelId="{4818173F-237A-4027-8815-277F2FB1CC52}" type="pres">
      <dgm:prSet presAssocID="{E5C8B335-F419-42F0-B0CA-10E02FCBB499}" presName="box" presStyleLbl="node1" presStyleIdx="5" presStyleCnt="6" custLinFactNeighborY="-8567"/>
      <dgm:spPr/>
      <dgm:t>
        <a:bodyPr/>
        <a:lstStyle/>
        <a:p>
          <a:endParaRPr lang="en-US"/>
        </a:p>
      </dgm:t>
    </dgm:pt>
    <dgm:pt modelId="{B8974D71-A077-4497-8D5D-D5CC8B68C8DE}" type="pres">
      <dgm:prSet presAssocID="{E5C8B335-F419-42F0-B0CA-10E02FCBB499}" presName="img" presStyleLbl="fgImgPlace1" presStyleIdx="5" presStyleCnt="6" custLinFactNeighborY="-926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588D96-BB0A-481B-8AC8-7A1CECD2FEB8}" type="pres">
      <dgm:prSet presAssocID="{E5C8B335-F419-42F0-B0CA-10E02FCBB49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FF4E3-6CE4-4D43-A342-6E3271260D80}" type="presOf" srcId="{036E60DA-2F1A-4443-BD1E-CF6AB908E0D5}" destId="{56A257A6-D7C4-4DE2-98D7-A404383BE753}" srcOrd="0" destOrd="0" presId="urn:microsoft.com/office/officeart/2005/8/layout/vList4"/>
    <dgm:cxn modelId="{BD63B1DF-A4A8-45A4-A0B4-866A8DB1B555}" type="presOf" srcId="{45D6B689-112A-4D36-A490-6ABBB6EE165C}" destId="{BE5D0649-9D43-4B1D-9326-C98C95CBEF30}" srcOrd="0" destOrd="0" presId="urn:microsoft.com/office/officeart/2005/8/layout/vList4"/>
    <dgm:cxn modelId="{1214E5BF-F391-4A5C-B261-1A0C3ED01469}" type="presOf" srcId="{D3737BDF-967E-4208-B3C0-F88ADBECCD00}" destId="{0465C2B3-EF76-49B8-936F-C3FED1D6BB1A}" srcOrd="0" destOrd="0" presId="urn:microsoft.com/office/officeart/2005/8/layout/vList4"/>
    <dgm:cxn modelId="{DCB82C8A-0A44-45E4-80DE-9D8B353B8A8C}" srcId="{FC624105-11DB-4B6C-9B4D-DF9D922B1316}" destId="{036E60DA-2F1A-4443-BD1E-CF6AB908E0D5}" srcOrd="2" destOrd="0" parTransId="{4D97EB5A-0782-4D2C-8548-D11346FE5A8F}" sibTransId="{A4E21D39-2765-44C4-97D9-7B3C32F5B958}"/>
    <dgm:cxn modelId="{064AF623-FD14-449D-82CF-7CF32A8DFCAF}" srcId="{FC624105-11DB-4B6C-9B4D-DF9D922B1316}" destId="{D3737BDF-967E-4208-B3C0-F88ADBECCD00}" srcOrd="3" destOrd="0" parTransId="{AF9350CB-35AF-420A-B6F2-51F1343E139E}" sibTransId="{8EC9F02B-8A98-4828-B052-307E9FBC43FF}"/>
    <dgm:cxn modelId="{17D755BB-0058-458C-A528-BFE593307647}" srcId="{FC624105-11DB-4B6C-9B4D-DF9D922B1316}" destId="{738F6FA8-0C55-4692-99C7-823C5282EFC0}" srcOrd="1" destOrd="0" parTransId="{D9862B48-D79A-4660-8FC5-E6C92748D398}" sibTransId="{1ECB55F9-E4FD-4A6B-9C67-12B0FA335F43}"/>
    <dgm:cxn modelId="{2BBCE136-2DA1-48AA-85BE-6218E716741A}" type="presOf" srcId="{D3737BDF-967E-4208-B3C0-F88ADBECCD00}" destId="{757A0D9F-390B-4CE8-AB45-4E126290CF82}" srcOrd="1" destOrd="0" presId="urn:microsoft.com/office/officeart/2005/8/layout/vList4"/>
    <dgm:cxn modelId="{4114639B-01C6-4F9E-BFB3-ACD89C347EF7}" type="presOf" srcId="{738F6FA8-0C55-4692-99C7-823C5282EFC0}" destId="{D8611804-F12C-4033-AD72-5F04BA34F841}" srcOrd="1" destOrd="0" presId="urn:microsoft.com/office/officeart/2005/8/layout/vList4"/>
    <dgm:cxn modelId="{B769BFF6-D516-425E-BD71-86936A190DD5}" type="presOf" srcId="{B94D9A18-C6C9-4BAC-BFB9-0A415ACF46E0}" destId="{BD48DF83-3E6D-49F3-B204-C28AAD77B6A4}" srcOrd="0" destOrd="0" presId="urn:microsoft.com/office/officeart/2005/8/layout/vList4"/>
    <dgm:cxn modelId="{814CB425-4FD2-464D-8F6B-F8EEACF72971}" type="presOf" srcId="{738F6FA8-0C55-4692-99C7-823C5282EFC0}" destId="{FF4CE11D-C8C4-4E24-BC82-A506D9CC9DB1}" srcOrd="0" destOrd="0" presId="urn:microsoft.com/office/officeart/2005/8/layout/vList4"/>
    <dgm:cxn modelId="{288AC167-32B7-4886-9A2B-7B2A23447857}" srcId="{FC624105-11DB-4B6C-9B4D-DF9D922B1316}" destId="{E5C8B335-F419-42F0-B0CA-10E02FCBB499}" srcOrd="5" destOrd="0" parTransId="{E9B415DA-AC1C-411F-A296-098D564E7E31}" sibTransId="{2FA05388-750F-4183-9A45-99A02DF4DF44}"/>
    <dgm:cxn modelId="{9154AC2B-665C-4AD8-888F-1ED3AEF99526}" type="presOf" srcId="{E5C8B335-F419-42F0-B0CA-10E02FCBB499}" destId="{4818173F-237A-4027-8815-277F2FB1CC52}" srcOrd="0" destOrd="0" presId="urn:microsoft.com/office/officeart/2005/8/layout/vList4"/>
    <dgm:cxn modelId="{A852C6E6-2470-43BE-99FE-3FED512AFE9D}" srcId="{FC624105-11DB-4B6C-9B4D-DF9D922B1316}" destId="{45D6B689-112A-4D36-A490-6ABBB6EE165C}" srcOrd="0" destOrd="0" parTransId="{094D420C-A667-4FF5-A607-5683F5C2516B}" sibTransId="{CD5DE0DE-BAD7-4F23-9C3C-8D2012EC1A90}"/>
    <dgm:cxn modelId="{5CC5E270-6DF6-4D28-9A6B-51619D956527}" srcId="{FC624105-11DB-4B6C-9B4D-DF9D922B1316}" destId="{B94D9A18-C6C9-4BAC-BFB9-0A415ACF46E0}" srcOrd="4" destOrd="0" parTransId="{0A7D13B0-DA62-4261-9C13-AF704D4539BE}" sibTransId="{A9DDFDC9-942C-4961-BE8D-056980E68CE7}"/>
    <dgm:cxn modelId="{B61427EE-3596-4962-BE39-6A2038224D3B}" type="presOf" srcId="{036E60DA-2F1A-4443-BD1E-CF6AB908E0D5}" destId="{2D3C1D3E-294F-4117-AD13-17C1F1B96E2C}" srcOrd="1" destOrd="0" presId="urn:microsoft.com/office/officeart/2005/8/layout/vList4"/>
    <dgm:cxn modelId="{731C7DC8-6155-4A4C-89DB-B8F42C674DEF}" type="presOf" srcId="{FC624105-11DB-4B6C-9B4D-DF9D922B1316}" destId="{648DF70A-754F-45D9-8B15-0C13E0DF1BB9}" srcOrd="0" destOrd="0" presId="urn:microsoft.com/office/officeart/2005/8/layout/vList4"/>
    <dgm:cxn modelId="{CC876D99-F8A0-45FC-BE3B-9BDB8FB15CBB}" type="presOf" srcId="{B94D9A18-C6C9-4BAC-BFB9-0A415ACF46E0}" destId="{B1F86570-D4B7-4828-B96C-48CE5B88B65F}" srcOrd="1" destOrd="0" presId="urn:microsoft.com/office/officeart/2005/8/layout/vList4"/>
    <dgm:cxn modelId="{9A413D81-1D99-466E-B412-C20D273400D9}" type="presOf" srcId="{E5C8B335-F419-42F0-B0CA-10E02FCBB499}" destId="{60588D96-BB0A-481B-8AC8-7A1CECD2FEB8}" srcOrd="1" destOrd="0" presId="urn:microsoft.com/office/officeart/2005/8/layout/vList4"/>
    <dgm:cxn modelId="{5EB66B76-587D-45DA-8127-C44B6F123DA1}" type="presOf" srcId="{45D6B689-112A-4D36-A490-6ABBB6EE165C}" destId="{8C84DE96-A700-43CD-BE98-98783E3D0FCF}" srcOrd="1" destOrd="0" presId="urn:microsoft.com/office/officeart/2005/8/layout/vList4"/>
    <dgm:cxn modelId="{CD52438A-1B49-40A5-A178-E85C98C568E7}" type="presParOf" srcId="{648DF70A-754F-45D9-8B15-0C13E0DF1BB9}" destId="{F7BA2BA2-ACBF-4D98-B810-C5EB37AED657}" srcOrd="0" destOrd="0" presId="urn:microsoft.com/office/officeart/2005/8/layout/vList4"/>
    <dgm:cxn modelId="{7EC5A826-48EE-4E0E-ABC6-61092F67321E}" type="presParOf" srcId="{F7BA2BA2-ACBF-4D98-B810-C5EB37AED657}" destId="{BE5D0649-9D43-4B1D-9326-C98C95CBEF30}" srcOrd="0" destOrd="0" presId="urn:microsoft.com/office/officeart/2005/8/layout/vList4"/>
    <dgm:cxn modelId="{66A58A06-36AF-4A16-99DD-D81F1E9D74BE}" type="presParOf" srcId="{F7BA2BA2-ACBF-4D98-B810-C5EB37AED657}" destId="{E5AD29A4-D655-4B95-8549-1681C5381581}" srcOrd="1" destOrd="0" presId="urn:microsoft.com/office/officeart/2005/8/layout/vList4"/>
    <dgm:cxn modelId="{E3CA182D-3105-4688-8E46-C161FBD63BCC}" type="presParOf" srcId="{F7BA2BA2-ACBF-4D98-B810-C5EB37AED657}" destId="{8C84DE96-A700-43CD-BE98-98783E3D0FCF}" srcOrd="2" destOrd="0" presId="urn:microsoft.com/office/officeart/2005/8/layout/vList4"/>
    <dgm:cxn modelId="{A1ED20A9-4653-4BAD-ABD2-C4A65B2EA703}" type="presParOf" srcId="{648DF70A-754F-45D9-8B15-0C13E0DF1BB9}" destId="{05904FA7-17B3-43EB-BBFE-AF0EEB80AEFD}" srcOrd="1" destOrd="0" presId="urn:microsoft.com/office/officeart/2005/8/layout/vList4"/>
    <dgm:cxn modelId="{99EB8D78-2932-4C71-B5C7-1ED375EFFE13}" type="presParOf" srcId="{648DF70A-754F-45D9-8B15-0C13E0DF1BB9}" destId="{7D49876D-C678-4C8A-BAE8-D700E1F61C3C}" srcOrd="2" destOrd="0" presId="urn:microsoft.com/office/officeart/2005/8/layout/vList4"/>
    <dgm:cxn modelId="{4D0AEE24-74BA-4914-8A0E-8E1DF4D12F1C}" type="presParOf" srcId="{7D49876D-C678-4C8A-BAE8-D700E1F61C3C}" destId="{FF4CE11D-C8C4-4E24-BC82-A506D9CC9DB1}" srcOrd="0" destOrd="0" presId="urn:microsoft.com/office/officeart/2005/8/layout/vList4"/>
    <dgm:cxn modelId="{F04A9E9F-EAEB-4DAF-B44D-B4C7CE27DA4A}" type="presParOf" srcId="{7D49876D-C678-4C8A-BAE8-D700E1F61C3C}" destId="{BB99CEBD-CBD2-434B-A566-D9E528893AA9}" srcOrd="1" destOrd="0" presId="urn:microsoft.com/office/officeart/2005/8/layout/vList4"/>
    <dgm:cxn modelId="{D931A991-A2E4-498C-B5F9-79C0BDD46509}" type="presParOf" srcId="{7D49876D-C678-4C8A-BAE8-D700E1F61C3C}" destId="{D8611804-F12C-4033-AD72-5F04BA34F841}" srcOrd="2" destOrd="0" presId="urn:microsoft.com/office/officeart/2005/8/layout/vList4"/>
    <dgm:cxn modelId="{5C7C2AE1-6AD4-48BB-9CD1-65CEDF25C9AA}" type="presParOf" srcId="{648DF70A-754F-45D9-8B15-0C13E0DF1BB9}" destId="{B7C1B3BC-71F9-4565-BC4F-639C37542A10}" srcOrd="3" destOrd="0" presId="urn:microsoft.com/office/officeart/2005/8/layout/vList4"/>
    <dgm:cxn modelId="{B1DFDA6D-AC15-44C2-AAA9-F5467FFD1B24}" type="presParOf" srcId="{648DF70A-754F-45D9-8B15-0C13E0DF1BB9}" destId="{42FDEC5A-7419-4F60-9405-D975FB44FE1F}" srcOrd="4" destOrd="0" presId="urn:microsoft.com/office/officeart/2005/8/layout/vList4"/>
    <dgm:cxn modelId="{727994CE-C278-4836-AAAE-10148EE9A443}" type="presParOf" srcId="{42FDEC5A-7419-4F60-9405-D975FB44FE1F}" destId="{56A257A6-D7C4-4DE2-98D7-A404383BE753}" srcOrd="0" destOrd="0" presId="urn:microsoft.com/office/officeart/2005/8/layout/vList4"/>
    <dgm:cxn modelId="{E366B17A-2E9B-4152-8C7B-833A06702427}" type="presParOf" srcId="{42FDEC5A-7419-4F60-9405-D975FB44FE1F}" destId="{D8800709-02E4-47AA-B104-D94A7E04FB3C}" srcOrd="1" destOrd="0" presId="urn:microsoft.com/office/officeart/2005/8/layout/vList4"/>
    <dgm:cxn modelId="{771C6721-6E14-405A-83CE-F4D1800438E5}" type="presParOf" srcId="{42FDEC5A-7419-4F60-9405-D975FB44FE1F}" destId="{2D3C1D3E-294F-4117-AD13-17C1F1B96E2C}" srcOrd="2" destOrd="0" presId="urn:microsoft.com/office/officeart/2005/8/layout/vList4"/>
    <dgm:cxn modelId="{A911ACA9-676B-4FA4-BFDE-3DE28F36243E}" type="presParOf" srcId="{648DF70A-754F-45D9-8B15-0C13E0DF1BB9}" destId="{F2C9AC16-4F2D-459A-A9CE-888B6DFF0A6A}" srcOrd="5" destOrd="0" presId="urn:microsoft.com/office/officeart/2005/8/layout/vList4"/>
    <dgm:cxn modelId="{5825B0A5-18C4-4AF8-8B8D-3DADC4A7125E}" type="presParOf" srcId="{648DF70A-754F-45D9-8B15-0C13E0DF1BB9}" destId="{A2447F82-41D0-441B-AC4B-F1BAA8247C38}" srcOrd="6" destOrd="0" presId="urn:microsoft.com/office/officeart/2005/8/layout/vList4"/>
    <dgm:cxn modelId="{646489AA-31F6-491D-BFA0-04483A2B2D75}" type="presParOf" srcId="{A2447F82-41D0-441B-AC4B-F1BAA8247C38}" destId="{0465C2B3-EF76-49B8-936F-C3FED1D6BB1A}" srcOrd="0" destOrd="0" presId="urn:microsoft.com/office/officeart/2005/8/layout/vList4"/>
    <dgm:cxn modelId="{36FD21C7-EB28-4A2C-A124-8B3B6E5F7F4B}" type="presParOf" srcId="{A2447F82-41D0-441B-AC4B-F1BAA8247C38}" destId="{9B0C1D94-A94C-47C4-8F0F-3E031C3316E2}" srcOrd="1" destOrd="0" presId="urn:microsoft.com/office/officeart/2005/8/layout/vList4"/>
    <dgm:cxn modelId="{12515475-B9ED-43DD-8057-91999F83D6FD}" type="presParOf" srcId="{A2447F82-41D0-441B-AC4B-F1BAA8247C38}" destId="{757A0D9F-390B-4CE8-AB45-4E126290CF82}" srcOrd="2" destOrd="0" presId="urn:microsoft.com/office/officeart/2005/8/layout/vList4"/>
    <dgm:cxn modelId="{A2C0881D-6CA2-4ED0-96A2-8CA230555B8C}" type="presParOf" srcId="{648DF70A-754F-45D9-8B15-0C13E0DF1BB9}" destId="{3032293E-2E35-4A43-80F2-654D0DEB463A}" srcOrd="7" destOrd="0" presId="urn:microsoft.com/office/officeart/2005/8/layout/vList4"/>
    <dgm:cxn modelId="{E2275DC0-E1FE-4C93-B764-4B78B784C166}" type="presParOf" srcId="{648DF70A-754F-45D9-8B15-0C13E0DF1BB9}" destId="{098C0E95-4E99-44E9-BCC1-EACED88F284A}" srcOrd="8" destOrd="0" presId="urn:microsoft.com/office/officeart/2005/8/layout/vList4"/>
    <dgm:cxn modelId="{39AD44E8-2BE8-4F5A-9952-A816271C3474}" type="presParOf" srcId="{098C0E95-4E99-44E9-BCC1-EACED88F284A}" destId="{BD48DF83-3E6D-49F3-B204-C28AAD77B6A4}" srcOrd="0" destOrd="0" presId="urn:microsoft.com/office/officeart/2005/8/layout/vList4"/>
    <dgm:cxn modelId="{4741CA9E-DCA3-4924-BACF-13C480C338A7}" type="presParOf" srcId="{098C0E95-4E99-44E9-BCC1-EACED88F284A}" destId="{9A5B1EA1-7BF5-4BA4-A6BC-09827C28BA27}" srcOrd="1" destOrd="0" presId="urn:microsoft.com/office/officeart/2005/8/layout/vList4"/>
    <dgm:cxn modelId="{F4DD5695-DA87-43DB-AB77-827754E6A5B0}" type="presParOf" srcId="{098C0E95-4E99-44E9-BCC1-EACED88F284A}" destId="{B1F86570-D4B7-4828-B96C-48CE5B88B65F}" srcOrd="2" destOrd="0" presId="urn:microsoft.com/office/officeart/2005/8/layout/vList4"/>
    <dgm:cxn modelId="{9FD54BB9-EF88-4276-8B6B-A339D71DDF1A}" type="presParOf" srcId="{648DF70A-754F-45D9-8B15-0C13E0DF1BB9}" destId="{6E232285-DFB6-4994-8C69-828CE1F5AD01}" srcOrd="9" destOrd="0" presId="urn:microsoft.com/office/officeart/2005/8/layout/vList4"/>
    <dgm:cxn modelId="{D05089D0-7898-419B-A17B-D172EC3B4216}" type="presParOf" srcId="{648DF70A-754F-45D9-8B15-0C13E0DF1BB9}" destId="{16A7634B-1CC9-498C-844E-ECDAA07ECF38}" srcOrd="10" destOrd="0" presId="urn:microsoft.com/office/officeart/2005/8/layout/vList4"/>
    <dgm:cxn modelId="{9247F2DB-5BA2-43BD-933C-C642038813B5}" type="presParOf" srcId="{16A7634B-1CC9-498C-844E-ECDAA07ECF38}" destId="{4818173F-237A-4027-8815-277F2FB1CC52}" srcOrd="0" destOrd="0" presId="urn:microsoft.com/office/officeart/2005/8/layout/vList4"/>
    <dgm:cxn modelId="{F76F1EAA-AFFD-4BD2-8730-6F5BCA120A02}" type="presParOf" srcId="{16A7634B-1CC9-498C-844E-ECDAA07ECF38}" destId="{B8974D71-A077-4497-8D5D-D5CC8B68C8DE}" srcOrd="1" destOrd="0" presId="urn:microsoft.com/office/officeart/2005/8/layout/vList4"/>
    <dgm:cxn modelId="{2E596296-0F41-46E0-9BB9-EC0E9D81DD9F}" type="presParOf" srcId="{16A7634B-1CC9-498C-844E-ECDAA07ECF38}" destId="{60588D96-BB0A-481B-8AC8-7A1CECD2FE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975E4-D8A4-45A8-88C4-3D6F56804C4F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53D66F75-EDCF-40B0-8964-A5E3C9CC04BD}">
      <dgm:prSet phldrT="[Text]"/>
      <dgm:spPr/>
      <dgm:t>
        <a:bodyPr/>
        <a:lstStyle/>
        <a:p>
          <a:r>
            <a:rPr lang="es-EC" dirty="0" smtClean="0"/>
            <a:t>TMAR : 16,78%</a:t>
          </a:r>
          <a:endParaRPr lang="en-US" dirty="0"/>
        </a:p>
      </dgm:t>
    </dgm:pt>
    <dgm:pt modelId="{D22C9655-18C3-4B6D-ACBA-53B6100EEDE8}" type="parTrans" cxnId="{310B78A0-987E-4BBA-A232-E1B2D4C1BAD2}">
      <dgm:prSet/>
      <dgm:spPr/>
      <dgm:t>
        <a:bodyPr/>
        <a:lstStyle/>
        <a:p>
          <a:endParaRPr lang="en-US"/>
        </a:p>
      </dgm:t>
    </dgm:pt>
    <dgm:pt modelId="{7AC7381D-9794-417B-BB11-26801A77F1D5}" type="sibTrans" cxnId="{310B78A0-987E-4BBA-A232-E1B2D4C1BAD2}">
      <dgm:prSet/>
      <dgm:spPr/>
      <dgm:t>
        <a:bodyPr/>
        <a:lstStyle/>
        <a:p>
          <a:endParaRPr lang="en-US"/>
        </a:p>
      </dgm:t>
    </dgm:pt>
    <dgm:pt modelId="{63FCDA31-2253-4842-A54D-5C90C4FCD5AB}">
      <dgm:prSet phldrT="[Text]"/>
      <dgm:spPr/>
      <dgm:t>
        <a:bodyPr/>
        <a:lstStyle/>
        <a:p>
          <a:r>
            <a:rPr lang="es-EC" dirty="0" smtClean="0"/>
            <a:t>TIR : 19,97%</a:t>
          </a:r>
          <a:endParaRPr lang="en-US" dirty="0"/>
        </a:p>
      </dgm:t>
    </dgm:pt>
    <dgm:pt modelId="{C03CC9B2-0789-4E3C-B09A-1FA8A49BC0F9}" type="parTrans" cxnId="{D322711D-4288-4C5B-81E5-52B65DC7A721}">
      <dgm:prSet/>
      <dgm:spPr/>
      <dgm:t>
        <a:bodyPr/>
        <a:lstStyle/>
        <a:p>
          <a:endParaRPr lang="en-US"/>
        </a:p>
      </dgm:t>
    </dgm:pt>
    <dgm:pt modelId="{4EF7DC2C-7622-401D-8FC0-76CC8B6631CB}" type="sibTrans" cxnId="{D322711D-4288-4C5B-81E5-52B65DC7A721}">
      <dgm:prSet/>
      <dgm:spPr/>
      <dgm:t>
        <a:bodyPr/>
        <a:lstStyle/>
        <a:p>
          <a:endParaRPr lang="en-US"/>
        </a:p>
      </dgm:t>
    </dgm:pt>
    <dgm:pt modelId="{85FDB32F-16EF-4CD0-8001-7D99A6F95188}">
      <dgm:prSet phldrT="[Text]"/>
      <dgm:spPr/>
      <dgm:t>
        <a:bodyPr/>
        <a:lstStyle/>
        <a:p>
          <a:r>
            <a:rPr lang="es-EC" dirty="0" smtClean="0"/>
            <a:t>VAN : $27.582,16</a:t>
          </a:r>
          <a:endParaRPr lang="en-US" dirty="0"/>
        </a:p>
      </dgm:t>
    </dgm:pt>
    <dgm:pt modelId="{62C33B43-4904-4704-9E14-5CEBD30C4B0E}" type="parTrans" cxnId="{9F705CF4-CAC8-43B1-95FA-C8573C8563EE}">
      <dgm:prSet/>
      <dgm:spPr/>
      <dgm:t>
        <a:bodyPr/>
        <a:lstStyle/>
        <a:p>
          <a:endParaRPr lang="en-US"/>
        </a:p>
      </dgm:t>
    </dgm:pt>
    <dgm:pt modelId="{702078AF-B9ED-4DDE-889B-B930D210ED62}" type="sibTrans" cxnId="{9F705CF4-CAC8-43B1-95FA-C8573C8563EE}">
      <dgm:prSet/>
      <dgm:spPr/>
      <dgm:t>
        <a:bodyPr/>
        <a:lstStyle/>
        <a:p>
          <a:endParaRPr lang="en-US"/>
        </a:p>
      </dgm:t>
    </dgm:pt>
    <dgm:pt modelId="{E7992A32-E15D-48B5-8C95-687806644D00}" type="pres">
      <dgm:prSet presAssocID="{1FE975E4-D8A4-45A8-88C4-3D6F56804C4F}" presName="arrowDiagram" presStyleCnt="0">
        <dgm:presLayoutVars>
          <dgm:chMax val="5"/>
          <dgm:dir/>
          <dgm:resizeHandles val="exact"/>
        </dgm:presLayoutVars>
      </dgm:prSet>
      <dgm:spPr/>
    </dgm:pt>
    <dgm:pt modelId="{90187F7B-11FD-4A1F-8F12-356D34142C84}" type="pres">
      <dgm:prSet presAssocID="{1FE975E4-D8A4-45A8-88C4-3D6F56804C4F}" presName="arrow" presStyleLbl="bgShp" presStyleIdx="0" presStyleCnt="1" custLinFactNeighborY="-1983"/>
      <dgm:spPr/>
    </dgm:pt>
    <dgm:pt modelId="{C6DCC157-0BE5-49C1-8190-0D46D80195E5}" type="pres">
      <dgm:prSet presAssocID="{1FE975E4-D8A4-45A8-88C4-3D6F56804C4F}" presName="arrowDiagram3" presStyleCnt="0"/>
      <dgm:spPr/>
    </dgm:pt>
    <dgm:pt modelId="{71ADD4FC-7AA9-4043-BCB4-6CF62FEB296E}" type="pres">
      <dgm:prSet presAssocID="{53D66F75-EDCF-40B0-8964-A5E3C9CC04BD}" presName="bullet3a" presStyleLbl="node1" presStyleIdx="0" presStyleCnt="3"/>
      <dgm:spPr/>
    </dgm:pt>
    <dgm:pt modelId="{AAB491B9-07ED-43BD-B9EF-BAA820E85CED}" type="pres">
      <dgm:prSet presAssocID="{53D66F75-EDCF-40B0-8964-A5E3C9CC04B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07E8-F283-4356-BA44-08B1DFB1E732}" type="pres">
      <dgm:prSet presAssocID="{63FCDA31-2253-4842-A54D-5C90C4FCD5AB}" presName="bullet3b" presStyleLbl="node1" presStyleIdx="1" presStyleCnt="3"/>
      <dgm:spPr/>
    </dgm:pt>
    <dgm:pt modelId="{324F6500-402F-4DE3-9986-BFB806549878}" type="pres">
      <dgm:prSet presAssocID="{63FCDA31-2253-4842-A54D-5C90C4FCD5A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128AF-3B97-4CAA-930D-D4D29C78C9BF}" type="pres">
      <dgm:prSet presAssocID="{85FDB32F-16EF-4CD0-8001-7D99A6F95188}" presName="bullet3c" presStyleLbl="node1" presStyleIdx="2" presStyleCnt="3"/>
      <dgm:spPr/>
    </dgm:pt>
    <dgm:pt modelId="{4DEA80D7-1D51-4787-B20B-EC90A00D84D8}" type="pres">
      <dgm:prSet presAssocID="{85FDB32F-16EF-4CD0-8001-7D99A6F9518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2711D-4288-4C5B-81E5-52B65DC7A721}" srcId="{1FE975E4-D8A4-45A8-88C4-3D6F56804C4F}" destId="{63FCDA31-2253-4842-A54D-5C90C4FCD5AB}" srcOrd="1" destOrd="0" parTransId="{C03CC9B2-0789-4E3C-B09A-1FA8A49BC0F9}" sibTransId="{4EF7DC2C-7622-401D-8FC0-76CC8B6631CB}"/>
    <dgm:cxn modelId="{9F705CF4-CAC8-43B1-95FA-C8573C8563EE}" srcId="{1FE975E4-D8A4-45A8-88C4-3D6F56804C4F}" destId="{85FDB32F-16EF-4CD0-8001-7D99A6F95188}" srcOrd="2" destOrd="0" parTransId="{62C33B43-4904-4704-9E14-5CEBD30C4B0E}" sibTransId="{702078AF-B9ED-4DDE-889B-B930D210ED62}"/>
    <dgm:cxn modelId="{6981B7DD-A4D4-4007-B8DA-E14BEB6A61ED}" type="presOf" srcId="{63FCDA31-2253-4842-A54D-5C90C4FCD5AB}" destId="{324F6500-402F-4DE3-9986-BFB806549878}" srcOrd="0" destOrd="0" presId="urn:microsoft.com/office/officeart/2005/8/layout/arrow2"/>
    <dgm:cxn modelId="{995F5FEB-93B4-46B9-ADEE-2A9AC7D2C70C}" type="presOf" srcId="{1FE975E4-D8A4-45A8-88C4-3D6F56804C4F}" destId="{E7992A32-E15D-48B5-8C95-687806644D00}" srcOrd="0" destOrd="0" presId="urn:microsoft.com/office/officeart/2005/8/layout/arrow2"/>
    <dgm:cxn modelId="{310B78A0-987E-4BBA-A232-E1B2D4C1BAD2}" srcId="{1FE975E4-D8A4-45A8-88C4-3D6F56804C4F}" destId="{53D66F75-EDCF-40B0-8964-A5E3C9CC04BD}" srcOrd="0" destOrd="0" parTransId="{D22C9655-18C3-4B6D-ACBA-53B6100EEDE8}" sibTransId="{7AC7381D-9794-417B-BB11-26801A77F1D5}"/>
    <dgm:cxn modelId="{AF4D4264-6B3A-495C-8FDF-579FEC818AA1}" type="presOf" srcId="{85FDB32F-16EF-4CD0-8001-7D99A6F95188}" destId="{4DEA80D7-1D51-4787-B20B-EC90A00D84D8}" srcOrd="0" destOrd="0" presId="urn:microsoft.com/office/officeart/2005/8/layout/arrow2"/>
    <dgm:cxn modelId="{97A3753C-DFB3-442F-997F-37C506B82C27}" type="presOf" srcId="{53D66F75-EDCF-40B0-8964-A5E3C9CC04BD}" destId="{AAB491B9-07ED-43BD-B9EF-BAA820E85CED}" srcOrd="0" destOrd="0" presId="urn:microsoft.com/office/officeart/2005/8/layout/arrow2"/>
    <dgm:cxn modelId="{B35A728F-A846-4E0A-B651-461BC7C5B7B1}" type="presParOf" srcId="{E7992A32-E15D-48B5-8C95-687806644D00}" destId="{90187F7B-11FD-4A1F-8F12-356D34142C84}" srcOrd="0" destOrd="0" presId="urn:microsoft.com/office/officeart/2005/8/layout/arrow2"/>
    <dgm:cxn modelId="{7EAE551D-B62E-466D-914C-1D2CB285D658}" type="presParOf" srcId="{E7992A32-E15D-48B5-8C95-687806644D00}" destId="{C6DCC157-0BE5-49C1-8190-0D46D80195E5}" srcOrd="1" destOrd="0" presId="urn:microsoft.com/office/officeart/2005/8/layout/arrow2"/>
    <dgm:cxn modelId="{34945111-72F9-438E-BEE8-87BEBD459A60}" type="presParOf" srcId="{C6DCC157-0BE5-49C1-8190-0D46D80195E5}" destId="{71ADD4FC-7AA9-4043-BCB4-6CF62FEB296E}" srcOrd="0" destOrd="0" presId="urn:microsoft.com/office/officeart/2005/8/layout/arrow2"/>
    <dgm:cxn modelId="{6D9362B9-9CDA-45AA-80A0-8CD60A829120}" type="presParOf" srcId="{C6DCC157-0BE5-49C1-8190-0D46D80195E5}" destId="{AAB491B9-07ED-43BD-B9EF-BAA820E85CED}" srcOrd="1" destOrd="0" presId="urn:microsoft.com/office/officeart/2005/8/layout/arrow2"/>
    <dgm:cxn modelId="{BA3EA800-1D53-4967-A6EF-AC22E28D3197}" type="presParOf" srcId="{C6DCC157-0BE5-49C1-8190-0D46D80195E5}" destId="{B87907E8-F283-4356-BA44-08B1DFB1E732}" srcOrd="2" destOrd="0" presId="urn:microsoft.com/office/officeart/2005/8/layout/arrow2"/>
    <dgm:cxn modelId="{F75992CA-C5CE-4B13-96AB-F903EB86E4B2}" type="presParOf" srcId="{C6DCC157-0BE5-49C1-8190-0D46D80195E5}" destId="{324F6500-402F-4DE3-9986-BFB806549878}" srcOrd="3" destOrd="0" presId="urn:microsoft.com/office/officeart/2005/8/layout/arrow2"/>
    <dgm:cxn modelId="{8EB14AC2-4F2B-41B0-92FD-4F9729981473}" type="presParOf" srcId="{C6DCC157-0BE5-49C1-8190-0D46D80195E5}" destId="{382128AF-3B97-4CAA-930D-D4D29C78C9BF}" srcOrd="4" destOrd="0" presId="urn:microsoft.com/office/officeart/2005/8/layout/arrow2"/>
    <dgm:cxn modelId="{43D15370-44D7-4E90-933B-7B35BCD62650}" type="presParOf" srcId="{C6DCC157-0BE5-49C1-8190-0D46D80195E5}" destId="{4DEA80D7-1D51-4787-B20B-EC90A00D84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F2F4BB-0CF5-4070-B7D7-194FE322649D}" type="doc">
      <dgm:prSet loTypeId="urn:microsoft.com/office/officeart/2009/3/layout/StepUp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0D6AE1C-DE58-4996-B56D-5C4653295095}">
      <dgm:prSet phldrT="[Texto]"/>
      <dgm:spPr/>
      <dgm:t>
        <a:bodyPr/>
        <a:lstStyle/>
        <a:p>
          <a:r>
            <a:rPr lang="es-ES" dirty="0" smtClean="0"/>
            <a:t>AMBARTEK S.A, genera una gran plaza de trabajo en el sector de </a:t>
          </a:r>
          <a:r>
            <a:rPr lang="es-ES" dirty="0" err="1" smtClean="0"/>
            <a:t>Engabao</a:t>
          </a:r>
          <a:r>
            <a:rPr lang="es-ES" dirty="0" smtClean="0"/>
            <a:t>.</a:t>
          </a:r>
          <a:endParaRPr lang="es-EC" dirty="0"/>
        </a:p>
      </dgm:t>
    </dgm:pt>
    <dgm:pt modelId="{64D3D403-8E02-41F6-9A30-74684732E582}" type="parTrans" cxnId="{C04D2A76-E5EE-474A-B50E-BE30A8303C71}">
      <dgm:prSet/>
      <dgm:spPr/>
      <dgm:t>
        <a:bodyPr/>
        <a:lstStyle/>
        <a:p>
          <a:endParaRPr lang="es-EC"/>
        </a:p>
      </dgm:t>
    </dgm:pt>
    <dgm:pt modelId="{98B1226F-9820-4BE8-A8A7-16F65A7DF930}" type="sibTrans" cxnId="{C04D2A76-E5EE-474A-B50E-BE30A8303C71}">
      <dgm:prSet/>
      <dgm:spPr/>
      <dgm:t>
        <a:bodyPr/>
        <a:lstStyle/>
        <a:p>
          <a:endParaRPr lang="es-EC"/>
        </a:p>
      </dgm:t>
    </dgm:pt>
    <dgm:pt modelId="{B42053E1-7634-407B-8F71-264DBE804F54}">
      <dgm:prSet phldrT="[Texto]"/>
      <dgm:spPr/>
      <dgm:t>
        <a:bodyPr/>
        <a:lstStyle/>
        <a:p>
          <a:r>
            <a:rPr lang="es-ES" dirty="0" smtClean="0"/>
            <a:t>Se podrá sembrar de manera más eficiente una mayor cantidad de larvas de camarón.</a:t>
          </a:r>
          <a:endParaRPr lang="es-EC" dirty="0"/>
        </a:p>
      </dgm:t>
    </dgm:pt>
    <dgm:pt modelId="{DABDE7A3-2BDD-4226-B27A-15AB28858CF6}" type="parTrans" cxnId="{BC00A331-E863-40AF-B180-3E7D371DFDA1}">
      <dgm:prSet/>
      <dgm:spPr/>
      <dgm:t>
        <a:bodyPr/>
        <a:lstStyle/>
        <a:p>
          <a:endParaRPr lang="es-EC"/>
        </a:p>
      </dgm:t>
    </dgm:pt>
    <dgm:pt modelId="{AA6BC20B-DB32-4F90-AFAB-8ED5287F0FC7}" type="sibTrans" cxnId="{BC00A331-E863-40AF-B180-3E7D371DFDA1}">
      <dgm:prSet/>
      <dgm:spPr/>
      <dgm:t>
        <a:bodyPr/>
        <a:lstStyle/>
        <a:p>
          <a:endParaRPr lang="es-EC"/>
        </a:p>
      </dgm:t>
    </dgm:pt>
    <dgm:pt modelId="{2AFFED3E-C24E-43AC-AF5F-562A8F33B31D}">
      <dgm:prSet phldrT="[Texto]"/>
      <dgm:spPr/>
      <dgm:t>
        <a:bodyPr/>
        <a:lstStyle/>
        <a:p>
          <a:r>
            <a:rPr lang="es-ES" dirty="0" smtClean="0"/>
            <a:t>La inversión que se realizará no es tan grande en comparación a los beneficios que se obtendrán.</a:t>
          </a:r>
          <a:endParaRPr lang="es-EC" dirty="0"/>
        </a:p>
      </dgm:t>
    </dgm:pt>
    <dgm:pt modelId="{BE3D5E84-E604-4C15-9771-CB7E454C9CA6}" type="parTrans" cxnId="{D1CFDC7C-C180-43B8-A7F5-D3DF35D6092E}">
      <dgm:prSet/>
      <dgm:spPr/>
      <dgm:t>
        <a:bodyPr/>
        <a:lstStyle/>
        <a:p>
          <a:endParaRPr lang="es-EC"/>
        </a:p>
      </dgm:t>
    </dgm:pt>
    <dgm:pt modelId="{CED69F7C-38A8-40FA-AEFB-24E5AD7B9F76}" type="sibTrans" cxnId="{D1CFDC7C-C180-43B8-A7F5-D3DF35D6092E}">
      <dgm:prSet/>
      <dgm:spPr/>
      <dgm:t>
        <a:bodyPr/>
        <a:lstStyle/>
        <a:p>
          <a:endParaRPr lang="es-EC"/>
        </a:p>
      </dgm:t>
    </dgm:pt>
    <dgm:pt modelId="{5AD4BAE9-769F-41F9-AF02-34EE21D00A12}">
      <dgm:prSet phldrT="[Texto]"/>
      <dgm:spPr/>
      <dgm:t>
        <a:bodyPr/>
        <a:lstStyle/>
        <a:p>
          <a:r>
            <a:rPr lang="es-EC" dirty="0" smtClean="0"/>
            <a:t>Aprovechar la infraestructura que posee para aumentar su capacidad productiva.</a:t>
          </a:r>
          <a:endParaRPr lang="es-EC" dirty="0"/>
        </a:p>
      </dgm:t>
    </dgm:pt>
    <dgm:pt modelId="{BC8DD5D7-C999-4425-A7AD-3CBCA6DCF7F7}" type="parTrans" cxnId="{DE69E2AC-F495-4C72-B85E-EFC74C812BDD}">
      <dgm:prSet/>
      <dgm:spPr/>
      <dgm:t>
        <a:bodyPr/>
        <a:lstStyle/>
        <a:p>
          <a:endParaRPr lang="es-EC"/>
        </a:p>
      </dgm:t>
    </dgm:pt>
    <dgm:pt modelId="{499E259E-59EA-492A-B990-E60C9AD925DD}" type="sibTrans" cxnId="{DE69E2AC-F495-4C72-B85E-EFC74C812BDD}">
      <dgm:prSet/>
      <dgm:spPr/>
      <dgm:t>
        <a:bodyPr/>
        <a:lstStyle/>
        <a:p>
          <a:endParaRPr lang="es-EC"/>
        </a:p>
      </dgm:t>
    </dgm:pt>
    <dgm:pt modelId="{F3F6DBC7-7D5E-40EA-BDD6-6912CFF2453F}" type="pres">
      <dgm:prSet presAssocID="{50F2F4BB-0CF5-4070-B7D7-194FE32264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76781B-74CC-42B1-989E-A8291C224595}" type="pres">
      <dgm:prSet presAssocID="{E0D6AE1C-DE58-4996-B56D-5C4653295095}" presName="composite" presStyleCnt="0"/>
      <dgm:spPr/>
      <dgm:t>
        <a:bodyPr/>
        <a:lstStyle/>
        <a:p>
          <a:endParaRPr lang="en-US"/>
        </a:p>
      </dgm:t>
    </dgm:pt>
    <dgm:pt modelId="{65EEA01B-46F7-4946-88F6-108353AAE0F7}" type="pres">
      <dgm:prSet presAssocID="{E0D6AE1C-DE58-4996-B56D-5C4653295095}" presName="LShape" presStyleLbl="alignNode1" presStyleIdx="0" presStyleCnt="7"/>
      <dgm:spPr/>
      <dgm:t>
        <a:bodyPr/>
        <a:lstStyle/>
        <a:p>
          <a:endParaRPr lang="en-US"/>
        </a:p>
      </dgm:t>
    </dgm:pt>
    <dgm:pt modelId="{2F8C5ECC-1759-4EE1-9A86-8F0AF61485B3}" type="pres">
      <dgm:prSet presAssocID="{E0D6AE1C-DE58-4996-B56D-5C465329509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3C71FF-5E29-421A-A5EA-EAA329AD9C91}" type="pres">
      <dgm:prSet presAssocID="{E0D6AE1C-DE58-4996-B56D-5C4653295095}" presName="Triangle" presStyleLbl="alignNode1" presStyleIdx="1" presStyleCnt="7"/>
      <dgm:spPr/>
      <dgm:t>
        <a:bodyPr/>
        <a:lstStyle/>
        <a:p>
          <a:endParaRPr lang="en-US"/>
        </a:p>
      </dgm:t>
    </dgm:pt>
    <dgm:pt modelId="{38ACE58D-C8DA-4AC4-AB8B-FEDDD1E9C898}" type="pres">
      <dgm:prSet presAssocID="{98B1226F-9820-4BE8-A8A7-16F65A7DF930}" presName="sibTrans" presStyleCnt="0"/>
      <dgm:spPr/>
      <dgm:t>
        <a:bodyPr/>
        <a:lstStyle/>
        <a:p>
          <a:endParaRPr lang="en-US"/>
        </a:p>
      </dgm:t>
    </dgm:pt>
    <dgm:pt modelId="{18087999-E260-47E0-B7DA-072061AB4779}" type="pres">
      <dgm:prSet presAssocID="{98B1226F-9820-4BE8-A8A7-16F65A7DF930}" presName="space" presStyleCnt="0"/>
      <dgm:spPr/>
      <dgm:t>
        <a:bodyPr/>
        <a:lstStyle/>
        <a:p>
          <a:endParaRPr lang="en-US"/>
        </a:p>
      </dgm:t>
    </dgm:pt>
    <dgm:pt modelId="{90A57E89-5BAA-4DFE-98A0-AF2AE7FB5468}" type="pres">
      <dgm:prSet presAssocID="{B42053E1-7634-407B-8F71-264DBE804F54}" presName="composite" presStyleCnt="0"/>
      <dgm:spPr/>
      <dgm:t>
        <a:bodyPr/>
        <a:lstStyle/>
        <a:p>
          <a:endParaRPr lang="en-US"/>
        </a:p>
      </dgm:t>
    </dgm:pt>
    <dgm:pt modelId="{26E47AAE-DD6F-4F59-B340-BA0DD29D95F2}" type="pres">
      <dgm:prSet presAssocID="{B42053E1-7634-407B-8F71-264DBE804F54}" presName="LShape" presStyleLbl="alignNode1" presStyleIdx="2" presStyleCnt="7"/>
      <dgm:spPr/>
      <dgm:t>
        <a:bodyPr/>
        <a:lstStyle/>
        <a:p>
          <a:endParaRPr lang="en-US"/>
        </a:p>
      </dgm:t>
    </dgm:pt>
    <dgm:pt modelId="{172EC291-FDA2-4AB7-9E0C-31C0355CDC9E}" type="pres">
      <dgm:prSet presAssocID="{B42053E1-7634-407B-8F71-264DBE804F5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4C59EF-CEA8-4985-91C0-C7176142C095}" type="pres">
      <dgm:prSet presAssocID="{B42053E1-7634-407B-8F71-264DBE804F54}" presName="Triangle" presStyleLbl="alignNode1" presStyleIdx="3" presStyleCnt="7"/>
      <dgm:spPr/>
      <dgm:t>
        <a:bodyPr/>
        <a:lstStyle/>
        <a:p>
          <a:endParaRPr lang="en-US"/>
        </a:p>
      </dgm:t>
    </dgm:pt>
    <dgm:pt modelId="{787508C4-E2F9-451A-979F-05C5F164072B}" type="pres">
      <dgm:prSet presAssocID="{AA6BC20B-DB32-4F90-AFAB-8ED5287F0FC7}" presName="sibTrans" presStyleCnt="0"/>
      <dgm:spPr/>
      <dgm:t>
        <a:bodyPr/>
        <a:lstStyle/>
        <a:p>
          <a:endParaRPr lang="en-US"/>
        </a:p>
      </dgm:t>
    </dgm:pt>
    <dgm:pt modelId="{0C1D1B8A-8F26-4D90-9EA0-6B6D5D3277F2}" type="pres">
      <dgm:prSet presAssocID="{AA6BC20B-DB32-4F90-AFAB-8ED5287F0FC7}" presName="space" presStyleCnt="0"/>
      <dgm:spPr/>
      <dgm:t>
        <a:bodyPr/>
        <a:lstStyle/>
        <a:p>
          <a:endParaRPr lang="en-US"/>
        </a:p>
      </dgm:t>
    </dgm:pt>
    <dgm:pt modelId="{AC550627-55BF-4154-BE3A-DB85495C44A7}" type="pres">
      <dgm:prSet presAssocID="{2AFFED3E-C24E-43AC-AF5F-562A8F33B31D}" presName="composite" presStyleCnt="0"/>
      <dgm:spPr/>
      <dgm:t>
        <a:bodyPr/>
        <a:lstStyle/>
        <a:p>
          <a:endParaRPr lang="en-US"/>
        </a:p>
      </dgm:t>
    </dgm:pt>
    <dgm:pt modelId="{2D24F8EE-F6A8-4C37-A1EB-EEA28D13D539}" type="pres">
      <dgm:prSet presAssocID="{2AFFED3E-C24E-43AC-AF5F-562A8F33B31D}" presName="LShape" presStyleLbl="alignNode1" presStyleIdx="4" presStyleCnt="7"/>
      <dgm:spPr/>
      <dgm:t>
        <a:bodyPr/>
        <a:lstStyle/>
        <a:p>
          <a:endParaRPr lang="en-US"/>
        </a:p>
      </dgm:t>
    </dgm:pt>
    <dgm:pt modelId="{990DCAC6-2F65-4D5C-9328-08E9A582D8E0}" type="pres">
      <dgm:prSet presAssocID="{2AFFED3E-C24E-43AC-AF5F-562A8F33B31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30F4ED-8733-4EAD-B1B6-71F8912557BC}" type="pres">
      <dgm:prSet presAssocID="{2AFFED3E-C24E-43AC-AF5F-562A8F33B31D}" presName="Triangle" presStyleLbl="alignNode1" presStyleIdx="5" presStyleCnt="7"/>
      <dgm:spPr/>
      <dgm:t>
        <a:bodyPr/>
        <a:lstStyle/>
        <a:p>
          <a:endParaRPr lang="en-US"/>
        </a:p>
      </dgm:t>
    </dgm:pt>
    <dgm:pt modelId="{0A42F3C3-7416-4031-B3A9-A1C23F7AA84B}" type="pres">
      <dgm:prSet presAssocID="{CED69F7C-38A8-40FA-AEFB-24E5AD7B9F76}" presName="sibTrans" presStyleCnt="0"/>
      <dgm:spPr/>
      <dgm:t>
        <a:bodyPr/>
        <a:lstStyle/>
        <a:p>
          <a:endParaRPr lang="en-US"/>
        </a:p>
      </dgm:t>
    </dgm:pt>
    <dgm:pt modelId="{81605DED-A5F0-4E32-9032-98B44C9694B8}" type="pres">
      <dgm:prSet presAssocID="{CED69F7C-38A8-40FA-AEFB-24E5AD7B9F76}" presName="space" presStyleCnt="0"/>
      <dgm:spPr/>
      <dgm:t>
        <a:bodyPr/>
        <a:lstStyle/>
        <a:p>
          <a:endParaRPr lang="en-US"/>
        </a:p>
      </dgm:t>
    </dgm:pt>
    <dgm:pt modelId="{087DD31D-9414-4892-8562-752AA915422D}" type="pres">
      <dgm:prSet presAssocID="{5AD4BAE9-769F-41F9-AF02-34EE21D00A12}" presName="composite" presStyleCnt="0"/>
      <dgm:spPr/>
      <dgm:t>
        <a:bodyPr/>
        <a:lstStyle/>
        <a:p>
          <a:endParaRPr lang="en-US"/>
        </a:p>
      </dgm:t>
    </dgm:pt>
    <dgm:pt modelId="{4B5E85FA-F7F9-4BF4-B623-6336427780F4}" type="pres">
      <dgm:prSet presAssocID="{5AD4BAE9-769F-41F9-AF02-34EE21D00A12}" presName="LShape" presStyleLbl="alignNode1" presStyleIdx="6" presStyleCnt="7"/>
      <dgm:spPr/>
      <dgm:t>
        <a:bodyPr/>
        <a:lstStyle/>
        <a:p>
          <a:endParaRPr lang="en-US"/>
        </a:p>
      </dgm:t>
    </dgm:pt>
    <dgm:pt modelId="{3408791C-664E-4754-A27F-F2CD45E2E551}" type="pres">
      <dgm:prSet presAssocID="{5AD4BAE9-769F-41F9-AF02-34EE21D00A1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69E2AC-F495-4C72-B85E-EFC74C812BDD}" srcId="{50F2F4BB-0CF5-4070-B7D7-194FE322649D}" destId="{5AD4BAE9-769F-41F9-AF02-34EE21D00A12}" srcOrd="3" destOrd="0" parTransId="{BC8DD5D7-C999-4425-A7AD-3CBCA6DCF7F7}" sibTransId="{499E259E-59EA-492A-B990-E60C9AD925DD}"/>
    <dgm:cxn modelId="{99A0F6D3-ED2E-4C55-8D90-9A10D481B135}" type="presOf" srcId="{5AD4BAE9-769F-41F9-AF02-34EE21D00A12}" destId="{3408791C-664E-4754-A27F-F2CD45E2E551}" srcOrd="0" destOrd="0" presId="urn:microsoft.com/office/officeart/2009/3/layout/StepUpProcess"/>
    <dgm:cxn modelId="{D1CFDC7C-C180-43B8-A7F5-D3DF35D6092E}" srcId="{50F2F4BB-0CF5-4070-B7D7-194FE322649D}" destId="{2AFFED3E-C24E-43AC-AF5F-562A8F33B31D}" srcOrd="2" destOrd="0" parTransId="{BE3D5E84-E604-4C15-9771-CB7E454C9CA6}" sibTransId="{CED69F7C-38A8-40FA-AEFB-24E5AD7B9F76}"/>
    <dgm:cxn modelId="{00C9B0A5-D41E-438D-9B6B-31034D949DD6}" type="presOf" srcId="{E0D6AE1C-DE58-4996-B56D-5C4653295095}" destId="{2F8C5ECC-1759-4EE1-9A86-8F0AF61485B3}" srcOrd="0" destOrd="0" presId="urn:microsoft.com/office/officeart/2009/3/layout/StepUpProcess"/>
    <dgm:cxn modelId="{BC00A331-E863-40AF-B180-3E7D371DFDA1}" srcId="{50F2F4BB-0CF5-4070-B7D7-194FE322649D}" destId="{B42053E1-7634-407B-8F71-264DBE804F54}" srcOrd="1" destOrd="0" parTransId="{DABDE7A3-2BDD-4226-B27A-15AB28858CF6}" sibTransId="{AA6BC20B-DB32-4F90-AFAB-8ED5287F0FC7}"/>
    <dgm:cxn modelId="{8B0A4152-56D4-49CE-B53A-1A974AC1307F}" type="presOf" srcId="{50F2F4BB-0CF5-4070-B7D7-194FE322649D}" destId="{F3F6DBC7-7D5E-40EA-BDD6-6912CFF2453F}" srcOrd="0" destOrd="0" presId="urn:microsoft.com/office/officeart/2009/3/layout/StepUpProcess"/>
    <dgm:cxn modelId="{C04D2A76-E5EE-474A-B50E-BE30A8303C71}" srcId="{50F2F4BB-0CF5-4070-B7D7-194FE322649D}" destId="{E0D6AE1C-DE58-4996-B56D-5C4653295095}" srcOrd="0" destOrd="0" parTransId="{64D3D403-8E02-41F6-9A30-74684732E582}" sibTransId="{98B1226F-9820-4BE8-A8A7-16F65A7DF930}"/>
    <dgm:cxn modelId="{A7F2389C-71FA-4B93-894E-08F22EB03079}" type="presOf" srcId="{2AFFED3E-C24E-43AC-AF5F-562A8F33B31D}" destId="{990DCAC6-2F65-4D5C-9328-08E9A582D8E0}" srcOrd="0" destOrd="0" presId="urn:microsoft.com/office/officeart/2009/3/layout/StepUpProcess"/>
    <dgm:cxn modelId="{468FF1A6-4D48-4E97-9136-822C04C4B24F}" type="presOf" srcId="{B42053E1-7634-407B-8F71-264DBE804F54}" destId="{172EC291-FDA2-4AB7-9E0C-31C0355CDC9E}" srcOrd="0" destOrd="0" presId="urn:microsoft.com/office/officeart/2009/3/layout/StepUpProcess"/>
    <dgm:cxn modelId="{F6E23673-3D83-45FE-865C-50F109FCD243}" type="presParOf" srcId="{F3F6DBC7-7D5E-40EA-BDD6-6912CFF2453F}" destId="{8676781B-74CC-42B1-989E-A8291C224595}" srcOrd="0" destOrd="0" presId="urn:microsoft.com/office/officeart/2009/3/layout/StepUpProcess"/>
    <dgm:cxn modelId="{162F9893-9EEF-4FFB-9AD0-21CFB6C15548}" type="presParOf" srcId="{8676781B-74CC-42B1-989E-A8291C224595}" destId="{65EEA01B-46F7-4946-88F6-108353AAE0F7}" srcOrd="0" destOrd="0" presId="urn:microsoft.com/office/officeart/2009/3/layout/StepUpProcess"/>
    <dgm:cxn modelId="{6C004EEA-CE49-482D-94D4-2AF22B15D78C}" type="presParOf" srcId="{8676781B-74CC-42B1-989E-A8291C224595}" destId="{2F8C5ECC-1759-4EE1-9A86-8F0AF61485B3}" srcOrd="1" destOrd="0" presId="urn:microsoft.com/office/officeart/2009/3/layout/StepUpProcess"/>
    <dgm:cxn modelId="{22BB2611-4B9E-4834-B82F-EE73E8088E60}" type="presParOf" srcId="{8676781B-74CC-42B1-989E-A8291C224595}" destId="{E53C71FF-5E29-421A-A5EA-EAA329AD9C91}" srcOrd="2" destOrd="0" presId="urn:microsoft.com/office/officeart/2009/3/layout/StepUpProcess"/>
    <dgm:cxn modelId="{56E0471B-F3B0-4307-A950-027B0E1FA8D8}" type="presParOf" srcId="{F3F6DBC7-7D5E-40EA-BDD6-6912CFF2453F}" destId="{38ACE58D-C8DA-4AC4-AB8B-FEDDD1E9C898}" srcOrd="1" destOrd="0" presId="urn:microsoft.com/office/officeart/2009/3/layout/StepUpProcess"/>
    <dgm:cxn modelId="{F075FC40-7F7A-4C2E-9F23-41F6AF37D78C}" type="presParOf" srcId="{38ACE58D-C8DA-4AC4-AB8B-FEDDD1E9C898}" destId="{18087999-E260-47E0-B7DA-072061AB4779}" srcOrd="0" destOrd="0" presId="urn:microsoft.com/office/officeart/2009/3/layout/StepUpProcess"/>
    <dgm:cxn modelId="{2C586D3D-A1E1-44CF-A976-1F88A265B2D4}" type="presParOf" srcId="{F3F6DBC7-7D5E-40EA-BDD6-6912CFF2453F}" destId="{90A57E89-5BAA-4DFE-98A0-AF2AE7FB5468}" srcOrd="2" destOrd="0" presId="urn:microsoft.com/office/officeart/2009/3/layout/StepUpProcess"/>
    <dgm:cxn modelId="{B97D718F-69DE-4EAA-BAD8-F7436F33B3C8}" type="presParOf" srcId="{90A57E89-5BAA-4DFE-98A0-AF2AE7FB5468}" destId="{26E47AAE-DD6F-4F59-B340-BA0DD29D95F2}" srcOrd="0" destOrd="0" presId="urn:microsoft.com/office/officeart/2009/3/layout/StepUpProcess"/>
    <dgm:cxn modelId="{341DE22D-A81B-4CF5-9549-69E25314284C}" type="presParOf" srcId="{90A57E89-5BAA-4DFE-98A0-AF2AE7FB5468}" destId="{172EC291-FDA2-4AB7-9E0C-31C0355CDC9E}" srcOrd="1" destOrd="0" presId="urn:microsoft.com/office/officeart/2009/3/layout/StepUpProcess"/>
    <dgm:cxn modelId="{648CF85E-7DA1-4A14-A4FD-748AC060682F}" type="presParOf" srcId="{90A57E89-5BAA-4DFE-98A0-AF2AE7FB5468}" destId="{264C59EF-CEA8-4985-91C0-C7176142C095}" srcOrd="2" destOrd="0" presId="urn:microsoft.com/office/officeart/2009/3/layout/StepUpProcess"/>
    <dgm:cxn modelId="{47517339-B8C8-4C76-A25D-A721870360D2}" type="presParOf" srcId="{F3F6DBC7-7D5E-40EA-BDD6-6912CFF2453F}" destId="{787508C4-E2F9-451A-979F-05C5F164072B}" srcOrd="3" destOrd="0" presId="urn:microsoft.com/office/officeart/2009/3/layout/StepUpProcess"/>
    <dgm:cxn modelId="{0807DB5D-4B3F-45FF-978D-8B706AF00590}" type="presParOf" srcId="{787508C4-E2F9-451A-979F-05C5F164072B}" destId="{0C1D1B8A-8F26-4D90-9EA0-6B6D5D3277F2}" srcOrd="0" destOrd="0" presId="urn:microsoft.com/office/officeart/2009/3/layout/StepUpProcess"/>
    <dgm:cxn modelId="{B46FAB3B-CE03-4925-8067-E09EC87420B2}" type="presParOf" srcId="{F3F6DBC7-7D5E-40EA-BDD6-6912CFF2453F}" destId="{AC550627-55BF-4154-BE3A-DB85495C44A7}" srcOrd="4" destOrd="0" presId="urn:microsoft.com/office/officeart/2009/3/layout/StepUpProcess"/>
    <dgm:cxn modelId="{81377583-4C09-42EB-9941-19D47ECD0543}" type="presParOf" srcId="{AC550627-55BF-4154-BE3A-DB85495C44A7}" destId="{2D24F8EE-F6A8-4C37-A1EB-EEA28D13D539}" srcOrd="0" destOrd="0" presId="urn:microsoft.com/office/officeart/2009/3/layout/StepUpProcess"/>
    <dgm:cxn modelId="{C9775D09-B5C3-46D5-B45F-32E67BD79B9A}" type="presParOf" srcId="{AC550627-55BF-4154-BE3A-DB85495C44A7}" destId="{990DCAC6-2F65-4D5C-9328-08E9A582D8E0}" srcOrd="1" destOrd="0" presId="urn:microsoft.com/office/officeart/2009/3/layout/StepUpProcess"/>
    <dgm:cxn modelId="{A460F3DD-A1EB-4AFA-AF4C-275E30A9646A}" type="presParOf" srcId="{AC550627-55BF-4154-BE3A-DB85495C44A7}" destId="{BB30F4ED-8733-4EAD-B1B6-71F8912557BC}" srcOrd="2" destOrd="0" presId="urn:microsoft.com/office/officeart/2009/3/layout/StepUpProcess"/>
    <dgm:cxn modelId="{F6871DDC-574E-4A17-84A2-E15612E9080E}" type="presParOf" srcId="{F3F6DBC7-7D5E-40EA-BDD6-6912CFF2453F}" destId="{0A42F3C3-7416-4031-B3A9-A1C23F7AA84B}" srcOrd="5" destOrd="0" presId="urn:microsoft.com/office/officeart/2009/3/layout/StepUpProcess"/>
    <dgm:cxn modelId="{538D87C4-E6BC-41D4-8071-D01956D3188B}" type="presParOf" srcId="{0A42F3C3-7416-4031-B3A9-A1C23F7AA84B}" destId="{81605DED-A5F0-4E32-9032-98B44C9694B8}" srcOrd="0" destOrd="0" presId="urn:microsoft.com/office/officeart/2009/3/layout/StepUpProcess"/>
    <dgm:cxn modelId="{E53D46AE-E000-4319-B897-A990ECAB6F60}" type="presParOf" srcId="{F3F6DBC7-7D5E-40EA-BDD6-6912CFF2453F}" destId="{087DD31D-9414-4892-8562-752AA915422D}" srcOrd="6" destOrd="0" presId="urn:microsoft.com/office/officeart/2009/3/layout/StepUpProcess"/>
    <dgm:cxn modelId="{D09D77C3-718E-4F19-A728-15181CD273B0}" type="presParOf" srcId="{087DD31D-9414-4892-8562-752AA915422D}" destId="{4B5E85FA-F7F9-4BF4-B623-6336427780F4}" srcOrd="0" destOrd="0" presId="urn:microsoft.com/office/officeart/2009/3/layout/StepUpProcess"/>
    <dgm:cxn modelId="{C13A4481-9272-4F3A-87B3-B06ABF192F09}" type="presParOf" srcId="{087DD31D-9414-4892-8562-752AA915422D}" destId="{3408791C-664E-4754-A27F-F2CD45E2E5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CB6A4C-D6D3-4562-A400-3AEF2202CA6A}" type="doc">
      <dgm:prSet loTypeId="urn:microsoft.com/office/officeart/2005/8/layout/matrix2" loCatId="matrix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CBF1E2B3-9EA2-49E5-BA85-CBF3457FE2F1}">
      <dgm:prSet phldrT="[Texto]"/>
      <dgm:spPr/>
      <dgm:t>
        <a:bodyPr/>
        <a:lstStyle/>
        <a:p>
          <a:r>
            <a:rPr lang="es-ES" b="1" dirty="0" smtClean="0"/>
            <a:t>Establecer una mejor relación entre clientes y directivos de la empresa, mediante acuerdos y ventajas para sus consumidores, para aumentar la cartera de clientes</a:t>
          </a:r>
          <a:endParaRPr lang="es-EC" b="1" dirty="0"/>
        </a:p>
      </dgm:t>
    </dgm:pt>
    <dgm:pt modelId="{E35EF5AC-DFB6-4232-8865-C9E53BB7ACB8}" type="parTrans" cxnId="{47263543-C672-4164-830C-395FBC32D7F8}">
      <dgm:prSet/>
      <dgm:spPr/>
      <dgm:t>
        <a:bodyPr/>
        <a:lstStyle/>
        <a:p>
          <a:endParaRPr lang="es-EC"/>
        </a:p>
      </dgm:t>
    </dgm:pt>
    <dgm:pt modelId="{F09EA5A1-E1A7-42C2-96CD-D046C2248BAB}" type="sibTrans" cxnId="{47263543-C672-4164-830C-395FBC32D7F8}">
      <dgm:prSet/>
      <dgm:spPr/>
      <dgm:t>
        <a:bodyPr/>
        <a:lstStyle/>
        <a:p>
          <a:endParaRPr lang="es-EC"/>
        </a:p>
      </dgm:t>
    </dgm:pt>
    <dgm:pt modelId="{4685E99D-3C1F-42E9-BD7C-3F81A18FEC3D}">
      <dgm:prSet phldrT="[Texto]"/>
      <dgm:spPr/>
      <dgm:t>
        <a:bodyPr/>
        <a:lstStyle/>
        <a:p>
          <a:r>
            <a:rPr lang="es-ES" b="1" dirty="0" smtClean="0"/>
            <a:t>Capacitar  a los empleados de manera frecuente, para que puedan adquirir conocimientos que influenciarán positivamente en la producción.</a:t>
          </a:r>
          <a:endParaRPr lang="es-EC" b="1" dirty="0"/>
        </a:p>
      </dgm:t>
    </dgm:pt>
    <dgm:pt modelId="{8964CD60-634C-40BE-839A-713942B11067}" type="parTrans" cxnId="{F09FCC3F-7178-4637-85D7-8AC9DA7D0822}">
      <dgm:prSet/>
      <dgm:spPr/>
      <dgm:t>
        <a:bodyPr/>
        <a:lstStyle/>
        <a:p>
          <a:endParaRPr lang="es-EC"/>
        </a:p>
      </dgm:t>
    </dgm:pt>
    <dgm:pt modelId="{829E8789-CA94-440F-9FFA-493DEB26C5E8}" type="sibTrans" cxnId="{F09FCC3F-7178-4637-85D7-8AC9DA7D0822}">
      <dgm:prSet/>
      <dgm:spPr/>
      <dgm:t>
        <a:bodyPr/>
        <a:lstStyle/>
        <a:p>
          <a:endParaRPr lang="es-EC"/>
        </a:p>
      </dgm:t>
    </dgm:pt>
    <dgm:pt modelId="{56569C9C-7FF2-449C-8B03-5C9CF5B166A1}">
      <dgm:prSet phldrT="[Texto]"/>
      <dgm:spPr/>
      <dgm:t>
        <a:bodyPr/>
        <a:lstStyle/>
        <a:p>
          <a:r>
            <a:rPr lang="es-ES" b="1" dirty="0" smtClean="0"/>
            <a:t>Analizar las aptitudes y experiencia que poseen los postulantes a un puesto de trabajo en la empresa</a:t>
          </a:r>
          <a:r>
            <a:rPr lang="es-ES" dirty="0" smtClean="0"/>
            <a:t>.</a:t>
          </a:r>
          <a:endParaRPr lang="es-EC" dirty="0"/>
        </a:p>
      </dgm:t>
    </dgm:pt>
    <dgm:pt modelId="{4AB5E55D-C0BB-4E8B-93B9-F340968D964C}" type="parTrans" cxnId="{FE5050A2-51C3-461C-A531-7ED3D3D245B9}">
      <dgm:prSet/>
      <dgm:spPr/>
      <dgm:t>
        <a:bodyPr/>
        <a:lstStyle/>
        <a:p>
          <a:endParaRPr lang="es-EC"/>
        </a:p>
      </dgm:t>
    </dgm:pt>
    <dgm:pt modelId="{8175E987-3A34-490D-B09E-F047BBDE51B2}" type="sibTrans" cxnId="{FE5050A2-51C3-461C-A531-7ED3D3D245B9}">
      <dgm:prSet/>
      <dgm:spPr/>
      <dgm:t>
        <a:bodyPr/>
        <a:lstStyle/>
        <a:p>
          <a:endParaRPr lang="es-EC"/>
        </a:p>
      </dgm:t>
    </dgm:pt>
    <dgm:pt modelId="{E2F89EE3-59C7-418B-80C6-F5CD4D6A7825}">
      <dgm:prSet phldrT="[Texto]"/>
      <dgm:spPr/>
      <dgm:t>
        <a:bodyPr/>
        <a:lstStyle/>
        <a:p>
          <a:r>
            <a:rPr lang="es-ES" b="1" dirty="0" smtClean="0"/>
            <a:t>Mantener un control estricto de los costos para que no altere ni afecte el precio final en ventas, y conservar el nivel de competitividad</a:t>
          </a:r>
          <a:endParaRPr lang="es-EC" b="1" dirty="0"/>
        </a:p>
      </dgm:t>
    </dgm:pt>
    <dgm:pt modelId="{3B22C3F4-DC89-447E-9D09-4A781BEB8A98}" type="parTrans" cxnId="{21F9B396-C415-4799-92F9-8AE7107DB8EB}">
      <dgm:prSet/>
      <dgm:spPr/>
      <dgm:t>
        <a:bodyPr/>
        <a:lstStyle/>
        <a:p>
          <a:endParaRPr lang="es-EC"/>
        </a:p>
      </dgm:t>
    </dgm:pt>
    <dgm:pt modelId="{72E0277D-68FA-4D1E-897E-B4432CF86545}" type="sibTrans" cxnId="{21F9B396-C415-4799-92F9-8AE7107DB8EB}">
      <dgm:prSet/>
      <dgm:spPr/>
      <dgm:t>
        <a:bodyPr/>
        <a:lstStyle/>
        <a:p>
          <a:endParaRPr lang="es-EC"/>
        </a:p>
      </dgm:t>
    </dgm:pt>
    <dgm:pt modelId="{1D321FC3-55D7-412B-B515-944CFBA99252}" type="pres">
      <dgm:prSet presAssocID="{4DCB6A4C-D6D3-4562-A400-3AEF2202CA6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6FCFD7-ACFD-476F-BF4A-AFB6249E48DC}" type="pres">
      <dgm:prSet presAssocID="{4DCB6A4C-D6D3-4562-A400-3AEF2202CA6A}" presName="axisShape" presStyleLbl="bgShp" presStyleIdx="0" presStyleCnt="1"/>
      <dgm:spPr/>
    </dgm:pt>
    <dgm:pt modelId="{95A54698-01B5-45AC-8A94-2034D616E7D5}" type="pres">
      <dgm:prSet presAssocID="{4DCB6A4C-D6D3-4562-A400-3AEF2202CA6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06A67F-1CAE-4EFB-8699-E3D9027EEDE4}" type="pres">
      <dgm:prSet presAssocID="{4DCB6A4C-D6D3-4562-A400-3AEF2202CA6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9F8E3E-DE70-46EC-83E9-8125CC51CAA4}" type="pres">
      <dgm:prSet presAssocID="{4DCB6A4C-D6D3-4562-A400-3AEF2202CA6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84DD17-8462-4F16-A6E5-F4F0C43F3F23}" type="pres">
      <dgm:prSet presAssocID="{4DCB6A4C-D6D3-4562-A400-3AEF2202CA6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F9B396-C415-4799-92F9-8AE7107DB8EB}" srcId="{4DCB6A4C-D6D3-4562-A400-3AEF2202CA6A}" destId="{E2F89EE3-59C7-418B-80C6-F5CD4D6A7825}" srcOrd="3" destOrd="0" parTransId="{3B22C3F4-DC89-447E-9D09-4A781BEB8A98}" sibTransId="{72E0277D-68FA-4D1E-897E-B4432CF86545}"/>
    <dgm:cxn modelId="{47263543-C672-4164-830C-395FBC32D7F8}" srcId="{4DCB6A4C-D6D3-4562-A400-3AEF2202CA6A}" destId="{CBF1E2B3-9EA2-49E5-BA85-CBF3457FE2F1}" srcOrd="0" destOrd="0" parTransId="{E35EF5AC-DFB6-4232-8865-C9E53BB7ACB8}" sibTransId="{F09EA5A1-E1A7-42C2-96CD-D046C2248BAB}"/>
    <dgm:cxn modelId="{F09FCC3F-7178-4637-85D7-8AC9DA7D0822}" srcId="{4DCB6A4C-D6D3-4562-A400-3AEF2202CA6A}" destId="{4685E99D-3C1F-42E9-BD7C-3F81A18FEC3D}" srcOrd="1" destOrd="0" parTransId="{8964CD60-634C-40BE-839A-713942B11067}" sibTransId="{829E8789-CA94-440F-9FFA-493DEB26C5E8}"/>
    <dgm:cxn modelId="{2538D08E-F211-4F65-A897-9C014A0CA798}" type="presOf" srcId="{56569C9C-7FF2-449C-8B03-5C9CF5B166A1}" destId="{F19F8E3E-DE70-46EC-83E9-8125CC51CAA4}" srcOrd="0" destOrd="0" presId="urn:microsoft.com/office/officeart/2005/8/layout/matrix2"/>
    <dgm:cxn modelId="{AEC45FEE-E202-4743-A9EE-96A44F04D370}" type="presOf" srcId="{4DCB6A4C-D6D3-4562-A400-3AEF2202CA6A}" destId="{1D321FC3-55D7-412B-B515-944CFBA99252}" srcOrd="0" destOrd="0" presId="urn:microsoft.com/office/officeart/2005/8/layout/matrix2"/>
    <dgm:cxn modelId="{348884A7-7DFA-4211-AC3C-1B5189FDCB6C}" type="presOf" srcId="{CBF1E2B3-9EA2-49E5-BA85-CBF3457FE2F1}" destId="{95A54698-01B5-45AC-8A94-2034D616E7D5}" srcOrd="0" destOrd="0" presId="urn:microsoft.com/office/officeart/2005/8/layout/matrix2"/>
    <dgm:cxn modelId="{AE137B8C-7E43-4627-BAA6-49A30E0CDBD7}" type="presOf" srcId="{E2F89EE3-59C7-418B-80C6-F5CD4D6A7825}" destId="{2184DD17-8462-4F16-A6E5-F4F0C43F3F23}" srcOrd="0" destOrd="0" presId="urn:microsoft.com/office/officeart/2005/8/layout/matrix2"/>
    <dgm:cxn modelId="{B7AA4A58-55CE-43AF-A9B3-7D2114E584C7}" type="presOf" srcId="{4685E99D-3C1F-42E9-BD7C-3F81A18FEC3D}" destId="{7206A67F-1CAE-4EFB-8699-E3D9027EEDE4}" srcOrd="0" destOrd="0" presId="urn:microsoft.com/office/officeart/2005/8/layout/matrix2"/>
    <dgm:cxn modelId="{FE5050A2-51C3-461C-A531-7ED3D3D245B9}" srcId="{4DCB6A4C-D6D3-4562-A400-3AEF2202CA6A}" destId="{56569C9C-7FF2-449C-8B03-5C9CF5B166A1}" srcOrd="2" destOrd="0" parTransId="{4AB5E55D-C0BB-4E8B-93B9-F340968D964C}" sibTransId="{8175E987-3A34-490D-B09E-F047BBDE51B2}"/>
    <dgm:cxn modelId="{66860107-430C-4422-8E74-4E1F3230353A}" type="presParOf" srcId="{1D321FC3-55D7-412B-B515-944CFBA99252}" destId="{1F6FCFD7-ACFD-476F-BF4A-AFB6249E48DC}" srcOrd="0" destOrd="0" presId="urn:microsoft.com/office/officeart/2005/8/layout/matrix2"/>
    <dgm:cxn modelId="{FEACFF77-0FF3-4CDE-A404-FFCE239AA1CB}" type="presParOf" srcId="{1D321FC3-55D7-412B-B515-944CFBA99252}" destId="{95A54698-01B5-45AC-8A94-2034D616E7D5}" srcOrd="1" destOrd="0" presId="urn:microsoft.com/office/officeart/2005/8/layout/matrix2"/>
    <dgm:cxn modelId="{901D4597-E5C9-4010-85FA-4EAFDC4CC392}" type="presParOf" srcId="{1D321FC3-55D7-412B-B515-944CFBA99252}" destId="{7206A67F-1CAE-4EFB-8699-E3D9027EEDE4}" srcOrd="2" destOrd="0" presId="urn:microsoft.com/office/officeart/2005/8/layout/matrix2"/>
    <dgm:cxn modelId="{D98C4D62-585F-4CA2-9573-483CEC7C857F}" type="presParOf" srcId="{1D321FC3-55D7-412B-B515-944CFBA99252}" destId="{F19F8E3E-DE70-46EC-83E9-8125CC51CAA4}" srcOrd="3" destOrd="0" presId="urn:microsoft.com/office/officeart/2005/8/layout/matrix2"/>
    <dgm:cxn modelId="{9FF12C10-F79B-4EAF-9F38-174CB157DE67}" type="presParOf" srcId="{1D321FC3-55D7-412B-B515-944CFBA99252}" destId="{2184DD17-8462-4F16-A6E5-F4F0C43F3F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D4606-473B-4A66-B7E9-D68B2D08D6DE}">
      <dsp:nvSpPr>
        <dsp:cNvPr id="0" name=""/>
        <dsp:cNvSpPr/>
      </dsp:nvSpPr>
      <dsp:spPr>
        <a:xfrm>
          <a:off x="0" y="153892"/>
          <a:ext cx="8134064" cy="1132709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solidFill>
                <a:schemeClr val="tx1"/>
              </a:solidFill>
            </a:rPr>
            <a:t>ALCA</a:t>
          </a:r>
          <a:r>
            <a:rPr lang="es-EC" sz="5400" kern="1200" dirty="0" smtClean="0">
              <a:solidFill>
                <a:schemeClr val="accent4">
                  <a:lumMod val="65000"/>
                  <a:lumOff val="35000"/>
                </a:schemeClr>
              </a:solidFill>
            </a:rPr>
            <a:t>NCE</a:t>
          </a:r>
          <a:endParaRPr lang="es-EC" sz="5400" kern="1200" dirty="0">
            <a:solidFill>
              <a:schemeClr val="accent4">
                <a:lumMod val="65000"/>
                <a:lumOff val="35000"/>
              </a:schemeClr>
            </a:solidFill>
          </a:endParaRPr>
        </a:p>
      </dsp:txBody>
      <dsp:txXfrm>
        <a:off x="0" y="153892"/>
        <a:ext cx="8134064" cy="1132709"/>
      </dsp:txXfrm>
    </dsp:sp>
    <dsp:sp modelId="{32F7DBD6-04DA-4BBE-A970-41AF383631A4}">
      <dsp:nvSpPr>
        <dsp:cNvPr id="0" name=""/>
        <dsp:cNvSpPr/>
      </dsp:nvSpPr>
      <dsp:spPr>
        <a:xfrm>
          <a:off x="0" y="1594386"/>
          <a:ext cx="2033516" cy="3671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Estudiar el entorno de la empresa, de manera que se pueda analizar las mejores estrategias de mercado en las que se pueda incurrir, teniendo en cuenta sus capacidades y posibilidades.</a:t>
          </a:r>
          <a:endParaRPr lang="es-EC" sz="1900" kern="1200" dirty="0"/>
        </a:p>
      </dsp:txBody>
      <dsp:txXfrm>
        <a:off x="0" y="1594386"/>
        <a:ext cx="2033516" cy="3671384"/>
      </dsp:txXfrm>
    </dsp:sp>
    <dsp:sp modelId="{EBB751CD-77BA-496F-9A39-A9FA0707041B}">
      <dsp:nvSpPr>
        <dsp:cNvPr id="0" name=""/>
        <dsp:cNvSpPr/>
      </dsp:nvSpPr>
      <dsp:spPr>
        <a:xfrm>
          <a:off x="2033516" y="1594386"/>
          <a:ext cx="2033516" cy="3671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Estudio en base a datos reales y confiables, para de esta manera predecir un mejor funcionamiento encaminado a la operación eficiente de la empresa.</a:t>
          </a:r>
          <a:endParaRPr lang="es-EC" sz="1900" kern="1200" dirty="0"/>
        </a:p>
      </dsp:txBody>
      <dsp:txXfrm>
        <a:off x="2033516" y="1594386"/>
        <a:ext cx="2033516" cy="3671384"/>
      </dsp:txXfrm>
    </dsp:sp>
    <dsp:sp modelId="{66D4DF83-0699-4C06-8B06-9F9DB7E5C2DD}">
      <dsp:nvSpPr>
        <dsp:cNvPr id="0" name=""/>
        <dsp:cNvSpPr/>
      </dsp:nvSpPr>
      <dsp:spPr>
        <a:xfrm>
          <a:off x="4067032" y="1594386"/>
          <a:ext cx="2033516" cy="3671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 evaluación financiera, permitirá trazar las metas a futuro,  teniendo en cuenta las proyecciones financieras, los márgenes de riesgos, y  márgenes de rentabilidad a los que  se quiere llegar. </a:t>
          </a:r>
          <a:endParaRPr lang="es-EC" sz="1900" kern="1200" dirty="0"/>
        </a:p>
      </dsp:txBody>
      <dsp:txXfrm>
        <a:off x="4067032" y="1594386"/>
        <a:ext cx="2033516" cy="3671384"/>
      </dsp:txXfrm>
    </dsp:sp>
    <dsp:sp modelId="{8E79124D-E0BF-46D9-8140-6DB06E442BB9}">
      <dsp:nvSpPr>
        <dsp:cNvPr id="0" name=""/>
        <dsp:cNvSpPr/>
      </dsp:nvSpPr>
      <dsp:spPr>
        <a:xfrm>
          <a:off x="6100548" y="1594386"/>
          <a:ext cx="2033516" cy="3671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proyecto incluirá, tanto un análisis cuantitativo como cualitativo.</a:t>
          </a:r>
          <a:endParaRPr lang="es-EC" sz="1900" kern="1200" dirty="0"/>
        </a:p>
      </dsp:txBody>
      <dsp:txXfrm>
        <a:off x="6100548" y="1594386"/>
        <a:ext cx="2033516" cy="3671384"/>
      </dsp:txXfrm>
    </dsp:sp>
    <dsp:sp modelId="{2D4C9702-27A9-4FD8-9EDE-1C6960BE900F}">
      <dsp:nvSpPr>
        <dsp:cNvPr id="0" name=""/>
        <dsp:cNvSpPr/>
      </dsp:nvSpPr>
      <dsp:spPr>
        <a:xfrm>
          <a:off x="0" y="5265771"/>
          <a:ext cx="8134064" cy="4079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9A2EC-CDD5-45E2-81ED-758343379BDC}">
      <dsp:nvSpPr>
        <dsp:cNvPr id="0" name=""/>
        <dsp:cNvSpPr/>
      </dsp:nvSpPr>
      <dsp:spPr>
        <a:xfrm>
          <a:off x="13566" y="59132"/>
          <a:ext cx="2752545" cy="147369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Identificar las posibles fallas o mejoras a realizar dentro de la empresa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3566" y="59132"/>
        <a:ext cx="2752545" cy="1473698"/>
      </dsp:txXfrm>
    </dsp:sp>
    <dsp:sp modelId="{EB61067A-BDED-4F25-B53C-022D72383E48}">
      <dsp:nvSpPr>
        <dsp:cNvPr id="0" name=""/>
        <dsp:cNvSpPr/>
      </dsp:nvSpPr>
      <dsp:spPr>
        <a:xfrm>
          <a:off x="3160517" y="59132"/>
          <a:ext cx="2981233" cy="147369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De ser necesario sugerir a la empresa enfocarse sólo la comercialización, o sólo  en la producción de las larvas de camarón.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160517" y="59132"/>
        <a:ext cx="2981233" cy="1473698"/>
      </dsp:txXfrm>
    </dsp:sp>
    <dsp:sp modelId="{2A3C0BD0-87EA-4206-A13F-AA116A064CFE}">
      <dsp:nvSpPr>
        <dsp:cNvPr id="0" name=""/>
        <dsp:cNvSpPr/>
      </dsp:nvSpPr>
      <dsp:spPr>
        <a:xfrm>
          <a:off x="0" y="1660312"/>
          <a:ext cx="2776947" cy="178282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Plantear las propuestas de mejoras e incluir las vías necesarias para tomar dichas medidas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0" y="1660312"/>
        <a:ext cx="2776947" cy="1782822"/>
      </dsp:txXfrm>
    </dsp:sp>
    <dsp:sp modelId="{D32336F9-C57F-45D4-BDD6-071768FD7A50}">
      <dsp:nvSpPr>
        <dsp:cNvPr id="0" name=""/>
        <dsp:cNvSpPr/>
      </dsp:nvSpPr>
      <dsp:spPr>
        <a:xfrm>
          <a:off x="3203699" y="1662725"/>
          <a:ext cx="2952232" cy="1719344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Aplicar  un estudio técnico que nos permita reconocer previamente la producción, comercialización, oferta y demanda a la que nuestro mercado se ve expuesto.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203699" y="1662725"/>
        <a:ext cx="2952232" cy="1719344"/>
      </dsp:txXfrm>
    </dsp:sp>
    <dsp:sp modelId="{EF7DA708-1060-48DD-B6B5-B63D066B4D11}">
      <dsp:nvSpPr>
        <dsp:cNvPr id="0" name=""/>
        <dsp:cNvSpPr/>
      </dsp:nvSpPr>
      <dsp:spPr>
        <a:xfrm>
          <a:off x="1737951" y="3624367"/>
          <a:ext cx="2676021" cy="1432063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Identificar estrategias financieras que permitan optimizar los recursos y reducir costos.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737951" y="3624367"/>
        <a:ext cx="2676021" cy="14320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7F7296-FA20-490B-BFD3-3025D5394691}" type="slidenum">
              <a:rPr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99596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15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15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16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16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17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17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18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18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19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19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20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20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21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21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22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22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24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24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25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25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27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27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28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28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30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30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31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31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32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32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34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34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36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36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38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38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39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39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40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40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3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3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42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42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43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43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44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44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45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45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48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48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7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7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8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8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9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9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10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10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139D3-5A68-4678-B820-6CE14379DC2C}" type="slidenum">
              <a:rPr sz="1200" noProof="1"/>
              <a:pPr algn="r"/>
              <a:t>13</a:t>
            </a:fld>
            <a:endParaRPr lang="de-DE" sz="1200" noProof="1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C3C8BF-6F63-43CF-B82B-1D88E5F6AED8}" type="slidenum">
              <a:rPr lang="en-GB" sz="1300"/>
              <a:pPr algn="r" defTabSz="947738"/>
              <a:t>13</a:t>
            </a:fld>
            <a:endParaRPr lang="en-GB" sz="13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2A5C9-E43E-4531-85A8-FD2C899BB646}" type="slidenum">
              <a:rPr sz="1200" noProof="1"/>
              <a:pPr algn="r"/>
              <a:t>14</a:t>
            </a:fld>
            <a:endParaRPr lang="de-DE" sz="1200" noProof="1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7607BCE-3252-4F86-A25C-8039D8A4323D}" type="slidenum">
              <a:rPr lang="en-GB" sz="1300"/>
              <a:pPr algn="r" defTabSz="947738"/>
              <a:t>14</a:t>
            </a:fld>
            <a:endParaRPr lang="en-GB" sz="13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D09B0377-C72B-4609-85DA-475162BFD612}" type="slidenum">
              <a:rPr lang="de-DE" sz="1000"/>
              <a:pPr>
                <a:defRPr/>
              </a:pPr>
              <a:t>‹Nº›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/>
          <p:cNvSpPr>
            <a:spLocks noGrp="1" noChangeArrowheads="1"/>
          </p:cNvSpPr>
          <p:nvPr/>
        </p:nvSpPr>
        <p:spPr bwMode="gray">
          <a:xfrm>
            <a:off x="320675" y="33338"/>
            <a:ext cx="85201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de-DE" sz="3000" b="1">
                <a:solidFill>
                  <a:schemeClr val="bg1"/>
                </a:solidFill>
              </a:rPr>
              <a:t>Headline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gray">
          <a:xfrm>
            <a:off x="320675" y="10128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sz="2000" noProof="1">
                <a:solidFill>
                  <a:schemeClr val="bg1"/>
                </a:solidFill>
              </a:rPr>
              <a:t>Placeholder for your own sub headline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39" name="Grafik 220" descr="Hintergrund 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900" y="3619500"/>
            <a:ext cx="1974850" cy="1960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Grafik 8" descr="Abstrac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100000">
                <a:srgbClr val="D2201C"/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>
            <a:outerShdw blurRad="50800" dist="50800" dir="5400000" sx="1000" sy="1000" algn="ctr" rotWithShape="0">
              <a:schemeClr val="tx1">
                <a:lumMod val="85000"/>
                <a:lumOff val="15000"/>
              </a:schemeClr>
            </a:outerShdw>
          </a:effectLst>
        </p:spPr>
      </p:pic>
      <p:grpSp>
        <p:nvGrpSpPr>
          <p:cNvPr id="2" name="Gruppieren 224"/>
          <p:cNvGrpSpPr>
            <a:grpSpLocks/>
          </p:cNvGrpSpPr>
          <p:nvPr/>
        </p:nvGrpSpPr>
        <p:grpSpPr bwMode="auto">
          <a:xfrm>
            <a:off x="4702175" y="3629025"/>
            <a:ext cx="1998663" cy="1960563"/>
            <a:chOff x="4369142" y="3629025"/>
            <a:chExt cx="1998639" cy="1959784"/>
          </a:xfrm>
        </p:grpSpPr>
        <p:pic>
          <p:nvPicPr>
            <p:cNvPr id="42" name="Grafik 223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5017" y="3629025"/>
              <a:ext cx="1974826" cy="1959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" name="Freeform 165"/>
            <p:cNvSpPr>
              <a:spLocks/>
            </p:cNvSpPr>
            <p:nvPr/>
          </p:nvSpPr>
          <p:spPr bwMode="auto">
            <a:xfrm rot="20704251">
              <a:off x="4650127" y="4762050"/>
              <a:ext cx="1717654" cy="660138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 rot="20704251">
              <a:off x="4369142" y="3706782"/>
              <a:ext cx="1724004" cy="671245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tx2">
                  <a:lumMod val="60000"/>
                  <a:lumOff val="40000"/>
                  <a:alpha val="22000"/>
                </a:schemeClr>
              </a:solidFill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grpSp>
        <p:nvGrpSpPr>
          <p:cNvPr id="3" name="Gruppieren 31"/>
          <p:cNvGrpSpPr>
            <a:grpSpLocks/>
          </p:cNvGrpSpPr>
          <p:nvPr/>
        </p:nvGrpSpPr>
        <p:grpSpPr bwMode="auto">
          <a:xfrm>
            <a:off x="2501900" y="3609975"/>
            <a:ext cx="1998663" cy="1960563"/>
            <a:chOff x="2273643" y="3609975"/>
            <a:chExt cx="1998639" cy="1959784"/>
          </a:xfrm>
        </p:grpSpPr>
        <p:pic>
          <p:nvPicPr>
            <p:cNvPr id="47" name="Grafik 212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9518" y="3609975"/>
              <a:ext cx="1974826" cy="1959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8" name="Freeform 165"/>
            <p:cNvSpPr>
              <a:spLocks/>
            </p:cNvSpPr>
            <p:nvPr/>
          </p:nvSpPr>
          <p:spPr bwMode="auto">
            <a:xfrm rot="20704251">
              <a:off x="2554628" y="4743000"/>
              <a:ext cx="1717654" cy="660138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49" name="Freeform 166"/>
            <p:cNvSpPr>
              <a:spLocks/>
            </p:cNvSpPr>
            <p:nvPr/>
          </p:nvSpPr>
          <p:spPr bwMode="auto">
            <a:xfrm rot="20704251">
              <a:off x="2273643" y="3687732"/>
              <a:ext cx="1724004" cy="671245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38100">
              <a:solidFill>
                <a:schemeClr val="tx2">
                  <a:lumMod val="60000"/>
                  <a:lumOff val="40000"/>
                  <a:alpha val="22000"/>
                </a:schemeClr>
              </a:solidFill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50" name="Textfeld 215"/>
          <p:cNvSpPr txBox="1">
            <a:spLocks noChangeArrowheads="1"/>
          </p:cNvSpPr>
          <p:nvPr/>
        </p:nvSpPr>
        <p:spPr bwMode="auto">
          <a:xfrm rot="20700000">
            <a:off x="2743200" y="4362450"/>
            <a:ext cx="157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grpSp>
        <p:nvGrpSpPr>
          <p:cNvPr id="4" name="Gruppieren 227"/>
          <p:cNvGrpSpPr/>
          <p:nvPr/>
        </p:nvGrpSpPr>
        <p:grpSpPr>
          <a:xfrm rot="21253109">
            <a:off x="6825230" y="3745818"/>
            <a:ext cx="1879275" cy="1473880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Grafik 221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3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54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55" name="Textfeld 222"/>
          <p:cNvSpPr txBox="1">
            <a:spLocks noChangeArrowheads="1"/>
          </p:cNvSpPr>
          <p:nvPr/>
        </p:nvSpPr>
        <p:spPr bwMode="auto">
          <a:xfrm rot="20700000">
            <a:off x="7058025" y="42767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sp>
        <p:nvSpPr>
          <p:cNvPr id="56" name="Rectangle 7"/>
          <p:cNvSpPr>
            <a:spLocks noGrp="1" noChangeArrowheads="1"/>
          </p:cNvSpPr>
          <p:nvPr/>
        </p:nvSpPr>
        <p:spPr bwMode="gray">
          <a:xfrm>
            <a:off x="3628697" y="229742"/>
            <a:ext cx="4912053" cy="28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ndalus"/>
              </a:rPr>
              <a:t>“ </a:t>
            </a:r>
            <a:r>
              <a:rPr lang="es-EC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ndalus"/>
              </a:rPr>
              <a:t>Valoración Financiera de una empresa dedicada a la </a:t>
            </a:r>
            <a:r>
              <a:rPr lang="es-EC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ndalus"/>
              </a:rPr>
              <a:t>Producción  y Comercialización De Larvas </a:t>
            </a:r>
            <a:r>
              <a:rPr lang="es-EC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ndalus"/>
              </a:rPr>
              <a:t>De </a:t>
            </a:r>
            <a:r>
              <a:rPr lang="es-EC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ndalus"/>
              </a:rPr>
              <a:t>Camarón”</a:t>
            </a:r>
            <a:endParaRPr lang="de-DE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Andalus"/>
            </a:endParaRPr>
          </a:p>
        </p:txBody>
      </p:sp>
      <p:grpSp>
        <p:nvGrpSpPr>
          <p:cNvPr id="5" name="Gruppieren 30"/>
          <p:cNvGrpSpPr>
            <a:grpSpLocks/>
          </p:cNvGrpSpPr>
          <p:nvPr/>
        </p:nvGrpSpPr>
        <p:grpSpPr bwMode="auto">
          <a:xfrm>
            <a:off x="412750" y="3055938"/>
            <a:ext cx="1911350" cy="1847850"/>
            <a:chOff x="241642" y="2974166"/>
            <a:chExt cx="2005782" cy="1938368"/>
          </a:xfrm>
        </p:grpSpPr>
        <p:pic>
          <p:nvPicPr>
            <p:cNvPr id="59" name="Grafik 23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29" y="2974166"/>
              <a:ext cx="1974941" cy="193836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0" name="Freeform 165"/>
            <p:cNvSpPr>
              <a:spLocks/>
            </p:cNvSpPr>
            <p:nvPr/>
          </p:nvSpPr>
          <p:spPr bwMode="auto">
            <a:xfrm rot="20704251">
              <a:off x="529849" y="4131524"/>
              <a:ext cx="1717575" cy="657780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20000"/>
                </a:gs>
                <a:gs pos="100000">
                  <a:srgbClr val="D2201C"/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61" name="Freeform 166"/>
            <p:cNvSpPr>
              <a:spLocks/>
            </p:cNvSpPr>
            <p:nvPr/>
          </p:nvSpPr>
          <p:spPr bwMode="auto">
            <a:xfrm rot="20704251">
              <a:off x="241642" y="3094065"/>
              <a:ext cx="1724240" cy="671101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20000"/>
                </a:gs>
                <a:gs pos="100000">
                  <a:srgbClr val="D2201C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62" name="Textfeld 28"/>
          <p:cNvSpPr txBox="1">
            <a:spLocks noChangeArrowheads="1"/>
          </p:cNvSpPr>
          <p:nvPr/>
        </p:nvSpPr>
        <p:spPr bwMode="auto">
          <a:xfrm rot="20700000">
            <a:off x="590550" y="37671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59" y="229742"/>
            <a:ext cx="3040844" cy="2383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 l="76058" t="71096"/>
          <a:stretch>
            <a:fillRect/>
          </a:stretch>
        </p:blipFill>
        <p:spPr bwMode="auto">
          <a:xfrm>
            <a:off x="380210" y="3055938"/>
            <a:ext cx="1978000" cy="189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Picture 3" descr="http://www.agromardelpacifico.com/images/larvas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7355" y="3613259"/>
            <a:ext cx="1927972" cy="177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http://tiie.com.mx/wp-content/uploads/porcentaje31-300x1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8182" y="3537357"/>
            <a:ext cx="1975114" cy="204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" descr="http://antenamisionera.files.wordpress.com/2011/04/resultados0.jpg"/>
          <p:cNvPicPr>
            <a:picLocks noChangeAspect="1" noChangeArrowheads="1"/>
          </p:cNvPicPr>
          <p:nvPr/>
        </p:nvPicPr>
        <p:blipFill>
          <a:blip r:embed="rId9" cstate="print"/>
          <a:srcRect r="22192" b="9529"/>
          <a:stretch>
            <a:fillRect/>
          </a:stretch>
        </p:blipFill>
        <p:spPr bwMode="auto">
          <a:xfrm rot="21161315">
            <a:off x="6828657" y="3697299"/>
            <a:ext cx="1930478" cy="163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4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sz="6000" b="1" cap="all" dirty="0" smtClean="0">
                <a:ln w="0"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FODA</a:t>
            </a:r>
            <a:endParaRPr lang="en-US" sz="6000" b="1" cap="all" dirty="0">
              <a:ln w="0">
                <a:solidFill>
                  <a:schemeClr val="bg2"/>
                </a:solidFill>
              </a:ln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65251" y="1413752"/>
            <a:ext cx="1860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801688">
              <a:spcAft>
                <a:spcPct val="40000"/>
              </a:spcAft>
            </a:pPr>
            <a:r>
              <a:rPr lang="es-ES" sz="2000" b="1" noProof="1" smtClean="0">
                <a:ln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FORTALEZAS</a:t>
            </a:r>
            <a:endParaRPr lang="es-ES" sz="2000" b="1" noProof="1">
              <a:ln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60786" y="798259"/>
            <a:ext cx="6476504" cy="5854788"/>
            <a:chOff x="1541" y="1102"/>
            <a:chExt cx="2583" cy="2556"/>
          </a:xfrm>
        </p:grpSpPr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2754" y="1102"/>
              <a:ext cx="1370" cy="1363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b="1" dirty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gray">
            <a:xfrm rot="5400000">
              <a:off x="2753" y="2581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gray">
            <a:xfrm rot="10800000">
              <a:off x="1544" y="2574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gray">
            <a:xfrm rot="-5400000">
              <a:off x="1541" y="1397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gray">
          <a:xfrm>
            <a:off x="1865975" y="1951953"/>
            <a:ext cx="21669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Clientes fijos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Nivel de precios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Relación directa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Políticas de calidad y entrega del producto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Infraestructura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Buen manejo en el departamento de  cultivo de algas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4744231" y="1790471"/>
            <a:ext cx="2693798" cy="18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Centro de acopio de larvas.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Implementación de un reservorio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Crear una cartera de clientes para ser más productivos.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Adquisición de vehículos para cubrir los costos de transporte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1865975" y="4385559"/>
            <a:ext cx="218058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Liquidez para ser más productivos</a:t>
            </a:r>
          </a:p>
          <a:p>
            <a:pPr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Exigencias del mercado.</a:t>
            </a:r>
          </a:p>
          <a:p>
            <a:pPr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Posicionamiento de otras marcas como lo es </a:t>
            </a:r>
            <a:r>
              <a:rPr lang="es-ES" sz="1400" dirty="0" err="1" smtClean="0">
                <a:cs typeface="Arial" pitchFamily="34" charset="0"/>
              </a:rPr>
              <a:t>Aquatropical</a:t>
            </a:r>
            <a:endParaRPr lang="es-ES" sz="1400" dirty="0" smtClean="0"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s-ES" sz="1400" dirty="0" smtClean="0">
                <a:cs typeface="Arial" pitchFamily="34" charset="0"/>
              </a:rPr>
              <a:t> Calificación de los empleados. 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gray">
          <a:xfrm>
            <a:off x="4785175" y="4384674"/>
            <a:ext cx="1785487" cy="16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cs typeface="Arial" pitchFamily="34" charset="0"/>
              </a:rPr>
              <a:t> Competencia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cs typeface="Arial" pitchFamily="34" charset="0"/>
              </a:rPr>
              <a:t> Políticas gubernamentales.</a:t>
            </a:r>
            <a:endParaRPr lang="es-ES" dirty="0">
              <a:cs typeface="Arial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gray">
          <a:xfrm>
            <a:off x="300038" y="4107676"/>
            <a:ext cx="1860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801688">
              <a:spcAft>
                <a:spcPct val="40000"/>
              </a:spcAft>
            </a:pPr>
            <a:r>
              <a:rPr lang="es-ES" sz="2000" b="1" noProof="1" smtClean="0">
                <a:ln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DEBILIDADES</a:t>
            </a:r>
            <a:endParaRPr lang="es-ES" sz="2000" b="1" noProof="1">
              <a:ln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6960114" y="4107676"/>
            <a:ext cx="1860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801688">
              <a:spcAft>
                <a:spcPct val="40000"/>
              </a:spcAft>
            </a:pPr>
            <a:r>
              <a:rPr lang="es-ES" sz="2000" b="1" noProof="1" smtClean="0">
                <a:ln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AMENAZAS</a:t>
            </a:r>
            <a:endParaRPr lang="es-ES" sz="2000" b="1" noProof="1">
              <a:ln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gray">
          <a:xfrm>
            <a:off x="6434138" y="432965"/>
            <a:ext cx="257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801688">
              <a:spcAft>
                <a:spcPct val="40000"/>
              </a:spcAft>
            </a:pPr>
            <a:r>
              <a:rPr lang="es-ES" sz="2000" b="1" noProof="1" smtClean="0">
                <a:ln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OPORTUNIDADES</a:t>
            </a:r>
            <a:endParaRPr lang="es-ES" sz="2000" b="1" noProof="1">
              <a:ln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5165725"/>
            <a:ext cx="9144000" cy="1676400"/>
            <a:chOff x="0" y="2086"/>
            <a:chExt cx="5760" cy="1056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7168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716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l="30044" t="34663" r="25348" b="16934"/>
          <a:stretch>
            <a:fillRect/>
          </a:stretch>
        </p:blipFill>
        <p:spPr bwMode="auto">
          <a:xfrm>
            <a:off x="791801" y="1512565"/>
            <a:ext cx="7390503" cy="50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bgerundetes Rechteck 45"/>
          <p:cNvSpPr/>
          <p:nvPr/>
        </p:nvSpPr>
        <p:spPr>
          <a:xfrm>
            <a:off x="323850" y="2434076"/>
            <a:ext cx="817191" cy="5720474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03017" lon="5434512" rev="21570401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de-DE"/>
          </a:p>
        </p:txBody>
      </p:sp>
      <p:sp>
        <p:nvSpPr>
          <p:cNvPr id="12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MATRIZ </a:t>
            </a:r>
            <a:r>
              <a:rPr lang="de-DE" sz="5400" dirty="0" smtClean="0">
                <a:solidFill>
                  <a:srgbClr val="595959"/>
                </a:solidFill>
              </a:rPr>
              <a:t>BCG</a:t>
            </a:r>
            <a:endParaRPr lang="de-DE" sz="540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923330"/>
            <a:ext cx="9144000" cy="1676400"/>
            <a:chOff x="0" y="2086"/>
            <a:chExt cx="5760" cy="1056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7168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716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/>
          </p:cNvPicPr>
          <p:nvPr/>
        </p:nvPicPr>
        <p:blipFill>
          <a:blip r:embed="rId3" cstate="print"/>
          <a:srcRect l="26931" t="27679" r="28919" b="13020"/>
          <a:stretch>
            <a:fillRect/>
          </a:stretch>
        </p:blipFill>
        <p:spPr bwMode="auto">
          <a:xfrm>
            <a:off x="1454352" y="1313855"/>
            <a:ext cx="619268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MATRIZ </a:t>
            </a:r>
            <a:r>
              <a:rPr lang="de-DE" sz="5400" dirty="0" smtClean="0">
                <a:solidFill>
                  <a:srgbClr val="595959"/>
                </a:solidFill>
              </a:rPr>
              <a:t>IMPLICACIÓN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äne 6"/>
          <p:cNvSpPr/>
          <p:nvPr/>
        </p:nvSpPr>
        <p:spPr>
          <a:xfrm>
            <a:off x="619932" y="1505188"/>
            <a:ext cx="2565199" cy="2350793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400000">
              <a:rot lat="19653974" lon="19492282" rev="1671675"/>
            </a:camera>
            <a:lightRig rig="threePt" dir="t"/>
          </a:scene3d>
          <a:sp3d extrusionH="190500" prstMaterial="matte">
            <a:bevelT w="0" h="0" prst="divot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5181600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84149" y="1505188"/>
            <a:ext cx="4115143" cy="3176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s-ES" dirty="0" smtClean="0">
                <a:latin typeface="+mn-lt"/>
                <a:cs typeface="Andalus" pitchFamily="2" charset="-78"/>
              </a:rPr>
              <a:t> Existe una fuerte  implicación y aprehensión intelectual, está muy influenciado por los conocimientos.  Se considera que la implicación es muy fuerte porque el cliente está obligado a adquirir una materia prima de calidad.</a:t>
            </a:r>
            <a:r>
              <a:rPr lang="es-EC" dirty="0" smtClean="0">
                <a:latin typeface="+mn-lt"/>
                <a:cs typeface="Andalus" pitchFamily="2" charset="-78"/>
              </a:rPr>
              <a:t> </a:t>
            </a:r>
          </a:p>
        </p:txBody>
      </p:sp>
      <p:sp>
        <p:nvSpPr>
          <p:cNvPr id="24" name="Freihandform 23"/>
          <p:cNvSpPr/>
          <p:nvPr/>
        </p:nvSpPr>
        <p:spPr>
          <a:xfrm>
            <a:off x="4299292" y="2184203"/>
            <a:ext cx="1325888" cy="2833574"/>
          </a:xfrm>
          <a:custGeom>
            <a:avLst/>
            <a:gdLst>
              <a:gd name="connsiteX0" fmla="*/ 0 w 1270000"/>
              <a:gd name="connsiteY0" fmla="*/ 3086100 h 3086100"/>
              <a:gd name="connsiteX1" fmla="*/ 914400 w 1270000"/>
              <a:gd name="connsiteY1" fmla="*/ 0 h 3086100"/>
              <a:gd name="connsiteX2" fmla="*/ 1270000 w 1270000"/>
              <a:gd name="connsiteY2" fmla="*/ 2794000 h 3086100"/>
              <a:gd name="connsiteX3" fmla="*/ 0 w 1270000"/>
              <a:gd name="connsiteY3" fmla="*/ 3086100 h 3086100"/>
              <a:gd name="connsiteX0" fmla="*/ 0 w 5283200"/>
              <a:gd name="connsiteY0" fmla="*/ 3086100 h 3086100"/>
              <a:gd name="connsiteX1" fmla="*/ 914400 w 5283200"/>
              <a:gd name="connsiteY1" fmla="*/ 0 h 3086100"/>
              <a:gd name="connsiteX2" fmla="*/ 5283200 w 5283200"/>
              <a:gd name="connsiteY2" fmla="*/ 2844800 h 3086100"/>
              <a:gd name="connsiteX3" fmla="*/ 0 w 5283200"/>
              <a:gd name="connsiteY3" fmla="*/ 3086100 h 3086100"/>
              <a:gd name="connsiteX0" fmla="*/ 0 w 1257300"/>
              <a:gd name="connsiteY0" fmla="*/ 3086100 h 3086100"/>
              <a:gd name="connsiteX1" fmla="*/ 914400 w 1257300"/>
              <a:gd name="connsiteY1" fmla="*/ 0 h 3086100"/>
              <a:gd name="connsiteX2" fmla="*/ 1257300 w 1257300"/>
              <a:gd name="connsiteY2" fmla="*/ 2806700 h 3086100"/>
              <a:gd name="connsiteX3" fmla="*/ 0 w 1257300"/>
              <a:gd name="connsiteY3" fmla="*/ 3086100 h 3086100"/>
              <a:gd name="connsiteX0" fmla="*/ 0 w 1257300"/>
              <a:gd name="connsiteY0" fmla="*/ 3117104 h 3117104"/>
              <a:gd name="connsiteX1" fmla="*/ 914400 w 1257300"/>
              <a:gd name="connsiteY1" fmla="*/ 0 h 3117104"/>
              <a:gd name="connsiteX2" fmla="*/ 1257300 w 1257300"/>
              <a:gd name="connsiteY2" fmla="*/ 2806700 h 3117104"/>
              <a:gd name="connsiteX3" fmla="*/ 0 w 1257300"/>
              <a:gd name="connsiteY3" fmla="*/ 3117104 h 3117104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806700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04978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26038 h 3290545"/>
              <a:gd name="connsiteX3" fmla="*/ 0 w 1331764"/>
              <a:gd name="connsiteY3" fmla="*/ 3290545 h 3290545"/>
              <a:gd name="connsiteX0" fmla="*/ 0 w 1310911"/>
              <a:gd name="connsiteY0" fmla="*/ 3290545 h 3290545"/>
              <a:gd name="connsiteX1" fmla="*/ 988864 w 1310911"/>
              <a:gd name="connsiteY1" fmla="*/ 0 h 3290545"/>
              <a:gd name="connsiteX2" fmla="*/ 1310911 w 1310911"/>
              <a:gd name="connsiteY2" fmla="*/ 2915543 h 3290545"/>
              <a:gd name="connsiteX3" fmla="*/ 0 w 1310911"/>
              <a:gd name="connsiteY3" fmla="*/ 3290545 h 3290545"/>
              <a:gd name="connsiteX0" fmla="*/ 0 w 1310911"/>
              <a:gd name="connsiteY0" fmla="*/ 3157942 h 3157942"/>
              <a:gd name="connsiteX1" fmla="*/ 928534 w 1310911"/>
              <a:gd name="connsiteY1" fmla="*/ 0 h 3157942"/>
              <a:gd name="connsiteX2" fmla="*/ 1310911 w 1310911"/>
              <a:gd name="connsiteY2" fmla="*/ 2782940 h 3157942"/>
              <a:gd name="connsiteX3" fmla="*/ 0 w 1310911"/>
              <a:gd name="connsiteY3" fmla="*/ 3157942 h 315794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782940 h 3323352"/>
              <a:gd name="connsiteX3" fmla="*/ 0 w 1241475"/>
              <a:gd name="connsiteY3" fmla="*/ 3323352 h 332335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837055 h 3323352"/>
              <a:gd name="connsiteX3" fmla="*/ 0 w 1241475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782940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999725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821571 h 3323352"/>
              <a:gd name="connsiteX3" fmla="*/ 0 w 1312174"/>
              <a:gd name="connsiteY3" fmla="*/ 3323352 h 3323352"/>
              <a:gd name="connsiteX0" fmla="*/ 0 w 1312174"/>
              <a:gd name="connsiteY0" fmla="*/ 2821571 h 2821571"/>
              <a:gd name="connsiteX1" fmla="*/ 859098 w 1312174"/>
              <a:gd name="connsiteY1" fmla="*/ 0 h 2821571"/>
              <a:gd name="connsiteX2" fmla="*/ 1312174 w 1312174"/>
              <a:gd name="connsiteY2" fmla="*/ 2821571 h 2821571"/>
              <a:gd name="connsiteX3" fmla="*/ 0 w 1312174"/>
              <a:gd name="connsiteY3" fmla="*/ 2821571 h 2821571"/>
              <a:gd name="connsiteX0" fmla="*/ 0 w 1312174"/>
              <a:gd name="connsiteY0" fmla="*/ 3187049 h 3187049"/>
              <a:gd name="connsiteX1" fmla="*/ 859098 w 1312174"/>
              <a:gd name="connsiteY1" fmla="*/ 0 h 3187049"/>
              <a:gd name="connsiteX2" fmla="*/ 1312174 w 1312174"/>
              <a:gd name="connsiteY2" fmla="*/ 2821571 h 3187049"/>
              <a:gd name="connsiteX3" fmla="*/ 0 w 1312174"/>
              <a:gd name="connsiteY3" fmla="*/ 3187049 h 31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174" h="3187049">
                <a:moveTo>
                  <a:pt x="0" y="3187049"/>
                </a:moveTo>
                <a:lnTo>
                  <a:pt x="859098" y="0"/>
                </a:lnTo>
                <a:lnTo>
                  <a:pt x="1312174" y="2821571"/>
                </a:lnTo>
                <a:lnTo>
                  <a:pt x="0" y="318704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4299293" y="2384746"/>
            <a:ext cx="1173160" cy="2478793"/>
          </a:xfrm>
          <a:custGeom>
            <a:avLst/>
            <a:gdLst>
              <a:gd name="connsiteX0" fmla="*/ 0 w 1270000"/>
              <a:gd name="connsiteY0" fmla="*/ 3086100 h 3086100"/>
              <a:gd name="connsiteX1" fmla="*/ 914400 w 1270000"/>
              <a:gd name="connsiteY1" fmla="*/ 0 h 3086100"/>
              <a:gd name="connsiteX2" fmla="*/ 1270000 w 1270000"/>
              <a:gd name="connsiteY2" fmla="*/ 2794000 h 3086100"/>
              <a:gd name="connsiteX3" fmla="*/ 0 w 1270000"/>
              <a:gd name="connsiteY3" fmla="*/ 3086100 h 3086100"/>
              <a:gd name="connsiteX0" fmla="*/ 0 w 5283200"/>
              <a:gd name="connsiteY0" fmla="*/ 3086100 h 3086100"/>
              <a:gd name="connsiteX1" fmla="*/ 914400 w 5283200"/>
              <a:gd name="connsiteY1" fmla="*/ 0 h 3086100"/>
              <a:gd name="connsiteX2" fmla="*/ 5283200 w 5283200"/>
              <a:gd name="connsiteY2" fmla="*/ 2844800 h 3086100"/>
              <a:gd name="connsiteX3" fmla="*/ 0 w 5283200"/>
              <a:gd name="connsiteY3" fmla="*/ 3086100 h 3086100"/>
              <a:gd name="connsiteX0" fmla="*/ 0 w 1257300"/>
              <a:gd name="connsiteY0" fmla="*/ 3086100 h 3086100"/>
              <a:gd name="connsiteX1" fmla="*/ 914400 w 1257300"/>
              <a:gd name="connsiteY1" fmla="*/ 0 h 3086100"/>
              <a:gd name="connsiteX2" fmla="*/ 1257300 w 1257300"/>
              <a:gd name="connsiteY2" fmla="*/ 2806700 h 3086100"/>
              <a:gd name="connsiteX3" fmla="*/ 0 w 1257300"/>
              <a:gd name="connsiteY3" fmla="*/ 3086100 h 3086100"/>
              <a:gd name="connsiteX0" fmla="*/ 0 w 1257300"/>
              <a:gd name="connsiteY0" fmla="*/ 3117104 h 3117104"/>
              <a:gd name="connsiteX1" fmla="*/ 914400 w 1257300"/>
              <a:gd name="connsiteY1" fmla="*/ 0 h 3117104"/>
              <a:gd name="connsiteX2" fmla="*/ 1257300 w 1257300"/>
              <a:gd name="connsiteY2" fmla="*/ 2806700 h 3117104"/>
              <a:gd name="connsiteX3" fmla="*/ 0 w 1257300"/>
              <a:gd name="connsiteY3" fmla="*/ 3117104 h 3117104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806700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04978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26038 h 3290545"/>
              <a:gd name="connsiteX3" fmla="*/ 0 w 1331764"/>
              <a:gd name="connsiteY3" fmla="*/ 3290545 h 3290545"/>
              <a:gd name="connsiteX0" fmla="*/ 0 w 1310911"/>
              <a:gd name="connsiteY0" fmla="*/ 3290545 h 3290545"/>
              <a:gd name="connsiteX1" fmla="*/ 988864 w 1310911"/>
              <a:gd name="connsiteY1" fmla="*/ 0 h 3290545"/>
              <a:gd name="connsiteX2" fmla="*/ 1310911 w 1310911"/>
              <a:gd name="connsiteY2" fmla="*/ 2915543 h 3290545"/>
              <a:gd name="connsiteX3" fmla="*/ 0 w 1310911"/>
              <a:gd name="connsiteY3" fmla="*/ 3290545 h 3290545"/>
              <a:gd name="connsiteX0" fmla="*/ 0 w 1310911"/>
              <a:gd name="connsiteY0" fmla="*/ 3157942 h 3157942"/>
              <a:gd name="connsiteX1" fmla="*/ 928534 w 1310911"/>
              <a:gd name="connsiteY1" fmla="*/ 0 h 3157942"/>
              <a:gd name="connsiteX2" fmla="*/ 1310911 w 1310911"/>
              <a:gd name="connsiteY2" fmla="*/ 2782940 h 3157942"/>
              <a:gd name="connsiteX3" fmla="*/ 0 w 1310911"/>
              <a:gd name="connsiteY3" fmla="*/ 3157942 h 315794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782940 h 3323352"/>
              <a:gd name="connsiteX3" fmla="*/ 0 w 1241475"/>
              <a:gd name="connsiteY3" fmla="*/ 3323352 h 332335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837055 h 3323352"/>
              <a:gd name="connsiteX3" fmla="*/ 0 w 1241475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782940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999725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821571 h 3323352"/>
              <a:gd name="connsiteX3" fmla="*/ 0 w 1312174"/>
              <a:gd name="connsiteY3" fmla="*/ 3323352 h 3323352"/>
              <a:gd name="connsiteX0" fmla="*/ 0 w 1312174"/>
              <a:gd name="connsiteY0" fmla="*/ 2821571 h 2821571"/>
              <a:gd name="connsiteX1" fmla="*/ 859098 w 1312174"/>
              <a:gd name="connsiteY1" fmla="*/ 0 h 2821571"/>
              <a:gd name="connsiteX2" fmla="*/ 1312174 w 1312174"/>
              <a:gd name="connsiteY2" fmla="*/ 2821571 h 2821571"/>
              <a:gd name="connsiteX3" fmla="*/ 0 w 1312174"/>
              <a:gd name="connsiteY3" fmla="*/ 2821571 h 2821571"/>
              <a:gd name="connsiteX0" fmla="*/ 0 w 1312174"/>
              <a:gd name="connsiteY0" fmla="*/ 3187049 h 3187049"/>
              <a:gd name="connsiteX1" fmla="*/ 859098 w 1312174"/>
              <a:gd name="connsiteY1" fmla="*/ 0 h 3187049"/>
              <a:gd name="connsiteX2" fmla="*/ 1312174 w 1312174"/>
              <a:gd name="connsiteY2" fmla="*/ 2821571 h 3187049"/>
              <a:gd name="connsiteX3" fmla="*/ 0 w 1312174"/>
              <a:gd name="connsiteY3" fmla="*/ 3187049 h 3187049"/>
              <a:gd name="connsiteX0" fmla="*/ 0 w 1312174"/>
              <a:gd name="connsiteY0" fmla="*/ 2788011 h 2788011"/>
              <a:gd name="connsiteX1" fmla="*/ 771876 w 1312174"/>
              <a:gd name="connsiteY1" fmla="*/ 0 h 2788011"/>
              <a:gd name="connsiteX2" fmla="*/ 1312174 w 1312174"/>
              <a:gd name="connsiteY2" fmla="*/ 2422533 h 2788011"/>
              <a:gd name="connsiteX3" fmla="*/ 0 w 1312174"/>
              <a:gd name="connsiteY3" fmla="*/ 2788011 h 2788011"/>
              <a:gd name="connsiteX0" fmla="*/ 0 w 1161026"/>
              <a:gd name="connsiteY0" fmla="*/ 2788011 h 2788011"/>
              <a:gd name="connsiteX1" fmla="*/ 771876 w 1161026"/>
              <a:gd name="connsiteY1" fmla="*/ 0 h 2788011"/>
              <a:gd name="connsiteX2" fmla="*/ 1161026 w 1161026"/>
              <a:gd name="connsiteY2" fmla="*/ 2447314 h 2788011"/>
              <a:gd name="connsiteX3" fmla="*/ 0 w 1161026"/>
              <a:gd name="connsiteY3" fmla="*/ 2788011 h 278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026" h="2788011">
                <a:moveTo>
                  <a:pt x="0" y="2788011"/>
                </a:moveTo>
                <a:lnTo>
                  <a:pt x="771876" y="0"/>
                </a:lnTo>
                <a:lnTo>
                  <a:pt x="1161026" y="2447314"/>
                </a:lnTo>
                <a:lnTo>
                  <a:pt x="0" y="2788011"/>
                </a:lnTo>
                <a:close/>
              </a:path>
            </a:pathLst>
          </a:custGeom>
          <a:solidFill>
            <a:schemeClr val="bg1">
              <a:lumMod val="50000"/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5472453" y="2384746"/>
            <a:ext cx="3683065" cy="2445047"/>
          </a:xfrm>
          <a:prstGeom prst="rect">
            <a:avLst/>
          </a:prstGeom>
          <a:solidFill>
            <a:schemeClr val="bg1"/>
          </a:solidFill>
          <a:ln w="85725" cap="rnd" cmpd="thickThin">
            <a:solidFill>
              <a:schemeClr val="bg1">
                <a:lumMod val="75000"/>
              </a:schemeClr>
            </a:solidFill>
            <a:bevel/>
          </a:ln>
          <a:effectLst>
            <a:outerShdw blurRad="165100" dist="127000" dir="9000000" sy="23000" kx="1200000" algn="br" rotWithShape="0">
              <a:prstClr val="black">
                <a:alpha val="27000"/>
              </a:prstClr>
            </a:outerShdw>
          </a:effectLst>
          <a:scene3d>
            <a:camera prst="perspectiveFront" fov="7200000">
              <a:rot lat="36514" lon="19803347" rev="600000"/>
            </a:camera>
            <a:lightRig rig="flood" dir="t">
              <a:rot lat="0" lon="0" rev="13800000"/>
            </a:lightRig>
          </a:scene3d>
          <a:sp3d extrusionH="76200" prstMaterial="plastic">
            <a:bevelT w="0" h="0" prst="divot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APRENDIZAJE</a:t>
            </a:r>
            <a:endParaRPr lang="de-DE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14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800" b="1" dirty="0" smtClean="0"/>
              <a:t>CUADRANTE: </a:t>
            </a:r>
            <a:r>
              <a:rPr lang="de-DE" sz="4800" dirty="0" smtClean="0">
                <a:solidFill>
                  <a:srgbClr val="595959"/>
                </a:solidFill>
              </a:rPr>
              <a:t>APRENDIZAJE</a:t>
            </a:r>
            <a:endParaRPr lang="de-DE" sz="480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28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 descr="http://paseopsicopedagogico.files.wordpress.com/2011/04/counseling.jpg?w=640"/>
          <p:cNvPicPr>
            <a:picLocks noChangeAspect="1" noChangeArrowheads="1"/>
          </p:cNvPicPr>
          <p:nvPr/>
        </p:nvPicPr>
        <p:blipFill>
          <a:blip r:embed="rId3" cstate="print"/>
          <a:srcRect t="14161" b="12760"/>
          <a:stretch>
            <a:fillRect/>
          </a:stretch>
        </p:blipFill>
        <p:spPr bwMode="auto">
          <a:xfrm>
            <a:off x="0" y="0"/>
            <a:ext cx="2857500" cy="2132856"/>
          </a:xfrm>
          <a:prstGeom prst="rect">
            <a:avLst/>
          </a:prstGeom>
          <a:noFill/>
        </p:spPr>
      </p:pic>
      <p:pic>
        <p:nvPicPr>
          <p:cNvPr id="25" name="Picture 4" descr="http://4.bp.blogspot.com/-pNhW5uOo8ko/TsJHKCW-Y2I/AAAAAAAADTE/wAxrW2RmVM0/s1600/encues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622" y="0"/>
            <a:ext cx="2808312" cy="2132856"/>
          </a:xfrm>
          <a:prstGeom prst="rect">
            <a:avLst/>
          </a:prstGeom>
          <a:noFill/>
        </p:spPr>
      </p:pic>
      <p:sp>
        <p:nvSpPr>
          <p:cNvPr id="26" name="Freihandform 23"/>
          <p:cNvSpPr/>
          <p:nvPr/>
        </p:nvSpPr>
        <p:spPr>
          <a:xfrm>
            <a:off x="4831596" y="3740075"/>
            <a:ext cx="1325888" cy="2833574"/>
          </a:xfrm>
          <a:custGeom>
            <a:avLst/>
            <a:gdLst>
              <a:gd name="connsiteX0" fmla="*/ 0 w 1270000"/>
              <a:gd name="connsiteY0" fmla="*/ 3086100 h 3086100"/>
              <a:gd name="connsiteX1" fmla="*/ 914400 w 1270000"/>
              <a:gd name="connsiteY1" fmla="*/ 0 h 3086100"/>
              <a:gd name="connsiteX2" fmla="*/ 1270000 w 1270000"/>
              <a:gd name="connsiteY2" fmla="*/ 2794000 h 3086100"/>
              <a:gd name="connsiteX3" fmla="*/ 0 w 1270000"/>
              <a:gd name="connsiteY3" fmla="*/ 3086100 h 3086100"/>
              <a:gd name="connsiteX0" fmla="*/ 0 w 5283200"/>
              <a:gd name="connsiteY0" fmla="*/ 3086100 h 3086100"/>
              <a:gd name="connsiteX1" fmla="*/ 914400 w 5283200"/>
              <a:gd name="connsiteY1" fmla="*/ 0 h 3086100"/>
              <a:gd name="connsiteX2" fmla="*/ 5283200 w 5283200"/>
              <a:gd name="connsiteY2" fmla="*/ 2844800 h 3086100"/>
              <a:gd name="connsiteX3" fmla="*/ 0 w 5283200"/>
              <a:gd name="connsiteY3" fmla="*/ 3086100 h 3086100"/>
              <a:gd name="connsiteX0" fmla="*/ 0 w 1257300"/>
              <a:gd name="connsiteY0" fmla="*/ 3086100 h 3086100"/>
              <a:gd name="connsiteX1" fmla="*/ 914400 w 1257300"/>
              <a:gd name="connsiteY1" fmla="*/ 0 h 3086100"/>
              <a:gd name="connsiteX2" fmla="*/ 1257300 w 1257300"/>
              <a:gd name="connsiteY2" fmla="*/ 2806700 h 3086100"/>
              <a:gd name="connsiteX3" fmla="*/ 0 w 1257300"/>
              <a:gd name="connsiteY3" fmla="*/ 3086100 h 3086100"/>
              <a:gd name="connsiteX0" fmla="*/ 0 w 1257300"/>
              <a:gd name="connsiteY0" fmla="*/ 3117104 h 3117104"/>
              <a:gd name="connsiteX1" fmla="*/ 914400 w 1257300"/>
              <a:gd name="connsiteY1" fmla="*/ 0 h 3117104"/>
              <a:gd name="connsiteX2" fmla="*/ 1257300 w 1257300"/>
              <a:gd name="connsiteY2" fmla="*/ 2806700 h 3117104"/>
              <a:gd name="connsiteX3" fmla="*/ 0 w 1257300"/>
              <a:gd name="connsiteY3" fmla="*/ 3117104 h 3117104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806700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04978 h 3290545"/>
              <a:gd name="connsiteX3" fmla="*/ 0 w 1331764"/>
              <a:gd name="connsiteY3" fmla="*/ 3290545 h 3290545"/>
              <a:gd name="connsiteX0" fmla="*/ 0 w 1331764"/>
              <a:gd name="connsiteY0" fmla="*/ 3290545 h 3290545"/>
              <a:gd name="connsiteX1" fmla="*/ 988864 w 1331764"/>
              <a:gd name="connsiteY1" fmla="*/ 0 h 3290545"/>
              <a:gd name="connsiteX2" fmla="*/ 1331764 w 1331764"/>
              <a:gd name="connsiteY2" fmla="*/ 2926038 h 3290545"/>
              <a:gd name="connsiteX3" fmla="*/ 0 w 1331764"/>
              <a:gd name="connsiteY3" fmla="*/ 3290545 h 3290545"/>
              <a:gd name="connsiteX0" fmla="*/ 0 w 1310911"/>
              <a:gd name="connsiteY0" fmla="*/ 3290545 h 3290545"/>
              <a:gd name="connsiteX1" fmla="*/ 988864 w 1310911"/>
              <a:gd name="connsiteY1" fmla="*/ 0 h 3290545"/>
              <a:gd name="connsiteX2" fmla="*/ 1310911 w 1310911"/>
              <a:gd name="connsiteY2" fmla="*/ 2915543 h 3290545"/>
              <a:gd name="connsiteX3" fmla="*/ 0 w 1310911"/>
              <a:gd name="connsiteY3" fmla="*/ 3290545 h 3290545"/>
              <a:gd name="connsiteX0" fmla="*/ 0 w 1310911"/>
              <a:gd name="connsiteY0" fmla="*/ 3157942 h 3157942"/>
              <a:gd name="connsiteX1" fmla="*/ 928534 w 1310911"/>
              <a:gd name="connsiteY1" fmla="*/ 0 h 3157942"/>
              <a:gd name="connsiteX2" fmla="*/ 1310911 w 1310911"/>
              <a:gd name="connsiteY2" fmla="*/ 2782940 h 3157942"/>
              <a:gd name="connsiteX3" fmla="*/ 0 w 1310911"/>
              <a:gd name="connsiteY3" fmla="*/ 3157942 h 315794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782940 h 3323352"/>
              <a:gd name="connsiteX3" fmla="*/ 0 w 1241475"/>
              <a:gd name="connsiteY3" fmla="*/ 3323352 h 3323352"/>
              <a:gd name="connsiteX0" fmla="*/ 0 w 1241475"/>
              <a:gd name="connsiteY0" fmla="*/ 3323352 h 3323352"/>
              <a:gd name="connsiteX1" fmla="*/ 859098 w 1241475"/>
              <a:gd name="connsiteY1" fmla="*/ 0 h 3323352"/>
              <a:gd name="connsiteX2" fmla="*/ 1241475 w 1241475"/>
              <a:gd name="connsiteY2" fmla="*/ 2837055 h 3323352"/>
              <a:gd name="connsiteX3" fmla="*/ 0 w 1241475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782940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999725 h 3323352"/>
              <a:gd name="connsiteX3" fmla="*/ 0 w 1312174"/>
              <a:gd name="connsiteY3" fmla="*/ 3323352 h 3323352"/>
              <a:gd name="connsiteX0" fmla="*/ 0 w 1312174"/>
              <a:gd name="connsiteY0" fmla="*/ 3323352 h 3323352"/>
              <a:gd name="connsiteX1" fmla="*/ 859098 w 1312174"/>
              <a:gd name="connsiteY1" fmla="*/ 0 h 3323352"/>
              <a:gd name="connsiteX2" fmla="*/ 1312174 w 1312174"/>
              <a:gd name="connsiteY2" fmla="*/ 2821571 h 3323352"/>
              <a:gd name="connsiteX3" fmla="*/ 0 w 1312174"/>
              <a:gd name="connsiteY3" fmla="*/ 3323352 h 3323352"/>
              <a:gd name="connsiteX0" fmla="*/ 0 w 1312174"/>
              <a:gd name="connsiteY0" fmla="*/ 2821571 h 2821571"/>
              <a:gd name="connsiteX1" fmla="*/ 859098 w 1312174"/>
              <a:gd name="connsiteY1" fmla="*/ 0 h 2821571"/>
              <a:gd name="connsiteX2" fmla="*/ 1312174 w 1312174"/>
              <a:gd name="connsiteY2" fmla="*/ 2821571 h 2821571"/>
              <a:gd name="connsiteX3" fmla="*/ 0 w 1312174"/>
              <a:gd name="connsiteY3" fmla="*/ 2821571 h 2821571"/>
              <a:gd name="connsiteX0" fmla="*/ 0 w 1312174"/>
              <a:gd name="connsiteY0" fmla="*/ 3187049 h 3187049"/>
              <a:gd name="connsiteX1" fmla="*/ 859098 w 1312174"/>
              <a:gd name="connsiteY1" fmla="*/ 0 h 3187049"/>
              <a:gd name="connsiteX2" fmla="*/ 1312174 w 1312174"/>
              <a:gd name="connsiteY2" fmla="*/ 2821571 h 3187049"/>
              <a:gd name="connsiteX3" fmla="*/ 0 w 1312174"/>
              <a:gd name="connsiteY3" fmla="*/ 3187049 h 31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174" h="3187049">
                <a:moveTo>
                  <a:pt x="0" y="3187049"/>
                </a:moveTo>
                <a:lnTo>
                  <a:pt x="859098" y="0"/>
                </a:lnTo>
                <a:lnTo>
                  <a:pt x="1312174" y="2821571"/>
                </a:lnTo>
                <a:lnTo>
                  <a:pt x="0" y="318704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04583" y="3740075"/>
            <a:ext cx="3683065" cy="2445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85725" cap="rnd" cmpd="thickThin">
            <a:solidFill>
              <a:schemeClr val="bg1">
                <a:lumMod val="75000"/>
              </a:schemeClr>
            </a:solidFill>
            <a:bevel/>
          </a:ln>
          <a:effectLst>
            <a:outerShdw blurRad="165100" dist="127000" dir="9000000" sy="23000" kx="1200000" algn="br" rotWithShape="0">
              <a:prstClr val="black">
                <a:alpha val="27000"/>
              </a:prstClr>
            </a:outerShdw>
          </a:effectLst>
          <a:scene3d>
            <a:camera prst="perspectiveFront" fov="7200000">
              <a:rot lat="36514" lon="19803347" rev="600000"/>
            </a:camera>
            <a:lightRig rig="flood" dir="t">
              <a:rot lat="0" lon="0" rev="13800000"/>
            </a:lightRig>
          </a:scene3d>
          <a:sp3d extrusionH="76200" prstMaterial="plastic">
            <a:bevelT w="0" h="0" prst="divot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 descr="http://antenamisionera.files.wordpress.com/2011/04/resultados0.jpg"/>
          <p:cNvPicPr>
            <a:picLocks noChangeAspect="1" noChangeArrowheads="1"/>
          </p:cNvPicPr>
          <p:nvPr/>
        </p:nvPicPr>
        <p:blipFill>
          <a:blip r:embed="rId6" cstate="print"/>
          <a:srcRect b="9529"/>
          <a:stretch>
            <a:fillRect/>
          </a:stretch>
        </p:blipFill>
        <p:spPr bwMode="auto">
          <a:xfrm>
            <a:off x="5586934" y="0"/>
            <a:ext cx="3558480" cy="2132856"/>
          </a:xfrm>
          <a:prstGeom prst="rect">
            <a:avLst/>
          </a:prstGeom>
          <a:noFill/>
        </p:spPr>
      </p:pic>
      <p:sp>
        <p:nvSpPr>
          <p:cNvPr id="36" name="Rectangle 95"/>
          <p:cNvSpPr txBox="1">
            <a:spLocks noChangeArrowheads="1"/>
          </p:cNvSpPr>
          <p:nvPr/>
        </p:nvSpPr>
        <p:spPr>
          <a:xfrm>
            <a:off x="304800" y="1953722"/>
            <a:ext cx="8361528" cy="2497238"/>
          </a:xfrm>
          <a:prstGeom prst="rect">
            <a:avLst/>
          </a:prstGeom>
        </p:spPr>
        <p:txBody>
          <a:bodyPr lIns="0" tIns="0" rIns="0" bIns="0" anchor="ctr" anchorCtr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noProof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ENTREVISTAS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noProof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noProof="1" smtClean="0">
                <a:ln w="0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ANÁLISIS DE RESULTADOS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23" name="Diagram 3"/>
          <p:cNvGraphicFramePr/>
          <p:nvPr/>
        </p:nvGraphicFramePr>
        <p:xfrm>
          <a:off x="251520" y="2169994"/>
          <a:ext cx="8640960" cy="439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TRABA</a:t>
            </a:r>
            <a:r>
              <a:rPr lang="de-DE" sz="5400" dirty="0" smtClean="0">
                <a:solidFill>
                  <a:srgbClr val="595959"/>
                </a:solidFill>
              </a:rPr>
              <a:t>JADORES</a:t>
            </a:r>
            <a:endParaRPr lang="de-DE" sz="5400" dirty="0">
              <a:solidFill>
                <a:srgbClr val="595959"/>
              </a:solidFill>
            </a:endParaRPr>
          </a:p>
        </p:txBody>
      </p:sp>
      <p:pic>
        <p:nvPicPr>
          <p:cNvPr id="2050" name="Picture 2" descr="http://archivo.elheraldo.hn/var/elheraldo_site/storage/images/ediciones/2009/08/20/multimedia/productores-de-camaron-reportan-perdidas-por-robo.-reportan-robos-en-industria-camaronera/2070868-1-esl-HN/Productores-de-camaron-reportan-perdidas-por-robo.-Reportan-robos-en-industria-camaronera_noticia_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1433" y="47571"/>
            <a:ext cx="2722567" cy="175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1550063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8" name="Diagram 3"/>
          <p:cNvGraphicFramePr/>
          <p:nvPr/>
        </p:nvGraphicFramePr>
        <p:xfrm>
          <a:off x="251520" y="2008850"/>
          <a:ext cx="86882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2"/>
          <p:cNvSpPr/>
          <p:nvPr/>
        </p:nvSpPr>
        <p:spPr>
          <a:xfrm>
            <a:off x="5359801" y="234537"/>
            <a:ext cx="3532679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DIRECTORES</a:t>
            </a:r>
          </a:p>
        </p:txBody>
      </p:sp>
      <p:pic>
        <p:nvPicPr>
          <p:cNvPr id="28678" name="Picture 6" descr="http://4.bp.blogspot.com/-Qnw0YUP7JIk/Tdsnw9FkzjI/AAAAAAAAABY/BD9jQTixtso/s1600/CrecimientoEconomico240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7664" y="77603"/>
            <a:ext cx="2217903" cy="1663428"/>
          </a:xfrm>
          <a:prstGeom prst="rect">
            <a:avLst/>
          </a:prstGeom>
          <a:noFill/>
        </p:spPr>
      </p:pic>
      <p:pic>
        <p:nvPicPr>
          <p:cNvPr id="28676" name="Picture 4" descr="http://texcumar.com/wp-content/uploads/2011/09/avat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6728" y="14179"/>
            <a:ext cx="1670462" cy="167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www.cronix.com.ec/fotos/MinisterioMedioAmbien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34538"/>
            <a:ext cx="1428750" cy="1323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12" name="Diagram 4"/>
          <p:cNvGraphicFramePr/>
          <p:nvPr/>
        </p:nvGraphicFramePr>
        <p:xfrm>
          <a:off x="2123268" y="0"/>
          <a:ext cx="677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7"/>
          <p:cNvSpPr txBox="1">
            <a:spLocks noChangeArrowheads="1"/>
          </p:cNvSpPr>
          <p:nvPr/>
        </p:nvSpPr>
        <p:spPr bwMode="gray">
          <a:xfrm rot="16200000">
            <a:off x="-2967335" y="2967335"/>
            <a:ext cx="6858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CLIEN</a:t>
            </a:r>
            <a:r>
              <a:rPr lang="de-DE" sz="5400" dirty="0" smtClean="0">
                <a:solidFill>
                  <a:srgbClr val="595959"/>
                </a:solidFill>
              </a:rPr>
              <a:t>TES</a:t>
            </a:r>
            <a:endParaRPr lang="de-DE" sz="5400" dirty="0">
              <a:solidFill>
                <a:srgbClr val="595959"/>
              </a:solidFill>
            </a:endParaRPr>
          </a:p>
        </p:txBody>
      </p:sp>
      <p:pic>
        <p:nvPicPr>
          <p:cNvPr id="30724" name="Picture 4" descr="http://brisapresidente.files.wordpress.com/2011/08/cliente-satisfecho.jpg"/>
          <p:cNvPicPr>
            <a:picLocks noChangeAspect="1" noChangeArrowheads="1"/>
          </p:cNvPicPr>
          <p:nvPr/>
        </p:nvPicPr>
        <p:blipFill>
          <a:blip r:embed="rId8" cstate="print"/>
          <a:srcRect b="8166"/>
          <a:stretch>
            <a:fillRect/>
          </a:stretch>
        </p:blipFill>
        <p:spPr bwMode="auto">
          <a:xfrm>
            <a:off x="0" y="0"/>
            <a:ext cx="2123268" cy="2144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23850" y="1555750"/>
            <a:ext cx="8605072" cy="2850174"/>
            <a:chOff x="323850" y="1555750"/>
            <a:chExt cx="8605072" cy="2850174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323850" y="1555750"/>
              <a:ext cx="4721116" cy="360363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DEMOGRAFICAS</a:t>
              </a:r>
              <a:endParaRPr lang="en-US" sz="1600" b="1" noProof="1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23850" y="1916111"/>
              <a:ext cx="4721116" cy="189914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US" sz="1600" noProof="1" smtClean="0"/>
                <a:t>Ubicación: Engabao - Playas</a:t>
              </a:r>
            </a:p>
            <a:p>
              <a:pPr marL="190500" lvl="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s-EC" sz="1600" dirty="0" smtClean="0"/>
                <a:t>A 4 </a:t>
              </a:r>
              <a:r>
                <a:rPr lang="es-EC" sz="1600" dirty="0"/>
                <a:t>metros sobre el nivel del mar, </a:t>
              </a:r>
              <a:r>
                <a:rPr lang="es-EC" sz="1600" dirty="0" smtClean="0"/>
                <a:t>clima </a:t>
              </a:r>
              <a:r>
                <a:rPr lang="es-EC" sz="1600" dirty="0"/>
                <a:t>árido y  </a:t>
              </a:r>
              <a:r>
                <a:rPr lang="es-EC" sz="1600" dirty="0" smtClean="0"/>
                <a:t>temperatura </a:t>
              </a:r>
              <a:r>
                <a:rPr lang="es-EC" sz="1600" dirty="0"/>
                <a:t>que oscila entre 24º C y 26ºC</a:t>
              </a:r>
              <a:r>
                <a:rPr lang="es-EC" sz="1600" dirty="0" smtClean="0"/>
                <a:t>.</a:t>
              </a:r>
              <a:endParaRPr lang="en-US" sz="1600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190500" lvl="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s-EC" sz="1600" dirty="0"/>
                <a:t>Guayas y El Oro </a:t>
              </a:r>
              <a:r>
                <a:rPr lang="es-EC" sz="1600" dirty="0" smtClean="0"/>
                <a:t>generan </a:t>
              </a:r>
              <a:r>
                <a:rPr lang="es-EC" sz="1600" dirty="0"/>
                <a:t>un mayor porcentaje en </a:t>
              </a:r>
              <a:r>
                <a:rPr lang="es-EC" sz="1600" dirty="0" smtClean="0"/>
                <a:t>la </a:t>
              </a:r>
              <a:r>
                <a:rPr lang="es-EC" sz="1600" dirty="0"/>
                <a:t>comercialización de </a:t>
              </a:r>
              <a:r>
                <a:rPr lang="es-EC" sz="1600" dirty="0" smtClean="0"/>
                <a:t>camarones.</a:t>
              </a:r>
              <a:endParaRPr lang="en-US" sz="1600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gray">
            <a:xfrm>
              <a:off x="4209393" y="4036554"/>
              <a:ext cx="4719529" cy="36937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ECONOMICAS</a:t>
              </a:r>
              <a:endParaRPr lang="en-US" sz="1600" b="1" noProof="1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4209393" y="4405924"/>
            <a:ext cx="4719530" cy="1852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1600" dirty="0"/>
              <a:t>No existe </a:t>
            </a:r>
            <a:r>
              <a:rPr lang="es-ES" sz="1600" dirty="0" smtClean="0"/>
              <a:t>monopolio.</a:t>
            </a:r>
          </a:p>
          <a:p>
            <a:pPr lvl="0" algn="just"/>
            <a:endParaRPr lang="es-EC" sz="16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600" dirty="0"/>
              <a:t>Mercado cerrado en el que la mayoría de las empresas han permanecido varios años en esta industria por lo que ya cuentan con clientes y proveedores fijos. </a:t>
            </a:r>
            <a:endParaRPr lang="es-EC" sz="16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912069" y="1555750"/>
            <a:ext cx="2333296" cy="1873249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Rectángulo redondeado"/>
          <p:cNvSpPr/>
          <p:nvPr/>
        </p:nvSpPr>
        <p:spPr>
          <a:xfrm>
            <a:off x="786862" y="4216736"/>
            <a:ext cx="2459794" cy="204077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55885"/>
              <a:satOff val="-2847"/>
              <a:lumOff val="109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MACRO</a:t>
            </a:r>
            <a:r>
              <a:rPr lang="de-DE" sz="5400" dirty="0" smtClean="0">
                <a:solidFill>
                  <a:srgbClr val="595959"/>
                </a:solidFill>
              </a:rPr>
              <a:t>SEGMENTACIÓN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54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23850" y="1555750"/>
            <a:ext cx="8605072" cy="2850174"/>
            <a:chOff x="323850" y="1555750"/>
            <a:chExt cx="8605072" cy="2850174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323850" y="1555750"/>
              <a:ext cx="4721116" cy="360363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NATURALES</a:t>
              </a:r>
              <a:endParaRPr lang="en-US" sz="1600" b="1" noProof="1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23850" y="1931877"/>
              <a:ext cx="4721116" cy="189914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/>
                <a:t>Enfermedades infecciosas que podrían </a:t>
              </a:r>
              <a:r>
                <a:rPr lang="es-EC" sz="1600" dirty="0" smtClean="0"/>
                <a:t>provocar </a:t>
              </a:r>
              <a:r>
                <a:rPr lang="es-EC" sz="1600" dirty="0"/>
                <a:t>un alto índice de pérdidas en la producción. </a:t>
              </a:r>
            </a:p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 smtClean="0"/>
                <a:t>Variaciones </a:t>
              </a:r>
              <a:r>
                <a:rPr lang="es-EC" sz="1600" dirty="0"/>
                <a:t>de salinidad que se encuentran en el mar, estas se dan debido a la zona en la cual está ubicado el laboratorio</a:t>
              </a:r>
              <a:endParaRPr lang="es-ES" sz="1600" dirty="0"/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gray">
            <a:xfrm>
              <a:off x="4209393" y="4036554"/>
              <a:ext cx="4719529" cy="36937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TECNOLOGICAS</a:t>
              </a:r>
              <a:endParaRPr lang="en-US" sz="1600" b="1" noProof="1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4209393" y="4405924"/>
            <a:ext cx="4719530" cy="1852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85750" lvl="0" indent="-285750" algn="just">
              <a:buFont typeface="Arial" pitchFamily="34" charset="0"/>
              <a:buChar char="•"/>
            </a:pPr>
            <a:endParaRPr lang="es-EC" sz="16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600" dirty="0" smtClean="0"/>
              <a:t>El </a:t>
            </a:r>
            <a:r>
              <a:rPr lang="es-EC" sz="1600" dirty="0"/>
              <a:t>laboratorio cuenta con los equipos necesarios para cumplir con todas las normas de calidad que requiere el producto. </a:t>
            </a:r>
            <a:endParaRPr lang="es-EC" sz="1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013552" y="1555750"/>
            <a:ext cx="2231813" cy="201249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 redondeado"/>
          <p:cNvSpPr/>
          <p:nvPr/>
        </p:nvSpPr>
        <p:spPr>
          <a:xfrm>
            <a:off x="1068118" y="4216736"/>
            <a:ext cx="2195343" cy="185298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27942"/>
              <a:satOff val="-1424"/>
              <a:lumOff val="54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MACRO</a:t>
            </a:r>
            <a:r>
              <a:rPr lang="de-DE" sz="5400" dirty="0" smtClean="0">
                <a:solidFill>
                  <a:srgbClr val="595959"/>
                </a:solidFill>
              </a:rPr>
              <a:t>SEGMENTACIÓN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82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cxnSp>
        <p:nvCxnSpPr>
          <p:cNvPr id="18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7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7"/>
              </a:cxn>
              <a:cxn ang="0">
                <a:pos x="46" y="819"/>
              </a:cxn>
              <a:cxn ang="0">
                <a:pos x="273" y="699"/>
              </a:cxn>
              <a:cxn ang="0">
                <a:pos x="352" y="645"/>
              </a:cxn>
              <a:cxn ang="0">
                <a:pos x="442" y="613"/>
              </a:cxn>
              <a:cxn ang="0">
                <a:pos x="443" y="613"/>
              </a:cxn>
              <a:cxn ang="0">
                <a:pos x="495" y="630"/>
              </a:cxn>
              <a:cxn ang="0">
                <a:pos x="503" y="666"/>
              </a:cxn>
              <a:cxn ang="0">
                <a:pos x="511" y="701"/>
              </a:cxn>
              <a:cxn ang="0">
                <a:pos x="613" y="734"/>
              </a:cxn>
              <a:cxn ang="0">
                <a:pos x="646" y="633"/>
              </a:cxn>
              <a:cxn ang="0">
                <a:pos x="623" y="605"/>
              </a:cxn>
              <a:cxn ang="0">
                <a:pos x="599" y="578"/>
              </a:cxn>
              <a:cxn ang="0">
                <a:pos x="615" y="526"/>
              </a:cxn>
              <a:cxn ang="0">
                <a:pos x="616" y="525"/>
              </a:cxn>
              <a:cxn ang="0">
                <a:pos x="696" y="471"/>
              </a:cxn>
              <a:cxn ang="0">
                <a:pos x="787" y="439"/>
              </a:cxn>
              <a:cxn ang="0">
                <a:pos x="787" y="439"/>
              </a:cxn>
              <a:cxn ang="0">
                <a:pos x="879" y="406"/>
              </a:cxn>
              <a:cxn ang="0">
                <a:pos x="960" y="352"/>
              </a:cxn>
              <a:cxn ang="0">
                <a:pos x="960" y="351"/>
              </a:cxn>
              <a:cxn ang="0">
                <a:pos x="976" y="300"/>
              </a:cxn>
              <a:cxn ang="0">
                <a:pos x="952" y="272"/>
              </a:cxn>
              <a:cxn ang="0">
                <a:pos x="929" y="245"/>
              </a:cxn>
              <a:cxn ang="0">
                <a:pos x="962" y="144"/>
              </a:cxn>
              <a:cxn ang="0">
                <a:pos x="1064" y="177"/>
              </a:cxn>
              <a:cxn ang="0">
                <a:pos x="1072" y="212"/>
              </a:cxn>
              <a:cxn ang="0">
                <a:pos x="1080" y="247"/>
              </a:cxn>
              <a:cxn ang="0">
                <a:pos x="1081" y="248"/>
              </a:cxn>
              <a:cxn ang="0">
                <a:pos x="1082" y="249"/>
              </a:cxn>
              <a:cxn ang="0">
                <a:pos x="1082" y="250"/>
              </a:cxn>
              <a:cxn ang="0">
                <a:pos x="1083" y="251"/>
              </a:cxn>
              <a:cxn ang="0">
                <a:pos x="1084" y="251"/>
              </a:cxn>
              <a:cxn ang="0">
                <a:pos x="1086" y="253"/>
              </a:cxn>
              <a:cxn ang="0">
                <a:pos x="1086" y="253"/>
              </a:cxn>
              <a:cxn ang="0">
                <a:pos x="1088" y="255"/>
              </a:cxn>
              <a:cxn ang="0">
                <a:pos x="1088" y="255"/>
              </a:cxn>
              <a:cxn ang="0">
                <a:pos x="1128" y="265"/>
              </a:cxn>
              <a:cxn ang="0">
                <a:pos x="1128" y="265"/>
              </a:cxn>
              <a:cxn ang="0">
                <a:pos x="1131" y="265"/>
              </a:cxn>
              <a:cxn ang="0">
                <a:pos x="1132" y="264"/>
              </a:cxn>
              <a:cxn ang="0">
                <a:pos x="1223" y="232"/>
              </a:cxn>
              <a:cxn ang="0">
                <a:pos x="1303" y="177"/>
              </a:cxn>
              <a:cxn ang="0">
                <a:pos x="1655" y="0"/>
              </a:cxn>
              <a:cxn ang="0">
                <a:pos x="0" y="0"/>
              </a:cxn>
            </a:cxnLst>
            <a:rect l="0" t="0" r="r" b="b"/>
            <a:pathLst>
              <a:path w="1655" h="837">
                <a:moveTo>
                  <a:pt x="0" y="0"/>
                </a:moveTo>
                <a:cubicBezTo>
                  <a:pt x="0" y="837"/>
                  <a:pt x="0" y="837"/>
                  <a:pt x="0" y="837"/>
                </a:cubicBezTo>
                <a:cubicBezTo>
                  <a:pt x="46" y="819"/>
                  <a:pt x="46" y="819"/>
                  <a:pt x="46" y="819"/>
                </a:cubicBezTo>
                <a:cubicBezTo>
                  <a:pt x="112" y="792"/>
                  <a:pt x="232" y="739"/>
                  <a:pt x="273" y="699"/>
                </a:cubicBezTo>
                <a:cubicBezTo>
                  <a:pt x="279" y="693"/>
                  <a:pt x="310" y="666"/>
                  <a:pt x="352" y="645"/>
                </a:cubicBezTo>
                <a:cubicBezTo>
                  <a:pt x="394" y="624"/>
                  <a:pt x="434" y="615"/>
                  <a:pt x="442" y="613"/>
                </a:cubicBezTo>
                <a:cubicBezTo>
                  <a:pt x="443" y="613"/>
                  <a:pt x="443" y="613"/>
                  <a:pt x="443" y="613"/>
                </a:cubicBezTo>
                <a:cubicBezTo>
                  <a:pt x="470" y="608"/>
                  <a:pt x="490" y="624"/>
                  <a:pt x="495" y="630"/>
                </a:cubicBezTo>
                <a:cubicBezTo>
                  <a:pt x="504" y="642"/>
                  <a:pt x="504" y="659"/>
                  <a:pt x="503" y="666"/>
                </a:cubicBezTo>
                <a:cubicBezTo>
                  <a:pt x="503" y="677"/>
                  <a:pt x="506" y="690"/>
                  <a:pt x="511" y="701"/>
                </a:cubicBezTo>
                <a:cubicBezTo>
                  <a:pt x="530" y="738"/>
                  <a:pt x="576" y="753"/>
                  <a:pt x="613" y="734"/>
                </a:cubicBezTo>
                <a:cubicBezTo>
                  <a:pt x="650" y="715"/>
                  <a:pt x="665" y="670"/>
                  <a:pt x="646" y="633"/>
                </a:cubicBezTo>
                <a:cubicBezTo>
                  <a:pt x="640" y="622"/>
                  <a:pt x="632" y="612"/>
                  <a:pt x="623" y="605"/>
                </a:cubicBezTo>
                <a:cubicBezTo>
                  <a:pt x="617" y="602"/>
                  <a:pt x="603" y="591"/>
                  <a:pt x="599" y="578"/>
                </a:cubicBezTo>
                <a:cubicBezTo>
                  <a:pt x="597" y="570"/>
                  <a:pt x="596" y="545"/>
                  <a:pt x="615" y="526"/>
                </a:cubicBezTo>
                <a:cubicBezTo>
                  <a:pt x="615" y="526"/>
                  <a:pt x="616" y="525"/>
                  <a:pt x="616" y="525"/>
                </a:cubicBezTo>
                <a:cubicBezTo>
                  <a:pt x="622" y="520"/>
                  <a:pt x="653" y="493"/>
                  <a:pt x="696" y="471"/>
                </a:cubicBezTo>
                <a:cubicBezTo>
                  <a:pt x="739" y="449"/>
                  <a:pt x="780" y="440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7" y="439"/>
                  <a:pt x="832" y="430"/>
                  <a:pt x="879" y="406"/>
                </a:cubicBezTo>
                <a:cubicBezTo>
                  <a:pt x="927" y="382"/>
                  <a:pt x="960" y="352"/>
                  <a:pt x="960" y="352"/>
                </a:cubicBezTo>
                <a:cubicBezTo>
                  <a:pt x="960" y="351"/>
                  <a:pt x="960" y="351"/>
                  <a:pt x="960" y="351"/>
                </a:cubicBezTo>
                <a:cubicBezTo>
                  <a:pt x="979" y="333"/>
                  <a:pt x="978" y="307"/>
                  <a:pt x="976" y="300"/>
                </a:cubicBezTo>
                <a:cubicBezTo>
                  <a:pt x="972" y="286"/>
                  <a:pt x="958" y="276"/>
                  <a:pt x="952" y="272"/>
                </a:cubicBezTo>
                <a:cubicBezTo>
                  <a:pt x="943" y="265"/>
                  <a:pt x="935" y="256"/>
                  <a:pt x="929" y="245"/>
                </a:cubicBezTo>
                <a:cubicBezTo>
                  <a:pt x="910" y="208"/>
                  <a:pt x="925" y="162"/>
                  <a:pt x="962" y="144"/>
                </a:cubicBezTo>
                <a:cubicBezTo>
                  <a:pt x="999" y="125"/>
                  <a:pt x="1045" y="140"/>
                  <a:pt x="1064" y="177"/>
                </a:cubicBezTo>
                <a:cubicBezTo>
                  <a:pt x="1069" y="188"/>
                  <a:pt x="1072" y="200"/>
                  <a:pt x="1072" y="212"/>
                </a:cubicBezTo>
                <a:cubicBezTo>
                  <a:pt x="1071" y="218"/>
                  <a:pt x="1071" y="236"/>
                  <a:pt x="1080" y="247"/>
                </a:cubicBezTo>
                <a:cubicBezTo>
                  <a:pt x="1080" y="248"/>
                  <a:pt x="1080" y="248"/>
                  <a:pt x="1081" y="248"/>
                </a:cubicBezTo>
                <a:cubicBezTo>
                  <a:pt x="1081" y="249"/>
                  <a:pt x="1081" y="249"/>
                  <a:pt x="1082" y="249"/>
                </a:cubicBezTo>
                <a:cubicBezTo>
                  <a:pt x="1082" y="249"/>
                  <a:pt x="1082" y="250"/>
                  <a:pt x="1082" y="250"/>
                </a:cubicBezTo>
                <a:cubicBezTo>
                  <a:pt x="1083" y="250"/>
                  <a:pt x="1083" y="251"/>
                  <a:pt x="1083" y="251"/>
                </a:cubicBezTo>
                <a:cubicBezTo>
                  <a:pt x="1084" y="251"/>
                  <a:pt x="1084" y="251"/>
                  <a:pt x="1084" y="251"/>
                </a:cubicBezTo>
                <a:cubicBezTo>
                  <a:pt x="1084" y="252"/>
                  <a:pt x="1085" y="252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6" y="253"/>
                  <a:pt x="1087" y="254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97" y="261"/>
                  <a:pt x="1111" y="267"/>
                  <a:pt x="1128" y="265"/>
                </a:cubicBezTo>
                <a:cubicBezTo>
                  <a:pt x="1128" y="265"/>
                  <a:pt x="1128" y="265"/>
                  <a:pt x="1128" y="265"/>
                </a:cubicBezTo>
                <a:cubicBezTo>
                  <a:pt x="1129" y="265"/>
                  <a:pt x="1130" y="265"/>
                  <a:pt x="1131" y="265"/>
                </a:cubicBezTo>
                <a:cubicBezTo>
                  <a:pt x="1132" y="264"/>
                  <a:pt x="1132" y="264"/>
                  <a:pt x="1132" y="264"/>
                </a:cubicBezTo>
                <a:cubicBezTo>
                  <a:pt x="1145" y="261"/>
                  <a:pt x="1184" y="252"/>
                  <a:pt x="1223" y="232"/>
                </a:cubicBezTo>
                <a:cubicBezTo>
                  <a:pt x="1260" y="214"/>
                  <a:pt x="1289" y="192"/>
                  <a:pt x="1303" y="177"/>
                </a:cubicBezTo>
                <a:cubicBezTo>
                  <a:pt x="1401" y="80"/>
                  <a:pt x="1655" y="0"/>
                  <a:pt x="165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gray">
          <a:xfrm>
            <a:off x="712788" y="1922463"/>
            <a:ext cx="3497262" cy="153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buFont typeface="Wingdings" pitchFamily="2" charset="2"/>
              <a:buChar char="§"/>
            </a:pPr>
            <a:r>
              <a:rPr lang="es-EC" sz="2000" dirty="0" smtClean="0">
                <a:latin typeface="Berlin Sans FB" pitchFamily="34" charset="0"/>
              </a:rPr>
              <a:t> “AMBARTEK S.A”, dedicada a la producción y comercialización de larvas de camarón,  la cual está ubicada en la zona de </a:t>
            </a:r>
            <a:r>
              <a:rPr lang="es-EC" sz="2000" dirty="0" err="1" smtClean="0">
                <a:latin typeface="Berlin Sans FB" pitchFamily="34" charset="0"/>
              </a:rPr>
              <a:t>Engabao</a:t>
            </a:r>
            <a:r>
              <a:rPr lang="es-EC" sz="2000" dirty="0" smtClean="0">
                <a:latin typeface="Berlin Sans FB" pitchFamily="34" charset="0"/>
              </a:rPr>
              <a:t>.</a:t>
            </a:r>
          </a:p>
          <a:p>
            <a:pPr defTabSz="801688">
              <a:spcAft>
                <a:spcPct val="40000"/>
              </a:spcAft>
            </a:pPr>
            <a:r>
              <a:rPr lang="en-US" sz="2000" b="1" noProof="1" smtClean="0">
                <a:latin typeface="Berlin Sans FB" pitchFamily="34" charset="0"/>
              </a:rPr>
              <a:t> </a:t>
            </a:r>
            <a:endParaRPr lang="en-US" sz="2000" b="1" noProof="1">
              <a:latin typeface="Berlin Sans FB" pitchFamily="34" charset="0"/>
            </a:endParaRPr>
          </a:p>
        </p:txBody>
      </p:sp>
      <p:sp>
        <p:nvSpPr>
          <p:cNvPr id="56" name="Freeform 8"/>
          <p:cNvSpPr>
            <a:spLocks/>
          </p:cNvSpPr>
          <p:nvPr/>
        </p:nvSpPr>
        <p:spPr bwMode="gray">
          <a:xfrm>
            <a:off x="341323" y="1555750"/>
            <a:ext cx="8496300" cy="4246563"/>
          </a:xfrm>
          <a:custGeom>
            <a:avLst/>
            <a:gdLst/>
            <a:ahLst/>
            <a:cxnLst>
              <a:cxn ang="0">
                <a:pos x="1303" y="177"/>
              </a:cxn>
              <a:cxn ang="0">
                <a:pos x="1223" y="232"/>
              </a:cxn>
              <a:cxn ang="0">
                <a:pos x="1132" y="265"/>
              </a:cxn>
              <a:cxn ang="0">
                <a:pos x="1131" y="265"/>
              </a:cxn>
              <a:cxn ang="0">
                <a:pos x="1127" y="265"/>
              </a:cxn>
              <a:cxn ang="0">
                <a:pos x="1128" y="265"/>
              </a:cxn>
              <a:cxn ang="0">
                <a:pos x="1088" y="255"/>
              </a:cxn>
              <a:cxn ang="0">
                <a:pos x="1088" y="255"/>
              </a:cxn>
              <a:cxn ang="0">
                <a:pos x="1086" y="253"/>
              </a:cxn>
              <a:cxn ang="0">
                <a:pos x="1086" y="253"/>
              </a:cxn>
              <a:cxn ang="0">
                <a:pos x="1084" y="251"/>
              </a:cxn>
              <a:cxn ang="0">
                <a:pos x="1083" y="251"/>
              </a:cxn>
              <a:cxn ang="0">
                <a:pos x="1082" y="250"/>
              </a:cxn>
              <a:cxn ang="0">
                <a:pos x="1082" y="249"/>
              </a:cxn>
              <a:cxn ang="0">
                <a:pos x="1081" y="248"/>
              </a:cxn>
              <a:cxn ang="0">
                <a:pos x="1080" y="247"/>
              </a:cxn>
              <a:cxn ang="0">
                <a:pos x="1072" y="212"/>
              </a:cxn>
              <a:cxn ang="0">
                <a:pos x="1064" y="177"/>
              </a:cxn>
              <a:cxn ang="0">
                <a:pos x="962" y="144"/>
              </a:cxn>
              <a:cxn ang="0">
                <a:pos x="929" y="245"/>
              </a:cxn>
              <a:cxn ang="0">
                <a:pos x="952" y="272"/>
              </a:cxn>
              <a:cxn ang="0">
                <a:pos x="976" y="300"/>
              </a:cxn>
              <a:cxn ang="0">
                <a:pos x="960" y="351"/>
              </a:cxn>
              <a:cxn ang="0">
                <a:pos x="960" y="352"/>
              </a:cxn>
              <a:cxn ang="0">
                <a:pos x="879" y="406"/>
              </a:cxn>
              <a:cxn ang="0">
                <a:pos x="787" y="439"/>
              </a:cxn>
              <a:cxn ang="0">
                <a:pos x="787" y="439"/>
              </a:cxn>
              <a:cxn ang="0">
                <a:pos x="696" y="471"/>
              </a:cxn>
              <a:cxn ang="0">
                <a:pos x="616" y="525"/>
              </a:cxn>
              <a:cxn ang="0">
                <a:pos x="615" y="526"/>
              </a:cxn>
              <a:cxn ang="0">
                <a:pos x="599" y="578"/>
              </a:cxn>
              <a:cxn ang="0">
                <a:pos x="623" y="605"/>
              </a:cxn>
              <a:cxn ang="0">
                <a:pos x="646" y="633"/>
              </a:cxn>
              <a:cxn ang="0">
                <a:pos x="613" y="734"/>
              </a:cxn>
              <a:cxn ang="0">
                <a:pos x="511" y="701"/>
              </a:cxn>
              <a:cxn ang="0">
                <a:pos x="503" y="666"/>
              </a:cxn>
              <a:cxn ang="0">
                <a:pos x="495" y="630"/>
              </a:cxn>
              <a:cxn ang="0">
                <a:pos x="443" y="613"/>
              </a:cxn>
              <a:cxn ang="0">
                <a:pos x="442" y="613"/>
              </a:cxn>
              <a:cxn ang="0">
                <a:pos x="352" y="645"/>
              </a:cxn>
              <a:cxn ang="0">
                <a:pos x="273" y="699"/>
              </a:cxn>
              <a:cxn ang="0">
                <a:pos x="46" y="819"/>
              </a:cxn>
              <a:cxn ang="0">
                <a:pos x="0" y="837"/>
              </a:cxn>
              <a:cxn ang="0">
                <a:pos x="1655" y="837"/>
              </a:cxn>
              <a:cxn ang="0">
                <a:pos x="1655" y="0"/>
              </a:cxn>
              <a:cxn ang="0">
                <a:pos x="1303" y="177"/>
              </a:cxn>
            </a:cxnLst>
            <a:rect l="0" t="0" r="r" b="b"/>
            <a:pathLst>
              <a:path w="1655" h="837">
                <a:moveTo>
                  <a:pt x="1303" y="177"/>
                </a:moveTo>
                <a:cubicBezTo>
                  <a:pt x="1289" y="192"/>
                  <a:pt x="1260" y="214"/>
                  <a:pt x="1223" y="232"/>
                </a:cubicBezTo>
                <a:cubicBezTo>
                  <a:pt x="1176" y="256"/>
                  <a:pt x="1132" y="265"/>
                  <a:pt x="1132" y="265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31" y="265"/>
                  <a:pt x="1127" y="265"/>
                  <a:pt x="1127" y="265"/>
                </a:cubicBezTo>
                <a:cubicBezTo>
                  <a:pt x="1127" y="265"/>
                  <a:pt x="1128" y="265"/>
                  <a:pt x="1128" y="265"/>
                </a:cubicBezTo>
                <a:cubicBezTo>
                  <a:pt x="1111" y="267"/>
                  <a:pt x="1097" y="261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87" y="254"/>
                  <a:pt x="1086" y="253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5" y="252"/>
                  <a:pt x="1084" y="252"/>
                  <a:pt x="1084" y="251"/>
                </a:cubicBezTo>
                <a:cubicBezTo>
                  <a:pt x="1084" y="251"/>
                  <a:pt x="1084" y="251"/>
                  <a:pt x="1083" y="251"/>
                </a:cubicBezTo>
                <a:cubicBezTo>
                  <a:pt x="1083" y="251"/>
                  <a:pt x="1083" y="250"/>
                  <a:pt x="1082" y="250"/>
                </a:cubicBezTo>
                <a:cubicBezTo>
                  <a:pt x="1082" y="250"/>
                  <a:pt x="1082" y="249"/>
                  <a:pt x="1082" y="249"/>
                </a:cubicBezTo>
                <a:cubicBezTo>
                  <a:pt x="1081" y="249"/>
                  <a:pt x="1081" y="249"/>
                  <a:pt x="1081" y="248"/>
                </a:cubicBezTo>
                <a:cubicBezTo>
                  <a:pt x="1080" y="248"/>
                  <a:pt x="1080" y="248"/>
                  <a:pt x="1080" y="247"/>
                </a:cubicBezTo>
                <a:cubicBezTo>
                  <a:pt x="1071" y="236"/>
                  <a:pt x="1071" y="218"/>
                  <a:pt x="1072" y="212"/>
                </a:cubicBezTo>
                <a:cubicBezTo>
                  <a:pt x="1072" y="200"/>
                  <a:pt x="1069" y="188"/>
                  <a:pt x="1064" y="177"/>
                </a:cubicBezTo>
                <a:cubicBezTo>
                  <a:pt x="1045" y="140"/>
                  <a:pt x="999" y="125"/>
                  <a:pt x="962" y="144"/>
                </a:cubicBezTo>
                <a:cubicBezTo>
                  <a:pt x="925" y="162"/>
                  <a:pt x="910" y="208"/>
                  <a:pt x="929" y="245"/>
                </a:cubicBezTo>
                <a:cubicBezTo>
                  <a:pt x="935" y="256"/>
                  <a:pt x="943" y="265"/>
                  <a:pt x="952" y="272"/>
                </a:cubicBezTo>
                <a:cubicBezTo>
                  <a:pt x="958" y="276"/>
                  <a:pt x="972" y="286"/>
                  <a:pt x="976" y="300"/>
                </a:cubicBezTo>
                <a:cubicBezTo>
                  <a:pt x="978" y="307"/>
                  <a:pt x="979" y="333"/>
                  <a:pt x="960" y="351"/>
                </a:cubicBezTo>
                <a:cubicBezTo>
                  <a:pt x="960" y="351"/>
                  <a:pt x="960" y="351"/>
                  <a:pt x="960" y="352"/>
                </a:cubicBezTo>
                <a:cubicBezTo>
                  <a:pt x="960" y="352"/>
                  <a:pt x="927" y="382"/>
                  <a:pt x="879" y="406"/>
                </a:cubicBezTo>
                <a:cubicBezTo>
                  <a:pt x="832" y="430"/>
                  <a:pt x="787" y="439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0" y="440"/>
                  <a:pt x="739" y="449"/>
                  <a:pt x="696" y="471"/>
                </a:cubicBezTo>
                <a:cubicBezTo>
                  <a:pt x="653" y="493"/>
                  <a:pt x="622" y="520"/>
                  <a:pt x="616" y="525"/>
                </a:cubicBezTo>
                <a:cubicBezTo>
                  <a:pt x="616" y="525"/>
                  <a:pt x="615" y="526"/>
                  <a:pt x="615" y="526"/>
                </a:cubicBezTo>
                <a:cubicBezTo>
                  <a:pt x="596" y="545"/>
                  <a:pt x="597" y="570"/>
                  <a:pt x="599" y="578"/>
                </a:cubicBezTo>
                <a:cubicBezTo>
                  <a:pt x="603" y="591"/>
                  <a:pt x="617" y="602"/>
                  <a:pt x="623" y="605"/>
                </a:cubicBezTo>
                <a:cubicBezTo>
                  <a:pt x="632" y="612"/>
                  <a:pt x="640" y="622"/>
                  <a:pt x="646" y="633"/>
                </a:cubicBezTo>
                <a:cubicBezTo>
                  <a:pt x="665" y="670"/>
                  <a:pt x="650" y="715"/>
                  <a:pt x="613" y="734"/>
                </a:cubicBezTo>
                <a:cubicBezTo>
                  <a:pt x="576" y="753"/>
                  <a:pt x="530" y="738"/>
                  <a:pt x="511" y="701"/>
                </a:cubicBezTo>
                <a:cubicBezTo>
                  <a:pt x="506" y="690"/>
                  <a:pt x="503" y="677"/>
                  <a:pt x="503" y="666"/>
                </a:cubicBezTo>
                <a:cubicBezTo>
                  <a:pt x="504" y="659"/>
                  <a:pt x="504" y="642"/>
                  <a:pt x="495" y="630"/>
                </a:cubicBezTo>
                <a:cubicBezTo>
                  <a:pt x="490" y="624"/>
                  <a:pt x="470" y="608"/>
                  <a:pt x="443" y="613"/>
                </a:cubicBezTo>
                <a:cubicBezTo>
                  <a:pt x="443" y="613"/>
                  <a:pt x="443" y="613"/>
                  <a:pt x="442" y="613"/>
                </a:cubicBezTo>
                <a:cubicBezTo>
                  <a:pt x="434" y="615"/>
                  <a:pt x="394" y="624"/>
                  <a:pt x="352" y="645"/>
                </a:cubicBezTo>
                <a:cubicBezTo>
                  <a:pt x="310" y="666"/>
                  <a:pt x="279" y="693"/>
                  <a:pt x="273" y="699"/>
                </a:cubicBezTo>
                <a:cubicBezTo>
                  <a:pt x="232" y="739"/>
                  <a:pt x="112" y="792"/>
                  <a:pt x="46" y="819"/>
                </a:cubicBezTo>
                <a:cubicBezTo>
                  <a:pt x="18" y="830"/>
                  <a:pt x="0" y="837"/>
                  <a:pt x="0" y="837"/>
                </a:cubicBezTo>
                <a:cubicBezTo>
                  <a:pt x="1655" y="837"/>
                  <a:pt x="1655" y="837"/>
                  <a:pt x="1655" y="837"/>
                </a:cubicBezTo>
                <a:cubicBezTo>
                  <a:pt x="1655" y="0"/>
                  <a:pt x="1655" y="0"/>
                  <a:pt x="1655" y="0"/>
                </a:cubicBezTo>
                <a:cubicBezTo>
                  <a:pt x="1655" y="0"/>
                  <a:pt x="1401" y="80"/>
                  <a:pt x="1303" y="17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gray">
          <a:xfrm>
            <a:off x="4992688" y="3452648"/>
            <a:ext cx="3424237" cy="19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just">
              <a:buFont typeface="Wingdings" pitchFamily="2" charset="2"/>
              <a:buChar char="§"/>
            </a:pPr>
            <a:r>
              <a:rPr lang="es-EC" sz="2000" dirty="0" smtClean="0">
                <a:latin typeface="Berlin Sans FB" pitchFamily="34" charset="0"/>
              </a:rPr>
              <a:t> No posee un buena administración de los Recursos utilizados, además,  se basa más en el conocimiento empírico lo que le impide maximizar sus utilidades. </a:t>
            </a:r>
            <a:endParaRPr lang="en-US" sz="2000" dirty="0">
              <a:latin typeface="Berlin Sans FB" pitchFamily="34" charset="0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3" name="Textfeld 7"/>
          <p:cNvSpPr txBox="1">
            <a:spLocks noChangeArrowheads="1"/>
          </p:cNvSpPr>
          <p:nvPr/>
        </p:nvSpPr>
        <p:spPr bwMode="gray">
          <a:xfrm>
            <a:off x="0" y="15498"/>
            <a:ext cx="9144000" cy="70788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="1" dirty="0" smtClean="0"/>
              <a:t>INTRO</a:t>
            </a:r>
            <a:r>
              <a:rPr lang="de-DE" sz="4000" dirty="0" smtClean="0">
                <a:solidFill>
                  <a:srgbClr val="595959"/>
                </a:solidFill>
              </a:rPr>
              <a:t>DUCCIÓN</a:t>
            </a:r>
            <a:endParaRPr lang="de-DE" sz="4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23850" y="1555750"/>
            <a:ext cx="8605072" cy="2850174"/>
            <a:chOff x="323850" y="1555750"/>
            <a:chExt cx="8605072" cy="2850174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323850" y="1555750"/>
              <a:ext cx="4721116" cy="3603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NATURALES</a:t>
              </a:r>
              <a:endParaRPr lang="en-US" sz="1600" b="1" noProof="1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23850" y="1931877"/>
              <a:ext cx="4721116" cy="189914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/>
                <a:t>Enfermedades infecciosas que podrían </a:t>
              </a:r>
              <a:r>
                <a:rPr lang="es-EC" sz="1600" dirty="0" smtClean="0"/>
                <a:t>provocar </a:t>
              </a:r>
              <a:r>
                <a:rPr lang="es-EC" sz="1600" dirty="0"/>
                <a:t>un alto índice de pérdidas en la producción. </a:t>
              </a:r>
            </a:p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 smtClean="0"/>
                <a:t>Variaciones </a:t>
              </a:r>
              <a:r>
                <a:rPr lang="es-EC" sz="1600" dirty="0"/>
                <a:t>de salinidad que se encuentran en el mar, estas se dan debido a la zona en la cual está ubicado el laboratorio</a:t>
              </a:r>
              <a:endParaRPr lang="es-ES" sz="1600" dirty="0"/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gray">
            <a:xfrm>
              <a:off x="4209393" y="4036554"/>
              <a:ext cx="4719529" cy="3693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VARIABLES TECNOLOGICAS</a:t>
              </a:r>
              <a:endParaRPr lang="en-US" sz="1600" b="1" noProof="1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4209393" y="4405924"/>
            <a:ext cx="4719530" cy="1852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85750" lvl="0" indent="-285750" algn="just">
              <a:buFont typeface="Arial" pitchFamily="34" charset="0"/>
              <a:buChar char="•"/>
            </a:pPr>
            <a:endParaRPr lang="es-EC" sz="16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600" dirty="0" smtClean="0"/>
              <a:t>El </a:t>
            </a:r>
            <a:r>
              <a:rPr lang="es-EC" sz="1600" dirty="0"/>
              <a:t>laboratorio cuenta con los equipos necesarios para cumplir con todas las normas de calidad que requiere el producto. </a:t>
            </a:r>
            <a:endParaRPr lang="es-EC" sz="1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013552" y="1555750"/>
            <a:ext cx="2231813" cy="201249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 redondeado"/>
          <p:cNvSpPr/>
          <p:nvPr/>
        </p:nvSpPr>
        <p:spPr>
          <a:xfrm>
            <a:off x="1068118" y="4216736"/>
            <a:ext cx="2195343" cy="185298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27942"/>
              <a:satOff val="-1424"/>
              <a:lumOff val="54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MACRO</a:t>
            </a:r>
            <a:r>
              <a:rPr lang="de-DE" sz="5400" dirty="0" smtClean="0">
                <a:solidFill>
                  <a:srgbClr val="595959"/>
                </a:solidFill>
              </a:rPr>
              <a:t>SEGMENTACIÓN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81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4782658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65742" y="1742259"/>
            <a:ext cx="5052190" cy="3603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en-US" sz="1600" b="1" noProof="1" smtClean="0"/>
              <a:t>VARIABLES POLITICAS</a:t>
            </a:r>
            <a:endParaRPr lang="en-US" sz="1600" b="1" noProof="1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465741" y="2118386"/>
            <a:ext cx="5052191" cy="22848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600" dirty="0"/>
              <a:t>Ministerio de Minería, Agricultura, Ganadería, Acuacultura y Pesca (</a:t>
            </a:r>
            <a:r>
              <a:rPr lang="es-EC" sz="1600" dirty="0" smtClean="0"/>
              <a:t>MAGAP)</a:t>
            </a:r>
            <a:endParaRPr lang="es-EC" sz="16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Ministerio </a:t>
            </a:r>
            <a:r>
              <a:rPr lang="es-EC" sz="1600" dirty="0"/>
              <a:t>del Medio Ambiente, </a:t>
            </a:r>
            <a:r>
              <a:rPr lang="es-EC" sz="1600" dirty="0" smtClean="0"/>
              <a:t>Instituto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Nacional </a:t>
            </a:r>
            <a:r>
              <a:rPr lang="es-EC" sz="1600" dirty="0"/>
              <a:t>de Pesca (</a:t>
            </a:r>
            <a:r>
              <a:rPr lang="es-EC" sz="1600" dirty="0" smtClean="0"/>
              <a:t>INP)</a:t>
            </a:r>
            <a:endParaRPr lang="es-EC" sz="16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Subsecretaría </a:t>
            </a:r>
            <a:r>
              <a:rPr lang="es-EC" sz="1600" dirty="0"/>
              <a:t>de Recursos Pesqueros (</a:t>
            </a:r>
            <a:r>
              <a:rPr lang="es-EC" sz="1600" dirty="0" smtClean="0"/>
              <a:t>SRP)</a:t>
            </a:r>
            <a:endParaRPr lang="es-EC" sz="16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Cámara </a:t>
            </a:r>
            <a:r>
              <a:rPr lang="es-EC" sz="1600" dirty="0"/>
              <a:t>Nacional de Acuicultura (</a:t>
            </a:r>
            <a:r>
              <a:rPr lang="es-EC" sz="1600" dirty="0" smtClean="0"/>
              <a:t>CNA)</a:t>
            </a:r>
            <a:endParaRPr lang="es-E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Corporación </a:t>
            </a:r>
            <a:r>
              <a:rPr lang="es-EC" sz="1600" dirty="0"/>
              <a:t>de Promoción de Exportaciones e Inversiones (CORPEI)</a:t>
            </a:r>
            <a:endParaRPr lang="es-ES" sz="1600" dirty="0"/>
          </a:p>
          <a:p>
            <a:pPr lvl="0" algn="just"/>
            <a:endParaRPr lang="es-ES" sz="1600" dirty="0"/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16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219754" y="1742259"/>
            <a:ext cx="2277859" cy="198531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55885"/>
              <a:satOff val="-2847"/>
              <a:lumOff val="109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MACRO</a:t>
            </a:r>
            <a:r>
              <a:rPr lang="de-DE" sz="5400" dirty="0" smtClean="0">
                <a:solidFill>
                  <a:srgbClr val="595959"/>
                </a:solidFill>
              </a:rPr>
              <a:t>SEGMENTACIÓN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36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23850" y="1555750"/>
            <a:ext cx="8605072" cy="2850174"/>
            <a:chOff x="323850" y="1555750"/>
            <a:chExt cx="8605072" cy="2850174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323850" y="1555750"/>
              <a:ext cx="4721116" cy="36036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PROVEEDORES</a:t>
              </a:r>
              <a:endParaRPr lang="en-US" sz="1600" b="1" noProof="1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23850" y="1931877"/>
              <a:ext cx="4721116" cy="15207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/>
                <a:t>PRILABSA, INVE ECUADOR, BIOGEMAR, AQUATROPICAL, TEXCUMAR son los principales </a:t>
              </a:r>
              <a:r>
                <a:rPr lang="es-EC" sz="1600" dirty="0" smtClean="0"/>
                <a:t>proveedores.</a:t>
              </a:r>
            </a:p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 smtClean="0"/>
                <a:t>Poseen varios </a:t>
              </a:r>
              <a:r>
                <a:rPr lang="es-EC" sz="1600" dirty="0"/>
                <a:t>años </a:t>
              </a:r>
              <a:r>
                <a:rPr lang="es-EC" sz="1600" dirty="0" smtClean="0"/>
                <a:t>en el mercado acuícola.</a:t>
              </a:r>
            </a:p>
            <a:p>
              <a:pPr marL="285750" lvl="0" indent="-285750" algn="just">
                <a:buFont typeface="Arial" pitchFamily="34" charset="0"/>
                <a:buChar char="•"/>
              </a:pPr>
              <a:r>
                <a:rPr lang="es-EC" sz="1600" dirty="0" smtClean="0"/>
                <a:t>Ofrecen producto </a:t>
              </a:r>
              <a:r>
                <a:rPr lang="es-EC" sz="1600" dirty="0"/>
                <a:t>es </a:t>
              </a:r>
              <a:r>
                <a:rPr lang="es-EC" sz="1600" dirty="0" smtClean="0"/>
                <a:t>de calidad. </a:t>
              </a:r>
              <a:endParaRPr lang="es-ES" sz="1600" dirty="0"/>
            </a:p>
            <a:p>
              <a:pPr lvl="0"/>
              <a:endParaRPr lang="es-ES" sz="1600" b="1" dirty="0"/>
            </a:p>
            <a:p>
              <a:pPr lvl="0" algn="just"/>
              <a:endParaRPr lang="es-ES" sz="1600" dirty="0"/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gray">
            <a:xfrm>
              <a:off x="4209393" y="4036554"/>
              <a:ext cx="4719529" cy="36937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en-US" sz="1600" b="1" noProof="1" smtClean="0"/>
                <a:t>MERCADO PRINCIPAL</a:t>
              </a:r>
              <a:endParaRPr lang="en-US" sz="1600" b="1" noProof="1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4209393" y="4405924"/>
            <a:ext cx="4719530" cy="1852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1600" dirty="0"/>
              <a:t>C</a:t>
            </a:r>
            <a:r>
              <a:rPr lang="es-EC" sz="1600" dirty="0" smtClean="0"/>
              <a:t>amaroneras situadas </a:t>
            </a:r>
            <a:r>
              <a:rPr lang="es-EC" sz="1600" dirty="0"/>
              <a:t>en el perfil costanero </a:t>
            </a:r>
            <a:r>
              <a:rPr lang="es-EC" sz="1600" dirty="0" smtClean="0"/>
              <a:t>del país</a:t>
            </a:r>
            <a:r>
              <a:rPr lang="es-EC" sz="1600" dirty="0"/>
              <a:t>, principalmente </a:t>
            </a:r>
            <a:r>
              <a:rPr lang="es-EC" sz="1600" dirty="0" smtClean="0"/>
              <a:t>de </a:t>
            </a:r>
            <a:r>
              <a:rPr lang="es-EC" sz="1600" dirty="0"/>
              <a:t>las provincias del Guayas, Santa Elena y El Oro. </a:t>
            </a:r>
            <a:endParaRPr lang="es-EC" sz="16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600" b="1" dirty="0" smtClean="0"/>
              <a:t>P</a:t>
            </a:r>
            <a:r>
              <a:rPr lang="es-EC" sz="1600" dirty="0" smtClean="0"/>
              <a:t>odemos </a:t>
            </a:r>
            <a:r>
              <a:rPr lang="es-EC" sz="1600" dirty="0"/>
              <a:t>mencionar a IPSP (Industrial Pesquera Santa Priscila), MAR Y CIELO, COFIMAR, MARAGRO y CIPESCA.</a:t>
            </a:r>
            <a:endParaRPr lang="es-EC" sz="16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038486" y="4036554"/>
            <a:ext cx="2429928" cy="204217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55885"/>
              <a:satOff val="-2847"/>
              <a:lumOff val="109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 redondeado"/>
          <p:cNvSpPr/>
          <p:nvPr/>
        </p:nvSpPr>
        <p:spPr>
          <a:xfrm>
            <a:off x="5924680" y="1555751"/>
            <a:ext cx="2432457" cy="201249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MICRO </a:t>
            </a:r>
            <a:r>
              <a:rPr lang="de-DE" sz="5400" dirty="0" smtClean="0">
                <a:solidFill>
                  <a:srgbClr val="595959"/>
                </a:solidFill>
              </a:rPr>
              <a:t>SEGMENTACIÓN</a:t>
            </a:r>
            <a:endParaRPr lang="de-DE" sz="5400" dirty="0">
              <a:solidFill>
                <a:srgbClr val="59595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18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430317"/>
            <a:ext cx="9144000" cy="5948363"/>
            <a:chOff x="0" y="0"/>
            <a:chExt cx="5760" cy="3747"/>
          </a:xfrm>
          <a:solidFill>
            <a:schemeClr val="bg1"/>
          </a:solidFill>
        </p:grpSpPr>
        <p:sp>
          <p:nvSpPr>
            <p:cNvPr id="2048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0484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0485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0487" name="Rectangle 2"/>
          <p:cNvSpPr txBox="1">
            <a:spLocks noChangeArrowheads="1"/>
          </p:cNvSpPr>
          <p:nvPr/>
        </p:nvSpPr>
        <p:spPr bwMode="auto">
          <a:xfrm>
            <a:off x="204788" y="211920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de-DE" sz="4800" b="1" kern="0" dirty="0" smtClean="0">
                <a:solidFill>
                  <a:srgbClr val="595959"/>
                </a:solidFill>
              </a:rPr>
              <a:t>FUERZAS DE PORTER</a:t>
            </a:r>
            <a:endParaRPr lang="de-DE" sz="4800" b="1" kern="0" dirty="0">
              <a:solidFill>
                <a:srgbClr val="595959"/>
              </a:solidFill>
            </a:endParaRPr>
          </a:p>
        </p:txBody>
      </p:sp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6127750"/>
            <a:ext cx="6394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Freeform 23"/>
          <p:cNvSpPr>
            <a:spLocks/>
          </p:cNvSpPr>
          <p:nvPr/>
        </p:nvSpPr>
        <p:spPr bwMode="auto">
          <a:xfrm rot="8182408">
            <a:off x="4407415" y="3272726"/>
            <a:ext cx="2016499" cy="3084529"/>
          </a:xfrm>
          <a:custGeom>
            <a:avLst/>
            <a:gdLst>
              <a:gd name="T0" fmla="*/ 1311 w 1104"/>
              <a:gd name="T1" fmla="*/ 0 h 1608"/>
              <a:gd name="T2" fmla="*/ 272 w 1104"/>
              <a:gd name="T3" fmla="*/ 0 h 1608"/>
              <a:gd name="T4" fmla="*/ 0 w 1104"/>
              <a:gd name="T5" fmla="*/ 278 h 1608"/>
              <a:gd name="T6" fmla="*/ 12 w 1104"/>
              <a:gd name="T7" fmla="*/ 1324 h 1608"/>
              <a:gd name="T8" fmla="*/ 213 w 1104"/>
              <a:gd name="T9" fmla="*/ 1723 h 1608"/>
              <a:gd name="T10" fmla="*/ 644 w 1104"/>
              <a:gd name="T11" fmla="*/ 2129 h 1608"/>
              <a:gd name="T12" fmla="*/ 1005 w 1104"/>
              <a:gd name="T13" fmla="*/ 2113 h 1608"/>
              <a:gd name="T14" fmla="*/ 1417 w 1104"/>
              <a:gd name="T15" fmla="*/ 1723 h 1608"/>
              <a:gd name="T16" fmla="*/ 1606 w 1104"/>
              <a:gd name="T17" fmla="*/ 1279 h 1608"/>
              <a:gd name="T18" fmla="*/ 1571 w 1104"/>
              <a:gd name="T19" fmla="*/ 178 h 1608"/>
              <a:gd name="T20" fmla="*/ 1311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2A79D0">
              <a:alpha val="72000"/>
            </a:srgbClr>
          </a:soli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2127192" y="1650339"/>
            <a:ext cx="5026141" cy="4635145"/>
            <a:chOff x="2440344" y="1497434"/>
            <a:chExt cx="4443883" cy="4227092"/>
          </a:xfrm>
        </p:grpSpPr>
        <p:sp>
          <p:nvSpPr>
            <p:cNvPr id="20489" name="Freeform 22"/>
            <p:cNvSpPr>
              <a:spLocks/>
            </p:cNvSpPr>
            <p:nvPr/>
          </p:nvSpPr>
          <p:spPr bwMode="auto">
            <a:xfrm rot="-8100000">
              <a:off x="2982379" y="2786692"/>
              <a:ext cx="2057812" cy="299869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5">
                <a:alpha val="72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90" name="Freeform 21"/>
            <p:cNvSpPr>
              <a:spLocks/>
            </p:cNvSpPr>
            <p:nvPr/>
          </p:nvSpPr>
          <p:spPr bwMode="auto">
            <a:xfrm rot="2700000">
              <a:off x="4335305" y="1469596"/>
              <a:ext cx="2008225" cy="3089619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Freeform 18"/>
            <p:cNvSpPr>
              <a:spLocks/>
            </p:cNvSpPr>
            <p:nvPr/>
          </p:nvSpPr>
          <p:spPr bwMode="auto">
            <a:xfrm rot="-2785570">
              <a:off x="2934204" y="1505037"/>
              <a:ext cx="2089531" cy="3077252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4074">
                <a:alpha val="72000"/>
              </a:srgbClr>
            </a:solidFill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69" name="AutoShape 25"/>
            <p:cNvSpPr>
              <a:spLocks noChangeArrowheads="1"/>
            </p:cNvSpPr>
            <p:nvPr/>
          </p:nvSpPr>
          <p:spPr bwMode="auto">
            <a:xfrm>
              <a:off x="4121150" y="3043663"/>
              <a:ext cx="1365250" cy="12820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85EA0"/>
                </a:gs>
                <a:gs pos="50000">
                  <a:schemeClr val="accent1"/>
                </a:gs>
                <a:gs pos="100000">
                  <a:srgbClr val="285EA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0494" name="Text Box 19"/>
            <p:cNvSpPr txBox="1">
              <a:spLocks noChangeArrowheads="1"/>
            </p:cNvSpPr>
            <p:nvPr/>
          </p:nvSpPr>
          <p:spPr bwMode="gray">
            <a:xfrm rot="-2922815">
              <a:off x="2634456" y="1995965"/>
              <a:ext cx="1706563" cy="9848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es-ES" sz="1600" b="1" dirty="0">
                  <a:solidFill>
                    <a:schemeClr val="bg1"/>
                  </a:solidFill>
                </a:rPr>
                <a:t>Poder de negociación de los Proveedores o Vendedores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gray">
            <a:xfrm rot="2700000">
              <a:off x="5060060" y="1975411"/>
              <a:ext cx="1694618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lvl="0" algn="ctr" defTabSz="801688">
                <a:spcAft>
                  <a:spcPct val="40000"/>
                </a:spcAft>
              </a:pPr>
              <a:r>
                <a:rPr lang="es-EC" sz="1600" b="1" dirty="0" smtClean="0"/>
                <a:t>Amenaza </a:t>
              </a:r>
              <a:r>
                <a:rPr lang="es-EC" sz="1600" b="1" dirty="0"/>
                <a:t>de nuevos </a:t>
              </a:r>
              <a:r>
                <a:rPr lang="es-EC" sz="1600" b="1" dirty="0" smtClean="0"/>
                <a:t>entrantes</a:t>
              </a:r>
              <a:r>
                <a:rPr lang="es-ES" sz="1600" noProof="1" smtClean="0">
                  <a:cs typeface="Arial" charset="0"/>
                </a:rPr>
                <a:t>. </a:t>
              </a:r>
              <a:endParaRPr lang="es-ES" sz="1600" noProof="1">
                <a:cs typeface="Arial" charset="0"/>
              </a:endParaRPr>
            </a:p>
          </p:txBody>
        </p:sp>
        <p:sp>
          <p:nvSpPr>
            <p:cNvPr id="20496" name="Text Box 19"/>
            <p:cNvSpPr txBox="1">
              <a:spLocks noChangeArrowheads="1"/>
            </p:cNvSpPr>
            <p:nvPr/>
          </p:nvSpPr>
          <p:spPr bwMode="gray">
            <a:xfrm rot="2700000">
              <a:off x="2696369" y="4378802"/>
              <a:ext cx="1706562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es-ES" sz="1600" b="1" dirty="0"/>
                <a:t>Poder de negociación de los Compradores o Clientes</a:t>
              </a:r>
              <a:endParaRPr lang="es-ES" sz="1600" dirty="0"/>
            </a:p>
          </p:txBody>
        </p:sp>
        <p:sp>
          <p:nvSpPr>
            <p:cNvPr id="20497" name="Text Box 19"/>
            <p:cNvSpPr txBox="1">
              <a:spLocks noChangeArrowheads="1"/>
            </p:cNvSpPr>
            <p:nvPr/>
          </p:nvSpPr>
          <p:spPr bwMode="gray">
            <a:xfrm rot="-2588827">
              <a:off x="5037138" y="4663917"/>
              <a:ext cx="170656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vl="0" algn="ctr" defTabSz="801688">
                <a:spcAft>
                  <a:spcPct val="40000"/>
                </a:spcAft>
              </a:pPr>
              <a:r>
                <a:rPr lang="es-ES" sz="1600" b="1" dirty="0" smtClean="0"/>
                <a:t>Rivalidad </a:t>
              </a:r>
              <a:r>
                <a:rPr lang="es-ES" sz="1600" b="1" dirty="0"/>
                <a:t>entre los </a:t>
              </a:r>
              <a:r>
                <a:rPr lang="es-ES" sz="1600" b="1" dirty="0" smtClean="0"/>
                <a:t>competidores</a:t>
              </a:r>
              <a:r>
                <a:rPr lang="es-ES" sz="1600" b="1" noProof="1" smtClean="0">
                  <a:solidFill>
                    <a:schemeClr val="bg1"/>
                  </a:solidFill>
                </a:rPr>
                <a:t> </a:t>
              </a:r>
              <a:endParaRPr lang="es-E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gray">
            <a:xfrm>
              <a:off x="4167188" y="3386138"/>
              <a:ext cx="118067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s-ES" sz="1600" b="1" dirty="0">
                  <a:solidFill>
                    <a:schemeClr val="bg1"/>
                  </a:solidFill>
                </a:rPr>
                <a:t>Productos sustitutos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9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s-ES" noProof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0" y="2527405"/>
            <a:ext cx="1907075" cy="1676400"/>
            <a:chOff x="0" y="2086"/>
            <a:chExt cx="5760" cy="1056"/>
          </a:xfrm>
        </p:grpSpPr>
        <p:sp>
          <p:nvSpPr>
            <p:cNvPr id="4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43" name="Group 23"/>
          <p:cNvGrpSpPr>
            <a:grpSpLocks/>
          </p:cNvGrpSpPr>
          <p:nvPr/>
        </p:nvGrpSpPr>
        <p:grpSpPr bwMode="auto">
          <a:xfrm>
            <a:off x="7420140" y="2462342"/>
            <a:ext cx="1723860" cy="1676400"/>
            <a:chOff x="0" y="2086"/>
            <a:chExt cx="5760" cy="1056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46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/>
              <a:t>FUERZAS DE </a:t>
            </a:r>
            <a:r>
              <a:rPr lang="de-DE" sz="5400" dirty="0" smtClean="0">
                <a:solidFill>
                  <a:srgbClr val="595959"/>
                </a:solidFill>
              </a:rPr>
              <a:t>PORTER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01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58881" y="329364"/>
            <a:ext cx="8309137" cy="6302119"/>
            <a:chOff x="755576" y="476672"/>
            <a:chExt cx="7992888" cy="5830237"/>
          </a:xfrm>
        </p:grpSpPr>
        <p:grpSp>
          <p:nvGrpSpPr>
            <p:cNvPr id="14" name="13 Grupo"/>
            <p:cNvGrpSpPr/>
            <p:nvPr/>
          </p:nvGrpSpPr>
          <p:grpSpPr>
            <a:xfrm>
              <a:off x="755576" y="476672"/>
              <a:ext cx="7992888" cy="5728002"/>
              <a:chOff x="755576" y="476672"/>
              <a:chExt cx="7992888" cy="5728002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755576" y="548680"/>
                <a:ext cx="4608512" cy="102843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C" sz="1600" b="1" dirty="0"/>
                  <a:t>Poder de Negociación de Proveedores (Moderado</a:t>
                </a:r>
                <a:r>
                  <a:rPr lang="es-EC" sz="1600" b="1" dirty="0" smtClean="0"/>
                  <a:t>)</a:t>
                </a:r>
                <a:endParaRPr lang="es-EC" sz="1600" b="1" dirty="0"/>
              </a:p>
              <a:p>
                <a:pPr algn="just"/>
                <a:r>
                  <a:rPr lang="es-EC" sz="1600" dirty="0"/>
                  <a:t>No se pueden establecer precios por encima del promedio.</a:t>
                </a:r>
              </a:p>
            </p:txBody>
          </p:sp>
          <p:pic>
            <p:nvPicPr>
              <p:cNvPr id="21" name="20 Imagen" descr="buyer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99592" y="2708920"/>
                <a:ext cx="1990587" cy="14401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21 Imagen" descr="supplier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44208" y="476672"/>
                <a:ext cx="2232248" cy="15126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6" name="25 Rectángulo"/>
              <p:cNvSpPr/>
              <p:nvPr/>
            </p:nvSpPr>
            <p:spPr>
              <a:xfrm>
                <a:off x="4139952" y="2730320"/>
                <a:ext cx="4608512" cy="126350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" sz="1600" b="1" dirty="0"/>
                  <a:t>Poder de negociación de los Compradores </a:t>
                </a:r>
              </a:p>
              <a:p>
                <a:pPr algn="ctr"/>
                <a:r>
                  <a:rPr lang="es-EC" sz="1600" b="1" dirty="0"/>
                  <a:t>(Alto)</a:t>
                </a:r>
              </a:p>
              <a:p>
                <a:pPr algn="just"/>
                <a:r>
                  <a:rPr lang="es-ES" sz="1600" dirty="0"/>
                  <a:t>Es difícil para la empresa establecer un precio más alto que el de la competencia, es decir, que siempre deben estar al mismo nivel.</a:t>
                </a:r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755576" y="4941169"/>
                <a:ext cx="4608512" cy="126350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C" sz="1600" b="1" dirty="0"/>
                  <a:t>Productos Sustitutos</a:t>
                </a:r>
              </a:p>
              <a:p>
                <a:pPr algn="ctr"/>
                <a:r>
                  <a:rPr lang="es-EC" sz="1600" b="1" dirty="0"/>
                  <a:t>(Moderado)</a:t>
                </a:r>
              </a:p>
              <a:p>
                <a:pPr algn="just"/>
                <a:r>
                  <a:rPr lang="es-ES" sz="1600" dirty="0"/>
                  <a:t>Larva especial que consiste en el grupo de los </a:t>
                </a:r>
                <a:r>
                  <a:rPr lang="es-ES" sz="1600" dirty="0" err="1"/>
                  <a:t>nauplios</a:t>
                </a:r>
                <a:r>
                  <a:rPr lang="es-ES" sz="1600" dirty="0"/>
                  <a:t> que salen primero y son seleccionados para hacer una mejor calidad de camarón. </a:t>
                </a:r>
              </a:p>
            </p:txBody>
          </p:sp>
          <p:sp>
            <p:nvSpPr>
              <p:cNvPr id="28" name="27 Flecha derecha"/>
              <p:cNvSpPr/>
              <p:nvPr/>
            </p:nvSpPr>
            <p:spPr>
              <a:xfrm>
                <a:off x="5508104" y="980728"/>
                <a:ext cx="648072" cy="4320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Flecha derecha"/>
              <p:cNvSpPr/>
              <p:nvPr/>
            </p:nvSpPr>
            <p:spPr>
              <a:xfrm rot="10800000">
                <a:off x="3203848" y="3212976"/>
                <a:ext cx="720080" cy="3600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Flecha derecha"/>
              <p:cNvSpPr/>
              <p:nvPr/>
            </p:nvSpPr>
            <p:spPr>
              <a:xfrm>
                <a:off x="5652120" y="5517232"/>
                <a:ext cx="648072" cy="4320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9" name="Picture 2" descr="http://t1.gstatic.com/images?q=tbn:ANd9GcRq6NH1u8H3OtH5miXVoNkJrRN43RUe3Vhb7mPi_pfpBWgVHV8-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4640034"/>
              <a:ext cx="2347664" cy="1666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13572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755576" y="692696"/>
            <a:ext cx="7848872" cy="4994155"/>
            <a:chOff x="755576" y="692696"/>
            <a:chExt cx="7848872" cy="4994155"/>
          </a:xfrm>
        </p:grpSpPr>
        <p:pic>
          <p:nvPicPr>
            <p:cNvPr id="17" name="16 Imagen" descr="competitor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0" y="692696"/>
              <a:ext cx="1905000" cy="201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17 Imagen" descr="barrier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3645024"/>
              <a:ext cx="2088232" cy="20418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30 Rectángulo"/>
            <p:cNvSpPr/>
            <p:nvPr/>
          </p:nvSpPr>
          <p:spPr>
            <a:xfrm>
              <a:off x="755576" y="836712"/>
              <a:ext cx="4248472" cy="175432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b="1" dirty="0"/>
                <a:t>Rivalidad entre los competidores</a:t>
              </a:r>
            </a:p>
            <a:p>
              <a:pPr algn="ctr"/>
              <a:r>
                <a:rPr lang="es-EC" b="1" dirty="0"/>
                <a:t>(Alta)</a:t>
              </a:r>
            </a:p>
            <a:p>
              <a:pPr algn="just"/>
              <a:r>
                <a:rPr lang="es-ES" dirty="0"/>
                <a:t>En esta industria se manejan más los años de experiencia y relaciones que cada empresa haya logrado establecer con su </a:t>
              </a:r>
              <a:r>
                <a:rPr lang="es-ES" dirty="0" smtClean="0"/>
                <a:t>cliente.</a:t>
              </a:r>
              <a:endParaRPr lang="es-ES" dirty="0"/>
            </a:p>
          </p:txBody>
        </p:sp>
        <p:sp>
          <p:nvSpPr>
            <p:cNvPr id="32" name="31 Flecha derecha"/>
            <p:cNvSpPr/>
            <p:nvPr/>
          </p:nvSpPr>
          <p:spPr>
            <a:xfrm>
              <a:off x="5364088" y="1412776"/>
              <a:ext cx="648072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788024" y="4005064"/>
              <a:ext cx="3816424" cy="147732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C" b="1" dirty="0" smtClean="0"/>
                <a:t>Amenaza de nuevos entrantes</a:t>
              </a:r>
              <a:r>
                <a:rPr lang="es-ES" b="1" dirty="0" smtClean="0"/>
                <a:t> </a:t>
              </a:r>
            </a:p>
            <a:p>
              <a:pPr algn="ctr"/>
              <a:r>
                <a:rPr lang="es-ES" b="1" dirty="0" smtClean="0"/>
                <a:t>(Baja)</a:t>
              </a:r>
            </a:p>
            <a:p>
              <a:pPr algn="just"/>
              <a:r>
                <a:rPr lang="es-ES" dirty="0" smtClean="0"/>
                <a:t>Se</a:t>
              </a:r>
              <a:r>
                <a:rPr lang="es-ES" b="1" dirty="0" smtClean="0"/>
                <a:t> </a:t>
              </a:r>
              <a:r>
                <a:rPr lang="es-ES" dirty="0" smtClean="0"/>
                <a:t>necesita tener un buen capital  y alto grado de experiencia para entrar a esta industria.</a:t>
              </a:r>
            </a:p>
          </p:txBody>
        </p:sp>
      </p:grpSp>
      <p:sp>
        <p:nvSpPr>
          <p:cNvPr id="34" name="33 Flecha derecha"/>
          <p:cNvSpPr/>
          <p:nvPr/>
        </p:nvSpPr>
        <p:spPr>
          <a:xfrm rot="10800000">
            <a:off x="3851920" y="4555169"/>
            <a:ext cx="720080" cy="377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7027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3174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825" y="5595938"/>
            <a:ext cx="4070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Freeform 12"/>
          <p:cNvSpPr>
            <a:spLocks/>
          </p:cNvSpPr>
          <p:nvPr/>
        </p:nvSpPr>
        <p:spPr bwMode="auto">
          <a:xfrm>
            <a:off x="2584017" y="1652274"/>
            <a:ext cx="3981840" cy="4104225"/>
          </a:xfrm>
          <a:custGeom>
            <a:avLst/>
            <a:gdLst>
              <a:gd name="T0" fmla="*/ 918 w 2296"/>
              <a:gd name="T1" fmla="*/ 0 h 2387"/>
              <a:gd name="T2" fmla="*/ 1378 w 2296"/>
              <a:gd name="T3" fmla="*/ 0 h 2387"/>
              <a:gd name="T4" fmla="*/ 2064 w 2296"/>
              <a:gd name="T5" fmla="*/ 400 h 2387"/>
              <a:gd name="T6" fmla="*/ 2294 w 2296"/>
              <a:gd name="T7" fmla="*/ 800 h 2387"/>
              <a:gd name="T8" fmla="*/ 2296 w 2296"/>
              <a:gd name="T9" fmla="*/ 1594 h 2387"/>
              <a:gd name="T10" fmla="*/ 2067 w 2296"/>
              <a:gd name="T11" fmla="*/ 1984 h 2387"/>
              <a:gd name="T12" fmla="*/ 1382 w 2296"/>
              <a:gd name="T13" fmla="*/ 2387 h 2387"/>
              <a:gd name="T14" fmla="*/ 916 w 2296"/>
              <a:gd name="T15" fmla="*/ 2387 h 2387"/>
              <a:gd name="T16" fmla="*/ 229 w 2296"/>
              <a:gd name="T17" fmla="*/ 1987 h 2387"/>
              <a:gd name="T18" fmla="*/ 0 w 2296"/>
              <a:gd name="T19" fmla="*/ 1590 h 2387"/>
              <a:gd name="T20" fmla="*/ 4 w 2296"/>
              <a:gd name="T21" fmla="*/ 796 h 2387"/>
              <a:gd name="T22" fmla="*/ 227 w 2296"/>
              <a:gd name="T23" fmla="*/ 400 h 2387"/>
              <a:gd name="T24" fmla="*/ 918 w 2296"/>
              <a:gd name="T25" fmla="*/ 0 h 2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6"/>
              <a:gd name="T40" fmla="*/ 0 h 2387"/>
              <a:gd name="T41" fmla="*/ 2296 w 2296"/>
              <a:gd name="T42" fmla="*/ 2387 h 2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6" h="2387">
                <a:moveTo>
                  <a:pt x="918" y="0"/>
                </a:moveTo>
                <a:lnTo>
                  <a:pt x="1378" y="0"/>
                </a:lnTo>
                <a:lnTo>
                  <a:pt x="2064" y="400"/>
                </a:lnTo>
                <a:lnTo>
                  <a:pt x="2294" y="800"/>
                </a:lnTo>
                <a:lnTo>
                  <a:pt x="2296" y="1594"/>
                </a:lnTo>
                <a:lnTo>
                  <a:pt x="2067" y="1984"/>
                </a:lnTo>
                <a:lnTo>
                  <a:pt x="1382" y="2387"/>
                </a:lnTo>
                <a:lnTo>
                  <a:pt x="916" y="2387"/>
                </a:lnTo>
                <a:lnTo>
                  <a:pt x="229" y="1987"/>
                </a:lnTo>
                <a:lnTo>
                  <a:pt x="0" y="1590"/>
                </a:lnTo>
                <a:lnTo>
                  <a:pt x="4" y="796"/>
                </a:lnTo>
                <a:lnTo>
                  <a:pt x="227" y="400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>
            <a:solidFill>
              <a:srgbClr val="CECEC4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17"/>
          <p:cNvGrpSpPr/>
          <p:nvPr/>
        </p:nvGrpSpPr>
        <p:grpSpPr>
          <a:xfrm>
            <a:off x="2374891" y="1705388"/>
            <a:ext cx="4471052" cy="3991526"/>
            <a:chOff x="2046738" y="1925730"/>
            <a:chExt cx="4760562" cy="4249739"/>
          </a:xfrm>
          <a:scene3d>
            <a:camera prst="orthographicFront"/>
            <a:lightRig rig="balanced" dir="t"/>
          </a:scene3d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602577" y="1925730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71" name="AutoShape 5"/>
            <p:cNvSpPr>
              <a:spLocks noChangeArrowheads="1"/>
            </p:cNvSpPr>
            <p:nvPr/>
          </p:nvSpPr>
          <p:spPr bwMode="auto">
            <a:xfrm>
              <a:off x="3599713" y="334756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73" name="AutoShape 7"/>
            <p:cNvSpPr>
              <a:spLocks noChangeArrowheads="1"/>
            </p:cNvSpPr>
            <p:nvPr/>
          </p:nvSpPr>
          <p:spPr bwMode="auto">
            <a:xfrm>
              <a:off x="2046738" y="3295194"/>
              <a:ext cx="1636632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74" name="AutoShape 8"/>
            <p:cNvSpPr>
              <a:spLocks noChangeArrowheads="1"/>
            </p:cNvSpPr>
            <p:nvPr/>
          </p:nvSpPr>
          <p:spPr bwMode="auto">
            <a:xfrm>
              <a:off x="3599713" y="4757935"/>
              <a:ext cx="1636631" cy="1417534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75" name="AutoShape 9"/>
            <p:cNvSpPr>
              <a:spLocks noChangeArrowheads="1"/>
            </p:cNvSpPr>
            <p:nvPr/>
          </p:nvSpPr>
          <p:spPr bwMode="auto">
            <a:xfrm>
              <a:off x="5172101" y="3386604"/>
              <a:ext cx="1635199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1755" name="AutoShape 53"/>
          <p:cNvSpPr>
            <a:spLocks noChangeArrowheads="1"/>
          </p:cNvSpPr>
          <p:nvPr/>
        </p:nvSpPr>
        <p:spPr bwMode="auto">
          <a:xfrm>
            <a:off x="3822700" y="4367213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C0C0C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31757" name="AutoShape 53"/>
          <p:cNvSpPr>
            <a:spLocks noChangeArrowheads="1"/>
          </p:cNvSpPr>
          <p:nvPr/>
        </p:nvSpPr>
        <p:spPr bwMode="auto">
          <a:xfrm>
            <a:off x="3833423" y="3029744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chemeClr val="bg2">
              <a:lumMod val="60000"/>
              <a:lumOff val="40000"/>
              <a:alpha val="4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140200" y="3551238"/>
            <a:ext cx="927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 dirty="0" smtClean="0">
                <a:latin typeface="Calibri" pitchFamily="34" charset="0"/>
              </a:rPr>
              <a:t>PERSONAS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4124325" y="4911725"/>
            <a:ext cx="928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 dirty="0" smtClean="0">
                <a:latin typeface="Calibri" pitchFamily="34" charset="0"/>
              </a:rPr>
              <a:t>PLAZA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1" y="174625"/>
            <a:ext cx="9144000" cy="1006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dirty="0" smtClean="0"/>
              <a:t>MARKETING</a:t>
            </a:r>
            <a:r>
              <a:rPr lang="de-DE" sz="6000" dirty="0" smtClean="0">
                <a:solidFill>
                  <a:srgbClr val="595959"/>
                </a:solidFill>
              </a:rPr>
              <a:t>MIX</a:t>
            </a:r>
            <a:endParaRPr lang="de-DE" sz="60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31778" name="Text Box 13"/>
          <p:cNvSpPr txBox="1">
            <a:spLocks noChangeArrowheads="1"/>
          </p:cNvSpPr>
          <p:nvPr/>
        </p:nvSpPr>
        <p:spPr bwMode="gray">
          <a:xfrm>
            <a:off x="6078065" y="1398411"/>
            <a:ext cx="3003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lang="es-EC" sz="1400" b="1" dirty="0" smtClean="0"/>
              <a:t>PRECIO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400" dirty="0" smtClean="0"/>
              <a:t>Precio </a:t>
            </a:r>
            <a:r>
              <a:rPr lang="es-EC" sz="1400" dirty="0"/>
              <a:t>de mercado $1,25 el millar.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400" dirty="0" smtClean="0"/>
              <a:t>Larvas </a:t>
            </a:r>
            <a:r>
              <a:rPr lang="es-EC" sz="1400" dirty="0"/>
              <a:t>de mayor grado de maduración pueden costar hasta $1,80 el millar .</a:t>
            </a:r>
          </a:p>
        </p:txBody>
      </p:sp>
      <p:sp>
        <p:nvSpPr>
          <p:cNvPr id="31779" name="Text Box 14"/>
          <p:cNvSpPr txBox="1">
            <a:spLocks noChangeArrowheads="1"/>
          </p:cNvSpPr>
          <p:nvPr/>
        </p:nvSpPr>
        <p:spPr bwMode="gray">
          <a:xfrm>
            <a:off x="6845943" y="3188176"/>
            <a:ext cx="253682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s-ES" sz="1400" b="1" dirty="0" smtClean="0"/>
              <a:t>PLAZA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 smtClean="0"/>
              <a:t>Clientes potenciales localizados en: Guayas </a:t>
            </a:r>
            <a:r>
              <a:rPr lang="es-ES" sz="1400" dirty="0"/>
              <a:t>Santa Elena y El Oro.</a:t>
            </a:r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/>
              <a:t>Los clientes deben  acercarse a la empresa para poder verificar la calidad del producto</a:t>
            </a:r>
            <a:endParaRPr lang="es-EC" sz="1400" dirty="0"/>
          </a:p>
        </p:txBody>
      </p:sp>
      <p:sp>
        <p:nvSpPr>
          <p:cNvPr id="31780" name="Text Box 19"/>
          <p:cNvSpPr txBox="1">
            <a:spLocks noChangeArrowheads="1"/>
          </p:cNvSpPr>
          <p:nvPr/>
        </p:nvSpPr>
        <p:spPr bwMode="gray">
          <a:xfrm>
            <a:off x="130175" y="1398411"/>
            <a:ext cx="27051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lang="es-ES" sz="1400" b="1" dirty="0" smtClean="0"/>
              <a:t>PRODUCTO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 smtClean="0"/>
              <a:t>Proceso </a:t>
            </a:r>
            <a:r>
              <a:rPr lang="es-ES" sz="1400" dirty="0"/>
              <a:t>de </a:t>
            </a:r>
            <a:r>
              <a:rPr lang="es-ES" sz="1400" dirty="0" smtClean="0"/>
              <a:t>producción         </a:t>
            </a:r>
            <a:r>
              <a:rPr lang="es-ES" sz="1400" dirty="0"/>
              <a:t>(</a:t>
            </a:r>
            <a:r>
              <a:rPr lang="es-ES" sz="1400" dirty="0" smtClean="0"/>
              <a:t>20 </a:t>
            </a:r>
            <a:r>
              <a:rPr lang="es-ES" sz="1400" dirty="0"/>
              <a:t>días</a:t>
            </a:r>
            <a:r>
              <a:rPr lang="es-ES" sz="1400" dirty="0" smtClean="0"/>
              <a:t>.)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M</a:t>
            </a:r>
            <a:r>
              <a:rPr lang="es-EC" sz="1400" dirty="0" smtClean="0"/>
              <a:t>ayor grado </a:t>
            </a:r>
            <a:r>
              <a:rPr lang="es-EC" sz="1400" dirty="0"/>
              <a:t>de maduración (25 días</a:t>
            </a:r>
            <a:r>
              <a:rPr lang="es-EC" sz="1400" dirty="0" smtClean="0"/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400" dirty="0" smtClean="0"/>
              <a:t>Larvas </a:t>
            </a:r>
            <a:r>
              <a:rPr lang="es-ES" sz="1400" dirty="0"/>
              <a:t>especiales y no especiales</a:t>
            </a:r>
            <a:r>
              <a:rPr lang="es-ES" sz="1400" dirty="0" smtClean="0"/>
              <a:t>.</a:t>
            </a:r>
            <a:endParaRPr lang="es-EC" sz="1400" dirty="0"/>
          </a:p>
        </p:txBody>
      </p:sp>
      <p:sp>
        <p:nvSpPr>
          <p:cNvPr id="31781" name="Text Box 20"/>
          <p:cNvSpPr txBox="1">
            <a:spLocks noChangeArrowheads="1"/>
          </p:cNvSpPr>
          <p:nvPr/>
        </p:nvSpPr>
        <p:spPr bwMode="gray">
          <a:xfrm>
            <a:off x="34916" y="3352354"/>
            <a:ext cx="2339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lang="es-ES" sz="1400" b="1" dirty="0" smtClean="0"/>
              <a:t>PROMOCION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 smtClean="0"/>
              <a:t>Trato </a:t>
            </a:r>
            <a:r>
              <a:rPr lang="es-ES" sz="1400" dirty="0"/>
              <a:t>directo con los </a:t>
            </a:r>
            <a:r>
              <a:rPr lang="es-ES" sz="1400" dirty="0" smtClean="0"/>
              <a:t>clientes,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 smtClean="0"/>
              <a:t>Marketing </a:t>
            </a:r>
            <a:r>
              <a:rPr lang="es-ES" sz="1400" dirty="0"/>
              <a:t>de boca en </a:t>
            </a:r>
            <a:r>
              <a:rPr lang="es-ES" sz="1400" dirty="0" smtClean="0"/>
              <a:t>boca.</a:t>
            </a:r>
            <a:endParaRPr lang="es-EC" sz="1400" dirty="0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gray">
          <a:xfrm>
            <a:off x="2679097" y="3528218"/>
            <a:ext cx="9286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 dirty="0" smtClean="0">
                <a:latin typeface="Calibri" pitchFamily="34" charset="0"/>
              </a:rPr>
              <a:t>PROMOCION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gray">
          <a:xfrm>
            <a:off x="5678488" y="3582705"/>
            <a:ext cx="928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 dirty="0" smtClean="0">
                <a:latin typeface="Calibri" pitchFamily="34" charset="0"/>
                <a:cs typeface="Arial" charset="0"/>
              </a:rPr>
              <a:t>PRECIO</a:t>
            </a:r>
            <a:endParaRPr lang="de-DE" b="1" dirty="0">
              <a:latin typeface="Calibri" pitchFamily="34" charset="0"/>
              <a:cs typeface="Arial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gray">
          <a:xfrm>
            <a:off x="4146953" y="2264055"/>
            <a:ext cx="928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 dirty="0" smtClean="0">
                <a:latin typeface="Calibri" pitchFamily="34" charset="0"/>
              </a:rPr>
              <a:t>PRODUCTO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gray">
          <a:xfrm>
            <a:off x="52932" y="4938439"/>
            <a:ext cx="27257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lang="es-ES" sz="1400" b="1" dirty="0" smtClean="0"/>
              <a:t>PERSONAS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 smtClean="0"/>
              <a:t>La </a:t>
            </a:r>
            <a:r>
              <a:rPr lang="es-ES" sz="1400" dirty="0"/>
              <a:t>empresa siempre estará a </a:t>
            </a:r>
            <a:r>
              <a:rPr lang="es-ES" sz="1400" dirty="0" smtClean="0"/>
              <a:t>disposición del cliente.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1400" dirty="0" smtClean="0"/>
              <a:t>Conseguir </a:t>
            </a:r>
            <a:r>
              <a:rPr lang="es-EC" sz="1400" dirty="0"/>
              <a:t>la fidelización de los clientes.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47580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14" name="Diagram 3"/>
          <p:cNvGraphicFramePr/>
          <p:nvPr/>
        </p:nvGraphicFramePr>
        <p:xfrm>
          <a:off x="3998794" y="332656"/>
          <a:ext cx="4299045" cy="630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7"/>
          <p:cNvSpPr txBox="1"/>
          <p:nvPr/>
        </p:nvSpPr>
        <p:spPr>
          <a:xfrm>
            <a:off x="193807" y="0"/>
            <a:ext cx="92333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C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ACTIVOS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429913" y="332656"/>
            <a:ext cx="1233946" cy="1718441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Rectángulo redondeado"/>
          <p:cNvSpPr/>
          <p:nvPr/>
        </p:nvSpPr>
        <p:spPr>
          <a:xfrm>
            <a:off x="1274797" y="2303334"/>
            <a:ext cx="2081047" cy="2047914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 redondeado"/>
          <p:cNvSpPr/>
          <p:nvPr/>
        </p:nvSpPr>
        <p:spPr>
          <a:xfrm>
            <a:off x="1590116" y="4745398"/>
            <a:ext cx="2272447" cy="1162178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22619" y="532954"/>
            <a:ext cx="8229600" cy="2758139"/>
            <a:chOff x="114005" y="0"/>
            <a:chExt cx="8229600" cy="27581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114005" y="0"/>
              <a:ext cx="8229599" cy="275813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035739" y="0"/>
              <a:ext cx="6307866" cy="27581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 dirty="0" smtClean="0"/>
            </a:p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kern="1200" dirty="0" smtClean="0"/>
                <a:t>Capacitación al personal</a:t>
              </a:r>
              <a:endParaRPr lang="en-US" sz="3200" kern="1200" dirty="0" smtClean="0"/>
            </a:p>
            <a:p>
              <a:pPr marL="285750" lvl="1" indent="-28575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3200" kern="1200" dirty="0" smtClean="0"/>
                <a:t>Charlas informativas</a:t>
              </a:r>
              <a:endParaRPr lang="en-US" sz="3200" kern="1200" dirty="0"/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689931" y="808767"/>
            <a:ext cx="2653568" cy="2206511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11 Grupo"/>
          <p:cNvGrpSpPr/>
          <p:nvPr/>
        </p:nvGrpSpPr>
        <p:grpSpPr>
          <a:xfrm>
            <a:off x="491780" y="3566907"/>
            <a:ext cx="8229600" cy="2758139"/>
            <a:chOff x="183166" y="3033953"/>
            <a:chExt cx="8229600" cy="27581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183166" y="3033953"/>
              <a:ext cx="8229599" cy="275813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551716"/>
                <a:satOff val="-27624"/>
                <a:lumOff val="31437"/>
                <a:alphaOff val="0"/>
              </a:schemeClr>
            </a:fillRef>
            <a:effectRef idx="2">
              <a:schemeClr val="accent6">
                <a:shade val="80000"/>
                <a:hueOff val="551716"/>
                <a:satOff val="-27624"/>
                <a:lumOff val="3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104900" y="3033953"/>
              <a:ext cx="6307866" cy="27581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 dirty="0" smtClean="0"/>
            </a:p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kern="1200" dirty="0" smtClean="0"/>
                <a:t>Software</a:t>
              </a:r>
              <a:endParaRPr lang="en-US" sz="3200" kern="1200" dirty="0" smtClean="0"/>
            </a:p>
            <a:p>
              <a:pPr marL="285750" lvl="1" indent="-28575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3200" kern="1200" dirty="0" smtClean="0"/>
                <a:t>Programa contable</a:t>
              </a:r>
              <a:endParaRPr lang="en-US" sz="3200" kern="1200" dirty="0"/>
            </a:p>
          </p:txBody>
        </p:sp>
      </p:grpSp>
      <p:sp>
        <p:nvSpPr>
          <p:cNvPr id="13" name="12 Rectángulo redondeado"/>
          <p:cNvSpPr/>
          <p:nvPr/>
        </p:nvSpPr>
        <p:spPr>
          <a:xfrm>
            <a:off x="696992" y="3795678"/>
            <a:ext cx="2930214" cy="2206511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61059"/>
              <a:satOff val="-2998"/>
              <a:lumOff val="120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75" y="-50824"/>
            <a:ext cx="9144000" cy="5885814"/>
            <a:chOff x="0" y="0"/>
            <a:chExt cx="5760" cy="3747"/>
          </a:xfrm>
        </p:grpSpPr>
        <p:sp>
          <p:nvSpPr>
            <p:cNvPr id="14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>
                <a:solidFill>
                  <a:schemeClr val="bg1"/>
                </a:solidFill>
              </a:endParaRPr>
            </a:p>
          </p:txBody>
        </p:sp>
        <p:sp>
          <p:nvSpPr>
            <p:cNvPr id="14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>
                <a:solidFill>
                  <a:schemeClr val="bg1"/>
                </a:solidFill>
              </a:endParaRPr>
            </a:p>
          </p:txBody>
        </p:sp>
        <p:sp>
          <p:nvSpPr>
            <p:cNvPr id="14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>
                <a:solidFill>
                  <a:schemeClr val="bg1"/>
                </a:solidFill>
              </a:endParaRPr>
            </a:p>
          </p:txBody>
        </p:sp>
        <p:sp>
          <p:nvSpPr>
            <p:cNvPr id="14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119"/>
          <p:cNvGrpSpPr/>
          <p:nvPr/>
        </p:nvGrpSpPr>
        <p:grpSpPr>
          <a:xfrm>
            <a:off x="1034002" y="1343363"/>
            <a:ext cx="4653361" cy="3690600"/>
            <a:chOff x="6935608" y="423686"/>
            <a:chExt cx="4653361" cy="3690600"/>
          </a:xfrm>
          <a:scene3d>
            <a:camera prst="perspectiveFront" fov="6300000">
              <a:rot lat="19590000" lon="1488000" rev="20778000"/>
            </a:camera>
            <a:lightRig rig="threePt" dir="t">
              <a:rot lat="0" lon="0" rev="9000000"/>
            </a:lightRig>
          </a:scene3d>
        </p:grpSpPr>
        <p:sp>
          <p:nvSpPr>
            <p:cNvPr id="121" name="Rechteck 120"/>
            <p:cNvSpPr/>
            <p:nvPr/>
          </p:nvSpPr>
          <p:spPr>
            <a:xfrm>
              <a:off x="6935609" y="744609"/>
              <a:ext cx="4328244" cy="3369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90"/>
            <p:cNvGrpSpPr/>
            <p:nvPr/>
          </p:nvGrpSpPr>
          <p:grpSpPr>
            <a:xfrm>
              <a:off x="6935608" y="744609"/>
              <a:ext cx="4328245" cy="3369675"/>
              <a:chOff x="2120559" y="2089746"/>
              <a:chExt cx="4573131" cy="3369675"/>
            </a:xfrm>
          </p:grpSpPr>
          <p:cxnSp>
            <p:nvCxnSpPr>
              <p:cNvPr id="135" name="Gerade Verbindung 134"/>
              <p:cNvCxnSpPr/>
              <p:nvPr/>
            </p:nvCxnSpPr>
            <p:spPr>
              <a:xfrm>
                <a:off x="2120559" y="5459421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/>
              <p:nvPr/>
            </p:nvCxnSpPr>
            <p:spPr>
              <a:xfrm>
                <a:off x="2120559" y="4978039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>
              <a:xfrm>
                <a:off x="2120559" y="4496657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>
                <a:off x="2120559" y="4015275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/>
              <p:nvPr/>
            </p:nvCxnSpPr>
            <p:spPr>
              <a:xfrm>
                <a:off x="2120559" y="3533892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/>
              <p:nvPr/>
            </p:nvCxnSpPr>
            <p:spPr>
              <a:xfrm>
                <a:off x="2120559" y="3052510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/>
              <p:nvPr/>
            </p:nvCxnSpPr>
            <p:spPr>
              <a:xfrm>
                <a:off x="2120559" y="2571128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/>
            </p:nvCxnSpPr>
            <p:spPr>
              <a:xfrm>
                <a:off x="2120559" y="2089746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Gerade Verbindung 122"/>
            <p:cNvCxnSpPr/>
            <p:nvPr/>
          </p:nvCxnSpPr>
          <p:spPr>
            <a:xfrm rot="5400000">
              <a:off x="5090309" y="2268986"/>
              <a:ext cx="3690599" cy="0"/>
            </a:xfrm>
            <a:prstGeom prst="line">
              <a:avLst/>
            </a:prstGeom>
            <a:ln w="28575">
              <a:headEnd type="triangle"/>
              <a:tailEnd type="none" w="lg" len="lg"/>
            </a:ln>
            <a:sp3d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uppieren 91"/>
            <p:cNvGrpSpPr/>
            <p:nvPr/>
          </p:nvGrpSpPr>
          <p:grpSpPr>
            <a:xfrm>
              <a:off x="7416990" y="744608"/>
              <a:ext cx="3846863" cy="3369677"/>
              <a:chOff x="2601942" y="2009515"/>
              <a:chExt cx="3846863" cy="3449908"/>
            </a:xfrm>
          </p:grpSpPr>
          <p:cxnSp>
            <p:nvCxnSpPr>
              <p:cNvPr id="126" name="Gerade Verbindung 125"/>
              <p:cNvCxnSpPr/>
              <p:nvPr/>
            </p:nvCxnSpPr>
            <p:spPr>
              <a:xfrm rot="5400000">
                <a:off x="876988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 rot="5400000">
                <a:off x="1358370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 rot="5400000">
                <a:off x="1839752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/>
              <p:nvPr/>
            </p:nvCxnSpPr>
            <p:spPr>
              <a:xfrm rot="5400000">
                <a:off x="2321135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/>
              <p:nvPr/>
            </p:nvCxnSpPr>
            <p:spPr>
              <a:xfrm rot="5400000">
                <a:off x="2802517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 rot="5400000">
                <a:off x="3283899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/>
              <p:nvPr/>
            </p:nvCxnSpPr>
            <p:spPr>
              <a:xfrm rot="5400000">
                <a:off x="3765281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>
              <a:xfrm rot="5400000">
                <a:off x="4246663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>
              <a:xfrm rot="5400000">
                <a:off x="4723851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Gerade Verbindung 124"/>
            <p:cNvCxnSpPr/>
            <p:nvPr/>
          </p:nvCxnSpPr>
          <p:spPr>
            <a:xfrm>
              <a:off x="6935608" y="4114284"/>
              <a:ext cx="4653361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tailEnd type="triangle" w="lg" len="lg"/>
            </a:ln>
            <a:sp3d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3" name="Rectangle 5"/>
          <p:cNvSpPr>
            <a:spLocks noChangeArrowheads="1"/>
          </p:cNvSpPr>
          <p:nvPr/>
        </p:nvSpPr>
        <p:spPr bwMode="gray">
          <a:xfrm>
            <a:off x="6085680" y="1555750"/>
            <a:ext cx="2735263" cy="424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de-DE" sz="2400" noProof="1" smtClean="0">
                <a:solidFill>
                  <a:schemeClr val="bg1"/>
                </a:solidFill>
              </a:rPr>
              <a:t>Descripción de los activos necesarios para la mejora de la empresa</a:t>
            </a:r>
            <a:endParaRPr lang="de-DE" sz="2400" noProof="1">
              <a:solidFill>
                <a:schemeClr val="bg1"/>
              </a:solidFill>
            </a:endParaRPr>
          </a:p>
        </p:txBody>
      </p:sp>
      <p:sp>
        <p:nvSpPr>
          <p:cNvPr id="247" name="Rectangle 4"/>
          <p:cNvSpPr>
            <a:spLocks noChangeArrowheads="1"/>
          </p:cNvSpPr>
          <p:nvPr/>
        </p:nvSpPr>
        <p:spPr bwMode="gray">
          <a:xfrm>
            <a:off x="250130" y="1397000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Análisis</a:t>
            </a:r>
            <a:r>
              <a:rPr kumimoji="0" lang="de-DE" sz="2000" b="0" i="0" u="none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Financiero AMBARTEK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uppieren 219"/>
          <p:cNvGrpSpPr/>
          <p:nvPr/>
        </p:nvGrpSpPr>
        <p:grpSpPr>
          <a:xfrm>
            <a:off x="874128" y="2571894"/>
            <a:ext cx="3824147" cy="2233745"/>
            <a:chOff x="1288468" y="3044151"/>
            <a:chExt cx="3824147" cy="2233745"/>
          </a:xfrm>
          <a:solidFill>
            <a:srgbClr val="FFEFD1"/>
          </a:solidFill>
          <a:scene3d>
            <a:camera prst="perspectiveAbove" fov="6300000">
              <a:rot lat="19590000" lon="1488000" rev="20778000"/>
            </a:camera>
            <a:lightRig rig="balanced" dir="t"/>
          </a:scene3d>
        </p:grpSpPr>
        <p:grpSp>
          <p:nvGrpSpPr>
            <p:cNvPr id="7" name="Gruppieren 267"/>
            <p:cNvGrpSpPr/>
            <p:nvPr/>
          </p:nvGrpSpPr>
          <p:grpSpPr>
            <a:xfrm>
              <a:off x="2909193" y="3044151"/>
              <a:ext cx="2203422" cy="2218636"/>
              <a:chOff x="2921860" y="3061256"/>
              <a:chExt cx="2167787" cy="2182759"/>
            </a:xfrm>
            <a:grpFill/>
          </p:grpSpPr>
          <p:grpSp>
            <p:nvGrpSpPr>
              <p:cNvPr id="8" name="Gruppieren 183"/>
              <p:cNvGrpSpPr/>
              <p:nvPr/>
            </p:nvGrpSpPr>
            <p:grpSpPr>
              <a:xfrm>
                <a:off x="2921860" y="3271123"/>
                <a:ext cx="1765788" cy="1972892"/>
                <a:chOff x="2921860" y="3271123"/>
                <a:chExt cx="1765788" cy="1972892"/>
              </a:xfrm>
              <a:grpFill/>
            </p:grpSpPr>
            <p:sp>
              <p:nvSpPr>
                <p:cNvPr id="272" name="Rechteck 271"/>
                <p:cNvSpPr/>
                <p:nvPr/>
              </p:nvSpPr>
              <p:spPr>
                <a:xfrm rot="6784894" flipV="1">
                  <a:off x="4286094" y="383479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Rechteck 272"/>
                <p:cNvSpPr/>
                <p:nvPr/>
              </p:nvSpPr>
              <p:spPr>
                <a:xfrm rot="7007404" flipV="1">
                  <a:off x="4345044" y="370682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7" name="Rechteck 306"/>
                <p:cNvSpPr/>
                <p:nvPr/>
              </p:nvSpPr>
              <p:spPr>
                <a:xfrm rot="7076969" flipV="1">
                  <a:off x="4403741" y="358580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9" name="Rechteck 308"/>
                <p:cNvSpPr/>
                <p:nvPr/>
              </p:nvSpPr>
              <p:spPr>
                <a:xfrm rot="7303156" flipV="1">
                  <a:off x="4433738" y="3531749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0" name="Rechteck 309"/>
                <p:cNvSpPr/>
                <p:nvPr/>
              </p:nvSpPr>
              <p:spPr>
                <a:xfrm rot="8737101" flipV="1">
                  <a:off x="4637775" y="327112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7" name="Rechteck 336"/>
                <p:cNvSpPr/>
                <p:nvPr/>
              </p:nvSpPr>
              <p:spPr>
                <a:xfrm rot="8095966" flipV="1">
                  <a:off x="4584922" y="3316779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8" name="Rechteck 337"/>
                <p:cNvSpPr/>
                <p:nvPr/>
              </p:nvSpPr>
              <p:spPr>
                <a:xfrm rot="7797607" flipV="1">
                  <a:off x="4544279" y="336719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9" name="Rechteck 338"/>
                <p:cNvSpPr/>
                <p:nvPr/>
              </p:nvSpPr>
              <p:spPr>
                <a:xfrm rot="7580696" flipV="1">
                  <a:off x="4505619" y="341843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0" name="Rechteck 339"/>
                <p:cNvSpPr/>
                <p:nvPr/>
              </p:nvSpPr>
              <p:spPr>
                <a:xfrm rot="6545707" flipV="1">
                  <a:off x="4237181" y="395759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 rot="6545707" flipV="1">
                  <a:off x="4175609" y="415071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 rot="6545707" flipV="1">
                  <a:off x="4155317" y="421093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3" name="Rechteck 342"/>
                <p:cNvSpPr/>
                <p:nvPr/>
              </p:nvSpPr>
              <p:spPr>
                <a:xfrm rot="6545707" flipV="1">
                  <a:off x="4115322" y="4329757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4" name="Rechteck 343"/>
                <p:cNvSpPr/>
                <p:nvPr/>
              </p:nvSpPr>
              <p:spPr>
                <a:xfrm rot="7335974" flipV="1">
                  <a:off x="4036323" y="451906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5" name="Rechteck 344"/>
                <p:cNvSpPr/>
                <p:nvPr/>
              </p:nvSpPr>
              <p:spPr>
                <a:xfrm rot="7916148" flipV="1">
                  <a:off x="3958964" y="462560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 rot="8305845" flipV="1">
                  <a:off x="3865737" y="472192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7" name="Rechteck 346"/>
                <p:cNvSpPr/>
                <p:nvPr/>
              </p:nvSpPr>
              <p:spPr>
                <a:xfrm rot="8702123" flipV="1">
                  <a:off x="3758402" y="4809097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 rot="8961370" flipV="1">
                  <a:off x="3643341" y="489081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9" name="Rechteck 348"/>
                <p:cNvSpPr/>
                <p:nvPr/>
              </p:nvSpPr>
              <p:spPr>
                <a:xfrm rot="9068426" flipV="1">
                  <a:off x="3580584" y="492816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0" name="Rechteck 349"/>
                <p:cNvSpPr/>
                <p:nvPr/>
              </p:nvSpPr>
              <p:spPr>
                <a:xfrm rot="9831014" flipV="1">
                  <a:off x="3377233" y="501820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1" name="Rechteck 350"/>
                <p:cNvSpPr/>
                <p:nvPr/>
              </p:nvSpPr>
              <p:spPr>
                <a:xfrm rot="10210369" flipV="1">
                  <a:off x="3223955" y="506024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2" name="Rechteck 351"/>
                <p:cNvSpPr/>
                <p:nvPr/>
              </p:nvSpPr>
              <p:spPr>
                <a:xfrm rot="10542155" flipV="1">
                  <a:off x="3144447" y="507189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3" name="Rechteck 352"/>
                <p:cNvSpPr/>
                <p:nvPr/>
              </p:nvSpPr>
              <p:spPr>
                <a:xfrm rot="10800000" flipV="1">
                  <a:off x="2987107" y="507965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4" name="Rechteck 353"/>
                <p:cNvSpPr/>
                <p:nvPr/>
              </p:nvSpPr>
              <p:spPr>
                <a:xfrm rot="10800000" flipV="1">
                  <a:off x="2921860" y="507965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5" name="Rechteck 354"/>
                <p:cNvSpPr/>
                <p:nvPr/>
              </p:nvSpPr>
              <p:spPr>
                <a:xfrm rot="10542155" flipV="1">
                  <a:off x="3063948" y="507808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6" name="Rechteck 355"/>
                <p:cNvSpPr/>
                <p:nvPr/>
              </p:nvSpPr>
              <p:spPr>
                <a:xfrm rot="10016017" flipV="1">
                  <a:off x="3299811" y="504166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7" name="Rechteck 356"/>
                <p:cNvSpPr/>
                <p:nvPr/>
              </p:nvSpPr>
              <p:spPr>
                <a:xfrm rot="9586220" flipV="1">
                  <a:off x="3448558" y="499050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8" name="Rechteck 357"/>
                <p:cNvSpPr/>
                <p:nvPr/>
              </p:nvSpPr>
              <p:spPr>
                <a:xfrm rot="9245101" flipV="1">
                  <a:off x="3520601" y="496006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9" name="Rechteck 358"/>
                <p:cNvSpPr/>
                <p:nvPr/>
              </p:nvSpPr>
              <p:spPr>
                <a:xfrm rot="8773964" flipV="1">
                  <a:off x="3701002" y="485425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0" name="Rechteck 359"/>
                <p:cNvSpPr/>
                <p:nvPr/>
              </p:nvSpPr>
              <p:spPr>
                <a:xfrm rot="8431631" flipV="1">
                  <a:off x="3812533" y="476513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1" name="Rechteck 360"/>
                <p:cNvSpPr/>
                <p:nvPr/>
              </p:nvSpPr>
              <p:spPr>
                <a:xfrm rot="8165892" flipV="1">
                  <a:off x="3910276" y="467806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2" name="Rechteck 361"/>
                <p:cNvSpPr/>
                <p:nvPr/>
              </p:nvSpPr>
              <p:spPr>
                <a:xfrm rot="7705987" flipV="1">
                  <a:off x="3998680" y="457874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3" name="Rechteck 362"/>
                <p:cNvSpPr/>
                <p:nvPr/>
              </p:nvSpPr>
              <p:spPr>
                <a:xfrm rot="7057723" flipV="1">
                  <a:off x="4064404" y="4458344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4" name="Rechteck 363"/>
                <p:cNvSpPr/>
                <p:nvPr/>
              </p:nvSpPr>
              <p:spPr>
                <a:xfrm rot="6842228" flipV="1">
                  <a:off x="4094954" y="439274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5" name="Rechteck 364"/>
                <p:cNvSpPr/>
                <p:nvPr/>
              </p:nvSpPr>
              <p:spPr>
                <a:xfrm rot="6545707" flipV="1">
                  <a:off x="4135019" y="426952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6" name="Rechteck 365"/>
                <p:cNvSpPr/>
                <p:nvPr/>
              </p:nvSpPr>
              <p:spPr>
                <a:xfrm rot="6545707" flipV="1">
                  <a:off x="4193482" y="4088164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7" name="Rechteck 366"/>
                <p:cNvSpPr/>
                <p:nvPr/>
              </p:nvSpPr>
              <p:spPr>
                <a:xfrm rot="6545707" flipV="1">
                  <a:off x="4216442" y="402328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8" name="Rechteck 367"/>
                <p:cNvSpPr/>
                <p:nvPr/>
              </p:nvSpPr>
              <p:spPr>
                <a:xfrm rot="6784894" flipV="1">
                  <a:off x="4260670" y="389271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9" name="Rechteck 368"/>
                <p:cNvSpPr/>
                <p:nvPr/>
              </p:nvSpPr>
              <p:spPr>
                <a:xfrm rot="7007404" flipV="1">
                  <a:off x="4314595" y="376917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0" name="Rechteck 369"/>
                <p:cNvSpPr/>
                <p:nvPr/>
              </p:nvSpPr>
              <p:spPr>
                <a:xfrm rot="7076969" flipV="1">
                  <a:off x="4374636" y="364503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1" name="Rechteck 370"/>
                <p:cNvSpPr/>
                <p:nvPr/>
              </p:nvSpPr>
              <p:spPr>
                <a:xfrm rot="7303156" flipV="1">
                  <a:off x="4468093" y="347570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" name="Gruppieren 212"/>
              <p:cNvGrpSpPr/>
              <p:nvPr/>
            </p:nvGrpSpPr>
            <p:grpSpPr>
              <a:xfrm rot="2229493">
                <a:off x="4350076" y="3061256"/>
                <a:ext cx="739571" cy="463342"/>
                <a:chOff x="4721684" y="2338208"/>
                <a:chExt cx="739571" cy="463342"/>
              </a:xfrm>
              <a:grpFill/>
            </p:grpSpPr>
            <p:grpSp>
              <p:nvGrpSpPr>
                <p:cNvPr id="10" name="Gruppieren 191"/>
                <p:cNvGrpSpPr/>
                <p:nvPr/>
              </p:nvGrpSpPr>
              <p:grpSpPr>
                <a:xfrm>
                  <a:off x="4721684" y="2392672"/>
                  <a:ext cx="322874" cy="355078"/>
                  <a:chOff x="4320972" y="2408604"/>
                  <a:chExt cx="322874" cy="355078"/>
                </a:xfrm>
                <a:grpFill/>
              </p:grpSpPr>
              <p:sp>
                <p:nvSpPr>
                  <p:cNvPr id="265" name="Rechteck 264"/>
                  <p:cNvSpPr/>
                  <p:nvPr/>
                </p:nvSpPr>
                <p:spPr>
                  <a:xfrm rot="8737101" flipV="1">
                    <a:off x="4320972" y="2599320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6" name="Rechteck 265"/>
                  <p:cNvSpPr/>
                  <p:nvPr/>
                </p:nvSpPr>
                <p:spPr>
                  <a:xfrm rot="8737101" flipV="1">
                    <a:off x="4414900" y="2535748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7" name="Rechteck 266"/>
                  <p:cNvSpPr/>
                  <p:nvPr/>
                </p:nvSpPr>
                <p:spPr>
                  <a:xfrm rot="8737101" flipV="1">
                    <a:off x="4508828" y="2472176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8" name="Rechteck 267"/>
                  <p:cNvSpPr/>
                  <p:nvPr/>
                </p:nvSpPr>
                <p:spPr>
                  <a:xfrm rot="8737101" flipV="1">
                    <a:off x="4602756" y="2408604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9" name="Rechteck 268"/>
                  <p:cNvSpPr/>
                  <p:nvPr/>
                </p:nvSpPr>
                <p:spPr>
                  <a:xfrm rot="8737101" flipV="1">
                    <a:off x="4367936" y="2567534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0" name="Rechteck 269"/>
                  <p:cNvSpPr/>
                  <p:nvPr/>
                </p:nvSpPr>
                <p:spPr>
                  <a:xfrm rot="8737101" flipV="1">
                    <a:off x="4461864" y="2503962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1" name="Rechteck 270"/>
                  <p:cNvSpPr/>
                  <p:nvPr/>
                </p:nvSpPr>
                <p:spPr>
                  <a:xfrm rot="8737101" flipV="1">
                    <a:off x="4555792" y="2440390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1" name="Gruppieren 210"/>
                <p:cNvGrpSpPr/>
                <p:nvPr/>
              </p:nvGrpSpPr>
              <p:grpSpPr>
                <a:xfrm>
                  <a:off x="5008064" y="2338208"/>
                  <a:ext cx="453191" cy="463342"/>
                  <a:chOff x="5010445" y="2340589"/>
                  <a:chExt cx="453191" cy="463342"/>
                </a:xfrm>
                <a:grpFill/>
              </p:grpSpPr>
              <p:sp>
                <p:nvSpPr>
                  <p:cNvPr id="255" name="Rechteck 254"/>
                  <p:cNvSpPr/>
                  <p:nvPr/>
                </p:nvSpPr>
                <p:spPr>
                  <a:xfrm rot="14137101" flipV="1">
                    <a:off x="5170194" y="241942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6" name="Rechteck 255"/>
                  <p:cNvSpPr/>
                  <p:nvPr/>
                </p:nvSpPr>
                <p:spPr>
                  <a:xfrm rot="14137101" flipV="1">
                    <a:off x="5233766" y="2513349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7" name="Rechteck 256"/>
                  <p:cNvSpPr/>
                  <p:nvPr/>
                </p:nvSpPr>
                <p:spPr>
                  <a:xfrm rot="14137101" flipV="1">
                    <a:off x="5297338" y="2607277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8" name="Rechteck 257"/>
                  <p:cNvSpPr/>
                  <p:nvPr/>
                </p:nvSpPr>
                <p:spPr>
                  <a:xfrm rot="14137101" flipV="1">
                    <a:off x="5360910" y="2701205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9" name="Rechteck 258"/>
                  <p:cNvSpPr/>
                  <p:nvPr/>
                </p:nvSpPr>
                <p:spPr>
                  <a:xfrm rot="14137101" flipV="1">
                    <a:off x="5201980" y="2466385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0" name="Rechteck 259"/>
                  <p:cNvSpPr/>
                  <p:nvPr/>
                </p:nvSpPr>
                <p:spPr>
                  <a:xfrm rot="14137101" flipV="1">
                    <a:off x="5265552" y="2560313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1" name="Rechteck 260"/>
                  <p:cNvSpPr/>
                  <p:nvPr/>
                </p:nvSpPr>
                <p:spPr>
                  <a:xfrm rot="14137101" flipV="1">
                    <a:off x="5329124" y="265424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2" name="Rechteck 261"/>
                  <p:cNvSpPr/>
                  <p:nvPr/>
                </p:nvSpPr>
                <p:spPr>
                  <a:xfrm rot="14137101" flipV="1">
                    <a:off x="5103867" y="2325917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3" name="Rechteck 262"/>
                  <p:cNvSpPr/>
                  <p:nvPr/>
                </p:nvSpPr>
                <p:spPr>
                  <a:xfrm rot="14137101" flipV="1">
                    <a:off x="5072081" y="2278953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4" name="Rechteck 263"/>
                  <p:cNvSpPr/>
                  <p:nvPr/>
                </p:nvSpPr>
                <p:spPr>
                  <a:xfrm rot="14137101" flipV="1">
                    <a:off x="5135653" y="237288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grpSp>
          <p:nvGrpSpPr>
            <p:cNvPr id="12" name="Gruppieren 268"/>
            <p:cNvGrpSpPr/>
            <p:nvPr/>
          </p:nvGrpSpPr>
          <p:grpSpPr>
            <a:xfrm>
              <a:off x="1288468" y="5096195"/>
              <a:ext cx="1597725" cy="181701"/>
              <a:chOff x="1288468" y="5076193"/>
              <a:chExt cx="1597725" cy="181701"/>
            </a:xfrm>
            <a:grpFill/>
          </p:grpSpPr>
          <p:sp>
            <p:nvSpPr>
              <p:cNvPr id="228" name="Rechteck 227"/>
              <p:cNvSpPr/>
              <p:nvPr/>
            </p:nvSpPr>
            <p:spPr>
              <a:xfrm rot="10801473" flipV="1">
                <a:off x="1288468" y="509032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hteck 228"/>
              <p:cNvSpPr/>
              <p:nvPr/>
            </p:nvSpPr>
            <p:spPr>
              <a:xfrm rot="10801473" flipV="1">
                <a:off x="1366385" y="508989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hteck 229"/>
              <p:cNvSpPr/>
              <p:nvPr/>
            </p:nvSpPr>
            <p:spPr>
              <a:xfrm rot="10801473" flipV="1">
                <a:off x="1444303" y="508946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hteck 230"/>
              <p:cNvSpPr/>
              <p:nvPr/>
            </p:nvSpPr>
            <p:spPr>
              <a:xfrm rot="10801473" flipV="1">
                <a:off x="1522221" y="508903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hteck 231"/>
              <p:cNvSpPr/>
              <p:nvPr/>
            </p:nvSpPr>
            <p:spPr>
              <a:xfrm rot="10801473" flipV="1">
                <a:off x="1600138" y="508860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hteck 232"/>
              <p:cNvSpPr/>
              <p:nvPr/>
            </p:nvSpPr>
            <p:spPr>
              <a:xfrm rot="10801473" flipV="1">
                <a:off x="1680278" y="508538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hteck 233"/>
              <p:cNvSpPr/>
              <p:nvPr/>
            </p:nvSpPr>
            <p:spPr>
              <a:xfrm rot="10801473" flipV="1">
                <a:off x="1758195" y="5084957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hteck 234"/>
              <p:cNvSpPr/>
              <p:nvPr/>
            </p:nvSpPr>
            <p:spPr>
              <a:xfrm rot="10801473" flipV="1">
                <a:off x="1836113" y="508452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Rechteck 235"/>
              <p:cNvSpPr/>
              <p:nvPr/>
            </p:nvSpPr>
            <p:spPr>
              <a:xfrm rot="10801473" flipV="1">
                <a:off x="1914031" y="508409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hteck 236"/>
              <p:cNvSpPr/>
              <p:nvPr/>
            </p:nvSpPr>
            <p:spPr>
              <a:xfrm rot="10801473" flipV="1">
                <a:off x="1991948" y="508366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hteck 237"/>
              <p:cNvSpPr/>
              <p:nvPr/>
            </p:nvSpPr>
            <p:spPr>
              <a:xfrm rot="10801473" flipV="1">
                <a:off x="2069866" y="508323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hteck 238"/>
              <p:cNvSpPr/>
              <p:nvPr/>
            </p:nvSpPr>
            <p:spPr>
              <a:xfrm rot="10801473" flipV="1">
                <a:off x="2147783" y="508280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hteck 239"/>
              <p:cNvSpPr/>
              <p:nvPr/>
            </p:nvSpPr>
            <p:spPr>
              <a:xfrm rot="10801473" flipV="1">
                <a:off x="2225702" y="5082377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Rechteck 240"/>
              <p:cNvSpPr/>
              <p:nvPr/>
            </p:nvSpPr>
            <p:spPr>
              <a:xfrm rot="10801473" flipV="1">
                <a:off x="2303619" y="508194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hteck 241"/>
              <p:cNvSpPr/>
              <p:nvPr/>
            </p:nvSpPr>
            <p:spPr>
              <a:xfrm rot="10801473" flipV="1">
                <a:off x="2381537" y="508151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Rechteck 242"/>
              <p:cNvSpPr/>
              <p:nvPr/>
            </p:nvSpPr>
            <p:spPr>
              <a:xfrm rot="10801473" flipV="1">
                <a:off x="2459454" y="508108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Rechteck 243"/>
              <p:cNvSpPr/>
              <p:nvPr/>
            </p:nvSpPr>
            <p:spPr>
              <a:xfrm rot="10801473" flipV="1">
                <a:off x="2532630" y="507791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Rechteck 244"/>
              <p:cNvSpPr/>
              <p:nvPr/>
            </p:nvSpPr>
            <p:spPr>
              <a:xfrm rot="10801473" flipV="1">
                <a:off x="2610548" y="507748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Rechteck 247"/>
              <p:cNvSpPr/>
              <p:nvPr/>
            </p:nvSpPr>
            <p:spPr>
              <a:xfrm rot="10801473" flipV="1">
                <a:off x="2688465" y="5077054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Rechteck 248"/>
              <p:cNvSpPr/>
              <p:nvPr/>
            </p:nvSpPr>
            <p:spPr>
              <a:xfrm rot="10801473" flipV="1">
                <a:off x="2766383" y="5076624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Rechteck 249"/>
              <p:cNvSpPr/>
              <p:nvPr/>
            </p:nvSpPr>
            <p:spPr>
              <a:xfrm rot="10801473" flipV="1">
                <a:off x="2844301" y="5076193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8" name="Rectangle 95"/>
          <p:cNvSpPr txBox="1">
            <a:spLocks noChangeArrowheads="1"/>
          </p:cNvSpPr>
          <p:nvPr/>
        </p:nvSpPr>
        <p:spPr>
          <a:xfrm>
            <a:off x="241561" y="-351570"/>
            <a:ext cx="7562370" cy="2497238"/>
          </a:xfrm>
          <a:prstGeom prst="rect">
            <a:avLst/>
          </a:prstGeom>
        </p:spPr>
        <p:txBody>
          <a:bodyPr lIns="0" tIns="0" rIns="0" bIns="0" anchor="ctr" anchorCtr="0">
            <a:scene3d>
              <a:camera prst="obliqueTopLeft"/>
              <a:lightRig rig="threePt" dir="t"/>
            </a:scene3d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INVERSIÓN</a:t>
            </a:r>
          </a:p>
        </p:txBody>
      </p:sp>
      <p:pic>
        <p:nvPicPr>
          <p:cNvPr id="119" name="118 Imagen" descr="images.jpe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869822" y="-50824"/>
            <a:ext cx="1274178" cy="136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3" name="Gruppieren 44"/>
          <p:cNvGrpSpPr/>
          <p:nvPr/>
        </p:nvGrpSpPr>
        <p:grpSpPr>
          <a:xfrm>
            <a:off x="2198655" y="806830"/>
            <a:ext cx="4787980" cy="5162170"/>
            <a:chOff x="4937130" y="2033588"/>
            <a:chExt cx="2782887" cy="3000375"/>
          </a:xfrm>
          <a:solidFill>
            <a:schemeClr val="accent2">
              <a:lumMod val="7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0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</p:grpSp>
      <p:cxnSp>
        <p:nvCxnSpPr>
          <p:cNvPr id="18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4463257" y="1871165"/>
            <a:ext cx="3052762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0"/>
            <a:r>
              <a:rPr lang="es-EC" sz="1600" b="1" dirty="0" smtClean="0">
                <a:latin typeface="Andalus" pitchFamily="2" charset="-78"/>
                <a:cs typeface="Andalus" pitchFamily="2" charset="-78"/>
              </a:rPr>
              <a:t>1968: </a:t>
            </a:r>
            <a:r>
              <a:rPr lang="es-EC" sz="1600" dirty="0" smtClean="0">
                <a:latin typeface="Andalus" pitchFamily="2" charset="-78"/>
                <a:cs typeface="Andalus" pitchFamily="2" charset="-78"/>
              </a:rPr>
              <a:t>Ecuador da apertura a la actividad camaronera</a:t>
            </a:r>
            <a:endParaRPr lang="en-US" sz="16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6893385" y="4475358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0" algn="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de-DE" sz="1600" b="1" noProof="1" smtClean="0"/>
              <a:t>2000</a:t>
            </a:r>
            <a:r>
              <a:rPr lang="de-DE" sz="1600" b="1" noProof="1" smtClean="0">
                <a:solidFill>
                  <a:srgbClr val="0061B2"/>
                </a:solidFill>
              </a:rPr>
              <a:t>: </a:t>
            </a:r>
            <a:r>
              <a:rPr lang="es-EC" sz="1600" dirty="0" smtClean="0">
                <a:latin typeface="Andalus" pitchFamily="2" charset="-78"/>
                <a:cs typeface="Andalus" pitchFamily="2" charset="-78"/>
              </a:rPr>
              <a:t>AMBARTEK S.A cierra </a:t>
            </a:r>
            <a:endParaRPr lang="en-US" sz="1600" dirty="0" smtClean="0">
              <a:latin typeface="Andalus" pitchFamily="2" charset="-78"/>
              <a:cs typeface="Andalus" pitchFamily="2" charset="-78"/>
            </a:endParaRPr>
          </a:p>
          <a:p>
            <a:pPr algn="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de-DE" sz="1600" b="1" noProof="1" smtClean="0">
                <a:solidFill>
                  <a:srgbClr val="0061B2"/>
                </a:solidFill>
              </a:rPr>
              <a:t>.</a:t>
            </a:r>
            <a:endParaRPr lang="de-DE" sz="1600" b="1" noProof="1">
              <a:solidFill>
                <a:srgbClr val="0061B2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72540" y="3220551"/>
            <a:ext cx="184785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de-DE" sz="1600" b="1" noProof="1" smtClean="0"/>
              <a:t>2003: </a:t>
            </a:r>
            <a:r>
              <a:rPr lang="de-DE" sz="1600" noProof="1" smtClean="0"/>
              <a:t>Reapertura de la empresa.</a:t>
            </a:r>
            <a:endParaRPr lang="de-DE" sz="1600" noProof="1"/>
          </a:p>
        </p:txBody>
      </p:sp>
      <p:sp>
        <p:nvSpPr>
          <p:cNvPr id="17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RESEÑA </a:t>
            </a:r>
            <a:r>
              <a:rPr lang="de-DE" sz="5400" dirty="0" smtClean="0">
                <a:solidFill>
                  <a:srgbClr val="595959"/>
                </a:solidFill>
              </a:rPr>
              <a:t>HISTÓRICA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111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/>
        </p:nvGraphicFramePr>
        <p:xfrm>
          <a:off x="304799" y="1645332"/>
          <a:ext cx="8515351" cy="5023249"/>
        </p:xfrm>
        <a:graphic>
          <a:graphicData uri="http://schemas.openxmlformats.org/drawingml/2006/table">
            <a:tbl>
              <a:tblPr/>
              <a:tblGrid>
                <a:gridCol w="2918193"/>
                <a:gridCol w="1640530"/>
                <a:gridCol w="1853024"/>
                <a:gridCol w="2103604"/>
              </a:tblGrid>
              <a:tr h="547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ACTIVO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CANTIDAD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VALOR UNITARIO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VALOR TOTAL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5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MICROSCOPIO BINOCULAR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1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$7500.00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$7500.00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BLOWERS DE 10 HP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5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$5000.00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$25000.00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TOMA DE AGUA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2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$700.00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$1400.00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TINA PARA COSECHA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2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$450.00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$900.00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PISCINA PARA ARTEMIA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2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$500.00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$1000.00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ADECUACIÓN EN SALAS DE ARTEMIA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70 M2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s-E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$1200.00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CAMIÓN NHR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1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$30000.00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$30000.00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OTROS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87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PROGRAMA CONTABLE</a:t>
                      </a:r>
                      <a:endParaRPr lang="en-US" sz="180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$ 900.00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7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latin typeface="Andalus" pitchFamily="2" charset="-78"/>
                          <a:ea typeface="Times New Roman"/>
                          <a:cs typeface="Andalus" pitchFamily="2" charset="-78"/>
                        </a:rPr>
                        <a:t>CAPACITACIONES A PERSONAL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ndalus" pitchFamily="2" charset="-78"/>
                          <a:ea typeface="Calibri"/>
                          <a:cs typeface="Andalus" pitchFamily="2" charset="-78"/>
                        </a:rPr>
                        <a:t>$ 1,100.00</a:t>
                      </a:r>
                      <a:endParaRPr lang="en-US" sz="1800" dirty="0">
                        <a:latin typeface="Andalus" pitchFamily="2" charset="-78"/>
                        <a:ea typeface="Calibri"/>
                        <a:cs typeface="Andalus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>
            <a:spLocks noChangeArrowheads="1"/>
          </p:cNvSpPr>
          <p:nvPr/>
        </p:nvSpPr>
        <p:spPr bwMode="gray">
          <a:xfrm>
            <a:off x="0" y="-15874"/>
            <a:ext cx="914400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NUEVAS </a:t>
            </a:r>
            <a:r>
              <a:rPr lang="de-DE" sz="5400" dirty="0" smtClean="0">
                <a:solidFill>
                  <a:srgbClr val="595959"/>
                </a:solidFill>
              </a:rPr>
              <a:t>ADQUISICIONES</a:t>
            </a:r>
            <a:endParaRPr lang="de-DE" sz="540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2" name="Rectangle 95"/>
          <p:cNvSpPr txBox="1">
            <a:spLocks noChangeArrowheads="1"/>
          </p:cNvSpPr>
          <p:nvPr/>
        </p:nvSpPr>
        <p:spPr>
          <a:xfrm>
            <a:off x="300038" y="0"/>
            <a:ext cx="8520112" cy="10001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1" smtClean="0">
                <a:solidFill>
                  <a:srgbClr val="595959"/>
                </a:solidFill>
              </a:rPr>
              <a:t>Total Requerido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graphicFrame>
        <p:nvGraphicFramePr>
          <p:cNvPr id="8" name="Table 3"/>
          <p:cNvGraphicFramePr>
            <a:graphicFrameLocks noGrp="1"/>
          </p:cNvGraphicFramePr>
          <p:nvPr/>
        </p:nvGraphicFramePr>
        <p:xfrm>
          <a:off x="3887416" y="2727434"/>
          <a:ext cx="5256584" cy="3907903"/>
        </p:xfrm>
        <a:graphic>
          <a:graphicData uri="http://schemas.openxmlformats.org/drawingml/2006/table">
            <a:tbl>
              <a:tblPr/>
              <a:tblGrid>
                <a:gridCol w="2362890"/>
                <a:gridCol w="1547496"/>
                <a:gridCol w="1346198"/>
              </a:tblGrid>
              <a:tr h="528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Inversión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69,000.00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69,000.00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Trámites Legales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   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   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Constitución Empresa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   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   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   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91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Deuda a Financiar  (60%)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41,400.00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800" y="1000125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FINANCIAMIENTO</a:t>
            </a:r>
            <a:r>
              <a:rPr lang="es-ES" sz="1600" noProof="1" smtClean="0">
                <a:cs typeface="Arial" charset="0"/>
              </a:rPr>
              <a:t> </a:t>
            </a:r>
            <a:endParaRPr lang="es-ES" sz="1600" noProof="1"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5448"/>
            <a:ext cx="3814027" cy="36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19"/>
          <p:cNvGrpSpPr/>
          <p:nvPr/>
        </p:nvGrpSpPr>
        <p:grpSpPr>
          <a:xfrm>
            <a:off x="914400" y="54290"/>
            <a:ext cx="6332217" cy="3079609"/>
            <a:chOff x="-6894285" y="1632020"/>
            <a:chExt cx="6332217" cy="3079609"/>
          </a:xfrm>
          <a:solidFill>
            <a:schemeClr val="bg2">
              <a:lumMod val="75000"/>
            </a:schemeClr>
          </a:solidFill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18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noProof="1" smtClean="0">
                  <a:solidFill>
                    <a:schemeClr val="tx1"/>
                  </a:solidFill>
                </a:rPr>
                <a:t>Total</a:t>
              </a:r>
              <a:endParaRPr lang="en-US" sz="3200" noProof="1">
                <a:solidFill>
                  <a:schemeClr val="tx1"/>
                </a:solidFill>
              </a:endParaRPr>
            </a:p>
          </p:txBody>
        </p:sp>
        <p:sp>
          <p:nvSpPr>
            <p:cNvPr id="19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noProof="1" smtClean="0">
                  <a:solidFill>
                    <a:schemeClr val="tx1"/>
                  </a:solidFill>
                </a:rPr>
                <a:t>Inversión</a:t>
              </a:r>
              <a:endParaRPr lang="en-US" sz="2400" noProof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2" name="Rectangle 95"/>
          <p:cNvSpPr txBox="1">
            <a:spLocks noChangeArrowheads="1"/>
          </p:cNvSpPr>
          <p:nvPr/>
        </p:nvSpPr>
        <p:spPr>
          <a:xfrm>
            <a:off x="300038" y="0"/>
            <a:ext cx="8520112" cy="10001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1" smtClean="0">
                <a:solidFill>
                  <a:srgbClr val="595959"/>
                </a:solidFill>
              </a:rPr>
              <a:t>Préstamo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800" y="1000125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FINANCIAMIENTO</a:t>
            </a:r>
            <a:r>
              <a:rPr lang="es-ES" sz="1600" noProof="1" smtClean="0">
                <a:cs typeface="Arial" charset="0"/>
              </a:rPr>
              <a:t> </a:t>
            </a:r>
            <a:endParaRPr lang="es-ES" sz="1600" noProof="1">
              <a:cs typeface="Arial" charset="0"/>
            </a:endParaRPr>
          </a:p>
        </p:txBody>
      </p:sp>
      <p:graphicFrame>
        <p:nvGraphicFramePr>
          <p:cNvPr id="14" name="Table 4"/>
          <p:cNvGraphicFramePr>
            <a:graphicFrameLocks noGrp="1"/>
          </p:cNvGraphicFramePr>
          <p:nvPr/>
        </p:nvGraphicFramePr>
        <p:xfrm>
          <a:off x="1907382" y="3168869"/>
          <a:ext cx="6912768" cy="3456383"/>
        </p:xfrm>
        <a:graphic>
          <a:graphicData uri="http://schemas.openxmlformats.org/drawingml/2006/table">
            <a:tbl>
              <a:tblPr/>
              <a:tblGrid>
                <a:gridCol w="1383163"/>
                <a:gridCol w="1342483"/>
                <a:gridCol w="1277394"/>
                <a:gridCol w="1603859"/>
                <a:gridCol w="1305869"/>
              </a:tblGrid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CUOTA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INTERESES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CUOTA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41,400.00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34,618.78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6,781.22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4,140.00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10,921.22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27,159.45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7,459.34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3,461.88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10,921.22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18,954.18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8,205.27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2,715.94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10,921.22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9,928.38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9,025.80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1,895.42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10,921.22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9,928.38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992.84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10,921.22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3"/>
          <p:cNvGraphicFramePr>
            <a:graphicFrameLocks noGrp="1"/>
          </p:cNvGraphicFramePr>
          <p:nvPr/>
        </p:nvGraphicFramePr>
        <p:xfrm>
          <a:off x="5724128" y="1467678"/>
          <a:ext cx="2880320" cy="1035811"/>
        </p:xfrm>
        <a:graphic>
          <a:graphicData uri="http://schemas.openxmlformats.org/drawingml/2006/table">
            <a:tbl>
              <a:tblPr/>
              <a:tblGrid>
                <a:gridCol w="1714230"/>
                <a:gridCol w="1166090"/>
              </a:tblGrid>
              <a:tr h="404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Tasa</a:t>
                      </a:r>
                      <a:endParaRPr lang="en-US" sz="18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10.00%</a:t>
                      </a:r>
                      <a:endParaRPr lang="en-US" sz="18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Pago</a:t>
                      </a:r>
                      <a:endParaRPr lang="en-US" sz="18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$ 10,921.22</a:t>
                      </a:r>
                      <a:endParaRPr lang="en-US" sz="18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5" name="Gruppieren 10"/>
          <p:cNvGrpSpPr/>
          <p:nvPr/>
        </p:nvGrpSpPr>
        <p:grpSpPr>
          <a:xfrm>
            <a:off x="300038" y="827089"/>
            <a:ext cx="3452155" cy="2642491"/>
            <a:chOff x="1979518" y="1061926"/>
            <a:chExt cx="4534093" cy="4548357"/>
          </a:xfrm>
          <a:solidFill>
            <a:schemeClr val="bg1">
              <a:lumMod val="65000"/>
            </a:schemeClr>
          </a:solidFill>
          <a:effectLst>
            <a:outerShdw blurRad="723900" dist="50800" dir="6120000" algn="ctr" rotWithShape="0">
              <a:srgbClr val="000000">
                <a:alpha val="57000"/>
              </a:srgbClr>
            </a:outerShdw>
          </a:effectLst>
          <a:scene3d>
            <a:camera prst="perspectiveFront" fov="5400000">
              <a:rot lat="19653974" lon="19492282" rev="1671675"/>
            </a:camera>
            <a:lightRig rig="threePt" dir="t"/>
          </a:scene3d>
        </p:grpSpPr>
        <p:sp>
          <p:nvSpPr>
            <p:cNvPr id="26" name="Träne 6"/>
            <p:cNvSpPr/>
            <p:nvPr/>
          </p:nvSpPr>
          <p:spPr>
            <a:xfrm>
              <a:off x="1979518" y="3425883"/>
              <a:ext cx="2184400" cy="2184400"/>
            </a:xfrm>
            <a:prstGeom prst="teardrop">
              <a:avLst/>
            </a:prstGeom>
            <a:solidFill>
              <a:srgbClr val="4D91DB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600"/>
            </a:p>
          </p:txBody>
        </p:sp>
        <p:sp>
          <p:nvSpPr>
            <p:cNvPr id="27" name="Träne 7"/>
            <p:cNvSpPr/>
            <p:nvPr/>
          </p:nvSpPr>
          <p:spPr>
            <a:xfrm flipH="1">
              <a:off x="4329209" y="3425883"/>
              <a:ext cx="2184400" cy="2184400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600" b="1" dirty="0" smtClean="0">
                  <a:latin typeface="Aharoni" pitchFamily="2" charset="-79"/>
                  <a:cs typeface="Aharoni" pitchFamily="2" charset="-79"/>
                </a:rPr>
                <a:t>Banco de Fomento</a:t>
              </a:r>
              <a:endParaRPr lang="de-DE" sz="16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8" name="Träne 8"/>
            <p:cNvSpPr/>
            <p:nvPr/>
          </p:nvSpPr>
          <p:spPr>
            <a:xfrm flipV="1">
              <a:off x="1979518" y="1061926"/>
              <a:ext cx="2184400" cy="2184400"/>
            </a:xfrm>
            <a:prstGeom prst="teardrop">
              <a:avLst/>
            </a:prstGeom>
            <a:solidFill>
              <a:srgbClr val="8FBAE9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600"/>
            </a:p>
          </p:txBody>
        </p:sp>
        <p:sp>
          <p:nvSpPr>
            <p:cNvPr id="29" name="Träne 9"/>
            <p:cNvSpPr/>
            <p:nvPr/>
          </p:nvSpPr>
          <p:spPr>
            <a:xfrm flipH="1" flipV="1">
              <a:off x="4329210" y="1061926"/>
              <a:ext cx="2184401" cy="2184400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34819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820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821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34823" name="Rectangle 2"/>
          <p:cNvSpPr txBox="1">
            <a:spLocks noChangeArrowheads="1"/>
          </p:cNvSpPr>
          <p:nvPr/>
        </p:nvSpPr>
        <p:spPr bwMode="auto">
          <a:xfrm>
            <a:off x="20478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 b="1" noProof="1" smtClean="0">
                <a:solidFill>
                  <a:schemeClr val="bg1"/>
                </a:solidFill>
              </a:rPr>
              <a:t>INGRESOS</a:t>
            </a:r>
            <a:endParaRPr lang="de-DE" sz="3200" b="1" noProof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88" y="5392738"/>
            <a:ext cx="5060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Ellipse 14"/>
          <p:cNvSpPr>
            <a:spLocks noChangeArrowheads="1"/>
          </p:cNvSpPr>
          <p:nvPr/>
        </p:nvSpPr>
        <p:spPr bwMode="auto">
          <a:xfrm>
            <a:off x="2482850" y="1744663"/>
            <a:ext cx="3884613" cy="38830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34826" name="Ellipse 15"/>
          <p:cNvSpPr>
            <a:spLocks noChangeArrowheads="1"/>
          </p:cNvSpPr>
          <p:nvPr/>
        </p:nvSpPr>
        <p:spPr bwMode="auto">
          <a:xfrm>
            <a:off x="2836863" y="2136775"/>
            <a:ext cx="3165475" cy="31654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4827" name="Ellipse 16"/>
          <p:cNvSpPr>
            <a:spLocks noChangeArrowheads="1"/>
          </p:cNvSpPr>
          <p:nvPr/>
        </p:nvSpPr>
        <p:spPr bwMode="auto">
          <a:xfrm>
            <a:off x="3186113" y="2486025"/>
            <a:ext cx="2466975" cy="24669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4828" name="Ellipse 17"/>
          <p:cNvSpPr>
            <a:spLocks noChangeArrowheads="1"/>
          </p:cNvSpPr>
          <p:nvPr/>
        </p:nvSpPr>
        <p:spPr bwMode="auto">
          <a:xfrm>
            <a:off x="3603625" y="2903538"/>
            <a:ext cx="1630363" cy="16319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pic>
        <p:nvPicPr>
          <p:cNvPr id="34829" name="Picture 60" descr="Bild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75" y="3503613"/>
            <a:ext cx="1260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61" descr="Bild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938" y="4302125"/>
            <a:ext cx="428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3" descr="Bild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575" y="3503613"/>
            <a:ext cx="1260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64" descr="Bild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3290888" y="3898900"/>
            <a:ext cx="428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65" descr="Bild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88477">
            <a:off x="5089525" y="3937000"/>
            <a:ext cx="4302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Freeform 18"/>
          <p:cNvSpPr>
            <a:spLocks/>
          </p:cNvSpPr>
          <p:nvPr/>
        </p:nvSpPr>
        <p:spPr bwMode="auto">
          <a:xfrm>
            <a:off x="3021013" y="1701800"/>
            <a:ext cx="2805112" cy="1871663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88" y="584"/>
              </a:cxn>
              <a:cxn ang="0">
                <a:pos x="490" y="584"/>
              </a:cxn>
              <a:cxn ang="0">
                <a:pos x="875" y="191"/>
              </a:cxn>
              <a:cxn ang="0">
                <a:pos x="445" y="2"/>
              </a:cxn>
              <a:cxn ang="0">
                <a:pos x="0" y="196"/>
              </a:cxn>
            </a:cxnLst>
            <a:rect l="0" t="0" r="r" b="b"/>
            <a:pathLst>
              <a:path w="875" h="584">
                <a:moveTo>
                  <a:pt x="0" y="196"/>
                </a:moveTo>
                <a:cubicBezTo>
                  <a:pt x="388" y="584"/>
                  <a:pt x="388" y="584"/>
                  <a:pt x="388" y="584"/>
                </a:cubicBezTo>
                <a:cubicBezTo>
                  <a:pt x="388" y="584"/>
                  <a:pt x="435" y="537"/>
                  <a:pt x="490" y="584"/>
                </a:cubicBezTo>
                <a:cubicBezTo>
                  <a:pt x="875" y="191"/>
                  <a:pt x="875" y="191"/>
                  <a:pt x="875" y="191"/>
                </a:cubicBezTo>
                <a:cubicBezTo>
                  <a:pt x="864" y="180"/>
                  <a:pt x="690" y="6"/>
                  <a:pt x="445" y="2"/>
                </a:cubicBezTo>
                <a:cubicBezTo>
                  <a:pt x="313" y="0"/>
                  <a:pt x="160" y="47"/>
                  <a:pt x="0" y="196"/>
                </a:cubicBezTo>
              </a:path>
            </a:pathLst>
          </a:custGeom>
          <a:solidFill>
            <a:srgbClr val="C5C5C5">
              <a:alpha val="42000"/>
            </a:srgb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35" name="Freeform 114"/>
          <p:cNvSpPr>
            <a:spLocks/>
          </p:cNvSpPr>
          <p:nvPr/>
        </p:nvSpPr>
        <p:spPr bwMode="auto">
          <a:xfrm>
            <a:off x="2940050" y="1247775"/>
            <a:ext cx="2963863" cy="1101725"/>
          </a:xfrm>
          <a:custGeom>
            <a:avLst/>
            <a:gdLst>
              <a:gd name="T0" fmla="*/ 2147483647 w 1288"/>
              <a:gd name="T1" fmla="*/ 2147483647 h 477"/>
              <a:gd name="T2" fmla="*/ 0 w 1288"/>
              <a:gd name="T3" fmla="*/ 2147483647 h 477"/>
              <a:gd name="T4" fmla="*/ 2147483647 w 1288"/>
              <a:gd name="T5" fmla="*/ 2147483647 h 477"/>
              <a:gd name="T6" fmla="*/ 2147483647 w 1288"/>
              <a:gd name="T7" fmla="*/ 2147483647 h 477"/>
              <a:gd name="T8" fmla="*/ 2147483647 w 1288"/>
              <a:gd name="T9" fmla="*/ 2147483647 h 477"/>
              <a:gd name="T10" fmla="*/ 2147483647 w 1288"/>
              <a:gd name="T11" fmla="*/ 2147483647 h 477"/>
              <a:gd name="T12" fmla="*/ 2147483647 w 1288"/>
              <a:gd name="T13" fmla="*/ 2147483647 h 4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477"/>
              <a:gd name="T23" fmla="*/ 1288 w 1288"/>
              <a:gd name="T24" fmla="*/ 477 h 4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477">
                <a:moveTo>
                  <a:pt x="40" y="477"/>
                </a:move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427" y="0"/>
                  <a:pt x="992" y="234"/>
                </a:cubicBezTo>
                <a:cubicBezTo>
                  <a:pt x="992" y="234"/>
                  <a:pt x="1192" y="314"/>
                  <a:pt x="1288" y="432"/>
                </a:cubicBezTo>
                <a:cubicBezTo>
                  <a:pt x="1245" y="474"/>
                  <a:pt x="1245" y="474"/>
                  <a:pt x="1245" y="474"/>
                </a:cubicBezTo>
                <a:cubicBezTo>
                  <a:pt x="1245" y="474"/>
                  <a:pt x="941" y="138"/>
                  <a:pt x="475" y="240"/>
                </a:cubicBezTo>
                <a:cubicBezTo>
                  <a:pt x="475" y="240"/>
                  <a:pt x="192" y="296"/>
                  <a:pt x="40" y="47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836" name="Picture 67" descr="Bild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00000">
            <a:off x="2893219" y="2618581"/>
            <a:ext cx="1260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69" descr="Bild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00000">
            <a:off x="4679950" y="2611438"/>
            <a:ext cx="1260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305" name="Oval 121"/>
          <p:cNvSpPr>
            <a:spLocks noChangeArrowheads="1"/>
          </p:cNvSpPr>
          <p:nvPr/>
        </p:nvSpPr>
        <p:spPr bwMode="auto">
          <a:xfrm>
            <a:off x="3327400" y="4692650"/>
            <a:ext cx="115888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06" name="Oval 122"/>
          <p:cNvSpPr>
            <a:spLocks noChangeArrowheads="1"/>
          </p:cNvSpPr>
          <p:nvPr/>
        </p:nvSpPr>
        <p:spPr bwMode="auto">
          <a:xfrm>
            <a:off x="3576638" y="4916488"/>
            <a:ext cx="117475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07" name="Oval 123"/>
          <p:cNvSpPr>
            <a:spLocks noChangeArrowheads="1"/>
          </p:cNvSpPr>
          <p:nvPr/>
        </p:nvSpPr>
        <p:spPr bwMode="auto">
          <a:xfrm>
            <a:off x="4008438" y="4986338"/>
            <a:ext cx="115887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08" name="Oval 124"/>
          <p:cNvSpPr>
            <a:spLocks noChangeArrowheads="1"/>
          </p:cNvSpPr>
          <p:nvPr/>
        </p:nvSpPr>
        <p:spPr bwMode="auto">
          <a:xfrm>
            <a:off x="4584700" y="4576763"/>
            <a:ext cx="117475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09" name="Oval 125"/>
          <p:cNvSpPr>
            <a:spLocks noChangeArrowheads="1"/>
          </p:cNvSpPr>
          <p:nvPr/>
        </p:nvSpPr>
        <p:spPr bwMode="auto">
          <a:xfrm>
            <a:off x="4772025" y="4737100"/>
            <a:ext cx="115888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10" name="Oval 126"/>
          <p:cNvSpPr>
            <a:spLocks noChangeArrowheads="1"/>
          </p:cNvSpPr>
          <p:nvPr/>
        </p:nvSpPr>
        <p:spPr bwMode="auto">
          <a:xfrm>
            <a:off x="4938713" y="4500563"/>
            <a:ext cx="115887" cy="1158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11" name="Oval 127"/>
          <p:cNvSpPr>
            <a:spLocks noChangeArrowheads="1"/>
          </p:cNvSpPr>
          <p:nvPr/>
        </p:nvSpPr>
        <p:spPr bwMode="auto">
          <a:xfrm>
            <a:off x="5862638" y="4576763"/>
            <a:ext cx="115887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12" name="Oval 128"/>
          <p:cNvSpPr>
            <a:spLocks noChangeArrowheads="1"/>
          </p:cNvSpPr>
          <p:nvPr/>
        </p:nvSpPr>
        <p:spPr bwMode="auto">
          <a:xfrm>
            <a:off x="6022975" y="4391025"/>
            <a:ext cx="117475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3313" name="Oval 129"/>
          <p:cNvSpPr>
            <a:spLocks noChangeArrowheads="1"/>
          </p:cNvSpPr>
          <p:nvPr/>
        </p:nvSpPr>
        <p:spPr bwMode="auto">
          <a:xfrm>
            <a:off x="6042025" y="4083050"/>
            <a:ext cx="117475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173538" y="3479800"/>
            <a:ext cx="504825" cy="485775"/>
            <a:chOff x="4684" y="485"/>
            <a:chExt cx="318" cy="306"/>
          </a:xfrm>
        </p:grpSpPr>
        <p:sp>
          <p:nvSpPr>
            <p:cNvPr id="34854" name="Oval 14"/>
            <p:cNvSpPr>
              <a:spLocks noChangeArrowheads="1"/>
            </p:cNvSpPr>
            <p:nvPr/>
          </p:nvSpPr>
          <p:spPr bwMode="auto">
            <a:xfrm rot="-1088192">
              <a:off x="4701" y="501"/>
              <a:ext cx="286" cy="286"/>
            </a:xfrm>
            <a:prstGeom prst="ellipse">
              <a:avLst/>
            </a:prstGeom>
            <a:gradFill rotWithShape="1">
              <a:gsLst>
                <a:gs pos="0">
                  <a:srgbClr val="9DC2EB">
                    <a:alpha val="81000"/>
                  </a:srgbClr>
                </a:gs>
                <a:gs pos="100000">
                  <a:srgbClr val="2A79D0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cs typeface="Arial" charset="0"/>
              </a:endParaRPr>
            </a:p>
          </p:txBody>
        </p:sp>
        <p:sp>
          <p:nvSpPr>
            <p:cNvPr id="34855" name="Line 19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56" name="Line 20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57" name="Line 21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58" name="Line 22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59" name="Line 23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0" name="Line 24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1" name="Line 25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2" name="Line 26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3" name="Line 27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4" name="Line 28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5" name="Line 30"/>
            <p:cNvSpPr>
              <a:spLocks noChangeShapeType="1"/>
            </p:cNvSpPr>
            <p:nvPr/>
          </p:nvSpPr>
          <p:spPr bwMode="auto">
            <a:xfrm rot="-1088192">
              <a:off x="4985" y="63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6" name="Line 31"/>
            <p:cNvSpPr>
              <a:spLocks noChangeShapeType="1"/>
            </p:cNvSpPr>
            <p:nvPr/>
          </p:nvSpPr>
          <p:spPr bwMode="auto">
            <a:xfrm rot="-1088192">
              <a:off x="4785" y="77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7" name="Freeform 29"/>
            <p:cNvSpPr>
              <a:spLocks/>
            </p:cNvSpPr>
            <p:nvPr/>
          </p:nvSpPr>
          <p:spPr bwMode="auto">
            <a:xfrm rot="-1088192">
              <a:off x="4688" y="568"/>
              <a:ext cx="259" cy="79"/>
            </a:xfrm>
            <a:custGeom>
              <a:avLst/>
              <a:gdLst>
                <a:gd name="T0" fmla="*/ 0 w 275"/>
                <a:gd name="T1" fmla="*/ 190 h 86"/>
                <a:gd name="T2" fmla="*/ 666 w 275"/>
                <a:gd name="T3" fmla="*/ 0 h 86"/>
                <a:gd name="T4" fmla="*/ 0 60000 65536"/>
                <a:gd name="T5" fmla="*/ 0 60000 65536"/>
                <a:gd name="T6" fmla="*/ 0 w 275"/>
                <a:gd name="T7" fmla="*/ 0 h 86"/>
                <a:gd name="T8" fmla="*/ 275 w 275"/>
                <a:gd name="T9" fmla="*/ 86 h 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5" h="86">
                  <a:moveTo>
                    <a:pt x="0" y="86"/>
                  </a:moveTo>
                  <a:cubicBezTo>
                    <a:pt x="0" y="86"/>
                    <a:pt x="216" y="82"/>
                    <a:pt x="275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8" name="Freeform 32"/>
            <p:cNvSpPr>
              <a:spLocks/>
            </p:cNvSpPr>
            <p:nvPr/>
          </p:nvSpPr>
          <p:spPr bwMode="auto">
            <a:xfrm rot="-1088192">
              <a:off x="4766" y="678"/>
              <a:ext cx="236" cy="66"/>
            </a:xfrm>
            <a:custGeom>
              <a:avLst/>
              <a:gdLst>
                <a:gd name="T0" fmla="*/ 0 w 251"/>
                <a:gd name="T1" fmla="*/ 138 h 71"/>
                <a:gd name="T2" fmla="*/ 599 w 251"/>
                <a:gd name="T3" fmla="*/ 0 h 71"/>
                <a:gd name="T4" fmla="*/ 0 60000 65536"/>
                <a:gd name="T5" fmla="*/ 0 60000 65536"/>
                <a:gd name="T6" fmla="*/ 0 w 251"/>
                <a:gd name="T7" fmla="*/ 0 h 71"/>
                <a:gd name="T8" fmla="*/ 251 w 25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1" h="71">
                  <a:moveTo>
                    <a:pt x="0" y="61"/>
                  </a:moveTo>
                  <a:cubicBezTo>
                    <a:pt x="0" y="61"/>
                    <a:pt x="166" y="71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69" name="Freeform 33"/>
            <p:cNvSpPr>
              <a:spLocks/>
            </p:cNvSpPr>
            <p:nvPr/>
          </p:nvSpPr>
          <p:spPr bwMode="auto">
            <a:xfrm rot="-1088192">
              <a:off x="4851" y="493"/>
              <a:ext cx="55" cy="277"/>
            </a:xfrm>
            <a:custGeom>
              <a:avLst/>
              <a:gdLst>
                <a:gd name="T0" fmla="*/ 57 w 59"/>
                <a:gd name="T1" fmla="*/ 692 h 295"/>
                <a:gd name="T2" fmla="*/ 0 w 59"/>
                <a:gd name="T3" fmla="*/ 0 h 295"/>
                <a:gd name="T4" fmla="*/ 0 60000 65536"/>
                <a:gd name="T5" fmla="*/ 0 60000 65536"/>
                <a:gd name="T6" fmla="*/ 0 w 59"/>
                <a:gd name="T7" fmla="*/ 0 h 295"/>
                <a:gd name="T8" fmla="*/ 59 w 59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295">
                  <a:moveTo>
                    <a:pt x="24" y="295"/>
                  </a:moveTo>
                  <a:cubicBezTo>
                    <a:pt x="24" y="295"/>
                    <a:pt x="59" y="128"/>
                    <a:pt x="0" y="0"/>
                  </a:cubicBezTo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70" name="Freeform 34"/>
            <p:cNvSpPr>
              <a:spLocks/>
            </p:cNvSpPr>
            <p:nvPr/>
          </p:nvSpPr>
          <p:spPr bwMode="auto">
            <a:xfrm rot="-1088192">
              <a:off x="4772" y="525"/>
              <a:ext cx="104" cy="266"/>
            </a:xfrm>
            <a:custGeom>
              <a:avLst/>
              <a:gdLst>
                <a:gd name="T0" fmla="*/ 265 w 110"/>
                <a:gd name="T1" fmla="*/ 670 h 283"/>
                <a:gd name="T2" fmla="*/ 31 w 110"/>
                <a:gd name="T3" fmla="*/ 0 h 283"/>
                <a:gd name="T4" fmla="*/ 0 60000 65536"/>
                <a:gd name="T5" fmla="*/ 0 60000 65536"/>
                <a:gd name="T6" fmla="*/ 0 w 110"/>
                <a:gd name="T7" fmla="*/ 0 h 283"/>
                <a:gd name="T8" fmla="*/ 110 w 110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283">
                  <a:moveTo>
                    <a:pt x="110" y="283"/>
                  </a:moveTo>
                  <a:cubicBezTo>
                    <a:pt x="110" y="283"/>
                    <a:pt x="0" y="110"/>
                    <a:pt x="13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71" name="Freeform 35"/>
            <p:cNvSpPr>
              <a:spLocks/>
            </p:cNvSpPr>
            <p:nvPr/>
          </p:nvSpPr>
          <p:spPr bwMode="auto">
            <a:xfrm rot="-1088192">
              <a:off x="4684" y="544"/>
              <a:ext cx="114" cy="244"/>
            </a:xfrm>
            <a:custGeom>
              <a:avLst/>
              <a:gdLst>
                <a:gd name="T0" fmla="*/ 181 w 120"/>
                <a:gd name="T1" fmla="*/ 618 h 259"/>
                <a:gd name="T2" fmla="*/ 294 w 120"/>
                <a:gd name="T3" fmla="*/ 0 h 259"/>
                <a:gd name="T4" fmla="*/ 0 60000 65536"/>
                <a:gd name="T5" fmla="*/ 0 60000 65536"/>
                <a:gd name="T6" fmla="*/ 0 w 120"/>
                <a:gd name="T7" fmla="*/ 0 h 259"/>
                <a:gd name="T8" fmla="*/ 120 w 120"/>
                <a:gd name="T9" fmla="*/ 259 h 2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59">
                  <a:moveTo>
                    <a:pt x="74" y="259"/>
                  </a:moveTo>
                  <a:cubicBezTo>
                    <a:pt x="74" y="259"/>
                    <a:pt x="0" y="126"/>
                    <a:pt x="12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72" name="Freeform 36"/>
            <p:cNvSpPr>
              <a:spLocks/>
            </p:cNvSpPr>
            <p:nvPr/>
          </p:nvSpPr>
          <p:spPr bwMode="auto">
            <a:xfrm rot="-1088192">
              <a:off x="4824" y="485"/>
              <a:ext cx="156" cy="195"/>
            </a:xfrm>
            <a:custGeom>
              <a:avLst/>
              <a:gdLst>
                <a:gd name="T0" fmla="*/ 349 w 164"/>
                <a:gd name="T1" fmla="*/ 486 h 208"/>
                <a:gd name="T2" fmla="*/ 0 w 164"/>
                <a:gd name="T3" fmla="*/ 0 h 208"/>
                <a:gd name="T4" fmla="*/ 0 60000 65536"/>
                <a:gd name="T5" fmla="*/ 0 60000 65536"/>
                <a:gd name="T6" fmla="*/ 0 w 164"/>
                <a:gd name="T7" fmla="*/ 0 h 208"/>
                <a:gd name="T8" fmla="*/ 164 w 164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" h="208">
                  <a:moveTo>
                    <a:pt x="140" y="208"/>
                  </a:moveTo>
                  <a:cubicBezTo>
                    <a:pt x="140" y="208"/>
                    <a:pt x="164" y="76"/>
                    <a:pt x="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724" y="512"/>
              <a:ext cx="263" cy="261"/>
              <a:chOff x="4724" y="512"/>
              <a:chExt cx="263" cy="261"/>
            </a:xfrm>
          </p:grpSpPr>
          <p:sp>
            <p:nvSpPr>
              <p:cNvPr id="34874" name="Oval 75"/>
              <p:cNvSpPr>
                <a:spLocks noChangeArrowheads="1"/>
              </p:cNvSpPr>
              <p:nvPr/>
            </p:nvSpPr>
            <p:spPr bwMode="auto">
              <a:xfrm rot="20511808" flipV="1">
                <a:off x="4865" y="719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75" name="Oval 72"/>
              <p:cNvSpPr>
                <a:spLocks noChangeArrowheads="1"/>
              </p:cNvSpPr>
              <p:nvPr/>
            </p:nvSpPr>
            <p:spPr bwMode="auto">
              <a:xfrm rot="20511808" flipV="1">
                <a:off x="4783" y="633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76" name="Oval 78"/>
              <p:cNvSpPr>
                <a:spLocks noChangeArrowheads="1"/>
              </p:cNvSpPr>
              <p:nvPr/>
            </p:nvSpPr>
            <p:spPr bwMode="auto">
              <a:xfrm rot="20511808" flipV="1">
                <a:off x="4897" y="703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77" name="Oval 81"/>
              <p:cNvSpPr>
                <a:spLocks noChangeArrowheads="1"/>
              </p:cNvSpPr>
              <p:nvPr/>
            </p:nvSpPr>
            <p:spPr bwMode="auto">
              <a:xfrm rot="20511808" flipV="1">
                <a:off x="4860" y="59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78" name="Oval 84"/>
              <p:cNvSpPr>
                <a:spLocks noChangeArrowheads="1"/>
              </p:cNvSpPr>
              <p:nvPr/>
            </p:nvSpPr>
            <p:spPr bwMode="auto">
              <a:xfrm rot="20511808" flipV="1">
                <a:off x="4904" y="544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79" name="Oval 87"/>
              <p:cNvSpPr>
                <a:spLocks noChangeArrowheads="1"/>
              </p:cNvSpPr>
              <p:nvPr/>
            </p:nvSpPr>
            <p:spPr bwMode="auto">
              <a:xfrm rot="20511808" flipV="1">
                <a:off x="4724" y="664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80" name="Oval 90"/>
              <p:cNvSpPr>
                <a:spLocks noChangeArrowheads="1"/>
              </p:cNvSpPr>
              <p:nvPr/>
            </p:nvSpPr>
            <p:spPr bwMode="auto">
              <a:xfrm rot="20511808" flipV="1">
                <a:off x="4772" y="746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81" name="Oval 93"/>
              <p:cNvSpPr>
                <a:spLocks noChangeArrowheads="1"/>
              </p:cNvSpPr>
              <p:nvPr/>
            </p:nvSpPr>
            <p:spPr bwMode="auto">
              <a:xfrm rot="20511808" flipV="1">
                <a:off x="4960" y="635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82" name="Oval 96"/>
              <p:cNvSpPr>
                <a:spLocks noChangeArrowheads="1"/>
              </p:cNvSpPr>
              <p:nvPr/>
            </p:nvSpPr>
            <p:spPr bwMode="auto">
              <a:xfrm rot="20511808" flipV="1">
                <a:off x="4740" y="54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  <p:sp>
            <p:nvSpPr>
              <p:cNvPr id="34883" name="Oval 99"/>
              <p:cNvSpPr>
                <a:spLocks noChangeArrowheads="1"/>
              </p:cNvSpPr>
              <p:nvPr/>
            </p:nvSpPr>
            <p:spPr bwMode="auto">
              <a:xfrm rot="20511808" flipV="1">
                <a:off x="4804" y="512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s-ES">
                  <a:cs typeface="Arial" charset="0"/>
                </a:endParaRPr>
              </a:p>
            </p:txBody>
          </p:sp>
        </p:grpSp>
      </p:grpSp>
      <p:sp>
        <p:nvSpPr>
          <p:cNvPr id="34884" name="Text Box 13"/>
          <p:cNvSpPr txBox="1">
            <a:spLocks noChangeArrowheads="1"/>
          </p:cNvSpPr>
          <p:nvPr/>
        </p:nvSpPr>
        <p:spPr bwMode="gray">
          <a:xfrm>
            <a:off x="5862638" y="2041764"/>
            <a:ext cx="30035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s-ES" sz="2800" noProof="1" smtClean="0">
                <a:solidFill>
                  <a:schemeClr val="bg1"/>
                </a:solidFill>
                <a:cs typeface="Arial" charset="0"/>
              </a:rPr>
              <a:t>CLIENTES </a:t>
            </a:r>
            <a:r>
              <a:rPr lang="es-ES" sz="2800" noProof="1" smtClean="0">
                <a:solidFill>
                  <a:schemeClr val="bg1"/>
                </a:solidFill>
              </a:rPr>
              <a:t>PRINCIPALES</a:t>
            </a:r>
            <a:endParaRPr lang="es-ES" sz="2800" noProof="1">
              <a:solidFill>
                <a:schemeClr val="bg1"/>
              </a:solidFill>
            </a:endParaRPr>
          </a:p>
        </p:txBody>
      </p:sp>
      <p:sp>
        <p:nvSpPr>
          <p:cNvPr id="34885" name="Text Box 14"/>
          <p:cNvSpPr txBox="1">
            <a:spLocks noChangeArrowheads="1"/>
          </p:cNvSpPr>
          <p:nvPr/>
        </p:nvSpPr>
        <p:spPr bwMode="gray">
          <a:xfrm>
            <a:off x="6650311" y="3167896"/>
            <a:ext cx="249368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chemeClr val="bg1"/>
                </a:solidFill>
              </a:rPr>
              <a:t>PRILAPSA</a:t>
            </a:r>
          </a:p>
          <a:p>
            <a:pPr defTabSz="801688">
              <a:spcAft>
                <a:spcPct val="40000"/>
              </a:spcAft>
            </a:pPr>
            <a:endParaRPr lang="es-ES" sz="2000" noProof="1" smtClean="0">
              <a:solidFill>
                <a:srgbClr val="080808"/>
              </a:solidFill>
              <a:cs typeface="Arial" charset="0"/>
            </a:endParaRPr>
          </a:p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rgbClr val="080808"/>
                </a:solidFill>
              </a:rPr>
              <a:t>INDUSTRIAL PESQUERA SANTA PRISCILA</a:t>
            </a:r>
            <a:r>
              <a:rPr lang="es-ES" sz="1400" noProof="1" smtClean="0">
                <a:solidFill>
                  <a:srgbClr val="080808"/>
                </a:solidFill>
                <a:cs typeface="Arial" charset="0"/>
              </a:rPr>
              <a:t>.</a:t>
            </a:r>
            <a:endParaRPr lang="es-ES" sz="1400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gray">
          <a:xfrm>
            <a:off x="0" y="2569662"/>
            <a:ext cx="22780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s-ES" sz="2800" noProof="1" smtClean="0">
                <a:solidFill>
                  <a:schemeClr val="bg1"/>
                </a:solidFill>
                <a:cs typeface="Arial" charset="0"/>
              </a:rPr>
              <a:t> OTROS CLIENTES </a:t>
            </a:r>
            <a:endParaRPr lang="es-ES" sz="2800" noProof="1">
              <a:solidFill>
                <a:schemeClr val="bg1"/>
              </a:solidFill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gray">
          <a:xfrm>
            <a:off x="343174" y="3758356"/>
            <a:ext cx="249368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rgbClr val="080808"/>
                </a:solidFill>
              </a:rPr>
              <a:t>PROCUMAR</a:t>
            </a:r>
          </a:p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rgbClr val="080808"/>
                </a:solidFill>
              </a:rPr>
              <a:t>EXPOMARISCO</a:t>
            </a:r>
          </a:p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rgbClr val="080808"/>
                </a:solidFill>
              </a:rPr>
              <a:t>COFIMAR</a:t>
            </a:r>
          </a:p>
          <a:p>
            <a:pPr defTabSz="801688">
              <a:spcAft>
                <a:spcPct val="40000"/>
              </a:spcAft>
            </a:pPr>
            <a:r>
              <a:rPr lang="es-ES" sz="2000" noProof="1" smtClean="0">
                <a:solidFill>
                  <a:srgbClr val="080808"/>
                </a:solidFill>
              </a:rPr>
              <a:t>MARAGRO</a:t>
            </a:r>
          </a:p>
          <a:p>
            <a:pPr defTabSz="801688">
              <a:spcAft>
                <a:spcPct val="40000"/>
              </a:spcAft>
            </a:pPr>
            <a:endParaRPr lang="es-ES" sz="2000" noProof="1" smtClean="0">
              <a:solidFill>
                <a:srgbClr val="080808"/>
              </a:solidFill>
              <a:cs typeface="Arial" charset="0"/>
            </a:endParaRPr>
          </a:p>
          <a:p>
            <a:pPr defTabSz="801688">
              <a:spcAft>
                <a:spcPct val="40000"/>
              </a:spcAft>
            </a:pPr>
            <a:endParaRPr lang="es-ES" sz="1400" noProof="1">
              <a:solidFill>
                <a:srgbClr val="080808"/>
              </a:solidFill>
              <a:cs typeface="Arial" charset="0"/>
            </a:endParaRPr>
          </a:p>
        </p:txBody>
      </p:sp>
      <p:graphicFrame>
        <p:nvGraphicFramePr>
          <p:cNvPr id="74" name="Table 8"/>
          <p:cNvGraphicFramePr>
            <a:graphicFrameLocks noGrp="1"/>
          </p:cNvGraphicFramePr>
          <p:nvPr/>
        </p:nvGraphicFramePr>
        <p:xfrm>
          <a:off x="5826125" y="483421"/>
          <a:ext cx="3168352" cy="1277053"/>
        </p:xfrm>
        <a:graphic>
          <a:graphicData uri="http://schemas.openxmlformats.org/drawingml/2006/table">
            <a:tbl>
              <a:tblPr/>
              <a:tblGrid>
                <a:gridCol w="1583599"/>
                <a:gridCol w="1584753"/>
              </a:tblGrid>
              <a:tr h="5409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VENTAS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TOTAL INGRESOS POR VENTAS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Arial"/>
                          <a:ea typeface="Calibri"/>
                          <a:cs typeface="Times New Roman"/>
                        </a:rPr>
                        <a:t>$387.515,70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800" y="1000125"/>
            <a:ext cx="2816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DETALLE DE COSTOS</a:t>
            </a:r>
            <a:endParaRPr lang="es-ES" sz="1600" noProof="1">
              <a:cs typeface="Arial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7"/>
              </a:cxn>
              <a:cxn ang="0">
                <a:pos x="46" y="819"/>
              </a:cxn>
              <a:cxn ang="0">
                <a:pos x="273" y="699"/>
              </a:cxn>
              <a:cxn ang="0">
                <a:pos x="352" y="645"/>
              </a:cxn>
              <a:cxn ang="0">
                <a:pos x="442" y="613"/>
              </a:cxn>
              <a:cxn ang="0">
                <a:pos x="443" y="613"/>
              </a:cxn>
              <a:cxn ang="0">
                <a:pos x="495" y="630"/>
              </a:cxn>
              <a:cxn ang="0">
                <a:pos x="503" y="666"/>
              </a:cxn>
              <a:cxn ang="0">
                <a:pos x="511" y="701"/>
              </a:cxn>
              <a:cxn ang="0">
                <a:pos x="613" y="734"/>
              </a:cxn>
              <a:cxn ang="0">
                <a:pos x="646" y="633"/>
              </a:cxn>
              <a:cxn ang="0">
                <a:pos x="623" y="605"/>
              </a:cxn>
              <a:cxn ang="0">
                <a:pos x="599" y="578"/>
              </a:cxn>
              <a:cxn ang="0">
                <a:pos x="615" y="526"/>
              </a:cxn>
              <a:cxn ang="0">
                <a:pos x="616" y="525"/>
              </a:cxn>
              <a:cxn ang="0">
                <a:pos x="696" y="471"/>
              </a:cxn>
              <a:cxn ang="0">
                <a:pos x="787" y="439"/>
              </a:cxn>
              <a:cxn ang="0">
                <a:pos x="787" y="439"/>
              </a:cxn>
              <a:cxn ang="0">
                <a:pos x="879" y="406"/>
              </a:cxn>
              <a:cxn ang="0">
                <a:pos x="960" y="352"/>
              </a:cxn>
              <a:cxn ang="0">
                <a:pos x="960" y="351"/>
              </a:cxn>
              <a:cxn ang="0">
                <a:pos x="976" y="300"/>
              </a:cxn>
              <a:cxn ang="0">
                <a:pos x="952" y="272"/>
              </a:cxn>
              <a:cxn ang="0">
                <a:pos x="929" y="245"/>
              </a:cxn>
              <a:cxn ang="0">
                <a:pos x="962" y="144"/>
              </a:cxn>
              <a:cxn ang="0">
                <a:pos x="1064" y="177"/>
              </a:cxn>
              <a:cxn ang="0">
                <a:pos x="1072" y="212"/>
              </a:cxn>
              <a:cxn ang="0">
                <a:pos x="1080" y="247"/>
              </a:cxn>
              <a:cxn ang="0">
                <a:pos x="1081" y="248"/>
              </a:cxn>
              <a:cxn ang="0">
                <a:pos x="1082" y="249"/>
              </a:cxn>
              <a:cxn ang="0">
                <a:pos x="1082" y="250"/>
              </a:cxn>
              <a:cxn ang="0">
                <a:pos x="1083" y="251"/>
              </a:cxn>
              <a:cxn ang="0">
                <a:pos x="1084" y="251"/>
              </a:cxn>
              <a:cxn ang="0">
                <a:pos x="1086" y="253"/>
              </a:cxn>
              <a:cxn ang="0">
                <a:pos x="1086" y="253"/>
              </a:cxn>
              <a:cxn ang="0">
                <a:pos x="1088" y="255"/>
              </a:cxn>
              <a:cxn ang="0">
                <a:pos x="1088" y="255"/>
              </a:cxn>
              <a:cxn ang="0">
                <a:pos x="1128" y="265"/>
              </a:cxn>
              <a:cxn ang="0">
                <a:pos x="1128" y="265"/>
              </a:cxn>
              <a:cxn ang="0">
                <a:pos x="1131" y="265"/>
              </a:cxn>
              <a:cxn ang="0">
                <a:pos x="1132" y="264"/>
              </a:cxn>
              <a:cxn ang="0">
                <a:pos x="1223" y="232"/>
              </a:cxn>
              <a:cxn ang="0">
                <a:pos x="1303" y="177"/>
              </a:cxn>
              <a:cxn ang="0">
                <a:pos x="1655" y="0"/>
              </a:cxn>
              <a:cxn ang="0">
                <a:pos x="0" y="0"/>
              </a:cxn>
            </a:cxnLst>
            <a:rect l="0" t="0" r="r" b="b"/>
            <a:pathLst>
              <a:path w="1655" h="837">
                <a:moveTo>
                  <a:pt x="0" y="0"/>
                </a:moveTo>
                <a:cubicBezTo>
                  <a:pt x="0" y="837"/>
                  <a:pt x="0" y="837"/>
                  <a:pt x="0" y="837"/>
                </a:cubicBezTo>
                <a:cubicBezTo>
                  <a:pt x="46" y="819"/>
                  <a:pt x="46" y="819"/>
                  <a:pt x="46" y="819"/>
                </a:cubicBezTo>
                <a:cubicBezTo>
                  <a:pt x="112" y="792"/>
                  <a:pt x="232" y="739"/>
                  <a:pt x="273" y="699"/>
                </a:cubicBezTo>
                <a:cubicBezTo>
                  <a:pt x="279" y="693"/>
                  <a:pt x="310" y="666"/>
                  <a:pt x="352" y="645"/>
                </a:cubicBezTo>
                <a:cubicBezTo>
                  <a:pt x="394" y="624"/>
                  <a:pt x="434" y="615"/>
                  <a:pt x="442" y="613"/>
                </a:cubicBezTo>
                <a:cubicBezTo>
                  <a:pt x="443" y="613"/>
                  <a:pt x="443" y="613"/>
                  <a:pt x="443" y="613"/>
                </a:cubicBezTo>
                <a:cubicBezTo>
                  <a:pt x="470" y="608"/>
                  <a:pt x="490" y="624"/>
                  <a:pt x="495" y="630"/>
                </a:cubicBezTo>
                <a:cubicBezTo>
                  <a:pt x="504" y="642"/>
                  <a:pt x="504" y="659"/>
                  <a:pt x="503" y="666"/>
                </a:cubicBezTo>
                <a:cubicBezTo>
                  <a:pt x="503" y="677"/>
                  <a:pt x="506" y="690"/>
                  <a:pt x="511" y="701"/>
                </a:cubicBezTo>
                <a:cubicBezTo>
                  <a:pt x="530" y="738"/>
                  <a:pt x="576" y="753"/>
                  <a:pt x="613" y="734"/>
                </a:cubicBezTo>
                <a:cubicBezTo>
                  <a:pt x="650" y="715"/>
                  <a:pt x="665" y="670"/>
                  <a:pt x="646" y="633"/>
                </a:cubicBezTo>
                <a:cubicBezTo>
                  <a:pt x="640" y="622"/>
                  <a:pt x="632" y="612"/>
                  <a:pt x="623" y="605"/>
                </a:cubicBezTo>
                <a:cubicBezTo>
                  <a:pt x="617" y="602"/>
                  <a:pt x="603" y="591"/>
                  <a:pt x="599" y="578"/>
                </a:cubicBezTo>
                <a:cubicBezTo>
                  <a:pt x="597" y="570"/>
                  <a:pt x="596" y="545"/>
                  <a:pt x="615" y="526"/>
                </a:cubicBezTo>
                <a:cubicBezTo>
                  <a:pt x="615" y="526"/>
                  <a:pt x="616" y="525"/>
                  <a:pt x="616" y="525"/>
                </a:cubicBezTo>
                <a:cubicBezTo>
                  <a:pt x="622" y="520"/>
                  <a:pt x="653" y="493"/>
                  <a:pt x="696" y="471"/>
                </a:cubicBezTo>
                <a:cubicBezTo>
                  <a:pt x="739" y="449"/>
                  <a:pt x="780" y="440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7" y="439"/>
                  <a:pt x="832" y="430"/>
                  <a:pt x="879" y="406"/>
                </a:cubicBezTo>
                <a:cubicBezTo>
                  <a:pt x="927" y="382"/>
                  <a:pt x="960" y="352"/>
                  <a:pt x="960" y="352"/>
                </a:cubicBezTo>
                <a:cubicBezTo>
                  <a:pt x="960" y="351"/>
                  <a:pt x="960" y="351"/>
                  <a:pt x="960" y="351"/>
                </a:cubicBezTo>
                <a:cubicBezTo>
                  <a:pt x="979" y="333"/>
                  <a:pt x="978" y="307"/>
                  <a:pt x="976" y="300"/>
                </a:cubicBezTo>
                <a:cubicBezTo>
                  <a:pt x="972" y="286"/>
                  <a:pt x="958" y="276"/>
                  <a:pt x="952" y="272"/>
                </a:cubicBezTo>
                <a:cubicBezTo>
                  <a:pt x="943" y="265"/>
                  <a:pt x="935" y="256"/>
                  <a:pt x="929" y="245"/>
                </a:cubicBezTo>
                <a:cubicBezTo>
                  <a:pt x="910" y="208"/>
                  <a:pt x="925" y="162"/>
                  <a:pt x="962" y="144"/>
                </a:cubicBezTo>
                <a:cubicBezTo>
                  <a:pt x="999" y="125"/>
                  <a:pt x="1045" y="140"/>
                  <a:pt x="1064" y="177"/>
                </a:cubicBezTo>
                <a:cubicBezTo>
                  <a:pt x="1069" y="188"/>
                  <a:pt x="1072" y="200"/>
                  <a:pt x="1072" y="212"/>
                </a:cubicBezTo>
                <a:cubicBezTo>
                  <a:pt x="1071" y="218"/>
                  <a:pt x="1071" y="236"/>
                  <a:pt x="1080" y="247"/>
                </a:cubicBezTo>
                <a:cubicBezTo>
                  <a:pt x="1080" y="248"/>
                  <a:pt x="1080" y="248"/>
                  <a:pt x="1081" y="248"/>
                </a:cubicBezTo>
                <a:cubicBezTo>
                  <a:pt x="1081" y="249"/>
                  <a:pt x="1081" y="249"/>
                  <a:pt x="1082" y="249"/>
                </a:cubicBezTo>
                <a:cubicBezTo>
                  <a:pt x="1082" y="249"/>
                  <a:pt x="1082" y="250"/>
                  <a:pt x="1082" y="250"/>
                </a:cubicBezTo>
                <a:cubicBezTo>
                  <a:pt x="1083" y="250"/>
                  <a:pt x="1083" y="251"/>
                  <a:pt x="1083" y="251"/>
                </a:cubicBezTo>
                <a:cubicBezTo>
                  <a:pt x="1084" y="251"/>
                  <a:pt x="1084" y="251"/>
                  <a:pt x="1084" y="251"/>
                </a:cubicBezTo>
                <a:cubicBezTo>
                  <a:pt x="1084" y="252"/>
                  <a:pt x="1085" y="252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6" y="253"/>
                  <a:pt x="1087" y="254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97" y="261"/>
                  <a:pt x="1111" y="267"/>
                  <a:pt x="1128" y="265"/>
                </a:cubicBezTo>
                <a:cubicBezTo>
                  <a:pt x="1128" y="265"/>
                  <a:pt x="1128" y="265"/>
                  <a:pt x="1128" y="265"/>
                </a:cubicBezTo>
                <a:cubicBezTo>
                  <a:pt x="1129" y="265"/>
                  <a:pt x="1130" y="265"/>
                  <a:pt x="1131" y="265"/>
                </a:cubicBezTo>
                <a:cubicBezTo>
                  <a:pt x="1132" y="264"/>
                  <a:pt x="1132" y="264"/>
                  <a:pt x="1132" y="264"/>
                </a:cubicBezTo>
                <a:cubicBezTo>
                  <a:pt x="1145" y="261"/>
                  <a:pt x="1184" y="252"/>
                  <a:pt x="1223" y="232"/>
                </a:cubicBezTo>
                <a:cubicBezTo>
                  <a:pt x="1260" y="214"/>
                  <a:pt x="1289" y="192"/>
                  <a:pt x="1303" y="177"/>
                </a:cubicBezTo>
                <a:cubicBezTo>
                  <a:pt x="1401" y="80"/>
                  <a:pt x="1655" y="0"/>
                  <a:pt x="1655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9C9C9"/>
              </a:gs>
              <a:gs pos="100000">
                <a:srgbClr val="C9C9C9">
                  <a:gamma/>
                  <a:tint val="64706"/>
                  <a:invGamma/>
                </a:srgbClr>
              </a:gs>
            </a:gsLst>
            <a:lin ang="27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Freeform 8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1303" y="177"/>
              </a:cxn>
              <a:cxn ang="0">
                <a:pos x="1223" y="232"/>
              </a:cxn>
              <a:cxn ang="0">
                <a:pos x="1132" y="265"/>
              </a:cxn>
              <a:cxn ang="0">
                <a:pos x="1131" y="265"/>
              </a:cxn>
              <a:cxn ang="0">
                <a:pos x="1127" y="265"/>
              </a:cxn>
              <a:cxn ang="0">
                <a:pos x="1128" y="265"/>
              </a:cxn>
              <a:cxn ang="0">
                <a:pos x="1088" y="255"/>
              </a:cxn>
              <a:cxn ang="0">
                <a:pos x="1088" y="255"/>
              </a:cxn>
              <a:cxn ang="0">
                <a:pos x="1086" y="253"/>
              </a:cxn>
              <a:cxn ang="0">
                <a:pos x="1086" y="253"/>
              </a:cxn>
              <a:cxn ang="0">
                <a:pos x="1084" y="251"/>
              </a:cxn>
              <a:cxn ang="0">
                <a:pos x="1083" y="251"/>
              </a:cxn>
              <a:cxn ang="0">
                <a:pos x="1082" y="250"/>
              </a:cxn>
              <a:cxn ang="0">
                <a:pos x="1082" y="249"/>
              </a:cxn>
              <a:cxn ang="0">
                <a:pos x="1081" y="248"/>
              </a:cxn>
              <a:cxn ang="0">
                <a:pos x="1080" y="247"/>
              </a:cxn>
              <a:cxn ang="0">
                <a:pos x="1072" y="212"/>
              </a:cxn>
              <a:cxn ang="0">
                <a:pos x="1064" y="177"/>
              </a:cxn>
              <a:cxn ang="0">
                <a:pos x="962" y="144"/>
              </a:cxn>
              <a:cxn ang="0">
                <a:pos x="929" y="245"/>
              </a:cxn>
              <a:cxn ang="0">
                <a:pos x="952" y="272"/>
              </a:cxn>
              <a:cxn ang="0">
                <a:pos x="976" y="300"/>
              </a:cxn>
              <a:cxn ang="0">
                <a:pos x="960" y="351"/>
              </a:cxn>
              <a:cxn ang="0">
                <a:pos x="960" y="352"/>
              </a:cxn>
              <a:cxn ang="0">
                <a:pos x="879" y="406"/>
              </a:cxn>
              <a:cxn ang="0">
                <a:pos x="787" y="439"/>
              </a:cxn>
              <a:cxn ang="0">
                <a:pos x="787" y="439"/>
              </a:cxn>
              <a:cxn ang="0">
                <a:pos x="696" y="471"/>
              </a:cxn>
              <a:cxn ang="0">
                <a:pos x="616" y="525"/>
              </a:cxn>
              <a:cxn ang="0">
                <a:pos x="615" y="526"/>
              </a:cxn>
              <a:cxn ang="0">
                <a:pos x="599" y="578"/>
              </a:cxn>
              <a:cxn ang="0">
                <a:pos x="623" y="605"/>
              </a:cxn>
              <a:cxn ang="0">
                <a:pos x="646" y="633"/>
              </a:cxn>
              <a:cxn ang="0">
                <a:pos x="613" y="734"/>
              </a:cxn>
              <a:cxn ang="0">
                <a:pos x="511" y="701"/>
              </a:cxn>
              <a:cxn ang="0">
                <a:pos x="503" y="666"/>
              </a:cxn>
              <a:cxn ang="0">
                <a:pos x="495" y="630"/>
              </a:cxn>
              <a:cxn ang="0">
                <a:pos x="443" y="613"/>
              </a:cxn>
              <a:cxn ang="0">
                <a:pos x="442" y="613"/>
              </a:cxn>
              <a:cxn ang="0">
                <a:pos x="352" y="645"/>
              </a:cxn>
              <a:cxn ang="0">
                <a:pos x="273" y="699"/>
              </a:cxn>
              <a:cxn ang="0">
                <a:pos x="46" y="819"/>
              </a:cxn>
              <a:cxn ang="0">
                <a:pos x="0" y="837"/>
              </a:cxn>
              <a:cxn ang="0">
                <a:pos x="1655" y="837"/>
              </a:cxn>
              <a:cxn ang="0">
                <a:pos x="1655" y="0"/>
              </a:cxn>
              <a:cxn ang="0">
                <a:pos x="1303" y="177"/>
              </a:cxn>
            </a:cxnLst>
            <a:rect l="0" t="0" r="r" b="b"/>
            <a:pathLst>
              <a:path w="1655" h="837">
                <a:moveTo>
                  <a:pt x="1303" y="177"/>
                </a:moveTo>
                <a:cubicBezTo>
                  <a:pt x="1289" y="192"/>
                  <a:pt x="1260" y="214"/>
                  <a:pt x="1223" y="232"/>
                </a:cubicBezTo>
                <a:cubicBezTo>
                  <a:pt x="1176" y="256"/>
                  <a:pt x="1132" y="265"/>
                  <a:pt x="1132" y="265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31" y="265"/>
                  <a:pt x="1127" y="265"/>
                  <a:pt x="1127" y="265"/>
                </a:cubicBezTo>
                <a:cubicBezTo>
                  <a:pt x="1127" y="265"/>
                  <a:pt x="1128" y="265"/>
                  <a:pt x="1128" y="265"/>
                </a:cubicBezTo>
                <a:cubicBezTo>
                  <a:pt x="1111" y="267"/>
                  <a:pt x="1097" y="261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87" y="254"/>
                  <a:pt x="1086" y="253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5" y="252"/>
                  <a:pt x="1084" y="252"/>
                  <a:pt x="1084" y="251"/>
                </a:cubicBezTo>
                <a:cubicBezTo>
                  <a:pt x="1084" y="251"/>
                  <a:pt x="1084" y="251"/>
                  <a:pt x="1083" y="251"/>
                </a:cubicBezTo>
                <a:cubicBezTo>
                  <a:pt x="1083" y="251"/>
                  <a:pt x="1083" y="250"/>
                  <a:pt x="1082" y="250"/>
                </a:cubicBezTo>
                <a:cubicBezTo>
                  <a:pt x="1082" y="250"/>
                  <a:pt x="1082" y="249"/>
                  <a:pt x="1082" y="249"/>
                </a:cubicBezTo>
                <a:cubicBezTo>
                  <a:pt x="1081" y="249"/>
                  <a:pt x="1081" y="249"/>
                  <a:pt x="1081" y="248"/>
                </a:cubicBezTo>
                <a:cubicBezTo>
                  <a:pt x="1080" y="248"/>
                  <a:pt x="1080" y="248"/>
                  <a:pt x="1080" y="247"/>
                </a:cubicBezTo>
                <a:cubicBezTo>
                  <a:pt x="1071" y="236"/>
                  <a:pt x="1071" y="218"/>
                  <a:pt x="1072" y="212"/>
                </a:cubicBezTo>
                <a:cubicBezTo>
                  <a:pt x="1072" y="200"/>
                  <a:pt x="1069" y="188"/>
                  <a:pt x="1064" y="177"/>
                </a:cubicBezTo>
                <a:cubicBezTo>
                  <a:pt x="1045" y="140"/>
                  <a:pt x="999" y="125"/>
                  <a:pt x="962" y="144"/>
                </a:cubicBezTo>
                <a:cubicBezTo>
                  <a:pt x="925" y="162"/>
                  <a:pt x="910" y="208"/>
                  <a:pt x="929" y="245"/>
                </a:cubicBezTo>
                <a:cubicBezTo>
                  <a:pt x="935" y="256"/>
                  <a:pt x="943" y="265"/>
                  <a:pt x="952" y="272"/>
                </a:cubicBezTo>
                <a:cubicBezTo>
                  <a:pt x="958" y="276"/>
                  <a:pt x="972" y="286"/>
                  <a:pt x="976" y="300"/>
                </a:cubicBezTo>
                <a:cubicBezTo>
                  <a:pt x="978" y="307"/>
                  <a:pt x="979" y="333"/>
                  <a:pt x="960" y="351"/>
                </a:cubicBezTo>
                <a:cubicBezTo>
                  <a:pt x="960" y="351"/>
                  <a:pt x="960" y="351"/>
                  <a:pt x="960" y="352"/>
                </a:cubicBezTo>
                <a:cubicBezTo>
                  <a:pt x="960" y="352"/>
                  <a:pt x="927" y="382"/>
                  <a:pt x="879" y="406"/>
                </a:cubicBezTo>
                <a:cubicBezTo>
                  <a:pt x="832" y="430"/>
                  <a:pt x="787" y="439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0" y="440"/>
                  <a:pt x="739" y="449"/>
                  <a:pt x="696" y="471"/>
                </a:cubicBezTo>
                <a:cubicBezTo>
                  <a:pt x="653" y="493"/>
                  <a:pt x="622" y="520"/>
                  <a:pt x="616" y="525"/>
                </a:cubicBezTo>
                <a:cubicBezTo>
                  <a:pt x="616" y="525"/>
                  <a:pt x="615" y="526"/>
                  <a:pt x="615" y="526"/>
                </a:cubicBezTo>
                <a:cubicBezTo>
                  <a:pt x="596" y="545"/>
                  <a:pt x="597" y="570"/>
                  <a:pt x="599" y="578"/>
                </a:cubicBezTo>
                <a:cubicBezTo>
                  <a:pt x="603" y="591"/>
                  <a:pt x="617" y="602"/>
                  <a:pt x="623" y="605"/>
                </a:cubicBezTo>
                <a:cubicBezTo>
                  <a:pt x="632" y="612"/>
                  <a:pt x="640" y="622"/>
                  <a:pt x="646" y="633"/>
                </a:cubicBezTo>
                <a:cubicBezTo>
                  <a:pt x="665" y="670"/>
                  <a:pt x="650" y="715"/>
                  <a:pt x="613" y="734"/>
                </a:cubicBezTo>
                <a:cubicBezTo>
                  <a:pt x="576" y="753"/>
                  <a:pt x="530" y="738"/>
                  <a:pt x="511" y="701"/>
                </a:cubicBezTo>
                <a:cubicBezTo>
                  <a:pt x="506" y="690"/>
                  <a:pt x="503" y="677"/>
                  <a:pt x="503" y="666"/>
                </a:cubicBezTo>
                <a:cubicBezTo>
                  <a:pt x="504" y="659"/>
                  <a:pt x="504" y="642"/>
                  <a:pt x="495" y="630"/>
                </a:cubicBezTo>
                <a:cubicBezTo>
                  <a:pt x="490" y="624"/>
                  <a:pt x="470" y="608"/>
                  <a:pt x="443" y="613"/>
                </a:cubicBezTo>
                <a:cubicBezTo>
                  <a:pt x="443" y="613"/>
                  <a:pt x="443" y="613"/>
                  <a:pt x="442" y="613"/>
                </a:cubicBezTo>
                <a:cubicBezTo>
                  <a:pt x="434" y="615"/>
                  <a:pt x="394" y="624"/>
                  <a:pt x="352" y="645"/>
                </a:cubicBezTo>
                <a:cubicBezTo>
                  <a:pt x="310" y="666"/>
                  <a:pt x="279" y="693"/>
                  <a:pt x="273" y="699"/>
                </a:cubicBezTo>
                <a:cubicBezTo>
                  <a:pt x="232" y="739"/>
                  <a:pt x="112" y="792"/>
                  <a:pt x="46" y="819"/>
                </a:cubicBezTo>
                <a:cubicBezTo>
                  <a:pt x="18" y="830"/>
                  <a:pt x="0" y="837"/>
                  <a:pt x="0" y="837"/>
                </a:cubicBezTo>
                <a:cubicBezTo>
                  <a:pt x="1655" y="837"/>
                  <a:pt x="1655" y="837"/>
                  <a:pt x="1655" y="837"/>
                </a:cubicBezTo>
                <a:cubicBezTo>
                  <a:pt x="1655" y="0"/>
                  <a:pt x="1655" y="0"/>
                  <a:pt x="1655" y="0"/>
                </a:cubicBezTo>
                <a:cubicBezTo>
                  <a:pt x="1655" y="0"/>
                  <a:pt x="1401" y="80"/>
                  <a:pt x="1303" y="177"/>
                </a:cubicBezTo>
                <a:close/>
              </a:path>
            </a:pathLst>
          </a:custGeom>
          <a:gradFill rotWithShape="1">
            <a:gsLst>
              <a:gs pos="0">
                <a:srgbClr val="2A79D0"/>
              </a:gs>
              <a:gs pos="50000">
                <a:srgbClr val="69A2E1"/>
              </a:gs>
              <a:gs pos="100000">
                <a:srgbClr val="2A79D0"/>
              </a:gs>
            </a:gsLst>
            <a:lin ang="189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5" name="Table 3"/>
          <p:cNvGraphicFramePr>
            <a:graphicFrameLocks noGrp="1"/>
          </p:cNvGraphicFramePr>
          <p:nvPr/>
        </p:nvGraphicFramePr>
        <p:xfrm>
          <a:off x="1252645" y="1891862"/>
          <a:ext cx="6804248" cy="3358658"/>
        </p:xfrm>
        <a:graphic>
          <a:graphicData uri="http://schemas.openxmlformats.org/drawingml/2006/table">
            <a:tbl>
              <a:tblPr/>
              <a:tblGrid>
                <a:gridCol w="4322699"/>
                <a:gridCol w="2481549"/>
              </a:tblGrid>
              <a:tr h="7123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COSTOS DE MATERIAS PRIMAS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67.629,07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GASTOS DE PERSONAL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43.968,00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ADMINISTRATIVOS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31.008,00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SERVICIOS BASICOS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9.300,00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VARIOS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12.803,61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Depreciación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21.556,62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Gastos De Intereses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5.056,80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TOTAL COSTOS Y GASTOS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191.322,10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5" marR="4674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COSTOS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3174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524870"/>
              </p:ext>
            </p:extLst>
          </p:nvPr>
        </p:nvGraphicFramePr>
        <p:xfrm>
          <a:off x="545784" y="1508740"/>
          <a:ext cx="3357473" cy="156246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46611"/>
                <a:gridCol w="1510862"/>
              </a:tblGrid>
              <a:tr h="298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Datos de la Empresa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15.00%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T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23%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Beta(Empresa)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0.869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2085417"/>
              </p:ext>
            </p:extLst>
          </p:nvPr>
        </p:nvGraphicFramePr>
        <p:xfrm>
          <a:off x="5076968" y="1463059"/>
          <a:ext cx="3383466" cy="22651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22683"/>
                <a:gridCol w="1360783"/>
              </a:tblGrid>
              <a:tr h="582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Datos de la Empresa Comparables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Beta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1.11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Total Activo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453085.5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Total Pasivo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177483.3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39.17%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T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Ba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0.765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3816911"/>
              </p:ext>
            </p:extLst>
          </p:nvPr>
        </p:nvGraphicFramePr>
        <p:xfrm>
          <a:off x="545783" y="3263652"/>
          <a:ext cx="3357473" cy="8640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34892"/>
                <a:gridCol w="102258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Rf(bond5)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0.804%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Prima de Mercado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9%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err="1">
                          <a:effectLst/>
                        </a:rPr>
                        <a:t>Rp</a:t>
                      </a:r>
                      <a:r>
                        <a:rPr lang="es-ES" sz="1600" dirty="0">
                          <a:effectLst/>
                        </a:rPr>
                        <a:t>(</a:t>
                      </a:r>
                      <a:r>
                        <a:rPr lang="es-ES" sz="1600" dirty="0" err="1">
                          <a:effectLst/>
                        </a:rPr>
                        <a:t>bce</a:t>
                      </a:r>
                      <a:r>
                        <a:rPr lang="es-ES" sz="16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8.15%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7" name="9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5805766"/>
              </p:ext>
            </p:extLst>
          </p:nvPr>
        </p:nvGraphicFramePr>
        <p:xfrm>
          <a:off x="545784" y="4569143"/>
          <a:ext cx="3357472" cy="6480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92843"/>
                <a:gridCol w="1664629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CAPM=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RF+B(RM-RF)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TMAR=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16.78%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37 CuadroTexto"/>
          <p:cNvSpPr txBox="1"/>
          <p:nvPr/>
        </p:nvSpPr>
        <p:spPr>
          <a:xfrm>
            <a:off x="4790365" y="4022677"/>
            <a:ext cx="388843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resultado de la TMAR obtenida fue del 16,78%. </a:t>
            </a:r>
            <a:endParaRPr lang="es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buscó una beta </a:t>
            </a:r>
            <a:r>
              <a:rPr lang="es-ES" dirty="0" err="1"/>
              <a:t>desapalancada</a:t>
            </a:r>
            <a:r>
              <a:rPr lang="es-ES" dirty="0"/>
              <a:t> de 1.11, lo cual se considera una beta relativamente alta porque la industria camaronera es una de las más riesgosas.</a:t>
            </a:r>
            <a:endParaRPr lang="es-EC" dirty="0"/>
          </a:p>
          <a:p>
            <a:endParaRPr lang="es-EC" dirty="0"/>
          </a:p>
        </p:txBody>
      </p:sp>
      <p:pic>
        <p:nvPicPr>
          <p:cNvPr id="40" name="Picture 4" descr="http://t2.gstatic.com/images?q=tbn:ANd9GcTFu3vqskrALTFAXMVklR38c5L0N23jItTCmnsbdpbyBEtJWOLs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5977"/>
            <a:ext cx="3343701" cy="1362023"/>
          </a:xfrm>
          <a:prstGeom prst="rect">
            <a:avLst/>
          </a:prstGeom>
          <a:noFill/>
        </p:spPr>
      </p:pic>
      <p:sp>
        <p:nvSpPr>
          <p:cNvPr id="12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10156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T</a:t>
            </a:r>
            <a:r>
              <a:rPr lang="de-DE" sz="6000" dirty="0" smtClean="0">
                <a:solidFill>
                  <a:srgbClr val="595959"/>
                </a:solidFill>
              </a:rPr>
              <a:t>MAR</a:t>
            </a:r>
            <a:endParaRPr lang="de-DE" sz="6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90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4" name="Rectangle 328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8" name="Rectangle 95"/>
          <p:cNvSpPr txBox="1">
            <a:spLocks noChangeArrowheads="1"/>
          </p:cNvSpPr>
          <p:nvPr/>
        </p:nvSpPr>
        <p:spPr>
          <a:xfrm>
            <a:off x="0" y="2197910"/>
            <a:ext cx="4989409" cy="3474469"/>
          </a:xfrm>
          <a:prstGeom prst="rect">
            <a:avLst/>
          </a:prstGeom>
        </p:spPr>
        <p:txBody>
          <a:bodyPr lIns="0" tIns="0" rIns="0" bIns="0" anchor="ctr" anchorCtr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noProof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FLUJO DE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noProof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CAJA Incremental</a:t>
            </a:r>
          </a:p>
        </p:txBody>
      </p:sp>
      <p:pic>
        <p:nvPicPr>
          <p:cNvPr id="12294" name="Picture 6" descr="http://3.bp.blogspot.com/__hsaT4RYCWU/TEuEdhbHYuI/AAAAAAAAAC8/0ZtpXW6Ua_w/s1600/bar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409" y="2605290"/>
            <a:ext cx="4249187" cy="423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www.infomipyme.com/Docs/GT/Offline/Empresarios/images/DSC04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463" y="1000785"/>
            <a:ext cx="2033535" cy="1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crini.com.ec/media/2010-10-02-flujo-de-caja.jpg"/>
          <p:cNvPicPr>
            <a:picLocks noChangeAspect="1" noChangeArrowheads="1"/>
          </p:cNvPicPr>
          <p:nvPr/>
        </p:nvPicPr>
        <p:blipFill>
          <a:blip r:embed="rId5" cstate="print"/>
          <a:srcRect r="12146"/>
          <a:stretch>
            <a:fillRect/>
          </a:stretch>
        </p:blipFill>
        <p:spPr bwMode="auto">
          <a:xfrm>
            <a:off x="1844558" y="1000785"/>
            <a:ext cx="3574714" cy="1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mx.m.globedia.com/imagenes/noticias/2012/2/5/enfrentar-problemas-flujo-caja-empresas_1_1080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3065" y="993258"/>
            <a:ext cx="2081049" cy="161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www.definicionabc.com/wp-content/uploads/Flujo-de-efectivo.jpg"/>
          <p:cNvPicPr>
            <a:picLocks noChangeAspect="1" noChangeArrowheads="1"/>
          </p:cNvPicPr>
          <p:nvPr/>
        </p:nvPicPr>
        <p:blipFill>
          <a:blip r:embed="rId7" cstate="print"/>
          <a:srcRect l="10591" r="7823"/>
          <a:stretch>
            <a:fillRect/>
          </a:stretch>
        </p:blipFill>
        <p:spPr bwMode="auto">
          <a:xfrm>
            <a:off x="7157337" y="1020353"/>
            <a:ext cx="2024249" cy="1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-2" y="0"/>
          <a:ext cx="9144002" cy="685801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858770"/>
                <a:gridCol w="832106"/>
                <a:gridCol w="881481"/>
                <a:gridCol w="881481"/>
                <a:gridCol w="881481"/>
                <a:gridCol w="881481"/>
                <a:gridCol w="927202"/>
              </a:tblGrid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b="1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AÑO 0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AÑO 1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AÑO 2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AÑO 3</a:t>
                      </a:r>
                      <a:endParaRPr lang="es-E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AÑO 4</a:t>
                      </a:r>
                      <a:endParaRPr lang="es-E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AÑO 5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Ingresos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b="1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/>
                        <a:t>25188,52</a:t>
                      </a:r>
                      <a:endParaRPr lang="es-E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/>
                        <a:t>27455,49</a:t>
                      </a:r>
                      <a:endParaRPr lang="es-E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29926,48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32619,86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35555,65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(-) Costo de Venta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Material Directo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2705,16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2948,63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3214,00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3503,26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3818,56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Mano de obra Directa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Costos Indirectos de Fabricación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Servicios Básicos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372,00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405,48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441,97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481,75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525,11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Utilidad Bruta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22111,36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24101,38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26270,50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28634,85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31211,99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Gastos Operacionales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Gastos Varios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512,14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558,24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608,48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663,24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722,93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Gastos Administrativos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Gastos de Alimentación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 dirty="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Depreciación (de activos fijos)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9.770,00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9.770,00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9.770,00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9.770,00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9.770,00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Utilidad Operacional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11829,21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13773,14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15892,03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18201,61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20719,05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Gastos No Operacionales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Gastos Financieros (intereses sobre prestamos)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4.140,00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3.461,88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2.715,94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1.895,42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992,84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Utilidad antes de Part. Trabajadores e Impuestos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7.689,21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10.311,26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13.176,09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16.306,19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19.726,21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15% Participación de Trabajadores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1153,38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1546,69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1976,41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2445,93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2958,93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Utilidad antes de Impuestos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6.535,83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8.764,57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11.199,67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13.860,26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16.767,28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23% Impuesto a la Renta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1503,24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2015,85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2575,92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3187,86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3856,47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UTILIDAD NETA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5.032,59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6.748,72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8.623,75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10.672,40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12.910,81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(+) Amortización (de Intangibles)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(+) Depreciación (de activos fijos)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9770,00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72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Inversión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-69000,00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(+) Préstamo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41400,00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72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Amortización Capital del Préstamo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-10.921,22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-10.921,22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-10.921,22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-10.921,22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-10.921,22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(-) Capital de Trabajo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(+) Recuperación Capital de Trabajadores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23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(+) Valor de Desecho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200">
                        <a:latin typeface="Calibri"/>
                        <a:ea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16.950,00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  <a:tr h="272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(=) Flujo Neto Efectivo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-27600,00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3881,37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5597,50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7472,53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9521,18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/>
                        <a:t>28709,59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82" marR="2408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4" name="Rectangle 328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12292" name="Picture 4" descr="http://www.crini.com.ec/media/2010-10-02-flujo-de-caja.jpg"/>
          <p:cNvPicPr>
            <a:picLocks noChangeAspect="1" noChangeArrowheads="1"/>
          </p:cNvPicPr>
          <p:nvPr/>
        </p:nvPicPr>
        <p:blipFill>
          <a:blip r:embed="rId3" cstate="print"/>
          <a:srcRect r="12146"/>
          <a:stretch>
            <a:fillRect/>
          </a:stretch>
        </p:blipFill>
        <p:spPr bwMode="auto">
          <a:xfrm>
            <a:off x="118931" y="70259"/>
            <a:ext cx="5294712" cy="239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816100" y="6265829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27"/>
          <p:cNvSpPr>
            <a:spLocks/>
          </p:cNvSpPr>
          <p:nvPr/>
        </p:nvSpPr>
        <p:spPr bwMode="gray">
          <a:xfrm>
            <a:off x="2473216" y="4332254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360202 w 1424"/>
              <a:gd name="T3" fmla="*/ 1455860 h 1437"/>
              <a:gd name="T4" fmla="*/ 1360202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" name="Freeform 31"/>
          <p:cNvSpPr>
            <a:spLocks/>
          </p:cNvSpPr>
          <p:nvPr/>
        </p:nvSpPr>
        <p:spPr bwMode="gray">
          <a:xfrm>
            <a:off x="4579829" y="4338604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4102 h 1438"/>
              <a:gd name="T4" fmla="*/ 1275406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Freeform 36"/>
          <p:cNvSpPr>
            <a:spLocks/>
          </p:cNvSpPr>
          <p:nvPr/>
        </p:nvSpPr>
        <p:spPr bwMode="gray">
          <a:xfrm>
            <a:off x="4575066" y="2255804"/>
            <a:ext cx="2092325" cy="2078038"/>
          </a:xfrm>
          <a:custGeom>
            <a:avLst/>
            <a:gdLst>
              <a:gd name="T0" fmla="*/ 1290071 w 1424"/>
              <a:gd name="T1" fmla="*/ 1202314 h 1438"/>
              <a:gd name="T2" fmla="*/ 0 w 1424"/>
              <a:gd name="T3" fmla="*/ 0 h 1438"/>
              <a:gd name="T4" fmla="*/ 0 w 1424"/>
              <a:gd name="T5" fmla="*/ 1202314 h 1438"/>
              <a:gd name="T6" fmla="*/ 1290071 w 1424"/>
              <a:gd name="T7" fmla="*/ 1202314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Freeform 45"/>
          <p:cNvSpPr>
            <a:spLocks/>
          </p:cNvSpPr>
          <p:nvPr/>
        </p:nvSpPr>
        <p:spPr bwMode="gray">
          <a:xfrm>
            <a:off x="2471629" y="2252629"/>
            <a:ext cx="2105025" cy="2085975"/>
          </a:xfrm>
          <a:custGeom>
            <a:avLst/>
            <a:gdLst>
              <a:gd name="T0" fmla="*/ 1331901 w 1424"/>
              <a:gd name="T1" fmla="*/ 0 h 1438"/>
              <a:gd name="T2" fmla="*/ 0 w 1424"/>
              <a:gd name="T3" fmla="*/ 1221412 h 1438"/>
              <a:gd name="T4" fmla="*/ 1331901 w 1424"/>
              <a:gd name="T5" fmla="*/ 1221412 h 1438"/>
              <a:gd name="T6" fmla="*/ 1331901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962" name="Picture 2" descr="http://www.blogfeed.es/images/que-son-el-van-y-el-t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082" y="70259"/>
            <a:ext cx="3395291" cy="253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92341" y="2882867"/>
            <a:ext cx="2935288" cy="2932112"/>
            <a:chOff x="1938" y="1379"/>
            <a:chExt cx="1849" cy="1847"/>
          </a:xfrm>
          <a:solidFill>
            <a:schemeClr val="bg2">
              <a:lumMod val="75000"/>
            </a:schemeClr>
          </a:solidFill>
        </p:grpSpPr>
        <p:sp>
          <p:nvSpPr>
            <p:cNvPr id="36" name="Freeform 16"/>
            <p:cNvSpPr>
              <a:spLocks/>
            </p:cNvSpPr>
            <p:nvPr/>
          </p:nvSpPr>
          <p:spPr bwMode="gray">
            <a:xfrm>
              <a:off x="1938" y="1992"/>
              <a:ext cx="1849" cy="1234"/>
            </a:xfrm>
            <a:custGeom>
              <a:avLst/>
              <a:gdLst/>
              <a:ahLst/>
              <a:cxnLst>
                <a:cxn ang="0">
                  <a:pos x="761" y="153"/>
                </a:cxn>
                <a:cxn ang="0">
                  <a:pos x="761" y="153"/>
                </a:cxn>
                <a:cxn ang="0">
                  <a:pos x="758" y="152"/>
                </a:cxn>
                <a:cxn ang="0">
                  <a:pos x="758" y="152"/>
                </a:cxn>
                <a:cxn ang="0">
                  <a:pos x="732" y="129"/>
                </a:cxn>
                <a:cxn ang="0">
                  <a:pos x="732" y="129"/>
                </a:cxn>
                <a:cxn ang="0">
                  <a:pos x="731" y="127"/>
                </a:cxn>
                <a:cxn ang="0">
                  <a:pos x="731" y="127"/>
                </a:cxn>
                <a:cxn ang="0">
                  <a:pos x="731" y="125"/>
                </a:cxn>
                <a:cxn ang="0">
                  <a:pos x="730" y="125"/>
                </a:cxn>
                <a:cxn ang="0">
                  <a:pos x="730" y="123"/>
                </a:cxn>
                <a:cxn ang="0">
                  <a:pos x="730" y="123"/>
                </a:cxn>
                <a:cxn ang="0">
                  <a:pos x="729" y="122"/>
                </a:cxn>
                <a:cxn ang="0">
                  <a:pos x="729" y="121"/>
                </a:cxn>
                <a:cxn ang="0">
                  <a:pos x="736" y="91"/>
                </a:cxn>
                <a:cxn ang="0">
                  <a:pos x="743" y="62"/>
                </a:cxn>
                <a:cxn ang="0">
                  <a:pos x="681" y="0"/>
                </a:cxn>
                <a:cxn ang="0">
                  <a:pos x="618" y="63"/>
                </a:cxn>
                <a:cxn ang="0">
                  <a:pos x="626" y="92"/>
                </a:cxn>
                <a:cxn ang="0">
                  <a:pos x="633" y="121"/>
                </a:cxn>
                <a:cxn ang="0">
                  <a:pos x="602" y="153"/>
                </a:cxn>
                <a:cxn ang="0">
                  <a:pos x="601" y="153"/>
                </a:cxn>
                <a:cxn ang="0">
                  <a:pos x="522" y="164"/>
                </a:cxn>
                <a:cxn ang="0">
                  <a:pos x="442" y="154"/>
                </a:cxn>
                <a:cxn ang="0">
                  <a:pos x="441" y="154"/>
                </a:cxn>
                <a:cxn ang="0">
                  <a:pos x="362" y="144"/>
                </a:cxn>
                <a:cxn ang="0">
                  <a:pos x="283" y="154"/>
                </a:cxn>
                <a:cxn ang="0">
                  <a:pos x="282" y="154"/>
                </a:cxn>
                <a:cxn ang="0">
                  <a:pos x="251" y="187"/>
                </a:cxn>
                <a:cxn ang="0">
                  <a:pos x="258" y="216"/>
                </a:cxn>
                <a:cxn ang="0">
                  <a:pos x="265" y="245"/>
                </a:cxn>
                <a:cxn ang="0">
                  <a:pos x="203" y="307"/>
                </a:cxn>
                <a:cxn ang="0">
                  <a:pos x="140" y="245"/>
                </a:cxn>
                <a:cxn ang="0">
                  <a:pos x="147" y="216"/>
                </a:cxn>
                <a:cxn ang="0">
                  <a:pos x="154" y="187"/>
                </a:cxn>
                <a:cxn ang="0">
                  <a:pos x="123" y="155"/>
                </a:cxn>
                <a:cxn ang="0">
                  <a:pos x="121" y="154"/>
                </a:cxn>
                <a:cxn ang="0">
                  <a:pos x="43" y="145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459" y="613"/>
                </a:cxn>
                <a:cxn ang="0">
                  <a:pos x="918" y="154"/>
                </a:cxn>
                <a:cxn ang="0">
                  <a:pos x="918" y="153"/>
                </a:cxn>
                <a:cxn ang="0">
                  <a:pos x="841" y="163"/>
                </a:cxn>
                <a:cxn ang="0">
                  <a:pos x="761" y="153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gray">
            <a:xfrm>
              <a:off x="1938" y="1379"/>
              <a:ext cx="1849" cy="1231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0" y="453"/>
                </a:cxn>
                <a:cxn ang="0">
                  <a:pos x="43" y="450"/>
                </a:cxn>
                <a:cxn ang="0">
                  <a:pos x="121" y="459"/>
                </a:cxn>
                <a:cxn ang="0">
                  <a:pos x="123" y="460"/>
                </a:cxn>
                <a:cxn ang="0">
                  <a:pos x="154" y="492"/>
                </a:cxn>
                <a:cxn ang="0">
                  <a:pos x="147" y="521"/>
                </a:cxn>
                <a:cxn ang="0">
                  <a:pos x="140" y="550"/>
                </a:cxn>
                <a:cxn ang="0">
                  <a:pos x="203" y="612"/>
                </a:cxn>
                <a:cxn ang="0">
                  <a:pos x="265" y="550"/>
                </a:cxn>
                <a:cxn ang="0">
                  <a:pos x="258" y="521"/>
                </a:cxn>
                <a:cxn ang="0">
                  <a:pos x="251" y="492"/>
                </a:cxn>
                <a:cxn ang="0">
                  <a:pos x="282" y="459"/>
                </a:cxn>
                <a:cxn ang="0">
                  <a:pos x="283" y="459"/>
                </a:cxn>
                <a:cxn ang="0">
                  <a:pos x="362" y="449"/>
                </a:cxn>
                <a:cxn ang="0">
                  <a:pos x="441" y="459"/>
                </a:cxn>
                <a:cxn ang="0">
                  <a:pos x="442" y="459"/>
                </a:cxn>
                <a:cxn ang="0">
                  <a:pos x="522" y="469"/>
                </a:cxn>
                <a:cxn ang="0">
                  <a:pos x="601" y="458"/>
                </a:cxn>
                <a:cxn ang="0">
                  <a:pos x="602" y="458"/>
                </a:cxn>
                <a:cxn ang="0">
                  <a:pos x="633" y="426"/>
                </a:cxn>
                <a:cxn ang="0">
                  <a:pos x="626" y="397"/>
                </a:cxn>
                <a:cxn ang="0">
                  <a:pos x="618" y="368"/>
                </a:cxn>
                <a:cxn ang="0">
                  <a:pos x="681" y="305"/>
                </a:cxn>
                <a:cxn ang="0">
                  <a:pos x="743" y="367"/>
                </a:cxn>
                <a:cxn ang="0">
                  <a:pos x="736" y="396"/>
                </a:cxn>
                <a:cxn ang="0">
                  <a:pos x="729" y="426"/>
                </a:cxn>
                <a:cxn ang="0">
                  <a:pos x="729" y="427"/>
                </a:cxn>
                <a:cxn ang="0">
                  <a:pos x="730" y="428"/>
                </a:cxn>
                <a:cxn ang="0">
                  <a:pos x="730" y="428"/>
                </a:cxn>
                <a:cxn ang="0">
                  <a:pos x="730" y="430"/>
                </a:cxn>
                <a:cxn ang="0">
                  <a:pos x="731" y="430"/>
                </a:cxn>
                <a:cxn ang="0">
                  <a:pos x="731" y="432"/>
                </a:cxn>
                <a:cxn ang="0">
                  <a:pos x="731" y="432"/>
                </a:cxn>
                <a:cxn ang="0">
                  <a:pos x="732" y="434"/>
                </a:cxn>
                <a:cxn ang="0">
                  <a:pos x="732" y="434"/>
                </a:cxn>
                <a:cxn ang="0">
                  <a:pos x="758" y="457"/>
                </a:cxn>
                <a:cxn ang="0">
                  <a:pos x="758" y="457"/>
                </a:cxn>
                <a:cxn ang="0">
                  <a:pos x="761" y="458"/>
                </a:cxn>
                <a:cxn ang="0">
                  <a:pos x="761" y="458"/>
                </a:cxn>
                <a:cxn ang="0">
                  <a:pos x="841" y="468"/>
                </a:cxn>
                <a:cxn ang="0">
                  <a:pos x="918" y="458"/>
                </a:cxn>
                <a:cxn ang="0">
                  <a:pos x="459" y="0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482867" y="3602006"/>
            <a:ext cx="2214563" cy="1684338"/>
            <a:chOff x="2184" y="1832"/>
            <a:chExt cx="1395" cy="1061"/>
          </a:xfrm>
        </p:grpSpPr>
        <p:sp>
          <p:nvSpPr>
            <p:cNvPr id="39" name="Text Box 19"/>
            <p:cNvSpPr txBox="1">
              <a:spLocks noChangeArrowheads="1"/>
            </p:cNvSpPr>
            <p:nvPr/>
          </p:nvSpPr>
          <p:spPr bwMode="gray">
            <a:xfrm>
              <a:off x="2184" y="1832"/>
              <a:ext cx="139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es-ES" sz="4800" b="1" noProof="1" smtClean="0">
                  <a:solidFill>
                    <a:schemeClr val="bg1"/>
                  </a:solidFill>
                  <a:cs typeface="Arial" charset="0"/>
                </a:rPr>
                <a:t>TIR</a:t>
              </a:r>
              <a:endParaRPr lang="es-ES" sz="4800" b="1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gray">
            <a:xfrm>
              <a:off x="2312" y="2428"/>
              <a:ext cx="124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defTabSz="801688">
                <a:spcAft>
                  <a:spcPct val="40000"/>
                </a:spcAft>
              </a:pPr>
              <a:r>
                <a:rPr lang="es-ES" sz="4800" b="1" noProof="1" smtClean="0">
                  <a:solidFill>
                    <a:schemeClr val="bg1"/>
                  </a:solidFill>
                  <a:cs typeface="Arial" charset="0"/>
                </a:rPr>
                <a:t>VAN</a:t>
              </a:r>
              <a:endParaRPr lang="es-ES" sz="4800" b="1" noProof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5" name="Diagram 19"/>
          <p:cNvGraphicFramePr/>
          <p:nvPr/>
        </p:nvGraphicFramePr>
        <p:xfrm>
          <a:off x="323528" y="260648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0" name="Picture 2" descr="http://www.informacionalpoder.com/wp-content/uploads/2010/11/TIR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6048" y="4461641"/>
            <a:ext cx="2937951" cy="239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160713"/>
            <a:ext cx="9144000" cy="1676400"/>
            <a:chOff x="0" y="2086"/>
            <a:chExt cx="5760" cy="1056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7168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716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1744285"/>
            <a:ext cx="4716463" cy="3581967"/>
            <a:chOff x="295" y="1439"/>
            <a:chExt cx="2589" cy="1732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" name="Sechseck 3"/>
            <p:cNvSpPr>
              <a:spLocks noChangeArrowheads="1"/>
            </p:cNvSpPr>
            <p:nvPr/>
          </p:nvSpPr>
          <p:spPr bwMode="gray">
            <a:xfrm>
              <a:off x="1096" y="1439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" name="Sechseck 4"/>
            <p:cNvSpPr>
              <a:spLocks noChangeArrowheads="1"/>
            </p:cNvSpPr>
            <p:nvPr/>
          </p:nvSpPr>
          <p:spPr bwMode="gray">
            <a:xfrm>
              <a:off x="1096" y="2318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Sechseck 5"/>
            <p:cNvSpPr>
              <a:spLocks noChangeArrowheads="1"/>
            </p:cNvSpPr>
            <p:nvPr/>
          </p:nvSpPr>
          <p:spPr bwMode="gray">
            <a:xfrm flipH="1">
              <a:off x="1894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Sechseck 6"/>
            <p:cNvSpPr>
              <a:spLocks noChangeArrowheads="1"/>
            </p:cNvSpPr>
            <p:nvPr/>
          </p:nvSpPr>
          <p:spPr bwMode="gray">
            <a:xfrm>
              <a:off x="295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368799" y="2687482"/>
            <a:ext cx="4775201" cy="3693472"/>
            <a:chOff x="2752" y="1917"/>
            <a:chExt cx="2589" cy="173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Sechseck 11"/>
            <p:cNvSpPr>
              <a:spLocks noChangeArrowheads="1"/>
            </p:cNvSpPr>
            <p:nvPr/>
          </p:nvSpPr>
          <p:spPr bwMode="gray">
            <a:xfrm>
              <a:off x="3553" y="1917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Sechseck 12"/>
            <p:cNvSpPr>
              <a:spLocks noChangeArrowheads="1"/>
            </p:cNvSpPr>
            <p:nvPr/>
          </p:nvSpPr>
          <p:spPr bwMode="gray">
            <a:xfrm>
              <a:off x="3553" y="2796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" name="Sechseck 13"/>
            <p:cNvSpPr>
              <a:spLocks noChangeArrowheads="1"/>
            </p:cNvSpPr>
            <p:nvPr/>
          </p:nvSpPr>
          <p:spPr bwMode="gray">
            <a:xfrm flipH="1">
              <a:off x="4351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Sechseck 14"/>
            <p:cNvSpPr>
              <a:spLocks noChangeArrowheads="1"/>
            </p:cNvSpPr>
            <p:nvPr/>
          </p:nvSpPr>
          <p:spPr bwMode="gray">
            <a:xfrm>
              <a:off x="2752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71697" name="Text Box 19"/>
          <p:cNvSpPr txBox="1">
            <a:spLocks noChangeArrowheads="1"/>
          </p:cNvSpPr>
          <p:nvPr/>
        </p:nvSpPr>
        <p:spPr bwMode="gray">
          <a:xfrm>
            <a:off x="5846179" y="1979595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OPORTUNIDADES</a:t>
            </a:r>
            <a:r>
              <a:rPr lang="es-ES" sz="1600" noProof="1" smtClean="0">
                <a:cs typeface="Arial" charset="0"/>
              </a:rPr>
              <a:t> </a:t>
            </a:r>
            <a:endParaRPr lang="es-ES" sz="1600" noProof="1">
              <a:cs typeface="Arial" charset="0"/>
            </a:endParaRPr>
          </a:p>
        </p:txBody>
      </p:sp>
      <p:sp>
        <p:nvSpPr>
          <p:cNvPr id="71698" name="Text Box 19"/>
          <p:cNvSpPr txBox="1">
            <a:spLocks noChangeArrowheads="1"/>
          </p:cNvSpPr>
          <p:nvPr/>
        </p:nvSpPr>
        <p:spPr bwMode="gray">
          <a:xfrm>
            <a:off x="1425575" y="5625147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PROBLEMAS</a:t>
            </a:r>
            <a:r>
              <a:rPr lang="es-ES" sz="1600" noProof="1" smtClean="0">
                <a:cs typeface="Arial" charset="0"/>
              </a:rPr>
              <a:t> </a:t>
            </a:r>
            <a:endParaRPr lang="es-ES" sz="1600" noProof="1">
              <a:cs typeface="Arial" charset="0"/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55574" y="2133600"/>
            <a:ext cx="4373564" cy="2551114"/>
            <a:chOff x="153" y="1458"/>
            <a:chExt cx="2755" cy="1607"/>
          </a:xfrm>
        </p:grpSpPr>
        <p:sp>
          <p:nvSpPr>
            <p:cNvPr id="71700" name="Text Box 19"/>
            <p:cNvSpPr txBox="1">
              <a:spLocks noChangeArrowheads="1"/>
            </p:cNvSpPr>
            <p:nvPr/>
          </p:nvSpPr>
          <p:spPr bwMode="gray">
            <a:xfrm>
              <a:off x="1115" y="1458"/>
              <a:ext cx="84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/>
                <a:t>Bajo Posicionamiento del mercado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1" name="Text Box 19"/>
            <p:cNvSpPr txBox="1">
              <a:spLocks noChangeArrowheads="1"/>
            </p:cNvSpPr>
            <p:nvPr/>
          </p:nvSpPr>
          <p:spPr bwMode="gray">
            <a:xfrm>
              <a:off x="1115" y="2716"/>
              <a:ext cx="84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>
                  <a:cs typeface="Arial" charset="0"/>
                </a:rPr>
                <a:t>Mercado Homogéneo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2" name="Text Box 19"/>
            <p:cNvSpPr txBox="1">
              <a:spLocks noChangeArrowheads="1"/>
            </p:cNvSpPr>
            <p:nvPr/>
          </p:nvSpPr>
          <p:spPr bwMode="gray">
            <a:xfrm>
              <a:off x="153" y="2069"/>
              <a:ext cx="96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/>
                <a:t>Alto nivel de Competencia </a:t>
              </a:r>
              <a:r>
                <a:rPr lang="es-ES" noProof="1" smtClean="0">
                  <a:cs typeface="Arial" charset="0"/>
                </a:rPr>
                <a:t> 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3" name="Text Box 19"/>
            <p:cNvSpPr txBox="1">
              <a:spLocks noChangeArrowheads="1"/>
            </p:cNvSpPr>
            <p:nvPr/>
          </p:nvSpPr>
          <p:spPr bwMode="gray">
            <a:xfrm>
              <a:off x="1961" y="2069"/>
              <a:ext cx="94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/>
                <a:t>Regulaciones con respecto a probióticos</a:t>
              </a:r>
              <a:endParaRPr lang="es-ES" noProof="1">
                <a:cs typeface="Arial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528879" y="3430089"/>
            <a:ext cx="4331342" cy="2419351"/>
            <a:chOff x="2699" y="2117"/>
            <a:chExt cx="2544" cy="1524"/>
          </a:xfrm>
        </p:grpSpPr>
        <p:sp>
          <p:nvSpPr>
            <p:cNvPr id="71705" name="Text Box 19"/>
            <p:cNvSpPr txBox="1">
              <a:spLocks noChangeArrowheads="1"/>
            </p:cNvSpPr>
            <p:nvPr/>
          </p:nvSpPr>
          <p:spPr bwMode="gray">
            <a:xfrm>
              <a:off x="2699" y="2559"/>
              <a:ext cx="8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>
                  <a:cs typeface="Arial" charset="0"/>
                </a:rPr>
                <a:t>Nuevos Clientes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6" name="Text Box 19"/>
            <p:cNvSpPr txBox="1">
              <a:spLocks noChangeArrowheads="1"/>
            </p:cNvSpPr>
            <p:nvPr/>
          </p:nvSpPr>
          <p:spPr bwMode="gray">
            <a:xfrm>
              <a:off x="3647" y="2117"/>
              <a:ext cx="8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/>
                <a:t>Crecimiento Económico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7" name="Text Box 19"/>
            <p:cNvSpPr txBox="1">
              <a:spLocks noChangeArrowheads="1"/>
            </p:cNvSpPr>
            <p:nvPr/>
          </p:nvSpPr>
          <p:spPr bwMode="gray">
            <a:xfrm>
              <a:off x="3499" y="3118"/>
              <a:ext cx="10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>
                  <a:cs typeface="Arial" charset="0"/>
                </a:rPr>
                <a:t>Mejorar la administración de Recursos</a:t>
              </a:r>
              <a:endParaRPr lang="es-ES" noProof="1">
                <a:cs typeface="Arial" charset="0"/>
              </a:endParaRPr>
            </a:p>
          </p:txBody>
        </p:sp>
        <p:sp>
          <p:nvSpPr>
            <p:cNvPr id="71708" name="Text Box 19"/>
            <p:cNvSpPr txBox="1">
              <a:spLocks noChangeArrowheads="1"/>
            </p:cNvSpPr>
            <p:nvPr/>
          </p:nvSpPr>
          <p:spPr bwMode="gray">
            <a:xfrm>
              <a:off x="4443" y="2546"/>
              <a:ext cx="8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noProof="1" smtClean="0">
                  <a:cs typeface="Arial" charset="0"/>
                </a:rPr>
                <a:t>Mejorar la producción</a:t>
              </a:r>
              <a:endParaRPr lang="es-ES" noProof="1">
                <a:cs typeface="Arial" charset="0"/>
              </a:endParaRPr>
            </a:p>
          </p:txBody>
        </p:sp>
      </p:grp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800" b="1" dirty="0" smtClean="0">
                <a:solidFill>
                  <a:srgbClr val="595959"/>
                </a:solidFill>
              </a:rPr>
              <a:t>PROBLEMAS Y OPORTUNIDADES</a:t>
            </a:r>
            <a:endParaRPr lang="de-DE" sz="4800" b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gray">
          <a:xfrm>
            <a:off x="323850" y="6146800"/>
            <a:ext cx="2325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C" sz="1200" noProof="1" smtClean="0">
                <a:solidFill>
                  <a:srgbClr val="7F7F7F"/>
                </a:solidFill>
              </a:rPr>
              <a:t>AMBARTEK S,A.</a:t>
            </a:r>
            <a:endParaRPr lang="de-DE" sz="1200" noProof="1">
              <a:solidFill>
                <a:srgbClr val="7F7F7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799" y="1000125"/>
            <a:ext cx="3778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RESULTADOS OBTENIDOS</a:t>
            </a:r>
            <a:endParaRPr lang="es-ES" sz="1600" noProof="1">
              <a:cs typeface="Arial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7"/>
              </a:cxn>
              <a:cxn ang="0">
                <a:pos x="46" y="819"/>
              </a:cxn>
              <a:cxn ang="0">
                <a:pos x="273" y="699"/>
              </a:cxn>
              <a:cxn ang="0">
                <a:pos x="352" y="645"/>
              </a:cxn>
              <a:cxn ang="0">
                <a:pos x="442" y="613"/>
              </a:cxn>
              <a:cxn ang="0">
                <a:pos x="443" y="613"/>
              </a:cxn>
              <a:cxn ang="0">
                <a:pos x="495" y="630"/>
              </a:cxn>
              <a:cxn ang="0">
                <a:pos x="503" y="666"/>
              </a:cxn>
              <a:cxn ang="0">
                <a:pos x="511" y="701"/>
              </a:cxn>
              <a:cxn ang="0">
                <a:pos x="613" y="734"/>
              </a:cxn>
              <a:cxn ang="0">
                <a:pos x="646" y="633"/>
              </a:cxn>
              <a:cxn ang="0">
                <a:pos x="623" y="605"/>
              </a:cxn>
              <a:cxn ang="0">
                <a:pos x="599" y="578"/>
              </a:cxn>
              <a:cxn ang="0">
                <a:pos x="615" y="526"/>
              </a:cxn>
              <a:cxn ang="0">
                <a:pos x="616" y="525"/>
              </a:cxn>
              <a:cxn ang="0">
                <a:pos x="696" y="471"/>
              </a:cxn>
              <a:cxn ang="0">
                <a:pos x="787" y="439"/>
              </a:cxn>
              <a:cxn ang="0">
                <a:pos x="787" y="439"/>
              </a:cxn>
              <a:cxn ang="0">
                <a:pos x="879" y="406"/>
              </a:cxn>
              <a:cxn ang="0">
                <a:pos x="960" y="352"/>
              </a:cxn>
              <a:cxn ang="0">
                <a:pos x="960" y="351"/>
              </a:cxn>
              <a:cxn ang="0">
                <a:pos x="976" y="300"/>
              </a:cxn>
              <a:cxn ang="0">
                <a:pos x="952" y="272"/>
              </a:cxn>
              <a:cxn ang="0">
                <a:pos x="929" y="245"/>
              </a:cxn>
              <a:cxn ang="0">
                <a:pos x="962" y="144"/>
              </a:cxn>
              <a:cxn ang="0">
                <a:pos x="1064" y="177"/>
              </a:cxn>
              <a:cxn ang="0">
                <a:pos x="1072" y="212"/>
              </a:cxn>
              <a:cxn ang="0">
                <a:pos x="1080" y="247"/>
              </a:cxn>
              <a:cxn ang="0">
                <a:pos x="1081" y="248"/>
              </a:cxn>
              <a:cxn ang="0">
                <a:pos x="1082" y="249"/>
              </a:cxn>
              <a:cxn ang="0">
                <a:pos x="1082" y="250"/>
              </a:cxn>
              <a:cxn ang="0">
                <a:pos x="1083" y="251"/>
              </a:cxn>
              <a:cxn ang="0">
                <a:pos x="1084" y="251"/>
              </a:cxn>
              <a:cxn ang="0">
                <a:pos x="1086" y="253"/>
              </a:cxn>
              <a:cxn ang="0">
                <a:pos x="1086" y="253"/>
              </a:cxn>
              <a:cxn ang="0">
                <a:pos x="1088" y="255"/>
              </a:cxn>
              <a:cxn ang="0">
                <a:pos x="1088" y="255"/>
              </a:cxn>
              <a:cxn ang="0">
                <a:pos x="1128" y="265"/>
              </a:cxn>
              <a:cxn ang="0">
                <a:pos x="1128" y="265"/>
              </a:cxn>
              <a:cxn ang="0">
                <a:pos x="1131" y="265"/>
              </a:cxn>
              <a:cxn ang="0">
                <a:pos x="1132" y="264"/>
              </a:cxn>
              <a:cxn ang="0">
                <a:pos x="1223" y="232"/>
              </a:cxn>
              <a:cxn ang="0">
                <a:pos x="1303" y="177"/>
              </a:cxn>
              <a:cxn ang="0">
                <a:pos x="1655" y="0"/>
              </a:cxn>
              <a:cxn ang="0">
                <a:pos x="0" y="0"/>
              </a:cxn>
            </a:cxnLst>
            <a:rect l="0" t="0" r="r" b="b"/>
            <a:pathLst>
              <a:path w="1655" h="837">
                <a:moveTo>
                  <a:pt x="0" y="0"/>
                </a:moveTo>
                <a:cubicBezTo>
                  <a:pt x="0" y="837"/>
                  <a:pt x="0" y="837"/>
                  <a:pt x="0" y="837"/>
                </a:cubicBezTo>
                <a:cubicBezTo>
                  <a:pt x="46" y="819"/>
                  <a:pt x="46" y="819"/>
                  <a:pt x="46" y="819"/>
                </a:cubicBezTo>
                <a:cubicBezTo>
                  <a:pt x="112" y="792"/>
                  <a:pt x="232" y="739"/>
                  <a:pt x="273" y="699"/>
                </a:cubicBezTo>
                <a:cubicBezTo>
                  <a:pt x="279" y="693"/>
                  <a:pt x="310" y="666"/>
                  <a:pt x="352" y="645"/>
                </a:cubicBezTo>
                <a:cubicBezTo>
                  <a:pt x="394" y="624"/>
                  <a:pt x="434" y="615"/>
                  <a:pt x="442" y="613"/>
                </a:cubicBezTo>
                <a:cubicBezTo>
                  <a:pt x="443" y="613"/>
                  <a:pt x="443" y="613"/>
                  <a:pt x="443" y="613"/>
                </a:cubicBezTo>
                <a:cubicBezTo>
                  <a:pt x="470" y="608"/>
                  <a:pt x="490" y="624"/>
                  <a:pt x="495" y="630"/>
                </a:cubicBezTo>
                <a:cubicBezTo>
                  <a:pt x="504" y="642"/>
                  <a:pt x="504" y="659"/>
                  <a:pt x="503" y="666"/>
                </a:cubicBezTo>
                <a:cubicBezTo>
                  <a:pt x="503" y="677"/>
                  <a:pt x="506" y="690"/>
                  <a:pt x="511" y="701"/>
                </a:cubicBezTo>
                <a:cubicBezTo>
                  <a:pt x="530" y="738"/>
                  <a:pt x="576" y="753"/>
                  <a:pt x="613" y="734"/>
                </a:cubicBezTo>
                <a:cubicBezTo>
                  <a:pt x="650" y="715"/>
                  <a:pt x="665" y="670"/>
                  <a:pt x="646" y="633"/>
                </a:cubicBezTo>
                <a:cubicBezTo>
                  <a:pt x="640" y="622"/>
                  <a:pt x="632" y="612"/>
                  <a:pt x="623" y="605"/>
                </a:cubicBezTo>
                <a:cubicBezTo>
                  <a:pt x="617" y="602"/>
                  <a:pt x="603" y="591"/>
                  <a:pt x="599" y="578"/>
                </a:cubicBezTo>
                <a:cubicBezTo>
                  <a:pt x="597" y="570"/>
                  <a:pt x="596" y="545"/>
                  <a:pt x="615" y="526"/>
                </a:cubicBezTo>
                <a:cubicBezTo>
                  <a:pt x="615" y="526"/>
                  <a:pt x="616" y="525"/>
                  <a:pt x="616" y="525"/>
                </a:cubicBezTo>
                <a:cubicBezTo>
                  <a:pt x="622" y="520"/>
                  <a:pt x="653" y="493"/>
                  <a:pt x="696" y="471"/>
                </a:cubicBezTo>
                <a:cubicBezTo>
                  <a:pt x="739" y="449"/>
                  <a:pt x="780" y="440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7" y="439"/>
                  <a:pt x="832" y="430"/>
                  <a:pt x="879" y="406"/>
                </a:cubicBezTo>
                <a:cubicBezTo>
                  <a:pt x="927" y="382"/>
                  <a:pt x="960" y="352"/>
                  <a:pt x="960" y="352"/>
                </a:cubicBezTo>
                <a:cubicBezTo>
                  <a:pt x="960" y="351"/>
                  <a:pt x="960" y="351"/>
                  <a:pt x="960" y="351"/>
                </a:cubicBezTo>
                <a:cubicBezTo>
                  <a:pt x="979" y="333"/>
                  <a:pt x="978" y="307"/>
                  <a:pt x="976" y="300"/>
                </a:cubicBezTo>
                <a:cubicBezTo>
                  <a:pt x="972" y="286"/>
                  <a:pt x="958" y="276"/>
                  <a:pt x="952" y="272"/>
                </a:cubicBezTo>
                <a:cubicBezTo>
                  <a:pt x="943" y="265"/>
                  <a:pt x="935" y="256"/>
                  <a:pt x="929" y="245"/>
                </a:cubicBezTo>
                <a:cubicBezTo>
                  <a:pt x="910" y="208"/>
                  <a:pt x="925" y="162"/>
                  <a:pt x="962" y="144"/>
                </a:cubicBezTo>
                <a:cubicBezTo>
                  <a:pt x="999" y="125"/>
                  <a:pt x="1045" y="140"/>
                  <a:pt x="1064" y="177"/>
                </a:cubicBezTo>
                <a:cubicBezTo>
                  <a:pt x="1069" y="188"/>
                  <a:pt x="1072" y="200"/>
                  <a:pt x="1072" y="212"/>
                </a:cubicBezTo>
                <a:cubicBezTo>
                  <a:pt x="1071" y="218"/>
                  <a:pt x="1071" y="236"/>
                  <a:pt x="1080" y="247"/>
                </a:cubicBezTo>
                <a:cubicBezTo>
                  <a:pt x="1080" y="248"/>
                  <a:pt x="1080" y="248"/>
                  <a:pt x="1081" y="248"/>
                </a:cubicBezTo>
                <a:cubicBezTo>
                  <a:pt x="1081" y="249"/>
                  <a:pt x="1081" y="249"/>
                  <a:pt x="1082" y="249"/>
                </a:cubicBezTo>
                <a:cubicBezTo>
                  <a:pt x="1082" y="249"/>
                  <a:pt x="1082" y="250"/>
                  <a:pt x="1082" y="250"/>
                </a:cubicBezTo>
                <a:cubicBezTo>
                  <a:pt x="1083" y="250"/>
                  <a:pt x="1083" y="251"/>
                  <a:pt x="1083" y="251"/>
                </a:cubicBezTo>
                <a:cubicBezTo>
                  <a:pt x="1084" y="251"/>
                  <a:pt x="1084" y="251"/>
                  <a:pt x="1084" y="251"/>
                </a:cubicBezTo>
                <a:cubicBezTo>
                  <a:pt x="1084" y="252"/>
                  <a:pt x="1085" y="252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6" y="253"/>
                  <a:pt x="1087" y="254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97" y="261"/>
                  <a:pt x="1111" y="267"/>
                  <a:pt x="1128" y="265"/>
                </a:cubicBezTo>
                <a:cubicBezTo>
                  <a:pt x="1128" y="265"/>
                  <a:pt x="1128" y="265"/>
                  <a:pt x="1128" y="265"/>
                </a:cubicBezTo>
                <a:cubicBezTo>
                  <a:pt x="1129" y="265"/>
                  <a:pt x="1130" y="265"/>
                  <a:pt x="1131" y="265"/>
                </a:cubicBezTo>
                <a:cubicBezTo>
                  <a:pt x="1132" y="264"/>
                  <a:pt x="1132" y="264"/>
                  <a:pt x="1132" y="264"/>
                </a:cubicBezTo>
                <a:cubicBezTo>
                  <a:pt x="1145" y="261"/>
                  <a:pt x="1184" y="252"/>
                  <a:pt x="1223" y="232"/>
                </a:cubicBezTo>
                <a:cubicBezTo>
                  <a:pt x="1260" y="214"/>
                  <a:pt x="1289" y="192"/>
                  <a:pt x="1303" y="177"/>
                </a:cubicBezTo>
                <a:cubicBezTo>
                  <a:pt x="1401" y="80"/>
                  <a:pt x="1655" y="0"/>
                  <a:pt x="1655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9C9C9"/>
              </a:gs>
              <a:gs pos="100000">
                <a:srgbClr val="C9C9C9">
                  <a:gamma/>
                  <a:tint val="64706"/>
                  <a:invGamma/>
                </a:srgbClr>
              </a:gs>
            </a:gsLst>
            <a:lin ang="27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Freeform 8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1303" y="177"/>
              </a:cxn>
              <a:cxn ang="0">
                <a:pos x="1223" y="232"/>
              </a:cxn>
              <a:cxn ang="0">
                <a:pos x="1132" y="265"/>
              </a:cxn>
              <a:cxn ang="0">
                <a:pos x="1131" y="265"/>
              </a:cxn>
              <a:cxn ang="0">
                <a:pos x="1127" y="265"/>
              </a:cxn>
              <a:cxn ang="0">
                <a:pos x="1128" y="265"/>
              </a:cxn>
              <a:cxn ang="0">
                <a:pos x="1088" y="255"/>
              </a:cxn>
              <a:cxn ang="0">
                <a:pos x="1088" y="255"/>
              </a:cxn>
              <a:cxn ang="0">
                <a:pos x="1086" y="253"/>
              </a:cxn>
              <a:cxn ang="0">
                <a:pos x="1086" y="253"/>
              </a:cxn>
              <a:cxn ang="0">
                <a:pos x="1084" y="251"/>
              </a:cxn>
              <a:cxn ang="0">
                <a:pos x="1083" y="251"/>
              </a:cxn>
              <a:cxn ang="0">
                <a:pos x="1082" y="250"/>
              </a:cxn>
              <a:cxn ang="0">
                <a:pos x="1082" y="249"/>
              </a:cxn>
              <a:cxn ang="0">
                <a:pos x="1081" y="248"/>
              </a:cxn>
              <a:cxn ang="0">
                <a:pos x="1080" y="247"/>
              </a:cxn>
              <a:cxn ang="0">
                <a:pos x="1072" y="212"/>
              </a:cxn>
              <a:cxn ang="0">
                <a:pos x="1064" y="177"/>
              </a:cxn>
              <a:cxn ang="0">
                <a:pos x="962" y="144"/>
              </a:cxn>
              <a:cxn ang="0">
                <a:pos x="929" y="245"/>
              </a:cxn>
              <a:cxn ang="0">
                <a:pos x="952" y="272"/>
              </a:cxn>
              <a:cxn ang="0">
                <a:pos x="976" y="300"/>
              </a:cxn>
              <a:cxn ang="0">
                <a:pos x="960" y="351"/>
              </a:cxn>
              <a:cxn ang="0">
                <a:pos x="960" y="352"/>
              </a:cxn>
              <a:cxn ang="0">
                <a:pos x="879" y="406"/>
              </a:cxn>
              <a:cxn ang="0">
                <a:pos x="787" y="439"/>
              </a:cxn>
              <a:cxn ang="0">
                <a:pos x="787" y="439"/>
              </a:cxn>
              <a:cxn ang="0">
                <a:pos x="696" y="471"/>
              </a:cxn>
              <a:cxn ang="0">
                <a:pos x="616" y="525"/>
              </a:cxn>
              <a:cxn ang="0">
                <a:pos x="615" y="526"/>
              </a:cxn>
              <a:cxn ang="0">
                <a:pos x="599" y="578"/>
              </a:cxn>
              <a:cxn ang="0">
                <a:pos x="623" y="605"/>
              </a:cxn>
              <a:cxn ang="0">
                <a:pos x="646" y="633"/>
              </a:cxn>
              <a:cxn ang="0">
                <a:pos x="613" y="734"/>
              </a:cxn>
              <a:cxn ang="0">
                <a:pos x="511" y="701"/>
              </a:cxn>
              <a:cxn ang="0">
                <a:pos x="503" y="666"/>
              </a:cxn>
              <a:cxn ang="0">
                <a:pos x="495" y="630"/>
              </a:cxn>
              <a:cxn ang="0">
                <a:pos x="443" y="613"/>
              </a:cxn>
              <a:cxn ang="0">
                <a:pos x="442" y="613"/>
              </a:cxn>
              <a:cxn ang="0">
                <a:pos x="352" y="645"/>
              </a:cxn>
              <a:cxn ang="0">
                <a:pos x="273" y="699"/>
              </a:cxn>
              <a:cxn ang="0">
                <a:pos x="46" y="819"/>
              </a:cxn>
              <a:cxn ang="0">
                <a:pos x="0" y="837"/>
              </a:cxn>
              <a:cxn ang="0">
                <a:pos x="1655" y="837"/>
              </a:cxn>
              <a:cxn ang="0">
                <a:pos x="1655" y="0"/>
              </a:cxn>
              <a:cxn ang="0">
                <a:pos x="1303" y="177"/>
              </a:cxn>
            </a:cxnLst>
            <a:rect l="0" t="0" r="r" b="b"/>
            <a:pathLst>
              <a:path w="1655" h="837">
                <a:moveTo>
                  <a:pt x="1303" y="177"/>
                </a:moveTo>
                <a:cubicBezTo>
                  <a:pt x="1289" y="192"/>
                  <a:pt x="1260" y="214"/>
                  <a:pt x="1223" y="232"/>
                </a:cubicBezTo>
                <a:cubicBezTo>
                  <a:pt x="1176" y="256"/>
                  <a:pt x="1132" y="265"/>
                  <a:pt x="1132" y="265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31" y="265"/>
                  <a:pt x="1127" y="265"/>
                  <a:pt x="1127" y="265"/>
                </a:cubicBezTo>
                <a:cubicBezTo>
                  <a:pt x="1127" y="265"/>
                  <a:pt x="1128" y="265"/>
                  <a:pt x="1128" y="265"/>
                </a:cubicBezTo>
                <a:cubicBezTo>
                  <a:pt x="1111" y="267"/>
                  <a:pt x="1097" y="261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87" y="254"/>
                  <a:pt x="1086" y="253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5" y="252"/>
                  <a:pt x="1084" y="252"/>
                  <a:pt x="1084" y="251"/>
                </a:cubicBezTo>
                <a:cubicBezTo>
                  <a:pt x="1084" y="251"/>
                  <a:pt x="1084" y="251"/>
                  <a:pt x="1083" y="251"/>
                </a:cubicBezTo>
                <a:cubicBezTo>
                  <a:pt x="1083" y="251"/>
                  <a:pt x="1083" y="250"/>
                  <a:pt x="1082" y="250"/>
                </a:cubicBezTo>
                <a:cubicBezTo>
                  <a:pt x="1082" y="250"/>
                  <a:pt x="1082" y="249"/>
                  <a:pt x="1082" y="249"/>
                </a:cubicBezTo>
                <a:cubicBezTo>
                  <a:pt x="1081" y="249"/>
                  <a:pt x="1081" y="249"/>
                  <a:pt x="1081" y="248"/>
                </a:cubicBezTo>
                <a:cubicBezTo>
                  <a:pt x="1080" y="248"/>
                  <a:pt x="1080" y="248"/>
                  <a:pt x="1080" y="247"/>
                </a:cubicBezTo>
                <a:cubicBezTo>
                  <a:pt x="1071" y="236"/>
                  <a:pt x="1071" y="218"/>
                  <a:pt x="1072" y="212"/>
                </a:cubicBezTo>
                <a:cubicBezTo>
                  <a:pt x="1072" y="200"/>
                  <a:pt x="1069" y="188"/>
                  <a:pt x="1064" y="177"/>
                </a:cubicBezTo>
                <a:cubicBezTo>
                  <a:pt x="1045" y="140"/>
                  <a:pt x="999" y="125"/>
                  <a:pt x="962" y="144"/>
                </a:cubicBezTo>
                <a:cubicBezTo>
                  <a:pt x="925" y="162"/>
                  <a:pt x="910" y="208"/>
                  <a:pt x="929" y="245"/>
                </a:cubicBezTo>
                <a:cubicBezTo>
                  <a:pt x="935" y="256"/>
                  <a:pt x="943" y="265"/>
                  <a:pt x="952" y="272"/>
                </a:cubicBezTo>
                <a:cubicBezTo>
                  <a:pt x="958" y="276"/>
                  <a:pt x="972" y="286"/>
                  <a:pt x="976" y="300"/>
                </a:cubicBezTo>
                <a:cubicBezTo>
                  <a:pt x="978" y="307"/>
                  <a:pt x="979" y="333"/>
                  <a:pt x="960" y="351"/>
                </a:cubicBezTo>
                <a:cubicBezTo>
                  <a:pt x="960" y="351"/>
                  <a:pt x="960" y="351"/>
                  <a:pt x="960" y="352"/>
                </a:cubicBezTo>
                <a:cubicBezTo>
                  <a:pt x="960" y="352"/>
                  <a:pt x="927" y="382"/>
                  <a:pt x="879" y="406"/>
                </a:cubicBezTo>
                <a:cubicBezTo>
                  <a:pt x="832" y="430"/>
                  <a:pt x="787" y="439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0" y="440"/>
                  <a:pt x="739" y="449"/>
                  <a:pt x="696" y="471"/>
                </a:cubicBezTo>
                <a:cubicBezTo>
                  <a:pt x="653" y="493"/>
                  <a:pt x="622" y="520"/>
                  <a:pt x="616" y="525"/>
                </a:cubicBezTo>
                <a:cubicBezTo>
                  <a:pt x="616" y="525"/>
                  <a:pt x="615" y="526"/>
                  <a:pt x="615" y="526"/>
                </a:cubicBezTo>
                <a:cubicBezTo>
                  <a:pt x="596" y="545"/>
                  <a:pt x="597" y="570"/>
                  <a:pt x="599" y="578"/>
                </a:cubicBezTo>
                <a:cubicBezTo>
                  <a:pt x="603" y="591"/>
                  <a:pt x="617" y="602"/>
                  <a:pt x="623" y="605"/>
                </a:cubicBezTo>
                <a:cubicBezTo>
                  <a:pt x="632" y="612"/>
                  <a:pt x="640" y="622"/>
                  <a:pt x="646" y="633"/>
                </a:cubicBezTo>
                <a:cubicBezTo>
                  <a:pt x="665" y="670"/>
                  <a:pt x="650" y="715"/>
                  <a:pt x="613" y="734"/>
                </a:cubicBezTo>
                <a:cubicBezTo>
                  <a:pt x="576" y="753"/>
                  <a:pt x="530" y="738"/>
                  <a:pt x="511" y="701"/>
                </a:cubicBezTo>
                <a:cubicBezTo>
                  <a:pt x="506" y="690"/>
                  <a:pt x="503" y="677"/>
                  <a:pt x="503" y="666"/>
                </a:cubicBezTo>
                <a:cubicBezTo>
                  <a:pt x="504" y="659"/>
                  <a:pt x="504" y="642"/>
                  <a:pt x="495" y="630"/>
                </a:cubicBezTo>
                <a:cubicBezTo>
                  <a:pt x="490" y="624"/>
                  <a:pt x="470" y="608"/>
                  <a:pt x="443" y="613"/>
                </a:cubicBezTo>
                <a:cubicBezTo>
                  <a:pt x="443" y="613"/>
                  <a:pt x="443" y="613"/>
                  <a:pt x="442" y="613"/>
                </a:cubicBezTo>
                <a:cubicBezTo>
                  <a:pt x="434" y="615"/>
                  <a:pt x="394" y="624"/>
                  <a:pt x="352" y="645"/>
                </a:cubicBezTo>
                <a:cubicBezTo>
                  <a:pt x="310" y="666"/>
                  <a:pt x="279" y="693"/>
                  <a:pt x="273" y="699"/>
                </a:cubicBezTo>
                <a:cubicBezTo>
                  <a:pt x="232" y="739"/>
                  <a:pt x="112" y="792"/>
                  <a:pt x="46" y="819"/>
                </a:cubicBezTo>
                <a:cubicBezTo>
                  <a:pt x="18" y="830"/>
                  <a:pt x="0" y="837"/>
                  <a:pt x="0" y="837"/>
                </a:cubicBezTo>
                <a:cubicBezTo>
                  <a:pt x="1655" y="837"/>
                  <a:pt x="1655" y="837"/>
                  <a:pt x="1655" y="837"/>
                </a:cubicBezTo>
                <a:cubicBezTo>
                  <a:pt x="1655" y="0"/>
                  <a:pt x="1655" y="0"/>
                  <a:pt x="1655" y="0"/>
                </a:cubicBezTo>
                <a:cubicBezTo>
                  <a:pt x="1655" y="0"/>
                  <a:pt x="1401" y="80"/>
                  <a:pt x="1303" y="177"/>
                </a:cubicBezTo>
                <a:close/>
              </a:path>
            </a:pathLst>
          </a:custGeom>
          <a:gradFill rotWithShape="1">
            <a:gsLst>
              <a:gs pos="0">
                <a:srgbClr val="2A79D0"/>
              </a:gs>
              <a:gs pos="50000">
                <a:srgbClr val="69A2E1"/>
              </a:gs>
              <a:gs pos="100000">
                <a:srgbClr val="2A79D0"/>
              </a:gs>
            </a:gsLst>
            <a:lin ang="189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" name="Table 3"/>
          <p:cNvGraphicFramePr>
            <a:graphicFrameLocks noGrp="1"/>
          </p:cNvGraphicFramePr>
          <p:nvPr/>
        </p:nvGraphicFramePr>
        <p:xfrm>
          <a:off x="962191" y="2033752"/>
          <a:ext cx="7472361" cy="3515712"/>
        </p:xfrm>
        <a:graphic>
          <a:graphicData uri="http://schemas.openxmlformats.org/drawingml/2006/table">
            <a:tbl>
              <a:tblPr/>
              <a:tblGrid>
                <a:gridCol w="1058033"/>
                <a:gridCol w="1605381"/>
                <a:gridCol w="1358444"/>
                <a:gridCol w="1726111"/>
                <a:gridCol w="1724392"/>
              </a:tblGrid>
              <a:tr h="43946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TMAR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16.78%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Periodo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Saldo de inversión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Flujo de Caja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exigida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Recuperación Inversión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27600.00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3881.37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4631.28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-749.91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28349.91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5597.50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4757.11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840.39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27509.52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7472.53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4616.10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2856.43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24653.09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9521.18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4136.79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5384.39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19268.70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28709.59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3233.29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25476.30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/>
              <a:t>PAY</a:t>
            </a:r>
            <a:r>
              <a:rPr lang="de-DE" sz="5400" dirty="0" smtClean="0">
                <a:solidFill>
                  <a:srgbClr val="595959"/>
                </a:solidFill>
              </a:rPr>
              <a:t>BACK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63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3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3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31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90000"/>
              </a:lnSpc>
              <a:defRPr/>
            </a:pPr>
            <a:r>
              <a:rPr lang="de-DE" sz="3000" b="1" kern="0" dirty="0" smtClean="0">
                <a:solidFill>
                  <a:srgbClr val="FFFFFF"/>
                </a:solidFill>
                <a:latin typeface="Arial"/>
                <a:cs typeface="Arial"/>
              </a:rPr>
              <a:t>Análisis de Escenario</a:t>
            </a:r>
            <a:endParaRPr lang="de-DE" sz="30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8" name="Freeform 27"/>
          <p:cNvSpPr>
            <a:spLocks/>
          </p:cNvSpPr>
          <p:nvPr/>
        </p:nvSpPr>
        <p:spPr bwMode="gray">
          <a:xfrm>
            <a:off x="2457450" y="3638550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360202 w 1424"/>
              <a:gd name="T3" fmla="*/ 1455860 h 1437"/>
              <a:gd name="T4" fmla="*/ 1360202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59" name="Freeform 31"/>
          <p:cNvSpPr>
            <a:spLocks/>
          </p:cNvSpPr>
          <p:nvPr/>
        </p:nvSpPr>
        <p:spPr bwMode="gray">
          <a:xfrm>
            <a:off x="4564063" y="3644900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4102 h 1438"/>
              <a:gd name="T4" fmla="*/ 1275406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60" name="Freeform 36"/>
          <p:cNvSpPr>
            <a:spLocks/>
          </p:cNvSpPr>
          <p:nvPr/>
        </p:nvSpPr>
        <p:spPr bwMode="gray">
          <a:xfrm>
            <a:off x="4559300" y="1562100"/>
            <a:ext cx="2092325" cy="2078038"/>
          </a:xfrm>
          <a:custGeom>
            <a:avLst/>
            <a:gdLst>
              <a:gd name="T0" fmla="*/ 1290071 w 1424"/>
              <a:gd name="T1" fmla="*/ 1202314 h 1438"/>
              <a:gd name="T2" fmla="*/ 0 w 1424"/>
              <a:gd name="T3" fmla="*/ 0 h 1438"/>
              <a:gd name="T4" fmla="*/ 0 w 1424"/>
              <a:gd name="T5" fmla="*/ 1202314 h 1438"/>
              <a:gd name="T6" fmla="*/ 1290071 w 1424"/>
              <a:gd name="T7" fmla="*/ 1202314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61" name="Freeform 45"/>
          <p:cNvSpPr>
            <a:spLocks/>
          </p:cNvSpPr>
          <p:nvPr/>
        </p:nvSpPr>
        <p:spPr bwMode="gray">
          <a:xfrm>
            <a:off x="2455863" y="1558925"/>
            <a:ext cx="2105025" cy="2085975"/>
          </a:xfrm>
          <a:custGeom>
            <a:avLst/>
            <a:gdLst>
              <a:gd name="T0" fmla="*/ 1331901 w 1424"/>
              <a:gd name="T1" fmla="*/ 0 h 1438"/>
              <a:gd name="T2" fmla="*/ 0 w 1424"/>
              <a:gd name="T3" fmla="*/ 1221412 h 1438"/>
              <a:gd name="T4" fmla="*/ 1331901 w 1424"/>
              <a:gd name="T5" fmla="*/ 1221412 h 1438"/>
              <a:gd name="T6" fmla="*/ 1331901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 useBgFill="1">
        <p:nvSpPr>
          <p:cNvPr id="16398" name="Oval 13"/>
          <p:cNvSpPr>
            <a:spLocks noChangeArrowheads="1"/>
          </p:cNvSpPr>
          <p:nvPr/>
        </p:nvSpPr>
        <p:spPr bwMode="gray">
          <a:xfrm>
            <a:off x="2927350" y="2054225"/>
            <a:ext cx="3233738" cy="3233738"/>
          </a:xfrm>
          <a:prstGeom prst="ellipse">
            <a:avLst/>
          </a:prstGeom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76575" y="2189163"/>
            <a:ext cx="2935288" cy="2932112"/>
            <a:chOff x="1938" y="1379"/>
            <a:chExt cx="1849" cy="1847"/>
          </a:xfrm>
        </p:grpSpPr>
        <p:sp>
          <p:nvSpPr>
            <p:cNvPr id="16400" name="Freeform 16"/>
            <p:cNvSpPr>
              <a:spLocks/>
            </p:cNvSpPr>
            <p:nvPr/>
          </p:nvSpPr>
          <p:spPr bwMode="gray">
            <a:xfrm>
              <a:off x="1938" y="1992"/>
              <a:ext cx="1849" cy="1234"/>
            </a:xfrm>
            <a:custGeom>
              <a:avLst/>
              <a:gdLst/>
              <a:ahLst/>
              <a:cxnLst>
                <a:cxn ang="0">
                  <a:pos x="761" y="153"/>
                </a:cxn>
                <a:cxn ang="0">
                  <a:pos x="761" y="153"/>
                </a:cxn>
                <a:cxn ang="0">
                  <a:pos x="758" y="152"/>
                </a:cxn>
                <a:cxn ang="0">
                  <a:pos x="758" y="152"/>
                </a:cxn>
                <a:cxn ang="0">
                  <a:pos x="732" y="129"/>
                </a:cxn>
                <a:cxn ang="0">
                  <a:pos x="732" y="129"/>
                </a:cxn>
                <a:cxn ang="0">
                  <a:pos x="731" y="127"/>
                </a:cxn>
                <a:cxn ang="0">
                  <a:pos x="731" y="127"/>
                </a:cxn>
                <a:cxn ang="0">
                  <a:pos x="731" y="125"/>
                </a:cxn>
                <a:cxn ang="0">
                  <a:pos x="730" y="125"/>
                </a:cxn>
                <a:cxn ang="0">
                  <a:pos x="730" y="123"/>
                </a:cxn>
                <a:cxn ang="0">
                  <a:pos x="730" y="123"/>
                </a:cxn>
                <a:cxn ang="0">
                  <a:pos x="729" y="122"/>
                </a:cxn>
                <a:cxn ang="0">
                  <a:pos x="729" y="121"/>
                </a:cxn>
                <a:cxn ang="0">
                  <a:pos x="736" y="91"/>
                </a:cxn>
                <a:cxn ang="0">
                  <a:pos x="743" y="62"/>
                </a:cxn>
                <a:cxn ang="0">
                  <a:pos x="681" y="0"/>
                </a:cxn>
                <a:cxn ang="0">
                  <a:pos x="618" y="63"/>
                </a:cxn>
                <a:cxn ang="0">
                  <a:pos x="626" y="92"/>
                </a:cxn>
                <a:cxn ang="0">
                  <a:pos x="633" y="121"/>
                </a:cxn>
                <a:cxn ang="0">
                  <a:pos x="602" y="153"/>
                </a:cxn>
                <a:cxn ang="0">
                  <a:pos x="601" y="153"/>
                </a:cxn>
                <a:cxn ang="0">
                  <a:pos x="522" y="164"/>
                </a:cxn>
                <a:cxn ang="0">
                  <a:pos x="442" y="154"/>
                </a:cxn>
                <a:cxn ang="0">
                  <a:pos x="441" y="154"/>
                </a:cxn>
                <a:cxn ang="0">
                  <a:pos x="362" y="144"/>
                </a:cxn>
                <a:cxn ang="0">
                  <a:pos x="283" y="154"/>
                </a:cxn>
                <a:cxn ang="0">
                  <a:pos x="282" y="154"/>
                </a:cxn>
                <a:cxn ang="0">
                  <a:pos x="251" y="187"/>
                </a:cxn>
                <a:cxn ang="0">
                  <a:pos x="258" y="216"/>
                </a:cxn>
                <a:cxn ang="0">
                  <a:pos x="265" y="245"/>
                </a:cxn>
                <a:cxn ang="0">
                  <a:pos x="203" y="307"/>
                </a:cxn>
                <a:cxn ang="0">
                  <a:pos x="140" y="245"/>
                </a:cxn>
                <a:cxn ang="0">
                  <a:pos x="147" y="216"/>
                </a:cxn>
                <a:cxn ang="0">
                  <a:pos x="154" y="187"/>
                </a:cxn>
                <a:cxn ang="0">
                  <a:pos x="123" y="155"/>
                </a:cxn>
                <a:cxn ang="0">
                  <a:pos x="121" y="154"/>
                </a:cxn>
                <a:cxn ang="0">
                  <a:pos x="43" y="145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459" y="613"/>
                </a:cxn>
                <a:cxn ang="0">
                  <a:pos x="918" y="154"/>
                </a:cxn>
                <a:cxn ang="0">
                  <a:pos x="918" y="153"/>
                </a:cxn>
                <a:cxn ang="0">
                  <a:pos x="841" y="163"/>
                </a:cxn>
                <a:cxn ang="0">
                  <a:pos x="761" y="153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69A2E1">
                    <a:gamma/>
                    <a:shade val="70588"/>
                    <a:invGamma/>
                  </a:srgbClr>
                </a:gs>
                <a:gs pos="100000">
                  <a:srgbClr val="69A2E1"/>
                </a:gs>
              </a:gsLst>
              <a:lin ang="2700000" scaled="1"/>
            </a:gradFill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gray">
            <a:xfrm>
              <a:off x="1938" y="1379"/>
              <a:ext cx="1849" cy="1231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0" y="453"/>
                </a:cxn>
                <a:cxn ang="0">
                  <a:pos x="43" y="450"/>
                </a:cxn>
                <a:cxn ang="0">
                  <a:pos x="121" y="459"/>
                </a:cxn>
                <a:cxn ang="0">
                  <a:pos x="123" y="460"/>
                </a:cxn>
                <a:cxn ang="0">
                  <a:pos x="154" y="492"/>
                </a:cxn>
                <a:cxn ang="0">
                  <a:pos x="147" y="521"/>
                </a:cxn>
                <a:cxn ang="0">
                  <a:pos x="140" y="550"/>
                </a:cxn>
                <a:cxn ang="0">
                  <a:pos x="203" y="612"/>
                </a:cxn>
                <a:cxn ang="0">
                  <a:pos x="265" y="550"/>
                </a:cxn>
                <a:cxn ang="0">
                  <a:pos x="258" y="521"/>
                </a:cxn>
                <a:cxn ang="0">
                  <a:pos x="251" y="492"/>
                </a:cxn>
                <a:cxn ang="0">
                  <a:pos x="282" y="459"/>
                </a:cxn>
                <a:cxn ang="0">
                  <a:pos x="283" y="459"/>
                </a:cxn>
                <a:cxn ang="0">
                  <a:pos x="362" y="449"/>
                </a:cxn>
                <a:cxn ang="0">
                  <a:pos x="441" y="459"/>
                </a:cxn>
                <a:cxn ang="0">
                  <a:pos x="442" y="459"/>
                </a:cxn>
                <a:cxn ang="0">
                  <a:pos x="522" y="469"/>
                </a:cxn>
                <a:cxn ang="0">
                  <a:pos x="601" y="458"/>
                </a:cxn>
                <a:cxn ang="0">
                  <a:pos x="602" y="458"/>
                </a:cxn>
                <a:cxn ang="0">
                  <a:pos x="633" y="426"/>
                </a:cxn>
                <a:cxn ang="0">
                  <a:pos x="626" y="397"/>
                </a:cxn>
                <a:cxn ang="0">
                  <a:pos x="618" y="368"/>
                </a:cxn>
                <a:cxn ang="0">
                  <a:pos x="681" y="305"/>
                </a:cxn>
                <a:cxn ang="0">
                  <a:pos x="743" y="367"/>
                </a:cxn>
                <a:cxn ang="0">
                  <a:pos x="736" y="396"/>
                </a:cxn>
                <a:cxn ang="0">
                  <a:pos x="729" y="426"/>
                </a:cxn>
                <a:cxn ang="0">
                  <a:pos x="729" y="427"/>
                </a:cxn>
                <a:cxn ang="0">
                  <a:pos x="730" y="428"/>
                </a:cxn>
                <a:cxn ang="0">
                  <a:pos x="730" y="428"/>
                </a:cxn>
                <a:cxn ang="0">
                  <a:pos x="730" y="430"/>
                </a:cxn>
                <a:cxn ang="0">
                  <a:pos x="731" y="430"/>
                </a:cxn>
                <a:cxn ang="0">
                  <a:pos x="731" y="432"/>
                </a:cxn>
                <a:cxn ang="0">
                  <a:pos x="731" y="432"/>
                </a:cxn>
                <a:cxn ang="0">
                  <a:pos x="732" y="434"/>
                </a:cxn>
                <a:cxn ang="0">
                  <a:pos x="732" y="434"/>
                </a:cxn>
                <a:cxn ang="0">
                  <a:pos x="758" y="457"/>
                </a:cxn>
                <a:cxn ang="0">
                  <a:pos x="758" y="457"/>
                </a:cxn>
                <a:cxn ang="0">
                  <a:pos x="761" y="458"/>
                </a:cxn>
                <a:cxn ang="0">
                  <a:pos x="761" y="458"/>
                </a:cxn>
                <a:cxn ang="0">
                  <a:pos x="841" y="468"/>
                </a:cxn>
                <a:cxn ang="0">
                  <a:pos x="918" y="458"/>
                </a:cxn>
                <a:cxn ang="0">
                  <a:pos x="459" y="0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100000">
                  <a:srgbClr val="0061B2">
                    <a:gamma/>
                    <a:tint val="70588"/>
                    <a:invGamma/>
                  </a:srgbClr>
                </a:gs>
              </a:gsLst>
              <a:lin ang="2700000" scaled="1"/>
            </a:gradFill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405" name="Text Box 13"/>
          <p:cNvSpPr txBox="1">
            <a:spLocks noChangeArrowheads="1"/>
          </p:cNvSpPr>
          <p:nvPr/>
        </p:nvSpPr>
        <p:spPr bwMode="gray">
          <a:xfrm>
            <a:off x="306388" y="1740853"/>
            <a:ext cx="23256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S" sz="1600" noProof="1" smtClean="0">
                <a:solidFill>
                  <a:schemeClr val="bg1"/>
                </a:solidFill>
                <a:cs typeface="Arial" charset="0"/>
              </a:rPr>
              <a:t>POSIBLES ESCENARIOS DEL PROYECTO DE INVERSIÓN</a:t>
            </a:r>
            <a:endParaRPr lang="es-ES" sz="1600" noProof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546350" y="2144713"/>
            <a:ext cx="4006850" cy="3059112"/>
            <a:chOff x="1604" y="1351"/>
            <a:chExt cx="2524" cy="1927"/>
          </a:xfrm>
        </p:grpSpPr>
        <p:sp>
          <p:nvSpPr>
            <p:cNvPr id="16407" name="Text Box 19"/>
            <p:cNvSpPr txBox="1">
              <a:spLocks noChangeArrowheads="1"/>
            </p:cNvSpPr>
            <p:nvPr/>
          </p:nvSpPr>
          <p:spPr bwMode="gray">
            <a:xfrm>
              <a:off x="2184" y="1832"/>
              <a:ext cx="13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es-ES" b="1" noProof="1" smtClean="0">
                  <a:solidFill>
                    <a:schemeClr val="bg1"/>
                  </a:solidFill>
                  <a:cs typeface="Arial" charset="0"/>
                </a:rPr>
                <a:t>INGRESOS</a:t>
              </a:r>
              <a:endParaRPr lang="es-ES" b="1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08" name="Text Box 19"/>
            <p:cNvSpPr txBox="1">
              <a:spLocks noChangeArrowheads="1"/>
            </p:cNvSpPr>
            <p:nvPr/>
          </p:nvSpPr>
          <p:spPr bwMode="gray">
            <a:xfrm>
              <a:off x="2312" y="2428"/>
              <a:ext cx="12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defTabSz="801688">
                <a:spcAft>
                  <a:spcPct val="40000"/>
                </a:spcAft>
              </a:pPr>
              <a:r>
                <a:rPr lang="es-ES" b="1" noProof="1" smtClean="0">
                  <a:solidFill>
                    <a:schemeClr val="bg1"/>
                  </a:solidFill>
                  <a:cs typeface="Arial" charset="0"/>
                </a:rPr>
                <a:t>COSTOS</a:t>
              </a:r>
              <a:endParaRPr lang="es-ES" b="1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09" name="WordArt 20"/>
            <p:cNvSpPr>
              <a:spLocks noChangeArrowheads="1" noChangeShapeType="1" noTextEdit="1"/>
            </p:cNvSpPr>
            <p:nvPr/>
          </p:nvSpPr>
          <p:spPr bwMode="gray">
            <a:xfrm rot="-2700000">
              <a:off x="1604" y="1395"/>
              <a:ext cx="1456" cy="7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04708"/>
                </a:avLst>
              </a:prstTxWarp>
            </a:bodyPr>
            <a:lstStyle/>
            <a:p>
              <a:pPr algn="ctr"/>
              <a:endParaRPr lang="es-E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6410" name="WordArt 21"/>
            <p:cNvSpPr>
              <a:spLocks noChangeArrowheads="1" noChangeShapeType="1" noTextEdit="1"/>
            </p:cNvSpPr>
            <p:nvPr/>
          </p:nvSpPr>
          <p:spPr bwMode="gray">
            <a:xfrm rot="-8221355">
              <a:off x="1619" y="2457"/>
              <a:ext cx="1478" cy="80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s-ES" sz="12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VARIACIONES</a:t>
              </a:r>
              <a:endParaRPr lang="es-E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6411" name="WordArt 22"/>
            <p:cNvSpPr>
              <a:spLocks noChangeArrowheads="1" noChangeShapeType="1" noTextEdit="1"/>
            </p:cNvSpPr>
            <p:nvPr/>
          </p:nvSpPr>
          <p:spPr bwMode="gray">
            <a:xfrm rot="8191985">
              <a:off x="2589" y="2374"/>
              <a:ext cx="1529" cy="90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endParaRPr lang="es-E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6412" name="WordArt 23"/>
            <p:cNvSpPr>
              <a:spLocks noChangeArrowheads="1" noChangeShapeType="1" noTextEdit="1"/>
            </p:cNvSpPr>
            <p:nvPr/>
          </p:nvSpPr>
          <p:spPr bwMode="gray">
            <a:xfrm rot="2667535">
              <a:off x="2579" y="1351"/>
              <a:ext cx="1549" cy="87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s-ES" sz="12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VARIACIONES</a:t>
              </a:r>
              <a:endParaRPr lang="es-E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</p:grpSp>
      <p:sp>
        <p:nvSpPr>
          <p:cNvPr id="62" name="Text Box 13"/>
          <p:cNvSpPr txBox="1">
            <a:spLocks noChangeArrowheads="1"/>
          </p:cNvSpPr>
          <p:nvPr/>
        </p:nvSpPr>
        <p:spPr bwMode="gray">
          <a:xfrm>
            <a:off x="323850" y="6146800"/>
            <a:ext cx="2325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S" sz="1200" noProof="1">
                <a:solidFill>
                  <a:srgbClr val="7F7F7F"/>
                </a:solidFill>
                <a:cs typeface="Arial" charset="0"/>
              </a:rPr>
              <a:t>For PowerPoint  97-2010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2" name="Rectangle 95"/>
          <p:cNvSpPr txBox="1">
            <a:spLocks noChangeArrowheads="1"/>
          </p:cNvSpPr>
          <p:nvPr/>
        </p:nvSpPr>
        <p:spPr>
          <a:xfrm>
            <a:off x="300038" y="0"/>
            <a:ext cx="8520112" cy="10001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1" smtClean="0">
              <a:solidFill>
                <a:srgbClr val="595959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799" y="1000125"/>
            <a:ext cx="3778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S" sz="2000" b="1" noProof="1" smtClean="0"/>
              <a:t>RESULTADOS OBTENIDOS:</a:t>
            </a:r>
            <a:endParaRPr lang="es-ES" sz="1600" noProof="1">
              <a:cs typeface="Arial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7"/>
              </a:cxn>
              <a:cxn ang="0">
                <a:pos x="46" y="819"/>
              </a:cxn>
              <a:cxn ang="0">
                <a:pos x="273" y="699"/>
              </a:cxn>
              <a:cxn ang="0">
                <a:pos x="352" y="645"/>
              </a:cxn>
              <a:cxn ang="0">
                <a:pos x="442" y="613"/>
              </a:cxn>
              <a:cxn ang="0">
                <a:pos x="443" y="613"/>
              </a:cxn>
              <a:cxn ang="0">
                <a:pos x="495" y="630"/>
              </a:cxn>
              <a:cxn ang="0">
                <a:pos x="503" y="666"/>
              </a:cxn>
              <a:cxn ang="0">
                <a:pos x="511" y="701"/>
              </a:cxn>
              <a:cxn ang="0">
                <a:pos x="613" y="734"/>
              </a:cxn>
              <a:cxn ang="0">
                <a:pos x="646" y="633"/>
              </a:cxn>
              <a:cxn ang="0">
                <a:pos x="623" y="605"/>
              </a:cxn>
              <a:cxn ang="0">
                <a:pos x="599" y="578"/>
              </a:cxn>
              <a:cxn ang="0">
                <a:pos x="615" y="526"/>
              </a:cxn>
              <a:cxn ang="0">
                <a:pos x="616" y="525"/>
              </a:cxn>
              <a:cxn ang="0">
                <a:pos x="696" y="471"/>
              </a:cxn>
              <a:cxn ang="0">
                <a:pos x="787" y="439"/>
              </a:cxn>
              <a:cxn ang="0">
                <a:pos x="787" y="439"/>
              </a:cxn>
              <a:cxn ang="0">
                <a:pos x="879" y="406"/>
              </a:cxn>
              <a:cxn ang="0">
                <a:pos x="960" y="352"/>
              </a:cxn>
              <a:cxn ang="0">
                <a:pos x="960" y="351"/>
              </a:cxn>
              <a:cxn ang="0">
                <a:pos x="976" y="300"/>
              </a:cxn>
              <a:cxn ang="0">
                <a:pos x="952" y="272"/>
              </a:cxn>
              <a:cxn ang="0">
                <a:pos x="929" y="245"/>
              </a:cxn>
              <a:cxn ang="0">
                <a:pos x="962" y="144"/>
              </a:cxn>
              <a:cxn ang="0">
                <a:pos x="1064" y="177"/>
              </a:cxn>
              <a:cxn ang="0">
                <a:pos x="1072" y="212"/>
              </a:cxn>
              <a:cxn ang="0">
                <a:pos x="1080" y="247"/>
              </a:cxn>
              <a:cxn ang="0">
                <a:pos x="1081" y="248"/>
              </a:cxn>
              <a:cxn ang="0">
                <a:pos x="1082" y="249"/>
              </a:cxn>
              <a:cxn ang="0">
                <a:pos x="1082" y="250"/>
              </a:cxn>
              <a:cxn ang="0">
                <a:pos x="1083" y="251"/>
              </a:cxn>
              <a:cxn ang="0">
                <a:pos x="1084" y="251"/>
              </a:cxn>
              <a:cxn ang="0">
                <a:pos x="1086" y="253"/>
              </a:cxn>
              <a:cxn ang="0">
                <a:pos x="1086" y="253"/>
              </a:cxn>
              <a:cxn ang="0">
                <a:pos x="1088" y="255"/>
              </a:cxn>
              <a:cxn ang="0">
                <a:pos x="1088" y="255"/>
              </a:cxn>
              <a:cxn ang="0">
                <a:pos x="1128" y="265"/>
              </a:cxn>
              <a:cxn ang="0">
                <a:pos x="1128" y="265"/>
              </a:cxn>
              <a:cxn ang="0">
                <a:pos x="1131" y="265"/>
              </a:cxn>
              <a:cxn ang="0">
                <a:pos x="1132" y="264"/>
              </a:cxn>
              <a:cxn ang="0">
                <a:pos x="1223" y="232"/>
              </a:cxn>
              <a:cxn ang="0">
                <a:pos x="1303" y="177"/>
              </a:cxn>
              <a:cxn ang="0">
                <a:pos x="1655" y="0"/>
              </a:cxn>
              <a:cxn ang="0">
                <a:pos x="0" y="0"/>
              </a:cxn>
            </a:cxnLst>
            <a:rect l="0" t="0" r="r" b="b"/>
            <a:pathLst>
              <a:path w="1655" h="837">
                <a:moveTo>
                  <a:pt x="0" y="0"/>
                </a:moveTo>
                <a:cubicBezTo>
                  <a:pt x="0" y="837"/>
                  <a:pt x="0" y="837"/>
                  <a:pt x="0" y="837"/>
                </a:cubicBezTo>
                <a:cubicBezTo>
                  <a:pt x="46" y="819"/>
                  <a:pt x="46" y="819"/>
                  <a:pt x="46" y="819"/>
                </a:cubicBezTo>
                <a:cubicBezTo>
                  <a:pt x="112" y="792"/>
                  <a:pt x="232" y="739"/>
                  <a:pt x="273" y="699"/>
                </a:cubicBezTo>
                <a:cubicBezTo>
                  <a:pt x="279" y="693"/>
                  <a:pt x="310" y="666"/>
                  <a:pt x="352" y="645"/>
                </a:cubicBezTo>
                <a:cubicBezTo>
                  <a:pt x="394" y="624"/>
                  <a:pt x="434" y="615"/>
                  <a:pt x="442" y="613"/>
                </a:cubicBezTo>
                <a:cubicBezTo>
                  <a:pt x="443" y="613"/>
                  <a:pt x="443" y="613"/>
                  <a:pt x="443" y="613"/>
                </a:cubicBezTo>
                <a:cubicBezTo>
                  <a:pt x="470" y="608"/>
                  <a:pt x="490" y="624"/>
                  <a:pt x="495" y="630"/>
                </a:cubicBezTo>
                <a:cubicBezTo>
                  <a:pt x="504" y="642"/>
                  <a:pt x="504" y="659"/>
                  <a:pt x="503" y="666"/>
                </a:cubicBezTo>
                <a:cubicBezTo>
                  <a:pt x="503" y="677"/>
                  <a:pt x="506" y="690"/>
                  <a:pt x="511" y="701"/>
                </a:cubicBezTo>
                <a:cubicBezTo>
                  <a:pt x="530" y="738"/>
                  <a:pt x="576" y="753"/>
                  <a:pt x="613" y="734"/>
                </a:cubicBezTo>
                <a:cubicBezTo>
                  <a:pt x="650" y="715"/>
                  <a:pt x="665" y="670"/>
                  <a:pt x="646" y="633"/>
                </a:cubicBezTo>
                <a:cubicBezTo>
                  <a:pt x="640" y="622"/>
                  <a:pt x="632" y="612"/>
                  <a:pt x="623" y="605"/>
                </a:cubicBezTo>
                <a:cubicBezTo>
                  <a:pt x="617" y="602"/>
                  <a:pt x="603" y="591"/>
                  <a:pt x="599" y="578"/>
                </a:cubicBezTo>
                <a:cubicBezTo>
                  <a:pt x="597" y="570"/>
                  <a:pt x="596" y="545"/>
                  <a:pt x="615" y="526"/>
                </a:cubicBezTo>
                <a:cubicBezTo>
                  <a:pt x="615" y="526"/>
                  <a:pt x="616" y="525"/>
                  <a:pt x="616" y="525"/>
                </a:cubicBezTo>
                <a:cubicBezTo>
                  <a:pt x="622" y="520"/>
                  <a:pt x="653" y="493"/>
                  <a:pt x="696" y="471"/>
                </a:cubicBezTo>
                <a:cubicBezTo>
                  <a:pt x="739" y="449"/>
                  <a:pt x="780" y="440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7" y="439"/>
                  <a:pt x="832" y="430"/>
                  <a:pt x="879" y="406"/>
                </a:cubicBezTo>
                <a:cubicBezTo>
                  <a:pt x="927" y="382"/>
                  <a:pt x="960" y="352"/>
                  <a:pt x="960" y="352"/>
                </a:cubicBezTo>
                <a:cubicBezTo>
                  <a:pt x="960" y="351"/>
                  <a:pt x="960" y="351"/>
                  <a:pt x="960" y="351"/>
                </a:cubicBezTo>
                <a:cubicBezTo>
                  <a:pt x="979" y="333"/>
                  <a:pt x="978" y="307"/>
                  <a:pt x="976" y="300"/>
                </a:cubicBezTo>
                <a:cubicBezTo>
                  <a:pt x="972" y="286"/>
                  <a:pt x="958" y="276"/>
                  <a:pt x="952" y="272"/>
                </a:cubicBezTo>
                <a:cubicBezTo>
                  <a:pt x="943" y="265"/>
                  <a:pt x="935" y="256"/>
                  <a:pt x="929" y="245"/>
                </a:cubicBezTo>
                <a:cubicBezTo>
                  <a:pt x="910" y="208"/>
                  <a:pt x="925" y="162"/>
                  <a:pt x="962" y="144"/>
                </a:cubicBezTo>
                <a:cubicBezTo>
                  <a:pt x="999" y="125"/>
                  <a:pt x="1045" y="140"/>
                  <a:pt x="1064" y="177"/>
                </a:cubicBezTo>
                <a:cubicBezTo>
                  <a:pt x="1069" y="188"/>
                  <a:pt x="1072" y="200"/>
                  <a:pt x="1072" y="212"/>
                </a:cubicBezTo>
                <a:cubicBezTo>
                  <a:pt x="1071" y="218"/>
                  <a:pt x="1071" y="236"/>
                  <a:pt x="1080" y="247"/>
                </a:cubicBezTo>
                <a:cubicBezTo>
                  <a:pt x="1080" y="248"/>
                  <a:pt x="1080" y="248"/>
                  <a:pt x="1081" y="248"/>
                </a:cubicBezTo>
                <a:cubicBezTo>
                  <a:pt x="1081" y="249"/>
                  <a:pt x="1081" y="249"/>
                  <a:pt x="1082" y="249"/>
                </a:cubicBezTo>
                <a:cubicBezTo>
                  <a:pt x="1082" y="249"/>
                  <a:pt x="1082" y="250"/>
                  <a:pt x="1082" y="250"/>
                </a:cubicBezTo>
                <a:cubicBezTo>
                  <a:pt x="1083" y="250"/>
                  <a:pt x="1083" y="251"/>
                  <a:pt x="1083" y="251"/>
                </a:cubicBezTo>
                <a:cubicBezTo>
                  <a:pt x="1084" y="251"/>
                  <a:pt x="1084" y="251"/>
                  <a:pt x="1084" y="251"/>
                </a:cubicBezTo>
                <a:cubicBezTo>
                  <a:pt x="1084" y="252"/>
                  <a:pt x="1085" y="252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6" y="253"/>
                  <a:pt x="1087" y="254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97" y="261"/>
                  <a:pt x="1111" y="267"/>
                  <a:pt x="1128" y="265"/>
                </a:cubicBezTo>
                <a:cubicBezTo>
                  <a:pt x="1128" y="265"/>
                  <a:pt x="1128" y="265"/>
                  <a:pt x="1128" y="265"/>
                </a:cubicBezTo>
                <a:cubicBezTo>
                  <a:pt x="1129" y="265"/>
                  <a:pt x="1130" y="265"/>
                  <a:pt x="1131" y="265"/>
                </a:cubicBezTo>
                <a:cubicBezTo>
                  <a:pt x="1132" y="264"/>
                  <a:pt x="1132" y="264"/>
                  <a:pt x="1132" y="264"/>
                </a:cubicBezTo>
                <a:cubicBezTo>
                  <a:pt x="1145" y="261"/>
                  <a:pt x="1184" y="252"/>
                  <a:pt x="1223" y="232"/>
                </a:cubicBezTo>
                <a:cubicBezTo>
                  <a:pt x="1260" y="214"/>
                  <a:pt x="1289" y="192"/>
                  <a:pt x="1303" y="177"/>
                </a:cubicBezTo>
                <a:cubicBezTo>
                  <a:pt x="1401" y="80"/>
                  <a:pt x="1655" y="0"/>
                  <a:pt x="1655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9C9C9"/>
              </a:gs>
              <a:gs pos="100000">
                <a:srgbClr val="C9C9C9">
                  <a:gamma/>
                  <a:tint val="64706"/>
                  <a:invGamma/>
                </a:srgbClr>
              </a:gs>
            </a:gsLst>
            <a:lin ang="27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Freeform 8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1303" y="177"/>
              </a:cxn>
              <a:cxn ang="0">
                <a:pos x="1223" y="232"/>
              </a:cxn>
              <a:cxn ang="0">
                <a:pos x="1132" y="265"/>
              </a:cxn>
              <a:cxn ang="0">
                <a:pos x="1131" y="265"/>
              </a:cxn>
              <a:cxn ang="0">
                <a:pos x="1127" y="265"/>
              </a:cxn>
              <a:cxn ang="0">
                <a:pos x="1128" y="265"/>
              </a:cxn>
              <a:cxn ang="0">
                <a:pos x="1088" y="255"/>
              </a:cxn>
              <a:cxn ang="0">
                <a:pos x="1088" y="255"/>
              </a:cxn>
              <a:cxn ang="0">
                <a:pos x="1086" y="253"/>
              </a:cxn>
              <a:cxn ang="0">
                <a:pos x="1086" y="253"/>
              </a:cxn>
              <a:cxn ang="0">
                <a:pos x="1084" y="251"/>
              </a:cxn>
              <a:cxn ang="0">
                <a:pos x="1083" y="251"/>
              </a:cxn>
              <a:cxn ang="0">
                <a:pos x="1082" y="250"/>
              </a:cxn>
              <a:cxn ang="0">
                <a:pos x="1082" y="249"/>
              </a:cxn>
              <a:cxn ang="0">
                <a:pos x="1081" y="248"/>
              </a:cxn>
              <a:cxn ang="0">
                <a:pos x="1080" y="247"/>
              </a:cxn>
              <a:cxn ang="0">
                <a:pos x="1072" y="212"/>
              </a:cxn>
              <a:cxn ang="0">
                <a:pos x="1064" y="177"/>
              </a:cxn>
              <a:cxn ang="0">
                <a:pos x="962" y="144"/>
              </a:cxn>
              <a:cxn ang="0">
                <a:pos x="929" y="245"/>
              </a:cxn>
              <a:cxn ang="0">
                <a:pos x="952" y="272"/>
              </a:cxn>
              <a:cxn ang="0">
                <a:pos x="976" y="300"/>
              </a:cxn>
              <a:cxn ang="0">
                <a:pos x="960" y="351"/>
              </a:cxn>
              <a:cxn ang="0">
                <a:pos x="960" y="352"/>
              </a:cxn>
              <a:cxn ang="0">
                <a:pos x="879" y="406"/>
              </a:cxn>
              <a:cxn ang="0">
                <a:pos x="787" y="439"/>
              </a:cxn>
              <a:cxn ang="0">
                <a:pos x="787" y="439"/>
              </a:cxn>
              <a:cxn ang="0">
                <a:pos x="696" y="471"/>
              </a:cxn>
              <a:cxn ang="0">
                <a:pos x="616" y="525"/>
              </a:cxn>
              <a:cxn ang="0">
                <a:pos x="615" y="526"/>
              </a:cxn>
              <a:cxn ang="0">
                <a:pos x="599" y="578"/>
              </a:cxn>
              <a:cxn ang="0">
                <a:pos x="623" y="605"/>
              </a:cxn>
              <a:cxn ang="0">
                <a:pos x="646" y="633"/>
              </a:cxn>
              <a:cxn ang="0">
                <a:pos x="613" y="734"/>
              </a:cxn>
              <a:cxn ang="0">
                <a:pos x="511" y="701"/>
              </a:cxn>
              <a:cxn ang="0">
                <a:pos x="503" y="666"/>
              </a:cxn>
              <a:cxn ang="0">
                <a:pos x="495" y="630"/>
              </a:cxn>
              <a:cxn ang="0">
                <a:pos x="443" y="613"/>
              </a:cxn>
              <a:cxn ang="0">
                <a:pos x="442" y="613"/>
              </a:cxn>
              <a:cxn ang="0">
                <a:pos x="352" y="645"/>
              </a:cxn>
              <a:cxn ang="0">
                <a:pos x="273" y="699"/>
              </a:cxn>
              <a:cxn ang="0">
                <a:pos x="46" y="819"/>
              </a:cxn>
              <a:cxn ang="0">
                <a:pos x="0" y="837"/>
              </a:cxn>
              <a:cxn ang="0">
                <a:pos x="1655" y="837"/>
              </a:cxn>
              <a:cxn ang="0">
                <a:pos x="1655" y="0"/>
              </a:cxn>
              <a:cxn ang="0">
                <a:pos x="1303" y="177"/>
              </a:cxn>
            </a:cxnLst>
            <a:rect l="0" t="0" r="r" b="b"/>
            <a:pathLst>
              <a:path w="1655" h="837">
                <a:moveTo>
                  <a:pt x="1303" y="177"/>
                </a:moveTo>
                <a:cubicBezTo>
                  <a:pt x="1289" y="192"/>
                  <a:pt x="1260" y="214"/>
                  <a:pt x="1223" y="232"/>
                </a:cubicBezTo>
                <a:cubicBezTo>
                  <a:pt x="1176" y="256"/>
                  <a:pt x="1132" y="265"/>
                  <a:pt x="1132" y="265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31" y="265"/>
                  <a:pt x="1127" y="265"/>
                  <a:pt x="1127" y="265"/>
                </a:cubicBezTo>
                <a:cubicBezTo>
                  <a:pt x="1127" y="265"/>
                  <a:pt x="1128" y="265"/>
                  <a:pt x="1128" y="265"/>
                </a:cubicBezTo>
                <a:cubicBezTo>
                  <a:pt x="1111" y="267"/>
                  <a:pt x="1097" y="261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87" y="254"/>
                  <a:pt x="1086" y="253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5" y="252"/>
                  <a:pt x="1084" y="252"/>
                  <a:pt x="1084" y="251"/>
                </a:cubicBezTo>
                <a:cubicBezTo>
                  <a:pt x="1084" y="251"/>
                  <a:pt x="1084" y="251"/>
                  <a:pt x="1083" y="251"/>
                </a:cubicBezTo>
                <a:cubicBezTo>
                  <a:pt x="1083" y="251"/>
                  <a:pt x="1083" y="250"/>
                  <a:pt x="1082" y="250"/>
                </a:cubicBezTo>
                <a:cubicBezTo>
                  <a:pt x="1082" y="250"/>
                  <a:pt x="1082" y="249"/>
                  <a:pt x="1082" y="249"/>
                </a:cubicBezTo>
                <a:cubicBezTo>
                  <a:pt x="1081" y="249"/>
                  <a:pt x="1081" y="249"/>
                  <a:pt x="1081" y="248"/>
                </a:cubicBezTo>
                <a:cubicBezTo>
                  <a:pt x="1080" y="248"/>
                  <a:pt x="1080" y="248"/>
                  <a:pt x="1080" y="247"/>
                </a:cubicBezTo>
                <a:cubicBezTo>
                  <a:pt x="1071" y="236"/>
                  <a:pt x="1071" y="218"/>
                  <a:pt x="1072" y="212"/>
                </a:cubicBezTo>
                <a:cubicBezTo>
                  <a:pt x="1072" y="200"/>
                  <a:pt x="1069" y="188"/>
                  <a:pt x="1064" y="177"/>
                </a:cubicBezTo>
                <a:cubicBezTo>
                  <a:pt x="1045" y="140"/>
                  <a:pt x="999" y="125"/>
                  <a:pt x="962" y="144"/>
                </a:cubicBezTo>
                <a:cubicBezTo>
                  <a:pt x="925" y="162"/>
                  <a:pt x="910" y="208"/>
                  <a:pt x="929" y="245"/>
                </a:cubicBezTo>
                <a:cubicBezTo>
                  <a:pt x="935" y="256"/>
                  <a:pt x="943" y="265"/>
                  <a:pt x="952" y="272"/>
                </a:cubicBezTo>
                <a:cubicBezTo>
                  <a:pt x="958" y="276"/>
                  <a:pt x="972" y="286"/>
                  <a:pt x="976" y="300"/>
                </a:cubicBezTo>
                <a:cubicBezTo>
                  <a:pt x="978" y="307"/>
                  <a:pt x="979" y="333"/>
                  <a:pt x="960" y="351"/>
                </a:cubicBezTo>
                <a:cubicBezTo>
                  <a:pt x="960" y="351"/>
                  <a:pt x="960" y="351"/>
                  <a:pt x="960" y="352"/>
                </a:cubicBezTo>
                <a:cubicBezTo>
                  <a:pt x="960" y="352"/>
                  <a:pt x="927" y="382"/>
                  <a:pt x="879" y="406"/>
                </a:cubicBezTo>
                <a:cubicBezTo>
                  <a:pt x="832" y="430"/>
                  <a:pt x="787" y="439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0" y="440"/>
                  <a:pt x="739" y="449"/>
                  <a:pt x="696" y="471"/>
                </a:cubicBezTo>
                <a:cubicBezTo>
                  <a:pt x="653" y="493"/>
                  <a:pt x="622" y="520"/>
                  <a:pt x="616" y="525"/>
                </a:cubicBezTo>
                <a:cubicBezTo>
                  <a:pt x="616" y="525"/>
                  <a:pt x="615" y="526"/>
                  <a:pt x="615" y="526"/>
                </a:cubicBezTo>
                <a:cubicBezTo>
                  <a:pt x="596" y="545"/>
                  <a:pt x="597" y="570"/>
                  <a:pt x="599" y="578"/>
                </a:cubicBezTo>
                <a:cubicBezTo>
                  <a:pt x="603" y="591"/>
                  <a:pt x="617" y="602"/>
                  <a:pt x="623" y="605"/>
                </a:cubicBezTo>
                <a:cubicBezTo>
                  <a:pt x="632" y="612"/>
                  <a:pt x="640" y="622"/>
                  <a:pt x="646" y="633"/>
                </a:cubicBezTo>
                <a:cubicBezTo>
                  <a:pt x="665" y="670"/>
                  <a:pt x="650" y="715"/>
                  <a:pt x="613" y="734"/>
                </a:cubicBezTo>
                <a:cubicBezTo>
                  <a:pt x="576" y="753"/>
                  <a:pt x="530" y="738"/>
                  <a:pt x="511" y="701"/>
                </a:cubicBezTo>
                <a:cubicBezTo>
                  <a:pt x="506" y="690"/>
                  <a:pt x="503" y="677"/>
                  <a:pt x="503" y="666"/>
                </a:cubicBezTo>
                <a:cubicBezTo>
                  <a:pt x="504" y="659"/>
                  <a:pt x="504" y="642"/>
                  <a:pt x="495" y="630"/>
                </a:cubicBezTo>
                <a:cubicBezTo>
                  <a:pt x="490" y="624"/>
                  <a:pt x="470" y="608"/>
                  <a:pt x="443" y="613"/>
                </a:cubicBezTo>
                <a:cubicBezTo>
                  <a:pt x="443" y="613"/>
                  <a:pt x="443" y="613"/>
                  <a:pt x="442" y="613"/>
                </a:cubicBezTo>
                <a:cubicBezTo>
                  <a:pt x="434" y="615"/>
                  <a:pt x="394" y="624"/>
                  <a:pt x="352" y="645"/>
                </a:cubicBezTo>
                <a:cubicBezTo>
                  <a:pt x="310" y="666"/>
                  <a:pt x="279" y="693"/>
                  <a:pt x="273" y="699"/>
                </a:cubicBezTo>
                <a:cubicBezTo>
                  <a:pt x="232" y="739"/>
                  <a:pt x="112" y="792"/>
                  <a:pt x="46" y="819"/>
                </a:cubicBezTo>
                <a:cubicBezTo>
                  <a:pt x="18" y="830"/>
                  <a:pt x="0" y="837"/>
                  <a:pt x="0" y="837"/>
                </a:cubicBezTo>
                <a:cubicBezTo>
                  <a:pt x="1655" y="837"/>
                  <a:pt x="1655" y="837"/>
                  <a:pt x="1655" y="837"/>
                </a:cubicBezTo>
                <a:cubicBezTo>
                  <a:pt x="1655" y="0"/>
                  <a:pt x="1655" y="0"/>
                  <a:pt x="1655" y="0"/>
                </a:cubicBezTo>
                <a:cubicBezTo>
                  <a:pt x="1655" y="0"/>
                  <a:pt x="1401" y="80"/>
                  <a:pt x="1303" y="177"/>
                </a:cubicBezTo>
                <a:close/>
              </a:path>
            </a:pathLst>
          </a:custGeom>
          <a:gradFill rotWithShape="1">
            <a:gsLst>
              <a:gs pos="0">
                <a:srgbClr val="2A79D0"/>
              </a:gs>
              <a:gs pos="50000">
                <a:srgbClr val="69A2E1"/>
              </a:gs>
              <a:gs pos="100000">
                <a:srgbClr val="2A79D0"/>
              </a:gs>
            </a:gsLst>
            <a:lin ang="189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19334" y="1782305"/>
          <a:ext cx="7394768" cy="36316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2203"/>
                <a:gridCol w="1728177"/>
                <a:gridCol w="1330627"/>
                <a:gridCol w="1345288"/>
                <a:gridCol w="1588473"/>
              </a:tblGrid>
              <a:tr h="44585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VARIACION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VAN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TIR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TMAR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RESULTADO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$ 57.181,14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39,93%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$ 47.314,82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33,39%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$ 37.448,49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26,75%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-10%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$ 17.715,84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13,02%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-20%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$ 7.849,51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5,87%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-30%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-$ 2.016,81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-1,54%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feld 7"/>
          <p:cNvSpPr txBox="1">
            <a:spLocks noChangeArrowheads="1"/>
          </p:cNvSpPr>
          <p:nvPr/>
        </p:nvSpPr>
        <p:spPr bwMode="gray">
          <a:xfrm>
            <a:off x="0" y="0"/>
            <a:ext cx="9144000" cy="923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VARIACIÓN </a:t>
            </a:r>
            <a:r>
              <a:rPr lang="de-DE" sz="5400" dirty="0" smtClean="0">
                <a:solidFill>
                  <a:srgbClr val="595959"/>
                </a:solidFill>
              </a:rPr>
              <a:t>INGRESOS</a:t>
            </a:r>
            <a:endParaRPr lang="de-DE" sz="5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2" name="Rectangle 95"/>
          <p:cNvSpPr txBox="1">
            <a:spLocks noChangeArrowheads="1"/>
          </p:cNvSpPr>
          <p:nvPr/>
        </p:nvSpPr>
        <p:spPr>
          <a:xfrm>
            <a:off x="300038" y="0"/>
            <a:ext cx="8520112" cy="10001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1" smtClean="0">
                <a:solidFill>
                  <a:srgbClr val="595959"/>
                </a:solidFill>
              </a:rPr>
              <a:t>VARIACIÓN INGRESOS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799" y="1000125"/>
            <a:ext cx="3778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RESULTADOS OBTENIDOS</a:t>
            </a:r>
            <a:endParaRPr lang="es-ES" sz="1600" noProof="1">
              <a:cs typeface="Arial" charset="0"/>
            </a:endParaRPr>
          </a:p>
        </p:txBody>
      </p:sp>
      <p:graphicFrame>
        <p:nvGraphicFramePr>
          <p:cNvPr id="14" name="13 Gráfico"/>
          <p:cNvGraphicFramePr/>
          <p:nvPr/>
        </p:nvGraphicFramePr>
        <p:xfrm>
          <a:off x="0" y="1307902"/>
          <a:ext cx="4682359" cy="327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/>
        </p:nvGraphicFramePr>
        <p:xfrm>
          <a:off x="4083269" y="3665855"/>
          <a:ext cx="5060731" cy="319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Kreuz 15"/>
          <p:cNvSpPr/>
          <p:nvPr/>
        </p:nvSpPr>
        <p:spPr>
          <a:xfrm>
            <a:off x="5860231" y="1307902"/>
            <a:ext cx="2059403" cy="1832253"/>
          </a:xfrm>
          <a:prstGeom prst="plus">
            <a:avLst>
              <a:gd name="adj" fmla="val 3328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23900" dist="88900" sx="110000" sy="110000" algn="ctr">
              <a:srgbClr val="000000">
                <a:alpha val="57000"/>
              </a:srgbClr>
            </a:outerShdw>
          </a:effectLst>
          <a:scene3d>
            <a:camera prst="perspectiveFront" fov="5400000">
              <a:rot lat="764975" lon="923057" rev="0"/>
            </a:camera>
            <a:lightRig rig="threePt" dir="t">
              <a:rot lat="0" lon="0" rev="7200000"/>
            </a:lightRig>
          </a:scene3d>
          <a:sp3d extrusionH="1524000" prstMaterial="matte">
            <a:bevelT prst="divot"/>
            <a:bevelB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799" y="1000125"/>
            <a:ext cx="3778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RESULTADOS OBTENIDOS:</a:t>
            </a:r>
            <a:endParaRPr lang="es-ES" sz="1600" noProof="1">
              <a:cs typeface="Arial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7"/>
              </a:cxn>
              <a:cxn ang="0">
                <a:pos x="46" y="819"/>
              </a:cxn>
              <a:cxn ang="0">
                <a:pos x="273" y="699"/>
              </a:cxn>
              <a:cxn ang="0">
                <a:pos x="352" y="645"/>
              </a:cxn>
              <a:cxn ang="0">
                <a:pos x="442" y="613"/>
              </a:cxn>
              <a:cxn ang="0">
                <a:pos x="443" y="613"/>
              </a:cxn>
              <a:cxn ang="0">
                <a:pos x="495" y="630"/>
              </a:cxn>
              <a:cxn ang="0">
                <a:pos x="503" y="666"/>
              </a:cxn>
              <a:cxn ang="0">
                <a:pos x="511" y="701"/>
              </a:cxn>
              <a:cxn ang="0">
                <a:pos x="613" y="734"/>
              </a:cxn>
              <a:cxn ang="0">
                <a:pos x="646" y="633"/>
              </a:cxn>
              <a:cxn ang="0">
                <a:pos x="623" y="605"/>
              </a:cxn>
              <a:cxn ang="0">
                <a:pos x="599" y="578"/>
              </a:cxn>
              <a:cxn ang="0">
                <a:pos x="615" y="526"/>
              </a:cxn>
              <a:cxn ang="0">
                <a:pos x="616" y="525"/>
              </a:cxn>
              <a:cxn ang="0">
                <a:pos x="696" y="471"/>
              </a:cxn>
              <a:cxn ang="0">
                <a:pos x="787" y="439"/>
              </a:cxn>
              <a:cxn ang="0">
                <a:pos x="787" y="439"/>
              </a:cxn>
              <a:cxn ang="0">
                <a:pos x="879" y="406"/>
              </a:cxn>
              <a:cxn ang="0">
                <a:pos x="960" y="352"/>
              </a:cxn>
              <a:cxn ang="0">
                <a:pos x="960" y="351"/>
              </a:cxn>
              <a:cxn ang="0">
                <a:pos x="976" y="300"/>
              </a:cxn>
              <a:cxn ang="0">
                <a:pos x="952" y="272"/>
              </a:cxn>
              <a:cxn ang="0">
                <a:pos x="929" y="245"/>
              </a:cxn>
              <a:cxn ang="0">
                <a:pos x="962" y="144"/>
              </a:cxn>
              <a:cxn ang="0">
                <a:pos x="1064" y="177"/>
              </a:cxn>
              <a:cxn ang="0">
                <a:pos x="1072" y="212"/>
              </a:cxn>
              <a:cxn ang="0">
                <a:pos x="1080" y="247"/>
              </a:cxn>
              <a:cxn ang="0">
                <a:pos x="1081" y="248"/>
              </a:cxn>
              <a:cxn ang="0">
                <a:pos x="1082" y="249"/>
              </a:cxn>
              <a:cxn ang="0">
                <a:pos x="1082" y="250"/>
              </a:cxn>
              <a:cxn ang="0">
                <a:pos x="1083" y="251"/>
              </a:cxn>
              <a:cxn ang="0">
                <a:pos x="1084" y="251"/>
              </a:cxn>
              <a:cxn ang="0">
                <a:pos x="1086" y="253"/>
              </a:cxn>
              <a:cxn ang="0">
                <a:pos x="1086" y="253"/>
              </a:cxn>
              <a:cxn ang="0">
                <a:pos x="1088" y="255"/>
              </a:cxn>
              <a:cxn ang="0">
                <a:pos x="1088" y="255"/>
              </a:cxn>
              <a:cxn ang="0">
                <a:pos x="1128" y="265"/>
              </a:cxn>
              <a:cxn ang="0">
                <a:pos x="1128" y="265"/>
              </a:cxn>
              <a:cxn ang="0">
                <a:pos x="1131" y="265"/>
              </a:cxn>
              <a:cxn ang="0">
                <a:pos x="1132" y="264"/>
              </a:cxn>
              <a:cxn ang="0">
                <a:pos x="1223" y="232"/>
              </a:cxn>
              <a:cxn ang="0">
                <a:pos x="1303" y="177"/>
              </a:cxn>
              <a:cxn ang="0">
                <a:pos x="1655" y="0"/>
              </a:cxn>
              <a:cxn ang="0">
                <a:pos x="0" y="0"/>
              </a:cxn>
            </a:cxnLst>
            <a:rect l="0" t="0" r="r" b="b"/>
            <a:pathLst>
              <a:path w="1655" h="837">
                <a:moveTo>
                  <a:pt x="0" y="0"/>
                </a:moveTo>
                <a:cubicBezTo>
                  <a:pt x="0" y="837"/>
                  <a:pt x="0" y="837"/>
                  <a:pt x="0" y="837"/>
                </a:cubicBezTo>
                <a:cubicBezTo>
                  <a:pt x="46" y="819"/>
                  <a:pt x="46" y="819"/>
                  <a:pt x="46" y="819"/>
                </a:cubicBezTo>
                <a:cubicBezTo>
                  <a:pt x="112" y="792"/>
                  <a:pt x="232" y="739"/>
                  <a:pt x="273" y="699"/>
                </a:cubicBezTo>
                <a:cubicBezTo>
                  <a:pt x="279" y="693"/>
                  <a:pt x="310" y="666"/>
                  <a:pt x="352" y="645"/>
                </a:cubicBezTo>
                <a:cubicBezTo>
                  <a:pt x="394" y="624"/>
                  <a:pt x="434" y="615"/>
                  <a:pt x="442" y="613"/>
                </a:cubicBezTo>
                <a:cubicBezTo>
                  <a:pt x="443" y="613"/>
                  <a:pt x="443" y="613"/>
                  <a:pt x="443" y="613"/>
                </a:cubicBezTo>
                <a:cubicBezTo>
                  <a:pt x="470" y="608"/>
                  <a:pt x="490" y="624"/>
                  <a:pt x="495" y="630"/>
                </a:cubicBezTo>
                <a:cubicBezTo>
                  <a:pt x="504" y="642"/>
                  <a:pt x="504" y="659"/>
                  <a:pt x="503" y="666"/>
                </a:cubicBezTo>
                <a:cubicBezTo>
                  <a:pt x="503" y="677"/>
                  <a:pt x="506" y="690"/>
                  <a:pt x="511" y="701"/>
                </a:cubicBezTo>
                <a:cubicBezTo>
                  <a:pt x="530" y="738"/>
                  <a:pt x="576" y="753"/>
                  <a:pt x="613" y="734"/>
                </a:cubicBezTo>
                <a:cubicBezTo>
                  <a:pt x="650" y="715"/>
                  <a:pt x="665" y="670"/>
                  <a:pt x="646" y="633"/>
                </a:cubicBezTo>
                <a:cubicBezTo>
                  <a:pt x="640" y="622"/>
                  <a:pt x="632" y="612"/>
                  <a:pt x="623" y="605"/>
                </a:cubicBezTo>
                <a:cubicBezTo>
                  <a:pt x="617" y="602"/>
                  <a:pt x="603" y="591"/>
                  <a:pt x="599" y="578"/>
                </a:cubicBezTo>
                <a:cubicBezTo>
                  <a:pt x="597" y="570"/>
                  <a:pt x="596" y="545"/>
                  <a:pt x="615" y="526"/>
                </a:cubicBezTo>
                <a:cubicBezTo>
                  <a:pt x="615" y="526"/>
                  <a:pt x="616" y="525"/>
                  <a:pt x="616" y="525"/>
                </a:cubicBezTo>
                <a:cubicBezTo>
                  <a:pt x="622" y="520"/>
                  <a:pt x="653" y="493"/>
                  <a:pt x="696" y="471"/>
                </a:cubicBezTo>
                <a:cubicBezTo>
                  <a:pt x="739" y="449"/>
                  <a:pt x="780" y="440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7" y="439"/>
                  <a:pt x="832" y="430"/>
                  <a:pt x="879" y="406"/>
                </a:cubicBezTo>
                <a:cubicBezTo>
                  <a:pt x="927" y="382"/>
                  <a:pt x="960" y="352"/>
                  <a:pt x="960" y="352"/>
                </a:cubicBezTo>
                <a:cubicBezTo>
                  <a:pt x="960" y="351"/>
                  <a:pt x="960" y="351"/>
                  <a:pt x="960" y="351"/>
                </a:cubicBezTo>
                <a:cubicBezTo>
                  <a:pt x="979" y="333"/>
                  <a:pt x="978" y="307"/>
                  <a:pt x="976" y="300"/>
                </a:cubicBezTo>
                <a:cubicBezTo>
                  <a:pt x="972" y="286"/>
                  <a:pt x="958" y="276"/>
                  <a:pt x="952" y="272"/>
                </a:cubicBezTo>
                <a:cubicBezTo>
                  <a:pt x="943" y="265"/>
                  <a:pt x="935" y="256"/>
                  <a:pt x="929" y="245"/>
                </a:cubicBezTo>
                <a:cubicBezTo>
                  <a:pt x="910" y="208"/>
                  <a:pt x="925" y="162"/>
                  <a:pt x="962" y="144"/>
                </a:cubicBezTo>
                <a:cubicBezTo>
                  <a:pt x="999" y="125"/>
                  <a:pt x="1045" y="140"/>
                  <a:pt x="1064" y="177"/>
                </a:cubicBezTo>
                <a:cubicBezTo>
                  <a:pt x="1069" y="188"/>
                  <a:pt x="1072" y="200"/>
                  <a:pt x="1072" y="212"/>
                </a:cubicBezTo>
                <a:cubicBezTo>
                  <a:pt x="1071" y="218"/>
                  <a:pt x="1071" y="236"/>
                  <a:pt x="1080" y="247"/>
                </a:cubicBezTo>
                <a:cubicBezTo>
                  <a:pt x="1080" y="248"/>
                  <a:pt x="1080" y="248"/>
                  <a:pt x="1081" y="248"/>
                </a:cubicBezTo>
                <a:cubicBezTo>
                  <a:pt x="1081" y="249"/>
                  <a:pt x="1081" y="249"/>
                  <a:pt x="1082" y="249"/>
                </a:cubicBezTo>
                <a:cubicBezTo>
                  <a:pt x="1082" y="249"/>
                  <a:pt x="1082" y="250"/>
                  <a:pt x="1082" y="250"/>
                </a:cubicBezTo>
                <a:cubicBezTo>
                  <a:pt x="1083" y="250"/>
                  <a:pt x="1083" y="251"/>
                  <a:pt x="1083" y="251"/>
                </a:cubicBezTo>
                <a:cubicBezTo>
                  <a:pt x="1084" y="251"/>
                  <a:pt x="1084" y="251"/>
                  <a:pt x="1084" y="251"/>
                </a:cubicBezTo>
                <a:cubicBezTo>
                  <a:pt x="1084" y="252"/>
                  <a:pt x="1085" y="252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6" y="253"/>
                  <a:pt x="1087" y="254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97" y="261"/>
                  <a:pt x="1111" y="267"/>
                  <a:pt x="1128" y="265"/>
                </a:cubicBezTo>
                <a:cubicBezTo>
                  <a:pt x="1128" y="265"/>
                  <a:pt x="1128" y="265"/>
                  <a:pt x="1128" y="265"/>
                </a:cubicBezTo>
                <a:cubicBezTo>
                  <a:pt x="1129" y="265"/>
                  <a:pt x="1130" y="265"/>
                  <a:pt x="1131" y="265"/>
                </a:cubicBezTo>
                <a:cubicBezTo>
                  <a:pt x="1132" y="264"/>
                  <a:pt x="1132" y="264"/>
                  <a:pt x="1132" y="264"/>
                </a:cubicBezTo>
                <a:cubicBezTo>
                  <a:pt x="1145" y="261"/>
                  <a:pt x="1184" y="252"/>
                  <a:pt x="1223" y="232"/>
                </a:cubicBezTo>
                <a:cubicBezTo>
                  <a:pt x="1260" y="214"/>
                  <a:pt x="1289" y="192"/>
                  <a:pt x="1303" y="177"/>
                </a:cubicBezTo>
                <a:cubicBezTo>
                  <a:pt x="1401" y="80"/>
                  <a:pt x="1655" y="0"/>
                  <a:pt x="1655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9C9C9"/>
              </a:gs>
              <a:gs pos="100000">
                <a:srgbClr val="C9C9C9">
                  <a:gamma/>
                  <a:tint val="64706"/>
                  <a:invGamma/>
                </a:srgbClr>
              </a:gs>
            </a:gsLst>
            <a:lin ang="2700000" scaled="1"/>
          </a:gra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Freeform 8"/>
          <p:cNvSpPr>
            <a:spLocks/>
          </p:cNvSpPr>
          <p:nvPr/>
        </p:nvSpPr>
        <p:spPr bwMode="gray">
          <a:xfrm>
            <a:off x="323850" y="1555750"/>
            <a:ext cx="8496300" cy="4246563"/>
          </a:xfrm>
          <a:custGeom>
            <a:avLst/>
            <a:gdLst/>
            <a:ahLst/>
            <a:cxnLst>
              <a:cxn ang="0">
                <a:pos x="1303" y="177"/>
              </a:cxn>
              <a:cxn ang="0">
                <a:pos x="1223" y="232"/>
              </a:cxn>
              <a:cxn ang="0">
                <a:pos x="1132" y="265"/>
              </a:cxn>
              <a:cxn ang="0">
                <a:pos x="1131" y="265"/>
              </a:cxn>
              <a:cxn ang="0">
                <a:pos x="1127" y="265"/>
              </a:cxn>
              <a:cxn ang="0">
                <a:pos x="1128" y="265"/>
              </a:cxn>
              <a:cxn ang="0">
                <a:pos x="1088" y="255"/>
              </a:cxn>
              <a:cxn ang="0">
                <a:pos x="1088" y="255"/>
              </a:cxn>
              <a:cxn ang="0">
                <a:pos x="1086" y="253"/>
              </a:cxn>
              <a:cxn ang="0">
                <a:pos x="1086" y="253"/>
              </a:cxn>
              <a:cxn ang="0">
                <a:pos x="1084" y="251"/>
              </a:cxn>
              <a:cxn ang="0">
                <a:pos x="1083" y="251"/>
              </a:cxn>
              <a:cxn ang="0">
                <a:pos x="1082" y="250"/>
              </a:cxn>
              <a:cxn ang="0">
                <a:pos x="1082" y="249"/>
              </a:cxn>
              <a:cxn ang="0">
                <a:pos x="1081" y="248"/>
              </a:cxn>
              <a:cxn ang="0">
                <a:pos x="1080" y="247"/>
              </a:cxn>
              <a:cxn ang="0">
                <a:pos x="1072" y="212"/>
              </a:cxn>
              <a:cxn ang="0">
                <a:pos x="1064" y="177"/>
              </a:cxn>
              <a:cxn ang="0">
                <a:pos x="962" y="144"/>
              </a:cxn>
              <a:cxn ang="0">
                <a:pos x="929" y="245"/>
              </a:cxn>
              <a:cxn ang="0">
                <a:pos x="952" y="272"/>
              </a:cxn>
              <a:cxn ang="0">
                <a:pos x="976" y="300"/>
              </a:cxn>
              <a:cxn ang="0">
                <a:pos x="960" y="351"/>
              </a:cxn>
              <a:cxn ang="0">
                <a:pos x="960" y="352"/>
              </a:cxn>
              <a:cxn ang="0">
                <a:pos x="879" y="406"/>
              </a:cxn>
              <a:cxn ang="0">
                <a:pos x="787" y="439"/>
              </a:cxn>
              <a:cxn ang="0">
                <a:pos x="787" y="439"/>
              </a:cxn>
              <a:cxn ang="0">
                <a:pos x="696" y="471"/>
              </a:cxn>
              <a:cxn ang="0">
                <a:pos x="616" y="525"/>
              </a:cxn>
              <a:cxn ang="0">
                <a:pos x="615" y="526"/>
              </a:cxn>
              <a:cxn ang="0">
                <a:pos x="599" y="578"/>
              </a:cxn>
              <a:cxn ang="0">
                <a:pos x="623" y="605"/>
              </a:cxn>
              <a:cxn ang="0">
                <a:pos x="646" y="633"/>
              </a:cxn>
              <a:cxn ang="0">
                <a:pos x="613" y="734"/>
              </a:cxn>
              <a:cxn ang="0">
                <a:pos x="511" y="701"/>
              </a:cxn>
              <a:cxn ang="0">
                <a:pos x="503" y="666"/>
              </a:cxn>
              <a:cxn ang="0">
                <a:pos x="495" y="630"/>
              </a:cxn>
              <a:cxn ang="0">
                <a:pos x="443" y="613"/>
              </a:cxn>
              <a:cxn ang="0">
                <a:pos x="442" y="613"/>
              </a:cxn>
              <a:cxn ang="0">
                <a:pos x="352" y="645"/>
              </a:cxn>
              <a:cxn ang="0">
                <a:pos x="273" y="699"/>
              </a:cxn>
              <a:cxn ang="0">
                <a:pos x="46" y="819"/>
              </a:cxn>
              <a:cxn ang="0">
                <a:pos x="0" y="837"/>
              </a:cxn>
              <a:cxn ang="0">
                <a:pos x="1655" y="837"/>
              </a:cxn>
              <a:cxn ang="0">
                <a:pos x="1655" y="0"/>
              </a:cxn>
              <a:cxn ang="0">
                <a:pos x="1303" y="177"/>
              </a:cxn>
            </a:cxnLst>
            <a:rect l="0" t="0" r="r" b="b"/>
            <a:pathLst>
              <a:path w="1655" h="837">
                <a:moveTo>
                  <a:pt x="1303" y="177"/>
                </a:moveTo>
                <a:cubicBezTo>
                  <a:pt x="1289" y="192"/>
                  <a:pt x="1260" y="214"/>
                  <a:pt x="1223" y="232"/>
                </a:cubicBezTo>
                <a:cubicBezTo>
                  <a:pt x="1176" y="256"/>
                  <a:pt x="1132" y="265"/>
                  <a:pt x="1132" y="265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31" y="265"/>
                  <a:pt x="1127" y="265"/>
                  <a:pt x="1127" y="265"/>
                </a:cubicBezTo>
                <a:cubicBezTo>
                  <a:pt x="1127" y="265"/>
                  <a:pt x="1128" y="265"/>
                  <a:pt x="1128" y="265"/>
                </a:cubicBezTo>
                <a:cubicBezTo>
                  <a:pt x="1111" y="267"/>
                  <a:pt x="1097" y="261"/>
                  <a:pt x="1088" y="255"/>
                </a:cubicBezTo>
                <a:cubicBezTo>
                  <a:pt x="1088" y="255"/>
                  <a:pt x="1088" y="255"/>
                  <a:pt x="1088" y="255"/>
                </a:cubicBezTo>
                <a:cubicBezTo>
                  <a:pt x="1087" y="254"/>
                  <a:pt x="1086" y="253"/>
                  <a:pt x="1086" y="253"/>
                </a:cubicBezTo>
                <a:cubicBezTo>
                  <a:pt x="1086" y="253"/>
                  <a:pt x="1086" y="253"/>
                  <a:pt x="1086" y="253"/>
                </a:cubicBezTo>
                <a:cubicBezTo>
                  <a:pt x="1085" y="252"/>
                  <a:pt x="1084" y="252"/>
                  <a:pt x="1084" y="251"/>
                </a:cubicBezTo>
                <a:cubicBezTo>
                  <a:pt x="1084" y="251"/>
                  <a:pt x="1084" y="251"/>
                  <a:pt x="1083" y="251"/>
                </a:cubicBezTo>
                <a:cubicBezTo>
                  <a:pt x="1083" y="251"/>
                  <a:pt x="1083" y="250"/>
                  <a:pt x="1082" y="250"/>
                </a:cubicBezTo>
                <a:cubicBezTo>
                  <a:pt x="1082" y="250"/>
                  <a:pt x="1082" y="249"/>
                  <a:pt x="1082" y="249"/>
                </a:cubicBezTo>
                <a:cubicBezTo>
                  <a:pt x="1081" y="249"/>
                  <a:pt x="1081" y="249"/>
                  <a:pt x="1081" y="248"/>
                </a:cubicBezTo>
                <a:cubicBezTo>
                  <a:pt x="1080" y="248"/>
                  <a:pt x="1080" y="248"/>
                  <a:pt x="1080" y="247"/>
                </a:cubicBezTo>
                <a:cubicBezTo>
                  <a:pt x="1071" y="236"/>
                  <a:pt x="1071" y="218"/>
                  <a:pt x="1072" y="212"/>
                </a:cubicBezTo>
                <a:cubicBezTo>
                  <a:pt x="1072" y="200"/>
                  <a:pt x="1069" y="188"/>
                  <a:pt x="1064" y="177"/>
                </a:cubicBezTo>
                <a:cubicBezTo>
                  <a:pt x="1045" y="140"/>
                  <a:pt x="999" y="125"/>
                  <a:pt x="962" y="144"/>
                </a:cubicBezTo>
                <a:cubicBezTo>
                  <a:pt x="925" y="162"/>
                  <a:pt x="910" y="208"/>
                  <a:pt x="929" y="245"/>
                </a:cubicBezTo>
                <a:cubicBezTo>
                  <a:pt x="935" y="256"/>
                  <a:pt x="943" y="265"/>
                  <a:pt x="952" y="272"/>
                </a:cubicBezTo>
                <a:cubicBezTo>
                  <a:pt x="958" y="276"/>
                  <a:pt x="972" y="286"/>
                  <a:pt x="976" y="300"/>
                </a:cubicBezTo>
                <a:cubicBezTo>
                  <a:pt x="978" y="307"/>
                  <a:pt x="979" y="333"/>
                  <a:pt x="960" y="351"/>
                </a:cubicBezTo>
                <a:cubicBezTo>
                  <a:pt x="960" y="351"/>
                  <a:pt x="960" y="351"/>
                  <a:pt x="960" y="352"/>
                </a:cubicBezTo>
                <a:cubicBezTo>
                  <a:pt x="960" y="352"/>
                  <a:pt x="927" y="382"/>
                  <a:pt x="879" y="406"/>
                </a:cubicBezTo>
                <a:cubicBezTo>
                  <a:pt x="832" y="430"/>
                  <a:pt x="787" y="439"/>
                  <a:pt x="787" y="439"/>
                </a:cubicBezTo>
                <a:cubicBezTo>
                  <a:pt x="787" y="439"/>
                  <a:pt x="787" y="439"/>
                  <a:pt x="787" y="439"/>
                </a:cubicBezTo>
                <a:cubicBezTo>
                  <a:pt x="780" y="440"/>
                  <a:pt x="739" y="449"/>
                  <a:pt x="696" y="471"/>
                </a:cubicBezTo>
                <a:cubicBezTo>
                  <a:pt x="653" y="493"/>
                  <a:pt x="622" y="520"/>
                  <a:pt x="616" y="525"/>
                </a:cubicBezTo>
                <a:cubicBezTo>
                  <a:pt x="616" y="525"/>
                  <a:pt x="615" y="526"/>
                  <a:pt x="615" y="526"/>
                </a:cubicBezTo>
                <a:cubicBezTo>
                  <a:pt x="596" y="545"/>
                  <a:pt x="597" y="570"/>
                  <a:pt x="599" y="578"/>
                </a:cubicBezTo>
                <a:cubicBezTo>
                  <a:pt x="603" y="591"/>
                  <a:pt x="617" y="602"/>
                  <a:pt x="623" y="605"/>
                </a:cubicBezTo>
                <a:cubicBezTo>
                  <a:pt x="632" y="612"/>
                  <a:pt x="640" y="622"/>
                  <a:pt x="646" y="633"/>
                </a:cubicBezTo>
                <a:cubicBezTo>
                  <a:pt x="665" y="670"/>
                  <a:pt x="650" y="715"/>
                  <a:pt x="613" y="734"/>
                </a:cubicBezTo>
                <a:cubicBezTo>
                  <a:pt x="576" y="753"/>
                  <a:pt x="530" y="738"/>
                  <a:pt x="511" y="701"/>
                </a:cubicBezTo>
                <a:cubicBezTo>
                  <a:pt x="506" y="690"/>
                  <a:pt x="503" y="677"/>
                  <a:pt x="503" y="666"/>
                </a:cubicBezTo>
                <a:cubicBezTo>
                  <a:pt x="504" y="659"/>
                  <a:pt x="504" y="642"/>
                  <a:pt x="495" y="630"/>
                </a:cubicBezTo>
                <a:cubicBezTo>
                  <a:pt x="490" y="624"/>
                  <a:pt x="470" y="608"/>
                  <a:pt x="443" y="613"/>
                </a:cubicBezTo>
                <a:cubicBezTo>
                  <a:pt x="443" y="613"/>
                  <a:pt x="443" y="613"/>
                  <a:pt x="442" y="613"/>
                </a:cubicBezTo>
                <a:cubicBezTo>
                  <a:pt x="434" y="615"/>
                  <a:pt x="394" y="624"/>
                  <a:pt x="352" y="645"/>
                </a:cubicBezTo>
                <a:cubicBezTo>
                  <a:pt x="310" y="666"/>
                  <a:pt x="279" y="693"/>
                  <a:pt x="273" y="699"/>
                </a:cubicBezTo>
                <a:cubicBezTo>
                  <a:pt x="232" y="739"/>
                  <a:pt x="112" y="792"/>
                  <a:pt x="46" y="819"/>
                </a:cubicBezTo>
                <a:cubicBezTo>
                  <a:pt x="18" y="830"/>
                  <a:pt x="0" y="837"/>
                  <a:pt x="0" y="837"/>
                </a:cubicBezTo>
                <a:cubicBezTo>
                  <a:pt x="1655" y="837"/>
                  <a:pt x="1655" y="837"/>
                  <a:pt x="1655" y="837"/>
                </a:cubicBezTo>
                <a:cubicBezTo>
                  <a:pt x="1655" y="0"/>
                  <a:pt x="1655" y="0"/>
                  <a:pt x="1655" y="0"/>
                </a:cubicBezTo>
                <a:cubicBezTo>
                  <a:pt x="1655" y="0"/>
                  <a:pt x="1401" y="80"/>
                  <a:pt x="1303" y="17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410345" y="1952785"/>
          <a:ext cx="6462794" cy="33786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79777"/>
                <a:gridCol w="1536978"/>
                <a:gridCol w="994516"/>
                <a:gridCol w="994516"/>
                <a:gridCol w="1657007"/>
              </a:tblGrid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VARIACION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VAN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TIR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TMAR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RESULTADO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-5%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$ 28.111,97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20,34%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35%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$ 17.515,87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17,38%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45%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$ 20.694,70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17,01%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55%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$ 21.754,31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15,89%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65%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$ 23.343,72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15,14%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48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95%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$ 23.873,53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12,88%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/>
                        <a:t>16,78%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/>
                        <a:t>NO FACTIBLE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feld 7"/>
          <p:cNvSpPr txBox="1">
            <a:spLocks noChangeArrowheads="1"/>
          </p:cNvSpPr>
          <p:nvPr/>
        </p:nvSpPr>
        <p:spPr bwMode="gray">
          <a:xfrm>
            <a:off x="0" y="-15874"/>
            <a:ext cx="914400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400" b="1" dirty="0" smtClean="0"/>
              <a:t>VARIACIÓN </a:t>
            </a:r>
            <a:r>
              <a:rPr lang="de-DE" sz="5400" dirty="0" smtClean="0">
                <a:solidFill>
                  <a:srgbClr val="595959"/>
                </a:solidFill>
              </a:rPr>
              <a:t>COSTOS</a:t>
            </a:r>
            <a:endParaRPr lang="de-DE" sz="540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827088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2" name="Rectangle 95"/>
          <p:cNvSpPr txBox="1">
            <a:spLocks noChangeArrowheads="1"/>
          </p:cNvSpPr>
          <p:nvPr/>
        </p:nvSpPr>
        <p:spPr>
          <a:xfrm>
            <a:off x="300038" y="0"/>
            <a:ext cx="8520112" cy="10001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1" smtClean="0">
                <a:solidFill>
                  <a:srgbClr val="595959"/>
                </a:solidFill>
              </a:rPr>
              <a:t>VARIACIÓN COSTOS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GB" sz="20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304799" y="1000125"/>
            <a:ext cx="3778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s-ES" sz="2000" b="1" noProof="1" smtClean="0"/>
              <a:t>RESULTADOS OBTENIDOS</a:t>
            </a:r>
            <a:endParaRPr lang="es-ES" sz="1600" noProof="1">
              <a:cs typeface="Arial" charset="0"/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0" y="1307902"/>
          <a:ext cx="5025376" cy="290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6 Gráfico"/>
          <p:cNvGraphicFramePr/>
          <p:nvPr/>
        </p:nvGraphicFramePr>
        <p:xfrm>
          <a:off x="4083269" y="3720662"/>
          <a:ext cx="5038711" cy="287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718874" y="2096915"/>
            <a:ext cx="2603716" cy="8131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3174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4026090" y="0"/>
            <a:ext cx="5117911" cy="83099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800" b="1" i="1" dirty="0" smtClean="0"/>
              <a:t>CONCLUSIONE</a:t>
            </a:r>
            <a:r>
              <a:rPr lang="de-DE" sz="4800" b="1" dirty="0" smtClean="0"/>
              <a:t>S</a:t>
            </a:r>
            <a:endParaRPr lang="de-DE" sz="4800" b="1" dirty="0"/>
          </a:p>
        </p:txBody>
      </p:sp>
      <p:pic>
        <p:nvPicPr>
          <p:cNvPr id="16" name="Picture 4" descr="http://t0.gstatic.com/images?q=tbn:ANd9GcS-4TIvxfnZnoXgWInL9jwj_5ItO9AbGbEpCpNGZJLo89y19l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06" y="0"/>
            <a:ext cx="2673689" cy="2354066"/>
          </a:xfrm>
          <a:prstGeom prst="rect">
            <a:avLst/>
          </a:prstGeom>
          <a:noFill/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660911813"/>
              </p:ext>
            </p:extLst>
          </p:nvPr>
        </p:nvGraphicFramePr>
        <p:xfrm>
          <a:off x="116006" y="1468438"/>
          <a:ext cx="89119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 descr="http://t1.gstatic.com/images?q=tbn:ANd9GcSItbItjzaM6FpRaD58VBzuoNIwjJIDaOg_dHABzR4WSt8qIsEiR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0408" y="4928461"/>
            <a:ext cx="2247586" cy="179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428919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" y="2491997"/>
            <a:ext cx="9144000" cy="1676400"/>
            <a:chOff x="0" y="2086"/>
            <a:chExt cx="5760" cy="105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2" name="Textfeld 7"/>
          <p:cNvSpPr txBox="1">
            <a:spLocks noChangeArrowheads="1"/>
          </p:cNvSpPr>
          <p:nvPr/>
        </p:nvSpPr>
        <p:spPr bwMode="gray">
          <a:xfrm>
            <a:off x="2347415" y="0"/>
            <a:ext cx="6796587" cy="83099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800" b="1" i="1" dirty="0" smtClean="0"/>
              <a:t>RECOMENDACIONE</a:t>
            </a:r>
            <a:r>
              <a:rPr lang="de-DE" sz="4800" b="1" dirty="0" smtClean="0"/>
              <a:t>S</a:t>
            </a:r>
            <a:endParaRPr lang="de-DE" sz="4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593249358"/>
              </p:ext>
            </p:extLst>
          </p:nvPr>
        </p:nvGraphicFramePr>
        <p:xfrm>
          <a:off x="1282890" y="1049362"/>
          <a:ext cx="7178721" cy="53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t3.gstatic.com/images?q=tbn:ANd9GcRVkxzZhTWBpDvo_CC7n_9N_d3QKi2EEvFulRUiTQRB4EzrNVHKA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3491"/>
            <a:ext cx="1907704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8403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/>
          <p:cNvSpPr>
            <a:spLocks noGrp="1" noChangeArrowheads="1"/>
          </p:cNvSpPr>
          <p:nvPr/>
        </p:nvSpPr>
        <p:spPr bwMode="gray">
          <a:xfrm>
            <a:off x="320675" y="33338"/>
            <a:ext cx="85201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de-DE" sz="3000" b="1">
                <a:solidFill>
                  <a:schemeClr val="bg1"/>
                </a:solidFill>
              </a:rPr>
              <a:t>Headline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gray">
          <a:xfrm>
            <a:off x="320675" y="10128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sz="2000" noProof="1">
                <a:solidFill>
                  <a:schemeClr val="bg1"/>
                </a:solidFill>
              </a:rPr>
              <a:t>Placeholder for your own sub headline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39" name="Grafik 220" descr="Hintergrund 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900" y="3619500"/>
            <a:ext cx="1974850" cy="1960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Grafik 8" descr="Abstrac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100000">
                <a:srgbClr val="D2201C"/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>
            <a:outerShdw blurRad="50800" dist="50800" dir="5400000" sx="1000" sy="1000" algn="ctr" rotWithShape="0">
              <a:schemeClr val="tx1">
                <a:lumMod val="85000"/>
                <a:lumOff val="15000"/>
              </a:schemeClr>
            </a:outerShdw>
          </a:effectLst>
        </p:spPr>
      </p:pic>
      <p:grpSp>
        <p:nvGrpSpPr>
          <p:cNvPr id="2" name="Gruppieren 224"/>
          <p:cNvGrpSpPr>
            <a:grpSpLocks/>
          </p:cNvGrpSpPr>
          <p:nvPr/>
        </p:nvGrpSpPr>
        <p:grpSpPr bwMode="auto">
          <a:xfrm>
            <a:off x="4702175" y="3629025"/>
            <a:ext cx="1998663" cy="1960563"/>
            <a:chOff x="4369142" y="3629025"/>
            <a:chExt cx="1998639" cy="1959784"/>
          </a:xfrm>
        </p:grpSpPr>
        <p:pic>
          <p:nvPicPr>
            <p:cNvPr id="42" name="Grafik 223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5017" y="3629025"/>
              <a:ext cx="1974826" cy="1959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" name="Freeform 165"/>
            <p:cNvSpPr>
              <a:spLocks/>
            </p:cNvSpPr>
            <p:nvPr/>
          </p:nvSpPr>
          <p:spPr bwMode="auto">
            <a:xfrm rot="20704251">
              <a:off x="4650127" y="4762050"/>
              <a:ext cx="1717654" cy="660138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 rot="20704251">
              <a:off x="4369142" y="3706782"/>
              <a:ext cx="1724004" cy="671245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tx2">
                  <a:lumMod val="60000"/>
                  <a:lumOff val="40000"/>
                  <a:alpha val="22000"/>
                </a:schemeClr>
              </a:solidFill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grpSp>
        <p:nvGrpSpPr>
          <p:cNvPr id="3" name="Gruppieren 31"/>
          <p:cNvGrpSpPr>
            <a:grpSpLocks/>
          </p:cNvGrpSpPr>
          <p:nvPr/>
        </p:nvGrpSpPr>
        <p:grpSpPr bwMode="auto">
          <a:xfrm>
            <a:off x="2501900" y="3609975"/>
            <a:ext cx="1998663" cy="1960563"/>
            <a:chOff x="2273643" y="3609975"/>
            <a:chExt cx="1998639" cy="1959784"/>
          </a:xfrm>
        </p:grpSpPr>
        <p:pic>
          <p:nvPicPr>
            <p:cNvPr id="47" name="Grafik 212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9518" y="3609975"/>
              <a:ext cx="1974826" cy="1959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8" name="Freeform 165"/>
            <p:cNvSpPr>
              <a:spLocks/>
            </p:cNvSpPr>
            <p:nvPr/>
          </p:nvSpPr>
          <p:spPr bwMode="auto">
            <a:xfrm rot="20704251">
              <a:off x="2554628" y="4743000"/>
              <a:ext cx="1717654" cy="660138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49" name="Freeform 166"/>
            <p:cNvSpPr>
              <a:spLocks/>
            </p:cNvSpPr>
            <p:nvPr/>
          </p:nvSpPr>
          <p:spPr bwMode="auto">
            <a:xfrm rot="20704251">
              <a:off x="2273643" y="3687732"/>
              <a:ext cx="1724004" cy="671245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38100">
              <a:solidFill>
                <a:schemeClr val="tx2">
                  <a:lumMod val="60000"/>
                  <a:lumOff val="40000"/>
                  <a:alpha val="22000"/>
                </a:schemeClr>
              </a:solidFill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50" name="Textfeld 215"/>
          <p:cNvSpPr txBox="1">
            <a:spLocks noChangeArrowheads="1"/>
          </p:cNvSpPr>
          <p:nvPr/>
        </p:nvSpPr>
        <p:spPr bwMode="auto">
          <a:xfrm rot="20700000">
            <a:off x="2743200" y="4362450"/>
            <a:ext cx="157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grpSp>
        <p:nvGrpSpPr>
          <p:cNvPr id="4" name="Gruppieren 227"/>
          <p:cNvGrpSpPr/>
          <p:nvPr/>
        </p:nvGrpSpPr>
        <p:grpSpPr>
          <a:xfrm rot="21253109">
            <a:off x="6825230" y="3745818"/>
            <a:ext cx="1879275" cy="1473880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Grafik 221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3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54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55" name="Textfeld 222"/>
          <p:cNvSpPr txBox="1">
            <a:spLocks noChangeArrowheads="1"/>
          </p:cNvSpPr>
          <p:nvPr/>
        </p:nvSpPr>
        <p:spPr bwMode="auto">
          <a:xfrm rot="20700000">
            <a:off x="7058025" y="42767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sp>
        <p:nvSpPr>
          <p:cNvPr id="56" name="Rectangle 7"/>
          <p:cNvSpPr>
            <a:spLocks noGrp="1" noChangeArrowheads="1"/>
          </p:cNvSpPr>
          <p:nvPr/>
        </p:nvSpPr>
        <p:spPr bwMode="gray">
          <a:xfrm>
            <a:off x="3628697" y="229742"/>
            <a:ext cx="4912053" cy="28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GRACIAS</a:t>
            </a:r>
            <a:endParaRPr lang="de-DE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5" name="Gruppieren 30"/>
          <p:cNvGrpSpPr>
            <a:grpSpLocks/>
          </p:cNvGrpSpPr>
          <p:nvPr/>
        </p:nvGrpSpPr>
        <p:grpSpPr bwMode="auto">
          <a:xfrm>
            <a:off x="412750" y="3055938"/>
            <a:ext cx="1911350" cy="1847850"/>
            <a:chOff x="241642" y="2974166"/>
            <a:chExt cx="2005782" cy="1938368"/>
          </a:xfrm>
        </p:grpSpPr>
        <p:pic>
          <p:nvPicPr>
            <p:cNvPr id="59" name="Grafik 23" descr="Hintergrund 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29" y="2974166"/>
              <a:ext cx="1974941" cy="193836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0" name="Freeform 165"/>
            <p:cNvSpPr>
              <a:spLocks/>
            </p:cNvSpPr>
            <p:nvPr/>
          </p:nvSpPr>
          <p:spPr bwMode="auto">
            <a:xfrm rot="20704251">
              <a:off x="529849" y="4131524"/>
              <a:ext cx="1717575" cy="657780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20000"/>
                </a:gs>
                <a:gs pos="100000">
                  <a:srgbClr val="D2201C"/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61" name="Freeform 166"/>
            <p:cNvSpPr>
              <a:spLocks/>
            </p:cNvSpPr>
            <p:nvPr/>
          </p:nvSpPr>
          <p:spPr bwMode="auto">
            <a:xfrm rot="20704251">
              <a:off x="241642" y="3094065"/>
              <a:ext cx="1724240" cy="671101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29" y="569"/>
                </a:cxn>
                <a:cxn ang="0">
                  <a:pos x="99" y="423"/>
                </a:cxn>
                <a:cxn ang="0">
                  <a:pos x="128" y="378"/>
                </a:cxn>
                <a:cxn ang="0">
                  <a:pos x="139" y="363"/>
                </a:cxn>
                <a:cxn ang="0">
                  <a:pos x="155" y="342"/>
                </a:cxn>
                <a:cxn ang="0">
                  <a:pos x="166" y="328"/>
                </a:cxn>
                <a:cxn ang="0">
                  <a:pos x="216" y="269"/>
                </a:cxn>
                <a:cxn ang="0">
                  <a:pos x="244" y="242"/>
                </a:cxn>
                <a:cxn ang="0">
                  <a:pos x="263" y="224"/>
                </a:cxn>
                <a:cxn ang="0">
                  <a:pos x="290" y="201"/>
                </a:cxn>
                <a:cxn ang="0">
                  <a:pos x="351" y="154"/>
                </a:cxn>
                <a:cxn ang="0">
                  <a:pos x="368" y="142"/>
                </a:cxn>
                <a:cxn ang="0">
                  <a:pos x="394" y="126"/>
                </a:cxn>
                <a:cxn ang="0">
                  <a:pos x="441" y="100"/>
                </a:cxn>
                <a:cxn ang="0">
                  <a:pos x="478" y="81"/>
                </a:cxn>
                <a:cxn ang="0">
                  <a:pos x="549" y="52"/>
                </a:cxn>
                <a:cxn ang="0">
                  <a:pos x="566" y="46"/>
                </a:cxn>
                <a:cxn ang="0">
                  <a:pos x="618" y="30"/>
                </a:cxn>
                <a:cxn ang="0">
                  <a:pos x="683" y="15"/>
                </a:cxn>
                <a:cxn ang="0">
                  <a:pos x="703" y="11"/>
                </a:cxn>
                <a:cxn ang="0">
                  <a:pos x="721" y="9"/>
                </a:cxn>
                <a:cxn ang="0">
                  <a:pos x="735" y="7"/>
                </a:cxn>
                <a:cxn ang="0">
                  <a:pos x="751" y="5"/>
                </a:cxn>
                <a:cxn ang="0">
                  <a:pos x="771" y="3"/>
                </a:cxn>
                <a:cxn ang="0">
                  <a:pos x="799" y="1"/>
                </a:cxn>
                <a:cxn ang="0">
                  <a:pos x="817" y="0"/>
                </a:cxn>
                <a:cxn ang="0">
                  <a:pos x="835" y="0"/>
                </a:cxn>
                <a:cxn ang="0">
                  <a:pos x="857" y="0"/>
                </a:cxn>
                <a:cxn ang="0">
                  <a:pos x="875" y="0"/>
                </a:cxn>
                <a:cxn ang="0">
                  <a:pos x="893" y="1"/>
                </a:cxn>
                <a:cxn ang="0">
                  <a:pos x="921" y="3"/>
                </a:cxn>
                <a:cxn ang="0">
                  <a:pos x="941" y="5"/>
                </a:cxn>
                <a:cxn ang="0">
                  <a:pos x="957" y="7"/>
                </a:cxn>
                <a:cxn ang="0">
                  <a:pos x="971" y="9"/>
                </a:cxn>
                <a:cxn ang="0">
                  <a:pos x="989" y="11"/>
                </a:cxn>
                <a:cxn ang="0">
                  <a:pos x="1009" y="15"/>
                </a:cxn>
                <a:cxn ang="0">
                  <a:pos x="1074" y="30"/>
                </a:cxn>
                <a:cxn ang="0">
                  <a:pos x="1125" y="46"/>
                </a:cxn>
                <a:cxn ang="0">
                  <a:pos x="1143" y="52"/>
                </a:cxn>
                <a:cxn ang="0">
                  <a:pos x="1213" y="81"/>
                </a:cxn>
                <a:cxn ang="0">
                  <a:pos x="1251" y="100"/>
                </a:cxn>
                <a:cxn ang="0">
                  <a:pos x="1297" y="126"/>
                </a:cxn>
                <a:cxn ang="0">
                  <a:pos x="1323" y="142"/>
                </a:cxn>
                <a:cxn ang="0">
                  <a:pos x="1341" y="154"/>
                </a:cxn>
                <a:cxn ang="0">
                  <a:pos x="1402" y="201"/>
                </a:cxn>
                <a:cxn ang="0">
                  <a:pos x="1428" y="224"/>
                </a:cxn>
                <a:cxn ang="0">
                  <a:pos x="1448" y="242"/>
                </a:cxn>
                <a:cxn ang="0">
                  <a:pos x="1475" y="269"/>
                </a:cxn>
                <a:cxn ang="0">
                  <a:pos x="1526" y="328"/>
                </a:cxn>
                <a:cxn ang="0">
                  <a:pos x="1537" y="342"/>
                </a:cxn>
                <a:cxn ang="0">
                  <a:pos x="1553" y="363"/>
                </a:cxn>
                <a:cxn ang="0">
                  <a:pos x="1563" y="378"/>
                </a:cxn>
                <a:cxn ang="0">
                  <a:pos x="1592" y="423"/>
                </a:cxn>
                <a:cxn ang="0">
                  <a:pos x="1662" y="569"/>
                </a:cxn>
                <a:cxn ang="0">
                  <a:pos x="1691" y="665"/>
                </a:cxn>
              </a:cxnLst>
              <a:rect l="0" t="0" r="r" b="b"/>
              <a:pathLst>
                <a:path w="1691" h="665">
                  <a:moveTo>
                    <a:pt x="1691" y="665"/>
                  </a:moveTo>
                  <a:cubicBezTo>
                    <a:pt x="0" y="665"/>
                    <a:pt x="0" y="665"/>
                    <a:pt x="0" y="665"/>
                  </a:cubicBezTo>
                  <a:cubicBezTo>
                    <a:pt x="2" y="659"/>
                    <a:pt x="3" y="653"/>
                    <a:pt x="5" y="647"/>
                  </a:cubicBezTo>
                  <a:cubicBezTo>
                    <a:pt x="12" y="621"/>
                    <a:pt x="20" y="595"/>
                    <a:pt x="29" y="569"/>
                  </a:cubicBezTo>
                  <a:cubicBezTo>
                    <a:pt x="46" y="524"/>
                    <a:pt x="67" y="480"/>
                    <a:pt x="90" y="438"/>
                  </a:cubicBezTo>
                  <a:cubicBezTo>
                    <a:pt x="93" y="433"/>
                    <a:pt x="96" y="428"/>
                    <a:pt x="99" y="423"/>
                  </a:cubicBezTo>
                  <a:cubicBezTo>
                    <a:pt x="107" y="410"/>
                    <a:pt x="115" y="398"/>
                    <a:pt x="123" y="385"/>
                  </a:cubicBezTo>
                  <a:cubicBezTo>
                    <a:pt x="125" y="383"/>
                    <a:pt x="127" y="380"/>
                    <a:pt x="128" y="378"/>
                  </a:cubicBezTo>
                  <a:cubicBezTo>
                    <a:pt x="130" y="375"/>
                    <a:pt x="132" y="373"/>
                    <a:pt x="133" y="370"/>
                  </a:cubicBezTo>
                  <a:cubicBezTo>
                    <a:pt x="135" y="368"/>
                    <a:pt x="137" y="366"/>
                    <a:pt x="139" y="363"/>
                  </a:cubicBezTo>
                  <a:cubicBezTo>
                    <a:pt x="140" y="361"/>
                    <a:pt x="142" y="358"/>
                    <a:pt x="144" y="356"/>
                  </a:cubicBezTo>
                  <a:cubicBezTo>
                    <a:pt x="147" y="351"/>
                    <a:pt x="151" y="346"/>
                    <a:pt x="155" y="342"/>
                  </a:cubicBezTo>
                  <a:cubicBezTo>
                    <a:pt x="156" y="339"/>
                    <a:pt x="158" y="337"/>
                    <a:pt x="160" y="335"/>
                  </a:cubicBezTo>
                  <a:cubicBezTo>
                    <a:pt x="162" y="332"/>
                    <a:pt x="164" y="330"/>
                    <a:pt x="166" y="328"/>
                  </a:cubicBezTo>
                  <a:cubicBezTo>
                    <a:pt x="167" y="325"/>
                    <a:pt x="169" y="323"/>
                    <a:pt x="171" y="321"/>
                  </a:cubicBezTo>
                  <a:cubicBezTo>
                    <a:pt x="186" y="303"/>
                    <a:pt x="201" y="286"/>
                    <a:pt x="216" y="269"/>
                  </a:cubicBezTo>
                  <a:cubicBezTo>
                    <a:pt x="221" y="264"/>
                    <a:pt x="226" y="259"/>
                    <a:pt x="231" y="255"/>
                  </a:cubicBezTo>
                  <a:cubicBezTo>
                    <a:pt x="235" y="250"/>
                    <a:pt x="239" y="246"/>
                    <a:pt x="244" y="242"/>
                  </a:cubicBezTo>
                  <a:cubicBezTo>
                    <a:pt x="246" y="240"/>
                    <a:pt x="248" y="238"/>
                    <a:pt x="250" y="236"/>
                  </a:cubicBezTo>
                  <a:cubicBezTo>
                    <a:pt x="254" y="232"/>
                    <a:pt x="259" y="228"/>
                    <a:pt x="263" y="224"/>
                  </a:cubicBezTo>
                  <a:cubicBezTo>
                    <a:pt x="267" y="220"/>
                    <a:pt x="271" y="217"/>
                    <a:pt x="275" y="213"/>
                  </a:cubicBezTo>
                  <a:cubicBezTo>
                    <a:pt x="280" y="209"/>
                    <a:pt x="285" y="205"/>
                    <a:pt x="290" y="201"/>
                  </a:cubicBezTo>
                  <a:cubicBezTo>
                    <a:pt x="292" y="199"/>
                    <a:pt x="294" y="197"/>
                    <a:pt x="296" y="195"/>
                  </a:cubicBezTo>
                  <a:cubicBezTo>
                    <a:pt x="314" y="181"/>
                    <a:pt x="332" y="167"/>
                    <a:pt x="351" y="154"/>
                  </a:cubicBezTo>
                  <a:cubicBezTo>
                    <a:pt x="354" y="152"/>
                    <a:pt x="356" y="150"/>
                    <a:pt x="359" y="149"/>
                  </a:cubicBezTo>
                  <a:cubicBezTo>
                    <a:pt x="362" y="146"/>
                    <a:pt x="365" y="144"/>
                    <a:pt x="368" y="142"/>
                  </a:cubicBezTo>
                  <a:cubicBezTo>
                    <a:pt x="374" y="139"/>
                    <a:pt x="380" y="135"/>
                    <a:pt x="386" y="131"/>
                  </a:cubicBezTo>
                  <a:cubicBezTo>
                    <a:pt x="389" y="129"/>
                    <a:pt x="391" y="128"/>
                    <a:pt x="394" y="126"/>
                  </a:cubicBezTo>
                  <a:cubicBezTo>
                    <a:pt x="407" y="118"/>
                    <a:pt x="420" y="111"/>
                    <a:pt x="433" y="104"/>
                  </a:cubicBezTo>
                  <a:cubicBezTo>
                    <a:pt x="436" y="102"/>
                    <a:pt x="438" y="101"/>
                    <a:pt x="441" y="100"/>
                  </a:cubicBezTo>
                  <a:cubicBezTo>
                    <a:pt x="444" y="98"/>
                    <a:pt x="447" y="97"/>
                    <a:pt x="450" y="95"/>
                  </a:cubicBezTo>
                  <a:cubicBezTo>
                    <a:pt x="459" y="90"/>
                    <a:pt x="469" y="85"/>
                    <a:pt x="478" y="81"/>
                  </a:cubicBezTo>
                  <a:cubicBezTo>
                    <a:pt x="485" y="78"/>
                    <a:pt x="491" y="75"/>
                    <a:pt x="498" y="72"/>
                  </a:cubicBezTo>
                  <a:cubicBezTo>
                    <a:pt x="514" y="65"/>
                    <a:pt x="531" y="58"/>
                    <a:pt x="549" y="52"/>
                  </a:cubicBezTo>
                  <a:cubicBezTo>
                    <a:pt x="551" y="51"/>
                    <a:pt x="554" y="50"/>
                    <a:pt x="557" y="49"/>
                  </a:cubicBezTo>
                  <a:cubicBezTo>
                    <a:pt x="560" y="48"/>
                    <a:pt x="563" y="47"/>
                    <a:pt x="566" y="46"/>
                  </a:cubicBezTo>
                  <a:cubicBezTo>
                    <a:pt x="580" y="41"/>
                    <a:pt x="595" y="36"/>
                    <a:pt x="609" y="32"/>
                  </a:cubicBezTo>
                  <a:cubicBezTo>
                    <a:pt x="612" y="31"/>
                    <a:pt x="615" y="31"/>
                    <a:pt x="618" y="30"/>
                  </a:cubicBezTo>
                  <a:cubicBezTo>
                    <a:pt x="622" y="29"/>
                    <a:pt x="625" y="28"/>
                    <a:pt x="628" y="27"/>
                  </a:cubicBezTo>
                  <a:cubicBezTo>
                    <a:pt x="646" y="22"/>
                    <a:pt x="664" y="18"/>
                    <a:pt x="683" y="15"/>
                  </a:cubicBezTo>
                  <a:cubicBezTo>
                    <a:pt x="686" y="14"/>
                    <a:pt x="689" y="14"/>
                    <a:pt x="692" y="13"/>
                  </a:cubicBezTo>
                  <a:cubicBezTo>
                    <a:pt x="695" y="13"/>
                    <a:pt x="699" y="12"/>
                    <a:pt x="703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10" y="10"/>
                    <a:pt x="716" y="9"/>
                    <a:pt x="721" y="9"/>
                  </a:cubicBezTo>
                  <a:cubicBezTo>
                    <a:pt x="723" y="8"/>
                    <a:pt x="725" y="8"/>
                    <a:pt x="728" y="8"/>
                  </a:cubicBezTo>
                  <a:cubicBezTo>
                    <a:pt x="730" y="7"/>
                    <a:pt x="733" y="7"/>
                    <a:pt x="735" y="7"/>
                  </a:cubicBezTo>
                  <a:cubicBezTo>
                    <a:pt x="738" y="6"/>
                    <a:pt x="742" y="6"/>
                    <a:pt x="745" y="6"/>
                  </a:cubicBezTo>
                  <a:cubicBezTo>
                    <a:pt x="747" y="5"/>
                    <a:pt x="749" y="5"/>
                    <a:pt x="751" y="5"/>
                  </a:cubicBezTo>
                  <a:cubicBezTo>
                    <a:pt x="754" y="4"/>
                    <a:pt x="757" y="4"/>
                    <a:pt x="760" y="4"/>
                  </a:cubicBezTo>
                  <a:cubicBezTo>
                    <a:pt x="764" y="3"/>
                    <a:pt x="767" y="3"/>
                    <a:pt x="771" y="3"/>
                  </a:cubicBezTo>
                  <a:cubicBezTo>
                    <a:pt x="774" y="3"/>
                    <a:pt x="776" y="2"/>
                    <a:pt x="779" y="2"/>
                  </a:cubicBezTo>
                  <a:cubicBezTo>
                    <a:pt x="786" y="2"/>
                    <a:pt x="792" y="1"/>
                    <a:pt x="799" y="1"/>
                  </a:cubicBezTo>
                  <a:cubicBezTo>
                    <a:pt x="802" y="1"/>
                    <a:pt x="805" y="1"/>
                    <a:pt x="808" y="1"/>
                  </a:cubicBezTo>
                  <a:cubicBezTo>
                    <a:pt x="811" y="0"/>
                    <a:pt x="814" y="0"/>
                    <a:pt x="817" y="0"/>
                  </a:cubicBezTo>
                  <a:cubicBezTo>
                    <a:pt x="819" y="0"/>
                    <a:pt x="822" y="0"/>
                    <a:pt x="825" y="0"/>
                  </a:cubicBezTo>
                  <a:cubicBezTo>
                    <a:pt x="828" y="0"/>
                    <a:pt x="831" y="0"/>
                    <a:pt x="835" y="0"/>
                  </a:cubicBezTo>
                  <a:cubicBezTo>
                    <a:pt x="838" y="0"/>
                    <a:pt x="842" y="0"/>
                    <a:pt x="846" y="0"/>
                  </a:cubicBezTo>
                  <a:cubicBezTo>
                    <a:pt x="850" y="0"/>
                    <a:pt x="853" y="0"/>
                    <a:pt x="857" y="0"/>
                  </a:cubicBezTo>
                  <a:cubicBezTo>
                    <a:pt x="860" y="0"/>
                    <a:pt x="864" y="0"/>
                    <a:pt x="867" y="0"/>
                  </a:cubicBezTo>
                  <a:cubicBezTo>
                    <a:pt x="870" y="0"/>
                    <a:pt x="872" y="0"/>
                    <a:pt x="875" y="0"/>
                  </a:cubicBezTo>
                  <a:cubicBezTo>
                    <a:pt x="878" y="0"/>
                    <a:pt x="881" y="0"/>
                    <a:pt x="884" y="1"/>
                  </a:cubicBezTo>
                  <a:cubicBezTo>
                    <a:pt x="887" y="1"/>
                    <a:pt x="890" y="1"/>
                    <a:pt x="893" y="1"/>
                  </a:cubicBezTo>
                  <a:cubicBezTo>
                    <a:pt x="899" y="1"/>
                    <a:pt x="906" y="2"/>
                    <a:pt x="912" y="2"/>
                  </a:cubicBezTo>
                  <a:cubicBezTo>
                    <a:pt x="915" y="2"/>
                    <a:pt x="918" y="3"/>
                    <a:pt x="921" y="3"/>
                  </a:cubicBezTo>
                  <a:cubicBezTo>
                    <a:pt x="924" y="3"/>
                    <a:pt x="928" y="3"/>
                    <a:pt x="931" y="4"/>
                  </a:cubicBezTo>
                  <a:cubicBezTo>
                    <a:pt x="934" y="4"/>
                    <a:pt x="937" y="4"/>
                    <a:pt x="941" y="5"/>
                  </a:cubicBezTo>
                  <a:cubicBezTo>
                    <a:pt x="943" y="5"/>
                    <a:pt x="945" y="5"/>
                    <a:pt x="947" y="6"/>
                  </a:cubicBezTo>
                  <a:cubicBezTo>
                    <a:pt x="950" y="6"/>
                    <a:pt x="953" y="6"/>
                    <a:pt x="957" y="7"/>
                  </a:cubicBezTo>
                  <a:cubicBezTo>
                    <a:pt x="959" y="7"/>
                    <a:pt x="961" y="7"/>
                    <a:pt x="964" y="8"/>
                  </a:cubicBezTo>
                  <a:cubicBezTo>
                    <a:pt x="966" y="8"/>
                    <a:pt x="968" y="8"/>
                    <a:pt x="971" y="9"/>
                  </a:cubicBezTo>
                  <a:cubicBezTo>
                    <a:pt x="976" y="9"/>
                    <a:pt x="981" y="10"/>
                    <a:pt x="987" y="11"/>
                  </a:cubicBezTo>
                  <a:cubicBezTo>
                    <a:pt x="988" y="11"/>
                    <a:pt x="988" y="11"/>
                    <a:pt x="989" y="11"/>
                  </a:cubicBezTo>
                  <a:cubicBezTo>
                    <a:pt x="993" y="12"/>
                    <a:pt x="996" y="13"/>
                    <a:pt x="1000" y="13"/>
                  </a:cubicBezTo>
                  <a:cubicBezTo>
                    <a:pt x="1003" y="14"/>
                    <a:pt x="1006" y="14"/>
                    <a:pt x="1009" y="15"/>
                  </a:cubicBezTo>
                  <a:cubicBezTo>
                    <a:pt x="1027" y="18"/>
                    <a:pt x="1045" y="22"/>
                    <a:pt x="1063" y="27"/>
                  </a:cubicBezTo>
                  <a:cubicBezTo>
                    <a:pt x="1067" y="28"/>
                    <a:pt x="1070" y="29"/>
                    <a:pt x="1074" y="30"/>
                  </a:cubicBezTo>
                  <a:cubicBezTo>
                    <a:pt x="1077" y="31"/>
                    <a:pt x="1080" y="31"/>
                    <a:pt x="1083" y="32"/>
                  </a:cubicBezTo>
                  <a:cubicBezTo>
                    <a:pt x="1097" y="36"/>
                    <a:pt x="1111" y="41"/>
                    <a:pt x="1125" y="46"/>
                  </a:cubicBezTo>
                  <a:cubicBezTo>
                    <a:pt x="1129" y="47"/>
                    <a:pt x="1132" y="48"/>
                    <a:pt x="1135" y="49"/>
                  </a:cubicBezTo>
                  <a:cubicBezTo>
                    <a:pt x="1138" y="50"/>
                    <a:pt x="1140" y="51"/>
                    <a:pt x="1143" y="52"/>
                  </a:cubicBezTo>
                  <a:cubicBezTo>
                    <a:pt x="1160" y="58"/>
                    <a:pt x="1177" y="65"/>
                    <a:pt x="1194" y="72"/>
                  </a:cubicBezTo>
                  <a:cubicBezTo>
                    <a:pt x="1200" y="75"/>
                    <a:pt x="1207" y="78"/>
                    <a:pt x="1213" y="81"/>
                  </a:cubicBezTo>
                  <a:cubicBezTo>
                    <a:pt x="1223" y="85"/>
                    <a:pt x="1232" y="90"/>
                    <a:pt x="1242" y="95"/>
                  </a:cubicBezTo>
                  <a:cubicBezTo>
                    <a:pt x="1245" y="97"/>
                    <a:pt x="1248" y="98"/>
                    <a:pt x="1251" y="100"/>
                  </a:cubicBezTo>
                  <a:cubicBezTo>
                    <a:pt x="1254" y="101"/>
                    <a:pt x="1256" y="102"/>
                    <a:pt x="1258" y="104"/>
                  </a:cubicBezTo>
                  <a:cubicBezTo>
                    <a:pt x="1272" y="111"/>
                    <a:pt x="1285" y="118"/>
                    <a:pt x="1297" y="126"/>
                  </a:cubicBezTo>
                  <a:cubicBezTo>
                    <a:pt x="1300" y="128"/>
                    <a:pt x="1303" y="129"/>
                    <a:pt x="1306" y="131"/>
                  </a:cubicBezTo>
                  <a:cubicBezTo>
                    <a:pt x="1312" y="135"/>
                    <a:pt x="1318" y="139"/>
                    <a:pt x="1323" y="142"/>
                  </a:cubicBezTo>
                  <a:cubicBezTo>
                    <a:pt x="1326" y="144"/>
                    <a:pt x="1329" y="146"/>
                    <a:pt x="1332" y="149"/>
                  </a:cubicBezTo>
                  <a:cubicBezTo>
                    <a:pt x="1335" y="150"/>
                    <a:pt x="1338" y="152"/>
                    <a:pt x="1341" y="154"/>
                  </a:cubicBezTo>
                  <a:cubicBezTo>
                    <a:pt x="1359" y="167"/>
                    <a:pt x="1378" y="181"/>
                    <a:pt x="1395" y="195"/>
                  </a:cubicBezTo>
                  <a:cubicBezTo>
                    <a:pt x="1397" y="197"/>
                    <a:pt x="1400" y="199"/>
                    <a:pt x="1402" y="201"/>
                  </a:cubicBezTo>
                  <a:cubicBezTo>
                    <a:pt x="1407" y="205"/>
                    <a:pt x="1412" y="209"/>
                    <a:pt x="1417" y="213"/>
                  </a:cubicBezTo>
                  <a:cubicBezTo>
                    <a:pt x="1420" y="217"/>
                    <a:pt x="1424" y="220"/>
                    <a:pt x="1428" y="224"/>
                  </a:cubicBezTo>
                  <a:cubicBezTo>
                    <a:pt x="1433" y="228"/>
                    <a:pt x="1437" y="232"/>
                    <a:pt x="1442" y="236"/>
                  </a:cubicBezTo>
                  <a:cubicBezTo>
                    <a:pt x="1444" y="238"/>
                    <a:pt x="1446" y="240"/>
                    <a:pt x="1448" y="242"/>
                  </a:cubicBezTo>
                  <a:cubicBezTo>
                    <a:pt x="1452" y="246"/>
                    <a:pt x="1457" y="250"/>
                    <a:pt x="1461" y="255"/>
                  </a:cubicBezTo>
                  <a:cubicBezTo>
                    <a:pt x="1466" y="259"/>
                    <a:pt x="1471" y="264"/>
                    <a:pt x="1475" y="269"/>
                  </a:cubicBezTo>
                  <a:cubicBezTo>
                    <a:pt x="1491" y="286"/>
                    <a:pt x="1506" y="303"/>
                    <a:pt x="1520" y="321"/>
                  </a:cubicBezTo>
                  <a:cubicBezTo>
                    <a:pt x="1522" y="323"/>
                    <a:pt x="1524" y="325"/>
                    <a:pt x="1526" y="328"/>
                  </a:cubicBezTo>
                  <a:cubicBezTo>
                    <a:pt x="1528" y="330"/>
                    <a:pt x="1530" y="332"/>
                    <a:pt x="1532" y="335"/>
                  </a:cubicBezTo>
                  <a:cubicBezTo>
                    <a:pt x="1533" y="337"/>
                    <a:pt x="1535" y="339"/>
                    <a:pt x="1537" y="342"/>
                  </a:cubicBezTo>
                  <a:cubicBezTo>
                    <a:pt x="1541" y="346"/>
                    <a:pt x="1544" y="351"/>
                    <a:pt x="1548" y="356"/>
                  </a:cubicBezTo>
                  <a:cubicBezTo>
                    <a:pt x="1549" y="358"/>
                    <a:pt x="1551" y="361"/>
                    <a:pt x="1553" y="363"/>
                  </a:cubicBezTo>
                  <a:cubicBezTo>
                    <a:pt x="1555" y="366"/>
                    <a:pt x="1556" y="368"/>
                    <a:pt x="1558" y="370"/>
                  </a:cubicBezTo>
                  <a:cubicBezTo>
                    <a:pt x="1560" y="373"/>
                    <a:pt x="1562" y="375"/>
                    <a:pt x="1563" y="378"/>
                  </a:cubicBezTo>
                  <a:cubicBezTo>
                    <a:pt x="1565" y="380"/>
                    <a:pt x="1567" y="383"/>
                    <a:pt x="1568" y="385"/>
                  </a:cubicBezTo>
                  <a:cubicBezTo>
                    <a:pt x="1577" y="398"/>
                    <a:pt x="1585" y="410"/>
                    <a:pt x="1592" y="423"/>
                  </a:cubicBezTo>
                  <a:cubicBezTo>
                    <a:pt x="1595" y="428"/>
                    <a:pt x="1598" y="433"/>
                    <a:pt x="1601" y="438"/>
                  </a:cubicBezTo>
                  <a:cubicBezTo>
                    <a:pt x="1625" y="480"/>
                    <a:pt x="1645" y="524"/>
                    <a:pt x="1662" y="569"/>
                  </a:cubicBezTo>
                  <a:cubicBezTo>
                    <a:pt x="1672" y="595"/>
                    <a:pt x="1680" y="621"/>
                    <a:pt x="1687" y="647"/>
                  </a:cubicBezTo>
                  <a:cubicBezTo>
                    <a:pt x="1688" y="653"/>
                    <a:pt x="1690" y="659"/>
                    <a:pt x="1691" y="6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20000"/>
                </a:gs>
                <a:gs pos="100000">
                  <a:srgbClr val="D2201C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50800" dist="50800" dir="54000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62" name="Textfeld 28"/>
          <p:cNvSpPr txBox="1">
            <a:spLocks noChangeArrowheads="1"/>
          </p:cNvSpPr>
          <p:nvPr/>
        </p:nvSpPr>
        <p:spPr bwMode="auto">
          <a:xfrm rot="20700000">
            <a:off x="590550" y="37671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Your own text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59" y="229742"/>
            <a:ext cx="3040844" cy="2383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 l="76058" t="71096"/>
          <a:stretch>
            <a:fillRect/>
          </a:stretch>
        </p:blipFill>
        <p:spPr bwMode="auto">
          <a:xfrm>
            <a:off x="380210" y="3055938"/>
            <a:ext cx="1978000" cy="189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Picture 3" descr="http://www.agromardelpacifico.com/images/larvas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7355" y="3613259"/>
            <a:ext cx="1927972" cy="177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http://tiie.com.mx/wp-content/uploads/porcentaje31-300x1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8182" y="3537357"/>
            <a:ext cx="1975114" cy="204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" descr="http://antenamisionera.files.wordpress.com/2011/04/resultados0.jpg"/>
          <p:cNvPicPr>
            <a:picLocks noChangeAspect="1" noChangeArrowheads="1"/>
          </p:cNvPicPr>
          <p:nvPr/>
        </p:nvPicPr>
        <p:blipFill>
          <a:blip r:embed="rId9" cstate="print"/>
          <a:srcRect r="22192" b="9529"/>
          <a:stretch>
            <a:fillRect/>
          </a:stretch>
        </p:blipFill>
        <p:spPr bwMode="auto">
          <a:xfrm rot="21161315">
            <a:off x="6828657" y="3697299"/>
            <a:ext cx="1930478" cy="163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160713"/>
            <a:ext cx="9144000" cy="1676400"/>
            <a:chOff x="0" y="2086"/>
            <a:chExt cx="5760" cy="1056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7168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716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3"/>
          <p:cNvSpPr txBox="1">
            <a:spLocks noChangeArrowheads="1"/>
          </p:cNvSpPr>
          <p:nvPr/>
        </p:nvSpPr>
        <p:spPr bwMode="gray">
          <a:xfrm>
            <a:off x="323850" y="6146800"/>
            <a:ext cx="2325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C" sz="1200" noProof="1" smtClean="0">
                <a:solidFill>
                  <a:srgbClr val="7F7F7F"/>
                </a:solidFill>
              </a:rPr>
              <a:t>AMBARTEK S,A.</a:t>
            </a:r>
            <a:endParaRPr lang="de-DE" sz="1200" noProof="1">
              <a:solidFill>
                <a:srgbClr val="7F7F7F"/>
              </a:solidFill>
              <a:cs typeface="Arial" charset="0"/>
            </a:endParaRPr>
          </a:p>
        </p:txBody>
      </p:sp>
      <p:grpSp>
        <p:nvGrpSpPr>
          <p:cNvPr id="42" name="Group 62"/>
          <p:cNvGrpSpPr>
            <a:grpSpLocks/>
          </p:cNvGrpSpPr>
          <p:nvPr/>
        </p:nvGrpSpPr>
        <p:grpSpPr bwMode="auto">
          <a:xfrm>
            <a:off x="1450428" y="709448"/>
            <a:ext cx="5202620" cy="5622017"/>
            <a:chOff x="1869" y="1671"/>
            <a:chExt cx="2046" cy="1925"/>
          </a:xfrm>
        </p:grpSpPr>
        <p:sp>
          <p:nvSpPr>
            <p:cNvPr id="43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46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9" name="48 Grupo"/>
          <p:cNvGrpSpPr/>
          <p:nvPr/>
        </p:nvGrpSpPr>
        <p:grpSpPr>
          <a:xfrm>
            <a:off x="4716463" y="1447565"/>
            <a:ext cx="4427537" cy="1062258"/>
            <a:chOff x="3296166" y="598250"/>
            <a:chExt cx="3884831" cy="1062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58 Rectángulo redondeado"/>
            <p:cNvSpPr/>
            <p:nvPr/>
          </p:nvSpPr>
          <p:spPr>
            <a:xfrm>
              <a:off x="3296166" y="598250"/>
              <a:ext cx="3884831" cy="1062258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59 Rectángulo"/>
            <p:cNvSpPr/>
            <p:nvPr/>
          </p:nvSpPr>
          <p:spPr>
            <a:xfrm>
              <a:off x="3348021" y="650105"/>
              <a:ext cx="3781121" cy="95854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cs typeface="Andalus" pitchFamily="2" charset="-78"/>
                </a:rPr>
                <a:t>Producción y Comercialización de Larvas de Camarón.</a:t>
              </a:r>
              <a:endParaRPr lang="en-US" sz="2000" kern="1200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4716463" y="2642606"/>
            <a:ext cx="4427537" cy="1062258"/>
            <a:chOff x="3296166" y="1793291"/>
            <a:chExt cx="3884831" cy="1062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7" name="56 Rectángulo redondeado"/>
            <p:cNvSpPr/>
            <p:nvPr/>
          </p:nvSpPr>
          <p:spPr>
            <a:xfrm>
              <a:off x="3296166" y="1793291"/>
              <a:ext cx="3884831" cy="1062258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57 Rectángulo"/>
            <p:cNvSpPr/>
            <p:nvPr/>
          </p:nvSpPr>
          <p:spPr>
            <a:xfrm>
              <a:off x="3348021" y="1845146"/>
              <a:ext cx="3781121" cy="95854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cs typeface="Andalus" pitchFamily="2" charset="-78"/>
                </a:rPr>
                <a:t>El proceso de producción inicia con la compra de </a:t>
              </a:r>
              <a:r>
                <a:rPr lang="es-EC" sz="2000" kern="1200" dirty="0" err="1" smtClean="0">
                  <a:cs typeface="Andalus" pitchFamily="2" charset="-78"/>
                </a:rPr>
                <a:t>nauplios</a:t>
              </a:r>
              <a:r>
                <a:rPr lang="es-EC" sz="2000" kern="1200" dirty="0" smtClean="0">
                  <a:cs typeface="Andalus" pitchFamily="2" charset="-78"/>
                </a:rPr>
                <a:t>.</a:t>
              </a:r>
              <a:endParaRPr lang="en-US" sz="2000" kern="12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4716463" y="3837647"/>
            <a:ext cx="4427537" cy="1062258"/>
            <a:chOff x="3296166" y="2988332"/>
            <a:chExt cx="3884831" cy="1062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54 Rectángulo redondeado"/>
            <p:cNvSpPr/>
            <p:nvPr/>
          </p:nvSpPr>
          <p:spPr>
            <a:xfrm>
              <a:off x="3296166" y="2988332"/>
              <a:ext cx="3884831" cy="1062258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3348021" y="3040187"/>
              <a:ext cx="3781121" cy="95854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cs typeface="Andalus" pitchFamily="2" charset="-78"/>
                </a:rPr>
                <a:t>Los </a:t>
              </a:r>
              <a:r>
                <a:rPr lang="es-EC" sz="2000" kern="1200" dirty="0" err="1" smtClean="0">
                  <a:cs typeface="Andalus" pitchFamily="2" charset="-78"/>
                </a:rPr>
                <a:t>Nauplios</a:t>
              </a:r>
              <a:r>
                <a:rPr lang="es-EC" sz="2000" kern="1200" dirty="0" smtClean="0">
                  <a:cs typeface="Andalus" pitchFamily="2" charset="-78"/>
                </a:rPr>
                <a:t> deben ser certificados, exentos de patógenos mediante los análisis y controles respectivos</a:t>
              </a:r>
              <a:endParaRPr lang="en-US" sz="2000" kern="1200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4716463" y="5032687"/>
            <a:ext cx="4427537" cy="1062258"/>
            <a:chOff x="3296166" y="4183372"/>
            <a:chExt cx="3884831" cy="1062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3" name="52 Rectángulo redondeado"/>
            <p:cNvSpPr/>
            <p:nvPr/>
          </p:nvSpPr>
          <p:spPr>
            <a:xfrm>
              <a:off x="3296166" y="4183372"/>
              <a:ext cx="3884831" cy="1062258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3348021" y="4235227"/>
              <a:ext cx="3781121" cy="95854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smtClean="0">
                  <a:cs typeface="Andalus" pitchFamily="2" charset="-78"/>
                </a:rPr>
                <a:t>El objetivo es lograr la mayor supervivencia de larvas</a:t>
              </a:r>
              <a:endParaRPr lang="en-US" sz="2000" kern="1200" dirty="0"/>
            </a:p>
          </p:txBody>
        </p:sp>
      </p:grpSp>
      <p:sp>
        <p:nvSpPr>
          <p:cNvPr id="28" name="Textfeld 7"/>
          <p:cNvSpPr txBox="1">
            <a:spLocks noChangeArrowheads="1"/>
          </p:cNvSpPr>
          <p:nvPr/>
        </p:nvSpPr>
        <p:spPr bwMode="gray">
          <a:xfrm>
            <a:off x="0" y="15498"/>
            <a:ext cx="9144000" cy="132343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/>
              <a:t>CARACTERISTICAS </a:t>
            </a:r>
          </a:p>
          <a:p>
            <a:pPr algn="ctr"/>
            <a:r>
              <a:rPr lang="de-DE" sz="4000" dirty="0" smtClean="0">
                <a:solidFill>
                  <a:srgbClr val="595959"/>
                </a:solidFill>
              </a:rPr>
              <a:t>DEL PRODUCTO</a:t>
            </a:r>
            <a:endParaRPr lang="de-DE" sz="4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160713"/>
            <a:ext cx="9144000" cy="1676400"/>
            <a:chOff x="0" y="2086"/>
            <a:chExt cx="5760" cy="1056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  <p:sp>
          <p:nvSpPr>
            <p:cNvPr id="7168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s-ES">
                <a:cs typeface="Arial" charset="0"/>
              </a:endParaRPr>
            </a:p>
          </p:txBody>
        </p:sp>
      </p:grpSp>
      <p:pic>
        <p:nvPicPr>
          <p:cNvPr id="716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3"/>
          <p:cNvSpPr txBox="1">
            <a:spLocks noChangeArrowheads="1"/>
          </p:cNvSpPr>
          <p:nvPr/>
        </p:nvSpPr>
        <p:spPr bwMode="gray">
          <a:xfrm>
            <a:off x="323850" y="6146800"/>
            <a:ext cx="2325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s-EC" sz="1200" noProof="1" smtClean="0">
                <a:solidFill>
                  <a:srgbClr val="7F7F7F"/>
                </a:solidFill>
              </a:rPr>
              <a:t>AMBARTEK S,A.</a:t>
            </a:r>
            <a:endParaRPr lang="de-DE" sz="1200" noProof="1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9" name="0 Imagen" descr="Lip-van-prodcycle_es.jpg"/>
          <p:cNvPicPr/>
          <p:nvPr/>
        </p:nvPicPr>
        <p:blipFill>
          <a:blip r:embed="rId3" cstate="print"/>
          <a:srcRect l="3359" t="1829" r="2047" b="5599"/>
          <a:stretch>
            <a:fillRect/>
          </a:stretch>
        </p:blipFill>
        <p:spPr>
          <a:xfrm>
            <a:off x="1" y="816322"/>
            <a:ext cx="9144000" cy="6052145"/>
          </a:xfrm>
          <a:prstGeom prst="rect">
            <a:avLst/>
          </a:prstGeom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gray">
          <a:xfrm>
            <a:off x="1" y="4144"/>
            <a:ext cx="9144000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400" b="1" dirty="0" smtClean="0"/>
              <a:t>PROCESO:</a:t>
            </a:r>
            <a:endParaRPr lang="de-DE" sz="4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421173065"/>
              </p:ext>
            </p:extLst>
          </p:nvPr>
        </p:nvGraphicFramePr>
        <p:xfrm>
          <a:off x="668742" y="600501"/>
          <a:ext cx="8134064" cy="582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4995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0" y="2540335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sp>
        <p:nvSpPr>
          <p:cNvPr id="17" name="Textfeld 7"/>
          <p:cNvSpPr txBox="1">
            <a:spLocks noChangeArrowheads="1"/>
          </p:cNvSpPr>
          <p:nvPr/>
        </p:nvSpPr>
        <p:spPr bwMode="auto">
          <a:xfrm>
            <a:off x="2223432" y="270425"/>
            <a:ext cx="4260056" cy="100012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500" b="1" kern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OBJETIVOS</a:t>
            </a:r>
            <a:endParaRPr kumimoji="0" lang="de-DE" sz="5500" b="1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12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993779"/>
              </p:ext>
            </p:extLst>
          </p:nvPr>
        </p:nvGraphicFramePr>
        <p:xfrm>
          <a:off x="1533118" y="1421984"/>
          <a:ext cx="63367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2" descr="http://t2.gstatic.com/images?q=tbn:ANd9GcScqeWoXkd3xspR_Sc0wJzdDk8rcfhaKIwaEy46acTtNSalscPWx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1934" y="4872251"/>
            <a:ext cx="2555776" cy="1985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944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noProof="1"/>
            </a:p>
          </p:txBody>
        </p:sp>
      </p:grpSp>
      <p:grpSp>
        <p:nvGrpSpPr>
          <p:cNvPr id="3" name="Gruppieren 19"/>
          <p:cNvGrpSpPr/>
          <p:nvPr/>
        </p:nvGrpSpPr>
        <p:grpSpPr>
          <a:xfrm>
            <a:off x="1419950" y="2983142"/>
            <a:ext cx="6332217" cy="3079609"/>
            <a:chOff x="-6894285" y="1632020"/>
            <a:chExt cx="6332217" cy="307960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13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noProof="1" smtClean="0">
                  <a:solidFill>
                    <a:schemeClr val="tx1"/>
                  </a:solidFill>
                </a:rPr>
                <a:t>VISIÓN</a:t>
              </a:r>
              <a:endParaRPr lang="en-US" sz="3200" noProof="1">
                <a:solidFill>
                  <a:schemeClr val="tx1"/>
                </a:solidFill>
              </a:endParaRPr>
            </a:p>
          </p:txBody>
        </p:sp>
        <p:sp>
          <p:nvSpPr>
            <p:cNvPr id="14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noProof="1" smtClean="0">
                  <a:solidFill>
                    <a:schemeClr val="tx1"/>
                  </a:solidFill>
                </a:rPr>
                <a:t>MISIÓN</a:t>
              </a:r>
              <a:endParaRPr lang="en-US" sz="2400" noProof="1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9"/>
          <p:cNvSpPr>
            <a:spLocks noChangeArrowheads="1"/>
          </p:cNvSpPr>
          <p:nvPr/>
        </p:nvSpPr>
        <p:spPr bwMode="gray">
          <a:xfrm>
            <a:off x="323850" y="389066"/>
            <a:ext cx="4175125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8000" tIns="0" rIns="0" bIns="0" anchor="ctr"/>
          <a:lstStyle/>
          <a:p>
            <a:pPr defTabSz="801688" eaLnBrk="0" hangingPunct="0"/>
            <a:r>
              <a:rPr lang="en-US" sz="1600" b="1" noProof="1" smtClean="0"/>
              <a:t>Misión</a:t>
            </a:r>
            <a:endParaRPr lang="en-US" sz="1600" b="1" noProof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323850" y="765195"/>
            <a:ext cx="4175125" cy="3018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Berlin Sans FB" pitchFamily="34" charset="0"/>
                <a:cs typeface="Andalus" pitchFamily="2" charset="-78"/>
              </a:rPr>
              <a:t> Ofrecer una larva de camarón de alta calidad y con valor agregado en el mercado, mejorando los procesos de comercialización y distribución; innovando para obtener mejoras continuas y el producto alcance la calidad total con el principal objetivo de satisfacer las necesidades y expectativas de nuestros clientes.</a:t>
            </a:r>
            <a:r>
              <a:rPr lang="es-ES" sz="1600" b="1" cap="all" dirty="0" smtClean="0">
                <a:latin typeface="Berlin Sans FB" pitchFamily="34" charset="0"/>
                <a:cs typeface="Andalus" pitchFamily="2" charset="-78"/>
              </a:rPr>
              <a:t> </a:t>
            </a:r>
            <a:endParaRPr lang="en-US" sz="1600" dirty="0" smtClean="0">
              <a:latin typeface="Berlin Sans FB" pitchFamily="34" charset="0"/>
              <a:cs typeface="Andalus" pitchFamily="2" charset="-78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1600" noProof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16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4643438" y="389066"/>
            <a:ext cx="4175125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8000" tIns="0" rIns="0" bIns="0" anchor="ctr"/>
          <a:lstStyle/>
          <a:p>
            <a:pPr defTabSz="801688" eaLnBrk="0" hangingPunct="0"/>
            <a:r>
              <a:rPr lang="en-US" sz="1600" b="1" noProof="1" smtClean="0">
                <a:solidFill>
                  <a:schemeClr val="bg1"/>
                </a:solidFill>
              </a:rPr>
              <a:t>Visión</a:t>
            </a:r>
            <a:endParaRPr lang="en-US" sz="1600" b="1" noProof="1">
              <a:solidFill>
                <a:schemeClr val="bg1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4643438" y="749429"/>
            <a:ext cx="4175125" cy="3018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Berlin Sans FB" pitchFamily="34" charset="0"/>
                <a:cs typeface="Andalus" pitchFamily="2" charset="-78"/>
              </a:rPr>
              <a:t> Liderar la industria de la comercialización de las larvas de camarón a nivel nacional, satisfaciendo al consumidor con productos de calidad garantizada, logrando la </a:t>
            </a:r>
            <a:r>
              <a:rPr lang="es-ES" sz="1600" dirty="0" err="1" smtClean="0">
                <a:latin typeface="Berlin Sans FB" pitchFamily="34" charset="0"/>
                <a:cs typeface="Andalus" pitchFamily="2" charset="-78"/>
              </a:rPr>
              <a:t>fidelización</a:t>
            </a:r>
            <a:r>
              <a:rPr lang="es-ES" sz="1600" dirty="0" smtClean="0">
                <a:latin typeface="Berlin Sans FB" pitchFamily="34" charset="0"/>
                <a:cs typeface="Andalus" pitchFamily="2" charset="-78"/>
              </a:rPr>
              <a:t> del cliente con el producto, su valor agregado y los servicios adicionales que perciba por su compra.</a:t>
            </a:r>
            <a:endParaRPr lang="en-US" sz="1600" dirty="0" smtClean="0">
              <a:latin typeface="Berlin Sans FB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EE4P_STYLE" val="Standard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2499</Words>
  <Application>Microsoft Office PowerPoint</Application>
  <PresentationFormat>Presentación en pantalla (4:3)</PresentationFormat>
  <Paragraphs>735</Paragraphs>
  <Slides>48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Standarddesign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Inscale GmbH</Company>
  <LinksUpToDate>false</LinksUpToDate>
  <SharedDoc>false</SharedDoc>
  <HyperlinkBase>www.presentationload.com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Graphics</dc:title>
  <dc:creator>PresentationLoad</dc:creator>
  <dc:description>Professional PowerPoint templates for download</dc:description>
  <cp:lastModifiedBy>SAMUEL</cp:lastModifiedBy>
  <cp:revision>394</cp:revision>
  <dcterms:created xsi:type="dcterms:W3CDTF">2008-04-16T13:39:00Z</dcterms:created>
  <dcterms:modified xsi:type="dcterms:W3CDTF">2012-03-01T14:13:49Z</dcterms:modified>
</cp:coreProperties>
</file>