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rawing4.xml" ContentType="application/vnd.ms-office.drawingml.diagramDrawing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25" r:id="rId39"/>
    <p:sldId id="323" r:id="rId40"/>
    <p:sldId id="324" r:id="rId41"/>
    <p:sldId id="326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4" r:id="rId61"/>
    <p:sldId id="315" r:id="rId62"/>
    <p:sldId id="322" r:id="rId63"/>
    <p:sldId id="317" r:id="rId64"/>
    <p:sldId id="318" r:id="rId65"/>
    <p:sldId id="319" r:id="rId66"/>
    <p:sldId id="320" r:id="rId67"/>
    <p:sldId id="321" r:id="rId68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8FE"/>
    <a:srgbClr val="71AAFF"/>
    <a:srgbClr val="FFD5AB"/>
    <a:srgbClr val="B7B7FF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2" autoAdjust="0"/>
    <p:restoredTop sz="94660"/>
  </p:normalViewPr>
  <p:slideViewPr>
    <p:cSldViewPr>
      <p:cViewPr varScale="1">
        <p:scale>
          <a:sx n="69" d="100"/>
          <a:sy n="69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TRABAJO%20FINAL\Costos%20de%20proyecto%20Terra%20Market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enn\Proyecto\TRABAJO%20FINAL\Costos%20de%20proyecto%20Terra%20Market.xlsx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resultados%20denn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resultados%20denn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_tradnl"/>
            </a:pPr>
            <a:r>
              <a:rPr lang="es-ES_tradnl" dirty="0">
                <a:latin typeface="+mj-lt"/>
              </a:rPr>
              <a:t>Categorización </a:t>
            </a:r>
            <a:r>
              <a:rPr lang="es-ES_tradnl" dirty="0" smtClean="0">
                <a:latin typeface="+mj-lt"/>
              </a:rPr>
              <a:t>de</a:t>
            </a:r>
            <a:r>
              <a:rPr lang="es-ES_tradnl" baseline="0" dirty="0" smtClean="0">
                <a:latin typeface="+mj-lt"/>
              </a:rPr>
              <a:t> consumidores</a:t>
            </a:r>
            <a:endParaRPr lang="es-ES_tradnl" dirty="0">
              <a:latin typeface="+mj-lt"/>
            </a:endParaRPr>
          </a:p>
          <a:p>
            <a:pPr>
              <a:defRPr lang="es-ES_tradnl"/>
            </a:pPr>
            <a:endParaRPr lang="es-ES_tradnl" dirty="0"/>
          </a:p>
        </c:rich>
      </c:tx>
      <c:layout>
        <c:manualLayout>
          <c:xMode val="edge"/>
          <c:yMode val="edge"/>
          <c:x val="0.12389013430714962"/>
          <c:y val="7.449987340297253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6311055448024614E-2"/>
          <c:y val="0.34438115921874313"/>
          <c:w val="0.81889715642333905"/>
          <c:h val="0.6461648959597956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CC0099"/>
              </a:solidFill>
            </c:spPr>
          </c:dPt>
          <c:dPt>
            <c:idx val="1"/>
            <c:spPr>
              <a:solidFill>
                <a:srgbClr val="A632DA"/>
              </a:solidFill>
            </c:spPr>
          </c:dPt>
          <c:dLbls>
            <c:dLbl>
              <c:idx val="0"/>
              <c:layout>
                <c:manualLayout>
                  <c:x val="-0.21323552796942741"/>
                  <c:y val="-0.1141940069991253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8993476792599712"/>
                  <c:y val="-5.968503937007880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6.4428700890934804E-2"/>
                  <c:y val="0.10616929012382592"/>
                </c:manualLayout>
              </c:layout>
              <c:tx>
                <c:rich>
                  <a:bodyPr/>
                  <a:lstStyle/>
                  <a:p>
                    <a:pPr>
                      <a:defRPr lang="es-ES_tradnl" sz="1800" b="1">
                        <a:latin typeface="+mn-lt"/>
                      </a:defRPr>
                    </a:pPr>
                    <a:r>
                      <a:rPr lang="en-US" sz="1800" b="1" dirty="0">
                        <a:latin typeface="+mn-lt"/>
                      </a:rPr>
                      <a:t>No 
11%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lang="es-ES_tradnl" sz="1800" b="1"/>
                </a:pPr>
                <a:endParaRPr lang="es-EC"/>
              </a:p>
            </c:txPr>
            <c:showCatName val="1"/>
            <c:showPercent val="1"/>
          </c:dLbls>
          <c:cat>
            <c:strRef>
              <c:f>Hoja1!$C$3:$C$5</c:f>
              <c:strCache>
                <c:ptCount val="3"/>
                <c:pt idx="0">
                  <c:v>Efectivos</c:v>
                </c:pt>
                <c:pt idx="1">
                  <c:v>Potenciales</c:v>
                </c:pt>
                <c:pt idx="2">
                  <c:v>No interesados</c:v>
                </c:pt>
              </c:strCache>
            </c:strRef>
          </c:cat>
          <c:val>
            <c:numRef>
              <c:f>Hoja1!$D$3:$D$5</c:f>
              <c:numCache>
                <c:formatCode>General</c:formatCode>
                <c:ptCount val="3"/>
                <c:pt idx="0">
                  <c:v>103</c:v>
                </c:pt>
                <c:pt idx="1">
                  <c:v>58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cat>
            <c:strRef>
              <c:f>Hoja1!$C$3:$C$5</c:f>
              <c:strCache>
                <c:ptCount val="3"/>
                <c:pt idx="0">
                  <c:v>Efectivos</c:v>
                </c:pt>
                <c:pt idx="1">
                  <c:v>Potenciales</c:v>
                </c:pt>
                <c:pt idx="2">
                  <c:v>No interesados</c:v>
                </c:pt>
              </c:strCache>
            </c:strRef>
          </c:cat>
          <c:val>
            <c:numRef>
              <c:f>Hoja1!$E$3:$E$5</c:f>
              <c:numCache>
                <c:formatCode>0.00%</c:formatCode>
                <c:ptCount val="3"/>
                <c:pt idx="0">
                  <c:v>0.56906077348066297</c:v>
                </c:pt>
                <c:pt idx="1">
                  <c:v>0.32044198895027842</c:v>
                </c:pt>
                <c:pt idx="2">
                  <c:v>0.11049723756906062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s-EC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_tradnl" sz="1600"/>
            </a:pPr>
            <a:r>
              <a:rPr lang="es-EC" sz="1600" dirty="0"/>
              <a:t>Disponibilidad a pagar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8978530163315191"/>
          <c:y val="0.34811654914159862"/>
          <c:w val="0.65855488279080165"/>
          <c:h val="0.64564204195176567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s-ES_tradnl" sz="1800"/>
                </a:pPr>
                <a:endParaRPr lang="es-EC"/>
              </a:p>
            </c:txPr>
            <c:showPercent val="1"/>
            <c:showLeaderLines val="1"/>
          </c:dLbls>
          <c:cat>
            <c:strRef>
              <c:f>Hoja7!$B$3:$B$7</c:f>
              <c:strCache>
                <c:ptCount val="5"/>
                <c:pt idx="0">
                  <c:v>0.10-0.15</c:v>
                </c:pt>
                <c:pt idx="1">
                  <c:v>0.15-0.20</c:v>
                </c:pt>
                <c:pt idx="2">
                  <c:v>0.20-0.25</c:v>
                </c:pt>
                <c:pt idx="3">
                  <c:v>0.25-0.30</c:v>
                </c:pt>
                <c:pt idx="4">
                  <c:v>No</c:v>
                </c:pt>
              </c:strCache>
            </c:strRef>
          </c:cat>
          <c:val>
            <c:numRef>
              <c:f>Hoja7!$C$3:$C$7</c:f>
              <c:numCache>
                <c:formatCode>General</c:formatCode>
                <c:ptCount val="5"/>
                <c:pt idx="0">
                  <c:v>26</c:v>
                </c:pt>
                <c:pt idx="1">
                  <c:v>16</c:v>
                </c:pt>
                <c:pt idx="2">
                  <c:v>4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3279857793578487"/>
          <c:y val="0.13711847921037096"/>
          <c:w val="0.69560132207532765"/>
          <c:h val="0.13662425307863388"/>
        </c:manualLayout>
      </c:layout>
      <c:txPr>
        <a:bodyPr/>
        <a:lstStyle/>
        <a:p>
          <a:pPr>
            <a:defRPr lang="es-ES_tradnl" sz="1400"/>
          </a:pPr>
          <a:endParaRPr lang="es-EC"/>
        </a:p>
      </c:txPr>
    </c:legend>
    <c:plotVisOnly val="1"/>
    <c:dispBlanksAs val="zero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_tradnl" sz="1600"/>
            </a:pPr>
            <a:r>
              <a:rPr lang="es-EC" sz="1600" dirty="0"/>
              <a:t>Disponibilidad a pagar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1"/>
              <c:layout>
                <c:manualLayout>
                  <c:x val="0"/>
                  <c:y val="-3.266098005571400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2660980055714002E-2"/>
                </c:manualLayout>
              </c:layout>
              <c:showVal val="1"/>
            </c:dLbl>
            <c:dLbl>
              <c:idx val="3"/>
              <c:layout>
                <c:manualLayout>
                  <c:x val="9.1225474174930748E-3"/>
                  <c:y val="-2.2862686038999786E-2"/>
                </c:manualLayout>
              </c:layout>
              <c:showVal val="1"/>
            </c:dLbl>
            <c:dLbl>
              <c:idx val="4"/>
              <c:layout>
                <c:manualLayout>
                  <c:x val="-3.0408491391642227E-3"/>
                  <c:y val="-3.2660980055714002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_tradnl" sz="1200" b="1"/>
                </a:pPr>
                <a:endParaRPr lang="es-EC"/>
              </a:p>
            </c:txPr>
            <c:showVal val="1"/>
          </c:dLbls>
          <c:cat>
            <c:strRef>
              <c:f>Hoja7!$B$3:$B$7</c:f>
              <c:strCache>
                <c:ptCount val="5"/>
                <c:pt idx="0">
                  <c:v>0.10-0.15</c:v>
                </c:pt>
                <c:pt idx="1">
                  <c:v>0.15-0.20</c:v>
                </c:pt>
                <c:pt idx="2">
                  <c:v>0.20-0.25</c:v>
                </c:pt>
                <c:pt idx="3">
                  <c:v>0.25-0.30</c:v>
                </c:pt>
                <c:pt idx="4">
                  <c:v>No</c:v>
                </c:pt>
              </c:strCache>
            </c:strRef>
          </c:cat>
          <c:val>
            <c:numRef>
              <c:f>Hoja7!$D$3:$D$7</c:f>
              <c:numCache>
                <c:formatCode>0.00%</c:formatCode>
                <c:ptCount val="5"/>
                <c:pt idx="0">
                  <c:v>0.44800000000000001</c:v>
                </c:pt>
                <c:pt idx="1">
                  <c:v>0.27600000000000002</c:v>
                </c:pt>
                <c:pt idx="2">
                  <c:v>6.9000000000000034E-2</c:v>
                </c:pt>
                <c:pt idx="3">
                  <c:v>3.4000000000000002E-2</c:v>
                </c:pt>
                <c:pt idx="4">
                  <c:v>0.17200000000000001</c:v>
                </c:pt>
              </c:numCache>
            </c:numRef>
          </c:val>
        </c:ser>
        <c:axId val="154366336"/>
        <c:axId val="154367872"/>
      </c:barChart>
      <c:catAx>
        <c:axId val="154366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_tradnl" sz="1600"/>
            </a:pPr>
            <a:endParaRPr lang="es-EC"/>
          </a:p>
        </c:txPr>
        <c:crossAx val="154367872"/>
        <c:crosses val="autoZero"/>
        <c:auto val="1"/>
        <c:lblAlgn val="ctr"/>
        <c:lblOffset val="100"/>
      </c:catAx>
      <c:valAx>
        <c:axId val="154367872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txPr>
          <a:bodyPr/>
          <a:lstStyle/>
          <a:p>
            <a:pPr>
              <a:defRPr lang="es-ES_tradnl" sz="1200" b="1"/>
            </a:pPr>
            <a:endParaRPr lang="es-EC"/>
          </a:p>
        </c:txPr>
        <c:crossAx val="154366336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Lbls>
            <c:dLbl>
              <c:idx val="4"/>
              <c:layout>
                <c:manualLayout>
                  <c:x val="5.5140419947506895E-2"/>
                  <c:y val="2.461538461538461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S_tradnl" sz="1600" b="1"/>
                </a:pPr>
                <a:endParaRPr lang="es-EC"/>
              </a:p>
            </c:txPr>
            <c:showCatName val="1"/>
            <c:showPercent val="1"/>
          </c:dLbls>
          <c:cat>
            <c:strRef>
              <c:f>Hoja1!$C$3:$C$7</c:f>
              <c:strCache>
                <c:ptCount val="5"/>
                <c:pt idx="0">
                  <c:v>Revistas</c:v>
                </c:pt>
                <c:pt idx="1">
                  <c:v>Televisión</c:v>
                </c:pt>
                <c:pt idx="2">
                  <c:v>Diarios</c:v>
                </c:pt>
                <c:pt idx="3">
                  <c:v>Internet</c:v>
                </c:pt>
                <c:pt idx="4">
                  <c:v>Radio</c:v>
                </c:pt>
              </c:strCache>
            </c:strRef>
          </c:cat>
          <c:val>
            <c:numRef>
              <c:f>Hoja1!$D$3:$D$7</c:f>
              <c:numCache>
                <c:formatCode>General</c:formatCode>
                <c:ptCount val="5"/>
                <c:pt idx="0">
                  <c:v>60</c:v>
                </c:pt>
                <c:pt idx="1">
                  <c:v>99</c:v>
                </c:pt>
                <c:pt idx="2">
                  <c:v>31</c:v>
                </c:pt>
                <c:pt idx="3">
                  <c:v>58</c:v>
                </c:pt>
                <c:pt idx="4">
                  <c:v>11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1"/>
          <c:order val="0"/>
          <c:spPr>
            <a:ln>
              <a:solidFill>
                <a:srgbClr val="990033"/>
              </a:solidFill>
            </a:ln>
          </c:spPr>
          <c:marker>
            <c:spPr>
              <a:ln>
                <a:solidFill>
                  <a:srgbClr val="990033"/>
                </a:solidFill>
              </a:ln>
            </c:spPr>
          </c:marker>
          <c:dLbls>
            <c:dLbl>
              <c:idx val="0"/>
              <c:layout>
                <c:manualLayout>
                  <c:x val="-4.42687747035573E-2"/>
                  <c:y val="5.7868024930495324E-2"/>
                </c:manualLayout>
              </c:layout>
              <c:showVal val="1"/>
            </c:dLbl>
            <c:dLbl>
              <c:idx val="1"/>
              <c:layout>
                <c:manualLayout>
                  <c:x val="-5.4627211475547423E-2"/>
                  <c:y val="-3.8564915634159556E-2"/>
                </c:manualLayout>
              </c:layout>
              <c:showVal val="1"/>
            </c:dLbl>
            <c:dLbl>
              <c:idx val="2"/>
              <c:layout>
                <c:manualLayout>
                  <c:x val="-5.5554025182437752E-2"/>
                  <c:y val="0.10853343446125523"/>
                </c:manualLayout>
              </c:layout>
              <c:showVal val="1"/>
            </c:dLbl>
            <c:dLbl>
              <c:idx val="3"/>
              <c:layout>
                <c:manualLayout>
                  <c:x val="-7.5344119205600094E-2"/>
                  <c:y val="-6.5976072776350869E-2"/>
                </c:manualLayout>
              </c:layout>
              <c:showVal val="1"/>
            </c:dLbl>
            <c:dLbl>
              <c:idx val="4"/>
              <c:layout>
                <c:manualLayout>
                  <c:x val="-2.9876042739470747E-2"/>
                  <c:y val="-3.854448575111423E-2"/>
                </c:manualLayout>
              </c:layout>
              <c:showVal val="1"/>
            </c:dLbl>
            <c:dLbl>
              <c:idx val="5"/>
              <c:layout>
                <c:manualLayout>
                  <c:x val="6.3238966577539709E-3"/>
                  <c:y val="-1.9282617425541059E-2"/>
                </c:manualLayout>
              </c:layout>
              <c:showVal val="1"/>
            </c:dLbl>
            <c:dLbl>
              <c:idx val="6"/>
              <c:layout>
                <c:manualLayout>
                  <c:x val="-8.5511819466523711E-2"/>
                  <c:y val="-5.1776984842942644E-2"/>
                </c:manualLayout>
              </c:layout>
              <c:showVal val="1"/>
            </c:dLbl>
            <c:dLbl>
              <c:idx val="7"/>
              <c:layout>
                <c:manualLayout>
                  <c:x val="-4.4187006065905393E-2"/>
                  <c:y val="4.6693774567732403E-2"/>
                </c:manualLayout>
              </c:layout>
              <c:showVal val="1"/>
            </c:dLbl>
            <c:dLbl>
              <c:idx val="8"/>
              <c:layout>
                <c:manualLayout>
                  <c:x val="-6.1414811187995084E-2"/>
                  <c:y val="-7.8138237526758414E-2"/>
                </c:manualLayout>
              </c:layout>
              <c:showVal val="1"/>
            </c:dLbl>
            <c:dLbl>
              <c:idx val="9"/>
              <c:layout>
                <c:manualLayout>
                  <c:x val="-2.4805373564572054E-3"/>
                  <c:y val="-3.549915630967361E-2"/>
                </c:manualLayout>
              </c:layout>
              <c:showVal val="1"/>
            </c:dLbl>
            <c:dLbl>
              <c:idx val="10"/>
              <c:layout>
                <c:manualLayout>
                  <c:x val="-3.025754994767605E-2"/>
                  <c:y val="-4.3627376809401312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_tradnl" sz="1200"/>
                </a:pPr>
                <a:endParaRPr lang="es-EC"/>
              </a:p>
            </c:txPr>
            <c:showVal val="1"/>
          </c:dLbls>
          <c:cat>
            <c:numRef>
              <c:f>'F.C. SIN crecimiento resumen'!$B$34:$L$34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'F.C. SIN crecimiento resumen'!$B$35:$L$35</c:f>
              <c:numCache>
                <c:formatCode>_-* #,##0.00\ _€_-;\-* #,##0.00\ _€_-;_-* "-"??\ _€_-;_-@_-</c:formatCode>
                <c:ptCount val="11"/>
                <c:pt idx="0">
                  <c:v>-55901.367136184883</c:v>
                </c:pt>
                <c:pt idx="1">
                  <c:v>-471.45461170076231</c:v>
                </c:pt>
                <c:pt idx="2">
                  <c:v>-6097.1734117007836</c:v>
                </c:pt>
                <c:pt idx="3">
                  <c:v>-1397.2210827618565</c:v>
                </c:pt>
                <c:pt idx="4">
                  <c:v>9829.5495212381447</c:v>
                </c:pt>
                <c:pt idx="5">
                  <c:v>2281.6698172381452</c:v>
                </c:pt>
                <c:pt idx="6">
                  <c:v>21233.041801238141</c:v>
                </c:pt>
                <c:pt idx="7">
                  <c:v>32933.371801238143</c:v>
                </c:pt>
                <c:pt idx="8">
                  <c:v>32993.041801238141</c:v>
                </c:pt>
                <c:pt idx="9">
                  <c:v>21173.371801238143</c:v>
                </c:pt>
                <c:pt idx="10">
                  <c:v>60735.808937423251</c:v>
                </c:pt>
              </c:numCache>
            </c:numRef>
          </c:val>
        </c:ser>
        <c:dLbls>
          <c:showVal val="1"/>
        </c:dLbls>
        <c:marker val="1"/>
        <c:axId val="154332160"/>
        <c:axId val="152515328"/>
      </c:lineChart>
      <c:catAx>
        <c:axId val="154332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_tradnl" sz="1200"/>
            </a:pPr>
            <a:endParaRPr lang="es-EC"/>
          </a:p>
        </c:txPr>
        <c:crossAx val="152515328"/>
        <c:crosses val="autoZero"/>
        <c:auto val="1"/>
        <c:lblAlgn val="ctr"/>
        <c:lblOffset val="100"/>
      </c:catAx>
      <c:valAx>
        <c:axId val="152515328"/>
        <c:scaling>
          <c:orientation val="minMax"/>
        </c:scaling>
        <c:axPos val="l"/>
        <c:majorGridlines/>
        <c:numFmt formatCode="_-* #,##0.00\ _€_-;\-* #,##0.00\ _€_-;_-* &quot;-&quot;??\ _€_-;_-@_-" sourceLinked="1"/>
        <c:majorTickMark val="none"/>
        <c:tickLblPos val="nextTo"/>
        <c:txPr>
          <a:bodyPr/>
          <a:lstStyle/>
          <a:p>
            <a:pPr>
              <a:defRPr lang="es-ES_tradnl" sz="1100"/>
            </a:pPr>
            <a:endParaRPr lang="es-EC"/>
          </a:p>
        </c:txPr>
        <c:crossAx val="154332160"/>
        <c:crosses val="autoZero"/>
        <c:crossBetween val="between"/>
      </c:valAx>
    </c:plotArea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1"/>
          <c:order val="0"/>
          <c:tx>
            <c:strRef>
              <c:f>'F.C. social resumen'!$A$31</c:f>
              <c:strCache>
                <c:ptCount val="1"/>
                <c:pt idx="0">
                  <c:v>Flujo de Caja</c:v>
                </c:pt>
              </c:strCache>
            </c:strRef>
          </c:tx>
          <c:dLbls>
            <c:dLbl>
              <c:idx val="1"/>
              <c:layout>
                <c:manualLayout>
                  <c:x val="-6.846845875456356E-2"/>
                  <c:y val="-7.7862604780021577E-2"/>
                </c:manualLayout>
              </c:layout>
              <c:showVal val="1"/>
            </c:dLbl>
            <c:dLbl>
              <c:idx val="2"/>
              <c:layout>
                <c:manualLayout>
                  <c:x val="-4.8648641746663585E-2"/>
                  <c:y val="6.4122145112958481E-2"/>
                </c:manualLayout>
              </c:layout>
              <c:showVal val="1"/>
            </c:dLbl>
            <c:dLbl>
              <c:idx val="3"/>
              <c:layout>
                <c:manualLayout>
                  <c:x val="-6.3063054116045722E-2"/>
                  <c:y val="-5.038168544589619E-2"/>
                </c:manualLayout>
              </c:layout>
              <c:showVal val="1"/>
            </c:dLbl>
            <c:dLbl>
              <c:idx val="4"/>
              <c:layout>
                <c:manualLayout>
                  <c:x val="-5.4054046385181763E-2"/>
                  <c:y val="6.8702298335313008E-2"/>
                </c:manualLayout>
              </c:layout>
              <c:showVal val="1"/>
            </c:dLbl>
            <c:dLbl>
              <c:idx val="5"/>
              <c:layout>
                <c:manualLayout>
                  <c:x val="-5.4054046385181694E-2"/>
                  <c:y val="-6.4122145112958481E-2"/>
                </c:manualLayout>
              </c:layout>
              <c:showVal val="1"/>
            </c:dLbl>
            <c:dLbl>
              <c:idx val="6"/>
              <c:layout>
                <c:manualLayout>
                  <c:x val="-1.9819817007899979E-2"/>
                  <c:y val="5.038168544589619E-2"/>
                </c:manualLayout>
              </c:layout>
              <c:showVal val="1"/>
            </c:dLbl>
            <c:dLbl>
              <c:idx val="7"/>
              <c:layout>
                <c:manualLayout>
                  <c:x val="-5.4054046385181763E-2"/>
                  <c:y val="-4.5801532223541934E-2"/>
                </c:manualLayout>
              </c:layout>
              <c:showVal val="1"/>
            </c:dLbl>
            <c:dLbl>
              <c:idx val="8"/>
              <c:layout>
                <c:manualLayout>
                  <c:x val="-6.1711624358474375E-2"/>
                  <c:y val="4.5801607808637741E-2"/>
                </c:manualLayout>
              </c:layout>
              <c:showVal val="1"/>
            </c:dLbl>
            <c:dLbl>
              <c:idx val="9"/>
              <c:layout>
                <c:manualLayout>
                  <c:x val="-1.0810809277036424E-2"/>
                  <c:y val="-9.1603064447083708E-3"/>
                </c:manualLayout>
              </c:layout>
              <c:showVal val="1"/>
            </c:dLbl>
            <c:dLbl>
              <c:idx val="10"/>
              <c:layout>
                <c:manualLayout>
                  <c:x val="-1.6216213915554528E-2"/>
                  <c:y val="-5.0382046087881993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_tradnl" sz="1200"/>
                </a:pPr>
                <a:endParaRPr lang="es-EC"/>
              </a:p>
            </c:txPr>
            <c:showVal val="1"/>
          </c:dLbls>
          <c:cat>
            <c:numRef>
              <c:f>'F.C. social resumen'!$B$30:$L$30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'F.C. social resumen'!$B$31:$L$31</c:f>
              <c:numCache>
                <c:formatCode>_-* #,##0.00\ _€_-;\-* #,##0.00\ _€_-;_-* "-"??\ _€_-;_-@_-</c:formatCode>
                <c:ptCount val="11"/>
                <c:pt idx="0">
                  <c:v>-50525.367136184883</c:v>
                </c:pt>
                <c:pt idx="1">
                  <c:v>44360.577388299236</c:v>
                </c:pt>
                <c:pt idx="2">
                  <c:v>41597.71298829923</c:v>
                </c:pt>
                <c:pt idx="3">
                  <c:v>52777.722988299225</c:v>
                </c:pt>
                <c:pt idx="4">
                  <c:v>64637.722988299225</c:v>
                </c:pt>
                <c:pt idx="5">
                  <c:v>57605.092988299235</c:v>
                </c:pt>
                <c:pt idx="6">
                  <c:v>82215.092988299148</c:v>
                </c:pt>
                <c:pt idx="7">
                  <c:v>93875.092988299148</c:v>
                </c:pt>
                <c:pt idx="8">
                  <c:v>93975.092988299148</c:v>
                </c:pt>
                <c:pt idx="9">
                  <c:v>82115.092988299148</c:v>
                </c:pt>
                <c:pt idx="10">
                  <c:v>121717.86012448455</c:v>
                </c:pt>
              </c:numCache>
            </c:numRef>
          </c:val>
        </c:ser>
        <c:dLbls>
          <c:showVal val="1"/>
        </c:dLbls>
        <c:marker val="1"/>
        <c:axId val="154473984"/>
        <c:axId val="154475520"/>
      </c:lineChart>
      <c:catAx>
        <c:axId val="1544739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_tradnl"/>
            </a:pPr>
            <a:endParaRPr lang="es-EC"/>
          </a:p>
        </c:txPr>
        <c:crossAx val="154475520"/>
        <c:crosses val="autoZero"/>
        <c:auto val="1"/>
        <c:lblAlgn val="ctr"/>
        <c:lblOffset val="100"/>
      </c:catAx>
      <c:valAx>
        <c:axId val="154475520"/>
        <c:scaling>
          <c:orientation val="minMax"/>
        </c:scaling>
        <c:axPos val="l"/>
        <c:majorGridlines/>
        <c:numFmt formatCode="_-* #,##0.00\ _€_-;\-* #,##0.00\ _€_-;_-* &quot;-&quot;??\ _€_-;_-@_-" sourceLinked="1"/>
        <c:majorTickMark val="none"/>
        <c:tickLblPos val="nextTo"/>
        <c:txPr>
          <a:bodyPr/>
          <a:lstStyle/>
          <a:p>
            <a:pPr>
              <a:defRPr lang="es-ES_tradnl"/>
            </a:pPr>
            <a:endParaRPr lang="es-EC"/>
          </a:p>
        </c:txPr>
        <c:crossAx val="154473984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5420191407304"/>
          <c:y val="2.692497991179274E-2"/>
          <c:w val="0.62750344207786435"/>
          <c:h val="0.817213785031632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611095267628131"/>
                  <c:y val="-5.442637127454757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611031313980987"/>
                  <c:y val="-0.1593747335567373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21979737866427623"/>
                  <c:y val="0.1451744379823437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S_tradnl" sz="1800" b="1"/>
                </a:pPr>
                <a:endParaRPr lang="es-EC"/>
              </a:p>
            </c:txPr>
            <c:showCatName val="1"/>
            <c:showPercent val="1"/>
            <c:showLeaderLines val="1"/>
          </c:dLbls>
          <c:cat>
            <c:strRef>
              <c:f>Hoja1!$B$3:$B$5</c:f>
              <c:strCache>
                <c:ptCount val="3"/>
                <c:pt idx="0">
                  <c:v>Norte</c:v>
                </c:pt>
                <c:pt idx="1">
                  <c:v>Centro</c:v>
                </c:pt>
                <c:pt idx="2">
                  <c:v>Sur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56</c:v>
                </c:pt>
                <c:pt idx="1">
                  <c:v>11</c:v>
                </c:pt>
                <c:pt idx="2">
                  <c:v>36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37101975266539"/>
          <c:y val="2.9491303134340091E-2"/>
          <c:w val="0.74879881223744926"/>
          <c:h val="0.8457596852382256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7847673190826239"/>
                  <c:y val="4.267581379846676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8.5877391457055044E-2"/>
                  <c:y val="-0.14310334082121046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2632769342493454"/>
                  <c:y val="0.1069749025176065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S_tradnl" sz="1800" b="1"/>
                </a:pPr>
                <a:endParaRPr lang="es-EC"/>
              </a:p>
            </c:txPr>
            <c:showCatName val="1"/>
            <c:showPercent val="1"/>
            <c:showLeaderLines val="1"/>
          </c:dLbls>
          <c:cat>
            <c:strRef>
              <c:f>Hoja5!$B$3:$B$5</c:f>
              <c:strCache>
                <c:ptCount val="3"/>
                <c:pt idx="0">
                  <c:v>Norte</c:v>
                </c:pt>
                <c:pt idx="1">
                  <c:v>Centro</c:v>
                </c:pt>
                <c:pt idx="2">
                  <c:v>Sur</c:v>
                </c:pt>
              </c:strCache>
            </c:strRef>
          </c:cat>
          <c:val>
            <c:numRef>
              <c:f>Hoja5!$C$3:$C$5</c:f>
              <c:numCache>
                <c:formatCode>General</c:formatCode>
                <c:ptCount val="3"/>
                <c:pt idx="0">
                  <c:v>27</c:v>
                </c:pt>
                <c:pt idx="1">
                  <c:v>8</c:v>
                </c:pt>
                <c:pt idx="2">
                  <c:v>23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77467129177658"/>
          <c:y val="0.10240876775694192"/>
          <c:w val="0.65425692840803074"/>
          <c:h val="0.8278352971693478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8256252630793088"/>
                  <c:y val="-8.577114629379560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8.5515163611306524E-2"/>
                  <c:y val="-2.008849117630758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1483474503946124"/>
                  <c:y val="0.1396815620338112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S_tradnl" sz="1600" b="1"/>
                </a:pPr>
                <a:endParaRPr lang="es-EC"/>
              </a:p>
            </c:txPr>
            <c:showCatName val="1"/>
            <c:showPercent val="1"/>
            <c:showLeaderLines val="1"/>
          </c:dLbls>
          <c:cat>
            <c:strRef>
              <c:f>Hoja2!$B$3:$B$6</c:f>
              <c:strCache>
                <c:ptCount val="4"/>
                <c:pt idx="0">
                  <c:v>Orgánico</c:v>
                </c:pt>
                <c:pt idx="1">
                  <c:v>Agroecológico</c:v>
                </c:pt>
                <c:pt idx="2">
                  <c:v>Ambos</c:v>
                </c:pt>
                <c:pt idx="3">
                  <c:v>Ninguno</c:v>
                </c:pt>
              </c:strCache>
            </c:strRef>
          </c:cat>
          <c:val>
            <c:numRef>
              <c:f>Hoja2!$C$3:$C$6</c:f>
              <c:numCache>
                <c:formatCode>General</c:formatCode>
                <c:ptCount val="4"/>
                <c:pt idx="0">
                  <c:v>61</c:v>
                </c:pt>
                <c:pt idx="1">
                  <c:v>4</c:v>
                </c:pt>
                <c:pt idx="2">
                  <c:v>27</c:v>
                </c:pt>
                <c:pt idx="3">
                  <c:v>11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8608148362294994"/>
                  <c:y val="4.6416399037197034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9.8100217437964959E-2"/>
                  <c:y val="0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2.7814223103652946E-2"/>
                  <c:y val="-0.16117722338753687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21520595948001595"/>
                  <c:y val="8.158821605157932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S_tradnl" sz="1600" b="1"/>
                </a:pPr>
                <a:endParaRPr lang="es-EC"/>
              </a:p>
            </c:txPr>
            <c:showCatName val="1"/>
            <c:showPercent val="1"/>
            <c:showLeaderLines val="1"/>
          </c:dLbls>
          <c:cat>
            <c:strRef>
              <c:f>Hoja6!$B$4:$B$7</c:f>
              <c:strCache>
                <c:ptCount val="4"/>
                <c:pt idx="0">
                  <c:v>Orgánico</c:v>
                </c:pt>
                <c:pt idx="1">
                  <c:v>Agroecológico</c:v>
                </c:pt>
                <c:pt idx="2">
                  <c:v>Ambos</c:v>
                </c:pt>
                <c:pt idx="3">
                  <c:v>Ninguno</c:v>
                </c:pt>
              </c:strCache>
            </c:strRef>
          </c:cat>
          <c:val>
            <c:numRef>
              <c:f>Hoja6!$C$4:$C$7</c:f>
              <c:numCache>
                <c:formatCode>General</c:formatCode>
                <c:ptCount val="4"/>
                <c:pt idx="0">
                  <c:v>24</c:v>
                </c:pt>
                <c:pt idx="1">
                  <c:v>1</c:v>
                </c:pt>
                <c:pt idx="2">
                  <c:v>9</c:v>
                </c:pt>
                <c:pt idx="3">
                  <c:v>24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s-EC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873006863971632E-2"/>
          <c:y val="0.11153751800879436"/>
          <c:w val="0.89879053293595401"/>
          <c:h val="0.8023812495494439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ES_tradnl" sz="1200" b="1"/>
                </a:pPr>
                <a:endParaRPr lang="es-EC"/>
              </a:p>
            </c:txPr>
            <c:showVal val="1"/>
          </c:dLbls>
          <c:cat>
            <c:strRef>
              <c:f>Hoja4!$B$4:$B$8</c:f>
              <c:strCache>
                <c:ptCount val="5"/>
                <c:pt idx="0">
                  <c:v>Disponibilidad</c:v>
                </c:pt>
                <c:pt idx="1">
                  <c:v>Costosos</c:v>
                </c:pt>
                <c:pt idx="2">
                  <c:v>Pocos_locales</c:v>
                </c:pt>
                <c:pt idx="3">
                  <c:v>Falta_propaganda</c:v>
                </c:pt>
                <c:pt idx="4">
                  <c:v>No_inconveniente</c:v>
                </c:pt>
              </c:strCache>
            </c:strRef>
          </c:cat>
          <c:val>
            <c:numRef>
              <c:f>Hoja4!$D$4:$D$8</c:f>
              <c:numCache>
                <c:formatCode>0.00%</c:formatCode>
                <c:ptCount val="5"/>
                <c:pt idx="0">
                  <c:v>0.23700000000000004</c:v>
                </c:pt>
                <c:pt idx="1">
                  <c:v>0.21000000000000021</c:v>
                </c:pt>
                <c:pt idx="2">
                  <c:v>0.26300000000000001</c:v>
                </c:pt>
                <c:pt idx="3">
                  <c:v>0.26300000000000001</c:v>
                </c:pt>
                <c:pt idx="4">
                  <c:v>2.7000000000000256E-2</c:v>
                </c:pt>
              </c:numCache>
            </c:numRef>
          </c:val>
        </c:ser>
        <c:axId val="151657472"/>
        <c:axId val="151700224"/>
      </c:barChart>
      <c:catAx>
        <c:axId val="151657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_tradnl" sz="1100" b="1"/>
            </a:pPr>
            <a:endParaRPr lang="es-EC"/>
          </a:p>
        </c:txPr>
        <c:crossAx val="151700224"/>
        <c:crosses val="autoZero"/>
        <c:auto val="1"/>
        <c:lblAlgn val="ctr"/>
        <c:lblOffset val="100"/>
      </c:catAx>
      <c:valAx>
        <c:axId val="15170022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txPr>
          <a:bodyPr/>
          <a:lstStyle/>
          <a:p>
            <a:pPr>
              <a:defRPr lang="es-ES_tradnl" sz="1100" b="1"/>
            </a:pPr>
            <a:endParaRPr lang="es-EC"/>
          </a:p>
        </c:txPr>
        <c:crossAx val="151657472"/>
        <c:crosses val="autoZero"/>
        <c:crossBetween val="between"/>
      </c:valAx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546907808169367"/>
          <c:y val="0.16295327636910598"/>
          <c:w val="0.72650847588118372"/>
          <c:h val="0.814092891642292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</c:spPr>
          <c:dPt>
            <c:idx val="0"/>
            <c:spPr>
              <a:solidFill>
                <a:srgbClr val="4BA5FF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spPr>
              <a:solidFill>
                <a:srgbClr val="FFCC66"/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 algn="just">
                      <a:defRPr lang="es-ES_tradnl" sz="1600" b="1"/>
                    </a:pPr>
                    <a:r>
                      <a:rPr lang="en-US" sz="1600" b="1" dirty="0" smtClean="0"/>
                      <a:t>72%</a:t>
                    </a:r>
                    <a:endParaRPr lang="en-US" sz="1600" b="1" dirty="0"/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lang="es-ES_tradnl" sz="1600" b="1"/>
                </a:pPr>
                <a:endParaRPr lang="es-EC"/>
              </a:p>
            </c:txPr>
            <c:showPercent val="1"/>
          </c:dLbls>
          <c:cat>
            <c:strRef>
              <c:f>Hoja1!$C$4:$C$6</c:f>
              <c:strCache>
                <c:ptCount val="3"/>
                <c:pt idx="0">
                  <c:v>Orgánico</c:v>
                </c:pt>
                <c:pt idx="1">
                  <c:v>Agroecológico</c:v>
                </c:pt>
                <c:pt idx="2">
                  <c:v>Ambos</c:v>
                </c:pt>
              </c:strCache>
            </c:strRef>
          </c:cat>
          <c:val>
            <c:numRef>
              <c:f>Hoja1!$D$4:$D$6</c:f>
              <c:numCache>
                <c:formatCode>General</c:formatCode>
                <c:ptCount val="3"/>
                <c:pt idx="0">
                  <c:v>37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4.5358629742894084E-2"/>
          <c:y val="0"/>
          <c:w val="0.89999974463999644"/>
          <c:h val="0.11888834247175152"/>
        </c:manualLayout>
      </c:layout>
      <c:txPr>
        <a:bodyPr/>
        <a:lstStyle/>
        <a:p>
          <a:pPr>
            <a:defRPr lang="es-ES_tradnl" sz="1400"/>
          </a:pPr>
          <a:endParaRPr lang="es-EC"/>
        </a:p>
      </c:txPr>
    </c:legend>
    <c:plotVisOnly val="1"/>
    <c:dispBlanksAs val="zero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99CC00"/>
              </a:solidFill>
            </c:spPr>
          </c:dPt>
          <c:dPt>
            <c:idx val="2"/>
            <c:spPr>
              <a:solidFill>
                <a:srgbClr val="3399FF"/>
              </a:solidFill>
            </c:spPr>
          </c:dPt>
          <c:dLbls>
            <c:txPr>
              <a:bodyPr/>
              <a:lstStyle/>
              <a:p>
                <a:pPr>
                  <a:defRPr lang="es-ES_tradnl" sz="1600" b="1"/>
                </a:pPr>
                <a:endParaRPr lang="es-EC"/>
              </a:p>
            </c:txPr>
            <c:showPercent val="1"/>
          </c:dLbls>
          <c:cat>
            <c:strRef>
              <c:f>Hoja1!$C$20:$C$22</c:f>
              <c:strCache>
                <c:ptCount val="3"/>
                <c:pt idx="0">
                  <c:v>Orgánico</c:v>
                </c:pt>
                <c:pt idx="1">
                  <c:v>Agroecológico</c:v>
                </c:pt>
                <c:pt idx="2">
                  <c:v>Ambos</c:v>
                </c:pt>
              </c:strCache>
            </c:strRef>
          </c:cat>
          <c:val>
            <c:numRef>
              <c:f>Hoja1!$D$20:$D$22</c:f>
              <c:numCache>
                <c:formatCode>General</c:formatCode>
                <c:ptCount val="3"/>
                <c:pt idx="0">
                  <c:v>59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lang="es-ES_tradnl" sz="1400"/>
          </a:pPr>
          <a:endParaRPr lang="es-EC"/>
        </a:p>
      </c:txPr>
    </c:legend>
    <c:plotVisOnly val="1"/>
    <c:dispBlanksAs val="zero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C68C52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Lbls>
            <c:txPr>
              <a:bodyPr/>
              <a:lstStyle/>
              <a:p>
                <a:pPr>
                  <a:defRPr lang="es-ES_tradnl" sz="1600" b="1"/>
                </a:pPr>
                <a:endParaRPr lang="es-EC"/>
              </a:p>
            </c:txPr>
            <c:showPercent val="1"/>
          </c:dLbls>
          <c:cat>
            <c:strRef>
              <c:f>Hoja1!$C$33:$C$35</c:f>
              <c:strCache>
                <c:ptCount val="3"/>
                <c:pt idx="0">
                  <c:v>Orgánico</c:v>
                </c:pt>
                <c:pt idx="1">
                  <c:v>Agroecológico</c:v>
                </c:pt>
                <c:pt idx="2">
                  <c:v>Ambos</c:v>
                </c:pt>
              </c:strCache>
            </c:strRef>
          </c:cat>
          <c:val>
            <c:numRef>
              <c:f>Hoja1!$D$33:$D$35</c:f>
              <c:numCache>
                <c:formatCode>General</c:formatCode>
                <c:ptCount val="3"/>
                <c:pt idx="0">
                  <c:v>19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lang="es-ES_tradnl" sz="1400"/>
          </a:pPr>
          <a:endParaRPr lang="es-EC"/>
        </a:p>
      </c:txPr>
    </c:legend>
    <c:plotVisOnly val="1"/>
    <c:dispBlanksAs val="zero"/>
  </c:chart>
  <c:externalData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5AE8C-D107-442C-B989-8BA8E0779E55}" type="doc">
      <dgm:prSet loTypeId="urn:microsoft.com/office/officeart/2005/8/layout/radial4" loCatId="relationship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44CE36AA-9C40-4CE8-8991-6299A0A76E78}">
      <dgm:prSet phldrT="[Texto]"/>
      <dgm:spPr>
        <a:solidFill>
          <a:srgbClr val="FF5B5B"/>
        </a:solidFill>
      </dgm:spPr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Problemas</a:t>
          </a:r>
          <a:endParaRPr lang="es-ES_tradnl" dirty="0">
            <a:solidFill>
              <a:schemeClr val="tx1"/>
            </a:solidFill>
          </a:endParaRPr>
        </a:p>
      </dgm:t>
    </dgm:pt>
    <dgm:pt modelId="{263C09F3-032C-4290-B91C-2C6F4BF0B6F9}" type="parTrans" cxnId="{0E0C6939-EA21-4862-81B1-80B887815023}">
      <dgm:prSet/>
      <dgm:spPr/>
      <dgm:t>
        <a:bodyPr/>
        <a:lstStyle/>
        <a:p>
          <a:endParaRPr lang="es-ES_tradnl"/>
        </a:p>
      </dgm:t>
    </dgm:pt>
    <dgm:pt modelId="{ACD43410-6DB5-4C6A-8AD9-DBFE45FB136C}" type="sibTrans" cxnId="{0E0C6939-EA21-4862-81B1-80B887815023}">
      <dgm:prSet/>
      <dgm:spPr/>
      <dgm:t>
        <a:bodyPr/>
        <a:lstStyle/>
        <a:p>
          <a:endParaRPr lang="es-ES_tradnl"/>
        </a:p>
      </dgm:t>
    </dgm:pt>
    <dgm:pt modelId="{75756E86-D3D2-4A67-9280-11E6950206FC}">
      <dgm:prSet phldrT="[Texto]"/>
      <dgm:spPr>
        <a:solidFill>
          <a:srgbClr val="FFE6CD"/>
        </a:solidFill>
      </dgm:spPr>
      <dgm:t>
        <a:bodyPr/>
        <a:lstStyle/>
        <a:p>
          <a:r>
            <a:rPr lang="es-ES_tradnl" dirty="0" smtClean="0"/>
            <a:t>Demanda insatisfecha</a:t>
          </a:r>
          <a:endParaRPr lang="es-ES_tradnl" dirty="0"/>
        </a:p>
      </dgm:t>
    </dgm:pt>
    <dgm:pt modelId="{4B10F777-0BCF-4504-B82A-44FF7852EDAA}" type="parTrans" cxnId="{72CB0B2A-1677-45AC-B99E-6A0F2010C54A}">
      <dgm:prSet/>
      <dgm:spPr/>
      <dgm:t>
        <a:bodyPr/>
        <a:lstStyle/>
        <a:p>
          <a:endParaRPr lang="es-ES_tradnl" dirty="0"/>
        </a:p>
      </dgm:t>
    </dgm:pt>
    <dgm:pt modelId="{ACCDC278-0D32-457D-8815-3E225CDC3210}" type="sibTrans" cxnId="{72CB0B2A-1677-45AC-B99E-6A0F2010C54A}">
      <dgm:prSet/>
      <dgm:spPr/>
      <dgm:t>
        <a:bodyPr/>
        <a:lstStyle/>
        <a:p>
          <a:endParaRPr lang="es-ES_tradnl"/>
        </a:p>
      </dgm:t>
    </dgm:pt>
    <dgm:pt modelId="{D44018B9-E0AD-478E-A4FE-CB7276BB1E6E}">
      <dgm:prSet phldrT="[Texto]"/>
      <dgm:spPr>
        <a:solidFill>
          <a:srgbClr val="E1E1FF"/>
        </a:solidFill>
      </dgm:spPr>
      <dgm:t>
        <a:bodyPr/>
        <a:lstStyle/>
        <a:p>
          <a:r>
            <a:rPr lang="es-ES_tradnl" dirty="0" smtClean="0"/>
            <a:t>Desconocimiento de productos</a:t>
          </a:r>
          <a:endParaRPr lang="es-ES_tradnl" dirty="0"/>
        </a:p>
      </dgm:t>
    </dgm:pt>
    <dgm:pt modelId="{8D13EC7F-4CAF-4346-91D4-66B00C68DC5F}" type="parTrans" cxnId="{54B8A713-DA82-458F-8711-7C2DCB20102A}">
      <dgm:prSet/>
      <dgm:spPr/>
      <dgm:t>
        <a:bodyPr/>
        <a:lstStyle/>
        <a:p>
          <a:endParaRPr lang="es-ES_tradnl" dirty="0"/>
        </a:p>
      </dgm:t>
    </dgm:pt>
    <dgm:pt modelId="{8C828DBA-BFE2-48E7-AF6C-69947222CBAE}" type="sibTrans" cxnId="{54B8A713-DA82-458F-8711-7C2DCB20102A}">
      <dgm:prSet/>
      <dgm:spPr/>
      <dgm:t>
        <a:bodyPr/>
        <a:lstStyle/>
        <a:p>
          <a:endParaRPr lang="es-ES_tradnl"/>
        </a:p>
      </dgm:t>
    </dgm:pt>
    <dgm:pt modelId="{FD78A5CA-4BFA-47D5-96CB-BEE92262D5AE}">
      <dgm:prSet phldrT="[Texto]"/>
      <dgm:spPr>
        <a:solidFill>
          <a:srgbClr val="F3F9D3"/>
        </a:solidFill>
      </dgm:spPr>
      <dgm:t>
        <a:bodyPr/>
        <a:lstStyle/>
        <a:p>
          <a:r>
            <a:rPr lang="es-ES_tradnl" dirty="0" smtClean="0"/>
            <a:t>Falta de oportunidad de agricultores</a:t>
          </a:r>
          <a:endParaRPr lang="es-ES_tradnl" dirty="0"/>
        </a:p>
      </dgm:t>
    </dgm:pt>
    <dgm:pt modelId="{85CA7B88-F697-4B71-B14F-5B68E0BF9EA1}" type="parTrans" cxnId="{1D17B084-D627-44EC-87EF-D84C4759FD55}">
      <dgm:prSet/>
      <dgm:spPr/>
      <dgm:t>
        <a:bodyPr/>
        <a:lstStyle/>
        <a:p>
          <a:endParaRPr lang="es-ES_tradnl" dirty="0"/>
        </a:p>
      </dgm:t>
    </dgm:pt>
    <dgm:pt modelId="{1A16A65E-4F47-43A3-982D-E5E024712D71}" type="sibTrans" cxnId="{1D17B084-D627-44EC-87EF-D84C4759FD55}">
      <dgm:prSet/>
      <dgm:spPr/>
      <dgm:t>
        <a:bodyPr/>
        <a:lstStyle/>
        <a:p>
          <a:endParaRPr lang="es-ES_tradnl"/>
        </a:p>
      </dgm:t>
    </dgm:pt>
    <dgm:pt modelId="{38754404-FFC5-40C9-BBD0-AE294304C53F}" type="pres">
      <dgm:prSet presAssocID="{F2E5AE8C-D107-442C-B989-8BA8E0779E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6BAAC4-4B36-4ECF-86CD-2D8DE92C283E}" type="pres">
      <dgm:prSet presAssocID="{44CE36AA-9C40-4CE8-8991-6299A0A76E78}" presName="centerShape" presStyleLbl="node0" presStyleIdx="0" presStyleCnt="1" custLinFactNeighborX="95" custLinFactNeighborY="535"/>
      <dgm:spPr/>
      <dgm:t>
        <a:bodyPr/>
        <a:lstStyle/>
        <a:p>
          <a:endParaRPr lang="es-ES_tradnl"/>
        </a:p>
      </dgm:t>
    </dgm:pt>
    <dgm:pt modelId="{A55BEE2A-AF32-493B-A603-10019F018BC6}" type="pres">
      <dgm:prSet presAssocID="{4B10F777-0BCF-4504-B82A-44FF7852EDAA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9C2C6F3D-3169-492A-87C5-309207CE43E5}" type="pres">
      <dgm:prSet presAssocID="{75756E86-D3D2-4A67-9280-11E6950206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D36C674-B54C-4BBA-9793-1252352C5D2B}" type="pres">
      <dgm:prSet presAssocID="{8D13EC7F-4CAF-4346-91D4-66B00C68DC5F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74FAA360-E31A-4D98-AD40-EB36451B602C}" type="pres">
      <dgm:prSet presAssocID="{D44018B9-E0AD-478E-A4FE-CB7276BB1E6E}" presName="node" presStyleLbl="node1" presStyleIdx="1" presStyleCnt="3" custRadScaleRad="99425" custRadScaleInc="-62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B2234EE-7D91-4D3C-876F-F0FC41970D6D}" type="pres">
      <dgm:prSet presAssocID="{85CA7B88-F697-4B71-B14F-5B68E0BF9EA1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2C116629-2A24-4198-B09D-8DCE29F98871}" type="pres">
      <dgm:prSet presAssocID="{FD78A5CA-4BFA-47D5-96CB-BEE92262D5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A9ECDE5-8F34-402C-BE31-F7E7CEF7B169}" type="presOf" srcId="{75756E86-D3D2-4A67-9280-11E6950206FC}" destId="{9C2C6F3D-3169-492A-87C5-309207CE43E5}" srcOrd="0" destOrd="0" presId="urn:microsoft.com/office/officeart/2005/8/layout/radial4"/>
    <dgm:cxn modelId="{54B8A713-DA82-458F-8711-7C2DCB20102A}" srcId="{44CE36AA-9C40-4CE8-8991-6299A0A76E78}" destId="{D44018B9-E0AD-478E-A4FE-CB7276BB1E6E}" srcOrd="1" destOrd="0" parTransId="{8D13EC7F-4CAF-4346-91D4-66B00C68DC5F}" sibTransId="{8C828DBA-BFE2-48E7-AF6C-69947222CBAE}"/>
    <dgm:cxn modelId="{0E0C6939-EA21-4862-81B1-80B887815023}" srcId="{F2E5AE8C-D107-442C-B989-8BA8E0779E55}" destId="{44CE36AA-9C40-4CE8-8991-6299A0A76E78}" srcOrd="0" destOrd="0" parTransId="{263C09F3-032C-4290-B91C-2C6F4BF0B6F9}" sibTransId="{ACD43410-6DB5-4C6A-8AD9-DBFE45FB136C}"/>
    <dgm:cxn modelId="{F60CCE18-FD24-46C9-A23F-FAC542030A75}" type="presOf" srcId="{85CA7B88-F697-4B71-B14F-5B68E0BF9EA1}" destId="{FB2234EE-7D91-4D3C-876F-F0FC41970D6D}" srcOrd="0" destOrd="0" presId="urn:microsoft.com/office/officeart/2005/8/layout/radial4"/>
    <dgm:cxn modelId="{28A85E4F-C221-4291-AD9C-CCE2169EB4C5}" type="presOf" srcId="{F2E5AE8C-D107-442C-B989-8BA8E0779E55}" destId="{38754404-FFC5-40C9-BBD0-AE294304C53F}" srcOrd="0" destOrd="0" presId="urn:microsoft.com/office/officeart/2005/8/layout/radial4"/>
    <dgm:cxn modelId="{72CB0B2A-1677-45AC-B99E-6A0F2010C54A}" srcId="{44CE36AA-9C40-4CE8-8991-6299A0A76E78}" destId="{75756E86-D3D2-4A67-9280-11E6950206FC}" srcOrd="0" destOrd="0" parTransId="{4B10F777-0BCF-4504-B82A-44FF7852EDAA}" sibTransId="{ACCDC278-0D32-457D-8815-3E225CDC3210}"/>
    <dgm:cxn modelId="{75700BFB-5F04-4D72-972D-17554239CA2C}" type="presOf" srcId="{4B10F777-0BCF-4504-B82A-44FF7852EDAA}" destId="{A55BEE2A-AF32-493B-A603-10019F018BC6}" srcOrd="0" destOrd="0" presId="urn:microsoft.com/office/officeart/2005/8/layout/radial4"/>
    <dgm:cxn modelId="{DFB28050-5B0D-4CD9-978B-E7FD5613260F}" type="presOf" srcId="{44CE36AA-9C40-4CE8-8991-6299A0A76E78}" destId="{1F6BAAC4-4B36-4ECF-86CD-2D8DE92C283E}" srcOrd="0" destOrd="0" presId="urn:microsoft.com/office/officeart/2005/8/layout/radial4"/>
    <dgm:cxn modelId="{AA21F96C-CA93-47A7-B441-F6303A252D3C}" type="presOf" srcId="{8D13EC7F-4CAF-4346-91D4-66B00C68DC5F}" destId="{FD36C674-B54C-4BBA-9793-1252352C5D2B}" srcOrd="0" destOrd="0" presId="urn:microsoft.com/office/officeart/2005/8/layout/radial4"/>
    <dgm:cxn modelId="{1D17B084-D627-44EC-87EF-D84C4759FD55}" srcId="{44CE36AA-9C40-4CE8-8991-6299A0A76E78}" destId="{FD78A5CA-4BFA-47D5-96CB-BEE92262D5AE}" srcOrd="2" destOrd="0" parTransId="{85CA7B88-F697-4B71-B14F-5B68E0BF9EA1}" sibTransId="{1A16A65E-4F47-43A3-982D-E5E024712D71}"/>
    <dgm:cxn modelId="{0AADD0A6-C8CB-4C3C-ADEB-FF22E3757533}" type="presOf" srcId="{FD78A5CA-4BFA-47D5-96CB-BEE92262D5AE}" destId="{2C116629-2A24-4198-B09D-8DCE29F98871}" srcOrd="0" destOrd="0" presId="urn:microsoft.com/office/officeart/2005/8/layout/radial4"/>
    <dgm:cxn modelId="{B7DC9DDA-8423-45C2-A1A8-54B1F4C23F8A}" type="presOf" srcId="{D44018B9-E0AD-478E-A4FE-CB7276BB1E6E}" destId="{74FAA360-E31A-4D98-AD40-EB36451B602C}" srcOrd="0" destOrd="0" presId="urn:microsoft.com/office/officeart/2005/8/layout/radial4"/>
    <dgm:cxn modelId="{6D531B91-F60D-4FDE-898C-1DBEC8AF3D02}" type="presParOf" srcId="{38754404-FFC5-40C9-BBD0-AE294304C53F}" destId="{1F6BAAC4-4B36-4ECF-86CD-2D8DE92C283E}" srcOrd="0" destOrd="0" presId="urn:microsoft.com/office/officeart/2005/8/layout/radial4"/>
    <dgm:cxn modelId="{2F1CC7AB-4D96-466A-AE82-099A6E799DA6}" type="presParOf" srcId="{38754404-FFC5-40C9-BBD0-AE294304C53F}" destId="{A55BEE2A-AF32-493B-A603-10019F018BC6}" srcOrd="1" destOrd="0" presId="urn:microsoft.com/office/officeart/2005/8/layout/radial4"/>
    <dgm:cxn modelId="{A52E6A4E-19C9-4B53-B80B-70C212B04DB0}" type="presParOf" srcId="{38754404-FFC5-40C9-BBD0-AE294304C53F}" destId="{9C2C6F3D-3169-492A-87C5-309207CE43E5}" srcOrd="2" destOrd="0" presId="urn:microsoft.com/office/officeart/2005/8/layout/radial4"/>
    <dgm:cxn modelId="{BDC6368E-BCCF-4FB1-9EE3-A3CC3521DB7D}" type="presParOf" srcId="{38754404-FFC5-40C9-BBD0-AE294304C53F}" destId="{FD36C674-B54C-4BBA-9793-1252352C5D2B}" srcOrd="3" destOrd="0" presId="urn:microsoft.com/office/officeart/2005/8/layout/radial4"/>
    <dgm:cxn modelId="{EEAC421D-61C9-4CF3-A9B1-85D23370FBEF}" type="presParOf" srcId="{38754404-FFC5-40C9-BBD0-AE294304C53F}" destId="{74FAA360-E31A-4D98-AD40-EB36451B602C}" srcOrd="4" destOrd="0" presId="urn:microsoft.com/office/officeart/2005/8/layout/radial4"/>
    <dgm:cxn modelId="{A28583C2-E261-4AF3-BD44-7CFFA945CC24}" type="presParOf" srcId="{38754404-FFC5-40C9-BBD0-AE294304C53F}" destId="{FB2234EE-7D91-4D3C-876F-F0FC41970D6D}" srcOrd="5" destOrd="0" presId="urn:microsoft.com/office/officeart/2005/8/layout/radial4"/>
    <dgm:cxn modelId="{EAB5DEF7-0051-451F-A82A-51C1093C4576}" type="presParOf" srcId="{38754404-FFC5-40C9-BBD0-AE294304C53F}" destId="{2C116629-2A24-4198-B09D-8DCE29F98871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4088B-DD80-4F85-A81B-0C4420182A1B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544834A9-3B70-4DD7-B354-4A2ACE35D28D}">
      <dgm:prSet phldrT="[Texto]" custT="1"/>
      <dgm:spPr>
        <a:solidFill>
          <a:srgbClr val="BC7D3E"/>
        </a:solidFill>
      </dgm:spPr>
      <dgm:t>
        <a:bodyPr/>
        <a:lstStyle/>
        <a:p>
          <a:pPr algn="just"/>
          <a:r>
            <a:rPr lang="es-EC" sz="2100" dirty="0" smtClean="0">
              <a:solidFill>
                <a:schemeClr val="tx1"/>
              </a:solidFill>
            </a:rPr>
            <a:t>Promover la producción agrícola alternativa y el consumo de alimentos agroecológicos y orgánicos, buscando siempre la satisfacción de los consumidores, el desarrollo de los productores y el cuidado del medio ambiente. </a:t>
          </a:r>
          <a:endParaRPr lang="es-ES_tradnl" sz="2100" dirty="0">
            <a:solidFill>
              <a:schemeClr val="tx1"/>
            </a:solidFill>
          </a:endParaRPr>
        </a:p>
      </dgm:t>
    </dgm:pt>
    <dgm:pt modelId="{E01346E8-1FC1-4AA7-B7AA-F69AF94B9EE1}" type="parTrans" cxnId="{8EA8D57B-FBF7-4369-88F1-72B009F7015C}">
      <dgm:prSet/>
      <dgm:spPr/>
      <dgm:t>
        <a:bodyPr/>
        <a:lstStyle/>
        <a:p>
          <a:endParaRPr lang="es-ES_tradnl"/>
        </a:p>
      </dgm:t>
    </dgm:pt>
    <dgm:pt modelId="{348E70B1-C799-4E1F-98AB-D0BECDE75204}" type="sibTrans" cxnId="{8EA8D57B-FBF7-4369-88F1-72B009F7015C}">
      <dgm:prSet/>
      <dgm:spPr/>
      <dgm:t>
        <a:bodyPr/>
        <a:lstStyle/>
        <a:p>
          <a:endParaRPr lang="es-ES_tradnl"/>
        </a:p>
      </dgm:t>
    </dgm:pt>
    <dgm:pt modelId="{27925E4B-35C9-4B06-A8DD-A2B813250CC1}" type="pres">
      <dgm:prSet presAssocID="{7554088B-DD80-4F85-A81B-0C4420182A1B}" presName="linearFlow" presStyleCnt="0">
        <dgm:presLayoutVars>
          <dgm:dir/>
          <dgm:resizeHandles val="exact"/>
        </dgm:presLayoutVars>
      </dgm:prSet>
      <dgm:spPr/>
    </dgm:pt>
    <dgm:pt modelId="{716DAEE4-882D-4B09-BBC8-C3AEB01C0416}" type="pres">
      <dgm:prSet presAssocID="{544834A9-3B70-4DD7-B354-4A2ACE35D28D}" presName="composite" presStyleCnt="0"/>
      <dgm:spPr/>
    </dgm:pt>
    <dgm:pt modelId="{09F2E0F7-536F-4706-8E4E-99600ABF166B}" type="pres">
      <dgm:prSet presAssocID="{544834A9-3B70-4DD7-B354-4A2ACE35D28D}" presName="imgShp" presStyleLbl="fgImgPlace1" presStyleIdx="0" presStyleCnt="1" custScaleX="1183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6274D7-C09C-4844-8ECA-9E6BCB2BC616}" type="pres">
      <dgm:prSet presAssocID="{544834A9-3B70-4DD7-B354-4A2ACE35D28D}" presName="txShp" presStyleLbl="node1" presStyleIdx="0" presStyleCnt="1" custScaleX="106758" custScaleY="10746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580FE5E-25E0-4398-B77C-7CF1A376B591}" type="presOf" srcId="{544834A9-3B70-4DD7-B354-4A2ACE35D28D}" destId="{556274D7-C09C-4844-8ECA-9E6BCB2BC616}" srcOrd="0" destOrd="0" presId="urn:microsoft.com/office/officeart/2005/8/layout/vList3#1"/>
    <dgm:cxn modelId="{556D579A-6E57-488E-860C-17B68B5D7D29}" type="presOf" srcId="{7554088B-DD80-4F85-A81B-0C4420182A1B}" destId="{27925E4B-35C9-4B06-A8DD-A2B813250CC1}" srcOrd="0" destOrd="0" presId="urn:microsoft.com/office/officeart/2005/8/layout/vList3#1"/>
    <dgm:cxn modelId="{8EA8D57B-FBF7-4369-88F1-72B009F7015C}" srcId="{7554088B-DD80-4F85-A81B-0C4420182A1B}" destId="{544834A9-3B70-4DD7-B354-4A2ACE35D28D}" srcOrd="0" destOrd="0" parTransId="{E01346E8-1FC1-4AA7-B7AA-F69AF94B9EE1}" sibTransId="{348E70B1-C799-4E1F-98AB-D0BECDE75204}"/>
    <dgm:cxn modelId="{6D3E9C94-003D-45B0-B416-AF7DF36355C4}" type="presParOf" srcId="{27925E4B-35C9-4B06-A8DD-A2B813250CC1}" destId="{716DAEE4-882D-4B09-BBC8-C3AEB01C0416}" srcOrd="0" destOrd="0" presId="urn:microsoft.com/office/officeart/2005/8/layout/vList3#1"/>
    <dgm:cxn modelId="{19DE4F33-236B-4D09-B313-841748C25CBB}" type="presParOf" srcId="{716DAEE4-882D-4B09-BBC8-C3AEB01C0416}" destId="{09F2E0F7-536F-4706-8E4E-99600ABF166B}" srcOrd="0" destOrd="0" presId="urn:microsoft.com/office/officeart/2005/8/layout/vList3#1"/>
    <dgm:cxn modelId="{87DD3455-5E0C-4DD7-B632-36BCEFEF4B59}" type="presParOf" srcId="{716DAEE4-882D-4B09-BBC8-C3AEB01C0416}" destId="{556274D7-C09C-4844-8ECA-9E6BCB2BC61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CA659-9C0A-4FF2-87E5-132315DE9111}" type="doc">
      <dgm:prSet loTypeId="urn:microsoft.com/office/officeart/2005/8/layout/vList3#2" loCatId="list" qsTypeId="urn:microsoft.com/office/officeart/2005/8/quickstyle/3d1" qsCatId="3D" csTypeId="urn:microsoft.com/office/officeart/2005/8/colors/accent1_2" csCatId="accent1" phldr="1"/>
      <dgm:spPr/>
    </dgm:pt>
    <dgm:pt modelId="{175E70C1-9295-454C-AB8E-044BAA6B35D6}">
      <dgm:prSet phldrT="[Texto]" custT="1"/>
      <dgm:spPr>
        <a:solidFill>
          <a:srgbClr val="BC7D3E"/>
        </a:solidFill>
      </dgm:spPr>
      <dgm:t>
        <a:bodyPr/>
        <a:lstStyle/>
        <a:p>
          <a:pPr algn="just"/>
          <a:r>
            <a:rPr lang="es-EC" sz="2100" dirty="0" smtClean="0">
              <a:solidFill>
                <a:schemeClr val="tx1"/>
              </a:solidFill>
            </a:rPr>
            <a:t>Convertirse en una importante cadena de ventas de productos orgánicos y agroecológicos. Ser reconocidos por la contribución al cuidado del medio ambiente, mejora de la calidad de vida y a comprometer a los agricultores en su labor. </a:t>
          </a:r>
          <a:endParaRPr lang="es-ES_tradnl" sz="2100" dirty="0">
            <a:solidFill>
              <a:schemeClr val="tx1"/>
            </a:solidFill>
          </a:endParaRPr>
        </a:p>
      </dgm:t>
    </dgm:pt>
    <dgm:pt modelId="{F698E15A-C0F1-4204-B0CE-9A2628726AA9}" type="parTrans" cxnId="{7EDFF583-DFAE-4C25-986D-DE2FF2252D83}">
      <dgm:prSet/>
      <dgm:spPr/>
      <dgm:t>
        <a:bodyPr/>
        <a:lstStyle/>
        <a:p>
          <a:endParaRPr lang="es-ES_tradnl"/>
        </a:p>
      </dgm:t>
    </dgm:pt>
    <dgm:pt modelId="{6CE8959B-08FD-411A-A26A-4503D79552C0}" type="sibTrans" cxnId="{7EDFF583-DFAE-4C25-986D-DE2FF2252D83}">
      <dgm:prSet/>
      <dgm:spPr/>
      <dgm:t>
        <a:bodyPr/>
        <a:lstStyle/>
        <a:p>
          <a:endParaRPr lang="es-ES_tradnl"/>
        </a:p>
      </dgm:t>
    </dgm:pt>
    <dgm:pt modelId="{E13340C7-39BE-4313-8CB8-48D524F7A4C1}" type="pres">
      <dgm:prSet presAssocID="{1E2CA659-9C0A-4FF2-87E5-132315DE9111}" presName="linearFlow" presStyleCnt="0">
        <dgm:presLayoutVars>
          <dgm:dir/>
          <dgm:resizeHandles val="exact"/>
        </dgm:presLayoutVars>
      </dgm:prSet>
      <dgm:spPr/>
    </dgm:pt>
    <dgm:pt modelId="{0E450E89-C84B-4A12-9DB7-F158D24FA625}" type="pres">
      <dgm:prSet presAssocID="{175E70C1-9295-454C-AB8E-044BAA6B35D6}" presName="composite" presStyleCnt="0"/>
      <dgm:spPr/>
    </dgm:pt>
    <dgm:pt modelId="{B606F743-EB62-4E92-85FD-4EB8B5715F22}" type="pres">
      <dgm:prSet presAssocID="{175E70C1-9295-454C-AB8E-044BAA6B35D6}" presName="imgShp" presStyleLbl="fgImgPlace1" presStyleIdx="0" presStyleCnt="1" custScaleX="1185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979C98-3E1C-4A0E-A910-E431D7FF609E}" type="pres">
      <dgm:prSet presAssocID="{175E70C1-9295-454C-AB8E-044BAA6B35D6}" presName="txShp" presStyleLbl="node1" presStyleIdx="0" presStyleCnt="1" custScaleX="107145" custScaleY="107358" custLinFactNeighborY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5E86555-4C73-4C9C-B222-7B23141EE31F}" type="presOf" srcId="{1E2CA659-9C0A-4FF2-87E5-132315DE9111}" destId="{E13340C7-39BE-4313-8CB8-48D524F7A4C1}" srcOrd="0" destOrd="0" presId="urn:microsoft.com/office/officeart/2005/8/layout/vList3#2"/>
    <dgm:cxn modelId="{7EDFF583-DFAE-4C25-986D-DE2FF2252D83}" srcId="{1E2CA659-9C0A-4FF2-87E5-132315DE9111}" destId="{175E70C1-9295-454C-AB8E-044BAA6B35D6}" srcOrd="0" destOrd="0" parTransId="{F698E15A-C0F1-4204-B0CE-9A2628726AA9}" sibTransId="{6CE8959B-08FD-411A-A26A-4503D79552C0}"/>
    <dgm:cxn modelId="{D2560F8E-FCAE-44DE-8B87-A01C18558C7A}" type="presOf" srcId="{175E70C1-9295-454C-AB8E-044BAA6B35D6}" destId="{88979C98-3E1C-4A0E-A910-E431D7FF609E}" srcOrd="0" destOrd="0" presId="urn:microsoft.com/office/officeart/2005/8/layout/vList3#2"/>
    <dgm:cxn modelId="{AAE05A11-B358-448C-9D0F-9BC3F9E370BF}" type="presParOf" srcId="{E13340C7-39BE-4313-8CB8-48D524F7A4C1}" destId="{0E450E89-C84B-4A12-9DB7-F158D24FA625}" srcOrd="0" destOrd="0" presId="urn:microsoft.com/office/officeart/2005/8/layout/vList3#2"/>
    <dgm:cxn modelId="{E487E5D1-683A-4D78-9549-AE6B2785553B}" type="presParOf" srcId="{0E450E89-C84B-4A12-9DB7-F158D24FA625}" destId="{B606F743-EB62-4E92-85FD-4EB8B5715F22}" srcOrd="0" destOrd="0" presId="urn:microsoft.com/office/officeart/2005/8/layout/vList3#2"/>
    <dgm:cxn modelId="{F6EF32BE-D405-4E8A-964B-4ABF56954983}" type="presParOf" srcId="{0E450E89-C84B-4A12-9DB7-F158D24FA625}" destId="{88979C98-3E1C-4A0E-A910-E431D7FF609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0BA7B-8E9B-48FD-9D85-78C1030FDA9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E6062C3-E77B-4D55-9444-FC48985F7C5D}">
      <dgm:prSet phldrT="[Texto]" custT="1"/>
      <dgm:spPr>
        <a:solidFill>
          <a:srgbClr val="E6F1FE"/>
        </a:solidFill>
        <a:ln w="25400">
          <a:solidFill>
            <a:srgbClr val="E8B4EE"/>
          </a:solidFill>
        </a:ln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Inicio</a:t>
          </a:r>
          <a:endParaRPr lang="es-EC" sz="1800" dirty="0">
            <a:solidFill>
              <a:schemeClr val="tx1"/>
            </a:solidFill>
          </a:endParaRPr>
        </a:p>
      </dgm:t>
    </dgm:pt>
    <dgm:pt modelId="{C721A9AE-740B-40E2-87CE-7000F6E002F5}" type="parTrans" cxnId="{F4C625EA-B571-4849-9B49-E69B5C2E1217}">
      <dgm:prSet/>
      <dgm:spPr/>
      <dgm:t>
        <a:bodyPr/>
        <a:lstStyle/>
        <a:p>
          <a:endParaRPr lang="es-EC"/>
        </a:p>
      </dgm:t>
    </dgm:pt>
    <dgm:pt modelId="{9A31A665-8DD0-47BF-BD25-5166144A1EE3}" type="sibTrans" cxnId="{F4C625EA-B571-4849-9B49-E69B5C2E1217}">
      <dgm:prSet/>
      <dgm:spPr/>
      <dgm:t>
        <a:bodyPr/>
        <a:lstStyle/>
        <a:p>
          <a:endParaRPr lang="es-EC" dirty="0"/>
        </a:p>
      </dgm:t>
    </dgm:pt>
    <dgm:pt modelId="{BDA18F3D-4AA9-4F47-BB7D-8CAB323DED61}">
      <dgm:prSet phldrT="[Texto]" custT="1"/>
      <dgm:spPr>
        <a:solidFill>
          <a:srgbClr val="E6F1FE"/>
        </a:solidFill>
        <a:ln w="25400">
          <a:solidFill>
            <a:srgbClr val="E8B4EE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Cliente ingresa al local</a:t>
          </a:r>
          <a:endParaRPr lang="es-EC" sz="1400" dirty="0">
            <a:solidFill>
              <a:schemeClr val="tx1"/>
            </a:solidFill>
          </a:endParaRPr>
        </a:p>
      </dgm:t>
    </dgm:pt>
    <dgm:pt modelId="{7E763419-2811-47CE-8F39-E0C1AEFD52B0}" type="parTrans" cxnId="{7DAF09F2-9071-448A-9C5A-FB9D6E280A54}">
      <dgm:prSet/>
      <dgm:spPr/>
      <dgm:t>
        <a:bodyPr/>
        <a:lstStyle/>
        <a:p>
          <a:endParaRPr lang="es-EC"/>
        </a:p>
      </dgm:t>
    </dgm:pt>
    <dgm:pt modelId="{C3B3D3BF-CAF9-4785-8034-85EB89F0A0AD}" type="sibTrans" cxnId="{7DAF09F2-9071-448A-9C5A-FB9D6E280A54}">
      <dgm:prSet/>
      <dgm:spPr/>
      <dgm:t>
        <a:bodyPr/>
        <a:lstStyle/>
        <a:p>
          <a:endParaRPr lang="es-EC" dirty="0"/>
        </a:p>
      </dgm:t>
    </dgm:pt>
    <dgm:pt modelId="{DE8FD364-A715-41D3-A15A-CF44A6DECEF6}">
      <dgm:prSet phldrT="[Texto]" custT="1"/>
      <dgm:spPr>
        <a:solidFill>
          <a:srgbClr val="E6F1FE"/>
        </a:solidFill>
        <a:ln w="25400">
          <a:solidFill>
            <a:srgbClr val="E8B4EE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Selecciona los productos</a:t>
          </a:r>
          <a:endParaRPr lang="es-EC" sz="1400" dirty="0">
            <a:solidFill>
              <a:schemeClr val="tx1"/>
            </a:solidFill>
          </a:endParaRPr>
        </a:p>
      </dgm:t>
    </dgm:pt>
    <dgm:pt modelId="{5052B4BB-0E0D-4DEC-AA91-054B91869DE4}" type="parTrans" cxnId="{1DA8D50A-A8E1-4F6F-A35C-EDDF66DE89EF}">
      <dgm:prSet/>
      <dgm:spPr/>
      <dgm:t>
        <a:bodyPr/>
        <a:lstStyle/>
        <a:p>
          <a:endParaRPr lang="es-EC"/>
        </a:p>
      </dgm:t>
    </dgm:pt>
    <dgm:pt modelId="{946B1C57-A718-4702-AF3E-33FEDDF6A1B0}" type="sibTrans" cxnId="{1DA8D50A-A8E1-4F6F-A35C-EDDF66DE89EF}">
      <dgm:prSet/>
      <dgm:spPr/>
      <dgm:t>
        <a:bodyPr/>
        <a:lstStyle/>
        <a:p>
          <a:endParaRPr lang="es-EC" dirty="0"/>
        </a:p>
      </dgm:t>
    </dgm:pt>
    <dgm:pt modelId="{B85C4925-1F04-4965-8275-676D1E50339C}">
      <dgm:prSet custT="1"/>
      <dgm:spPr>
        <a:solidFill>
          <a:srgbClr val="E6F1FE"/>
        </a:solidFill>
        <a:ln w="25400">
          <a:solidFill>
            <a:srgbClr val="E8B4EE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Se registra el pago</a:t>
          </a:r>
          <a:endParaRPr lang="es-EC" sz="1400" dirty="0">
            <a:solidFill>
              <a:schemeClr val="tx1"/>
            </a:solidFill>
          </a:endParaRPr>
        </a:p>
      </dgm:t>
    </dgm:pt>
    <dgm:pt modelId="{6043DBDA-3D2B-4E58-BABE-AF40B4C518BA}" type="parTrans" cxnId="{0263232B-E62E-4F3F-BBFB-FCD670BDA409}">
      <dgm:prSet/>
      <dgm:spPr/>
      <dgm:t>
        <a:bodyPr/>
        <a:lstStyle/>
        <a:p>
          <a:endParaRPr lang="es-EC"/>
        </a:p>
      </dgm:t>
    </dgm:pt>
    <dgm:pt modelId="{90635EC3-4897-40CB-B890-3ED3723DAF3F}" type="sibTrans" cxnId="{0263232B-E62E-4F3F-BBFB-FCD670BDA409}">
      <dgm:prSet/>
      <dgm:spPr/>
      <dgm:t>
        <a:bodyPr/>
        <a:lstStyle/>
        <a:p>
          <a:endParaRPr lang="es-EC" dirty="0"/>
        </a:p>
      </dgm:t>
    </dgm:pt>
    <dgm:pt modelId="{27521599-9170-4431-BB3F-D9D3EA077983}">
      <dgm:prSet custT="1"/>
      <dgm:spPr>
        <a:solidFill>
          <a:srgbClr val="E6F1FE"/>
        </a:solidFill>
        <a:ln w="25400">
          <a:solidFill>
            <a:srgbClr val="E8B4EE"/>
          </a:solidFill>
        </a:ln>
      </dgm:spPr>
      <dgm:t>
        <a:bodyPr/>
        <a:lstStyle/>
        <a:p>
          <a:pPr algn="ctr"/>
          <a:r>
            <a:rPr lang="es-EC" sz="1400" dirty="0" smtClean="0">
              <a:solidFill>
                <a:schemeClr val="tx1"/>
              </a:solidFill>
            </a:rPr>
            <a:t>Se actualiza</a:t>
          </a:r>
          <a:r>
            <a:rPr lang="es-EC" sz="1200" dirty="0" smtClean="0">
              <a:solidFill>
                <a:schemeClr val="tx1"/>
              </a:solidFill>
            </a:rPr>
            <a:t> </a:t>
          </a:r>
          <a:r>
            <a:rPr lang="es-EC" sz="1400" dirty="0" smtClean="0">
              <a:solidFill>
                <a:schemeClr val="tx1"/>
              </a:solidFill>
            </a:rPr>
            <a:t>el inventario</a:t>
          </a:r>
          <a:endParaRPr lang="es-EC" sz="1400" dirty="0">
            <a:solidFill>
              <a:schemeClr val="tx1"/>
            </a:solidFill>
          </a:endParaRPr>
        </a:p>
      </dgm:t>
    </dgm:pt>
    <dgm:pt modelId="{67FAC213-D67E-4C8B-B714-77E07811D38C}" type="parTrans" cxnId="{59AF7228-56C0-4888-B062-B8073911B860}">
      <dgm:prSet/>
      <dgm:spPr/>
      <dgm:t>
        <a:bodyPr/>
        <a:lstStyle/>
        <a:p>
          <a:endParaRPr lang="es-EC"/>
        </a:p>
      </dgm:t>
    </dgm:pt>
    <dgm:pt modelId="{75D2209C-12DB-400E-BA75-7F98A57765BE}" type="sibTrans" cxnId="{59AF7228-56C0-4888-B062-B8073911B860}">
      <dgm:prSet/>
      <dgm:spPr/>
      <dgm:t>
        <a:bodyPr/>
        <a:lstStyle/>
        <a:p>
          <a:endParaRPr lang="es-EC" dirty="0"/>
        </a:p>
      </dgm:t>
    </dgm:pt>
    <dgm:pt modelId="{D7E2B8ED-838F-472C-8E33-C90C40012700}">
      <dgm:prSet custT="1"/>
      <dgm:spPr>
        <a:solidFill>
          <a:srgbClr val="E6F1FE"/>
        </a:solidFill>
        <a:ln w="25400">
          <a:solidFill>
            <a:srgbClr val="E8B4EE"/>
          </a:solidFill>
        </a:ln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Disminuyen los productos</a:t>
          </a:r>
          <a:endParaRPr lang="es-EC" sz="1200" dirty="0">
            <a:solidFill>
              <a:schemeClr val="tx1"/>
            </a:solidFill>
          </a:endParaRPr>
        </a:p>
      </dgm:t>
    </dgm:pt>
    <dgm:pt modelId="{A88B7961-5047-49C2-88EF-405CE4BC7D78}" type="parTrans" cxnId="{0A2A6F8A-FEBD-49F3-AF36-B5AB4FB102D4}">
      <dgm:prSet/>
      <dgm:spPr/>
      <dgm:t>
        <a:bodyPr/>
        <a:lstStyle/>
        <a:p>
          <a:endParaRPr lang="es-EC"/>
        </a:p>
      </dgm:t>
    </dgm:pt>
    <dgm:pt modelId="{A5464802-828F-4A70-8061-D6ED4F928487}" type="sibTrans" cxnId="{0A2A6F8A-FEBD-49F3-AF36-B5AB4FB102D4}">
      <dgm:prSet/>
      <dgm:spPr/>
      <dgm:t>
        <a:bodyPr/>
        <a:lstStyle/>
        <a:p>
          <a:endParaRPr lang="es-EC" dirty="0"/>
        </a:p>
      </dgm:t>
    </dgm:pt>
    <dgm:pt modelId="{CDA2FA16-9AF2-4747-AAD9-5ED0117FB23D}">
      <dgm:prSet custT="1"/>
      <dgm:spPr>
        <a:solidFill>
          <a:srgbClr val="E6F1FE"/>
        </a:solidFill>
        <a:ln w="25400">
          <a:solidFill>
            <a:srgbClr val="E8B4EE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Proceso de abastecimiento</a:t>
          </a:r>
          <a:endParaRPr lang="es-EC" sz="1400" dirty="0">
            <a:solidFill>
              <a:schemeClr val="tx1"/>
            </a:solidFill>
          </a:endParaRPr>
        </a:p>
      </dgm:t>
    </dgm:pt>
    <dgm:pt modelId="{9809998A-A7E6-4728-B6B8-A3DA25EC0DAF}" type="parTrans" cxnId="{13711F89-4A15-4BF6-9D32-8017CAA211A3}">
      <dgm:prSet/>
      <dgm:spPr/>
      <dgm:t>
        <a:bodyPr/>
        <a:lstStyle/>
        <a:p>
          <a:endParaRPr lang="es-EC"/>
        </a:p>
      </dgm:t>
    </dgm:pt>
    <dgm:pt modelId="{A38F7A01-D880-4E84-8684-39A22D6E1A63}" type="sibTrans" cxnId="{13711F89-4A15-4BF6-9D32-8017CAA211A3}">
      <dgm:prSet/>
      <dgm:spPr/>
      <dgm:t>
        <a:bodyPr/>
        <a:lstStyle/>
        <a:p>
          <a:endParaRPr lang="es-EC"/>
        </a:p>
      </dgm:t>
    </dgm:pt>
    <dgm:pt modelId="{CA6B586B-36D0-4ADD-8F6B-36823D118BB0}" type="pres">
      <dgm:prSet presAssocID="{35B0BA7B-8E9B-48FD-9D85-78C1030FDA9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077DA1-D510-404C-A0BE-A0C43AE27EE8}" type="pres">
      <dgm:prSet presAssocID="{BE6062C3-E77B-4D55-9444-FC48985F7C5D}" presName="node" presStyleLbl="node1" presStyleIdx="0" presStyleCnt="7" custLinFactX="-100000" custLinFactNeighborX="-103761" custLinFactNeighborY="7521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s-EC"/>
        </a:p>
      </dgm:t>
    </dgm:pt>
    <dgm:pt modelId="{CDE20012-5394-48AE-A758-10B27D7E96FC}" type="pres">
      <dgm:prSet presAssocID="{9A31A665-8DD0-47BF-BD25-5166144A1EE3}" presName="sibTrans" presStyleLbl="sibTrans2D1" presStyleIdx="0" presStyleCnt="6"/>
      <dgm:spPr/>
      <dgm:t>
        <a:bodyPr/>
        <a:lstStyle/>
        <a:p>
          <a:endParaRPr lang="es-EC"/>
        </a:p>
      </dgm:t>
    </dgm:pt>
    <dgm:pt modelId="{4C2CEE7E-2029-44B0-B770-F7A2086AD230}" type="pres">
      <dgm:prSet presAssocID="{9A31A665-8DD0-47BF-BD25-5166144A1EE3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D23100C8-6F3C-4C09-B783-ABBF846D2B05}" type="pres">
      <dgm:prSet presAssocID="{BDA18F3D-4AA9-4F47-BB7D-8CAB323DED61}" presName="node" presStyleLbl="node1" presStyleIdx="1" presStyleCnt="7" custScaleX="116876" custScaleY="133606" custLinFactX="-100000" custLinFactY="6964" custLinFactNeighborX="-101788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4F569D-9EEA-48AB-A861-16D449B94D0E}" type="pres">
      <dgm:prSet presAssocID="{C3B3D3BF-CAF9-4785-8034-85EB89F0A0AD}" presName="sibTrans" presStyleLbl="sibTrans2D1" presStyleIdx="1" presStyleCnt="6"/>
      <dgm:spPr/>
      <dgm:t>
        <a:bodyPr/>
        <a:lstStyle/>
        <a:p>
          <a:endParaRPr lang="es-EC"/>
        </a:p>
      </dgm:t>
    </dgm:pt>
    <dgm:pt modelId="{55302B4C-24B6-44F0-BAD5-A44D35DBECB2}" type="pres">
      <dgm:prSet presAssocID="{C3B3D3BF-CAF9-4785-8034-85EB89F0A0AD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82942C14-B788-4623-9971-98EC9027EB56}" type="pres">
      <dgm:prSet presAssocID="{DE8FD364-A715-41D3-A15A-CF44A6DECEF6}" presName="node" presStyleLbl="node1" presStyleIdx="2" presStyleCnt="7" custScaleX="108553" custScaleY="196421" custLinFactX="-100000" custLinFactY="52766" custLinFactNeighborX="-105012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C740A-72CB-407E-857A-7772CB907FAC}" type="pres">
      <dgm:prSet presAssocID="{946B1C57-A718-4702-AF3E-33FEDDF6A1B0}" presName="sibTrans" presStyleLbl="sibTrans2D1" presStyleIdx="2" presStyleCnt="6"/>
      <dgm:spPr/>
      <dgm:t>
        <a:bodyPr/>
        <a:lstStyle/>
        <a:p>
          <a:endParaRPr lang="es-EC"/>
        </a:p>
      </dgm:t>
    </dgm:pt>
    <dgm:pt modelId="{FC4F143A-F628-42CA-BE73-2299F50552D9}" type="pres">
      <dgm:prSet presAssocID="{946B1C57-A718-4702-AF3E-33FEDDF6A1B0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3011ED49-322F-4EE5-A422-6B1FDB018024}" type="pres">
      <dgm:prSet presAssocID="{B85C4925-1F04-4965-8275-676D1E50339C}" presName="node" presStyleLbl="node1" presStyleIdx="3" presStyleCnt="7" custScaleY="196718" custLinFactY="-93655" custLinFactNeighborX="-6945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F70AC7-DE19-4866-9673-52EA125BC4C4}" type="pres">
      <dgm:prSet presAssocID="{90635EC3-4897-40CB-B890-3ED3723DAF3F}" presName="sibTrans" presStyleLbl="sibTrans2D1" presStyleIdx="3" presStyleCnt="6"/>
      <dgm:spPr/>
      <dgm:t>
        <a:bodyPr/>
        <a:lstStyle/>
        <a:p>
          <a:endParaRPr lang="es-EC"/>
        </a:p>
      </dgm:t>
    </dgm:pt>
    <dgm:pt modelId="{986EEC0B-B779-4F6D-BFE1-EF1A3A752DDB}" type="pres">
      <dgm:prSet presAssocID="{90635EC3-4897-40CB-B890-3ED3723DAF3F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37856BD5-0335-431E-9D39-F68088D39699}" type="pres">
      <dgm:prSet presAssocID="{27521599-9170-4431-BB3F-D9D3EA077983}" presName="node" presStyleLbl="node1" presStyleIdx="4" presStyleCnt="7" custScaleY="183495" custLinFactY="-240373" custLinFactNeighborX="55679" custLinFactNeighborY="-3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883FF7-7875-42F3-8D4A-1B2B2611157D}" type="pres">
      <dgm:prSet presAssocID="{75D2209C-12DB-400E-BA75-7F98A57765BE}" presName="sibTrans" presStyleLbl="sibTrans2D1" presStyleIdx="4" presStyleCnt="6"/>
      <dgm:spPr/>
      <dgm:t>
        <a:bodyPr/>
        <a:lstStyle/>
        <a:p>
          <a:endParaRPr lang="es-EC"/>
        </a:p>
      </dgm:t>
    </dgm:pt>
    <dgm:pt modelId="{F8E57600-C939-4BE0-B905-FDBE3DF235DE}" type="pres">
      <dgm:prSet presAssocID="{75D2209C-12DB-400E-BA75-7F98A57765BE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76E59046-5CAB-419F-B5FC-585966DC104A}" type="pres">
      <dgm:prSet presAssocID="{D7E2B8ED-838F-472C-8E33-C90C40012700}" presName="node" presStyleLbl="node1" presStyleIdx="5" presStyleCnt="7" custScaleX="138024" custScaleY="229509" custLinFactY="-219036" custLinFactNeighborX="55549" custLinFactNeighborY="-300000">
        <dgm:presLayoutVars>
          <dgm:bulletEnabled val="1"/>
        </dgm:presLayoutVars>
      </dgm:prSet>
      <dgm:spPr>
        <a:prstGeom prst="flowChartDecision">
          <a:avLst/>
        </a:prstGeom>
      </dgm:spPr>
      <dgm:t>
        <a:bodyPr/>
        <a:lstStyle/>
        <a:p>
          <a:endParaRPr lang="es-EC"/>
        </a:p>
      </dgm:t>
    </dgm:pt>
    <dgm:pt modelId="{685D6D5A-C902-4838-851A-C84D72ED37C4}" type="pres">
      <dgm:prSet presAssocID="{A5464802-828F-4A70-8061-D6ED4F928487}" presName="sibTrans" presStyleLbl="sibTrans2D1" presStyleIdx="5" presStyleCnt="6"/>
      <dgm:spPr/>
      <dgm:t>
        <a:bodyPr/>
        <a:lstStyle/>
        <a:p>
          <a:endParaRPr lang="es-EC"/>
        </a:p>
      </dgm:t>
    </dgm:pt>
    <dgm:pt modelId="{F4C17F9A-E3CC-470F-BC65-AA1573F83ED9}" type="pres">
      <dgm:prSet presAssocID="{A5464802-828F-4A70-8061-D6ED4F928487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20E51EE4-A194-45B3-9252-F98C9B990ABB}" type="pres">
      <dgm:prSet presAssocID="{CDA2FA16-9AF2-4747-AAD9-5ED0117FB23D}" presName="node" presStyleLbl="node1" presStyleIdx="6" presStyleCnt="7" custScaleX="116940" custScaleY="184077" custLinFactX="100000" custLinFactY="-400000" custLinFactNeighborX="117397" custLinFactNeighborY="-4553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43F75A-7FB5-4483-B875-542028EF2D9D}" type="presOf" srcId="{75D2209C-12DB-400E-BA75-7F98A57765BE}" destId="{18883FF7-7875-42F3-8D4A-1B2B2611157D}" srcOrd="0" destOrd="0" presId="urn:microsoft.com/office/officeart/2005/8/layout/process2"/>
    <dgm:cxn modelId="{E5BFEF4A-6037-4F30-A9C7-216E41930EBA}" type="presOf" srcId="{75D2209C-12DB-400E-BA75-7F98A57765BE}" destId="{F8E57600-C939-4BE0-B905-FDBE3DF235DE}" srcOrd="1" destOrd="0" presId="urn:microsoft.com/office/officeart/2005/8/layout/process2"/>
    <dgm:cxn modelId="{6B7FCEA3-5830-408A-AC2D-2F097268DE5C}" type="presOf" srcId="{BE6062C3-E77B-4D55-9444-FC48985F7C5D}" destId="{A0077DA1-D510-404C-A0BE-A0C43AE27EE8}" srcOrd="0" destOrd="0" presId="urn:microsoft.com/office/officeart/2005/8/layout/process2"/>
    <dgm:cxn modelId="{445A74C4-5CE6-40D9-93FB-CF1087FE8906}" type="presOf" srcId="{27521599-9170-4431-BB3F-D9D3EA077983}" destId="{37856BD5-0335-431E-9D39-F68088D39699}" srcOrd="0" destOrd="0" presId="urn:microsoft.com/office/officeart/2005/8/layout/process2"/>
    <dgm:cxn modelId="{DF86CE97-5F19-4DC2-A3ED-DD543C4C4CEC}" type="presOf" srcId="{A5464802-828F-4A70-8061-D6ED4F928487}" destId="{685D6D5A-C902-4838-851A-C84D72ED37C4}" srcOrd="0" destOrd="0" presId="urn:microsoft.com/office/officeart/2005/8/layout/process2"/>
    <dgm:cxn modelId="{13711F89-4A15-4BF6-9D32-8017CAA211A3}" srcId="{35B0BA7B-8E9B-48FD-9D85-78C1030FDA94}" destId="{CDA2FA16-9AF2-4747-AAD9-5ED0117FB23D}" srcOrd="6" destOrd="0" parTransId="{9809998A-A7E6-4728-B6B8-A3DA25EC0DAF}" sibTransId="{A38F7A01-D880-4E84-8684-39A22D6E1A63}"/>
    <dgm:cxn modelId="{12654A65-8C56-41FE-868E-4D91954A3CCC}" type="presOf" srcId="{BDA18F3D-4AA9-4F47-BB7D-8CAB323DED61}" destId="{D23100C8-6F3C-4C09-B783-ABBF846D2B05}" srcOrd="0" destOrd="0" presId="urn:microsoft.com/office/officeart/2005/8/layout/process2"/>
    <dgm:cxn modelId="{D6A69ADE-3BC9-40B5-8539-C9790D698383}" type="presOf" srcId="{D7E2B8ED-838F-472C-8E33-C90C40012700}" destId="{76E59046-5CAB-419F-B5FC-585966DC104A}" srcOrd="0" destOrd="0" presId="urn:microsoft.com/office/officeart/2005/8/layout/process2"/>
    <dgm:cxn modelId="{05238158-171F-42B2-9C87-42E9B2FA7F16}" type="presOf" srcId="{A5464802-828F-4A70-8061-D6ED4F928487}" destId="{F4C17F9A-E3CC-470F-BC65-AA1573F83ED9}" srcOrd="1" destOrd="0" presId="urn:microsoft.com/office/officeart/2005/8/layout/process2"/>
    <dgm:cxn modelId="{DA94AE6A-D9FA-4A5D-9B0A-AA986C6C0F9B}" type="presOf" srcId="{C3B3D3BF-CAF9-4785-8034-85EB89F0A0AD}" destId="{674F569D-9EEA-48AB-A861-16D449B94D0E}" srcOrd="0" destOrd="0" presId="urn:microsoft.com/office/officeart/2005/8/layout/process2"/>
    <dgm:cxn modelId="{823F7B5D-3E9F-465B-A3DA-4998FAEF897C}" type="presOf" srcId="{CDA2FA16-9AF2-4747-AAD9-5ED0117FB23D}" destId="{20E51EE4-A194-45B3-9252-F98C9B990ABB}" srcOrd="0" destOrd="0" presId="urn:microsoft.com/office/officeart/2005/8/layout/process2"/>
    <dgm:cxn modelId="{FA97C5A1-9664-4568-821E-BFF9E765C2F7}" type="presOf" srcId="{946B1C57-A718-4702-AF3E-33FEDDF6A1B0}" destId="{FC4F143A-F628-42CA-BE73-2299F50552D9}" srcOrd="1" destOrd="0" presId="urn:microsoft.com/office/officeart/2005/8/layout/process2"/>
    <dgm:cxn modelId="{59AF7228-56C0-4888-B062-B8073911B860}" srcId="{35B0BA7B-8E9B-48FD-9D85-78C1030FDA94}" destId="{27521599-9170-4431-BB3F-D9D3EA077983}" srcOrd="4" destOrd="0" parTransId="{67FAC213-D67E-4C8B-B714-77E07811D38C}" sibTransId="{75D2209C-12DB-400E-BA75-7F98A57765BE}"/>
    <dgm:cxn modelId="{1DA8D50A-A8E1-4F6F-A35C-EDDF66DE89EF}" srcId="{35B0BA7B-8E9B-48FD-9D85-78C1030FDA94}" destId="{DE8FD364-A715-41D3-A15A-CF44A6DECEF6}" srcOrd="2" destOrd="0" parTransId="{5052B4BB-0E0D-4DEC-AA91-054B91869DE4}" sibTransId="{946B1C57-A718-4702-AF3E-33FEDDF6A1B0}"/>
    <dgm:cxn modelId="{3A2962B2-446A-435D-BC37-E207CBFC950F}" type="presOf" srcId="{B85C4925-1F04-4965-8275-676D1E50339C}" destId="{3011ED49-322F-4EE5-A422-6B1FDB018024}" srcOrd="0" destOrd="0" presId="urn:microsoft.com/office/officeart/2005/8/layout/process2"/>
    <dgm:cxn modelId="{D00A07B5-B466-4365-98B7-9ADBE8B04BF5}" type="presOf" srcId="{35B0BA7B-8E9B-48FD-9D85-78C1030FDA94}" destId="{CA6B586B-36D0-4ADD-8F6B-36823D118BB0}" srcOrd="0" destOrd="0" presId="urn:microsoft.com/office/officeart/2005/8/layout/process2"/>
    <dgm:cxn modelId="{F4C625EA-B571-4849-9B49-E69B5C2E1217}" srcId="{35B0BA7B-8E9B-48FD-9D85-78C1030FDA94}" destId="{BE6062C3-E77B-4D55-9444-FC48985F7C5D}" srcOrd="0" destOrd="0" parTransId="{C721A9AE-740B-40E2-87CE-7000F6E002F5}" sibTransId="{9A31A665-8DD0-47BF-BD25-5166144A1EE3}"/>
    <dgm:cxn modelId="{0A2A6F8A-FEBD-49F3-AF36-B5AB4FB102D4}" srcId="{35B0BA7B-8E9B-48FD-9D85-78C1030FDA94}" destId="{D7E2B8ED-838F-472C-8E33-C90C40012700}" srcOrd="5" destOrd="0" parTransId="{A88B7961-5047-49C2-88EF-405CE4BC7D78}" sibTransId="{A5464802-828F-4A70-8061-D6ED4F928487}"/>
    <dgm:cxn modelId="{2A11385B-526F-45BB-8295-D002B40F8267}" type="presOf" srcId="{90635EC3-4897-40CB-B890-3ED3723DAF3F}" destId="{2AF70AC7-DE19-4866-9673-52EA125BC4C4}" srcOrd="0" destOrd="0" presId="urn:microsoft.com/office/officeart/2005/8/layout/process2"/>
    <dgm:cxn modelId="{20A19F8A-0E04-46D5-9B05-76695B42EE26}" type="presOf" srcId="{DE8FD364-A715-41D3-A15A-CF44A6DECEF6}" destId="{82942C14-B788-4623-9971-98EC9027EB56}" srcOrd="0" destOrd="0" presId="urn:microsoft.com/office/officeart/2005/8/layout/process2"/>
    <dgm:cxn modelId="{7DAF09F2-9071-448A-9C5A-FB9D6E280A54}" srcId="{35B0BA7B-8E9B-48FD-9D85-78C1030FDA94}" destId="{BDA18F3D-4AA9-4F47-BB7D-8CAB323DED61}" srcOrd="1" destOrd="0" parTransId="{7E763419-2811-47CE-8F39-E0C1AEFD52B0}" sibTransId="{C3B3D3BF-CAF9-4785-8034-85EB89F0A0AD}"/>
    <dgm:cxn modelId="{8508F387-3277-46F1-B30C-68173599A105}" type="presOf" srcId="{90635EC3-4897-40CB-B890-3ED3723DAF3F}" destId="{986EEC0B-B779-4F6D-BFE1-EF1A3A752DDB}" srcOrd="1" destOrd="0" presId="urn:microsoft.com/office/officeart/2005/8/layout/process2"/>
    <dgm:cxn modelId="{8A52EB8B-F1AC-4878-9935-E7093D791D84}" type="presOf" srcId="{C3B3D3BF-CAF9-4785-8034-85EB89F0A0AD}" destId="{55302B4C-24B6-44F0-BAD5-A44D35DBECB2}" srcOrd="1" destOrd="0" presId="urn:microsoft.com/office/officeart/2005/8/layout/process2"/>
    <dgm:cxn modelId="{BFF03044-7EF5-4CB3-95E0-4EE0AA0F4E2A}" type="presOf" srcId="{9A31A665-8DD0-47BF-BD25-5166144A1EE3}" destId="{4C2CEE7E-2029-44B0-B770-F7A2086AD230}" srcOrd="1" destOrd="0" presId="urn:microsoft.com/office/officeart/2005/8/layout/process2"/>
    <dgm:cxn modelId="{E6AA72BF-310E-46F2-8835-CB5D014BE020}" type="presOf" srcId="{946B1C57-A718-4702-AF3E-33FEDDF6A1B0}" destId="{5DFC740A-72CB-407E-857A-7772CB907FAC}" srcOrd="0" destOrd="0" presId="urn:microsoft.com/office/officeart/2005/8/layout/process2"/>
    <dgm:cxn modelId="{62424AC1-B0D8-4EB9-A468-DE634DE4184E}" type="presOf" srcId="{9A31A665-8DD0-47BF-BD25-5166144A1EE3}" destId="{CDE20012-5394-48AE-A758-10B27D7E96FC}" srcOrd="0" destOrd="0" presId="urn:microsoft.com/office/officeart/2005/8/layout/process2"/>
    <dgm:cxn modelId="{0263232B-E62E-4F3F-BBFB-FCD670BDA409}" srcId="{35B0BA7B-8E9B-48FD-9D85-78C1030FDA94}" destId="{B85C4925-1F04-4965-8275-676D1E50339C}" srcOrd="3" destOrd="0" parTransId="{6043DBDA-3D2B-4E58-BABE-AF40B4C518BA}" sibTransId="{90635EC3-4897-40CB-B890-3ED3723DAF3F}"/>
    <dgm:cxn modelId="{566E9456-E5B9-45CA-AD67-5D97AEDF29B5}" type="presParOf" srcId="{CA6B586B-36D0-4ADD-8F6B-36823D118BB0}" destId="{A0077DA1-D510-404C-A0BE-A0C43AE27EE8}" srcOrd="0" destOrd="0" presId="urn:microsoft.com/office/officeart/2005/8/layout/process2"/>
    <dgm:cxn modelId="{6705C49D-3CC8-40C4-AE6A-D27E73458569}" type="presParOf" srcId="{CA6B586B-36D0-4ADD-8F6B-36823D118BB0}" destId="{CDE20012-5394-48AE-A758-10B27D7E96FC}" srcOrd="1" destOrd="0" presId="urn:microsoft.com/office/officeart/2005/8/layout/process2"/>
    <dgm:cxn modelId="{13734389-9190-49A2-A152-4533F2A871B5}" type="presParOf" srcId="{CDE20012-5394-48AE-A758-10B27D7E96FC}" destId="{4C2CEE7E-2029-44B0-B770-F7A2086AD230}" srcOrd="0" destOrd="0" presId="urn:microsoft.com/office/officeart/2005/8/layout/process2"/>
    <dgm:cxn modelId="{62547AB9-8F02-4721-9FEA-6F219E0A3183}" type="presParOf" srcId="{CA6B586B-36D0-4ADD-8F6B-36823D118BB0}" destId="{D23100C8-6F3C-4C09-B783-ABBF846D2B05}" srcOrd="2" destOrd="0" presId="urn:microsoft.com/office/officeart/2005/8/layout/process2"/>
    <dgm:cxn modelId="{17CD63E2-2926-4081-A9B5-3E02E40FEEBF}" type="presParOf" srcId="{CA6B586B-36D0-4ADD-8F6B-36823D118BB0}" destId="{674F569D-9EEA-48AB-A861-16D449B94D0E}" srcOrd="3" destOrd="0" presId="urn:microsoft.com/office/officeart/2005/8/layout/process2"/>
    <dgm:cxn modelId="{992C9028-CA95-4CDB-B46D-872FDB5E8D10}" type="presParOf" srcId="{674F569D-9EEA-48AB-A861-16D449B94D0E}" destId="{55302B4C-24B6-44F0-BAD5-A44D35DBECB2}" srcOrd="0" destOrd="0" presId="urn:microsoft.com/office/officeart/2005/8/layout/process2"/>
    <dgm:cxn modelId="{CFD24850-BEE1-4DF1-9DBD-621805FE71BA}" type="presParOf" srcId="{CA6B586B-36D0-4ADD-8F6B-36823D118BB0}" destId="{82942C14-B788-4623-9971-98EC9027EB56}" srcOrd="4" destOrd="0" presId="urn:microsoft.com/office/officeart/2005/8/layout/process2"/>
    <dgm:cxn modelId="{D58E6969-121D-4966-A3A7-A63782E53931}" type="presParOf" srcId="{CA6B586B-36D0-4ADD-8F6B-36823D118BB0}" destId="{5DFC740A-72CB-407E-857A-7772CB907FAC}" srcOrd="5" destOrd="0" presId="urn:microsoft.com/office/officeart/2005/8/layout/process2"/>
    <dgm:cxn modelId="{5B315B9E-136D-420E-8F34-69582B2D0571}" type="presParOf" srcId="{5DFC740A-72CB-407E-857A-7772CB907FAC}" destId="{FC4F143A-F628-42CA-BE73-2299F50552D9}" srcOrd="0" destOrd="0" presId="urn:microsoft.com/office/officeart/2005/8/layout/process2"/>
    <dgm:cxn modelId="{BB2CF40B-56F1-4DBF-AA80-6F606ADD3DCC}" type="presParOf" srcId="{CA6B586B-36D0-4ADD-8F6B-36823D118BB0}" destId="{3011ED49-322F-4EE5-A422-6B1FDB018024}" srcOrd="6" destOrd="0" presId="urn:microsoft.com/office/officeart/2005/8/layout/process2"/>
    <dgm:cxn modelId="{CB57AC57-C7FD-4499-A85C-E6F351B20CA5}" type="presParOf" srcId="{CA6B586B-36D0-4ADD-8F6B-36823D118BB0}" destId="{2AF70AC7-DE19-4866-9673-52EA125BC4C4}" srcOrd="7" destOrd="0" presId="urn:microsoft.com/office/officeart/2005/8/layout/process2"/>
    <dgm:cxn modelId="{956BDEBC-24F6-42EE-8459-14DDF2C7A112}" type="presParOf" srcId="{2AF70AC7-DE19-4866-9673-52EA125BC4C4}" destId="{986EEC0B-B779-4F6D-BFE1-EF1A3A752DDB}" srcOrd="0" destOrd="0" presId="urn:microsoft.com/office/officeart/2005/8/layout/process2"/>
    <dgm:cxn modelId="{34A24B51-2965-456C-A995-90A71E97961A}" type="presParOf" srcId="{CA6B586B-36D0-4ADD-8F6B-36823D118BB0}" destId="{37856BD5-0335-431E-9D39-F68088D39699}" srcOrd="8" destOrd="0" presId="urn:microsoft.com/office/officeart/2005/8/layout/process2"/>
    <dgm:cxn modelId="{5F901971-3950-4751-A051-003859312927}" type="presParOf" srcId="{CA6B586B-36D0-4ADD-8F6B-36823D118BB0}" destId="{18883FF7-7875-42F3-8D4A-1B2B2611157D}" srcOrd="9" destOrd="0" presId="urn:microsoft.com/office/officeart/2005/8/layout/process2"/>
    <dgm:cxn modelId="{329F773A-65E7-47D6-BDFF-5EE7289F33FD}" type="presParOf" srcId="{18883FF7-7875-42F3-8D4A-1B2B2611157D}" destId="{F8E57600-C939-4BE0-B905-FDBE3DF235DE}" srcOrd="0" destOrd="0" presId="urn:microsoft.com/office/officeart/2005/8/layout/process2"/>
    <dgm:cxn modelId="{421C191E-23A7-42C0-8918-8437ECAA2055}" type="presParOf" srcId="{CA6B586B-36D0-4ADD-8F6B-36823D118BB0}" destId="{76E59046-5CAB-419F-B5FC-585966DC104A}" srcOrd="10" destOrd="0" presId="urn:microsoft.com/office/officeart/2005/8/layout/process2"/>
    <dgm:cxn modelId="{C23301C2-2499-41D1-9D04-DDE4F6CF3D4B}" type="presParOf" srcId="{CA6B586B-36D0-4ADD-8F6B-36823D118BB0}" destId="{685D6D5A-C902-4838-851A-C84D72ED37C4}" srcOrd="11" destOrd="0" presId="urn:microsoft.com/office/officeart/2005/8/layout/process2"/>
    <dgm:cxn modelId="{B84E9E36-C642-4376-98D7-CF3C6A9FC1F5}" type="presParOf" srcId="{685D6D5A-C902-4838-851A-C84D72ED37C4}" destId="{F4C17F9A-E3CC-470F-BC65-AA1573F83ED9}" srcOrd="0" destOrd="0" presId="urn:microsoft.com/office/officeart/2005/8/layout/process2"/>
    <dgm:cxn modelId="{3DA523AE-5C6C-44C5-B26E-3CF43784F41F}" type="presParOf" srcId="{CA6B586B-36D0-4ADD-8F6B-36823D118BB0}" destId="{20E51EE4-A194-45B3-9252-F98C9B990ABB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B0BA7B-8E9B-48FD-9D85-78C1030FDA9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E6062C3-E77B-4D55-9444-FC48985F7C5D}">
      <dgm:prSet phldrT="[Texto]" custT="1"/>
      <dgm:spPr>
        <a:solidFill>
          <a:srgbClr val="FFE697"/>
        </a:solidFill>
        <a:ln w="25400">
          <a:solidFill>
            <a:srgbClr val="FFA18B"/>
          </a:solidFill>
        </a:ln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Inicio</a:t>
          </a:r>
          <a:endParaRPr lang="es-EC" sz="1800" dirty="0">
            <a:solidFill>
              <a:schemeClr val="tx1"/>
            </a:solidFill>
          </a:endParaRPr>
        </a:p>
      </dgm:t>
    </dgm:pt>
    <dgm:pt modelId="{C721A9AE-740B-40E2-87CE-7000F6E002F5}" type="parTrans" cxnId="{F4C625EA-B571-4849-9B49-E69B5C2E1217}">
      <dgm:prSet/>
      <dgm:spPr/>
      <dgm:t>
        <a:bodyPr/>
        <a:lstStyle/>
        <a:p>
          <a:endParaRPr lang="es-EC"/>
        </a:p>
      </dgm:t>
    </dgm:pt>
    <dgm:pt modelId="{9A31A665-8DD0-47BF-BD25-5166144A1EE3}" type="sibTrans" cxnId="{F4C625EA-B571-4849-9B49-E69B5C2E1217}">
      <dgm:prSet/>
      <dgm:spPr/>
      <dgm:t>
        <a:bodyPr/>
        <a:lstStyle/>
        <a:p>
          <a:endParaRPr lang="es-EC" dirty="0"/>
        </a:p>
      </dgm:t>
    </dgm:pt>
    <dgm:pt modelId="{BDA18F3D-4AA9-4F47-BB7D-8CAB323DED61}">
      <dgm:prSet phldrT="[Texto]" custT="1"/>
      <dgm:spPr>
        <a:solidFill>
          <a:srgbClr val="FFE697"/>
        </a:solidFill>
        <a:ln w="25400">
          <a:solidFill>
            <a:srgbClr val="FFA18B"/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Contactar proveedor</a:t>
          </a:r>
          <a:endParaRPr lang="es-EC" sz="1600" dirty="0">
            <a:solidFill>
              <a:schemeClr val="tx1"/>
            </a:solidFill>
          </a:endParaRPr>
        </a:p>
      </dgm:t>
    </dgm:pt>
    <dgm:pt modelId="{7E763419-2811-47CE-8F39-E0C1AEFD52B0}" type="parTrans" cxnId="{7DAF09F2-9071-448A-9C5A-FB9D6E280A54}">
      <dgm:prSet/>
      <dgm:spPr/>
      <dgm:t>
        <a:bodyPr/>
        <a:lstStyle/>
        <a:p>
          <a:endParaRPr lang="es-EC"/>
        </a:p>
      </dgm:t>
    </dgm:pt>
    <dgm:pt modelId="{C3B3D3BF-CAF9-4785-8034-85EB89F0A0AD}" type="sibTrans" cxnId="{7DAF09F2-9071-448A-9C5A-FB9D6E280A54}">
      <dgm:prSet/>
      <dgm:spPr/>
      <dgm:t>
        <a:bodyPr/>
        <a:lstStyle/>
        <a:p>
          <a:endParaRPr lang="es-EC" dirty="0"/>
        </a:p>
      </dgm:t>
    </dgm:pt>
    <dgm:pt modelId="{D7E2B8ED-838F-472C-8E33-C90C40012700}">
      <dgm:prSet custT="1"/>
      <dgm:spPr>
        <a:solidFill>
          <a:srgbClr val="FFE697"/>
        </a:solidFill>
        <a:ln w="25400">
          <a:solidFill>
            <a:srgbClr val="FFA18B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Suficiente producto</a:t>
          </a:r>
          <a:endParaRPr lang="es-EC" sz="1400" dirty="0">
            <a:solidFill>
              <a:schemeClr val="tx1"/>
            </a:solidFill>
          </a:endParaRPr>
        </a:p>
      </dgm:t>
    </dgm:pt>
    <dgm:pt modelId="{A88B7961-5047-49C2-88EF-405CE4BC7D78}" type="parTrans" cxnId="{0A2A6F8A-FEBD-49F3-AF36-B5AB4FB102D4}">
      <dgm:prSet/>
      <dgm:spPr/>
      <dgm:t>
        <a:bodyPr/>
        <a:lstStyle/>
        <a:p>
          <a:endParaRPr lang="es-EC"/>
        </a:p>
      </dgm:t>
    </dgm:pt>
    <dgm:pt modelId="{A5464802-828F-4A70-8061-D6ED4F928487}" type="sibTrans" cxnId="{0A2A6F8A-FEBD-49F3-AF36-B5AB4FB102D4}">
      <dgm:prSet/>
      <dgm:spPr/>
      <dgm:t>
        <a:bodyPr/>
        <a:lstStyle/>
        <a:p>
          <a:endParaRPr lang="es-EC" dirty="0"/>
        </a:p>
      </dgm:t>
    </dgm:pt>
    <dgm:pt modelId="{43FEB4E5-E375-406B-82FD-A7CBFC094CA7}">
      <dgm:prSet custT="1"/>
      <dgm:spPr>
        <a:solidFill>
          <a:srgbClr val="FFE697"/>
        </a:solidFill>
        <a:ln w="25400">
          <a:solidFill>
            <a:srgbClr val="FFA18B"/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No</a:t>
          </a:r>
          <a:endParaRPr lang="es-EC" sz="1600" dirty="0">
            <a:solidFill>
              <a:schemeClr val="tx1"/>
            </a:solidFill>
          </a:endParaRPr>
        </a:p>
      </dgm:t>
    </dgm:pt>
    <dgm:pt modelId="{2A07CADD-3619-455B-B74D-7FB1CC43A4B4}" type="parTrans" cxnId="{8992A58F-98A0-4100-8EE8-CCABE8EF2E80}">
      <dgm:prSet/>
      <dgm:spPr/>
      <dgm:t>
        <a:bodyPr/>
        <a:lstStyle/>
        <a:p>
          <a:endParaRPr lang="es-EC"/>
        </a:p>
      </dgm:t>
    </dgm:pt>
    <dgm:pt modelId="{7B0DD7C3-7901-49BB-B715-55C96DDFAB02}" type="sibTrans" cxnId="{8992A58F-98A0-4100-8EE8-CCABE8EF2E80}">
      <dgm:prSet/>
      <dgm:spPr/>
      <dgm:t>
        <a:bodyPr/>
        <a:lstStyle/>
        <a:p>
          <a:endParaRPr lang="es-EC" dirty="0"/>
        </a:p>
      </dgm:t>
    </dgm:pt>
    <dgm:pt modelId="{F913381D-758E-4712-80D9-02AF496B1B3B}">
      <dgm:prSet custT="1"/>
      <dgm:spPr>
        <a:solidFill>
          <a:srgbClr val="FFE697"/>
        </a:solidFill>
        <a:ln w="25400">
          <a:solidFill>
            <a:srgbClr val="FFA18B"/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Hacer Solicitud</a:t>
          </a:r>
          <a:endParaRPr lang="es-EC" sz="1600" dirty="0">
            <a:solidFill>
              <a:schemeClr val="tx1"/>
            </a:solidFill>
          </a:endParaRPr>
        </a:p>
      </dgm:t>
    </dgm:pt>
    <dgm:pt modelId="{ED788AA1-9477-419A-9CA5-DB40DEB1BFD3}" type="parTrans" cxnId="{BD2A1257-25D1-46D7-84C2-E7093467958A}">
      <dgm:prSet/>
      <dgm:spPr/>
      <dgm:t>
        <a:bodyPr/>
        <a:lstStyle/>
        <a:p>
          <a:endParaRPr lang="es-EC"/>
        </a:p>
      </dgm:t>
    </dgm:pt>
    <dgm:pt modelId="{40C3589A-5A5F-41E9-9DAB-B471C7FEA8E5}" type="sibTrans" cxnId="{BD2A1257-25D1-46D7-84C2-E7093467958A}">
      <dgm:prSet/>
      <dgm:spPr/>
      <dgm:t>
        <a:bodyPr/>
        <a:lstStyle/>
        <a:p>
          <a:endParaRPr lang="es-EC" dirty="0"/>
        </a:p>
      </dgm:t>
    </dgm:pt>
    <dgm:pt modelId="{AF408698-34FE-4261-A2A0-DE0BFA7D3DC8}">
      <dgm:prSet custT="1"/>
      <dgm:spPr>
        <a:solidFill>
          <a:srgbClr val="FFE697"/>
        </a:solidFill>
        <a:ln w="25400">
          <a:solidFill>
            <a:srgbClr val="FFA18B"/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Actualizar Inventario</a:t>
          </a:r>
          <a:endParaRPr lang="es-EC" sz="1600" dirty="0">
            <a:solidFill>
              <a:schemeClr val="tx1"/>
            </a:solidFill>
          </a:endParaRPr>
        </a:p>
      </dgm:t>
    </dgm:pt>
    <dgm:pt modelId="{2A42D2CB-2D17-4F8A-BD32-31954A5B7602}" type="parTrans" cxnId="{ABAF80FE-7F48-420A-A756-B96EAF464BB9}">
      <dgm:prSet/>
      <dgm:spPr/>
      <dgm:t>
        <a:bodyPr/>
        <a:lstStyle/>
        <a:p>
          <a:endParaRPr lang="es-EC"/>
        </a:p>
      </dgm:t>
    </dgm:pt>
    <dgm:pt modelId="{D9A601FE-57C2-4220-B4D9-7D9E9C0C706B}" type="sibTrans" cxnId="{ABAF80FE-7F48-420A-A756-B96EAF464BB9}">
      <dgm:prSet/>
      <dgm:spPr/>
      <dgm:t>
        <a:bodyPr/>
        <a:lstStyle/>
        <a:p>
          <a:endParaRPr lang="es-EC" dirty="0"/>
        </a:p>
      </dgm:t>
    </dgm:pt>
    <dgm:pt modelId="{CAC32C00-37BB-4697-84E9-6503DE000C11}">
      <dgm:prSet custT="1"/>
      <dgm:spPr>
        <a:solidFill>
          <a:srgbClr val="FFE697"/>
        </a:solidFill>
        <a:ln w="25400">
          <a:solidFill>
            <a:srgbClr val="FFA18B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Fin</a:t>
          </a:r>
          <a:endParaRPr lang="es-EC" sz="1400" dirty="0">
            <a:solidFill>
              <a:schemeClr val="tx1"/>
            </a:solidFill>
          </a:endParaRPr>
        </a:p>
      </dgm:t>
    </dgm:pt>
    <dgm:pt modelId="{346BB23B-5E10-4CDC-A099-5786207BCCF1}" type="parTrans" cxnId="{C6306FC8-F900-40EF-ACD3-80F29185A847}">
      <dgm:prSet/>
      <dgm:spPr/>
      <dgm:t>
        <a:bodyPr/>
        <a:lstStyle/>
        <a:p>
          <a:endParaRPr lang="es-EC"/>
        </a:p>
      </dgm:t>
    </dgm:pt>
    <dgm:pt modelId="{1AA2726F-61B2-4287-A19A-F7C9BCB60CF7}" type="sibTrans" cxnId="{C6306FC8-F900-40EF-ACD3-80F29185A847}">
      <dgm:prSet/>
      <dgm:spPr/>
      <dgm:t>
        <a:bodyPr/>
        <a:lstStyle/>
        <a:p>
          <a:endParaRPr lang="es-EC"/>
        </a:p>
      </dgm:t>
    </dgm:pt>
    <dgm:pt modelId="{CA6B586B-36D0-4ADD-8F6B-36823D118BB0}" type="pres">
      <dgm:prSet presAssocID="{35B0BA7B-8E9B-48FD-9D85-78C1030FDA9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077DA1-D510-404C-A0BE-A0C43AE27EE8}" type="pres">
      <dgm:prSet presAssocID="{BE6062C3-E77B-4D55-9444-FC48985F7C5D}" presName="node" presStyleLbl="node1" presStyleIdx="0" presStyleCnt="7" custScaleX="45693" custScaleY="57460" custLinFactX="-23409" custLinFactNeighborX="-100000" custLinFactNeighborY="24873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s-EC"/>
        </a:p>
      </dgm:t>
    </dgm:pt>
    <dgm:pt modelId="{CDE20012-5394-48AE-A758-10B27D7E96FC}" type="pres">
      <dgm:prSet presAssocID="{9A31A665-8DD0-47BF-BD25-5166144A1EE3}" presName="sibTrans" presStyleLbl="sibTrans2D1" presStyleIdx="0" presStyleCnt="6" custAng="352879" custScaleX="88014" custScaleY="106697"/>
      <dgm:spPr/>
      <dgm:t>
        <a:bodyPr/>
        <a:lstStyle/>
        <a:p>
          <a:endParaRPr lang="es-EC"/>
        </a:p>
      </dgm:t>
    </dgm:pt>
    <dgm:pt modelId="{4C2CEE7E-2029-44B0-B770-F7A2086AD230}" type="pres">
      <dgm:prSet presAssocID="{9A31A665-8DD0-47BF-BD25-5166144A1EE3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D23100C8-6F3C-4C09-B783-ABBF846D2B05}" type="pres">
      <dgm:prSet presAssocID="{BDA18F3D-4AA9-4F47-BB7D-8CAB323DED61}" presName="node" presStyleLbl="node1" presStyleIdx="1" presStyleCnt="7" custScaleX="51563" custScaleY="108658" custLinFactX="-19520" custLinFactNeighborX="-100000" custLinFactNeighborY="935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4F569D-9EEA-48AB-A861-16D449B94D0E}" type="pres">
      <dgm:prSet presAssocID="{C3B3D3BF-CAF9-4785-8034-85EB89F0A0AD}" presName="sibTrans" presStyleLbl="sibTrans2D1" presStyleIdx="1" presStyleCnt="6" custScaleX="132597" custScaleY="99238"/>
      <dgm:spPr/>
      <dgm:t>
        <a:bodyPr/>
        <a:lstStyle/>
        <a:p>
          <a:endParaRPr lang="es-EC"/>
        </a:p>
      </dgm:t>
    </dgm:pt>
    <dgm:pt modelId="{55302B4C-24B6-44F0-BAD5-A44D35DBECB2}" type="pres">
      <dgm:prSet presAssocID="{C3B3D3BF-CAF9-4785-8034-85EB89F0A0AD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76E59046-5CAB-419F-B5FC-585966DC104A}" type="pres">
      <dgm:prSet presAssocID="{D7E2B8ED-838F-472C-8E33-C90C40012700}" presName="node" presStyleLbl="node1" presStyleIdx="2" presStyleCnt="7" custScaleX="75896" custScaleY="126344" custLinFactX="-18920" custLinFactNeighborX="-100000" custLinFactNeighborY="98619">
        <dgm:presLayoutVars>
          <dgm:bulletEnabled val="1"/>
        </dgm:presLayoutVars>
      </dgm:prSet>
      <dgm:spPr>
        <a:prstGeom prst="flowChartDecision">
          <a:avLst/>
        </a:prstGeom>
      </dgm:spPr>
      <dgm:t>
        <a:bodyPr/>
        <a:lstStyle/>
        <a:p>
          <a:endParaRPr lang="es-EC"/>
        </a:p>
      </dgm:t>
    </dgm:pt>
    <dgm:pt modelId="{685D6D5A-C902-4838-851A-C84D72ED37C4}" type="pres">
      <dgm:prSet presAssocID="{A5464802-828F-4A70-8061-D6ED4F928487}" presName="sibTrans" presStyleLbl="sibTrans2D1" presStyleIdx="2" presStyleCnt="6" custAng="146292" custScaleX="106947" custScaleY="82513" custLinFactNeighborX="-8478" custLinFactNeighborY="-13272"/>
      <dgm:spPr/>
      <dgm:t>
        <a:bodyPr/>
        <a:lstStyle/>
        <a:p>
          <a:endParaRPr lang="es-EC"/>
        </a:p>
      </dgm:t>
    </dgm:pt>
    <dgm:pt modelId="{F4C17F9A-E3CC-470F-BC65-AA1573F83ED9}" type="pres">
      <dgm:prSet presAssocID="{A5464802-828F-4A70-8061-D6ED4F928487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C42A81CB-451D-4591-B3D8-602F63F68259}" type="pres">
      <dgm:prSet presAssocID="{43FEB4E5-E375-406B-82FD-A7CBFC094CA7}" presName="node" presStyleLbl="node1" presStyleIdx="3" presStyleCnt="7" custFlipVert="0" custScaleX="18592" custScaleY="47219" custLinFactX="-16938" custLinFactY="1780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7F99CF-9352-4F75-B06C-0AB336775ECA}" type="pres">
      <dgm:prSet presAssocID="{7B0DD7C3-7901-49BB-B715-55C96DDFAB02}" presName="sibTrans" presStyleLbl="sibTrans2D1" presStyleIdx="3" presStyleCnt="6"/>
      <dgm:spPr/>
      <dgm:t>
        <a:bodyPr/>
        <a:lstStyle/>
        <a:p>
          <a:endParaRPr lang="es-EC"/>
        </a:p>
      </dgm:t>
    </dgm:pt>
    <dgm:pt modelId="{1FA3F4BE-05B1-4861-948A-CB131C7191DA}" type="pres">
      <dgm:prSet presAssocID="{7B0DD7C3-7901-49BB-B715-55C96DDFAB02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354E477C-4C30-4867-8B00-B2CE2DDBDF59}" type="pres">
      <dgm:prSet presAssocID="{F913381D-758E-4712-80D9-02AF496B1B3B}" presName="node" presStyleLbl="node1" presStyleIdx="4" presStyleCnt="7" custScaleX="44454" custScaleY="85627" custLinFactX="-18118" custLinFactY="3895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6D57EC-9EAD-4795-857F-8A46D4456F97}" type="pres">
      <dgm:prSet presAssocID="{40C3589A-5A5F-41E9-9DAB-B471C7FEA8E5}" presName="sibTrans" presStyleLbl="sibTrans2D1" presStyleIdx="4" presStyleCnt="6"/>
      <dgm:spPr/>
      <dgm:t>
        <a:bodyPr/>
        <a:lstStyle/>
        <a:p>
          <a:endParaRPr lang="es-EC"/>
        </a:p>
      </dgm:t>
    </dgm:pt>
    <dgm:pt modelId="{EBFA9192-9A5E-413D-B380-4DE3709B3DBD}" type="pres">
      <dgm:prSet presAssocID="{40C3589A-5A5F-41E9-9DAB-B471C7FEA8E5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ADD3D365-E43A-4227-9DB3-C1D18ED0B24B}" type="pres">
      <dgm:prSet presAssocID="{AF408698-34FE-4261-A2A0-DE0BFA7D3DC8}" presName="node" presStyleLbl="node1" presStyleIdx="5" presStyleCnt="7" custScaleX="47990" custScaleY="95469" custLinFactNeighborX="-54161" custLinFactNeighborY="-858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5923C4-EA42-4792-BC73-81BF66DDF4EA}" type="pres">
      <dgm:prSet presAssocID="{D9A601FE-57C2-4220-B4D9-7D9E9C0C706B}" presName="sibTrans" presStyleLbl="sibTrans2D1" presStyleIdx="5" presStyleCnt="6"/>
      <dgm:spPr/>
      <dgm:t>
        <a:bodyPr/>
        <a:lstStyle/>
        <a:p>
          <a:endParaRPr lang="es-EC"/>
        </a:p>
      </dgm:t>
    </dgm:pt>
    <dgm:pt modelId="{68832E13-7FEF-4DE7-993C-AC7FD9AE6887}" type="pres">
      <dgm:prSet presAssocID="{D9A601FE-57C2-4220-B4D9-7D9E9C0C706B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E6C7D675-7285-483B-B429-A9E4C89DD9A5}" type="pres">
      <dgm:prSet presAssocID="{CAC32C00-37BB-4697-84E9-6503DE000C11}" presName="node" presStyleLbl="node1" presStyleIdx="6" presStyleCnt="7" custScaleX="32567" custScaleY="53564" custLinFactNeighborX="-52560" custLinFactNeighborY="-290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8559CA-8BFC-4500-84D0-32C958EFA608}" type="presOf" srcId="{BDA18F3D-4AA9-4F47-BB7D-8CAB323DED61}" destId="{D23100C8-6F3C-4C09-B783-ABBF846D2B05}" srcOrd="0" destOrd="0" presId="urn:microsoft.com/office/officeart/2005/8/layout/process2"/>
    <dgm:cxn modelId="{793BB3D8-C8F1-4F0B-BFA0-837C2E93E8E5}" type="presOf" srcId="{A5464802-828F-4A70-8061-D6ED4F928487}" destId="{685D6D5A-C902-4838-851A-C84D72ED37C4}" srcOrd="0" destOrd="0" presId="urn:microsoft.com/office/officeart/2005/8/layout/process2"/>
    <dgm:cxn modelId="{659B5522-BEC1-48AC-8B64-20557A22ACD6}" type="presOf" srcId="{9A31A665-8DD0-47BF-BD25-5166144A1EE3}" destId="{CDE20012-5394-48AE-A758-10B27D7E96FC}" srcOrd="0" destOrd="0" presId="urn:microsoft.com/office/officeart/2005/8/layout/process2"/>
    <dgm:cxn modelId="{76A68D38-0D2D-45BA-8C36-0AB778D65155}" type="presOf" srcId="{D7E2B8ED-838F-472C-8E33-C90C40012700}" destId="{76E59046-5CAB-419F-B5FC-585966DC104A}" srcOrd="0" destOrd="0" presId="urn:microsoft.com/office/officeart/2005/8/layout/process2"/>
    <dgm:cxn modelId="{DFDF5DCF-B75F-4DD6-B20F-CA5507481436}" type="presOf" srcId="{CAC32C00-37BB-4697-84E9-6503DE000C11}" destId="{E6C7D675-7285-483B-B429-A9E4C89DD9A5}" srcOrd="0" destOrd="0" presId="urn:microsoft.com/office/officeart/2005/8/layout/process2"/>
    <dgm:cxn modelId="{BDA42CFD-B870-46EB-87E1-D6B2568B40E2}" type="presOf" srcId="{AF408698-34FE-4261-A2A0-DE0BFA7D3DC8}" destId="{ADD3D365-E43A-4227-9DB3-C1D18ED0B24B}" srcOrd="0" destOrd="0" presId="urn:microsoft.com/office/officeart/2005/8/layout/process2"/>
    <dgm:cxn modelId="{2B8514C0-6040-4D29-AB36-104B1902E3BD}" type="presOf" srcId="{40C3589A-5A5F-41E9-9DAB-B471C7FEA8E5}" destId="{EBFA9192-9A5E-413D-B380-4DE3709B3DBD}" srcOrd="1" destOrd="0" presId="urn:microsoft.com/office/officeart/2005/8/layout/process2"/>
    <dgm:cxn modelId="{09D8BBF3-44B7-4079-A7F4-D3BE0389922B}" type="presOf" srcId="{9A31A665-8DD0-47BF-BD25-5166144A1EE3}" destId="{4C2CEE7E-2029-44B0-B770-F7A2086AD230}" srcOrd="1" destOrd="0" presId="urn:microsoft.com/office/officeart/2005/8/layout/process2"/>
    <dgm:cxn modelId="{494DE5FE-A8D8-4859-B807-C94BFE90BA36}" type="presOf" srcId="{C3B3D3BF-CAF9-4785-8034-85EB89F0A0AD}" destId="{674F569D-9EEA-48AB-A861-16D449B94D0E}" srcOrd="0" destOrd="0" presId="urn:microsoft.com/office/officeart/2005/8/layout/process2"/>
    <dgm:cxn modelId="{AFA5DC0F-BD44-4A24-8DFD-03BF0EAB035E}" type="presOf" srcId="{40C3589A-5A5F-41E9-9DAB-B471C7FEA8E5}" destId="{A26D57EC-9EAD-4795-857F-8A46D4456F97}" srcOrd="0" destOrd="0" presId="urn:microsoft.com/office/officeart/2005/8/layout/process2"/>
    <dgm:cxn modelId="{AFB3F56F-071D-45BE-AB95-1BF7B57F2E7E}" type="presOf" srcId="{D9A601FE-57C2-4220-B4D9-7D9E9C0C706B}" destId="{345923C4-EA42-4792-BC73-81BF66DDF4EA}" srcOrd="0" destOrd="0" presId="urn:microsoft.com/office/officeart/2005/8/layout/process2"/>
    <dgm:cxn modelId="{0516B2E6-6899-41FC-8883-DBE5107D2D1C}" type="presOf" srcId="{A5464802-828F-4A70-8061-D6ED4F928487}" destId="{F4C17F9A-E3CC-470F-BC65-AA1573F83ED9}" srcOrd="1" destOrd="0" presId="urn:microsoft.com/office/officeart/2005/8/layout/process2"/>
    <dgm:cxn modelId="{155C3932-8D76-479B-9507-8C82B9AFC586}" type="presOf" srcId="{35B0BA7B-8E9B-48FD-9D85-78C1030FDA94}" destId="{CA6B586B-36D0-4ADD-8F6B-36823D118BB0}" srcOrd="0" destOrd="0" presId="urn:microsoft.com/office/officeart/2005/8/layout/process2"/>
    <dgm:cxn modelId="{BD2A1257-25D1-46D7-84C2-E7093467958A}" srcId="{35B0BA7B-8E9B-48FD-9D85-78C1030FDA94}" destId="{F913381D-758E-4712-80D9-02AF496B1B3B}" srcOrd="4" destOrd="0" parTransId="{ED788AA1-9477-419A-9CA5-DB40DEB1BFD3}" sibTransId="{40C3589A-5A5F-41E9-9DAB-B471C7FEA8E5}"/>
    <dgm:cxn modelId="{30BCF251-DB77-4E5C-A178-34CCA2A331E2}" type="presOf" srcId="{F913381D-758E-4712-80D9-02AF496B1B3B}" destId="{354E477C-4C30-4867-8B00-B2CE2DDBDF59}" srcOrd="0" destOrd="0" presId="urn:microsoft.com/office/officeart/2005/8/layout/process2"/>
    <dgm:cxn modelId="{8992A58F-98A0-4100-8EE8-CCABE8EF2E80}" srcId="{35B0BA7B-8E9B-48FD-9D85-78C1030FDA94}" destId="{43FEB4E5-E375-406B-82FD-A7CBFC094CA7}" srcOrd="3" destOrd="0" parTransId="{2A07CADD-3619-455B-B74D-7FB1CC43A4B4}" sibTransId="{7B0DD7C3-7901-49BB-B715-55C96DDFAB02}"/>
    <dgm:cxn modelId="{548B115C-AFF4-4EFB-B27C-F9CA4CF985D9}" type="presOf" srcId="{43FEB4E5-E375-406B-82FD-A7CBFC094CA7}" destId="{C42A81CB-451D-4591-B3D8-602F63F68259}" srcOrd="0" destOrd="0" presId="urn:microsoft.com/office/officeart/2005/8/layout/process2"/>
    <dgm:cxn modelId="{E3D47F5C-7228-44F4-AF03-2FFE9611CF53}" type="presOf" srcId="{BE6062C3-E77B-4D55-9444-FC48985F7C5D}" destId="{A0077DA1-D510-404C-A0BE-A0C43AE27EE8}" srcOrd="0" destOrd="0" presId="urn:microsoft.com/office/officeart/2005/8/layout/process2"/>
    <dgm:cxn modelId="{78219C68-0203-40C3-959D-01C37302A84E}" type="presOf" srcId="{7B0DD7C3-7901-49BB-B715-55C96DDFAB02}" destId="{1FA3F4BE-05B1-4861-948A-CB131C7191DA}" srcOrd="1" destOrd="0" presId="urn:microsoft.com/office/officeart/2005/8/layout/process2"/>
    <dgm:cxn modelId="{ABAF80FE-7F48-420A-A756-B96EAF464BB9}" srcId="{35B0BA7B-8E9B-48FD-9D85-78C1030FDA94}" destId="{AF408698-34FE-4261-A2A0-DE0BFA7D3DC8}" srcOrd="5" destOrd="0" parTransId="{2A42D2CB-2D17-4F8A-BD32-31954A5B7602}" sibTransId="{D9A601FE-57C2-4220-B4D9-7D9E9C0C706B}"/>
    <dgm:cxn modelId="{F4C625EA-B571-4849-9B49-E69B5C2E1217}" srcId="{35B0BA7B-8E9B-48FD-9D85-78C1030FDA94}" destId="{BE6062C3-E77B-4D55-9444-FC48985F7C5D}" srcOrd="0" destOrd="0" parTransId="{C721A9AE-740B-40E2-87CE-7000F6E002F5}" sibTransId="{9A31A665-8DD0-47BF-BD25-5166144A1EE3}"/>
    <dgm:cxn modelId="{0A2A6F8A-FEBD-49F3-AF36-B5AB4FB102D4}" srcId="{35B0BA7B-8E9B-48FD-9D85-78C1030FDA94}" destId="{D7E2B8ED-838F-472C-8E33-C90C40012700}" srcOrd="2" destOrd="0" parTransId="{A88B7961-5047-49C2-88EF-405CE4BC7D78}" sibTransId="{A5464802-828F-4A70-8061-D6ED4F928487}"/>
    <dgm:cxn modelId="{CADAD8D9-84AD-4BA8-A870-454AECBA8378}" type="presOf" srcId="{C3B3D3BF-CAF9-4785-8034-85EB89F0A0AD}" destId="{55302B4C-24B6-44F0-BAD5-A44D35DBECB2}" srcOrd="1" destOrd="0" presId="urn:microsoft.com/office/officeart/2005/8/layout/process2"/>
    <dgm:cxn modelId="{1AA22890-8FEA-4523-A3AE-BCD2722D82F1}" type="presOf" srcId="{7B0DD7C3-7901-49BB-B715-55C96DDFAB02}" destId="{567F99CF-9352-4F75-B06C-0AB336775ECA}" srcOrd="0" destOrd="0" presId="urn:microsoft.com/office/officeart/2005/8/layout/process2"/>
    <dgm:cxn modelId="{7DAF09F2-9071-448A-9C5A-FB9D6E280A54}" srcId="{35B0BA7B-8E9B-48FD-9D85-78C1030FDA94}" destId="{BDA18F3D-4AA9-4F47-BB7D-8CAB323DED61}" srcOrd="1" destOrd="0" parTransId="{7E763419-2811-47CE-8F39-E0C1AEFD52B0}" sibTransId="{C3B3D3BF-CAF9-4785-8034-85EB89F0A0AD}"/>
    <dgm:cxn modelId="{C6306FC8-F900-40EF-ACD3-80F29185A847}" srcId="{35B0BA7B-8E9B-48FD-9D85-78C1030FDA94}" destId="{CAC32C00-37BB-4697-84E9-6503DE000C11}" srcOrd="6" destOrd="0" parTransId="{346BB23B-5E10-4CDC-A099-5786207BCCF1}" sibTransId="{1AA2726F-61B2-4287-A19A-F7C9BCB60CF7}"/>
    <dgm:cxn modelId="{B786C87C-1053-4489-A8C3-30294B25E2AD}" type="presOf" srcId="{D9A601FE-57C2-4220-B4D9-7D9E9C0C706B}" destId="{68832E13-7FEF-4DE7-993C-AC7FD9AE6887}" srcOrd="1" destOrd="0" presId="urn:microsoft.com/office/officeart/2005/8/layout/process2"/>
    <dgm:cxn modelId="{744708E6-8640-4C1A-B2B7-57F9959AB723}" type="presParOf" srcId="{CA6B586B-36D0-4ADD-8F6B-36823D118BB0}" destId="{A0077DA1-D510-404C-A0BE-A0C43AE27EE8}" srcOrd="0" destOrd="0" presId="urn:microsoft.com/office/officeart/2005/8/layout/process2"/>
    <dgm:cxn modelId="{65A151C8-E3A6-4E33-84A3-B099E1B589BC}" type="presParOf" srcId="{CA6B586B-36D0-4ADD-8F6B-36823D118BB0}" destId="{CDE20012-5394-48AE-A758-10B27D7E96FC}" srcOrd="1" destOrd="0" presId="urn:microsoft.com/office/officeart/2005/8/layout/process2"/>
    <dgm:cxn modelId="{B4A4120D-32A0-4429-8208-A44AEB4951F3}" type="presParOf" srcId="{CDE20012-5394-48AE-A758-10B27D7E96FC}" destId="{4C2CEE7E-2029-44B0-B770-F7A2086AD230}" srcOrd="0" destOrd="0" presId="urn:microsoft.com/office/officeart/2005/8/layout/process2"/>
    <dgm:cxn modelId="{A86549AA-1245-441F-BD33-30B7D61E89CF}" type="presParOf" srcId="{CA6B586B-36D0-4ADD-8F6B-36823D118BB0}" destId="{D23100C8-6F3C-4C09-B783-ABBF846D2B05}" srcOrd="2" destOrd="0" presId="urn:microsoft.com/office/officeart/2005/8/layout/process2"/>
    <dgm:cxn modelId="{EFAAEACF-2F58-4A52-BC92-AB1E6C8CB138}" type="presParOf" srcId="{CA6B586B-36D0-4ADD-8F6B-36823D118BB0}" destId="{674F569D-9EEA-48AB-A861-16D449B94D0E}" srcOrd="3" destOrd="0" presId="urn:microsoft.com/office/officeart/2005/8/layout/process2"/>
    <dgm:cxn modelId="{486193B9-B321-4E13-BB01-A690A5C50E4C}" type="presParOf" srcId="{674F569D-9EEA-48AB-A861-16D449B94D0E}" destId="{55302B4C-24B6-44F0-BAD5-A44D35DBECB2}" srcOrd="0" destOrd="0" presId="urn:microsoft.com/office/officeart/2005/8/layout/process2"/>
    <dgm:cxn modelId="{D645213B-41AA-4C76-BA21-408752D0A794}" type="presParOf" srcId="{CA6B586B-36D0-4ADD-8F6B-36823D118BB0}" destId="{76E59046-5CAB-419F-B5FC-585966DC104A}" srcOrd="4" destOrd="0" presId="urn:microsoft.com/office/officeart/2005/8/layout/process2"/>
    <dgm:cxn modelId="{0D256240-8C31-4ABA-8BF8-7EDAE93B301B}" type="presParOf" srcId="{CA6B586B-36D0-4ADD-8F6B-36823D118BB0}" destId="{685D6D5A-C902-4838-851A-C84D72ED37C4}" srcOrd="5" destOrd="0" presId="urn:microsoft.com/office/officeart/2005/8/layout/process2"/>
    <dgm:cxn modelId="{F9CBDB29-75F1-4CD5-92FA-00B2FCFD7E64}" type="presParOf" srcId="{685D6D5A-C902-4838-851A-C84D72ED37C4}" destId="{F4C17F9A-E3CC-470F-BC65-AA1573F83ED9}" srcOrd="0" destOrd="0" presId="urn:microsoft.com/office/officeart/2005/8/layout/process2"/>
    <dgm:cxn modelId="{1C6D8730-4961-430D-AD74-52B7256F5DF3}" type="presParOf" srcId="{CA6B586B-36D0-4ADD-8F6B-36823D118BB0}" destId="{C42A81CB-451D-4591-B3D8-602F63F68259}" srcOrd="6" destOrd="0" presId="urn:microsoft.com/office/officeart/2005/8/layout/process2"/>
    <dgm:cxn modelId="{6A08539B-D60D-4093-AB63-E533622E4133}" type="presParOf" srcId="{CA6B586B-36D0-4ADD-8F6B-36823D118BB0}" destId="{567F99CF-9352-4F75-B06C-0AB336775ECA}" srcOrd="7" destOrd="0" presId="urn:microsoft.com/office/officeart/2005/8/layout/process2"/>
    <dgm:cxn modelId="{F37C9B01-07A5-408C-B8FE-9352E1903C6D}" type="presParOf" srcId="{567F99CF-9352-4F75-B06C-0AB336775ECA}" destId="{1FA3F4BE-05B1-4861-948A-CB131C7191DA}" srcOrd="0" destOrd="0" presId="urn:microsoft.com/office/officeart/2005/8/layout/process2"/>
    <dgm:cxn modelId="{4C775033-712B-4CCD-A03C-0AC46061879B}" type="presParOf" srcId="{CA6B586B-36D0-4ADD-8F6B-36823D118BB0}" destId="{354E477C-4C30-4867-8B00-B2CE2DDBDF59}" srcOrd="8" destOrd="0" presId="urn:microsoft.com/office/officeart/2005/8/layout/process2"/>
    <dgm:cxn modelId="{C660161F-2E60-4477-A91F-881D89DD3FDE}" type="presParOf" srcId="{CA6B586B-36D0-4ADD-8F6B-36823D118BB0}" destId="{A26D57EC-9EAD-4795-857F-8A46D4456F97}" srcOrd="9" destOrd="0" presId="urn:microsoft.com/office/officeart/2005/8/layout/process2"/>
    <dgm:cxn modelId="{B977685D-D351-48ED-B5B1-2250722861E0}" type="presParOf" srcId="{A26D57EC-9EAD-4795-857F-8A46D4456F97}" destId="{EBFA9192-9A5E-413D-B380-4DE3709B3DBD}" srcOrd="0" destOrd="0" presId="urn:microsoft.com/office/officeart/2005/8/layout/process2"/>
    <dgm:cxn modelId="{80E405C0-DFDC-463D-8556-696B880DB2CF}" type="presParOf" srcId="{CA6B586B-36D0-4ADD-8F6B-36823D118BB0}" destId="{ADD3D365-E43A-4227-9DB3-C1D18ED0B24B}" srcOrd="10" destOrd="0" presId="urn:microsoft.com/office/officeart/2005/8/layout/process2"/>
    <dgm:cxn modelId="{965532DC-0601-41B7-8FEB-F8B30ABEECBB}" type="presParOf" srcId="{CA6B586B-36D0-4ADD-8F6B-36823D118BB0}" destId="{345923C4-EA42-4792-BC73-81BF66DDF4EA}" srcOrd="11" destOrd="0" presId="urn:microsoft.com/office/officeart/2005/8/layout/process2"/>
    <dgm:cxn modelId="{F62EB334-0C4C-472A-9432-190C8838EBCD}" type="presParOf" srcId="{345923C4-EA42-4792-BC73-81BF66DDF4EA}" destId="{68832E13-7FEF-4DE7-993C-AC7FD9AE6887}" srcOrd="0" destOrd="0" presId="urn:microsoft.com/office/officeart/2005/8/layout/process2"/>
    <dgm:cxn modelId="{F9DD7584-4512-4915-8D21-9CC0A60FD3D8}" type="presParOf" srcId="{CA6B586B-36D0-4ADD-8F6B-36823D118BB0}" destId="{E6C7D675-7285-483B-B429-A9E4C89DD9A5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6BAAC4-4B36-4ECF-86CD-2D8DE92C283E}">
      <dsp:nvSpPr>
        <dsp:cNvPr id="0" name=""/>
        <dsp:cNvSpPr/>
      </dsp:nvSpPr>
      <dsp:spPr>
        <a:xfrm>
          <a:off x="2371067" y="3108874"/>
          <a:ext cx="2181842" cy="2181842"/>
        </a:xfrm>
        <a:prstGeom prst="ellipse">
          <a:avLst/>
        </a:prstGeom>
        <a:solidFill>
          <a:srgbClr val="FF5B5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>
              <a:solidFill>
                <a:schemeClr val="tx1"/>
              </a:solidFill>
            </a:rPr>
            <a:t>Problemas</a:t>
          </a:r>
          <a:endParaRPr lang="es-ES_tradnl" sz="2700" kern="1200" dirty="0">
            <a:solidFill>
              <a:schemeClr val="tx1"/>
            </a:solidFill>
          </a:endParaRPr>
        </a:p>
      </dsp:txBody>
      <dsp:txXfrm>
        <a:off x="2371067" y="3108874"/>
        <a:ext cx="2181842" cy="2181842"/>
      </dsp:txXfrm>
    </dsp:sp>
    <dsp:sp modelId="{A55BEE2A-AF32-493B-A603-10019F018BC6}">
      <dsp:nvSpPr>
        <dsp:cNvPr id="0" name=""/>
        <dsp:cNvSpPr/>
      </dsp:nvSpPr>
      <dsp:spPr>
        <a:xfrm rot="12926183">
          <a:off x="875078" y="2680780"/>
          <a:ext cx="1778458" cy="6218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C6F3D-3169-492A-87C5-309207CE43E5}">
      <dsp:nvSpPr>
        <dsp:cNvPr id="0" name=""/>
        <dsp:cNvSpPr/>
      </dsp:nvSpPr>
      <dsp:spPr>
        <a:xfrm>
          <a:off x="3424" y="1647019"/>
          <a:ext cx="2072750" cy="1658200"/>
        </a:xfrm>
        <a:prstGeom prst="roundRect">
          <a:avLst>
            <a:gd name="adj" fmla="val 10000"/>
          </a:avLst>
        </a:prstGeom>
        <a:solidFill>
          <a:srgbClr val="FFE6CD"/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Demanda insatisfecha</a:t>
          </a:r>
          <a:endParaRPr lang="es-ES_tradnl" sz="2100" kern="1200" dirty="0"/>
        </a:p>
      </dsp:txBody>
      <dsp:txXfrm>
        <a:off x="3424" y="1647019"/>
        <a:ext cx="2072750" cy="1658200"/>
      </dsp:txXfrm>
    </dsp:sp>
    <dsp:sp modelId="{FD36C674-B54C-4BBA-9793-1252352C5D2B}">
      <dsp:nvSpPr>
        <dsp:cNvPr id="0" name=""/>
        <dsp:cNvSpPr/>
      </dsp:nvSpPr>
      <dsp:spPr>
        <a:xfrm rot="16171205">
          <a:off x="2559188" y="1809591"/>
          <a:ext cx="1770766" cy="6218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AA360-E31A-4D98-AD40-EB36451B602C}">
      <dsp:nvSpPr>
        <dsp:cNvPr id="0" name=""/>
        <dsp:cNvSpPr/>
      </dsp:nvSpPr>
      <dsp:spPr>
        <a:xfrm>
          <a:off x="2400780" y="406051"/>
          <a:ext cx="2072750" cy="1658200"/>
        </a:xfrm>
        <a:prstGeom prst="roundRect">
          <a:avLst>
            <a:gd name="adj" fmla="val 10000"/>
          </a:avLst>
        </a:prstGeom>
        <a:solidFill>
          <a:srgbClr val="E1E1FF"/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Desconocimiento de productos</a:t>
          </a:r>
          <a:endParaRPr lang="es-ES_tradnl" sz="2100" kern="1200" dirty="0"/>
        </a:p>
      </dsp:txBody>
      <dsp:txXfrm>
        <a:off x="2400780" y="406051"/>
        <a:ext cx="2072750" cy="1658200"/>
      </dsp:txXfrm>
    </dsp:sp>
    <dsp:sp modelId="{FB2234EE-7D91-4D3C-876F-F0FC41970D6D}">
      <dsp:nvSpPr>
        <dsp:cNvPr id="0" name=""/>
        <dsp:cNvSpPr/>
      </dsp:nvSpPr>
      <dsp:spPr>
        <a:xfrm rot="19466278">
          <a:off x="4268183" y="2679860"/>
          <a:ext cx="1769833" cy="6218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16629-2A24-4198-B09D-8DCE29F98871}">
      <dsp:nvSpPr>
        <dsp:cNvPr id="0" name=""/>
        <dsp:cNvSpPr/>
      </dsp:nvSpPr>
      <dsp:spPr>
        <a:xfrm>
          <a:off x="4836593" y="1647019"/>
          <a:ext cx="2072750" cy="1658200"/>
        </a:xfrm>
        <a:prstGeom prst="roundRect">
          <a:avLst>
            <a:gd name="adj" fmla="val 10000"/>
          </a:avLst>
        </a:prstGeom>
        <a:solidFill>
          <a:srgbClr val="F3F9D3"/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Falta de oportunidad de agricultores</a:t>
          </a:r>
          <a:endParaRPr lang="es-ES_tradnl" sz="2100" kern="1200" dirty="0"/>
        </a:p>
      </dsp:txBody>
      <dsp:txXfrm>
        <a:off x="4836593" y="1647019"/>
        <a:ext cx="2072750" cy="1658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6274D7-C09C-4844-8ECA-9E6BCB2BC616}">
      <dsp:nvSpPr>
        <dsp:cNvPr id="0" name=""/>
        <dsp:cNvSpPr/>
      </dsp:nvSpPr>
      <dsp:spPr>
        <a:xfrm rot="10800000">
          <a:off x="1910821" y="1152126"/>
          <a:ext cx="5827840" cy="2952330"/>
        </a:xfrm>
        <a:prstGeom prst="homePlate">
          <a:avLst/>
        </a:prstGeom>
        <a:solidFill>
          <a:srgbClr val="BC7D3E"/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1483" tIns="80010" rIns="149352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Promover la producción agrícola alternativa y el consumo de alimentos agroecológicos y orgánicos, buscando siempre la satisfacción de los consumidores, el desarrollo de los productores y el cuidado del medio ambiente. </a:t>
          </a:r>
          <a:endParaRPr lang="es-ES_tradnl" sz="2100" kern="1200" dirty="0">
            <a:solidFill>
              <a:schemeClr val="tx1"/>
            </a:solidFill>
          </a:endParaRPr>
        </a:p>
      </dsp:txBody>
      <dsp:txXfrm rot="10800000">
        <a:off x="1910821" y="1152126"/>
        <a:ext cx="5827840" cy="2952330"/>
      </dsp:txXfrm>
    </dsp:sp>
    <dsp:sp modelId="{09F2E0F7-536F-4706-8E4E-99600ABF166B}">
      <dsp:nvSpPr>
        <dsp:cNvPr id="0" name=""/>
        <dsp:cNvSpPr/>
      </dsp:nvSpPr>
      <dsp:spPr>
        <a:xfrm>
          <a:off x="470250" y="1254642"/>
          <a:ext cx="3250055" cy="274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79C98-3E1C-4A0E-A910-E431D7FF609E}">
      <dsp:nvSpPr>
        <dsp:cNvPr id="0" name=""/>
        <dsp:cNvSpPr/>
      </dsp:nvSpPr>
      <dsp:spPr>
        <a:xfrm rot="10800000">
          <a:off x="1896885" y="1153568"/>
          <a:ext cx="5848966" cy="2949446"/>
        </a:xfrm>
        <a:prstGeom prst="homePlate">
          <a:avLst/>
        </a:prstGeom>
        <a:solidFill>
          <a:srgbClr val="BC7D3E"/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1483" tIns="80010" rIns="149352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Convertirse en una importante cadena de ventas de productos orgánicos y agroecológicos. Ser reconocidos por la contribución al cuidado del medio ambiente, mejora de la calidad de vida y a comprometer a los agricultores en su labor. </a:t>
          </a:r>
          <a:endParaRPr lang="es-ES_tradnl" sz="2100" kern="1200" dirty="0">
            <a:solidFill>
              <a:schemeClr val="tx1"/>
            </a:solidFill>
          </a:endParaRPr>
        </a:p>
      </dsp:txBody>
      <dsp:txXfrm rot="10800000">
        <a:off x="1896885" y="1153568"/>
        <a:ext cx="5848966" cy="2949446"/>
      </dsp:txXfrm>
    </dsp:sp>
    <dsp:sp modelId="{B606F743-EB62-4E92-85FD-4EB8B5715F22}">
      <dsp:nvSpPr>
        <dsp:cNvPr id="0" name=""/>
        <dsp:cNvSpPr/>
      </dsp:nvSpPr>
      <dsp:spPr>
        <a:xfrm>
          <a:off x="463059" y="1254642"/>
          <a:ext cx="3257693" cy="274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77DA1-D510-404C-A0BE-A0C43AE27EE8}">
      <dsp:nvSpPr>
        <dsp:cNvPr id="0" name=""/>
        <dsp:cNvSpPr/>
      </dsp:nvSpPr>
      <dsp:spPr>
        <a:xfrm>
          <a:off x="305488" y="18468"/>
          <a:ext cx="1381028" cy="345257"/>
        </a:xfrm>
        <a:prstGeom prst="flowChartTerminator">
          <a:avLst/>
        </a:prstGeom>
        <a:solidFill>
          <a:srgbClr val="E6F1FE"/>
        </a:solidFill>
        <a:ln w="25400" cap="flat" cmpd="sng" algn="ctr">
          <a:solidFill>
            <a:srgbClr val="E8B4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Inicio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05488" y="18468"/>
        <a:ext cx="1381028" cy="345257"/>
      </dsp:txXfrm>
    </dsp:sp>
    <dsp:sp modelId="{CDE20012-5394-48AE-A758-10B27D7E96FC}">
      <dsp:nvSpPr>
        <dsp:cNvPr id="0" name=""/>
        <dsp:cNvSpPr/>
      </dsp:nvSpPr>
      <dsp:spPr>
        <a:xfrm rot="5276735">
          <a:off x="874880" y="464201"/>
          <a:ext cx="267409" cy="15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</dsp:txBody>
      <dsp:txXfrm rot="5276735">
        <a:off x="874880" y="464201"/>
        <a:ext cx="267409" cy="155365"/>
      </dsp:txXfrm>
    </dsp:sp>
    <dsp:sp modelId="{D23100C8-6F3C-4C09-B783-ABBF846D2B05}">
      <dsp:nvSpPr>
        <dsp:cNvPr id="0" name=""/>
        <dsp:cNvSpPr/>
      </dsp:nvSpPr>
      <dsp:spPr>
        <a:xfrm>
          <a:off x="216204" y="720042"/>
          <a:ext cx="1614090" cy="461284"/>
        </a:xfrm>
        <a:prstGeom prst="roundRect">
          <a:avLst>
            <a:gd name="adj" fmla="val 10000"/>
          </a:avLst>
        </a:prstGeom>
        <a:solidFill>
          <a:srgbClr val="E6F1FE"/>
        </a:solidFill>
        <a:ln w="25400" cap="flat" cmpd="sng" algn="ctr">
          <a:solidFill>
            <a:srgbClr val="E8B4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Cliente ingresa al local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16204" y="720042"/>
        <a:ext cx="1614090" cy="461284"/>
      </dsp:txXfrm>
    </dsp:sp>
    <dsp:sp modelId="{674F569D-9EEA-48AB-A861-16D449B94D0E}">
      <dsp:nvSpPr>
        <dsp:cNvPr id="0" name=""/>
        <dsp:cNvSpPr/>
      </dsp:nvSpPr>
      <dsp:spPr>
        <a:xfrm rot="5569841">
          <a:off x="879480" y="1269025"/>
          <a:ext cx="248375" cy="15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 rot="5569841">
        <a:off x="879480" y="1269025"/>
        <a:ext cx="248375" cy="155365"/>
      </dsp:txXfrm>
    </dsp:sp>
    <dsp:sp modelId="{82942C14-B788-4623-9971-98EC9027EB56}">
      <dsp:nvSpPr>
        <dsp:cNvPr id="0" name=""/>
        <dsp:cNvSpPr/>
      </dsp:nvSpPr>
      <dsp:spPr>
        <a:xfrm>
          <a:off x="229151" y="1512090"/>
          <a:ext cx="1499147" cy="678157"/>
        </a:xfrm>
        <a:prstGeom prst="roundRect">
          <a:avLst>
            <a:gd name="adj" fmla="val 10000"/>
          </a:avLst>
        </a:prstGeom>
        <a:solidFill>
          <a:srgbClr val="E6F1FE"/>
        </a:solidFill>
        <a:ln w="25400" cap="flat" cmpd="sng" algn="ctr">
          <a:solidFill>
            <a:srgbClr val="E8B4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Selecciona los productos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29151" y="1512090"/>
        <a:ext cx="1499147" cy="678157"/>
      </dsp:txXfrm>
    </dsp:sp>
    <dsp:sp modelId="{5DFC740A-72CB-407E-857A-7772CB907FAC}">
      <dsp:nvSpPr>
        <dsp:cNvPr id="0" name=""/>
        <dsp:cNvSpPr/>
      </dsp:nvSpPr>
      <dsp:spPr>
        <a:xfrm rot="941">
          <a:off x="1782302" y="1773750"/>
          <a:ext cx="324015" cy="15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/>
        </a:p>
      </dsp:txBody>
      <dsp:txXfrm rot="941">
        <a:off x="1782302" y="1773750"/>
        <a:ext cx="324015" cy="155365"/>
      </dsp:txXfrm>
    </dsp:sp>
    <dsp:sp modelId="{3011ED49-322F-4EE5-A422-6B1FDB018024}">
      <dsp:nvSpPr>
        <dsp:cNvPr id="0" name=""/>
        <dsp:cNvSpPr/>
      </dsp:nvSpPr>
      <dsp:spPr>
        <a:xfrm>
          <a:off x="2160319" y="1512090"/>
          <a:ext cx="1381028" cy="679182"/>
        </a:xfrm>
        <a:prstGeom prst="roundRect">
          <a:avLst>
            <a:gd name="adj" fmla="val 10000"/>
          </a:avLst>
        </a:prstGeom>
        <a:solidFill>
          <a:srgbClr val="E6F1FE"/>
        </a:solidFill>
        <a:ln w="25400" cap="flat" cmpd="sng" algn="ctr">
          <a:solidFill>
            <a:srgbClr val="E8B4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Se registra el pago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160319" y="1512090"/>
        <a:ext cx="1381028" cy="679182"/>
      </dsp:txXfrm>
    </dsp:sp>
    <dsp:sp modelId="{2AF70AC7-DE19-4866-9673-52EA125BC4C4}">
      <dsp:nvSpPr>
        <dsp:cNvPr id="0" name=""/>
        <dsp:cNvSpPr/>
      </dsp:nvSpPr>
      <dsp:spPr>
        <a:xfrm rot="21554593">
          <a:off x="3584722" y="1762585"/>
          <a:ext cx="260332" cy="15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/>
        </a:p>
      </dsp:txBody>
      <dsp:txXfrm rot="21554593">
        <a:off x="3584722" y="1762585"/>
        <a:ext cx="260332" cy="155365"/>
      </dsp:txXfrm>
    </dsp:sp>
    <dsp:sp modelId="{37856BD5-0335-431E-9D39-F68088D39699}">
      <dsp:nvSpPr>
        <dsp:cNvPr id="0" name=""/>
        <dsp:cNvSpPr/>
      </dsp:nvSpPr>
      <dsp:spPr>
        <a:xfrm>
          <a:off x="3888428" y="1512090"/>
          <a:ext cx="1381028" cy="633529"/>
        </a:xfrm>
        <a:prstGeom prst="roundRect">
          <a:avLst>
            <a:gd name="adj" fmla="val 10000"/>
          </a:avLst>
        </a:prstGeom>
        <a:solidFill>
          <a:srgbClr val="E6F1FE"/>
        </a:solidFill>
        <a:ln w="25400" cap="flat" cmpd="sng" algn="ctr">
          <a:solidFill>
            <a:srgbClr val="E8B4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Se actualiza</a:t>
          </a:r>
          <a:r>
            <a:rPr lang="es-EC" sz="1200" kern="1200" dirty="0" smtClean="0">
              <a:solidFill>
                <a:schemeClr val="tx1"/>
              </a:solidFill>
            </a:rPr>
            <a:t> </a:t>
          </a:r>
          <a:r>
            <a:rPr lang="es-EC" sz="1400" kern="1200" dirty="0" smtClean="0">
              <a:solidFill>
                <a:schemeClr val="tx1"/>
              </a:solidFill>
            </a:rPr>
            <a:t>el inventario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888428" y="1512090"/>
        <a:ext cx="1381028" cy="633529"/>
      </dsp:txXfrm>
    </dsp:sp>
    <dsp:sp modelId="{18883FF7-7875-42F3-8D4A-1B2B2611157D}">
      <dsp:nvSpPr>
        <dsp:cNvPr id="0" name=""/>
        <dsp:cNvSpPr/>
      </dsp:nvSpPr>
      <dsp:spPr>
        <a:xfrm rot="5406434">
          <a:off x="4485758" y="2191085"/>
          <a:ext cx="184722" cy="15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 rot="5406434">
        <a:off x="4485758" y="2191085"/>
        <a:ext cx="184722" cy="155365"/>
      </dsp:txXfrm>
    </dsp:sp>
    <dsp:sp modelId="{76E59046-5CAB-419F-B5FC-585966DC104A}">
      <dsp:nvSpPr>
        <dsp:cNvPr id="0" name=""/>
        <dsp:cNvSpPr/>
      </dsp:nvSpPr>
      <dsp:spPr>
        <a:xfrm>
          <a:off x="3624072" y="2391916"/>
          <a:ext cx="1906150" cy="792396"/>
        </a:xfrm>
        <a:prstGeom prst="flowChartDecision">
          <a:avLst/>
        </a:prstGeom>
        <a:solidFill>
          <a:srgbClr val="E6F1FE"/>
        </a:solidFill>
        <a:ln w="25400" cap="flat" cmpd="sng" algn="ctr">
          <a:solidFill>
            <a:srgbClr val="E8B4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Disminuyen los productos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624072" y="2391916"/>
        <a:ext cx="1906150" cy="792396"/>
      </dsp:txXfrm>
    </dsp:sp>
    <dsp:sp modelId="{685D6D5A-C902-4838-851A-C84D72ED37C4}">
      <dsp:nvSpPr>
        <dsp:cNvPr id="0" name=""/>
        <dsp:cNvSpPr/>
      </dsp:nvSpPr>
      <dsp:spPr>
        <a:xfrm rot="21590120">
          <a:off x="5589547" y="2707010"/>
          <a:ext cx="355954" cy="15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/>
        </a:p>
      </dsp:txBody>
      <dsp:txXfrm rot="21590120">
        <a:off x="5589547" y="2707010"/>
        <a:ext cx="355954" cy="155365"/>
      </dsp:txXfrm>
    </dsp:sp>
    <dsp:sp modelId="{20E51EE4-A194-45B3-9252-F98C9B990ABB}">
      <dsp:nvSpPr>
        <dsp:cNvPr id="0" name=""/>
        <dsp:cNvSpPr/>
      </dsp:nvSpPr>
      <dsp:spPr>
        <a:xfrm>
          <a:off x="6004827" y="2463921"/>
          <a:ext cx="1614974" cy="635538"/>
        </a:xfrm>
        <a:prstGeom prst="roundRect">
          <a:avLst>
            <a:gd name="adj" fmla="val 10000"/>
          </a:avLst>
        </a:prstGeom>
        <a:solidFill>
          <a:srgbClr val="E6F1FE"/>
        </a:solidFill>
        <a:ln w="25400" cap="flat" cmpd="sng" algn="ctr">
          <a:solidFill>
            <a:srgbClr val="E8B4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Proceso de abastecimiento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004827" y="2463921"/>
        <a:ext cx="1614974" cy="63553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77DA1-D510-404C-A0BE-A0C43AE27EE8}">
      <dsp:nvSpPr>
        <dsp:cNvPr id="0" name=""/>
        <dsp:cNvSpPr/>
      </dsp:nvSpPr>
      <dsp:spPr>
        <a:xfrm>
          <a:off x="575924" y="72032"/>
          <a:ext cx="1051551" cy="330587"/>
        </a:xfrm>
        <a:prstGeom prst="flowChartTerminator">
          <a:avLst/>
        </a:prstGeom>
        <a:solidFill>
          <a:srgbClr val="FFE697"/>
        </a:solidFill>
        <a:ln w="25400" cap="flat" cmpd="sng" algn="ctr">
          <a:solidFill>
            <a:srgbClr val="FFA1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Inicio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75924" y="72032"/>
        <a:ext cx="1051551" cy="330587"/>
      </dsp:txXfrm>
    </dsp:sp>
    <dsp:sp modelId="{CDE20012-5394-48AE-A758-10B27D7E96FC}">
      <dsp:nvSpPr>
        <dsp:cNvPr id="0" name=""/>
        <dsp:cNvSpPr/>
      </dsp:nvSpPr>
      <dsp:spPr>
        <a:xfrm rot="5436432">
          <a:off x="976687" y="510332"/>
          <a:ext cx="325930" cy="276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</dsp:txBody>
      <dsp:txXfrm rot="5436432">
        <a:off x="976687" y="510332"/>
        <a:ext cx="325930" cy="276239"/>
      </dsp:txXfrm>
    </dsp:sp>
    <dsp:sp modelId="{D23100C8-6F3C-4C09-B783-ABBF846D2B05}">
      <dsp:nvSpPr>
        <dsp:cNvPr id="0" name=""/>
        <dsp:cNvSpPr/>
      </dsp:nvSpPr>
      <dsp:spPr>
        <a:xfrm>
          <a:off x="597879" y="894284"/>
          <a:ext cx="1186640" cy="625147"/>
        </a:xfrm>
        <a:prstGeom prst="roundRect">
          <a:avLst>
            <a:gd name="adj" fmla="val 10000"/>
          </a:avLst>
        </a:prstGeom>
        <a:solidFill>
          <a:srgbClr val="FFE697"/>
        </a:solidFill>
        <a:ln w="25400" cap="flat" cmpd="sng" algn="ctr">
          <a:solidFill>
            <a:srgbClr val="FFA1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Contactar proveedor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97879" y="894284"/>
        <a:ext cx="1186640" cy="625147"/>
      </dsp:txXfrm>
    </dsp:sp>
    <dsp:sp modelId="{674F569D-9EEA-48AB-A861-16D449B94D0E}">
      <dsp:nvSpPr>
        <dsp:cNvPr id="0" name=""/>
        <dsp:cNvSpPr/>
      </dsp:nvSpPr>
      <dsp:spPr>
        <a:xfrm rot="5354204">
          <a:off x="1018529" y="1571182"/>
          <a:ext cx="358469" cy="256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 rot="5354204">
        <a:off x="1018529" y="1571182"/>
        <a:ext cx="358469" cy="256928"/>
      </dsp:txXfrm>
    </dsp:sp>
    <dsp:sp modelId="{76E59046-5CAB-419F-B5FC-585966DC104A}">
      <dsp:nvSpPr>
        <dsp:cNvPr id="0" name=""/>
        <dsp:cNvSpPr/>
      </dsp:nvSpPr>
      <dsp:spPr>
        <a:xfrm>
          <a:off x="331694" y="1879860"/>
          <a:ext cx="1746625" cy="726901"/>
        </a:xfrm>
        <a:prstGeom prst="flowChartDecision">
          <a:avLst/>
        </a:prstGeom>
        <a:solidFill>
          <a:srgbClr val="FFE697"/>
        </a:solidFill>
        <a:ln w="25400" cap="flat" cmpd="sng" algn="ctr">
          <a:solidFill>
            <a:srgbClr val="FFA1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Suficiente producto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31694" y="1879860"/>
        <a:ext cx="1746625" cy="726901"/>
      </dsp:txXfrm>
    </dsp:sp>
    <dsp:sp modelId="{685D6D5A-C902-4838-851A-C84D72ED37C4}">
      <dsp:nvSpPr>
        <dsp:cNvPr id="0" name=""/>
        <dsp:cNvSpPr/>
      </dsp:nvSpPr>
      <dsp:spPr>
        <a:xfrm rot="5358297">
          <a:off x="1078635" y="2632573"/>
          <a:ext cx="268281" cy="21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 rot="5358297">
        <a:off x="1078635" y="2632573"/>
        <a:ext cx="268281" cy="213626"/>
      </dsp:txXfrm>
    </dsp:sp>
    <dsp:sp modelId="{C42A81CB-451D-4591-B3D8-602F63F68259}">
      <dsp:nvSpPr>
        <dsp:cNvPr id="0" name=""/>
        <dsp:cNvSpPr/>
      </dsp:nvSpPr>
      <dsp:spPr>
        <a:xfrm>
          <a:off x="1036687" y="2940734"/>
          <a:ext cx="427865" cy="271667"/>
        </a:xfrm>
        <a:prstGeom prst="roundRect">
          <a:avLst>
            <a:gd name="adj" fmla="val 10000"/>
          </a:avLst>
        </a:prstGeom>
        <a:solidFill>
          <a:srgbClr val="FFE697"/>
        </a:solidFill>
        <a:ln w="25400" cap="flat" cmpd="sng" algn="ctr">
          <a:solidFill>
            <a:srgbClr val="FFA1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No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036687" y="2940734"/>
        <a:ext cx="427865" cy="271667"/>
      </dsp:txXfrm>
    </dsp:sp>
    <dsp:sp modelId="{567F99CF-9352-4F75-B06C-0AB336775ECA}">
      <dsp:nvSpPr>
        <dsp:cNvPr id="0" name=""/>
        <dsp:cNvSpPr/>
      </dsp:nvSpPr>
      <dsp:spPr>
        <a:xfrm rot="5517905">
          <a:off x="1085353" y="3287610"/>
          <a:ext cx="307168" cy="258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 rot="5517905">
        <a:off x="1085353" y="3287610"/>
        <a:ext cx="307168" cy="258900"/>
      </dsp:txXfrm>
    </dsp:sp>
    <dsp:sp modelId="{354E477C-4C30-4867-8B00-B2CE2DDBDF59}">
      <dsp:nvSpPr>
        <dsp:cNvPr id="0" name=""/>
        <dsp:cNvSpPr/>
      </dsp:nvSpPr>
      <dsp:spPr>
        <a:xfrm>
          <a:off x="711945" y="3621718"/>
          <a:ext cx="1023038" cy="492642"/>
        </a:xfrm>
        <a:prstGeom prst="roundRect">
          <a:avLst>
            <a:gd name="adj" fmla="val 10000"/>
          </a:avLst>
        </a:prstGeom>
        <a:solidFill>
          <a:srgbClr val="FFE697"/>
        </a:solidFill>
        <a:ln w="25400" cap="flat" cmpd="sng" algn="ctr">
          <a:solidFill>
            <a:srgbClr val="FFA1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Hacer Solicitud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11945" y="3621718"/>
        <a:ext cx="1023038" cy="492642"/>
      </dsp:txXfrm>
    </dsp:sp>
    <dsp:sp modelId="{A26D57EC-9EAD-4795-857F-8A46D4456F97}">
      <dsp:nvSpPr>
        <dsp:cNvPr id="0" name=""/>
        <dsp:cNvSpPr/>
      </dsp:nvSpPr>
      <dsp:spPr>
        <a:xfrm rot="116615">
          <a:off x="1785913" y="3762872"/>
          <a:ext cx="306283" cy="258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 rot="116615">
        <a:off x="1785913" y="3762872"/>
        <a:ext cx="306283" cy="258900"/>
      </dsp:txXfrm>
    </dsp:sp>
    <dsp:sp modelId="{ADD3D365-E43A-4227-9DB3-C1D18ED0B24B}">
      <dsp:nvSpPr>
        <dsp:cNvPr id="0" name=""/>
        <dsp:cNvSpPr/>
      </dsp:nvSpPr>
      <dsp:spPr>
        <a:xfrm>
          <a:off x="2143126" y="3643354"/>
          <a:ext cx="1104413" cy="549266"/>
        </a:xfrm>
        <a:prstGeom prst="roundRect">
          <a:avLst>
            <a:gd name="adj" fmla="val 10000"/>
          </a:avLst>
        </a:prstGeom>
        <a:solidFill>
          <a:srgbClr val="FFE697"/>
        </a:solidFill>
        <a:ln w="25400" cap="flat" cmpd="sng" algn="ctr">
          <a:solidFill>
            <a:srgbClr val="FFA1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Actualizar Inventario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143126" y="3643354"/>
        <a:ext cx="1104413" cy="549266"/>
      </dsp:txXfrm>
    </dsp:sp>
    <dsp:sp modelId="{345923C4-EA42-4792-BC73-81BF66DDF4EA}">
      <dsp:nvSpPr>
        <dsp:cNvPr id="0" name=""/>
        <dsp:cNvSpPr/>
      </dsp:nvSpPr>
      <dsp:spPr>
        <a:xfrm rot="5256083">
          <a:off x="2547055" y="4288605"/>
          <a:ext cx="338449" cy="258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 rot="5256083">
        <a:off x="2547055" y="4288605"/>
        <a:ext cx="338449" cy="258900"/>
      </dsp:txXfrm>
    </dsp:sp>
    <dsp:sp modelId="{E6C7D675-7285-483B-B429-A9E4C89DD9A5}">
      <dsp:nvSpPr>
        <dsp:cNvPr id="0" name=""/>
        <dsp:cNvSpPr/>
      </dsp:nvSpPr>
      <dsp:spPr>
        <a:xfrm>
          <a:off x="2357438" y="4643491"/>
          <a:ext cx="749477" cy="308172"/>
        </a:xfrm>
        <a:prstGeom prst="roundRect">
          <a:avLst>
            <a:gd name="adj" fmla="val 10000"/>
          </a:avLst>
        </a:prstGeom>
        <a:solidFill>
          <a:srgbClr val="FFE697"/>
        </a:solidFill>
        <a:ln w="25400" cap="flat" cmpd="sng" algn="ctr">
          <a:solidFill>
            <a:srgbClr val="FFA1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Fin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357438" y="4643491"/>
        <a:ext cx="749477" cy="308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EC482D-BA13-4582-9FF2-12C51B627D75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82A88B-9CE2-4BA8-BDDF-30C0C87E66F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82B86-9541-4EB2-9B6E-8D24160F545A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87FF0-B29A-4EF2-95A1-016685813B01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152B9-0324-49D0-83BF-7BA6DC5C6378}" type="slidenum">
              <a:rPr lang="es-EC" smtClean="0"/>
              <a:pPr>
                <a:defRPr/>
              </a:pPr>
              <a:t>40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F9577DA2-E39E-4FD6-90F7-8352000B8EF6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2E2CC546-670A-4FDC-8FF8-9E6C85EBEFE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BB5C-0055-4476-9925-FB746EBA346A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054C-2325-45E0-8D58-1AC08F44E44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F474-319A-4352-A744-2CE8CDE7B3B5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9202-58E0-4879-BD7D-488FEF02426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BCD1-4936-447D-8803-FE61C301EE41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851F-35C3-4C52-BED6-D32368F3582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3296-1728-4982-920E-6202EBDD9DB2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BD62AD8F-AD1B-4218-86A8-20E3AFE90D0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DFEF-F283-4BEE-95D5-07A94B61E194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36CE-3465-479F-8EAF-D8EA3DEA5E8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3EF1-3BCE-4339-A4F6-21830567526C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F937-6284-40F9-942C-76AD6FEB53B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1AC23-B53A-4706-A4ED-C0AC7DE1AC36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928E-F79D-4FF2-8435-8A323E80E00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E3A7-28DE-4F1F-B211-AB3A93078BA4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2E45-48CE-4C94-B468-7E991B7F3CD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2D06-3426-4125-9F0B-7E51C08E5829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401C-5683-4BAB-9D14-7DF2616C35B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E8E45-10D6-48E9-9564-F0BE9F234E5C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A01E-56C4-4D06-A64D-BAF94BD2940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5DB3E13-3945-49E8-B3A5-45C215B13CBC}" type="datetimeFigureOut">
              <a:rPr lang="es-EC"/>
              <a:pPr>
                <a:defRPr/>
              </a:pPr>
              <a:t>11/05/2012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C1E8D9A-8318-4191-B7E9-788587D916F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1" r:id="rId2"/>
    <p:sldLayoutId id="2147483748" r:id="rId3"/>
    <p:sldLayoutId id="2147483742" r:id="rId4"/>
    <p:sldLayoutId id="2147483743" r:id="rId5"/>
    <p:sldLayoutId id="2147483749" r:id="rId6"/>
    <p:sldLayoutId id="2147483750" r:id="rId7"/>
    <p:sldLayoutId id="2147483744" r:id="rId8"/>
    <p:sldLayoutId id="2147483745" r:id="rId9"/>
    <p:sldLayoutId id="2147483746" r:id="rId10"/>
    <p:sldLayoutId id="214748375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Subtítulo"/>
          <p:cNvSpPr>
            <a:spLocks noGrp="1"/>
          </p:cNvSpPr>
          <p:nvPr>
            <p:ph type="subTitle" idx="1"/>
          </p:nvPr>
        </p:nvSpPr>
        <p:spPr>
          <a:xfrm>
            <a:off x="1835696" y="5157192"/>
            <a:ext cx="6570663" cy="1080120"/>
          </a:xfrm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Stefhany Dennyse Candell Parra</a:t>
            </a:r>
            <a:endParaRPr lang="es-EC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Judith Verónica Limones Acosta</a:t>
            </a:r>
            <a:endParaRPr lang="es-EC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Andrea Mercedes Loor Soledispa</a:t>
            </a:r>
            <a:endParaRPr lang="es-EC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C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8175" y="260350"/>
            <a:ext cx="6553200" cy="3673475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Berlin Sans FB Demi" pitchFamily="34" charset="0"/>
              </a:rPr>
              <a:t>IMPLEMENTACIÓN DE UNA CADENA DE MINIMARKETS COMERCIALIZADORA DE ALIMENTOS ORGÁNICOS Y AGROECOLÓGICOS</a:t>
            </a:r>
            <a:endParaRPr lang="es-EC" sz="3200" b="1" dirty="0" smtClean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7172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5805488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619250" y="549275"/>
            <a:ext cx="7669213" cy="774700"/>
          </a:xfrm>
        </p:spPr>
        <p:txBody>
          <a:bodyPr>
            <a:no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ESTUDIO ORGANIZACIONAL</a:t>
            </a:r>
            <a:endParaRPr lang="es-EC" dirty="0" smtClean="0">
              <a:solidFill>
                <a:srgbClr val="000000"/>
              </a:solidFill>
            </a:endParaRPr>
          </a:p>
        </p:txBody>
      </p:sp>
      <p:pic>
        <p:nvPicPr>
          <p:cNvPr id="14340" name="3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3348038" y="3933825"/>
            <a:ext cx="5040312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987675" y="2349500"/>
            <a:ext cx="52562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2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small" spc="200" dirty="0">
                <a:latin typeface="+mj-lt"/>
                <a:ea typeface="+mj-ea"/>
                <a:cs typeface="+mj-cs"/>
              </a:rPr>
              <a:t>ORGANICOLÓGICOS S.A.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900113" y="2205038"/>
            <a:ext cx="2303462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Razón Social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250825" y="4437063"/>
            <a:ext cx="2952750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Nombre Comercial y Eslogan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MISIÓN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683568" y="1196752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4 Imagen"/>
          <p:cNvPicPr>
            <a:picLocks noChangeAspect="1" noChangeArrowheads="1"/>
          </p:cNvPicPr>
          <p:nvPr/>
        </p:nvPicPr>
        <p:blipFill>
          <a:blip r:embed="rId7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VISIÓN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683568" y="1196752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4 Imagen"/>
          <p:cNvPicPr>
            <a:picLocks noChangeAspect="1" noChangeArrowheads="1"/>
          </p:cNvPicPr>
          <p:nvPr/>
        </p:nvPicPr>
        <p:blipFill>
          <a:blip r:embed="rId7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ORGANIGRAMA</a:t>
            </a:r>
            <a:endParaRPr lang="es-EC" dirty="0" smtClean="0"/>
          </a:p>
        </p:txBody>
      </p:sp>
      <p:pic>
        <p:nvPicPr>
          <p:cNvPr id="19459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2588" y="2286000"/>
            <a:ext cx="5280025" cy="3840163"/>
          </a:xfrm>
        </p:spPr>
      </p:pic>
      <p:pic>
        <p:nvPicPr>
          <p:cNvPr id="19460" name="3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http://4.bp.blogspot.com/-orKtYdwkYDo/T2fgVRK_Z0I/AAAAAAAAANs/Jlyl7MnGUdk/s1600/Estudio-de-Mercado-de-un-Proyecto-de-Inversi%C3%B3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2786063"/>
            <a:ext cx="26162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63" y="1357313"/>
            <a:ext cx="6911975" cy="2879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5400" b="1" dirty="0" smtClean="0"/>
              <a:t>INVESTIGACIÓN DE MERCADO</a:t>
            </a:r>
            <a:endParaRPr lang="es-ES_tradnl" sz="5400" b="1" dirty="0" smtClean="0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143125" y="4572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400">
                <a:latin typeface="Calibri" pitchFamily="34" charset="0"/>
              </a:rPr>
              <a:t>Preferencias de consumidores</a:t>
            </a:r>
          </a:p>
          <a:p>
            <a:pPr>
              <a:buFont typeface="Wingdings" pitchFamily="2" charset="2"/>
              <a:buChar char="ü"/>
            </a:pPr>
            <a:r>
              <a:rPr lang="es-ES" sz="2400">
                <a:latin typeface="Calibri" pitchFamily="34" charset="0"/>
              </a:rPr>
              <a:t>Existencia de demanda</a:t>
            </a:r>
          </a:p>
          <a:p>
            <a:pPr>
              <a:buFont typeface="Wingdings" pitchFamily="2" charset="2"/>
              <a:buChar char="ü"/>
            </a:pPr>
            <a:r>
              <a:rPr lang="es-ES" sz="2400">
                <a:latin typeface="Calibri" pitchFamily="34" charset="0"/>
              </a:rPr>
              <a:t>Estudio de variables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150" y="228600"/>
            <a:ext cx="71294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FUENTES DE INFORMACIÓN</a:t>
            </a:r>
          </a:p>
        </p:txBody>
      </p:sp>
      <p:pic>
        <p:nvPicPr>
          <p:cNvPr id="21507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1214438"/>
            <a:ext cx="62484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s-ES_tradnl" b="1" cap="small" spc="200" dirty="0">
                <a:latin typeface="+mj-lt"/>
                <a:ea typeface="+mj-ea"/>
                <a:cs typeface="+mj-cs"/>
              </a:rPr>
              <a:t>Secundaria</a:t>
            </a:r>
            <a:r>
              <a:rPr lang="es-ES_tradnl" sz="4400" b="1" cap="small" spc="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286000"/>
            <a:ext cx="1504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714875" y="2143125"/>
            <a:ext cx="371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Estudio de preferencias del consumidor, año 2008 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2857500"/>
            <a:ext cx="62484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s-ES_tradnl" b="1" cap="small" spc="200" dirty="0">
                <a:latin typeface="+mj-lt"/>
                <a:ea typeface="+mj-ea"/>
                <a:cs typeface="+mj-cs"/>
              </a:rPr>
              <a:t>Primaria</a:t>
            </a:r>
            <a:r>
              <a:rPr lang="es-ES_tradnl" sz="4400" b="1" cap="small" spc="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928938" y="4143375"/>
            <a:ext cx="371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Encuestas en la ciudad de Guayaquil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643313"/>
            <a:ext cx="17192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ENCUESTA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1928813" y="1785938"/>
            <a:ext cx="6248400" cy="1368425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002060"/>
                </a:solidFill>
              </a:rPr>
              <a:t>Universo: 618.662 hogares</a:t>
            </a:r>
          </a:p>
          <a:p>
            <a:pPr eaLnBrk="1" hangingPunct="1"/>
            <a:r>
              <a:rPr lang="es-ES_tradnl" b="1" smtClean="0">
                <a:solidFill>
                  <a:srgbClr val="002060"/>
                </a:solidFill>
              </a:rPr>
              <a:t>Muestra: 181 hogares</a:t>
            </a:r>
          </a:p>
        </p:txBody>
      </p:sp>
      <p:pic>
        <p:nvPicPr>
          <p:cNvPr id="22532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071813" y="3214688"/>
          <a:ext cx="414340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</a:tblGrid>
              <a:tr h="452441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Nivel de confianza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95%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Margen de error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Probabilidad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63.7%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ENCUESTA</a:t>
            </a:r>
          </a:p>
        </p:txBody>
      </p:sp>
      <p:pic>
        <p:nvPicPr>
          <p:cNvPr id="23555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357438"/>
            <a:ext cx="2438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2 Marcador de contenido"/>
          <p:cNvSpPr>
            <a:spLocks noGrp="1"/>
          </p:cNvSpPr>
          <p:nvPr>
            <p:ph idx="1"/>
          </p:nvPr>
        </p:nvSpPr>
        <p:spPr>
          <a:xfrm>
            <a:off x="1928813" y="1785938"/>
            <a:ext cx="2143125" cy="428625"/>
          </a:xfrm>
        </p:spPr>
        <p:txBody>
          <a:bodyPr/>
          <a:lstStyle/>
          <a:p>
            <a:pPr eaLnBrk="1" hangingPunct="1"/>
            <a:r>
              <a:rPr lang="es-ES_tradnl" b="1" smtClean="0"/>
              <a:t>Personal</a:t>
            </a:r>
          </a:p>
        </p:txBody>
      </p:sp>
      <p:sp>
        <p:nvSpPr>
          <p:cNvPr id="23558" name="2 Marcador de contenido"/>
          <p:cNvSpPr txBox="1">
            <a:spLocks/>
          </p:cNvSpPr>
          <p:nvPr/>
        </p:nvSpPr>
        <p:spPr bwMode="auto">
          <a:xfrm>
            <a:off x="5357813" y="2643188"/>
            <a:ext cx="29289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es-ES_tradnl" sz="2200" b="1" i="1" u="sng">
                <a:solidFill>
                  <a:srgbClr val="002060"/>
                </a:solidFill>
                <a:latin typeface="Calibri" pitchFamily="34" charset="0"/>
              </a:rPr>
              <a:t>Perfil del encuestado: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s-ES_tradnl" sz="2200" b="1">
                <a:latin typeface="Calibri" pitchFamily="34" charset="0"/>
              </a:rPr>
              <a:t>Hombre o mujer adulto.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s-ES_tradnl" sz="2200" b="1">
                <a:latin typeface="Calibri" pitchFamily="34" charset="0"/>
              </a:rPr>
              <a:t>Realice compras.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s-ES_tradnl" sz="2200" b="1">
                <a:latin typeface="Calibri" pitchFamily="34" charset="0"/>
              </a:rPr>
              <a:t>Clase social media o alta.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RESULTADOS </a:t>
            </a:r>
          </a:p>
        </p:txBody>
      </p:sp>
      <p:pic>
        <p:nvPicPr>
          <p:cNvPr id="24579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 Gráfico"/>
          <p:cNvGraphicFramePr/>
          <p:nvPr/>
        </p:nvGraphicFramePr>
        <p:xfrm>
          <a:off x="1643042" y="2067338"/>
          <a:ext cx="5857916" cy="292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SECTOR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1071563" y="2143125"/>
            <a:ext cx="3095625" cy="503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b="1" smtClean="0">
                <a:solidFill>
                  <a:srgbClr val="800000"/>
                </a:solidFill>
              </a:rPr>
              <a:t> Consumidores Efectivos</a:t>
            </a:r>
            <a:endParaRPr lang="es-EC" b="1" smtClean="0">
              <a:solidFill>
                <a:srgbClr val="800000"/>
              </a:solidFill>
            </a:endParaRPr>
          </a:p>
          <a:p>
            <a:pPr eaLnBrk="1" hangingPunct="1"/>
            <a:endParaRPr lang="es-EC" smtClean="0"/>
          </a:p>
        </p:txBody>
      </p:sp>
      <p:graphicFrame>
        <p:nvGraphicFramePr>
          <p:cNvPr id="4" name="3 Gráfico"/>
          <p:cNvGraphicFramePr/>
          <p:nvPr/>
        </p:nvGraphicFramePr>
        <p:xfrm>
          <a:off x="500034" y="2786058"/>
          <a:ext cx="421484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5" name="5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6 CuadroTexto"/>
          <p:cNvSpPr txBox="1">
            <a:spLocks noChangeArrowheads="1"/>
          </p:cNvSpPr>
          <p:nvPr/>
        </p:nvSpPr>
        <p:spPr bwMode="auto">
          <a:xfrm>
            <a:off x="5143500" y="2143125"/>
            <a:ext cx="32400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200" b="1">
                <a:solidFill>
                  <a:srgbClr val="800000"/>
                </a:solidFill>
                <a:latin typeface="Calibri" pitchFamily="34" charset="0"/>
              </a:rPr>
              <a:t>Consumidores Potenciales</a:t>
            </a:r>
            <a:endParaRPr lang="es-EC" sz="2200" b="1">
              <a:solidFill>
                <a:srgbClr val="800000"/>
              </a:solidFill>
              <a:latin typeface="Calibri" pitchFamily="34" charset="0"/>
            </a:endParaRPr>
          </a:p>
          <a:p>
            <a:endParaRPr lang="es-EC">
              <a:latin typeface="Calibri" pitchFamily="34" charset="0"/>
            </a:endParaRPr>
          </a:p>
        </p:txBody>
      </p:sp>
      <p:graphicFrame>
        <p:nvGraphicFramePr>
          <p:cNvPr id="8" name="7 Gráfico"/>
          <p:cNvGraphicFramePr/>
          <p:nvPr/>
        </p:nvGraphicFramePr>
        <p:xfrm>
          <a:off x="4630186" y="2746918"/>
          <a:ext cx="4370970" cy="311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2 Marcador de contenido"/>
          <p:cNvSpPr>
            <a:spLocks noGrp="1"/>
          </p:cNvSpPr>
          <p:nvPr>
            <p:ph idx="1"/>
          </p:nvPr>
        </p:nvSpPr>
        <p:spPr>
          <a:xfrm>
            <a:off x="1547813" y="2924175"/>
            <a:ext cx="4105275" cy="1370013"/>
          </a:xfrm>
        </p:spPr>
        <p:txBody>
          <a:bodyPr/>
          <a:lstStyle/>
          <a:p>
            <a:pPr eaLnBrk="1" hangingPunct="1"/>
            <a:r>
              <a:rPr lang="es-ES_tradnl" sz="2800" b="1" smtClean="0"/>
              <a:t>Alimentos Orgánicos: </a:t>
            </a:r>
            <a:r>
              <a:rPr lang="es-ES" sz="2400" smtClean="0"/>
              <a:t>Productos sin </a:t>
            </a:r>
            <a:r>
              <a:rPr lang="es-EC" sz="2400" smtClean="0"/>
              <a:t>químicos y poseen certificado. </a:t>
            </a:r>
          </a:p>
          <a:p>
            <a:pPr eaLnBrk="1" hangingPunct="1"/>
            <a:endParaRPr lang="es-EC" smtClean="0"/>
          </a:p>
          <a:p>
            <a:pPr eaLnBrk="1" hangingPunct="1"/>
            <a:endParaRPr lang="es-ES_tradnl" smtClean="0"/>
          </a:p>
        </p:txBody>
      </p:sp>
      <p:sp>
        <p:nvSpPr>
          <p:cNvPr id="8198" name="10 CuadroTexto"/>
          <p:cNvSpPr txBox="1">
            <a:spLocks noChangeArrowheads="1"/>
          </p:cNvSpPr>
          <p:nvPr/>
        </p:nvSpPr>
        <p:spPr bwMode="auto">
          <a:xfrm>
            <a:off x="1908175" y="333375"/>
            <a:ext cx="6767513" cy="9350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cap="small" spc="200" dirty="0">
                <a:latin typeface="+mj-lt"/>
                <a:ea typeface="+mj-ea"/>
                <a:cs typeface="+mj-cs"/>
              </a:rPr>
              <a:t>CONCEPTOS</a:t>
            </a:r>
          </a:p>
        </p:txBody>
      </p:sp>
      <p:pic>
        <p:nvPicPr>
          <p:cNvPr id="2" name="9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221163"/>
            <a:ext cx="23161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ceresecuador-cert.com/images/logo.gif"/>
          <p:cNvPicPr>
            <a:picLocks noChangeAspect="1" noChangeArrowheads="1"/>
          </p:cNvPicPr>
          <p:nvPr/>
        </p:nvPicPr>
        <p:blipFill>
          <a:blip r:embed="rId4" cstate="print"/>
          <a:srcRect t="20000" b="30000"/>
          <a:stretch>
            <a:fillRect/>
          </a:stretch>
        </p:blipFill>
        <p:spPr bwMode="auto">
          <a:xfrm>
            <a:off x="5651500" y="5805488"/>
            <a:ext cx="17430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060575"/>
            <a:ext cx="3016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CONOCIMIENTO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5000625" y="2000250"/>
            <a:ext cx="3240088" cy="43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b="1" smtClean="0">
                <a:solidFill>
                  <a:srgbClr val="800000"/>
                </a:solidFill>
              </a:rPr>
              <a:t>Conocimiento Potenciales</a:t>
            </a:r>
          </a:p>
          <a:p>
            <a:pPr eaLnBrk="1" hangingPunct="1"/>
            <a:endParaRPr lang="es-EC" smtClean="0"/>
          </a:p>
        </p:txBody>
      </p:sp>
      <p:graphicFrame>
        <p:nvGraphicFramePr>
          <p:cNvPr id="4" name="3 Gráfico"/>
          <p:cNvGraphicFramePr/>
          <p:nvPr/>
        </p:nvGraphicFramePr>
        <p:xfrm>
          <a:off x="500034" y="2428868"/>
          <a:ext cx="442915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629" name="5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2 Marcador de contenido"/>
          <p:cNvSpPr txBox="1">
            <a:spLocks/>
          </p:cNvSpPr>
          <p:nvPr/>
        </p:nvSpPr>
        <p:spPr bwMode="auto">
          <a:xfrm>
            <a:off x="1071563" y="2000250"/>
            <a:ext cx="29527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es-EC" sz="2200" b="1">
                <a:solidFill>
                  <a:srgbClr val="800000"/>
                </a:solidFill>
                <a:latin typeface="Calibri" pitchFamily="34" charset="0"/>
              </a:rPr>
              <a:t>Conocimiento Efectivos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</a:pPr>
            <a:endParaRPr lang="es-EC" sz="2200">
              <a:latin typeface="Calibri" pitchFamily="34" charset="0"/>
            </a:endParaRPr>
          </a:p>
        </p:txBody>
      </p:sp>
      <p:graphicFrame>
        <p:nvGraphicFramePr>
          <p:cNvPr id="8" name="7 Gráfico"/>
          <p:cNvGraphicFramePr>
            <a:graphicFrameLocks/>
          </p:cNvGraphicFramePr>
          <p:nvPr/>
        </p:nvGraphicFramePr>
        <p:xfrm>
          <a:off x="4429124" y="2500306"/>
          <a:ext cx="4286280" cy="361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1908175" y="260350"/>
            <a:ext cx="6994525" cy="1343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INCONVENIENTES AL MOMENTO DE CONSUMIR</a:t>
            </a:r>
          </a:p>
        </p:txBody>
      </p:sp>
      <p:graphicFrame>
        <p:nvGraphicFramePr>
          <p:cNvPr id="4" name="3 Gráfico"/>
          <p:cNvGraphicFramePr/>
          <p:nvPr/>
        </p:nvGraphicFramePr>
        <p:xfrm>
          <a:off x="1835696" y="1988840"/>
          <a:ext cx="67687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652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28662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CONSUMO EFECTIVO POR CATEGORÍA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1285875" y="1643063"/>
            <a:ext cx="1439863" cy="4429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b="1" dirty="0" smtClean="0"/>
              <a:t>Frutas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ES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ES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ES" b="1" i="1" dirty="0" smtClean="0"/>
          </a:p>
        </p:txBody>
      </p:sp>
      <p:graphicFrame>
        <p:nvGraphicFramePr>
          <p:cNvPr id="4" name="3 Gráfico"/>
          <p:cNvGraphicFramePr/>
          <p:nvPr/>
        </p:nvGraphicFramePr>
        <p:xfrm>
          <a:off x="428596" y="2071678"/>
          <a:ext cx="3429024" cy="251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677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Gráfico"/>
          <p:cNvGraphicFramePr/>
          <p:nvPr/>
        </p:nvGraphicFramePr>
        <p:xfrm>
          <a:off x="5606917" y="2040276"/>
          <a:ext cx="3168352" cy="270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11" name="2 Marcador de contenido"/>
          <p:cNvSpPr txBox="1">
            <a:spLocks/>
          </p:cNvSpPr>
          <p:nvPr/>
        </p:nvSpPr>
        <p:spPr bwMode="auto">
          <a:xfrm>
            <a:off x="6516688" y="1597025"/>
            <a:ext cx="14398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200" b="1">
                <a:latin typeface="Calibri" pitchFamily="34" charset="0"/>
              </a:rPr>
              <a:t>Hortalizas</a:t>
            </a:r>
            <a:endParaRPr lang="es-ES" sz="2200" b="1" i="1">
              <a:latin typeface="Calibri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286125" y="3786188"/>
            <a:ext cx="24225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457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C8228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s-ES" b="1" dirty="0" smtClean="0"/>
              <a:t>Cereales y Granos</a:t>
            </a:r>
            <a:endParaRPr lang="es-EC" b="1" dirty="0" smtClean="0"/>
          </a:p>
          <a:p>
            <a:pPr eaLnBrk="1" hangingPunct="1">
              <a:defRPr/>
            </a:pPr>
            <a:endParaRPr lang="es-EC" b="1" dirty="0" smtClean="0"/>
          </a:p>
        </p:txBody>
      </p:sp>
      <p:graphicFrame>
        <p:nvGraphicFramePr>
          <p:cNvPr id="10" name="9 Gráfico"/>
          <p:cNvGraphicFramePr/>
          <p:nvPr/>
        </p:nvGraphicFramePr>
        <p:xfrm>
          <a:off x="2857488" y="4417698"/>
          <a:ext cx="3429024" cy="244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1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2071688" y="428625"/>
            <a:ext cx="654367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GASTO MENSUAL POR CATEGORÍA</a:t>
            </a:r>
            <a:endParaRPr lang="es-EC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2565400"/>
            <a:ext cx="7370763" cy="2185988"/>
          </a:xfrm>
          <a:prstGeom prst="rect">
            <a:avLst/>
          </a:prstGeom>
          <a:noFill/>
          <a:ln w="15875">
            <a:solidFill>
              <a:srgbClr val="FF0000">
                <a:alpha val="65097"/>
              </a:srgbClr>
            </a:solidFill>
            <a:miter lim="800000"/>
            <a:headEnd/>
            <a:tailEnd/>
          </a:ln>
        </p:spPr>
      </p:pic>
      <p:pic>
        <p:nvPicPr>
          <p:cNvPr id="29700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2214563" y="428625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CONSUMO</a:t>
            </a:r>
            <a:endParaRPr lang="es-EC" dirty="0" smtClean="0"/>
          </a:p>
        </p:txBody>
      </p:sp>
      <p:pic>
        <p:nvPicPr>
          <p:cNvPr id="30723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3 Rectángulo"/>
          <p:cNvSpPr>
            <a:spLocks noChangeArrowheads="1"/>
          </p:cNvSpPr>
          <p:nvPr/>
        </p:nvSpPr>
        <p:spPr bwMode="auto">
          <a:xfrm>
            <a:off x="2000250" y="2000250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FRUTAS: </a:t>
            </a:r>
            <a:r>
              <a:rPr lang="es-ES">
                <a:latin typeface="Calibri" pitchFamily="34" charset="0"/>
              </a:rPr>
              <a:t>Naranja, guineo, manzana, </a:t>
            </a:r>
          </a:p>
          <a:p>
            <a:r>
              <a:rPr lang="es-ES">
                <a:latin typeface="Calibri" pitchFamily="34" charset="0"/>
              </a:rPr>
              <a:t>papaya y frutilla.</a:t>
            </a:r>
          </a:p>
        </p:txBody>
      </p:sp>
      <p:sp>
        <p:nvSpPr>
          <p:cNvPr id="30725" name="4 Rectángulo"/>
          <p:cNvSpPr>
            <a:spLocks noChangeArrowheads="1"/>
          </p:cNvSpPr>
          <p:nvPr/>
        </p:nvSpPr>
        <p:spPr bwMode="auto">
          <a:xfrm>
            <a:off x="3500438" y="314325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alibri" pitchFamily="34" charset="0"/>
            </a:endParaRPr>
          </a:p>
          <a:p>
            <a:endParaRPr lang="es-ES">
              <a:latin typeface="Calibri" pitchFamily="34" charset="0"/>
            </a:endParaRPr>
          </a:p>
          <a:p>
            <a:pPr algn="just"/>
            <a:r>
              <a:rPr lang="es-ES" b="1">
                <a:latin typeface="Calibri" pitchFamily="34" charset="0"/>
              </a:rPr>
              <a:t>HORTALIZAS: </a:t>
            </a:r>
            <a:r>
              <a:rPr lang="es-ES">
                <a:latin typeface="Calibri" pitchFamily="34" charset="0"/>
              </a:rPr>
              <a:t>Tomate, lechuga, zanahoria, cebolla, papa, </a:t>
            </a:r>
          </a:p>
          <a:p>
            <a:pPr algn="just"/>
            <a:r>
              <a:rPr lang="es-ES">
                <a:latin typeface="Calibri" pitchFamily="34" charset="0"/>
              </a:rPr>
              <a:t>espinaca, pimiento y brócoli.</a:t>
            </a:r>
          </a:p>
        </p:txBody>
      </p:sp>
      <p:sp>
        <p:nvSpPr>
          <p:cNvPr id="30726" name="5 Rectángulo"/>
          <p:cNvSpPr>
            <a:spLocks noChangeArrowheads="1"/>
          </p:cNvSpPr>
          <p:nvPr/>
        </p:nvSpPr>
        <p:spPr bwMode="auto">
          <a:xfrm>
            <a:off x="2214563" y="5357813"/>
            <a:ext cx="2868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GRANOS Y CEREALES:</a:t>
            </a:r>
            <a:r>
              <a:rPr lang="es-ES">
                <a:latin typeface="Calibri" pitchFamily="34" charset="0"/>
              </a:rPr>
              <a:t> </a:t>
            </a:r>
          </a:p>
          <a:p>
            <a:r>
              <a:rPr lang="es-ES">
                <a:latin typeface="Calibri" pitchFamily="34" charset="0"/>
              </a:rPr>
              <a:t>Frijoles, arroz y lenteja.</a:t>
            </a: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 cstate="print"/>
          <a:srcRect t="12500" b="12498"/>
          <a:stretch>
            <a:fillRect/>
          </a:stretch>
        </p:blipFill>
        <p:spPr bwMode="auto">
          <a:xfrm>
            <a:off x="5357813" y="1857375"/>
            <a:ext cx="20002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3524250"/>
            <a:ext cx="1990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4714875"/>
            <a:ext cx="137318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2195513" y="404813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DISPOSICIÓN A PAGAR</a:t>
            </a:r>
            <a:endParaRPr lang="es-EC" dirty="0" smtClean="0"/>
          </a:p>
        </p:txBody>
      </p:sp>
      <p:graphicFrame>
        <p:nvGraphicFramePr>
          <p:cNvPr id="4" name="3 Gráfico"/>
          <p:cNvGraphicFramePr/>
          <p:nvPr/>
        </p:nvGraphicFramePr>
        <p:xfrm>
          <a:off x="571472" y="2143116"/>
          <a:ext cx="36004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4286248" y="2143116"/>
          <a:ext cx="4408476" cy="386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9" name="5 Imagen"/>
          <p:cNvPicPr>
            <a:picLocks noChangeAspect="1" noChangeArrowheads="1"/>
          </p:cNvPicPr>
          <p:nvPr/>
        </p:nvPicPr>
        <p:blipFill>
          <a:blip r:embed="rId4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1835150" y="260350"/>
            <a:ext cx="712946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USO DE MEDIOS DE COMUNICACIÓN</a:t>
            </a:r>
            <a:endParaRPr lang="es-EC" dirty="0" smtClean="0"/>
          </a:p>
        </p:txBody>
      </p:sp>
      <p:pic>
        <p:nvPicPr>
          <p:cNvPr id="32771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1 Gráfico"/>
          <p:cNvGraphicFramePr/>
          <p:nvPr/>
        </p:nvGraphicFramePr>
        <p:xfrm>
          <a:off x="1357290" y="1785926"/>
          <a:ext cx="5334000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2373313"/>
            <a:ext cx="121443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4143375"/>
            <a:ext cx="12382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8" y="4857750"/>
            <a:ext cx="1857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990600" y="381000"/>
            <a:ext cx="8153400" cy="990600"/>
          </a:xfrm>
        </p:spPr>
        <p:txBody>
          <a:bodyPr>
            <a:no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PLAN DE MARKETING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 smtClean="0"/>
          </a:p>
        </p:txBody>
      </p:sp>
      <p:pic>
        <p:nvPicPr>
          <p:cNvPr id="33795" name="Picture 6" descr="http://3.bp.blogspot.com/_D3HlCE5EEgA/SlY6Iors6HI/AAAAAAAAACY/SCaj8xSoAQc/s400/comunidades_virtual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t="4350"/>
          <a:stretch>
            <a:fillRect/>
          </a:stretch>
        </p:blipFill>
        <p:spPr bwMode="auto">
          <a:xfrm>
            <a:off x="3057525" y="2362200"/>
            <a:ext cx="418147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03500"/>
            <a:ext cx="2462213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150" y="333375"/>
            <a:ext cx="712946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CICLO DE VIDA DEL NEGOCIO</a:t>
            </a:r>
            <a:endParaRPr lang="es-ES" dirty="0"/>
          </a:p>
        </p:txBody>
      </p:sp>
      <p:pic>
        <p:nvPicPr>
          <p:cNvPr id="34820" name="Picture 2" descr="Autor: Billy-A"/>
          <p:cNvPicPr>
            <a:picLocks noChangeAspect="1" noChangeArrowheads="1"/>
          </p:cNvPicPr>
          <p:nvPr/>
        </p:nvPicPr>
        <p:blipFill>
          <a:blip r:embed="rId3" cstate="print"/>
          <a:srcRect l="4630" t="3036" r="5556" b="50000"/>
          <a:stretch>
            <a:fillRect/>
          </a:stretch>
        </p:blipFill>
        <p:spPr bwMode="auto">
          <a:xfrm>
            <a:off x="2139950" y="3051175"/>
            <a:ext cx="1898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4 CuadroTexto"/>
          <p:cNvSpPr txBox="1">
            <a:spLocks noChangeArrowheads="1"/>
          </p:cNvSpPr>
          <p:nvPr/>
        </p:nvSpPr>
        <p:spPr bwMode="auto">
          <a:xfrm>
            <a:off x="3168650" y="3697288"/>
            <a:ext cx="247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5% - 20% anual</a:t>
            </a:r>
          </a:p>
        </p:txBody>
      </p:sp>
      <p:sp>
        <p:nvSpPr>
          <p:cNvPr id="34822" name="5 CuadroTexto"/>
          <p:cNvSpPr txBox="1">
            <a:spLocks noChangeArrowheads="1"/>
          </p:cNvSpPr>
          <p:nvPr/>
        </p:nvSpPr>
        <p:spPr bwMode="auto">
          <a:xfrm>
            <a:off x="3257550" y="1884363"/>
            <a:ext cx="384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Tendencias actuales de consumo</a:t>
            </a:r>
            <a:endParaRPr lang="es-ES" b="1">
              <a:solidFill>
                <a:srgbClr val="000000"/>
              </a:solidFill>
            </a:endParaRPr>
          </a:p>
        </p:txBody>
      </p:sp>
      <p:sp>
        <p:nvSpPr>
          <p:cNvPr id="34823" name="8 CuadroTexto"/>
          <p:cNvSpPr txBox="1">
            <a:spLocks noChangeArrowheads="1"/>
          </p:cNvSpPr>
          <p:nvPr/>
        </p:nvSpPr>
        <p:spPr bwMode="auto">
          <a:xfrm>
            <a:off x="6553200" y="37290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5000 toneladas</a:t>
            </a:r>
          </a:p>
        </p:txBody>
      </p:sp>
      <p:pic>
        <p:nvPicPr>
          <p:cNvPr id="34824" name="4 Imagen"/>
          <p:cNvPicPr>
            <a:picLocks noChangeAspect="1" noChangeArrowheads="1"/>
          </p:cNvPicPr>
          <p:nvPr/>
        </p:nvPicPr>
        <p:blipFill>
          <a:blip r:embed="rId4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413" y="404813"/>
            <a:ext cx="62484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GR</a:t>
            </a:r>
            <a:r>
              <a:rPr lang="es-ES" dirty="0" smtClean="0"/>
              <a:t>Á</a:t>
            </a:r>
            <a:r>
              <a:rPr lang="en-US" dirty="0" smtClean="0"/>
              <a:t>FICO DEL CICLO DE VIDA</a:t>
            </a:r>
            <a:endParaRPr lang="es-ES" dirty="0"/>
          </a:p>
        </p:txBody>
      </p:sp>
      <p:pic>
        <p:nvPicPr>
          <p:cNvPr id="35843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62013" y="2057400"/>
            <a:ext cx="7977187" cy="3352800"/>
          </a:xfrm>
        </p:spPr>
      </p:pic>
      <p:sp>
        <p:nvSpPr>
          <p:cNvPr id="20" name="19 Flecha abajo"/>
          <p:cNvSpPr/>
          <p:nvPr/>
        </p:nvSpPr>
        <p:spPr>
          <a:xfrm>
            <a:off x="4267200" y="3124200"/>
            <a:ext cx="228600" cy="3810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3962400" y="2754313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rebuchet MS" pitchFamily="34" charset="0"/>
              </a:rPr>
              <a:t>2 años</a:t>
            </a:r>
            <a:endParaRPr lang="es-ES" b="1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35846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176962" cy="1081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CONCEPTOS</a:t>
            </a:r>
            <a:endParaRPr lang="es-EC" dirty="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4932363" y="2781300"/>
            <a:ext cx="36004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</a:pPr>
            <a:r>
              <a:rPr lang="es-ES_tradnl" sz="2800" b="1">
                <a:latin typeface="Calibri" pitchFamily="34" charset="0"/>
              </a:rPr>
              <a:t>Alimentos Agroecológicos:</a:t>
            </a:r>
          </a:p>
          <a:p>
            <a:pPr marL="457200" indent="-457200" algn="ctr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es-ES_tradnl" sz="2400">
                <a:latin typeface="Calibri" pitchFamily="34" charset="0"/>
              </a:rPr>
              <a:t>Preserva los recursos naturales y fomenta la identidad campesina. </a:t>
            </a:r>
          </a:p>
        </p:txBody>
      </p:sp>
      <p:pic>
        <p:nvPicPr>
          <p:cNvPr id="9220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ttp://3.bp.blogspot.com/_cX3ZKSEqv5Q/S8TuceX_XSI/AAAAAAAABDk/WkVDLQSqkHU/s1600/hortaliza+de+Mongu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89138"/>
            <a:ext cx="26654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7 Imagen" descr="D:\Denn\Proyecto\fotos feria\DSCF1606.JPG"/>
          <p:cNvPicPr>
            <a:picLocks noChangeAspect="1" noChangeArrowheads="1"/>
          </p:cNvPicPr>
          <p:nvPr/>
        </p:nvPicPr>
        <p:blipFill>
          <a:blip r:embed="rId4" cstate="print"/>
          <a:srcRect l="16281" r="27797"/>
          <a:stretch>
            <a:fillRect/>
          </a:stretch>
        </p:blipFill>
        <p:spPr bwMode="auto">
          <a:xfrm>
            <a:off x="2555875" y="3357563"/>
            <a:ext cx="237648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1908175" y="333375"/>
            <a:ext cx="7056438" cy="1143000"/>
          </a:xfrm>
        </p:spPr>
        <p:txBody>
          <a:bodyPr>
            <a:noAutofit/>
          </a:bodyPr>
          <a:lstStyle/>
          <a:p>
            <a:pPr marL="342900" lvl="2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1200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MATRIZ BOSTON CONSULTING GROUP</a:t>
            </a:r>
            <a:endParaRPr lang="es-EC" dirty="0">
              <a:solidFill>
                <a:srgbClr val="000000"/>
              </a:solidFill>
            </a:endParaRPr>
          </a:p>
        </p:txBody>
      </p:sp>
      <p:pic>
        <p:nvPicPr>
          <p:cNvPr id="36867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5 Imagen"/>
          <p:cNvPicPr>
            <a:picLocks noChangeAspect="1" noChangeArrowheads="1"/>
          </p:cNvPicPr>
          <p:nvPr/>
        </p:nvPicPr>
        <p:blipFill>
          <a:blip r:embed="rId3" cstate="print"/>
          <a:srcRect t="1732"/>
          <a:stretch>
            <a:fillRect/>
          </a:stretch>
        </p:blipFill>
        <p:spPr bwMode="auto">
          <a:xfrm>
            <a:off x="2209800" y="2133600"/>
            <a:ext cx="6048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Elipse"/>
          <p:cNvSpPr/>
          <p:nvPr/>
        </p:nvSpPr>
        <p:spPr>
          <a:xfrm>
            <a:off x="4365625" y="6175375"/>
            <a:ext cx="358775" cy="3016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870" name="2 CuadroTexto"/>
          <p:cNvSpPr txBox="1">
            <a:spLocks noChangeArrowheads="1"/>
          </p:cNvSpPr>
          <p:nvPr/>
        </p:nvSpPr>
        <p:spPr bwMode="auto">
          <a:xfrm>
            <a:off x="4657725" y="6172200"/>
            <a:ext cx="981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Bioferias</a:t>
            </a:r>
            <a:endParaRPr lang="es-ES" sz="16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2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1200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MATRIZ ANSOFF</a:t>
            </a:r>
            <a:endParaRPr lang="es-EC" kern="120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1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572000" y="3673475"/>
          <a:ext cx="4114800" cy="12801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57400"/>
                <a:gridCol w="2057400"/>
              </a:tblGrid>
              <a:tr h="43887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Penetraci</a:t>
                      </a:r>
                      <a:r>
                        <a:rPr lang="es-EC" sz="1800" b="1" kern="1200" dirty="0" smtClean="0">
                          <a:effectLst/>
                        </a:rPr>
                        <a:t>ó</a:t>
                      </a:r>
                      <a:r>
                        <a:rPr lang="en-US" b="1" dirty="0" smtClean="0"/>
                        <a:t>n</a:t>
                      </a:r>
                      <a:r>
                        <a:rPr lang="en-US" b="1" baseline="0" dirty="0" smtClean="0"/>
                        <a:t> en el mercado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Desarrollo</a:t>
                      </a:r>
                      <a:r>
                        <a:rPr lang="en-US" baseline="0" dirty="0" smtClean="0"/>
                        <a:t> de productos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316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Desarrollo de mercados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Diversificaci</a:t>
                      </a:r>
                      <a:r>
                        <a:rPr lang="es-EC" sz="1800" kern="1200" dirty="0" smtClean="0">
                          <a:effectLst/>
                        </a:rPr>
                        <a:t>ó</a:t>
                      </a:r>
                      <a:r>
                        <a:rPr lang="en-US" dirty="0" smtClean="0"/>
                        <a:t>n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743200" y="3657600"/>
          <a:ext cx="1828800" cy="1295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82880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Tradicionales</a:t>
                      </a:r>
                      <a:endParaRPr lang="es-ES" b="1" dirty="0"/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Nuevos</a:t>
                      </a:r>
                      <a:endParaRPr lang="es-E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2000" y="3124200"/>
          <a:ext cx="4114800" cy="533400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  <a:tableStyleId>{21E4AEA4-8DFA-4A89-87EB-49C32662AFE0}</a:tableStyleId>
              </a:tblPr>
              <a:tblGrid>
                <a:gridCol w="2057400"/>
                <a:gridCol w="2057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Tradicionales</a:t>
                      </a:r>
                      <a:endParaRPr lang="es-E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Nuevos</a:t>
                      </a:r>
                      <a:endParaRPr lang="es-ES" sz="1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867400" y="2525713"/>
            <a:ext cx="16176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Productos</a:t>
            </a:r>
            <a:endParaRPr lang="es-ES" sz="2400" b="1" dirty="0">
              <a:latin typeface="+mj-lt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62038" y="4038600"/>
            <a:ext cx="1528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Mercados</a:t>
            </a:r>
            <a:endParaRPr lang="es-ES" sz="2400" b="1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</a:t>
            </a:r>
            <a:r>
              <a:rPr lang="es-ES" dirty="0" smtClean="0"/>
              <a:t>ÁLISIS FODA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81200" y="2590800"/>
            <a:ext cx="3505200" cy="280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FORTALEZAS</a:t>
            </a:r>
          </a:p>
          <a:p>
            <a:pPr algn="just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Primera cadena de minimarkets.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Accesibilidad. 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Beneficio econ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mico y social.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Buenas relaciones proveedores.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62600" y="2590800"/>
            <a:ext cx="3352800" cy="280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OPORTUNIDADES</a:t>
            </a:r>
          </a:p>
          <a:p>
            <a:pPr algn="ctr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Crecimiento en consumo.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Poder adquisitivo clientes.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Existencia Asociaciones.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Extranjeros.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7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</a:t>
            </a:r>
            <a:r>
              <a:rPr lang="es-ES" dirty="0" smtClean="0"/>
              <a:t>ÁLISIS FODA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81200" y="2590800"/>
            <a:ext cx="3505200" cy="2800350"/>
          </a:xfrm>
          <a:prstGeom prst="rect">
            <a:avLst/>
          </a:prstGeom>
          <a:solidFill>
            <a:srgbClr val="E1E1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DEBILIDADES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Falta de conocimiento.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Precios altos.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E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Carencia de sistema logístico.</a:t>
            </a:r>
          </a:p>
          <a:p>
            <a:pPr algn="just">
              <a:defRPr/>
            </a:pPr>
            <a:endParaRPr lang="es-E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Dependencia proveedores.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62600" y="2590800"/>
            <a:ext cx="3352800" cy="2800350"/>
          </a:xfrm>
          <a:prstGeom prst="rect">
            <a:avLst/>
          </a:prstGeom>
          <a:solidFill>
            <a:srgbClr val="E1E1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AMENAZAS</a:t>
            </a:r>
          </a:p>
          <a:p>
            <a:pPr algn="just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Fluctuación de precios.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Economías de escala.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Intermediación.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Competidores potenciales.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MATRIZ FOFADODA</a:t>
            </a:r>
            <a:r>
              <a:rPr lang="es-EC" sz="4000" b="1" dirty="0" smtClean="0">
                <a:solidFill>
                  <a:srgbClr val="000000"/>
                </a:solidFill>
              </a:rPr>
              <a:t/>
            </a:r>
            <a:br>
              <a:rPr lang="es-EC" sz="4000" b="1" dirty="0" smtClean="0">
                <a:solidFill>
                  <a:srgbClr val="000000"/>
                </a:solidFill>
              </a:rPr>
            </a:b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81200" y="1828800"/>
            <a:ext cx="3505200" cy="2308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Estrategias FO</a:t>
            </a:r>
          </a:p>
          <a:p>
            <a:pPr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Campa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ñ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publicitarias agresivas.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Alianzas con Asociaciones.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Posicionamiento.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81200" y="4321175"/>
            <a:ext cx="3505200" cy="2308225"/>
          </a:xfrm>
          <a:prstGeom prst="rect">
            <a:avLst/>
          </a:prstGeom>
          <a:gradFill flip="none" rotWithShape="1">
            <a:gsLst>
              <a:gs pos="3000">
                <a:srgbClr val="E1E1FF"/>
              </a:gs>
              <a:gs pos="30000">
                <a:srgbClr val="E1E1FF"/>
              </a:gs>
              <a:gs pos="84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Estrategias  DO</a:t>
            </a:r>
          </a:p>
          <a:p>
            <a:pPr algn="just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Tendencia actual consumo.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Discriminaci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de precios.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Potenciar ventas.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38800" y="1828800"/>
            <a:ext cx="3276600" cy="2338388"/>
          </a:xfrm>
          <a:prstGeom prst="rect">
            <a:avLst/>
          </a:prstGeom>
          <a:gradFill flip="none" rotWithShape="1">
            <a:gsLst>
              <a:gs pos="100000">
                <a:srgbClr val="E1E1FF"/>
              </a:gs>
              <a:gs pos="85000">
                <a:srgbClr val="E6EDEE"/>
              </a:gs>
              <a:gs pos="100000">
                <a:srgbClr val="E1E1FF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Estrategias FA</a:t>
            </a:r>
          </a:p>
          <a:p>
            <a:pPr algn="ctr">
              <a:defRPr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Comprar a Asociaciones.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Prop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ósi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social.</a:t>
            </a: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Niveles de calidad.</a:t>
            </a:r>
          </a:p>
          <a:p>
            <a:pPr algn="just">
              <a:defRPr/>
            </a:pPr>
            <a:endParaRPr lang="es-E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38800" y="4321175"/>
            <a:ext cx="3276600" cy="2308225"/>
          </a:xfrm>
          <a:prstGeom prst="rect">
            <a:avLst/>
          </a:prstGeom>
          <a:solidFill>
            <a:srgbClr val="E1E1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Estrategias DA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Diversificar.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Regulación de precios.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Análisis del mercado.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E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35856 Forma libre"/>
          <p:cNvSpPr/>
          <p:nvPr/>
        </p:nvSpPr>
        <p:spPr>
          <a:xfrm rot="5314946">
            <a:off x="4979987" y="3176588"/>
            <a:ext cx="288925" cy="31750"/>
          </a:xfrm>
          <a:custGeom>
            <a:avLst/>
            <a:gdLst>
              <a:gd name="connsiteX0" fmla="*/ 0 w 288975"/>
              <a:gd name="connsiteY0" fmla="*/ 15406 h 30813"/>
              <a:gd name="connsiteX1" fmla="*/ 288975 w 288975"/>
              <a:gd name="connsiteY1" fmla="*/ 15406 h 3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975" h="30813">
                <a:moveTo>
                  <a:pt x="288975" y="15407"/>
                </a:moveTo>
                <a:lnTo>
                  <a:pt x="0" y="15407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9963" tIns="8181" rIns="149964" bIns="818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s-E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58" name="35857 Forma libre"/>
          <p:cNvSpPr/>
          <p:nvPr/>
        </p:nvSpPr>
        <p:spPr>
          <a:xfrm>
            <a:off x="4244975" y="1752600"/>
            <a:ext cx="1720850" cy="1273175"/>
          </a:xfrm>
          <a:custGeom>
            <a:avLst/>
            <a:gdLst>
              <a:gd name="connsiteX0" fmla="*/ 0 w 1721535"/>
              <a:gd name="connsiteY0" fmla="*/ 636886 h 1273772"/>
              <a:gd name="connsiteX1" fmla="*/ 860768 w 1721535"/>
              <a:gd name="connsiteY1" fmla="*/ 0 h 1273772"/>
              <a:gd name="connsiteX2" fmla="*/ 1721536 w 1721535"/>
              <a:gd name="connsiteY2" fmla="*/ 636886 h 1273772"/>
              <a:gd name="connsiteX3" fmla="*/ 860768 w 1721535"/>
              <a:gd name="connsiteY3" fmla="*/ 1273772 h 1273772"/>
              <a:gd name="connsiteX4" fmla="*/ 0 w 1721535"/>
              <a:gd name="connsiteY4" fmla="*/ 636886 h 12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535" h="1273772">
                <a:moveTo>
                  <a:pt x="0" y="636886"/>
                </a:moveTo>
                <a:cubicBezTo>
                  <a:pt x="0" y="285144"/>
                  <a:pt x="385379" y="0"/>
                  <a:pt x="860768" y="0"/>
                </a:cubicBezTo>
                <a:cubicBezTo>
                  <a:pt x="1336157" y="0"/>
                  <a:pt x="1721536" y="285144"/>
                  <a:pt x="1721536" y="636886"/>
                </a:cubicBezTo>
                <a:cubicBezTo>
                  <a:pt x="1721536" y="988628"/>
                  <a:pt x="1336157" y="1273772"/>
                  <a:pt x="860768" y="1273772"/>
                </a:cubicBezTo>
                <a:cubicBezTo>
                  <a:pt x="385379" y="1273772"/>
                  <a:pt x="0" y="988628"/>
                  <a:pt x="0" y="636886"/>
                </a:cubicBezTo>
                <a:close/>
              </a:path>
            </a:pathLst>
          </a:custGeom>
          <a:solidFill>
            <a:srgbClr val="7DA8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9733" tIns="194160" rIns="259733" bIns="19416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Amenaza nuevos competidores: </a:t>
            </a:r>
            <a:r>
              <a:rPr lang="es-E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Amenaza Mediana</a:t>
            </a:r>
          </a:p>
        </p:txBody>
      </p:sp>
      <p:sp>
        <p:nvSpPr>
          <p:cNvPr id="35859" name="35858 Forma libre"/>
          <p:cNvSpPr/>
          <p:nvPr/>
        </p:nvSpPr>
        <p:spPr>
          <a:xfrm rot="21430332">
            <a:off x="6324600" y="3973513"/>
            <a:ext cx="346075" cy="31750"/>
          </a:xfrm>
          <a:custGeom>
            <a:avLst/>
            <a:gdLst>
              <a:gd name="connsiteX0" fmla="*/ 0 w 344895"/>
              <a:gd name="connsiteY0" fmla="*/ 15406 h 30813"/>
              <a:gd name="connsiteX1" fmla="*/ 344895 w 344895"/>
              <a:gd name="connsiteY1" fmla="*/ 15406 h 3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895" h="30813">
                <a:moveTo>
                  <a:pt x="0" y="15406"/>
                </a:moveTo>
                <a:lnTo>
                  <a:pt x="344895" y="15406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6525" tIns="6785" rIns="176525" bIns="678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s-E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61" name="35860 Forma libre"/>
          <p:cNvSpPr/>
          <p:nvPr/>
        </p:nvSpPr>
        <p:spPr>
          <a:xfrm rot="5287842">
            <a:off x="5000625" y="5118101"/>
            <a:ext cx="249237" cy="30162"/>
          </a:xfrm>
          <a:custGeom>
            <a:avLst/>
            <a:gdLst>
              <a:gd name="connsiteX0" fmla="*/ 0 w 248762"/>
              <a:gd name="connsiteY0" fmla="*/ 15406 h 30813"/>
              <a:gd name="connsiteX1" fmla="*/ 248762 w 248762"/>
              <a:gd name="connsiteY1" fmla="*/ 15406 h 3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762" h="30813">
                <a:moveTo>
                  <a:pt x="0" y="15406"/>
                </a:moveTo>
                <a:lnTo>
                  <a:pt x="248762" y="15406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0862" tIns="9187" rIns="130861" bIns="9187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s-E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63" name="35862 Forma libre"/>
          <p:cNvSpPr/>
          <p:nvPr/>
        </p:nvSpPr>
        <p:spPr>
          <a:xfrm rot="21561201">
            <a:off x="3408363" y="3963988"/>
            <a:ext cx="325437" cy="31750"/>
          </a:xfrm>
          <a:custGeom>
            <a:avLst/>
            <a:gdLst>
              <a:gd name="connsiteX0" fmla="*/ 0 w 325779"/>
              <a:gd name="connsiteY0" fmla="*/ 15406 h 30813"/>
              <a:gd name="connsiteX1" fmla="*/ 325779 w 325779"/>
              <a:gd name="connsiteY1" fmla="*/ 15406 h 3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779" h="30813">
                <a:moveTo>
                  <a:pt x="325779" y="15407"/>
                </a:moveTo>
                <a:lnTo>
                  <a:pt x="0" y="15407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67445" tIns="7262" rIns="167446" bIns="726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s-E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56" name="35855 Forma libre"/>
          <p:cNvSpPr/>
          <p:nvPr/>
        </p:nvSpPr>
        <p:spPr>
          <a:xfrm>
            <a:off x="4094163" y="3500438"/>
            <a:ext cx="2001837" cy="1300162"/>
          </a:xfrm>
          <a:custGeom>
            <a:avLst/>
            <a:gdLst>
              <a:gd name="connsiteX0" fmla="*/ 0 w 2001820"/>
              <a:gd name="connsiteY0" fmla="*/ 216652 h 1299889"/>
              <a:gd name="connsiteX1" fmla="*/ 216652 w 2001820"/>
              <a:gd name="connsiteY1" fmla="*/ 0 h 1299889"/>
              <a:gd name="connsiteX2" fmla="*/ 1785168 w 2001820"/>
              <a:gd name="connsiteY2" fmla="*/ 0 h 1299889"/>
              <a:gd name="connsiteX3" fmla="*/ 2001820 w 2001820"/>
              <a:gd name="connsiteY3" fmla="*/ 216652 h 1299889"/>
              <a:gd name="connsiteX4" fmla="*/ 2001820 w 2001820"/>
              <a:gd name="connsiteY4" fmla="*/ 1083237 h 1299889"/>
              <a:gd name="connsiteX5" fmla="*/ 1785168 w 2001820"/>
              <a:gd name="connsiteY5" fmla="*/ 1299889 h 1299889"/>
              <a:gd name="connsiteX6" fmla="*/ 216652 w 2001820"/>
              <a:gd name="connsiteY6" fmla="*/ 1299889 h 1299889"/>
              <a:gd name="connsiteX7" fmla="*/ 0 w 2001820"/>
              <a:gd name="connsiteY7" fmla="*/ 1083237 h 1299889"/>
              <a:gd name="connsiteX8" fmla="*/ 0 w 2001820"/>
              <a:gd name="connsiteY8" fmla="*/ 216652 h 129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820" h="1299889">
                <a:moveTo>
                  <a:pt x="0" y="216652"/>
                </a:moveTo>
                <a:cubicBezTo>
                  <a:pt x="0" y="96998"/>
                  <a:pt x="96998" y="0"/>
                  <a:pt x="216652" y="0"/>
                </a:cubicBezTo>
                <a:lnTo>
                  <a:pt x="1785168" y="0"/>
                </a:lnTo>
                <a:cubicBezTo>
                  <a:pt x="1904822" y="0"/>
                  <a:pt x="2001820" y="96998"/>
                  <a:pt x="2001820" y="216652"/>
                </a:cubicBezTo>
                <a:lnTo>
                  <a:pt x="2001820" y="1083237"/>
                </a:lnTo>
                <a:cubicBezTo>
                  <a:pt x="2001820" y="1202891"/>
                  <a:pt x="1904822" y="1299889"/>
                  <a:pt x="1785168" y="1299889"/>
                </a:cubicBezTo>
                <a:lnTo>
                  <a:pt x="216652" y="1299889"/>
                </a:lnTo>
                <a:cubicBezTo>
                  <a:pt x="96998" y="1299889"/>
                  <a:pt x="0" y="1202891"/>
                  <a:pt x="0" y="1083237"/>
                </a:cubicBezTo>
                <a:lnTo>
                  <a:pt x="0" y="21665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075" tIns="71075" rIns="71075" bIns="7107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Rivalidad competidores existentes: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Supermercados: Alta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Bioferias: Baja</a:t>
            </a:r>
          </a:p>
        </p:txBody>
      </p:sp>
      <p:sp>
        <p:nvSpPr>
          <p:cNvPr id="35864" name="35863 Forma libre"/>
          <p:cNvSpPr/>
          <p:nvPr/>
        </p:nvSpPr>
        <p:spPr>
          <a:xfrm>
            <a:off x="1295400" y="3298825"/>
            <a:ext cx="1958975" cy="1501775"/>
          </a:xfrm>
          <a:custGeom>
            <a:avLst/>
            <a:gdLst>
              <a:gd name="connsiteX0" fmla="*/ 0 w 1958954"/>
              <a:gd name="connsiteY0" fmla="*/ 750918 h 1501835"/>
              <a:gd name="connsiteX1" fmla="*/ 979477 w 1958954"/>
              <a:gd name="connsiteY1" fmla="*/ 0 h 1501835"/>
              <a:gd name="connsiteX2" fmla="*/ 1958954 w 1958954"/>
              <a:gd name="connsiteY2" fmla="*/ 750918 h 1501835"/>
              <a:gd name="connsiteX3" fmla="*/ 979477 w 1958954"/>
              <a:gd name="connsiteY3" fmla="*/ 1501836 h 1501835"/>
              <a:gd name="connsiteX4" fmla="*/ 0 w 1958954"/>
              <a:gd name="connsiteY4" fmla="*/ 750918 h 15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954" h="1501835">
                <a:moveTo>
                  <a:pt x="0" y="750918"/>
                </a:moveTo>
                <a:cubicBezTo>
                  <a:pt x="0" y="336197"/>
                  <a:pt x="438527" y="0"/>
                  <a:pt x="979477" y="0"/>
                </a:cubicBezTo>
                <a:cubicBezTo>
                  <a:pt x="1520427" y="0"/>
                  <a:pt x="1958954" y="336197"/>
                  <a:pt x="1958954" y="750918"/>
                </a:cubicBezTo>
                <a:cubicBezTo>
                  <a:pt x="1958954" y="1165639"/>
                  <a:pt x="1520427" y="1501836"/>
                  <a:pt x="979477" y="1501836"/>
                </a:cubicBezTo>
                <a:cubicBezTo>
                  <a:pt x="438527" y="1501836"/>
                  <a:pt x="0" y="1165639"/>
                  <a:pt x="0" y="750918"/>
                </a:cubicBezTo>
                <a:close/>
              </a:path>
            </a:pathLst>
          </a:custGeom>
          <a:solidFill>
            <a:srgbClr val="DCB89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0832" tIns="217887" rIns="280832" bIns="217887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Poder negociación proveedores: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Orgánicos: Mediano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Agroecológicos: Alto</a:t>
            </a:r>
          </a:p>
        </p:txBody>
      </p:sp>
      <p:sp>
        <p:nvSpPr>
          <p:cNvPr id="35862" name="35861 Forma libre"/>
          <p:cNvSpPr/>
          <p:nvPr/>
        </p:nvSpPr>
        <p:spPr>
          <a:xfrm>
            <a:off x="4270375" y="5257800"/>
            <a:ext cx="1746250" cy="1279525"/>
          </a:xfrm>
          <a:custGeom>
            <a:avLst/>
            <a:gdLst>
              <a:gd name="connsiteX0" fmla="*/ 0 w 1747386"/>
              <a:gd name="connsiteY0" fmla="*/ 639910 h 1279819"/>
              <a:gd name="connsiteX1" fmla="*/ 873693 w 1747386"/>
              <a:gd name="connsiteY1" fmla="*/ 0 h 1279819"/>
              <a:gd name="connsiteX2" fmla="*/ 1747386 w 1747386"/>
              <a:gd name="connsiteY2" fmla="*/ 639910 h 1279819"/>
              <a:gd name="connsiteX3" fmla="*/ 873693 w 1747386"/>
              <a:gd name="connsiteY3" fmla="*/ 1279820 h 1279819"/>
              <a:gd name="connsiteX4" fmla="*/ 0 w 1747386"/>
              <a:gd name="connsiteY4" fmla="*/ 639910 h 127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386" h="1279819">
                <a:moveTo>
                  <a:pt x="0" y="639910"/>
                </a:moveTo>
                <a:cubicBezTo>
                  <a:pt x="0" y="286497"/>
                  <a:pt x="391166" y="0"/>
                  <a:pt x="873693" y="0"/>
                </a:cubicBezTo>
                <a:cubicBezTo>
                  <a:pt x="1356220" y="0"/>
                  <a:pt x="1747386" y="286497"/>
                  <a:pt x="1747386" y="639910"/>
                </a:cubicBezTo>
                <a:cubicBezTo>
                  <a:pt x="1747386" y="993323"/>
                  <a:pt x="1356220" y="1279820"/>
                  <a:pt x="873693" y="1279820"/>
                </a:cubicBezTo>
                <a:cubicBezTo>
                  <a:pt x="391166" y="1279820"/>
                  <a:pt x="0" y="993323"/>
                  <a:pt x="0" y="639910"/>
                </a:cubicBezTo>
                <a:close/>
              </a:path>
            </a:pathLst>
          </a:custGeom>
          <a:solidFill>
            <a:srgbClr val="7DA8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3519" tIns="195045" rIns="263519" bIns="19504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Amenaza sustitutos: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Amenaza alta</a:t>
            </a:r>
          </a:p>
        </p:txBody>
      </p:sp>
      <p:sp>
        <p:nvSpPr>
          <p:cNvPr id="35860" name="35859 Forma libre"/>
          <p:cNvSpPr/>
          <p:nvPr/>
        </p:nvSpPr>
        <p:spPr>
          <a:xfrm>
            <a:off x="6973888" y="3216275"/>
            <a:ext cx="1865312" cy="1436688"/>
          </a:xfrm>
          <a:custGeom>
            <a:avLst/>
            <a:gdLst>
              <a:gd name="connsiteX0" fmla="*/ 0 w 1865610"/>
              <a:gd name="connsiteY0" fmla="*/ 717898 h 1435796"/>
              <a:gd name="connsiteX1" fmla="*/ 932805 w 1865610"/>
              <a:gd name="connsiteY1" fmla="*/ 0 h 1435796"/>
              <a:gd name="connsiteX2" fmla="*/ 1865610 w 1865610"/>
              <a:gd name="connsiteY2" fmla="*/ 717898 h 1435796"/>
              <a:gd name="connsiteX3" fmla="*/ 932805 w 1865610"/>
              <a:gd name="connsiteY3" fmla="*/ 1435796 h 1435796"/>
              <a:gd name="connsiteX4" fmla="*/ 0 w 1865610"/>
              <a:gd name="connsiteY4" fmla="*/ 717898 h 143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610" h="1435796">
                <a:moveTo>
                  <a:pt x="0" y="717898"/>
                </a:moveTo>
                <a:cubicBezTo>
                  <a:pt x="0" y="321414"/>
                  <a:pt x="417631" y="0"/>
                  <a:pt x="932805" y="0"/>
                </a:cubicBezTo>
                <a:cubicBezTo>
                  <a:pt x="1447979" y="0"/>
                  <a:pt x="1865610" y="321414"/>
                  <a:pt x="1865610" y="717898"/>
                </a:cubicBezTo>
                <a:cubicBezTo>
                  <a:pt x="1865610" y="1114382"/>
                  <a:pt x="1447979" y="1435796"/>
                  <a:pt x="932805" y="1435796"/>
                </a:cubicBezTo>
                <a:cubicBezTo>
                  <a:pt x="417631" y="1435796"/>
                  <a:pt x="0" y="1114382"/>
                  <a:pt x="0" y="717898"/>
                </a:cubicBezTo>
                <a:close/>
              </a:path>
            </a:pathLst>
          </a:custGeom>
          <a:solidFill>
            <a:srgbClr val="DCB89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0832" tIns="217887" rIns="280832" bIns="217887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Poder negociación clientes: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Poder Bajo</a:t>
            </a:r>
          </a:p>
        </p:txBody>
      </p:sp>
      <p:pic>
        <p:nvPicPr>
          <p:cNvPr id="41995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ANÁLISIS DE PORTER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58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58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0" fill="hold"/>
                                        <p:tgtEl>
                                          <p:spTgt spid="358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358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358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358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358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358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500" fill="hold"/>
                                        <p:tgtEl>
                                          <p:spTgt spid="358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500" fill="hold"/>
                                        <p:tgtEl>
                                          <p:spTgt spid="358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 animBg="1"/>
      <p:bldP spid="35858" grpId="1" animBg="1"/>
      <p:bldP spid="35856" grpId="0" animBg="1"/>
      <p:bldP spid="35856" grpId="1" animBg="1"/>
      <p:bldP spid="35864" grpId="0" animBg="1"/>
      <p:bldP spid="35864" grpId="1" animBg="1"/>
      <p:bldP spid="35862" grpId="0" animBg="1"/>
      <p:bldP spid="35862" grpId="1" animBg="1"/>
      <p:bldP spid="35860" grpId="0" animBg="1"/>
      <p:bldP spid="3586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250" y="333375"/>
            <a:ext cx="77406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SEGMENTACI</a:t>
            </a:r>
            <a:r>
              <a:rPr lang="es-ES" dirty="0" smtClean="0"/>
              <a:t>Ó</a:t>
            </a:r>
            <a:r>
              <a:rPr lang="en-US" dirty="0" smtClean="0"/>
              <a:t>N DE MERCADO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667000" y="2667000"/>
          <a:ext cx="5638800" cy="18288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124200"/>
                <a:gridCol w="2514600"/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No. hogares GYE</a:t>
                      </a:r>
                      <a:endParaRPr lang="es-E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618.661,84</a:t>
                      </a:r>
                      <a:endParaRPr lang="es-E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s-ES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norte </a:t>
                      </a:r>
                      <a:r>
                        <a:rPr lang="es-E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 sur</a:t>
                      </a:r>
                      <a:endParaRPr lang="es-E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89,40%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clase media - alta</a:t>
                      </a:r>
                      <a:endParaRPr lang="es-E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35,9%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consumidores efectivos</a:t>
                      </a:r>
                      <a:endParaRPr lang="es-E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56,91%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Mercado Meta</a:t>
                      </a:r>
                      <a:endParaRPr lang="es-E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112,998.81 hogares</a:t>
                      </a:r>
                      <a:endParaRPr lang="es-E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8" name="7 Conector recto de flecha"/>
          <p:cNvCxnSpPr/>
          <p:nvPr/>
        </p:nvCxnSpPr>
        <p:spPr>
          <a:xfrm flipV="1">
            <a:off x="2057400" y="2819400"/>
            <a:ext cx="381000" cy="196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2" name="13 CuadroTexto"/>
          <p:cNvSpPr txBox="1">
            <a:spLocks noChangeArrowheads="1"/>
          </p:cNvSpPr>
          <p:nvPr/>
        </p:nvSpPr>
        <p:spPr bwMode="auto">
          <a:xfrm>
            <a:off x="304800" y="3276600"/>
            <a:ext cx="130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Psicográfica</a:t>
            </a:r>
            <a:endParaRPr lang="es-ES" b="1">
              <a:solidFill>
                <a:srgbClr val="000000"/>
              </a:solidFill>
            </a:endParaRPr>
          </a:p>
        </p:txBody>
      </p:sp>
      <p:sp>
        <p:nvSpPr>
          <p:cNvPr id="43033" name="14 CuadroTexto"/>
          <p:cNvSpPr txBox="1">
            <a:spLocks noChangeArrowheads="1"/>
          </p:cNvSpPr>
          <p:nvPr/>
        </p:nvSpPr>
        <p:spPr bwMode="auto">
          <a:xfrm>
            <a:off x="406400" y="3657600"/>
            <a:ext cx="127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Conductual</a:t>
            </a:r>
            <a:endParaRPr lang="es-ES" b="1">
              <a:solidFill>
                <a:srgbClr val="000000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057400" y="35052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057400" y="38862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6" name="19 CuadroTexto"/>
          <p:cNvSpPr txBox="1">
            <a:spLocks noChangeArrowheads="1"/>
          </p:cNvSpPr>
          <p:nvPr/>
        </p:nvSpPr>
        <p:spPr bwMode="auto">
          <a:xfrm>
            <a:off x="468313" y="2830513"/>
            <a:ext cx="1208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Geográfica</a:t>
            </a:r>
            <a:endParaRPr lang="es-ES" b="1">
              <a:solidFill>
                <a:srgbClr val="00000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057400" y="3016250"/>
            <a:ext cx="381000" cy="184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38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819400" y="5165725"/>
            <a:ext cx="4973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 i="1">
                <a:latin typeface="Calibri" pitchFamily="34" charset="0"/>
              </a:rPr>
              <a:t>Posicionamiento en relaci</a:t>
            </a:r>
            <a:r>
              <a:rPr lang="es-ES" sz="2000" b="1" i="1">
                <a:latin typeface="Calibri" pitchFamily="34" charset="0"/>
              </a:rPr>
              <a:t>ó</a:t>
            </a:r>
            <a:r>
              <a:rPr lang="en-US" sz="2000" b="1" i="1">
                <a:latin typeface="Calibri" pitchFamily="34" charset="0"/>
              </a:rPr>
              <a:t>n con los atributos</a:t>
            </a:r>
            <a:endParaRPr lang="es-ES" sz="2000" b="1" i="1">
              <a:latin typeface="Calibri" pitchFamily="34" charset="0"/>
            </a:endParaRP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400050" y="5181600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Estrategia</a:t>
            </a:r>
            <a:endParaRPr lang="es-ES" b="1">
              <a:solidFill>
                <a:srgbClr val="000000"/>
              </a:solidFill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1981200" y="53340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MARKETING MIX</a:t>
            </a:r>
            <a:endParaRPr lang="es-EC" dirty="0"/>
          </a:p>
        </p:txBody>
      </p:sp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2268538" y="1773238"/>
            <a:ext cx="2447925" cy="431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C" sz="2800" b="1" smtClean="0"/>
              <a:t>PRODUCTO</a:t>
            </a:r>
          </a:p>
          <a:p>
            <a:pPr eaLnBrk="1" hangingPunct="1">
              <a:buFont typeface="Wingdings" pitchFamily="2" charset="2"/>
              <a:buNone/>
            </a:pPr>
            <a:endParaRPr lang="es-EC" sz="2800" b="1" smtClean="0"/>
          </a:p>
        </p:txBody>
      </p:sp>
      <p:pic>
        <p:nvPicPr>
          <p:cNvPr id="44036" name="Picture 5" descr="http://www.cuencarural.com/img/notas/img-1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357563"/>
            <a:ext cx="304323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15 CuadroTexto"/>
          <p:cNvSpPr txBox="1">
            <a:spLocks noChangeArrowheads="1"/>
          </p:cNvSpPr>
          <p:nvPr/>
        </p:nvSpPr>
        <p:spPr bwMode="auto">
          <a:xfrm>
            <a:off x="2051050" y="2492375"/>
            <a:ext cx="4608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/>
              <a:t> Ubicación en perchas de autoservicios.</a:t>
            </a:r>
            <a:endParaRPr lang="es-EC"/>
          </a:p>
          <a:p>
            <a:pPr>
              <a:buFont typeface="Wingdings" pitchFamily="2" charset="2"/>
              <a:buChar char="ü"/>
            </a:pPr>
            <a:endParaRPr lang="es-EC"/>
          </a:p>
        </p:txBody>
      </p:sp>
      <p:pic>
        <p:nvPicPr>
          <p:cNvPr id="44038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dirty="0" smtClean="0"/>
              <a:t>MARKETING MIX</a:t>
            </a:r>
            <a:endParaRPr lang="es-EC" dirty="0"/>
          </a:p>
        </p:txBody>
      </p:sp>
      <p:sp>
        <p:nvSpPr>
          <p:cNvPr id="5" name="4 Más"/>
          <p:cNvSpPr/>
          <p:nvPr/>
        </p:nvSpPr>
        <p:spPr>
          <a:xfrm>
            <a:off x="4356100" y="3284538"/>
            <a:ext cx="1511300" cy="1439862"/>
          </a:xfrm>
          <a:prstGeom prst="mathPlus">
            <a:avLst>
              <a:gd name="adj1" fmla="val 11444"/>
            </a:avLst>
          </a:prstGeom>
          <a:solidFill>
            <a:srgbClr val="FF00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2411413" y="1844675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s-EC" sz="2800" b="1" dirty="0">
                <a:latin typeface="+mn-lt"/>
                <a:cs typeface="+mn-cs"/>
              </a:rPr>
              <a:t>PRECIO</a:t>
            </a:r>
          </a:p>
        </p:txBody>
      </p:sp>
      <p:pic>
        <p:nvPicPr>
          <p:cNvPr id="100354" name="Picture 2" descr="http://assailedteacher.files.wordpress.com/2012/02/20_percent.jpg"/>
          <p:cNvPicPr>
            <a:picLocks noChangeAspect="1" noChangeArrowheads="1"/>
          </p:cNvPicPr>
          <p:nvPr/>
        </p:nvPicPr>
        <p:blipFill>
          <a:blip r:embed="rId2" cstate="print"/>
          <a:srcRect t="3784"/>
          <a:stretch>
            <a:fillRect/>
          </a:stretch>
        </p:blipFill>
        <p:spPr bwMode="auto">
          <a:xfrm>
            <a:off x="6588125" y="3141663"/>
            <a:ext cx="16287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2339975" y="2997200"/>
            <a:ext cx="1439863" cy="2087563"/>
            <a:chOff x="2306518" y="2852936"/>
            <a:chExt cx="1573096" cy="2469247"/>
          </a:xfrm>
        </p:grpSpPr>
        <p:pic>
          <p:nvPicPr>
            <p:cNvPr id="45064" name="Picture 9" descr="http://2.bp.blogspot.com/-C1latMY-V_4/ToYmcyy9OfI/AAAAAAAABQ4/bDgUCtoyv2k/s1600/saco-dinero.jpg"/>
            <p:cNvPicPr>
              <a:picLocks noChangeAspect="1" noChangeArrowheads="1"/>
            </p:cNvPicPr>
            <p:nvPr/>
          </p:nvPicPr>
          <p:blipFill>
            <a:blip r:embed="rId3" cstate="print"/>
            <a:srcRect l="17155" r="17648"/>
            <a:stretch>
              <a:fillRect/>
            </a:stretch>
          </p:blipFill>
          <p:spPr bwMode="auto">
            <a:xfrm>
              <a:off x="2411760" y="2852936"/>
              <a:ext cx="1368152" cy="209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5" name="8 CuadroTexto"/>
            <p:cNvSpPr txBox="1">
              <a:spLocks noChangeArrowheads="1"/>
            </p:cNvSpPr>
            <p:nvPr/>
          </p:nvSpPr>
          <p:spPr bwMode="auto">
            <a:xfrm>
              <a:off x="2306518" y="4832366"/>
              <a:ext cx="1573096" cy="489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C" sz="1600" b="1"/>
                <a:t>COSTO</a:t>
              </a:r>
            </a:p>
          </p:txBody>
        </p:sp>
      </p:grpSp>
      <p:pic>
        <p:nvPicPr>
          <p:cNvPr id="45063" name="4 Imagen"/>
          <p:cNvPicPr>
            <a:picLocks noChangeAspect="1" noChangeArrowheads="1"/>
          </p:cNvPicPr>
          <p:nvPr/>
        </p:nvPicPr>
        <p:blipFill>
          <a:blip r:embed="rId4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dirty="0" smtClean="0"/>
              <a:t>MARKETING MIX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1772816"/>
            <a:ext cx="2089150" cy="5762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C" sz="2800" b="1" dirty="0" smtClean="0"/>
              <a:t>PLAZA</a:t>
            </a:r>
          </a:p>
          <a:p>
            <a:pPr algn="ctr" eaLnBrk="1" hangingPunct="1"/>
            <a:endParaRPr lang="es-EC" sz="2800" b="1" dirty="0" smtClean="0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1979613" y="2636838"/>
            <a:ext cx="6624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sz="2400"/>
              <a:t> Servicio Directo a los consumidores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2627313" y="3357563"/>
            <a:ext cx="2736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C" sz="2400"/>
              <a:t>Urdesa</a:t>
            </a:r>
          </a:p>
          <a:p>
            <a:pPr>
              <a:buFont typeface="Wingdings" pitchFamily="2" charset="2"/>
              <a:buChar char="v"/>
            </a:pPr>
            <a:r>
              <a:rPr lang="es-EC" sz="2400"/>
              <a:t>Alborada</a:t>
            </a:r>
          </a:p>
          <a:p>
            <a:pPr>
              <a:buFont typeface="Wingdings" pitchFamily="2" charset="2"/>
              <a:buChar char="v"/>
            </a:pPr>
            <a:r>
              <a:rPr lang="es-EC" sz="2400"/>
              <a:t>Av. 25 de Julio</a:t>
            </a:r>
          </a:p>
        </p:txBody>
      </p:sp>
      <p:pic>
        <p:nvPicPr>
          <p:cNvPr id="46086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94848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AUTORIDAD ENCARGADA</a:t>
            </a:r>
            <a:endParaRPr lang="es-EC" dirty="0"/>
          </a:p>
        </p:txBody>
      </p:sp>
      <p:pic>
        <p:nvPicPr>
          <p:cNvPr id="36866" name="Picture 2" descr="http://www.agrocalidad.gob.ec/agrocalidad/images/Agrocalidad/Contenido/varios/boletines/MSF/LOGO%20AGROCAL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492375"/>
            <a:ext cx="30956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ecuadorinfo.de/cliente/probio/imagenes/logoprobi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797425"/>
            <a:ext cx="14430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1979613" y="2492375"/>
            <a:ext cx="2592387" cy="1368425"/>
          </a:xfrm>
          <a:prstGeom prst="rightArrow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>
                <a:solidFill>
                  <a:schemeClr val="tx1"/>
                </a:solidFill>
              </a:rPr>
              <a:t>ORGÁNICOS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1979613" y="4797425"/>
            <a:ext cx="2592387" cy="1368425"/>
          </a:xfrm>
          <a:prstGeom prst="rightArrow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>
                <a:solidFill>
                  <a:schemeClr val="tx1"/>
                </a:solidFill>
              </a:rPr>
              <a:t>AGROECOLÓGICOS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724525" y="4292600"/>
            <a:ext cx="309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Sistemas de Participación de Garantía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dirty="0" smtClean="0"/>
              <a:t>MARKETING MIX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700808"/>
            <a:ext cx="2278062" cy="4238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C" sz="2800" b="1" dirty="0" smtClean="0"/>
              <a:t>PROMOCION</a:t>
            </a:r>
          </a:p>
        </p:txBody>
      </p:sp>
      <p:pic>
        <p:nvPicPr>
          <p:cNvPr id="47108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8" descr="http://sphotos.xx.fbcdn.net/hphotos-snc7/428274_306874989365777_126466487406629_791045_880200293_n.jpg"/>
          <p:cNvPicPr>
            <a:picLocks noChangeAspect="1" noChangeArrowheads="1"/>
          </p:cNvPicPr>
          <p:nvPr/>
        </p:nvPicPr>
        <p:blipFill>
          <a:blip r:embed="rId4" cstate="print"/>
          <a:srcRect l="11765" t="21552" r="11765" b="18103"/>
          <a:stretch>
            <a:fillRect/>
          </a:stretch>
        </p:blipFill>
        <p:spPr bwMode="auto">
          <a:xfrm>
            <a:off x="2051050" y="2636838"/>
            <a:ext cx="22733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 descr="http://2.bp.blogspot.com/_lS49o6IKZ_4/SwwcyV0mtSI/AAAAAAAAAXA/fhOTcTb-4Sk/s1600/muj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781300"/>
            <a:ext cx="10287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0" name="Picture 12" descr="http://fororesponsabilidadsocial.com/wp-content/uploads/2011/07/RadioFue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1550" y="3716338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268538" y="2276475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Televisión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7524750" y="3429000"/>
            <a:ext cx="71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Radio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435600" y="2349500"/>
            <a:ext cx="93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Revistas</a:t>
            </a:r>
          </a:p>
        </p:txBody>
      </p:sp>
      <p:pic>
        <p:nvPicPr>
          <p:cNvPr id="99344" name="Picture 16" descr="http://233grados.lainformacion.com/.a/6a00e552985c0d88330153932da68f970b-320w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6610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6" name="Picture 18" descr="http://233grados.lainformacion.com/.a/6a00e552985c0d8833016760ca34d0970b-320w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56610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8" name="Picture 20" descr="http://www.laredso.com/wp-content/uploads/logo_un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4438" y="5300663"/>
            <a:ext cx="13668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601913" y="4797425"/>
            <a:ext cx="106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Periódico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057775" y="5084763"/>
            <a:ext cx="154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Redes Sociales</a:t>
            </a:r>
          </a:p>
        </p:txBody>
      </p:sp>
      <p:pic>
        <p:nvPicPr>
          <p:cNvPr id="47121" name="Picture 17" descr="http://www.thisdigitalworld.com/.a/6a0133f1853673970b0133f3f4a739970b-800w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888" y="5661025"/>
            <a:ext cx="1258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13" grpId="0" autoUpdateAnimBg="0"/>
      <p:bldP spid="14" grpId="0" autoUpdateAnimBg="0"/>
      <p:bldP spid="15" grpId="0" autoUpdateAnimBg="0"/>
      <p:bldP spid="20" grpId="0" autoUpdateAnimBg="0"/>
      <p:bldP spid="2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dirty="0" smtClean="0"/>
              <a:t>MARKETING MIX</a:t>
            </a:r>
            <a:endParaRPr lang="es-EC" dirty="0"/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>
          <a:xfrm>
            <a:off x="2051050" y="1916113"/>
            <a:ext cx="3070225" cy="855662"/>
          </a:xfrm>
        </p:spPr>
        <p:txBody>
          <a:bodyPr/>
          <a:lstStyle/>
          <a:p>
            <a:pPr eaLnBrk="1" hangingPunct="1"/>
            <a:r>
              <a:rPr lang="es-EC" sz="2800" smtClean="0"/>
              <a:t>Merchandising </a:t>
            </a:r>
          </a:p>
        </p:txBody>
      </p:sp>
      <p:pic>
        <p:nvPicPr>
          <p:cNvPr id="48132" name="1 Imagen"/>
          <p:cNvPicPr>
            <a:picLocks noChangeAspect="1"/>
          </p:cNvPicPr>
          <p:nvPr/>
        </p:nvPicPr>
        <p:blipFill>
          <a:blip r:embed="rId2" cstate="print"/>
          <a:srcRect l="9508" t="13333" r="5826" b="4398"/>
          <a:stretch>
            <a:fillRect/>
          </a:stretch>
        </p:blipFill>
        <p:spPr bwMode="auto">
          <a:xfrm>
            <a:off x="1116013" y="2781300"/>
            <a:ext cx="331152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http://www.elrepuertero.cl/sites/elrepuertero.cl/files/imagecache/380x285/imagen_noticia/cocin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997200"/>
            <a:ext cx="3240088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sz="4400" dirty="0" smtClean="0"/>
              <a:t>ESTUDIO TÉCNICO</a:t>
            </a:r>
            <a:endParaRPr lang="es-EC" sz="4400" dirty="0"/>
          </a:p>
        </p:txBody>
      </p:sp>
      <p:pic>
        <p:nvPicPr>
          <p:cNvPr id="49155" name="Picture 2" descr="http://3.bp.blogspot.com/_LhaW6FrB6no/THRJ9zKFWtI/AAAAAAAAAFI/kUkNcscNnBM/s1600/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16557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124075" y="188913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PROCESO</a:t>
            </a:r>
            <a:r>
              <a:rPr lang="en-US" dirty="0" smtClean="0"/>
              <a:t> DE </a:t>
            </a:r>
            <a:r>
              <a:rPr lang="es-EC" dirty="0" smtClean="0"/>
              <a:t>VENTA</a:t>
            </a:r>
            <a:endParaRPr lang="es-EC" dirty="0"/>
          </a:p>
        </p:txBody>
      </p:sp>
      <p:pic>
        <p:nvPicPr>
          <p:cNvPr id="50179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0" name="11 Grupo"/>
          <p:cNvGrpSpPr>
            <a:grpSpLocks/>
          </p:cNvGrpSpPr>
          <p:nvPr/>
        </p:nvGrpSpPr>
        <p:grpSpPr bwMode="auto">
          <a:xfrm>
            <a:off x="1042988" y="1844675"/>
            <a:ext cx="7620000" cy="5272088"/>
            <a:chOff x="1043608" y="1844824"/>
            <a:chExt cx="7620000" cy="5272360"/>
          </a:xfrm>
        </p:grpSpPr>
        <p:graphicFrame>
          <p:nvGraphicFramePr>
            <p:cNvPr id="7" name="6 Diagrama"/>
            <p:cNvGraphicFramePr/>
            <p:nvPr/>
          </p:nvGraphicFramePr>
          <p:xfrm>
            <a:off x="1043608" y="1844824"/>
            <a:ext cx="7620000" cy="52723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9 Flecha abajo"/>
            <p:cNvSpPr/>
            <p:nvPr/>
          </p:nvSpPr>
          <p:spPr>
            <a:xfrm>
              <a:off x="5652120" y="5156520"/>
              <a:ext cx="71438" cy="215911"/>
            </a:xfrm>
            <a:prstGeom prst="downArrow">
              <a:avLst/>
            </a:prstGeom>
            <a:solidFill>
              <a:srgbClr val="CCDE22"/>
            </a:solidFill>
            <a:ln>
              <a:solidFill>
                <a:srgbClr val="C4EF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/>
            </a:p>
          </p:txBody>
        </p:sp>
        <p:sp>
          <p:nvSpPr>
            <p:cNvPr id="11" name="10 Terminador"/>
            <p:cNvSpPr/>
            <p:nvPr/>
          </p:nvSpPr>
          <p:spPr>
            <a:xfrm>
              <a:off x="5004420" y="5516901"/>
              <a:ext cx="1439863" cy="504851"/>
            </a:xfrm>
            <a:prstGeom prst="flowChartTerminator">
              <a:avLst/>
            </a:prstGeom>
            <a:solidFill>
              <a:srgbClr val="E6F1FE"/>
            </a:solidFill>
            <a:ln w="25400">
              <a:solidFill>
                <a:srgbClr val="E8B4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dirty="0">
                  <a:solidFill>
                    <a:schemeClr val="tx1"/>
                  </a:solidFill>
                </a:rPr>
                <a:t>Fin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150" y="333375"/>
            <a:ext cx="713898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PROCESO</a:t>
            </a:r>
            <a:r>
              <a:rPr lang="en-US" dirty="0" smtClean="0"/>
              <a:t> DE </a:t>
            </a:r>
            <a:r>
              <a:rPr lang="es-EC" dirty="0" smtClean="0"/>
              <a:t>ABASTECIMIENTO</a:t>
            </a:r>
          </a:p>
        </p:txBody>
      </p:sp>
      <p:pic>
        <p:nvPicPr>
          <p:cNvPr id="51203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4" name="15 Grupo"/>
          <p:cNvGrpSpPr>
            <a:grpSpLocks/>
          </p:cNvGrpSpPr>
          <p:nvPr/>
        </p:nvGrpSpPr>
        <p:grpSpPr bwMode="auto">
          <a:xfrm>
            <a:off x="1547813" y="1628775"/>
            <a:ext cx="7883525" cy="5157788"/>
            <a:chOff x="106633" y="1367894"/>
            <a:chExt cx="7884368" cy="5158018"/>
          </a:xfrm>
        </p:grpSpPr>
        <p:grpSp>
          <p:nvGrpSpPr>
            <p:cNvPr id="51205" name="4 Grupo"/>
            <p:cNvGrpSpPr>
              <a:grpSpLocks/>
            </p:cNvGrpSpPr>
            <p:nvPr/>
          </p:nvGrpSpPr>
          <p:grpSpPr bwMode="auto">
            <a:xfrm>
              <a:off x="106633" y="1367894"/>
              <a:ext cx="7884368" cy="5040560"/>
              <a:chOff x="994903" y="999168"/>
              <a:chExt cx="7620000" cy="5272360"/>
            </a:xfrm>
          </p:grpSpPr>
          <p:graphicFrame>
            <p:nvGraphicFramePr>
              <p:cNvPr id="6" name="5 Diagrama"/>
              <p:cNvGraphicFramePr/>
              <p:nvPr/>
            </p:nvGraphicFramePr>
            <p:xfrm>
              <a:off x="994903" y="999168"/>
              <a:ext cx="7620000" cy="52723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7" name="6 Flecha abajo"/>
              <p:cNvSpPr/>
              <p:nvPr/>
            </p:nvSpPr>
            <p:spPr>
              <a:xfrm rot="16200000" flipH="1">
                <a:off x="4037779" y="2559884"/>
                <a:ext cx="179342" cy="1670999"/>
              </a:xfrm>
              <a:prstGeom prst="downArrow">
                <a:avLst/>
              </a:prstGeom>
              <a:solidFill>
                <a:srgbClr val="BEE3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 dirty="0"/>
              </a:p>
            </p:txBody>
          </p:sp>
          <p:sp>
            <p:nvSpPr>
              <p:cNvPr id="8" name="7 Terminador"/>
              <p:cNvSpPr/>
              <p:nvPr/>
            </p:nvSpPr>
            <p:spPr>
              <a:xfrm>
                <a:off x="5148616" y="3141314"/>
                <a:ext cx="1439299" cy="503156"/>
              </a:xfrm>
              <a:prstGeom prst="flowChartTerminator">
                <a:avLst/>
              </a:prstGeom>
              <a:solidFill>
                <a:srgbClr val="FFE697"/>
              </a:solidFill>
              <a:ln w="25400">
                <a:solidFill>
                  <a:srgbClr val="FFA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C" dirty="0">
                    <a:solidFill>
                      <a:schemeClr val="tx1"/>
                    </a:solidFill>
                  </a:rPr>
                  <a:t>Si</a:t>
                </a:r>
              </a:p>
            </p:txBody>
          </p:sp>
        </p:grpSp>
        <p:sp>
          <p:nvSpPr>
            <p:cNvPr id="15" name="14 Flecha doblada"/>
            <p:cNvSpPr/>
            <p:nvPr/>
          </p:nvSpPr>
          <p:spPr>
            <a:xfrm rot="10800000">
              <a:off x="3996424" y="3933408"/>
              <a:ext cx="1224093" cy="2592504"/>
            </a:xfrm>
            <a:prstGeom prst="bentArrow">
              <a:avLst>
                <a:gd name="adj1" fmla="val 9247"/>
                <a:gd name="adj2" fmla="val 10772"/>
                <a:gd name="adj3" fmla="val 17297"/>
                <a:gd name="adj4" fmla="val 26695"/>
              </a:avLst>
            </a:prstGeom>
            <a:solidFill>
              <a:srgbClr val="BEE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2275" y="476250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EQUIPOS</a:t>
            </a:r>
            <a:endParaRPr lang="es-EC" dirty="0"/>
          </a:p>
        </p:txBody>
      </p:sp>
      <p:pic>
        <p:nvPicPr>
          <p:cNvPr id="52227" name="Picture 2" descr="http://www.ssconline.co.za/images/catalog/gondola-un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76475"/>
            <a:ext cx="15097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6 Imagen" descr="E:\pictures\蔬菜架\6.jpg"/>
          <p:cNvPicPr>
            <a:picLocks noChangeAspect="1" noChangeArrowheads="1"/>
          </p:cNvPicPr>
          <p:nvPr/>
        </p:nvPicPr>
        <p:blipFill>
          <a:blip r:embed="rId3" cstate="print"/>
          <a:srcRect t="21600" b="8000"/>
          <a:stretch>
            <a:fillRect/>
          </a:stretch>
        </p:blipFill>
        <p:spPr bwMode="auto">
          <a:xfrm>
            <a:off x="4356100" y="2492375"/>
            <a:ext cx="17637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7 Imagen" descr="E:\pictures\收银台\13.jpg"/>
          <p:cNvPicPr>
            <a:picLocks noChangeAspect="1" noChangeArrowheads="1"/>
          </p:cNvPicPr>
          <p:nvPr/>
        </p:nvPicPr>
        <p:blipFill>
          <a:blip r:embed="rId4" cstate="print"/>
          <a:srcRect l="10309" t="25455" b="9991"/>
          <a:stretch>
            <a:fillRect/>
          </a:stretch>
        </p:blipFill>
        <p:spPr bwMode="auto">
          <a:xfrm>
            <a:off x="4859338" y="4724400"/>
            <a:ext cx="172878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429000"/>
            <a:ext cx="16637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4724400"/>
            <a:ext cx="1511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12 Rectángulo"/>
          <p:cNvSpPr>
            <a:spLocks noChangeArrowheads="1"/>
          </p:cNvSpPr>
          <p:nvPr/>
        </p:nvSpPr>
        <p:spPr bwMode="auto">
          <a:xfrm>
            <a:off x="2195513" y="1844675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Góndolas</a:t>
            </a:r>
          </a:p>
        </p:txBody>
      </p:sp>
      <p:sp>
        <p:nvSpPr>
          <p:cNvPr id="52235" name="13 Rectángulo"/>
          <p:cNvSpPr>
            <a:spLocks noChangeArrowheads="1"/>
          </p:cNvSpPr>
          <p:nvPr/>
        </p:nvSpPr>
        <p:spPr bwMode="auto">
          <a:xfrm>
            <a:off x="6732588" y="3068638"/>
            <a:ext cx="154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Cámara Fría </a:t>
            </a:r>
          </a:p>
        </p:txBody>
      </p:sp>
      <p:sp>
        <p:nvSpPr>
          <p:cNvPr id="52236" name="14 Rectángulo"/>
          <p:cNvSpPr>
            <a:spLocks noChangeArrowheads="1"/>
          </p:cNvSpPr>
          <p:nvPr/>
        </p:nvSpPr>
        <p:spPr bwMode="auto">
          <a:xfrm>
            <a:off x="5003800" y="4076700"/>
            <a:ext cx="1300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Pasillos de</a:t>
            </a:r>
          </a:p>
          <a:p>
            <a:pPr algn="ctr"/>
            <a:r>
              <a:rPr lang="es-EC">
                <a:latin typeface="Calibri" pitchFamily="34" charset="0"/>
              </a:rPr>
              <a:t> Revisión</a:t>
            </a:r>
          </a:p>
        </p:txBody>
      </p:sp>
      <p:sp>
        <p:nvSpPr>
          <p:cNvPr id="52237" name="15 Rectángulo"/>
          <p:cNvSpPr>
            <a:spLocks noChangeArrowheads="1"/>
          </p:cNvSpPr>
          <p:nvPr/>
        </p:nvSpPr>
        <p:spPr bwMode="auto">
          <a:xfrm>
            <a:off x="4052888" y="1989138"/>
            <a:ext cx="2198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Autoservicio Neutro</a:t>
            </a:r>
          </a:p>
        </p:txBody>
      </p:sp>
      <p:sp>
        <p:nvSpPr>
          <p:cNvPr id="52238" name="16 Rectángulo"/>
          <p:cNvSpPr>
            <a:spLocks noChangeArrowheads="1"/>
          </p:cNvSpPr>
          <p:nvPr/>
        </p:nvSpPr>
        <p:spPr bwMode="auto">
          <a:xfrm>
            <a:off x="2268538" y="4005263"/>
            <a:ext cx="1504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Calibri" pitchFamily="34" charset="0"/>
              </a:rPr>
              <a:t>Autoservicio </a:t>
            </a:r>
          </a:p>
          <a:p>
            <a:pPr algn="ctr"/>
            <a:r>
              <a:rPr lang="es-EC">
                <a:latin typeface="Calibri" pitchFamily="34" charset="0"/>
              </a:rPr>
              <a:t>Refrigerante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1788" y="404813"/>
            <a:ext cx="7542212" cy="6080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900" cap="all" dirty="0" smtClean="0"/>
              <a:t>ESTUDIO</a:t>
            </a:r>
            <a:r>
              <a:rPr lang="es-ES" b="1" cap="all" dirty="0" smtClean="0"/>
              <a:t> </a:t>
            </a:r>
            <a:r>
              <a:rPr lang="es-ES" sz="4900" cap="all" dirty="0" smtClean="0"/>
              <a:t>TÉCNICO</a:t>
            </a:r>
            <a:r>
              <a:rPr lang="es-ES" b="1" cap="all" dirty="0" smtClean="0"/>
              <a:t> </a:t>
            </a:r>
            <a:endParaRPr lang="es-EC" dirty="0"/>
          </a:p>
        </p:txBody>
      </p:sp>
      <p:sp>
        <p:nvSpPr>
          <p:cNvPr id="53251" name="2 Marcador de contenido"/>
          <p:cNvSpPr>
            <a:spLocks noGrp="1"/>
          </p:cNvSpPr>
          <p:nvPr>
            <p:ph idx="1"/>
          </p:nvPr>
        </p:nvSpPr>
        <p:spPr>
          <a:xfrm>
            <a:off x="1403350" y="1196975"/>
            <a:ext cx="3457575" cy="576263"/>
          </a:xfrm>
        </p:spPr>
        <p:txBody>
          <a:bodyPr/>
          <a:lstStyle/>
          <a:p>
            <a:pPr eaLnBrk="1" hangingPunct="1"/>
            <a:r>
              <a:rPr lang="es-ES" b="1" smtClean="0"/>
              <a:t>Local de Urdesa </a:t>
            </a:r>
            <a:endParaRPr lang="es-EC" smtClean="0"/>
          </a:p>
          <a:p>
            <a:pPr eaLnBrk="1" hangingPunct="1"/>
            <a:endParaRPr lang="es-EC" smtClean="0"/>
          </a:p>
        </p:txBody>
      </p:sp>
      <p:pic>
        <p:nvPicPr>
          <p:cNvPr id="53252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2492375"/>
            <a:ext cx="147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875463" y="3573463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400">
                <a:latin typeface="Calibri" pitchFamily="34" charset="0"/>
              </a:rPr>
              <a:t>75 personas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6300788" y="4724400"/>
            <a:ext cx="2843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>
                <a:latin typeface="Calibri" pitchFamily="34" charset="0"/>
              </a:rPr>
              <a:t>1200 personas diarias</a:t>
            </a:r>
          </a:p>
        </p:txBody>
      </p:sp>
      <p:pic>
        <p:nvPicPr>
          <p:cNvPr id="53258" name="12 Imagen"/>
          <p:cNvPicPr>
            <a:picLocks noChangeAspect="1" noChangeArrowheads="1"/>
          </p:cNvPicPr>
          <p:nvPr/>
        </p:nvPicPr>
        <p:blipFill>
          <a:blip r:embed="rId4" cstate="print"/>
          <a:srcRect l="2562" t="1427" r="2635"/>
          <a:stretch>
            <a:fillRect/>
          </a:stretch>
        </p:blipFill>
        <p:spPr bwMode="auto">
          <a:xfrm>
            <a:off x="642938" y="1785938"/>
            <a:ext cx="52863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150" y="260350"/>
            <a:ext cx="73088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cap="all" dirty="0" smtClean="0"/>
              <a:t>ESTUDIO TÉCNICO</a:t>
            </a:r>
            <a:endParaRPr lang="es-EC" dirty="0"/>
          </a:p>
        </p:txBody>
      </p:sp>
      <p:sp>
        <p:nvSpPr>
          <p:cNvPr id="54275" name="2 Marcador de contenido"/>
          <p:cNvSpPr>
            <a:spLocks noGrp="1"/>
          </p:cNvSpPr>
          <p:nvPr>
            <p:ph idx="1"/>
          </p:nvPr>
        </p:nvSpPr>
        <p:spPr>
          <a:xfrm>
            <a:off x="1331913" y="1341438"/>
            <a:ext cx="3167062" cy="503237"/>
          </a:xfrm>
        </p:spPr>
        <p:txBody>
          <a:bodyPr/>
          <a:lstStyle/>
          <a:p>
            <a:pPr eaLnBrk="1" hangingPunct="1"/>
            <a:r>
              <a:rPr lang="es-ES" b="1" smtClean="0"/>
              <a:t>Local de la Alborada </a:t>
            </a:r>
            <a:endParaRPr lang="es-EC" smtClean="0"/>
          </a:p>
          <a:p>
            <a:pPr eaLnBrk="1" hangingPunct="1"/>
            <a:endParaRPr lang="es-EC" smtClean="0"/>
          </a:p>
        </p:txBody>
      </p:sp>
      <p:pic>
        <p:nvPicPr>
          <p:cNvPr id="54276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2060575"/>
            <a:ext cx="123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516688" y="3357563"/>
            <a:ext cx="1871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400">
                <a:latin typeface="Calibri" pitchFamily="34" charset="0"/>
              </a:rPr>
              <a:t>30 personas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300788" y="4508500"/>
            <a:ext cx="2303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>
                <a:latin typeface="Calibri" pitchFamily="34" charset="0"/>
              </a:rPr>
              <a:t>480 personas por día</a:t>
            </a:r>
          </a:p>
        </p:txBody>
      </p:sp>
      <p:pic>
        <p:nvPicPr>
          <p:cNvPr id="54281" name="10 Imagen"/>
          <p:cNvPicPr>
            <a:picLocks noChangeAspect="1" noChangeArrowheads="1"/>
          </p:cNvPicPr>
          <p:nvPr/>
        </p:nvPicPr>
        <p:blipFill>
          <a:blip r:embed="rId4" cstate="print"/>
          <a:srcRect l="2933" t="2960" r="3256"/>
          <a:stretch>
            <a:fillRect/>
          </a:stretch>
        </p:blipFill>
        <p:spPr bwMode="auto">
          <a:xfrm>
            <a:off x="785813" y="1857375"/>
            <a:ext cx="4429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188913"/>
            <a:ext cx="62484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cap="all" dirty="0" smtClean="0"/>
              <a:t>ESTUDIO TÉCNICO</a:t>
            </a:r>
            <a:endParaRPr lang="es-EC" dirty="0"/>
          </a:p>
        </p:txBody>
      </p:sp>
      <p:sp>
        <p:nvSpPr>
          <p:cNvPr id="55299" name="2 Marcador de contenido"/>
          <p:cNvSpPr>
            <a:spLocks noGrp="1"/>
          </p:cNvSpPr>
          <p:nvPr>
            <p:ph idx="1"/>
          </p:nvPr>
        </p:nvSpPr>
        <p:spPr>
          <a:xfrm>
            <a:off x="1331913" y="1268413"/>
            <a:ext cx="4032250" cy="504825"/>
          </a:xfrm>
        </p:spPr>
        <p:txBody>
          <a:bodyPr/>
          <a:lstStyle/>
          <a:p>
            <a:pPr eaLnBrk="1" hangingPunct="1"/>
            <a:r>
              <a:rPr lang="es-ES" b="1" smtClean="0"/>
              <a:t>Local del Sur </a:t>
            </a:r>
            <a:endParaRPr lang="es-EC" smtClean="0"/>
          </a:p>
          <a:p>
            <a:pPr eaLnBrk="1" hangingPunct="1"/>
            <a:endParaRPr lang="es-EC" smtClean="0"/>
          </a:p>
        </p:txBody>
      </p:sp>
      <p:pic>
        <p:nvPicPr>
          <p:cNvPr id="55300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2205038"/>
            <a:ext cx="14843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372225" y="3573463"/>
            <a:ext cx="194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400">
                <a:latin typeface="Calibri" pitchFamily="34" charset="0"/>
              </a:rPr>
              <a:t>19 personas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300788" y="4724400"/>
            <a:ext cx="2374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>
                <a:latin typeface="Calibri" pitchFamily="34" charset="0"/>
              </a:rPr>
              <a:t>304 personas por día</a:t>
            </a:r>
          </a:p>
        </p:txBody>
      </p:sp>
      <p:pic>
        <p:nvPicPr>
          <p:cNvPr id="55305" name="9 Imagen"/>
          <p:cNvPicPr>
            <a:picLocks noChangeAspect="1" noChangeArrowheads="1"/>
          </p:cNvPicPr>
          <p:nvPr/>
        </p:nvPicPr>
        <p:blipFill>
          <a:blip r:embed="rId4" cstate="print"/>
          <a:srcRect l="4111" t="1488" r="2708" b="2699"/>
          <a:stretch>
            <a:fillRect/>
          </a:stretch>
        </p:blipFill>
        <p:spPr bwMode="auto">
          <a:xfrm>
            <a:off x="642938" y="1785938"/>
            <a:ext cx="46434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857500"/>
            <a:ext cx="37798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000250" y="2214563"/>
            <a:ext cx="5715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cap="small" spc="200" dirty="0">
                <a:latin typeface="+mj-lt"/>
                <a:ea typeface="+mj-ea"/>
                <a:cs typeface="+mj-cs"/>
              </a:rPr>
              <a:t>ESTUDIO FINANCIERO</a:t>
            </a:r>
          </a:p>
        </p:txBody>
      </p:sp>
      <p:pic>
        <p:nvPicPr>
          <p:cNvPr id="56324" name="5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ANTECEDENTES</a:t>
            </a:r>
            <a:endParaRPr lang="es-EC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060575"/>
            <a:ext cx="39909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verito\AppData\Local\Microsoft\Windows\Temporary Internet Files\Content.IE5\OKBWOK3P\MC9004380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420938"/>
            <a:ext cx="1727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orma libre"/>
          <p:cNvSpPr/>
          <p:nvPr/>
        </p:nvSpPr>
        <p:spPr>
          <a:xfrm>
            <a:off x="5148263" y="2060575"/>
            <a:ext cx="2303462" cy="1368425"/>
          </a:xfrm>
          <a:custGeom>
            <a:avLst/>
            <a:gdLst>
              <a:gd name="connsiteX0" fmla="*/ 0 w 2376264"/>
              <a:gd name="connsiteY0" fmla="*/ 1584176 h 1584176"/>
              <a:gd name="connsiteX1" fmla="*/ 0 w 2376264"/>
              <a:gd name="connsiteY1" fmla="*/ 1423327 h 1584176"/>
              <a:gd name="connsiteX2" fmla="*/ 367030 w 2376264"/>
              <a:gd name="connsiteY2" fmla="*/ 537241 h 1584176"/>
              <a:gd name="connsiteX3" fmla="*/ 1253117 w 2376264"/>
              <a:gd name="connsiteY3" fmla="*/ 170213 h 1584176"/>
              <a:gd name="connsiteX4" fmla="*/ 1687528 w 2376264"/>
              <a:gd name="connsiteY4" fmla="*/ 170212 h 1584176"/>
              <a:gd name="connsiteX5" fmla="*/ 1687528 w 2376264"/>
              <a:gd name="connsiteY5" fmla="*/ 0 h 1584176"/>
              <a:gd name="connsiteX6" fmla="*/ 2376264 w 2376264"/>
              <a:gd name="connsiteY6" fmla="*/ 249698 h 1584176"/>
              <a:gd name="connsiteX7" fmla="*/ 1687528 w 2376264"/>
              <a:gd name="connsiteY7" fmla="*/ 499396 h 1584176"/>
              <a:gd name="connsiteX8" fmla="*/ 1687528 w 2376264"/>
              <a:gd name="connsiteY8" fmla="*/ 329184 h 1584176"/>
              <a:gd name="connsiteX9" fmla="*/ 1253115 w 2376264"/>
              <a:gd name="connsiteY9" fmla="*/ 329184 h 1584176"/>
              <a:gd name="connsiteX10" fmla="*/ 158971 w 2376264"/>
              <a:gd name="connsiteY10" fmla="*/ 1423326 h 1584176"/>
              <a:gd name="connsiteX11" fmla="*/ 158972 w 2376264"/>
              <a:gd name="connsiteY11" fmla="*/ 1584176 h 1584176"/>
              <a:gd name="connsiteX12" fmla="*/ 0 w 2376264"/>
              <a:gd name="connsiteY12" fmla="*/ 1584176 h 1584176"/>
              <a:gd name="connsiteX0" fmla="*/ 0 w 2376264"/>
              <a:gd name="connsiteY0" fmla="*/ 1584176 h 1584176"/>
              <a:gd name="connsiteX1" fmla="*/ 0 w 2376264"/>
              <a:gd name="connsiteY1" fmla="*/ 1423327 h 1584176"/>
              <a:gd name="connsiteX2" fmla="*/ 367030 w 2376264"/>
              <a:gd name="connsiteY2" fmla="*/ 537241 h 1584176"/>
              <a:gd name="connsiteX3" fmla="*/ 1253117 w 2376264"/>
              <a:gd name="connsiteY3" fmla="*/ 170213 h 1584176"/>
              <a:gd name="connsiteX4" fmla="*/ 1687528 w 2376264"/>
              <a:gd name="connsiteY4" fmla="*/ 170212 h 1584176"/>
              <a:gd name="connsiteX5" fmla="*/ 1687528 w 2376264"/>
              <a:gd name="connsiteY5" fmla="*/ 0 h 1584176"/>
              <a:gd name="connsiteX6" fmla="*/ 2376264 w 2376264"/>
              <a:gd name="connsiteY6" fmla="*/ 249698 h 1584176"/>
              <a:gd name="connsiteX7" fmla="*/ 1687528 w 2376264"/>
              <a:gd name="connsiteY7" fmla="*/ 499396 h 1584176"/>
              <a:gd name="connsiteX8" fmla="*/ 1687528 w 2376264"/>
              <a:gd name="connsiteY8" fmla="*/ 329184 h 1584176"/>
              <a:gd name="connsiteX9" fmla="*/ 1253115 w 2376264"/>
              <a:gd name="connsiteY9" fmla="*/ 329184 h 1584176"/>
              <a:gd name="connsiteX10" fmla="*/ 158971 w 2376264"/>
              <a:gd name="connsiteY10" fmla="*/ 1423326 h 1584176"/>
              <a:gd name="connsiteX11" fmla="*/ 72008 w 2376264"/>
              <a:gd name="connsiteY11" fmla="*/ 1584176 h 1584176"/>
              <a:gd name="connsiteX12" fmla="*/ 0 w 2376264"/>
              <a:gd name="connsiteY12" fmla="*/ 1584176 h 1584176"/>
              <a:gd name="connsiteX0" fmla="*/ 0 w 2664296"/>
              <a:gd name="connsiteY0" fmla="*/ 1584176 h 1584176"/>
              <a:gd name="connsiteX1" fmla="*/ 0 w 2664296"/>
              <a:gd name="connsiteY1" fmla="*/ 1423327 h 1584176"/>
              <a:gd name="connsiteX2" fmla="*/ 367030 w 2664296"/>
              <a:gd name="connsiteY2" fmla="*/ 537241 h 1584176"/>
              <a:gd name="connsiteX3" fmla="*/ 1253117 w 2664296"/>
              <a:gd name="connsiteY3" fmla="*/ 170213 h 1584176"/>
              <a:gd name="connsiteX4" fmla="*/ 1687528 w 2664296"/>
              <a:gd name="connsiteY4" fmla="*/ 170212 h 1584176"/>
              <a:gd name="connsiteX5" fmla="*/ 1687528 w 2664296"/>
              <a:gd name="connsiteY5" fmla="*/ 0 h 1584176"/>
              <a:gd name="connsiteX6" fmla="*/ 2664296 w 2664296"/>
              <a:gd name="connsiteY6" fmla="*/ 504056 h 1584176"/>
              <a:gd name="connsiteX7" fmla="*/ 1687528 w 2664296"/>
              <a:gd name="connsiteY7" fmla="*/ 499396 h 1584176"/>
              <a:gd name="connsiteX8" fmla="*/ 1687528 w 2664296"/>
              <a:gd name="connsiteY8" fmla="*/ 329184 h 1584176"/>
              <a:gd name="connsiteX9" fmla="*/ 1253115 w 2664296"/>
              <a:gd name="connsiteY9" fmla="*/ 329184 h 1584176"/>
              <a:gd name="connsiteX10" fmla="*/ 158971 w 2664296"/>
              <a:gd name="connsiteY10" fmla="*/ 1423326 h 1584176"/>
              <a:gd name="connsiteX11" fmla="*/ 72008 w 2664296"/>
              <a:gd name="connsiteY11" fmla="*/ 1584176 h 1584176"/>
              <a:gd name="connsiteX12" fmla="*/ 0 w 2664296"/>
              <a:gd name="connsiteY12" fmla="*/ 1584176 h 1584176"/>
              <a:gd name="connsiteX0" fmla="*/ 0 w 2664296"/>
              <a:gd name="connsiteY0" fmla="*/ 1584176 h 1584176"/>
              <a:gd name="connsiteX1" fmla="*/ 0 w 2664296"/>
              <a:gd name="connsiteY1" fmla="*/ 1423327 h 1584176"/>
              <a:gd name="connsiteX2" fmla="*/ 367030 w 2664296"/>
              <a:gd name="connsiteY2" fmla="*/ 537241 h 1584176"/>
              <a:gd name="connsiteX3" fmla="*/ 1253117 w 2664296"/>
              <a:gd name="connsiteY3" fmla="*/ 170213 h 1584176"/>
              <a:gd name="connsiteX4" fmla="*/ 1687528 w 2664296"/>
              <a:gd name="connsiteY4" fmla="*/ 170212 h 1584176"/>
              <a:gd name="connsiteX5" fmla="*/ 1687528 w 2664296"/>
              <a:gd name="connsiteY5" fmla="*/ 0 h 1584176"/>
              <a:gd name="connsiteX6" fmla="*/ 2664296 w 2664296"/>
              <a:gd name="connsiteY6" fmla="*/ 504056 h 1584176"/>
              <a:gd name="connsiteX7" fmla="*/ 1687528 w 2664296"/>
              <a:gd name="connsiteY7" fmla="*/ 499396 h 1584176"/>
              <a:gd name="connsiteX8" fmla="*/ 1687528 w 2664296"/>
              <a:gd name="connsiteY8" fmla="*/ 329184 h 1584176"/>
              <a:gd name="connsiteX9" fmla="*/ 1253115 w 2664296"/>
              <a:gd name="connsiteY9" fmla="*/ 329184 h 1584176"/>
              <a:gd name="connsiteX10" fmla="*/ 72008 w 2664296"/>
              <a:gd name="connsiteY10" fmla="*/ 1440160 h 1584176"/>
              <a:gd name="connsiteX11" fmla="*/ 72008 w 2664296"/>
              <a:gd name="connsiteY11" fmla="*/ 1584176 h 1584176"/>
              <a:gd name="connsiteX12" fmla="*/ 0 w 2664296"/>
              <a:gd name="connsiteY12" fmla="*/ 1584176 h 1584176"/>
              <a:gd name="connsiteX0" fmla="*/ 0 w 2750210"/>
              <a:gd name="connsiteY0" fmla="*/ 1584176 h 1584176"/>
              <a:gd name="connsiteX1" fmla="*/ 0 w 2750210"/>
              <a:gd name="connsiteY1" fmla="*/ 1423327 h 1584176"/>
              <a:gd name="connsiteX2" fmla="*/ 367030 w 2750210"/>
              <a:gd name="connsiteY2" fmla="*/ 537241 h 1584176"/>
              <a:gd name="connsiteX3" fmla="*/ 1253117 w 2750210"/>
              <a:gd name="connsiteY3" fmla="*/ 170213 h 1584176"/>
              <a:gd name="connsiteX4" fmla="*/ 1687528 w 2750210"/>
              <a:gd name="connsiteY4" fmla="*/ 170212 h 1584176"/>
              <a:gd name="connsiteX5" fmla="*/ 1687528 w 2750210"/>
              <a:gd name="connsiteY5" fmla="*/ 0 h 1584176"/>
              <a:gd name="connsiteX6" fmla="*/ 2750210 w 2750210"/>
              <a:gd name="connsiteY6" fmla="*/ 666647 h 1584176"/>
              <a:gd name="connsiteX7" fmla="*/ 1687528 w 2750210"/>
              <a:gd name="connsiteY7" fmla="*/ 499396 h 1584176"/>
              <a:gd name="connsiteX8" fmla="*/ 1687528 w 2750210"/>
              <a:gd name="connsiteY8" fmla="*/ 329184 h 1584176"/>
              <a:gd name="connsiteX9" fmla="*/ 1253115 w 2750210"/>
              <a:gd name="connsiteY9" fmla="*/ 329184 h 1584176"/>
              <a:gd name="connsiteX10" fmla="*/ 72008 w 2750210"/>
              <a:gd name="connsiteY10" fmla="*/ 1440160 h 1584176"/>
              <a:gd name="connsiteX11" fmla="*/ 72008 w 2750210"/>
              <a:gd name="connsiteY11" fmla="*/ 1584176 h 1584176"/>
              <a:gd name="connsiteX12" fmla="*/ 0 w 2750210"/>
              <a:gd name="connsiteY12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0210" h="1584176">
                <a:moveTo>
                  <a:pt x="0" y="1584176"/>
                </a:moveTo>
                <a:lnTo>
                  <a:pt x="0" y="1423327"/>
                </a:lnTo>
                <a:cubicBezTo>
                  <a:pt x="0" y="1090980"/>
                  <a:pt x="132025" y="772245"/>
                  <a:pt x="367030" y="537241"/>
                </a:cubicBezTo>
                <a:cubicBezTo>
                  <a:pt x="602035" y="302237"/>
                  <a:pt x="920770" y="170213"/>
                  <a:pt x="1253117" y="170213"/>
                </a:cubicBezTo>
                <a:lnTo>
                  <a:pt x="1687528" y="170212"/>
                </a:lnTo>
                <a:lnTo>
                  <a:pt x="1687528" y="0"/>
                </a:lnTo>
                <a:lnTo>
                  <a:pt x="2750210" y="666647"/>
                </a:lnTo>
                <a:lnTo>
                  <a:pt x="1687528" y="499396"/>
                </a:lnTo>
                <a:lnTo>
                  <a:pt x="1687528" y="329184"/>
                </a:lnTo>
                <a:lnTo>
                  <a:pt x="1253115" y="329184"/>
                </a:lnTo>
                <a:cubicBezTo>
                  <a:pt x="648837" y="329183"/>
                  <a:pt x="72008" y="835881"/>
                  <a:pt x="72008" y="1440160"/>
                </a:cubicBezTo>
                <a:lnTo>
                  <a:pt x="72008" y="1584176"/>
                </a:lnTo>
                <a:lnTo>
                  <a:pt x="0" y="158417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270" name="4 Imagen"/>
          <p:cNvPicPr>
            <a:picLocks noChangeAspect="1" noChangeArrowheads="1"/>
          </p:cNvPicPr>
          <p:nvPr/>
        </p:nvPicPr>
        <p:blipFill>
          <a:blip r:embed="rId4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4211638" y="3500438"/>
            <a:ext cx="280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>
                <a:latin typeface="Calibri" pitchFamily="34" charset="0"/>
              </a:rPr>
              <a:t>Producción orgánica</a:t>
            </a:r>
          </a:p>
        </p:txBody>
      </p:sp>
      <p:sp>
        <p:nvSpPr>
          <p:cNvPr id="8" name="7 Elipse"/>
          <p:cNvSpPr/>
          <p:nvPr/>
        </p:nvSpPr>
        <p:spPr>
          <a:xfrm>
            <a:off x="1908175" y="4941888"/>
            <a:ext cx="2159000" cy="14398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>
                <a:solidFill>
                  <a:schemeClr val="tx1"/>
                </a:solidFill>
              </a:rPr>
              <a:t>Producción agroecológica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95513" y="260350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INVERSIÓN INICIAL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28813" y="2500313"/>
          <a:ext cx="6282655" cy="1798640"/>
        </p:xfrm>
        <a:graphic>
          <a:graphicData uri="http://schemas.openxmlformats.org/drawingml/2006/table">
            <a:tbl>
              <a:tblPr/>
              <a:tblGrid>
                <a:gridCol w="3298972"/>
                <a:gridCol w="2983683"/>
              </a:tblGrid>
              <a:tr h="4469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Activos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fijos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83.341,00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9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Capital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trabajo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19.902,77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ctivos intangibles</a:t>
                      </a:r>
                      <a:endParaRPr lang="es-E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$</a:t>
                      </a:r>
                      <a:r>
                        <a:rPr lang="es-E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2.657,60 </a:t>
                      </a:r>
                      <a:endParaRPr lang="es-E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INVERSIÓN INICIAL</a:t>
                      </a:r>
                      <a:endParaRPr lang="es-ES" sz="18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$ 105.901,37</a:t>
                      </a:r>
                      <a:endParaRPr lang="es-EC" sz="18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364" name="5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FINANCIAMIENTO</a:t>
            </a:r>
            <a:endParaRPr lang="es-ES" dirty="0"/>
          </a:p>
        </p:txBody>
      </p:sp>
      <p:pic>
        <p:nvPicPr>
          <p:cNvPr id="58371" name="5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2428875" y="2571750"/>
          <a:ext cx="5329238" cy="1285883"/>
        </p:xfrm>
        <a:graphic>
          <a:graphicData uri="http://schemas.openxmlformats.org/drawingml/2006/table">
            <a:tbl>
              <a:tblPr/>
              <a:tblGrid>
                <a:gridCol w="1922828"/>
                <a:gridCol w="1739061"/>
                <a:gridCol w="1667349"/>
              </a:tblGrid>
              <a:tr h="429441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Porcentaje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Valor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Capital propio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52,79%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55.901,37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Préstamo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47,21%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50.000,00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3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4714875"/>
            <a:ext cx="21431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1" name="7 Rectángulo"/>
          <p:cNvSpPr>
            <a:spLocks noChangeArrowheads="1"/>
          </p:cNvSpPr>
          <p:nvPr/>
        </p:nvSpPr>
        <p:spPr bwMode="auto">
          <a:xfrm>
            <a:off x="5143500" y="478631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"/>
            <a:r>
              <a:rPr lang="es-ES">
                <a:solidFill>
                  <a:srgbClr val="000000"/>
                </a:solidFill>
              </a:rPr>
              <a:t>Tasa de interés: 11,23%</a:t>
            </a:r>
          </a:p>
        </p:txBody>
      </p:sp>
      <p:sp>
        <p:nvSpPr>
          <p:cNvPr id="9" name="8 Flecha circular"/>
          <p:cNvSpPr/>
          <p:nvPr/>
        </p:nvSpPr>
        <p:spPr>
          <a:xfrm rot="5954300" flipV="1">
            <a:off x="2144713" y="3644900"/>
            <a:ext cx="1000125" cy="1000125"/>
          </a:xfrm>
          <a:prstGeom prst="circular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/>
          </p:nvPr>
        </p:nvSpPr>
        <p:spPr>
          <a:xfrm>
            <a:off x="1687513" y="404813"/>
            <a:ext cx="7456487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ESTIMACIÓN DE LA DEMANDA </a:t>
            </a:r>
            <a:endParaRPr lang="es-EC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000250" y="2286000"/>
          <a:ext cx="6337300" cy="1484313"/>
        </p:xfrm>
        <a:graphic>
          <a:graphicData uri="http://schemas.openxmlformats.org/drawingml/2006/table">
            <a:tbl>
              <a:tblPr/>
              <a:tblGrid>
                <a:gridCol w="3960812"/>
                <a:gridCol w="2376488"/>
              </a:tblGrid>
              <a:tr h="742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No. de hogares efectivos que habitan en el norte y sur, de clase media y alta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112.998,81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Cuota de mercado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Demanda del proyecto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2.260  hogares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409" name="5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857375" y="4857750"/>
            <a:ext cx="6248400" cy="78581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300" b="1" cap="small" spc="200" dirty="0">
                <a:latin typeface="+mj-lt"/>
                <a:ea typeface="+mj-ea"/>
                <a:cs typeface="+mj-cs"/>
              </a:rPr>
              <a:t>Orgánicos</a:t>
            </a:r>
            <a:r>
              <a:rPr lang="es-ES_tradnl" sz="3300" cap="small" spc="200" dirty="0">
                <a:latin typeface="+mj-lt"/>
                <a:ea typeface="+mj-ea"/>
                <a:cs typeface="+mj-cs"/>
              </a:rPr>
              <a:t>:</a:t>
            </a:r>
            <a:r>
              <a:rPr lang="es-ES" sz="33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sz="27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927 hogares</a:t>
            </a:r>
            <a:endParaRPr lang="es-EC" sz="2700" dirty="0"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r>
              <a:rPr lang="es-ES_tradnl" sz="4400" b="1" cap="small" spc="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928813" y="4286250"/>
            <a:ext cx="6248400" cy="78581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700" b="1" cap="small" spc="200" dirty="0">
                <a:latin typeface="+mj-lt"/>
                <a:ea typeface="+mj-ea"/>
                <a:cs typeface="+mj-cs"/>
              </a:rPr>
              <a:t>Agroecológicos:</a:t>
            </a:r>
            <a:r>
              <a:rPr lang="es-ES" sz="4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sz="3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1.333 hogares</a:t>
            </a:r>
            <a:endParaRPr lang="es-EC" sz="3000" dirty="0"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r>
              <a:rPr lang="es-ES_tradnl" sz="4400" cap="small" spc="20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613" y="404813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GASTOS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987675" y="2060575"/>
          <a:ext cx="5016500" cy="3806825"/>
        </p:xfrm>
        <a:graphic>
          <a:graphicData uri="http://schemas.openxmlformats.org/drawingml/2006/table">
            <a:tbl>
              <a:tblPr/>
              <a:tblGrid>
                <a:gridCol w="3200258"/>
                <a:gridCol w="1816362"/>
              </a:tblGrid>
              <a:tr h="36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Servicios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básicos 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7.500,00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Sueldos 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 salarios</a:t>
                      </a:r>
                      <a:endParaRPr lang="es-ES" sz="18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s-ES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95.389,77</a:t>
                      </a:r>
                      <a:endParaRPr lang="es-ES" sz="1400" b="1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Suministro 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2.140,80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Mantenimiento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3.102,94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Promoción</a:t>
                      </a:r>
                      <a:endParaRPr lang="es-ES" sz="18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80.360,00</a:t>
                      </a:r>
                      <a:endParaRPr lang="es-ES" sz="1400" b="1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Transporte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  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424,00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Alquiler</a:t>
                      </a:r>
                      <a:endParaRPr lang="es-ES" sz="18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S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45.600,00</a:t>
                      </a:r>
                      <a:endParaRPr lang="es-ES" sz="1400" b="1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Otros gastos operativos 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  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903,60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1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Amortización de activos intangibles 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  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531,52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Depreciación de activos fijos 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13.334,10</a:t>
                      </a:r>
                      <a:endParaRPr lang="es-ES" sz="1400" dirty="0">
                        <a:solidFill>
                          <a:srgbClr val="5F497A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875" y="428625"/>
            <a:ext cx="6248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CÁ</a:t>
            </a:r>
            <a:r>
              <a:rPr lang="en-US" dirty="0" smtClean="0"/>
              <a:t>LCULO DE LA TMAR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428875" y="2571750"/>
          <a:ext cx="5976938" cy="212407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88332"/>
                <a:gridCol w="29883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Beta</a:t>
                      </a:r>
                      <a:r>
                        <a:rPr lang="en-US" b="1" baseline="0" dirty="0" smtClean="0"/>
                        <a:t> Desapalancado (Damodaran)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0" dirty="0" smtClean="0"/>
                        <a:t>0,54</a:t>
                      </a:r>
                      <a:endParaRPr lang="es-E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Beta</a:t>
                      </a:r>
                      <a:r>
                        <a:rPr lang="en-US" b="1" baseline="0" dirty="0" smtClean="0"/>
                        <a:t> Apalancado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0,91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Rs (52,79%)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17,42%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Rb (47,21%)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11,23%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TMAR=Rcppc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13,28%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3" name="5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5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2124075" y="549275"/>
            <a:ext cx="6342063" cy="765175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FLUJO DE EFECTIVO</a:t>
            </a:r>
          </a:p>
        </p:txBody>
      </p:sp>
      <p:graphicFrame>
        <p:nvGraphicFramePr>
          <p:cNvPr id="8" name="3 Gráfico"/>
          <p:cNvGraphicFramePr/>
          <p:nvPr/>
        </p:nvGraphicFramePr>
        <p:xfrm>
          <a:off x="1928794" y="2071678"/>
          <a:ext cx="6752166" cy="313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2469" name="10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5572125"/>
            <a:ext cx="3571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5500688"/>
            <a:ext cx="1751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6368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16013" y="1125538"/>
            <a:ext cx="5929312" cy="29289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800" b="1" dirty="0" smtClean="0"/>
              <a:t>ANÁLISIS DE SENSIBILIDAD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928813" y="3929063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Calibri" pitchFamily="34" charset="0"/>
              </a:rPr>
              <a:t>Variables de entrada:</a:t>
            </a:r>
          </a:p>
          <a:p>
            <a:pPr>
              <a:buFont typeface="Wingdings" pitchFamily="2" charset="2"/>
              <a:buChar char="ü"/>
            </a:pPr>
            <a:r>
              <a:rPr lang="es-ES" sz="2400">
                <a:latin typeface="Calibri" pitchFamily="34" charset="0"/>
              </a:rPr>
              <a:t>Cantidad demandada</a:t>
            </a:r>
          </a:p>
          <a:p>
            <a:pPr>
              <a:buFont typeface="Wingdings" pitchFamily="2" charset="2"/>
              <a:buChar char="ü"/>
            </a:pPr>
            <a:r>
              <a:rPr lang="es-ES" sz="2400">
                <a:latin typeface="Calibri" pitchFamily="34" charset="0"/>
              </a:rPr>
              <a:t>Costo de venta</a:t>
            </a:r>
          </a:p>
          <a:p>
            <a:pPr>
              <a:buFont typeface="Wingdings" pitchFamily="2" charset="2"/>
              <a:buChar char="ü"/>
            </a:pPr>
            <a:r>
              <a:rPr lang="es-ES" sz="2400">
                <a:latin typeface="Calibri" pitchFamily="34" charset="0"/>
              </a:rPr>
              <a:t>TMAR</a:t>
            </a:r>
          </a:p>
          <a:p>
            <a:pPr>
              <a:buFont typeface="Wingdings" pitchFamily="2" charset="2"/>
              <a:buChar char="ü"/>
            </a:pPr>
            <a:r>
              <a:rPr lang="es-ES" sz="2400">
                <a:latin typeface="Calibri" pitchFamily="34" charset="0"/>
              </a:rPr>
              <a:t>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363788"/>
            <a:ext cx="6248400" cy="3684587"/>
          </a:xfrm>
        </p:spPr>
      </p:pic>
      <p:pic>
        <p:nvPicPr>
          <p:cNvPr id="64515" name="3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VAN&gt;=$0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366963"/>
            <a:ext cx="6248400" cy="3678237"/>
          </a:xfrm>
        </p:spPr>
      </p:pic>
      <p:pic>
        <p:nvPicPr>
          <p:cNvPr id="65539" name="3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VAN&gt;= $47.684,68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363788"/>
            <a:ext cx="6248400" cy="3684587"/>
          </a:xfrm>
        </p:spPr>
      </p:pic>
      <p:pic>
        <p:nvPicPr>
          <p:cNvPr id="66563" name="3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000" dirty="0" smtClean="0"/>
              <a:t>tir&gt;=</a:t>
            </a:r>
            <a:r>
              <a:rPr lang="es-ES" dirty="0" smtClean="0"/>
              <a:t>14,57</a:t>
            </a:r>
            <a:r>
              <a:rPr lang="es-ES" b="1" dirty="0" smtClean="0"/>
              <a:t>%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1691680" y="1209824"/>
          <a:ext cx="6912768" cy="564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16088" y="188913"/>
            <a:ext cx="742791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DESCRIPCIÓN DEL PROBLEMA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6BAAC4-4B36-4ECF-86CD-2D8DE92C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F6BAAC4-4B36-4ECF-86CD-2D8DE92C2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F6BAAC4-4B36-4ECF-86CD-2D8DE92C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graphicEl>
                                              <a:dgm id="{1F6BAAC4-4B36-4ECF-86CD-2D8DE92C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6BAAC4-4B36-4ECF-86CD-2D8DE92C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5BEE2A-AF32-493B-A603-10019F018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2C6F3D-3169-492A-87C5-309207CE4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36C674-B54C-4BBA-9793-1252352C5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AA360-E31A-4D98-AD40-EB36451B6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2234EE-7D91-4D3C-876F-F0FC41970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116629-2A24-4198-B09D-8DCE29F98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 smtClean="0"/>
              <a:t>IMPACTO SOCIAL</a:t>
            </a:r>
            <a:endParaRPr lang="es-ES_tradnl" sz="4400" dirty="0"/>
          </a:p>
        </p:txBody>
      </p:sp>
      <p:pic>
        <p:nvPicPr>
          <p:cNvPr id="67587" name="Picture 6" descr="http://carlos-maturano.bligoo.com.ar/media/users/7/398251/images/public/29511/social-media-marketing.jpg?v=1280919538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620713"/>
            <a:ext cx="19462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150" y="188913"/>
            <a:ext cx="699611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FLUJO DE CAJA SOCIAL</a:t>
            </a:r>
            <a:endParaRPr lang="es-ES_tradnl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857356" y="1785926"/>
          <a:ext cx="6948492" cy="39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8612" name="4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5929313"/>
            <a:ext cx="2387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05000" y="2819400"/>
            <a:ext cx="6629400" cy="11430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/>
              <a:t>I</a:t>
            </a:r>
            <a:r>
              <a:rPr lang="es-ES_tradnl" sz="4400" dirty="0" smtClean="0"/>
              <a:t>MPACTO AMBIENTAL</a:t>
            </a:r>
            <a:endParaRPr lang="es-ES_tradnl" sz="4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/>
          <a:srcRect t="9238" b="28677"/>
          <a:stretch>
            <a:fillRect/>
          </a:stretch>
        </p:blipFill>
        <p:spPr bwMode="auto">
          <a:xfrm>
            <a:off x="3278188" y="533400"/>
            <a:ext cx="327501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4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8538" y="228600"/>
            <a:ext cx="641826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MATRIZ DE LEOPOLD</a:t>
            </a:r>
            <a:endParaRPr lang="es-EC" dirty="0"/>
          </a:p>
        </p:txBody>
      </p:sp>
      <p:pic>
        <p:nvPicPr>
          <p:cNvPr id="70659" name="4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421688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613" y="228600"/>
            <a:ext cx="6985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MEDIDAS DE MITIGACI</a:t>
            </a:r>
            <a:r>
              <a:rPr lang="es-ES" dirty="0" smtClean="0"/>
              <a:t>Ó</a:t>
            </a:r>
            <a:r>
              <a:rPr lang="en-US" dirty="0" smtClean="0"/>
              <a:t>N</a:t>
            </a:r>
            <a:endParaRPr lang="es-ES" dirty="0"/>
          </a:p>
        </p:txBody>
      </p:sp>
      <p:sp>
        <p:nvSpPr>
          <p:cNvPr id="71683" name="2 Marcador de contenido"/>
          <p:cNvSpPr>
            <a:spLocks noGrp="1"/>
          </p:cNvSpPr>
          <p:nvPr>
            <p:ph idx="1"/>
          </p:nvPr>
        </p:nvSpPr>
        <p:spPr>
          <a:xfrm>
            <a:off x="2051050" y="2286000"/>
            <a:ext cx="6599238" cy="28956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s-ES" sz="2000" smtClean="0"/>
              <a:t>            Sistema logístico adecuado.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sz="2000" smtClean="0"/>
              <a:t>            Uso de equipos eficientes.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sz="2000" smtClean="0"/>
              <a:t>            Horarios de encendido y apagado.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sz="2000" smtClean="0"/>
              <a:t>            Empaques ecol</a:t>
            </a:r>
            <a:r>
              <a:rPr lang="es-ES" sz="2000" smtClean="0"/>
              <a:t>ó</a:t>
            </a:r>
            <a:r>
              <a:rPr lang="en-US" sz="2000" smtClean="0"/>
              <a:t>gicos.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sz="2000" smtClean="0"/>
              <a:t>            Reciclaje.</a:t>
            </a:r>
            <a:endParaRPr lang="es-ES" sz="2000" smtClean="0"/>
          </a:p>
        </p:txBody>
      </p:sp>
      <p:pic>
        <p:nvPicPr>
          <p:cNvPr id="71684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2 Imagen"/>
          <p:cNvPicPr>
            <a:picLocks noChangeAspect="1"/>
          </p:cNvPicPr>
          <p:nvPr/>
        </p:nvPicPr>
        <p:blipFill>
          <a:blip r:embed="rId3" cstate="print"/>
          <a:srcRect b="33830"/>
          <a:stretch>
            <a:fillRect/>
          </a:stretch>
        </p:blipFill>
        <p:spPr bwMode="auto">
          <a:xfrm>
            <a:off x="2073275" y="23622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20 Imagen"/>
          <p:cNvPicPr>
            <a:picLocks noChangeAspect="1"/>
          </p:cNvPicPr>
          <p:nvPr/>
        </p:nvPicPr>
        <p:blipFill>
          <a:blip r:embed="rId3" cstate="print"/>
          <a:srcRect b="33830"/>
          <a:stretch>
            <a:fillRect/>
          </a:stretch>
        </p:blipFill>
        <p:spPr bwMode="auto">
          <a:xfrm>
            <a:off x="2073275" y="28956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21 Imagen"/>
          <p:cNvPicPr>
            <a:picLocks noChangeAspect="1"/>
          </p:cNvPicPr>
          <p:nvPr/>
        </p:nvPicPr>
        <p:blipFill>
          <a:blip r:embed="rId3" cstate="print"/>
          <a:srcRect b="33830"/>
          <a:stretch>
            <a:fillRect/>
          </a:stretch>
        </p:blipFill>
        <p:spPr bwMode="auto">
          <a:xfrm>
            <a:off x="2073275" y="34290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22 Imagen"/>
          <p:cNvPicPr>
            <a:picLocks noChangeAspect="1"/>
          </p:cNvPicPr>
          <p:nvPr/>
        </p:nvPicPr>
        <p:blipFill>
          <a:blip r:embed="rId3" cstate="print"/>
          <a:srcRect b="33830"/>
          <a:stretch>
            <a:fillRect/>
          </a:stretch>
        </p:blipFill>
        <p:spPr bwMode="auto">
          <a:xfrm>
            <a:off x="2073275" y="39624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23 Imagen"/>
          <p:cNvPicPr>
            <a:picLocks noChangeAspect="1"/>
          </p:cNvPicPr>
          <p:nvPr/>
        </p:nvPicPr>
        <p:blipFill>
          <a:blip r:embed="rId3" cstate="print"/>
          <a:srcRect b="33830"/>
          <a:stretch>
            <a:fillRect/>
          </a:stretch>
        </p:blipFill>
        <p:spPr bwMode="auto">
          <a:xfrm>
            <a:off x="2073275" y="44958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72707" name="4 Marcador de contenido"/>
          <p:cNvSpPr>
            <a:spLocks noGrp="1"/>
          </p:cNvSpPr>
          <p:nvPr>
            <p:ph idx="1"/>
          </p:nvPr>
        </p:nvSpPr>
        <p:spPr>
          <a:xfrm>
            <a:off x="2197100" y="2276475"/>
            <a:ext cx="6337300" cy="2676525"/>
          </a:xfrm>
        </p:spPr>
        <p:txBody>
          <a:bodyPr/>
          <a:lstStyle/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El proyecto es rentable.</a:t>
            </a:r>
          </a:p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El riesgo es elevado. </a:t>
            </a:r>
          </a:p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Gran volumen de ventas para evitar pérdidas.</a:t>
            </a:r>
            <a:endParaRPr lang="es-EC" sz="2000" smtClean="0"/>
          </a:p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La variable más sensible: costo de venta.</a:t>
            </a:r>
            <a:endParaRPr lang="es-EC" sz="2000" smtClean="0"/>
          </a:p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Relevancia del marketing mix. </a:t>
            </a:r>
            <a:endParaRPr lang="es-EC" sz="2000" smtClean="0"/>
          </a:p>
        </p:txBody>
      </p:sp>
      <p:pic>
        <p:nvPicPr>
          <p:cNvPr id="72708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RECOMENDACIONES</a:t>
            </a:r>
            <a:endParaRPr lang="es-ES_tradnl" dirty="0"/>
          </a:p>
        </p:txBody>
      </p:sp>
      <p:sp>
        <p:nvSpPr>
          <p:cNvPr id="73731" name="5 Marcador de contenido"/>
          <p:cNvSpPr>
            <a:spLocks noGrp="1"/>
          </p:cNvSpPr>
          <p:nvPr>
            <p:ph idx="1"/>
          </p:nvPr>
        </p:nvSpPr>
        <p:spPr>
          <a:xfrm>
            <a:off x="2209800" y="2286000"/>
            <a:ext cx="6248400" cy="2667000"/>
          </a:xfrm>
        </p:spPr>
        <p:txBody>
          <a:bodyPr/>
          <a:lstStyle/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Alianzas con proveedores.</a:t>
            </a:r>
          </a:p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Crear más nichos de mercado. </a:t>
            </a:r>
          </a:p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Diversificación.</a:t>
            </a:r>
          </a:p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Expansión.</a:t>
            </a:r>
          </a:p>
          <a:p>
            <a:pPr marL="319088" indent="-319088" algn="just" eaLnBrk="1" hangingPunct="1">
              <a:buFont typeface="Wingdings" pitchFamily="2" charset="2"/>
              <a:buChar char=""/>
            </a:pPr>
            <a:r>
              <a:rPr lang="es-ES" sz="2000" smtClean="0"/>
              <a:t>Apoyo del Gobierno. </a:t>
            </a:r>
            <a:endParaRPr lang="es-EC" sz="2000" smtClean="0"/>
          </a:p>
        </p:txBody>
      </p:sp>
      <p:pic>
        <p:nvPicPr>
          <p:cNvPr id="73732" name="4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05000" y="3124200"/>
            <a:ext cx="6629400" cy="6096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b="1" dirty="0" smtClean="0"/>
              <a:t>GRACIAS POR SU ATENCI</a:t>
            </a:r>
            <a:r>
              <a:rPr lang="es-ES" sz="4400" b="1" dirty="0" smtClean="0"/>
              <a:t>ÓN</a:t>
            </a:r>
            <a:endParaRPr lang="es-ES_tradnl" sz="4400" b="1" dirty="0"/>
          </a:p>
        </p:txBody>
      </p:sp>
      <p:pic>
        <p:nvPicPr>
          <p:cNvPr id="74755" name="5 Imagen" descr="Terra market logotipo.jpg"/>
          <p:cNvPicPr>
            <a:picLocks noChangeAspect="1"/>
          </p:cNvPicPr>
          <p:nvPr/>
        </p:nvPicPr>
        <p:blipFill>
          <a:blip r:embed="rId2" cstate="print"/>
          <a:srcRect l="23924" t="37215" r="26234" b="25571"/>
          <a:stretch>
            <a:fillRect/>
          </a:stretch>
        </p:blipFill>
        <p:spPr bwMode="auto">
          <a:xfrm>
            <a:off x="6516688" y="5562600"/>
            <a:ext cx="26273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CuadroTexto"/>
          <p:cNvSpPr txBox="1">
            <a:spLocks noChangeArrowheads="1"/>
          </p:cNvSpPr>
          <p:nvPr/>
        </p:nvSpPr>
        <p:spPr bwMode="auto">
          <a:xfrm>
            <a:off x="2124075" y="1844675"/>
            <a:ext cx="55451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alibri" pitchFamily="34" charset="0"/>
              </a:rPr>
              <a:t>General:</a:t>
            </a:r>
          </a:p>
          <a:p>
            <a:r>
              <a:rPr lang="es-ES" sz="2800">
                <a:latin typeface="Calibri" pitchFamily="34" charset="0"/>
              </a:rPr>
              <a:t>Evaluar la viabilidad del proyecto.</a:t>
            </a:r>
            <a:endParaRPr lang="es-ES_tradnl" sz="2800">
              <a:latin typeface="Calibri" pitchFamily="34" charset="0"/>
            </a:endParaRPr>
          </a:p>
          <a:p>
            <a:endParaRPr lang="es-ES_tradnl">
              <a:latin typeface="Calibri" pitchFamily="34" charset="0"/>
            </a:endParaRPr>
          </a:p>
        </p:txBody>
      </p:sp>
      <p:sp>
        <p:nvSpPr>
          <p:cNvPr id="11267" name="6 CuadroTexto"/>
          <p:cNvSpPr txBox="1">
            <a:spLocks noChangeArrowheads="1"/>
          </p:cNvSpPr>
          <p:nvPr/>
        </p:nvSpPr>
        <p:spPr bwMode="auto">
          <a:xfrm>
            <a:off x="2195513" y="3716338"/>
            <a:ext cx="56880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alibri" pitchFamily="34" charset="0"/>
              </a:rPr>
              <a:t>Específicos:</a:t>
            </a:r>
            <a:r>
              <a:rPr lang="es-ES" sz="3200" b="1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s-ES" sz="2400">
                <a:latin typeface="Calibri" pitchFamily="34" charset="0"/>
              </a:rPr>
              <a:t>Elaborar entrevistas.</a:t>
            </a:r>
            <a:endParaRPr lang="es-ES_tradnl" sz="240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2400">
                <a:latin typeface="Calibri" pitchFamily="34" charset="0"/>
              </a:rPr>
              <a:t> Investigar información necesaria. </a:t>
            </a:r>
            <a:endParaRPr lang="es-ES_tradnl" sz="240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2400">
                <a:latin typeface="Calibri" pitchFamily="34" charset="0"/>
              </a:rPr>
              <a:t> Analizar localización. </a:t>
            </a:r>
            <a:endParaRPr lang="es-ES_tradnl" sz="2400">
              <a:latin typeface="Calibri" pitchFamily="34" charset="0"/>
            </a:endParaRPr>
          </a:p>
          <a:p>
            <a:endParaRPr lang="es-ES_tradnl">
              <a:latin typeface="Calibri" pitchFamily="34" charset="0"/>
            </a:endParaRPr>
          </a:p>
          <a:p>
            <a:endParaRPr lang="es-EC">
              <a:latin typeface="Calibri" pitchFamily="34" charset="0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/>
              <a:t>OBJETIVOS</a:t>
            </a:r>
            <a:endParaRPr lang="es-EC" dirty="0"/>
          </a:p>
        </p:txBody>
      </p:sp>
      <p:pic>
        <p:nvPicPr>
          <p:cNvPr id="13317" name="Picture 7" descr="Las frutas más sa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1838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Hortaliz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18383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http://t3.gstatic.com/images?q=tbn:ANd9GcTcqlC7JoYvOPt2jWkje6yY8vANP0TwLFkFw5Iycrg1ki4xtIBx3i0s486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788"/>
            <a:ext cx="18526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4 Imagen"/>
          <p:cNvPicPr>
            <a:picLocks noChangeAspect="1" noChangeArrowheads="1"/>
          </p:cNvPicPr>
          <p:nvPr/>
        </p:nvPicPr>
        <p:blipFill>
          <a:blip r:embed="rId5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079500" y="692150"/>
            <a:ext cx="8064500" cy="774700"/>
          </a:xfrm>
        </p:spPr>
        <p:txBody>
          <a:bodyPr>
            <a:normAutofit fontScale="90000"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CARACTERÍSTICA DEL PRODUCTO </a:t>
            </a:r>
            <a:r>
              <a:rPr lang="es-ES_tradnl" b="1" dirty="0" smtClean="0"/>
              <a:t>Y</a:t>
            </a:r>
            <a:r>
              <a:rPr lang="es-ES" b="1" dirty="0" smtClean="0"/>
              <a:t> SERVICIO</a:t>
            </a:r>
            <a:r>
              <a:rPr lang="es-EC" sz="1800" b="1" dirty="0" smtClean="0">
                <a:solidFill>
                  <a:srgbClr val="000000"/>
                </a:solidFill>
              </a:rPr>
              <a:t/>
            </a:r>
            <a:br>
              <a:rPr lang="es-EC" sz="1800" b="1" dirty="0" smtClean="0">
                <a:solidFill>
                  <a:srgbClr val="000000"/>
                </a:solidFill>
              </a:rPr>
            </a:br>
            <a:endParaRPr lang="es-EC" sz="1800" dirty="0" smtClean="0">
              <a:solidFill>
                <a:srgbClr val="000000"/>
              </a:solidFill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1857375" y="2000250"/>
            <a:ext cx="6624638" cy="935038"/>
          </a:xfrm>
        </p:spPr>
        <p:txBody>
          <a:bodyPr/>
          <a:lstStyle/>
          <a:p>
            <a:pPr marL="319088" indent="-319088" algn="just" eaLnBrk="1" hangingPunct="1">
              <a:buFont typeface="Wingdings" pitchFamily="2" charset="2"/>
              <a:buChar char="ü"/>
            </a:pPr>
            <a:r>
              <a:rPr lang="es-ES" smtClean="0">
                <a:latin typeface="Arial" charset="0"/>
                <a:cs typeface="Arial" charset="0"/>
              </a:rPr>
              <a:t>Alimentos de origen vegetal orgánicos y agroecológicos. </a:t>
            </a:r>
          </a:p>
          <a:p>
            <a:pPr marL="319088" indent="-319088" algn="just" eaLnBrk="1" hangingPunct="1">
              <a:buFont typeface="Arial" charset="0"/>
              <a:buChar char="•"/>
            </a:pPr>
            <a:endParaRPr lang="es-ES" smtClean="0"/>
          </a:p>
          <a:p>
            <a:pPr marL="319088" indent="-319088" algn="just" eaLnBrk="1" hangingPunct="1">
              <a:buFont typeface="Arial" charset="0"/>
              <a:buChar char="•"/>
            </a:pPr>
            <a:endParaRPr lang="es-ES" smtClean="0"/>
          </a:p>
          <a:p>
            <a:pPr marL="319088" indent="-319088" algn="just" eaLnBrk="1" hangingPunct="1">
              <a:buFont typeface="Arial" charset="0"/>
              <a:buChar char="•"/>
            </a:pPr>
            <a:endParaRPr lang="es-ES" smtClean="0"/>
          </a:p>
          <a:p>
            <a:pPr marL="319088" indent="-319088" algn="just" eaLnBrk="1" hangingPunct="1">
              <a:buFont typeface="Arial" charset="0"/>
              <a:buChar char="•"/>
            </a:pPr>
            <a:endParaRPr lang="es-ES" smtClean="0"/>
          </a:p>
        </p:txBody>
      </p:sp>
      <p:pic>
        <p:nvPicPr>
          <p:cNvPr id="14340" name="3 Imagen"/>
          <p:cNvPicPr>
            <a:picLocks noChangeAspect="1" noChangeArrowheads="1"/>
          </p:cNvPicPr>
          <p:nvPr/>
        </p:nvPicPr>
        <p:blipFill>
          <a:blip r:embed="rId2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00232" y="3214686"/>
            <a:ext cx="4680520" cy="153888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i="1" cap="small" spc="200" dirty="0">
                <a:solidFill>
                  <a:schemeClr val="tx1"/>
                </a:solidFill>
              </a:rPr>
              <a:t>Ventajas</a:t>
            </a:r>
            <a:r>
              <a:rPr lang="es-ES_tradnl" sz="2800" b="1" i="1" cap="small" spc="200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200" dirty="0">
                <a:solidFill>
                  <a:schemeClr val="tx1"/>
                </a:solidFill>
              </a:rPr>
              <a:t>Mejor calidad.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200" dirty="0">
                <a:solidFill>
                  <a:schemeClr val="tx1"/>
                </a:solidFill>
              </a:rPr>
              <a:t>Eliminación de químicos.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200" dirty="0">
                <a:solidFill>
                  <a:schemeClr val="tx1"/>
                </a:solidFill>
              </a:rPr>
              <a:t>Sustentables en el tiempo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57375" y="5357813"/>
            <a:ext cx="51847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9088" indent="-319088" algn="just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Hortalizas, frutas, granos y cereales.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C" sz="2000" dirty="0">
              <a:latin typeface="+mn-lt"/>
              <a:cs typeface="+mn-cs"/>
            </a:endParaRPr>
          </a:p>
        </p:txBody>
      </p:sp>
      <p:pic>
        <p:nvPicPr>
          <p:cNvPr id="14345" name="Picture 9" descr="http://4.bp.blogspot.com/_tqK9UvJpH7I/S0jnUVaQdYI/AAAAAAAABBM/_9p-OMjygCk/s320/_supermercado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708275"/>
            <a:ext cx="277177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150" y="2636838"/>
            <a:ext cx="74533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sz="4200" dirty="0" smtClean="0"/>
              <a:t>ESTUDIO ORGANIZACIONAL</a:t>
            </a:r>
            <a:endParaRPr lang="es-EC" sz="4200" dirty="0"/>
          </a:p>
        </p:txBody>
      </p:sp>
      <p:pic>
        <p:nvPicPr>
          <p:cNvPr id="15363" name="Picture 2" descr="http://comocrearsufirmademoda.wikispaces.com/file/view/creatividad-organizacional.jpg/224203518/creatividad-organizacional.jpg"/>
          <p:cNvPicPr>
            <a:picLocks noChangeAspect="1" noChangeArrowheads="1"/>
          </p:cNvPicPr>
          <p:nvPr/>
        </p:nvPicPr>
        <p:blipFill>
          <a:blip r:embed="rId2" cstate="print"/>
          <a:srcRect l="29077" r="22948"/>
          <a:stretch>
            <a:fillRect/>
          </a:stretch>
        </p:blipFill>
        <p:spPr bwMode="auto">
          <a:xfrm>
            <a:off x="4211638" y="188913"/>
            <a:ext cx="18367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3 Imagen"/>
          <p:cNvPicPr>
            <a:picLocks noChangeAspect="1" noChangeArrowheads="1"/>
          </p:cNvPicPr>
          <p:nvPr/>
        </p:nvPicPr>
        <p:blipFill>
          <a:blip r:embed="rId3" cstate="print"/>
          <a:srcRect l="24828" t="40308" r="24525" b="29295"/>
          <a:stretch>
            <a:fillRect/>
          </a:stretch>
        </p:blipFill>
        <p:spPr bwMode="auto">
          <a:xfrm>
            <a:off x="7524750" y="6254750"/>
            <a:ext cx="1619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  <a:fontScheme name="Mod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">
    <a:fillStyleLst>
      <a:solidFill>
        <a:schemeClr val="phClr"/>
      </a:solidFill>
      <a:solidFill>
        <a:schemeClr val="phClr">
          <a:tint val="80000"/>
        </a:schemeClr>
      </a:solidFill>
      <a:solidFill>
        <a:schemeClr val="phClr">
          <a:shade val="30000"/>
          <a:satMod val="150000"/>
        </a:schemeClr>
      </a:solidFill>
    </a:fillStyleLst>
    <a:lnStyleLst>
      <a:ln w="9525" cap="flat" cmpd="sng" algn="ctr">
        <a:solidFill>
          <a:schemeClr val="phClr">
            <a:tint val="90000"/>
            <a:satMod val="105000"/>
          </a:schemeClr>
        </a:solidFill>
        <a:prstDash val="solid"/>
      </a:ln>
      <a:ln w="50800" cap="flat" cmpd="sng" algn="ctr">
        <a:solidFill>
          <a:schemeClr val="phClr">
            <a:tint val="90000"/>
          </a:schemeClr>
        </a:solidFill>
        <a:prstDash val="solid"/>
      </a:ln>
      <a:ln w="76200" cap="flat" cmpd="dbl" algn="ctr">
        <a:solidFill>
          <a:schemeClr val="phClr">
            <a:tint val="9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a:effectStyle>
      <a:effectStyle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a:effectStyle>
    </a:effectStyleLst>
    <a:bgFillStyleLst>
      <a:solidFill>
        <a:schemeClr val="phClr">
          <a:satMod val="125000"/>
        </a:schemeClr>
      </a:solidFill>
      <a:solidFill>
        <a:schemeClr val="phClr">
          <a:shade val="30000"/>
          <a:satMod val="150000"/>
        </a:schemeClr>
      </a:solidFill>
      <a:gradFill>
        <a:gsLst>
          <a:gs pos="0">
            <a:schemeClr val="phClr">
              <a:tint val="100000"/>
              <a:shade val="80000"/>
              <a:satMod val="135000"/>
            </a:schemeClr>
          </a:gs>
          <a:gs pos="55000">
            <a:schemeClr val="phClr">
              <a:tint val="70000"/>
              <a:shade val="100000"/>
              <a:satMod val="150000"/>
            </a:schemeClr>
          </a:gs>
          <a:gs pos="100000">
            <a:schemeClr val="phClr">
              <a:tint val="70000"/>
              <a:shade val="100000"/>
              <a:satMod val="15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  <a:fontScheme name="Mod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">
    <a:fillStyleLst>
      <a:solidFill>
        <a:schemeClr val="phClr"/>
      </a:solidFill>
      <a:solidFill>
        <a:schemeClr val="phClr">
          <a:tint val="80000"/>
        </a:schemeClr>
      </a:solidFill>
      <a:solidFill>
        <a:schemeClr val="phClr">
          <a:shade val="30000"/>
          <a:satMod val="150000"/>
        </a:schemeClr>
      </a:solidFill>
    </a:fillStyleLst>
    <a:lnStyleLst>
      <a:ln w="9525" cap="flat" cmpd="sng" algn="ctr">
        <a:solidFill>
          <a:schemeClr val="phClr">
            <a:tint val="90000"/>
            <a:satMod val="105000"/>
          </a:schemeClr>
        </a:solidFill>
        <a:prstDash val="solid"/>
      </a:ln>
      <a:ln w="50800" cap="flat" cmpd="sng" algn="ctr">
        <a:solidFill>
          <a:schemeClr val="phClr">
            <a:tint val="90000"/>
          </a:schemeClr>
        </a:solidFill>
        <a:prstDash val="solid"/>
      </a:ln>
      <a:ln w="76200" cap="flat" cmpd="dbl" algn="ctr">
        <a:solidFill>
          <a:schemeClr val="phClr">
            <a:tint val="9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a:effectStyle>
      <a:effectStyle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a:effectStyle>
    </a:effectStyleLst>
    <a:bgFillStyleLst>
      <a:solidFill>
        <a:schemeClr val="phClr">
          <a:satMod val="125000"/>
        </a:schemeClr>
      </a:solidFill>
      <a:solidFill>
        <a:schemeClr val="phClr">
          <a:shade val="30000"/>
          <a:satMod val="150000"/>
        </a:schemeClr>
      </a:solidFill>
      <a:gradFill>
        <a:gsLst>
          <a:gs pos="0">
            <a:schemeClr val="phClr">
              <a:tint val="100000"/>
              <a:shade val="80000"/>
              <a:satMod val="135000"/>
            </a:schemeClr>
          </a:gs>
          <a:gs pos="55000">
            <a:schemeClr val="phClr">
              <a:tint val="70000"/>
              <a:shade val="100000"/>
              <a:satMod val="150000"/>
            </a:schemeClr>
          </a:gs>
          <a:gs pos="100000">
            <a:schemeClr val="phClr">
              <a:tint val="70000"/>
              <a:shade val="100000"/>
              <a:satMod val="15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  <a:fontScheme name="Mod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">
    <a:fillStyleLst>
      <a:solidFill>
        <a:schemeClr val="phClr"/>
      </a:solidFill>
      <a:solidFill>
        <a:schemeClr val="phClr">
          <a:tint val="80000"/>
        </a:schemeClr>
      </a:solidFill>
      <a:solidFill>
        <a:schemeClr val="phClr">
          <a:shade val="30000"/>
          <a:satMod val="150000"/>
        </a:schemeClr>
      </a:solidFill>
    </a:fillStyleLst>
    <a:lnStyleLst>
      <a:ln w="9525" cap="flat" cmpd="sng" algn="ctr">
        <a:solidFill>
          <a:schemeClr val="phClr">
            <a:tint val="90000"/>
            <a:satMod val="105000"/>
          </a:schemeClr>
        </a:solidFill>
        <a:prstDash val="solid"/>
      </a:ln>
      <a:ln w="50800" cap="flat" cmpd="sng" algn="ctr">
        <a:solidFill>
          <a:schemeClr val="phClr">
            <a:tint val="90000"/>
          </a:schemeClr>
        </a:solidFill>
        <a:prstDash val="solid"/>
      </a:ln>
      <a:ln w="76200" cap="flat" cmpd="dbl" algn="ctr">
        <a:solidFill>
          <a:schemeClr val="phClr">
            <a:tint val="9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a:effectStyle>
      <a:effectStyle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a:effectStyle>
    </a:effectStyleLst>
    <a:bgFillStyleLst>
      <a:solidFill>
        <a:schemeClr val="phClr">
          <a:satMod val="125000"/>
        </a:schemeClr>
      </a:solidFill>
      <a:solidFill>
        <a:schemeClr val="phClr">
          <a:shade val="30000"/>
          <a:satMod val="150000"/>
        </a:schemeClr>
      </a:solidFill>
      <a:gradFill>
        <a:gsLst>
          <a:gs pos="0">
            <a:schemeClr val="phClr">
              <a:tint val="100000"/>
              <a:shade val="80000"/>
              <a:satMod val="135000"/>
            </a:schemeClr>
          </a:gs>
          <a:gs pos="55000">
            <a:schemeClr val="phClr">
              <a:tint val="70000"/>
              <a:shade val="100000"/>
              <a:satMod val="150000"/>
            </a:schemeClr>
          </a:gs>
          <a:gs pos="100000">
            <a:schemeClr val="phClr">
              <a:tint val="70000"/>
              <a:shade val="100000"/>
              <a:satMod val="15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  <a:fontScheme name="Mod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">
    <a:fillStyleLst>
      <a:solidFill>
        <a:schemeClr val="phClr"/>
      </a:solidFill>
      <a:solidFill>
        <a:schemeClr val="phClr">
          <a:tint val="80000"/>
        </a:schemeClr>
      </a:solidFill>
      <a:solidFill>
        <a:schemeClr val="phClr">
          <a:shade val="30000"/>
          <a:satMod val="150000"/>
        </a:schemeClr>
      </a:solidFill>
    </a:fillStyleLst>
    <a:lnStyleLst>
      <a:ln w="9525" cap="flat" cmpd="sng" algn="ctr">
        <a:solidFill>
          <a:schemeClr val="phClr">
            <a:tint val="90000"/>
            <a:satMod val="105000"/>
          </a:schemeClr>
        </a:solidFill>
        <a:prstDash val="solid"/>
      </a:ln>
      <a:ln w="50800" cap="flat" cmpd="sng" algn="ctr">
        <a:solidFill>
          <a:schemeClr val="phClr">
            <a:tint val="90000"/>
          </a:schemeClr>
        </a:solidFill>
        <a:prstDash val="solid"/>
      </a:ln>
      <a:ln w="76200" cap="flat" cmpd="dbl" algn="ctr">
        <a:solidFill>
          <a:schemeClr val="phClr">
            <a:tint val="9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a:effectStyle>
      <a:effectStyle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a:effectStyle>
    </a:effectStyleLst>
    <a:bgFillStyleLst>
      <a:solidFill>
        <a:schemeClr val="phClr">
          <a:satMod val="125000"/>
        </a:schemeClr>
      </a:solidFill>
      <a:solidFill>
        <a:schemeClr val="phClr">
          <a:shade val="30000"/>
          <a:satMod val="150000"/>
        </a:schemeClr>
      </a:solidFill>
      <a:gradFill>
        <a:gsLst>
          <a:gs pos="0">
            <a:schemeClr val="phClr">
              <a:tint val="100000"/>
              <a:shade val="80000"/>
              <a:satMod val="135000"/>
            </a:schemeClr>
          </a:gs>
          <a:gs pos="55000">
            <a:schemeClr val="phClr">
              <a:tint val="70000"/>
              <a:shade val="100000"/>
              <a:satMod val="150000"/>
            </a:schemeClr>
          </a:gs>
          <a:gs pos="100000">
            <a:schemeClr val="phClr">
              <a:tint val="70000"/>
              <a:shade val="100000"/>
              <a:satMod val="15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  <a:fontScheme name="Mod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">
    <a:fillStyleLst>
      <a:solidFill>
        <a:schemeClr val="phClr"/>
      </a:solidFill>
      <a:solidFill>
        <a:schemeClr val="phClr">
          <a:tint val="80000"/>
        </a:schemeClr>
      </a:solidFill>
      <a:solidFill>
        <a:schemeClr val="phClr">
          <a:shade val="30000"/>
          <a:satMod val="150000"/>
        </a:schemeClr>
      </a:solidFill>
    </a:fillStyleLst>
    <a:lnStyleLst>
      <a:ln w="9525" cap="flat" cmpd="sng" algn="ctr">
        <a:solidFill>
          <a:schemeClr val="phClr">
            <a:tint val="90000"/>
            <a:satMod val="105000"/>
          </a:schemeClr>
        </a:solidFill>
        <a:prstDash val="solid"/>
      </a:ln>
      <a:ln w="50800" cap="flat" cmpd="sng" algn="ctr">
        <a:solidFill>
          <a:schemeClr val="phClr">
            <a:tint val="90000"/>
          </a:schemeClr>
        </a:solidFill>
        <a:prstDash val="solid"/>
      </a:ln>
      <a:ln w="76200" cap="flat" cmpd="dbl" algn="ctr">
        <a:solidFill>
          <a:schemeClr val="phClr">
            <a:tint val="9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a:effectStyle>
      <a:effectStyle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a:effectStyle>
    </a:effectStyleLst>
    <a:bgFillStyleLst>
      <a:solidFill>
        <a:schemeClr val="phClr">
          <a:satMod val="125000"/>
        </a:schemeClr>
      </a:solidFill>
      <a:solidFill>
        <a:schemeClr val="phClr">
          <a:shade val="30000"/>
          <a:satMod val="150000"/>
        </a:schemeClr>
      </a:solidFill>
      <a:gradFill>
        <a:gsLst>
          <a:gs pos="0">
            <a:schemeClr val="phClr">
              <a:tint val="100000"/>
              <a:shade val="80000"/>
              <a:satMod val="135000"/>
            </a:schemeClr>
          </a:gs>
          <a:gs pos="55000">
            <a:schemeClr val="phClr">
              <a:tint val="70000"/>
              <a:shade val="100000"/>
              <a:satMod val="150000"/>
            </a:schemeClr>
          </a:gs>
          <a:gs pos="100000">
            <a:schemeClr val="phClr">
              <a:tint val="70000"/>
              <a:shade val="100000"/>
              <a:satMod val="15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785</TotalTime>
  <Words>1120</Words>
  <Application>Microsoft Office PowerPoint</Application>
  <PresentationFormat>Presentación en pantalla (4:3)</PresentationFormat>
  <Paragraphs>401</Paragraphs>
  <Slides>67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68" baseType="lpstr">
      <vt:lpstr>Tema1</vt:lpstr>
      <vt:lpstr>IMPLEMENTACIÓN DE UNA CADENA DE MINIMARKETS COMERCIALIZADORA DE ALIMENTOS ORGÁNICOS Y AGROECOLÓGICOS</vt:lpstr>
      <vt:lpstr>Diapositiva 2</vt:lpstr>
      <vt:lpstr>CONCEPTOS</vt:lpstr>
      <vt:lpstr>AUTORIDAD ENCARGADA</vt:lpstr>
      <vt:lpstr>ANTECEDENTES</vt:lpstr>
      <vt:lpstr>DESCRIPCIÓN DEL PROBLEMA</vt:lpstr>
      <vt:lpstr>OBJETIVOS</vt:lpstr>
      <vt:lpstr>CARACTERÍSTICA DEL PRODUCTO Y SERVICIO </vt:lpstr>
      <vt:lpstr>ESTUDIO ORGANIZACIONAL</vt:lpstr>
      <vt:lpstr>ESTUDIO ORGANIZACIONAL</vt:lpstr>
      <vt:lpstr>MISIÓN</vt:lpstr>
      <vt:lpstr>VISIÓN</vt:lpstr>
      <vt:lpstr>ORGANIGRAMA</vt:lpstr>
      <vt:lpstr>INVESTIGACIÓN DE MERCADO</vt:lpstr>
      <vt:lpstr>FUENTES DE INFORMACIÓN</vt:lpstr>
      <vt:lpstr>ENCUESTA</vt:lpstr>
      <vt:lpstr>ENCUESTA</vt:lpstr>
      <vt:lpstr>RESULTADOS </vt:lpstr>
      <vt:lpstr>SECTOR</vt:lpstr>
      <vt:lpstr>CONOCIMIENTO</vt:lpstr>
      <vt:lpstr>INCONVENIENTES AL MOMENTO DE CONSUMIR</vt:lpstr>
      <vt:lpstr>CONSUMO EFECTIVO POR CATEGORÍA</vt:lpstr>
      <vt:lpstr>GASTO MENSUAL POR CATEGORÍA</vt:lpstr>
      <vt:lpstr>CONSUMO</vt:lpstr>
      <vt:lpstr>DISPOSICIÓN A PAGAR</vt:lpstr>
      <vt:lpstr>USO DE MEDIOS DE COMUNICACIÓN</vt:lpstr>
      <vt:lpstr> PLAN DE MARKETING </vt:lpstr>
      <vt:lpstr>CICLO DE VIDA DEL NEGOCIO</vt:lpstr>
      <vt:lpstr>GRÁFICO DEL CICLO DE VIDA</vt:lpstr>
      <vt:lpstr>MATRIZ BOSTON CONSULTING GROUP</vt:lpstr>
      <vt:lpstr>MATRIZ ANSOFF</vt:lpstr>
      <vt:lpstr>ANÁLISIS FODA</vt:lpstr>
      <vt:lpstr>ANÁLISIS FODA</vt:lpstr>
      <vt:lpstr> MATRIZ FOFADODA </vt:lpstr>
      <vt:lpstr>ANÁLISIS DE PORTER</vt:lpstr>
      <vt:lpstr>SEGMENTACIÓN DE MERCADO</vt:lpstr>
      <vt:lpstr>MARKETING MIX</vt:lpstr>
      <vt:lpstr>MARKETING MIX</vt:lpstr>
      <vt:lpstr>MARKETING MIX</vt:lpstr>
      <vt:lpstr>MARKETING MIX</vt:lpstr>
      <vt:lpstr>MARKETING MIX</vt:lpstr>
      <vt:lpstr>ESTUDIO TÉCNICO</vt:lpstr>
      <vt:lpstr>PROCESO DE VENTA</vt:lpstr>
      <vt:lpstr>PROCESO DE ABASTECIMIENTO</vt:lpstr>
      <vt:lpstr>EQUIPOS</vt:lpstr>
      <vt:lpstr>ESTUDIO TÉCNICO </vt:lpstr>
      <vt:lpstr>ESTUDIO TÉCNICO</vt:lpstr>
      <vt:lpstr>ESTUDIO TÉCNICO</vt:lpstr>
      <vt:lpstr>Diapositiva 49</vt:lpstr>
      <vt:lpstr>INVERSIÓN INICIAL </vt:lpstr>
      <vt:lpstr>FINANCIAMIENTO</vt:lpstr>
      <vt:lpstr>ESTIMACIÓN DE LA DEMANDA </vt:lpstr>
      <vt:lpstr>GASTOS</vt:lpstr>
      <vt:lpstr>CÁLCULO DE LA TMAR</vt:lpstr>
      <vt:lpstr>FLUJO DE EFECTIVO</vt:lpstr>
      <vt:lpstr>ANÁLISIS DE SENSIBILIDAD</vt:lpstr>
      <vt:lpstr>VAN&gt;=$0</vt:lpstr>
      <vt:lpstr>VAN&gt;= $47.684,68</vt:lpstr>
      <vt:lpstr>tir&gt;=14,57%</vt:lpstr>
      <vt:lpstr>IMPACTO SOCIAL</vt:lpstr>
      <vt:lpstr>FLUJO DE CAJA SOCIAL</vt:lpstr>
      <vt:lpstr>IMPACTO AMBIENTAL</vt:lpstr>
      <vt:lpstr>MATRIZ DE LEOPOLD</vt:lpstr>
      <vt:lpstr>MEDIDAS DE MITIGACIÓN</vt:lpstr>
      <vt:lpstr>CONCLUSIONES</vt:lpstr>
      <vt:lpstr>RECOMENDACIONES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UNA CADENA DE MINIMARKETS COMERCIALIZADORA DE ALIMENTOS ORGÁNICOS Y AGROECOLÓGICOS</dc:title>
  <dc:creator>verito</dc:creator>
  <cp:lastModifiedBy>verito</cp:lastModifiedBy>
  <cp:revision>106</cp:revision>
  <dcterms:created xsi:type="dcterms:W3CDTF">2012-05-07T15:52:15Z</dcterms:created>
  <dcterms:modified xsi:type="dcterms:W3CDTF">2012-05-11T05:32:24Z</dcterms:modified>
</cp:coreProperties>
</file>