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 id="294" r:id="rId38"/>
    <p:sldId id="291" r:id="rId39"/>
    <p:sldId id="295" r:id="rId40"/>
    <p:sldId id="296" r:id="rId41"/>
    <p:sldId id="297" r:id="rId42"/>
    <p:sldId id="298" r:id="rId43"/>
    <p:sldId id="299" r:id="rId44"/>
    <p:sldId id="303" r:id="rId45"/>
    <p:sldId id="300" r:id="rId46"/>
    <p:sldId id="301" r:id="rId47"/>
    <p:sldId id="302" r:id="rId48"/>
    <p:sldId id="304" r:id="rId49"/>
    <p:sldId id="305" r:id="rId50"/>
    <p:sldId id="306" r:id="rId51"/>
    <p:sldId id="307" r:id="rId52"/>
    <p:sldId id="310" r:id="rId53"/>
    <p:sldId id="308" r:id="rId54"/>
    <p:sldId id="309" r:id="rId5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9EE83DC3-0343-47B9-8471-02AF741AB330}"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9EE83DC3-0343-47B9-8471-02AF741AB330}"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9EE83DC3-0343-47B9-8471-02AF741AB330}"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EA5B4F81-8BD4-4D56-9CD5-A6591B65AEF0}" type="datetimeFigureOut">
              <a:rPr lang="es-EC" smtClean="0"/>
              <a:pPr/>
              <a:t>19/04/2012</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9EE83DC3-0343-47B9-8471-02AF741AB330}"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5B4F81-8BD4-4D56-9CD5-A6591B65AEF0}" type="datetimeFigureOut">
              <a:rPr lang="es-EC" smtClean="0"/>
              <a:pPr/>
              <a:t>19/04/2012</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E83DC3-0343-47B9-8471-02AF741AB330}"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395140"/>
            <a:ext cx="7105702" cy="1222375"/>
          </a:xfrm>
        </p:spPr>
        <p:txBody>
          <a:bodyPr>
            <a:normAutofit fontScale="90000"/>
          </a:bodyPr>
          <a:lstStyle/>
          <a:p>
            <a:pPr algn="ctr"/>
            <a:r>
              <a:rPr lang="es-ES" sz="3600" b="1" dirty="0"/>
              <a:t>ESCUELA SUPERIOR POLITECNICA DEL LITORAL</a:t>
            </a:r>
            <a:r>
              <a:rPr lang="es-EC" sz="3600" dirty="0"/>
              <a:t/>
            </a:r>
            <a:br>
              <a:rPr lang="es-EC" sz="3600" dirty="0"/>
            </a:br>
            <a:r>
              <a:rPr lang="es-ES" sz="3600" b="1" dirty="0"/>
              <a:t>FACULTAD DE ECONOMÍA Y NEGOCIOS</a:t>
            </a:r>
            <a:r>
              <a:rPr lang="es-EC" dirty="0"/>
              <a:t/>
            </a:r>
            <a:br>
              <a:rPr lang="es-EC" dirty="0"/>
            </a:br>
            <a:endParaRPr lang="es-EC" dirty="0"/>
          </a:p>
        </p:txBody>
      </p:sp>
      <p:sp>
        <p:nvSpPr>
          <p:cNvPr id="3" name="2 Subtítulo"/>
          <p:cNvSpPr>
            <a:spLocks noGrp="1"/>
          </p:cNvSpPr>
          <p:nvPr>
            <p:ph type="subTitle" idx="1"/>
          </p:nvPr>
        </p:nvSpPr>
        <p:spPr>
          <a:xfrm>
            <a:off x="467544" y="3212976"/>
            <a:ext cx="8458200" cy="2210544"/>
          </a:xfrm>
        </p:spPr>
        <p:txBody>
          <a:bodyPr>
            <a:normAutofit/>
          </a:bodyPr>
          <a:lstStyle/>
          <a:p>
            <a:pPr algn="ctr"/>
            <a:r>
              <a:rPr lang="es-ES" sz="3200" b="1" dirty="0"/>
              <a:t>PROYECTO DE INVERSIÓN PARA LA CREACIÓN DE UNA EMPRESA DE BEBIDAS MULTIVITAMÍNICAS A BASE DE ARAZÁ EN LA CIUDAD DE GUAYAQUIL</a:t>
            </a:r>
            <a:endParaRPr lang="es-EC" sz="3200" b="1" dirty="0"/>
          </a:p>
        </p:txBody>
      </p:sp>
      <p:pic>
        <p:nvPicPr>
          <p:cNvPr id="4" name="3 Imagen" descr="index_r35_c2"/>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1257300" cy="1206500"/>
          </a:xfrm>
          <a:prstGeom prst="rect">
            <a:avLst/>
          </a:prstGeom>
          <a:noFill/>
        </p:spPr>
      </p:pic>
      <p:pic>
        <p:nvPicPr>
          <p:cNvPr id="5" name="4 Imagen" descr="LogoFen_Sello"/>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5254" y="71287"/>
            <a:ext cx="1457325" cy="1371600"/>
          </a:xfrm>
          <a:prstGeom prst="rect">
            <a:avLst/>
          </a:prstGeom>
          <a:noFill/>
          <a:ln>
            <a:noFill/>
          </a:ln>
        </p:spPr>
      </p:pic>
    </p:spTree>
    <p:extLst>
      <p:ext uri="{BB962C8B-B14F-4D97-AF65-F5344CB8AC3E}">
        <p14:creationId xmlns="" xmlns:p14="http://schemas.microsoft.com/office/powerpoint/2010/main" val="3445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ESTIMACION DE LA DEMANDA</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28596" y="1714488"/>
            <a:ext cx="4214842" cy="3929090"/>
          </a:xfrm>
          <a:prstGeom prst="rect">
            <a:avLst/>
          </a:prstGeom>
          <a:noFill/>
          <a:ln>
            <a:noFill/>
          </a:ln>
        </p:spPr>
      </p:pic>
      <p:sp>
        <p:nvSpPr>
          <p:cNvPr id="6148" name="Rectangle 4"/>
          <p:cNvSpPr>
            <a:spLocks noChangeArrowheads="1"/>
          </p:cNvSpPr>
          <p:nvPr/>
        </p:nvSpPr>
        <p:spPr bwMode="auto">
          <a:xfrm>
            <a:off x="4929190" y="1857364"/>
            <a:ext cx="321471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Finalmente, en términos poblacionales, si Guayaquil tiene aproximadamente 3 millones de habitantes y se calcula que el 15% de ellos consumen las bebidas naturales, entonces 450000  personas representan la demanda estimada para el período actual.</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9" name="Picture 5"/>
          <p:cNvPicPr>
            <a:picLocks noChangeAspect="1" noChangeArrowheads="1"/>
          </p:cNvPicPr>
          <p:nvPr/>
        </p:nvPicPr>
        <p:blipFill>
          <a:blip r:embed="rId3" cstate="print"/>
          <a:srcRect/>
          <a:stretch>
            <a:fillRect/>
          </a:stretch>
        </p:blipFill>
        <p:spPr bwMode="auto">
          <a:xfrm>
            <a:off x="5786446" y="4500570"/>
            <a:ext cx="1428760" cy="143397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Proyeccion</a:t>
            </a:r>
            <a:r>
              <a:rPr lang="es-EC" dirty="0" smtClean="0"/>
              <a:t> de la demanda</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71472" y="1785926"/>
            <a:ext cx="4143403" cy="4143403"/>
          </a:xfrm>
          <a:prstGeom prst="rect">
            <a:avLst/>
          </a:prstGeom>
          <a:noFill/>
          <a:ln>
            <a:noFill/>
          </a:ln>
        </p:spPr>
      </p:pic>
      <p:sp>
        <p:nvSpPr>
          <p:cNvPr id="5121" name="Rectangle 1"/>
          <p:cNvSpPr>
            <a:spLocks noChangeArrowheads="1"/>
          </p:cNvSpPr>
          <p:nvPr/>
        </p:nvSpPr>
        <p:spPr bwMode="auto">
          <a:xfrm>
            <a:off x="4929190" y="1278376"/>
            <a:ext cx="350046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ha tomado como mercado objetivo a la clase media-alta, la cual representa el 35.00% de la ciudad guayaquileña. Hasta aquí los datos y resultados obtenidos han sido respecto a todo el mercado de bebidas naturales; en nuestro caso, se espera una participación mensual del 70% en este mercado.</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Considerando que la tasa de crecimiento de la población dispuesta a consumir es del 8%, se puede proyectar la demanda estimada para los 5 años siguientes</a:t>
            </a:r>
            <a:r>
              <a:rPr kumimoji="0" lang="es-EC" b="0" i="0" u="none" strike="noStrike" cap="none" normalizeH="0" baseline="0" dirty="0" smtClean="0">
                <a:ln>
                  <a:noFill/>
                </a:ln>
                <a:solidFill>
                  <a:schemeClr val="tx1"/>
                </a:solidFill>
                <a:effectLst/>
                <a:latin typeface="Arial" pitchFamily="34" charset="0"/>
                <a:cs typeface="Arial" pitchFamily="34" charset="0"/>
              </a:rPr>
              <a:t> </a:t>
            </a:r>
            <a:r>
              <a:rPr kumimoji="0" lang="es-EC" sz="900" b="0" i="0" u="none" strike="noStrike" cap="none" normalizeH="0" baseline="0" dirty="0" smtClean="0">
                <a:ln>
                  <a:noFill/>
                </a:ln>
                <a:solidFill>
                  <a:schemeClr val="tx1"/>
                </a:solidFill>
                <a:effectLst/>
                <a:latin typeface="Arial" pitchFamily="34" charset="0"/>
                <a:cs typeface="Arial" pitchFamily="34" charset="0"/>
              </a:rPr>
              <a:t>.</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BARRERAS DE ENTRADA Y DE SALIDA</a:t>
            </a:r>
            <a:endParaRPr lang="es-EC" dirty="0"/>
          </a:p>
        </p:txBody>
      </p:sp>
      <p:sp>
        <p:nvSpPr>
          <p:cNvPr id="3" name="2 Marcador de contenido"/>
          <p:cNvSpPr>
            <a:spLocks noGrp="1"/>
          </p:cNvSpPr>
          <p:nvPr>
            <p:ph idx="1"/>
          </p:nvPr>
        </p:nvSpPr>
        <p:spPr>
          <a:xfrm>
            <a:off x="1500166" y="1785926"/>
            <a:ext cx="6624654" cy="3811583"/>
          </a:xfrm>
        </p:spPr>
        <p:txBody>
          <a:bodyPr>
            <a:normAutofit fontScale="62500" lnSpcReduction="20000"/>
          </a:bodyPr>
          <a:lstStyle/>
          <a:p>
            <a:pPr algn="just"/>
            <a:r>
              <a:rPr lang="es-ES" dirty="0" smtClean="0"/>
              <a:t>Una de las principales barreras de entrada al mercado para la producción de la bebida multivitamínica a base de ARAZA es el posicionamiento que tienen nuestros competidores directos en la mente de los consumidores de este tipo de bebidas; es por esto que inicialmente tendremos problemas para la generación de ingresos en nuestra empresa.</a:t>
            </a:r>
            <a:endParaRPr lang="es-EC" dirty="0" smtClean="0"/>
          </a:p>
          <a:p>
            <a:pPr algn="just">
              <a:buNone/>
            </a:pPr>
            <a:endParaRPr lang="es-EC" dirty="0" smtClean="0"/>
          </a:p>
          <a:p>
            <a:pPr algn="just"/>
            <a:r>
              <a:rPr lang="es-ES" dirty="0" smtClean="0"/>
              <a:t>También podemos anotar el nivel de precios que ha formado y mantenido la competencia por muchos años, y a los cuales los consumidores tantos los potenciales como los no potenciales de este producto están acostumbrados a pagar</a:t>
            </a:r>
            <a:endParaRPr lang="es-EC"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COMERCIALIZACION DEL PRODUCTO</a:t>
            </a:r>
            <a:r>
              <a:rPr lang="es-EC" dirty="0" smtClean="0"/>
              <a:t/>
            </a:r>
            <a:br>
              <a:rPr lang="es-EC" dirty="0" smtClean="0"/>
            </a:br>
            <a:endParaRPr lang="es-EC" dirty="0"/>
          </a:p>
        </p:txBody>
      </p:sp>
      <p:sp>
        <p:nvSpPr>
          <p:cNvPr id="3" name="2 Marcador de contenido"/>
          <p:cNvSpPr>
            <a:spLocks noGrp="1"/>
          </p:cNvSpPr>
          <p:nvPr>
            <p:ph idx="1"/>
          </p:nvPr>
        </p:nvSpPr>
        <p:spPr>
          <a:xfrm>
            <a:off x="304800" y="1554163"/>
            <a:ext cx="3552820" cy="3303598"/>
          </a:xfrm>
        </p:spPr>
        <p:txBody>
          <a:bodyPr>
            <a:normAutofit fontScale="62500" lnSpcReduction="20000"/>
          </a:bodyPr>
          <a:lstStyle/>
          <a:p>
            <a:pPr algn="just"/>
            <a:r>
              <a:rPr lang="es-ES" dirty="0" smtClean="0"/>
              <a:t>El producto multivitamínico a base de ARAZA se comercializará bajo un modelo Productor- Distribuidor, es decir, produciremos el producto y lo vendemos a los distribuidores, los cuales lo harán llegar al consumidor mediante los canales de distribución que ya tienen establecidos.</a:t>
            </a:r>
            <a:endParaRPr lang="es-EC" dirty="0" smtClean="0"/>
          </a:p>
          <a:p>
            <a:endParaRPr lang="es-EC" dirty="0"/>
          </a:p>
        </p:txBody>
      </p:sp>
      <p:pic>
        <p:nvPicPr>
          <p:cNvPr id="3073" name="Picture 1"/>
          <p:cNvPicPr>
            <a:picLocks noChangeAspect="1" noChangeArrowheads="1"/>
          </p:cNvPicPr>
          <p:nvPr/>
        </p:nvPicPr>
        <p:blipFill>
          <a:blip r:embed="rId2" cstate="print"/>
          <a:srcRect/>
          <a:stretch>
            <a:fillRect/>
          </a:stretch>
        </p:blipFill>
        <p:spPr bwMode="auto">
          <a:xfrm>
            <a:off x="5000628" y="2143116"/>
            <a:ext cx="3086100" cy="21526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PROMOCION Y COMUNICACIÓN</a:t>
            </a:r>
            <a:endParaRPr lang="es-EC" dirty="0"/>
          </a:p>
        </p:txBody>
      </p:sp>
      <p:sp>
        <p:nvSpPr>
          <p:cNvPr id="3" name="2 Marcador de contenido"/>
          <p:cNvSpPr>
            <a:spLocks noGrp="1"/>
          </p:cNvSpPr>
          <p:nvPr>
            <p:ph idx="1"/>
          </p:nvPr>
        </p:nvSpPr>
        <p:spPr>
          <a:xfrm>
            <a:off x="304800" y="1554163"/>
            <a:ext cx="4624390" cy="3732226"/>
          </a:xfrm>
        </p:spPr>
        <p:txBody>
          <a:bodyPr>
            <a:normAutofit fontScale="55000" lnSpcReduction="20000"/>
          </a:bodyPr>
          <a:lstStyle/>
          <a:p>
            <a:pPr algn="just"/>
            <a:r>
              <a:rPr lang="es-ES" dirty="0" smtClean="0"/>
              <a:t>Estrategia Publicitaria de introducción: en esta etapa se promocionará el producto por diferentes medios de comunicación: televisión, radio y prensa escrita. Se contratará además a impulsadoras que promocionen el producto en supermercados y centros comerciales.</a:t>
            </a:r>
            <a:endParaRPr lang="es-EC" dirty="0" smtClean="0"/>
          </a:p>
          <a:p>
            <a:pPr algn="just"/>
            <a:r>
              <a:rPr lang="es-ES" dirty="0" smtClean="0"/>
              <a:t> </a:t>
            </a:r>
            <a:endParaRPr lang="es-EC" dirty="0" smtClean="0"/>
          </a:p>
          <a:p>
            <a:pPr algn="just"/>
            <a:r>
              <a:rPr lang="es-ES" dirty="0" smtClean="0"/>
              <a:t>Estrategia Publicitaria permanente: se basará en promoción por medio de afiches, carteles, trípticos, ubicados en los puntos de venta como tiendas de abarrote, bares escolares y supermercados.</a:t>
            </a:r>
            <a:endParaRPr lang="es-EC" dirty="0" smtClean="0"/>
          </a:p>
          <a:p>
            <a:pPr algn="just"/>
            <a:endParaRPr lang="es-EC" dirty="0"/>
          </a:p>
        </p:txBody>
      </p:sp>
      <p:pic>
        <p:nvPicPr>
          <p:cNvPr id="2049" name="Picture 1"/>
          <p:cNvPicPr>
            <a:picLocks noChangeAspect="1" noChangeArrowheads="1"/>
          </p:cNvPicPr>
          <p:nvPr/>
        </p:nvPicPr>
        <p:blipFill>
          <a:blip r:embed="rId2" cstate="print"/>
          <a:srcRect/>
          <a:stretch>
            <a:fillRect/>
          </a:stretch>
        </p:blipFill>
        <p:spPr bwMode="auto">
          <a:xfrm>
            <a:off x="6215074" y="1428736"/>
            <a:ext cx="1519960" cy="1353298"/>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6357950" y="3143248"/>
            <a:ext cx="1389644" cy="120014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6000760" y="4786322"/>
            <a:ext cx="2057400" cy="156951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FORMAS POSIBLES DE ESTIMULAR EL INTERES </a:t>
            </a:r>
            <a:endParaRPr lang="es-EC" dirty="0"/>
          </a:p>
        </p:txBody>
      </p:sp>
      <p:sp>
        <p:nvSpPr>
          <p:cNvPr id="3" name="2 Marcador de contenido"/>
          <p:cNvSpPr>
            <a:spLocks noGrp="1"/>
          </p:cNvSpPr>
          <p:nvPr>
            <p:ph idx="1"/>
          </p:nvPr>
        </p:nvSpPr>
        <p:spPr>
          <a:xfrm>
            <a:off x="1500166" y="1643050"/>
            <a:ext cx="5267332" cy="3660787"/>
          </a:xfrm>
        </p:spPr>
        <p:txBody>
          <a:bodyPr>
            <a:normAutofit fontScale="55000" lnSpcReduction="20000"/>
          </a:bodyPr>
          <a:lstStyle/>
          <a:p>
            <a:pPr algn="just"/>
            <a:r>
              <a:rPr lang="es-ES" dirty="0" smtClean="0"/>
              <a:t>• Hacer énfasis en las propiedades energéticas y multivitamínicas del producto.</a:t>
            </a:r>
            <a:endParaRPr lang="es-EC" dirty="0" smtClean="0"/>
          </a:p>
          <a:p>
            <a:pPr algn="just"/>
            <a:r>
              <a:rPr lang="es-ES" dirty="0" smtClean="0"/>
              <a:t>• Introducción con paquetes promocionales que incluya unidades gratis.</a:t>
            </a:r>
            <a:endParaRPr lang="es-EC" dirty="0" smtClean="0"/>
          </a:p>
          <a:p>
            <a:pPr algn="just"/>
            <a:r>
              <a:rPr lang="es-ES" dirty="0" smtClean="0"/>
              <a:t>• Impulsadoras para den a degustar el producto al público en general.</a:t>
            </a:r>
            <a:endParaRPr lang="es-EC" dirty="0" smtClean="0"/>
          </a:p>
          <a:p>
            <a:pPr algn="just"/>
            <a:r>
              <a:rPr lang="es-ES" dirty="0" smtClean="0"/>
              <a:t>• Creación de atención a las inquietudes del cliente.</a:t>
            </a:r>
            <a:endParaRPr lang="es-EC" dirty="0" smtClean="0"/>
          </a:p>
          <a:p>
            <a:pPr algn="just"/>
            <a:r>
              <a:rPr lang="es-ES" dirty="0" smtClean="0"/>
              <a:t>• Posicionar el logo del producto en la mente de los consumidores.</a:t>
            </a:r>
            <a:endParaRPr lang="es-EC" dirty="0" smtClean="0"/>
          </a:p>
          <a:p>
            <a:pPr algn="just"/>
            <a:r>
              <a:rPr lang="es-ES" dirty="0" smtClean="0"/>
              <a:t>• El empaque del producto tendrá una presentación novedosa y colores llamativos, vamos a caracterizar el producto con los colores propios del ARAZA</a:t>
            </a:r>
            <a:endParaRPr lang="es-EC"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INVESTIGACION DE MERCADO </a:t>
            </a:r>
            <a:endParaRPr lang="es-EC" dirty="0"/>
          </a:p>
        </p:txBody>
      </p:sp>
      <p:sp>
        <p:nvSpPr>
          <p:cNvPr id="3" name="2 Marcador de contenido"/>
          <p:cNvSpPr>
            <a:spLocks noGrp="1"/>
          </p:cNvSpPr>
          <p:nvPr>
            <p:ph idx="1"/>
          </p:nvPr>
        </p:nvSpPr>
        <p:spPr>
          <a:xfrm>
            <a:off x="2071670" y="1714488"/>
            <a:ext cx="4838704" cy="3875102"/>
          </a:xfrm>
        </p:spPr>
        <p:txBody>
          <a:bodyPr>
            <a:normAutofit fontScale="62500" lnSpcReduction="20000"/>
          </a:bodyPr>
          <a:lstStyle/>
          <a:p>
            <a:pPr algn="just"/>
            <a:r>
              <a:rPr lang="es-ES" dirty="0" smtClean="0"/>
              <a:t>El objetivo de este proyecto es conocer nuestra demanda potencial para la nueva bebida multivitamínica a base de ARAZA.</a:t>
            </a:r>
            <a:endParaRPr lang="es-EC" dirty="0" smtClean="0"/>
          </a:p>
          <a:p>
            <a:pPr algn="just"/>
            <a:r>
              <a:rPr lang="es-ES" dirty="0" smtClean="0"/>
              <a:t>El estudio incluye 400 encuestas, realizadas en la ciudad de Guayaquil, ya que es el mercado al cual nos hemos enfocado.</a:t>
            </a:r>
            <a:endParaRPr lang="es-EC" dirty="0" smtClean="0"/>
          </a:p>
          <a:p>
            <a:pPr algn="just"/>
            <a:r>
              <a:rPr lang="es-ES" dirty="0" smtClean="0"/>
              <a:t> </a:t>
            </a:r>
            <a:endParaRPr lang="es-EC" dirty="0" smtClean="0"/>
          </a:p>
          <a:p>
            <a:pPr algn="just"/>
            <a:r>
              <a:rPr lang="es-ES" dirty="0" smtClean="0"/>
              <a:t>Con los resultados obtenidos se pretende explicar y evaluar con validez estadística el comportamiento de los guayaquileños, sus gustos y tendencias.</a:t>
            </a:r>
            <a:endParaRPr lang="es-EC" dirty="0" smtClean="0"/>
          </a:p>
          <a:p>
            <a:pPr algn="just"/>
            <a:endParaRPr lang="es-EC"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OBJETIVOS</a:t>
            </a:r>
            <a:r>
              <a:rPr lang="es-EC" dirty="0" smtClean="0"/>
              <a:t/>
            </a:r>
            <a:br>
              <a:rPr lang="es-EC" dirty="0" smtClean="0"/>
            </a:br>
            <a:endParaRPr lang="es-EC" dirty="0"/>
          </a:p>
        </p:txBody>
      </p:sp>
      <p:sp>
        <p:nvSpPr>
          <p:cNvPr id="3" name="2 Marcador de contenido"/>
          <p:cNvSpPr>
            <a:spLocks noGrp="1"/>
          </p:cNvSpPr>
          <p:nvPr>
            <p:ph idx="1"/>
          </p:nvPr>
        </p:nvSpPr>
        <p:spPr/>
        <p:txBody>
          <a:bodyPr>
            <a:normAutofit lnSpcReduction="10000"/>
          </a:bodyPr>
          <a:lstStyle/>
          <a:p>
            <a:pPr lvl="0" algn="just"/>
            <a:r>
              <a:rPr lang="es-ES" dirty="0" smtClean="0"/>
              <a:t>El objetivo del proyecto es determinar el segmento de mercado y el grado de aceptación que el producto podría tener en el mercado.</a:t>
            </a:r>
            <a:endParaRPr lang="es-EC" dirty="0" smtClean="0"/>
          </a:p>
          <a:p>
            <a:pPr lvl="0" algn="just"/>
            <a:r>
              <a:rPr lang="es-ES" dirty="0" smtClean="0"/>
              <a:t>Otros objetivos de la investigación (objetivos secundarios) son:</a:t>
            </a:r>
            <a:endParaRPr lang="es-EC" dirty="0" smtClean="0"/>
          </a:p>
          <a:p>
            <a:pPr lvl="0" algn="just"/>
            <a:r>
              <a:rPr lang="es-ES" dirty="0" smtClean="0"/>
              <a:t>Determinar los puntos de venta que brinden facilidad al consumidor para consumirlo.</a:t>
            </a:r>
            <a:endParaRPr lang="es-EC" dirty="0" smtClean="0"/>
          </a:p>
          <a:p>
            <a:pPr algn="just"/>
            <a:r>
              <a:rPr lang="es-ES" dirty="0" smtClean="0"/>
              <a:t>Obtener un precio referencia que especifique la disponibilidad a pagar del consumidor</a:t>
            </a:r>
            <a:endParaRPr lang="es-EC"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b="1" dirty="0" smtClean="0"/>
              <a:t>DETERMINACION DE LAS FUENTES DE INFORMACION</a:t>
            </a:r>
            <a:endParaRPr lang="es-EC" sz="2800" dirty="0"/>
          </a:p>
        </p:txBody>
      </p:sp>
      <p:sp>
        <p:nvSpPr>
          <p:cNvPr id="3" name="2 Marcador de contenido"/>
          <p:cNvSpPr>
            <a:spLocks noGrp="1"/>
          </p:cNvSpPr>
          <p:nvPr>
            <p:ph idx="1"/>
          </p:nvPr>
        </p:nvSpPr>
        <p:spPr>
          <a:xfrm>
            <a:off x="304800" y="1554163"/>
            <a:ext cx="3624258" cy="3589350"/>
          </a:xfrm>
        </p:spPr>
        <p:txBody>
          <a:bodyPr>
            <a:normAutofit fontScale="62500" lnSpcReduction="20000"/>
          </a:bodyPr>
          <a:lstStyle/>
          <a:p>
            <a:pPr algn="ctr"/>
            <a:r>
              <a:rPr lang="es-ES" b="1" dirty="0" smtClean="0"/>
              <a:t>FUENTES PRIMARIAS</a:t>
            </a:r>
          </a:p>
          <a:p>
            <a:pPr algn="just"/>
            <a:endParaRPr lang="es-ES" b="1" dirty="0" smtClean="0"/>
          </a:p>
          <a:p>
            <a:pPr algn="just"/>
            <a:r>
              <a:rPr lang="es-ES" b="1" dirty="0" smtClean="0"/>
              <a:t>Principalmente serán las encuestas, de las cuales se obtendrán los resultados que validarán o rechazarán la realización de este proyecto. Además, que nos proveerán de información en cuanto a las preferencias deseadas por los consumidores</a:t>
            </a:r>
            <a:endParaRPr lang="es-EC" b="1" dirty="0"/>
          </a:p>
        </p:txBody>
      </p:sp>
      <p:sp>
        <p:nvSpPr>
          <p:cNvPr id="29697" name="Rectangle 1"/>
          <p:cNvSpPr>
            <a:spLocks noChangeArrowheads="1"/>
          </p:cNvSpPr>
          <p:nvPr/>
        </p:nvSpPr>
        <p:spPr bwMode="auto">
          <a:xfrm>
            <a:off x="4929190" y="1290237"/>
            <a:ext cx="3357554"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lang="es-ES" b="1" dirty="0" smtClean="0">
                <a:latin typeface="Arial" pitchFamily="34" charset="0"/>
                <a:ea typeface="Times New Roman" pitchFamily="18" charset="0"/>
                <a:cs typeface="Arial" pitchFamily="34" charset="0"/>
              </a:rPr>
              <a:t>FUENTES SECUNDARIAS</a:t>
            </a:r>
          </a:p>
          <a:p>
            <a:pPr marL="0" marR="0" lvl="0" indent="0" algn="just" defTabSz="914400" rtl="0" eaLnBrk="1" fontAlgn="base" latinLnBrk="0" hangingPunct="1">
              <a:lnSpc>
                <a:spcPct val="100000"/>
              </a:lnSpc>
              <a:spcBef>
                <a:spcPct val="0"/>
              </a:spcBef>
              <a:spcAft>
                <a:spcPct val="0"/>
              </a:spcAft>
              <a:buClrTx/>
              <a:buSzTx/>
              <a:tabLst/>
            </a:pPr>
            <a:endParaRPr lang="es-ES" b="1"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Vamos a utilizar datos de INEC para tener una idea del tamaño del segmento de mercado al cual estamos dirigidos (niños y adolescentes).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Adquirir información acerca del comportamiento de compra con respecto a las bebidas naturales a las consultoras de datos (CEDATOSGALLUP, </a:t>
            </a:r>
            <a:r>
              <a:rPr kumimoji="0" lang="es-ES"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Market</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Informe Confidencial).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Averiguar en la Superintendencia de Compañías las ventas de la competencia y sus estados financieros</a:t>
            </a:r>
            <a:r>
              <a:rPr kumimoji="0" lang="es-EC" sz="1600" b="0" i="0" u="none" strike="noStrike" cap="none" normalizeH="0" baseline="0" dirty="0" smtClean="0">
                <a:ln>
                  <a:noFill/>
                </a:ln>
                <a:solidFill>
                  <a:schemeClr val="tx1"/>
                </a:solidFill>
                <a:effectLst/>
                <a:latin typeface="Arial" pitchFamily="34" charset="0"/>
                <a:cs typeface="Arial" pitchFamily="34" charset="0"/>
              </a:rPr>
              <a:t> </a:t>
            </a:r>
            <a:r>
              <a:rPr kumimoji="0" lang="es-EC" b="0" i="0" u="none" strike="noStrike" cap="none" normalizeH="0" baseline="0" dirty="0" smtClean="0">
                <a:ln>
                  <a:noFill/>
                </a:ln>
                <a:solidFill>
                  <a:schemeClr val="tx1"/>
                </a:solidFill>
                <a:effectLst/>
                <a:latin typeface="Arial" pitchFamily="34" charset="0"/>
                <a:cs typeface="Arial"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ENCUESTA</a:t>
            </a:r>
            <a:endParaRPr lang="es-EC" dirty="0"/>
          </a:p>
        </p:txBody>
      </p:sp>
      <p:pic>
        <p:nvPicPr>
          <p:cNvPr id="27649" name="Picture 1"/>
          <p:cNvPicPr>
            <a:picLocks noGrp="1" noChangeAspect="1" noChangeArrowheads="1"/>
          </p:cNvPicPr>
          <p:nvPr>
            <p:ph idx="1"/>
          </p:nvPr>
        </p:nvPicPr>
        <p:blipFill>
          <a:blip r:embed="rId2" cstate="print"/>
          <a:srcRect/>
          <a:stretch>
            <a:fillRect/>
          </a:stretch>
        </p:blipFill>
        <p:spPr bwMode="auto">
          <a:xfrm>
            <a:off x="500034" y="1643050"/>
            <a:ext cx="2714625" cy="3676650"/>
          </a:xfrm>
          <a:prstGeom prst="rect">
            <a:avLst/>
          </a:prstGeom>
          <a:noFill/>
          <a:ln w="9525">
            <a:noFill/>
            <a:miter lim="800000"/>
            <a:headEnd/>
            <a:tailEnd/>
          </a:ln>
          <a:effectLst/>
        </p:spPr>
      </p:pic>
      <p:pic>
        <p:nvPicPr>
          <p:cNvPr id="27650" name="Picture 2"/>
          <p:cNvPicPr>
            <a:picLocks noChangeAspect="1" noChangeArrowheads="1"/>
          </p:cNvPicPr>
          <p:nvPr/>
        </p:nvPicPr>
        <p:blipFill>
          <a:blip r:embed="rId3" cstate="print"/>
          <a:srcRect/>
          <a:stretch>
            <a:fillRect/>
          </a:stretch>
        </p:blipFill>
        <p:spPr bwMode="auto">
          <a:xfrm>
            <a:off x="3214453" y="1643050"/>
            <a:ext cx="2714869" cy="3714776"/>
          </a:xfrm>
          <a:prstGeom prst="rect">
            <a:avLst/>
          </a:prstGeom>
          <a:noFill/>
          <a:ln w="9525">
            <a:noFill/>
            <a:miter lim="800000"/>
            <a:headEnd/>
            <a:tailEnd/>
          </a:ln>
          <a:effectLst/>
        </p:spPr>
      </p:pic>
      <p:pic>
        <p:nvPicPr>
          <p:cNvPr id="27651" name="Picture 3"/>
          <p:cNvPicPr>
            <a:picLocks noChangeAspect="1" noChangeArrowheads="1"/>
          </p:cNvPicPr>
          <p:nvPr/>
        </p:nvPicPr>
        <p:blipFill>
          <a:blip r:embed="rId4" cstate="print"/>
          <a:srcRect/>
          <a:stretch>
            <a:fillRect/>
          </a:stretch>
        </p:blipFill>
        <p:spPr bwMode="auto">
          <a:xfrm>
            <a:off x="5929322" y="1643050"/>
            <a:ext cx="2847975" cy="20669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340768"/>
            <a:ext cx="8686800" cy="838200"/>
          </a:xfrm>
        </p:spPr>
        <p:txBody>
          <a:bodyPr>
            <a:normAutofit fontScale="90000"/>
          </a:bodyPr>
          <a:lstStyle/>
          <a:p>
            <a:r>
              <a:rPr lang="es-ES" b="1" dirty="0">
                <a:effectLst/>
              </a:rPr>
              <a:t>Previa la obtención del Título de:</a:t>
            </a:r>
            <a:r>
              <a:rPr lang="es-EC" dirty="0">
                <a:effectLst/>
              </a:rPr>
              <a:t/>
            </a:r>
            <a:br>
              <a:rPr lang="es-EC" dirty="0">
                <a:effectLst/>
              </a:rPr>
            </a:br>
            <a:r>
              <a:rPr lang="es-ES" b="1" dirty="0">
                <a:effectLst/>
              </a:rPr>
              <a:t> </a:t>
            </a:r>
            <a:r>
              <a:rPr lang="es-EC" dirty="0">
                <a:effectLst/>
              </a:rPr>
              <a:t/>
            </a:r>
            <a:br>
              <a:rPr lang="es-EC" dirty="0">
                <a:effectLst/>
              </a:rPr>
            </a:br>
            <a:r>
              <a:rPr lang="es-ES" b="1" dirty="0">
                <a:effectLst/>
              </a:rPr>
              <a:t>INGENIERIA COMERCIAL Y EMPRESARIAL</a:t>
            </a:r>
            <a:r>
              <a:rPr lang="es-EC" sz="2400" dirty="0">
                <a:effectLst/>
              </a:rPr>
              <a:t/>
            </a:r>
            <a:br>
              <a:rPr lang="es-EC" sz="2400" dirty="0">
                <a:effectLst/>
              </a:rPr>
            </a:br>
            <a:r>
              <a:rPr lang="es-EC" sz="2800" cap="none" dirty="0">
                <a:solidFill>
                  <a:srgbClr val="4E3B30"/>
                </a:solidFill>
                <a:effectLst/>
                <a:latin typeface="Times New Roman"/>
                <a:ea typeface="Times New Roman"/>
                <a:cs typeface="+mn-cs"/>
              </a:rPr>
              <a:t/>
            </a:r>
            <a:br>
              <a:rPr lang="es-EC" sz="2800" cap="none" dirty="0">
                <a:solidFill>
                  <a:srgbClr val="4E3B30"/>
                </a:solidFill>
                <a:effectLst/>
                <a:latin typeface="Times New Roman"/>
                <a:ea typeface="Times New Roman"/>
                <a:cs typeface="+mn-cs"/>
              </a:rPr>
            </a:br>
            <a:endParaRPr lang="es-EC" dirty="0"/>
          </a:p>
        </p:txBody>
      </p:sp>
      <p:sp>
        <p:nvSpPr>
          <p:cNvPr id="3" name="2 Marcador de contenido"/>
          <p:cNvSpPr>
            <a:spLocks noGrp="1"/>
          </p:cNvSpPr>
          <p:nvPr>
            <p:ph idx="1"/>
          </p:nvPr>
        </p:nvSpPr>
        <p:spPr>
          <a:xfrm>
            <a:off x="2627784" y="2276872"/>
            <a:ext cx="6363816" cy="3803253"/>
          </a:xfrm>
        </p:spPr>
        <p:txBody>
          <a:bodyPr/>
          <a:lstStyle/>
          <a:p>
            <a:pPr marL="0" indent="0">
              <a:lnSpc>
                <a:spcPct val="150000"/>
              </a:lnSpc>
              <a:spcAft>
                <a:spcPts val="0"/>
              </a:spcAft>
              <a:buNone/>
            </a:pPr>
            <a:r>
              <a:rPr lang="es-ES" b="1" dirty="0">
                <a:latin typeface="Arial"/>
                <a:ea typeface="Times New Roman"/>
              </a:rPr>
              <a:t> </a:t>
            </a:r>
            <a:r>
              <a:rPr lang="es-ES" sz="2900" b="1" dirty="0">
                <a:solidFill>
                  <a:srgbClr val="4E3B30"/>
                </a:solidFill>
                <a:latin typeface="Arial"/>
                <a:ea typeface="Times New Roman"/>
                <a:cs typeface="+mj-cs"/>
              </a:rPr>
              <a:t> Presentado </a:t>
            </a:r>
            <a:r>
              <a:rPr lang="es-ES" sz="2900" b="1" dirty="0" smtClean="0">
                <a:solidFill>
                  <a:srgbClr val="4E3B30"/>
                </a:solidFill>
                <a:latin typeface="Arial"/>
                <a:ea typeface="Times New Roman"/>
                <a:cs typeface="+mj-cs"/>
              </a:rPr>
              <a:t>por:</a:t>
            </a:r>
            <a:endParaRPr lang="es-EC" sz="2800" dirty="0">
              <a:latin typeface="Times New Roman"/>
              <a:ea typeface="Times New Roman"/>
            </a:endParaRPr>
          </a:p>
          <a:p>
            <a:pPr>
              <a:lnSpc>
                <a:spcPct val="150000"/>
              </a:lnSpc>
              <a:spcAft>
                <a:spcPts val="0"/>
              </a:spcAft>
            </a:pPr>
            <a:r>
              <a:rPr lang="es-ES" b="1" dirty="0">
                <a:latin typeface="Arial"/>
                <a:ea typeface="Times New Roman"/>
              </a:rPr>
              <a:t>DANIEL EDUARDO GOMEZ MARQUEZ</a:t>
            </a:r>
            <a:endParaRPr lang="es-EC" sz="2800" dirty="0">
              <a:latin typeface="Times New Roman"/>
              <a:ea typeface="Times New Roman"/>
            </a:endParaRPr>
          </a:p>
          <a:p>
            <a:r>
              <a:rPr lang="es-ES" b="1" dirty="0">
                <a:latin typeface="Arial"/>
                <a:ea typeface="Times New Roman"/>
              </a:rPr>
              <a:t>MARIA JOSE SILVA FIALLO</a:t>
            </a:r>
            <a:endParaRPr lang="es-EC" dirty="0"/>
          </a:p>
        </p:txBody>
      </p:sp>
      <p:sp>
        <p:nvSpPr>
          <p:cNvPr id="4" name="3 Rectángulo"/>
          <p:cNvSpPr/>
          <p:nvPr/>
        </p:nvSpPr>
        <p:spPr>
          <a:xfrm>
            <a:off x="755576" y="5589240"/>
            <a:ext cx="7560840" cy="338554"/>
          </a:xfrm>
          <a:prstGeom prst="rect">
            <a:avLst/>
          </a:prstGeom>
        </p:spPr>
        <p:txBody>
          <a:bodyPr wrap="square">
            <a:spAutoFit/>
          </a:bodyPr>
          <a:lstStyle/>
          <a:p>
            <a:pPr algn="ctr"/>
            <a:r>
              <a:rPr lang="es-ES" sz="1600" b="1" dirty="0" smtClean="0"/>
              <a:t>DIRECTOR</a:t>
            </a:r>
            <a:r>
              <a:rPr lang="es-EC" sz="1600" b="1" dirty="0" smtClean="0"/>
              <a:t> :</a:t>
            </a:r>
            <a:r>
              <a:rPr lang="es-ES" sz="1600" b="1" dirty="0" smtClean="0"/>
              <a:t>EC</a:t>
            </a:r>
            <a:r>
              <a:rPr lang="es-ES" sz="1600" b="1" dirty="0"/>
              <a:t>. PEDRO GANDO </a:t>
            </a:r>
            <a:r>
              <a:rPr lang="es-ES" sz="1600" b="1" dirty="0" smtClean="0"/>
              <a:t>CAÑARTE                                             - GUAYAQUIL 2012-</a:t>
            </a:r>
            <a:endParaRPr lang="es-EC" sz="1600" b="1" dirty="0"/>
          </a:p>
        </p:txBody>
      </p:sp>
    </p:spTree>
    <p:extLst>
      <p:ext uri="{BB962C8B-B14F-4D97-AF65-F5344CB8AC3E}">
        <p14:creationId xmlns="" xmlns:p14="http://schemas.microsoft.com/office/powerpoint/2010/main" val="2712314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b="1" dirty="0" smtClean="0"/>
              <a:t>Edad:  15-25</a:t>
            </a:r>
            <a:r>
              <a:rPr lang="es-EC" i="1" dirty="0" smtClean="0"/>
              <a:t>	</a:t>
            </a:r>
            <a:r>
              <a:rPr lang="es-EC" b="1" dirty="0" smtClean="0"/>
              <a:t>26-35	36-45  46-55</a:t>
            </a:r>
            <a:r>
              <a:rPr lang="es-EC" i="1" dirty="0" smtClean="0"/>
              <a:t>	</a:t>
            </a:r>
            <a:r>
              <a:rPr lang="es-EC" b="1" dirty="0" smtClean="0"/>
              <a:t>55 en adelante.</a:t>
            </a:r>
          </a:p>
          <a:p>
            <a:endParaRPr lang="es-EC" dirty="0"/>
          </a:p>
        </p:txBody>
      </p:sp>
      <p:pic>
        <p:nvPicPr>
          <p:cNvPr id="4" name="3 Imagen"/>
          <p:cNvPicPr/>
          <p:nvPr/>
        </p:nvPicPr>
        <p:blipFill>
          <a:blip r:embed="rId2" cstate="print"/>
          <a:srcRect/>
          <a:stretch>
            <a:fillRect/>
          </a:stretch>
        </p:blipFill>
        <p:spPr bwMode="auto">
          <a:xfrm>
            <a:off x="4071934" y="2143116"/>
            <a:ext cx="4505325" cy="167640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785786" y="3071810"/>
            <a:ext cx="2738433" cy="2452685"/>
          </a:xfrm>
          <a:prstGeom prst="rect">
            <a:avLst/>
          </a:prstGeom>
          <a:noFill/>
          <a:ln w="9525">
            <a:noFill/>
            <a:miter lim="800000"/>
            <a:headEnd/>
            <a:tailEnd/>
          </a:ln>
        </p:spPr>
      </p:pic>
      <p:sp>
        <p:nvSpPr>
          <p:cNvPr id="38913" name="Rectangle 1"/>
          <p:cNvSpPr>
            <a:spLocks noChangeArrowheads="1"/>
          </p:cNvSpPr>
          <p:nvPr/>
        </p:nvSpPr>
        <p:spPr bwMode="auto">
          <a:xfrm>
            <a:off x="4071934" y="4250537"/>
            <a:ext cx="41433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CONCLUSION: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los datos analizados se observa que el 73.3% de los encuestados oscilan entre los 15 y 25 años. El porcentaje restante se distribuye entre adultos entre 26 y 35 años (12%), adultos de entre 36 y 45 años (6.5%), adultos entre 46 y 55 años (5%) y de 55 años en adelante (3.2%).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 </a:t>
            </a:r>
            <a:br>
              <a:rPr lang="es-EC" dirty="0" smtClean="0"/>
            </a:br>
            <a:r>
              <a:rPr lang="es-EC" b="1" dirty="0" smtClean="0"/>
              <a:t>Género:	      Masculino</a:t>
            </a:r>
            <a:r>
              <a:rPr lang="es-EC" i="1" dirty="0" smtClean="0"/>
              <a:t>		</a:t>
            </a:r>
            <a:r>
              <a:rPr lang="es-EC" b="1" dirty="0" smtClean="0"/>
              <a:t>Femenino</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714348" y="1714488"/>
            <a:ext cx="4247619" cy="1286055"/>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429256" y="1643050"/>
            <a:ext cx="3305175" cy="3057525"/>
          </a:xfrm>
          <a:prstGeom prst="rect">
            <a:avLst/>
          </a:prstGeom>
          <a:noFill/>
          <a:ln w="9525">
            <a:noFill/>
            <a:miter lim="800000"/>
            <a:headEnd/>
            <a:tailEnd/>
          </a:ln>
        </p:spPr>
      </p:pic>
      <p:sp>
        <p:nvSpPr>
          <p:cNvPr id="37889" name="Rectangle 1"/>
          <p:cNvSpPr>
            <a:spLocks noChangeArrowheads="1"/>
          </p:cNvSpPr>
          <p:nvPr/>
        </p:nvSpPr>
        <p:spPr bwMode="auto">
          <a:xfrm>
            <a:off x="785786" y="3446507"/>
            <a:ext cx="40005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CONCUSIÓN:</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 observa que el 50.374% de nuestros encuestados fueron del género femenino frente al 49.626% que perteneciente al género masculino.</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000" b="1" dirty="0" err="1" smtClean="0"/>
              <a:t>ector</a:t>
            </a:r>
            <a:r>
              <a:rPr lang="es-EC" sz="2000" b="1" dirty="0" smtClean="0"/>
              <a:t> donde vive:       Norte</a:t>
            </a:r>
            <a:r>
              <a:rPr lang="es-EC" sz="2000" i="1" dirty="0" smtClean="0"/>
              <a:t>	</a:t>
            </a:r>
            <a:r>
              <a:rPr lang="es-EC" sz="2000" b="1" dirty="0" smtClean="0"/>
              <a:t>Centro</a:t>
            </a:r>
            <a:r>
              <a:rPr lang="es-EC" sz="2000" i="1" dirty="0" smtClean="0"/>
              <a:t>	</a:t>
            </a:r>
            <a:r>
              <a:rPr lang="es-EC" sz="2000" b="1" dirty="0" smtClean="0"/>
              <a:t>Sur</a:t>
            </a:r>
            <a:r>
              <a:rPr lang="es-EC" sz="2000" i="1" dirty="0" smtClean="0"/>
              <a:t>	</a:t>
            </a:r>
            <a:r>
              <a:rPr lang="es-EC" sz="2000" b="1" dirty="0" smtClean="0"/>
              <a:t>Otro</a:t>
            </a:r>
            <a:endParaRPr lang="es-EC" sz="2000" dirty="0"/>
          </a:p>
        </p:txBody>
      </p:sp>
      <p:pic>
        <p:nvPicPr>
          <p:cNvPr id="4" name="3 Marcador de contenido"/>
          <p:cNvPicPr>
            <a:picLocks noGrp="1"/>
          </p:cNvPicPr>
          <p:nvPr>
            <p:ph idx="1"/>
          </p:nvPr>
        </p:nvPicPr>
        <p:blipFill>
          <a:blip r:embed="rId2" cstate="print"/>
          <a:srcRect/>
          <a:stretch>
            <a:fillRect/>
          </a:stretch>
        </p:blipFill>
        <p:spPr bwMode="auto">
          <a:xfrm>
            <a:off x="785786" y="1428736"/>
            <a:ext cx="4095238" cy="1486108"/>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429256" y="1785926"/>
            <a:ext cx="3033706" cy="2909883"/>
          </a:xfrm>
          <a:prstGeom prst="rect">
            <a:avLst/>
          </a:prstGeom>
          <a:noFill/>
          <a:ln w="9525">
            <a:noFill/>
            <a:miter lim="800000"/>
            <a:headEnd/>
            <a:tailEnd/>
          </a:ln>
        </p:spPr>
      </p:pic>
      <p:sp>
        <p:nvSpPr>
          <p:cNvPr id="36865" name="Rectangle 1"/>
          <p:cNvSpPr>
            <a:spLocks noChangeArrowheads="1"/>
          </p:cNvSpPr>
          <p:nvPr/>
        </p:nvSpPr>
        <p:spPr bwMode="auto">
          <a:xfrm>
            <a:off x="642910" y="3132236"/>
            <a:ext cx="464343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Podemos ver que nuestra muestra es representativa de la distribución de la población en la ciudad, ya que como sabemos en el norte se concentra el mayor porcentaje de los hogares guayaquileños, de ahí que nuestro valor estimado resulta del 44.6% para este sector de la ciudad. Seguido está el sur de la ciudad, con un 31.9% y a continuación el centro de la urbe con un 17.7%.</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Así mismo observamos que sólo un 5.7% de nuestras personas entrevistadas viven en otro lugar (ya sea fuera o dentro del puerto principal</a:t>
            </a:r>
            <a:r>
              <a:rPr kumimoji="0" lang="es-EC" sz="1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000" b="1" dirty="0" smtClean="0"/>
              <a:t>Practica usted algún deporte o actividad física</a:t>
            </a:r>
            <a:r>
              <a:rPr lang="es-EC" sz="2000" b="1" i="1" dirty="0" smtClean="0"/>
              <a:t>?   </a:t>
            </a:r>
            <a:r>
              <a:rPr lang="es-EC" sz="2000" b="1" dirty="0" smtClean="0"/>
              <a:t>Si</a:t>
            </a:r>
            <a:r>
              <a:rPr lang="es-EC" sz="2000" i="1" dirty="0" smtClean="0"/>
              <a:t>		</a:t>
            </a:r>
            <a:r>
              <a:rPr lang="es-EC" sz="2000" b="1" dirty="0" smtClean="0"/>
              <a:t>No</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642910" y="1500174"/>
            <a:ext cx="4019048" cy="164307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286380" y="1357298"/>
            <a:ext cx="3181350" cy="2752725"/>
          </a:xfrm>
          <a:prstGeom prst="rect">
            <a:avLst/>
          </a:prstGeom>
          <a:noFill/>
          <a:ln w="9525">
            <a:noFill/>
            <a:miter lim="800000"/>
            <a:headEnd/>
            <a:tailEnd/>
          </a:ln>
        </p:spPr>
      </p:pic>
      <p:sp>
        <p:nvSpPr>
          <p:cNvPr id="35841" name="Rectangle 1"/>
          <p:cNvSpPr>
            <a:spLocks noChangeArrowheads="1"/>
          </p:cNvSpPr>
          <p:nvPr/>
        </p:nvSpPr>
        <p:spPr bwMode="auto">
          <a:xfrm>
            <a:off x="714348" y="3357562"/>
            <a:ext cx="378618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Como podemos darnos cuenta, es fácilmente estimable el modo de vivir de la mayoría de los guayaquileños que últimamente viene imponiéndose, nos referimos al de la importancia de la ejercitación del cuerpo ya sea a través de las visitas a los gimnasios, practicando algún deporte, trotando o simplemente caminando. Citamos la frase “últimamente viene imponiéndose” puesto que esto ya es una corriente que está tomando fuerza a nivel mundial pues se está dando importancia a la salud física y mental de las personas.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700" b="1" dirty="0" smtClean="0"/>
              <a:t>¿Conoce usted la fruta ARAZA?</a:t>
            </a:r>
            <a:r>
              <a:rPr lang="es-EC" sz="2700" dirty="0" smtClean="0"/>
              <a:t/>
            </a:r>
            <a:br>
              <a:rPr lang="es-EC" sz="2700" dirty="0" smtClean="0"/>
            </a:br>
            <a:r>
              <a:rPr lang="es-EC" sz="2700" dirty="0" smtClean="0"/>
              <a:t>Si			No</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214282" y="1357298"/>
            <a:ext cx="4067743" cy="178595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286380" y="1071546"/>
            <a:ext cx="3162300" cy="2867025"/>
          </a:xfrm>
          <a:prstGeom prst="rect">
            <a:avLst/>
          </a:prstGeom>
          <a:noFill/>
          <a:ln w="9525">
            <a:noFill/>
            <a:miter lim="800000"/>
            <a:headEnd/>
            <a:tailEnd/>
          </a:ln>
        </p:spPr>
      </p:pic>
      <p:sp>
        <p:nvSpPr>
          <p:cNvPr id="34817" name="Rectangle 1"/>
          <p:cNvSpPr>
            <a:spLocks noChangeArrowheads="1"/>
          </p:cNvSpPr>
          <p:nvPr/>
        </p:nvSpPr>
        <p:spPr bwMode="auto">
          <a:xfrm>
            <a:off x="1071538" y="3252381"/>
            <a:ext cx="335755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Los resultados de la encuesta nos muestran que la fruta ARAZA es conocida con un 75.8% de los encuestados, y un 24.2% no conocen la fruta, este resultado nos ayudará de cierta manera para lanzar el producto al mercado, ya que la mayoría de los encuestados conocen el ARAZA.</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normAutofit/>
          </a:bodyPr>
          <a:lstStyle/>
          <a:p>
            <a:r>
              <a:rPr lang="es-EC" sz="2400" b="1" dirty="0" smtClean="0"/>
              <a:t>¿Sabe usted las propiedades multivitamínicas del ARAZA?</a:t>
            </a:r>
            <a:endParaRPr lang="es-EC" sz="2400" dirty="0"/>
          </a:p>
        </p:txBody>
      </p:sp>
      <p:pic>
        <p:nvPicPr>
          <p:cNvPr id="4" name="3 Marcador de contenido"/>
          <p:cNvPicPr>
            <a:picLocks noGrp="1"/>
          </p:cNvPicPr>
          <p:nvPr>
            <p:ph idx="1"/>
          </p:nvPr>
        </p:nvPicPr>
        <p:blipFill>
          <a:blip r:embed="rId2" cstate="print"/>
          <a:srcRect/>
          <a:stretch>
            <a:fillRect/>
          </a:stretch>
        </p:blipFill>
        <p:spPr bwMode="auto">
          <a:xfrm>
            <a:off x="285720" y="1285860"/>
            <a:ext cx="4086796" cy="142876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929190" y="1214422"/>
            <a:ext cx="3600450" cy="3067050"/>
          </a:xfrm>
          <a:prstGeom prst="rect">
            <a:avLst/>
          </a:prstGeom>
          <a:noFill/>
          <a:ln w="9525">
            <a:noFill/>
            <a:miter lim="800000"/>
            <a:headEnd/>
            <a:tailEnd/>
          </a:ln>
        </p:spPr>
      </p:pic>
      <p:sp>
        <p:nvSpPr>
          <p:cNvPr id="33793" name="Rectangle 1"/>
          <p:cNvSpPr>
            <a:spLocks noChangeArrowheads="1"/>
          </p:cNvSpPr>
          <p:nvPr/>
        </p:nvSpPr>
        <p:spPr bwMode="auto">
          <a:xfrm>
            <a:off x="857224" y="3000372"/>
            <a:ext cx="342899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pesar que la fruta es conocida, nuestros encuestados no conocen las propiedades del ARAZA con el 72.3%, y apenas el 27.7% de los encuestados conocen de sus beneficios, como empresa tenemos que dar a conocer las propiedades que contiene el ARAZA y los beneficios que se obtiene al consumirla.</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700" b="1" dirty="0" smtClean="0"/>
              <a:t>¿Ha consumido alguna vez la fruta ARAZA?</a:t>
            </a:r>
            <a:r>
              <a:rPr lang="es-EC" sz="2700" dirty="0" smtClean="0"/>
              <a:t/>
            </a:r>
            <a:br>
              <a:rPr lang="es-EC" sz="2700" dirty="0" smtClean="0"/>
            </a:br>
            <a:r>
              <a:rPr lang="es-EC" sz="2700" b="1" dirty="0" smtClean="0"/>
              <a:t>Si			       No</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928662" y="1428736"/>
            <a:ext cx="3601010" cy="200026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857752" y="1285860"/>
            <a:ext cx="3467100" cy="3028950"/>
          </a:xfrm>
          <a:prstGeom prst="rect">
            <a:avLst/>
          </a:prstGeom>
          <a:noFill/>
          <a:ln w="9525">
            <a:noFill/>
            <a:miter lim="800000"/>
            <a:headEnd/>
            <a:tailEnd/>
          </a:ln>
        </p:spPr>
      </p:pic>
      <p:sp>
        <p:nvSpPr>
          <p:cNvPr id="45057" name="Rectangle 1"/>
          <p:cNvSpPr>
            <a:spLocks noChangeArrowheads="1"/>
          </p:cNvSpPr>
          <p:nvPr/>
        </p:nvSpPr>
        <p:spPr bwMode="auto">
          <a:xfrm>
            <a:off x="1285852" y="3643314"/>
            <a:ext cx="314327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Los resultados indican el 64.3% ha consumido la fruta y el 35.7% nunca la ha probado, unas de las razones podría atribuirse por falta de conocimiento sobre el ARAZA y sus propiedades nutritivas.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 </a:t>
            </a:r>
            <a:r>
              <a:rPr lang="es-EC" sz="2200" b="1" dirty="0" smtClean="0"/>
              <a:t>¿Alguna vez usted ha consumido algún producto energético o multivitamínico?</a:t>
            </a:r>
            <a:r>
              <a:rPr lang="es-EC" sz="2200" dirty="0" smtClean="0"/>
              <a:t/>
            </a:r>
            <a:br>
              <a:rPr lang="es-EC" sz="2200" dirty="0" smtClean="0"/>
            </a:br>
            <a:r>
              <a:rPr lang="es-EC" sz="2200" b="1" dirty="0" smtClean="0"/>
              <a:t>                                     Si</a:t>
            </a:r>
            <a:r>
              <a:rPr lang="es-EC" sz="2200" dirty="0" smtClean="0"/>
              <a:t>			</a:t>
            </a:r>
            <a:r>
              <a:rPr lang="es-EC" sz="2200" b="1" dirty="0" smtClean="0"/>
              <a:t>No</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428596" y="1571612"/>
            <a:ext cx="4086796" cy="125747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786314" y="1285860"/>
            <a:ext cx="3933825" cy="3409950"/>
          </a:xfrm>
          <a:prstGeom prst="rect">
            <a:avLst/>
          </a:prstGeom>
          <a:noFill/>
          <a:ln w="9525">
            <a:noFill/>
            <a:miter lim="800000"/>
            <a:headEnd/>
            <a:tailEnd/>
          </a:ln>
        </p:spPr>
      </p:pic>
      <p:sp>
        <p:nvSpPr>
          <p:cNvPr id="44033" name="Rectangle 1"/>
          <p:cNvSpPr>
            <a:spLocks noChangeArrowheads="1"/>
          </p:cNvSpPr>
          <p:nvPr/>
        </p:nvSpPr>
        <p:spPr bwMode="auto">
          <a:xfrm>
            <a:off x="642910" y="3500438"/>
            <a:ext cx="40005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los datos analizados se observa que el 83.3% de los encuestados consume productos multivitamínicos, mientras el 16.7% no lo hace. Lo cual demuestra que se ha seleccionado correctamente a la muestra por ser representativa de la población que deseamos inferir. Por lo tanto los resultados de las encuestas van a proveer la información necesaria para tomar decisiones acertadas para el proyecto.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Qué tipo de producto multivitamínico ha consumido? </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500034" y="1285860"/>
            <a:ext cx="5038096" cy="2257740"/>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6072198" y="1643050"/>
            <a:ext cx="1933576" cy="1390649"/>
          </a:xfrm>
          <a:prstGeom prst="rect">
            <a:avLst/>
          </a:prstGeom>
          <a:noFill/>
          <a:ln w="9525">
            <a:noFill/>
            <a:miter lim="800000"/>
            <a:headEnd/>
            <a:tailEnd/>
          </a:ln>
        </p:spPr>
      </p:pic>
      <p:sp>
        <p:nvSpPr>
          <p:cNvPr id="43009" name="Rectangle 1"/>
          <p:cNvSpPr>
            <a:spLocks noChangeArrowheads="1"/>
          </p:cNvSpPr>
          <p:nvPr/>
        </p:nvSpPr>
        <p:spPr bwMode="auto">
          <a:xfrm>
            <a:off x="1285852" y="3979610"/>
            <a:ext cx="621510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Del trabajo de campo se concluye que el 43.1% de personas encuestadas consume multivitamícos en pastillas; el 37.7% en bebidas; el 16% nunca ha consumido este producto y un pequeño porcentaje, el 3.2% en forma de barras multivitamínicas. Por lo tanto se </a:t>
            </a:r>
            <a:r>
              <a:rPr kumimoji="0" lang="es-EC"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considera</a:t>
            </a:r>
            <a:r>
              <a:rPr kumimoji="0" lang="es-EC"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buen resultado ya que un buen porcentaje de los entrevistados al consumir bebidas multivitamínicas, podría también consumir la bebida multivitamínica a base de ARAZA al poseer características similares.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1800" b="1" dirty="0" smtClean="0"/>
              <a:t>Por qué ha consumido productos multivitamínicos? (escoja sólo una opción)</a:t>
            </a:r>
            <a:br>
              <a:rPr lang="es-EC" sz="1800" b="1" dirty="0" smtClean="0"/>
            </a:br>
            <a:endParaRPr lang="es-EC" sz="1800" b="1" dirty="0"/>
          </a:p>
        </p:txBody>
      </p:sp>
      <p:pic>
        <p:nvPicPr>
          <p:cNvPr id="4" name="3 Marcador de contenido"/>
          <p:cNvPicPr>
            <a:picLocks noGrp="1"/>
          </p:cNvPicPr>
          <p:nvPr>
            <p:ph idx="1"/>
          </p:nvPr>
        </p:nvPicPr>
        <p:blipFill>
          <a:blip r:embed="rId2" cstate="print"/>
          <a:srcRect/>
          <a:stretch>
            <a:fillRect/>
          </a:stretch>
        </p:blipFill>
        <p:spPr bwMode="auto">
          <a:xfrm>
            <a:off x="357159" y="1142985"/>
            <a:ext cx="4857784" cy="264320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286380" y="1142984"/>
            <a:ext cx="3357586" cy="2643206"/>
          </a:xfrm>
          <a:prstGeom prst="rect">
            <a:avLst/>
          </a:prstGeom>
          <a:noFill/>
          <a:ln w="9525">
            <a:noFill/>
            <a:miter lim="800000"/>
            <a:headEnd/>
            <a:tailEnd/>
          </a:ln>
        </p:spPr>
      </p:pic>
      <p:sp>
        <p:nvSpPr>
          <p:cNvPr id="41985" name="Rectangle 1"/>
          <p:cNvSpPr>
            <a:spLocks noChangeArrowheads="1"/>
          </p:cNvSpPr>
          <p:nvPr/>
        </p:nvSpPr>
        <p:spPr bwMode="auto">
          <a:xfrm>
            <a:off x="785786" y="3989491"/>
            <a:ext cx="692948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acuerdo a las observaciones podemos concluir que nuestro segmento de mercado estaría comprendido por las personas que se preocupan por su salud, que representan el 34.7% y los deportistas que son el 24.2%. El porcentaje restante que no forma parte de nuestro análisis son el 16% que no ha consumido este tipo de productos, el 13.5% que lo hace por tener una vida activa, y por último el 11.7% que representa a las personas que han consumido este producto por estar enfermas.</a:t>
            </a: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ES" sz="3200" b="1" dirty="0" smtClean="0"/>
              <a:t>INTRODUCCION</a:t>
            </a:r>
            <a:r>
              <a:rPr lang="es-EC" dirty="0"/>
              <a:t/>
            </a:r>
            <a:br>
              <a:rPr lang="es-EC" dirty="0"/>
            </a:br>
            <a:endParaRPr lang="es-EC" dirty="0"/>
          </a:p>
        </p:txBody>
      </p:sp>
      <p:sp>
        <p:nvSpPr>
          <p:cNvPr id="3" name="2 Marcador de contenido"/>
          <p:cNvSpPr>
            <a:spLocks noGrp="1"/>
          </p:cNvSpPr>
          <p:nvPr>
            <p:ph idx="1"/>
          </p:nvPr>
        </p:nvSpPr>
        <p:spPr>
          <a:xfrm>
            <a:off x="323528" y="1772816"/>
            <a:ext cx="5347320" cy="3947269"/>
          </a:xfrm>
        </p:spPr>
        <p:txBody>
          <a:bodyPr>
            <a:normAutofit fontScale="92500" lnSpcReduction="10000"/>
          </a:bodyPr>
          <a:lstStyle/>
          <a:p>
            <a:pPr algn="just"/>
            <a:r>
              <a:rPr lang="es-ES" dirty="0"/>
              <a:t>El arazá (Eugenia Stipitata), es un arbusto originario de la Amazonia peruana, donde se encuentra la mayor concentración de plantas en estado natural. Su cultivo se ha extendido dentro de la Amazonia, en el  Perú, Colombia, Ecuador y Brasil</a:t>
            </a:r>
            <a:endParaRPr lang="es-EC"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1916832"/>
            <a:ext cx="2647950" cy="2686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196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200" b="1" dirty="0" smtClean="0"/>
              <a:t>Estaría dispuesto a comprar una bebida multivitamínica a base de ARAZA?</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285720" y="1214423"/>
            <a:ext cx="3357586" cy="1714512"/>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819775" y="1071546"/>
            <a:ext cx="3324225" cy="3105150"/>
          </a:xfrm>
          <a:prstGeom prst="rect">
            <a:avLst/>
          </a:prstGeom>
          <a:noFill/>
          <a:ln w="9525">
            <a:noFill/>
            <a:miter lim="800000"/>
            <a:headEnd/>
            <a:tailEnd/>
          </a:ln>
        </p:spPr>
      </p:pic>
      <p:sp>
        <p:nvSpPr>
          <p:cNvPr id="40961" name="Rectangle 1"/>
          <p:cNvSpPr>
            <a:spLocks noChangeArrowheads="1"/>
          </p:cNvSpPr>
          <p:nvPr/>
        </p:nvSpPr>
        <p:spPr bwMode="auto">
          <a:xfrm>
            <a:off x="142844" y="3544451"/>
            <a:ext cx="585791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CONCLUSIÓN:</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los resultados se concluye que el producto multivitamínico a base de ARAZA tiene una excelente acogida, ya que el 68.1% de los encuestados estaría dispuesto a consumirlo. El porcentaje restante está comprendido por las personas que jamás han consumido este tipo de producto que son el 16% y las que no consumirían el producto 16%.</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2200" b="1" dirty="0" smtClean="0"/>
              <a:t>En qué presentación preferiría la bebida multivitamínica a base de ARAZA? (</a:t>
            </a:r>
            <a:r>
              <a:rPr lang="es-EC" sz="2200" b="1" i="1" dirty="0" smtClean="0"/>
              <a:t>escoja solo una opción</a:t>
            </a:r>
            <a:r>
              <a:rPr lang="es-EC" sz="2200" b="1" dirty="0" smtClean="0"/>
              <a:t>)</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142844" y="1142984"/>
            <a:ext cx="7858180" cy="421484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CONCLUSIONES</a:t>
            </a:r>
            <a:endParaRPr lang="es-EC" dirty="0"/>
          </a:p>
        </p:txBody>
      </p:sp>
      <p:sp>
        <p:nvSpPr>
          <p:cNvPr id="3" name="2 Marcador de contenido"/>
          <p:cNvSpPr>
            <a:spLocks noGrp="1"/>
          </p:cNvSpPr>
          <p:nvPr>
            <p:ph idx="1"/>
          </p:nvPr>
        </p:nvSpPr>
        <p:spPr/>
        <p:txBody>
          <a:bodyPr>
            <a:normAutofit/>
          </a:bodyPr>
          <a:lstStyle/>
          <a:p>
            <a:pPr algn="just"/>
            <a:r>
              <a:rPr lang="es-EC" sz="2200" dirty="0" smtClean="0"/>
              <a:t>Acorde a los resultados obtenidos de la encuesta nuestro segmento de mercado corresponde a personas de entre 15 y 25 años (más del 73% de la muestra); las mismas que en su gran mayoría conocen la fruta ARAZA (el 75%), el 64% de ellos lo ha consumido alguna vez, pero al mismo tiempo desconocen las propiedades benéficas de la fruta (el 72% de los encuestados).</a:t>
            </a:r>
          </a:p>
          <a:p>
            <a:pPr algn="just"/>
            <a:r>
              <a:rPr lang="es-EC" sz="2200" dirty="0" smtClean="0"/>
              <a:t>Otros resultados obtenidos reflejan que el 83% ha consumido alguna vez productos multivitamínicos y energizantes, en su gran mayoría a través de pastillas y bebidas. El motivo principal por el cual consumen un producto energizante fue para mejorar su salud (34%), realizan deportes (24%) y vida activa (14%). </a:t>
            </a:r>
          </a:p>
          <a:p>
            <a:pPr algn="just"/>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t>PROCESO DEL PRODUCTO</a:t>
            </a:r>
            <a:endParaRPr lang="es-EC" dirty="0"/>
          </a:p>
        </p:txBody>
      </p:sp>
      <p:pic>
        <p:nvPicPr>
          <p:cNvPr id="46082" name="Picture 2"/>
          <p:cNvPicPr>
            <a:picLocks noGrp="1" noChangeAspect="1" noChangeArrowheads="1"/>
          </p:cNvPicPr>
          <p:nvPr>
            <p:ph idx="1"/>
          </p:nvPr>
        </p:nvPicPr>
        <p:blipFill>
          <a:blip r:embed="rId2" cstate="print"/>
          <a:srcRect/>
          <a:stretch>
            <a:fillRect/>
          </a:stretch>
        </p:blipFill>
        <p:spPr bwMode="auto">
          <a:xfrm>
            <a:off x="1428728" y="1357298"/>
            <a:ext cx="5819220" cy="492922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DESCRIPCIÓN DEL PROCESO</a:t>
            </a:r>
            <a:r>
              <a:rPr lang="es-EC" dirty="0" smtClean="0"/>
              <a:t/>
            </a:r>
            <a:br>
              <a:rPr lang="es-EC" dirty="0" smtClean="0"/>
            </a:br>
            <a:endParaRPr lang="es-EC" dirty="0"/>
          </a:p>
        </p:txBody>
      </p:sp>
      <p:sp>
        <p:nvSpPr>
          <p:cNvPr id="3" name="2 Marcador de contenido"/>
          <p:cNvSpPr>
            <a:spLocks noGrp="1"/>
          </p:cNvSpPr>
          <p:nvPr>
            <p:ph idx="1"/>
          </p:nvPr>
        </p:nvSpPr>
        <p:spPr/>
        <p:txBody>
          <a:bodyPr>
            <a:normAutofit fontScale="55000" lnSpcReduction="20000"/>
          </a:bodyPr>
          <a:lstStyle/>
          <a:p>
            <a:r>
              <a:rPr lang="es-EC" dirty="0" smtClean="0"/>
              <a:t>1. Recepción de la fruta.</a:t>
            </a:r>
          </a:p>
          <a:p>
            <a:r>
              <a:rPr lang="es-EC" dirty="0" smtClean="0"/>
              <a:t>2. Selección y lavado de la fruta.</a:t>
            </a:r>
          </a:p>
          <a:p>
            <a:r>
              <a:rPr lang="es-EC" dirty="0" smtClean="0"/>
              <a:t>3. Pelado de la fruta.</a:t>
            </a:r>
          </a:p>
          <a:p>
            <a:r>
              <a:rPr lang="es-EC" dirty="0" smtClean="0"/>
              <a:t>4. Extracción del jugo de la fruta.</a:t>
            </a:r>
          </a:p>
          <a:p>
            <a:r>
              <a:rPr lang="es-EC" dirty="0" smtClean="0"/>
              <a:t>5. Calentamiento del agua en un intercambiador de calor.</a:t>
            </a:r>
          </a:p>
          <a:p>
            <a:r>
              <a:rPr lang="es-EC" dirty="0" smtClean="0"/>
              <a:t>6. Bombeo del agua hacia un tanque donde se añade azúcar para su mezcla.</a:t>
            </a:r>
          </a:p>
          <a:p>
            <a:r>
              <a:rPr lang="es-EC" dirty="0" smtClean="0"/>
              <a:t>7. Bombeo del agua azucarada, a través de un filtro y colocación del agua en el tanque homogeneizador.</a:t>
            </a:r>
          </a:p>
          <a:p>
            <a:r>
              <a:rPr lang="es-EC" dirty="0" smtClean="0"/>
              <a:t>8. Adición del jugo extraído de la fruta. Mezcla.</a:t>
            </a:r>
          </a:p>
          <a:p>
            <a:r>
              <a:rPr lang="es-EC" dirty="0" smtClean="0"/>
              <a:t>9. Bombeo de esta mezcla, a través de un cambiador tubular de calor para su pasteurización.</a:t>
            </a:r>
          </a:p>
          <a:p>
            <a:r>
              <a:rPr lang="es-EC" dirty="0" smtClean="0"/>
              <a:t>10. Enfriado y bombeo del jugo dentro de un tanque de almacenamiento temporal.</a:t>
            </a:r>
          </a:p>
          <a:p>
            <a:r>
              <a:rPr lang="es-EC" dirty="0" smtClean="0"/>
              <a:t>11. Bombeo a la máquina llenadora de </a:t>
            </a:r>
            <a:r>
              <a:rPr lang="es-EC" dirty="0" err="1" smtClean="0"/>
              <a:t>tetrapak</a:t>
            </a:r>
            <a:endParaRPr lang="es-EC" dirty="0" smtClean="0"/>
          </a:p>
          <a:p>
            <a:r>
              <a:rPr lang="es-EC" dirty="0" smtClean="0"/>
              <a:t>12. Empaque en cajas de cartón.</a:t>
            </a:r>
          </a:p>
          <a:p>
            <a:r>
              <a:rPr lang="es-EC" dirty="0" smtClean="0"/>
              <a:t>13. Sellado de las cajas de cartón y colocación en un almacén hasta su comercialización.</a:t>
            </a:r>
          </a:p>
          <a:p>
            <a:endParaRPr lang="es-EC"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BALANCE  DE MAQUINARIAS Y EQUIPOS</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85918" y="1643050"/>
            <a:ext cx="5572164" cy="442915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BALANCE DE PERSONAL TÉCNICO</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71538" y="1571612"/>
            <a:ext cx="7143800" cy="352206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BALANCE DE OBRAS FISICAS</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42976" y="1714488"/>
            <a:ext cx="6858048" cy="41434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ESTUDIO DE LOCALIZACION</a:t>
            </a:r>
            <a:r>
              <a:rPr lang="es-EC" dirty="0" smtClean="0"/>
              <a:t/>
            </a:r>
            <a:br>
              <a:rPr lang="es-EC" dirty="0" smtClean="0"/>
            </a:b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928662" y="1142984"/>
            <a:ext cx="7215237" cy="39290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CONCLUSIONES DEL ESTUDIO TECNICO</a:t>
            </a:r>
            <a:r>
              <a:rPr lang="es-EC" dirty="0" smtClean="0"/>
              <a:t/>
            </a:r>
            <a:br>
              <a:rPr lang="es-EC" dirty="0" smtClean="0"/>
            </a:br>
            <a:endParaRPr lang="es-EC" dirty="0"/>
          </a:p>
        </p:txBody>
      </p:sp>
      <p:sp>
        <p:nvSpPr>
          <p:cNvPr id="3" name="2 Marcador de contenido"/>
          <p:cNvSpPr>
            <a:spLocks noGrp="1"/>
          </p:cNvSpPr>
          <p:nvPr>
            <p:ph idx="1"/>
          </p:nvPr>
        </p:nvSpPr>
        <p:spPr/>
        <p:txBody>
          <a:bodyPr>
            <a:normAutofit fontScale="92500" lnSpcReduction="10000"/>
          </a:bodyPr>
          <a:lstStyle/>
          <a:p>
            <a:pPr algn="just"/>
            <a:r>
              <a:rPr lang="es-EC" dirty="0" smtClean="0"/>
              <a:t>La inversión en la instalación de la planta tendrá un bajo costo, lo que se refiere a maquinaria y equipos en general, pero las adecuaciones tendrá un costo más bajo, debido a que el terreno consta ya con varias adecuaciones, facilitando la restructuración del local alquilado, esto ayudará a disminuir la inversión a lo que se refiere compra de terreno, facilitando rápidamente la ubicación y funcionamiento de la planta para la elaboración del jugo multivitamínico a base de ARAZA.</a:t>
            </a:r>
          </a:p>
          <a:p>
            <a:pPr algn="just"/>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S" sz="2800" b="1" dirty="0"/>
              <a:t>PLANTEAMIENTO DEL PROBLEMA</a:t>
            </a:r>
            <a:r>
              <a:rPr lang="es-EC" dirty="0"/>
              <a:t/>
            </a:r>
            <a:br>
              <a:rPr lang="es-EC" dirty="0"/>
            </a:br>
            <a:endParaRPr lang="es-EC" dirty="0"/>
          </a:p>
        </p:txBody>
      </p:sp>
      <p:sp>
        <p:nvSpPr>
          <p:cNvPr id="3" name="2 Marcador de contenido"/>
          <p:cNvSpPr>
            <a:spLocks noGrp="1"/>
          </p:cNvSpPr>
          <p:nvPr>
            <p:ph idx="1"/>
          </p:nvPr>
        </p:nvSpPr>
        <p:spPr/>
        <p:txBody>
          <a:bodyPr>
            <a:normAutofit/>
          </a:bodyPr>
          <a:lstStyle/>
          <a:p>
            <a:pPr algn="just"/>
            <a:r>
              <a:rPr lang="es-ES" dirty="0"/>
              <a:t>Debido a que existen en el mercado diferentes productos sustitutos al </a:t>
            </a:r>
            <a:r>
              <a:rPr lang="es-ES" dirty="0" smtClean="0"/>
              <a:t>nuestro tales como : RED BULL, GATORADE, V220, PROFIT, que en su mayoría son estimulantes por tal motivo hemos decidido lanzar una bebida sin químicos que cumplan con las mismas propiedades multivitamínicas y no sea perjudicial para la salud.</a:t>
            </a:r>
            <a:endParaRPr lang="es-EC" dirty="0"/>
          </a:p>
        </p:txBody>
      </p:sp>
    </p:spTree>
    <p:extLst>
      <p:ext uri="{BB962C8B-B14F-4D97-AF65-F5344CB8AC3E}">
        <p14:creationId xmlns="" xmlns:p14="http://schemas.microsoft.com/office/powerpoint/2010/main" val="312622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t>ESTUDIO ORGANIZACIONAL</a:t>
            </a:r>
            <a:endParaRPr lang="es-EC"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1619250" y="1650206"/>
            <a:ext cx="6057900" cy="433387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MISION &amp; VISION</a:t>
            </a:r>
            <a:endParaRPr lang="es-EC" dirty="0"/>
          </a:p>
        </p:txBody>
      </p:sp>
      <p:sp>
        <p:nvSpPr>
          <p:cNvPr id="3" name="2 Marcador de contenido"/>
          <p:cNvSpPr>
            <a:spLocks noGrp="1"/>
          </p:cNvSpPr>
          <p:nvPr>
            <p:ph idx="1"/>
          </p:nvPr>
        </p:nvSpPr>
        <p:spPr>
          <a:xfrm>
            <a:off x="304800" y="1554163"/>
            <a:ext cx="3838572" cy="3232160"/>
          </a:xfrm>
        </p:spPr>
        <p:txBody>
          <a:bodyPr>
            <a:normAutofit fontScale="92500" lnSpcReduction="10000"/>
          </a:bodyPr>
          <a:lstStyle/>
          <a:p>
            <a:pPr algn="ctr"/>
            <a:r>
              <a:rPr lang="es-EC" b="1" dirty="0" smtClean="0"/>
              <a:t>MISION</a:t>
            </a:r>
            <a:endParaRPr lang="es-EC" dirty="0" smtClean="0"/>
          </a:p>
          <a:p>
            <a:pPr algn="just">
              <a:buNone/>
            </a:pPr>
            <a:r>
              <a:rPr lang="es-EC" dirty="0" smtClean="0"/>
              <a:t>Brindar productos de excelente calidad mediante la oportuna atención de las necesidades de nuestros clientes</a:t>
            </a:r>
            <a:endParaRPr lang="es-EC" dirty="0"/>
          </a:p>
        </p:txBody>
      </p:sp>
      <p:sp>
        <p:nvSpPr>
          <p:cNvPr id="49153" name="Rectangle 1"/>
          <p:cNvSpPr>
            <a:spLocks noChangeArrowheads="1"/>
          </p:cNvSpPr>
          <p:nvPr/>
        </p:nvSpPr>
        <p:spPr bwMode="auto">
          <a:xfrm>
            <a:off x="5072066" y="2350230"/>
            <a:ext cx="392905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314700" algn="l"/>
              </a:tabLst>
            </a:pPr>
            <a:r>
              <a:rPr kumimoji="0" lang="es-EC" sz="20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VISION</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314700" algn="l"/>
              </a:tabLst>
            </a:pPr>
            <a:r>
              <a:rPr kumimoji="0" lang="es-EC"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Ser la empresa líder a nivel nacional en la elaboración y distribución de jugos y pulpas naturales a base de ARAZA.</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b="1" dirty="0" smtClean="0"/>
              <a:t>ESTUDIO FINANCIERO</a:t>
            </a:r>
            <a:r>
              <a:rPr lang="es-EC" dirty="0" smtClean="0"/>
              <a:t/>
            </a:r>
            <a:br>
              <a:rPr lang="es-EC" dirty="0" smtClean="0"/>
            </a:br>
            <a:endParaRPr lang="es-EC" dirty="0"/>
          </a:p>
        </p:txBody>
      </p:sp>
      <p:sp>
        <p:nvSpPr>
          <p:cNvPr id="3" name="2 Marcador de contenido"/>
          <p:cNvSpPr>
            <a:spLocks noGrp="1"/>
          </p:cNvSpPr>
          <p:nvPr>
            <p:ph idx="1"/>
          </p:nvPr>
        </p:nvSpPr>
        <p:spPr>
          <a:xfrm>
            <a:off x="304800" y="1554163"/>
            <a:ext cx="4695828" cy="4303730"/>
          </a:xfrm>
        </p:spPr>
        <p:txBody>
          <a:bodyPr>
            <a:normAutofit fontScale="70000" lnSpcReduction="20000"/>
          </a:bodyPr>
          <a:lstStyle/>
          <a:p>
            <a:pPr algn="ctr">
              <a:buNone/>
            </a:pPr>
            <a:r>
              <a:rPr lang="es-MX" b="1" dirty="0" smtClean="0"/>
              <a:t>ESTIMACION DE COSTOS</a:t>
            </a:r>
            <a:endParaRPr lang="es-EC" dirty="0" smtClean="0"/>
          </a:p>
          <a:p>
            <a:pPr algn="just">
              <a:buNone/>
            </a:pPr>
            <a:r>
              <a:rPr lang="es-ES" dirty="0" smtClean="0"/>
              <a:t>Las consideraciones acerca de los costos que influyen en el resultado de la decisión de una inversión constituyen uno de los elementos más determinantes de una correcta evaluación de proyectos. En este capítulo se analizan los principales conceptos y aplicaciones de costos, tanto directos como indirectos, y la forma en que deberán ser empleados en la formulación y evaluación de proyectos.</a:t>
            </a:r>
            <a:endParaRPr lang="es-EC"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143504" y="1785926"/>
            <a:ext cx="3643338" cy="34290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ANALISIS COSTO VOLUMEN UTILIDAD</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85918" y="1214422"/>
            <a:ext cx="5429288" cy="2500330"/>
          </a:xfrm>
          <a:prstGeom prst="rect">
            <a:avLst/>
          </a:prstGeom>
          <a:noFill/>
          <a:ln>
            <a:noFill/>
          </a:ln>
        </p:spPr>
      </p:pic>
      <p:sp>
        <p:nvSpPr>
          <p:cNvPr id="5" name="4 Rectángulo"/>
          <p:cNvSpPr/>
          <p:nvPr/>
        </p:nvSpPr>
        <p:spPr>
          <a:xfrm>
            <a:off x="2285984" y="4000504"/>
            <a:ext cx="4572000" cy="646331"/>
          </a:xfrm>
          <a:prstGeom prst="rect">
            <a:avLst/>
          </a:prstGeom>
        </p:spPr>
        <p:txBody>
          <a:bodyPr>
            <a:spAutoFit/>
          </a:bodyPr>
          <a:lstStyle/>
          <a:p>
            <a:pPr algn="ctr"/>
            <a:r>
              <a:rPr lang="es-ES" b="1" dirty="0" smtClean="0"/>
              <a:t>1 Punto de equilibrio (Análisis Costo – Volumen – Utilidad</a:t>
            </a:r>
            <a:endParaRPr lang="es-EC" dirty="0"/>
          </a:p>
        </p:txBody>
      </p:sp>
      <p:sp>
        <p:nvSpPr>
          <p:cNvPr id="57345" name="Rectangle 1"/>
          <p:cNvSpPr>
            <a:spLocks noChangeArrowheads="1"/>
          </p:cNvSpPr>
          <p:nvPr/>
        </p:nvSpPr>
        <p:spPr bwMode="auto">
          <a:xfrm>
            <a:off x="642910" y="4726955"/>
            <a:ext cx="77152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Q* = </a:t>
            </a:r>
            <a:r>
              <a:rPr kumimoji="0" lang="es-ES"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Ctos</a:t>
            </a:r>
            <a:r>
              <a:rPr kumimoji="0" lang="es-E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Fijos / (Precio – </a:t>
            </a:r>
            <a:r>
              <a:rPr kumimoji="0" lang="es-ES" sz="20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Cto</a:t>
            </a:r>
            <a:r>
              <a:rPr kumimoji="0" lang="es-E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Variable </a:t>
            </a:r>
            <a:r>
              <a:rPr kumimoji="0" lang="es-ES" b="1" i="0" u="none" strike="noStrike" cap="none" normalizeH="0" baseline="0" dirty="0" smtClean="0">
                <a:ln>
                  <a:noFill/>
                </a:ln>
                <a:solidFill>
                  <a:schemeClr val="tx1"/>
                </a:solidFill>
                <a:effectLst/>
                <a:latin typeface="Arial" pitchFamily="34" charset="0"/>
                <a:ea typeface="Calibri" pitchFamily="34" charset="0"/>
                <a:cs typeface="Arial" pitchFamily="34" charset="0"/>
              </a:rPr>
              <a:t>unitario</a:t>
            </a:r>
            <a:r>
              <a:rPr kumimoji="0" lang="es-E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COSTOS VARIABLES</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S" dirty="0" smtClean="0"/>
              <a:t>Una vez obtenido los costos variables de cada presentación, se procede a proyectarlos mensual y anualmente en un horizonte de 5 años. El total de producción anual se lo obtiene de la demanda estimada en el estudio de mercado. Se ha considerado que la producción del jugo de 1 litro representa el 40% del total producido, mientras que la producción del jugo de 250 ml representa el 60%. Ahora, para calcular la producción mensual, se han considerado distintos porcentajes, por ejemplo: en el primer año desde enero hasta marzo se producirá el 10% de la producción anual; desde marzo hasta junio se producirá el 6%; desde julio hasta octubre se producirá el 8%; en noviembre y diciembre se producirá el 10%.</a:t>
            </a:r>
            <a:endParaRPr lang="es-EC" dirty="0" smtClean="0"/>
          </a:p>
          <a:p>
            <a:pPr algn="just"/>
            <a:endParaRPr lang="es-EC"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COSTOS VARIABLES</a:t>
            </a:r>
            <a:endParaRPr lang="es-EC" dirty="0"/>
          </a:p>
        </p:txBody>
      </p:sp>
      <p:pic>
        <p:nvPicPr>
          <p:cNvPr id="58370" name="Picture 2"/>
          <p:cNvPicPr>
            <a:picLocks noGrp="1" noChangeAspect="1" noChangeArrowheads="1"/>
          </p:cNvPicPr>
          <p:nvPr>
            <p:ph idx="1"/>
          </p:nvPr>
        </p:nvPicPr>
        <p:blipFill>
          <a:blip r:embed="rId2" cstate="print"/>
          <a:srcRect/>
          <a:stretch>
            <a:fillRect/>
          </a:stretch>
        </p:blipFill>
        <p:spPr bwMode="auto">
          <a:xfrm>
            <a:off x="214282" y="1643050"/>
            <a:ext cx="4071934" cy="2643206"/>
          </a:xfrm>
          <a:prstGeom prst="rect">
            <a:avLst/>
          </a:prstGeom>
          <a:noFill/>
          <a:ln w="9525">
            <a:noFill/>
            <a:miter lim="800000"/>
            <a:headEnd/>
            <a:tailEnd/>
          </a:ln>
          <a:effectLst/>
        </p:spPr>
      </p:pic>
      <p:pic>
        <p:nvPicPr>
          <p:cNvPr id="5" name="4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286248" y="1285860"/>
            <a:ext cx="4643470" cy="450059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COSTOS FIJOS</a:t>
            </a:r>
            <a:endParaRPr lang="es-EC" dirty="0"/>
          </a:p>
        </p:txBody>
      </p:sp>
      <p:sp>
        <p:nvSpPr>
          <p:cNvPr id="3" name="2 Marcador de contenido"/>
          <p:cNvSpPr>
            <a:spLocks noGrp="1"/>
          </p:cNvSpPr>
          <p:nvPr>
            <p:ph idx="1"/>
          </p:nvPr>
        </p:nvSpPr>
        <p:spPr>
          <a:xfrm>
            <a:off x="304800" y="1554163"/>
            <a:ext cx="3124192" cy="3017845"/>
          </a:xfrm>
        </p:spPr>
        <p:txBody>
          <a:bodyPr>
            <a:noAutofit/>
          </a:bodyPr>
          <a:lstStyle/>
          <a:p>
            <a:pPr algn="just"/>
            <a:r>
              <a:rPr lang="es-ES" sz="1600" dirty="0" smtClean="0"/>
              <a:t>Los costos fijos han sido determinados por los sueldos de personal, gastos de servicios básicos, gastos de suministros, gastos de alquiler de la planta y gastos de movilización. A continuación se detallan estos costos por mes y por año. En cuanto a los sueldos de personal y siguiendo con el organigrama de la empresa, se contratarán dos gerentes, dos jefes de departamento, un </a:t>
            </a:r>
            <a:r>
              <a:rPr lang="es-ES" sz="1600" dirty="0" err="1" smtClean="0"/>
              <a:t>contador,tres</a:t>
            </a:r>
            <a:r>
              <a:rPr lang="es-ES" sz="1600" dirty="0" smtClean="0"/>
              <a:t> asistentes y ocho operarios.</a:t>
            </a:r>
            <a:endParaRPr lang="es-EC" sz="1600"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500430" y="1214422"/>
            <a:ext cx="5210175" cy="2543175"/>
          </a:xfrm>
          <a:prstGeom prst="rect">
            <a:avLst/>
          </a:prstGeom>
          <a:noFill/>
          <a:ln>
            <a:noFill/>
          </a:ln>
        </p:spPr>
      </p:pic>
      <p:pic>
        <p:nvPicPr>
          <p:cNvPr id="5" name="4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500430" y="3786190"/>
            <a:ext cx="5324478" cy="285752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INVERSIONES DEL PROYECTO</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00100" y="1785926"/>
            <a:ext cx="6429420" cy="378621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CAPITAL DE TRABAJO</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42910" y="1428736"/>
            <a:ext cx="5000660" cy="4857784"/>
          </a:xfrm>
          <a:prstGeom prst="rect">
            <a:avLst/>
          </a:prstGeom>
          <a:noFill/>
          <a:ln>
            <a:noFill/>
          </a:ln>
        </p:spPr>
      </p:pic>
      <p:sp>
        <p:nvSpPr>
          <p:cNvPr id="61441" name="Rectangle 1"/>
          <p:cNvSpPr>
            <a:spLocks noChangeArrowheads="1"/>
          </p:cNvSpPr>
          <p:nvPr/>
        </p:nvSpPr>
        <p:spPr bwMode="auto">
          <a:xfrm>
            <a:off x="6072198" y="1703756"/>
            <a:ext cx="25717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a:t>
            </a:r>
            <a:r>
              <a:rPr kumimoji="0" lang="es-E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método del déficit acumulado máximo</a:t>
            </a:r>
            <a:r>
              <a:rPr kumimoji="0" lang="es-E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es el más exacto de los tres disponibles para calcular la inversión en capital de trabajo, al determinar el máximo déficit que se produce entre la ocurrencia de los egresos y los ingresos. </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INGRESO POR VENTA DEL PRODUCTO</a:t>
            </a:r>
            <a:endParaRPr lang="es-EC" dirty="0"/>
          </a:p>
        </p:txBody>
      </p:sp>
      <p:sp>
        <p:nvSpPr>
          <p:cNvPr id="3" name="2 Marcador de contenido"/>
          <p:cNvSpPr>
            <a:spLocks noGrp="1"/>
          </p:cNvSpPr>
          <p:nvPr>
            <p:ph idx="1"/>
          </p:nvPr>
        </p:nvSpPr>
        <p:spPr/>
        <p:txBody>
          <a:bodyPr>
            <a:normAutofit fontScale="77500" lnSpcReduction="20000"/>
          </a:bodyPr>
          <a:lstStyle/>
          <a:p>
            <a:pPr algn="ctr">
              <a:buNone/>
            </a:pPr>
            <a:r>
              <a:rPr lang="es-EC" dirty="0" smtClean="0"/>
              <a:t>PRECIO DEL PRODUCTO</a:t>
            </a:r>
          </a:p>
          <a:p>
            <a:pPr algn="just">
              <a:buNone/>
            </a:pPr>
            <a:r>
              <a:rPr lang="es-ES" dirty="0" smtClean="0"/>
              <a:t>Los precios de las dos presentaciones se calcularon tomando en cuenta los costos variables, los costos fijos y los precios de la competencia. El precio para distribuidor de la presentación de 1 litro es de </a:t>
            </a:r>
            <a:r>
              <a:rPr lang="es-ES" b="1" dirty="0" smtClean="0"/>
              <a:t>$1.0</a:t>
            </a:r>
            <a:r>
              <a:rPr lang="es-ES" dirty="0" smtClean="0"/>
              <a:t>, con el objetivo de que llegue al consumidor final en un precio de $</a:t>
            </a:r>
            <a:r>
              <a:rPr lang="es-ES" b="1" dirty="0" smtClean="0"/>
              <a:t>1.25</a:t>
            </a:r>
            <a:r>
              <a:rPr lang="es-ES" dirty="0" smtClean="0"/>
              <a:t>.De esta manera se deja una ganancia de </a:t>
            </a:r>
            <a:r>
              <a:rPr lang="es-ES" b="1" dirty="0" smtClean="0"/>
              <a:t>$0.25 </a:t>
            </a:r>
            <a:r>
              <a:rPr lang="es-ES" dirty="0" smtClean="0"/>
              <a:t>para los intermediarios y al mismo tiempo, ofrecemos el producto con un precio final muy competitivo. Por otro lado, el precio para el distribuidor de la presentación de 250 ml es de </a:t>
            </a:r>
            <a:r>
              <a:rPr lang="es-ES" b="1" dirty="0" smtClean="0"/>
              <a:t>$0.30</a:t>
            </a:r>
            <a:r>
              <a:rPr lang="es-ES" dirty="0" smtClean="0"/>
              <a:t>, con el objetivo de que el consumidor final lo adquiera en </a:t>
            </a:r>
            <a:r>
              <a:rPr lang="es-ES" b="1" dirty="0" smtClean="0"/>
              <a:t>$0.50</a:t>
            </a:r>
            <a:r>
              <a:rPr lang="es-ES" dirty="0" smtClean="0"/>
              <a:t>, dejando una ganancia de </a:t>
            </a:r>
            <a:r>
              <a:rPr lang="es-ES" b="1" dirty="0" smtClean="0"/>
              <a:t>$0.2 </a:t>
            </a:r>
            <a:r>
              <a:rPr lang="es-ES" dirty="0" smtClean="0"/>
              <a:t>para los intermediarios, por unidad.</a:t>
            </a:r>
            <a:endParaRPr lang="es-EC" dirty="0" smtClean="0"/>
          </a:p>
          <a:p>
            <a:pPr algn="just"/>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effectLst/>
              </a:rPr>
              <a:t>DEFINICION DEL PRODUCTO</a:t>
            </a:r>
            <a:endParaRPr lang="es-EC" dirty="0"/>
          </a:p>
        </p:txBody>
      </p:sp>
      <p:sp>
        <p:nvSpPr>
          <p:cNvPr id="3" name="2 Marcador de contenido"/>
          <p:cNvSpPr>
            <a:spLocks noGrp="1"/>
          </p:cNvSpPr>
          <p:nvPr>
            <p:ph idx="1"/>
          </p:nvPr>
        </p:nvSpPr>
        <p:spPr>
          <a:xfrm>
            <a:off x="304800" y="1554163"/>
            <a:ext cx="5851376" cy="4467126"/>
          </a:xfrm>
        </p:spPr>
        <p:txBody>
          <a:bodyPr>
            <a:normAutofit fontScale="85000" lnSpcReduction="20000"/>
          </a:bodyPr>
          <a:lstStyle/>
          <a:p>
            <a:pPr algn="just"/>
            <a:r>
              <a:rPr lang="es-ES" dirty="0"/>
              <a:t>El proyecto consiste en ofrecer al mercado una bebida multivitamínica hecha a base de ARAZÁ, destacada por su alto contenido de vitamina C, vitamina B, vitamina E y fibra. Además, es rica en minerales como potasio, fosfato, magnesio y cobre. Tiene efectos anticancerígenos, capacidad antioxidante y anti-inflamatoria, mejora el sistema inmunológico, aumenta las defensas en el organismo y su alto contenido de fibra mejora la </a:t>
            </a:r>
            <a:r>
              <a:rPr lang="es-ES" dirty="0" smtClean="0"/>
              <a:t>digestión.</a:t>
            </a:r>
            <a:endParaRPr lang="es-EC"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00192" y="1916832"/>
            <a:ext cx="2326867" cy="25202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0269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INGRESO POR VENTA DEL PRODUCTO</a:t>
            </a:r>
            <a:endParaRPr lang="es-EC"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14349" y="1285860"/>
            <a:ext cx="6814804" cy="500065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TASA DE DESCUENTO</a:t>
            </a:r>
            <a:r>
              <a:rPr lang="es-EC" dirty="0" smtClean="0"/>
              <a:t/>
            </a:r>
            <a:br>
              <a:rPr lang="es-EC" dirty="0" smtClean="0"/>
            </a:br>
            <a:endParaRPr lang="es-EC" dirty="0"/>
          </a:p>
        </p:txBody>
      </p:sp>
      <p:sp>
        <p:nvSpPr>
          <p:cNvPr id="3" name="2 Marcador de contenido"/>
          <p:cNvSpPr>
            <a:spLocks noGrp="1"/>
          </p:cNvSpPr>
          <p:nvPr>
            <p:ph idx="1"/>
          </p:nvPr>
        </p:nvSpPr>
        <p:spPr/>
        <p:txBody>
          <a:bodyPr>
            <a:normAutofit/>
          </a:bodyPr>
          <a:lstStyle/>
          <a:p>
            <a:r>
              <a:rPr lang="es-ES" sz="2100" b="1" dirty="0" smtClean="0"/>
              <a:t>1 MODELO CAPM</a:t>
            </a:r>
            <a:endParaRPr lang="es-EC" sz="2100" dirty="0" smtClean="0"/>
          </a:p>
          <a:p>
            <a:r>
              <a:rPr lang="es-ES" sz="2100" dirty="0" smtClean="0"/>
              <a:t>Dado que para la ejecución del proyecto es necesario pedir un préstamo al banco se ha utilizado el método de CAPM para calcular la tasa mínima atractiva de retorno (TMAR) exigida por los inversionistas.</a:t>
            </a:r>
            <a:endParaRPr lang="es-EC" sz="2100" dirty="0" smtClean="0"/>
          </a:p>
          <a:p>
            <a:r>
              <a:rPr lang="es-ES" sz="2100" dirty="0" smtClean="0"/>
              <a:t> </a:t>
            </a:r>
            <a:endParaRPr lang="es-EC" sz="2100" dirty="0" smtClean="0"/>
          </a:p>
          <a:p>
            <a:r>
              <a:rPr lang="es-ES" sz="2100" dirty="0" smtClean="0"/>
              <a:t>Esta tasa se la calcula con la siguiente fórmula:</a:t>
            </a:r>
            <a:endParaRPr lang="es-EC" sz="2100" dirty="0" smtClean="0"/>
          </a:p>
          <a:p>
            <a:r>
              <a:rPr lang="es-ES" sz="2100" dirty="0" smtClean="0"/>
              <a:t> </a:t>
            </a:r>
            <a:endParaRPr lang="es-EC" sz="2100" dirty="0" smtClean="0"/>
          </a:p>
          <a:p>
            <a:r>
              <a:rPr lang="en-US" sz="2100" b="1" dirty="0" err="1" smtClean="0"/>
              <a:t>Ri</a:t>
            </a:r>
            <a:r>
              <a:rPr lang="en-US" sz="2100" b="1" dirty="0" smtClean="0"/>
              <a:t> = </a:t>
            </a:r>
            <a:r>
              <a:rPr lang="en-US" sz="2100" b="1" dirty="0" err="1" smtClean="0"/>
              <a:t>rf</a:t>
            </a:r>
            <a:r>
              <a:rPr lang="en-US" sz="2100" b="1" dirty="0" smtClean="0"/>
              <a:t> + b (</a:t>
            </a:r>
            <a:r>
              <a:rPr lang="en-US" sz="2100" b="1" dirty="0" err="1" smtClean="0"/>
              <a:t>rm</a:t>
            </a:r>
            <a:r>
              <a:rPr lang="en-US" sz="2100" b="1" dirty="0" smtClean="0"/>
              <a:t> – </a:t>
            </a:r>
            <a:r>
              <a:rPr lang="en-US" sz="2100" b="1" dirty="0" err="1" smtClean="0"/>
              <a:t>rf</a:t>
            </a:r>
            <a:r>
              <a:rPr lang="en-US" sz="2100" b="1" dirty="0" smtClean="0"/>
              <a:t>) + </a:t>
            </a:r>
            <a:r>
              <a:rPr lang="en-US" sz="2100" b="1" dirty="0" err="1" smtClean="0"/>
              <a:t>RPecu</a:t>
            </a:r>
            <a:endParaRPr lang="es-EC" sz="2100" dirty="0" smtClean="0"/>
          </a:p>
          <a:p>
            <a:pPr>
              <a:buNone/>
            </a:pPr>
            <a:r>
              <a:rPr lang="en-US" dirty="0" smtClean="0"/>
              <a:t> </a:t>
            </a:r>
            <a:endParaRPr lang="es-EC" dirty="0" smtClean="0"/>
          </a:p>
          <a:p>
            <a:endParaRPr lang="es-EC"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071934" y="3786190"/>
            <a:ext cx="5072066" cy="307181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FLUJO DE CAJA</a:t>
            </a:r>
            <a:endParaRPr lang="es-EC" dirty="0"/>
          </a:p>
        </p:txBody>
      </p:sp>
      <p:pic>
        <p:nvPicPr>
          <p:cNvPr id="4" name="3 Marcador de contenido"/>
          <p:cNvPicPr>
            <a:picLocks noGrp="1"/>
          </p:cNvPicPr>
          <p:nvPr>
            <p:ph idx="1"/>
          </p:nvPr>
        </p:nvPicPr>
        <p:blipFill>
          <a:blip r:embed="rId2" cstate="print"/>
          <a:srcRect/>
          <a:stretch>
            <a:fillRect/>
          </a:stretch>
        </p:blipFill>
        <p:spPr bwMode="auto">
          <a:xfrm>
            <a:off x="500034" y="1071546"/>
            <a:ext cx="7929618" cy="564360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400" b="1" dirty="0" smtClean="0"/>
              <a:t>ANALISIS DE SENSIBILIDAD UNI – VARIABLE(</a:t>
            </a:r>
            <a:r>
              <a:rPr lang="es-ES" sz="2400" b="1" dirty="0" err="1" smtClean="0"/>
              <a:t>CrystalBall</a:t>
            </a:r>
            <a:endParaRPr lang="es-EC" sz="2400" dirty="0"/>
          </a:p>
        </p:txBody>
      </p:sp>
      <p:pic>
        <p:nvPicPr>
          <p:cNvPr id="4" name="3 Marcador de contenido"/>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000100" y="1285860"/>
            <a:ext cx="3778847" cy="4525962"/>
          </a:xfrm>
          <a:prstGeom prst="rect">
            <a:avLst/>
          </a:prstGeom>
          <a:noFill/>
          <a:ln>
            <a:noFill/>
          </a:ln>
        </p:spPr>
      </p:pic>
      <p:pic>
        <p:nvPicPr>
          <p:cNvPr id="5" name="4 Imagen"/>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57752" y="1357298"/>
            <a:ext cx="3857652" cy="435771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smtClean="0"/>
              <a:t>CONCLUSIONES Y RECOMENDACIONES</a:t>
            </a:r>
            <a:r>
              <a:rPr lang="es-EC" dirty="0" smtClean="0"/>
              <a:t/>
            </a:r>
            <a:br>
              <a:rPr lang="es-EC" dirty="0" smtClean="0"/>
            </a:br>
            <a:endParaRPr lang="es-EC" dirty="0"/>
          </a:p>
        </p:txBody>
      </p:sp>
      <p:sp>
        <p:nvSpPr>
          <p:cNvPr id="3" name="2 Marcador de contenido"/>
          <p:cNvSpPr>
            <a:spLocks noGrp="1"/>
          </p:cNvSpPr>
          <p:nvPr>
            <p:ph idx="1"/>
          </p:nvPr>
        </p:nvSpPr>
        <p:spPr/>
        <p:txBody>
          <a:bodyPr>
            <a:normAutofit fontScale="77500" lnSpcReduction="20000"/>
          </a:bodyPr>
          <a:lstStyle/>
          <a:p>
            <a:pPr algn="just"/>
            <a:r>
              <a:rPr lang="es-ES" dirty="0" smtClean="0"/>
              <a:t>Al hacer una evaluación global de los resultados de los 4 estudios, podemos concluir que el producto tiene grandes posibilidades de ser aceptado dentro del mercado, lo cual se ve reflejado en el nivel de ventas proyectadas y en el significativo VAN que se obtuvo. </a:t>
            </a:r>
            <a:endParaRPr lang="es-EC" dirty="0" smtClean="0"/>
          </a:p>
          <a:p>
            <a:pPr algn="just"/>
            <a:r>
              <a:rPr lang="es-ES" dirty="0" smtClean="0"/>
              <a:t> Analizando la TIR, se puede llegar a la misma conclusión: el proyecto resulta muy rentable. Sin embargo, aunque el proyecto se muestre muy rentable, hay que considerar la fuerte competencia en el mercado de jugos naturales, la misma que viene determinada por marcas bien posicionadas en la mente del consumidor, quienes fácilmente pueden lanzar un producto como el nuestro y aún mejorado.</a:t>
            </a:r>
            <a:endParaRPr lang="es-EC" dirty="0" smtClean="0"/>
          </a:p>
          <a:p>
            <a:r>
              <a:rPr lang="es-ES" dirty="0" smtClean="0"/>
              <a:t> </a:t>
            </a:r>
            <a:endParaRPr lang="es-EC" dirty="0" smtClean="0"/>
          </a:p>
          <a:p>
            <a:endParaRPr lang="es-EC"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effectLst/>
              </a:rPr>
              <a:t>ANALISIS DE LA OFERTA</a:t>
            </a:r>
            <a:endParaRPr lang="es-EC" dirty="0"/>
          </a:p>
        </p:txBody>
      </p:sp>
      <p:sp>
        <p:nvSpPr>
          <p:cNvPr id="3" name="2 Marcador de contenido"/>
          <p:cNvSpPr>
            <a:spLocks noGrp="1"/>
          </p:cNvSpPr>
          <p:nvPr>
            <p:ph idx="1"/>
          </p:nvPr>
        </p:nvSpPr>
        <p:spPr>
          <a:xfrm>
            <a:off x="3491880" y="1412776"/>
            <a:ext cx="4987280" cy="4525963"/>
          </a:xfrm>
        </p:spPr>
        <p:txBody>
          <a:bodyPr/>
          <a:lstStyle/>
          <a:p>
            <a:pPr algn="just"/>
            <a:r>
              <a:rPr lang="es-ES" sz="2400" dirty="0"/>
              <a:t>Para la implementación de bebida multivitamínica a base de ARAZA en el mercado nos hemos enfocado en varios factores importantes que determinarán a nuestros clientes potenciales; así tenemos por ejemplo la localización de venta de la bebida </a:t>
            </a:r>
            <a:r>
              <a:rPr lang="es-ES" sz="2400" dirty="0" err="1" smtClean="0"/>
              <a:t>energizante</a:t>
            </a:r>
            <a:r>
              <a:rPr lang="es-ES" sz="2400" dirty="0"/>
              <a:t>, capacidad instalada y los precios</a:t>
            </a:r>
            <a:r>
              <a:rPr lang="es-ES" dirty="0"/>
              <a:t>.</a:t>
            </a:r>
            <a:endParaRPr lang="es-EC" dirty="0"/>
          </a:p>
          <a:p>
            <a:endParaRPr lang="es-EC" dirty="0"/>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2564904"/>
            <a:ext cx="1885950" cy="208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897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effectLst/>
              </a:rPr>
              <a:t>AMENAZA </a:t>
            </a:r>
            <a:r>
              <a:rPr lang="es-ES" b="1" dirty="0" smtClean="0">
                <a:effectLst/>
              </a:rPr>
              <a:t> DE  </a:t>
            </a:r>
            <a:r>
              <a:rPr lang="es-ES" b="1" dirty="0">
                <a:effectLst/>
              </a:rPr>
              <a:t>COMPETIDORES</a:t>
            </a:r>
            <a:endParaRPr lang="es-EC" dirty="0"/>
          </a:p>
        </p:txBody>
      </p:sp>
      <p:sp>
        <p:nvSpPr>
          <p:cNvPr id="3" name="2 Marcador de contenido"/>
          <p:cNvSpPr>
            <a:spLocks noGrp="1"/>
          </p:cNvSpPr>
          <p:nvPr>
            <p:ph idx="1"/>
          </p:nvPr>
        </p:nvSpPr>
        <p:spPr>
          <a:xfrm>
            <a:off x="755576" y="1844825"/>
            <a:ext cx="7632848" cy="2592287"/>
          </a:xfrm>
        </p:spPr>
        <p:txBody>
          <a:bodyPr>
            <a:normAutofit fontScale="85000" lnSpcReduction="20000"/>
          </a:bodyPr>
          <a:lstStyle/>
          <a:p>
            <a:pPr algn="just"/>
            <a:r>
              <a:rPr lang="es-ES" dirty="0"/>
              <a:t>En la actualidad existen nuestros competidores directos, con productos sustitutos al ARAZA como por ejemplo tenemos: V220, Tesalia Sport, Red Bull, Gatorade, etc.; que ayudan a que el sistema orgánico de la persona de alguna u otra manera (a veces con fuertes efectos dañinos) se sienta en buenas condiciones.</a:t>
            </a:r>
            <a:endParaRPr lang="es-EC" dirty="0"/>
          </a:p>
          <a:p>
            <a:endParaRPr lang="es-EC"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4365104"/>
            <a:ext cx="2295525"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4327004"/>
            <a:ext cx="1323975" cy="2295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20272" y="4365104"/>
            <a:ext cx="1358454" cy="2246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5332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t>POTENCIALES CLIENTES</a:t>
            </a:r>
            <a:endParaRPr lang="es-EC" dirty="0"/>
          </a:p>
        </p:txBody>
      </p:sp>
      <p:sp>
        <p:nvSpPr>
          <p:cNvPr id="3" name="2 Marcador de contenido"/>
          <p:cNvSpPr>
            <a:spLocks noGrp="1"/>
          </p:cNvSpPr>
          <p:nvPr>
            <p:ph idx="1"/>
          </p:nvPr>
        </p:nvSpPr>
        <p:spPr>
          <a:xfrm>
            <a:off x="304800" y="1554163"/>
            <a:ext cx="2909878" cy="2374903"/>
          </a:xfrm>
        </p:spPr>
        <p:txBody>
          <a:bodyPr>
            <a:normAutofit fontScale="55000" lnSpcReduction="20000"/>
          </a:bodyPr>
          <a:lstStyle/>
          <a:p>
            <a:pPr algn="just"/>
            <a:r>
              <a:rPr lang="es-ES" dirty="0" smtClean="0"/>
              <a:t>está dirigido a todo tipo de personas, sean éstos: niños, jóvenes, deportistas, adultos, ancianos; ya que fortalece el sistema orgánico y ayuda al buen funcionamiento del mismo.</a:t>
            </a:r>
            <a:endParaRPr lang="es-EC" dirty="0" smtClean="0"/>
          </a:p>
          <a:p>
            <a:endParaRPr lang="es-EC" dirty="0"/>
          </a:p>
        </p:txBody>
      </p:sp>
      <p:sp>
        <p:nvSpPr>
          <p:cNvPr id="4" name="3 Rectángulo"/>
          <p:cNvSpPr/>
          <p:nvPr/>
        </p:nvSpPr>
        <p:spPr>
          <a:xfrm>
            <a:off x="5000628" y="1500174"/>
            <a:ext cx="3000380" cy="3693319"/>
          </a:xfrm>
          <a:prstGeom prst="rect">
            <a:avLst/>
          </a:prstGeom>
        </p:spPr>
        <p:txBody>
          <a:bodyPr wrap="square">
            <a:spAutoFit/>
          </a:bodyPr>
          <a:lstStyle/>
          <a:p>
            <a:pPr algn="just"/>
            <a:r>
              <a:rPr lang="es-ES" dirty="0" smtClean="0"/>
              <a:t>Debido a un estudio estadístico realizado a base de encuestas; pudimos constatar que un mayoritario número de personas desean sentirse activas, y sobre todo saludables en todo momento; es por esto que se creó este producto, para garantizar a nuestros futuros clientes una bebida de calidad y excelencia que llenen sus expectativas</a:t>
            </a:r>
            <a:endParaRPr lang="es-EC" dirty="0"/>
          </a:p>
        </p:txBody>
      </p:sp>
      <p:pic>
        <p:nvPicPr>
          <p:cNvPr id="1026" name="Picture 2"/>
          <p:cNvPicPr>
            <a:picLocks noChangeAspect="1" noChangeArrowheads="1"/>
          </p:cNvPicPr>
          <p:nvPr/>
        </p:nvPicPr>
        <p:blipFill>
          <a:blip r:embed="rId2" cstate="print"/>
          <a:srcRect/>
          <a:stretch>
            <a:fillRect/>
          </a:stretch>
        </p:blipFill>
        <p:spPr bwMode="auto">
          <a:xfrm>
            <a:off x="642910" y="3786190"/>
            <a:ext cx="1785950" cy="200026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428860" y="3786190"/>
            <a:ext cx="2643206" cy="200026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500430" y="1714488"/>
            <a:ext cx="1133475" cy="1238250"/>
          </a:xfrm>
          <a:prstGeom prst="rect">
            <a:avLst/>
          </a:prstGeom>
          <a:noFill/>
          <a:ln w="9525">
            <a:noFill/>
            <a:miter lim="800000"/>
            <a:headEnd/>
            <a:tailEnd/>
          </a:ln>
          <a:effectLst/>
        </p:spPr>
      </p:pic>
    </p:spTree>
    <p:extLst>
      <p:ext uri="{BB962C8B-B14F-4D97-AF65-F5344CB8AC3E}">
        <p14:creationId xmlns="" xmlns:p14="http://schemas.microsoft.com/office/powerpoint/2010/main" val="332843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686800" cy="838200"/>
          </a:xfrm>
        </p:spPr>
        <p:txBody>
          <a:bodyPr>
            <a:normAutofit/>
          </a:bodyPr>
          <a:lstStyle/>
          <a:p>
            <a:pPr algn="ctr"/>
            <a:r>
              <a:rPr lang="es-ES" b="1" dirty="0" smtClean="0"/>
              <a:t>ESTIMACION DE LA DEMANDA</a:t>
            </a:r>
            <a:endParaRPr lang="es-EC" dirty="0"/>
          </a:p>
        </p:txBody>
      </p:sp>
      <p:sp>
        <p:nvSpPr>
          <p:cNvPr id="3" name="2 Marcador de contenido"/>
          <p:cNvSpPr>
            <a:spLocks noGrp="1"/>
          </p:cNvSpPr>
          <p:nvPr>
            <p:ph idx="1"/>
          </p:nvPr>
        </p:nvSpPr>
        <p:spPr>
          <a:xfrm>
            <a:off x="571472" y="1714488"/>
            <a:ext cx="4195762" cy="3571900"/>
          </a:xfrm>
        </p:spPr>
        <p:txBody>
          <a:bodyPr>
            <a:normAutofit fontScale="70000" lnSpcReduction="20000"/>
          </a:bodyPr>
          <a:lstStyle/>
          <a:p>
            <a:pPr algn="just"/>
            <a:endParaRPr lang="es-EC" dirty="0" smtClean="0"/>
          </a:p>
          <a:p>
            <a:pPr algn="just"/>
            <a:r>
              <a:rPr lang="es-ES" dirty="0" smtClean="0"/>
              <a:t> Para estimar la demanda, se partió de la información disponible en la sección “Gastos de Alimentación” de la encuesta de Condiciones de Vida, enfocándonos en la variable que muestra si la persona encuestada consume o no bebidas naturales.</a:t>
            </a:r>
            <a:endParaRPr lang="es-EC" dirty="0" smtClean="0"/>
          </a:p>
          <a:p>
            <a:pPr algn="just"/>
            <a:endParaRPr lang="es-EC" dirty="0" smtClean="0"/>
          </a:p>
          <a:p>
            <a:endParaRPr lang="es-EC" dirty="0"/>
          </a:p>
        </p:txBody>
      </p:sp>
      <p:pic>
        <p:nvPicPr>
          <p:cNvPr id="4" name="3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72066" y="2071678"/>
            <a:ext cx="3714776" cy="2357454"/>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169</TotalTime>
  <Words>2989</Words>
  <Application>Microsoft Office PowerPoint</Application>
  <PresentationFormat>Presentación en pantalla (4:3)</PresentationFormat>
  <Paragraphs>163</Paragraphs>
  <Slides>54</Slides>
  <Notes>0</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Viajes</vt:lpstr>
      <vt:lpstr>ESCUELA SUPERIOR POLITECNICA DEL LITORAL FACULTAD DE ECONOMÍA Y NEGOCIOS </vt:lpstr>
      <vt:lpstr>Previa la obtención del Título de:   INGENIERIA COMERCIAL Y EMPRESARIAL  </vt:lpstr>
      <vt:lpstr>INTRODUCCION </vt:lpstr>
      <vt:lpstr>PLANTEAMIENTO DEL PROBLEMA </vt:lpstr>
      <vt:lpstr>DEFINICION DEL PRODUCTO</vt:lpstr>
      <vt:lpstr>ANALISIS DE LA OFERTA</vt:lpstr>
      <vt:lpstr>AMENAZA  DE  COMPETIDORES</vt:lpstr>
      <vt:lpstr>POTENCIALES CLIENTES</vt:lpstr>
      <vt:lpstr>ESTIMACION DE LA DEMANDA</vt:lpstr>
      <vt:lpstr>ESTIMACION DE LA DEMANDA</vt:lpstr>
      <vt:lpstr>Proyeccion de la demanda</vt:lpstr>
      <vt:lpstr>BARRERAS DE ENTRADA Y DE SALIDA</vt:lpstr>
      <vt:lpstr>COMERCIALIZACION DEL PRODUCTO </vt:lpstr>
      <vt:lpstr>PROMOCION Y COMUNICACIÓN</vt:lpstr>
      <vt:lpstr>FORMAS POSIBLES DE ESTIMULAR EL INTERES </vt:lpstr>
      <vt:lpstr>INVESTIGACION DE MERCADO </vt:lpstr>
      <vt:lpstr>OBJETIVOS </vt:lpstr>
      <vt:lpstr>DETERMINACION DE LAS FUENTES DE INFORMACION</vt:lpstr>
      <vt:lpstr>ENCUESTA</vt:lpstr>
      <vt:lpstr>Diapositiva 20</vt:lpstr>
      <vt:lpstr>  Género:       Masculino  Femenino </vt:lpstr>
      <vt:lpstr>ector donde vive:       Norte Centro Sur Otro</vt:lpstr>
      <vt:lpstr>Practica usted algún deporte o actividad física?   Si  No </vt:lpstr>
      <vt:lpstr>¿Conoce usted la fruta ARAZA? Si   No </vt:lpstr>
      <vt:lpstr>¿Sabe usted las propiedades multivitamínicas del ARAZA?</vt:lpstr>
      <vt:lpstr>¿Ha consumido alguna vez la fruta ARAZA? Si          No </vt:lpstr>
      <vt:lpstr> ¿Alguna vez usted ha consumido algún producto energético o multivitamínico?                                      Si   No </vt:lpstr>
      <vt:lpstr>Qué tipo de producto multivitamínico ha consumido?  </vt:lpstr>
      <vt:lpstr>Por qué ha consumido productos multivitamínicos? (escoja sólo una opción) </vt:lpstr>
      <vt:lpstr>Estaría dispuesto a comprar una bebida multivitamínica a base de ARAZA? </vt:lpstr>
      <vt:lpstr>En qué presentación preferiría la bebida multivitamínica a base de ARAZA? (escoja solo una opción) </vt:lpstr>
      <vt:lpstr>CONCLUSIONES</vt:lpstr>
      <vt:lpstr>PROCESO DEL PRODUCTO</vt:lpstr>
      <vt:lpstr>DESCRIPCIÓN DEL PROCESO </vt:lpstr>
      <vt:lpstr>BALANCE  DE MAQUINARIAS Y EQUIPOS</vt:lpstr>
      <vt:lpstr>BALANCE DE PERSONAL TÉCNICO</vt:lpstr>
      <vt:lpstr>BALANCE DE OBRAS FISICAS</vt:lpstr>
      <vt:lpstr>ESTUDIO DE LOCALIZACION </vt:lpstr>
      <vt:lpstr>CONCLUSIONES DEL ESTUDIO TECNICO </vt:lpstr>
      <vt:lpstr>ESTUDIO ORGANIZACIONAL</vt:lpstr>
      <vt:lpstr>MISION &amp; VISION</vt:lpstr>
      <vt:lpstr>ESTUDIO FINANCIERO </vt:lpstr>
      <vt:lpstr>ANALISIS COSTO VOLUMEN UTILIDAD</vt:lpstr>
      <vt:lpstr>COSTOS VARIABLES</vt:lpstr>
      <vt:lpstr>COSTOS VARIABLES</vt:lpstr>
      <vt:lpstr>COSTOS FIJOS</vt:lpstr>
      <vt:lpstr>INVERSIONES DEL PROYECTO</vt:lpstr>
      <vt:lpstr>CAPITAL DE TRABAJO</vt:lpstr>
      <vt:lpstr>INGRESO POR VENTA DEL PRODUCTO</vt:lpstr>
      <vt:lpstr>INGRESO POR VENTA DEL PRODUCTO</vt:lpstr>
      <vt:lpstr>TASA DE DESCUENTO </vt:lpstr>
      <vt:lpstr>FLUJO DE CAJA</vt:lpstr>
      <vt:lpstr>ANALISIS DE SENSIBILIDAD UNI – VARIABLE(CrystalBall</vt:lpstr>
      <vt:lpstr>CONCLUSIONES Y RECOMENDACIONES </vt:lpstr>
    </vt:vector>
  </TitlesOfParts>
  <Company>Cyber1One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POLITECNICA DEL LITORAL FACULTAD DE ECONOMÍA Y NEGOCIOS</dc:title>
  <dc:creator>Rick Recinos</dc:creator>
  <cp:lastModifiedBy>Rick Recinos</cp:lastModifiedBy>
  <cp:revision>24</cp:revision>
  <dcterms:created xsi:type="dcterms:W3CDTF">2012-04-19T16:20:23Z</dcterms:created>
  <dcterms:modified xsi:type="dcterms:W3CDTF">2012-04-19T20:06:36Z</dcterms:modified>
</cp:coreProperties>
</file>