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1"/>
  </p:notesMasterIdLst>
  <p:sldIdLst>
    <p:sldId id="256" r:id="rId2"/>
    <p:sldId id="257" r:id="rId3"/>
    <p:sldId id="258" r:id="rId4"/>
    <p:sldId id="259" r:id="rId5"/>
    <p:sldId id="260" r:id="rId6"/>
    <p:sldId id="261" r:id="rId7"/>
    <p:sldId id="262" r:id="rId8"/>
    <p:sldId id="263" r:id="rId9"/>
    <p:sldId id="266" r:id="rId10"/>
    <p:sldId id="265" r:id="rId11"/>
    <p:sldId id="267" r:id="rId12"/>
    <p:sldId id="268" r:id="rId13"/>
    <p:sldId id="269" r:id="rId14"/>
    <p:sldId id="270" r:id="rId15"/>
    <p:sldId id="313" r:id="rId16"/>
    <p:sldId id="314" r:id="rId17"/>
    <p:sldId id="315" r:id="rId18"/>
    <p:sldId id="271" r:id="rId19"/>
    <p:sldId id="316" r:id="rId20"/>
    <p:sldId id="274" r:id="rId21"/>
    <p:sldId id="272" r:id="rId22"/>
    <p:sldId id="275" r:id="rId23"/>
    <p:sldId id="276" r:id="rId24"/>
    <p:sldId id="277" r:id="rId25"/>
    <p:sldId id="278" r:id="rId26"/>
    <p:sldId id="279" r:id="rId27"/>
    <p:sldId id="281" r:id="rId28"/>
    <p:sldId id="280" r:id="rId29"/>
    <p:sldId id="282" r:id="rId30"/>
    <p:sldId id="284" r:id="rId31"/>
    <p:sldId id="285" r:id="rId32"/>
    <p:sldId id="286" r:id="rId33"/>
    <p:sldId id="287" r:id="rId34"/>
    <p:sldId id="312" r:id="rId35"/>
    <p:sldId id="288" r:id="rId36"/>
    <p:sldId id="289" r:id="rId37"/>
    <p:sldId id="290" r:id="rId38"/>
    <p:sldId id="291" r:id="rId39"/>
    <p:sldId id="292" r:id="rId40"/>
    <p:sldId id="293" r:id="rId41"/>
    <p:sldId id="317" r:id="rId42"/>
    <p:sldId id="294" r:id="rId43"/>
    <p:sldId id="296" r:id="rId44"/>
    <p:sldId id="295"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9333" autoAdjust="0"/>
  </p:normalViewPr>
  <p:slideViewPr>
    <p:cSldViewPr>
      <p:cViewPr>
        <p:scale>
          <a:sx n="90" d="100"/>
          <a:sy n="90" d="100"/>
        </p:scale>
        <p:origin x="-594" y="5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4967CE-25EA-41F8-9769-5D8E2A3C024D}" type="datetimeFigureOut">
              <a:rPr lang="es-EC" smtClean="0"/>
              <a:pPr/>
              <a:t>30/07/2012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F7442-53FC-4BEC-A9F0-5512D8797DB0}" type="slidenum">
              <a:rPr lang="es-EC" smtClean="0"/>
              <a:pPr/>
              <a:t>‹Nº›</a:t>
            </a:fld>
            <a:endParaRPr lang="es-EC"/>
          </a:p>
        </p:txBody>
      </p:sp>
    </p:spTree>
    <p:extLst>
      <p:ext uri="{BB962C8B-B14F-4D97-AF65-F5344CB8AC3E}">
        <p14:creationId xmlns="" xmlns:p14="http://schemas.microsoft.com/office/powerpoint/2010/main" val="2879755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10</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11</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12</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13</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14</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15</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16</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17</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18</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19</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20</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21</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22</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23</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24</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25</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26</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Beta: es el factor que representa el tiempo de estabilización del proceso </a:t>
            </a:r>
            <a:r>
              <a:rPr lang="es-ES" sz="1200" b="0" i="0" u="none" strike="noStrike" kern="1200" baseline="0" dirty="0" smtClean="0">
                <a:solidFill>
                  <a:schemeClr val="tx1"/>
                </a:solidFill>
                <a:latin typeface="+mn-lt"/>
                <a:ea typeface="+mn-ea"/>
                <a:cs typeface="+mn-cs"/>
              </a:rPr>
              <a:t>especifica cuanta información de baja frecuencia estará presente en la señal</a:t>
            </a:r>
            <a:r>
              <a:rPr lang="es-EC" dirty="0" smtClean="0"/>
              <a:t>.</a:t>
            </a:r>
          </a:p>
          <a:p>
            <a:r>
              <a:rPr lang="es-EC" dirty="0" smtClean="0"/>
              <a:t>Alfa: es el factor que representa la velocidad de respuesta en lazo cerrado como</a:t>
            </a:r>
            <a:r>
              <a:rPr lang="es-EC" baseline="0" dirty="0" smtClean="0"/>
              <a:t> múltiplo de la velocidad</a:t>
            </a:r>
            <a:r>
              <a:rPr lang="es-EC" dirty="0" smtClean="0"/>
              <a:t>  a lazo abierto.</a:t>
            </a:r>
          </a:p>
          <a:p>
            <a:r>
              <a:rPr lang="es-EC" dirty="0" smtClean="0"/>
              <a:t>Entrada amigable si existe una relación entre la señal entrad</a:t>
            </a:r>
            <a:r>
              <a:rPr lang="es-EC" baseline="0" dirty="0" smtClean="0"/>
              <a:t> y salida.</a:t>
            </a:r>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27</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Al cambiar el alfa varia el </a:t>
            </a:r>
            <a:r>
              <a:rPr lang="es-MX" dirty="0" err="1" smtClean="0"/>
              <a:t>tirmpo</a:t>
            </a:r>
            <a:r>
              <a:rPr lang="es-MX" dirty="0" smtClean="0"/>
              <a:t> de </a:t>
            </a:r>
            <a:r>
              <a:rPr lang="es-MX" dirty="0" err="1" smtClean="0"/>
              <a:t>stwicheo</a:t>
            </a:r>
            <a:r>
              <a:rPr lang="es-MX" dirty="0" smtClean="0"/>
              <a:t> la señal </a:t>
            </a:r>
            <a:r>
              <a:rPr lang="es-MX" dirty="0" err="1" smtClean="0"/>
              <a:t>PRBS,alfa</a:t>
            </a:r>
            <a:r>
              <a:rPr lang="es-MX" dirty="0" smtClean="0"/>
              <a:t> asegura</a:t>
            </a:r>
            <a:r>
              <a:rPr lang="es-MX" baseline="0" dirty="0" smtClean="0"/>
              <a:t> que exista mayor contenido en latas frecuencia</a:t>
            </a:r>
            <a:r>
              <a:rPr lang="es-MX" dirty="0" smtClean="0"/>
              <a:t> a mayor alfa</a:t>
            </a:r>
            <a:r>
              <a:rPr lang="es-MX" baseline="0" dirty="0" smtClean="0"/>
              <a:t> la señal de los pulsos son mas angostos, B contenido en bajas frecuencias  afecta al número de registros  que es escogido para </a:t>
            </a:r>
            <a:r>
              <a:rPr lang="es-MX" baseline="0" dirty="0" err="1" smtClean="0"/>
              <a:t>esfatizar</a:t>
            </a:r>
            <a:r>
              <a:rPr lang="es-MX" baseline="0" dirty="0" smtClean="0"/>
              <a:t> la región de frecuencia que se quiere estudiar, queriendo decir</a:t>
            </a:r>
            <a:endParaRPr lang="es-MX" dirty="0" smtClean="0"/>
          </a:p>
          <a:p>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28</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29</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“identificación es la determinación, en base a la entrada y salida, de un sistema”</a:t>
            </a:r>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Un sistema es toda realidad en la que </a:t>
            </a:r>
            <a:r>
              <a:rPr lang="es-ES" sz="1200" b="0" i="0" kern="1200" dirty="0" err="1" smtClean="0">
                <a:solidFill>
                  <a:schemeClr val="tx1"/>
                </a:solidFill>
                <a:effectLst/>
                <a:latin typeface="+mn-lt"/>
                <a:ea typeface="+mn-ea"/>
                <a:cs typeface="+mn-cs"/>
              </a:rPr>
              <a:t>interactúan</a:t>
            </a:r>
            <a:r>
              <a:rPr lang="es-ES" sz="1200" b="0" i="0" kern="1200" dirty="0" smtClean="0">
                <a:solidFill>
                  <a:schemeClr val="tx1"/>
                </a:solidFill>
                <a:effectLst/>
                <a:latin typeface="+mn-lt"/>
                <a:ea typeface="+mn-ea"/>
                <a:cs typeface="+mn-cs"/>
              </a:rPr>
              <a:t> variables de diferentes tipos para producir </a:t>
            </a:r>
            <a:r>
              <a:rPr lang="es-ES" sz="1200" b="0" i="0" kern="1200" dirty="0" err="1" smtClean="0">
                <a:solidFill>
                  <a:schemeClr val="tx1"/>
                </a:solidFill>
                <a:effectLst/>
                <a:latin typeface="+mn-lt"/>
                <a:ea typeface="+mn-ea"/>
                <a:cs typeface="+mn-cs"/>
              </a:rPr>
              <a:t>señales</a:t>
            </a:r>
            <a:r>
              <a:rPr lang="es-ES" sz="1200" b="0" i="0" kern="1200" dirty="0" smtClean="0">
                <a:solidFill>
                  <a:schemeClr val="tx1"/>
                </a:solidFill>
                <a:effectLst/>
                <a:latin typeface="+mn-lt"/>
                <a:ea typeface="+mn-ea"/>
                <a:cs typeface="+mn-cs"/>
              </a:rPr>
              <a:t> observables. Las </a:t>
            </a:r>
            <a:r>
              <a:rPr lang="es-ES" sz="1200" b="0" i="0" kern="1200" dirty="0" err="1" smtClean="0">
                <a:solidFill>
                  <a:schemeClr val="tx1"/>
                </a:solidFill>
                <a:effectLst/>
                <a:latin typeface="+mn-lt"/>
                <a:ea typeface="+mn-ea"/>
                <a:cs typeface="+mn-cs"/>
              </a:rPr>
              <a:t>señales</a:t>
            </a:r>
            <a:r>
              <a:rPr lang="es-ES" sz="1200" b="0" i="0" kern="1200" dirty="0" smtClean="0">
                <a:solidFill>
                  <a:schemeClr val="tx1"/>
                </a:solidFill>
                <a:effectLst/>
                <a:latin typeface="+mn-lt"/>
                <a:ea typeface="+mn-ea"/>
                <a:cs typeface="+mn-cs"/>
              </a:rPr>
              <a:t> observables que son de </a:t>
            </a:r>
            <a:r>
              <a:rPr lang="es-ES" sz="1200" b="0" i="0" kern="1200" dirty="0" err="1" smtClean="0">
                <a:solidFill>
                  <a:schemeClr val="tx1"/>
                </a:solidFill>
                <a:effectLst/>
                <a:latin typeface="+mn-lt"/>
                <a:ea typeface="+mn-ea"/>
                <a:cs typeface="+mn-cs"/>
              </a:rPr>
              <a:t>interés</a:t>
            </a:r>
            <a:r>
              <a:rPr lang="es-ES" sz="1200" b="0" i="0" kern="1200" dirty="0" smtClean="0">
                <a:solidFill>
                  <a:schemeClr val="tx1"/>
                </a:solidFill>
                <a:effectLst/>
                <a:latin typeface="+mn-lt"/>
                <a:ea typeface="+mn-ea"/>
                <a:cs typeface="+mn-cs"/>
              </a:rPr>
              <a:t> para el observador se denominan salidas del sistema, mientras que las </a:t>
            </a:r>
            <a:r>
              <a:rPr lang="es-ES" sz="1200" b="0" i="0" kern="1200" dirty="0" err="1" smtClean="0">
                <a:solidFill>
                  <a:schemeClr val="tx1"/>
                </a:solidFill>
                <a:effectLst/>
                <a:latin typeface="+mn-lt"/>
                <a:ea typeface="+mn-ea"/>
                <a:cs typeface="+mn-cs"/>
              </a:rPr>
              <a:t>señales</a:t>
            </a:r>
            <a:r>
              <a:rPr lang="es-ES" sz="1200" b="0" i="0" kern="1200" dirty="0" smtClean="0">
                <a:solidFill>
                  <a:schemeClr val="tx1"/>
                </a:solidFill>
                <a:effectLst/>
                <a:latin typeface="+mn-lt"/>
                <a:ea typeface="+mn-ea"/>
                <a:cs typeface="+mn-cs"/>
              </a:rPr>
              <a:t> que pueden ser manipuladas libremente por dicho observador son las entradas del mismo. El resto de </a:t>
            </a:r>
            <a:r>
              <a:rPr lang="es-ES" sz="1200" b="0" i="0" kern="1200" dirty="0" err="1" smtClean="0">
                <a:solidFill>
                  <a:schemeClr val="tx1"/>
                </a:solidFill>
                <a:effectLst/>
                <a:latin typeface="+mn-lt"/>
                <a:ea typeface="+mn-ea"/>
                <a:cs typeface="+mn-cs"/>
              </a:rPr>
              <a:t>señales</a:t>
            </a:r>
            <a:r>
              <a:rPr lang="es-ES" sz="1200" b="0" i="0" kern="1200" dirty="0" smtClean="0">
                <a:solidFill>
                  <a:schemeClr val="tx1"/>
                </a:solidFill>
                <a:effectLst/>
                <a:latin typeface="+mn-lt"/>
                <a:ea typeface="+mn-ea"/>
                <a:cs typeface="+mn-cs"/>
              </a:rPr>
              <a:t> que influyen en la </a:t>
            </a:r>
            <a:r>
              <a:rPr lang="es-ES" sz="1200" b="0" i="0" kern="1200" dirty="0" err="1" smtClean="0">
                <a:solidFill>
                  <a:schemeClr val="tx1"/>
                </a:solidFill>
                <a:effectLst/>
                <a:latin typeface="+mn-lt"/>
                <a:ea typeface="+mn-ea"/>
                <a:cs typeface="+mn-cs"/>
              </a:rPr>
              <a:t>evolución</a:t>
            </a:r>
            <a:r>
              <a:rPr lang="es-ES" sz="1200" b="0" i="0" kern="1200" dirty="0" smtClean="0">
                <a:solidFill>
                  <a:schemeClr val="tx1"/>
                </a:solidFill>
                <a:effectLst/>
                <a:latin typeface="+mn-lt"/>
                <a:ea typeface="+mn-ea"/>
                <a:cs typeface="+mn-cs"/>
              </a:rPr>
              <a:t> de las salidas pero no pueden ser manipuladas por el observador se denominan perturbaciones. </a:t>
            </a:r>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3</a:t>
            </a:fld>
            <a:endParaRPr lang="es-EC"/>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30</a:t>
            </a:fld>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31</a:t>
            </a:fld>
            <a:endParaRPr 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Quitamos el</a:t>
            </a:r>
            <a:r>
              <a:rPr lang="es-EC" baseline="0" dirty="0" smtClean="0"/>
              <a:t> promedio: </a:t>
            </a:r>
            <a:r>
              <a:rPr lang="es-EC" baseline="0" dirty="0" err="1" smtClean="0"/>
              <a:t>xq</a:t>
            </a:r>
            <a:r>
              <a:rPr lang="es-EC" baseline="0" dirty="0" smtClean="0"/>
              <a:t> nos interesa analizar los cambios presentados y no los valores constantes.</a:t>
            </a:r>
          </a:p>
          <a:p>
            <a:r>
              <a:rPr lang="es-EC" baseline="0" dirty="0" smtClean="0"/>
              <a:t>Quitamos la tendencia: </a:t>
            </a:r>
            <a:r>
              <a:rPr lang="es-EC" baseline="0" dirty="0" err="1" smtClean="0"/>
              <a:t>xq</a:t>
            </a:r>
            <a:r>
              <a:rPr lang="es-EC" baseline="0" dirty="0" smtClean="0"/>
              <a:t> normalmente la señales tomadas presentan ciertas desviaciones en el tiempo.</a:t>
            </a:r>
          </a:p>
          <a:p>
            <a:r>
              <a:rPr lang="es-EC" baseline="0" dirty="0" smtClean="0"/>
              <a:t> </a:t>
            </a:r>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32</a:t>
            </a:fld>
            <a:endParaRPr lang="es-EC"/>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Modelo</a:t>
            </a:r>
            <a:r>
              <a:rPr lang="es-EC" baseline="0" dirty="0" smtClean="0"/>
              <a:t> de salida: este es el que nos permite comparar la señal de salida real con la señal de salida del modelo.</a:t>
            </a:r>
          </a:p>
          <a:p>
            <a:r>
              <a:rPr lang="es-EC" baseline="0" dirty="0" smtClean="0"/>
              <a:t>Análisis residual: es la diferencia de la señal de salida del modelo con la señal de salida del sistema (validación). Los residuos representa la parte de los datos de validación que no son obtenidos por el modelo.</a:t>
            </a:r>
          </a:p>
          <a:p>
            <a:r>
              <a:rPr lang="es-EC" baseline="0" dirty="0" smtClean="0"/>
              <a:t>Respuesta del modelo: es obtener la señal de salida a una entrada paso.</a:t>
            </a:r>
          </a:p>
          <a:p>
            <a:r>
              <a:rPr lang="es-EC" baseline="0" dirty="0" smtClean="0"/>
              <a:t>Parsimonia: </a:t>
            </a:r>
            <a:r>
              <a:rPr lang="es-ES" sz="1200" b="0" i="0" u="none" strike="noStrike" kern="1200" baseline="0" dirty="0" smtClean="0">
                <a:solidFill>
                  <a:schemeClr val="tx1"/>
                </a:solidFill>
                <a:latin typeface="+mn-lt"/>
                <a:ea typeface="+mn-ea"/>
                <a:cs typeface="+mn-cs"/>
              </a:rPr>
              <a:t>se basa en hallar una representación sencilla del modelo que tenga una buena aproximación al comportamiento de la planta real.</a:t>
            </a:r>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33</a:t>
            </a:fld>
            <a:endParaRPr lang="es-EC"/>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A:</a:t>
            </a:r>
            <a:r>
              <a:rPr lang="es-EC" baseline="0" dirty="0" smtClean="0"/>
              <a:t> es el termino </a:t>
            </a:r>
            <a:r>
              <a:rPr lang="es-EC" baseline="0" dirty="0" err="1" smtClean="0"/>
              <a:t>autoregresivo</a:t>
            </a:r>
            <a:endParaRPr lang="es-EC" baseline="0" dirty="0" smtClean="0"/>
          </a:p>
          <a:p>
            <a:r>
              <a:rPr lang="es-EC" baseline="0" dirty="0" smtClean="0"/>
              <a:t>B: entrada externa</a:t>
            </a:r>
          </a:p>
          <a:p>
            <a:r>
              <a:rPr lang="es-EC" baseline="0" dirty="0" smtClean="0"/>
              <a:t>C: promedio </a:t>
            </a:r>
            <a:r>
              <a:rPr lang="es-EC" baseline="0" dirty="0" err="1" smtClean="0"/>
              <a:t>movil</a:t>
            </a:r>
            <a:r>
              <a:rPr lang="es-EC" baseline="0" dirty="0" smtClean="0"/>
              <a:t>.</a:t>
            </a:r>
          </a:p>
          <a:p>
            <a:r>
              <a:rPr lang="es-EC" baseline="0" dirty="0" smtClean="0"/>
              <a:t>D: es un termino </a:t>
            </a:r>
            <a:r>
              <a:rPr lang="es-EC" baseline="0" dirty="0" err="1" smtClean="0"/>
              <a:t>autoregresivo</a:t>
            </a:r>
            <a:r>
              <a:rPr lang="es-EC" baseline="0" dirty="0" smtClean="0"/>
              <a:t> pero aplicado solo a las perturbaciones del modelo.</a:t>
            </a: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34</a:t>
            </a:fld>
            <a:endParaRPr lang="es-EC"/>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ARX: modelo auto</a:t>
            </a:r>
            <a:r>
              <a:rPr lang="es-EC" baseline="0" dirty="0" smtClean="0"/>
              <a:t> regresivo con entrada externa.</a:t>
            </a:r>
          </a:p>
          <a:p>
            <a:r>
              <a:rPr lang="es-EC" baseline="0" dirty="0" smtClean="0"/>
              <a:t>ARMAX: Modelo autorregresiva con media móvil.</a:t>
            </a:r>
          </a:p>
          <a:p>
            <a:r>
              <a:rPr lang="es-EC" baseline="0" dirty="0" smtClean="0"/>
              <a:t>OE: error de salida</a:t>
            </a:r>
          </a:p>
          <a:p>
            <a:r>
              <a:rPr lang="es-EC" baseline="0" dirty="0" smtClean="0"/>
              <a:t>BJ: box </a:t>
            </a:r>
            <a:r>
              <a:rPr lang="es-EC" baseline="0" dirty="0" err="1" smtClean="0"/>
              <a:t>jekins</a:t>
            </a:r>
            <a:endParaRPr lang="es-EC" baseline="0" dirty="0" smtClean="0"/>
          </a:p>
          <a:p>
            <a:endParaRPr lang="es-EC" baseline="0" dirty="0" smtClean="0"/>
          </a:p>
          <a:p>
            <a:r>
              <a:rPr lang="es-EC" baseline="0" dirty="0" err="1" smtClean="0"/>
              <a:t>Regresion</a:t>
            </a:r>
            <a:r>
              <a:rPr lang="es-EC" baseline="0" dirty="0" smtClean="0"/>
              <a:t> lineal: es un </a:t>
            </a:r>
            <a:r>
              <a:rPr lang="es-EC" baseline="0" dirty="0" err="1" smtClean="0"/>
              <a:t>metodo</a:t>
            </a:r>
            <a:r>
              <a:rPr lang="es-EC" baseline="0" dirty="0" smtClean="0"/>
              <a:t> </a:t>
            </a:r>
            <a:r>
              <a:rPr lang="es-EC" baseline="0" dirty="0" err="1" smtClean="0"/>
              <a:t>matematico</a:t>
            </a:r>
            <a:r>
              <a:rPr lang="es-EC" baseline="0" dirty="0" smtClean="0"/>
              <a:t> que modela la </a:t>
            </a:r>
            <a:r>
              <a:rPr lang="es-EC" baseline="0" dirty="0" err="1" smtClean="0"/>
              <a:t>relacion</a:t>
            </a:r>
            <a:r>
              <a:rPr lang="es-EC" baseline="0" dirty="0" smtClean="0"/>
              <a:t> entre una variable dependiente (salida), a las variables de independiente entrada</a:t>
            </a:r>
          </a:p>
          <a:p>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35</a:t>
            </a:fld>
            <a:endParaRPr lang="es-EC"/>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36</a:t>
            </a:fld>
            <a:endParaRPr lang="es-EC"/>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FIR</a:t>
            </a:r>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37</a:t>
            </a:fld>
            <a:endParaRPr lang="es-EC"/>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a:t>
            </a:r>
            <a:r>
              <a:rPr lang="es-EC" dirty="0" err="1" smtClean="0"/>
              <a:t>xq</a:t>
            </a:r>
            <a:r>
              <a:rPr lang="es-EC" baseline="0" dirty="0" smtClean="0"/>
              <a:t> debe de estar dentro de los intervalos de confianza?</a:t>
            </a:r>
          </a:p>
          <a:p>
            <a:endParaRPr lang="es-EC" baseline="0" dirty="0" smtClean="0"/>
          </a:p>
          <a:p>
            <a:r>
              <a:rPr lang="es-ES" sz="1200" b="1" i="0" u="none" strike="noStrike" kern="1200" baseline="0" dirty="0" smtClean="0">
                <a:solidFill>
                  <a:schemeClr val="tx1"/>
                </a:solidFill>
                <a:latin typeface="+mn-lt"/>
                <a:ea typeface="+mn-ea"/>
                <a:cs typeface="+mn-cs"/>
              </a:rPr>
              <a:t>Intervalo de confianza: </a:t>
            </a:r>
            <a:r>
              <a:rPr lang="es-ES" sz="1200" b="0" i="0" u="none" strike="noStrike" kern="1200" baseline="0" dirty="0" smtClean="0">
                <a:solidFill>
                  <a:schemeClr val="tx1"/>
                </a:solidFill>
                <a:latin typeface="+mn-lt"/>
                <a:ea typeface="+mn-ea"/>
                <a:cs typeface="+mn-cs"/>
              </a:rPr>
              <a:t>Todo modelo de estimación tiene un grado de incertidumbre, la cual está marcada por las líneas segmentadas; con lo cual la región que está dentro de la misma es la verdadera respuesta del sistema (con un 99% de confianza), mientras que la región restante da una respuesta dudosa; razón por la cual por más aproximada que sea la respuesta de una señal </a:t>
            </a:r>
            <a:r>
              <a:rPr lang="es-ES" sz="1200" b="0" i="0" u="none" strike="noStrike" kern="1200" baseline="0" dirty="0" err="1" smtClean="0">
                <a:solidFill>
                  <a:schemeClr val="tx1"/>
                </a:solidFill>
                <a:latin typeface="+mn-lt"/>
                <a:ea typeface="+mn-ea"/>
                <a:cs typeface="+mn-cs"/>
              </a:rPr>
              <a:t>parametrizada</a:t>
            </a:r>
            <a:r>
              <a:rPr lang="es-ES" sz="1200" b="0" i="0" u="none" strike="noStrike" kern="1200" baseline="0" dirty="0" smtClean="0">
                <a:solidFill>
                  <a:schemeClr val="tx1"/>
                </a:solidFill>
                <a:latin typeface="+mn-lt"/>
                <a:ea typeface="+mn-ea"/>
                <a:cs typeface="+mn-cs"/>
              </a:rPr>
              <a:t>, si esta sale de los rangos de confianza no podrá ser tomada en cuenta, ya que no podremos confiar de su idoneidad. </a:t>
            </a:r>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38</a:t>
            </a:fld>
            <a:endParaRPr lang="es-EC"/>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39</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4</a:t>
            </a:fld>
            <a:endParaRPr lang="es-EC"/>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40</a:t>
            </a:fld>
            <a:endParaRPr lang="es-EC"/>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41</a:t>
            </a:fld>
            <a:endParaRPr lang="es-EC"/>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42</a:t>
            </a:fld>
            <a:endParaRPr lang="es-EC"/>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43</a:t>
            </a:fld>
            <a:endParaRPr lang="es-EC"/>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44</a:t>
            </a:fld>
            <a:endParaRPr lang="es-EC"/>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45</a:t>
            </a:fld>
            <a:endParaRPr lang="es-EC"/>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46</a:t>
            </a:fld>
            <a:endParaRPr lang="es-EC"/>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47</a:t>
            </a:fld>
            <a:endParaRPr lang="es-EC"/>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48</a:t>
            </a:fld>
            <a:endParaRPr lang="es-EC"/>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Un integrador</a:t>
            </a:r>
            <a:r>
              <a:rPr lang="es-EC" baseline="0" dirty="0" smtClean="0"/>
              <a:t> y un real </a:t>
            </a:r>
            <a:r>
              <a:rPr lang="es-EC" baseline="0" dirty="0" err="1" smtClean="0"/>
              <a:t>zero</a:t>
            </a:r>
            <a:r>
              <a:rPr lang="es-EC" baseline="0" dirty="0" smtClean="0"/>
              <a:t>.</a:t>
            </a:r>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49</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5</a:t>
            </a:fld>
            <a:endParaRPr lang="es-EC"/>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50</a:t>
            </a:fld>
            <a:endParaRPr lang="es-EC"/>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51</a:t>
            </a:fld>
            <a:endParaRPr lang="es-EC"/>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52</a:t>
            </a:fld>
            <a:endParaRPr lang="es-EC"/>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53</a:t>
            </a:fld>
            <a:endParaRPr lang="es-EC"/>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54</a:t>
            </a:fld>
            <a:endParaRPr lang="es-EC"/>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55</a:t>
            </a:fld>
            <a:endParaRPr lang="es-EC"/>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56</a:t>
            </a:fld>
            <a:endParaRPr lang="es-EC"/>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57</a:t>
            </a:fld>
            <a:endParaRPr lang="es-EC"/>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58</a:t>
            </a:fld>
            <a:endParaRPr lang="es-EC"/>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59</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Análisis de respuesta transitoria: consiste en obtener a través de una señal</a:t>
            </a:r>
            <a:r>
              <a:rPr lang="es-EC" baseline="0" dirty="0" smtClean="0"/>
              <a:t> de entrada tipo escalón,</a:t>
            </a:r>
            <a:r>
              <a:rPr lang="es-EC" dirty="0" smtClean="0"/>
              <a:t> una respuesta del sistema.</a:t>
            </a:r>
            <a:endParaRPr lang="es-EC" baseline="0" dirty="0" smtClean="0"/>
          </a:p>
          <a:p>
            <a:r>
              <a:rPr lang="es-EC" baseline="0" dirty="0" smtClean="0"/>
              <a:t>Análisis en el dominio de la frecuencia: es una representación de la respuesta en frecuencia del sistema, obtenida mediante la aplicación de señales sinusoidales de distintas frecuencias. este análisis se basa en la transformada de Fourier de las funciones de  covarianza y correlación entre la señal de entrada y salida.</a:t>
            </a:r>
          </a:p>
          <a:p>
            <a:r>
              <a:rPr lang="es-EC" baseline="0" dirty="0" smtClean="0"/>
              <a:t>Covarianza: nos indica si se obtiene una relación de manera inversa o directa. (varia si se cambia el tipo de escala)</a:t>
            </a:r>
          </a:p>
          <a:p>
            <a:r>
              <a:rPr lang="es-EC" baseline="0" dirty="0" smtClean="0">
                <a:solidFill>
                  <a:srgbClr val="FFFF00"/>
                </a:solidFill>
                <a:effectLst>
                  <a:outerShdw blurRad="38100" dist="38100" dir="2700000" algn="tl">
                    <a:srgbClr val="000000">
                      <a:alpha val="43137"/>
                    </a:srgbClr>
                  </a:outerShdw>
                </a:effectLst>
              </a:rPr>
              <a:t>Correlación: nos indica si la relación que existe es lineal o no lineal.</a:t>
            </a:r>
          </a:p>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smtClean="0">
                <a:solidFill>
                  <a:srgbClr val="FFFF00"/>
                </a:solidFill>
                <a:effectLst>
                  <a:outerShdw blurRad="38100" dist="38100" dir="2700000" algn="tl">
                    <a:srgbClr val="000000">
                      <a:alpha val="43137"/>
                    </a:srgbClr>
                  </a:outerShdw>
                </a:effectLst>
              </a:rPr>
              <a:t>Análisis de correlación: nos permite conocer la relación que existe entre la señal de entrada y salida.</a:t>
            </a:r>
          </a:p>
          <a:p>
            <a:r>
              <a:rPr lang="es-EC" baseline="0" dirty="0" smtClean="0"/>
              <a:t>   </a:t>
            </a:r>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(entradas, salidas y perturbaciones).</a:t>
            </a:r>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7</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Una de</a:t>
            </a:r>
            <a:r>
              <a:rPr lang="es-ES_tradnl" baseline="0" dirty="0" smtClean="0"/>
              <a:t> las aplicaciones</a:t>
            </a:r>
            <a:r>
              <a:rPr lang="es-ES_tradnl" dirty="0" smtClean="0"/>
              <a:t> para controlar este sistema es que en industrias de elaboración de chocolate o galletas bañadas de chocolate, existe un proceso llamado el temperado del chocolate, el cual consiste en elevar la temperatura del chocolate con el objetivo de que la estructura del chocolate cambie.</a:t>
            </a: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Un ejemplo claro es que si fijamos que la temperatura sea de 28 grados, quiere decir que el chocolate va a permanecer solido hasta esa temperatura, pasando los 28 grados el chocolate cambiará de estado, es decir empezará a derretirse.</a:t>
            </a:r>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8</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1A9F7442-53FC-4BEC-A9F0-5512D8797DB0}" type="slidenum">
              <a:rPr lang="es-EC" smtClean="0"/>
              <a:pPr/>
              <a:t>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ED30C4A1-E126-423B-9B63-BB5B65A7C819}" type="datetimeFigureOut">
              <a:rPr lang="es-EC" smtClean="0"/>
              <a:pPr/>
              <a:t>30/07/2012</a:t>
            </a:fld>
            <a:endParaRPr lang="es-EC"/>
          </a:p>
        </p:txBody>
      </p:sp>
      <p:sp>
        <p:nvSpPr>
          <p:cNvPr id="17" name="16 Marcador de pie de página"/>
          <p:cNvSpPr>
            <a:spLocks noGrp="1"/>
          </p:cNvSpPr>
          <p:nvPr>
            <p:ph type="ftr" sz="quarter" idx="11"/>
          </p:nvPr>
        </p:nvSpPr>
        <p:spPr/>
        <p:txBody>
          <a:bodyPr/>
          <a:lstStyle/>
          <a:p>
            <a:endParaRPr lang="es-EC"/>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1A6E2690-930B-46DE-8A0B-F1E18412475A}" type="slidenum">
              <a:rPr lang="es-EC" smtClean="0"/>
              <a:pPr/>
              <a:t>‹Nº›</a:t>
            </a:fld>
            <a:endParaRPr lang="es-EC"/>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30C4A1-E126-423B-9B63-BB5B65A7C819}" type="datetimeFigureOut">
              <a:rPr lang="es-EC" smtClean="0"/>
              <a:pPr/>
              <a:t>30/07/2012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A6E2690-930B-46DE-8A0B-F1E18412475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30C4A1-E126-423B-9B63-BB5B65A7C819}" type="datetimeFigureOut">
              <a:rPr lang="es-EC" smtClean="0"/>
              <a:pPr/>
              <a:t>30/07/2012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A6E2690-930B-46DE-8A0B-F1E18412475A}"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ED30C4A1-E126-423B-9B63-BB5B65A7C819}" type="datetimeFigureOut">
              <a:rPr lang="es-EC" smtClean="0"/>
              <a:pPr/>
              <a:t>30/07/2012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A6E2690-930B-46DE-8A0B-F1E18412475A}" type="slidenum">
              <a:rPr lang="es-EC" smtClean="0"/>
              <a:pPr/>
              <a:t>‹Nº›</a:t>
            </a:fld>
            <a:endParaRPr lang="es-EC"/>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D30C4A1-E126-423B-9B63-BB5B65A7C819}" type="datetimeFigureOut">
              <a:rPr lang="es-EC" smtClean="0"/>
              <a:pPr/>
              <a:t>30/07/2012</a:t>
            </a:fld>
            <a:endParaRPr lang="es-EC"/>
          </a:p>
        </p:txBody>
      </p:sp>
      <p:sp>
        <p:nvSpPr>
          <p:cNvPr id="5" name="4 Marcador de pie de página"/>
          <p:cNvSpPr>
            <a:spLocks noGrp="1"/>
          </p:cNvSpPr>
          <p:nvPr>
            <p:ph type="ftr" sz="quarter" idx="11"/>
          </p:nvPr>
        </p:nvSpPr>
        <p:spPr>
          <a:xfrm>
            <a:off x="800100" y="6172200"/>
            <a:ext cx="4000500" cy="457200"/>
          </a:xfrm>
        </p:spPr>
        <p:txBody>
          <a:bodyPr/>
          <a:lstStyle/>
          <a:p>
            <a:endParaRPr lang="es-EC"/>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1A6E2690-930B-46DE-8A0B-F1E18412475A}"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D30C4A1-E126-423B-9B63-BB5B65A7C819}" type="datetimeFigureOut">
              <a:rPr lang="es-EC" smtClean="0"/>
              <a:pPr/>
              <a:t>30/07/2012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A6E2690-930B-46DE-8A0B-F1E18412475A}" type="slidenum">
              <a:rPr lang="es-EC" smtClean="0"/>
              <a:pPr/>
              <a:t>‹Nº›</a:t>
            </a:fld>
            <a:endParaRPr lang="es-EC"/>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ED30C4A1-E126-423B-9B63-BB5B65A7C819}" type="datetimeFigureOut">
              <a:rPr lang="es-EC" smtClean="0"/>
              <a:pPr/>
              <a:t>30/07/2012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1A6E2690-930B-46DE-8A0B-F1E18412475A}" type="slidenum">
              <a:rPr lang="es-EC" smtClean="0"/>
              <a:pPr/>
              <a:t>‹Nº›</a:t>
            </a:fld>
            <a:endParaRPr lang="es-EC"/>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D30C4A1-E126-423B-9B63-BB5B65A7C819}" type="datetimeFigureOut">
              <a:rPr lang="es-EC" smtClean="0"/>
              <a:pPr/>
              <a:t>30/07/2012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1A6E2690-930B-46DE-8A0B-F1E18412475A}"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30C4A1-E126-423B-9B63-BB5B65A7C819}" type="datetimeFigureOut">
              <a:rPr lang="es-EC" smtClean="0"/>
              <a:pPr/>
              <a:t>30/07/2012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A6E2690-930B-46DE-8A0B-F1E18412475A}"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D30C4A1-E126-423B-9B63-BB5B65A7C819}" type="datetimeFigureOut">
              <a:rPr lang="es-EC" smtClean="0"/>
              <a:pPr/>
              <a:t>30/07/2012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A6E2690-930B-46DE-8A0B-F1E18412475A}" type="slidenum">
              <a:rPr lang="es-EC" smtClean="0"/>
              <a:pPr/>
              <a:t>‹Nº›</a:t>
            </a:fld>
            <a:endParaRPr lang="es-EC"/>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D30C4A1-E126-423B-9B63-BB5B65A7C819}" type="datetimeFigureOut">
              <a:rPr lang="es-EC" smtClean="0"/>
              <a:pPr/>
              <a:t>30/07/2012</a:t>
            </a:fld>
            <a:endParaRPr lang="es-EC"/>
          </a:p>
        </p:txBody>
      </p:sp>
      <p:sp>
        <p:nvSpPr>
          <p:cNvPr id="6" name="5 Marcador de pie de página"/>
          <p:cNvSpPr>
            <a:spLocks noGrp="1"/>
          </p:cNvSpPr>
          <p:nvPr>
            <p:ph type="ftr" sz="quarter" idx="11"/>
          </p:nvPr>
        </p:nvSpPr>
        <p:spPr>
          <a:xfrm>
            <a:off x="914400" y="6172200"/>
            <a:ext cx="3886200" cy="457200"/>
          </a:xfrm>
        </p:spPr>
        <p:txBody>
          <a:bodyPr/>
          <a:lstStyle/>
          <a:p>
            <a:endParaRPr lang="es-EC"/>
          </a:p>
        </p:txBody>
      </p:sp>
      <p:sp>
        <p:nvSpPr>
          <p:cNvPr id="7" name="6 Marcador de número de diapositiva"/>
          <p:cNvSpPr>
            <a:spLocks noGrp="1"/>
          </p:cNvSpPr>
          <p:nvPr>
            <p:ph type="sldNum" sz="quarter" idx="12"/>
          </p:nvPr>
        </p:nvSpPr>
        <p:spPr>
          <a:xfrm>
            <a:off x="146304" y="6208776"/>
            <a:ext cx="457200" cy="457200"/>
          </a:xfrm>
        </p:spPr>
        <p:txBody>
          <a:bodyPr/>
          <a:lstStyle/>
          <a:p>
            <a:fld id="{1A6E2690-930B-46DE-8A0B-F1E18412475A}" type="slidenum">
              <a:rPr lang="es-EC" smtClean="0"/>
              <a:pPr/>
              <a:t>‹Nº›</a:t>
            </a:fld>
            <a:endParaRPr lang="es-EC"/>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D30C4A1-E126-423B-9B63-BB5B65A7C819}" type="datetimeFigureOut">
              <a:rPr lang="es-EC" smtClean="0"/>
              <a:pPr/>
              <a:t>30/07/2012</a:t>
            </a:fld>
            <a:endParaRPr lang="es-EC"/>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C"/>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A6E2690-930B-46DE-8A0B-F1E18412475A}"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7290" y="4071942"/>
            <a:ext cx="6400800" cy="1752600"/>
          </a:xfrm>
        </p:spPr>
        <p:txBody>
          <a:bodyPr/>
          <a:lstStyle/>
          <a:p>
            <a:r>
              <a:rPr lang="es-EC" dirty="0" smtClean="0"/>
              <a:t>Brean León Rodríguez</a:t>
            </a:r>
          </a:p>
          <a:p>
            <a:r>
              <a:rPr lang="es-EC" dirty="0" smtClean="0"/>
              <a:t>Diego Ochoa Moreno</a:t>
            </a:r>
            <a:endParaRPr lang="es-EC" dirty="0"/>
          </a:p>
        </p:txBody>
      </p:sp>
      <p:sp>
        <p:nvSpPr>
          <p:cNvPr id="2" name="1 Título"/>
          <p:cNvSpPr>
            <a:spLocks noGrp="1"/>
          </p:cNvSpPr>
          <p:nvPr>
            <p:ph type="ctrTitle"/>
          </p:nvPr>
        </p:nvSpPr>
        <p:spPr>
          <a:xfrm>
            <a:off x="714348" y="1500174"/>
            <a:ext cx="7772400" cy="1470025"/>
          </a:xfrm>
        </p:spPr>
        <p:txBody>
          <a:bodyPr>
            <a:normAutofit fontScale="90000"/>
          </a:bodyPr>
          <a:lstStyle/>
          <a:p>
            <a:r>
              <a:rPr lang="es-ES_tradnl" dirty="0"/>
              <a:t> </a:t>
            </a:r>
            <a:r>
              <a:rPr lang="es-EC" dirty="0"/>
              <a:t/>
            </a:r>
            <a:br>
              <a:rPr lang="es-EC" dirty="0"/>
            </a:br>
            <a:r>
              <a:rPr lang="es-ES_tradnl" dirty="0"/>
              <a:t>“Identificación  y diseño del controlador para un sistema de control de temperatura de agua en un tanque”</a:t>
            </a:r>
            <a:r>
              <a:rPr lang="es-EC" dirty="0"/>
              <a:t/>
            </a:r>
            <a:br>
              <a:rPr lang="es-EC" dirty="0"/>
            </a:b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Diagrama del prototipo</a:t>
            </a:r>
            <a:endParaRPr lang="es-EC" dirty="0"/>
          </a:p>
        </p:txBody>
      </p:sp>
      <p:pic>
        <p:nvPicPr>
          <p:cNvPr id="4" name="3 Marcador de contenido" descr="C:\Users\VANESSA OCHOA\Downloads\tesina.jpg"/>
          <p:cNvPicPr>
            <a:picLocks noGrp="1"/>
          </p:cNvPicPr>
          <p:nvPr>
            <p:ph sz="quarter" idx="1"/>
          </p:nvPr>
        </p:nvPicPr>
        <p:blipFill>
          <a:blip r:embed="rId3" cstate="print"/>
          <a:stretch>
            <a:fillRect/>
          </a:stretch>
        </p:blipFill>
        <p:spPr bwMode="auto">
          <a:xfrm>
            <a:off x="2143108" y="2247900"/>
            <a:ext cx="4454542" cy="3895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Sistema Real</a:t>
            </a:r>
            <a:endParaRPr lang="es-EC" dirty="0"/>
          </a:p>
        </p:txBody>
      </p:sp>
      <p:pic>
        <p:nvPicPr>
          <p:cNvPr id="1026" name="Picture 2" descr="C:\Users\Brean León\Desktop\Downloads\la foto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5776" y="1628800"/>
            <a:ext cx="4009178" cy="45811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Circuito electrónicos</a:t>
            </a:r>
            <a:endParaRPr lang="es-EC" dirty="0"/>
          </a:p>
        </p:txBody>
      </p:sp>
      <p:sp>
        <p:nvSpPr>
          <p:cNvPr id="3" name="2 Marcador de contenido"/>
          <p:cNvSpPr>
            <a:spLocks noGrp="1"/>
          </p:cNvSpPr>
          <p:nvPr>
            <p:ph sz="quarter" idx="1"/>
          </p:nvPr>
        </p:nvSpPr>
        <p:spPr/>
        <p:txBody>
          <a:bodyPr/>
          <a:lstStyle/>
          <a:p>
            <a:endParaRPr lang="es-EC" dirty="0" smtClean="0"/>
          </a:p>
          <a:p>
            <a:endParaRPr lang="es-EC" dirty="0"/>
          </a:p>
          <a:p>
            <a:r>
              <a:rPr lang="es-EC" dirty="0" smtClean="0"/>
              <a:t>Circuito de control</a:t>
            </a:r>
          </a:p>
          <a:p>
            <a:pPr>
              <a:buNone/>
            </a:pPr>
            <a:endParaRPr lang="es-EC" dirty="0" smtClean="0"/>
          </a:p>
          <a:p>
            <a:r>
              <a:rPr lang="es-EC" dirty="0" smtClean="0"/>
              <a:t>Circuito de Fuerza</a:t>
            </a:r>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Circuito de control</a:t>
            </a:r>
            <a:endParaRPr lang="es-EC" dirty="0"/>
          </a:p>
        </p:txBody>
      </p:sp>
      <p:pic>
        <p:nvPicPr>
          <p:cNvPr id="4" name="3 Marcador de contenido"/>
          <p:cNvPicPr>
            <a:picLocks noGrp="1"/>
          </p:cNvPicPr>
          <p:nvPr>
            <p:ph sz="quarter" idx="1"/>
          </p:nvPr>
        </p:nvPicPr>
        <p:blipFill>
          <a:blip r:embed="rId3"/>
          <a:stretch>
            <a:fillRect/>
          </a:stretch>
        </p:blipFill>
        <p:spPr bwMode="auto">
          <a:xfrm>
            <a:off x="914400" y="2059105"/>
            <a:ext cx="7772400" cy="3349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Circuito de control</a:t>
            </a:r>
            <a:endParaRPr lang="es-EC" dirty="0"/>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6740" y="1412776"/>
            <a:ext cx="7977708" cy="47566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Circuito de control</a:t>
            </a:r>
            <a:endParaRPr lang="es-ES" dirty="0"/>
          </a:p>
        </p:txBody>
      </p:sp>
      <p:pic>
        <p:nvPicPr>
          <p:cNvPr id="4" name="3 Imagen"/>
          <p:cNvPicPr/>
          <p:nvPr/>
        </p:nvPicPr>
        <p:blipFill>
          <a:blip r:embed="rId3">
            <a:extLst>
              <a:ext uri="{28A0092B-C50C-407E-A947-70E740481C1C}">
                <a14:useLocalDpi xmlns="" xmlns:a14="http://schemas.microsoft.com/office/drawing/2010/main" val="0"/>
              </a:ext>
            </a:extLst>
          </a:blip>
          <a:srcRect/>
          <a:stretch>
            <a:fillRect/>
          </a:stretch>
        </p:blipFill>
        <p:spPr bwMode="auto">
          <a:xfrm>
            <a:off x="72008" y="1268760"/>
            <a:ext cx="9036496" cy="4824536"/>
          </a:xfrm>
          <a:prstGeom prst="rect">
            <a:avLst/>
          </a:prstGeom>
          <a:noFill/>
          <a:ln>
            <a:noFill/>
          </a:ln>
        </p:spPr>
      </p:pic>
    </p:spTree>
    <p:extLst>
      <p:ext uri="{BB962C8B-B14F-4D97-AF65-F5344CB8AC3E}">
        <p14:creationId xmlns="" xmlns:p14="http://schemas.microsoft.com/office/powerpoint/2010/main" val="2473376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Circuito de control</a:t>
            </a:r>
            <a:endParaRPr lang="es-ES" dirty="0"/>
          </a:p>
        </p:txBody>
      </p:sp>
      <p:pic>
        <p:nvPicPr>
          <p:cNvPr id="5" name="4 Imagen"/>
          <p:cNvPicPr/>
          <p:nvPr/>
        </p:nvPicPr>
        <p:blipFill>
          <a:blip r:embed="rId3">
            <a:extLst>
              <a:ext uri="{28A0092B-C50C-407E-A947-70E740481C1C}">
                <a14:useLocalDpi xmlns="" xmlns:a14="http://schemas.microsoft.com/office/drawing/2010/main" val="0"/>
              </a:ext>
            </a:extLst>
          </a:blip>
          <a:srcRect/>
          <a:stretch>
            <a:fillRect/>
          </a:stretch>
        </p:blipFill>
        <p:spPr bwMode="auto">
          <a:xfrm>
            <a:off x="72008" y="1268760"/>
            <a:ext cx="9036496" cy="5184576"/>
          </a:xfrm>
          <a:prstGeom prst="rect">
            <a:avLst/>
          </a:prstGeom>
          <a:noFill/>
          <a:ln>
            <a:noFill/>
          </a:ln>
        </p:spPr>
      </p:pic>
    </p:spTree>
    <p:extLst>
      <p:ext uri="{BB962C8B-B14F-4D97-AF65-F5344CB8AC3E}">
        <p14:creationId xmlns="" xmlns:p14="http://schemas.microsoft.com/office/powerpoint/2010/main" val="1597116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Circuito de control</a:t>
            </a:r>
            <a:endParaRPr lang="es-ES" dirty="0"/>
          </a:p>
        </p:txBody>
      </p:sp>
      <p:pic>
        <p:nvPicPr>
          <p:cNvPr id="5" name="4 Imagen"/>
          <p:cNvPicPr/>
          <p:nvPr/>
        </p:nvPicPr>
        <p:blipFill>
          <a:blip r:embed="rId3">
            <a:extLst>
              <a:ext uri="{28A0092B-C50C-407E-A947-70E740481C1C}">
                <a14:useLocalDpi xmlns="" xmlns:a14="http://schemas.microsoft.com/office/drawing/2010/main" val="0"/>
              </a:ext>
            </a:extLst>
          </a:blip>
          <a:srcRect/>
          <a:stretch>
            <a:fillRect/>
          </a:stretch>
        </p:blipFill>
        <p:spPr bwMode="auto">
          <a:xfrm>
            <a:off x="683568" y="1340768"/>
            <a:ext cx="7848872" cy="4896544"/>
          </a:xfrm>
          <a:prstGeom prst="rect">
            <a:avLst/>
          </a:prstGeom>
          <a:noFill/>
          <a:ln>
            <a:noFill/>
          </a:ln>
        </p:spPr>
      </p:pic>
    </p:spTree>
    <p:extLst>
      <p:ext uri="{BB962C8B-B14F-4D97-AF65-F5344CB8AC3E}">
        <p14:creationId xmlns="" xmlns:p14="http://schemas.microsoft.com/office/powerpoint/2010/main" val="1537534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Circuito de fuerza</a:t>
            </a:r>
            <a:endParaRPr lang="es-EC" dirty="0"/>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03648" y="1566670"/>
            <a:ext cx="5842144" cy="45266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Circuito de fuerza</a:t>
            </a:r>
            <a:endParaRPr lang="es-ES" dirty="0"/>
          </a:p>
        </p:txBody>
      </p:sp>
      <p:pic>
        <p:nvPicPr>
          <p:cNvPr id="5" name="4 Imagen"/>
          <p:cNvPicPr/>
          <p:nvPr/>
        </p:nvPicPr>
        <p:blipFill>
          <a:blip r:embed="rId3">
            <a:extLst>
              <a:ext uri="{28A0092B-C50C-407E-A947-70E740481C1C}">
                <a14:useLocalDpi xmlns="" xmlns:a14="http://schemas.microsoft.com/office/drawing/2010/main" val="0"/>
              </a:ext>
            </a:extLst>
          </a:blip>
          <a:srcRect/>
          <a:stretch>
            <a:fillRect/>
          </a:stretch>
        </p:blipFill>
        <p:spPr bwMode="auto">
          <a:xfrm>
            <a:off x="539552" y="1230947"/>
            <a:ext cx="8064896" cy="5006365"/>
          </a:xfrm>
          <a:prstGeom prst="rect">
            <a:avLst/>
          </a:prstGeom>
          <a:noFill/>
          <a:ln>
            <a:noFill/>
          </a:ln>
        </p:spPr>
      </p:pic>
    </p:spTree>
    <p:extLst>
      <p:ext uri="{BB962C8B-B14F-4D97-AF65-F5344CB8AC3E}">
        <p14:creationId xmlns="" xmlns:p14="http://schemas.microsoft.com/office/powerpoint/2010/main" val="1746028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O</a:t>
            </a:r>
            <a:r>
              <a:rPr lang="es-EC" dirty="0" smtClean="0"/>
              <a:t>bjetivos</a:t>
            </a:r>
            <a:endParaRPr lang="es-EC" dirty="0"/>
          </a:p>
        </p:txBody>
      </p:sp>
      <p:sp>
        <p:nvSpPr>
          <p:cNvPr id="3" name="2 Marcador de contenido"/>
          <p:cNvSpPr>
            <a:spLocks noGrp="1"/>
          </p:cNvSpPr>
          <p:nvPr>
            <p:ph sz="quarter" idx="1"/>
          </p:nvPr>
        </p:nvSpPr>
        <p:spPr>
          <a:xfrm>
            <a:off x="428596" y="1357298"/>
            <a:ext cx="8229600" cy="4525963"/>
          </a:xfrm>
        </p:spPr>
        <p:txBody>
          <a:bodyPr>
            <a:normAutofit/>
          </a:bodyPr>
          <a:lstStyle/>
          <a:p>
            <a:pPr algn="just"/>
            <a:r>
              <a:rPr lang="es-ES_tradnl" dirty="0"/>
              <a:t>Diseñar y Construir un prototipo que </a:t>
            </a:r>
            <a:r>
              <a:rPr lang="es-ES_tradnl" dirty="0" smtClean="0"/>
              <a:t>represente a un sistema </a:t>
            </a:r>
            <a:r>
              <a:rPr lang="es-ES_tradnl" dirty="0"/>
              <a:t>de control de temperatura de agua en un tanque.</a:t>
            </a:r>
            <a:endParaRPr lang="es-ES_tradnl" dirty="0" smtClean="0"/>
          </a:p>
          <a:p>
            <a:pPr algn="just"/>
            <a:endParaRPr lang="es-EC" dirty="0"/>
          </a:p>
          <a:p>
            <a:pPr algn="just"/>
            <a:r>
              <a:rPr lang="es-ES_tradnl" dirty="0"/>
              <a:t>Realizar la identificación a través </a:t>
            </a:r>
            <a:r>
              <a:rPr lang="es-ES_tradnl" dirty="0" smtClean="0"/>
              <a:t>de los métodos paramétricos.</a:t>
            </a:r>
          </a:p>
          <a:p>
            <a:pPr marL="0" indent="0" algn="just">
              <a:buNone/>
            </a:pPr>
            <a:endParaRPr lang="es-EC" dirty="0"/>
          </a:p>
          <a:p>
            <a:pPr algn="just"/>
            <a:r>
              <a:rPr lang="es-ES_tradnl" dirty="0"/>
              <a:t>Diseñar el controlador que cumpla con los requerimientos que se desee.</a:t>
            </a:r>
            <a:endParaRPr lang="es-EC" dirty="0"/>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2994" y="2571744"/>
            <a:ext cx="8229600" cy="1143000"/>
          </a:xfrm>
        </p:spPr>
        <p:txBody>
          <a:bodyPr/>
          <a:lstStyle/>
          <a:p>
            <a:r>
              <a:rPr lang="es-EC" dirty="0" smtClean="0"/>
              <a:t>DISEÑO DE LA SEÑAL DE ENTRADA</a:t>
            </a: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Obtención del tao dominante</a:t>
            </a:r>
            <a:endParaRPr lang="es-EC" dirty="0"/>
          </a:p>
        </p:txBody>
      </p:sp>
      <p:pic>
        <p:nvPicPr>
          <p:cNvPr id="4" name="0 Imagen"/>
          <p:cNvPicPr>
            <a:picLocks noGrp="1"/>
          </p:cNvPicPr>
          <p:nvPr>
            <p:ph sz="quarter" idx="1"/>
          </p:nvPr>
        </p:nvPicPr>
        <p:blipFill>
          <a:blip r:embed="rId3">
            <a:extLst>
              <a:ext uri="{28A0092B-C50C-407E-A947-70E740481C1C}">
                <a14:useLocalDpi xmlns="" xmlns:a14="http://schemas.microsoft.com/office/drawing/2010/main" val="0"/>
              </a:ext>
            </a:extLst>
          </a:blip>
          <a:stretch>
            <a:fillRect/>
          </a:stretch>
        </p:blipFill>
        <p:spPr>
          <a:xfrm>
            <a:off x="914400" y="1755435"/>
            <a:ext cx="7772400" cy="395673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2866" y="714356"/>
            <a:ext cx="6186502" cy="511156"/>
          </a:xfrm>
        </p:spPr>
        <p:txBody>
          <a:bodyPr>
            <a:normAutofit fontScale="90000"/>
          </a:bodyPr>
          <a:lstStyle/>
          <a:p>
            <a:r>
              <a:rPr lang="es-ES" sz="2000" dirty="0" smtClean="0"/>
              <a:t/>
            </a:r>
            <a:br>
              <a:rPr lang="es-ES" sz="2000" dirty="0" smtClean="0"/>
            </a:br>
            <a:r>
              <a:rPr lang="es-ES" sz="2000" dirty="0" smtClean="0"/>
              <a:t/>
            </a:r>
            <a:br>
              <a:rPr lang="es-ES" sz="2000" dirty="0" smtClean="0"/>
            </a:br>
            <a:r>
              <a:rPr lang="es-ES" sz="2000" dirty="0" smtClean="0"/>
              <a:t>Para obtener el valor de paso se realiza lo siguiente:</a:t>
            </a:r>
            <a:r>
              <a:rPr lang="es-EC" dirty="0" smtClean="0"/>
              <a:t/>
            </a:r>
            <a:br>
              <a:rPr lang="es-EC" dirty="0" smtClean="0"/>
            </a:br>
            <a:endParaRPr lang="es-EC" dirty="0"/>
          </a:p>
        </p:txBody>
      </p:sp>
      <p:pic>
        <p:nvPicPr>
          <p:cNvPr id="1026" name="Picture 2"/>
          <p:cNvPicPr>
            <a:picLocks noGrp="1" noChangeAspect="1" noChangeArrowheads="1"/>
          </p:cNvPicPr>
          <p:nvPr>
            <p:ph sz="quarter" idx="1"/>
          </p:nvPr>
        </p:nvPicPr>
        <p:blipFill>
          <a:blip r:embed="rId3"/>
          <a:stretch>
            <a:fillRect/>
          </a:stretch>
        </p:blipFill>
        <p:spPr bwMode="auto">
          <a:xfrm>
            <a:off x="3320648" y="1308523"/>
            <a:ext cx="3395678" cy="96834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347864" y="2928936"/>
            <a:ext cx="2947050" cy="1000130"/>
          </a:xfrm>
          <a:prstGeom prst="rect">
            <a:avLst/>
          </a:prstGeom>
          <a:noFill/>
          <a:ln w="9525">
            <a:noFill/>
            <a:miter lim="800000"/>
            <a:headEnd/>
            <a:tailEnd/>
          </a:ln>
          <a:effectLst/>
        </p:spPr>
      </p:pic>
      <p:sp>
        <p:nvSpPr>
          <p:cNvPr id="7" name="5 Título"/>
          <p:cNvSpPr txBox="1">
            <a:spLocks/>
          </p:cNvSpPr>
          <p:nvPr/>
        </p:nvSpPr>
        <p:spPr>
          <a:xfrm>
            <a:off x="500034" y="2214554"/>
            <a:ext cx="7000924" cy="785818"/>
          </a:xfrm>
          <a:prstGeom prst="rect">
            <a:avLst/>
          </a:prstGeom>
        </p:spPr>
        <p:txBody>
          <a:bodyPr vert="horz" lIns="91440" tIns="45720" rIns="91440" bIns="45720" rtlCol="0" anchor="ctr">
            <a:noAutofit/>
          </a:bodyPr>
          <a:lstStyle/>
          <a:p>
            <a:pPr lvl="0" algn="ctr">
              <a:spcBef>
                <a:spcPct val="0"/>
              </a:spcBef>
            </a:pPr>
            <a:r>
              <a:rPr lang="es-ES" sz="2000" dirty="0" smtClean="0"/>
              <a:t>Para la obtención del tao, se debe obtener el 63% del valor paso </a:t>
            </a:r>
            <a:endParaRPr kumimoji="0" lang="es-EC"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7 Rectángulo"/>
          <p:cNvSpPr/>
          <p:nvPr/>
        </p:nvSpPr>
        <p:spPr>
          <a:xfrm>
            <a:off x="642910" y="3929066"/>
            <a:ext cx="4474751" cy="369332"/>
          </a:xfrm>
          <a:prstGeom prst="rect">
            <a:avLst/>
          </a:prstGeom>
        </p:spPr>
        <p:txBody>
          <a:bodyPr wrap="none">
            <a:spAutoFit/>
          </a:bodyPr>
          <a:lstStyle/>
          <a:p>
            <a:r>
              <a:rPr lang="es-ES" dirty="0" err="1" smtClean="0"/>
              <a:t>Tpaso</a:t>
            </a:r>
            <a:r>
              <a:rPr lang="es-ES" dirty="0" smtClean="0"/>
              <a:t> se le debe sumar la temperatura inicial.</a:t>
            </a:r>
            <a:endParaRPr lang="es-EC" dirty="0"/>
          </a:p>
        </p:txBody>
      </p:sp>
      <p:pic>
        <p:nvPicPr>
          <p:cNvPr id="1028" name="Picture 4"/>
          <p:cNvPicPr>
            <a:picLocks noChangeAspect="1" noChangeArrowheads="1"/>
          </p:cNvPicPr>
          <p:nvPr/>
        </p:nvPicPr>
        <p:blipFill>
          <a:blip r:embed="rId5"/>
          <a:srcRect/>
          <a:stretch>
            <a:fillRect/>
          </a:stretch>
        </p:blipFill>
        <p:spPr bwMode="auto">
          <a:xfrm>
            <a:off x="4429124" y="4286256"/>
            <a:ext cx="1178727" cy="428628"/>
          </a:xfrm>
          <a:prstGeom prst="rect">
            <a:avLst/>
          </a:prstGeom>
          <a:noFill/>
          <a:ln w="9525">
            <a:noFill/>
            <a:miter lim="800000"/>
            <a:headEnd/>
            <a:tailEnd/>
          </a:ln>
          <a:effectLst/>
        </p:spPr>
      </p:pic>
      <p:sp>
        <p:nvSpPr>
          <p:cNvPr id="10" name="9 Rectángulo"/>
          <p:cNvSpPr/>
          <p:nvPr/>
        </p:nvSpPr>
        <p:spPr>
          <a:xfrm>
            <a:off x="642910" y="4714884"/>
            <a:ext cx="7215238" cy="369332"/>
          </a:xfrm>
          <a:prstGeom prst="rect">
            <a:avLst/>
          </a:prstGeom>
        </p:spPr>
        <p:txBody>
          <a:bodyPr wrap="square">
            <a:spAutoFit/>
          </a:bodyPr>
          <a:lstStyle/>
          <a:p>
            <a:r>
              <a:rPr lang="es-ES" dirty="0" smtClean="0"/>
              <a:t>Para este valor de temperatura de la gráfica se obtiene el respectivo tiempo</a:t>
            </a:r>
            <a:endParaRPr lang="es-EC" dirty="0"/>
          </a:p>
        </p:txBody>
      </p:sp>
      <p:pic>
        <p:nvPicPr>
          <p:cNvPr id="1029" name="Picture 5"/>
          <p:cNvPicPr>
            <a:picLocks noChangeAspect="1" noChangeArrowheads="1"/>
          </p:cNvPicPr>
          <p:nvPr/>
        </p:nvPicPr>
        <p:blipFill>
          <a:blip r:embed="rId6"/>
          <a:srcRect/>
          <a:stretch>
            <a:fillRect/>
          </a:stretch>
        </p:blipFill>
        <p:spPr bwMode="auto">
          <a:xfrm>
            <a:off x="4254994" y="5214950"/>
            <a:ext cx="1531452" cy="500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07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93486" y="1500174"/>
            <a:ext cx="1721522" cy="323851"/>
          </a:xfrm>
          <a:prstGeom prst="rect">
            <a:avLst/>
          </a:prstGeom>
          <a:noFill/>
        </p:spPr>
      </p:pic>
      <p:sp>
        <p:nvSpPr>
          <p:cNvPr id="3075" name="Rectangle 3"/>
          <p:cNvSpPr>
            <a:spLocks noChangeArrowheads="1"/>
          </p:cNvSpPr>
          <p:nvPr/>
        </p:nvSpPr>
        <p:spPr bwMode="auto">
          <a:xfrm>
            <a:off x="900113"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6 Imagen"/>
          <p:cNvPicPr/>
          <p:nvPr/>
        </p:nvPicPr>
        <p:blipFill>
          <a:blip r:embed="rId4"/>
          <a:srcRect/>
          <a:stretch>
            <a:fillRect/>
          </a:stretch>
        </p:blipFill>
        <p:spPr bwMode="auto">
          <a:xfrm>
            <a:off x="3786182" y="3071810"/>
            <a:ext cx="1714512" cy="857256"/>
          </a:xfrm>
          <a:prstGeom prst="rect">
            <a:avLst/>
          </a:prstGeom>
          <a:noFill/>
          <a:ln w="9525">
            <a:noFill/>
            <a:miter lim="800000"/>
            <a:headEnd/>
            <a:tailEnd/>
          </a:ln>
        </p:spPr>
      </p:pic>
      <p:sp>
        <p:nvSpPr>
          <p:cNvPr id="8" name="7 Rectángulo"/>
          <p:cNvSpPr/>
          <p:nvPr/>
        </p:nvSpPr>
        <p:spPr>
          <a:xfrm>
            <a:off x="355871" y="785794"/>
            <a:ext cx="1644361" cy="369332"/>
          </a:xfrm>
          <a:prstGeom prst="rect">
            <a:avLst/>
          </a:prstGeom>
        </p:spPr>
        <p:txBody>
          <a:bodyPr wrap="none">
            <a:spAutoFit/>
          </a:bodyPr>
          <a:lstStyle/>
          <a:p>
            <a:r>
              <a:rPr lang="es-EC" dirty="0" smtClean="0"/>
              <a:t>Tiempo muerto</a:t>
            </a:r>
            <a:endParaRPr lang="es-EC" dirty="0"/>
          </a:p>
        </p:txBody>
      </p:sp>
      <p:sp>
        <p:nvSpPr>
          <p:cNvPr id="3076" name="Rectangle 4"/>
          <p:cNvSpPr>
            <a:spLocks noChangeArrowheads="1"/>
          </p:cNvSpPr>
          <p:nvPr/>
        </p:nvSpPr>
        <p:spPr bwMode="auto">
          <a:xfrm>
            <a:off x="285720" y="2149610"/>
            <a:ext cx="880484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ea typeface="Cambria" pitchFamily="18" charset="0"/>
                <a:cs typeface="Times New Roman" pitchFamily="18" charset="0"/>
              </a:rPr>
              <a:t>Una vez determinados todos estos par</a:t>
            </a:r>
            <a:r>
              <a:rPr kumimoji="0" lang="es-ES" sz="2000" b="0" i="0" u="none" strike="noStrike" cap="none" normalizeH="0" baseline="0" dirty="0" smtClean="0">
                <a:ln>
                  <a:noFill/>
                </a:ln>
                <a:solidFill>
                  <a:schemeClr val="tx1"/>
                </a:solidFill>
                <a:effectLst/>
                <a:latin typeface="Cambria"/>
                <a:ea typeface="Cambria" pitchFamily="18" charset="0"/>
                <a:cs typeface="Times New Roman" pitchFamily="18" charset="0"/>
              </a:rPr>
              <a:t>á</a:t>
            </a:r>
            <a:r>
              <a:rPr kumimoji="0" lang="es-ES" sz="2000" b="0" i="0" u="none" strike="noStrike" cap="none" normalizeH="0" baseline="0" dirty="0" smtClean="0">
                <a:ln>
                  <a:noFill/>
                </a:ln>
                <a:solidFill>
                  <a:schemeClr val="tx1"/>
                </a:solidFill>
                <a:effectLst/>
                <a:latin typeface="Calibri" pitchFamily="34" charset="0"/>
                <a:ea typeface="Cambria" pitchFamily="18" charset="0"/>
                <a:cs typeface="Times New Roman" pitchFamily="18" charset="0"/>
              </a:rPr>
              <a:t>metros se puede calcular el tao dominante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Calibri" pitchFamily="34" charset="0"/>
                <a:ea typeface="Cambria" pitchFamily="18" charset="0"/>
                <a:cs typeface="Times New Roman" pitchFamily="18" charset="0"/>
              </a:rPr>
              <a:t>mediante la siguiente expresi</a:t>
            </a:r>
            <a:r>
              <a:rPr kumimoji="0" lang="es-ES" sz="2000" b="0" i="0" u="none" strike="noStrike" cap="none" normalizeH="0" baseline="0" dirty="0" smtClean="0">
                <a:ln>
                  <a:noFill/>
                </a:ln>
                <a:solidFill>
                  <a:schemeClr val="tx1"/>
                </a:solidFill>
                <a:effectLst/>
                <a:latin typeface="Cambria"/>
                <a:ea typeface="Cambria" pitchFamily="18" charset="0"/>
                <a:cs typeface="Times New Roman" pitchFamily="18" charset="0"/>
              </a:rPr>
              <a:t>ó</a:t>
            </a:r>
            <a:r>
              <a:rPr kumimoji="0" lang="es-ES" sz="2000" b="0" i="0" u="none" strike="noStrike" cap="none" normalizeH="0" baseline="0" dirty="0" smtClean="0">
                <a:ln>
                  <a:noFill/>
                </a:ln>
                <a:solidFill>
                  <a:schemeClr val="tx1"/>
                </a:solidFill>
                <a:effectLst/>
                <a:latin typeface="Calibri" pitchFamily="34" charset="0"/>
                <a:ea typeface="Cambria" pitchFamily="18" charset="0"/>
                <a:cs typeface="Times New Roman" pitchFamily="18" charset="0"/>
              </a:rPr>
              <a:t>n:</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7" name="Picture 5"/>
          <p:cNvPicPr>
            <a:picLocks noChangeAspect="1" noChangeArrowheads="1"/>
          </p:cNvPicPr>
          <p:nvPr/>
        </p:nvPicPr>
        <p:blipFill>
          <a:blip r:embed="rId5"/>
          <a:srcRect/>
          <a:stretch>
            <a:fillRect/>
          </a:stretch>
        </p:blipFill>
        <p:spPr bwMode="auto">
          <a:xfrm>
            <a:off x="3643306" y="4143380"/>
            <a:ext cx="2121709"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smtClean="0"/>
              <a:t>Obtención del tiempo de muestreo</a:t>
            </a:r>
            <a:endParaRPr lang="es-EC" dirty="0"/>
          </a:p>
        </p:txBody>
      </p:sp>
      <p:sp>
        <p:nvSpPr>
          <p:cNvPr id="3" name="2 Marcador de contenido"/>
          <p:cNvSpPr>
            <a:spLocks noGrp="1"/>
          </p:cNvSpPr>
          <p:nvPr>
            <p:ph sz="quarter" idx="1"/>
          </p:nvPr>
        </p:nvSpPr>
        <p:spPr>
          <a:xfrm>
            <a:off x="457200" y="1600201"/>
            <a:ext cx="8229600" cy="900105"/>
          </a:xfrm>
        </p:spPr>
        <p:txBody>
          <a:bodyPr>
            <a:normAutofit/>
          </a:bodyPr>
          <a:lstStyle/>
          <a:p>
            <a:pPr algn="just">
              <a:buNone/>
            </a:pPr>
            <a:r>
              <a:rPr lang="es-ES_tradnl" sz="2200" dirty="0" smtClean="0">
                <a:latin typeface="+mj-lt"/>
              </a:rPr>
              <a:t>El tiempo de muestreo viene dado por la siguiente expresión:</a:t>
            </a:r>
            <a:endParaRPr lang="es-EC" sz="2200" dirty="0" smtClean="0">
              <a:latin typeface="+mj-lt"/>
            </a:endParaRPr>
          </a:p>
          <a:p>
            <a:pPr>
              <a:buNone/>
            </a:pPr>
            <a:endParaRPr lang="es-EC" dirty="0"/>
          </a:p>
        </p:txBody>
      </p:sp>
      <p:pic>
        <p:nvPicPr>
          <p:cNvPr id="57346" name="Picture 2"/>
          <p:cNvPicPr>
            <a:picLocks noChangeAspect="1" noChangeArrowheads="1"/>
          </p:cNvPicPr>
          <p:nvPr/>
        </p:nvPicPr>
        <p:blipFill>
          <a:blip r:embed="rId3"/>
          <a:srcRect/>
          <a:stretch>
            <a:fillRect/>
          </a:stretch>
        </p:blipFill>
        <p:spPr bwMode="auto">
          <a:xfrm>
            <a:off x="3571868" y="2285992"/>
            <a:ext cx="2090749" cy="691902"/>
          </a:xfrm>
          <a:prstGeom prst="rect">
            <a:avLst/>
          </a:prstGeom>
          <a:noFill/>
          <a:ln w="9525">
            <a:noFill/>
            <a:miter lim="800000"/>
            <a:headEnd/>
            <a:tailEnd/>
          </a:ln>
          <a:effectLst/>
        </p:spPr>
      </p:pic>
      <p:pic>
        <p:nvPicPr>
          <p:cNvPr id="57347" name="Picture 3"/>
          <p:cNvPicPr>
            <a:picLocks noChangeAspect="1" noChangeArrowheads="1"/>
          </p:cNvPicPr>
          <p:nvPr/>
        </p:nvPicPr>
        <p:blipFill>
          <a:blip r:embed="rId4"/>
          <a:srcRect/>
          <a:stretch>
            <a:fillRect/>
          </a:stretch>
        </p:blipFill>
        <p:spPr bwMode="auto">
          <a:xfrm>
            <a:off x="3143240" y="2965674"/>
            <a:ext cx="3243277" cy="463326"/>
          </a:xfrm>
          <a:prstGeom prst="rect">
            <a:avLst/>
          </a:prstGeom>
          <a:noFill/>
          <a:ln w="9525">
            <a:noFill/>
            <a:miter lim="800000"/>
            <a:headEnd/>
            <a:tailEnd/>
          </a:ln>
          <a:effectLst/>
        </p:spPr>
      </p:pic>
      <p:sp>
        <p:nvSpPr>
          <p:cNvPr id="6" name="5 Rectángulo"/>
          <p:cNvSpPr/>
          <p:nvPr/>
        </p:nvSpPr>
        <p:spPr>
          <a:xfrm>
            <a:off x="500034" y="3643314"/>
            <a:ext cx="6215090" cy="430887"/>
          </a:xfrm>
          <a:prstGeom prst="rect">
            <a:avLst/>
          </a:prstGeom>
        </p:spPr>
        <p:txBody>
          <a:bodyPr wrap="square">
            <a:spAutoFit/>
          </a:bodyPr>
          <a:lstStyle/>
          <a:p>
            <a:r>
              <a:rPr lang="es-ES_tradnl" sz="2200" dirty="0" smtClean="0"/>
              <a:t>Según el teorema de Nyquist</a:t>
            </a:r>
            <a:endParaRPr lang="es-EC" sz="2200" dirty="0"/>
          </a:p>
        </p:txBody>
      </p:sp>
      <p:pic>
        <p:nvPicPr>
          <p:cNvPr id="57348" name="Picture 4"/>
          <p:cNvPicPr>
            <a:picLocks noChangeAspect="1" noChangeArrowheads="1"/>
          </p:cNvPicPr>
          <p:nvPr/>
        </p:nvPicPr>
        <p:blipFill>
          <a:blip r:embed="rId5"/>
          <a:srcRect/>
          <a:stretch>
            <a:fillRect/>
          </a:stretch>
        </p:blipFill>
        <p:spPr bwMode="auto">
          <a:xfrm>
            <a:off x="3786182" y="4071942"/>
            <a:ext cx="2019310" cy="1009656"/>
          </a:xfrm>
          <a:prstGeom prst="rect">
            <a:avLst/>
          </a:prstGeom>
          <a:noFill/>
          <a:ln w="9525">
            <a:noFill/>
            <a:miter lim="800000"/>
            <a:headEnd/>
            <a:tailEnd/>
          </a:ln>
          <a:effectLst/>
        </p:spPr>
      </p:pic>
      <p:sp>
        <p:nvSpPr>
          <p:cNvPr id="57350" name="Rectangle 6"/>
          <p:cNvSpPr>
            <a:spLocks noChangeArrowheads="1"/>
          </p:cNvSpPr>
          <p:nvPr/>
        </p:nvSpPr>
        <p:spPr bwMode="auto">
          <a:xfrm>
            <a:off x="428660" y="5143512"/>
            <a:ext cx="814386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Para </a:t>
            </a:r>
            <a:r>
              <a:rPr kumimoji="0" lang="es-ES_tradnl"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s-ES_tradn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49"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27211" y="5214950"/>
            <a:ext cx="887335" cy="285752"/>
          </a:xfrm>
          <a:prstGeom prst="rect">
            <a:avLst/>
          </a:prstGeom>
          <a:noFill/>
        </p:spPr>
      </p:pic>
      <p:sp>
        <p:nvSpPr>
          <p:cNvPr id="57351" name="Rectangle 7"/>
          <p:cNvSpPr>
            <a:spLocks noChangeArrowheads="1"/>
          </p:cNvSpPr>
          <p:nvPr/>
        </p:nvSpPr>
        <p:spPr bwMode="auto">
          <a:xfrm>
            <a:off x="2357422" y="5143512"/>
            <a:ext cx="578647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 expresando la frecuencia en radianes</a:t>
            </a:r>
            <a:r>
              <a:rPr kumimoji="0" lang="es-EC" sz="22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57352" name="Picture 8"/>
          <p:cNvPicPr>
            <a:picLocks noChangeAspect="1" noChangeArrowheads="1"/>
          </p:cNvPicPr>
          <p:nvPr/>
        </p:nvPicPr>
        <p:blipFill>
          <a:blip r:embed="rId7"/>
          <a:srcRect/>
          <a:stretch>
            <a:fillRect/>
          </a:stretch>
        </p:blipFill>
        <p:spPr bwMode="auto">
          <a:xfrm>
            <a:off x="4381502" y="5833241"/>
            <a:ext cx="1119192" cy="381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00069"/>
            <a:ext cx="4186238" cy="400039"/>
          </a:xfrm>
        </p:spPr>
        <p:txBody>
          <a:bodyPr>
            <a:normAutofit lnSpcReduction="10000"/>
          </a:bodyPr>
          <a:lstStyle/>
          <a:p>
            <a:pPr>
              <a:buNone/>
            </a:pPr>
            <a:r>
              <a:rPr lang="es-ES_tradnl" sz="2200" dirty="0" smtClean="0"/>
              <a:t>El ancho de banda del sistema</a:t>
            </a:r>
            <a:endParaRPr lang="es-EC" sz="2200" dirty="0"/>
          </a:p>
        </p:txBody>
      </p:sp>
      <p:sp>
        <p:nvSpPr>
          <p:cNvPr id="59395" name="Rectangle 3"/>
          <p:cNvSpPr>
            <a:spLocks noChangeArrowheads="1"/>
          </p:cNvSpPr>
          <p:nvPr/>
        </p:nvSpPr>
        <p:spPr bwMode="auto">
          <a:xfrm>
            <a:off x="428596" y="2000240"/>
            <a:ext cx="821533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es-ES_tradnl" sz="2200" b="0" i="0" u="none" strike="noStrike" cap="none" normalizeH="0" baseline="0" dirty="0" smtClean="0">
                <a:ln>
                  <a:noFill/>
                </a:ln>
                <a:solidFill>
                  <a:schemeClr val="tx1"/>
                </a:solidFill>
                <a:effectLst/>
                <a:latin typeface="+mj-lt"/>
                <a:ea typeface="Times New Roman" pitchFamily="18" charset="0"/>
                <a:cs typeface="Times New Roman" pitchFamily="18" charset="0"/>
              </a:rPr>
              <a:t>De tal manera se puede encontrar el límite para el tiempo de muestreo</a:t>
            </a:r>
            <a:endParaRPr kumimoji="0" lang="es-ES_tradnl" sz="2200" b="0" i="0" u="none" strike="noStrike" cap="none" normalizeH="0" baseline="0" dirty="0" smtClean="0">
              <a:ln>
                <a:noFill/>
              </a:ln>
              <a:solidFill>
                <a:schemeClr val="tx1"/>
              </a:solidFill>
              <a:effectLst/>
              <a:latin typeface="+mj-lt"/>
              <a:cs typeface="Arial" pitchFamily="34" charset="0"/>
            </a:endParaRPr>
          </a:p>
        </p:txBody>
      </p:sp>
      <p:pic>
        <p:nvPicPr>
          <p:cNvPr id="59396" name="Picture 4"/>
          <p:cNvPicPr>
            <a:picLocks noChangeAspect="1" noChangeArrowheads="1"/>
          </p:cNvPicPr>
          <p:nvPr/>
        </p:nvPicPr>
        <p:blipFill>
          <a:blip r:embed="rId3"/>
          <a:srcRect/>
          <a:stretch>
            <a:fillRect/>
          </a:stretch>
        </p:blipFill>
        <p:spPr bwMode="auto">
          <a:xfrm>
            <a:off x="3457572" y="3071810"/>
            <a:ext cx="2471750" cy="1789887"/>
          </a:xfrm>
          <a:prstGeom prst="rect">
            <a:avLst/>
          </a:prstGeom>
          <a:noFill/>
          <a:ln w="9525">
            <a:noFill/>
            <a:miter lim="800000"/>
            <a:headEnd/>
            <a:tailEnd/>
          </a:ln>
          <a:effectLst/>
        </p:spPr>
      </p:pic>
      <p:pic>
        <p:nvPicPr>
          <p:cNvPr id="59397" name="Picture 5"/>
          <p:cNvPicPr>
            <a:picLocks noChangeAspect="1" noChangeArrowheads="1"/>
          </p:cNvPicPr>
          <p:nvPr/>
        </p:nvPicPr>
        <p:blipFill>
          <a:blip r:embed="rId4"/>
          <a:srcRect/>
          <a:stretch>
            <a:fillRect/>
          </a:stretch>
        </p:blipFill>
        <p:spPr bwMode="auto">
          <a:xfrm>
            <a:off x="3421472" y="5429264"/>
            <a:ext cx="2947758" cy="571504"/>
          </a:xfrm>
          <a:prstGeom prst="rect">
            <a:avLst/>
          </a:prstGeom>
          <a:noFill/>
          <a:ln w="9525">
            <a:noFill/>
            <a:miter lim="800000"/>
            <a:headEnd/>
            <a:tailEnd/>
          </a:ln>
          <a:effectLst/>
        </p:spPr>
      </p:pic>
      <p:sp>
        <p:nvSpPr>
          <p:cNvPr id="9" name="2 Marcador de contenido"/>
          <p:cNvSpPr txBox="1">
            <a:spLocks/>
          </p:cNvSpPr>
          <p:nvPr/>
        </p:nvSpPr>
        <p:spPr>
          <a:xfrm>
            <a:off x="428596" y="4886349"/>
            <a:ext cx="4186238" cy="400039"/>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2200" b="0" i="0" u="none" strike="noStrike" kern="1200" cap="none" spc="0" normalizeH="0" baseline="0" noProof="0" dirty="0" smtClean="0">
                <a:ln>
                  <a:noFill/>
                </a:ln>
                <a:solidFill>
                  <a:schemeClr val="tx1"/>
                </a:solidFill>
                <a:effectLst/>
                <a:uLnTx/>
                <a:uFillTx/>
                <a:latin typeface="+mn-lt"/>
                <a:ea typeface="+mn-ea"/>
                <a:cs typeface="+mn-cs"/>
              </a:rPr>
              <a:t>Como</a:t>
            </a:r>
            <a:r>
              <a:rPr kumimoji="0" lang="es-EC" sz="2200" b="0" i="0" u="none" strike="noStrike" kern="1200" cap="none" spc="0" normalizeH="0" noProof="0" dirty="0" smtClean="0">
                <a:ln>
                  <a:noFill/>
                </a:ln>
                <a:solidFill>
                  <a:schemeClr val="tx1"/>
                </a:solidFill>
                <a:effectLst/>
                <a:uLnTx/>
                <a:uFillTx/>
                <a:latin typeface="+mn-lt"/>
                <a:ea typeface="+mn-ea"/>
                <a:cs typeface="+mn-cs"/>
              </a:rPr>
              <a:t> resultado tenemos:</a:t>
            </a:r>
            <a:endParaRPr kumimoji="0" lang="es-EC"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5"/>
          <a:srcRect/>
          <a:stretch>
            <a:fillRect/>
          </a:stretch>
        </p:blipFill>
        <p:spPr bwMode="auto">
          <a:xfrm>
            <a:off x="3929058" y="1166800"/>
            <a:ext cx="1250635" cy="6191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cstate="print"/>
          <a:srcRect l="13219" t="32690" r="52477" b="23854"/>
          <a:stretch>
            <a:fillRect/>
          </a:stretch>
        </p:blipFill>
        <p:spPr bwMode="auto">
          <a:xfrm>
            <a:off x="2143108" y="1911744"/>
            <a:ext cx="5643602" cy="4589090"/>
          </a:xfrm>
          <a:prstGeom prst="rect">
            <a:avLst/>
          </a:prstGeom>
          <a:noFill/>
          <a:ln w="9525">
            <a:noFill/>
            <a:miter lim="800000"/>
            <a:headEnd/>
            <a:tailEnd/>
          </a:ln>
        </p:spPr>
      </p:pic>
      <p:sp>
        <p:nvSpPr>
          <p:cNvPr id="5" name="4 Rectángulo"/>
          <p:cNvSpPr/>
          <p:nvPr/>
        </p:nvSpPr>
        <p:spPr>
          <a:xfrm>
            <a:off x="1000100" y="642918"/>
            <a:ext cx="7286676" cy="1107996"/>
          </a:xfrm>
          <a:prstGeom prst="rect">
            <a:avLst/>
          </a:prstGeom>
        </p:spPr>
        <p:txBody>
          <a:bodyPr wrap="square">
            <a:spAutoFit/>
          </a:bodyPr>
          <a:lstStyle/>
          <a:p>
            <a:pPr algn="just"/>
            <a:r>
              <a:rPr lang="es-ES" sz="2200" dirty="0" smtClean="0"/>
              <a:t>El diseño de la señal de entrada (señal PRBS), es realizado con el programa </a:t>
            </a:r>
            <a:r>
              <a:rPr lang="es-ES" sz="2200" i="1" dirty="0" smtClean="0"/>
              <a:t>Input </a:t>
            </a:r>
            <a:r>
              <a:rPr lang="es-ES" sz="2200" i="1" dirty="0" err="1" smtClean="0"/>
              <a:t>Design</a:t>
            </a:r>
            <a:r>
              <a:rPr lang="es-ES" sz="2200" i="1" dirty="0" smtClean="0"/>
              <a:t> </a:t>
            </a:r>
            <a:r>
              <a:rPr lang="es-ES" sz="2200" i="1" dirty="0" err="1" smtClean="0"/>
              <a:t>Gui</a:t>
            </a:r>
            <a:r>
              <a:rPr lang="es-ES" sz="2200" dirty="0" smtClean="0"/>
              <a:t>, aplicación realizada en Matlab por Daniel E. Rivera y Martin W. Braun</a:t>
            </a:r>
            <a:endParaRPr lang="es-ES"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
          </p:nvPr>
        </p:nvPicPr>
        <p:blipFill>
          <a:blip r:embed="rId3"/>
          <a:stretch>
            <a:fillRect/>
          </a:stretch>
        </p:blipFill>
        <p:spPr bwMode="auto">
          <a:xfrm>
            <a:off x="1571604" y="1000108"/>
            <a:ext cx="6524778" cy="5019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sz="quarter" idx="1"/>
          </p:nvPr>
        </p:nvPicPr>
        <p:blipFill>
          <a:blip r:embed="rId3"/>
          <a:stretch>
            <a:fillRect/>
          </a:stretch>
        </p:blipFill>
        <p:spPr bwMode="auto">
          <a:xfrm>
            <a:off x="500034" y="1571612"/>
            <a:ext cx="8182336"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correlación </a:t>
            </a:r>
            <a:endParaRPr lang="es-EC" dirty="0"/>
          </a:p>
        </p:txBody>
      </p:sp>
      <p:pic>
        <p:nvPicPr>
          <p:cNvPr id="4" name="3 Imagen"/>
          <p:cNvPicPr/>
          <p:nvPr/>
        </p:nvPicPr>
        <p:blipFill>
          <a:blip r:embed="rId3"/>
          <a:srcRect/>
          <a:stretch>
            <a:fillRect/>
          </a:stretch>
        </p:blipFill>
        <p:spPr bwMode="auto">
          <a:xfrm>
            <a:off x="1071538" y="1500174"/>
            <a:ext cx="7143800"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Identificación de sistemas</a:t>
            </a:r>
            <a:endParaRPr lang="es-EC" dirty="0"/>
          </a:p>
        </p:txBody>
      </p:sp>
      <p:sp>
        <p:nvSpPr>
          <p:cNvPr id="3" name="2 Marcador de contenido"/>
          <p:cNvSpPr>
            <a:spLocks noGrp="1"/>
          </p:cNvSpPr>
          <p:nvPr>
            <p:ph sz="quarter" idx="1"/>
          </p:nvPr>
        </p:nvSpPr>
        <p:spPr/>
        <p:txBody>
          <a:bodyPr/>
          <a:lstStyle/>
          <a:p>
            <a:pPr algn="just"/>
            <a:endParaRPr lang="es-EC" dirty="0" smtClean="0"/>
          </a:p>
          <a:p>
            <a:pPr algn="just"/>
            <a:endParaRPr lang="es-EC" dirty="0"/>
          </a:p>
          <a:p>
            <a:pPr algn="just"/>
            <a:r>
              <a:rPr lang="es-EC" dirty="0" smtClean="0"/>
              <a:t>Se trata de un método experimental que permite obtener el modelo de un sistema a partir de datos reales.</a:t>
            </a:r>
          </a:p>
          <a:p>
            <a:pPr algn="just"/>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Señal de entrada</a:t>
            </a:r>
            <a:endParaRPr lang="es-EC" dirty="0"/>
          </a:p>
        </p:txBody>
      </p:sp>
      <p:pic>
        <p:nvPicPr>
          <p:cNvPr id="62466" name="Picture 2"/>
          <p:cNvPicPr>
            <a:picLocks noChangeAspect="1" noChangeArrowheads="1"/>
          </p:cNvPicPr>
          <p:nvPr/>
        </p:nvPicPr>
        <p:blipFill>
          <a:blip r:embed="rId3"/>
          <a:srcRect/>
          <a:stretch>
            <a:fillRect/>
          </a:stretch>
        </p:blipFill>
        <p:spPr bwMode="auto">
          <a:xfrm>
            <a:off x="1061237" y="1571612"/>
            <a:ext cx="7368415"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28662" y="1530347"/>
            <a:ext cx="7772400" cy="1470025"/>
          </a:xfrm>
        </p:spPr>
        <p:txBody>
          <a:bodyPr/>
          <a:lstStyle/>
          <a:p>
            <a:r>
              <a:rPr lang="es-EC" dirty="0" smtClean="0"/>
              <a:t>Proceso de Identificación</a:t>
            </a:r>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Señal de salida - entrada</a:t>
            </a:r>
            <a:endParaRPr lang="es-EC" dirty="0"/>
          </a:p>
        </p:txBody>
      </p:sp>
      <p:pic>
        <p:nvPicPr>
          <p:cNvPr id="4" name="3 Imagen"/>
          <p:cNvPicPr/>
          <p:nvPr/>
        </p:nvPicPr>
        <p:blipFill>
          <a:blip r:embed="rId3"/>
          <a:srcRect/>
          <a:stretch>
            <a:fillRect/>
          </a:stretch>
        </p:blipFill>
        <p:spPr bwMode="auto">
          <a:xfrm>
            <a:off x="1000100" y="1428737"/>
            <a:ext cx="7358114"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28604"/>
            <a:ext cx="8229600" cy="5697559"/>
          </a:xfrm>
        </p:spPr>
        <p:txBody>
          <a:bodyPr/>
          <a:lstStyle/>
          <a:p>
            <a:pPr algn="just"/>
            <a:r>
              <a:rPr lang="es-ES_tradnl" dirty="0" smtClean="0"/>
              <a:t>Para elegir el mejor método de parametrización de la planta se tomará en cuenta los siguientes criterios:</a:t>
            </a:r>
          </a:p>
          <a:p>
            <a:pPr algn="just">
              <a:buNone/>
            </a:pPr>
            <a:endParaRPr lang="es-ES_tradnl" dirty="0" smtClean="0"/>
          </a:p>
          <a:p>
            <a:pPr lvl="1" algn="just"/>
            <a:r>
              <a:rPr lang="es-ES_tradnl" dirty="0" smtClean="0"/>
              <a:t>Modelo de Salida</a:t>
            </a:r>
          </a:p>
          <a:p>
            <a:pPr lvl="1" algn="just"/>
            <a:r>
              <a:rPr lang="es-ES_tradnl" dirty="0" smtClean="0"/>
              <a:t>Análisis residual</a:t>
            </a:r>
          </a:p>
          <a:p>
            <a:pPr lvl="1" algn="just"/>
            <a:r>
              <a:rPr lang="es-ES_tradnl" dirty="0" smtClean="0"/>
              <a:t>Respuesta del modelo</a:t>
            </a:r>
          </a:p>
          <a:p>
            <a:pPr lvl="1" algn="just"/>
            <a:r>
              <a:rPr lang="es-ES_tradnl" dirty="0" smtClean="0"/>
              <a:t>Parsimonia</a:t>
            </a:r>
            <a:endParaRPr lang="es-EC" dirty="0" smtClean="0"/>
          </a:p>
          <a:p>
            <a:pPr>
              <a:buNone/>
            </a:pPr>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
          </p:nvPr>
        </p:nvPicPr>
        <p:blipFill>
          <a:blip r:embed="rId3"/>
          <a:stretch>
            <a:fillRect/>
          </a:stretch>
        </p:blipFill>
        <p:spPr bwMode="auto">
          <a:xfrm>
            <a:off x="2318991" y="1771376"/>
            <a:ext cx="4963218" cy="3924848"/>
          </a:xfrm>
          <a:prstGeom prst="rect">
            <a:avLst/>
          </a:prstGeom>
          <a:noFill/>
          <a:ln w="9525">
            <a:noFill/>
            <a:miter lim="800000"/>
            <a:headEnd/>
            <a:tailEnd/>
          </a:ln>
        </p:spPr>
      </p:pic>
      <p:pic>
        <p:nvPicPr>
          <p:cNvPr id="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43200" y="326036"/>
            <a:ext cx="3733800" cy="870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 ARX</a:t>
            </a:r>
            <a:endParaRPr lang="es-EC" dirty="0"/>
          </a:p>
        </p:txBody>
      </p:sp>
      <p:sp>
        <p:nvSpPr>
          <p:cNvPr id="3" name="2 Marcador de contenido"/>
          <p:cNvSpPr>
            <a:spLocks noGrp="1"/>
          </p:cNvSpPr>
          <p:nvPr>
            <p:ph sz="quarter" idx="1"/>
          </p:nvPr>
        </p:nvSpPr>
        <p:spPr/>
        <p:txBody>
          <a:bodyPr/>
          <a:lstStyle/>
          <a:p>
            <a:r>
              <a:rPr lang="es-EC" dirty="0" smtClean="0"/>
              <a:t>Esta dado por la siguiente ecuación:</a:t>
            </a:r>
          </a:p>
          <a:p>
            <a:endParaRPr lang="es-EC" dirty="0"/>
          </a:p>
        </p:txBody>
      </p:sp>
      <p:pic>
        <p:nvPicPr>
          <p:cNvPr id="1027" name="Picture 3"/>
          <p:cNvPicPr>
            <a:picLocks noChangeAspect="1" noChangeArrowheads="1"/>
          </p:cNvPicPr>
          <p:nvPr/>
        </p:nvPicPr>
        <p:blipFill>
          <a:blip r:embed="rId3"/>
          <a:srcRect/>
          <a:stretch>
            <a:fillRect/>
          </a:stretch>
        </p:blipFill>
        <p:spPr bwMode="auto">
          <a:xfrm>
            <a:off x="2438132" y="2786058"/>
            <a:ext cx="4277008" cy="6762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1571604" y="654818"/>
            <a:ext cx="6286544" cy="556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Modelo arx121</a:t>
            </a:r>
            <a:endParaRPr lang="es-EC" dirty="0"/>
          </a:p>
        </p:txBody>
      </p:sp>
      <p:pic>
        <p:nvPicPr>
          <p:cNvPr id="4" name="3 Imagen"/>
          <p:cNvPicPr/>
          <p:nvPr/>
        </p:nvPicPr>
        <p:blipFill>
          <a:blip r:embed="rId3"/>
          <a:srcRect/>
          <a:stretch>
            <a:fillRect/>
          </a:stretch>
        </p:blipFill>
        <p:spPr bwMode="auto">
          <a:xfrm>
            <a:off x="1432145" y="1714488"/>
            <a:ext cx="6711755"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residual modelo arx121</a:t>
            </a:r>
            <a:endParaRPr lang="es-EC" dirty="0"/>
          </a:p>
        </p:txBody>
      </p:sp>
      <p:pic>
        <p:nvPicPr>
          <p:cNvPr id="4" name="3 Imagen"/>
          <p:cNvPicPr/>
          <p:nvPr/>
        </p:nvPicPr>
        <p:blipFill>
          <a:blip r:embed="rId3"/>
          <a:srcRect/>
          <a:stretch>
            <a:fillRect/>
          </a:stretch>
        </p:blipFill>
        <p:spPr bwMode="auto">
          <a:xfrm>
            <a:off x="1214414" y="1500174"/>
            <a:ext cx="7000924"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Respuesta modelo arx121</a:t>
            </a:r>
            <a:endParaRPr lang="es-EC" dirty="0"/>
          </a:p>
        </p:txBody>
      </p:sp>
      <p:pic>
        <p:nvPicPr>
          <p:cNvPr id="6" name="Picture 2"/>
          <p:cNvPicPr>
            <a:picLocks noGrp="1" noChangeAspect="1" noChangeArrowheads="1"/>
          </p:cNvPicPr>
          <p:nvPr>
            <p:ph sz="quarter" idx="1"/>
          </p:nvPr>
        </p:nvPicPr>
        <p:blipFill>
          <a:blip r:embed="rId3"/>
          <a:stretch>
            <a:fillRect/>
          </a:stretch>
        </p:blipFill>
        <p:spPr bwMode="auto">
          <a:xfrm>
            <a:off x="870491" y="1857374"/>
            <a:ext cx="7401972" cy="40005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Proceso de identificación</a:t>
            </a:r>
            <a:endParaRPr lang="es-EC" dirty="0"/>
          </a:p>
        </p:txBody>
      </p:sp>
      <p:sp>
        <p:nvSpPr>
          <p:cNvPr id="3" name="2 Marcador de contenido"/>
          <p:cNvSpPr>
            <a:spLocks noGrp="1"/>
          </p:cNvSpPr>
          <p:nvPr>
            <p:ph sz="quarter" idx="1"/>
          </p:nvPr>
        </p:nvSpPr>
        <p:spPr/>
        <p:txBody>
          <a:bodyPr/>
          <a:lstStyle/>
          <a:p>
            <a:endParaRPr lang="es-EC" dirty="0" smtClean="0"/>
          </a:p>
          <a:p>
            <a:pPr algn="just"/>
            <a:r>
              <a:rPr lang="es-EC" dirty="0" smtClean="0"/>
              <a:t>Obtención de datos de entrada – salida</a:t>
            </a:r>
          </a:p>
          <a:p>
            <a:pPr algn="just"/>
            <a:r>
              <a:rPr lang="es-EC" dirty="0" smtClean="0"/>
              <a:t>Tratamiento previo de los datos</a:t>
            </a:r>
          </a:p>
          <a:p>
            <a:pPr algn="just"/>
            <a:r>
              <a:rPr lang="es-EC" dirty="0" smtClean="0"/>
              <a:t>Elección de la estructura del modelo</a:t>
            </a:r>
          </a:p>
          <a:p>
            <a:pPr algn="just"/>
            <a:r>
              <a:rPr lang="es-EC" dirty="0" smtClean="0"/>
              <a:t>Obtención de los parámetros del modelo</a:t>
            </a:r>
          </a:p>
          <a:p>
            <a:pPr algn="just"/>
            <a:r>
              <a:rPr lang="es-EC" dirty="0" smtClean="0"/>
              <a:t>Validación del modelo</a:t>
            </a: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Tabla de análisis de los modelos</a:t>
            </a:r>
            <a:endParaRPr lang="es-EC"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63688" y="1268760"/>
            <a:ext cx="5760640" cy="47437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Función de transferencia</a:t>
            </a:r>
            <a:endParaRPr lang="es-ES" dirty="0"/>
          </a:p>
        </p:txBody>
      </p:sp>
      <p:sp>
        <p:nvSpPr>
          <p:cNvPr id="3" name="2 Marcador de contenido"/>
          <p:cNvSpPr>
            <a:spLocks noGrp="1"/>
          </p:cNvSpPr>
          <p:nvPr>
            <p:ph sz="quarter"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r>
              <a:rPr lang="es-ES" dirty="0" smtClean="0"/>
              <a:t>A(q</a:t>
            </a:r>
            <a:r>
              <a:rPr lang="es-ES" dirty="0"/>
              <a:t>) = 1 - 0.9662 q^-1                                </a:t>
            </a:r>
          </a:p>
          <a:p>
            <a:pPr marL="0" indent="0">
              <a:buNone/>
            </a:pPr>
            <a:r>
              <a:rPr lang="es-ES" dirty="0" smtClean="0"/>
              <a:t>                                                </a:t>
            </a:r>
          </a:p>
          <a:p>
            <a:pPr marL="0" indent="0">
              <a:buNone/>
            </a:pPr>
            <a:r>
              <a:rPr lang="es-ES" dirty="0" smtClean="0"/>
              <a:t>B(q) = -0.1728 q^-1 - 0.234 q^-2 </a:t>
            </a:r>
            <a:endParaRPr lang="es-ES" dirty="0"/>
          </a:p>
        </p:txBody>
      </p:sp>
      <p:pic>
        <p:nvPicPr>
          <p:cNvPr id="4" name="Picture 3"/>
          <p:cNvPicPr>
            <a:picLocks noChangeAspect="1" noChangeArrowheads="1"/>
          </p:cNvPicPr>
          <p:nvPr/>
        </p:nvPicPr>
        <p:blipFill>
          <a:blip r:embed="rId3"/>
          <a:srcRect/>
          <a:stretch>
            <a:fillRect/>
          </a:stretch>
        </p:blipFill>
        <p:spPr bwMode="auto">
          <a:xfrm>
            <a:off x="2438132" y="2109779"/>
            <a:ext cx="4277008" cy="676279"/>
          </a:xfrm>
          <a:prstGeom prst="rect">
            <a:avLst/>
          </a:prstGeom>
          <a:noFill/>
          <a:ln w="9525">
            <a:noFill/>
            <a:miter lim="800000"/>
            <a:headEnd/>
            <a:tailEnd/>
          </a:ln>
          <a:effectLst/>
        </p:spPr>
      </p:pic>
    </p:spTree>
    <p:extLst>
      <p:ext uri="{BB962C8B-B14F-4D97-AF65-F5344CB8AC3E}">
        <p14:creationId xmlns="" xmlns:p14="http://schemas.microsoft.com/office/powerpoint/2010/main" val="1117285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Función de transferencia</a:t>
            </a:r>
            <a:endParaRPr lang="es-EC" dirty="0"/>
          </a:p>
        </p:txBody>
      </p:sp>
      <p:pic>
        <p:nvPicPr>
          <p:cNvPr id="4098" name="Picture 2"/>
          <p:cNvPicPr>
            <a:picLocks noChangeAspect="1" noChangeArrowheads="1"/>
          </p:cNvPicPr>
          <p:nvPr/>
        </p:nvPicPr>
        <p:blipFill>
          <a:blip r:embed="rId3"/>
          <a:srcRect/>
          <a:stretch>
            <a:fillRect/>
          </a:stretch>
        </p:blipFill>
        <p:spPr bwMode="auto">
          <a:xfrm>
            <a:off x="1000100" y="1928802"/>
            <a:ext cx="7215238"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Simulación de la función de transferencia</a:t>
            </a:r>
            <a:endParaRPr lang="es-EC" dirty="0"/>
          </a:p>
        </p:txBody>
      </p:sp>
      <p:pic>
        <p:nvPicPr>
          <p:cNvPr id="4" name="3 Imagen"/>
          <p:cNvPicPr/>
          <p:nvPr/>
        </p:nvPicPr>
        <p:blipFill>
          <a:blip r:embed="rId3"/>
          <a:srcRect/>
          <a:stretch>
            <a:fillRect/>
          </a:stretch>
        </p:blipFill>
        <p:spPr bwMode="auto">
          <a:xfrm>
            <a:off x="1857356" y="1857364"/>
            <a:ext cx="5857916"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Simulación de la función de transferencia</a:t>
            </a:r>
            <a:endParaRPr lang="es-EC" dirty="0"/>
          </a:p>
        </p:txBody>
      </p:sp>
      <p:pic>
        <p:nvPicPr>
          <p:cNvPr id="5" name="Picture 2"/>
          <p:cNvPicPr>
            <a:picLocks noChangeAspect="1" noChangeArrowheads="1"/>
          </p:cNvPicPr>
          <p:nvPr/>
        </p:nvPicPr>
        <p:blipFill>
          <a:blip r:embed="rId3"/>
          <a:srcRect/>
          <a:stretch>
            <a:fillRect/>
          </a:stretch>
        </p:blipFill>
        <p:spPr bwMode="auto">
          <a:xfrm>
            <a:off x="714348" y="1714488"/>
            <a:ext cx="7935100"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1530347"/>
            <a:ext cx="7772400" cy="1470025"/>
          </a:xfrm>
        </p:spPr>
        <p:txBody>
          <a:bodyPr/>
          <a:lstStyle/>
          <a:p>
            <a:r>
              <a:rPr lang="es-EC" dirty="0" smtClean="0"/>
              <a:t>Diseño del controlador</a:t>
            </a:r>
            <a:endParaRPr lang="es-EC"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71480"/>
            <a:ext cx="8229600" cy="5554683"/>
          </a:xfrm>
        </p:spPr>
        <p:txBody>
          <a:bodyPr/>
          <a:lstStyle/>
          <a:p>
            <a:pPr algn="just"/>
            <a:r>
              <a:rPr lang="es-ES_tradnl" dirty="0" smtClean="0"/>
              <a:t>A continuación se muestra un diseño básico de un sistema en lazo cerrado usando un controlador.</a:t>
            </a:r>
            <a:endParaRPr lang="es-EC" dirty="0" smtClean="0"/>
          </a:p>
          <a:p>
            <a:endParaRPr lang="es-EC" dirty="0"/>
          </a:p>
        </p:txBody>
      </p:sp>
      <p:pic>
        <p:nvPicPr>
          <p:cNvPr id="5" name="4 Imagen"/>
          <p:cNvPicPr/>
          <p:nvPr/>
        </p:nvPicPr>
        <p:blipFill>
          <a:blip r:embed="rId3"/>
          <a:srcRect/>
          <a:stretch>
            <a:fillRect/>
          </a:stretch>
        </p:blipFill>
        <p:spPr bwMode="auto">
          <a:xfrm>
            <a:off x="2000232" y="2786058"/>
            <a:ext cx="5500726"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r>
            <a:br>
              <a:rPr lang="es-ES_tradnl" dirty="0" smtClean="0"/>
            </a:br>
            <a:r>
              <a:rPr lang="es-ES_tradnl" dirty="0" smtClean="0"/>
              <a:t> </a:t>
            </a:r>
            <a:br>
              <a:rPr lang="es-ES_tradnl" dirty="0" smtClean="0"/>
            </a:br>
            <a:r>
              <a:rPr lang="es-ES_tradnl" dirty="0" smtClean="0"/>
              <a:t>OBJETIVO </a:t>
            </a:r>
            <a:r>
              <a:rPr lang="es-ES_tradnl" dirty="0" smtClean="0"/>
              <a:t>DEL CONTROLADOR A DISEÑAR</a:t>
            </a:r>
            <a:endParaRPr lang="es-EC" dirty="0"/>
          </a:p>
        </p:txBody>
      </p:sp>
      <p:sp>
        <p:nvSpPr>
          <p:cNvPr id="3" name="2 Marcador de contenido"/>
          <p:cNvSpPr>
            <a:spLocks noGrp="1"/>
          </p:cNvSpPr>
          <p:nvPr>
            <p:ph sz="quarter" idx="1"/>
          </p:nvPr>
        </p:nvSpPr>
        <p:spPr/>
        <p:txBody>
          <a:bodyPr/>
          <a:lstStyle/>
          <a:p>
            <a:pPr algn="just"/>
            <a:endParaRPr lang="es-ES_tradnl" dirty="0" smtClean="0"/>
          </a:p>
          <a:p>
            <a:pPr algn="just"/>
            <a:r>
              <a:rPr lang="es-ES_tradnl" dirty="0" smtClean="0"/>
              <a:t>El </a:t>
            </a:r>
            <a:r>
              <a:rPr lang="es-ES_tradnl" dirty="0" smtClean="0"/>
              <a:t>control que se diseñara deberá mantener una temperatura constante del agua a 35 grados aproximadamente.</a:t>
            </a:r>
          </a:p>
          <a:p>
            <a:pPr algn="just"/>
            <a:r>
              <a:rPr lang="es-ES_tradnl" dirty="0" smtClean="0"/>
              <a:t>el tiempo de estabilización deseado debe ser aproximadamente la mitad del tiempo de estabilización en lazo abierto.</a:t>
            </a:r>
          </a:p>
          <a:p>
            <a:pPr algn="just"/>
            <a:r>
              <a:rPr lang="es-ES_tradnl" dirty="0" smtClean="0"/>
              <a:t>El sobre nivel porcentual no debe ser mayor al 8%.</a:t>
            </a:r>
            <a:endParaRPr lang="es-EC"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Sisotool</a:t>
            </a:r>
            <a:endParaRPr lang="es-EC" dirty="0"/>
          </a:p>
        </p:txBody>
      </p:sp>
      <p:pic>
        <p:nvPicPr>
          <p:cNvPr id="4" name="3 Imagen"/>
          <p:cNvPicPr/>
          <p:nvPr/>
        </p:nvPicPr>
        <p:blipFill>
          <a:blip r:embed="rId3"/>
          <a:srcRect/>
          <a:stretch>
            <a:fillRect/>
          </a:stretch>
        </p:blipFill>
        <p:spPr bwMode="auto">
          <a:xfrm>
            <a:off x="1285852" y="1585911"/>
            <a:ext cx="7000924" cy="4557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Lugar geométrico de las raíces</a:t>
            </a:r>
            <a:endParaRPr lang="es-EC" dirty="0"/>
          </a:p>
        </p:txBody>
      </p:sp>
      <p:pic>
        <p:nvPicPr>
          <p:cNvPr id="4" name="3 Imagen"/>
          <p:cNvPicPr/>
          <p:nvPr/>
        </p:nvPicPr>
        <p:blipFill>
          <a:blip r:embed="rId3"/>
          <a:srcRect/>
          <a:stretch>
            <a:fillRect/>
          </a:stretch>
        </p:blipFill>
        <p:spPr bwMode="auto">
          <a:xfrm>
            <a:off x="1428728" y="1643050"/>
            <a:ext cx="6715172"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Métodos de identificación</a:t>
            </a:r>
            <a:endParaRPr lang="es-EC" dirty="0"/>
          </a:p>
        </p:txBody>
      </p:sp>
      <p:sp>
        <p:nvSpPr>
          <p:cNvPr id="3" name="2 Marcador de contenido"/>
          <p:cNvSpPr>
            <a:spLocks noGrp="1"/>
          </p:cNvSpPr>
          <p:nvPr>
            <p:ph sz="quarter" idx="1"/>
          </p:nvPr>
        </p:nvSpPr>
        <p:spPr/>
        <p:txBody>
          <a:bodyPr/>
          <a:lstStyle/>
          <a:p>
            <a:endParaRPr lang="es-EC" dirty="0" smtClean="0"/>
          </a:p>
          <a:p>
            <a:endParaRPr lang="es-EC" dirty="0"/>
          </a:p>
          <a:p>
            <a:r>
              <a:rPr lang="es-EC" dirty="0" smtClean="0"/>
              <a:t>Métodos no Paramétricos</a:t>
            </a:r>
          </a:p>
          <a:p>
            <a:endParaRPr lang="es-EC" dirty="0"/>
          </a:p>
          <a:p>
            <a:r>
              <a:rPr lang="es-EC" dirty="0" smtClean="0"/>
              <a:t>Métodos Paramétricos</a:t>
            </a:r>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Respuesta del controlador</a:t>
            </a:r>
            <a:endParaRPr lang="es-EC" dirty="0"/>
          </a:p>
        </p:txBody>
      </p:sp>
      <p:pic>
        <p:nvPicPr>
          <p:cNvPr id="4" name="0 Imagen"/>
          <p:cNvPicPr>
            <a:picLocks noGrp="1"/>
          </p:cNvPicPr>
          <p:nvPr>
            <p:ph sz="quarter" idx="1"/>
          </p:nvPr>
        </p:nvPicPr>
        <p:blipFill>
          <a:blip r:embed="rId3" cstate="print">
            <a:extLst>
              <a:ext uri="{28A0092B-C50C-407E-A947-70E740481C1C}">
                <a14:useLocalDpi xmlns="" xmlns:a14="http://schemas.microsoft.com/office/drawing/2010/main" val="0"/>
              </a:ext>
            </a:extLst>
          </a:blip>
          <a:stretch>
            <a:fillRect/>
          </a:stretch>
        </p:blipFill>
        <p:spPr>
          <a:xfrm>
            <a:off x="785786" y="1571612"/>
            <a:ext cx="7429552" cy="438221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Función de transferencia del controlador</a:t>
            </a:r>
            <a:endParaRPr lang="es-EC" dirty="0"/>
          </a:p>
        </p:txBody>
      </p:sp>
      <p:sp>
        <p:nvSpPr>
          <p:cNvPr id="3" name="2 Marcador de contenido"/>
          <p:cNvSpPr>
            <a:spLocks noGrp="1"/>
          </p:cNvSpPr>
          <p:nvPr>
            <p:ph sz="quarter" idx="1"/>
          </p:nvPr>
        </p:nvSpPr>
        <p:spPr/>
        <p:txBody>
          <a:bodyPr/>
          <a:lstStyle/>
          <a:p>
            <a:pPr algn="just"/>
            <a:r>
              <a:rPr lang="es-EC" dirty="0" smtClean="0"/>
              <a:t>Se obtiene la función de transferencia del controlador.</a:t>
            </a:r>
          </a:p>
          <a:p>
            <a:pPr algn="just"/>
            <a:endParaRPr lang="es-EC" dirty="0" smtClean="0"/>
          </a:p>
          <a:p>
            <a:pPr algn="just"/>
            <a:endParaRPr lang="es-EC" dirty="0" smtClean="0"/>
          </a:p>
          <a:p>
            <a:pPr algn="just"/>
            <a:endParaRPr lang="es-EC" dirty="0"/>
          </a:p>
        </p:txBody>
      </p:sp>
      <p:pic>
        <p:nvPicPr>
          <p:cNvPr id="102405" name="Picture 5"/>
          <p:cNvPicPr>
            <a:picLocks noChangeAspect="1" noChangeArrowheads="1"/>
          </p:cNvPicPr>
          <p:nvPr/>
        </p:nvPicPr>
        <p:blipFill>
          <a:blip r:embed="rId3"/>
          <a:srcRect/>
          <a:stretch>
            <a:fillRect/>
          </a:stretch>
        </p:blipFill>
        <p:spPr bwMode="auto">
          <a:xfrm>
            <a:off x="2571736" y="3000372"/>
            <a:ext cx="4024337" cy="10715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Validación del controlador</a:t>
            </a:r>
            <a:endParaRPr lang="es-EC" dirty="0"/>
          </a:p>
        </p:txBody>
      </p:sp>
      <p:pic>
        <p:nvPicPr>
          <p:cNvPr id="4" name="3 Marcador de contenido"/>
          <p:cNvPicPr>
            <a:picLocks noGrp="1"/>
          </p:cNvPicPr>
          <p:nvPr>
            <p:ph sz="quarter"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714488"/>
            <a:ext cx="8229600" cy="4286280"/>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Validación del controlador</a:t>
            </a:r>
            <a:endParaRPr lang="es-EC" dirty="0"/>
          </a:p>
        </p:txBody>
      </p:sp>
      <p:pic>
        <p:nvPicPr>
          <p:cNvPr id="4" name="3 Marcador de contenido"/>
          <p:cNvPicPr>
            <a:picLocks noGrp="1"/>
          </p:cNvPicPr>
          <p:nvPr>
            <p:ph sz="quarter" idx="1"/>
          </p:nvPr>
        </p:nvPicPr>
        <p:blipFill>
          <a:blip r:embed="rId3" cstate="print">
            <a:extLst>
              <a:ext uri="{28A0092B-C50C-407E-A947-70E740481C1C}">
                <a14:useLocalDpi xmlns="" xmlns:a14="http://schemas.microsoft.com/office/drawing/2010/main" val="0"/>
              </a:ext>
            </a:extLst>
          </a:blip>
          <a:stretch>
            <a:fillRect/>
          </a:stretch>
        </p:blipFill>
        <p:spPr bwMode="auto">
          <a:xfrm>
            <a:off x="785786" y="1785926"/>
            <a:ext cx="7715304" cy="4000528"/>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sz="quarter" idx="1"/>
          </p:nvPr>
        </p:nvSpPr>
        <p:spPr/>
        <p:txBody>
          <a:bodyPr/>
          <a:lstStyle/>
          <a:p>
            <a:pPr lvl="0" algn="just"/>
            <a:r>
              <a:rPr lang="es-ES_tradnl" dirty="0" smtClean="0"/>
              <a:t>Es muy importante diseñar la señal de entrada, ya que con ella se realiza el proceso de la identificación. Otro punto a considerar es el tiempo de muestreo, ya que si se tiene un tiempo de muestreo muy lento hace perder la efectividad de los sistemas de control y si el tiempo de muestreo es muy rápido se obtendrán demasiados datos innecesarios.</a:t>
            </a:r>
            <a:endParaRPr lang="es-EC" dirty="0" smtClean="0"/>
          </a:p>
          <a:p>
            <a:endParaRPr lang="es-EC"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sz="quarter" idx="1"/>
          </p:nvPr>
        </p:nvSpPr>
        <p:spPr/>
        <p:txBody>
          <a:bodyPr/>
          <a:lstStyle/>
          <a:p>
            <a:pPr lvl="0" algn="just"/>
            <a:r>
              <a:rPr lang="es-ES_tradnl" dirty="0" smtClean="0"/>
              <a:t>Para el diseño del controlador se utilizó la aplicación sisotool de matlab, la cual nos permite analizar la respuesta del sistema a través del lugar geométrico de las raíces, aquí se decide en cuanto tiempo quiere que se estabilice el sistema y cuanto sea el porcentaje de sobre nivel. Finalmente se observó que el controlador cumple con lo deseado. </a:t>
            </a:r>
            <a:endParaRPr lang="es-EC" dirty="0" smtClean="0"/>
          </a:p>
          <a:p>
            <a:endParaRPr lang="es-EC"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sz="quarter" idx="1"/>
          </p:nvPr>
        </p:nvSpPr>
        <p:spPr/>
        <p:txBody>
          <a:bodyPr/>
          <a:lstStyle/>
          <a:p>
            <a:pPr lvl="0" algn="just"/>
            <a:r>
              <a:rPr lang="es-ES_tradnl" dirty="0" smtClean="0"/>
              <a:t>Si se requiere tener una mayor precisión en la lectura de la temperatura se recomienda usar una pt100 debido a que este tipo de sensor es más preciso, también hacer uso de algún transductor. En cambio sí se necesita que el proceso sea un poco más rápido se podría aumentar la potencia de la resistencia calefactora.</a:t>
            </a:r>
            <a:endParaRPr lang="es-EC" dirty="0" smtClean="0"/>
          </a:p>
          <a:p>
            <a:endParaRPr lang="es-EC"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sz="quarter" idx="1"/>
          </p:nvPr>
        </p:nvSpPr>
        <p:spPr/>
        <p:txBody>
          <a:bodyPr/>
          <a:lstStyle/>
          <a:p>
            <a:pPr lvl="0" algn="just"/>
            <a:r>
              <a:rPr lang="es-ES_tradnl" dirty="0" smtClean="0"/>
              <a:t>Se recomienda al momento de diseñar la señal de entrada realizar varias pruebas, para de esta manera poder comparar las pruebas y tomar una decisión más apropiada. También realizar el análisis de correlación o </a:t>
            </a:r>
            <a:r>
              <a:rPr lang="es-ES_tradnl" dirty="0" err="1" smtClean="0"/>
              <a:t>cra</a:t>
            </a:r>
            <a:r>
              <a:rPr lang="es-ES_tradnl" dirty="0" smtClean="0"/>
              <a:t> correspondiente.</a:t>
            </a:r>
            <a:endParaRPr lang="es-EC" dirty="0" smtClean="0"/>
          </a:p>
          <a:p>
            <a:endParaRPr lang="es-EC"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sz="quarter" idx="1"/>
          </p:nvPr>
        </p:nvSpPr>
        <p:spPr/>
        <p:txBody>
          <a:bodyPr/>
          <a:lstStyle/>
          <a:p>
            <a:pPr lvl="0" algn="just"/>
            <a:r>
              <a:rPr lang="es-ES_tradnl" dirty="0" smtClean="0"/>
              <a:t>No solo evaluar el porcentaje de error, sino también tener en cuenta el análisis residual, la respuesta al modelo ya que pueden que estos valores no sean correctos y esto podría causar problemas al momento de diseñar el controlador.</a:t>
            </a:r>
            <a:endParaRPr lang="es-EC" dirty="0" smtClean="0"/>
          </a:p>
          <a:p>
            <a:endParaRPr lang="es-EC"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642910" y="1500174"/>
            <a:ext cx="7772400" cy="1470025"/>
          </a:xfrm>
        </p:spPr>
        <p:txBody>
          <a:bodyPr>
            <a:normAutofit/>
          </a:bodyPr>
          <a:lstStyle/>
          <a:p>
            <a:r>
              <a:rPr lang="es-EC" sz="7200" dirty="0" smtClean="0"/>
              <a:t>GRACIAS</a:t>
            </a:r>
            <a:endParaRPr lang="es-EC" sz="7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Métodos no Paramétricos</a:t>
            </a:r>
            <a:endParaRPr lang="es-EC" dirty="0"/>
          </a:p>
        </p:txBody>
      </p:sp>
      <p:sp>
        <p:nvSpPr>
          <p:cNvPr id="3" name="2 Marcador de contenido"/>
          <p:cNvSpPr>
            <a:spLocks noGrp="1"/>
          </p:cNvSpPr>
          <p:nvPr>
            <p:ph sz="quarter" idx="1"/>
          </p:nvPr>
        </p:nvSpPr>
        <p:spPr/>
        <p:txBody>
          <a:bodyPr/>
          <a:lstStyle/>
          <a:p>
            <a:pPr algn="just"/>
            <a:r>
              <a:rPr lang="es-EC" dirty="0" smtClean="0"/>
              <a:t>La identificación no paramétrica se lo realiza en el dominio del tiempo o en el dominio de la frecuencia. Entre los principales tenemos:</a:t>
            </a:r>
          </a:p>
          <a:p>
            <a:pPr algn="just">
              <a:buNone/>
            </a:pPr>
            <a:endParaRPr lang="es-EC" dirty="0" smtClean="0"/>
          </a:p>
          <a:p>
            <a:pPr lvl="2" algn="just"/>
            <a:r>
              <a:rPr lang="es-EC" dirty="0" smtClean="0"/>
              <a:t>Análisis de respuesta transitoria</a:t>
            </a:r>
          </a:p>
          <a:p>
            <a:pPr lvl="2" algn="just"/>
            <a:r>
              <a:rPr lang="es-EC" dirty="0" smtClean="0"/>
              <a:t>Análisis en el dominio de la frecuencia</a:t>
            </a:r>
          </a:p>
          <a:p>
            <a:pPr lvl="2" algn="just"/>
            <a:r>
              <a:rPr lang="es-EC" dirty="0" smtClean="0"/>
              <a:t>Análisis de correlación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Métodos Paramétricos</a:t>
            </a:r>
            <a:endParaRPr lang="es-EC" dirty="0"/>
          </a:p>
        </p:txBody>
      </p:sp>
      <p:sp>
        <p:nvSpPr>
          <p:cNvPr id="3" name="2 Marcador de contenido"/>
          <p:cNvSpPr>
            <a:spLocks noGrp="1"/>
          </p:cNvSpPr>
          <p:nvPr>
            <p:ph sz="quarter" idx="1"/>
          </p:nvPr>
        </p:nvSpPr>
        <p:spPr/>
        <p:txBody>
          <a:bodyPr/>
          <a:lstStyle/>
          <a:p>
            <a:pPr algn="just"/>
            <a:endParaRPr lang="es-EC" dirty="0" smtClean="0"/>
          </a:p>
          <a:p>
            <a:pPr algn="just"/>
            <a:r>
              <a:rPr lang="es-EC" dirty="0" smtClean="0"/>
              <a:t>Están descritos mediante una estructura y un numero finito de parámetros que relacionan las señales de interés del sistema.</a:t>
            </a: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Aplicación del </a:t>
            </a:r>
            <a:r>
              <a:rPr lang="es-EC" dirty="0"/>
              <a:t>S</a:t>
            </a:r>
            <a:r>
              <a:rPr lang="es-EC" dirty="0" smtClean="0"/>
              <a:t>istema</a:t>
            </a:r>
            <a:endParaRPr lang="es-EC" dirty="0"/>
          </a:p>
        </p:txBody>
      </p:sp>
      <p:sp>
        <p:nvSpPr>
          <p:cNvPr id="3" name="2 Marcador de contenido"/>
          <p:cNvSpPr>
            <a:spLocks noGrp="1"/>
          </p:cNvSpPr>
          <p:nvPr>
            <p:ph sz="quarter" idx="1"/>
          </p:nvPr>
        </p:nvSpPr>
        <p:spPr/>
        <p:txBody>
          <a:bodyPr/>
          <a:lstStyle/>
          <a:p>
            <a:pPr algn="just"/>
            <a:endParaRPr lang="es-ES_tradnl" dirty="0" smtClean="0"/>
          </a:p>
          <a:p>
            <a:pPr algn="just"/>
            <a:endParaRPr lang="es-ES_tradnl" dirty="0"/>
          </a:p>
          <a:p>
            <a:pPr algn="just"/>
            <a:r>
              <a:rPr lang="es-ES_tradnl" dirty="0" smtClean="0"/>
              <a:t>Industrias de Elaboración de chocolate:</a:t>
            </a:r>
          </a:p>
          <a:p>
            <a:pPr lvl="6" algn="just"/>
            <a:r>
              <a:rPr lang="es-EC" dirty="0" smtClean="0"/>
              <a:t>Temperado del chocolate</a:t>
            </a:r>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Componentes del prototipo</a:t>
            </a:r>
            <a:endParaRPr lang="es-EC" dirty="0"/>
          </a:p>
        </p:txBody>
      </p:sp>
      <p:sp>
        <p:nvSpPr>
          <p:cNvPr id="4" name="3 Marcador de contenido"/>
          <p:cNvSpPr>
            <a:spLocks noGrp="1"/>
          </p:cNvSpPr>
          <p:nvPr>
            <p:ph sz="quarter" idx="1"/>
          </p:nvPr>
        </p:nvSpPr>
        <p:spPr/>
        <p:txBody>
          <a:bodyPr/>
          <a:lstStyle/>
          <a:p>
            <a:endParaRPr lang="es-EC" dirty="0" smtClean="0"/>
          </a:p>
          <a:p>
            <a:r>
              <a:rPr lang="es-EC" dirty="0" smtClean="0"/>
              <a:t>Tanque de almacenamiento</a:t>
            </a:r>
          </a:p>
          <a:p>
            <a:pPr>
              <a:buNone/>
            </a:pPr>
            <a:endParaRPr lang="es-EC" dirty="0" smtClean="0"/>
          </a:p>
          <a:p>
            <a:r>
              <a:rPr lang="es-EC" dirty="0" smtClean="0"/>
              <a:t>Bomba</a:t>
            </a:r>
          </a:p>
          <a:p>
            <a:pPr>
              <a:buNone/>
            </a:pPr>
            <a:r>
              <a:rPr lang="es-EC" dirty="0" smtClean="0"/>
              <a:t> </a:t>
            </a:r>
          </a:p>
          <a:p>
            <a:r>
              <a:rPr lang="es-EC" dirty="0" smtClean="0"/>
              <a:t>Intercambiador de calor</a:t>
            </a:r>
            <a:endParaRPr lang="es-EC" dirty="0"/>
          </a:p>
        </p:txBody>
      </p:sp>
      <p:sp>
        <p:nvSpPr>
          <p:cNvPr id="5" name="4 Marcador de contenido"/>
          <p:cNvSpPr>
            <a:spLocks noGrp="1"/>
          </p:cNvSpPr>
          <p:nvPr>
            <p:ph sz="quarter" idx="2"/>
          </p:nvPr>
        </p:nvSpPr>
        <p:spPr/>
        <p:txBody>
          <a:bodyPr/>
          <a:lstStyle/>
          <a:p>
            <a:endParaRPr lang="es-EC" dirty="0" smtClean="0"/>
          </a:p>
          <a:p>
            <a:r>
              <a:rPr lang="es-EC" dirty="0" smtClean="0"/>
              <a:t>Dispositivo de enfriamiento</a:t>
            </a:r>
          </a:p>
          <a:p>
            <a:pPr>
              <a:buNone/>
            </a:pPr>
            <a:endParaRPr lang="es-EC" dirty="0" smtClean="0"/>
          </a:p>
          <a:p>
            <a:r>
              <a:rPr lang="es-EC" dirty="0" smtClean="0"/>
              <a:t>Sensor de temperatura</a:t>
            </a:r>
          </a:p>
          <a:p>
            <a:pPr>
              <a:buNone/>
            </a:pPr>
            <a:endParaRPr lang="es-EC" dirty="0" smtClean="0"/>
          </a:p>
          <a:p>
            <a:r>
              <a:rPr lang="es-EC" dirty="0" smtClean="0"/>
              <a:t>Resistencia eléctrica</a:t>
            </a:r>
            <a:endParaRPr lang="es-EC"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1202</TotalTime>
  <Words>1638</Words>
  <Application>Microsoft Office PowerPoint</Application>
  <PresentationFormat>Presentación en pantalla (4:3)</PresentationFormat>
  <Paragraphs>235</Paragraphs>
  <Slides>59</Slides>
  <Notes>59</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Equidad</vt:lpstr>
      <vt:lpstr>  “Identificación  y diseño del controlador para un sistema de control de temperatura de agua en un tanque” </vt:lpstr>
      <vt:lpstr>Objetivos</vt:lpstr>
      <vt:lpstr>Identificación de sistemas</vt:lpstr>
      <vt:lpstr>Proceso de identificación</vt:lpstr>
      <vt:lpstr>Métodos de identificación</vt:lpstr>
      <vt:lpstr>Métodos no Paramétricos</vt:lpstr>
      <vt:lpstr>Métodos Paramétricos</vt:lpstr>
      <vt:lpstr>Aplicación del Sistema</vt:lpstr>
      <vt:lpstr>Componentes del prototipo</vt:lpstr>
      <vt:lpstr>Diagrama del prototipo</vt:lpstr>
      <vt:lpstr>Sistema Real</vt:lpstr>
      <vt:lpstr>Circuito electrónicos</vt:lpstr>
      <vt:lpstr>Circuito de control</vt:lpstr>
      <vt:lpstr>Circuito de control</vt:lpstr>
      <vt:lpstr>Circuito de control</vt:lpstr>
      <vt:lpstr>Circuito de control</vt:lpstr>
      <vt:lpstr>Circuito de control</vt:lpstr>
      <vt:lpstr>Circuito de fuerza</vt:lpstr>
      <vt:lpstr>Circuito de fuerza</vt:lpstr>
      <vt:lpstr>DISEÑO DE LA SEÑAL DE ENTRADA</vt:lpstr>
      <vt:lpstr>Obtención del tao dominante</vt:lpstr>
      <vt:lpstr>  Para obtener el valor de paso se realiza lo siguiente: </vt:lpstr>
      <vt:lpstr>Diapositiva 23</vt:lpstr>
      <vt:lpstr>Obtención del tiempo de muestreo</vt:lpstr>
      <vt:lpstr>Diapositiva 25</vt:lpstr>
      <vt:lpstr>Diapositiva 26</vt:lpstr>
      <vt:lpstr>Diapositiva 27</vt:lpstr>
      <vt:lpstr>Diapositiva 28</vt:lpstr>
      <vt:lpstr>Análisis de correlación </vt:lpstr>
      <vt:lpstr>Señal de entrada</vt:lpstr>
      <vt:lpstr>Proceso de Identificación</vt:lpstr>
      <vt:lpstr>Señal de salida - entrada</vt:lpstr>
      <vt:lpstr>Diapositiva 33</vt:lpstr>
      <vt:lpstr>Diapositiva 34</vt:lpstr>
      <vt:lpstr>Modelo ARX</vt:lpstr>
      <vt:lpstr>Diapositiva 36</vt:lpstr>
      <vt:lpstr>Modelo arx121</vt:lpstr>
      <vt:lpstr>Análisis residual modelo arx121</vt:lpstr>
      <vt:lpstr>Respuesta modelo arx121</vt:lpstr>
      <vt:lpstr>Tabla de análisis de los modelos</vt:lpstr>
      <vt:lpstr>Función de transferencia</vt:lpstr>
      <vt:lpstr>Función de transferencia</vt:lpstr>
      <vt:lpstr>Simulación de la función de transferencia</vt:lpstr>
      <vt:lpstr>Simulación de la función de transferencia</vt:lpstr>
      <vt:lpstr>Diseño del controlador</vt:lpstr>
      <vt:lpstr>Diapositiva 46</vt:lpstr>
      <vt:lpstr>          OBJETIVO DEL CONTROLADOR A DISEÑAR</vt:lpstr>
      <vt:lpstr>Sisotool</vt:lpstr>
      <vt:lpstr>Lugar geométrico de las raíces</vt:lpstr>
      <vt:lpstr>Respuesta del controlador</vt:lpstr>
      <vt:lpstr>Función de transferencia del controlador</vt:lpstr>
      <vt:lpstr>Validación del controlador</vt:lpstr>
      <vt:lpstr>Validación del controlador</vt:lpstr>
      <vt:lpstr>CONCLUSIONES</vt:lpstr>
      <vt:lpstr>CONCLUSIONES</vt:lpstr>
      <vt:lpstr>RECOMENDACIONES</vt:lpstr>
      <vt:lpstr>RECOMENDACIONES</vt:lpstr>
      <vt:lpstr>RECOMENDACIONES</vt:lpstr>
      <vt:lpstr>GRACIAS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“Identificación  y diseño del controlador para un sistema de control de temperatura de agua en un tanque”</dc:title>
  <dc:creator>Arq. Ochoa</dc:creator>
  <cp:lastModifiedBy>Arq. Ochoa</cp:lastModifiedBy>
  <cp:revision>82</cp:revision>
  <dcterms:created xsi:type="dcterms:W3CDTF">2012-07-15T22:48:40Z</dcterms:created>
  <dcterms:modified xsi:type="dcterms:W3CDTF">2012-07-30T16:12:20Z</dcterms:modified>
</cp:coreProperties>
</file>