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58" r:id="rId22"/>
    <p:sldId id="277" r:id="rId23"/>
    <p:sldId id="278" r:id="rId24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7F42-4DAF-4AF5-BFF7-E5E5EC51654F}" type="datetimeFigureOut">
              <a:rPr lang="es-EC" smtClean="0"/>
              <a:pPr/>
              <a:t>01/07/2012</a:t>
            </a:fld>
            <a:endParaRPr lang="es-EC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567E-B6AC-4DBF-AEFF-AB0AFA553BB0}" type="slidenum">
              <a:rPr lang="es-EC" smtClean="0"/>
              <a:pPr/>
              <a:t>‹#›</a:t>
            </a:fld>
            <a:endParaRPr lang="es-EC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7F42-4DAF-4AF5-BFF7-E5E5EC51654F}" type="datetimeFigureOut">
              <a:rPr lang="es-EC" smtClean="0"/>
              <a:pPr/>
              <a:t>01/07/2012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567E-B6AC-4DBF-AEFF-AB0AFA553BB0}" type="slidenum">
              <a:rPr lang="es-EC" smtClean="0"/>
              <a:pPr/>
              <a:t>‹#›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7F42-4DAF-4AF5-BFF7-E5E5EC51654F}" type="datetimeFigureOut">
              <a:rPr lang="es-EC" smtClean="0"/>
              <a:pPr/>
              <a:t>01/07/2012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567E-B6AC-4DBF-AEFF-AB0AFA553BB0}" type="slidenum">
              <a:rPr lang="es-EC" smtClean="0"/>
              <a:pPr/>
              <a:t>‹#›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7F42-4DAF-4AF5-BFF7-E5E5EC51654F}" type="datetimeFigureOut">
              <a:rPr lang="es-EC" smtClean="0"/>
              <a:pPr/>
              <a:t>01/07/2012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567E-B6AC-4DBF-AEFF-AB0AFA553BB0}" type="slidenum">
              <a:rPr lang="es-EC" smtClean="0"/>
              <a:pPr/>
              <a:t>‹#›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7F42-4DAF-4AF5-BFF7-E5E5EC51654F}" type="datetimeFigureOut">
              <a:rPr lang="es-EC" smtClean="0"/>
              <a:pPr/>
              <a:t>01/07/2012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567E-B6AC-4DBF-AEFF-AB0AFA553BB0}" type="slidenum">
              <a:rPr lang="es-EC" smtClean="0"/>
              <a:pPr/>
              <a:t>‹#›</a:t>
            </a:fld>
            <a:endParaRPr lang="es-EC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7F42-4DAF-4AF5-BFF7-E5E5EC51654F}" type="datetimeFigureOut">
              <a:rPr lang="es-EC" smtClean="0"/>
              <a:pPr/>
              <a:t>01/07/2012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567E-B6AC-4DBF-AEFF-AB0AFA553BB0}" type="slidenum">
              <a:rPr lang="es-EC" smtClean="0"/>
              <a:pPr/>
              <a:t>‹#›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7F42-4DAF-4AF5-BFF7-E5E5EC51654F}" type="datetimeFigureOut">
              <a:rPr lang="es-EC" smtClean="0"/>
              <a:pPr/>
              <a:t>01/07/2012</a:t>
            </a:fld>
            <a:endParaRPr lang="es-EC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567E-B6AC-4DBF-AEFF-AB0AFA553BB0}" type="slidenum">
              <a:rPr lang="es-EC" smtClean="0"/>
              <a:pPr/>
              <a:t>‹#›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7F42-4DAF-4AF5-BFF7-E5E5EC51654F}" type="datetimeFigureOut">
              <a:rPr lang="es-EC" smtClean="0"/>
              <a:pPr/>
              <a:t>01/07/2012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567E-B6AC-4DBF-AEFF-AB0AFA553BB0}" type="slidenum">
              <a:rPr lang="es-EC" smtClean="0"/>
              <a:pPr/>
              <a:t>‹#›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7F42-4DAF-4AF5-BFF7-E5E5EC51654F}" type="datetimeFigureOut">
              <a:rPr lang="es-EC" smtClean="0"/>
              <a:pPr/>
              <a:t>01/07/2012</a:t>
            </a:fld>
            <a:endParaRPr lang="es-EC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567E-B6AC-4DBF-AEFF-AB0AFA553BB0}" type="slidenum">
              <a:rPr lang="es-EC" smtClean="0"/>
              <a:pPr/>
              <a:t>‹#›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7F42-4DAF-4AF5-BFF7-E5E5EC51654F}" type="datetimeFigureOut">
              <a:rPr lang="es-EC" smtClean="0"/>
              <a:pPr/>
              <a:t>01/07/2012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567E-B6AC-4DBF-AEFF-AB0AFA553BB0}" type="slidenum">
              <a:rPr lang="es-EC" smtClean="0"/>
              <a:pPr/>
              <a:t>‹#›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7F42-4DAF-4AF5-BFF7-E5E5EC51654F}" type="datetimeFigureOut">
              <a:rPr lang="es-EC" smtClean="0"/>
              <a:pPr/>
              <a:t>01/07/2012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92567E-B6AC-4DBF-AEFF-AB0AFA553BB0}" type="slidenum">
              <a:rPr lang="es-EC" smtClean="0"/>
              <a:pPr/>
              <a:t>‹#›</a:t>
            </a:fld>
            <a:endParaRPr lang="es-EC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F17F42-4DAF-4AF5-BFF7-E5E5EC51654F}" type="datetimeFigureOut">
              <a:rPr lang="es-EC" smtClean="0"/>
              <a:pPr/>
              <a:t>01/07/2012</a:t>
            </a:fld>
            <a:endParaRPr lang="es-EC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92567E-B6AC-4DBF-AEFF-AB0AFA553BB0}" type="slidenum">
              <a:rPr lang="es-EC" smtClean="0"/>
              <a:pPr/>
              <a:t>‹#›</a:t>
            </a:fld>
            <a:endParaRPr lang="es-EC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Estudio del estándar IEC 61850 y su aplicabilidad en la integración del sector eléctrico del Ecuador</a:t>
            </a:r>
            <a:endParaRPr lang="es-EC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s-EC" sz="2800" dirty="0" smtClean="0"/>
              <a:t>Sergio Daniel Mendoza Holmes	</a:t>
            </a:r>
          </a:p>
          <a:p>
            <a:pPr algn="l">
              <a:buFont typeface="Arial" pitchFamily="34" charset="0"/>
              <a:buChar char="•"/>
            </a:pPr>
            <a:r>
              <a:rPr lang="es-EC" sz="2800" dirty="0" smtClean="0"/>
              <a:t>Carlos Andrés Soria Vizcaíno</a:t>
            </a:r>
            <a:endParaRPr lang="es-EC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fontScale="85000" lnSpcReduction="20000"/>
          </a:bodyPr>
          <a:lstStyle/>
          <a:p>
            <a:r>
              <a:rPr lang="es-EC" dirty="0" smtClean="0"/>
              <a:t>Los LNs actualmente son 13 y están agrupados:</a:t>
            </a:r>
          </a:p>
          <a:p>
            <a:r>
              <a:rPr lang="es-EC" dirty="0" smtClean="0"/>
              <a:t>Grupo L: LNs del sistema</a:t>
            </a:r>
          </a:p>
          <a:p>
            <a:r>
              <a:rPr lang="es-EC" dirty="0" smtClean="0"/>
              <a:t>Grupo P: Protección</a:t>
            </a:r>
          </a:p>
          <a:p>
            <a:r>
              <a:rPr lang="es-EC" dirty="0" smtClean="0"/>
              <a:t>Grupo R: Relacionado con protección</a:t>
            </a:r>
          </a:p>
          <a:p>
            <a:r>
              <a:rPr lang="es-EC" dirty="0" smtClean="0"/>
              <a:t>Grupo C: Control</a:t>
            </a:r>
          </a:p>
          <a:p>
            <a:r>
              <a:rPr lang="es-EC" dirty="0" smtClean="0"/>
              <a:t>Grupo G: Genéricos</a:t>
            </a:r>
          </a:p>
          <a:p>
            <a:r>
              <a:rPr lang="es-EC" dirty="0" smtClean="0"/>
              <a:t>Grupo I: Interfaz y archivo.</a:t>
            </a:r>
          </a:p>
          <a:p>
            <a:r>
              <a:rPr lang="es-EC" dirty="0" smtClean="0"/>
              <a:t>Grupo A: Control Automático</a:t>
            </a:r>
          </a:p>
          <a:p>
            <a:r>
              <a:rPr lang="es-EC" dirty="0" smtClean="0"/>
              <a:t>Grupo M: Medidas</a:t>
            </a:r>
          </a:p>
          <a:p>
            <a:r>
              <a:rPr lang="es-EC" dirty="0" smtClean="0"/>
              <a:t>Grupo S: Sensores y monitorización</a:t>
            </a:r>
          </a:p>
          <a:p>
            <a:r>
              <a:rPr lang="es-EC" dirty="0" smtClean="0"/>
              <a:t>Grupo X: Switchear</a:t>
            </a:r>
          </a:p>
          <a:p>
            <a:r>
              <a:rPr lang="es-EC" dirty="0" smtClean="0"/>
              <a:t>Grupo T: Transformador de medida</a:t>
            </a:r>
          </a:p>
          <a:p>
            <a:r>
              <a:rPr lang="es-EC" dirty="0" smtClean="0"/>
              <a:t>Grupo Y: Transformadores de potencia</a:t>
            </a:r>
          </a:p>
          <a:p>
            <a:r>
              <a:rPr lang="es-EC" dirty="0" smtClean="0"/>
              <a:t>Grupo Z: Otros equipos del sistema eléctrico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Descripción del SCL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C" dirty="0" smtClean="0"/>
              <a:t>Permite el intercambio de capacidades entre  los dispositivos de automatización. </a:t>
            </a:r>
          </a:p>
          <a:p>
            <a:pPr>
              <a:buNone/>
            </a:pPr>
            <a:r>
              <a:rPr lang="es-EC" dirty="0" smtClean="0"/>
              <a:t>Aplicaciones Principales.</a:t>
            </a:r>
          </a:p>
          <a:p>
            <a:r>
              <a:rPr lang="es-EC" dirty="0" smtClean="0"/>
              <a:t>Capacidad de descripción de IED. (IDC)</a:t>
            </a:r>
          </a:p>
          <a:p>
            <a:r>
              <a:rPr lang="es-EC" dirty="0" smtClean="0"/>
              <a:t>Descripción especifica del sistema. (SSD)</a:t>
            </a:r>
          </a:p>
          <a:p>
            <a:r>
              <a:rPr lang="es-EC" dirty="0" smtClean="0"/>
              <a:t>Descripción de la configuración del sistema (SCD).</a:t>
            </a:r>
          </a:p>
          <a:p>
            <a:r>
              <a:rPr lang="es-EC" dirty="0" smtClean="0"/>
              <a:t>Descripción IED configurada (CID).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Energías Renovables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338936" cy="4389120"/>
          </a:xfrm>
        </p:spPr>
        <p:txBody>
          <a:bodyPr/>
          <a:lstStyle/>
          <a:p>
            <a:pPr algn="just"/>
            <a:r>
              <a:rPr lang="es-EC" dirty="0" smtClean="0"/>
              <a:t>En vista que las fuentes de energía que hasta la actualidad satisfacían las necesidades se han agotado  nos vemos obligados que hace dos décadas se fomente el uso de recursos renovables y de eficiencia energética.</a:t>
            </a:r>
          </a:p>
          <a:p>
            <a:pPr algn="just"/>
            <a:r>
              <a:rPr lang="es-EC" dirty="0" smtClean="0"/>
              <a:t>Ya que la energía esta presente en los sectores de la sociedad.</a:t>
            </a:r>
          </a:p>
          <a:p>
            <a:pPr>
              <a:buNone/>
            </a:pPr>
            <a:endParaRPr lang="es-EC" dirty="0"/>
          </a:p>
        </p:txBody>
      </p:sp>
      <p:pic>
        <p:nvPicPr>
          <p:cNvPr id="9218" name="Picture 2" descr="http://4.bp.blogspot.com/-PmUdwkUiEgk/Te_gPxuqRNI/AAAAAAAAABQ/K77RYf4MKkw/s1600/energias-renovab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916832"/>
            <a:ext cx="2820541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Generación Distribuida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86808" cy="4389120"/>
          </a:xfrm>
        </p:spPr>
        <p:txBody>
          <a:bodyPr/>
          <a:lstStyle/>
          <a:p>
            <a:r>
              <a:rPr lang="es-EC" dirty="0" smtClean="0"/>
              <a:t>Producir energía en el lugar que se va a consumir.</a:t>
            </a:r>
          </a:p>
          <a:p>
            <a:endParaRPr lang="es-EC" dirty="0" smtClean="0"/>
          </a:p>
          <a:p>
            <a:r>
              <a:rPr lang="es-EC" dirty="0" smtClean="0"/>
              <a:t>Ubicadas en lugares determinados en base a factores económicos, seguridad, logísticos y medio ambientales.</a:t>
            </a:r>
            <a:endParaRPr lang="es-EC" dirty="0"/>
          </a:p>
        </p:txBody>
      </p:sp>
      <p:pic>
        <p:nvPicPr>
          <p:cNvPr id="8194" name="Picture 2" descr="https://lh4.googleusercontent.com/-KZUyE-ucNe8/TXc9XwldipI/AAAAAAAAB0A/WpOZ8M72DG4/generacion_distribuida_ca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6300" y="1772816"/>
            <a:ext cx="4457700" cy="4935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r>
              <a:rPr lang="es-EC" dirty="0" smtClean="0"/>
              <a:t>Reduce la cantidad de energía en la red.</a:t>
            </a:r>
          </a:p>
          <a:p>
            <a:endParaRPr lang="es-EC" dirty="0" smtClean="0"/>
          </a:p>
          <a:p>
            <a:r>
              <a:rPr lang="es-EC" dirty="0" smtClean="0"/>
              <a:t>Tienen plan de tarida regulada (bajo mantenimiento)</a:t>
            </a:r>
          </a:p>
          <a:p>
            <a:endParaRPr lang="es-EC" dirty="0" smtClean="0"/>
          </a:p>
          <a:p>
            <a:r>
              <a:rPr lang="es-EC" dirty="0" smtClean="0"/>
              <a:t>Alta eficiencia</a:t>
            </a:r>
          </a:p>
          <a:p>
            <a:endParaRPr lang="es-EC" dirty="0" smtClean="0"/>
          </a:p>
          <a:p>
            <a:r>
              <a:rPr lang="es-EC" dirty="0" smtClean="0"/>
              <a:t>Baja contaminación</a:t>
            </a:r>
          </a:p>
          <a:p>
            <a:endParaRPr lang="es-EC" dirty="0" smtClean="0"/>
          </a:p>
          <a:p>
            <a:r>
              <a:rPr lang="es-EC" dirty="0" smtClean="0"/>
              <a:t>Reduce  tamaño de plantas mejorando la rentabilidad económica.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Fuentes de Energía Distribuida (FED)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s-EC" dirty="0" smtClean="0"/>
              <a:t>Son fuentes de generación a pequeña escala normalmente  entre  los 3 Kw  - 10000 Kw</a:t>
            </a:r>
          </a:p>
          <a:p>
            <a:pPr algn="just"/>
            <a:r>
              <a:rPr lang="es-EC" dirty="0" smtClean="0"/>
              <a:t>Motor  alternativo</a:t>
            </a:r>
          </a:p>
          <a:p>
            <a:pPr algn="just"/>
            <a:r>
              <a:rPr lang="es-EC" dirty="0" smtClean="0"/>
              <a:t>Turbina de gas</a:t>
            </a:r>
          </a:p>
          <a:p>
            <a:pPr algn="just"/>
            <a:r>
              <a:rPr lang="es-EC" dirty="0" smtClean="0"/>
              <a:t>Mini Hidráulica</a:t>
            </a:r>
          </a:p>
          <a:p>
            <a:pPr algn="just"/>
            <a:r>
              <a:rPr lang="es-EC" dirty="0" smtClean="0"/>
              <a:t>Eólica </a:t>
            </a:r>
          </a:p>
          <a:p>
            <a:pPr algn="just"/>
            <a:r>
              <a:rPr lang="es-EC" dirty="0" smtClean="0"/>
              <a:t>Solar Térmica</a:t>
            </a:r>
          </a:p>
          <a:p>
            <a:pPr algn="just"/>
            <a:r>
              <a:rPr lang="es-EC" dirty="0" smtClean="0"/>
              <a:t>Solar Fotovoltaica</a:t>
            </a:r>
          </a:p>
          <a:p>
            <a:pPr algn="just"/>
            <a:r>
              <a:rPr lang="es-EC" dirty="0" smtClean="0"/>
              <a:t>Residuos Sólidos Urbanos</a:t>
            </a:r>
          </a:p>
          <a:p>
            <a:pPr algn="just">
              <a:buNone/>
            </a:pP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9" descr="http://3.bp.blogspot.com/_87CtukU6aBY/R_HuFK5Dw2I/AAAAAAAAAJo/w6yhZZ4u47E/s320/300px-Motor_Pistones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2952328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11560" y="3789040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Motor alternativo</a:t>
            </a:r>
            <a:endParaRPr lang="es-EC" sz="1600" dirty="0"/>
          </a:p>
        </p:txBody>
      </p:sp>
      <p:pic>
        <p:nvPicPr>
          <p:cNvPr id="6" name="Imagen 22" descr="http://t0.gstatic.com/images?q=tbn:ANd9GcQWNQPUfFEj6vrNcud0aBoGUATkYUj3kTqyCjsJl4lBXTWU1WZOXNUiuL5Rt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29000"/>
            <a:ext cx="3024336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563888" y="609329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Turbina a Gas</a:t>
            </a:r>
            <a:endParaRPr lang="es-EC" sz="1600" dirty="0"/>
          </a:p>
        </p:txBody>
      </p:sp>
      <p:pic>
        <p:nvPicPr>
          <p:cNvPr id="5122" name="Picture 2" descr="http://codeselenergiasrenovables.com/irudiak/energia_mini_hidraulica_thum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1544" y="908720"/>
            <a:ext cx="3498850" cy="273630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228184" y="3645024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Mini Hidráulica</a:t>
            </a:r>
            <a:endParaRPr lang="es-EC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.ecologiahoy.com/2011/02/Energ%C3%ADa-e%C3%B3l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3389915" cy="2592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3140968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Eólica 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764704"/>
            <a:ext cx="345638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64088" y="3140968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Solar Térmico  </a:t>
            </a:r>
          </a:p>
        </p:txBody>
      </p:sp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645024"/>
            <a:ext cx="36004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436096" y="5949280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Residuos Sólidos</a:t>
            </a:r>
          </a:p>
        </p:txBody>
      </p:sp>
      <p:pic>
        <p:nvPicPr>
          <p:cNvPr id="11" name="Picture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429000"/>
            <a:ext cx="338437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71600" y="5805264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Solar Fotovoltaico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8235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C" dirty="0" smtClean="0"/>
              <a:t>De acuerdo al uso del recurso se tiene los siguientes controles</a:t>
            </a:r>
          </a:p>
          <a:p>
            <a:r>
              <a:rPr lang="es-EC" dirty="0" smtClean="0"/>
              <a:t>Der unit controller</a:t>
            </a:r>
          </a:p>
          <a:p>
            <a:pPr marL="274320" lvl="2" indent="-274320">
              <a:buClr>
                <a:schemeClr val="accent3"/>
              </a:buClr>
              <a:buSzPct val="95000"/>
            </a:pPr>
            <a:r>
              <a:rPr lang="es-EC" sz="2400" dirty="0" smtClean="0"/>
              <a:t>Parámetros internos</a:t>
            </a:r>
            <a:endParaRPr lang="es-EC" sz="2800" dirty="0" smtClean="0"/>
          </a:p>
          <a:p>
            <a:pPr marL="274320" lvl="2" indent="-274320">
              <a:buClr>
                <a:schemeClr val="accent3"/>
              </a:buClr>
              <a:buSzPct val="95000"/>
            </a:pPr>
            <a:r>
              <a:rPr lang="es-EC" sz="2400" dirty="0" smtClean="0"/>
              <a:t>Unidades de conexión a la red</a:t>
            </a:r>
            <a:endParaRPr lang="es-EC" sz="2800" dirty="0" smtClean="0"/>
          </a:p>
          <a:p>
            <a:r>
              <a:rPr lang="es-EC" dirty="0" smtClean="0"/>
              <a:t>Networ operator units</a:t>
            </a:r>
          </a:p>
          <a:p>
            <a:pPr>
              <a:buNone/>
            </a:pPr>
            <a:endParaRPr lang="es-EC" dirty="0" smtClean="0"/>
          </a:p>
          <a:p>
            <a:pPr>
              <a:buNone/>
            </a:pPr>
            <a:r>
              <a:rPr lang="es-EC" dirty="0" smtClean="0"/>
              <a:t>(Recurso de   Distribuida)</a:t>
            </a:r>
            <a:endParaRPr lang="es-EC" dirty="0"/>
          </a:p>
        </p:txBody>
      </p:sp>
      <p:pic>
        <p:nvPicPr>
          <p:cNvPr id="3074" name="Picture 2" descr="http://solarworkcat.files.wordpress.com/2011/12/esquemamicrored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6336703" cy="3230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Económico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Un ejemplo de una subestación con capacidad nominal 150 Mw.</a:t>
            </a:r>
            <a:endParaRPr lang="es-EC" dirty="0"/>
          </a:p>
        </p:txBody>
      </p:sp>
      <p:pic>
        <p:nvPicPr>
          <p:cNvPr id="4" name="Imagen 21"/>
          <p:cNvPicPr/>
          <p:nvPr/>
        </p:nvPicPr>
        <p:blipFill rotWithShape="1">
          <a:blip r:embed="rId2" cstate="print"/>
          <a:srcRect l="23021" t="12926" r="22236" b="44428"/>
          <a:stretch/>
        </p:blipFill>
        <p:spPr bwMode="auto">
          <a:xfrm>
            <a:off x="323528" y="2780928"/>
            <a:ext cx="4248472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99992" y="2564904"/>
            <a:ext cx="4392488" cy="403244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Subestación consta con 18 generadores de 8,3Kw produce 150 Mw. Se obtiene: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valor= 0,66 gal/h 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Cálculo anual: 5816,64 gal*18=104700gal.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CO2=0,01056TON/gal104700=1105,6 TON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Costo de mantenimiento la S/E=0,9$/gal*104700= $94230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IEC61850 = $244640 por bahía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Optimizando el proceso se obtiene que consume 98000 gal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CO2=1035 TON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S/E =$88200</a:t>
            </a:r>
          </a:p>
          <a:p>
            <a:endParaRPr lang="es-EC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s-EC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s-EC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IEC 61850 es una norma que se utiliza en SAS:</a:t>
            </a:r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 Tiene como objetivo principal la interoperabilidad entre dispositivos de diferentes proveedores, estandarizando aspectos de comunicación y manejo de la información. </a:t>
            </a:r>
          </a:p>
          <a:p>
            <a:pPr algn="just"/>
            <a:r>
              <a:rPr lang="es-EC" dirty="0" smtClean="0">
                <a:latin typeface="Arial" pitchFamily="34" charset="0"/>
                <a:cs typeface="Arial" pitchFamily="34" charset="0"/>
              </a:rPr>
              <a:t>Además de las componentes de potencia de la Subestación. 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212976"/>
            <a:ext cx="5399087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157192"/>
            <a:ext cx="5399087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339752" y="4581128"/>
            <a:ext cx="4801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Ahorro con el automatismo (norma IEC 61850)</a:t>
            </a:r>
            <a:endParaRPr lang="es-EC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556792"/>
            <a:ext cx="4218436" cy="107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699792" y="1052736"/>
            <a:ext cx="3924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Tabla de ahorros considerando norma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996952"/>
            <a:ext cx="28803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15616" y="2060848"/>
            <a:ext cx="7056784" cy="57606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 el respectivo flujo de caja se obtuvo los valores  como son valores positivos el proyecto es recuperable en un tiempo de 30 años.</a:t>
            </a:r>
            <a:endParaRPr lang="es-EC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/>
            <a:r>
              <a:rPr lang="es-EC" dirty="0" smtClean="0"/>
              <a:t>La tendencia actual en los sistemas de potencia es de dejar de generar potencia eléctrica en grandes centros de producción, lejanos a los centros de carga, y empezar a generar en puntos cercanos a dichos centros de carga. </a:t>
            </a:r>
          </a:p>
          <a:p>
            <a:pPr algn="just"/>
            <a:endParaRPr lang="es-EC" dirty="0" smtClean="0"/>
          </a:p>
          <a:p>
            <a:pPr lvl="0" algn="just"/>
            <a:r>
              <a:rPr lang="es-EC" dirty="0" smtClean="0"/>
              <a:t>Para alimentar pequeños niveles de carga se puede usar generadores cuya fuente de energía sea renovable: solar, eólica, biomasa, etc. </a:t>
            </a:r>
          </a:p>
          <a:p>
            <a:pPr algn="just">
              <a:buNone/>
            </a:pPr>
            <a:r>
              <a:rPr lang="es-EC" dirty="0" smtClean="0"/>
              <a:t> </a:t>
            </a:r>
          </a:p>
          <a:p>
            <a:pPr lvl="0" algn="just"/>
            <a:r>
              <a:rPr lang="es-EC" dirty="0" smtClean="0"/>
              <a:t>Para garantizar que la carga sea satisfecha y a la vez hay una sincronía con la red principal se necesita una mejor comunicación de los equipos involucrados. </a:t>
            </a:r>
          </a:p>
          <a:p>
            <a:pPr algn="just">
              <a:buNone/>
            </a:pPr>
            <a:r>
              <a:rPr lang="es-EC" dirty="0" smtClean="0"/>
              <a:t> </a:t>
            </a:r>
          </a:p>
          <a:p>
            <a:pPr algn="just"/>
            <a:r>
              <a:rPr lang="es-EC" dirty="0" smtClean="0"/>
              <a:t>La tendencia es a que los equipos dentro de una subestación sean cada vez más “inteligentes”, capaces de comunicarse entre ellos y con el sistema principal. Cumplimiento de la norma IEC 61850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/>
          <a:lstStyle/>
          <a:p>
            <a:pPr algn="ctr"/>
            <a:r>
              <a:rPr lang="es-EC" dirty="0" smtClean="0"/>
              <a:t>Gracias 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Introducción 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C" dirty="0" smtClean="0"/>
          </a:p>
          <a:p>
            <a:pPr algn="just"/>
            <a:r>
              <a:rPr lang="es-EC" dirty="0" smtClean="0"/>
              <a:t>Es una serie de normas  que describen comunicación en equipos de subestaciones, su arquitectura abierta ayudando a un control rápido y eficaz eliminando cableado con mejor distribución de información.</a:t>
            </a:r>
          </a:p>
          <a:p>
            <a:endParaRPr lang="es-EC" dirty="0" smtClean="0"/>
          </a:p>
          <a:p>
            <a:r>
              <a:rPr lang="es-EC" dirty="0" smtClean="0"/>
              <a:t>Define interoperabilidad  entre los IED.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Modelado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338936" cy="4389120"/>
          </a:xfrm>
        </p:spPr>
        <p:txBody>
          <a:bodyPr>
            <a:normAutofit fontScale="92500"/>
          </a:bodyPr>
          <a:lstStyle/>
          <a:p>
            <a:pPr marL="514350" indent="-514350"/>
            <a:r>
              <a:rPr lang="es-EC" dirty="0" smtClean="0"/>
              <a:t>Los dispositivos modelan en términos de Nodos Lógicos (LN) mediante los cuales se intercambia información entre los dispositivos físicos.</a:t>
            </a:r>
          </a:p>
          <a:p>
            <a:pPr marL="514350" indent="-514350"/>
            <a:r>
              <a:rPr lang="es-EC" dirty="0" smtClean="0"/>
              <a:t>La norma define 92 Nodos Lógicos</a:t>
            </a:r>
          </a:p>
          <a:p>
            <a:pPr marL="514350" indent="-514350">
              <a:buNone/>
            </a:pPr>
            <a:r>
              <a:rPr lang="es-EC" dirty="0" smtClean="0"/>
              <a:t> (comunicación, sistema, protección, control, medición, ….)</a:t>
            </a:r>
          </a:p>
          <a:p>
            <a:r>
              <a:rPr lang="es-EC" dirty="0" smtClean="0"/>
              <a:t>Todo dispositivo físico es modelado como un  modelo virtual	</a:t>
            </a:r>
          </a:p>
        </p:txBody>
      </p:sp>
      <p:pic>
        <p:nvPicPr>
          <p:cNvPr id="4" name="Imagen 15"/>
          <p:cNvPicPr/>
          <p:nvPr/>
        </p:nvPicPr>
        <p:blipFill rotWithShape="1">
          <a:blip r:embed="rId2" cstate="print"/>
          <a:srcRect l="31760" t="40000" r="36843" b="24169"/>
          <a:stretch/>
        </p:blipFill>
        <p:spPr bwMode="auto">
          <a:xfrm>
            <a:off x="5652120" y="1844824"/>
            <a:ext cx="3025899" cy="41764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Arquitectura de Subestación</a:t>
            </a:r>
            <a:endParaRPr lang="es-EC" dirty="0"/>
          </a:p>
        </p:txBody>
      </p:sp>
      <p:pic>
        <p:nvPicPr>
          <p:cNvPr id="4" name="Imagen 16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30696" t="17242" r="35699" b="20689"/>
          <a:stretch/>
        </p:blipFill>
        <p:spPr bwMode="auto">
          <a:xfrm>
            <a:off x="1475656" y="1935163"/>
            <a:ext cx="6264696" cy="43894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Mensajes y Protocolos</a:t>
            </a:r>
            <a:endParaRPr lang="es-EC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99592" y="2060848"/>
          <a:ext cx="3096344" cy="4064000"/>
        </p:xfrm>
        <a:graphic>
          <a:graphicData uri="http://schemas.openxmlformats.org/drawingml/2006/table">
            <a:tbl>
              <a:tblPr/>
              <a:tblGrid>
                <a:gridCol w="816978"/>
                <a:gridCol w="1230231"/>
                <a:gridCol w="1049135"/>
              </a:tblGrid>
              <a:tr h="67733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TIPO</a:t>
                      </a:r>
                      <a:endParaRPr lang="es-EC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57" marR="41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DESCRIPCION</a:t>
                      </a:r>
                      <a:endParaRPr lang="es-EC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57" marR="41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USO PREFERIDO</a:t>
                      </a:r>
                      <a:endParaRPr lang="es-EC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57" marR="411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57" marR="411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Mensajes rápidos</a:t>
                      </a:r>
                      <a:endParaRPr lang="es-EC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57" marR="411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protección</a:t>
                      </a:r>
                      <a:endParaRPr lang="es-EC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57" marR="411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1A</a:t>
                      </a:r>
                      <a:endParaRPr lang="es-EC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57" marR="411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disparos</a:t>
                      </a:r>
                      <a:endParaRPr lang="es-EC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57" marR="411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protección</a:t>
                      </a:r>
                      <a:endParaRPr lang="es-EC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57" marR="411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57" marR="411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mensajes medios</a:t>
                      </a:r>
                      <a:endParaRPr lang="es-EC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57" marR="411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control</a:t>
                      </a:r>
                      <a:endParaRPr lang="es-EC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57" marR="411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57" marR="411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mensajes lentos</a:t>
                      </a:r>
                      <a:endParaRPr lang="es-EC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57" marR="411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supervisión</a:t>
                      </a:r>
                      <a:endParaRPr lang="es-EC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57" marR="411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57" marR="411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captación</a:t>
                      </a:r>
                      <a:endParaRPr lang="es-EC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57" marR="411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proceso</a:t>
                      </a:r>
                      <a:endParaRPr lang="es-EC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57" marR="411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57" marR="411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transferencia</a:t>
                      </a:r>
                      <a:endParaRPr lang="es-EC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57" marR="411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supervisión</a:t>
                      </a:r>
                      <a:endParaRPr lang="es-EC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57" marR="411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57" marR="411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sincronización</a:t>
                      </a:r>
                      <a:endParaRPr lang="es-EC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57" marR="411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control</a:t>
                      </a:r>
                      <a:endParaRPr lang="es-EC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57" marR="411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283968" y="3284984"/>
          <a:ext cx="4146550" cy="1828800"/>
        </p:xfrm>
        <a:graphic>
          <a:graphicData uri="http://schemas.openxmlformats.org/drawingml/2006/table">
            <a:tbl>
              <a:tblPr/>
              <a:tblGrid>
                <a:gridCol w="775335"/>
                <a:gridCol w="762000"/>
                <a:gridCol w="792480"/>
                <a:gridCol w="1054735"/>
                <a:gridCol w="7620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tipo de mensaje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Captación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protección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sincronización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otros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aplicación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SV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GOOSE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SNTP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MMS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transporte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UDP/IP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TCP/IP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físico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Ethernet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Migración</a:t>
            </a:r>
            <a:endParaRPr lang="es-EC" dirty="0"/>
          </a:p>
        </p:txBody>
      </p:sp>
      <p:pic>
        <p:nvPicPr>
          <p:cNvPr id="5" name="Imagen 20"/>
          <p:cNvPicPr/>
          <p:nvPr/>
        </p:nvPicPr>
        <p:blipFill rotWithShape="1">
          <a:blip r:embed="rId2" cstate="print"/>
          <a:srcRect l="26011" t="30747" r="42484" b="26149"/>
          <a:stretch/>
        </p:blipFill>
        <p:spPr bwMode="auto">
          <a:xfrm>
            <a:off x="1907704" y="1989498"/>
            <a:ext cx="5616623" cy="4175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Estado de la Tecnología		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Apoyan a la operación y mantenimiento.</a:t>
            </a:r>
          </a:p>
          <a:p>
            <a:r>
              <a:rPr lang="es-EC" dirty="0" smtClean="0"/>
              <a:t>Reducción de cableado</a:t>
            </a:r>
          </a:p>
          <a:p>
            <a:r>
              <a:rPr lang="es-EC" dirty="0" smtClean="0"/>
              <a:t>Mejor diagnóstico</a:t>
            </a:r>
          </a:p>
          <a:p>
            <a:pPr>
              <a:buNone/>
            </a:pPr>
            <a:r>
              <a:rPr lang="es-EC" dirty="0" smtClean="0"/>
              <a:t>En la IEC 61850-9-2 existen ventajas:</a:t>
            </a:r>
          </a:p>
          <a:p>
            <a:r>
              <a:rPr lang="es-EC" dirty="0" smtClean="0"/>
              <a:t>Simplifica el mantenimiento</a:t>
            </a:r>
          </a:p>
          <a:p>
            <a:r>
              <a:rPr lang="es-EC" dirty="0" smtClean="0"/>
              <a:t>Realizan pruebas de diagnóstico</a:t>
            </a:r>
          </a:p>
          <a:p>
            <a:r>
              <a:rPr lang="es-EC" dirty="0" smtClean="0"/>
              <a:t>Tiempo de reacción </a:t>
            </a:r>
          </a:p>
          <a:p>
            <a:r>
              <a:rPr lang="es-EC" dirty="0" smtClean="0"/>
              <a:t>Estado de los dispositivos</a:t>
            </a:r>
          </a:p>
          <a:p>
            <a:pPr>
              <a:buNone/>
            </a:pP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Nueva Tecnología de comunicación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s-EC" dirty="0" smtClean="0"/>
              <a:t>Describe la información disponible de los distintos equipos primarios y de las funciones de automatización de las subestaciones.</a:t>
            </a:r>
          </a:p>
          <a:p>
            <a:pPr lvl="0" algn="just"/>
            <a:r>
              <a:rPr lang="es-EC" dirty="0" smtClean="0"/>
              <a:t>Especificación de la comunicación entre los dispositivos electrónicos inteligentes del sistema.</a:t>
            </a:r>
          </a:p>
          <a:p>
            <a:pPr algn="just"/>
            <a:r>
              <a:rPr lang="es-EC" dirty="0" smtClean="0"/>
              <a:t>Un lenguaje usado para intercambiar información entre  equipos.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498</TotalTime>
  <Words>784</Words>
  <Application>Microsoft Office PowerPoint</Application>
  <PresentationFormat>On-screen Show (4:3)</PresentationFormat>
  <Paragraphs>155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Estudio del estándar IEC 61850 y su aplicabilidad en la integración del sector eléctrico del Ecuador</vt:lpstr>
      <vt:lpstr>Slide 2</vt:lpstr>
      <vt:lpstr>Introducción </vt:lpstr>
      <vt:lpstr>Modelado</vt:lpstr>
      <vt:lpstr>Arquitectura de Subestación</vt:lpstr>
      <vt:lpstr>Mensajes y Protocolos</vt:lpstr>
      <vt:lpstr>Migración</vt:lpstr>
      <vt:lpstr>Estado de la Tecnología  </vt:lpstr>
      <vt:lpstr>Nueva Tecnología de comunicación</vt:lpstr>
      <vt:lpstr>Slide 10</vt:lpstr>
      <vt:lpstr>Descripción del SCL</vt:lpstr>
      <vt:lpstr>Energías Renovables</vt:lpstr>
      <vt:lpstr>Generación Distribuida</vt:lpstr>
      <vt:lpstr>Slide 14</vt:lpstr>
      <vt:lpstr>Fuentes de Energía Distribuida (FED)</vt:lpstr>
      <vt:lpstr>Slide 16</vt:lpstr>
      <vt:lpstr>Slide 17</vt:lpstr>
      <vt:lpstr>Slide 18</vt:lpstr>
      <vt:lpstr>Análisis Económico</vt:lpstr>
      <vt:lpstr>Slide 20</vt:lpstr>
      <vt:lpstr>Slide 21</vt:lpstr>
      <vt:lpstr>Conclusiones</vt:lpstr>
      <vt:lpstr>Gracias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del estándar IEC 61850 y su aplicabilidad en la integración del sector eléctrico del Ecuador</dc:title>
  <dc:creator>Mabel</dc:creator>
  <cp:lastModifiedBy>Mabel</cp:lastModifiedBy>
  <cp:revision>16</cp:revision>
  <dcterms:created xsi:type="dcterms:W3CDTF">2012-06-27T19:15:47Z</dcterms:created>
  <dcterms:modified xsi:type="dcterms:W3CDTF">2012-07-01T19:37:31Z</dcterms:modified>
</cp:coreProperties>
</file>