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75" r:id="rId4"/>
    <p:sldId id="274" r:id="rId5"/>
    <p:sldId id="258" r:id="rId6"/>
    <p:sldId id="257" r:id="rId7"/>
    <p:sldId id="259" r:id="rId8"/>
    <p:sldId id="260" r:id="rId9"/>
    <p:sldId id="262" r:id="rId10"/>
    <p:sldId id="263" r:id="rId11"/>
    <p:sldId id="264" r:id="rId12"/>
    <p:sldId id="265" r:id="rId13"/>
    <p:sldId id="276" r:id="rId14"/>
    <p:sldId id="277" r:id="rId15"/>
    <p:sldId id="266" r:id="rId16"/>
    <p:sldId id="278" r:id="rId17"/>
    <p:sldId id="279" r:id="rId18"/>
    <p:sldId id="280" r:id="rId19"/>
    <p:sldId id="271" r:id="rId20"/>
    <p:sldId id="285" r:id="rId21"/>
    <p:sldId id="286" r:id="rId22"/>
    <p:sldId id="287" r:id="rId23"/>
    <p:sldId id="267" r:id="rId24"/>
    <p:sldId id="268" r:id="rId25"/>
    <p:sldId id="281" r:id="rId26"/>
    <p:sldId id="282" r:id="rId27"/>
    <p:sldId id="283" r:id="rId28"/>
    <p:sldId id="284" r:id="rId29"/>
    <p:sldId id="270" r:id="rId30"/>
    <p:sldId id="269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35" autoAdjust="0"/>
    <p:restoredTop sz="86410" autoAdjust="0"/>
  </p:normalViewPr>
  <p:slideViewPr>
    <p:cSldViewPr>
      <p:cViewPr>
        <p:scale>
          <a:sx n="41" d="100"/>
          <a:sy n="41" d="100"/>
        </p:scale>
        <p:origin x="-116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652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ng.%20Fernando\Documents\Seminario%20de%20graduacion\analisis%20de%20sensibilidad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ng.%20Fernando\Documents\Seminario%20de%20graduacion\analisis%20de%20sensibilidad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Ing.%20Fernando\Documents\Seminario%20de%20graduacion\analisis%20de%20sensibilidad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5.5725583644149743E-2"/>
          <c:y val="7.0381270834296392E-2"/>
          <c:w val="0.613595627849156"/>
          <c:h val="0.8772986587685826"/>
        </c:manualLayout>
      </c:layout>
      <c:stockChart>
        <c:ser>
          <c:idx val="4"/>
          <c:order val="4"/>
          <c:spPr>
            <a:ln w="28575">
              <a:noFill/>
            </a:ln>
          </c:spPr>
          <c:marker>
            <c:symbol val="none"/>
          </c:marker>
          <c:val>
            <c:numRef>
              <c:f>Hoja1!$C$2:$C$10</c:f>
              <c:numCache>
                <c:formatCode>General</c:formatCode>
                <c:ptCount val="9"/>
                <c:pt idx="0">
                  <c:v>77</c:v>
                </c:pt>
                <c:pt idx="1">
                  <c:v>86</c:v>
                </c:pt>
                <c:pt idx="2">
                  <c:v>85</c:v>
                </c:pt>
                <c:pt idx="3">
                  <c:v>86</c:v>
                </c:pt>
                <c:pt idx="4">
                  <c:v>85</c:v>
                </c:pt>
                <c:pt idx="5">
                  <c:v>86</c:v>
                </c:pt>
                <c:pt idx="6">
                  <c:v>85</c:v>
                </c:pt>
                <c:pt idx="7">
                  <c:v>84</c:v>
                </c:pt>
                <c:pt idx="8">
                  <c:v>85</c:v>
                </c:pt>
              </c:numCache>
            </c:numRef>
          </c:val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val>
            <c:numRef>
              <c:f>Hoja1!$E$2:$E$10</c:f>
              <c:numCache>
                <c:formatCode>General</c:formatCode>
                <c:ptCount val="9"/>
                <c:pt idx="0">
                  <c:v>83</c:v>
                </c:pt>
                <c:pt idx="1">
                  <c:v>88</c:v>
                </c:pt>
                <c:pt idx="2">
                  <c:v>89</c:v>
                </c:pt>
                <c:pt idx="3">
                  <c:v>87</c:v>
                </c:pt>
                <c:pt idx="4">
                  <c:v>86</c:v>
                </c:pt>
                <c:pt idx="5">
                  <c:v>87</c:v>
                </c:pt>
                <c:pt idx="6">
                  <c:v>89</c:v>
                </c:pt>
                <c:pt idx="7">
                  <c:v>87</c:v>
                </c:pt>
                <c:pt idx="8">
                  <c:v>88</c:v>
                </c:pt>
              </c:numCache>
            </c:numRef>
          </c:val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val>
            <c:numRef>
              <c:f>Hoja1!$F$2:$F$10</c:f>
              <c:numCache>
                <c:formatCode>General</c:formatCode>
                <c:ptCount val="9"/>
                <c:pt idx="0">
                  <c:v>100</c:v>
                </c:pt>
                <c:pt idx="4">
                  <c:v>89</c:v>
                </c:pt>
                <c:pt idx="7">
                  <c:v>88</c:v>
                </c:pt>
              </c:numCache>
            </c:numRef>
          </c:val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val>
            <c:numRef>
              <c:f>Hoja1!$G$2:$G$10</c:f>
              <c:numCache>
                <c:formatCode>General</c:formatCode>
                <c:ptCount val="9"/>
                <c:pt idx="7">
                  <c:v>89</c:v>
                </c:pt>
              </c:numCache>
            </c:numRef>
          </c:val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val>
            <c:numRef>
              <c:f>Hoja1!$C$2:$C$10</c:f>
              <c:numCache>
                <c:formatCode>General</c:formatCode>
                <c:ptCount val="9"/>
                <c:pt idx="0">
                  <c:v>77</c:v>
                </c:pt>
                <c:pt idx="1">
                  <c:v>86</c:v>
                </c:pt>
                <c:pt idx="2">
                  <c:v>85</c:v>
                </c:pt>
                <c:pt idx="3">
                  <c:v>86</c:v>
                </c:pt>
                <c:pt idx="4">
                  <c:v>85</c:v>
                </c:pt>
                <c:pt idx="5">
                  <c:v>86</c:v>
                </c:pt>
                <c:pt idx="6">
                  <c:v>85</c:v>
                </c:pt>
                <c:pt idx="7">
                  <c:v>84</c:v>
                </c:pt>
                <c:pt idx="8">
                  <c:v>85</c:v>
                </c:pt>
              </c:numCache>
            </c:numRef>
          </c: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val>
            <c:numRef>
              <c:f>Hoja1!$E$2:$E$10</c:f>
              <c:numCache>
                <c:formatCode>General</c:formatCode>
                <c:ptCount val="9"/>
                <c:pt idx="0">
                  <c:v>83</c:v>
                </c:pt>
                <c:pt idx="1">
                  <c:v>88</c:v>
                </c:pt>
                <c:pt idx="2">
                  <c:v>89</c:v>
                </c:pt>
                <c:pt idx="3">
                  <c:v>87</c:v>
                </c:pt>
                <c:pt idx="4">
                  <c:v>86</c:v>
                </c:pt>
                <c:pt idx="5">
                  <c:v>87</c:v>
                </c:pt>
                <c:pt idx="6">
                  <c:v>89</c:v>
                </c:pt>
                <c:pt idx="7">
                  <c:v>87</c:v>
                </c:pt>
                <c:pt idx="8">
                  <c:v>88</c:v>
                </c:pt>
              </c:numCache>
            </c:numRef>
          </c: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val>
            <c:numRef>
              <c:f>Hoja1!$F$2:$F$10</c:f>
              <c:numCache>
                <c:formatCode>General</c:formatCode>
                <c:ptCount val="9"/>
                <c:pt idx="0">
                  <c:v>100</c:v>
                </c:pt>
                <c:pt idx="4">
                  <c:v>89</c:v>
                </c:pt>
                <c:pt idx="7">
                  <c:v>88</c:v>
                </c:pt>
              </c:numCache>
            </c:numRef>
          </c:val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val>
            <c:numRef>
              <c:f>Hoja1!$G$2:$G$10</c:f>
              <c:numCache>
                <c:formatCode>General</c:formatCode>
                <c:ptCount val="9"/>
                <c:pt idx="7">
                  <c:v>89</c:v>
                </c:pt>
              </c:numCache>
            </c:numRef>
          </c:val>
        </c:ser>
        <c:hiLowLines>
          <c:spPr>
            <a:ln w="38100" cap="flat">
              <a:solidFill>
                <a:srgbClr val="F79646">
                  <a:lumMod val="50000"/>
                </a:srgbClr>
              </a:solidFill>
            </a:ln>
          </c:spPr>
        </c:hiLowLines>
        <c:upDownBars>
          <c:gapWidth val="150"/>
          <c:upBars>
            <c:spPr>
              <a:noFill/>
              <a:ln>
                <a:noFill/>
              </a:ln>
            </c:spPr>
          </c:upBars>
          <c:downBars/>
        </c:upDownBars>
        <c:axId val="98635776"/>
        <c:axId val="98637312"/>
      </c:stockChart>
      <c:catAx>
        <c:axId val="98635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 i="1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pPr>
            <a:endParaRPr lang="es-ES"/>
          </a:p>
        </c:txPr>
        <c:crossAx val="98637312"/>
        <c:crosses val="autoZero"/>
        <c:auto val="1"/>
        <c:lblAlgn val="ctr"/>
        <c:lblOffset val="100"/>
      </c:catAx>
      <c:valAx>
        <c:axId val="98637312"/>
        <c:scaling>
          <c:orientation val="minMax"/>
          <c:max val="100"/>
          <c:min val="7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pPr>
            <a:endParaRPr lang="es-ES"/>
          </a:p>
        </c:txPr>
        <c:crossAx val="98635776"/>
        <c:crosses val="autoZero"/>
        <c:crossBetween val="between"/>
      </c:valAx>
    </c:plotArea>
    <c:plotVisOnly val="1"/>
    <c:dispBlanksAs val="span"/>
  </c:chart>
  <c:spPr>
    <a:solidFill>
      <a:schemeClr val="bg2">
        <a:lumMod val="75000"/>
      </a:schemeClr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5.9990568975488413E-2"/>
          <c:y val="3.403071167828161E-2"/>
          <c:w val="0.62206699586280456"/>
          <c:h val="0.86159640389778869"/>
        </c:manualLayout>
      </c:layout>
      <c:stockChart>
        <c:ser>
          <c:idx val="0"/>
          <c:order val="0"/>
          <c:spPr>
            <a:ln w="28575">
              <a:noFill/>
            </a:ln>
          </c:spPr>
          <c:marker>
            <c:symbol val="none"/>
          </c:marker>
          <c:val>
            <c:numRef>
              <c:f>Hoja1!$C$17:$C$21</c:f>
              <c:numCache>
                <c:formatCode>General</c:formatCode>
                <c:ptCount val="5"/>
                <c:pt idx="0">
                  <c:v>72</c:v>
                </c:pt>
                <c:pt idx="1">
                  <c:v>70</c:v>
                </c:pt>
                <c:pt idx="2">
                  <c:v>75</c:v>
                </c:pt>
                <c:pt idx="3">
                  <c:v>65</c:v>
                </c:pt>
                <c:pt idx="4">
                  <c:v>69</c:v>
                </c:pt>
              </c:numCache>
            </c:numRef>
          </c: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val>
            <c:numRef>
              <c:f>Hoja1!$E$17:$E$21</c:f>
              <c:numCache>
                <c:formatCode>General</c:formatCode>
                <c:ptCount val="5"/>
                <c:pt idx="0">
                  <c:v>75</c:v>
                </c:pt>
                <c:pt idx="1">
                  <c:v>84</c:v>
                </c:pt>
                <c:pt idx="2">
                  <c:v>76</c:v>
                </c:pt>
                <c:pt idx="3">
                  <c:v>88</c:v>
                </c:pt>
                <c:pt idx="4">
                  <c:v>85</c:v>
                </c:pt>
              </c:numCache>
            </c:numRef>
          </c: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val>
            <c:numRef>
              <c:f>Hoja1!$F$17:$F$21</c:f>
              <c:numCache>
                <c:formatCode>General</c:formatCode>
                <c:ptCount val="5"/>
                <c:pt idx="0">
                  <c:v>84</c:v>
                </c:pt>
                <c:pt idx="2">
                  <c:v>78</c:v>
                </c:pt>
              </c:numCache>
            </c:numRef>
          </c:val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val>
            <c:numRef>
              <c:f>Hoja1!$G$17:$G$21</c:f>
              <c:numCache>
                <c:formatCode>General</c:formatCode>
                <c:ptCount val="5"/>
                <c:pt idx="2">
                  <c:v>79</c:v>
                </c:pt>
              </c:numCache>
            </c:numRef>
          </c:val>
        </c:ser>
        <c:hiLowLines>
          <c:spPr>
            <a:ln w="38100">
              <a:solidFill>
                <a:schemeClr val="accent6">
                  <a:lumMod val="50000"/>
                </a:schemeClr>
              </a:solidFill>
            </a:ln>
          </c:spPr>
        </c:hiLowLines>
        <c:upDownBars>
          <c:gapWidth val="150"/>
          <c:upBars>
            <c:spPr>
              <a:noFill/>
              <a:ln>
                <a:noFill/>
              </a:ln>
            </c:spPr>
          </c:upBars>
          <c:downBars/>
        </c:upDownBars>
        <c:axId val="110693760"/>
        <c:axId val="111133824"/>
      </c:stockChart>
      <c:catAx>
        <c:axId val="110693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 i="1">
                <a:solidFill>
                  <a:schemeClr val="tx2">
                    <a:lumMod val="50000"/>
                  </a:schemeClr>
                </a:solidFill>
                <a:latin typeface="Candara" pitchFamily="34" charset="0"/>
              </a:defRPr>
            </a:pPr>
            <a:endParaRPr lang="es-ES"/>
          </a:p>
        </c:txPr>
        <c:crossAx val="111133824"/>
        <c:crosses val="autoZero"/>
        <c:auto val="1"/>
        <c:lblAlgn val="ctr"/>
        <c:lblOffset val="100"/>
      </c:catAx>
      <c:valAx>
        <c:axId val="111133824"/>
        <c:scaling>
          <c:orientation val="minMax"/>
          <c:max val="90"/>
          <c:min val="6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 i="1">
                <a:solidFill>
                  <a:schemeClr val="tx2">
                    <a:lumMod val="50000"/>
                  </a:schemeClr>
                </a:solidFill>
                <a:latin typeface="Candara" pitchFamily="34" charset="0"/>
              </a:defRPr>
            </a:pPr>
            <a:endParaRPr lang="es-ES"/>
          </a:p>
        </c:txPr>
        <c:crossAx val="110693760"/>
        <c:crosses val="autoZero"/>
        <c:crossBetween val="between"/>
      </c:valAx>
    </c:plotArea>
    <c:plotVisOnly val="1"/>
  </c:chart>
  <c:spPr>
    <a:solidFill>
      <a:schemeClr val="bg2">
        <a:lumMod val="75000"/>
      </a:schemeClr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6.243138939711558E-2"/>
          <c:y val="3.1296743298208231E-2"/>
          <c:w val="0.63365400997029664"/>
          <c:h val="0.74022784149867726"/>
        </c:manualLayout>
      </c:layout>
      <c:stockChart>
        <c:ser>
          <c:idx val="0"/>
          <c:order val="0"/>
          <c:spPr>
            <a:ln w="28575">
              <a:noFill/>
            </a:ln>
          </c:spPr>
          <c:marker>
            <c:symbol val="none"/>
          </c:marker>
          <c:val>
            <c:numRef>
              <c:f>Hoja1!$C$32:$C$35</c:f>
              <c:numCache>
                <c:formatCode>General</c:formatCode>
                <c:ptCount val="4"/>
                <c:pt idx="0">
                  <c:v>77</c:v>
                </c:pt>
                <c:pt idx="1">
                  <c:v>74</c:v>
                </c:pt>
                <c:pt idx="2">
                  <c:v>69</c:v>
                </c:pt>
                <c:pt idx="3">
                  <c:v>66</c:v>
                </c:pt>
              </c:numCache>
            </c:numRef>
          </c: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val>
            <c:numRef>
              <c:f>Hoja1!$D$32:$D$35</c:f>
              <c:numCache>
                <c:formatCode>General</c:formatCode>
                <c:ptCount val="4"/>
                <c:pt idx="0">
                  <c:v>77</c:v>
                </c:pt>
                <c:pt idx="1">
                  <c:v>74</c:v>
                </c:pt>
                <c:pt idx="2">
                  <c:v>69</c:v>
                </c:pt>
                <c:pt idx="3">
                  <c:v>66</c:v>
                </c:pt>
              </c:numCache>
            </c:numRef>
          </c:val>
        </c:ser>
        <c:ser>
          <c:idx val="2"/>
          <c:order val="2"/>
          <c:spPr>
            <a:ln w="28575">
              <a:noFill/>
            </a:ln>
          </c:spPr>
          <c:marker>
            <c:symbol val="dot"/>
            <c:size val="3"/>
          </c:marker>
          <c:val>
            <c:numRef>
              <c:f>Hoja1!$E$32:$E$35</c:f>
              <c:numCache>
                <c:formatCode>General</c:formatCode>
                <c:ptCount val="4"/>
                <c:pt idx="0">
                  <c:v>85</c:v>
                </c:pt>
                <c:pt idx="1">
                  <c:v>88</c:v>
                </c:pt>
                <c:pt idx="2">
                  <c:v>84</c:v>
                </c:pt>
                <c:pt idx="3">
                  <c:v>83</c:v>
                </c:pt>
              </c:numCache>
            </c:numRef>
          </c:val>
        </c:ser>
        <c:hiLowLines>
          <c:spPr>
            <a:ln w="38100">
              <a:solidFill>
                <a:srgbClr val="F79646">
                  <a:lumMod val="50000"/>
                </a:srgbClr>
              </a:solidFill>
            </a:ln>
          </c:spPr>
        </c:hiLowLines>
        <c:axId val="98584064"/>
        <c:axId val="98585600"/>
      </c:stockChart>
      <c:catAx>
        <c:axId val="98584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chemeClr val="tx2">
                    <a:lumMod val="50000"/>
                  </a:schemeClr>
                </a:solidFill>
                <a:latin typeface="Candara" pitchFamily="34" charset="0"/>
              </a:defRPr>
            </a:pPr>
            <a:endParaRPr lang="es-ES"/>
          </a:p>
        </c:txPr>
        <c:crossAx val="98585600"/>
        <c:crosses val="autoZero"/>
        <c:auto val="1"/>
        <c:lblAlgn val="ctr"/>
        <c:lblOffset val="100"/>
      </c:catAx>
      <c:valAx>
        <c:axId val="98585600"/>
        <c:scaling>
          <c:orientation val="minMax"/>
          <c:max val="90"/>
          <c:min val="6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chemeClr val="tx2">
                    <a:lumMod val="50000"/>
                  </a:schemeClr>
                </a:solidFill>
                <a:latin typeface="Candara" pitchFamily="34" charset="0"/>
              </a:defRPr>
            </a:pPr>
            <a:endParaRPr lang="es-ES"/>
          </a:p>
        </c:txPr>
        <c:crossAx val="98584064"/>
        <c:crosses val="autoZero"/>
        <c:crossBetween val="between"/>
      </c:valAx>
    </c:plotArea>
    <c:plotVisOnly val="1"/>
  </c:chart>
  <c:spPr>
    <a:solidFill>
      <a:schemeClr val="bg2">
        <a:lumMod val="75000"/>
      </a:schemeClr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0.08247</cdr:x>
      <cdr:y>0.75448</cdr:y>
    </cdr:from>
    <cdr:to>
      <cdr:x>0.24742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57200" y="37433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0.13574</cdr:x>
      <cdr:y>0.75448</cdr:y>
    </cdr:from>
    <cdr:to>
      <cdr:x>0.30069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52475" y="36766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0.07045</cdr:x>
      <cdr:y>0.75448</cdr:y>
    </cdr:from>
    <cdr:to>
      <cdr:x>0.811</cdr:x>
      <cdr:y>0.90793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390525" y="2809875"/>
          <a:ext cx="4105275" cy="571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0.16667</cdr:x>
      <cdr:y>0.75448</cdr:y>
    </cdr:from>
    <cdr:to>
      <cdr:x>0.33162</cdr:x>
      <cdr:y>1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923925" y="34766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0.08247</cdr:x>
      <cdr:y>0.75448</cdr:y>
    </cdr:from>
    <cdr:to>
      <cdr:x>0.24742</cdr:x>
      <cdr:y>1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457200" y="37433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0.13574</cdr:x>
      <cdr:y>0.75448</cdr:y>
    </cdr:from>
    <cdr:to>
      <cdr:x>0.30069</cdr:x>
      <cdr:y>1</cdr:y>
    </cdr:to>
    <cdr:sp macro="" textlink="">
      <cdr:nvSpPr>
        <cdr:cNvPr id="10" name="2 CuadroTexto"/>
        <cdr:cNvSpPr txBox="1"/>
      </cdr:nvSpPr>
      <cdr:spPr>
        <a:xfrm xmlns:a="http://schemas.openxmlformats.org/drawingml/2006/main">
          <a:off x="752475" y="36766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0.07045</cdr:x>
      <cdr:y>0.80638</cdr:y>
    </cdr:from>
    <cdr:to>
      <cdr:x>0.67015</cdr:x>
      <cdr:y>0.90793</cdr:y>
    </cdr:to>
    <cdr:sp macro="" textlink="">
      <cdr:nvSpPr>
        <cdr:cNvPr id="11" name="3 CuadroTexto"/>
        <cdr:cNvSpPr txBox="1"/>
      </cdr:nvSpPr>
      <cdr:spPr>
        <a:xfrm xmlns:a="http://schemas.openxmlformats.org/drawingml/2006/main">
          <a:off x="642854" y="3371850"/>
          <a:ext cx="5472198" cy="424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0.16667</cdr:x>
      <cdr:y>0.75448</cdr:y>
    </cdr:from>
    <cdr:to>
      <cdr:x>0.33162</cdr:x>
      <cdr:y>1</cdr:y>
    </cdr:to>
    <cdr:sp macro="" textlink="">
      <cdr:nvSpPr>
        <cdr:cNvPr id="13" name="6 CuadroTexto"/>
        <cdr:cNvSpPr txBox="1"/>
      </cdr:nvSpPr>
      <cdr:spPr>
        <a:xfrm xmlns:a="http://schemas.openxmlformats.org/drawingml/2006/main">
          <a:off x="923925" y="34766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0.83505</cdr:x>
      <cdr:y>0.44719</cdr:y>
    </cdr:from>
    <cdr:to>
      <cdr:x>1</cdr:x>
      <cdr:y>0.66292</cdr:y>
    </cdr:to>
    <cdr:sp macro="" textlink="">
      <cdr:nvSpPr>
        <cdr:cNvPr id="14" name="13 CuadroTexto"/>
        <cdr:cNvSpPr txBox="1"/>
      </cdr:nvSpPr>
      <cdr:spPr>
        <a:xfrm xmlns:a="http://schemas.openxmlformats.org/drawingml/2006/main">
          <a:off x="5219700" y="18954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0.67599</cdr:x>
      <cdr:y>0.15963</cdr:y>
    </cdr:from>
    <cdr:to>
      <cdr:x>1</cdr:x>
      <cdr:y>0.53761</cdr:y>
    </cdr:to>
    <cdr:sp macro="" textlink="">
      <cdr:nvSpPr>
        <cdr:cNvPr id="15" name="14 CuadroTexto"/>
        <cdr:cNvSpPr txBox="1"/>
      </cdr:nvSpPr>
      <cdr:spPr>
        <a:xfrm xmlns:a="http://schemas.openxmlformats.org/drawingml/2006/main">
          <a:off x="3914793" y="828659"/>
          <a:ext cx="1876407" cy="1962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200" b="0" i="1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1.  Consistencia </a:t>
          </a:r>
          <a:r>
            <a:rPr lang="es-ES" sz="1200" b="0" i="1" dirty="0" err="1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glandula</a:t>
          </a:r>
          <a:r>
            <a:rPr lang="es-ES" sz="1200" b="0" i="1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 tiroides</a:t>
          </a:r>
        </a:p>
        <a:p xmlns:a="http://schemas.openxmlformats.org/drawingml/2006/main">
          <a:r>
            <a:rPr lang="es-ES" sz="1200" b="0" i="1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2.   Agrandamiento</a:t>
          </a:r>
          <a:r>
            <a:rPr lang="es-ES" sz="1200" b="0" i="1" baseline="0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 </a:t>
          </a:r>
          <a:r>
            <a:rPr lang="es-ES" sz="1200" b="0" i="1" baseline="0" dirty="0" err="1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glandula</a:t>
          </a:r>
          <a:r>
            <a:rPr lang="es-ES" sz="1200" b="0" i="1" baseline="0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 tiroides</a:t>
          </a:r>
        </a:p>
        <a:p xmlns:a="http://schemas.openxmlformats.org/drawingml/2006/main">
          <a:r>
            <a:rPr lang="es-ES" sz="1200" b="0" i="1" baseline="0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3.   Disfagia</a:t>
          </a:r>
        </a:p>
        <a:p xmlns:a="http://schemas.openxmlformats.org/drawingml/2006/main">
          <a:r>
            <a:rPr lang="es-ES" sz="1200" b="0" i="1" baseline="0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4.   Perdida de peso</a:t>
          </a:r>
        </a:p>
        <a:p xmlns:a="http://schemas.openxmlformats.org/drawingml/2006/main">
          <a:r>
            <a:rPr lang="es-ES" sz="1200" b="0" i="1" baseline="0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5.   Cambios de voz</a:t>
          </a:r>
        </a:p>
        <a:p xmlns:a="http://schemas.openxmlformats.org/drawingml/2006/main">
          <a:r>
            <a:rPr lang="es-ES" sz="1200" b="0" i="1" baseline="0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6.   Historia familiar con </a:t>
          </a:r>
          <a:r>
            <a:rPr lang="es-ES" sz="1200" b="0" i="1" baseline="0" dirty="0" err="1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cancer</a:t>
          </a:r>
          <a:endParaRPr lang="es-ES" sz="1200" b="0" i="1" baseline="0" dirty="0">
            <a:solidFill>
              <a:schemeClr val="bg2">
                <a:lumMod val="10000"/>
              </a:schemeClr>
            </a:solidFill>
            <a:latin typeface="Bodoni MT Condensed" pitchFamily="18" charset="0"/>
          </a:endParaRPr>
        </a:p>
        <a:p xmlns:a="http://schemas.openxmlformats.org/drawingml/2006/main">
          <a:r>
            <a:rPr lang="es-ES" sz="1200" b="0" i="1" baseline="0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7.   Sexo</a:t>
          </a:r>
        </a:p>
        <a:p xmlns:a="http://schemas.openxmlformats.org/drawingml/2006/main">
          <a:r>
            <a:rPr lang="es-ES" sz="1200" b="0" i="1" baseline="0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8.   Edad</a:t>
          </a:r>
        </a:p>
        <a:p xmlns:a="http://schemas.openxmlformats.org/drawingml/2006/main">
          <a:r>
            <a:rPr lang="es-ES" sz="1200" b="0" i="1" baseline="0" dirty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9.   Riesgo Laboral</a:t>
          </a:r>
          <a:endParaRPr lang="es-ES" sz="1200" b="0" i="1" dirty="0">
            <a:solidFill>
              <a:schemeClr val="bg2">
                <a:lumMod val="10000"/>
              </a:schemeClr>
            </a:solidFill>
            <a:latin typeface="Bodoni MT Condensed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0.68455</cdr:x>
      <cdr:y>0.26207</cdr:y>
    </cdr:from>
    <cdr:to>
      <cdr:x>1</cdr:x>
      <cdr:y>0.64536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847000" y="1085854"/>
          <a:ext cx="1772750" cy="1588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200" b="0" i="1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1. Consistencia ganglios linfaticos</a:t>
          </a:r>
        </a:p>
        <a:p xmlns:a="http://schemas.openxmlformats.org/drawingml/2006/main">
          <a:r>
            <a:rPr lang="es-ES" sz="1200" b="0" i="1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2. Inflamacion ganglios linfaticos</a:t>
          </a:r>
        </a:p>
        <a:p xmlns:a="http://schemas.openxmlformats.org/drawingml/2006/main">
          <a:r>
            <a:rPr lang="es-ES" sz="1200" b="0" i="1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3. Tipo inflamacion glandula tiroides</a:t>
          </a:r>
        </a:p>
        <a:p xmlns:a="http://schemas.openxmlformats.org/drawingml/2006/main">
          <a:r>
            <a:rPr lang="es-ES" sz="1200" b="0" i="1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4. Inflamacion glandula tiroides</a:t>
          </a:r>
        </a:p>
        <a:p xmlns:a="http://schemas.openxmlformats.org/drawingml/2006/main">
          <a:r>
            <a:rPr lang="es-ES" sz="1200" b="0" i="1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5. Ecografia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0.70047</cdr:x>
      <cdr:y>0.25478</cdr:y>
    </cdr:from>
    <cdr:to>
      <cdr:x>1</cdr:x>
      <cdr:y>0.58879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878445" y="1011975"/>
          <a:ext cx="1617474" cy="1326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400" b="0" i="1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1. Nodulo</a:t>
          </a:r>
          <a:r>
            <a:rPr lang="es-ES" sz="1400" b="0" i="1" baseline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 tiroideo</a:t>
          </a:r>
        </a:p>
        <a:p xmlns:a="http://schemas.openxmlformats.org/drawingml/2006/main">
          <a:r>
            <a:rPr lang="es-ES" sz="1400" b="0" i="1" baseline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2. PAAF</a:t>
          </a:r>
        </a:p>
        <a:p xmlns:a="http://schemas.openxmlformats.org/drawingml/2006/main">
          <a:r>
            <a:rPr lang="es-ES" sz="1400" b="0" i="1" baseline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3. Diagnostico clinico</a:t>
          </a:r>
        </a:p>
        <a:p xmlns:a="http://schemas.openxmlformats.org/drawingml/2006/main">
          <a:r>
            <a:rPr lang="es-ES" sz="1400" b="0" i="1" baseline="0">
              <a:solidFill>
                <a:schemeClr val="bg2">
                  <a:lumMod val="10000"/>
                </a:schemeClr>
              </a:solidFill>
              <a:latin typeface="Bodoni MT Condensed" pitchFamily="18" charset="0"/>
            </a:rPr>
            <a:t>4. Diagnostico entrevista</a:t>
          </a:r>
          <a:endParaRPr lang="es-ES" sz="1400" b="0" i="1">
            <a:solidFill>
              <a:schemeClr val="bg2">
                <a:lumMod val="10000"/>
              </a:schemeClr>
            </a:solidFill>
            <a:latin typeface="Bodoni MT Condensed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C069-E37B-4CB4-85E7-6EC96176FBB2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9D94-9492-42A5-9550-710D215AA0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57E4-7679-4D97-AE95-EBC136B79560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4497-9717-49C3-AFEB-641D2323A1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B4B4-82FB-4930-8269-25B7B4067F64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983F-9282-403C-BC15-60EDAE5D81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5DBA-7F20-49D6-8B40-B06ADC71B789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AE7FC-A516-40D8-AD4C-92A3EC0447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782E-D921-49D2-BF79-21F0D001CBB6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B758-9DDD-429A-8862-D78D5E9837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9EBD-AEB3-4E91-9850-B87A68E7A035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D42F-5710-4D93-A434-B9AB6C5EAA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83EB-0E09-4CDA-95B0-0B174F432FA0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DAC7-A154-45DC-A2A7-26F62AEBAE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48EB-A27C-4030-B052-3F6D8046C6CA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23C4-965A-435A-9C99-79ECD078D8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A219-8327-4720-961A-C03812A20D75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C37A-C773-4D05-B0AF-6E32F1DAA7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31EC-764A-465B-B883-282B1C658C66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51A4-4DBA-48B1-B69B-45D4FD3C39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602FB-6384-41AE-8413-EA5B5AC9A41C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6ED4-0E7E-4D1E-8F26-40866D481C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DC11C085-3599-43D2-9890-F5AFE0BC6712}" type="datetimeFigureOut">
              <a:rPr lang="es-ES"/>
              <a:pPr>
                <a:defRPr/>
              </a:pPr>
              <a:t>20/07/2012</a:t>
            </a:fld>
            <a:endParaRPr lang="es-E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3E60439E-418E-4196-B71C-347E0B9CD9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7" r:id="rId9"/>
    <p:sldLayoutId id="2147483765" r:id="rId10"/>
    <p:sldLayoutId id="2147483766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sedgt\medicina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effectLst>
            <a:outerShdw blurRad="673100" dist="50800" dir="5400000" sx="97000" sy="97000" algn="ctr" rotWithShape="0">
              <a:srgbClr val="000000"/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5776" y="0"/>
            <a:ext cx="6262464" cy="352839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b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es-ES" sz="4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Sistema Experto para el </a:t>
            </a:r>
            <a:r>
              <a:rPr lang="es-ES" sz="4400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diagnòstico</a:t>
            </a:r>
            <a:r>
              <a:rPr lang="es-ES" sz="4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lang="es-ES" sz="4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de Cáncer en la Glándula </a:t>
            </a:r>
            <a:r>
              <a:rPr lang="es-ES" sz="4400" dirty="0" err="1">
                <a:solidFill>
                  <a:schemeClr val="tx2">
                    <a:shade val="85000"/>
                    <a:satMod val="150000"/>
                  </a:schemeClr>
                </a:solidFill>
              </a:rPr>
              <a:t>Tiroide</a:t>
            </a:r>
            <a: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es-ES" dirty="0">
                <a:solidFill>
                  <a:schemeClr val="tx2">
                    <a:shade val="85000"/>
                    <a:satMod val="150000"/>
                  </a:schemeClr>
                </a:solidFill>
              </a:rPr>
              <a:t>SIECAT</a:t>
            </a:r>
          </a:p>
        </p:txBody>
      </p:sp>
      <p:sp>
        <p:nvSpPr>
          <p:cNvPr id="3076" name="2 Subtítulo"/>
          <p:cNvSpPr>
            <a:spLocks noGrp="1"/>
          </p:cNvSpPr>
          <p:nvPr>
            <p:ph type="subTitle" idx="1"/>
          </p:nvPr>
        </p:nvSpPr>
        <p:spPr>
          <a:xfrm>
            <a:off x="2339975" y="3657600"/>
            <a:ext cx="6804025" cy="1787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Integrantes: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Cristina Ponce Esmeraldas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Fernando Ramírez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339975" y="5070475"/>
            <a:ext cx="6804025" cy="1787525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s-ES" sz="3000" kern="0" dirty="0">
              <a:solidFill>
                <a:schemeClr val="tx2"/>
              </a:solidFill>
              <a:latin typeface="+mn-lt"/>
              <a:ea typeface="+mn-lt"/>
              <a:cs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s-ES" sz="3000" kern="0" dirty="0">
                <a:solidFill>
                  <a:schemeClr val="tx2"/>
                </a:solidFill>
                <a:latin typeface="+mn-lt"/>
                <a:ea typeface="+mn-lt"/>
                <a:cs typeface="+mn-lt"/>
              </a:rPr>
              <a:t>2012-2013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Modelo Canónico</a:t>
            </a:r>
            <a:endParaRPr lang="es-ES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395288" y="1557338"/>
            <a:ext cx="8291512" cy="4568825"/>
          </a:xfrm>
        </p:spPr>
        <p:txBody>
          <a:bodyPr/>
          <a:lstStyle/>
          <a:p>
            <a:r>
              <a:rPr lang="es-ES" b="1" dirty="0" smtClean="0"/>
              <a:t>Ventajas</a:t>
            </a:r>
          </a:p>
          <a:p>
            <a:pPr lvl="1"/>
            <a:r>
              <a:rPr lang="es-ES" dirty="0" smtClean="0"/>
              <a:t>Enriquece el conocimiento en función de predicciones.</a:t>
            </a:r>
          </a:p>
          <a:p>
            <a:pPr lvl="1"/>
            <a:r>
              <a:rPr lang="es-ES" dirty="0" smtClean="0"/>
              <a:t>Es consecuencia directa del razonamiento intuitivo.</a:t>
            </a:r>
          </a:p>
          <a:p>
            <a:pPr lvl="1"/>
            <a:r>
              <a:rPr lang="es-ES" dirty="0" smtClean="0"/>
              <a:t>Trata de incorporar conocimientos previos sobre las inferencias que se desean obtener.</a:t>
            </a:r>
          </a:p>
          <a:p>
            <a:r>
              <a:rPr lang="es-ES" b="1" dirty="0" smtClean="0"/>
              <a:t>Desventajas</a:t>
            </a:r>
            <a:r>
              <a:rPr lang="es-ES" dirty="0" smtClean="0"/>
              <a:t>	</a:t>
            </a:r>
          </a:p>
          <a:p>
            <a:pPr lvl="1"/>
            <a:r>
              <a:rPr lang="es-ES" dirty="0" smtClean="0"/>
              <a:t>Es vulnerable a intereses.</a:t>
            </a:r>
            <a:endParaRPr lang="es-ES" sz="1800" dirty="0" smtClean="0"/>
          </a:p>
          <a:p>
            <a:pPr lvl="1"/>
            <a:r>
              <a:rPr lang="es-ES" dirty="0" smtClean="0"/>
              <a:t>Para el análisis requiere de un conocimiento previo.</a:t>
            </a:r>
            <a:endParaRPr lang="es-ES" sz="1800" dirty="0" smtClean="0"/>
          </a:p>
          <a:p>
            <a:pPr lvl="1"/>
            <a:r>
              <a:rPr lang="es-ES" dirty="0" smtClean="0"/>
              <a:t>Incorpora un elemento de subjetividad.</a:t>
            </a:r>
            <a:endParaRPr lang="es-ES" sz="1800" dirty="0" smtClean="0"/>
          </a:p>
          <a:p>
            <a:pPr lvl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Cáncer de la Glándula Tiroides</a:t>
            </a:r>
            <a:endParaRPr lang="es-ES" dirty="0"/>
          </a:p>
        </p:txBody>
      </p:sp>
      <p:pic>
        <p:nvPicPr>
          <p:cNvPr id="10245" name="Picture 5" descr="C:\Users\User\Pictures\sedgt\cancer-tiroide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36912"/>
            <a:ext cx="3333750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899592" y="2132856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El cáncer de tiroides es un tumor maligno de crecimiento localizado dentro de la glándula tiroides.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3600" dirty="0" smtClean="0"/>
              <a:t>METODOLOGIA DE IMPLEMENTACIÓN DE LA RED BAYESIANA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s-ES" dirty="0" smtClean="0"/>
          </a:p>
          <a:p>
            <a:pPr marL="241300" indent="-514350" algn="just">
              <a:buFont typeface="+mj-lt"/>
              <a:buAutoNum type="arabicPeriod"/>
              <a:defRPr/>
            </a:pPr>
            <a:r>
              <a:rPr lang="es-ES" dirty="0" smtClean="0"/>
              <a:t>Entrevistas con el experto oncólogo</a:t>
            </a:r>
            <a:r>
              <a:rPr lang="es-ES" dirty="0" smtClean="0"/>
              <a:t>.</a:t>
            </a:r>
            <a:endParaRPr lang="es-ES" dirty="0" smtClean="0"/>
          </a:p>
          <a:p>
            <a:pPr marL="241300" indent="-514350" algn="just">
              <a:buFont typeface="+mj-lt"/>
              <a:buAutoNum type="arabicPeriod"/>
              <a:defRPr/>
            </a:pPr>
            <a:r>
              <a:rPr lang="es-ES" dirty="0" smtClean="0"/>
              <a:t>Definición de variables.</a:t>
            </a:r>
          </a:p>
          <a:p>
            <a:pPr marL="241300" indent="-514350" algn="just">
              <a:buFont typeface="+mj-lt"/>
              <a:buAutoNum type="arabicPeriod"/>
              <a:defRPr/>
            </a:pPr>
            <a:r>
              <a:rPr lang="es-ES" dirty="0" smtClean="0"/>
              <a:t>Construcción del grafo.</a:t>
            </a:r>
          </a:p>
          <a:p>
            <a:pPr marL="241300" indent="-514350" algn="just">
              <a:buFont typeface="+mj-lt"/>
              <a:buAutoNum type="arabicPeriod"/>
              <a:defRPr/>
            </a:pPr>
            <a:r>
              <a:rPr lang="es-ES" dirty="0" smtClean="0"/>
              <a:t>Elaboración del modelo grafico.</a:t>
            </a:r>
          </a:p>
          <a:p>
            <a:pPr marL="241300" indent="-514350" algn="just">
              <a:buFont typeface="+mj-lt"/>
              <a:buAutoNum type="arabicPeriod"/>
              <a:defRPr/>
            </a:pPr>
            <a:r>
              <a:rPr lang="es-ES" dirty="0" smtClean="0"/>
              <a:t>Uso de modelos canónicos.</a:t>
            </a:r>
          </a:p>
          <a:p>
            <a:pPr marL="241300" indent="-514350" algn="just">
              <a:buFont typeface="+mj-lt"/>
              <a:buAutoNum type="arabicPeriod"/>
              <a:defRPr/>
            </a:pPr>
            <a:r>
              <a:rPr lang="es-ES" dirty="0" smtClean="0"/>
              <a:t>Definición de Probabilidades Condicionales.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Entrevistas con el experto oncólogo</a:t>
            </a:r>
            <a:endParaRPr lang="es-E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603873" cy="412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3312368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Flecha izquierda y arriba"/>
          <p:cNvSpPr/>
          <p:nvPr/>
        </p:nvSpPr>
        <p:spPr>
          <a:xfrm rot="10800000">
            <a:off x="3779912" y="2780928"/>
            <a:ext cx="3600400" cy="1224136"/>
          </a:xfrm>
          <a:prstGeom prst="leftUpArrow">
            <a:avLst>
              <a:gd name="adj1" fmla="val 0"/>
              <a:gd name="adj2" fmla="val 25000"/>
              <a:gd name="adj3" fmla="val 3276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412776"/>
            <a:ext cx="2232248" cy="1152128"/>
          </a:xfrm>
        </p:spPr>
        <p:txBody>
          <a:bodyPr>
            <a:noAutofit/>
          </a:bodyPr>
          <a:lstStyle/>
          <a:p>
            <a:r>
              <a:rPr lang="es-ES" sz="2800" dirty="0" smtClean="0"/>
              <a:t>Definición de variables</a:t>
            </a:r>
            <a:endParaRPr lang="es-ES" sz="1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3347864" y="620688"/>
          <a:ext cx="4796795" cy="5257800"/>
        </p:xfrm>
        <a:graphic>
          <a:graphicData uri="http://schemas.openxmlformats.org/drawingml/2006/table">
            <a:tbl>
              <a:tblPr/>
              <a:tblGrid>
                <a:gridCol w="1817986"/>
                <a:gridCol w="807780"/>
                <a:gridCol w="686901"/>
                <a:gridCol w="801065"/>
                <a:gridCol w="683063"/>
              </a:tblGrid>
              <a:tr h="44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latin typeface="Arial Narrow"/>
                          <a:ea typeface="Constantia"/>
                          <a:cs typeface="Arial"/>
                        </a:rPr>
                        <a:t>Variables </a:t>
                      </a:r>
                      <a:endParaRPr lang="es-ES" sz="1000" dirty="0">
                        <a:latin typeface="Constantia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latin typeface="Arial Narrow"/>
                          <a:ea typeface="Constantia"/>
                          <a:cs typeface="Arial"/>
                        </a:rPr>
                        <a:t>dependientes</a:t>
                      </a:r>
                      <a:endParaRPr lang="es-ES" sz="10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 Narrow"/>
                          <a:ea typeface="Constantia"/>
                          <a:cs typeface="Arial"/>
                        </a:rPr>
                        <a:t>Variable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 Narrow"/>
                          <a:ea typeface="Constantia"/>
                          <a:cs typeface="Arial"/>
                        </a:rPr>
                        <a:t>independiente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 Narrow"/>
                          <a:ea typeface="Constantia"/>
                          <a:cs typeface="Arial"/>
                        </a:rPr>
                        <a:t>cualitativas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 Narrow"/>
                          <a:ea typeface="Constantia"/>
                          <a:cs typeface="Arial"/>
                        </a:rPr>
                        <a:t>Estados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 Narrow"/>
                          <a:ea typeface="Constantia"/>
                          <a:cs typeface="Arial"/>
                        </a:rPr>
                        <a:t>Variable independiente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 Narrow"/>
                          <a:ea typeface="Constantia"/>
                          <a:cs typeface="Arial"/>
                        </a:rPr>
                        <a:t>cuantitativas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 Narrow"/>
                          <a:ea typeface="Constantia"/>
                          <a:cs typeface="Arial"/>
                        </a:rPr>
                        <a:t>Estados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 Narrow"/>
                          <a:ea typeface="Constantia"/>
                          <a:cs typeface="Times New Roman"/>
                        </a:rPr>
                        <a:t>Consistencia glándula tiroides</a:t>
                      </a:r>
                      <a:endParaRPr lang="es-ES" sz="10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Times New Roman"/>
                        </a:rPr>
                        <a:t>Cambios glándula tiroides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Times New Roman"/>
                        </a:rPr>
                        <a:t>Rasgos Individuo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Times New Roman"/>
                        </a:rPr>
                        <a:t>Rasgos nódulo tiroideo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Times New Roman"/>
                        </a:rPr>
                        <a:t>Si – No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Times New Roman"/>
                        </a:rPr>
                        <a:t>Edad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Times New Roman"/>
                        </a:rPr>
                        <a:t>Permanente – Temporal – Ausente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S" sz="900">
                          <a:latin typeface="Arial Narrow"/>
                          <a:ea typeface="Constantia"/>
                          <a:cs typeface="Times New Roman"/>
                        </a:rPr>
                        <a:t>Agrandamiento de glándula tiroides</a:t>
                      </a: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S" sz="900">
                          <a:latin typeface="Arial Narrow"/>
                          <a:ea typeface="Constantia"/>
                          <a:cs typeface="Times New Roman"/>
                        </a:rPr>
                        <a:t>Rasgos glándula tiroides</a:t>
                      </a: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Times New Roman"/>
                        </a:rPr>
                        <a:t>Presente – Ausente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Times New Roman"/>
                        </a:rPr>
                        <a:t>Tiroiditis Aguda – Hashimoto – Quervain – No información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Disfagia</a:t>
                      </a: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Rasgos ganglios linfáticos</a:t>
                      </a: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Sospechoso – Normal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 dirty="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Elástica – dura – blanda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S" sz="900" dirty="0">
                          <a:latin typeface="Arial Narrow"/>
                          <a:ea typeface="Constantia"/>
                          <a:cs typeface="Arial"/>
                        </a:rPr>
                        <a:t>Pérdida de peso</a:t>
                      </a:r>
                      <a:endParaRPr lang="es-ES" sz="1000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Tumoración maligna -Tumoración benigna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Pétrea – duro elástica - blanda 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Cambios de voz</a:t>
                      </a: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Cambio – Sin Cambio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Riesgo Laboral</a:t>
                      </a: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Positivo – Negativo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Edad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Cirugía – No cirugía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Sexo</a:t>
                      </a: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Bajo – Alto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Historia familiar con cáncer</a:t>
                      </a: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Hombre – Mujer</a:t>
                      </a:r>
                      <a:endParaRPr lang="es-ES" sz="10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1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1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S" sz="900">
                          <a:latin typeface="Arial Narrow"/>
                          <a:ea typeface="Constantia"/>
                          <a:cs typeface="Arial"/>
                        </a:rPr>
                        <a:t>Consistencia de ganglios linfáticos</a:t>
                      </a: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900">
                        <a:latin typeface="Arial Narrow"/>
                        <a:ea typeface="Constantia"/>
                        <a:cs typeface="Arial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1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1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S" sz="900" b="1">
                          <a:latin typeface="Arial Narrow"/>
                          <a:ea typeface="Constantia"/>
                          <a:cs typeface="Arial"/>
                        </a:rPr>
                        <a:t>Inflamación de ganglios linfáticos</a:t>
                      </a: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10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s-ES" sz="1000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0445" marR="6044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4400" dirty="0" smtClean="0"/>
              <a:t>Grafo Red Bayesiana SIECAT</a:t>
            </a:r>
            <a:endParaRPr lang="es-ES" sz="4400" dirty="0"/>
          </a:p>
        </p:txBody>
      </p:sp>
      <p:pic>
        <p:nvPicPr>
          <p:cNvPr id="4" name="3 Marcador de contenido" descr="C:\Users\Ing. Fernando\Documents\Seminario de graduacion\graf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484784"/>
            <a:ext cx="7128791" cy="4493096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Diagnostico de la Entrevista</a:t>
            </a:r>
            <a:endParaRPr lang="es-ES" dirty="0"/>
          </a:p>
        </p:txBody>
      </p:sp>
      <p:pic>
        <p:nvPicPr>
          <p:cNvPr id="4" name="3 Marcador de contenido" descr="C:\Users\Ing. Fernando\Documents\Seminario de graduacion\figura grafo 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192688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Diagnostico Clínico</a:t>
            </a:r>
            <a:endParaRPr lang="es-ES" dirty="0"/>
          </a:p>
        </p:txBody>
      </p:sp>
      <p:pic>
        <p:nvPicPr>
          <p:cNvPr id="4" name="3 Marcador de contenido" descr="C:\Users\Ing. Fernando\Documents\Seminario de graduacion\figura grafo 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803726" cy="3399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Diagnòstico General</a:t>
            </a:r>
            <a:endParaRPr lang="es-ES" dirty="0"/>
          </a:p>
        </p:txBody>
      </p:sp>
      <p:pic>
        <p:nvPicPr>
          <p:cNvPr id="4" name="3 Marcador de contenido" descr="C:\Users\Ing. Fernando\Documents\Seminario de graduacion\figura grafo 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97666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Análisis </a:t>
            </a:r>
            <a:r>
              <a:rPr lang="es-ES" dirty="0" smtClean="0"/>
              <a:t>de Sensibilidad</a:t>
            </a:r>
            <a:endParaRPr lang="es-ES" dirty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Por </a:t>
            </a:r>
            <a:r>
              <a:rPr lang="es-ES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medio del software GeNie se utilizo el método de análisis de sensibilidad de tipo</a:t>
            </a:r>
            <a:r>
              <a:rPr lang="es-ES" b="1" i="1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 probabilístico,</a:t>
            </a:r>
            <a:r>
              <a:rPr lang="es-ES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 para dicho análisis se ingreso evidencia sobre una variable a la </a:t>
            </a:r>
            <a:r>
              <a:rPr lang="es-ES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vez.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Relación informática y medicina</a:t>
            </a:r>
            <a:endParaRPr lang="es-ES" dirty="0"/>
          </a:p>
        </p:txBody>
      </p:sp>
      <p:pic>
        <p:nvPicPr>
          <p:cNvPr id="30722" name="Picture 2" descr="C:\Users\User\Pictures\sedgt\Selena-y-Justin-pasean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561542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4283968" y="2204864"/>
            <a:ext cx="388843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Agrupa los campos  de l software y el hardware para uso de la medicina.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355976" y="3789040"/>
            <a:ext cx="3888432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Refuerzan y mejora la toma de decisiones medicas y la atención del paciente.</a:t>
            </a:r>
            <a:endParaRPr lang="es-ES" dirty="0"/>
          </a:p>
        </p:txBody>
      </p:sp>
      <p:cxnSp>
        <p:nvCxnSpPr>
          <p:cNvPr id="9" name="8 Conector recto de flecha"/>
          <p:cNvCxnSpPr>
            <a:stCxn id="30722" idx="6"/>
            <a:endCxn id="5" idx="1"/>
          </p:cNvCxnSpPr>
          <p:nvPr/>
        </p:nvCxnSpPr>
        <p:spPr>
          <a:xfrm flipV="1">
            <a:off x="3813062" y="2528030"/>
            <a:ext cx="470906" cy="828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30722" idx="6"/>
            <a:endCxn id="7" idx="1"/>
          </p:cNvCxnSpPr>
          <p:nvPr/>
        </p:nvCxnSpPr>
        <p:spPr>
          <a:xfrm>
            <a:off x="3813062" y="3356992"/>
            <a:ext cx="542914" cy="893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936104"/>
          </a:xfrm>
        </p:spPr>
        <p:txBody>
          <a:bodyPr/>
          <a:lstStyle/>
          <a:p>
            <a:r>
              <a:rPr lang="es-ES" sz="3600" dirty="0" err="1" smtClean="0"/>
              <a:t>Analisis</a:t>
            </a:r>
            <a:r>
              <a:rPr lang="es-ES" sz="3600" dirty="0" smtClean="0"/>
              <a:t> de Sensibilidad</a:t>
            </a:r>
            <a:endParaRPr lang="es-ES" sz="3600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835696" y="1628800"/>
          <a:ext cx="5791200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Diagnostico </a:t>
            </a:r>
            <a:r>
              <a:rPr lang="es-ES" dirty="0" err="1" smtClean="0"/>
              <a:t>Clìnico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19672" y="2060848"/>
          <a:ext cx="5698976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Diagnostico General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47664" y="1988840"/>
          <a:ext cx="64807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Modelo </a:t>
            </a:r>
            <a:r>
              <a:rPr lang="es-ES" dirty="0" err="1" smtClean="0"/>
              <a:t>Canonico</a:t>
            </a:r>
            <a:r>
              <a:rPr lang="es-ES" dirty="0" smtClean="0"/>
              <a:t> </a:t>
            </a:r>
            <a:r>
              <a:rPr lang="es-ES" dirty="0" err="1" smtClean="0"/>
              <a:t>Noisy</a:t>
            </a:r>
            <a:r>
              <a:rPr lang="es-ES" dirty="0" smtClean="0"/>
              <a:t> OR</a:t>
            </a:r>
            <a:endParaRPr lang="es-ES" dirty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3200" smtClean="0"/>
              <a:t>El modelo canónico Noisy-Or fue aplicado al modelo de Diagnostico de la entrevista, diagnostico clínico y diagnostico general por ende se considero que la influencia de cada nodo es independiente para determinar el cáncer a la glándula tiroides</a:t>
            </a:r>
            <a:r>
              <a:rPr lang="es-ES" sz="2400" smtClean="0"/>
              <a:t>.</a:t>
            </a:r>
          </a:p>
          <a:p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5976937"/>
          </a:xfrm>
        </p:spPr>
        <p:txBody>
          <a:bodyPr/>
          <a:lstStyle/>
          <a:p>
            <a:r>
              <a:rPr lang="es-ES" b="1" dirty="0" smtClean="0"/>
              <a:t>Probabilidades Condicionales</a:t>
            </a:r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 lvl="1"/>
            <a:r>
              <a:rPr lang="es-ES" i="1" dirty="0" smtClean="0"/>
              <a:t>¿Cuál es la probabilidad de que un individuo sea candidato a tener cáncer dado que el diagnostico de la entrevista es positivo?</a:t>
            </a:r>
            <a:endParaRPr lang="es-ES" dirty="0" smtClean="0"/>
          </a:p>
          <a:p>
            <a:pPr lvl="1"/>
            <a:r>
              <a:rPr lang="es-ES" i="1" dirty="0" smtClean="0"/>
              <a:t>¿Cuál es la probabilidad de que las glándulas tiroides presenten cambios dado que el diagnostico de la entrevista es positivo?</a:t>
            </a:r>
          </a:p>
          <a:p>
            <a:pPr lvl="1">
              <a:buFont typeface="Wingdings 2" pitchFamily="18" charset="2"/>
              <a:buNone/>
            </a:pPr>
            <a:endParaRPr lang="es-ES" i="1" dirty="0" smtClean="0"/>
          </a:p>
          <a:p>
            <a:pPr>
              <a:buFont typeface="Wingdings 2" pitchFamily="18" charset="2"/>
              <a:buNone/>
            </a:pPr>
            <a:endParaRPr lang="es-ES" i="1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3" name="2 Imagen" descr="C:\Users\Ing. Fernando\Documents\Seminario de graduacion\diag entrevis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568863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Probabilidades de Base</a:t>
            </a:r>
          </a:p>
          <a:p>
            <a:endParaRPr lang="es-ES" dirty="0" smtClean="0"/>
          </a:p>
          <a:p>
            <a:pPr lvl="1"/>
            <a:r>
              <a:rPr lang="es-ES" i="1" dirty="0" smtClean="0"/>
              <a:t>¿Cuál es la probabilidad de que el individuo no sea candidato y no haya cambios en la glándula tiroides?  </a:t>
            </a:r>
            <a:endParaRPr lang="es-ES" dirty="0" smtClean="0"/>
          </a:p>
          <a:p>
            <a:pPr lvl="1"/>
            <a:r>
              <a:rPr lang="es-ES" i="1" dirty="0" smtClean="0"/>
              <a:t>¿Cuál es la probabilidad de que no haya cambios y la ecografía sea normal?</a:t>
            </a:r>
          </a:p>
          <a:p>
            <a:pPr lvl="1"/>
            <a:endParaRPr lang="es-ES" i="1" dirty="0" smtClean="0"/>
          </a:p>
          <a:p>
            <a:pPr lvl="1"/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C:\Users\Ing. Fernando\Documents\Seminario de graduacion\cpt - diagnostico gener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365104"/>
            <a:ext cx="71287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SIECAT</a:t>
            </a:r>
            <a:endParaRPr lang="es-E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3" t="20787" r="13661" b="10272"/>
          <a:stretch>
            <a:fillRect/>
          </a:stretch>
        </p:blipFill>
        <p:spPr bwMode="auto">
          <a:xfrm>
            <a:off x="1115616" y="1628800"/>
            <a:ext cx="6840760" cy="4671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39" t="20683" r="12893" b="12289"/>
          <a:stretch>
            <a:fillRect/>
          </a:stretch>
        </p:blipFill>
        <p:spPr bwMode="auto">
          <a:xfrm>
            <a:off x="1115616" y="1574794"/>
            <a:ext cx="7082969" cy="466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 de Diagnostico</a:t>
            </a:r>
            <a:endParaRPr lang="es-E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3" t="19724" r="13009" b="10272"/>
          <a:stretch>
            <a:fillRect/>
          </a:stretch>
        </p:blipFill>
        <p:spPr bwMode="auto">
          <a:xfrm>
            <a:off x="1691680" y="1718810"/>
            <a:ext cx="6192688" cy="4257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mtClean="0"/>
              <a:t>Se ha realizado el estudio crítico sobre la implementación de métodos para sistemas expertos y concluimos que la implementación mediante redes bayesianas es la más adecuada para implementar herramientas de diagnostico medico; porque  es el mejor método para evaluar la probabilidad de que dos eventos o sucesos diferentes ocurran simultáneamente.</a:t>
            </a:r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ENUNCIADO DEL PROBLEMA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Los síntomas del cáncer de la glándula tiroides suele confundirse con los síntomas de otr.as enfermedades.</a:t>
            </a:r>
          </a:p>
          <a:p>
            <a:endParaRPr lang="es-ES" dirty="0" smtClean="0"/>
          </a:p>
          <a:p>
            <a:r>
              <a:rPr lang="es-ES" dirty="0" smtClean="0"/>
              <a:t>Severos efectos negativos en la salud del paciente.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s-ES" sz="9600" smtClean="0"/>
              <a:t>     </a:t>
            </a:r>
          </a:p>
          <a:p>
            <a:pPr>
              <a:buFont typeface="Wingdings 2" pitchFamily="18" charset="2"/>
              <a:buNone/>
            </a:pPr>
            <a:r>
              <a:rPr lang="es-ES" sz="9600" smtClean="0"/>
              <a:t>		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Sistemas Experto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MECCA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SISTEMA PARA TRATAMIENTO</a:t>
            </a:r>
          </a:p>
          <a:p>
            <a:pPr>
              <a:buNone/>
            </a:pPr>
            <a:r>
              <a:rPr lang="es-ES" dirty="0" smtClean="0"/>
              <a:t>    DE URGENCIA CARDIACAS. 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HDDR </a:t>
            </a:r>
          </a:p>
          <a:p>
            <a:endParaRPr lang="es-ES" dirty="0" smtClean="0"/>
          </a:p>
          <a:p>
            <a:r>
              <a:rPr lang="es-ES" dirty="0" smtClean="0"/>
              <a:t>PROSTANET 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339752" y="191683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 redondeado"/>
          <p:cNvSpPr/>
          <p:nvPr/>
        </p:nvSpPr>
        <p:spPr>
          <a:xfrm>
            <a:off x="4716016" y="1484784"/>
            <a:ext cx="230425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Control de Anestesia</a:t>
            </a:r>
            <a:endParaRPr lang="es-ES" sz="2400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932040" y="371703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5724128" y="2852936"/>
            <a:ext cx="2628800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Tratamiento para una urgencia cardiaca.</a:t>
            </a:r>
            <a:endParaRPr lang="es-ES" sz="2400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2232248" y="501317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3059832" y="4365104"/>
            <a:ext cx="2376264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Diagnostico Reumatológico</a:t>
            </a:r>
            <a:endParaRPr lang="es-ES" sz="2400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664296" y="59492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3563888" y="5517232"/>
            <a:ext cx="3096344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D</a:t>
            </a:r>
            <a:r>
              <a:rPr lang="es-ES" sz="2400" dirty="0" smtClean="0"/>
              <a:t>iagnostico de cáncer en la próstata.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OBJETIVOS</a:t>
            </a:r>
            <a:endParaRPr lang="es-ES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4107" name="Picture 11" descr="C:\Users\User\Pictures\sedgt\sistema exper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2523296" cy="322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4355976" y="2420888"/>
            <a:ext cx="4032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sz="2400" dirty="0" smtClean="0"/>
              <a:t>Desarrollar un Sistema Experto para diagnostico medico basado en la técnica de redes bayesianas.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FUNDAMENTOS TEORICOS</a:t>
            </a:r>
            <a:endParaRPr lang="es-ES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b="1" dirty="0" smtClean="0"/>
              <a:t>Teorema de </a:t>
            </a:r>
            <a:r>
              <a:rPr lang="es-ES" b="1" dirty="0" err="1" smtClean="0"/>
              <a:t>Bayes</a:t>
            </a:r>
            <a:endParaRPr lang="es-ES" b="1" dirty="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s-ES" b="1" dirty="0" smtClean="0"/>
              <a:t> </a:t>
            </a:r>
            <a:r>
              <a:rPr lang="es-ES" dirty="0" smtClean="0"/>
              <a:t> Fue elaborado en base a la necesidad de establecer las probabilidades de causas (accidentes o factores) que hayan actuado sobre sucesos o acontecimientos ya constatados.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s-ES" b="1" dirty="0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lang="es-ES" b="1" dirty="0" smtClean="0"/>
              <a:t>	</a:t>
            </a:r>
            <a:r>
              <a:rPr lang="es-ES_tradnl" b="1" i="1" dirty="0" smtClean="0"/>
              <a:t> P (A y B) =    </a:t>
            </a:r>
            <a:r>
              <a:rPr lang="es-ES_tradnl" b="1" i="1" u="sng" dirty="0" smtClean="0"/>
              <a:t>P (A) x P (B/A)</a:t>
            </a:r>
            <a:r>
              <a:rPr lang="es-ES" dirty="0" smtClean="0"/>
              <a:t>	</a:t>
            </a:r>
            <a:r>
              <a:rPr lang="es-ES" b="1" i="1" dirty="0" smtClean="0"/>
              <a:t>                                                             				P (B)</a:t>
            </a: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 Imagen" descr="red bayes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508500"/>
            <a:ext cx="26511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MODULO BAYESIANO</a:t>
            </a:r>
            <a:endParaRPr lang="es-ES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6148" name="2 Marcador de contenido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b="1" dirty="0" smtClean="0"/>
              <a:t>Redes </a:t>
            </a:r>
            <a:r>
              <a:rPr lang="es-ES" b="1" dirty="0" err="1" smtClean="0"/>
              <a:t>Bayesinas</a:t>
            </a:r>
            <a:endParaRPr lang="es-ES" b="1" dirty="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s-ES" b="1" dirty="0" smtClean="0"/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s-ES" dirty="0" smtClean="0"/>
              <a:t>Una red bayesiana es un modelo grafico para representar dependencias e independencias probabilísticas, lo que en el grafico se reconoce como un enlace.</a:t>
            </a: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es-ES" b="1" dirty="0" smtClean="0"/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es-ES" b="1" dirty="0" smtClean="0"/>
          </a:p>
          <a:p>
            <a:pPr eaLnBrk="1" hangingPunct="1">
              <a:spcBef>
                <a:spcPct val="0"/>
              </a:spcBef>
            </a:pPr>
            <a:endParaRPr lang="es-ES" b="1" dirty="0" smtClean="0"/>
          </a:p>
          <a:p>
            <a:pPr eaLnBrk="1" hangingPunct="1">
              <a:spcBef>
                <a:spcPct val="0"/>
              </a:spcBef>
            </a:pP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es-ES" dirty="0" smtClean="0"/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es-ES" dirty="0" smtClean="0"/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s-ES" dirty="0" smtClean="0"/>
              <a:t>Las redes bayesianas proporcionan modelos de razonamiento cuyo objetivo es el de explicar los resultados de la inferencia, estos modelos de razonamiento son conocidos como modelos canónicos.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Construcción de Modelo</a:t>
            </a:r>
            <a:endParaRPr lang="es-ES" dirty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mtClean="0"/>
              <a:t> Identificar las variables que intervienen en el modelo real.</a:t>
            </a:r>
          </a:p>
          <a:p>
            <a:pPr algn="just">
              <a:buFont typeface="Wingdings 2" pitchFamily="18" charset="2"/>
              <a:buNone/>
            </a:pPr>
            <a:endParaRPr lang="es-ES" smtClean="0"/>
          </a:p>
          <a:p>
            <a:pPr algn="just"/>
            <a:r>
              <a:rPr lang="es-ES" smtClean="0"/>
              <a:t>Identificar como se relacionan las variables.</a:t>
            </a:r>
          </a:p>
          <a:p>
            <a:pPr algn="just">
              <a:buFont typeface="Wingdings 2" pitchFamily="18" charset="2"/>
              <a:buNone/>
            </a:pPr>
            <a:endParaRPr lang="es-ES" smtClean="0"/>
          </a:p>
          <a:p>
            <a:pPr algn="just"/>
            <a:r>
              <a:rPr lang="es-ES" smtClean="0"/>
              <a:t>Obtener las probabilidades condicionales asociadas a cada nodo del grafo.</a:t>
            </a:r>
          </a:p>
          <a:p>
            <a:pPr>
              <a:buFont typeface="Wingdings 2" pitchFamily="18" charset="2"/>
              <a:buNone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762</TotalTime>
  <Words>769</Words>
  <Application>Microsoft Office PowerPoint</Application>
  <PresentationFormat>Presentación en pantalla (4:3)</PresentationFormat>
  <Paragraphs>159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Candara</vt:lpstr>
      <vt:lpstr>Wingdings 2</vt:lpstr>
      <vt:lpstr>Calibri</vt:lpstr>
      <vt:lpstr>Human</vt:lpstr>
      <vt:lpstr>         Sistema Experto para el diagnòstico de Cáncer en la Glándula Tiroide SIECAT</vt:lpstr>
      <vt:lpstr>Relación informática y medicina</vt:lpstr>
      <vt:lpstr>ENUNCIADO DEL PROBLEMA</vt:lpstr>
      <vt:lpstr>Ejemplos de Sistemas Experto</vt:lpstr>
      <vt:lpstr>OBJETIVOS</vt:lpstr>
      <vt:lpstr>FUNDAMENTOS TEORICOS</vt:lpstr>
      <vt:lpstr>MODULO BAYESIANO</vt:lpstr>
      <vt:lpstr>Diapositiva 8</vt:lpstr>
      <vt:lpstr>Construcción de Modelo</vt:lpstr>
      <vt:lpstr>Modelo Canónico</vt:lpstr>
      <vt:lpstr>   Cáncer de la Glándula Tiroides</vt:lpstr>
      <vt:lpstr>METODOLOGIA DE IMPLEMENTACIÓN DE LA RED BAYESIANA</vt:lpstr>
      <vt:lpstr>Entrevistas con el experto oncólogo</vt:lpstr>
      <vt:lpstr>Definición de variables</vt:lpstr>
      <vt:lpstr>Grafo Red Bayesiana SIECAT</vt:lpstr>
      <vt:lpstr>Diagnostico de la Entrevista</vt:lpstr>
      <vt:lpstr>Diagnostico Clínico</vt:lpstr>
      <vt:lpstr>Diagnòstico General</vt:lpstr>
      <vt:lpstr>Análisis de Sensibilidad</vt:lpstr>
      <vt:lpstr>Analisis de Sensibilidad</vt:lpstr>
      <vt:lpstr>Diagnostico Clìnico</vt:lpstr>
      <vt:lpstr>Diagnostico General</vt:lpstr>
      <vt:lpstr>Modelo Canonico Noisy OR</vt:lpstr>
      <vt:lpstr>Diapositiva 24</vt:lpstr>
      <vt:lpstr>Diapositiva 25</vt:lpstr>
      <vt:lpstr>SIECAT</vt:lpstr>
      <vt:lpstr>Diapositiva 27</vt:lpstr>
      <vt:lpstr>Resultado de Diagnostico</vt:lpstr>
      <vt:lpstr>Conclusión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53</cp:revision>
  <dcterms:created xsi:type="dcterms:W3CDTF">2012-07-14T04:07:48Z</dcterms:created>
  <dcterms:modified xsi:type="dcterms:W3CDTF">2012-07-20T14:00:39Z</dcterms:modified>
</cp:coreProperties>
</file>