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1" r:id="rId29"/>
    <p:sldId id="284" r:id="rId30"/>
    <p:sldId id="285" r:id="rId31"/>
    <p:sldId id="288" r:id="rId32"/>
    <p:sldId id="287" r:id="rId33"/>
    <p:sldId id="286"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p:scale>
          <a:sx n="75" d="100"/>
          <a:sy n="75" d="100"/>
        </p:scale>
        <p:origin x="-366" y="30"/>
      </p:cViewPr>
      <p:guideLst>
        <p:guide orient="horz" pos="2160"/>
        <p:guide pos="2880"/>
      </p:guideLst>
    </p:cSldViewPr>
  </p:slideViewPr>
  <p:notesTextViewPr>
    <p:cViewPr>
      <p:scale>
        <a:sx n="150" d="100"/>
        <a:sy n="15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B7460-8E37-4DA5-BC0F-B92BE7412BC8}" type="datetimeFigureOut">
              <a:rPr lang="es-EC" smtClean="0"/>
              <a:pPr/>
              <a:t>16/01/2012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10005-18FE-4682-A23D-6BC940298E1C}"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AFE10005-18FE-4682-A23D-6BC940298E1C}" type="slidenum">
              <a:rPr lang="es-EC" smtClean="0"/>
              <a:pPr/>
              <a:t>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AFE10005-18FE-4682-A23D-6BC940298E1C}" type="slidenum">
              <a:rPr lang="es-EC" smtClean="0"/>
              <a:pPr/>
              <a:t>6</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8B683DC-E83B-460A-AEBE-AD12C5A7FCA9}" type="datetimeFigureOut">
              <a:rPr lang="es-EC" smtClean="0"/>
              <a:pPr/>
              <a:t>16/01/2012</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CD1C9BBD-9CD6-4C85-ABE7-E696413DFD0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8B683DC-E83B-460A-AEBE-AD12C5A7FCA9}" type="datetimeFigureOut">
              <a:rPr lang="es-EC" smtClean="0"/>
              <a:pPr/>
              <a:t>16/01/2012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D1C9BBD-9CD6-4C85-ABE7-E696413DFD0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8B683DC-E83B-460A-AEBE-AD12C5A7FCA9}" type="datetimeFigureOut">
              <a:rPr lang="es-EC" smtClean="0"/>
              <a:pPr/>
              <a:t>16/01/2012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D1C9BBD-9CD6-4C85-ABE7-E696413DFD03}"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8B683DC-E83B-460A-AEBE-AD12C5A7FCA9}" type="datetimeFigureOut">
              <a:rPr lang="es-EC" smtClean="0"/>
              <a:pPr/>
              <a:t>16/01/2012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D1C9BBD-9CD6-4C85-ABE7-E696413DFD03}"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8B683DC-E83B-460A-AEBE-AD12C5A7FCA9}" type="datetimeFigureOut">
              <a:rPr lang="es-EC" smtClean="0"/>
              <a:pPr/>
              <a:t>16/01/2012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D1C9BBD-9CD6-4C85-ABE7-E696413DFD03}"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8B683DC-E83B-460A-AEBE-AD12C5A7FCA9}" type="datetimeFigureOut">
              <a:rPr lang="es-EC" smtClean="0"/>
              <a:pPr/>
              <a:t>16/01/2012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D1C9BBD-9CD6-4C85-ABE7-E696413DFD03}"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8B683DC-E83B-460A-AEBE-AD12C5A7FCA9}" type="datetimeFigureOut">
              <a:rPr lang="es-EC" smtClean="0"/>
              <a:pPr/>
              <a:t>16/01/2012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CD1C9BBD-9CD6-4C85-ABE7-E696413DFD0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68B683DC-E83B-460A-AEBE-AD12C5A7FCA9}" type="datetimeFigureOut">
              <a:rPr lang="es-EC" smtClean="0"/>
              <a:pPr/>
              <a:t>16/01/2012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CD1C9BBD-9CD6-4C85-ABE7-E696413DFD03}"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8B683DC-E83B-460A-AEBE-AD12C5A7FCA9}" type="datetimeFigureOut">
              <a:rPr lang="es-EC" smtClean="0"/>
              <a:pPr/>
              <a:t>16/01/2012</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CD1C9BBD-9CD6-4C85-ABE7-E696413DFD0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68B683DC-E83B-460A-AEBE-AD12C5A7FCA9}" type="datetimeFigureOut">
              <a:rPr lang="es-EC" smtClean="0"/>
              <a:pPr/>
              <a:t>16/01/2012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D1C9BBD-9CD6-4C85-ABE7-E696413DFD0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68B683DC-E83B-460A-AEBE-AD12C5A7FCA9}" type="datetimeFigureOut">
              <a:rPr lang="es-EC" smtClean="0"/>
              <a:pPr/>
              <a:t>16/01/2012</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CD1C9BBD-9CD6-4C85-ABE7-E696413DFD03}"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8B683DC-E83B-460A-AEBE-AD12C5A7FCA9}" type="datetimeFigureOut">
              <a:rPr lang="es-EC" smtClean="0"/>
              <a:pPr/>
              <a:t>16/01/2012</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D1C9BBD-9CD6-4C85-ABE7-E696413DFD03}"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251520" y="5229200"/>
            <a:ext cx="5904656" cy="1584176"/>
          </a:xfrm>
        </p:spPr>
        <p:txBody>
          <a:bodyPr>
            <a:noAutofit/>
          </a:bodyPr>
          <a:lstStyle/>
          <a:p>
            <a:pPr algn="l"/>
            <a:r>
              <a:rPr lang="es-EC" sz="2400" b="1" dirty="0" smtClean="0">
                <a:solidFill>
                  <a:schemeClr val="bg1">
                    <a:lumMod val="95000"/>
                  </a:schemeClr>
                </a:solidFill>
                <a:effectLst>
                  <a:outerShdw blurRad="38100" dist="38100" dir="2700000" algn="tl">
                    <a:srgbClr val="000000">
                      <a:alpha val="43137"/>
                    </a:srgbClr>
                  </a:outerShdw>
                </a:effectLst>
              </a:rPr>
              <a:t>  </a:t>
            </a:r>
            <a:r>
              <a:rPr lang="es-EC" sz="2800" b="1" dirty="0" smtClean="0">
                <a:solidFill>
                  <a:schemeClr val="bg1">
                    <a:lumMod val="95000"/>
                  </a:schemeClr>
                </a:solidFill>
                <a:effectLst>
                  <a:outerShdw blurRad="38100" dist="38100" dir="2700000" algn="tl">
                    <a:srgbClr val="000000">
                      <a:alpha val="43137"/>
                    </a:srgbClr>
                  </a:outerShdw>
                </a:effectLst>
              </a:rPr>
              <a:t>Integrantes:</a:t>
            </a:r>
          </a:p>
          <a:p>
            <a:pPr algn="l"/>
            <a:r>
              <a:rPr lang="es-EC" sz="2800" b="1" dirty="0" smtClean="0">
                <a:solidFill>
                  <a:schemeClr val="bg1"/>
                </a:solidFill>
                <a:effectLst>
                  <a:outerShdw blurRad="38100" dist="38100" dir="2700000" algn="tl">
                    <a:srgbClr val="000000">
                      <a:alpha val="43137"/>
                    </a:srgbClr>
                  </a:outerShdw>
                </a:effectLst>
              </a:rPr>
              <a:t>                      Christian Blanco</a:t>
            </a:r>
          </a:p>
          <a:p>
            <a:pPr algn="l"/>
            <a:r>
              <a:rPr lang="es-EC" sz="2800" b="1" dirty="0" smtClean="0">
                <a:solidFill>
                  <a:schemeClr val="bg1"/>
                </a:solidFill>
                <a:effectLst>
                  <a:outerShdw blurRad="38100" dist="38100" dir="2700000" algn="tl">
                    <a:srgbClr val="000000">
                      <a:alpha val="43137"/>
                    </a:srgbClr>
                  </a:outerShdw>
                </a:effectLst>
              </a:rPr>
              <a:t>                      Raúl Bejarano </a:t>
            </a:r>
          </a:p>
        </p:txBody>
      </p:sp>
      <p:sp>
        <p:nvSpPr>
          <p:cNvPr id="5" name="3 Subtítulo"/>
          <p:cNvSpPr txBox="1">
            <a:spLocks/>
          </p:cNvSpPr>
          <p:nvPr/>
        </p:nvSpPr>
        <p:spPr>
          <a:xfrm>
            <a:off x="611560" y="764704"/>
            <a:ext cx="7854696" cy="1752600"/>
          </a:xfrm>
          <a:prstGeom prst="rect">
            <a:avLst/>
          </a:prstGeom>
        </p:spPr>
        <p:txBody>
          <a:bodyPr vert="horz" lIns="0" rIns="18288">
            <a:normAutofit/>
          </a:bodyPr>
          <a:lstStyle/>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C"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CuadroTexto"/>
          <p:cNvSpPr txBox="1"/>
          <p:nvPr/>
        </p:nvSpPr>
        <p:spPr>
          <a:xfrm>
            <a:off x="0" y="1248430"/>
            <a:ext cx="9144000" cy="4154984"/>
          </a:xfrm>
          <a:prstGeom prst="rect">
            <a:avLst/>
          </a:prstGeom>
          <a:noFill/>
        </p:spPr>
        <p:txBody>
          <a:bodyPr wrap="square" rtlCol="0">
            <a:spAutoFit/>
          </a:bodyPr>
          <a:lstStyle/>
          <a:p>
            <a:pPr algn="just"/>
            <a:endParaRPr lang="es-EC" sz="2400" dirty="0" smtClean="0">
              <a:solidFill>
                <a:schemeClr val="accent1">
                  <a:lumMod val="40000"/>
                  <a:lumOff val="60000"/>
                </a:schemeClr>
              </a:solidFill>
            </a:endParaRPr>
          </a:p>
          <a:p>
            <a:pPr algn="ctr">
              <a:lnSpc>
                <a:spcPct val="150000"/>
              </a:lnSpc>
            </a:pPr>
            <a:r>
              <a:rPr lang="es-EC" sz="3200" b="1" dirty="0" smtClean="0"/>
              <a:t>Sistemas temporizados implementados con microcontroladores Atmel, construcción de plataforma básica para explicar el uso detallado del temporizador Timer 2.</a:t>
            </a:r>
          </a:p>
          <a:p>
            <a:pPr algn="ctr"/>
            <a:endParaRPr lang="es-EC" sz="2400" dirty="0"/>
          </a:p>
          <a:p>
            <a:pPr algn="ctr"/>
            <a:endParaRPr lang="es-EC" sz="2400" dirty="0"/>
          </a:p>
        </p:txBody>
      </p:sp>
      <p:sp>
        <p:nvSpPr>
          <p:cNvPr id="8" name="7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MICROCONTROLADORES AVANZADOS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ENSAMBLADOR</a:t>
            </a:r>
          </a:p>
        </p:txBody>
      </p:sp>
      <p:sp>
        <p:nvSpPr>
          <p:cNvPr id="5" name="4 Rectángulo"/>
          <p:cNvSpPr/>
          <p:nvPr/>
        </p:nvSpPr>
        <p:spPr>
          <a:xfrm>
            <a:off x="467544" y="1484784"/>
            <a:ext cx="8208912" cy="523220"/>
          </a:xfrm>
          <a:prstGeom prst="rect">
            <a:avLst/>
          </a:prstGeom>
        </p:spPr>
        <p:txBody>
          <a:bodyPr wrap="square">
            <a:spAutoFit/>
          </a:bodyPr>
          <a:lstStyle/>
          <a:p>
            <a:pPr marL="365760" lvl="2" indent="-256032" algn="ctr">
              <a:spcBef>
                <a:spcPts val="400"/>
              </a:spcBef>
              <a:buClr>
                <a:schemeClr val="accent1"/>
              </a:buClr>
              <a:buSzPct val="68000"/>
              <a:buNone/>
            </a:pPr>
            <a:r>
              <a:rPr lang="x-none" sz="2800" b="1" smtClean="0"/>
              <a:t>Contador up/down</a:t>
            </a:r>
            <a:r>
              <a:rPr lang="es-EC" sz="2800" b="1" dirty="0" smtClean="0"/>
              <a:t> ( Diagrama de Bloques)</a:t>
            </a:r>
          </a:p>
        </p:txBody>
      </p:sp>
      <p:sp>
        <p:nvSpPr>
          <p:cNvPr id="18" name="17 Rectángulo"/>
          <p:cNvSpPr/>
          <p:nvPr/>
        </p:nvSpPr>
        <p:spPr>
          <a:xfrm>
            <a:off x="3347864" y="2852936"/>
            <a:ext cx="2376264" cy="2016224"/>
          </a:xfrm>
          <a:prstGeom prst="rect">
            <a:avLst/>
          </a:prstGeom>
          <a:ln w="6350">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sz="2000" dirty="0" smtClean="0">
                <a:solidFill>
                  <a:schemeClr val="tx1"/>
                </a:solidFill>
                <a:effectLst>
                  <a:outerShdw blurRad="38100" dist="38100" dir="2700000" algn="tl">
                    <a:srgbClr val="000000">
                      <a:alpha val="43137"/>
                    </a:srgbClr>
                  </a:outerShdw>
                </a:effectLst>
              </a:rPr>
              <a:t>ATMEGA 169PV</a:t>
            </a:r>
            <a:endParaRPr lang="es-EC" sz="2000" dirty="0">
              <a:solidFill>
                <a:schemeClr val="tx1"/>
              </a:solidFill>
              <a:effectLst>
                <a:outerShdw blurRad="38100" dist="38100" dir="2700000" algn="tl">
                  <a:srgbClr val="000000">
                    <a:alpha val="43137"/>
                  </a:srgbClr>
                </a:outerShdw>
              </a:effectLst>
            </a:endParaRPr>
          </a:p>
        </p:txBody>
      </p:sp>
      <p:sp>
        <p:nvSpPr>
          <p:cNvPr id="19" name="18 Rectángulo"/>
          <p:cNvSpPr/>
          <p:nvPr/>
        </p:nvSpPr>
        <p:spPr>
          <a:xfrm>
            <a:off x="1403648" y="3501008"/>
            <a:ext cx="1224136" cy="720080"/>
          </a:xfrm>
          <a:prstGeom prst="rect">
            <a:avLst/>
          </a:prstGeom>
          <a:ln w="6350">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effectLst>
                  <a:outerShdw blurRad="38100" dist="38100" dir="2700000" algn="tl">
                    <a:srgbClr val="000000">
                      <a:alpha val="43137"/>
                    </a:srgbClr>
                  </a:outerShdw>
                </a:effectLst>
              </a:rPr>
              <a:t>JOYSTICK</a:t>
            </a:r>
            <a:endParaRPr lang="es-EC" dirty="0">
              <a:solidFill>
                <a:schemeClr val="tx1"/>
              </a:solidFill>
              <a:effectLst>
                <a:outerShdw blurRad="38100" dist="38100" dir="2700000" algn="tl">
                  <a:srgbClr val="000000">
                    <a:alpha val="43137"/>
                  </a:srgbClr>
                </a:outerShdw>
              </a:effectLst>
            </a:endParaRPr>
          </a:p>
        </p:txBody>
      </p:sp>
      <p:sp>
        <p:nvSpPr>
          <p:cNvPr id="20" name="19 Rectángulo"/>
          <p:cNvSpPr/>
          <p:nvPr/>
        </p:nvSpPr>
        <p:spPr>
          <a:xfrm>
            <a:off x="6516216" y="3429000"/>
            <a:ext cx="1656184" cy="864096"/>
          </a:xfrm>
          <a:prstGeom prst="rect">
            <a:avLst/>
          </a:prstGeom>
          <a:ln w="9525">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effectLst>
                  <a:outerShdw blurRad="38100" dist="38100" dir="2700000" algn="tl">
                    <a:srgbClr val="000000">
                      <a:alpha val="43137"/>
                    </a:srgbClr>
                  </a:outerShdw>
                </a:effectLst>
              </a:rPr>
              <a:t>LCD</a:t>
            </a:r>
            <a:endParaRPr lang="es-EC" dirty="0">
              <a:solidFill>
                <a:schemeClr val="tx1"/>
              </a:solidFill>
              <a:effectLst>
                <a:outerShdw blurRad="38100" dist="38100" dir="2700000" algn="tl">
                  <a:srgbClr val="000000">
                    <a:alpha val="43137"/>
                  </a:srgbClr>
                </a:outerShdw>
              </a:effectLst>
            </a:endParaRPr>
          </a:p>
        </p:txBody>
      </p:sp>
      <p:cxnSp>
        <p:nvCxnSpPr>
          <p:cNvPr id="22" name="21 Conector recto de flecha"/>
          <p:cNvCxnSpPr>
            <a:stCxn id="19" idx="3"/>
            <a:endCxn id="18" idx="1"/>
          </p:cNvCxnSpPr>
          <p:nvPr/>
        </p:nvCxnSpPr>
        <p:spPr>
          <a:xfrm>
            <a:off x="2627784" y="3861048"/>
            <a:ext cx="7200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8" idx="3"/>
            <a:endCxn id="20" idx="1"/>
          </p:cNvCxnSpPr>
          <p:nvPr/>
        </p:nvCxnSpPr>
        <p:spPr>
          <a:xfrm>
            <a:off x="5724128" y="3861048"/>
            <a:ext cx="7920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2924944"/>
            <a:ext cx="4968552" cy="1584176"/>
          </a:xfrm>
        </p:spPr>
        <p:txBody>
          <a:bodyPr>
            <a:noAutofit/>
          </a:bodyPr>
          <a:lstStyle/>
          <a:p>
            <a:pPr algn="ctr">
              <a:buNone/>
            </a:pPr>
            <a:r>
              <a:rPr lang="es-EC" sz="3600" b="1" dirty="0" smtClean="0"/>
              <a:t>Contador up/</a:t>
            </a:r>
            <a:r>
              <a:rPr lang="es-EC" sz="3600" b="1" dirty="0" err="1" smtClean="0"/>
              <a:t>down</a:t>
            </a:r>
            <a:endParaRPr lang="es-EC" sz="3600" b="1" dirty="0" smtClean="0"/>
          </a:p>
          <a:p>
            <a:pPr algn="ctr">
              <a:buNone/>
            </a:pPr>
            <a:r>
              <a:rPr lang="es-EC" sz="3600" b="1" dirty="0" smtClean="0"/>
              <a:t>(Diagrama de Flujo)</a:t>
            </a:r>
            <a:endParaRPr lang="es-EC" sz="3600" b="1" dirty="0"/>
          </a:p>
        </p:txBody>
      </p:sp>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ENSAMBLADOR</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49" name="Object 1"/>
          <p:cNvGraphicFramePr>
            <a:graphicFrameLocks noChangeAspect="1"/>
          </p:cNvGraphicFramePr>
          <p:nvPr/>
        </p:nvGraphicFramePr>
        <p:xfrm>
          <a:off x="5652120" y="1212182"/>
          <a:ext cx="2376264" cy="5601194"/>
        </p:xfrm>
        <a:graphic>
          <a:graphicData uri="http://schemas.openxmlformats.org/presentationml/2006/ole">
            <p:oleObj spid="_x0000_s2049" r:id="rId3" imgW="3776490" imgH="13408684"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ENSAMBLADOR</a:t>
            </a:r>
          </a:p>
        </p:txBody>
      </p:sp>
      <p:sp>
        <p:nvSpPr>
          <p:cNvPr id="5" name="1 Marcador de contenido"/>
          <p:cNvSpPr>
            <a:spLocks noGrp="1"/>
          </p:cNvSpPr>
          <p:nvPr>
            <p:ph idx="1"/>
          </p:nvPr>
        </p:nvSpPr>
        <p:spPr>
          <a:xfrm>
            <a:off x="179512" y="1268760"/>
            <a:ext cx="8424936" cy="720080"/>
          </a:xfrm>
        </p:spPr>
        <p:txBody>
          <a:bodyPr>
            <a:noAutofit/>
          </a:bodyPr>
          <a:lstStyle/>
          <a:p>
            <a:pPr algn="ctr">
              <a:buNone/>
            </a:pPr>
            <a:r>
              <a:rPr lang="es-EC" sz="3200" b="1" dirty="0" smtClean="0"/>
              <a:t>Contador up/</a:t>
            </a:r>
            <a:r>
              <a:rPr lang="es-EC" sz="3200" b="1" dirty="0" err="1" smtClean="0"/>
              <a:t>down</a:t>
            </a:r>
            <a:r>
              <a:rPr lang="es-EC" sz="3200" b="1" dirty="0" smtClean="0"/>
              <a:t> (Simulación Proteus)</a:t>
            </a:r>
          </a:p>
        </p:txBody>
      </p:sp>
      <p:pic>
        <p:nvPicPr>
          <p:cNvPr id="27650" name="Imagen 6"/>
          <p:cNvPicPr>
            <a:picLocks noChangeAspect="1" noChangeArrowheads="1"/>
          </p:cNvPicPr>
          <p:nvPr/>
        </p:nvPicPr>
        <p:blipFill>
          <a:blip r:embed="rId2" cstate="print"/>
          <a:srcRect/>
          <a:stretch>
            <a:fillRect/>
          </a:stretch>
        </p:blipFill>
        <p:spPr bwMode="auto">
          <a:xfrm>
            <a:off x="1259632" y="1988840"/>
            <a:ext cx="6636239" cy="4017275"/>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ENSAMBLADOR</a:t>
            </a:r>
          </a:p>
        </p:txBody>
      </p:sp>
      <p:sp>
        <p:nvSpPr>
          <p:cNvPr id="5" name="1 Marcador de contenido"/>
          <p:cNvSpPr>
            <a:spLocks noGrp="1"/>
          </p:cNvSpPr>
          <p:nvPr>
            <p:ph idx="1"/>
          </p:nvPr>
        </p:nvSpPr>
        <p:spPr>
          <a:xfrm>
            <a:off x="395536" y="1268760"/>
            <a:ext cx="8424936" cy="5040560"/>
          </a:xfrm>
        </p:spPr>
        <p:txBody>
          <a:bodyPr>
            <a:normAutofit fontScale="92500" lnSpcReduction="10000"/>
          </a:bodyPr>
          <a:lstStyle/>
          <a:p>
            <a:pPr marL="365760" lvl="2" indent="-256032">
              <a:spcBef>
                <a:spcPts val="400"/>
              </a:spcBef>
              <a:buClr>
                <a:schemeClr val="accent1"/>
              </a:buClr>
              <a:buSzPct val="68000"/>
              <a:buNone/>
            </a:pPr>
            <a:r>
              <a:rPr lang="es-EC" sz="2800" b="1" dirty="0" smtClean="0"/>
              <a:t>Motor de 3 Velocidades</a:t>
            </a:r>
          </a:p>
          <a:p>
            <a:pPr algn="just">
              <a:lnSpc>
                <a:spcPct val="150000"/>
              </a:lnSpc>
              <a:buNone/>
            </a:pPr>
            <a:r>
              <a:rPr lang="es-EC" dirty="0" smtClean="0"/>
              <a:t>   El ejemplo consiste en un motor DC de 12v con 3 velocidades donde su velocidad se cambia mediante el uso del joystick es decir, si se presiona hacia arriba se incrementa la velocidad o si se presiona en medio se disminuye la velocidad entre las 3 velocidades que se tiene. Adicionalmente se prende el respectivo led que indica en que velocidad se encuentra.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537628"/>
            <a:ext cx="8568952" cy="523220"/>
          </a:xfrm>
          <a:prstGeom prst="rect">
            <a:avLst/>
          </a:prstGeom>
        </p:spPr>
        <p:txBody>
          <a:bodyPr wrap="square">
            <a:spAutoFit/>
          </a:bodyPr>
          <a:lstStyle/>
          <a:p>
            <a:pPr marL="365760" lvl="2" indent="-256032" algn="ctr">
              <a:spcBef>
                <a:spcPts val="400"/>
              </a:spcBef>
              <a:buClr>
                <a:schemeClr val="accent1"/>
              </a:buClr>
              <a:buSzPct val="68000"/>
              <a:buNone/>
            </a:pPr>
            <a:r>
              <a:rPr lang="es-EC" sz="2800" b="1" dirty="0" smtClean="0"/>
              <a:t>Motor de 3 velocidades ( Diagrama de Bloques)</a:t>
            </a:r>
          </a:p>
        </p:txBody>
      </p:sp>
      <p:sp>
        <p:nvSpPr>
          <p:cNvPr id="5" name="4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ENSAMBLADOR</a:t>
            </a: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8673" name="Object 1"/>
          <p:cNvGraphicFramePr>
            <a:graphicFrameLocks noChangeAspect="1"/>
          </p:cNvGraphicFramePr>
          <p:nvPr/>
        </p:nvGraphicFramePr>
        <p:xfrm>
          <a:off x="683568" y="2348880"/>
          <a:ext cx="7627687" cy="3312368"/>
        </p:xfrm>
        <a:graphic>
          <a:graphicData uri="http://schemas.openxmlformats.org/presentationml/2006/ole">
            <p:oleObj spid="_x0000_s28673" r:id="rId3" imgW="3562950" imgH="1380980"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a:spLocks noGrp="1"/>
          </p:cNvSpPr>
          <p:nvPr>
            <p:ph idx="1"/>
          </p:nvPr>
        </p:nvSpPr>
        <p:spPr>
          <a:xfrm>
            <a:off x="467544" y="2636912"/>
            <a:ext cx="4752528" cy="1296144"/>
          </a:xfrm>
        </p:spPr>
        <p:txBody>
          <a:bodyPr>
            <a:noAutofit/>
          </a:bodyPr>
          <a:lstStyle/>
          <a:p>
            <a:pPr algn="ctr">
              <a:buNone/>
            </a:pPr>
            <a:r>
              <a:rPr lang="es-EC" sz="3600" b="1" dirty="0" smtClean="0"/>
              <a:t>Motor de 3 velocidades</a:t>
            </a:r>
          </a:p>
          <a:p>
            <a:pPr algn="ctr">
              <a:buNone/>
            </a:pPr>
            <a:r>
              <a:rPr lang="es-EC" sz="3600" b="1" dirty="0" smtClean="0"/>
              <a:t>(Diagrama de Flujo)</a:t>
            </a:r>
            <a:endParaRPr lang="es-EC" sz="3600" b="1" dirty="0"/>
          </a:p>
        </p:txBody>
      </p:sp>
      <p:sp>
        <p:nvSpPr>
          <p:cNvPr id="6" name="5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ENSAMBLADOR</a:t>
            </a: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0721" name="Object 1"/>
          <p:cNvGraphicFramePr>
            <a:graphicFrameLocks noChangeAspect="1"/>
          </p:cNvGraphicFramePr>
          <p:nvPr/>
        </p:nvGraphicFramePr>
        <p:xfrm>
          <a:off x="5652120" y="1196752"/>
          <a:ext cx="1944216" cy="5610724"/>
        </p:xfrm>
        <a:graphic>
          <a:graphicData uri="http://schemas.openxmlformats.org/presentationml/2006/ole">
            <p:oleObj spid="_x0000_s30721" r:id="rId3" imgW="2373570" imgH="9737066"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txBox="1">
            <a:spLocks/>
          </p:cNvSpPr>
          <p:nvPr/>
        </p:nvSpPr>
        <p:spPr>
          <a:xfrm>
            <a:off x="179512" y="1268760"/>
            <a:ext cx="8424936" cy="720080"/>
          </a:xfrm>
          <a:prstGeom prst="rect">
            <a:avLst/>
          </a:prstGeom>
        </p:spPr>
        <p:txBody>
          <a:bodyPr vert="horz">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s-EC" sz="2800" b="1" dirty="0" smtClean="0"/>
              <a:t>Motor de 3 velocidades</a:t>
            </a:r>
            <a:r>
              <a:rPr kumimoji="0" lang="es-EC" sz="2800" b="1" i="0" u="none" strike="noStrike" kern="1200" cap="none" spc="0" normalizeH="0" baseline="0" noProof="0" dirty="0" smtClean="0">
                <a:ln>
                  <a:noFill/>
                </a:ln>
                <a:solidFill>
                  <a:schemeClr val="tx1"/>
                </a:solidFill>
                <a:effectLst/>
                <a:uLnTx/>
                <a:uFillTx/>
                <a:latin typeface="+mn-lt"/>
                <a:ea typeface="+mn-ea"/>
                <a:cs typeface="+mn-cs"/>
              </a:rPr>
              <a:t> (Simulación Proteus)</a:t>
            </a:r>
          </a:p>
        </p:txBody>
      </p:sp>
      <p:sp>
        <p:nvSpPr>
          <p:cNvPr id="5" name="4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ENSAMBLADOR</a:t>
            </a:r>
          </a:p>
        </p:txBody>
      </p:sp>
      <p:pic>
        <p:nvPicPr>
          <p:cNvPr id="31746" name="Picture 2"/>
          <p:cNvPicPr>
            <a:picLocks noChangeAspect="1" noChangeArrowheads="1"/>
          </p:cNvPicPr>
          <p:nvPr/>
        </p:nvPicPr>
        <p:blipFill>
          <a:blip r:embed="rId2" cstate="print"/>
          <a:srcRect l="17606" t="13036" r="2641" b="11267"/>
          <a:stretch>
            <a:fillRect/>
          </a:stretch>
        </p:blipFill>
        <p:spPr bwMode="auto">
          <a:xfrm>
            <a:off x="1259632" y="1912903"/>
            <a:ext cx="6408712" cy="4180393"/>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1 Marcador de contenido"/>
          <p:cNvSpPr>
            <a:spLocks noGrp="1"/>
          </p:cNvSpPr>
          <p:nvPr>
            <p:ph idx="1"/>
          </p:nvPr>
        </p:nvSpPr>
        <p:spPr>
          <a:xfrm>
            <a:off x="251520" y="1268760"/>
            <a:ext cx="8352928" cy="4896544"/>
          </a:xfrm>
        </p:spPr>
        <p:txBody>
          <a:bodyPr>
            <a:normAutofit fontScale="92500" lnSpcReduction="20000"/>
          </a:bodyPr>
          <a:lstStyle/>
          <a:p>
            <a:pPr marL="365760" lvl="2" indent="-256032" algn="just">
              <a:lnSpc>
                <a:spcPct val="150000"/>
              </a:lnSpc>
              <a:spcBef>
                <a:spcPts val="400"/>
              </a:spcBef>
              <a:buClr>
                <a:schemeClr val="accent1"/>
              </a:buClr>
              <a:buSzPct val="68000"/>
              <a:buNone/>
            </a:pPr>
            <a:r>
              <a:rPr lang="es-EC" sz="2200" b="1" dirty="0" smtClean="0"/>
              <a:t>Encender/Apagar  Led  mediante interrupción </a:t>
            </a:r>
          </a:p>
          <a:p>
            <a:pPr marL="365760" lvl="2" indent="-256032" algn="just">
              <a:lnSpc>
                <a:spcPct val="150000"/>
              </a:lnSpc>
              <a:spcBef>
                <a:spcPts val="400"/>
              </a:spcBef>
              <a:buClr>
                <a:schemeClr val="accent1"/>
              </a:buClr>
              <a:buSzPct val="68000"/>
              <a:buNone/>
            </a:pPr>
            <a:r>
              <a:rPr lang="es-EC" sz="2200" b="1" dirty="0" smtClean="0"/>
              <a:t>  </a:t>
            </a:r>
            <a:r>
              <a:rPr lang="es-EC" sz="2200" dirty="0" smtClean="0"/>
              <a:t> El ejemplo consiste en el encendido o apagado de un Led cada 1 segundo.</a:t>
            </a:r>
          </a:p>
          <a:p>
            <a:pPr algn="just">
              <a:lnSpc>
                <a:spcPct val="150000"/>
              </a:lnSpc>
              <a:buNone/>
            </a:pPr>
            <a:r>
              <a:rPr lang="es-EC" sz="2200" dirty="0" smtClean="0"/>
              <a:t>   Para generar el estado de encendido del Led, se lo hace mediante la respectiva rutina cuando ocurre la interrupción por Comparación entonces se procede a encender el Led y a mostrar en el LCD del Butterfly el mensaje “</a:t>
            </a:r>
            <a:r>
              <a:rPr lang="es-EC" sz="2200" b="1" dirty="0" smtClean="0"/>
              <a:t>ON</a:t>
            </a:r>
            <a:r>
              <a:rPr lang="es-EC" sz="2200" dirty="0" smtClean="0"/>
              <a:t>”</a:t>
            </a:r>
            <a:r>
              <a:rPr lang="es-EC" sz="2200" b="1" dirty="0" smtClean="0"/>
              <a:t>. </a:t>
            </a:r>
            <a:endParaRPr lang="es-EC" sz="2200" dirty="0" smtClean="0"/>
          </a:p>
          <a:p>
            <a:pPr algn="just">
              <a:lnSpc>
                <a:spcPct val="150000"/>
              </a:lnSpc>
              <a:buNone/>
            </a:pPr>
            <a:r>
              <a:rPr lang="es-EC" sz="2200" dirty="0" smtClean="0"/>
              <a:t>   Para generar el estado de apagado del Led, se lo hace mediante la respectiva rutina cuando ocurre la interrupción por Desborde entonces se procede a apagar el Led y a mostrar en el LCD del Butterfly el mensaje “</a:t>
            </a:r>
            <a:r>
              <a:rPr lang="es-EC" sz="2200" b="1" dirty="0" smtClean="0"/>
              <a:t>OFF</a:t>
            </a:r>
            <a:r>
              <a:rPr lang="es-EC" sz="2200" dirty="0" smtClean="0"/>
              <a:t>”</a:t>
            </a:r>
            <a:r>
              <a:rPr lang="es-EC" sz="2200" b="1" dirty="0" smtClean="0"/>
              <a:t>.</a:t>
            </a:r>
            <a:endParaRPr lang="es-EC" sz="2200" dirty="0" smtClean="0"/>
          </a:p>
          <a:p>
            <a:pPr algn="just">
              <a:lnSpc>
                <a:spcPct val="150000"/>
              </a:lnSpc>
              <a:buNone/>
            </a:pPr>
            <a:endParaRPr lang="es-EC"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4 Rectángulo"/>
          <p:cNvSpPr/>
          <p:nvPr/>
        </p:nvSpPr>
        <p:spPr>
          <a:xfrm>
            <a:off x="323528" y="1484784"/>
            <a:ext cx="8352928" cy="523220"/>
          </a:xfrm>
          <a:prstGeom prst="rect">
            <a:avLst/>
          </a:prstGeom>
        </p:spPr>
        <p:txBody>
          <a:bodyPr wrap="square">
            <a:spAutoFit/>
          </a:bodyPr>
          <a:lstStyle/>
          <a:p>
            <a:pPr marL="365760" lvl="2" indent="-256032" algn="ctr">
              <a:spcBef>
                <a:spcPts val="400"/>
              </a:spcBef>
              <a:buClr>
                <a:schemeClr val="accent1"/>
              </a:buClr>
              <a:buSzPct val="68000"/>
              <a:buNone/>
            </a:pPr>
            <a:r>
              <a:rPr lang="es-EC" sz="2800" b="1" dirty="0" smtClean="0"/>
              <a:t>Encender/Apagar  Led ( Diagrama de Bloques)</a:t>
            </a: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2769" name="Object 1"/>
          <p:cNvGraphicFramePr>
            <a:graphicFrameLocks noChangeAspect="1"/>
          </p:cNvGraphicFramePr>
          <p:nvPr/>
        </p:nvGraphicFramePr>
        <p:xfrm>
          <a:off x="899592" y="2492896"/>
          <a:ext cx="7439866" cy="2952328"/>
        </p:xfrm>
        <a:graphic>
          <a:graphicData uri="http://schemas.openxmlformats.org/presentationml/2006/ole">
            <p:oleObj spid="_x0000_s32769" r:id="rId3" imgW="2303136" imgH="917234"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1 Marcador de contenido"/>
          <p:cNvSpPr>
            <a:spLocks noGrp="1"/>
          </p:cNvSpPr>
          <p:nvPr>
            <p:ph idx="1"/>
          </p:nvPr>
        </p:nvSpPr>
        <p:spPr>
          <a:xfrm>
            <a:off x="251520" y="2924944"/>
            <a:ext cx="4824536" cy="1296144"/>
          </a:xfrm>
        </p:spPr>
        <p:txBody>
          <a:bodyPr>
            <a:noAutofit/>
          </a:bodyPr>
          <a:lstStyle/>
          <a:p>
            <a:pPr algn="ctr">
              <a:buNone/>
            </a:pPr>
            <a:r>
              <a:rPr lang="es-EC" sz="3200" b="1" dirty="0" smtClean="0"/>
              <a:t>Encender/Apagar  Led</a:t>
            </a:r>
          </a:p>
          <a:p>
            <a:pPr algn="ctr">
              <a:buNone/>
            </a:pPr>
            <a:r>
              <a:rPr lang="es-EC" sz="3200" b="1" dirty="0" smtClean="0"/>
              <a:t>(Diagrama de Flujo)</a:t>
            </a:r>
            <a:endParaRPr lang="es-EC" sz="32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817" name="Object 1"/>
          <p:cNvGraphicFramePr>
            <a:graphicFrameLocks noChangeAspect="1"/>
          </p:cNvGraphicFramePr>
          <p:nvPr/>
        </p:nvGraphicFramePr>
        <p:xfrm>
          <a:off x="5940153" y="1196752"/>
          <a:ext cx="1892370" cy="5616624"/>
        </p:xfrm>
        <a:graphic>
          <a:graphicData uri="http://schemas.openxmlformats.org/presentationml/2006/ole">
            <p:oleObj spid="_x0000_s34817" r:id="rId3" imgW="2085750" imgH="6190801"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72008" y="1556792"/>
            <a:ext cx="8964488" cy="4176464"/>
          </a:xfrm>
        </p:spPr>
        <p:txBody>
          <a:bodyPr>
            <a:noAutofit/>
          </a:bodyPr>
          <a:lstStyle/>
          <a:p>
            <a:pPr algn="just">
              <a:buNone/>
            </a:pPr>
            <a:r>
              <a:rPr lang="es-EC" sz="1400" dirty="0" smtClean="0"/>
              <a:t>  </a:t>
            </a:r>
          </a:p>
          <a:p>
            <a:pPr algn="just">
              <a:lnSpc>
                <a:spcPct val="150000"/>
              </a:lnSpc>
              <a:buNone/>
            </a:pPr>
            <a:r>
              <a:rPr lang="es-EC" sz="2000" dirty="0" smtClean="0"/>
              <a:t>   </a:t>
            </a:r>
            <a:r>
              <a:rPr lang="es-EC" sz="2400" dirty="0" smtClean="0"/>
              <a:t>El Objetivo de este proyecto consiste en la implementación de una Plataforma Entrenadora básica del Avr Butterfly con sus respectivos ejemplos que contribuyan a la formación teórico practica de los estudiantes del laboratorio de microcontroladores sobre el </a:t>
            </a:r>
            <a:r>
              <a:rPr lang="es-ES" sz="2400" dirty="0" smtClean="0"/>
              <a:t>Temporizador/Contador Timer2.</a:t>
            </a:r>
            <a:endParaRPr lang="es-EC" sz="2400" dirty="0" smtClean="0"/>
          </a:p>
          <a:p>
            <a:pPr>
              <a:buNone/>
            </a:pPr>
            <a:endParaRPr lang="es-EC" sz="1400" dirty="0"/>
          </a:p>
        </p:txBody>
      </p:sp>
      <p:sp>
        <p:nvSpPr>
          <p:cNvPr id="6" name="5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INTRODUCCION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1 Marcador de contenido"/>
          <p:cNvSpPr>
            <a:spLocks noGrp="1"/>
          </p:cNvSpPr>
          <p:nvPr>
            <p:ph idx="1"/>
          </p:nvPr>
        </p:nvSpPr>
        <p:spPr>
          <a:xfrm>
            <a:off x="72008" y="1268760"/>
            <a:ext cx="8964488" cy="720080"/>
          </a:xfrm>
        </p:spPr>
        <p:txBody>
          <a:bodyPr>
            <a:noAutofit/>
          </a:bodyPr>
          <a:lstStyle/>
          <a:p>
            <a:pPr algn="ctr">
              <a:buNone/>
            </a:pPr>
            <a:r>
              <a:rPr lang="es-EC" sz="3200" b="1" dirty="0" smtClean="0"/>
              <a:t>Encender/Apagar Led (Simulación Proteus)</a:t>
            </a:r>
          </a:p>
        </p:txBody>
      </p:sp>
      <p:pic>
        <p:nvPicPr>
          <p:cNvPr id="35842" name="Picture 2"/>
          <p:cNvPicPr>
            <a:picLocks noChangeAspect="1" noChangeArrowheads="1"/>
          </p:cNvPicPr>
          <p:nvPr/>
        </p:nvPicPr>
        <p:blipFill>
          <a:blip r:embed="rId2" cstate="print"/>
          <a:srcRect/>
          <a:stretch>
            <a:fillRect/>
          </a:stretch>
        </p:blipFill>
        <p:spPr bwMode="auto">
          <a:xfrm>
            <a:off x="251520" y="2060848"/>
            <a:ext cx="4134235" cy="2448272"/>
          </a:xfrm>
          <a:prstGeom prst="rect">
            <a:avLst/>
          </a:prstGeom>
          <a:noFill/>
          <a:ln w="38100">
            <a:solidFill>
              <a:schemeClr val="tx1"/>
            </a:solidFill>
            <a:miter lim="800000"/>
            <a:headEnd/>
            <a:tailEnd/>
          </a:ln>
        </p:spPr>
      </p:pic>
      <p:pic>
        <p:nvPicPr>
          <p:cNvPr id="35843" name="Picture 3"/>
          <p:cNvPicPr>
            <a:picLocks noChangeAspect="1" noChangeArrowheads="1"/>
          </p:cNvPicPr>
          <p:nvPr/>
        </p:nvPicPr>
        <p:blipFill>
          <a:blip r:embed="rId3" cstate="print"/>
          <a:srcRect l="17041" t="18018" r="2455" b="18391"/>
          <a:stretch>
            <a:fillRect/>
          </a:stretch>
        </p:blipFill>
        <p:spPr bwMode="auto">
          <a:xfrm>
            <a:off x="4644008" y="3688020"/>
            <a:ext cx="4194944" cy="2477284"/>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1 Marcador de contenido"/>
          <p:cNvSpPr>
            <a:spLocks noGrp="1"/>
          </p:cNvSpPr>
          <p:nvPr>
            <p:ph idx="1"/>
          </p:nvPr>
        </p:nvSpPr>
        <p:spPr>
          <a:xfrm>
            <a:off x="251520" y="1412776"/>
            <a:ext cx="8496944" cy="4320480"/>
          </a:xfrm>
        </p:spPr>
        <p:txBody>
          <a:bodyPr>
            <a:normAutofit/>
          </a:bodyPr>
          <a:lstStyle/>
          <a:p>
            <a:pPr marL="365760" lvl="2" indent="-256032" algn="just">
              <a:lnSpc>
                <a:spcPct val="150000"/>
              </a:lnSpc>
              <a:spcBef>
                <a:spcPts val="400"/>
              </a:spcBef>
              <a:buClr>
                <a:schemeClr val="accent1"/>
              </a:buClr>
              <a:buSzPct val="68000"/>
              <a:buNone/>
            </a:pPr>
            <a:r>
              <a:rPr lang="es-EC" sz="2400" b="1" dirty="0" smtClean="0"/>
              <a:t>Onda Cuadrada de Frecuencia Variable</a:t>
            </a:r>
          </a:p>
          <a:p>
            <a:pPr marL="365760" lvl="2" indent="-256032" algn="just">
              <a:lnSpc>
                <a:spcPct val="150000"/>
              </a:lnSpc>
              <a:spcBef>
                <a:spcPts val="400"/>
              </a:spcBef>
              <a:buClr>
                <a:schemeClr val="accent1"/>
              </a:buClr>
              <a:buSzPct val="68000"/>
              <a:buNone/>
            </a:pPr>
            <a:r>
              <a:rPr lang="es-EC" sz="2400" b="1" dirty="0" smtClean="0"/>
              <a:t>  </a:t>
            </a:r>
            <a:r>
              <a:rPr lang="es-EC" sz="2400" dirty="0" smtClean="0"/>
              <a:t> El ejemplo Consiste en la generación de una onda cuadrada mediante la configuración del Timer2 en modo CTC y cuya frecuencia se la hace variar en función del voltaje inyectado en el pin ADC4 el cual es controlado por un potenciómetro. Adicionalmente se muestra en el LCD el valor del Registro OCR2A.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6865" name="Object 1"/>
          <p:cNvGraphicFramePr>
            <a:graphicFrameLocks noChangeAspect="1"/>
          </p:cNvGraphicFramePr>
          <p:nvPr/>
        </p:nvGraphicFramePr>
        <p:xfrm>
          <a:off x="1285376" y="3140968"/>
          <a:ext cx="7422298" cy="2664296"/>
        </p:xfrm>
        <a:graphic>
          <a:graphicData uri="http://schemas.openxmlformats.org/presentationml/2006/ole">
            <p:oleObj spid="_x0000_s36865" r:id="rId3" imgW="3562950" imgH="1079194" progId="">
              <p:embed/>
            </p:oleObj>
          </a:graphicData>
        </a:graphic>
      </p:graphicFrame>
      <p:sp>
        <p:nvSpPr>
          <p:cNvPr id="7" name="6 Rectángulo"/>
          <p:cNvSpPr/>
          <p:nvPr/>
        </p:nvSpPr>
        <p:spPr>
          <a:xfrm>
            <a:off x="323528" y="1484784"/>
            <a:ext cx="8352928" cy="1005403"/>
          </a:xfrm>
          <a:prstGeom prst="rect">
            <a:avLst/>
          </a:prstGeom>
        </p:spPr>
        <p:txBody>
          <a:bodyPr wrap="square">
            <a:spAutoFit/>
          </a:bodyPr>
          <a:lstStyle/>
          <a:p>
            <a:pPr marL="365760" lvl="2" indent="-256032" algn="ctr">
              <a:spcBef>
                <a:spcPts val="400"/>
              </a:spcBef>
              <a:buClr>
                <a:schemeClr val="accent1"/>
              </a:buClr>
              <a:buSzPct val="68000"/>
              <a:buNone/>
            </a:pPr>
            <a:r>
              <a:rPr lang="es-EC" sz="2800" b="1" dirty="0" smtClean="0"/>
              <a:t>Onda Cuadrada de Frecuencia Variable         </a:t>
            </a:r>
          </a:p>
          <a:p>
            <a:pPr marL="365760" lvl="2" indent="-256032" algn="ctr">
              <a:spcBef>
                <a:spcPts val="400"/>
              </a:spcBef>
              <a:buClr>
                <a:schemeClr val="accent1"/>
              </a:buClr>
              <a:buSzPct val="68000"/>
              <a:buNone/>
            </a:pPr>
            <a:r>
              <a:rPr lang="es-EC" sz="2800" b="1" dirty="0" smtClean="0"/>
              <a:t> ( Diagrama de Bloques)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1 Marcador de contenido"/>
          <p:cNvSpPr>
            <a:spLocks noGrp="1"/>
          </p:cNvSpPr>
          <p:nvPr>
            <p:ph idx="1"/>
          </p:nvPr>
        </p:nvSpPr>
        <p:spPr>
          <a:xfrm>
            <a:off x="395536" y="2924944"/>
            <a:ext cx="4824536" cy="1728192"/>
          </a:xfrm>
        </p:spPr>
        <p:txBody>
          <a:bodyPr>
            <a:noAutofit/>
          </a:bodyPr>
          <a:lstStyle/>
          <a:p>
            <a:pPr algn="ctr">
              <a:buNone/>
            </a:pPr>
            <a:r>
              <a:rPr lang="es-EC" sz="3200" b="1" dirty="0" smtClean="0"/>
              <a:t>Onda cuadrada Frecuencia Variable</a:t>
            </a:r>
          </a:p>
          <a:p>
            <a:pPr algn="ctr">
              <a:buNone/>
            </a:pPr>
            <a:r>
              <a:rPr lang="es-EC" sz="3200" b="1" dirty="0" smtClean="0"/>
              <a:t>(Diagrama de Flujo)</a:t>
            </a:r>
            <a:endParaRPr lang="es-EC" sz="3200" b="1"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8913" name="Object 1"/>
          <p:cNvGraphicFramePr>
            <a:graphicFrameLocks noChangeAspect="1"/>
          </p:cNvGraphicFramePr>
          <p:nvPr/>
        </p:nvGraphicFramePr>
        <p:xfrm>
          <a:off x="5940152" y="1196752"/>
          <a:ext cx="1368152" cy="5544616"/>
        </p:xfrm>
        <a:graphic>
          <a:graphicData uri="http://schemas.openxmlformats.org/presentationml/2006/ole">
            <p:oleObj spid="_x0000_s38913" r:id="rId3" imgW="2355750" imgH="12274580"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1 Marcador de contenido"/>
          <p:cNvSpPr>
            <a:spLocks noGrp="1"/>
          </p:cNvSpPr>
          <p:nvPr>
            <p:ph idx="1"/>
          </p:nvPr>
        </p:nvSpPr>
        <p:spPr>
          <a:xfrm>
            <a:off x="72008" y="1268760"/>
            <a:ext cx="8964488" cy="720080"/>
          </a:xfrm>
        </p:spPr>
        <p:txBody>
          <a:bodyPr>
            <a:noAutofit/>
          </a:bodyPr>
          <a:lstStyle/>
          <a:p>
            <a:pPr algn="ctr">
              <a:buNone/>
            </a:pPr>
            <a:r>
              <a:rPr lang="es-EC" sz="3200" b="1" dirty="0" smtClean="0"/>
              <a:t>Onda cuadrada de Frecuencia variable (Simulación Proteus)</a:t>
            </a:r>
          </a:p>
        </p:txBody>
      </p:sp>
      <p:pic>
        <p:nvPicPr>
          <p:cNvPr id="39938" name="Picture 2"/>
          <p:cNvPicPr>
            <a:picLocks noChangeAspect="1" noChangeArrowheads="1"/>
          </p:cNvPicPr>
          <p:nvPr/>
        </p:nvPicPr>
        <p:blipFill>
          <a:blip r:embed="rId2" cstate="print"/>
          <a:srcRect/>
          <a:stretch>
            <a:fillRect/>
          </a:stretch>
        </p:blipFill>
        <p:spPr bwMode="auto">
          <a:xfrm>
            <a:off x="1835696" y="2420962"/>
            <a:ext cx="5472608" cy="381635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1 Marcador de contenido"/>
          <p:cNvSpPr>
            <a:spLocks noGrp="1"/>
          </p:cNvSpPr>
          <p:nvPr>
            <p:ph idx="1"/>
          </p:nvPr>
        </p:nvSpPr>
        <p:spPr>
          <a:xfrm>
            <a:off x="251520" y="1268760"/>
            <a:ext cx="8568952" cy="4680520"/>
          </a:xfrm>
        </p:spPr>
        <p:txBody>
          <a:bodyPr>
            <a:normAutofit/>
          </a:bodyPr>
          <a:lstStyle/>
          <a:p>
            <a:pPr marL="365760" lvl="2" indent="-256032" algn="just">
              <a:lnSpc>
                <a:spcPct val="150000"/>
              </a:lnSpc>
              <a:spcBef>
                <a:spcPts val="400"/>
              </a:spcBef>
              <a:buClr>
                <a:schemeClr val="accent1"/>
              </a:buClr>
              <a:buSzPct val="68000"/>
              <a:buNone/>
            </a:pPr>
            <a:r>
              <a:rPr lang="es-EC" sz="2400" b="1" dirty="0" smtClean="0"/>
              <a:t>Control de velocidad motor DC</a:t>
            </a:r>
          </a:p>
          <a:p>
            <a:pPr marL="365760" lvl="2" indent="-256032" algn="just">
              <a:lnSpc>
                <a:spcPct val="150000"/>
              </a:lnSpc>
              <a:spcBef>
                <a:spcPts val="400"/>
              </a:spcBef>
              <a:buClr>
                <a:schemeClr val="accent1"/>
              </a:buClr>
              <a:buSzPct val="68000"/>
              <a:buNone/>
            </a:pPr>
            <a:r>
              <a:rPr lang="es-EC" sz="2400" b="1" dirty="0" smtClean="0"/>
              <a:t>   </a:t>
            </a:r>
            <a:r>
              <a:rPr lang="es-EC" sz="2400" dirty="0" smtClean="0"/>
              <a:t>El ejemplo consiste en el control de la velocidad de un motor DC de 12v mediante la configuración del Timer2 en modo PWM rápido y haciendo uso de un potenciómetro con el cual se lleva el control de la velocidad del motor en función del voltaje inyectado en el pin ADC4. Adicionalmente se muestra en el LCD del Butterfly el mensaje TIMER2 FAST PWM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4 Rectángulo"/>
          <p:cNvSpPr/>
          <p:nvPr/>
        </p:nvSpPr>
        <p:spPr>
          <a:xfrm>
            <a:off x="395536" y="1340768"/>
            <a:ext cx="8352928" cy="1005403"/>
          </a:xfrm>
          <a:prstGeom prst="rect">
            <a:avLst/>
          </a:prstGeom>
        </p:spPr>
        <p:txBody>
          <a:bodyPr wrap="square">
            <a:spAutoFit/>
          </a:bodyPr>
          <a:lstStyle/>
          <a:p>
            <a:pPr marL="365760" lvl="2" indent="-256032" algn="ctr">
              <a:spcBef>
                <a:spcPts val="400"/>
              </a:spcBef>
              <a:buClr>
                <a:schemeClr val="accent1"/>
              </a:buClr>
              <a:buSzPct val="68000"/>
              <a:buNone/>
            </a:pPr>
            <a:r>
              <a:rPr lang="es-EC" sz="2800" b="1" dirty="0" smtClean="0"/>
              <a:t>Control de velocidad motor DC</a:t>
            </a:r>
          </a:p>
          <a:p>
            <a:pPr marL="365760" lvl="2" indent="-256032" algn="ctr">
              <a:spcBef>
                <a:spcPts val="400"/>
              </a:spcBef>
              <a:buClr>
                <a:schemeClr val="accent1"/>
              </a:buClr>
              <a:buSzPct val="68000"/>
              <a:buNone/>
            </a:pPr>
            <a:r>
              <a:rPr lang="es-EC" sz="2800" b="1" dirty="0" smtClean="0"/>
              <a:t>(Diagrama de bloques)</a:t>
            </a:r>
          </a:p>
        </p:txBody>
      </p:sp>
      <p:sp>
        <p:nvSpPr>
          <p:cNvPr id="6" name="5 Rectángulo"/>
          <p:cNvSpPr/>
          <p:nvPr/>
        </p:nvSpPr>
        <p:spPr>
          <a:xfrm>
            <a:off x="3419872" y="2924944"/>
            <a:ext cx="2304256" cy="2952328"/>
          </a:xfrm>
          <a:prstGeom prst="rect">
            <a:avLst/>
          </a:prstGeom>
          <a:solidFill>
            <a:schemeClr val="bg1"/>
          </a:solidFill>
          <a:ln w="19050">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sz="2000" dirty="0" smtClean="0">
                <a:solidFill>
                  <a:schemeClr val="tx1"/>
                </a:solidFill>
              </a:rPr>
              <a:t>ATMEGA 169PV</a:t>
            </a:r>
            <a:endParaRPr lang="es-EC" sz="2000" dirty="0">
              <a:solidFill>
                <a:schemeClr val="tx1"/>
              </a:solidFill>
            </a:endParaRPr>
          </a:p>
        </p:txBody>
      </p:sp>
      <p:sp>
        <p:nvSpPr>
          <p:cNvPr id="7" name="6 Rectángulo"/>
          <p:cNvSpPr/>
          <p:nvPr/>
        </p:nvSpPr>
        <p:spPr>
          <a:xfrm>
            <a:off x="611560" y="4077072"/>
            <a:ext cx="2160240" cy="648072"/>
          </a:xfrm>
          <a:prstGeom prst="rect">
            <a:avLst/>
          </a:prstGeom>
          <a:solidFill>
            <a:schemeClr val="bg1"/>
          </a:solidFill>
          <a:ln w="19050">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POTENCIOMETRO</a:t>
            </a:r>
            <a:endParaRPr lang="es-EC" dirty="0">
              <a:solidFill>
                <a:schemeClr val="tx1"/>
              </a:solidFill>
            </a:endParaRPr>
          </a:p>
        </p:txBody>
      </p:sp>
      <p:sp>
        <p:nvSpPr>
          <p:cNvPr id="8" name="7 Rectángulo"/>
          <p:cNvSpPr/>
          <p:nvPr/>
        </p:nvSpPr>
        <p:spPr>
          <a:xfrm>
            <a:off x="6516216" y="4149080"/>
            <a:ext cx="1944216" cy="504056"/>
          </a:xfrm>
          <a:prstGeom prst="rect">
            <a:avLst/>
          </a:prstGeom>
          <a:solidFill>
            <a:schemeClr val="bg1"/>
          </a:solidFill>
          <a:ln w="19050">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MOTOR </a:t>
            </a:r>
            <a:endParaRPr lang="es-EC" dirty="0">
              <a:solidFill>
                <a:schemeClr val="tx1"/>
              </a:solidFill>
            </a:endParaRPr>
          </a:p>
        </p:txBody>
      </p:sp>
      <p:sp>
        <p:nvSpPr>
          <p:cNvPr id="9" name="8 Rectángulo"/>
          <p:cNvSpPr/>
          <p:nvPr/>
        </p:nvSpPr>
        <p:spPr>
          <a:xfrm>
            <a:off x="6516216" y="2924944"/>
            <a:ext cx="1944216" cy="504056"/>
          </a:xfrm>
          <a:prstGeom prst="rect">
            <a:avLst/>
          </a:prstGeom>
          <a:solidFill>
            <a:schemeClr val="bg1"/>
          </a:solidFill>
          <a:ln w="19050">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LCD</a:t>
            </a:r>
            <a:endParaRPr lang="es-EC" dirty="0">
              <a:solidFill>
                <a:schemeClr val="tx1"/>
              </a:solidFill>
            </a:endParaRPr>
          </a:p>
        </p:txBody>
      </p:sp>
      <p:sp>
        <p:nvSpPr>
          <p:cNvPr id="10" name="9 Rectángulo"/>
          <p:cNvSpPr/>
          <p:nvPr/>
        </p:nvSpPr>
        <p:spPr>
          <a:xfrm>
            <a:off x="6516216" y="5301208"/>
            <a:ext cx="1944216" cy="576064"/>
          </a:xfrm>
          <a:prstGeom prst="rect">
            <a:avLst/>
          </a:prstGeom>
          <a:solidFill>
            <a:schemeClr val="bg1"/>
          </a:solidFill>
          <a:ln w="19050">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s-EC" dirty="0" smtClean="0">
                <a:solidFill>
                  <a:schemeClr val="tx1"/>
                </a:solidFill>
              </a:rPr>
              <a:t>OSCILOSCOPIO</a:t>
            </a:r>
            <a:endParaRPr lang="es-EC" dirty="0">
              <a:solidFill>
                <a:schemeClr val="tx1"/>
              </a:solidFill>
            </a:endParaRPr>
          </a:p>
        </p:txBody>
      </p:sp>
      <p:cxnSp>
        <p:nvCxnSpPr>
          <p:cNvPr id="14" name="13 Conector recto de flecha"/>
          <p:cNvCxnSpPr>
            <a:stCxn id="6" idx="3"/>
            <a:endCxn id="8" idx="1"/>
          </p:cNvCxnSpPr>
          <p:nvPr/>
        </p:nvCxnSpPr>
        <p:spPr>
          <a:xfrm>
            <a:off x="5724128" y="4401108"/>
            <a:ext cx="7920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7" idx="3"/>
            <a:endCxn id="6" idx="1"/>
          </p:cNvCxnSpPr>
          <p:nvPr/>
        </p:nvCxnSpPr>
        <p:spPr>
          <a:xfrm>
            <a:off x="2771800" y="4401108"/>
            <a:ext cx="6480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endCxn id="10" idx="1"/>
          </p:cNvCxnSpPr>
          <p:nvPr/>
        </p:nvCxnSpPr>
        <p:spPr>
          <a:xfrm>
            <a:off x="5724128" y="5589240"/>
            <a:ext cx="7920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5724128" y="3140968"/>
            <a:ext cx="7920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1 Marcador de contenido"/>
          <p:cNvSpPr>
            <a:spLocks noGrp="1"/>
          </p:cNvSpPr>
          <p:nvPr>
            <p:ph idx="1"/>
          </p:nvPr>
        </p:nvSpPr>
        <p:spPr>
          <a:xfrm>
            <a:off x="575048" y="2852936"/>
            <a:ext cx="4501008" cy="1584176"/>
          </a:xfrm>
        </p:spPr>
        <p:txBody>
          <a:bodyPr>
            <a:noAutofit/>
          </a:bodyPr>
          <a:lstStyle/>
          <a:p>
            <a:pPr algn="ctr">
              <a:buNone/>
            </a:pPr>
            <a:r>
              <a:rPr lang="es-EC" sz="3200" b="1" dirty="0" smtClean="0"/>
              <a:t> Control de velocidad </a:t>
            </a:r>
          </a:p>
          <a:p>
            <a:pPr algn="ctr">
              <a:buNone/>
            </a:pPr>
            <a:r>
              <a:rPr lang="es-EC" sz="3200" b="1" dirty="0" smtClean="0"/>
              <a:t>motor DC</a:t>
            </a:r>
          </a:p>
          <a:p>
            <a:pPr algn="ctr">
              <a:buNone/>
            </a:pPr>
            <a:r>
              <a:rPr lang="es-EC" sz="3200" b="1" dirty="0" smtClean="0"/>
              <a:t>(Diagrama de Flujo)</a:t>
            </a:r>
            <a:endParaRPr lang="es-EC" sz="3200" b="1"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1985" name="Object 1"/>
          <p:cNvGraphicFramePr>
            <a:graphicFrameLocks noChangeAspect="1"/>
          </p:cNvGraphicFramePr>
          <p:nvPr/>
        </p:nvGraphicFramePr>
        <p:xfrm>
          <a:off x="5796136" y="1152129"/>
          <a:ext cx="1368152" cy="5661247"/>
        </p:xfrm>
        <a:graphic>
          <a:graphicData uri="http://schemas.openxmlformats.org/presentationml/2006/ole">
            <p:oleObj spid="_x0000_s41985" r:id="rId3" imgW="2199690" imgH="10582724"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C</a:t>
            </a:r>
          </a:p>
        </p:txBody>
      </p:sp>
      <p:sp>
        <p:nvSpPr>
          <p:cNvPr id="5" name="4 Rectángulo"/>
          <p:cNvSpPr/>
          <p:nvPr/>
        </p:nvSpPr>
        <p:spPr>
          <a:xfrm>
            <a:off x="395536" y="1340768"/>
            <a:ext cx="8352928" cy="1005403"/>
          </a:xfrm>
          <a:prstGeom prst="rect">
            <a:avLst/>
          </a:prstGeom>
        </p:spPr>
        <p:txBody>
          <a:bodyPr wrap="square">
            <a:spAutoFit/>
          </a:bodyPr>
          <a:lstStyle/>
          <a:p>
            <a:pPr marL="365760" lvl="2" indent="-256032" algn="ctr">
              <a:spcBef>
                <a:spcPts val="400"/>
              </a:spcBef>
              <a:buClr>
                <a:schemeClr val="accent1"/>
              </a:buClr>
              <a:buSzPct val="68000"/>
              <a:buNone/>
            </a:pPr>
            <a:r>
              <a:rPr lang="es-EC" sz="2800" b="1" dirty="0" smtClean="0"/>
              <a:t>Control de velocidad motor DC</a:t>
            </a:r>
          </a:p>
          <a:p>
            <a:pPr marL="365760" lvl="2" indent="-256032" algn="ctr">
              <a:spcBef>
                <a:spcPts val="400"/>
              </a:spcBef>
              <a:buClr>
                <a:schemeClr val="accent1"/>
              </a:buClr>
              <a:buSzPct val="68000"/>
              <a:buNone/>
            </a:pPr>
            <a:r>
              <a:rPr lang="es-EC" sz="2800" b="1" dirty="0" smtClean="0"/>
              <a:t>(Simulación Proteus)</a:t>
            </a:r>
          </a:p>
        </p:txBody>
      </p:sp>
      <p:pic>
        <p:nvPicPr>
          <p:cNvPr id="40962" name="Picture 2"/>
          <p:cNvPicPr>
            <a:picLocks noChangeAspect="1" noChangeArrowheads="1"/>
          </p:cNvPicPr>
          <p:nvPr/>
        </p:nvPicPr>
        <p:blipFill>
          <a:blip r:embed="rId2" cstate="print"/>
          <a:srcRect/>
          <a:stretch>
            <a:fillRect/>
          </a:stretch>
        </p:blipFill>
        <p:spPr bwMode="auto">
          <a:xfrm>
            <a:off x="1691680" y="2420888"/>
            <a:ext cx="5760640" cy="3744416"/>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CONCLUSIONES</a:t>
            </a:r>
          </a:p>
        </p:txBody>
      </p:sp>
      <p:sp>
        <p:nvSpPr>
          <p:cNvPr id="5" name="1 Marcador de contenido"/>
          <p:cNvSpPr>
            <a:spLocks noGrp="1"/>
          </p:cNvSpPr>
          <p:nvPr>
            <p:ph idx="1"/>
          </p:nvPr>
        </p:nvSpPr>
        <p:spPr>
          <a:xfrm>
            <a:off x="251520" y="1484784"/>
            <a:ext cx="8568952" cy="4680520"/>
          </a:xfrm>
        </p:spPr>
        <p:txBody>
          <a:bodyPr>
            <a:normAutofit fontScale="92500"/>
          </a:bodyPr>
          <a:lstStyle/>
          <a:p>
            <a:pPr marL="365760" lvl="2" indent="-256032" algn="just">
              <a:lnSpc>
                <a:spcPct val="150000"/>
              </a:lnSpc>
              <a:spcBef>
                <a:spcPts val="400"/>
              </a:spcBef>
              <a:buClr>
                <a:schemeClr val="accent1"/>
              </a:buClr>
              <a:buSzPct val="68000"/>
              <a:buNone/>
            </a:pPr>
            <a:r>
              <a:rPr lang="es-EC" sz="2400" dirty="0" smtClean="0"/>
              <a:t>   Al realizar el proyecto se logró implementar una plataforma entrenadora para el Kit AVR Butterfly de la familia ATMEL con lo cual los futuros estudiantes del laboratorio de microcontroladores contarán con esta versátil herramienta para el desarrollo de sus prácticas, además los ejercicios elaborados contribuirán a reforzar la comprensión de  la configuración del Timer2 en sus diferentes modos de operación.</a:t>
            </a:r>
          </a:p>
          <a:p>
            <a:pPr marL="365760" lvl="2" indent="-256032" algn="just">
              <a:lnSpc>
                <a:spcPct val="150000"/>
              </a:lnSpc>
              <a:spcBef>
                <a:spcPts val="400"/>
              </a:spcBef>
              <a:buClr>
                <a:schemeClr val="accent1"/>
              </a:buClr>
              <a:buSzPct val="68000"/>
              <a:buNone/>
            </a:pPr>
            <a:endParaRPr lang="es-EC" sz="24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1196752"/>
            <a:ext cx="8136904" cy="5904656"/>
          </a:xfrm>
        </p:spPr>
        <p:txBody>
          <a:bodyPr>
            <a:normAutofit fontScale="70000" lnSpcReduction="20000"/>
          </a:bodyPr>
          <a:lstStyle/>
          <a:p>
            <a:pPr>
              <a:buNone/>
            </a:pPr>
            <a:endParaRPr lang="es-EC" b="1" dirty="0" smtClean="0"/>
          </a:p>
          <a:p>
            <a:pPr>
              <a:buNone/>
            </a:pPr>
            <a:r>
              <a:rPr lang="es-EC" b="1" dirty="0" smtClean="0"/>
              <a:t>Descripción</a:t>
            </a:r>
          </a:p>
          <a:p>
            <a:pPr algn="just">
              <a:lnSpc>
                <a:spcPct val="160000"/>
              </a:lnSpc>
            </a:pPr>
            <a:r>
              <a:rPr lang="es-ES" sz="2600" dirty="0" smtClean="0"/>
              <a:t>El Timer 2 del Avr Butterfly es un temporizador/contador de 8 bits.</a:t>
            </a:r>
          </a:p>
          <a:p>
            <a:pPr algn="just">
              <a:lnSpc>
                <a:spcPct val="160000"/>
              </a:lnSpc>
            </a:pPr>
            <a:r>
              <a:rPr lang="es-ES" sz="2600" dirty="0" smtClean="0"/>
              <a:t>El  contador realiza conteo ascendente o ascendente- descendente</a:t>
            </a:r>
          </a:p>
          <a:p>
            <a:pPr algn="just">
              <a:lnSpc>
                <a:spcPct val="160000"/>
              </a:lnSpc>
            </a:pPr>
            <a:r>
              <a:rPr lang="es-EC" sz="2600" dirty="0" smtClean="0"/>
              <a:t>Posee 4 modos de operación son  modo normal , modo CTC , modo PWM rápido, Modo PWM fase correcta.</a:t>
            </a:r>
          </a:p>
          <a:p>
            <a:pPr algn="just">
              <a:lnSpc>
                <a:spcPct val="160000"/>
              </a:lnSpc>
            </a:pPr>
            <a:r>
              <a:rPr lang="es-EC" sz="2600" dirty="0" smtClean="0"/>
              <a:t>Genera 2 tipos de interrupción: por sobreflujo o por comparación</a:t>
            </a:r>
          </a:p>
          <a:p>
            <a:pPr algn="just">
              <a:lnSpc>
                <a:spcPct val="160000"/>
              </a:lnSpc>
            </a:pPr>
            <a:r>
              <a:rPr lang="es-EC" sz="2600" dirty="0" smtClean="0"/>
              <a:t>Entre sus principales funciones tenemos: </a:t>
            </a:r>
          </a:p>
          <a:p>
            <a:pPr algn="just">
              <a:lnSpc>
                <a:spcPct val="160000"/>
              </a:lnSpc>
              <a:buNone/>
            </a:pPr>
            <a:r>
              <a:rPr lang="es-EC" sz="2600" dirty="0" smtClean="0"/>
              <a:t>        Generación de PWM</a:t>
            </a:r>
          </a:p>
          <a:p>
            <a:pPr algn="just">
              <a:lnSpc>
                <a:spcPct val="160000"/>
              </a:lnSpc>
              <a:buNone/>
            </a:pPr>
            <a:r>
              <a:rPr lang="es-EC" sz="2600" dirty="0" smtClean="0"/>
              <a:t>        Contador de eventos</a:t>
            </a:r>
          </a:p>
          <a:p>
            <a:pPr algn="just">
              <a:lnSpc>
                <a:spcPct val="160000"/>
              </a:lnSpc>
              <a:buNone/>
            </a:pPr>
            <a:r>
              <a:rPr lang="es-EC" sz="2600" dirty="0" smtClean="0"/>
              <a:t>        Generador de frecuencia</a:t>
            </a:r>
          </a:p>
          <a:p>
            <a:pPr algn="just">
              <a:lnSpc>
                <a:spcPct val="160000"/>
              </a:lnSpc>
              <a:buNone/>
            </a:pPr>
            <a:r>
              <a:rPr lang="es-EC" sz="2600" dirty="0" smtClean="0"/>
              <a:t>        Temporización</a:t>
            </a:r>
          </a:p>
          <a:p>
            <a:pPr algn="just">
              <a:buNone/>
            </a:pPr>
            <a:r>
              <a:rPr lang="es-EC" sz="2000" dirty="0" smtClean="0"/>
              <a:t>        </a:t>
            </a:r>
            <a:endParaRPr lang="es-EC" sz="1600" dirty="0" smtClean="0"/>
          </a:p>
        </p:txBody>
      </p:sp>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TIMER2 DEL AVR BUTTERFLY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CONCLUSIONES</a:t>
            </a:r>
          </a:p>
        </p:txBody>
      </p:sp>
      <p:sp>
        <p:nvSpPr>
          <p:cNvPr id="5" name="1 Marcador de contenido"/>
          <p:cNvSpPr>
            <a:spLocks noGrp="1"/>
          </p:cNvSpPr>
          <p:nvPr>
            <p:ph idx="1"/>
          </p:nvPr>
        </p:nvSpPr>
        <p:spPr>
          <a:xfrm>
            <a:off x="251520" y="1268760"/>
            <a:ext cx="8568952" cy="4680520"/>
          </a:xfrm>
        </p:spPr>
        <p:txBody>
          <a:bodyPr>
            <a:normAutofit fontScale="92500" lnSpcReduction="20000"/>
          </a:bodyPr>
          <a:lstStyle/>
          <a:p>
            <a:pPr marL="365760" lvl="2" indent="-256032" algn="just">
              <a:lnSpc>
                <a:spcPct val="150000"/>
              </a:lnSpc>
              <a:spcBef>
                <a:spcPts val="400"/>
              </a:spcBef>
              <a:buClr>
                <a:schemeClr val="accent1"/>
              </a:buClr>
              <a:buSzPct val="68000"/>
              <a:buNone/>
            </a:pPr>
            <a:r>
              <a:rPr lang="es-EC" sz="2400" dirty="0" smtClean="0"/>
              <a:t>   El Kit AVR Butterfly es una poderosa herramienta de aprendizaje, es práctico, eficaz y muy amigable; que con el desarrollo del proyecto se va descubriendo progresivamente las características del microcontrolador ATmega169. La realización de los ejercicios de este proyecto nos ayudó a comprender la correcta manera de configurar el Timer2 en sus diferentes modos de operación y sus diferentes tipos de interrupciones y de igual manera la diferencia de programar usando lenguaje de ensamblador o lenguaje C. </a:t>
            </a:r>
          </a:p>
          <a:p>
            <a:pPr marL="365760" lvl="2" indent="-256032" algn="just">
              <a:lnSpc>
                <a:spcPct val="150000"/>
              </a:lnSpc>
              <a:spcBef>
                <a:spcPts val="400"/>
              </a:spcBef>
              <a:buClr>
                <a:schemeClr val="accent1"/>
              </a:buClr>
              <a:buSzPct val="68000"/>
              <a:buNone/>
            </a:pPr>
            <a:endParaRPr lang="es-EC" sz="2400" dirty="0" smtClean="0"/>
          </a:p>
          <a:p>
            <a:pPr marL="365760" lvl="2" indent="-256032" algn="just">
              <a:lnSpc>
                <a:spcPct val="150000"/>
              </a:lnSpc>
              <a:spcBef>
                <a:spcPts val="400"/>
              </a:spcBef>
              <a:buClr>
                <a:schemeClr val="accent1"/>
              </a:buClr>
              <a:buSzPct val="68000"/>
              <a:buNone/>
            </a:pPr>
            <a:endParaRPr lang="es-EC" sz="24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CONCLUSIONES</a:t>
            </a:r>
          </a:p>
        </p:txBody>
      </p:sp>
      <p:sp>
        <p:nvSpPr>
          <p:cNvPr id="5" name="1 Marcador de contenido"/>
          <p:cNvSpPr>
            <a:spLocks noGrp="1"/>
          </p:cNvSpPr>
          <p:nvPr>
            <p:ph idx="1"/>
          </p:nvPr>
        </p:nvSpPr>
        <p:spPr>
          <a:xfrm>
            <a:off x="251520" y="1268760"/>
            <a:ext cx="8568952" cy="4680520"/>
          </a:xfrm>
        </p:spPr>
        <p:txBody>
          <a:bodyPr>
            <a:normAutofit/>
          </a:bodyPr>
          <a:lstStyle/>
          <a:p>
            <a:pPr marL="365760" lvl="2" indent="-256032" algn="just">
              <a:lnSpc>
                <a:spcPct val="150000"/>
              </a:lnSpc>
              <a:spcBef>
                <a:spcPts val="400"/>
              </a:spcBef>
              <a:buClr>
                <a:schemeClr val="accent1"/>
              </a:buClr>
              <a:buSzPct val="68000"/>
              <a:buNone/>
            </a:pPr>
            <a:r>
              <a:rPr lang="es-ES" sz="2400" dirty="0" smtClean="0"/>
              <a:t>  </a:t>
            </a:r>
          </a:p>
          <a:p>
            <a:pPr marL="365760" lvl="2" indent="-256032" algn="just">
              <a:lnSpc>
                <a:spcPct val="150000"/>
              </a:lnSpc>
              <a:spcBef>
                <a:spcPts val="400"/>
              </a:spcBef>
              <a:buClr>
                <a:schemeClr val="accent1"/>
              </a:buClr>
              <a:buSzPct val="68000"/>
              <a:buNone/>
            </a:pPr>
            <a:r>
              <a:rPr lang="es-ES" sz="2400" dirty="0" smtClean="0"/>
              <a:t>  </a:t>
            </a:r>
            <a:r>
              <a:rPr lang="es-EC" sz="2400" dirty="0" smtClean="0"/>
              <a:t>La </a:t>
            </a:r>
            <a:r>
              <a:rPr lang="es-EC" sz="2400" dirty="0" smtClean="0"/>
              <a:t>plataforma Avr Butterfly implementada se convierte en una buena herramienta didáctica para la visualización de los diferentes modos de operación del timer2 además de la flexibilidad que esta ofrece para la implementación de nuevos ejemplos a futuro</a:t>
            </a:r>
            <a:r>
              <a:rPr lang="es-EC" sz="2800" dirty="0" smtClean="0"/>
              <a:t>.</a:t>
            </a:r>
            <a:r>
              <a:rPr lang="es-EC" sz="2800" dirty="0" smtClean="0"/>
              <a:t> </a:t>
            </a:r>
            <a:endParaRPr lang="es-EC" sz="4000" dirty="0" smtClean="0"/>
          </a:p>
          <a:p>
            <a:pPr marL="365760" lvl="2" indent="-256032" algn="just">
              <a:lnSpc>
                <a:spcPct val="150000"/>
              </a:lnSpc>
              <a:spcBef>
                <a:spcPts val="400"/>
              </a:spcBef>
              <a:buClr>
                <a:schemeClr val="accent1"/>
              </a:buClr>
              <a:buSzPct val="68000"/>
              <a:buNone/>
            </a:pPr>
            <a:endParaRPr lang="es-EC" sz="2400" dirty="0" smtClean="0"/>
          </a:p>
          <a:p>
            <a:pPr marL="365760" lvl="2" indent="-256032" algn="just">
              <a:lnSpc>
                <a:spcPct val="150000"/>
              </a:lnSpc>
              <a:spcBef>
                <a:spcPts val="400"/>
              </a:spcBef>
              <a:buClr>
                <a:schemeClr val="accent1"/>
              </a:buClr>
              <a:buSzPct val="68000"/>
              <a:buNone/>
            </a:pPr>
            <a:endParaRPr lang="es-EC" sz="24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CONCLUSIONES</a:t>
            </a:r>
          </a:p>
        </p:txBody>
      </p:sp>
      <p:sp>
        <p:nvSpPr>
          <p:cNvPr id="5" name="1 Marcador de contenido"/>
          <p:cNvSpPr>
            <a:spLocks noGrp="1"/>
          </p:cNvSpPr>
          <p:nvPr>
            <p:ph idx="1"/>
          </p:nvPr>
        </p:nvSpPr>
        <p:spPr>
          <a:xfrm>
            <a:off x="251520" y="1268760"/>
            <a:ext cx="8568952" cy="4680520"/>
          </a:xfrm>
        </p:spPr>
        <p:txBody>
          <a:bodyPr>
            <a:normAutofit fontScale="92500"/>
          </a:bodyPr>
          <a:lstStyle/>
          <a:p>
            <a:pPr marL="365760" lvl="2" indent="-256032" algn="just">
              <a:lnSpc>
                <a:spcPct val="150000"/>
              </a:lnSpc>
              <a:spcBef>
                <a:spcPts val="400"/>
              </a:spcBef>
              <a:buClr>
                <a:schemeClr val="accent1"/>
              </a:buClr>
              <a:buSzPct val="68000"/>
              <a:buNone/>
            </a:pPr>
            <a:r>
              <a:rPr lang="es-ES" sz="2400" dirty="0" smtClean="0"/>
              <a:t>  </a:t>
            </a:r>
          </a:p>
          <a:p>
            <a:pPr marL="365760" lvl="2" indent="-256032" algn="just">
              <a:lnSpc>
                <a:spcPct val="150000"/>
              </a:lnSpc>
              <a:spcBef>
                <a:spcPts val="400"/>
              </a:spcBef>
              <a:buClr>
                <a:schemeClr val="accent1"/>
              </a:buClr>
              <a:buSzPct val="68000"/>
              <a:buNone/>
            </a:pPr>
            <a:r>
              <a:rPr lang="es-ES" sz="2400" dirty="0" smtClean="0"/>
              <a:t>  El Kit AVR Butterfly con el controlador </a:t>
            </a:r>
            <a:r>
              <a:rPr lang="es-ES" sz="2400" dirty="0" smtClean="0"/>
              <a:t>LCD, </a:t>
            </a:r>
            <a:r>
              <a:rPr lang="es-ES" sz="2400" dirty="0" smtClean="0"/>
              <a:t>el microcontrolador ATmega169</a:t>
            </a:r>
            <a:r>
              <a:rPr lang="es-ES" sz="2400" dirty="0" smtClean="0"/>
              <a:t>, el Joystick, los sensores y los demás dispositivos que posee, </a:t>
            </a:r>
            <a:r>
              <a:rPr lang="es-ES" sz="2400" dirty="0" smtClean="0"/>
              <a:t>permite abaratar costos en la implementación de aplicaciones en las cuales se </a:t>
            </a:r>
            <a:r>
              <a:rPr lang="es-ES" sz="2400" dirty="0" smtClean="0"/>
              <a:t>necesita de estos tipos de elementos. </a:t>
            </a:r>
            <a:r>
              <a:rPr lang="es-ES" sz="2400" dirty="0" smtClean="0"/>
              <a:t>Además como AVR Studio y </a:t>
            </a:r>
            <a:r>
              <a:rPr lang="es-ES" sz="2400" dirty="0" err="1" smtClean="0"/>
              <a:t>WinAVR</a:t>
            </a:r>
            <a:r>
              <a:rPr lang="es-ES" sz="2400" dirty="0" smtClean="0"/>
              <a:t> son gratuitos, se evita el uso ilegal de software con licencias adulteradas.</a:t>
            </a:r>
            <a:endParaRPr lang="es-EC" sz="2400" dirty="0" smtClean="0"/>
          </a:p>
          <a:p>
            <a:pPr marL="365760" lvl="2" indent="-256032" algn="just">
              <a:lnSpc>
                <a:spcPct val="150000"/>
              </a:lnSpc>
              <a:spcBef>
                <a:spcPts val="400"/>
              </a:spcBef>
              <a:buClr>
                <a:schemeClr val="accent1"/>
              </a:buClr>
              <a:buSzPct val="68000"/>
              <a:buNone/>
            </a:pPr>
            <a:endParaRPr lang="es-EC" sz="2400" dirty="0" smtClean="0"/>
          </a:p>
          <a:p>
            <a:pPr marL="365760" lvl="2" indent="-256032" algn="just">
              <a:lnSpc>
                <a:spcPct val="150000"/>
              </a:lnSpc>
              <a:spcBef>
                <a:spcPts val="400"/>
              </a:spcBef>
              <a:buClr>
                <a:schemeClr val="accent1"/>
              </a:buClr>
              <a:buSzPct val="68000"/>
              <a:buNone/>
            </a:pPr>
            <a:endParaRPr lang="es-EC" sz="24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RECOMENDACIONES</a:t>
            </a:r>
          </a:p>
        </p:txBody>
      </p:sp>
      <p:sp>
        <p:nvSpPr>
          <p:cNvPr id="5" name="1 Marcador de contenido"/>
          <p:cNvSpPr>
            <a:spLocks noGrp="1"/>
          </p:cNvSpPr>
          <p:nvPr>
            <p:ph idx="1"/>
          </p:nvPr>
        </p:nvSpPr>
        <p:spPr>
          <a:xfrm>
            <a:off x="251520" y="1268760"/>
            <a:ext cx="8568952" cy="4680520"/>
          </a:xfrm>
        </p:spPr>
        <p:txBody>
          <a:bodyPr>
            <a:normAutofit fontScale="92500"/>
          </a:bodyPr>
          <a:lstStyle/>
          <a:p>
            <a:pPr marL="365760" lvl="2" indent="-256032" algn="just">
              <a:lnSpc>
                <a:spcPct val="150000"/>
              </a:lnSpc>
              <a:spcBef>
                <a:spcPts val="400"/>
              </a:spcBef>
              <a:buClr>
                <a:schemeClr val="accent1"/>
              </a:buClr>
              <a:buSzPct val="68000"/>
              <a:buNone/>
            </a:pPr>
            <a:r>
              <a:rPr lang="es-EC" sz="2400" dirty="0" smtClean="0"/>
              <a:t>   Al momento de escribir un programa, es recomendable segmentarlo en funciones que luego serán utilizadas por el programa principal, con el fin de llevar un orden progresivo y así evitar confusiones al momento de revisar o corregir el código. Así también es necesario etiquetar cada función implementada con relación al proceso que se ejecuta con el fin de que sea de fácil entendimiento para las personas que necesiten utilizar el código en un nuevo programa.</a:t>
            </a:r>
          </a:p>
          <a:p>
            <a:pPr marL="365760" lvl="2" indent="-256032" algn="just">
              <a:lnSpc>
                <a:spcPct val="150000"/>
              </a:lnSpc>
              <a:spcBef>
                <a:spcPts val="400"/>
              </a:spcBef>
              <a:buClr>
                <a:schemeClr val="accent1"/>
              </a:buClr>
              <a:buSzPct val="68000"/>
              <a:buNone/>
            </a:pPr>
            <a:endParaRPr lang="es-EC" sz="2400" dirty="0" smtClean="0"/>
          </a:p>
          <a:p>
            <a:pPr marL="365760" lvl="2" indent="-256032" algn="just">
              <a:lnSpc>
                <a:spcPct val="150000"/>
              </a:lnSpc>
              <a:spcBef>
                <a:spcPts val="400"/>
              </a:spcBef>
              <a:buClr>
                <a:schemeClr val="accent1"/>
              </a:buClr>
              <a:buSzPct val="68000"/>
              <a:buNone/>
            </a:pPr>
            <a:endParaRPr lang="es-EC" sz="2400" dirty="0" smtClean="0"/>
          </a:p>
          <a:p>
            <a:pPr marL="365760" lvl="2" indent="-256032" algn="just">
              <a:lnSpc>
                <a:spcPct val="150000"/>
              </a:lnSpc>
              <a:spcBef>
                <a:spcPts val="400"/>
              </a:spcBef>
              <a:buClr>
                <a:schemeClr val="accent1"/>
              </a:buClr>
              <a:buSzPct val="68000"/>
              <a:buNone/>
            </a:pPr>
            <a:endParaRPr lang="es-EC" sz="2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268760"/>
            <a:ext cx="8229600" cy="4525963"/>
          </a:xfrm>
        </p:spPr>
        <p:txBody>
          <a:bodyPr>
            <a:normAutofit fontScale="92500"/>
          </a:bodyPr>
          <a:lstStyle/>
          <a:p>
            <a:pPr marL="109538" indent="0" algn="just">
              <a:lnSpc>
                <a:spcPct val="150000"/>
              </a:lnSpc>
              <a:buNone/>
            </a:pPr>
            <a:r>
              <a:rPr lang="es-ES" sz="2500" dirty="0" smtClean="0"/>
              <a:t>Este proyecto se lo puede dividir en 2 secciones: Software y Hardware.</a:t>
            </a:r>
          </a:p>
          <a:p>
            <a:pPr marL="109538" indent="0" algn="just">
              <a:buNone/>
            </a:pPr>
            <a:endParaRPr lang="es-ES" sz="2500" dirty="0" smtClean="0"/>
          </a:p>
          <a:p>
            <a:pPr marL="109538" indent="0" algn="just">
              <a:lnSpc>
                <a:spcPct val="150000"/>
              </a:lnSpc>
              <a:buNone/>
            </a:pPr>
            <a:r>
              <a:rPr lang="es-ES" sz="2500" dirty="0" smtClean="0"/>
              <a:t>El hardware se compone básicamente de la tarjeta </a:t>
            </a:r>
            <a:r>
              <a:rPr lang="es-ES" sz="2500" b="1" dirty="0" smtClean="0"/>
              <a:t>Avr Butterfly </a:t>
            </a:r>
            <a:r>
              <a:rPr lang="es-ES" sz="2500" dirty="0" smtClean="0"/>
              <a:t>la cual es manejada por el microcontrolador Atmega169 que es el encargado de controlar los dispositivos complementarios que posee el Butterfly tales  como joystick, LCD , sensores, etc.</a:t>
            </a:r>
          </a:p>
          <a:p>
            <a:pPr>
              <a:buNone/>
            </a:pPr>
            <a:endParaRPr lang="es-EC" dirty="0"/>
          </a:p>
        </p:txBody>
      </p:sp>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REQUERIMIENTOS DEL PROYECTO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7504" y="1268760"/>
            <a:ext cx="5688632" cy="4752527"/>
          </a:xfrm>
        </p:spPr>
        <p:txBody>
          <a:bodyPr>
            <a:normAutofit fontScale="92500"/>
          </a:bodyPr>
          <a:lstStyle/>
          <a:p>
            <a:pPr marL="109538" indent="0" algn="just">
              <a:lnSpc>
                <a:spcPct val="150000"/>
              </a:lnSpc>
              <a:buNone/>
            </a:pPr>
            <a:r>
              <a:rPr lang="es-ES" sz="2000" dirty="0" smtClean="0"/>
              <a:t>El software se compone básicamente del programa AVR Studio 4  el cual contiene los compiladores AVR GCC y AVR Assembler que nos permiten realizar códigos en lenguaje C y Assembler respectivamente y el programa Proteus el cual nos permite cargar el código en el microcontrolador e interconectar los demás elementos electrónicos y así realizar la simulación para verificar el correcto funcionamiento.</a:t>
            </a:r>
          </a:p>
          <a:p>
            <a:pPr>
              <a:buNone/>
            </a:pPr>
            <a:endParaRPr lang="es-EC" dirty="0"/>
          </a:p>
        </p:txBody>
      </p:sp>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6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REQUERIMIENTOS DEL PROYECTO</a:t>
            </a:r>
          </a:p>
        </p:txBody>
      </p:sp>
      <p:pic>
        <p:nvPicPr>
          <p:cNvPr id="5" name="4 Imagen" descr="http://www.scienceprog.com/wp-content/uploads/AVRStudio_GCC/AVRStudio_AVR_GCC_Project.PNG"/>
          <p:cNvPicPr/>
          <p:nvPr/>
        </p:nvPicPr>
        <p:blipFill>
          <a:blip r:embed="rId2" cstate="print"/>
          <a:srcRect/>
          <a:stretch>
            <a:fillRect/>
          </a:stretch>
        </p:blipFill>
        <p:spPr bwMode="auto">
          <a:xfrm>
            <a:off x="5940152" y="1484784"/>
            <a:ext cx="2848744" cy="2016224"/>
          </a:xfrm>
          <a:prstGeom prst="rect">
            <a:avLst/>
          </a:prstGeom>
          <a:ln>
            <a:noFill/>
          </a:ln>
          <a:effectLst>
            <a:outerShdw blurRad="190500" algn="tl" rotWithShape="0">
              <a:srgbClr val="000000">
                <a:alpha val="70000"/>
              </a:srgbClr>
            </a:outerShdw>
          </a:effectLst>
        </p:spPr>
      </p:pic>
      <p:pic>
        <p:nvPicPr>
          <p:cNvPr id="6" name="5 Imagen"/>
          <p:cNvPicPr/>
          <p:nvPr/>
        </p:nvPicPr>
        <p:blipFill>
          <a:blip r:embed="rId3" cstate="print"/>
          <a:srcRect/>
          <a:stretch>
            <a:fillRect/>
          </a:stretch>
        </p:blipFill>
        <p:spPr bwMode="auto">
          <a:xfrm>
            <a:off x="5940152" y="3717032"/>
            <a:ext cx="2880320" cy="208823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6024" y="1196752"/>
            <a:ext cx="8676456" cy="5184576"/>
          </a:xfrm>
        </p:spPr>
        <p:txBody>
          <a:bodyPr>
            <a:noAutofit/>
          </a:bodyPr>
          <a:lstStyle/>
          <a:p>
            <a:pPr algn="just">
              <a:lnSpc>
                <a:spcPct val="150000"/>
              </a:lnSpc>
              <a:buNone/>
            </a:pPr>
            <a:r>
              <a:rPr lang="es-ES" sz="1900" dirty="0" smtClean="0"/>
              <a:t>Para la implementación de la Plataforma se necesitaron de los</a:t>
            </a:r>
          </a:p>
          <a:p>
            <a:pPr algn="just">
              <a:lnSpc>
                <a:spcPct val="150000"/>
              </a:lnSpc>
              <a:buNone/>
            </a:pPr>
            <a:r>
              <a:rPr lang="es-ES" sz="1900" dirty="0" smtClean="0"/>
              <a:t>siguientes elementos:</a:t>
            </a:r>
          </a:p>
          <a:p>
            <a:pPr lvl="0" algn="just">
              <a:lnSpc>
                <a:spcPct val="150000"/>
              </a:lnSpc>
              <a:buNone/>
            </a:pPr>
            <a:r>
              <a:rPr lang="es-ES" sz="1900" b="1" dirty="0" smtClean="0"/>
              <a:t>   Protoboard o placa de pruebas</a:t>
            </a:r>
            <a:r>
              <a:rPr lang="es-ES" sz="1900" dirty="0" smtClean="0"/>
              <a:t>: nos permite  construir los prototipos de los circuitos electrónicos de los ejemplos elaborados.</a:t>
            </a:r>
          </a:p>
          <a:p>
            <a:pPr lvl="0" algn="just">
              <a:buNone/>
            </a:pPr>
            <a:r>
              <a:rPr lang="es-ES" sz="1900" dirty="0" smtClean="0"/>
              <a:t> </a:t>
            </a:r>
          </a:p>
          <a:p>
            <a:pPr lvl="0" algn="just">
              <a:lnSpc>
                <a:spcPct val="150000"/>
              </a:lnSpc>
              <a:buNone/>
            </a:pPr>
            <a:r>
              <a:rPr lang="es-ES" sz="1900" b="1" dirty="0" smtClean="0"/>
              <a:t>   Cuatro pilas doble A: </a:t>
            </a:r>
            <a:r>
              <a:rPr lang="es-ES" sz="1900" dirty="0" smtClean="0"/>
              <a:t>se utilizan como fuente de poder del Avr Butterfly para poder programarlo.</a:t>
            </a:r>
          </a:p>
          <a:p>
            <a:pPr algn="just">
              <a:buNone/>
            </a:pPr>
            <a:endParaRPr lang="es-ES" sz="1900" dirty="0" smtClean="0"/>
          </a:p>
          <a:p>
            <a:pPr lvl="0" algn="just">
              <a:lnSpc>
                <a:spcPct val="150000"/>
              </a:lnSpc>
              <a:buNone/>
            </a:pPr>
            <a:r>
              <a:rPr lang="es-ES" sz="1900" b="1" dirty="0" smtClean="0"/>
              <a:t>   Socket para Pilas:  </a:t>
            </a:r>
            <a:r>
              <a:rPr lang="es-ES" sz="1900" dirty="0" smtClean="0"/>
              <a:t>se</a:t>
            </a:r>
            <a:r>
              <a:rPr lang="es-ES" sz="1900" b="1" dirty="0" smtClean="0"/>
              <a:t> </a:t>
            </a:r>
            <a:r>
              <a:rPr lang="es-ES" sz="1900" dirty="0" smtClean="0"/>
              <a:t>utiliza para mantenerlas fijas y adicionalmente</a:t>
            </a:r>
          </a:p>
          <a:p>
            <a:pPr lvl="0" algn="just">
              <a:lnSpc>
                <a:spcPct val="150000"/>
              </a:lnSpc>
              <a:buNone/>
            </a:pPr>
            <a:r>
              <a:rPr lang="es-ES" sz="1900" dirty="0" smtClean="0"/>
              <a:t>   darnos la facilidad de cambiarlas en caso de que estén descargadas.</a:t>
            </a:r>
          </a:p>
          <a:p>
            <a:pPr algn="just">
              <a:lnSpc>
                <a:spcPct val="150000"/>
              </a:lnSpc>
              <a:buNone/>
            </a:pPr>
            <a:endParaRPr lang="es-EC" sz="2000" dirty="0" smtClean="0"/>
          </a:p>
          <a:p>
            <a:pPr algn="just">
              <a:buNone/>
            </a:pPr>
            <a:endParaRPr lang="es-ES" sz="2000" dirty="0" smtClean="0"/>
          </a:p>
        </p:txBody>
      </p:sp>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MATERIALES DE LA </a:t>
            </a:r>
          </a:p>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PLATAFORMA PARA EL AVR BUTTERFLY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268760"/>
            <a:ext cx="8640960" cy="4824536"/>
          </a:xfrm>
          <a:noFill/>
        </p:spPr>
        <p:txBody>
          <a:bodyPr>
            <a:normAutofit/>
          </a:bodyPr>
          <a:lstStyle/>
          <a:p>
            <a:pPr lvl="0" algn="just">
              <a:buNone/>
            </a:pPr>
            <a:endParaRPr lang="es-ES" sz="1900" b="1" dirty="0" smtClean="0"/>
          </a:p>
          <a:p>
            <a:pPr lvl="0" algn="just">
              <a:lnSpc>
                <a:spcPct val="150000"/>
              </a:lnSpc>
              <a:buNone/>
            </a:pPr>
            <a:r>
              <a:rPr lang="es-ES" sz="1900" b="1" dirty="0" smtClean="0"/>
              <a:t>   Tarjeta Butterfly:</a:t>
            </a:r>
            <a:r>
              <a:rPr lang="es-ES" sz="1900" dirty="0" smtClean="0"/>
              <a:t> la cual será programada para la implementación</a:t>
            </a:r>
          </a:p>
          <a:p>
            <a:pPr lvl="0" algn="just">
              <a:lnSpc>
                <a:spcPct val="150000"/>
              </a:lnSpc>
              <a:buNone/>
            </a:pPr>
            <a:r>
              <a:rPr lang="es-ES" sz="1900" dirty="0" smtClean="0"/>
              <a:t>   física de los ejemplos.</a:t>
            </a:r>
          </a:p>
          <a:p>
            <a:pPr algn="just">
              <a:buNone/>
            </a:pPr>
            <a:endParaRPr lang="es-EC" sz="1900" b="1" dirty="0" smtClean="0"/>
          </a:p>
          <a:p>
            <a:pPr algn="just">
              <a:lnSpc>
                <a:spcPct val="150000"/>
              </a:lnSpc>
              <a:buNone/>
            </a:pPr>
            <a:r>
              <a:rPr lang="es-EC" sz="1900" b="1" dirty="0" smtClean="0"/>
              <a:t>   Bus de datos:  </a:t>
            </a:r>
            <a:r>
              <a:rPr lang="es-EC" sz="1900" dirty="0" smtClean="0"/>
              <a:t>los cuales van conectados a los puertos B , D ,F de la</a:t>
            </a:r>
          </a:p>
          <a:p>
            <a:pPr algn="just">
              <a:lnSpc>
                <a:spcPct val="150000"/>
              </a:lnSpc>
              <a:buNone/>
            </a:pPr>
            <a:r>
              <a:rPr lang="es-EC" sz="1900" dirty="0" smtClean="0"/>
              <a:t>   tarjeta Butterfly según el requerimiento del ejemplo a desarrollar.</a:t>
            </a:r>
          </a:p>
          <a:p>
            <a:pPr algn="just">
              <a:buNone/>
            </a:pPr>
            <a:endParaRPr lang="es-EC" sz="1900" dirty="0" smtClean="0"/>
          </a:p>
          <a:p>
            <a:pPr algn="just">
              <a:lnSpc>
                <a:spcPct val="150000"/>
              </a:lnSpc>
              <a:buNone/>
            </a:pPr>
            <a:r>
              <a:rPr lang="es-EC" sz="1900" b="1" dirty="0" smtClean="0"/>
              <a:t>   Cable USB a DB9: </a:t>
            </a:r>
            <a:r>
              <a:rPr lang="es-EC" sz="1900" dirty="0" smtClean="0"/>
              <a:t> se lo utiliza para poder cargar el código de cada ejemplo en el microcontrolador atmega169 del Avr Butterfly</a:t>
            </a:r>
          </a:p>
          <a:p>
            <a:pPr algn="just">
              <a:lnSpc>
                <a:spcPct val="150000"/>
              </a:lnSpc>
              <a:buNone/>
            </a:pPr>
            <a:endParaRPr lang="es-EC" sz="1900" dirty="0" smtClean="0"/>
          </a:p>
        </p:txBody>
      </p:sp>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MATERIALES DE LA </a:t>
            </a:r>
          </a:p>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PLATAFORMA PARA EL AVR BUTTERFLY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PLATAFORMA PARA EL AVR BUTTERFLY</a:t>
            </a:r>
          </a:p>
        </p:txBody>
      </p:sp>
      <p:pic>
        <p:nvPicPr>
          <p:cNvPr id="6" name="5 Imagen" descr="plataforma.JPG"/>
          <p:cNvPicPr>
            <a:picLocks noChangeAspect="1"/>
          </p:cNvPicPr>
          <p:nvPr/>
        </p:nvPicPr>
        <p:blipFill>
          <a:blip r:embed="rId2" cstate="print"/>
          <a:stretch>
            <a:fillRect/>
          </a:stretch>
        </p:blipFill>
        <p:spPr>
          <a:xfrm>
            <a:off x="2123728" y="1340768"/>
            <a:ext cx="5256584" cy="4832044"/>
          </a:xfrm>
          <a:prstGeom prst="rect">
            <a:avLst/>
          </a:prstGeom>
          <a:ln w="28575">
            <a:solidFill>
              <a:schemeClr val="tx1"/>
            </a:solidFill>
          </a:ln>
        </p:spPr>
      </p:pic>
      <p:cxnSp>
        <p:nvCxnSpPr>
          <p:cNvPr id="10" name="9 Conector recto de flecha"/>
          <p:cNvCxnSpPr/>
          <p:nvPr/>
        </p:nvCxnSpPr>
        <p:spPr>
          <a:xfrm flipH="1" flipV="1">
            <a:off x="3851921" y="4005064"/>
            <a:ext cx="144015" cy="10081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12 Conector recto de flecha"/>
          <p:cNvCxnSpPr/>
          <p:nvPr/>
        </p:nvCxnSpPr>
        <p:spPr>
          <a:xfrm flipH="1" flipV="1">
            <a:off x="4788024" y="4005064"/>
            <a:ext cx="144016" cy="10081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14 Conector recto de flecha"/>
          <p:cNvCxnSpPr>
            <a:stCxn id="21" idx="0"/>
          </p:cNvCxnSpPr>
          <p:nvPr/>
        </p:nvCxnSpPr>
        <p:spPr>
          <a:xfrm flipH="1" flipV="1">
            <a:off x="4355976" y="4005064"/>
            <a:ext cx="88972" cy="5040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15 CuadroTexto"/>
          <p:cNvSpPr txBox="1"/>
          <p:nvPr/>
        </p:nvSpPr>
        <p:spPr>
          <a:xfrm>
            <a:off x="3687076" y="4967590"/>
            <a:ext cx="740908" cy="261610"/>
          </a:xfrm>
          <a:prstGeom prst="rect">
            <a:avLst/>
          </a:prstGeom>
          <a:noFill/>
        </p:spPr>
        <p:txBody>
          <a:bodyPr wrap="none" rtlCol="0">
            <a:spAutoFit/>
          </a:bodyPr>
          <a:lstStyle/>
          <a:p>
            <a:r>
              <a:rPr lang="es-EC" sz="1100" b="1" dirty="0" smtClean="0"/>
              <a:t>Puerto</a:t>
            </a:r>
            <a:r>
              <a:rPr lang="es-EC" sz="1000" b="1" dirty="0" smtClean="0"/>
              <a:t> B</a:t>
            </a:r>
            <a:endParaRPr lang="es-EC" sz="1000" b="1" dirty="0"/>
          </a:p>
        </p:txBody>
      </p:sp>
      <p:sp>
        <p:nvSpPr>
          <p:cNvPr id="20" name="19 CuadroTexto"/>
          <p:cNvSpPr txBox="1"/>
          <p:nvPr/>
        </p:nvSpPr>
        <p:spPr>
          <a:xfrm>
            <a:off x="4572000" y="4967590"/>
            <a:ext cx="792088" cy="261610"/>
          </a:xfrm>
          <a:prstGeom prst="rect">
            <a:avLst/>
          </a:prstGeom>
          <a:noFill/>
        </p:spPr>
        <p:txBody>
          <a:bodyPr wrap="square" rtlCol="0">
            <a:spAutoFit/>
          </a:bodyPr>
          <a:lstStyle/>
          <a:p>
            <a:r>
              <a:rPr lang="es-EC" sz="1100" b="1" dirty="0" smtClean="0"/>
              <a:t>Puerto</a:t>
            </a:r>
            <a:r>
              <a:rPr lang="es-EC" sz="1000" b="1" dirty="0" smtClean="0"/>
              <a:t> D</a:t>
            </a:r>
            <a:endParaRPr lang="es-EC" sz="1000" b="1" dirty="0"/>
          </a:p>
        </p:txBody>
      </p:sp>
      <p:sp>
        <p:nvSpPr>
          <p:cNvPr id="21" name="20 CuadroTexto"/>
          <p:cNvSpPr txBox="1"/>
          <p:nvPr/>
        </p:nvSpPr>
        <p:spPr>
          <a:xfrm>
            <a:off x="4173880" y="4509120"/>
            <a:ext cx="542136" cy="230832"/>
          </a:xfrm>
          <a:prstGeom prst="rect">
            <a:avLst/>
          </a:prstGeom>
          <a:noFill/>
        </p:spPr>
        <p:txBody>
          <a:bodyPr wrap="none" rtlCol="0">
            <a:spAutoFit/>
          </a:bodyPr>
          <a:lstStyle/>
          <a:p>
            <a:r>
              <a:rPr lang="es-EC" sz="900" b="1" dirty="0" smtClean="0"/>
              <a:t>ADC 4</a:t>
            </a:r>
            <a:endParaRPr lang="es-EC" sz="700" b="1" dirty="0"/>
          </a:p>
        </p:txBody>
      </p:sp>
      <p:cxnSp>
        <p:nvCxnSpPr>
          <p:cNvPr id="23" name="22 Conector recto de flecha"/>
          <p:cNvCxnSpPr>
            <a:stCxn id="25" idx="0"/>
          </p:cNvCxnSpPr>
          <p:nvPr/>
        </p:nvCxnSpPr>
        <p:spPr>
          <a:xfrm flipH="1" flipV="1">
            <a:off x="5220072" y="4221088"/>
            <a:ext cx="93164"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5" name="24 CuadroTexto"/>
          <p:cNvSpPr txBox="1"/>
          <p:nvPr/>
        </p:nvSpPr>
        <p:spPr>
          <a:xfrm>
            <a:off x="5046360" y="4581128"/>
            <a:ext cx="533752" cy="246221"/>
          </a:xfrm>
          <a:prstGeom prst="rect">
            <a:avLst/>
          </a:prstGeom>
          <a:noFill/>
        </p:spPr>
        <p:txBody>
          <a:bodyPr wrap="square" rtlCol="0">
            <a:spAutoFit/>
          </a:bodyPr>
          <a:lstStyle/>
          <a:p>
            <a:r>
              <a:rPr lang="es-EC" sz="1000" b="1" dirty="0" smtClean="0"/>
              <a:t>Reset</a:t>
            </a:r>
            <a:endParaRPr lang="es-EC" sz="800" b="1" dirty="0"/>
          </a:p>
        </p:txBody>
      </p:sp>
      <p:cxnSp>
        <p:nvCxnSpPr>
          <p:cNvPr id="33" name="32 Conector recto de flecha"/>
          <p:cNvCxnSpPr/>
          <p:nvPr/>
        </p:nvCxnSpPr>
        <p:spPr>
          <a:xfrm flipH="1" flipV="1">
            <a:off x="6012161" y="2132856"/>
            <a:ext cx="288031" cy="10081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6" name="35 CuadroTexto"/>
          <p:cNvSpPr txBox="1"/>
          <p:nvPr/>
        </p:nvSpPr>
        <p:spPr>
          <a:xfrm>
            <a:off x="5796136" y="3140968"/>
            <a:ext cx="1136850" cy="261610"/>
          </a:xfrm>
          <a:prstGeom prst="rect">
            <a:avLst/>
          </a:prstGeom>
          <a:noFill/>
        </p:spPr>
        <p:txBody>
          <a:bodyPr wrap="none" rtlCol="0">
            <a:spAutoFit/>
          </a:bodyPr>
          <a:lstStyle/>
          <a:p>
            <a:r>
              <a:rPr lang="es-EC" sz="1100" b="1" dirty="0" smtClean="0">
                <a:solidFill>
                  <a:schemeClr val="bg1"/>
                </a:solidFill>
              </a:rPr>
              <a:t>Motor DC 12v</a:t>
            </a:r>
            <a:endParaRPr lang="es-EC" sz="1100" b="1" dirty="0">
              <a:solidFill>
                <a:schemeClr val="bg1"/>
              </a:solidFill>
            </a:endParaRPr>
          </a:p>
        </p:txBody>
      </p:sp>
      <p:cxnSp>
        <p:nvCxnSpPr>
          <p:cNvPr id="38" name="37 Conector recto de flecha"/>
          <p:cNvCxnSpPr/>
          <p:nvPr/>
        </p:nvCxnSpPr>
        <p:spPr>
          <a:xfrm flipH="1" flipV="1">
            <a:off x="3419875" y="5229200"/>
            <a:ext cx="288029"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2" name="41 CuadroTexto"/>
          <p:cNvSpPr txBox="1"/>
          <p:nvPr/>
        </p:nvSpPr>
        <p:spPr>
          <a:xfrm>
            <a:off x="3203847" y="5559623"/>
            <a:ext cx="1080121" cy="430887"/>
          </a:xfrm>
          <a:prstGeom prst="rect">
            <a:avLst/>
          </a:prstGeom>
          <a:noFill/>
        </p:spPr>
        <p:txBody>
          <a:bodyPr wrap="square" rtlCol="0">
            <a:spAutoFit/>
          </a:bodyPr>
          <a:lstStyle/>
          <a:p>
            <a:pPr algn="ctr"/>
            <a:r>
              <a:rPr lang="es-EC" sz="1100" b="1" dirty="0" smtClean="0"/>
              <a:t>Conector</a:t>
            </a:r>
            <a:endParaRPr lang="es-EC" sz="1200" b="1" dirty="0" smtClean="0"/>
          </a:p>
          <a:p>
            <a:pPr algn="ctr"/>
            <a:r>
              <a:rPr lang="es-EC" sz="1100" b="1" dirty="0" smtClean="0"/>
              <a:t>DB9 Hembra</a:t>
            </a:r>
            <a:endParaRPr lang="es-EC" sz="1100" b="1" dirty="0"/>
          </a:p>
        </p:txBody>
      </p:sp>
      <p:sp>
        <p:nvSpPr>
          <p:cNvPr id="45" name="44 CuadroTexto"/>
          <p:cNvSpPr txBox="1"/>
          <p:nvPr/>
        </p:nvSpPr>
        <p:spPr>
          <a:xfrm>
            <a:off x="5387176" y="3645024"/>
            <a:ext cx="336952" cy="200055"/>
          </a:xfrm>
          <a:prstGeom prst="rect">
            <a:avLst/>
          </a:prstGeom>
          <a:noFill/>
        </p:spPr>
        <p:txBody>
          <a:bodyPr wrap="none" rtlCol="0">
            <a:spAutoFit/>
          </a:bodyPr>
          <a:lstStyle/>
          <a:p>
            <a:r>
              <a:rPr lang="es-EC" sz="700" b="1" dirty="0" smtClean="0"/>
              <a:t>Vcc</a:t>
            </a:r>
            <a:endParaRPr lang="es-EC" sz="700" b="1" dirty="0"/>
          </a:p>
        </p:txBody>
      </p:sp>
      <p:sp>
        <p:nvSpPr>
          <p:cNvPr id="46" name="45 CuadroTexto"/>
          <p:cNvSpPr txBox="1"/>
          <p:nvPr/>
        </p:nvSpPr>
        <p:spPr>
          <a:xfrm>
            <a:off x="5363132" y="3805009"/>
            <a:ext cx="360996" cy="200055"/>
          </a:xfrm>
          <a:prstGeom prst="rect">
            <a:avLst/>
          </a:prstGeom>
          <a:noFill/>
        </p:spPr>
        <p:txBody>
          <a:bodyPr wrap="none" rtlCol="0">
            <a:spAutoFit/>
          </a:bodyPr>
          <a:lstStyle/>
          <a:p>
            <a:r>
              <a:rPr lang="es-EC" sz="700" b="1" dirty="0" smtClean="0"/>
              <a:t>Gnd</a:t>
            </a:r>
            <a:endParaRPr lang="es-EC" sz="700" b="1" dirty="0"/>
          </a:p>
        </p:txBody>
      </p:sp>
      <p:sp>
        <p:nvSpPr>
          <p:cNvPr id="47" name="46 CuadroTexto"/>
          <p:cNvSpPr txBox="1"/>
          <p:nvPr/>
        </p:nvSpPr>
        <p:spPr>
          <a:xfrm>
            <a:off x="3995936" y="1988840"/>
            <a:ext cx="1128835" cy="369332"/>
          </a:xfrm>
          <a:prstGeom prst="rect">
            <a:avLst/>
          </a:prstGeom>
          <a:noFill/>
        </p:spPr>
        <p:txBody>
          <a:bodyPr wrap="none" rtlCol="0">
            <a:spAutoFit/>
          </a:bodyPr>
          <a:lstStyle/>
          <a:p>
            <a:r>
              <a:rPr lang="es-EC" dirty="0" smtClean="0">
                <a:solidFill>
                  <a:schemeClr val="bg1"/>
                </a:solidFill>
              </a:rPr>
              <a:t>Butterfly</a:t>
            </a:r>
            <a:endParaRPr lang="es-EC" dirty="0">
              <a:solidFill>
                <a:schemeClr val="bg1"/>
              </a:solidFill>
            </a:endParaRPr>
          </a:p>
        </p:txBody>
      </p:sp>
      <p:cxnSp>
        <p:nvCxnSpPr>
          <p:cNvPr id="48" name="47 Conector recto de flecha"/>
          <p:cNvCxnSpPr>
            <a:stCxn id="50" idx="0"/>
          </p:cNvCxnSpPr>
          <p:nvPr/>
        </p:nvCxnSpPr>
        <p:spPr>
          <a:xfrm flipH="1" flipV="1">
            <a:off x="2843809" y="3823156"/>
            <a:ext cx="108011"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0" name="49 CuadroTexto"/>
          <p:cNvSpPr txBox="1"/>
          <p:nvPr/>
        </p:nvSpPr>
        <p:spPr>
          <a:xfrm>
            <a:off x="2627784" y="4183196"/>
            <a:ext cx="648072" cy="253916"/>
          </a:xfrm>
          <a:prstGeom prst="rect">
            <a:avLst/>
          </a:prstGeom>
          <a:noFill/>
        </p:spPr>
        <p:txBody>
          <a:bodyPr wrap="square" rtlCol="0">
            <a:spAutoFit/>
          </a:bodyPr>
          <a:lstStyle/>
          <a:p>
            <a:r>
              <a:rPr lang="es-EC" sz="1000" b="1" dirty="0" smtClean="0"/>
              <a:t>Vcc 3v</a:t>
            </a:r>
            <a:endParaRPr lang="es-EC" sz="1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268760"/>
            <a:ext cx="8352928" cy="4896544"/>
          </a:xfrm>
        </p:spPr>
        <p:txBody>
          <a:bodyPr>
            <a:normAutofit/>
          </a:bodyPr>
          <a:lstStyle/>
          <a:p>
            <a:pPr marL="365760" lvl="2" indent="-256032">
              <a:spcBef>
                <a:spcPts val="400"/>
              </a:spcBef>
              <a:buClr>
                <a:schemeClr val="accent1"/>
              </a:buClr>
              <a:buSzPct val="68000"/>
              <a:buNone/>
            </a:pPr>
            <a:r>
              <a:rPr lang="x-none" sz="2800" b="1" smtClean="0"/>
              <a:t>Contador up/down</a:t>
            </a:r>
            <a:endParaRPr lang="es-EC" sz="2800" b="1" dirty="0" smtClean="0"/>
          </a:p>
          <a:p>
            <a:pPr algn="just">
              <a:lnSpc>
                <a:spcPct val="150000"/>
              </a:lnSpc>
              <a:buNone/>
            </a:pPr>
            <a:r>
              <a:rPr lang="es-EC" dirty="0" smtClean="0"/>
              <a:t>   El ejemplo consiste en un contador ascendente/descendente de dos dígitos, con una frecuencia de conteo de 1Hz, en el cual se cambia el sentido del conteo mediante el uso joystick es decir, si se presiona hacia arriba el conteo es ascendente o si se presiona hacia abajo el conteo es descendente</a:t>
            </a:r>
          </a:p>
        </p:txBody>
      </p:sp>
      <p:sp>
        <p:nvSpPr>
          <p:cNvPr id="4" name="3 Rectángulo"/>
          <p:cNvSpPr/>
          <p:nvPr/>
        </p:nvSpPr>
        <p:spPr>
          <a:xfrm>
            <a:off x="0" y="0"/>
            <a:ext cx="9144000" cy="1124744"/>
          </a:xfrm>
          <a:prstGeom prst="rect">
            <a:avLst/>
          </a:prstGeom>
          <a:gradFill flip="none"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path path="circle">
              <a:fillToRect r="100000" b="100000"/>
            </a:path>
            <a:tileRect l="-100000" t="-100000"/>
          </a:gradFill>
          <a:ln>
            <a:solidFill>
              <a:schemeClr val="accent1">
                <a:lumMod val="50000"/>
              </a:schemeClr>
            </a:solidFill>
          </a:ln>
          <a:effectLst>
            <a:glow rad="63500">
              <a:schemeClr val="accent1">
                <a:satMod val="175000"/>
                <a:alpha val="40000"/>
              </a:schemeClr>
            </a:glow>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EJEMPLOS</a:t>
            </a:r>
            <a:r>
              <a:rPr lang="es-EC" sz="3200" dirty="0">
                <a:ln w="18415" cmpd="sng">
                  <a:solidFill>
                    <a:srgbClr val="FFFFFF"/>
                  </a:solidFill>
                  <a:prstDash val="solid"/>
                </a:ln>
                <a:solidFill>
                  <a:srgbClr val="FFFFFF"/>
                </a:solidFill>
                <a:effectLst>
                  <a:outerShdw blurRad="38100" dist="38100" dir="2700000" algn="tl">
                    <a:srgbClr val="000000">
                      <a:alpha val="43137"/>
                    </a:srgbClr>
                  </a:outerShdw>
                </a:effectLst>
              </a:rPr>
              <a:t> </a:t>
            </a:r>
            <a:r>
              <a:rPr lang="es-EC" sz="3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LENGUAJE ENSAMBLADOR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570</TotalTime>
  <Words>1372</Words>
  <Application>Microsoft Office PowerPoint</Application>
  <PresentationFormat>Presentación en pantalla (4:3)</PresentationFormat>
  <Paragraphs>139</Paragraphs>
  <Slides>33</Slides>
  <Notes>2</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33</vt:i4>
      </vt:variant>
    </vt:vector>
  </HeadingPairs>
  <TitlesOfParts>
    <vt:vector size="34" baseType="lpstr">
      <vt:lpstr>Concurrencia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personal</dc:creator>
  <cp:lastModifiedBy>personal</cp:lastModifiedBy>
  <cp:revision>138</cp:revision>
  <dcterms:created xsi:type="dcterms:W3CDTF">2011-11-16T19:05:12Z</dcterms:created>
  <dcterms:modified xsi:type="dcterms:W3CDTF">2012-01-16T23:20:39Z</dcterms:modified>
</cp:coreProperties>
</file>