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0"/>
  </p:notesMasterIdLst>
  <p:sldIdLst>
    <p:sldId id="256" r:id="rId2"/>
    <p:sldId id="257" r:id="rId3"/>
    <p:sldId id="258" r:id="rId4"/>
    <p:sldId id="259" r:id="rId5"/>
    <p:sldId id="260" r:id="rId6"/>
    <p:sldId id="262" r:id="rId7"/>
    <p:sldId id="263" r:id="rId8"/>
    <p:sldId id="264" r:id="rId9"/>
    <p:sldId id="265" r:id="rId10"/>
    <p:sldId id="305" r:id="rId11"/>
    <p:sldId id="268" r:id="rId12"/>
    <p:sldId id="266" r:id="rId13"/>
    <p:sldId id="267" r:id="rId14"/>
    <p:sldId id="300" r:id="rId15"/>
    <p:sldId id="301" r:id="rId16"/>
    <p:sldId id="295" r:id="rId17"/>
    <p:sldId id="302" r:id="rId18"/>
    <p:sldId id="296" r:id="rId19"/>
    <p:sldId id="269" r:id="rId20"/>
    <p:sldId id="270" r:id="rId21"/>
    <p:sldId id="271" r:id="rId22"/>
    <p:sldId id="276" r:id="rId23"/>
    <p:sldId id="304" r:id="rId24"/>
    <p:sldId id="303" r:id="rId25"/>
    <p:sldId id="288" r:id="rId26"/>
    <p:sldId id="289" r:id="rId27"/>
    <p:sldId id="290"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BCD"/>
    <a:srgbClr val="F3791D"/>
    <a:srgbClr val="F48736"/>
    <a:srgbClr val="FD3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88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A01BA-F625-421A-9973-4B103B3F71D9}" type="datetimeFigureOut">
              <a:rPr lang="en-US" smtClean="0"/>
              <a:pPr/>
              <a:t>30/07/2012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0D802-C08C-45EA-BCA3-066A9ACA1CE9}" type="slidenum">
              <a:rPr lang="en-US" smtClean="0"/>
              <a:pPr/>
              <a:t>‹#›</a:t>
            </a:fld>
            <a:endParaRPr lang="en-US"/>
          </a:p>
        </p:txBody>
      </p:sp>
    </p:spTree>
    <p:extLst>
      <p:ext uri="{BB962C8B-B14F-4D97-AF65-F5344CB8AC3E}">
        <p14:creationId xmlns:p14="http://schemas.microsoft.com/office/powerpoint/2010/main" val="961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8A0D802-C08C-45EA-BCA3-066A9ACA1CE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8A0D802-C08C-45EA-BCA3-066A9ACA1CE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s-E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latinLnBrk="0">
              <a:defRPr lang="es-ES" sz="4800" b="1">
                <a:solidFill>
                  <a:schemeClr val="tx1"/>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s-E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latinLnBrk="0">
              <a:buNone/>
              <a:defRPr lang="es-ES">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s-E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latinLnBrk="0">
              <a:defRPr lang="es-ES">
                <a:solidFill>
                  <a:srgbClr val="FFFFFF"/>
                </a:solidFill>
              </a:defRPr>
            </a:lvl1pPr>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19" name="Footer Placeholder 18"/>
          <p:cNvSpPr>
            <a:spLocks noGrp="1"/>
          </p:cNvSpPr>
          <p:nvPr>
            <p:ph type="ftr" sz="quarter" idx="11"/>
          </p:nvPr>
        </p:nvSpPr>
        <p:spPr/>
        <p:txBody>
          <a:bodyPr/>
          <a:lstStyle>
            <a:lvl1pPr latinLnBrk="0">
              <a:defRPr lang="es-ES">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latinLnBrk="0">
              <a:defRPr lang="es-ES">
                <a:solidFill>
                  <a:srgbClr val="FFFFFF"/>
                </a:solidFill>
              </a:defRPr>
            </a:lvl1pPr>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s-E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s-E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latinLnBrk="0">
              <a:buNone/>
              <a:defRPr lang="es-ES"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s-E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latinLnBrk="0">
              <a:buNone/>
              <a:defRPr lang="es-ES" sz="2300">
                <a:solidFill>
                  <a:schemeClr val="tx1"/>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Content Placeholder 3"/>
          <p:cNvSpPr>
            <a:spLocks noGrp="1"/>
          </p:cNvSpPr>
          <p:nvPr>
            <p:ph sz="half" idx="2"/>
          </p:nvPr>
        </p:nvSpPr>
        <p:spPr>
          <a:xfrm>
            <a:off x="4648200" y="1481328"/>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5" name="Date Placeholder 4"/>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latinLnBrk="0">
              <a:defRPr lang="es-ES"/>
            </a:lvl1pPr>
            <a:extLst/>
          </a:lstStyle>
          <a:p>
            <a:r>
              <a:rPr kumimoji="0" lang="en-US" smtClean="0"/>
              <a:t>Click to edit Master title style</a:t>
            </a:r>
            <a:endParaRPr kumimoji="0" lang="es-E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latinLnBrk="0">
              <a:buNone/>
              <a:defRPr lang="es-ES" sz="2400" b="0">
                <a:solidFill>
                  <a:schemeClr val="bg1"/>
                </a:solidFill>
              </a:defRPr>
            </a:lvl1pPr>
            <a:lvl2pPr>
              <a:buNone/>
              <a:defRPr lang="es-ES" sz="2000" b="1"/>
            </a:lvl2pPr>
            <a:lvl3pPr>
              <a:buNone/>
              <a:defRPr lang="es-ES" sz="1800" b="1"/>
            </a:lvl3pPr>
            <a:lvl4pPr>
              <a:buNone/>
              <a:defRPr lang="es-ES" sz="1600" b="1"/>
            </a:lvl4pPr>
            <a:lvl5pPr>
              <a:buNone/>
              <a:defRPr lang="es-ES"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latinLnBrk="0">
              <a:buNone/>
              <a:defRPr lang="es-ES" sz="2400" b="0">
                <a:solidFill>
                  <a:schemeClr val="bg1"/>
                </a:solidFill>
              </a:defRPr>
            </a:lvl1pPr>
            <a:lvl2pPr>
              <a:buNone/>
              <a:defRPr lang="es-ES" sz="2000" b="1"/>
            </a:lvl2pPr>
            <a:lvl3pPr>
              <a:buNone/>
              <a:defRPr lang="es-ES" sz="1800" b="1"/>
            </a:lvl3pPr>
            <a:lvl4pPr>
              <a:buNone/>
              <a:defRPr lang="es-ES" sz="1600" b="1"/>
            </a:lvl4pPr>
            <a:lvl5pPr>
              <a:buNone/>
              <a:defRPr lang="es-ES"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latinLnBrk="0">
              <a:spcBef>
                <a:spcPts val="0"/>
              </a:spcBef>
              <a:defRPr lang="es-ES" sz="2400"/>
            </a:lvl1pPr>
            <a:lvl2pPr>
              <a:defRPr lang="es-ES" sz="2000"/>
            </a:lvl2pPr>
            <a:lvl3pPr>
              <a:defRPr lang="es-ES" sz="1800"/>
            </a:lvl3pPr>
            <a:lvl4pPr>
              <a:defRPr lang="es-ES" sz="1600"/>
            </a:lvl4pPr>
            <a:lvl5pPr>
              <a:defRPr lang="es-ES"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7" name="Date Placeholder 6"/>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latinLnBrk="0">
              <a:buNone/>
              <a:defRPr lang="es-ES" sz="2500" b="0">
                <a:solidFill>
                  <a:schemeClr val="accent1"/>
                </a:solidFill>
                <a:effectLst/>
              </a:defRPr>
            </a:lvl1pPr>
            <a:extLst/>
          </a:lstStyle>
          <a:p>
            <a:r>
              <a:rPr kumimoji="0" lang="en-US" smtClean="0"/>
              <a:t>Click to edit Master title style</a:t>
            </a:r>
            <a:endParaRPr kumimoji="0" lang="es-ES"/>
          </a:p>
        </p:txBody>
      </p:sp>
      <p:sp>
        <p:nvSpPr>
          <p:cNvPr id="3" name="Text Placeholder 2"/>
          <p:cNvSpPr>
            <a:spLocks noGrp="1"/>
          </p:cNvSpPr>
          <p:nvPr>
            <p:ph type="body" idx="2"/>
          </p:nvPr>
        </p:nvSpPr>
        <p:spPr>
          <a:xfrm>
            <a:off x="4419600" y="5355102"/>
            <a:ext cx="3974592" cy="914400"/>
          </a:xfrm>
        </p:spPr>
        <p:txBody>
          <a:bodyPr/>
          <a:lstStyle>
            <a:lvl1pPr marL="0" indent="0" algn="r" latinLnBrk="0">
              <a:buNone/>
              <a:defRPr lang="es-ES" sz="1600"/>
            </a:lvl1pPr>
            <a:lvl2pPr>
              <a:buNone/>
              <a:defRPr lang="es-ES" sz="1200"/>
            </a:lvl2pPr>
            <a:lvl3pPr>
              <a:buNone/>
              <a:defRPr lang="es-ES" sz="1000"/>
            </a:lvl3pPr>
            <a:lvl4pPr>
              <a:buNone/>
              <a:defRPr lang="es-ES" sz="900"/>
            </a:lvl4pPr>
            <a:lvl5pPr>
              <a:buNone/>
              <a:defRPr lang="es-ES"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5" name="Date Placeholder 4"/>
          <p:cNvSpPr>
            <a:spLocks noGrp="1"/>
          </p:cNvSpPr>
          <p:nvPr>
            <p:ph type="dt" sz="half" idx="10"/>
          </p:nvPr>
        </p:nvSpPr>
        <p:spPr>
          <a:xfrm>
            <a:off x="6727032" y="6407944"/>
            <a:ext cx="1920240" cy="365760"/>
          </a:xfrm>
        </p:spPr>
        <p:txBody>
          <a:bodyPr/>
          <a:lstStyle>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latinLnBrk="0">
              <a:buNone/>
              <a:defRPr lang="es-ES" sz="1400"/>
            </a:lvl1pPr>
            <a:lvl2pPr>
              <a:defRPr lang="es-ES" sz="1200"/>
            </a:lvl2pPr>
            <a:lvl3pPr>
              <a:defRPr lang="es-ES" sz="1000"/>
            </a:lvl3pPr>
            <a:lvl4pPr>
              <a:defRPr lang="es-ES" sz="900"/>
            </a:lvl4pPr>
            <a:lvl5pPr>
              <a:defRPr lang="es-ES"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latinLnBrk="0">
              <a:buNone/>
              <a:defRPr lang="es-ES" sz="3200"/>
            </a:lvl1pPr>
            <a:extLst/>
          </a:lstStyle>
          <a:p>
            <a:r>
              <a:rPr kumimoji="0" lang="en-US" smtClean="0"/>
              <a:t>Click icon to add picture</a:t>
            </a:r>
            <a:endParaRPr kumimoji="0" lang="es-ES"/>
          </a:p>
        </p:txBody>
      </p:sp>
      <p:sp>
        <p:nvSpPr>
          <p:cNvPr id="5" name="Date Placeholder 4"/>
          <p:cNvSpPr>
            <a:spLocks noGrp="1"/>
          </p:cNvSpPr>
          <p:nvPr>
            <p:ph type="dt" sz="half" idx="10"/>
          </p:nvPr>
        </p:nvSpPr>
        <p:spPr/>
        <p:txBody>
          <a:bodyPr/>
          <a:lstStyle>
            <a:lvl1pPr latinLnBrk="0">
              <a:defRPr lang="es-ES">
                <a:solidFill>
                  <a:schemeClr val="tx1"/>
                </a:solidFill>
              </a:defRPr>
            </a:lvl1pPr>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6" name="Footer Placeholder 5"/>
          <p:cNvSpPr>
            <a:spLocks noGrp="1"/>
          </p:cNvSpPr>
          <p:nvPr>
            <p:ph type="ftr" sz="quarter" idx="11"/>
          </p:nvPr>
        </p:nvSpPr>
        <p:spPr>
          <a:xfrm>
            <a:off x="4380072" y="6407944"/>
            <a:ext cx="2350681" cy="365125"/>
          </a:xfrm>
        </p:spPr>
        <p:txBody>
          <a:bodyPr/>
          <a:lstStyle>
            <a:lvl1pPr latinLnBrk="0">
              <a:defRPr lang="es-ES">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latinLnBrk="0">
              <a:defRPr lang="es-ES">
                <a:solidFill>
                  <a:schemeClr val="tx1"/>
                </a:solidFill>
              </a:defRPr>
            </a:lvl1pPr>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latinLnBrk="0">
              <a:buNone/>
              <a:defRPr lang="es-ES"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s-E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a:t>Haga clic para modificar el estilo de título del patrón</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lang="es-ES" sz="1000">
                <a:solidFill>
                  <a:schemeClr val="tx1"/>
                </a:solidFill>
              </a:defRPr>
            </a:lvl1pPr>
            <a:extLst/>
          </a:lstStyle>
          <a:p>
            <a:fld id="{8D3816DF-213E-421B-92D3-C068DBB023D6}" type="datetimeFigureOut">
              <a:rPr lang="es-ES" smtClean="0">
                <a:solidFill>
                  <a:schemeClr val="tx2"/>
                </a:solidFill>
              </a:rPr>
              <a:pPr/>
              <a:t>30/07/2012</a:t>
            </a:fld>
            <a:endParaRPr lang="es-ES" sz="110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lang="es-ES"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lang="es-ES" sz="1000" b="0">
                <a:solidFill>
                  <a:schemeClr val="tx1"/>
                </a:solidFill>
              </a:defRPr>
            </a:lvl1pPr>
            <a:extLst/>
          </a:lstStyle>
          <a:p>
            <a:pPr algn="l"/>
            <a:fld id="{72AC53DF-4216-466D-99A7-94400E6C2A25}" type="slidenum">
              <a:rPr lang="es-ES" sz="1200" smtClean="0">
                <a:solidFill>
                  <a:schemeClr val="tx2"/>
                </a:solidFill>
              </a:rPr>
              <a:pPr algn="l"/>
              <a:t>‹#›</a:t>
            </a:fld>
            <a:endParaRPr lang="es-E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med">
    <p:wipe dir="r"/>
  </p:transition>
  <p:timing>
    <p:tnLst>
      <p:par>
        <p:cTn id="1" dur="indefinite" restart="never" nodeType="tmRoot"/>
      </p:par>
    </p:tnLst>
  </p:timing>
  <p:txStyles>
    <p:titleStyle>
      <a:lvl1pPr algn="l" rtl="0" eaLnBrk="1" latinLnBrk="0" hangingPunct="1">
        <a:spcBef>
          <a:spcPct val="0"/>
        </a:spcBef>
        <a:buNone/>
        <a:defRPr kumimoji="0" lang="es-ES"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lang="es-ES"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lang="es-ES"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es-ES"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lang="es-ES"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lang="es-ES"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lang="es-ES"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lang="es-ES"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lang="es-ES"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lang="es-ES" sz="16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214422"/>
            <a:ext cx="7772400" cy="1829761"/>
          </a:xfrm>
        </p:spPr>
        <p:txBody>
          <a:bodyPr>
            <a:normAutofit fontScale="90000"/>
          </a:bodyPr>
          <a:lstStyle/>
          <a:p>
            <a:pPr algn="just"/>
            <a:r>
              <a:rPr lang="es-EC" dirty="0" smtClean="0"/>
              <a:t/>
            </a:r>
            <a:br>
              <a:rPr lang="es-EC" dirty="0" smtClean="0"/>
            </a:br>
            <a:r>
              <a:rPr lang="es-EC" dirty="0" smtClean="0"/>
              <a:t/>
            </a:r>
            <a:br>
              <a:rPr lang="es-EC" dirty="0" smtClean="0"/>
            </a:br>
            <a:r>
              <a:rPr lang="es-EC" dirty="0" smtClean="0"/>
              <a:t/>
            </a:r>
            <a:br>
              <a:rPr lang="es-EC" dirty="0" smtClean="0"/>
            </a:br>
            <a:r>
              <a:rPr lang="es-EC" sz="2700" dirty="0" smtClean="0">
                <a:solidFill>
                  <a:srgbClr val="6DBBCD"/>
                </a:solidFill>
              </a:rPr>
              <a:t>IMPLEMENTACION Y MEDICION DE UN AMBIENTE VIRTUALIZADO DE SERVIDORES QUE SE COMUNICAN POR MEDIO DE ENLACES REMOTOS.</a:t>
            </a:r>
            <a:endParaRPr lang="en-US" sz="2700" dirty="0">
              <a:solidFill>
                <a:srgbClr val="6DBBCD"/>
              </a:solidFill>
            </a:endParaRPr>
          </a:p>
        </p:txBody>
      </p:sp>
      <p:sp>
        <p:nvSpPr>
          <p:cNvPr id="3" name="Subtitle 2"/>
          <p:cNvSpPr>
            <a:spLocks noGrp="1"/>
          </p:cNvSpPr>
          <p:nvPr>
            <p:ph type="subTitle" idx="1"/>
          </p:nvPr>
        </p:nvSpPr>
        <p:spPr>
          <a:xfrm>
            <a:off x="6729482" y="3714752"/>
            <a:ext cx="2128798" cy="1199704"/>
          </a:xfrm>
        </p:spPr>
        <p:txBody>
          <a:bodyPr>
            <a:normAutofit/>
          </a:bodyPr>
          <a:lstStyle/>
          <a:p>
            <a:r>
              <a:rPr lang="en-US" sz="1300" dirty="0" smtClean="0"/>
              <a:t>TUTOR:</a:t>
            </a:r>
          </a:p>
          <a:p>
            <a:endParaRPr lang="en-US" sz="1300" dirty="0" smtClean="0"/>
          </a:p>
          <a:p>
            <a:r>
              <a:rPr lang="en-US" sz="1300" dirty="0" smtClean="0"/>
              <a:t>ING. RAYNER DURANGO</a:t>
            </a:r>
          </a:p>
        </p:txBody>
      </p:sp>
      <p:sp>
        <p:nvSpPr>
          <p:cNvPr id="5" name="Subtitle 2"/>
          <p:cNvSpPr txBox="1">
            <a:spLocks/>
          </p:cNvSpPr>
          <p:nvPr/>
        </p:nvSpPr>
        <p:spPr>
          <a:xfrm>
            <a:off x="928662" y="285728"/>
            <a:ext cx="7772400" cy="11997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PROYECTO TESIS</a:t>
            </a:r>
            <a:r>
              <a:rPr kumimoji="0" lang="en-US" sz="2700" b="0" i="0" u="none" strike="noStrike" kern="1200" cap="none" spc="0" normalizeH="0" noProof="0" dirty="0" smtClean="0">
                <a:ln>
                  <a:noFill/>
                </a:ln>
                <a:solidFill>
                  <a:schemeClr val="tx1"/>
                </a:solidFill>
                <a:effectLst/>
                <a:uLnTx/>
                <a:uFillTx/>
                <a:latin typeface="+mn-lt"/>
                <a:ea typeface="+mn-ea"/>
                <a:cs typeface="+mn-cs"/>
              </a:rPr>
              <a:t> DE GRADO</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ubtitle 2"/>
          <p:cNvSpPr txBox="1">
            <a:spLocks/>
          </p:cNvSpPr>
          <p:nvPr/>
        </p:nvSpPr>
        <p:spPr>
          <a:xfrm>
            <a:off x="714348" y="3786190"/>
            <a:ext cx="2414550" cy="1199704"/>
          </a:xfrm>
          <a:prstGeom prst="rect">
            <a:avLst/>
          </a:prstGeom>
        </p:spPr>
        <p:txBody>
          <a:bodyPr vert="horz" lIns="45720" rIns="45720">
            <a:normAutofit fontScale="47500" lnSpcReduction="20000"/>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PRESENTADO POR:</a:t>
            </a: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DIEGO PEÑAFIEL</a:t>
            </a: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JONATHAN MENDOZA</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54274" name="Picture 2" descr="http://www.icm.espol.edu.ec/estudiantes/2008/200821478/images/Imagenes%20de%20Fondo/LOGO_ESPOL_GIF.gif"/>
          <p:cNvPicPr>
            <a:picLocks noChangeAspect="1" noChangeArrowheads="1"/>
          </p:cNvPicPr>
          <p:nvPr/>
        </p:nvPicPr>
        <p:blipFill>
          <a:blip r:embed="rId2"/>
          <a:srcRect/>
          <a:stretch>
            <a:fillRect/>
          </a:stretch>
        </p:blipFill>
        <p:spPr bwMode="auto">
          <a:xfrm>
            <a:off x="3929058" y="3428999"/>
            <a:ext cx="2028821" cy="164307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solidFill>
                  <a:srgbClr val="6DBBCD"/>
                </a:solidFill>
              </a:rPr>
              <a:t>DESCRIPCIÓN DEL PROYECTO</a:t>
            </a:r>
          </a:p>
        </p:txBody>
      </p:sp>
      <p:pic>
        <p:nvPicPr>
          <p:cNvPr id="1028" name="Picture 4"/>
          <p:cNvPicPr>
            <a:picLocks noGrp="1" noChangeAspect="1" noChangeArrowheads="1"/>
          </p:cNvPicPr>
          <p:nvPr>
            <p:ph idx="1"/>
          </p:nvPr>
        </p:nvPicPr>
        <p:blipFill>
          <a:blip r:embed="rId3"/>
          <a:srcRect/>
          <a:stretch>
            <a:fillRect/>
          </a:stretch>
        </p:blipFill>
        <p:spPr bwMode="auto">
          <a:xfrm>
            <a:off x="951924" y="1481138"/>
            <a:ext cx="7240151" cy="452596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a:xfrm>
            <a:off x="628680" y="2857496"/>
            <a:ext cx="8229600" cy="1143000"/>
          </a:xfrm>
        </p:spPr>
        <p:txBody>
          <a:bodyPr>
            <a:normAutofit fontScale="90000"/>
          </a:bodyPr>
          <a:lstStyle/>
          <a:p>
            <a:r>
              <a:rPr lang="en-US" sz="4400" dirty="0" smtClean="0">
                <a:solidFill>
                  <a:srgbClr val="6DBBCD"/>
                </a:solidFill>
              </a:rPr>
              <a:t>COMPONENTES DEL PROYECTO</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solidFill>
                  <a:srgbClr val="6DBBCD"/>
                </a:solidFill>
              </a:rPr>
              <a:t>SERVIDOR HOST</a:t>
            </a:r>
          </a:p>
        </p:txBody>
      </p:sp>
      <p:sp>
        <p:nvSpPr>
          <p:cNvPr id="5" name="Content Placeholder 4"/>
          <p:cNvSpPr>
            <a:spLocks noGrp="1"/>
          </p:cNvSpPr>
          <p:nvPr>
            <p:ph idx="1"/>
          </p:nvPr>
        </p:nvSpPr>
        <p:spPr>
          <a:xfrm>
            <a:off x="457200" y="1285860"/>
            <a:ext cx="8229600" cy="5214974"/>
          </a:xfrm>
        </p:spPr>
        <p:txBody>
          <a:bodyPr numCol="1">
            <a:normAutofit/>
          </a:bodyPr>
          <a:lstStyle/>
          <a:p>
            <a:pPr marL="615600" lvl="1" indent="-615600" algn="just">
              <a:spcBef>
                <a:spcPts val="400"/>
              </a:spcBef>
              <a:buSzPct val="95000"/>
              <a:buFont typeface="Wingdings 2" pitchFamily="18" charset="2"/>
              <a:buChar char=""/>
            </a:pPr>
            <a:r>
              <a:rPr lang="en-US" sz="2700" dirty="0" smtClean="0"/>
              <a:t>SOFTWARE</a:t>
            </a:r>
          </a:p>
          <a:p>
            <a:pPr marL="1109376" lvl="2" indent="-615600" algn="just">
              <a:buClr>
                <a:srgbClr val="F3791D"/>
              </a:buClr>
              <a:buSzPct val="95000"/>
              <a:buFont typeface="Wingdings" pitchFamily="2" charset="2"/>
              <a:buChar char="q"/>
            </a:pPr>
            <a:r>
              <a:rPr lang="en-US" dirty="0" err="1" smtClean="0"/>
              <a:t>Vmware</a:t>
            </a:r>
            <a:r>
              <a:rPr lang="en-US" dirty="0" smtClean="0"/>
              <a:t> </a:t>
            </a:r>
            <a:r>
              <a:rPr lang="en-US" dirty="0" err="1" smtClean="0"/>
              <a:t>ESXi</a:t>
            </a:r>
            <a:r>
              <a:rPr lang="en-US" dirty="0" smtClean="0"/>
              <a:t> 4.0</a:t>
            </a:r>
          </a:p>
          <a:p>
            <a:pPr marL="1109376" lvl="2" indent="-615600" algn="just">
              <a:buClr>
                <a:srgbClr val="F3791D"/>
              </a:buClr>
              <a:buSzPct val="95000"/>
              <a:buFont typeface="Wingdings" pitchFamily="2" charset="2"/>
              <a:buChar char="q"/>
            </a:pPr>
            <a:endParaRPr lang="en-US" dirty="0" smtClean="0"/>
          </a:p>
          <a:p>
            <a:pPr marL="1109376" lvl="2" indent="-615600" algn="just">
              <a:buClr>
                <a:srgbClr val="F3791D"/>
              </a:buClr>
              <a:buSzPct val="95000"/>
              <a:buFont typeface="Wingdings" pitchFamily="2" charset="2"/>
              <a:buChar char="q"/>
            </a:pPr>
            <a:endParaRPr lang="en-US" dirty="0" smtClean="0"/>
          </a:p>
          <a:p>
            <a:pPr marL="1109376" lvl="2" indent="-615600" algn="just">
              <a:buClr>
                <a:srgbClr val="F3791D"/>
              </a:buClr>
              <a:buSzPct val="95000"/>
              <a:buFont typeface="Wingdings" pitchFamily="2" charset="2"/>
              <a:buChar char="q"/>
            </a:pPr>
            <a:endParaRPr lang="en-US" dirty="0" smtClean="0"/>
          </a:p>
          <a:p>
            <a:pPr marL="1109376" lvl="2" indent="-615600" algn="just">
              <a:buClr>
                <a:srgbClr val="F3791D"/>
              </a:buClr>
              <a:buSzPct val="95000"/>
              <a:buFont typeface="Wingdings" pitchFamily="2" charset="2"/>
              <a:buChar char="q"/>
            </a:pPr>
            <a:endParaRPr lang="en-US" dirty="0" smtClean="0"/>
          </a:p>
          <a:p>
            <a:pPr marL="1109376" lvl="2" indent="-615600" algn="just">
              <a:buClr>
                <a:srgbClr val="F3791D"/>
              </a:buClr>
              <a:buSzPct val="95000"/>
              <a:buFont typeface="Wingdings" pitchFamily="2" charset="2"/>
              <a:buChar char="q"/>
            </a:pPr>
            <a:endParaRPr lang="en-US" dirty="0" smtClean="0"/>
          </a:p>
          <a:p>
            <a:pPr marL="1109376" lvl="2" indent="-615600" algn="just">
              <a:buClr>
                <a:srgbClr val="F3791D"/>
              </a:buClr>
              <a:buSzPct val="95000"/>
              <a:buFont typeface="Wingdings" pitchFamily="2" charset="2"/>
              <a:buChar char="q"/>
            </a:pPr>
            <a:r>
              <a:rPr lang="es-EC" dirty="0" smtClean="0"/>
              <a:t>Clientes 2003 </a:t>
            </a:r>
            <a:r>
              <a:rPr lang="es-EC" dirty="0" err="1" smtClean="0"/>
              <a:t>Srv</a:t>
            </a:r>
            <a:endParaRPr lang="es-EC" dirty="0" smtClean="0"/>
          </a:p>
          <a:p>
            <a:pPr marL="1109376" lvl="2" indent="-615600" algn="just">
              <a:buClr>
                <a:srgbClr val="F3791D"/>
              </a:buClr>
              <a:buSzPct val="95000"/>
              <a:buNone/>
            </a:pPr>
            <a:endParaRPr lang="en-US" dirty="0" smtClean="0"/>
          </a:p>
          <a:p>
            <a:pPr marL="615600" indent="-615600" algn="just">
              <a:buSzPct val="95000"/>
              <a:buNone/>
            </a:pPr>
            <a:endParaRPr lang="en-US" dirty="0" smtClean="0"/>
          </a:p>
        </p:txBody>
      </p:sp>
      <p:pic>
        <p:nvPicPr>
          <p:cNvPr id="32770" name="Picture 2" descr="http://1.bp.blogspot.com/-XxhPCYS4VuA/TnnW_xJXMRI/AAAAAAAAAdI/lWwBffa0qrY/s1600/Podtech_VMware_VDI_virtualization_2.jpg"/>
          <p:cNvPicPr>
            <a:picLocks noChangeAspect="1" noChangeArrowheads="1"/>
          </p:cNvPicPr>
          <p:nvPr/>
        </p:nvPicPr>
        <p:blipFill>
          <a:blip r:embed="rId3"/>
          <a:srcRect/>
          <a:stretch>
            <a:fillRect/>
          </a:stretch>
        </p:blipFill>
        <p:spPr bwMode="auto">
          <a:xfrm>
            <a:off x="4714876" y="2143116"/>
            <a:ext cx="3500430" cy="1500198"/>
          </a:xfrm>
          <a:prstGeom prst="rect">
            <a:avLst/>
          </a:prstGeom>
          <a:noFill/>
        </p:spPr>
      </p:pic>
      <p:pic>
        <p:nvPicPr>
          <p:cNvPr id="32772" name="Picture 4" descr="http://3.bp.blogspot.com/-9UrTmBN9b_I/Td1cMceokWI/AAAAAAAAAAM/9O_h0d2Ax0Q/s1600/xxms_2003server.jpg"/>
          <p:cNvPicPr>
            <a:picLocks noChangeAspect="1" noChangeArrowheads="1"/>
          </p:cNvPicPr>
          <p:nvPr/>
        </p:nvPicPr>
        <p:blipFill>
          <a:blip r:embed="rId4" cstate="print"/>
          <a:srcRect/>
          <a:stretch>
            <a:fillRect/>
          </a:stretch>
        </p:blipFill>
        <p:spPr bwMode="auto">
          <a:xfrm>
            <a:off x="5000628" y="4286256"/>
            <a:ext cx="3214710" cy="228601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15600" indent="-615600" algn="just">
              <a:buSzPct val="95000"/>
              <a:buFont typeface="Wingdings 2" pitchFamily="18" charset="2"/>
              <a:buChar char=""/>
            </a:pPr>
            <a:r>
              <a:rPr lang="en-US" dirty="0" smtClean="0"/>
              <a:t>SOFTWARE</a:t>
            </a:r>
          </a:p>
          <a:p>
            <a:pPr marL="1109376" lvl="2" indent="-615600" algn="just">
              <a:buClr>
                <a:srgbClr val="F3791D"/>
              </a:buClr>
              <a:buSzPct val="95000"/>
              <a:buFont typeface="Wingdings" pitchFamily="2" charset="2"/>
              <a:buChar char="q"/>
            </a:pPr>
            <a:r>
              <a:rPr lang="en-US" dirty="0" smtClean="0"/>
              <a:t>Windows 2003 </a:t>
            </a:r>
            <a:r>
              <a:rPr lang="en-US" dirty="0" err="1" smtClean="0"/>
              <a:t>Srv</a:t>
            </a:r>
            <a:endParaRPr lang="en-US" dirty="0" smtClean="0"/>
          </a:p>
          <a:p>
            <a:pPr marL="1109376" lvl="2" indent="-615600" algn="just">
              <a:buClr>
                <a:srgbClr val="F3791D"/>
              </a:buClr>
              <a:buSzPct val="95000"/>
              <a:buFont typeface="Wingdings" pitchFamily="2" charset="2"/>
              <a:buChar char="q"/>
            </a:pPr>
            <a:r>
              <a:rPr lang="es-EC" dirty="0" err="1" smtClean="0"/>
              <a:t>Memory</a:t>
            </a:r>
            <a:r>
              <a:rPr lang="es-EC" dirty="0" smtClean="0"/>
              <a:t> </a:t>
            </a:r>
            <a:r>
              <a:rPr lang="es-EC" dirty="0" err="1" smtClean="0"/>
              <a:t>figaro</a:t>
            </a:r>
            <a:endParaRPr lang="es-EC" dirty="0" smtClean="0"/>
          </a:p>
          <a:p>
            <a:pPr marL="1109376" lvl="2" indent="-615600" algn="just">
              <a:buClr>
                <a:srgbClr val="F3791D"/>
              </a:buClr>
              <a:buSzPct val="95000"/>
              <a:buFont typeface="Wingdings" pitchFamily="2" charset="2"/>
              <a:buChar char="q"/>
            </a:pPr>
            <a:r>
              <a:rPr lang="es-EC" dirty="0" err="1" smtClean="0"/>
              <a:t>Memory</a:t>
            </a:r>
            <a:r>
              <a:rPr lang="es-EC" dirty="0" smtClean="0"/>
              <a:t> </a:t>
            </a:r>
            <a:r>
              <a:rPr lang="es-EC" dirty="0" err="1" smtClean="0"/>
              <a:t>worky</a:t>
            </a:r>
            <a:endParaRPr lang="es-EC" dirty="0" smtClean="0"/>
          </a:p>
          <a:p>
            <a:pPr marL="1109376" lvl="2" indent="-615600" algn="just">
              <a:buClr>
                <a:srgbClr val="F3791D"/>
              </a:buClr>
              <a:buSzPct val="95000"/>
              <a:buFont typeface="Wingdings" pitchFamily="2" charset="2"/>
              <a:buChar char="q"/>
            </a:pPr>
            <a:r>
              <a:rPr lang="es-EC" dirty="0" err="1" smtClean="0"/>
              <a:t>Memory</a:t>
            </a:r>
            <a:r>
              <a:rPr lang="es-EC" dirty="0" smtClean="0"/>
              <a:t> </a:t>
            </a:r>
            <a:r>
              <a:rPr lang="es-EC" dirty="0" err="1" smtClean="0"/>
              <a:t>conty</a:t>
            </a:r>
            <a:endParaRPr lang="es-EC" dirty="0" smtClean="0"/>
          </a:p>
          <a:p>
            <a:pPr marL="1109376" lvl="2" indent="-615600" algn="just">
              <a:buClr>
                <a:srgbClr val="F3791D"/>
              </a:buClr>
              <a:buSzPct val="95000"/>
              <a:buFont typeface="Wingdings" pitchFamily="2" charset="2"/>
              <a:buChar char="q"/>
            </a:pPr>
            <a:endParaRPr lang="en-US" dirty="0" smtClean="0"/>
          </a:p>
        </p:txBody>
      </p:sp>
      <p:sp>
        <p:nvSpPr>
          <p:cNvPr id="3" name="2 Título"/>
          <p:cNvSpPr>
            <a:spLocks noGrp="1"/>
          </p:cNvSpPr>
          <p:nvPr>
            <p:ph type="title"/>
          </p:nvPr>
        </p:nvSpPr>
        <p:spPr/>
        <p:txBody>
          <a:bodyPr>
            <a:normAutofit/>
          </a:bodyPr>
          <a:lstStyle/>
          <a:p>
            <a:r>
              <a:rPr lang="en-US" sz="3900" dirty="0" smtClean="0">
                <a:solidFill>
                  <a:srgbClr val="6DBBCD"/>
                </a:solidFill>
              </a:rPr>
              <a:t>SERVIDOR GUEST 1</a:t>
            </a:r>
          </a:p>
        </p:txBody>
      </p:sp>
      <p:pic>
        <p:nvPicPr>
          <p:cNvPr id="30721" name="Picture 1"/>
          <p:cNvPicPr>
            <a:picLocks noChangeAspect="1" noChangeArrowheads="1"/>
          </p:cNvPicPr>
          <p:nvPr/>
        </p:nvPicPr>
        <p:blipFill>
          <a:blip r:embed="rId3"/>
          <a:srcRect/>
          <a:stretch>
            <a:fillRect/>
          </a:stretch>
        </p:blipFill>
        <p:spPr bwMode="auto">
          <a:xfrm>
            <a:off x="500034" y="4357694"/>
            <a:ext cx="2428892" cy="1428760"/>
          </a:xfrm>
          <a:prstGeom prst="rect">
            <a:avLst/>
          </a:prstGeom>
          <a:noFill/>
          <a:ln w="9525">
            <a:noFill/>
            <a:miter lim="800000"/>
            <a:headEnd/>
            <a:tailEnd/>
          </a:ln>
          <a:effectLst/>
        </p:spPr>
      </p:pic>
      <p:pic>
        <p:nvPicPr>
          <p:cNvPr id="30722" name="Picture 2"/>
          <p:cNvPicPr>
            <a:picLocks noChangeAspect="1" noChangeArrowheads="1"/>
          </p:cNvPicPr>
          <p:nvPr/>
        </p:nvPicPr>
        <p:blipFill>
          <a:blip r:embed="rId4"/>
          <a:srcRect/>
          <a:stretch>
            <a:fillRect/>
          </a:stretch>
        </p:blipFill>
        <p:spPr bwMode="auto">
          <a:xfrm>
            <a:off x="3428992" y="4357694"/>
            <a:ext cx="2357454" cy="150019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5"/>
          <a:srcRect/>
          <a:stretch>
            <a:fillRect/>
          </a:stretch>
        </p:blipFill>
        <p:spPr bwMode="auto">
          <a:xfrm>
            <a:off x="6215074" y="4357694"/>
            <a:ext cx="2357454"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15600" indent="-615600" algn="just">
              <a:buSzPct val="95000"/>
              <a:buFont typeface="Wingdings 2" pitchFamily="18" charset="2"/>
              <a:buChar char=""/>
            </a:pPr>
            <a:r>
              <a:rPr lang="en-US" dirty="0" smtClean="0"/>
              <a:t>SOFTWARE</a:t>
            </a:r>
          </a:p>
          <a:p>
            <a:pPr marL="1109376" lvl="2" indent="-615600" algn="just">
              <a:buClr>
                <a:srgbClr val="F3791D"/>
              </a:buClr>
              <a:buSzPct val="95000"/>
              <a:buFont typeface="Wingdings" pitchFamily="2" charset="2"/>
              <a:buChar char="q"/>
            </a:pPr>
            <a:r>
              <a:rPr lang="en-US" dirty="0" smtClean="0"/>
              <a:t>Windows 2003 </a:t>
            </a:r>
            <a:r>
              <a:rPr lang="en-US" dirty="0" err="1" smtClean="0"/>
              <a:t>Srv</a:t>
            </a:r>
            <a:endParaRPr lang="en-US" dirty="0" smtClean="0"/>
          </a:p>
          <a:p>
            <a:pPr marL="1109376" lvl="2" indent="-615600" algn="just">
              <a:buClr>
                <a:srgbClr val="F3791D"/>
              </a:buClr>
              <a:buSzPct val="95000"/>
              <a:buFont typeface="Wingdings" pitchFamily="2" charset="2"/>
              <a:buChar char="q"/>
            </a:pPr>
            <a:r>
              <a:rPr lang="es-EC" dirty="0" smtClean="0"/>
              <a:t>Replica de AD</a:t>
            </a:r>
          </a:p>
          <a:p>
            <a:pPr marL="1109376" lvl="2" indent="-615600" algn="just">
              <a:buClr>
                <a:srgbClr val="F3791D"/>
              </a:buClr>
              <a:buSzPct val="95000"/>
              <a:buFont typeface="Wingdings" pitchFamily="2" charset="2"/>
              <a:buChar char="q"/>
            </a:pPr>
            <a:r>
              <a:rPr lang="es-EC" dirty="0" smtClean="0"/>
              <a:t>Antivirus</a:t>
            </a:r>
          </a:p>
          <a:p>
            <a:pPr marL="1109376" lvl="2" indent="-615600" algn="just">
              <a:buClr>
                <a:srgbClr val="F3791D"/>
              </a:buClr>
              <a:buSzPct val="95000"/>
              <a:buFont typeface="Wingdings" pitchFamily="2" charset="2"/>
              <a:buChar char="q"/>
            </a:pPr>
            <a:r>
              <a:rPr lang="es-EC" dirty="0" smtClean="0"/>
              <a:t>BDD SQL</a:t>
            </a:r>
          </a:p>
          <a:p>
            <a:pPr marL="1109376" lvl="2" indent="-615600" algn="just">
              <a:buClr>
                <a:srgbClr val="F3791D"/>
              </a:buClr>
              <a:buSzPct val="95000"/>
              <a:buFont typeface="Wingdings" pitchFamily="2" charset="2"/>
              <a:buChar char="q"/>
            </a:pPr>
            <a:endParaRPr lang="es-EC" dirty="0" smtClean="0"/>
          </a:p>
          <a:p>
            <a:endParaRPr lang="es-EC" dirty="0"/>
          </a:p>
        </p:txBody>
      </p:sp>
      <p:sp>
        <p:nvSpPr>
          <p:cNvPr id="3" name="2 Título"/>
          <p:cNvSpPr>
            <a:spLocks noGrp="1"/>
          </p:cNvSpPr>
          <p:nvPr>
            <p:ph type="title"/>
          </p:nvPr>
        </p:nvSpPr>
        <p:spPr/>
        <p:txBody>
          <a:bodyPr/>
          <a:lstStyle/>
          <a:p>
            <a:r>
              <a:rPr lang="en-US" sz="4400" dirty="0" smtClean="0">
                <a:solidFill>
                  <a:srgbClr val="6DBBCD"/>
                </a:solidFill>
              </a:rPr>
              <a:t>SERVIDOR GUEST 2</a:t>
            </a:r>
            <a:endParaRPr lang="es-EC" dirty="0"/>
          </a:p>
        </p:txBody>
      </p:sp>
      <p:pic>
        <p:nvPicPr>
          <p:cNvPr id="4" name="3 Imagen"/>
          <p:cNvPicPr/>
          <p:nvPr/>
        </p:nvPicPr>
        <p:blipFill>
          <a:blip r:embed="rId2" cstate="print"/>
          <a:srcRect/>
          <a:stretch>
            <a:fillRect/>
          </a:stretch>
        </p:blipFill>
        <p:spPr bwMode="auto">
          <a:xfrm>
            <a:off x="1428728" y="3500438"/>
            <a:ext cx="6286544"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15600" indent="-615600" algn="just">
              <a:buSzPct val="95000"/>
              <a:buFont typeface="Wingdings 2" pitchFamily="18" charset="2"/>
              <a:buChar char=""/>
            </a:pPr>
            <a:r>
              <a:rPr lang="en-US" dirty="0" smtClean="0"/>
              <a:t>SOFTWARE</a:t>
            </a:r>
          </a:p>
          <a:p>
            <a:pPr marL="1109376" lvl="2" indent="-615600" algn="just">
              <a:buClr>
                <a:srgbClr val="F3791D"/>
              </a:buClr>
              <a:buSzPct val="95000"/>
              <a:buFont typeface="Wingdings" pitchFamily="2" charset="2"/>
              <a:buChar char="q"/>
            </a:pPr>
            <a:r>
              <a:rPr lang="en-US" dirty="0" smtClean="0"/>
              <a:t>Windows 2003 </a:t>
            </a:r>
            <a:r>
              <a:rPr lang="en-US" dirty="0" err="1" smtClean="0"/>
              <a:t>Srv</a:t>
            </a:r>
            <a:endParaRPr lang="en-US" dirty="0" smtClean="0"/>
          </a:p>
          <a:p>
            <a:pPr marL="1109376" lvl="2" indent="-615600" algn="just">
              <a:buClr>
                <a:srgbClr val="F3791D"/>
              </a:buClr>
              <a:buSzPct val="95000"/>
              <a:buFont typeface="Wingdings" pitchFamily="2" charset="2"/>
              <a:buChar char="q"/>
            </a:pPr>
            <a:r>
              <a:rPr lang="es-EC" dirty="0" smtClean="0"/>
              <a:t>BDD </a:t>
            </a:r>
            <a:r>
              <a:rPr lang="es-EC" dirty="0" err="1" smtClean="0"/>
              <a:t>MySQL</a:t>
            </a:r>
            <a:endParaRPr lang="es-EC" dirty="0" smtClean="0"/>
          </a:p>
          <a:p>
            <a:pPr marL="1109376" lvl="2" indent="-615600" algn="just">
              <a:buClr>
                <a:srgbClr val="F3791D"/>
              </a:buClr>
              <a:buSzPct val="95000"/>
              <a:buFont typeface="Wingdings" pitchFamily="2" charset="2"/>
              <a:buChar char="q"/>
            </a:pPr>
            <a:r>
              <a:rPr lang="es-EC" dirty="0" err="1" smtClean="0"/>
              <a:t>MySQLjog</a:t>
            </a:r>
            <a:endParaRPr lang="es-EC" dirty="0" smtClean="0"/>
          </a:p>
          <a:p>
            <a:pPr marL="1109376" lvl="2" indent="-615600" algn="just">
              <a:buClr>
                <a:srgbClr val="F3791D"/>
              </a:buClr>
              <a:buSzPct val="95000"/>
              <a:buFont typeface="Wingdings" pitchFamily="2" charset="2"/>
              <a:buChar char="q"/>
            </a:pPr>
            <a:r>
              <a:rPr lang="es-EC" dirty="0" smtClean="0"/>
              <a:t>Apache</a:t>
            </a:r>
          </a:p>
          <a:p>
            <a:endParaRPr lang="es-EC" dirty="0"/>
          </a:p>
        </p:txBody>
      </p:sp>
      <p:sp>
        <p:nvSpPr>
          <p:cNvPr id="3" name="2 Título"/>
          <p:cNvSpPr>
            <a:spLocks noGrp="1"/>
          </p:cNvSpPr>
          <p:nvPr>
            <p:ph type="title"/>
          </p:nvPr>
        </p:nvSpPr>
        <p:spPr/>
        <p:txBody>
          <a:bodyPr/>
          <a:lstStyle/>
          <a:p>
            <a:r>
              <a:rPr lang="en-US" sz="4000" dirty="0" smtClean="0">
                <a:solidFill>
                  <a:srgbClr val="6DBBCD"/>
                </a:solidFill>
              </a:rPr>
              <a:t>SERVIDOR GUEST 3</a:t>
            </a:r>
            <a:endParaRPr lang="es-EC" dirty="0"/>
          </a:p>
        </p:txBody>
      </p:sp>
      <p:pic>
        <p:nvPicPr>
          <p:cNvPr id="4" name="3 Imagen"/>
          <p:cNvPicPr/>
          <p:nvPr/>
        </p:nvPicPr>
        <p:blipFill>
          <a:blip r:embed="rId2" cstate="print"/>
          <a:srcRect/>
          <a:stretch>
            <a:fillRect/>
          </a:stretch>
        </p:blipFill>
        <p:spPr bwMode="auto">
          <a:xfrm>
            <a:off x="2000232" y="3562516"/>
            <a:ext cx="5715040" cy="315263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numCol="2"/>
          <a:lstStyle/>
          <a:p>
            <a:pPr marL="615600" lvl="2" indent="-615600" algn="just">
              <a:spcBef>
                <a:spcPts val="400"/>
              </a:spcBef>
              <a:buClr>
                <a:schemeClr val="accent1"/>
              </a:buClr>
              <a:buSzPct val="95000"/>
              <a:buFont typeface="Wingdings 2" pitchFamily="18" charset="2"/>
              <a:buChar char=""/>
            </a:pPr>
            <a:r>
              <a:rPr lang="es-EC" sz="2500" dirty="0" smtClean="0"/>
              <a:t>Servidor Virtualizado</a:t>
            </a:r>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p:txBody>
      </p:sp>
      <p:sp>
        <p:nvSpPr>
          <p:cNvPr id="3" name="2 Título"/>
          <p:cNvSpPr>
            <a:spLocks noGrp="1"/>
          </p:cNvSpPr>
          <p:nvPr>
            <p:ph type="title"/>
          </p:nvPr>
        </p:nvSpPr>
        <p:spPr/>
        <p:txBody>
          <a:bodyPr>
            <a:normAutofit/>
          </a:bodyPr>
          <a:lstStyle/>
          <a:p>
            <a:r>
              <a:rPr lang="es-ES" sz="3900" dirty="0" smtClean="0">
                <a:solidFill>
                  <a:srgbClr val="6DBBCD"/>
                </a:solidFill>
              </a:rPr>
              <a:t>ELECCIÓN DE HARDWARE</a:t>
            </a:r>
            <a:endParaRPr lang="en-US" sz="3900" dirty="0" smtClean="0">
              <a:solidFill>
                <a:srgbClr val="6DBBCD"/>
              </a:solidFill>
            </a:endParaRPr>
          </a:p>
        </p:txBody>
      </p:sp>
      <p:pic>
        <p:nvPicPr>
          <p:cNvPr id="6" name="5 Imagen"/>
          <p:cNvPicPr/>
          <p:nvPr/>
        </p:nvPicPr>
        <p:blipFill>
          <a:blip r:embed="rId3" cstate="print"/>
          <a:srcRect/>
          <a:stretch>
            <a:fillRect/>
          </a:stretch>
        </p:blipFill>
        <p:spPr bwMode="auto">
          <a:xfrm>
            <a:off x="1857356" y="1928802"/>
            <a:ext cx="4294049" cy="3571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15600" lvl="2" indent="-615600" algn="just">
              <a:spcBef>
                <a:spcPts val="400"/>
              </a:spcBef>
              <a:buClr>
                <a:schemeClr val="accent1"/>
              </a:buClr>
              <a:buSzPct val="95000"/>
              <a:buFont typeface="Wingdings 2" pitchFamily="18" charset="2"/>
              <a:buChar char=""/>
            </a:pPr>
            <a:r>
              <a:rPr lang="es-EC" sz="2500" dirty="0" smtClean="0"/>
              <a:t>Servidor </a:t>
            </a:r>
            <a:r>
              <a:rPr lang="es-EC" sz="2500" dirty="0" smtClean="0"/>
              <a:t>Físico</a:t>
            </a:r>
            <a:endParaRPr lang="es-EC" sz="2500" dirty="0" smtClean="0"/>
          </a:p>
          <a:p>
            <a:pPr marL="365760" lvl="2" indent="-256032">
              <a:spcBef>
                <a:spcPts val="400"/>
              </a:spcBef>
              <a:buClr>
                <a:schemeClr val="accent1"/>
              </a:buClr>
              <a:buSzPct val="68000"/>
              <a:buFont typeface="Wingdings 3"/>
              <a:buChar char=""/>
            </a:pPr>
            <a:endParaRPr lang="es-EC" sz="2500" dirty="0" smtClean="0"/>
          </a:p>
          <a:p>
            <a:endParaRPr lang="es-EC" dirty="0"/>
          </a:p>
        </p:txBody>
      </p:sp>
      <p:sp>
        <p:nvSpPr>
          <p:cNvPr id="3" name="2 Título"/>
          <p:cNvSpPr>
            <a:spLocks noGrp="1"/>
          </p:cNvSpPr>
          <p:nvPr>
            <p:ph type="title"/>
          </p:nvPr>
        </p:nvSpPr>
        <p:spPr/>
        <p:txBody>
          <a:bodyPr/>
          <a:lstStyle/>
          <a:p>
            <a:r>
              <a:rPr sz="4400" dirty="0" smtClean="0">
                <a:solidFill>
                  <a:srgbClr val="6DBBCD"/>
                </a:solidFill>
              </a:rPr>
              <a:t>ELECCIÓN DE HARDWARE</a:t>
            </a:r>
            <a:endParaRPr lang="es-EC" dirty="0"/>
          </a:p>
        </p:txBody>
      </p:sp>
      <p:pic>
        <p:nvPicPr>
          <p:cNvPr id="68616" name="Picture 8"/>
          <p:cNvPicPr>
            <a:picLocks noChangeAspect="1" noChangeArrowheads="1"/>
          </p:cNvPicPr>
          <p:nvPr/>
        </p:nvPicPr>
        <p:blipFill>
          <a:blip r:embed="rId2"/>
          <a:srcRect/>
          <a:stretch>
            <a:fillRect/>
          </a:stretch>
        </p:blipFill>
        <p:spPr bwMode="auto">
          <a:xfrm>
            <a:off x="3138505" y="1981223"/>
            <a:ext cx="3933825"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74032"/>
            <a:ext cx="8229600" cy="1143000"/>
          </a:xfrm>
        </p:spPr>
        <p:txBody>
          <a:bodyPr/>
          <a:lstStyle/>
          <a:p>
            <a:pPr algn="ctr"/>
            <a:r>
              <a:rPr lang="en-US" sz="4400" dirty="0" smtClean="0">
                <a:solidFill>
                  <a:srgbClr val="6DBBCD"/>
                </a:solidFill>
              </a:rPr>
              <a:t>VMware</a:t>
            </a:r>
            <a:endParaRPr lang="en-US" dirty="0"/>
          </a:p>
        </p:txBody>
      </p:sp>
      <p:pic>
        <p:nvPicPr>
          <p:cNvPr id="4" name="Picture 2" descr="http://1.bp.blogspot.com/-XxhPCYS4VuA/TnnW_xJXMRI/AAAAAAAAAdI/lWwBffa0qrY/s1600/Podtech_VMware_VDI_virtualization_2.jpg"/>
          <p:cNvPicPr>
            <a:picLocks noGrp="1" noChangeAspect="1" noChangeArrowheads="1"/>
          </p:cNvPicPr>
          <p:nvPr>
            <p:ph idx="1"/>
          </p:nvPr>
        </p:nvPicPr>
        <p:blipFill>
          <a:blip r:embed="rId2"/>
          <a:srcRect/>
          <a:stretch>
            <a:fillRect/>
          </a:stretch>
        </p:blipFill>
        <p:spPr bwMode="auto">
          <a:xfrm>
            <a:off x="2571736" y="3643314"/>
            <a:ext cx="4572000" cy="25717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buFont typeface="Wingdings" pitchFamily="2" charset="2"/>
              <a:buChar char="q"/>
            </a:pPr>
            <a:r>
              <a:rPr lang="es-EC" dirty="0" err="1" smtClean="0"/>
              <a:t>VMware</a:t>
            </a:r>
            <a:r>
              <a:rPr lang="es-EC" dirty="0" smtClean="0"/>
              <a:t> ESX Server es su propio sistema operativo. A diferencia de GSX o Microsoft Virtual Server 2005, ESX no es un paquete de software que se instala en un host ESX es el sistema operativo host</a:t>
            </a:r>
          </a:p>
          <a:p>
            <a:endParaRPr lang="es-EC" dirty="0" smtClean="0"/>
          </a:p>
          <a:p>
            <a:pPr>
              <a:buFont typeface="Wingdings" pitchFamily="2" charset="2"/>
              <a:buChar char="q"/>
            </a:pPr>
            <a:r>
              <a:rPr lang="es-EC" dirty="0" smtClean="0"/>
              <a:t>Usando ESX tenemos Rendimiento, Fiabilidad que son los puntos más importantes para la implementación de la virtualizacion y que podamos obtener los resultados deseados al usar un ambiente virtualizado</a:t>
            </a:r>
          </a:p>
          <a:p>
            <a:pPr marL="109728" indent="0" algn="just">
              <a:buNone/>
            </a:pPr>
            <a:r>
              <a:rPr lang="es-EC" dirty="0" smtClean="0"/>
              <a:t>.</a:t>
            </a:r>
            <a:endParaRPr lang="es-ES" dirty="0"/>
          </a:p>
        </p:txBody>
      </p:sp>
      <p:sp>
        <p:nvSpPr>
          <p:cNvPr id="3" name="2 Título"/>
          <p:cNvSpPr>
            <a:spLocks noGrp="1"/>
          </p:cNvSpPr>
          <p:nvPr>
            <p:ph type="title"/>
          </p:nvPr>
        </p:nvSpPr>
        <p:spPr/>
        <p:txBody>
          <a:bodyPr>
            <a:normAutofit/>
          </a:bodyPr>
          <a:lstStyle/>
          <a:p>
            <a:r>
              <a:rPr lang="es-ES" sz="3900" dirty="0" err="1" smtClean="0">
                <a:solidFill>
                  <a:srgbClr val="6DBBCD"/>
                </a:solidFill>
              </a:rPr>
              <a:t>Vmware</a:t>
            </a:r>
            <a:r>
              <a:rPr lang="es-ES" sz="3900" dirty="0" smtClean="0">
                <a:solidFill>
                  <a:srgbClr val="6DBBCD"/>
                </a:solidFill>
              </a:rPr>
              <a:t> </a:t>
            </a:r>
            <a:r>
              <a:rPr lang="es-ES" sz="3900" dirty="0" err="1" smtClean="0">
                <a:solidFill>
                  <a:srgbClr val="6DBBCD"/>
                </a:solidFill>
              </a:rPr>
              <a:t>ESXi</a:t>
            </a:r>
            <a:endParaRPr lang="es-ES" sz="3900" dirty="0">
              <a:solidFill>
                <a:srgbClr val="6DBBC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a:bodyPr>
          <a:lstStyle/>
          <a:p>
            <a:pPr marL="615600" indent="-615600" algn="just">
              <a:buSzPct val="95000"/>
              <a:buFont typeface="Wingdings 2" pitchFamily="18" charset="2"/>
              <a:buChar char=""/>
            </a:pPr>
            <a:r>
              <a:rPr lang="es-EC" dirty="0" smtClean="0"/>
              <a:t>El concepto de </a:t>
            </a:r>
            <a:r>
              <a:rPr lang="es-EC" dirty="0" err="1" smtClean="0"/>
              <a:t>virtualización</a:t>
            </a:r>
            <a:r>
              <a:rPr lang="es-EC" dirty="0" smtClean="0"/>
              <a:t> no es nuevo, todos conocemos:</a:t>
            </a:r>
          </a:p>
          <a:p>
            <a:pPr marL="615600" indent="-615600" algn="just">
              <a:buSzPct val="95000"/>
              <a:buNone/>
            </a:pPr>
            <a:endParaRPr lang="es-EC" sz="1700" dirty="0" smtClean="0"/>
          </a:p>
          <a:p>
            <a:pPr marL="1109376" lvl="2" indent="-615600" algn="just">
              <a:buClr>
                <a:srgbClr val="F3791D"/>
              </a:buClr>
              <a:buSzPct val="95000"/>
              <a:buFont typeface="Wingdings" pitchFamily="2" charset="2"/>
              <a:buChar char="q"/>
            </a:pPr>
            <a:r>
              <a:rPr lang="es-EC" dirty="0" smtClean="0"/>
              <a:t>Maquinas virtuales.</a:t>
            </a:r>
          </a:p>
          <a:p>
            <a:pPr marL="1109376" lvl="2" indent="-615600" algn="just">
              <a:buClr>
                <a:srgbClr val="F3791D"/>
              </a:buClr>
              <a:buSzPct val="95000"/>
              <a:buFont typeface="Wingdings" pitchFamily="2" charset="2"/>
              <a:buChar char="q"/>
            </a:pPr>
            <a:endParaRPr lang="es-EC" dirty="0" smtClean="0"/>
          </a:p>
          <a:p>
            <a:pPr marL="1109376" lvl="2" indent="-615600" algn="just">
              <a:buClr>
                <a:srgbClr val="F3791D"/>
              </a:buClr>
              <a:buSzPct val="95000"/>
              <a:buFont typeface="Wingdings" pitchFamily="2" charset="2"/>
              <a:buChar char="q"/>
            </a:pPr>
            <a:r>
              <a:rPr lang="es-EC" dirty="0" smtClean="0"/>
              <a:t>Sistemas Operativos.</a:t>
            </a:r>
          </a:p>
          <a:p>
            <a:pPr marL="1109376" lvl="2" indent="-615600" algn="just">
              <a:buClr>
                <a:srgbClr val="F3791D"/>
              </a:buClr>
              <a:buSzPct val="95000"/>
              <a:buFont typeface="Wingdings" pitchFamily="2" charset="2"/>
              <a:buChar char="q"/>
            </a:pPr>
            <a:endParaRPr lang="es-EC" dirty="0" smtClean="0"/>
          </a:p>
          <a:p>
            <a:pPr marL="1109376" lvl="2" indent="-615600" algn="just">
              <a:buClr>
                <a:srgbClr val="F3791D"/>
              </a:buClr>
              <a:buSzPct val="95000"/>
              <a:buFont typeface="Wingdings" pitchFamily="2" charset="2"/>
              <a:buChar char="q"/>
            </a:pPr>
            <a:r>
              <a:rPr lang="es-EC" dirty="0" smtClean="0"/>
              <a:t>Procesamientos.</a:t>
            </a:r>
          </a:p>
          <a:p>
            <a:pPr marL="1109376" lvl="2" indent="-615600" algn="just">
              <a:buClr>
                <a:srgbClr val="F3791D"/>
              </a:buClr>
              <a:buSzPct val="95000"/>
              <a:buFont typeface="Wingdings" pitchFamily="2" charset="2"/>
              <a:buChar char="q"/>
            </a:pPr>
            <a:endParaRPr lang="es-EC" dirty="0" smtClean="0"/>
          </a:p>
          <a:p>
            <a:pPr marL="1109376" lvl="2" indent="-615600" algn="just">
              <a:buClr>
                <a:srgbClr val="F3791D"/>
              </a:buClr>
              <a:buSzPct val="95000"/>
              <a:buFont typeface="Wingdings" pitchFamily="2" charset="2"/>
              <a:buChar char="q"/>
            </a:pPr>
            <a:r>
              <a:rPr lang="es-EC" dirty="0" smtClean="0"/>
              <a:t>Costos de Equipos</a:t>
            </a:r>
          </a:p>
          <a:p>
            <a:pPr>
              <a:buFont typeface="Wingdings 3" pitchFamily="18" charset="2"/>
              <a:buChar char=""/>
            </a:pPr>
            <a:endParaRPr lang="en-US" dirty="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buFont typeface="Wingdings" pitchFamily="2" charset="2"/>
              <a:buChar char="q"/>
            </a:pPr>
            <a:r>
              <a:rPr lang="es-EC" sz="2400" dirty="0" err="1" smtClean="0"/>
              <a:t>Vmware</a:t>
            </a:r>
            <a:r>
              <a:rPr lang="es-EC" sz="2400" dirty="0" smtClean="0"/>
              <a:t> </a:t>
            </a:r>
            <a:r>
              <a:rPr lang="es-EC" sz="2400" dirty="0" err="1" smtClean="0"/>
              <a:t>vSphere</a:t>
            </a:r>
            <a:r>
              <a:rPr lang="es-EC" sz="2400" dirty="0" smtClean="0"/>
              <a:t>, el primer sistema operativo “</a:t>
            </a:r>
            <a:r>
              <a:rPr lang="es-EC" sz="2400" dirty="0" err="1" smtClean="0"/>
              <a:t>cloud</a:t>
            </a:r>
            <a:r>
              <a:rPr lang="es-EC" sz="2400" dirty="0" smtClean="0"/>
              <a:t>” del sector, aprovecha la capacidad de la </a:t>
            </a:r>
            <a:r>
              <a:rPr lang="es-EC" sz="2400" dirty="0" err="1" smtClean="0"/>
              <a:t>virtualización</a:t>
            </a:r>
            <a:r>
              <a:rPr lang="es-EC" sz="2400" dirty="0" smtClean="0"/>
              <a:t> para transformar los centros de datos en infraestructuras de “</a:t>
            </a:r>
            <a:r>
              <a:rPr lang="es-EC" sz="2400" dirty="0" err="1" smtClean="0"/>
              <a:t>cloudcomputing</a:t>
            </a:r>
            <a:r>
              <a:rPr lang="es-EC" sz="2400" dirty="0" smtClean="0"/>
              <a:t>” extraordinariamente simplificadas, que permiten a los departamentos de IT entregar una nueva generación de servicios flexibles y fiables, al utilizar recursos internos y externos, con la máxima seguridad y el mínimo riesgo. </a:t>
            </a:r>
            <a:endParaRPr lang="es-EC" sz="2400" dirty="0"/>
          </a:p>
        </p:txBody>
      </p:sp>
      <p:sp>
        <p:nvSpPr>
          <p:cNvPr id="3" name="2 Título"/>
          <p:cNvSpPr>
            <a:spLocks noGrp="1"/>
          </p:cNvSpPr>
          <p:nvPr>
            <p:ph type="title"/>
          </p:nvPr>
        </p:nvSpPr>
        <p:spPr/>
        <p:txBody>
          <a:bodyPr>
            <a:normAutofit/>
          </a:bodyPr>
          <a:lstStyle/>
          <a:p>
            <a:r>
              <a:rPr lang="es-EC" sz="3900" dirty="0" err="1" smtClean="0">
                <a:solidFill>
                  <a:srgbClr val="6DBBCD"/>
                </a:solidFill>
              </a:rPr>
              <a:t>Vmware</a:t>
            </a:r>
            <a:r>
              <a:rPr lang="es-EC" sz="3900" dirty="0" smtClean="0">
                <a:solidFill>
                  <a:srgbClr val="6DBBCD"/>
                </a:solidFill>
              </a:rPr>
              <a:t> </a:t>
            </a:r>
            <a:r>
              <a:rPr lang="es-EC" sz="3900" dirty="0" err="1" smtClean="0">
                <a:solidFill>
                  <a:srgbClr val="6DBBCD"/>
                </a:solidFill>
              </a:rPr>
              <a:t>vSphere</a:t>
            </a:r>
            <a:endParaRPr lang="es-EC" sz="3900" dirty="0">
              <a:solidFill>
                <a:srgbClr val="6DBBCD"/>
              </a:solidFill>
            </a:endParaRPr>
          </a:p>
        </p:txBody>
      </p:sp>
    </p:spTree>
    <p:extLst>
      <p:ext uri="{BB962C8B-B14F-4D97-AF65-F5344CB8AC3E}">
        <p14:creationId xmlns:p14="http://schemas.microsoft.com/office/powerpoint/2010/main" val="2454888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Font typeface="Wingdings" pitchFamily="2" charset="2"/>
              <a:buChar char="q"/>
            </a:pPr>
            <a:r>
              <a:rPr lang="es-EC" dirty="0" smtClean="0"/>
              <a:t>La diferencia de Windows Server 2003, Standard </a:t>
            </a:r>
            <a:r>
              <a:rPr lang="es-EC" dirty="0" err="1" smtClean="0"/>
              <a:t>Edition</a:t>
            </a:r>
            <a:r>
              <a:rPr lang="es-EC" dirty="0" smtClean="0"/>
              <a:t>, principalmente en su compatibilidad con servidores de alto rendimiento y su capacidad para agrupar todos los servidores en “clústeres”, para controlar cargas de gran tamaño. Estas capacidades proporcionan una confiabilidad que permite asegurar que los sistemas estarán disponibles aunque se produzcan problemas.</a:t>
            </a:r>
          </a:p>
          <a:p>
            <a:pPr marL="1109376" lvl="2" indent="-615600" algn="just">
              <a:buClr>
                <a:srgbClr val="F3791D"/>
              </a:buClr>
              <a:buSzPct val="95000"/>
              <a:buFont typeface="Wingdings" pitchFamily="2" charset="2"/>
              <a:buChar char="q"/>
            </a:pPr>
            <a:endParaRPr lang="es-EC" dirty="0"/>
          </a:p>
          <a:p>
            <a:pPr lvl="1">
              <a:buFont typeface="Wingdings" pitchFamily="2" charset="2"/>
              <a:buChar char="q"/>
            </a:pPr>
            <a:endParaRPr lang="es-EC" dirty="0" smtClean="0"/>
          </a:p>
          <a:p>
            <a:pPr lvl="1">
              <a:buFont typeface="Wingdings" pitchFamily="2" charset="2"/>
              <a:buChar char="q"/>
            </a:pPr>
            <a:endParaRPr lang="es-EC" dirty="0"/>
          </a:p>
        </p:txBody>
      </p:sp>
      <p:sp>
        <p:nvSpPr>
          <p:cNvPr id="3" name="2 Título"/>
          <p:cNvSpPr>
            <a:spLocks noGrp="1"/>
          </p:cNvSpPr>
          <p:nvPr>
            <p:ph type="title"/>
          </p:nvPr>
        </p:nvSpPr>
        <p:spPr/>
        <p:txBody>
          <a:bodyPr>
            <a:normAutofit/>
          </a:bodyPr>
          <a:lstStyle/>
          <a:p>
            <a:r>
              <a:rPr lang="es-EC" sz="3900" dirty="0" smtClean="0">
                <a:solidFill>
                  <a:srgbClr val="6DBBCD"/>
                </a:solidFill>
              </a:rPr>
              <a:t>WINDOWS 2003 SRV ENTERPRISE</a:t>
            </a:r>
            <a:endParaRPr lang="es-EC" sz="3900" dirty="0">
              <a:solidFill>
                <a:srgbClr val="6DBBCD"/>
              </a:solidFill>
            </a:endParaRPr>
          </a:p>
        </p:txBody>
      </p:sp>
    </p:spTree>
    <p:extLst>
      <p:ext uri="{BB962C8B-B14F-4D97-AF65-F5344CB8AC3E}">
        <p14:creationId xmlns:p14="http://schemas.microsoft.com/office/powerpoint/2010/main" val="334434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a:xfrm>
            <a:off x="467544" y="2708920"/>
            <a:ext cx="8229600" cy="1143000"/>
          </a:xfrm>
        </p:spPr>
        <p:txBody>
          <a:bodyPr>
            <a:normAutofit/>
          </a:bodyPr>
          <a:lstStyle/>
          <a:p>
            <a:pPr algn="ctr"/>
            <a:r>
              <a:rPr lang="es-EC" dirty="0" smtClean="0">
                <a:solidFill>
                  <a:srgbClr val="6DBBCD"/>
                </a:solidFill>
                <a:effectLst/>
              </a:rPr>
              <a:t>CONTADORES</a:t>
            </a:r>
            <a:endParaRPr lang="es-EC" dirty="0">
              <a:solidFill>
                <a:srgbClr val="6DBBCD"/>
              </a:solidFill>
            </a:endParaRPr>
          </a:p>
        </p:txBody>
      </p:sp>
    </p:spTree>
    <p:extLst>
      <p:ext uri="{BB962C8B-B14F-4D97-AF65-F5344CB8AC3E}">
        <p14:creationId xmlns:p14="http://schemas.microsoft.com/office/powerpoint/2010/main" val="1756961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just"/>
            <a:r>
              <a:rPr lang="es-EC" sz="2800" dirty="0" smtClean="0">
                <a:solidFill>
                  <a:srgbClr val="6DBBCD"/>
                </a:solidFill>
              </a:rPr>
              <a:t>MONITOREO RENDIMIENTO DE  EQUIPO FISICO VS EQUIPO VIRTUALIZADO</a:t>
            </a:r>
            <a:endParaRPr lang="es-EC" sz="2800" dirty="0"/>
          </a:p>
        </p:txBody>
      </p:sp>
      <p:pic>
        <p:nvPicPr>
          <p:cNvPr id="7" name="6 Marcador de contenido"/>
          <p:cNvPicPr>
            <a:picLocks noGrp="1"/>
          </p:cNvPicPr>
          <p:nvPr>
            <p:ph idx="1"/>
          </p:nvPr>
        </p:nvPicPr>
        <p:blipFill>
          <a:blip r:embed="rId2" cstate="print"/>
          <a:srcRect/>
          <a:stretch>
            <a:fillRect/>
          </a:stretch>
        </p:blipFill>
        <p:spPr bwMode="auto">
          <a:xfrm>
            <a:off x="457200" y="1496575"/>
            <a:ext cx="3757610" cy="4495088"/>
          </a:xfrm>
          <a:prstGeom prst="rect">
            <a:avLst/>
          </a:prstGeom>
          <a:noFill/>
          <a:ln w="9525">
            <a:noFill/>
            <a:miter lim="800000"/>
            <a:headEnd/>
            <a:tailEnd/>
          </a:ln>
        </p:spPr>
      </p:pic>
      <p:pic>
        <p:nvPicPr>
          <p:cNvPr id="8" name="7 Imagen"/>
          <p:cNvPicPr/>
          <p:nvPr/>
        </p:nvPicPr>
        <p:blipFill>
          <a:blip r:embed="rId3" cstate="print"/>
          <a:srcRect/>
          <a:stretch>
            <a:fillRect/>
          </a:stretch>
        </p:blipFill>
        <p:spPr bwMode="auto">
          <a:xfrm>
            <a:off x="4533900" y="1571612"/>
            <a:ext cx="4252942"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solidFill>
                  <a:srgbClr val="6DBBCD"/>
                </a:solidFill>
              </a:rPr>
              <a:t>CONTADORES</a:t>
            </a:r>
            <a:endParaRPr lang="es-EC" dirty="0"/>
          </a:p>
        </p:txBody>
      </p:sp>
      <p:pic>
        <p:nvPicPr>
          <p:cNvPr id="69634" name="Picture 2"/>
          <p:cNvPicPr>
            <a:picLocks noGrp="1" noChangeAspect="1" noChangeArrowheads="1"/>
          </p:cNvPicPr>
          <p:nvPr>
            <p:ph idx="1"/>
          </p:nvPr>
        </p:nvPicPr>
        <p:blipFill>
          <a:blip r:embed="rId2"/>
          <a:srcRect/>
          <a:stretch>
            <a:fillRect/>
          </a:stretch>
        </p:blipFill>
        <p:spPr bwMode="auto">
          <a:xfrm>
            <a:off x="1771650" y="1958181"/>
            <a:ext cx="5600700" cy="4185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500174"/>
            <a:ext cx="8229600" cy="4525963"/>
          </a:xfrm>
        </p:spPr>
        <p:txBody>
          <a:bodyPr>
            <a:normAutofit fontScale="70000" lnSpcReduction="20000"/>
          </a:bodyPr>
          <a:lstStyle/>
          <a:p>
            <a:pPr algn="just">
              <a:buNone/>
            </a:pPr>
            <a:r>
              <a:rPr sz="2900" smtClean="0"/>
              <a:t>1.- Una vez realizadas las pruebas con el sistema ESXi de VmWare llegamos a la conclusión de que esta plataforma de virtualizacion es diferente a los otros sistemas como Paralells, Citrix, entre otros ya que nos pudimos dar cuenta que tiene más facultades al momento de realizar las pruebas de rendimiento.</a:t>
            </a:r>
            <a:endParaRPr lang="es-EC" sz="2900" dirty="0" smtClean="0"/>
          </a:p>
          <a:p>
            <a:pPr algn="just">
              <a:buNone/>
            </a:pPr>
            <a:r>
              <a:rPr sz="2900" smtClean="0"/>
              <a:t> </a:t>
            </a:r>
            <a:endParaRPr lang="es-EC" sz="2900" dirty="0" smtClean="0"/>
          </a:p>
          <a:p>
            <a:pPr algn="just">
              <a:buNone/>
            </a:pPr>
            <a:r>
              <a:rPr sz="2900" smtClean="0"/>
              <a:t>2.- Ademas la utilidad Vsphere de Vmware nos permite tener una mejor administración de nuestros sistemas dándonos una mejor gestión de nuestra infraestructura de servidores</a:t>
            </a:r>
            <a:endParaRPr lang="es-EC" sz="2900" dirty="0" smtClean="0"/>
          </a:p>
          <a:p>
            <a:pPr algn="just">
              <a:buNone/>
            </a:pPr>
            <a:r>
              <a:rPr sz="2900" smtClean="0"/>
              <a:t> </a:t>
            </a:r>
            <a:endParaRPr lang="es-EC" sz="2900" dirty="0" smtClean="0"/>
          </a:p>
          <a:p>
            <a:pPr algn="just">
              <a:buNone/>
            </a:pPr>
            <a:r>
              <a:rPr sz="2900" smtClean="0"/>
              <a:t>3.- Al realizar el monitoreo de los recursos de cada servidor virtualizado nos podemos dar cuenta que Vsphere realiza el estudio detallado del servidor en ejecución como son el uso del procesador, memoria utilizable, trafico de red, entre otras cosas.</a:t>
            </a:r>
            <a:endParaRPr lang="es-EC" sz="2900" dirty="0" smtClean="0"/>
          </a:p>
          <a:p>
            <a:pPr>
              <a:buNone/>
            </a:pPr>
            <a:r>
              <a:rPr smtClean="0"/>
              <a:t> </a:t>
            </a:r>
            <a:endParaRPr lang="es-EC" dirty="0" smtClean="0"/>
          </a:p>
        </p:txBody>
      </p:sp>
      <p:sp>
        <p:nvSpPr>
          <p:cNvPr id="3" name="2 Título"/>
          <p:cNvSpPr>
            <a:spLocks noGrp="1"/>
          </p:cNvSpPr>
          <p:nvPr>
            <p:ph type="title"/>
          </p:nvPr>
        </p:nvSpPr>
        <p:spPr/>
        <p:txBody>
          <a:bodyPr/>
          <a:lstStyle/>
          <a:p>
            <a:r>
              <a:rPr lang="es-EC" dirty="0">
                <a:solidFill>
                  <a:srgbClr val="6DBBCD"/>
                </a:solidFill>
              </a:rPr>
              <a:t>CONCLUSIONES</a:t>
            </a:r>
          </a:p>
        </p:txBody>
      </p:sp>
    </p:spTree>
    <p:extLst>
      <p:ext uri="{BB962C8B-B14F-4D97-AF65-F5344CB8AC3E}">
        <p14:creationId xmlns:p14="http://schemas.microsoft.com/office/powerpoint/2010/main" val="172620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buNone/>
            </a:pPr>
            <a:r>
              <a:rPr lang="es-EC" sz="2000" dirty="0" smtClean="0"/>
              <a:t>4.-  Tanto </a:t>
            </a:r>
            <a:r>
              <a:rPr lang="es-EC" sz="2000" dirty="0" err="1" smtClean="0"/>
              <a:t>VmWareESXi</a:t>
            </a:r>
            <a:r>
              <a:rPr lang="es-EC" sz="2000" dirty="0" smtClean="0"/>
              <a:t> como su utilidad </a:t>
            </a:r>
            <a:r>
              <a:rPr lang="es-EC" sz="2000" dirty="0" err="1" smtClean="0"/>
              <a:t>VmWareVsphere</a:t>
            </a:r>
            <a:r>
              <a:rPr lang="es-EC" sz="2000" dirty="0" smtClean="0"/>
              <a:t> son herramientas para la virtualizacion con una amplia gama de utilidades que nos ayuda a la administración de nuestras infraestructuras </a:t>
            </a:r>
            <a:r>
              <a:rPr lang="es-EC" sz="2000" dirty="0" smtClean="0"/>
              <a:t>así </a:t>
            </a:r>
            <a:r>
              <a:rPr lang="es-EC" sz="2000" dirty="0" smtClean="0"/>
              <a:t>como la optimización de recursos y la reducción de costos operativos al momento de implementar una solución IT.</a:t>
            </a:r>
          </a:p>
          <a:p>
            <a:pPr algn="just">
              <a:buNone/>
            </a:pPr>
            <a:r>
              <a:rPr lang="es-EC" sz="2000" dirty="0" smtClean="0"/>
              <a:t> </a:t>
            </a:r>
          </a:p>
          <a:p>
            <a:pPr algn="just">
              <a:buNone/>
            </a:pPr>
            <a:r>
              <a:rPr lang="es-EC" sz="2000" dirty="0" smtClean="0"/>
              <a:t>5.- Optamos por la solución de </a:t>
            </a:r>
            <a:r>
              <a:rPr lang="es-EC" sz="2000" dirty="0" err="1" smtClean="0"/>
              <a:t>VmWare</a:t>
            </a:r>
            <a:r>
              <a:rPr lang="es-EC" sz="2000" dirty="0" smtClean="0"/>
              <a:t> ya que durante una investigación la mayoría de empresas aquí en Ecuador usan este tipo de tecnología de virtualizacion pero con la arquitectura de </a:t>
            </a:r>
            <a:r>
              <a:rPr lang="es-EC" sz="2000" dirty="0" err="1" smtClean="0"/>
              <a:t>VmWare</a:t>
            </a:r>
            <a:r>
              <a:rPr lang="es-EC" sz="2000" dirty="0" smtClean="0"/>
              <a:t>.</a:t>
            </a:r>
            <a:endParaRPr lang="es-EC" sz="2000" dirty="0"/>
          </a:p>
        </p:txBody>
      </p:sp>
      <p:sp>
        <p:nvSpPr>
          <p:cNvPr id="3" name="2 Título"/>
          <p:cNvSpPr>
            <a:spLocks noGrp="1"/>
          </p:cNvSpPr>
          <p:nvPr>
            <p:ph type="title"/>
          </p:nvPr>
        </p:nvSpPr>
        <p:spPr/>
        <p:txBody>
          <a:bodyPr/>
          <a:lstStyle/>
          <a:p>
            <a:r>
              <a:rPr lang="es-EC" dirty="0">
                <a:solidFill>
                  <a:srgbClr val="6DBBCD"/>
                </a:solidFill>
              </a:rPr>
              <a:t>CONCLUSIONES</a:t>
            </a:r>
            <a:endParaRPr lang="es-EC" dirty="0"/>
          </a:p>
        </p:txBody>
      </p:sp>
    </p:spTree>
    <p:extLst>
      <p:ext uri="{BB962C8B-B14F-4D97-AF65-F5344CB8AC3E}">
        <p14:creationId xmlns:p14="http://schemas.microsoft.com/office/powerpoint/2010/main" val="138833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algn="just">
              <a:buNone/>
            </a:pPr>
            <a:r>
              <a:rPr sz="2900" smtClean="0"/>
              <a:t>1.- Para la realización de esta tesis se hicieron pruebas con dos sistemas diferentes, el primero Hyper-V de Microsoft y la segunda opción y por la que nos inclinamos VmWare.</a:t>
            </a:r>
            <a:endParaRPr lang="es-EC" sz="2900" dirty="0" smtClean="0"/>
          </a:p>
          <a:p>
            <a:pPr algn="just">
              <a:buNone/>
            </a:pPr>
            <a:r>
              <a:rPr sz="2900" smtClean="0"/>
              <a:t> </a:t>
            </a:r>
            <a:endParaRPr lang="es-EC" sz="2900" dirty="0" smtClean="0"/>
          </a:p>
          <a:p>
            <a:pPr algn="just">
              <a:buNone/>
            </a:pPr>
            <a:r>
              <a:rPr sz="2900" smtClean="0"/>
              <a:t>2.- VmWare es una plataforma que nos permite realizar varias practicas con las diferentes maquinas virtuales creadas en nuestro servidor host, como realizar copias en caliente de los discos duros de las maquinas virtuales, administración mediante su asistente VmWareVsphere, actualizaciones de sus sistemas operativos, entre otros.</a:t>
            </a:r>
            <a:endParaRPr lang="es-EC" sz="2900" dirty="0" smtClean="0"/>
          </a:p>
          <a:p>
            <a:pPr algn="just">
              <a:buNone/>
            </a:pPr>
            <a:r>
              <a:rPr sz="2900" smtClean="0"/>
              <a:t> </a:t>
            </a:r>
            <a:endParaRPr lang="es-EC" sz="2900" dirty="0" smtClean="0"/>
          </a:p>
          <a:p>
            <a:pPr algn="just">
              <a:buNone/>
            </a:pPr>
            <a:r>
              <a:rPr sz="2900" smtClean="0"/>
              <a:t>3.- Como recomendación, antes de usar cualquier esquema de virtualizacion primero realizar las pruebas respectivas, para nosotros poder escoger VmWare pusimos en prueba los dos sistemas escogiendo como principal ESX de VmWare. </a:t>
            </a:r>
            <a:endParaRPr lang="es-EC" sz="2900" dirty="0" smtClean="0"/>
          </a:p>
          <a:p>
            <a:pPr>
              <a:buNone/>
            </a:pPr>
            <a:r>
              <a:rPr smtClean="0"/>
              <a:t/>
            </a:r>
            <a:br>
              <a:rPr smtClean="0"/>
            </a:br>
            <a:endParaRPr lang="es-EC" dirty="0"/>
          </a:p>
        </p:txBody>
      </p:sp>
      <p:sp>
        <p:nvSpPr>
          <p:cNvPr id="3" name="2 Título"/>
          <p:cNvSpPr>
            <a:spLocks noGrp="1"/>
          </p:cNvSpPr>
          <p:nvPr>
            <p:ph type="title"/>
          </p:nvPr>
        </p:nvSpPr>
        <p:spPr/>
        <p:txBody>
          <a:bodyPr/>
          <a:lstStyle/>
          <a:p>
            <a:r>
              <a:rPr lang="es-EC" dirty="0">
                <a:solidFill>
                  <a:srgbClr val="6DBBCD"/>
                </a:solidFill>
              </a:rPr>
              <a:t>RECOMENDACIONES</a:t>
            </a:r>
          </a:p>
        </p:txBody>
      </p:sp>
    </p:spTree>
    <p:extLst>
      <p:ext uri="{BB962C8B-B14F-4D97-AF65-F5344CB8AC3E}">
        <p14:creationId xmlns:p14="http://schemas.microsoft.com/office/powerpoint/2010/main" val="1436637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p:txBody>
          <a:bodyPr/>
          <a:lstStyle/>
          <a:p>
            <a:r>
              <a:rPr lang="es-EC" dirty="0" smtClean="0">
                <a:solidFill>
                  <a:srgbClr val="6DBBCD"/>
                </a:solidFill>
              </a:rPr>
              <a:t>GRACIAS</a:t>
            </a:r>
            <a:endParaRPr lang="es-EC" dirty="0">
              <a:solidFill>
                <a:srgbClr val="6DBBCD"/>
              </a:solidFill>
            </a:endParaRPr>
          </a:p>
        </p:txBody>
      </p:sp>
    </p:spTree>
    <p:extLst>
      <p:ext uri="{BB962C8B-B14F-4D97-AF65-F5344CB8AC3E}">
        <p14:creationId xmlns:p14="http://schemas.microsoft.com/office/powerpoint/2010/main" val="2069640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a:bodyPr>
          <a:lstStyle/>
          <a:p>
            <a:pPr>
              <a:buFont typeface="Wingdings" pitchFamily="2" charset="2"/>
              <a:buChar char="q"/>
            </a:pPr>
            <a:r>
              <a:rPr lang="es-EC" dirty="0" smtClean="0"/>
              <a:t>Hace pocos años por limitaciones de Hardware en el mercado, no se tomaba muy </a:t>
            </a:r>
            <a:br>
              <a:rPr lang="es-EC" dirty="0" smtClean="0"/>
            </a:br>
            <a:r>
              <a:rPr lang="es-EC" dirty="0" smtClean="0"/>
              <a:t>en cuenta, y solamente podíamos pensar a la </a:t>
            </a:r>
            <a:r>
              <a:rPr lang="es-EC" dirty="0" err="1" smtClean="0"/>
              <a:t>virtualización</a:t>
            </a:r>
            <a:r>
              <a:rPr lang="es-EC" dirty="0" smtClean="0"/>
              <a:t> para probar cosas y en un modo “laboratorio” solamente.</a:t>
            </a:r>
          </a:p>
          <a:p>
            <a:pPr>
              <a:buFont typeface="Wingdings" pitchFamily="2" charset="2"/>
              <a:buChar char="q"/>
            </a:pPr>
            <a:endParaRPr lang="es-EC" dirty="0" smtClean="0"/>
          </a:p>
          <a:p>
            <a:pPr>
              <a:buFont typeface="Wingdings" pitchFamily="2" charset="2"/>
              <a:buChar char="q"/>
            </a:pPr>
            <a:endParaRPr lang="es-EC" dirty="0" smtClean="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pic>
        <p:nvPicPr>
          <p:cNvPr id="53250" name="Picture 2" descr="http://www.escuelaing.edu.co/investigacion_innovacion/img/foto_plataformas_comp.jpg"/>
          <p:cNvPicPr>
            <a:picLocks noChangeAspect="1" noChangeArrowheads="1"/>
          </p:cNvPicPr>
          <p:nvPr/>
        </p:nvPicPr>
        <p:blipFill>
          <a:blip r:embed="rId3"/>
          <a:srcRect/>
          <a:stretch>
            <a:fillRect/>
          </a:stretch>
        </p:blipFill>
        <p:spPr bwMode="auto">
          <a:xfrm>
            <a:off x="5357818" y="4071942"/>
            <a:ext cx="3190875" cy="2447926"/>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a:bodyPr>
          <a:lstStyle/>
          <a:p>
            <a:pPr marL="615600" indent="-615600" algn="just">
              <a:buSzPct val="95000"/>
              <a:buFont typeface="Wingdings 2" pitchFamily="18" charset="2"/>
              <a:buChar char=""/>
            </a:pPr>
            <a:r>
              <a:rPr lang="es-EC" dirty="0" smtClean="0"/>
              <a:t>Debido al gran aumento de la potencia de procesamiento de nuestro hardware actual y su abaratamiento, la </a:t>
            </a:r>
            <a:r>
              <a:rPr lang="es-EC" dirty="0" err="1" smtClean="0"/>
              <a:t>virtualización</a:t>
            </a:r>
            <a:r>
              <a:rPr lang="es-EC" dirty="0" smtClean="0"/>
              <a:t> se fue ganando un lugar cada vez más importante en ambientes de producción hasta convertirse hoy en una solución válida al hablar de mejorar la utilización de recursos de nuestros servidores. </a:t>
            </a:r>
          </a:p>
          <a:p>
            <a:pPr marL="615600" indent="-615600" algn="just">
              <a:buSzPct val="95000"/>
              <a:buFont typeface="Wingdings 2" pitchFamily="18" charset="2"/>
              <a:buChar char=""/>
            </a:pPr>
            <a:endParaRPr lang="en-US" dirty="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pic>
        <p:nvPicPr>
          <p:cNvPr id="5" name="4 Imagen"/>
          <p:cNvPicPr/>
          <p:nvPr/>
        </p:nvPicPr>
        <p:blipFill>
          <a:blip r:embed="rId3" cstate="print"/>
          <a:srcRect/>
          <a:stretch>
            <a:fillRect/>
          </a:stretch>
        </p:blipFill>
        <p:spPr bwMode="auto">
          <a:xfrm>
            <a:off x="6002571" y="4500570"/>
            <a:ext cx="2498519" cy="219693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lnSpcReduction="10000"/>
          </a:bodyPr>
          <a:lstStyle/>
          <a:p>
            <a:pPr marL="615600" indent="-615600" algn="just">
              <a:buSzPct val="95000"/>
              <a:buFont typeface="Wingdings 2" pitchFamily="18" charset="2"/>
              <a:buChar char=""/>
            </a:pPr>
            <a:r>
              <a:rPr lang="es-EC" dirty="0" smtClean="0"/>
              <a:t>Las soluciones de infraestructura virtual son ideales para entornos de producción en parte debido a que se ejecutan en servidores y escritorios estándar y son compatibles con una amplia gama de sistemas operativos y entornos de aplicación.</a:t>
            </a:r>
          </a:p>
          <a:p>
            <a:pPr marL="615600" indent="-615600" algn="just">
              <a:buSzPct val="95000"/>
              <a:buFont typeface="Wingdings 2" pitchFamily="18" charset="2"/>
              <a:buChar char=""/>
            </a:pPr>
            <a:endParaRPr lang="es-EC" sz="1700" dirty="0" smtClean="0"/>
          </a:p>
          <a:p>
            <a:pPr marL="615600" indent="-615600" algn="just">
              <a:buSzPct val="95000"/>
              <a:buFont typeface="Wingdings 2" pitchFamily="18" charset="2"/>
              <a:buChar char=""/>
            </a:pPr>
            <a:r>
              <a:rPr lang="es-EC" dirty="0" smtClean="0"/>
              <a:t>Se han diseñado las soluciones para que funcionen de manera independiente del hardware y del sistema operativo.</a:t>
            </a:r>
            <a:endParaRPr lang="en-US" dirty="0" smtClean="0"/>
          </a:p>
          <a:p>
            <a:pPr marL="615600" indent="-615600" algn="just">
              <a:buSzPct val="95000"/>
              <a:buFont typeface="Wingdings 2" pitchFamily="18" charset="2"/>
              <a:buChar char=""/>
            </a:pPr>
            <a:endParaRPr lang="en-US" dirty="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Autofit/>
          </a:bodyPr>
          <a:lstStyle/>
          <a:p>
            <a:pPr marL="615600" lvl="0" indent="-615600" algn="just">
              <a:buSzPct val="95000"/>
              <a:buFont typeface="Wingdings 2" pitchFamily="18" charset="2"/>
              <a:buChar char=""/>
            </a:pPr>
            <a:r>
              <a:rPr lang="es-EC" dirty="0" smtClean="0"/>
              <a:t>Hoy en día las empresas han crecido de tal manera que su infraestructura de red ha crecido a pasos acelerados junto a los diferentes departamentos de servicios. </a:t>
            </a:r>
          </a:p>
          <a:p>
            <a:pPr marL="615600" lvl="0" indent="-615600" algn="just">
              <a:buSzPct val="95000"/>
              <a:buFont typeface="Wingdings 2" pitchFamily="18" charset="2"/>
              <a:buChar char=""/>
            </a:pPr>
            <a:endParaRPr lang="en-US" sz="1700" dirty="0" smtClean="0"/>
          </a:p>
          <a:p>
            <a:pPr marL="615600" lvl="0" indent="-615600" algn="just">
              <a:buSzPct val="95000"/>
              <a:buFont typeface="Wingdings 2" pitchFamily="18" charset="2"/>
              <a:buChar char=""/>
            </a:pPr>
            <a:r>
              <a:rPr lang="es-EC" dirty="0" smtClean="0"/>
              <a:t>La virtualizacion nos ahorra los recursos tanto económicos como funcionales dentro de la empresa.</a:t>
            </a:r>
            <a:endParaRPr lang="en-US" dirty="0" smtClean="0"/>
          </a:p>
          <a:p>
            <a:pPr marL="615600" indent="-615600" algn="just">
              <a:buSzPct val="95000"/>
              <a:buFont typeface="Wingdings 2" pitchFamily="18" charset="2"/>
              <a:buChar char=""/>
            </a:pPr>
            <a:endParaRPr lang="en-US" dirty="0" smtClean="0"/>
          </a:p>
        </p:txBody>
      </p:sp>
      <p:sp>
        <p:nvSpPr>
          <p:cNvPr id="2" name="Title 1"/>
          <p:cNvSpPr>
            <a:spLocks noGrp="1"/>
          </p:cNvSpPr>
          <p:nvPr>
            <p:ph type="title"/>
          </p:nvPr>
        </p:nvSpPr>
        <p:spPr/>
        <p:txBody>
          <a:bodyPr>
            <a:normAutofit/>
          </a:bodyPr>
          <a:lstStyle/>
          <a:p>
            <a:r>
              <a:rPr lang="en-US" sz="3900" dirty="0" smtClean="0">
                <a:solidFill>
                  <a:srgbClr val="6DBBCD"/>
                </a:solidFill>
              </a:rPr>
              <a:t>OBJETIVOS ESPECIFICOS</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Autofit/>
          </a:bodyPr>
          <a:lstStyle/>
          <a:p>
            <a:pPr marL="615600" lvl="0" indent="-615600" algn="just">
              <a:buSzPct val="95000"/>
              <a:buFont typeface="Wingdings 2" pitchFamily="18" charset="2"/>
              <a:buChar char=""/>
            </a:pPr>
            <a:r>
              <a:rPr lang="es-EC" dirty="0" err="1" smtClean="0"/>
              <a:t>Virtualizar</a:t>
            </a:r>
            <a:r>
              <a:rPr lang="es-EC" dirty="0" smtClean="0"/>
              <a:t> los Servidores en la plataforma de </a:t>
            </a:r>
            <a:r>
              <a:rPr lang="es-EC" dirty="0" err="1" smtClean="0"/>
              <a:t>VMware</a:t>
            </a:r>
            <a:r>
              <a:rPr lang="es-EC" dirty="0" smtClean="0"/>
              <a:t> para poder realizar las pruebas necesarias y evaluar el rendimiento del esquema Virtualizado.</a:t>
            </a:r>
          </a:p>
          <a:p>
            <a:pPr marL="615600" lvl="0" indent="-615600" algn="just">
              <a:buSzPct val="95000"/>
              <a:buFont typeface="Wingdings 2" pitchFamily="18" charset="2"/>
              <a:buChar char=""/>
            </a:pPr>
            <a:endParaRPr lang="es-EC" dirty="0" smtClean="0"/>
          </a:p>
          <a:p>
            <a:pPr marL="615600" lvl="0" indent="-615600" algn="just">
              <a:buSzPct val="95000"/>
              <a:buFont typeface="Wingdings 2" pitchFamily="18" charset="2"/>
              <a:buChar char=""/>
            </a:pPr>
            <a:r>
              <a:rPr lang="es-EC" dirty="0" smtClean="0"/>
              <a:t>Realizar pruebas que nos permitan visualizar el comportamiento de los Servidores en ejecución, mediante las herramientas que usa </a:t>
            </a:r>
            <a:r>
              <a:rPr lang="es-EC" dirty="0" err="1" smtClean="0"/>
              <a:t>VMware</a:t>
            </a:r>
            <a:endParaRPr lang="en-US" dirty="0" smtClean="0"/>
          </a:p>
        </p:txBody>
      </p:sp>
      <p:sp>
        <p:nvSpPr>
          <p:cNvPr id="2" name="Title 1"/>
          <p:cNvSpPr>
            <a:spLocks noGrp="1"/>
          </p:cNvSpPr>
          <p:nvPr>
            <p:ph type="title"/>
          </p:nvPr>
        </p:nvSpPr>
        <p:spPr/>
        <p:txBody>
          <a:bodyPr>
            <a:normAutofit/>
          </a:bodyPr>
          <a:lstStyle/>
          <a:p>
            <a:r>
              <a:rPr lang="en-US" sz="3900" dirty="0" smtClean="0">
                <a:solidFill>
                  <a:srgbClr val="6DBBCD"/>
                </a:solidFill>
              </a:rPr>
              <a:t>OBJETIVOS ESPECIFICOS</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Autofit/>
          </a:bodyPr>
          <a:lstStyle/>
          <a:p>
            <a:pPr marL="615600" lvl="0" indent="-615600" algn="just">
              <a:buSzPct val="95000"/>
              <a:buFont typeface="Wingdings 2" pitchFamily="18" charset="2"/>
              <a:buChar char=""/>
            </a:pPr>
            <a:r>
              <a:rPr lang="es-EC" dirty="0" smtClean="0"/>
              <a:t>El proyecto consiste en la virtualizacion de servidores usando </a:t>
            </a:r>
            <a:r>
              <a:rPr lang="es-EC" dirty="0" err="1" smtClean="0"/>
              <a:t>Vmware</a:t>
            </a:r>
            <a:r>
              <a:rPr lang="es-EC" dirty="0" smtClean="0"/>
              <a:t> simulando un departamento de data center, donde se </a:t>
            </a:r>
            <a:r>
              <a:rPr lang="es-EC" dirty="0" err="1" smtClean="0"/>
              <a:t>medira</a:t>
            </a:r>
            <a:r>
              <a:rPr lang="es-EC" dirty="0" smtClean="0"/>
              <a:t> el rendimiento y los recursos utilizados para que funcionen eficazmente.</a:t>
            </a:r>
          </a:p>
        </p:txBody>
      </p:sp>
      <p:sp>
        <p:nvSpPr>
          <p:cNvPr id="2" name="Title 1"/>
          <p:cNvSpPr>
            <a:spLocks noGrp="1"/>
          </p:cNvSpPr>
          <p:nvPr>
            <p:ph type="title"/>
          </p:nvPr>
        </p:nvSpPr>
        <p:spPr/>
        <p:txBody>
          <a:bodyPr>
            <a:normAutofit/>
          </a:bodyPr>
          <a:lstStyle/>
          <a:p>
            <a:r>
              <a:rPr lang="en-US" sz="3900" dirty="0" smtClean="0">
                <a:solidFill>
                  <a:srgbClr val="6DBBCD"/>
                </a:solidFill>
              </a:rPr>
              <a:t>DESCRIPCIÓN DEL PROYECTO</a:t>
            </a:r>
          </a:p>
        </p:txBody>
      </p:sp>
      <p:pic>
        <p:nvPicPr>
          <p:cNvPr id="4" name="311 Imagen" descr="vsphere.JPG"/>
          <p:cNvPicPr/>
          <p:nvPr/>
        </p:nvPicPr>
        <p:blipFill>
          <a:blip r:embed="rId3" cstate="print"/>
          <a:stretch>
            <a:fillRect/>
          </a:stretch>
        </p:blipFill>
        <p:spPr>
          <a:xfrm>
            <a:off x="3143240" y="3929066"/>
            <a:ext cx="3590925" cy="2643206"/>
          </a:xfrm>
          <a:prstGeom prst="rect">
            <a:avLst/>
          </a:prstGeom>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solidFill>
                  <a:srgbClr val="6DBBCD"/>
                </a:solidFill>
              </a:rPr>
              <a:t>DESCRIPCIÓN DEL PROYECTO</a:t>
            </a:r>
          </a:p>
        </p:txBody>
      </p:sp>
      <p:pic>
        <p:nvPicPr>
          <p:cNvPr id="6" name="5 Marcador de contenido" descr="proyecto tesis.jpg"/>
          <p:cNvPicPr>
            <a:picLocks noGrp="1" noChangeAspect="1"/>
          </p:cNvPicPr>
          <p:nvPr>
            <p:ph idx="1"/>
          </p:nvPr>
        </p:nvPicPr>
        <p:blipFill>
          <a:blip r:embed="rId3"/>
          <a:stretch>
            <a:fillRect/>
          </a:stretch>
        </p:blipFill>
        <p:spPr>
          <a:xfrm>
            <a:off x="2037042" y="1481138"/>
            <a:ext cx="5821105" cy="4948258"/>
          </a:xfrm>
        </p:spPr>
      </p:pic>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1625</TotalTime>
  <Words>716</Words>
  <Application>Microsoft Office PowerPoint</Application>
  <PresentationFormat>On-screen Show (4:3)</PresentationFormat>
  <Paragraphs>120</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   IMPLEMENTACION Y MEDICION DE UN AMBIENTE VIRTUALIZADO DE SERVIDORES QUE SE COMUNICAN POR MEDIO DE ENLACES REMOTOS.</vt:lpstr>
      <vt:lpstr>ANTECEDENTES</vt:lpstr>
      <vt:lpstr>ANTECEDENTES</vt:lpstr>
      <vt:lpstr>ANTECEDENTES</vt:lpstr>
      <vt:lpstr>ANTECEDENTES</vt:lpstr>
      <vt:lpstr>OBJETIVOS ESPECIFICOS</vt:lpstr>
      <vt:lpstr>OBJETIVOS ESPECIFICOS</vt:lpstr>
      <vt:lpstr>DESCRIPCIÓN DEL PROYECTO</vt:lpstr>
      <vt:lpstr>DESCRIPCIÓN DEL PROYECTO</vt:lpstr>
      <vt:lpstr>DESCRIPCIÓN DEL PROYECTO</vt:lpstr>
      <vt:lpstr>COMPONENTES DEL PROYECTO</vt:lpstr>
      <vt:lpstr>SERVIDOR HOST</vt:lpstr>
      <vt:lpstr>SERVIDOR GUEST 1</vt:lpstr>
      <vt:lpstr>SERVIDOR GUEST 2</vt:lpstr>
      <vt:lpstr>SERVIDOR GUEST 3</vt:lpstr>
      <vt:lpstr>ELECCIÓN DE HARDWARE</vt:lpstr>
      <vt:lpstr>ELECCIÓN DE HARDWARE</vt:lpstr>
      <vt:lpstr>VMware</vt:lpstr>
      <vt:lpstr>Vmware ESXi</vt:lpstr>
      <vt:lpstr>Vmware vSphere</vt:lpstr>
      <vt:lpstr>WINDOWS 2003 SRV ENTERPRISE</vt:lpstr>
      <vt:lpstr>CONTADORES</vt:lpstr>
      <vt:lpstr>MONITOREO RENDIMIENTO DE  EQUIPO FISICO VS EQUIPO VIRTUALIZADO</vt:lpstr>
      <vt:lpstr>CONTADORES</vt:lpstr>
      <vt:lpstr>CONCLUSIONES</vt:lpstr>
      <vt:lpstr>CONCLUSIONES</vt:lpstr>
      <vt:lpstr>RECOMENDACIONES</vt:lpstr>
      <vt:lpstr>GRACIAS</vt:lpstr>
    </vt:vector>
  </TitlesOfParts>
  <Company>tecnoav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edwardsinche</dc:creator>
  <cp:lastModifiedBy>Mendoza, Jonathan S</cp:lastModifiedBy>
  <cp:revision>158</cp:revision>
  <dcterms:created xsi:type="dcterms:W3CDTF">2011-06-06T19:22:09Z</dcterms:created>
  <dcterms:modified xsi:type="dcterms:W3CDTF">2012-07-30T16:00:26Z</dcterms:modified>
</cp:coreProperties>
</file>