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68" r:id="rId4"/>
    <p:sldId id="260" r:id="rId5"/>
    <p:sldId id="257" r:id="rId6"/>
    <p:sldId id="263" r:id="rId7"/>
    <p:sldId id="261" r:id="rId8"/>
    <p:sldId id="262" r:id="rId9"/>
    <p:sldId id="259" r:id="rId10"/>
    <p:sldId id="265" r:id="rId11"/>
    <p:sldId id="266" r:id="rId12"/>
    <p:sldId id="267" r:id="rId13"/>
    <p:sldId id="271" r:id="rId14"/>
    <p:sldId id="272" r:id="rId15"/>
    <p:sldId id="283" r:id="rId16"/>
    <p:sldId id="284" r:id="rId17"/>
    <p:sldId id="285" r:id="rId18"/>
    <p:sldId id="270" r:id="rId19"/>
    <p:sldId id="286" r:id="rId20"/>
    <p:sldId id="282" r:id="rId21"/>
    <p:sldId id="287" r:id="rId22"/>
    <p:sldId id="269" r:id="rId23"/>
    <p:sldId id="294" r:id="rId24"/>
    <p:sldId id="295" r:id="rId25"/>
    <p:sldId id="296" r:id="rId26"/>
    <p:sldId id="297" r:id="rId27"/>
    <p:sldId id="298" r:id="rId28"/>
    <p:sldId id="299" r:id="rId29"/>
    <p:sldId id="300" r:id="rId30"/>
    <p:sldId id="301" r:id="rId31"/>
    <p:sldId id="303" r:id="rId32"/>
    <p:sldId id="304" r:id="rId33"/>
    <p:sldId id="305" r:id="rId34"/>
    <p:sldId id="306" r:id="rId35"/>
    <p:sldId id="308" r:id="rId36"/>
    <p:sldId id="307" r:id="rId37"/>
    <p:sldId id="309" r:id="rId38"/>
    <p:sldId id="310" r:id="rId39"/>
    <p:sldId id="311" r:id="rId40"/>
    <p:sldId id="312" r:id="rId41"/>
    <p:sldId id="273" r:id="rId42"/>
    <p:sldId id="281" r:id="rId43"/>
    <p:sldId id="276" r:id="rId44"/>
    <p:sldId id="277" r:id="rId45"/>
    <p:sldId id="278" r:id="rId46"/>
    <p:sldId id="279" r:id="rId47"/>
    <p:sldId id="314" r:id="rId48"/>
    <p:sldId id="313" r:id="rId4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8" autoAdjust="0"/>
    <p:restoredTop sz="94615" autoAdjust="0"/>
  </p:normalViewPr>
  <p:slideViewPr>
    <p:cSldViewPr>
      <p:cViewPr varScale="1">
        <p:scale>
          <a:sx n="67" d="100"/>
          <a:sy n="67" d="100"/>
        </p:scale>
        <p:origin x="-606" y="-108"/>
      </p:cViewPr>
      <p:guideLst>
        <p:guide orient="horz" pos="2160"/>
        <p:guide pos="2880"/>
      </p:guideLst>
    </p:cSldViewPr>
  </p:slideViewPr>
  <p:outlineViewPr>
    <p:cViewPr>
      <p:scale>
        <a:sx n="33" d="100"/>
        <a:sy n="33" d="100"/>
      </p:scale>
      <p:origin x="18" y="340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072CAD9-60F1-4F25-B023-5C6B80EBF9DA}" type="datetimeFigureOut">
              <a:rPr lang="es-ES" smtClean="0"/>
              <a:pPr/>
              <a:t>26/06/2012</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9A946BA-B795-4FF3-A882-A02A52F9091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072CAD9-60F1-4F25-B023-5C6B80EBF9DA}" type="datetimeFigureOut">
              <a:rPr lang="es-ES" smtClean="0"/>
              <a:pPr/>
              <a:t>26/06/2012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9A946BA-B795-4FF3-A882-A02A52F9091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B072CAD9-60F1-4F25-B023-5C6B80EBF9DA}" type="datetimeFigureOut">
              <a:rPr lang="es-ES" smtClean="0"/>
              <a:pPr/>
              <a:t>26/06/2012</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9A946BA-B795-4FF3-A882-A02A52F9091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072CAD9-60F1-4F25-B023-5C6B80EBF9DA}" type="datetimeFigureOut">
              <a:rPr lang="es-ES" smtClean="0"/>
              <a:pPr/>
              <a:t>26/06/2012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9A946BA-B795-4FF3-A882-A02A52F9091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072CAD9-60F1-4F25-B023-5C6B80EBF9DA}" type="datetimeFigureOut">
              <a:rPr lang="es-ES" smtClean="0"/>
              <a:pPr/>
              <a:t>26/06/2012</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19A946BA-B795-4FF3-A882-A02A52F9091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072CAD9-60F1-4F25-B023-5C6B80EBF9DA}" type="datetimeFigureOut">
              <a:rPr lang="es-ES" smtClean="0"/>
              <a:pPr/>
              <a:t>26/06/2012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9A946BA-B795-4FF3-A882-A02A52F9091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072CAD9-60F1-4F25-B023-5C6B80EBF9DA}" type="datetimeFigureOut">
              <a:rPr lang="es-ES" smtClean="0"/>
              <a:pPr/>
              <a:t>26/06/2012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9A946BA-B795-4FF3-A882-A02A52F9091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072CAD9-60F1-4F25-B023-5C6B80EBF9DA}" type="datetimeFigureOut">
              <a:rPr lang="es-ES" smtClean="0"/>
              <a:pPr/>
              <a:t>26/06/2012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9A946BA-B795-4FF3-A882-A02A52F9091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072CAD9-60F1-4F25-B023-5C6B80EBF9DA}" type="datetimeFigureOut">
              <a:rPr lang="es-ES" smtClean="0"/>
              <a:pPr/>
              <a:t>26/06/2012</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19A946BA-B795-4FF3-A882-A02A52F9091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072CAD9-60F1-4F25-B023-5C6B80EBF9DA}" type="datetimeFigureOut">
              <a:rPr lang="es-ES" smtClean="0"/>
              <a:pPr/>
              <a:t>26/06/2012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9A946BA-B795-4FF3-A882-A02A52F9091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B072CAD9-60F1-4F25-B023-5C6B80EBF9DA}" type="datetimeFigureOut">
              <a:rPr lang="es-ES" smtClean="0"/>
              <a:pPr/>
              <a:t>26/06/2012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9A946BA-B795-4FF3-A882-A02A52F9091F}"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072CAD9-60F1-4F25-B023-5C6B80EBF9DA}" type="datetimeFigureOut">
              <a:rPr lang="es-ES" smtClean="0"/>
              <a:pPr/>
              <a:t>26/06/2012</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9A946BA-B795-4FF3-A882-A02A52F9091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714612" y="0"/>
            <a:ext cx="6429388" cy="4654094"/>
          </a:xfrm>
        </p:spPr>
        <p:txBody>
          <a:bodyPr/>
          <a:lstStyle/>
          <a:p>
            <a:r>
              <a:rPr lang="es-ES" sz="3600" dirty="0" smtClean="0">
                <a:solidFill>
                  <a:schemeClr val="bg1"/>
                </a:solidFill>
              </a:rPr>
              <a:t>MANUAL  ADMINISTRATIVO DE LA COORDINADORA</a:t>
            </a:r>
            <a:br>
              <a:rPr lang="es-ES" sz="3600" dirty="0" smtClean="0">
                <a:solidFill>
                  <a:schemeClr val="bg1"/>
                </a:solidFill>
              </a:rPr>
            </a:br>
            <a:r>
              <a:rPr lang="es-ES" sz="3600" dirty="0" smtClean="0">
                <a:solidFill>
                  <a:schemeClr val="bg1"/>
                </a:solidFill>
              </a:rPr>
              <a:t>DE ATENCIÓN AL CLIENTE</a:t>
            </a:r>
            <a:r>
              <a:rPr lang="es-ES" dirty="0" smtClean="0"/>
              <a:t/>
            </a:r>
            <a:br>
              <a:rPr lang="es-ES" dirty="0" smtClean="0"/>
            </a:br>
            <a:endParaRPr lang="es-ES" dirty="0"/>
          </a:p>
        </p:txBody>
      </p:sp>
      <p:sp>
        <p:nvSpPr>
          <p:cNvPr id="3" name="2 Subtítulo"/>
          <p:cNvSpPr>
            <a:spLocks noGrp="1"/>
          </p:cNvSpPr>
          <p:nvPr>
            <p:ph type="subTitle" idx="1"/>
          </p:nvPr>
        </p:nvSpPr>
        <p:spPr>
          <a:xfrm>
            <a:off x="3714744" y="5572140"/>
            <a:ext cx="5114778" cy="1285860"/>
          </a:xfrm>
        </p:spPr>
        <p:txBody>
          <a:bodyPr/>
          <a:lstStyle/>
          <a:p>
            <a:r>
              <a:rPr lang="es-ES" sz="2400" dirty="0" smtClean="0"/>
              <a:t>“Somos una empresa con servicio humano”</a:t>
            </a:r>
            <a:endParaRPr lang="es-ES" b="1" dirty="0" smtClean="0"/>
          </a:p>
          <a:p>
            <a:endParaRPr lang="es-ES" b="1" dirty="0"/>
          </a:p>
        </p:txBody>
      </p:sp>
      <p:grpSp>
        <p:nvGrpSpPr>
          <p:cNvPr id="7" name="6 Grupo"/>
          <p:cNvGrpSpPr/>
          <p:nvPr/>
        </p:nvGrpSpPr>
        <p:grpSpPr>
          <a:xfrm>
            <a:off x="428596" y="571480"/>
            <a:ext cx="1071571" cy="6740307"/>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t>FUNERALES </a:t>
              </a:r>
            </a:p>
            <a:p>
              <a:endParaRPr lang="es-ES" sz="2800" b="1" dirty="0" smtClean="0"/>
            </a:p>
            <a:p>
              <a:pPr algn="ctr"/>
              <a:endParaRPr lang="es-E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t>LOS</a:t>
              </a:r>
            </a:p>
            <a:p>
              <a:r>
                <a:rPr lang="es-ES" sz="3600" b="1" dirty="0" smtClean="0"/>
                <a:t> OLIVOS </a:t>
              </a:r>
            </a:p>
            <a:p>
              <a:endParaRPr lang="es-ES" sz="3600" b="1" dirty="0" smtClean="0"/>
            </a:p>
            <a:p>
              <a:pPr algn="ctr"/>
              <a:endParaRPr lang="es-E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pic>
        <p:nvPicPr>
          <p:cNvPr id="8" name="Imagen 483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858148" y="4286256"/>
            <a:ext cx="1047757" cy="10001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t>1.6 PRODUCTOS Y SERVICIOS</a:t>
            </a:r>
            <a:r>
              <a:rPr lang="es-ES" sz="3200" dirty="0" smtClean="0"/>
              <a:t> </a:t>
            </a:r>
            <a:endParaRPr lang="es-ES" dirty="0"/>
          </a:p>
        </p:txBody>
      </p:sp>
      <p:sp>
        <p:nvSpPr>
          <p:cNvPr id="3" name="2 Marcador de contenido"/>
          <p:cNvSpPr>
            <a:spLocks noGrp="1"/>
          </p:cNvSpPr>
          <p:nvPr>
            <p:ph idx="1"/>
          </p:nvPr>
        </p:nvSpPr>
        <p:spPr>
          <a:xfrm>
            <a:off x="714348" y="1583052"/>
            <a:ext cx="7239000" cy="2274576"/>
          </a:xfrm>
        </p:spPr>
        <p:txBody>
          <a:bodyPr>
            <a:normAutofit fontScale="92500" lnSpcReduction="10000"/>
          </a:bodyPr>
          <a:lstStyle/>
          <a:p>
            <a:pPr algn="just">
              <a:buNone/>
            </a:pPr>
            <a:r>
              <a:rPr lang="es-ES" sz="2800" dirty="0" smtClean="0"/>
              <a:t>	</a:t>
            </a:r>
            <a:r>
              <a:rPr lang="es-ES" dirty="0" smtClean="0"/>
              <a:t>Los Olivos Ofrece la tranquilidad y la seguridad a nuestros usuarios de que los servicios y productos contratados se prestarán con sentido humano, rapidez, calidad y profundo respeto. </a:t>
            </a:r>
          </a:p>
          <a:p>
            <a:pPr>
              <a:buNone/>
            </a:pPr>
            <a:endParaRPr lang="es-ES" dirty="0" smtClean="0"/>
          </a:p>
          <a:p>
            <a:pPr>
              <a:buNone/>
            </a:pPr>
            <a:r>
              <a:rPr lang="es-ES" b="1" dirty="0" smtClean="0"/>
              <a:t>	</a:t>
            </a:r>
            <a:endParaRPr lang="es-ES" dirty="0" smtClean="0"/>
          </a:p>
          <a:p>
            <a:pPr>
              <a:buNone/>
            </a:pPr>
            <a:endParaRPr lang="es-ES" sz="4400" dirty="0" smtClean="0"/>
          </a:p>
        </p:txBody>
      </p:sp>
      <p:pic>
        <p:nvPicPr>
          <p:cNvPr id="21506" name="Imagen 86" descr="http://www.losolivosbogota.com/images/foto%20parque%20cementerio_pagina.jpg"/>
          <p:cNvPicPr>
            <a:picLocks noChangeAspect="1" noChangeArrowheads="1"/>
          </p:cNvPicPr>
          <p:nvPr/>
        </p:nvPicPr>
        <p:blipFill>
          <a:blip r:embed="rId2" cstate="print"/>
          <a:srcRect/>
          <a:stretch>
            <a:fillRect/>
          </a:stretch>
        </p:blipFill>
        <p:spPr bwMode="auto">
          <a:xfrm>
            <a:off x="2786050" y="3786190"/>
            <a:ext cx="2763553" cy="1714512"/>
          </a:xfrm>
          <a:prstGeom prst="rect">
            <a:avLst/>
          </a:prstGeom>
          <a:noFill/>
          <a:ln w="76200">
            <a:solidFill>
              <a:srgbClr val="FFFF99"/>
            </a:solidFill>
            <a:miter lim="800000"/>
            <a:headEnd/>
            <a:tailEnd/>
          </a:ln>
        </p:spPr>
      </p:pic>
      <p:grpSp>
        <p:nvGrpSpPr>
          <p:cNvPr id="5" name="4 Grupo"/>
          <p:cNvGrpSpPr/>
          <p:nvPr/>
        </p:nvGrpSpPr>
        <p:grpSpPr>
          <a:xfrm>
            <a:off x="8072429" y="285728"/>
            <a:ext cx="1071571" cy="6240265"/>
            <a:chOff x="428596" y="571480"/>
            <a:chExt cx="1071571" cy="6740307"/>
          </a:xfrm>
        </p:grpSpPr>
        <p:sp>
          <p:nvSpPr>
            <p:cNvPr id="6" name="5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7" name="6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t>1.6.1 PRODUCTOS</a:t>
            </a:r>
            <a:endParaRPr lang="es-ES" dirty="0"/>
          </a:p>
        </p:txBody>
      </p:sp>
      <p:sp>
        <p:nvSpPr>
          <p:cNvPr id="3" name="2 Marcador de contenido"/>
          <p:cNvSpPr>
            <a:spLocks noGrp="1"/>
          </p:cNvSpPr>
          <p:nvPr>
            <p:ph idx="1"/>
          </p:nvPr>
        </p:nvSpPr>
        <p:spPr/>
        <p:txBody>
          <a:bodyPr>
            <a:normAutofit/>
          </a:bodyPr>
          <a:lstStyle/>
          <a:p>
            <a:pPr>
              <a:buNone/>
            </a:pPr>
            <a:r>
              <a:rPr lang="es-ES" sz="2200" dirty="0" smtClean="0"/>
              <a:t>	</a:t>
            </a:r>
          </a:p>
          <a:p>
            <a:pPr>
              <a:buNone/>
            </a:pPr>
            <a:r>
              <a:rPr lang="es-ES" sz="2200" dirty="0" smtClean="0"/>
              <a:t>	Los Olivos ha diseñado algunas opciones de propiedad dentro de nuestro parque recordatorio, las cuáles se presentan a continuación:</a:t>
            </a:r>
          </a:p>
          <a:p>
            <a:pPr>
              <a:lnSpc>
                <a:spcPct val="80000"/>
              </a:lnSpc>
              <a:buNone/>
            </a:pPr>
            <a:r>
              <a:rPr lang="es-ES" sz="2200" b="1" dirty="0" smtClean="0"/>
              <a:t>	</a:t>
            </a:r>
          </a:p>
          <a:p>
            <a:pPr>
              <a:lnSpc>
                <a:spcPct val="80000"/>
              </a:lnSpc>
            </a:pPr>
            <a:r>
              <a:rPr lang="es-ES" sz="2200" dirty="0" smtClean="0"/>
              <a:t>Bóvedas</a:t>
            </a:r>
          </a:p>
          <a:p>
            <a:pPr>
              <a:lnSpc>
                <a:spcPct val="80000"/>
              </a:lnSpc>
            </a:pPr>
            <a:r>
              <a:rPr lang="es-ES" sz="2200" dirty="0" smtClean="0"/>
              <a:t>Lotes Permanentes</a:t>
            </a:r>
          </a:p>
          <a:p>
            <a:pPr>
              <a:lnSpc>
                <a:spcPct val="80000"/>
              </a:lnSpc>
            </a:pPr>
            <a:r>
              <a:rPr lang="es-ES" sz="2200" dirty="0" smtClean="0"/>
              <a:t>Osarios</a:t>
            </a:r>
          </a:p>
          <a:p>
            <a:pPr>
              <a:lnSpc>
                <a:spcPct val="80000"/>
              </a:lnSpc>
            </a:pPr>
            <a:r>
              <a:rPr lang="es-ES" sz="2200" dirty="0" err="1" smtClean="0"/>
              <a:t>Cenizarios</a:t>
            </a:r>
            <a:r>
              <a:rPr lang="es-ES" sz="2200" dirty="0" smtClean="0"/>
              <a:t> </a:t>
            </a:r>
          </a:p>
          <a:p>
            <a:pPr>
              <a:buNone/>
            </a:pPr>
            <a:endParaRPr lang="es-ES" sz="2200" dirty="0" smtClean="0"/>
          </a:p>
          <a:p>
            <a:pPr lvl="2">
              <a:buNone/>
            </a:pPr>
            <a:r>
              <a:rPr lang="es-ES" sz="1600" dirty="0" smtClean="0"/>
              <a:t>	</a:t>
            </a:r>
            <a:endParaRPr lang="es-ES" sz="1400" dirty="0" smtClean="0"/>
          </a:p>
        </p:txBody>
      </p:sp>
      <p:pic>
        <p:nvPicPr>
          <p:cNvPr id="1026" name="Imagen 5"/>
          <p:cNvPicPr>
            <a:picLocks noChangeAspect="1" noChangeArrowheads="1"/>
          </p:cNvPicPr>
          <p:nvPr/>
        </p:nvPicPr>
        <p:blipFill>
          <a:blip r:embed="rId2" cstate="print"/>
          <a:srcRect/>
          <a:stretch>
            <a:fillRect/>
          </a:stretch>
        </p:blipFill>
        <p:spPr bwMode="auto">
          <a:xfrm>
            <a:off x="4286248" y="3643314"/>
            <a:ext cx="2084387" cy="1400175"/>
          </a:xfrm>
          <a:prstGeom prst="rect">
            <a:avLst/>
          </a:prstGeom>
          <a:ln>
            <a:noFill/>
          </a:ln>
          <a:effectLst>
            <a:softEdge rad="112500"/>
          </a:effectLst>
        </p:spPr>
      </p:pic>
      <p:pic>
        <p:nvPicPr>
          <p:cNvPr id="1027" name="Imagen 2"/>
          <p:cNvPicPr>
            <a:picLocks noChangeAspect="1" noChangeArrowheads="1"/>
          </p:cNvPicPr>
          <p:nvPr/>
        </p:nvPicPr>
        <p:blipFill>
          <a:blip r:embed="rId3" cstate="print"/>
          <a:srcRect/>
          <a:stretch>
            <a:fillRect/>
          </a:stretch>
        </p:blipFill>
        <p:spPr bwMode="auto">
          <a:xfrm>
            <a:off x="5929322" y="4572008"/>
            <a:ext cx="2079625" cy="1393825"/>
          </a:xfrm>
          <a:prstGeom prst="rect">
            <a:avLst/>
          </a:prstGeom>
          <a:ln>
            <a:noFill/>
          </a:ln>
          <a:effectLst>
            <a:softEdge rad="112500"/>
          </a:effectLst>
        </p:spPr>
      </p:pic>
      <p:grpSp>
        <p:nvGrpSpPr>
          <p:cNvPr id="6" name="5 Grupo"/>
          <p:cNvGrpSpPr/>
          <p:nvPr/>
        </p:nvGrpSpPr>
        <p:grpSpPr>
          <a:xfrm>
            <a:off x="8072429" y="285728"/>
            <a:ext cx="1071571" cy="6240265"/>
            <a:chOff x="428596" y="571480"/>
            <a:chExt cx="1071571" cy="6740307"/>
          </a:xfrm>
        </p:grpSpPr>
        <p:sp>
          <p:nvSpPr>
            <p:cNvPr id="7" name="6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8" name="7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4" name="Picture 8" descr="http://t3.gstatic.com/images?q=tbn:ANd9GcRvFeEA-qPqj9j5m7u3kuG6HXCwdxwmXMc9BN96PvATaGliEu8&amp;t=1&amp;usg=__ZBZnUTNqnbIHOi-v1WlBsKgprXI="/>
          <p:cNvPicPr>
            <a:picLocks noChangeAspect="1" noChangeArrowheads="1"/>
          </p:cNvPicPr>
          <p:nvPr/>
        </p:nvPicPr>
        <p:blipFill>
          <a:blip r:embed="rId2" cstate="print"/>
          <a:srcRect/>
          <a:stretch>
            <a:fillRect/>
          </a:stretch>
        </p:blipFill>
        <p:spPr bwMode="auto">
          <a:xfrm>
            <a:off x="3714744" y="4857760"/>
            <a:ext cx="2619375" cy="1743076"/>
          </a:xfrm>
          <a:prstGeom prst="rect">
            <a:avLst/>
          </a:prstGeom>
          <a:ln>
            <a:noFill/>
          </a:ln>
          <a:effectLst>
            <a:softEdge rad="112500"/>
          </a:effectLst>
        </p:spPr>
      </p:pic>
      <p:sp>
        <p:nvSpPr>
          <p:cNvPr id="2" name="1 Título"/>
          <p:cNvSpPr>
            <a:spLocks noGrp="1"/>
          </p:cNvSpPr>
          <p:nvPr>
            <p:ph type="title"/>
          </p:nvPr>
        </p:nvSpPr>
        <p:spPr/>
        <p:txBody>
          <a:bodyPr>
            <a:normAutofit/>
          </a:bodyPr>
          <a:lstStyle/>
          <a:p>
            <a:r>
              <a:rPr lang="es-ES" dirty="0" smtClean="0"/>
              <a:t>1.6.2 SERVICIOS</a:t>
            </a:r>
            <a:endParaRPr lang="es-ES" dirty="0"/>
          </a:p>
        </p:txBody>
      </p:sp>
      <p:sp>
        <p:nvSpPr>
          <p:cNvPr id="3" name="2 Marcador de contenido"/>
          <p:cNvSpPr>
            <a:spLocks noGrp="1"/>
          </p:cNvSpPr>
          <p:nvPr>
            <p:ph idx="1"/>
          </p:nvPr>
        </p:nvSpPr>
        <p:spPr>
          <a:xfrm>
            <a:off x="428596" y="1571612"/>
            <a:ext cx="7239000" cy="3929090"/>
          </a:xfrm>
        </p:spPr>
        <p:txBody>
          <a:bodyPr>
            <a:normAutofit fontScale="92500" lnSpcReduction="10000"/>
          </a:bodyPr>
          <a:lstStyle/>
          <a:p>
            <a:pPr algn="just">
              <a:buNone/>
            </a:pPr>
            <a:r>
              <a:rPr lang="es-ES" dirty="0" smtClean="0"/>
              <a:t>	</a:t>
            </a:r>
            <a:r>
              <a:rPr lang="es-ES" sz="2400" dirty="0" smtClean="0"/>
              <a:t>Nuestro compromiso es con el usuario, acompañándolo en todo el proceso del funeral con atención y asesoría personalizada e integral para la definición de todos los detalles del servicio.</a:t>
            </a:r>
          </a:p>
          <a:p>
            <a:pPr algn="just"/>
            <a:endParaRPr lang="es-ES" sz="2400" dirty="0" smtClean="0"/>
          </a:p>
          <a:p>
            <a:pPr algn="just">
              <a:buNone/>
            </a:pPr>
            <a:r>
              <a:rPr lang="es-ES" sz="2400" dirty="0" smtClean="0"/>
              <a:t>	Funerales Los Olivos ofrece dos tipos de servicios a domicilio:</a:t>
            </a:r>
          </a:p>
          <a:p>
            <a:pPr>
              <a:buNone/>
            </a:pPr>
            <a:endParaRPr lang="es-ES" sz="2400" dirty="0" smtClean="0"/>
          </a:p>
          <a:p>
            <a:pPr>
              <a:lnSpc>
                <a:spcPct val="90000"/>
              </a:lnSpc>
            </a:pPr>
            <a:r>
              <a:rPr lang="es-ES" sz="2400" dirty="0" smtClean="0"/>
              <a:t>Servicio de Lujo y </a:t>
            </a:r>
          </a:p>
          <a:p>
            <a:pPr>
              <a:lnSpc>
                <a:spcPct val="90000"/>
              </a:lnSpc>
            </a:pPr>
            <a:r>
              <a:rPr lang="es-ES" sz="2400" dirty="0" smtClean="0"/>
              <a:t>Servicio Clásico.</a:t>
            </a:r>
          </a:p>
          <a:p>
            <a:pPr>
              <a:buNone/>
            </a:pPr>
            <a:r>
              <a:rPr lang="es-ES" dirty="0" smtClean="0"/>
              <a:t> </a:t>
            </a:r>
          </a:p>
        </p:txBody>
      </p:sp>
      <p:pic>
        <p:nvPicPr>
          <p:cNvPr id="14342" name="Picture 6" descr="http://t2.gstatic.com/images?q=tbn:ANd9GcQoAdZ2yLXmAx4DRgr1NYscJ0LTiVE6el7ithjNTFdbth7bz3g&amp;t=1&amp;usg=__7ZM0iAghdqIbsq8mRZEJ2gMZD_Y="/>
          <p:cNvPicPr>
            <a:picLocks noChangeAspect="1" noChangeArrowheads="1"/>
          </p:cNvPicPr>
          <p:nvPr/>
        </p:nvPicPr>
        <p:blipFill>
          <a:blip r:embed="rId3" cstate="print"/>
          <a:srcRect/>
          <a:stretch>
            <a:fillRect/>
          </a:stretch>
        </p:blipFill>
        <p:spPr bwMode="auto">
          <a:xfrm>
            <a:off x="6143636" y="3786190"/>
            <a:ext cx="1828800" cy="2505076"/>
          </a:xfrm>
          <a:prstGeom prst="rect">
            <a:avLst/>
          </a:prstGeom>
          <a:noFill/>
        </p:spPr>
      </p:pic>
      <p:grpSp>
        <p:nvGrpSpPr>
          <p:cNvPr id="6" name="5 Grupo"/>
          <p:cNvGrpSpPr/>
          <p:nvPr/>
        </p:nvGrpSpPr>
        <p:grpSpPr>
          <a:xfrm>
            <a:off x="8072429" y="285728"/>
            <a:ext cx="1071571" cy="6240265"/>
            <a:chOff x="428596" y="571480"/>
            <a:chExt cx="1071571" cy="6740307"/>
          </a:xfrm>
        </p:grpSpPr>
        <p:sp>
          <p:nvSpPr>
            <p:cNvPr id="7" name="6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8" name="7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1.7 CONSTITUCIÓN LEGAL</a:t>
            </a:r>
            <a:endParaRPr lang="es-ES" dirty="0"/>
          </a:p>
        </p:txBody>
      </p:sp>
      <p:sp>
        <p:nvSpPr>
          <p:cNvPr id="3" name="2 Marcador de contenido"/>
          <p:cNvSpPr>
            <a:spLocks noGrp="1"/>
          </p:cNvSpPr>
          <p:nvPr>
            <p:ph idx="1"/>
          </p:nvPr>
        </p:nvSpPr>
        <p:spPr>
          <a:xfrm>
            <a:off x="214282" y="1357298"/>
            <a:ext cx="7239000" cy="1248080"/>
          </a:xfrm>
        </p:spPr>
        <p:txBody>
          <a:bodyPr>
            <a:normAutofit/>
          </a:bodyPr>
          <a:lstStyle/>
          <a:p>
            <a:pPr>
              <a:buNone/>
            </a:pPr>
            <a:r>
              <a:rPr lang="es-ES" dirty="0" smtClean="0"/>
              <a:t>  </a:t>
            </a:r>
            <a:r>
              <a:rPr lang="es-ES" sz="2000" dirty="0" smtClean="0"/>
              <a:t>Los olivos está constituida como Sociedad Anónima.</a:t>
            </a:r>
          </a:p>
          <a:p>
            <a:pPr>
              <a:buNone/>
            </a:pPr>
            <a:r>
              <a:rPr lang="es-ES" sz="2000" dirty="0" smtClean="0"/>
              <a:t> </a:t>
            </a:r>
          </a:p>
        </p:txBody>
      </p:sp>
      <p:sp>
        <p:nvSpPr>
          <p:cNvPr id="4" name="3 Rectángulo"/>
          <p:cNvSpPr/>
          <p:nvPr/>
        </p:nvSpPr>
        <p:spPr>
          <a:xfrm>
            <a:off x="642910" y="3072348"/>
            <a:ext cx="6858048" cy="3785652"/>
          </a:xfrm>
          <a:prstGeom prst="rect">
            <a:avLst/>
          </a:prstGeom>
        </p:spPr>
        <p:txBody>
          <a:bodyPr wrap="square">
            <a:spAutoFit/>
          </a:bodyPr>
          <a:lstStyle/>
          <a:p>
            <a:pPr algn="just"/>
            <a:r>
              <a:rPr lang="es-ES" sz="2000" dirty="0" smtClean="0"/>
              <a:t>Los Olivos opera en el km. 1½ de la vía al 26 en la ciudad de Milagro. Frente a Importadora Andina.</a:t>
            </a:r>
          </a:p>
          <a:p>
            <a:pPr algn="just"/>
            <a:r>
              <a:rPr lang="es-ES" sz="2000" dirty="0" smtClean="0"/>
              <a:t> </a:t>
            </a:r>
          </a:p>
          <a:p>
            <a:pPr algn="just"/>
            <a:r>
              <a:rPr lang="es-ES" sz="2000" dirty="0" smtClean="0"/>
              <a:t>Usted puede contactar Los Olivos a través del PBX a los teléfonos 2975428 -2975429 – 2975430.</a:t>
            </a:r>
          </a:p>
          <a:p>
            <a:pPr algn="just"/>
            <a:endParaRPr lang="es-ES" sz="2000" dirty="0" smtClean="0"/>
          </a:p>
          <a:p>
            <a:pPr algn="just"/>
            <a:r>
              <a:rPr lang="es-ES" sz="2000" dirty="0" smtClean="0"/>
              <a:t>También pueden adquirir información mediante la pagina Web.</a:t>
            </a:r>
          </a:p>
        </p:txBody>
      </p:sp>
      <p:sp>
        <p:nvSpPr>
          <p:cNvPr id="5" name="1 Título"/>
          <p:cNvSpPr txBox="1">
            <a:spLocks/>
          </p:cNvSpPr>
          <p:nvPr/>
        </p:nvSpPr>
        <p:spPr>
          <a:xfrm>
            <a:off x="500034" y="2285992"/>
            <a:ext cx="7239000" cy="785810"/>
          </a:xfrm>
          <a:prstGeom prst="rect">
            <a:avLst/>
          </a:prstGeom>
        </p:spPr>
        <p:txBody>
          <a:bodyPr vert="horz" lIns="45720" tIns="0" rIns="45720" bIns="0" anchor="b" anchorCtr="0">
            <a:normAutofit fontScale="97500"/>
          </a:bodyPr>
          <a:lstStyle/>
          <a:p>
            <a:pPr>
              <a:buNone/>
            </a:pPr>
            <a:r>
              <a:rPr lang="es-ES" sz="3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1.8 ACCESIBILIDAD</a:t>
            </a:r>
          </a:p>
        </p:txBody>
      </p:sp>
      <p:grpSp>
        <p:nvGrpSpPr>
          <p:cNvPr id="6" name="5 Grupo"/>
          <p:cNvGrpSpPr/>
          <p:nvPr/>
        </p:nvGrpSpPr>
        <p:grpSpPr>
          <a:xfrm>
            <a:off x="8072429" y="285728"/>
            <a:ext cx="1071571" cy="6240265"/>
            <a:chOff x="428596" y="571480"/>
            <a:chExt cx="1071571" cy="6740307"/>
          </a:xfrm>
        </p:grpSpPr>
        <p:sp>
          <p:nvSpPr>
            <p:cNvPr id="7" name="6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8" name="7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7239000" cy="1143000"/>
          </a:xfrm>
        </p:spPr>
        <p:txBody>
          <a:bodyPr>
            <a:normAutofit fontScale="90000"/>
          </a:bodyPr>
          <a:lstStyle/>
          <a:p>
            <a:r>
              <a:rPr lang="es-ES" dirty="0" smtClean="0"/>
              <a:t>1.9 ESTRUCTURA ORGANIZACIONAL </a:t>
            </a:r>
            <a:endParaRPr lang="es-ES" dirty="0"/>
          </a:p>
        </p:txBody>
      </p:sp>
      <p:sp>
        <p:nvSpPr>
          <p:cNvPr id="3" name="2 Marcador de contenido"/>
          <p:cNvSpPr>
            <a:spLocks noGrp="1"/>
          </p:cNvSpPr>
          <p:nvPr>
            <p:ph idx="1"/>
          </p:nvPr>
        </p:nvSpPr>
        <p:spPr>
          <a:xfrm>
            <a:off x="457200" y="1609416"/>
            <a:ext cx="7686700" cy="4846320"/>
          </a:xfrm>
        </p:spPr>
        <p:txBody>
          <a:bodyPr>
            <a:normAutofit fontScale="77500" lnSpcReduction="20000"/>
          </a:bodyPr>
          <a:lstStyle/>
          <a:p>
            <a:pPr algn="just">
              <a:buNone/>
            </a:pPr>
            <a:r>
              <a:rPr lang="es-ES" dirty="0" smtClean="0"/>
              <a:t>	Los Olivos para el cumplimiento de sus objetivos se encuentra organizada de la siguiente manera:</a:t>
            </a:r>
          </a:p>
          <a:p>
            <a:pPr algn="just"/>
            <a:endParaRPr lang="es-ES" dirty="0" smtClean="0"/>
          </a:p>
          <a:p>
            <a:pPr algn="just"/>
            <a:r>
              <a:rPr lang="es-ES" b="1" dirty="0" smtClean="0"/>
              <a:t>NIVEL ESTRATÉGICO:</a:t>
            </a:r>
            <a:r>
              <a:rPr lang="es-ES" dirty="0" smtClean="0"/>
              <a:t> Ejercido por  el directorio.</a:t>
            </a:r>
          </a:p>
          <a:p>
            <a:pPr algn="just">
              <a:buNone/>
            </a:pPr>
            <a:endParaRPr lang="es-ES" dirty="0" smtClean="0"/>
          </a:p>
          <a:p>
            <a:pPr algn="just"/>
            <a:r>
              <a:rPr lang="es-ES" b="1" dirty="0" smtClean="0"/>
              <a:t>NIVEL ASESOR: </a:t>
            </a:r>
            <a:r>
              <a:rPr lang="es-ES" dirty="0" smtClean="0"/>
              <a:t>Ejercido por RRHH,  Asesor Legal, Contable. </a:t>
            </a:r>
          </a:p>
          <a:p>
            <a:pPr algn="just">
              <a:buNone/>
            </a:pPr>
            <a:r>
              <a:rPr lang="es-ES" dirty="0" smtClean="0"/>
              <a:t> </a:t>
            </a:r>
          </a:p>
          <a:p>
            <a:pPr algn="just"/>
            <a:r>
              <a:rPr lang="es-ES" b="1" dirty="0" smtClean="0"/>
              <a:t>NIVEL CONTROL: </a:t>
            </a:r>
            <a:r>
              <a:rPr lang="es-ES" dirty="0" smtClean="0"/>
              <a:t>Ejercido por  Auditoria (asesor) y la Gerencia General.</a:t>
            </a:r>
          </a:p>
          <a:p>
            <a:pPr algn="just">
              <a:buNone/>
            </a:pPr>
            <a:r>
              <a:rPr lang="es-ES" dirty="0" smtClean="0"/>
              <a:t> </a:t>
            </a:r>
          </a:p>
          <a:p>
            <a:pPr algn="just"/>
            <a:r>
              <a:rPr lang="es-ES" b="1" dirty="0" smtClean="0"/>
              <a:t>NIVEL EJECUTIVO: </a:t>
            </a:r>
            <a:r>
              <a:rPr lang="es-ES" dirty="0" smtClean="0"/>
              <a:t>Ejercido por la Gerencia General</a:t>
            </a:r>
          </a:p>
          <a:p>
            <a:pPr algn="just">
              <a:buNone/>
            </a:pPr>
            <a:r>
              <a:rPr lang="es-ES" b="1" dirty="0" smtClean="0"/>
              <a:t> </a:t>
            </a:r>
            <a:endParaRPr lang="es-ES" dirty="0" smtClean="0"/>
          </a:p>
          <a:p>
            <a:pPr algn="just"/>
            <a:r>
              <a:rPr lang="es-ES" b="1" dirty="0" smtClean="0"/>
              <a:t>NIVEL OPERACIONAL: </a:t>
            </a:r>
            <a:r>
              <a:rPr lang="es-ES" dirty="0" smtClean="0"/>
              <a:t>Ejercido por la administración junto con las Coordinaciones Locales Departamentales de Ventas, Crédito, Cobranzas, Funeraria.</a:t>
            </a:r>
          </a:p>
          <a:p>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1.9.2 ESTRUCTURA JERÁRQUICA</a:t>
            </a:r>
            <a:endParaRPr lang="es-ES" dirty="0"/>
          </a:p>
        </p:txBody>
      </p:sp>
      <p:grpSp>
        <p:nvGrpSpPr>
          <p:cNvPr id="37890" name="Group 2"/>
          <p:cNvGrpSpPr>
            <a:grpSpLocks/>
          </p:cNvGrpSpPr>
          <p:nvPr/>
        </p:nvGrpSpPr>
        <p:grpSpPr bwMode="auto">
          <a:xfrm>
            <a:off x="1660525" y="1643050"/>
            <a:ext cx="5197491" cy="4786346"/>
            <a:chOff x="2616" y="4226"/>
            <a:chExt cx="7875" cy="8937"/>
          </a:xfrm>
        </p:grpSpPr>
        <p:cxnSp>
          <p:nvCxnSpPr>
            <p:cNvPr id="37891" name="AutoShape 3"/>
            <p:cNvCxnSpPr>
              <a:cxnSpLocks noChangeShapeType="1"/>
            </p:cNvCxnSpPr>
            <p:nvPr/>
          </p:nvCxnSpPr>
          <p:spPr bwMode="auto">
            <a:xfrm>
              <a:off x="9562" y="11122"/>
              <a:ext cx="1" cy="1052"/>
            </a:xfrm>
            <a:prstGeom prst="straightConnector1">
              <a:avLst/>
            </a:prstGeom>
            <a:noFill/>
            <a:ln w="6350">
              <a:solidFill>
                <a:srgbClr val="000000"/>
              </a:solidFill>
              <a:round/>
              <a:headEnd/>
              <a:tailEnd/>
            </a:ln>
            <a:effectLst/>
          </p:spPr>
        </p:cxnSp>
        <p:cxnSp>
          <p:nvCxnSpPr>
            <p:cNvPr id="37892" name="AutoShape 4"/>
            <p:cNvCxnSpPr>
              <a:cxnSpLocks noChangeShapeType="1"/>
            </p:cNvCxnSpPr>
            <p:nvPr/>
          </p:nvCxnSpPr>
          <p:spPr bwMode="auto">
            <a:xfrm>
              <a:off x="6597" y="4841"/>
              <a:ext cx="2" cy="3042"/>
            </a:xfrm>
            <a:prstGeom prst="straightConnector1">
              <a:avLst/>
            </a:prstGeom>
            <a:noFill/>
            <a:ln w="6350">
              <a:solidFill>
                <a:srgbClr val="000000"/>
              </a:solidFill>
              <a:round/>
              <a:headEnd/>
              <a:tailEnd/>
            </a:ln>
            <a:effectLst/>
          </p:spPr>
        </p:cxnSp>
        <p:cxnSp>
          <p:nvCxnSpPr>
            <p:cNvPr id="37893" name="AutoShape 5"/>
            <p:cNvCxnSpPr>
              <a:cxnSpLocks noChangeShapeType="1"/>
            </p:cNvCxnSpPr>
            <p:nvPr/>
          </p:nvCxnSpPr>
          <p:spPr bwMode="auto">
            <a:xfrm flipH="1">
              <a:off x="6597" y="8341"/>
              <a:ext cx="3" cy="1159"/>
            </a:xfrm>
            <a:prstGeom prst="straightConnector1">
              <a:avLst/>
            </a:prstGeom>
            <a:noFill/>
            <a:ln w="6350">
              <a:solidFill>
                <a:srgbClr val="000000"/>
              </a:solidFill>
              <a:round/>
              <a:headEnd/>
              <a:tailEnd/>
            </a:ln>
            <a:effectLst/>
          </p:spPr>
        </p:cxnSp>
        <p:cxnSp>
          <p:nvCxnSpPr>
            <p:cNvPr id="37894" name="AutoShape 6"/>
            <p:cNvCxnSpPr>
              <a:cxnSpLocks noChangeShapeType="1"/>
            </p:cNvCxnSpPr>
            <p:nvPr/>
          </p:nvCxnSpPr>
          <p:spPr bwMode="auto">
            <a:xfrm>
              <a:off x="3576" y="11116"/>
              <a:ext cx="5988" cy="0"/>
            </a:xfrm>
            <a:prstGeom prst="straightConnector1">
              <a:avLst/>
            </a:prstGeom>
            <a:noFill/>
            <a:ln w="6350">
              <a:solidFill>
                <a:srgbClr val="000000"/>
              </a:solidFill>
              <a:round/>
              <a:headEnd/>
              <a:tailEnd/>
            </a:ln>
            <a:effectLst/>
          </p:spPr>
        </p:cxnSp>
        <p:cxnSp>
          <p:nvCxnSpPr>
            <p:cNvPr id="37895" name="AutoShape 7"/>
            <p:cNvCxnSpPr>
              <a:cxnSpLocks noChangeShapeType="1"/>
            </p:cNvCxnSpPr>
            <p:nvPr/>
          </p:nvCxnSpPr>
          <p:spPr bwMode="auto">
            <a:xfrm>
              <a:off x="6597" y="10220"/>
              <a:ext cx="1" cy="889"/>
            </a:xfrm>
            <a:prstGeom prst="straightConnector1">
              <a:avLst/>
            </a:prstGeom>
            <a:noFill/>
            <a:ln w="6350">
              <a:solidFill>
                <a:srgbClr val="000000"/>
              </a:solidFill>
              <a:round/>
              <a:headEnd/>
              <a:tailEnd/>
            </a:ln>
            <a:effectLst/>
          </p:spPr>
        </p:cxnSp>
        <p:cxnSp>
          <p:nvCxnSpPr>
            <p:cNvPr id="37896" name="AutoShape 8"/>
            <p:cNvCxnSpPr>
              <a:cxnSpLocks noChangeShapeType="1"/>
            </p:cNvCxnSpPr>
            <p:nvPr/>
          </p:nvCxnSpPr>
          <p:spPr bwMode="auto">
            <a:xfrm>
              <a:off x="7688" y="11116"/>
              <a:ext cx="0" cy="1058"/>
            </a:xfrm>
            <a:prstGeom prst="straightConnector1">
              <a:avLst/>
            </a:prstGeom>
            <a:noFill/>
            <a:ln w="6350">
              <a:solidFill>
                <a:srgbClr val="000000"/>
              </a:solidFill>
              <a:round/>
              <a:headEnd/>
              <a:tailEnd/>
            </a:ln>
            <a:effectLst/>
          </p:spPr>
        </p:cxnSp>
        <p:cxnSp>
          <p:nvCxnSpPr>
            <p:cNvPr id="37897" name="AutoShape 9"/>
            <p:cNvCxnSpPr>
              <a:cxnSpLocks noChangeShapeType="1"/>
            </p:cNvCxnSpPr>
            <p:nvPr/>
          </p:nvCxnSpPr>
          <p:spPr bwMode="auto">
            <a:xfrm>
              <a:off x="3576" y="11128"/>
              <a:ext cx="0" cy="1052"/>
            </a:xfrm>
            <a:prstGeom prst="straightConnector1">
              <a:avLst/>
            </a:prstGeom>
            <a:noFill/>
            <a:ln w="6350">
              <a:solidFill>
                <a:srgbClr val="000000"/>
              </a:solidFill>
              <a:round/>
              <a:headEnd/>
              <a:tailEnd/>
            </a:ln>
            <a:effectLst/>
          </p:spPr>
        </p:cxnSp>
        <p:cxnSp>
          <p:nvCxnSpPr>
            <p:cNvPr id="37898" name="AutoShape 10"/>
            <p:cNvCxnSpPr>
              <a:cxnSpLocks noChangeShapeType="1"/>
            </p:cNvCxnSpPr>
            <p:nvPr/>
          </p:nvCxnSpPr>
          <p:spPr bwMode="auto">
            <a:xfrm>
              <a:off x="5661" y="11122"/>
              <a:ext cx="0" cy="1058"/>
            </a:xfrm>
            <a:prstGeom prst="straightConnector1">
              <a:avLst/>
            </a:prstGeom>
            <a:noFill/>
            <a:ln w="6350">
              <a:solidFill>
                <a:srgbClr val="000000"/>
              </a:solidFill>
              <a:round/>
              <a:headEnd/>
              <a:tailEnd/>
            </a:ln>
            <a:effectLst/>
          </p:spPr>
        </p:cxnSp>
        <p:cxnSp>
          <p:nvCxnSpPr>
            <p:cNvPr id="37899" name="AutoShape 11"/>
            <p:cNvCxnSpPr>
              <a:cxnSpLocks noChangeShapeType="1"/>
            </p:cNvCxnSpPr>
            <p:nvPr/>
          </p:nvCxnSpPr>
          <p:spPr bwMode="auto">
            <a:xfrm>
              <a:off x="5661" y="5919"/>
              <a:ext cx="936" cy="1"/>
            </a:xfrm>
            <a:prstGeom prst="straightConnector1">
              <a:avLst/>
            </a:prstGeom>
            <a:noFill/>
            <a:ln w="6350">
              <a:solidFill>
                <a:srgbClr val="000000"/>
              </a:solidFill>
              <a:prstDash val="dash"/>
              <a:round/>
              <a:headEnd/>
              <a:tailEnd/>
            </a:ln>
            <a:effectLst/>
          </p:spPr>
        </p:cxnSp>
        <p:cxnSp>
          <p:nvCxnSpPr>
            <p:cNvPr id="37900" name="AutoShape 12"/>
            <p:cNvCxnSpPr>
              <a:cxnSpLocks noChangeShapeType="1"/>
            </p:cNvCxnSpPr>
            <p:nvPr/>
          </p:nvCxnSpPr>
          <p:spPr bwMode="auto">
            <a:xfrm>
              <a:off x="6597" y="5644"/>
              <a:ext cx="958" cy="0"/>
            </a:xfrm>
            <a:prstGeom prst="straightConnector1">
              <a:avLst/>
            </a:prstGeom>
            <a:noFill/>
            <a:ln w="6350">
              <a:solidFill>
                <a:srgbClr val="000000"/>
              </a:solidFill>
              <a:prstDash val="dash"/>
              <a:round/>
              <a:headEnd/>
              <a:tailEnd/>
            </a:ln>
            <a:effectLst/>
          </p:spPr>
        </p:cxnSp>
        <p:sp>
          <p:nvSpPr>
            <p:cNvPr id="37901" name="AutoShape 13"/>
            <p:cNvSpPr>
              <a:spLocks noChangeArrowheads="1"/>
            </p:cNvSpPr>
            <p:nvPr/>
          </p:nvSpPr>
          <p:spPr bwMode="auto">
            <a:xfrm>
              <a:off x="7555" y="5329"/>
              <a:ext cx="2350" cy="640"/>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imes New Roman" pitchFamily="18" charset="0"/>
                </a:rPr>
                <a:t>C</a:t>
              </a:r>
              <a:r>
                <a:rPr kumimoji="0" lang="es-ES" sz="1200" b="1" i="0" u="none" strike="noStrike" cap="none" normalizeH="0" baseline="0" smtClean="0">
                  <a:ln>
                    <a:noFill/>
                  </a:ln>
                  <a:solidFill>
                    <a:schemeClr val="tx1"/>
                  </a:solidFill>
                  <a:effectLst/>
                  <a:latin typeface="Times New Roman" pitchFamily="18" charset="0"/>
                </a:rPr>
                <a:t>ONTABILIDAD</a:t>
              </a:r>
              <a:endParaRPr kumimoji="0" lang="es-ES" sz="1800" b="0" i="0" u="none" strike="noStrike" cap="none" normalizeH="0" baseline="0" smtClean="0">
                <a:ln>
                  <a:noFill/>
                </a:ln>
                <a:solidFill>
                  <a:schemeClr val="tx1"/>
                </a:solidFill>
                <a:effectLst/>
                <a:latin typeface="Arial" pitchFamily="34" charset="0"/>
              </a:endParaRPr>
            </a:p>
          </p:txBody>
        </p:sp>
        <p:sp>
          <p:nvSpPr>
            <p:cNvPr id="37902" name="AutoShape 14"/>
            <p:cNvSpPr>
              <a:spLocks noChangeArrowheads="1"/>
            </p:cNvSpPr>
            <p:nvPr/>
          </p:nvSpPr>
          <p:spPr bwMode="auto">
            <a:xfrm>
              <a:off x="2616" y="12150"/>
              <a:ext cx="1920" cy="1013"/>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Dpto.</a:t>
              </a:r>
              <a:r>
                <a:rPr kumimoji="0" lang="es-ES" sz="1100" b="1" i="0" u="none" strike="noStrike" cap="none" normalizeH="0" baseline="0" smtClean="0">
                  <a:ln>
                    <a:noFill/>
                  </a:ln>
                  <a:solidFill>
                    <a:schemeClr val="tx1"/>
                  </a:solidFill>
                  <a:effectLst/>
                  <a:latin typeface="Calibri" pitchFamily="34" charset="0"/>
                </a:rPr>
                <a:t> </a:t>
              </a:r>
              <a:r>
                <a:rPr kumimoji="0" lang="es-ES" sz="1200" b="1" i="0" u="none" strike="noStrike" cap="none" normalizeH="0" baseline="0" smtClean="0">
                  <a:ln>
                    <a:noFill/>
                  </a:ln>
                  <a:solidFill>
                    <a:schemeClr val="tx1"/>
                  </a:solidFill>
                  <a:effectLst/>
                  <a:latin typeface="Times New Roman" pitchFamily="18" charset="0"/>
                </a:rPr>
                <a:t>COBRANZAS</a:t>
              </a:r>
              <a:endParaRPr kumimoji="0" lang="es-ES" sz="1800" b="0" i="0" u="none" strike="noStrike" cap="none" normalizeH="0" baseline="0" smtClean="0">
                <a:ln>
                  <a:noFill/>
                </a:ln>
                <a:solidFill>
                  <a:schemeClr val="tx1"/>
                </a:solidFill>
                <a:effectLst/>
                <a:latin typeface="Arial" pitchFamily="34" charset="0"/>
              </a:endParaRPr>
            </a:p>
          </p:txBody>
        </p:sp>
        <p:sp>
          <p:nvSpPr>
            <p:cNvPr id="37903" name="AutoShape 15"/>
            <p:cNvSpPr>
              <a:spLocks noChangeArrowheads="1"/>
            </p:cNvSpPr>
            <p:nvPr/>
          </p:nvSpPr>
          <p:spPr bwMode="auto">
            <a:xfrm>
              <a:off x="7555" y="6114"/>
              <a:ext cx="2350" cy="630"/>
            </a:xfrm>
            <a:prstGeom prst="roundRect">
              <a:avLst>
                <a:gd name="adj" fmla="val 16667"/>
              </a:avLst>
            </a:prstGeom>
            <a:solidFill>
              <a:srgbClr val="D8D8D8"/>
            </a:solidFill>
            <a:ln w="6350" cap="rnd">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RRHH</a:t>
              </a:r>
              <a:endParaRPr kumimoji="0" lang="es-ES" sz="1800" b="0" i="0" u="none" strike="noStrike" cap="none" normalizeH="0" baseline="0" smtClean="0">
                <a:ln>
                  <a:noFill/>
                </a:ln>
                <a:solidFill>
                  <a:schemeClr val="tx1"/>
                </a:solidFill>
                <a:effectLst/>
                <a:latin typeface="Arial" pitchFamily="34" charset="0"/>
              </a:endParaRPr>
            </a:p>
          </p:txBody>
        </p:sp>
        <p:sp>
          <p:nvSpPr>
            <p:cNvPr id="37904" name="AutoShape 16"/>
            <p:cNvSpPr>
              <a:spLocks noChangeArrowheads="1"/>
            </p:cNvSpPr>
            <p:nvPr/>
          </p:nvSpPr>
          <p:spPr bwMode="auto">
            <a:xfrm>
              <a:off x="3293" y="5537"/>
              <a:ext cx="2368" cy="765"/>
            </a:xfrm>
            <a:prstGeom prst="roundRect">
              <a:avLst>
                <a:gd name="adj" fmla="val 16667"/>
              </a:avLst>
            </a:prstGeom>
            <a:solidFill>
              <a:srgbClr val="D8D8D8"/>
            </a:solidFill>
            <a:ln w="6350" cap="rnd">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ASESORÍA LEGAL</a:t>
              </a:r>
              <a:endParaRPr kumimoji="0" lang="es-ES" sz="1800" b="0" i="0" u="none" strike="noStrike" cap="none" normalizeH="0" baseline="0" smtClean="0">
                <a:ln>
                  <a:noFill/>
                </a:ln>
                <a:solidFill>
                  <a:schemeClr val="tx1"/>
                </a:solidFill>
                <a:effectLst/>
                <a:latin typeface="Arial" pitchFamily="34" charset="0"/>
              </a:endParaRPr>
            </a:p>
          </p:txBody>
        </p:sp>
        <p:sp>
          <p:nvSpPr>
            <p:cNvPr id="37905" name="AutoShape 17"/>
            <p:cNvSpPr>
              <a:spLocks noChangeArrowheads="1"/>
            </p:cNvSpPr>
            <p:nvPr/>
          </p:nvSpPr>
          <p:spPr bwMode="auto">
            <a:xfrm>
              <a:off x="8670" y="12155"/>
              <a:ext cx="1821" cy="1004"/>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Dpto. VENTAS</a:t>
              </a:r>
              <a:endParaRPr kumimoji="0" lang="es-ES" sz="1800" b="0" i="0" u="none" strike="noStrike" cap="none" normalizeH="0" baseline="0" smtClean="0">
                <a:ln>
                  <a:noFill/>
                </a:ln>
                <a:solidFill>
                  <a:schemeClr val="tx1"/>
                </a:solidFill>
                <a:effectLst/>
                <a:latin typeface="Arial" pitchFamily="34" charset="0"/>
              </a:endParaRPr>
            </a:p>
          </p:txBody>
        </p:sp>
        <p:sp>
          <p:nvSpPr>
            <p:cNvPr id="37906" name="AutoShape 18"/>
            <p:cNvSpPr>
              <a:spLocks noChangeArrowheads="1"/>
            </p:cNvSpPr>
            <p:nvPr/>
          </p:nvSpPr>
          <p:spPr bwMode="auto">
            <a:xfrm>
              <a:off x="4634" y="12155"/>
              <a:ext cx="1920" cy="1004"/>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Dpto. CREDITO</a:t>
              </a:r>
              <a:endParaRPr kumimoji="0" lang="es-ES" sz="1800" b="0" i="0" u="none" strike="noStrike" cap="none" normalizeH="0" baseline="0" smtClean="0">
                <a:ln>
                  <a:noFill/>
                </a:ln>
                <a:solidFill>
                  <a:schemeClr val="tx1"/>
                </a:solidFill>
                <a:effectLst/>
                <a:latin typeface="Arial" pitchFamily="34" charset="0"/>
              </a:endParaRPr>
            </a:p>
          </p:txBody>
        </p:sp>
        <p:sp>
          <p:nvSpPr>
            <p:cNvPr id="37907" name="AutoShape 19"/>
            <p:cNvSpPr>
              <a:spLocks noChangeArrowheads="1"/>
            </p:cNvSpPr>
            <p:nvPr/>
          </p:nvSpPr>
          <p:spPr bwMode="auto">
            <a:xfrm>
              <a:off x="6667" y="12155"/>
              <a:ext cx="1920" cy="1004"/>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Dpto. FUNERARIA</a:t>
              </a:r>
              <a:endParaRPr kumimoji="0" lang="es-ES" sz="1800" b="0" i="0" u="none" strike="noStrike" cap="none" normalizeH="0" baseline="0" smtClean="0">
                <a:ln>
                  <a:noFill/>
                </a:ln>
                <a:solidFill>
                  <a:schemeClr val="tx1"/>
                </a:solidFill>
                <a:effectLst/>
                <a:latin typeface="Arial" pitchFamily="34" charset="0"/>
              </a:endParaRPr>
            </a:p>
          </p:txBody>
        </p:sp>
        <p:sp>
          <p:nvSpPr>
            <p:cNvPr id="37908" name="AutoShape 20"/>
            <p:cNvSpPr>
              <a:spLocks noChangeArrowheads="1"/>
            </p:cNvSpPr>
            <p:nvPr/>
          </p:nvSpPr>
          <p:spPr bwMode="auto">
            <a:xfrm>
              <a:off x="5305" y="7452"/>
              <a:ext cx="2739" cy="889"/>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GERENCIA GENERAL</a:t>
              </a:r>
              <a:endParaRPr kumimoji="0" lang="es-ES" sz="1800" b="0" i="0" u="none" strike="noStrike" cap="none" normalizeH="0" baseline="0" smtClean="0">
                <a:ln>
                  <a:noFill/>
                </a:ln>
                <a:solidFill>
                  <a:schemeClr val="tx1"/>
                </a:solidFill>
                <a:effectLst/>
                <a:latin typeface="Arial" pitchFamily="34" charset="0"/>
              </a:endParaRPr>
            </a:p>
          </p:txBody>
        </p:sp>
        <p:sp>
          <p:nvSpPr>
            <p:cNvPr id="37909" name="AutoShape 21"/>
            <p:cNvSpPr>
              <a:spLocks noChangeArrowheads="1"/>
            </p:cNvSpPr>
            <p:nvPr/>
          </p:nvSpPr>
          <p:spPr bwMode="auto">
            <a:xfrm>
              <a:off x="5405" y="4226"/>
              <a:ext cx="2366" cy="852"/>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D0D0D"/>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PRESIDENCIA</a:t>
              </a:r>
              <a:endParaRPr kumimoji="0" lang="es-ES" sz="1800" b="0" i="0" u="none" strike="noStrike" cap="none" normalizeH="0" baseline="0" smtClean="0">
                <a:ln>
                  <a:noFill/>
                </a:ln>
                <a:solidFill>
                  <a:schemeClr val="tx1"/>
                </a:solidFill>
                <a:effectLst/>
                <a:latin typeface="Arial" pitchFamily="34" charset="0"/>
              </a:endParaRPr>
            </a:p>
          </p:txBody>
        </p:sp>
        <p:sp>
          <p:nvSpPr>
            <p:cNvPr id="37910" name="AutoShape 22"/>
            <p:cNvSpPr>
              <a:spLocks noChangeArrowheads="1"/>
            </p:cNvSpPr>
            <p:nvPr/>
          </p:nvSpPr>
          <p:spPr bwMode="auto">
            <a:xfrm>
              <a:off x="5233" y="9500"/>
              <a:ext cx="2709" cy="720"/>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rPr>
                <a:t>ADMINISTRACIÓN</a:t>
              </a:r>
              <a:endParaRPr kumimoji="0" lang="es-ES" sz="1800" b="0" i="0" u="none" strike="noStrike" cap="none" normalizeH="0" baseline="0" smtClean="0">
                <a:ln>
                  <a:noFill/>
                </a:ln>
                <a:solidFill>
                  <a:schemeClr val="tx1"/>
                </a:solidFill>
                <a:effectLst/>
                <a:latin typeface="Arial" pitchFamily="34" charset="0"/>
              </a:endParaRPr>
            </a:p>
          </p:txBody>
        </p:sp>
        <p:cxnSp>
          <p:nvCxnSpPr>
            <p:cNvPr id="37911" name="AutoShape 23"/>
            <p:cNvCxnSpPr>
              <a:cxnSpLocks noChangeShapeType="1"/>
            </p:cNvCxnSpPr>
            <p:nvPr/>
          </p:nvCxnSpPr>
          <p:spPr bwMode="auto">
            <a:xfrm>
              <a:off x="6597" y="6378"/>
              <a:ext cx="958" cy="0"/>
            </a:xfrm>
            <a:prstGeom prst="straightConnector1">
              <a:avLst/>
            </a:prstGeom>
            <a:noFill/>
            <a:ln w="6350">
              <a:solidFill>
                <a:srgbClr val="000000"/>
              </a:solidFill>
              <a:prstDash val="dash"/>
              <a:round/>
              <a:headEnd/>
              <a:tailEnd/>
            </a:ln>
            <a:effectLst/>
          </p:spPr>
        </p:cxnSp>
      </p:grpSp>
      <p:grpSp>
        <p:nvGrpSpPr>
          <p:cNvPr id="25" name="24 Grupo"/>
          <p:cNvGrpSpPr/>
          <p:nvPr/>
        </p:nvGrpSpPr>
        <p:grpSpPr>
          <a:xfrm>
            <a:off x="8072429" y="285728"/>
            <a:ext cx="1071571" cy="6240265"/>
            <a:chOff x="428596" y="571480"/>
            <a:chExt cx="1071571" cy="6740307"/>
          </a:xfrm>
        </p:grpSpPr>
        <p:sp>
          <p:nvSpPr>
            <p:cNvPr id="26" name="25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27" name="26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7239000" cy="820122"/>
          </a:xfrm>
        </p:spPr>
        <p:txBody>
          <a:bodyPr>
            <a:normAutofit/>
          </a:bodyPr>
          <a:lstStyle/>
          <a:p>
            <a:r>
              <a:rPr lang="es-ES" dirty="0" smtClean="0"/>
              <a:t>1.9.3 ESTRUCTURA FUNCIONAL</a:t>
            </a:r>
            <a:endParaRPr lang="es-ES" dirty="0"/>
          </a:p>
        </p:txBody>
      </p:sp>
      <p:grpSp>
        <p:nvGrpSpPr>
          <p:cNvPr id="38914" name="Group 2"/>
          <p:cNvGrpSpPr>
            <a:grpSpLocks/>
          </p:cNvGrpSpPr>
          <p:nvPr/>
        </p:nvGrpSpPr>
        <p:grpSpPr bwMode="auto">
          <a:xfrm>
            <a:off x="785786" y="1214422"/>
            <a:ext cx="6858048" cy="5214974"/>
            <a:chOff x="2622" y="2338"/>
            <a:chExt cx="7696" cy="11723"/>
          </a:xfrm>
        </p:grpSpPr>
        <p:cxnSp>
          <p:nvCxnSpPr>
            <p:cNvPr id="38915" name="AutoShape 3"/>
            <p:cNvCxnSpPr>
              <a:cxnSpLocks noChangeShapeType="1"/>
            </p:cNvCxnSpPr>
            <p:nvPr/>
          </p:nvCxnSpPr>
          <p:spPr bwMode="auto">
            <a:xfrm>
              <a:off x="5773" y="7995"/>
              <a:ext cx="0" cy="142"/>
            </a:xfrm>
            <a:prstGeom prst="straightConnector1">
              <a:avLst/>
            </a:prstGeom>
            <a:noFill/>
            <a:ln w="19050">
              <a:solidFill>
                <a:srgbClr val="000000"/>
              </a:solidFill>
              <a:round/>
              <a:headEnd/>
              <a:tailEnd/>
            </a:ln>
          </p:spPr>
        </p:cxnSp>
        <p:cxnSp>
          <p:nvCxnSpPr>
            <p:cNvPr id="38916" name="AutoShape 4"/>
            <p:cNvCxnSpPr>
              <a:cxnSpLocks noChangeShapeType="1"/>
            </p:cNvCxnSpPr>
            <p:nvPr/>
          </p:nvCxnSpPr>
          <p:spPr bwMode="auto">
            <a:xfrm>
              <a:off x="6359" y="4279"/>
              <a:ext cx="0" cy="430"/>
            </a:xfrm>
            <a:prstGeom prst="straightConnector1">
              <a:avLst/>
            </a:prstGeom>
            <a:noFill/>
            <a:ln w="19050">
              <a:solidFill>
                <a:srgbClr val="000000"/>
              </a:solidFill>
              <a:round/>
              <a:headEnd/>
              <a:tailEnd/>
            </a:ln>
            <a:effectLst/>
          </p:spPr>
        </p:cxnSp>
        <p:cxnSp>
          <p:nvCxnSpPr>
            <p:cNvPr id="38917" name="AutoShape 5"/>
            <p:cNvCxnSpPr>
              <a:cxnSpLocks noChangeShapeType="1"/>
            </p:cNvCxnSpPr>
            <p:nvPr/>
          </p:nvCxnSpPr>
          <p:spPr bwMode="auto">
            <a:xfrm>
              <a:off x="9593" y="9338"/>
              <a:ext cx="0" cy="290"/>
            </a:xfrm>
            <a:prstGeom prst="straightConnector1">
              <a:avLst/>
            </a:prstGeom>
            <a:noFill/>
            <a:ln w="19050">
              <a:solidFill>
                <a:srgbClr val="000000"/>
              </a:solidFill>
              <a:round/>
              <a:headEnd/>
              <a:tailEnd/>
            </a:ln>
            <a:effectLst/>
          </p:spPr>
        </p:cxnSp>
        <p:cxnSp>
          <p:nvCxnSpPr>
            <p:cNvPr id="38918" name="AutoShape 6"/>
            <p:cNvCxnSpPr>
              <a:cxnSpLocks noChangeShapeType="1"/>
            </p:cNvCxnSpPr>
            <p:nvPr/>
          </p:nvCxnSpPr>
          <p:spPr bwMode="auto">
            <a:xfrm>
              <a:off x="6500" y="6898"/>
              <a:ext cx="0" cy="430"/>
            </a:xfrm>
            <a:prstGeom prst="straightConnector1">
              <a:avLst/>
            </a:prstGeom>
            <a:noFill/>
            <a:ln w="19050">
              <a:solidFill>
                <a:srgbClr val="000000"/>
              </a:solidFill>
              <a:round/>
              <a:headEnd/>
              <a:tailEnd/>
            </a:ln>
            <a:effectLst/>
          </p:spPr>
        </p:cxnSp>
        <p:sp>
          <p:nvSpPr>
            <p:cNvPr id="38919" name="AutoShape 7"/>
            <p:cNvSpPr>
              <a:spLocks noChangeArrowheads="1"/>
            </p:cNvSpPr>
            <p:nvPr/>
          </p:nvSpPr>
          <p:spPr bwMode="auto">
            <a:xfrm>
              <a:off x="2622" y="9638"/>
              <a:ext cx="1798" cy="4423"/>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imes New Roman" pitchFamily="18" charset="0"/>
                </a:rPr>
                <a:t>COBRANZA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Obtener la satisfacción de nuestros clientes, ofreciendo el mejor y más ágil servicio de cobros.  Contribuyendo a una mayor eficiencia y productividad</a:t>
              </a:r>
              <a:r>
                <a:rPr kumimoji="0" lang="es-ES_tradnl" sz="1200" b="0" i="0" u="none" strike="noStrike" cap="none" normalizeH="0" baseline="0" smtClean="0">
                  <a:ln>
                    <a:noFill/>
                  </a:ln>
                  <a:solidFill>
                    <a:schemeClr val="tx1"/>
                  </a:solidFill>
                  <a:effectLst/>
                  <a:latin typeface="Times New Roman" pitchFamily="18" charset="0"/>
                </a:rPr>
                <a:t> </a:t>
              </a:r>
              <a:r>
                <a:rPr kumimoji="0" lang="es-ES" sz="1000" b="0" i="0" u="none" strike="noStrike" cap="none" normalizeH="0" baseline="0" smtClean="0">
                  <a:ln>
                    <a:noFill/>
                  </a:ln>
                  <a:solidFill>
                    <a:schemeClr val="tx1"/>
                  </a:solidFill>
                  <a:effectLst/>
                  <a:latin typeface="Times New Roman" pitchFamily="18" charset="0"/>
                </a:rPr>
                <a:t>de la empresa.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8920" name="AutoShape 8"/>
            <p:cNvSpPr>
              <a:spLocks noChangeArrowheads="1"/>
            </p:cNvSpPr>
            <p:nvPr/>
          </p:nvSpPr>
          <p:spPr bwMode="auto">
            <a:xfrm>
              <a:off x="8520" y="9646"/>
              <a:ext cx="1798" cy="4415"/>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imes New Roman" pitchFamily="18" charset="0"/>
                </a:rPr>
                <a:t>VENTAS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Gestionar las ventas desde el primer contacto con el cliente o referido, creando un interés y una consciencia de previsión y protección a la familia,</a:t>
              </a:r>
              <a:r>
                <a:rPr kumimoji="0" lang="es-ES" sz="1200" b="0" i="0" u="none" strike="noStrike" cap="none" normalizeH="0" baseline="0" smtClean="0">
                  <a:ln>
                    <a:noFill/>
                  </a:ln>
                  <a:solidFill>
                    <a:schemeClr val="tx1"/>
                  </a:solidFill>
                  <a:effectLst/>
                  <a:latin typeface="Times New Roman" pitchFamily="18" charset="0"/>
                </a:rPr>
                <a:t>  </a:t>
              </a:r>
              <a:r>
                <a:rPr kumimoji="0" lang="es-ES" sz="1000" b="0" i="0" u="none" strike="noStrike" cap="none" normalizeH="0" baseline="0" smtClean="0">
                  <a:ln>
                    <a:noFill/>
                  </a:ln>
                  <a:solidFill>
                    <a:schemeClr val="tx1"/>
                  </a:solidFill>
                  <a:effectLst/>
                  <a:latin typeface="Times New Roman" pitchFamily="18" charset="0"/>
                </a:rPr>
                <a:t>llegando así a un acuerdo mutuo de venta.</a:t>
              </a:r>
              <a:endParaRPr kumimoji="0" lang="es-ES" sz="12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8921" name="AutoShape 9"/>
            <p:cNvSpPr>
              <a:spLocks noChangeArrowheads="1"/>
            </p:cNvSpPr>
            <p:nvPr/>
          </p:nvSpPr>
          <p:spPr bwMode="auto">
            <a:xfrm>
              <a:off x="4558" y="9638"/>
              <a:ext cx="1798" cy="4423"/>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imes New Roman" pitchFamily="18" charset="0"/>
                </a:rPr>
                <a:t>CREDITO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Servir como filtro para la confirmación y consolidación de la Venta. </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A</a:t>
              </a:r>
              <a:r>
                <a:rPr kumimoji="0" lang="es-MX" sz="1000" b="0" i="0" u="none" strike="noStrike" cap="none" normalizeH="0" baseline="0" smtClean="0">
                  <a:ln>
                    <a:noFill/>
                  </a:ln>
                  <a:solidFill>
                    <a:schemeClr val="tx1"/>
                  </a:solidFill>
                  <a:effectLst/>
                  <a:latin typeface="Times New Roman" pitchFamily="18" charset="0"/>
                </a:rPr>
                <a:t>probar o rechazar la venta si no se cumple con lo que a continuación se detalla. </a:t>
              </a:r>
              <a:endParaRPr kumimoji="0" lang="es-ES" sz="1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8922" name="AutoShape 10"/>
            <p:cNvSpPr>
              <a:spLocks noChangeArrowheads="1"/>
            </p:cNvSpPr>
            <p:nvPr/>
          </p:nvSpPr>
          <p:spPr bwMode="auto">
            <a:xfrm>
              <a:off x="6496" y="9646"/>
              <a:ext cx="1799" cy="4415"/>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imes New Roman" pitchFamily="18" charset="0"/>
                </a:rPr>
                <a:t>FUNERARIA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Brindar a nuestros  clientes un excelente y oportuno servicio en el momento en que se presenta la emergencia.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8923" name="AutoShape 11"/>
            <p:cNvSpPr>
              <a:spLocks noChangeArrowheads="1"/>
            </p:cNvSpPr>
            <p:nvPr/>
          </p:nvSpPr>
          <p:spPr bwMode="auto">
            <a:xfrm>
              <a:off x="4562" y="2338"/>
              <a:ext cx="4032" cy="1926"/>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Times New Roman" pitchFamily="18" charset="0"/>
                </a:rPr>
                <a:t>PRESIDENCIA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Times New Roman" pitchFamily="18" charset="0"/>
                </a:rPr>
                <a:t>- </a:t>
              </a:r>
              <a:r>
                <a:rPr kumimoji="0" lang="es-ES" sz="1000" b="0" i="0" u="none" strike="noStrike" cap="none" normalizeH="0" baseline="0" dirty="0" smtClean="0">
                  <a:ln>
                    <a:noFill/>
                  </a:ln>
                  <a:solidFill>
                    <a:schemeClr val="tx1"/>
                  </a:solidFill>
                  <a:effectLst/>
                  <a:latin typeface="Times New Roman" pitchFamily="18" charset="0"/>
                </a:rPr>
                <a:t>Reglamentar la gestión y administración de la empresa y  asegurar el cumplimiento de las políticas de la empresa.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38924" name="AutoShape 12"/>
            <p:cNvSpPr>
              <a:spLocks noChangeArrowheads="1"/>
            </p:cNvSpPr>
            <p:nvPr/>
          </p:nvSpPr>
          <p:spPr bwMode="auto">
            <a:xfrm>
              <a:off x="4492" y="4709"/>
              <a:ext cx="4102" cy="2189"/>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imes New Roman" pitchFamily="18" charset="0"/>
                </a:rPr>
                <a:t>GERENCIA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1" i="0" u="none" strike="noStrike" cap="none" normalizeH="0" baseline="0" smtClean="0">
                <a:ln>
                  <a:noFill/>
                </a:ln>
                <a:solidFill>
                  <a:schemeClr val="tx1"/>
                </a:solidFill>
                <a:effectLst/>
                <a:latin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  Retroalimentar las políticas y procedimientos relacionados con el desarrollo del talento humano y la administración de los recursos  financieros y materiales de la empresa.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8925" name="AutoShape 13"/>
            <p:cNvSpPr>
              <a:spLocks noChangeArrowheads="1"/>
            </p:cNvSpPr>
            <p:nvPr/>
          </p:nvSpPr>
          <p:spPr bwMode="auto">
            <a:xfrm>
              <a:off x="4492" y="7343"/>
              <a:ext cx="4000" cy="1848"/>
            </a:xfrm>
            <a:prstGeom prst="roundRect">
              <a:avLst>
                <a:gd name="adj" fmla="val 16667"/>
              </a:avLst>
            </a:prstGeom>
            <a:solidFill>
              <a:srgbClr val="D8D8D8"/>
            </a:solidFill>
            <a:ln w="6350">
              <a:solidFill>
                <a:srgbClr val="000000"/>
              </a:solidFill>
              <a:round/>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imes New Roman" pitchFamily="18" charset="0"/>
                </a:rPr>
                <a:t>ADMINISTRACION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  Recopilar, actualizar, clasificar e ingresar información de los procesos administrativos, recursos humanos y financieros.</a:t>
              </a:r>
            </a:p>
            <a:p>
              <a:pPr marL="0" marR="0" lvl="0" indent="0" algn="just"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cxnSp>
          <p:nvCxnSpPr>
            <p:cNvPr id="38926" name="AutoShape 14"/>
            <p:cNvCxnSpPr>
              <a:cxnSpLocks noChangeShapeType="1"/>
            </p:cNvCxnSpPr>
            <p:nvPr/>
          </p:nvCxnSpPr>
          <p:spPr bwMode="auto">
            <a:xfrm>
              <a:off x="3464" y="9338"/>
              <a:ext cx="6129" cy="1"/>
            </a:xfrm>
            <a:prstGeom prst="straightConnector1">
              <a:avLst/>
            </a:prstGeom>
            <a:noFill/>
            <a:ln w="19050">
              <a:solidFill>
                <a:srgbClr val="000000"/>
              </a:solidFill>
              <a:round/>
              <a:headEnd/>
              <a:tailEnd/>
            </a:ln>
            <a:effectLst/>
          </p:spPr>
        </p:cxnSp>
        <p:cxnSp>
          <p:nvCxnSpPr>
            <p:cNvPr id="38927" name="AutoShape 15"/>
            <p:cNvCxnSpPr>
              <a:cxnSpLocks noChangeShapeType="1"/>
            </p:cNvCxnSpPr>
            <p:nvPr/>
          </p:nvCxnSpPr>
          <p:spPr bwMode="auto">
            <a:xfrm>
              <a:off x="3464" y="9338"/>
              <a:ext cx="0" cy="300"/>
            </a:xfrm>
            <a:prstGeom prst="straightConnector1">
              <a:avLst/>
            </a:prstGeom>
            <a:noFill/>
            <a:ln w="19050">
              <a:solidFill>
                <a:srgbClr val="000000"/>
              </a:solidFill>
              <a:round/>
              <a:headEnd/>
              <a:tailEnd/>
            </a:ln>
            <a:effectLst/>
          </p:spPr>
        </p:cxnSp>
        <p:cxnSp>
          <p:nvCxnSpPr>
            <p:cNvPr id="38928" name="AutoShape 16"/>
            <p:cNvCxnSpPr>
              <a:cxnSpLocks noChangeShapeType="1"/>
            </p:cNvCxnSpPr>
            <p:nvPr/>
          </p:nvCxnSpPr>
          <p:spPr bwMode="auto">
            <a:xfrm>
              <a:off x="7579" y="9346"/>
              <a:ext cx="0" cy="292"/>
            </a:xfrm>
            <a:prstGeom prst="straightConnector1">
              <a:avLst/>
            </a:prstGeom>
            <a:noFill/>
            <a:ln w="19050">
              <a:solidFill>
                <a:srgbClr val="000000"/>
              </a:solidFill>
              <a:round/>
              <a:headEnd/>
              <a:tailEnd/>
            </a:ln>
            <a:effectLst/>
          </p:spPr>
        </p:cxnSp>
        <p:cxnSp>
          <p:nvCxnSpPr>
            <p:cNvPr id="38929" name="AutoShape 17"/>
            <p:cNvCxnSpPr>
              <a:cxnSpLocks noChangeShapeType="1"/>
            </p:cNvCxnSpPr>
            <p:nvPr/>
          </p:nvCxnSpPr>
          <p:spPr bwMode="auto">
            <a:xfrm>
              <a:off x="5451" y="9338"/>
              <a:ext cx="0" cy="300"/>
            </a:xfrm>
            <a:prstGeom prst="straightConnector1">
              <a:avLst/>
            </a:prstGeom>
            <a:noFill/>
            <a:ln w="19050">
              <a:solidFill>
                <a:srgbClr val="000000"/>
              </a:solidFill>
              <a:round/>
              <a:headEnd/>
              <a:tailEnd/>
            </a:ln>
            <a:effectLst/>
          </p:spPr>
        </p:cxnSp>
      </p:grpSp>
      <p:grpSp>
        <p:nvGrpSpPr>
          <p:cNvPr id="19" name="18 Grupo"/>
          <p:cNvGrpSpPr/>
          <p:nvPr/>
        </p:nvGrpSpPr>
        <p:grpSpPr>
          <a:xfrm>
            <a:off x="8072429" y="285728"/>
            <a:ext cx="1071571" cy="6240265"/>
            <a:chOff x="428596" y="571480"/>
            <a:chExt cx="1071571" cy="6740307"/>
          </a:xfrm>
        </p:grpSpPr>
        <p:sp>
          <p:nvSpPr>
            <p:cNvPr id="20" name="19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21" name="20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7239000" cy="605808"/>
          </a:xfrm>
        </p:spPr>
        <p:txBody>
          <a:bodyPr>
            <a:normAutofit fontScale="90000"/>
          </a:bodyPr>
          <a:lstStyle/>
          <a:p>
            <a:r>
              <a:rPr lang="es-ES" dirty="0" smtClean="0"/>
              <a:t>1.9.4 ESTRUCTURA DE PERSONAL </a:t>
            </a:r>
            <a:endParaRPr lang="es-ES" dirty="0"/>
          </a:p>
        </p:txBody>
      </p:sp>
      <p:grpSp>
        <p:nvGrpSpPr>
          <p:cNvPr id="39938" name="Group 2"/>
          <p:cNvGrpSpPr>
            <a:grpSpLocks/>
          </p:cNvGrpSpPr>
          <p:nvPr/>
        </p:nvGrpSpPr>
        <p:grpSpPr bwMode="auto">
          <a:xfrm>
            <a:off x="1071538" y="1214422"/>
            <a:ext cx="5413375" cy="5357850"/>
            <a:chOff x="1956" y="3457"/>
            <a:chExt cx="8382" cy="7511"/>
          </a:xfrm>
        </p:grpSpPr>
        <p:sp>
          <p:nvSpPr>
            <p:cNvPr id="39939" name="Text Box 3"/>
            <p:cNvSpPr txBox="1">
              <a:spLocks noChangeArrowheads="1"/>
            </p:cNvSpPr>
            <p:nvPr/>
          </p:nvSpPr>
          <p:spPr bwMode="auto">
            <a:xfrm>
              <a:off x="4165" y="3457"/>
              <a:ext cx="3848" cy="1263"/>
            </a:xfrm>
            <a:prstGeom prst="rect">
              <a:avLst/>
            </a:prstGeom>
            <a:solidFill>
              <a:srgbClr val="D8D8D8"/>
            </a:solidFill>
            <a:ln w="6350">
              <a:solidFill>
                <a:srgbClr val="000000"/>
              </a:solidFill>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sng" strike="noStrike" cap="none" normalizeH="0" baseline="0" dirty="0" smtClean="0">
                  <a:ln>
                    <a:noFill/>
                  </a:ln>
                  <a:solidFill>
                    <a:schemeClr val="tx1"/>
                  </a:solidFill>
                  <a:effectLst/>
                  <a:latin typeface="Times New Roman" pitchFamily="18" charset="0"/>
                </a:rPr>
                <a:t>Presidencia  (3)</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500" b="1" i="0" u="sng"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rPr>
                <a:t>Director                   (1)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rPr>
                <a:t>Asistentes</a:t>
              </a:r>
              <a:r>
                <a:rPr lang="es-ES" sz="1000" dirty="0" smtClean="0">
                  <a:latin typeface="Times New Roman" pitchFamily="18" charset="0"/>
                </a:rPr>
                <a:t>            </a:t>
              </a:r>
              <a:r>
                <a:rPr kumimoji="0" lang="es-ES" sz="1000" b="0" i="0" u="none" strike="noStrike" cap="none" normalizeH="0" baseline="0" dirty="0" smtClean="0">
                  <a:ln>
                    <a:noFill/>
                  </a:ln>
                  <a:solidFill>
                    <a:schemeClr val="tx1"/>
                  </a:solidFill>
                  <a:effectLst/>
                  <a:latin typeface="Times New Roman" pitchFamily="18" charset="0"/>
                </a:rPr>
                <a:t>	    (1)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rPr>
                <a:t>Choferes	    (1)</a:t>
              </a:r>
              <a:endParaRPr kumimoji="0" lang="es-ES" sz="1800" b="0" i="0" u="none" strike="noStrike" cap="none" normalizeH="0" baseline="0" dirty="0" smtClean="0">
                <a:ln>
                  <a:noFill/>
                </a:ln>
                <a:solidFill>
                  <a:schemeClr val="tx1"/>
                </a:solidFill>
                <a:effectLst/>
                <a:latin typeface="Arial" pitchFamily="34" charset="0"/>
              </a:endParaRPr>
            </a:p>
          </p:txBody>
        </p:sp>
        <p:sp>
          <p:nvSpPr>
            <p:cNvPr id="39940" name="Text Box 4"/>
            <p:cNvSpPr txBox="1">
              <a:spLocks noChangeArrowheads="1"/>
            </p:cNvSpPr>
            <p:nvPr/>
          </p:nvSpPr>
          <p:spPr bwMode="auto">
            <a:xfrm>
              <a:off x="4058" y="5073"/>
              <a:ext cx="3848" cy="1263"/>
            </a:xfrm>
            <a:prstGeom prst="rect">
              <a:avLst/>
            </a:prstGeom>
            <a:solidFill>
              <a:srgbClr val="D8D8D8"/>
            </a:solidFill>
            <a:ln w="6350">
              <a:solidFill>
                <a:srgbClr val="000000"/>
              </a:solidFill>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sng" strike="noStrike" cap="none" normalizeH="0" baseline="0" dirty="0" smtClean="0">
                  <a:ln>
                    <a:noFill/>
                  </a:ln>
                  <a:solidFill>
                    <a:schemeClr val="tx1"/>
                  </a:solidFill>
                  <a:effectLst/>
                  <a:latin typeface="Times New Roman" pitchFamily="18" charset="0"/>
                </a:rPr>
                <a:t>Gerencia General  (3)</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500" b="1" i="0" u="sng"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rPr>
                <a:t>Gerente	                  (1)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rPr>
                <a:t>Guardia	                  (1)</a:t>
              </a:r>
            </a:p>
            <a:p>
              <a:pPr lvl="0" fontAlgn="base">
                <a:spcBef>
                  <a:spcPct val="0"/>
                </a:spcBef>
                <a:spcAft>
                  <a:spcPct val="0"/>
                </a:spcAft>
              </a:pPr>
              <a:r>
                <a:rPr kumimoji="0" lang="es-ES" sz="1000" b="0" i="0" u="none" strike="noStrike" cap="none" normalizeH="0" baseline="0" dirty="0" smtClean="0">
                  <a:ln>
                    <a:noFill/>
                  </a:ln>
                  <a:solidFill>
                    <a:schemeClr val="tx1"/>
                  </a:solidFill>
                  <a:effectLst/>
                  <a:latin typeface="Times New Roman" pitchFamily="18" charset="0"/>
                </a:rPr>
                <a:t>Asistente de Limpieza          </a:t>
              </a:r>
              <a:r>
                <a:rPr lang="es-ES" sz="1000" dirty="0" smtClean="0">
                  <a:latin typeface="Times New Roman" pitchFamily="18" charset="0"/>
                </a:rPr>
                <a:t> (1)</a:t>
              </a:r>
              <a:endParaRPr kumimoji="0" lang="es-ES" sz="1800" b="0" i="0" u="none" strike="noStrike" cap="none" normalizeH="0" baseline="0" dirty="0" smtClean="0">
                <a:ln>
                  <a:noFill/>
                </a:ln>
                <a:solidFill>
                  <a:schemeClr val="tx1"/>
                </a:solidFill>
                <a:effectLst/>
                <a:latin typeface="Arial" pitchFamily="34" charset="0"/>
              </a:endParaRPr>
            </a:p>
          </p:txBody>
        </p:sp>
        <p:sp>
          <p:nvSpPr>
            <p:cNvPr id="39941" name="Text Box 5"/>
            <p:cNvSpPr txBox="1">
              <a:spLocks noChangeArrowheads="1"/>
            </p:cNvSpPr>
            <p:nvPr/>
          </p:nvSpPr>
          <p:spPr bwMode="auto">
            <a:xfrm>
              <a:off x="4164" y="6693"/>
              <a:ext cx="3848" cy="834"/>
            </a:xfrm>
            <a:prstGeom prst="rect">
              <a:avLst/>
            </a:prstGeom>
            <a:solidFill>
              <a:srgbClr val="D8D8D8"/>
            </a:solidFill>
            <a:ln w="6350">
              <a:solidFill>
                <a:srgbClr val="000000"/>
              </a:solidFill>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sng" strike="noStrike" cap="none" normalizeH="0" baseline="0" dirty="0" smtClean="0">
                  <a:ln>
                    <a:noFill/>
                  </a:ln>
                  <a:solidFill>
                    <a:schemeClr val="tx1"/>
                  </a:solidFill>
                  <a:effectLst/>
                  <a:latin typeface="Times New Roman" pitchFamily="18" charset="0"/>
                </a:rPr>
                <a:t>Administración	 (1)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500" b="1" i="0" u="sng"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rPr>
                <a:t>Administrador	</a:t>
              </a:r>
              <a:r>
                <a:rPr lang="es-ES" sz="1000" dirty="0" smtClean="0">
                  <a:latin typeface="Times New Roman" pitchFamily="18" charset="0"/>
                </a:rPr>
                <a:t>         </a:t>
              </a:r>
              <a:r>
                <a:rPr kumimoji="0" lang="es-ES" sz="1000" b="0" i="0" u="none" strike="noStrike" cap="none" normalizeH="0" baseline="0" dirty="0" smtClean="0">
                  <a:ln>
                    <a:noFill/>
                  </a:ln>
                  <a:solidFill>
                    <a:schemeClr val="tx1"/>
                  </a:solidFill>
                  <a:effectLst/>
                  <a:latin typeface="Times New Roman" pitchFamily="18" charset="0"/>
                </a:rPr>
                <a:t>    (1)</a:t>
              </a:r>
              <a:endParaRPr kumimoji="0" lang="es-ES" sz="1800" b="0" i="0" u="none" strike="noStrike" cap="none" normalizeH="0" baseline="0" dirty="0" smtClean="0">
                <a:ln>
                  <a:noFill/>
                </a:ln>
                <a:solidFill>
                  <a:schemeClr val="tx1"/>
                </a:solidFill>
                <a:effectLst/>
                <a:latin typeface="Arial" pitchFamily="34" charset="0"/>
              </a:endParaRPr>
            </a:p>
          </p:txBody>
        </p:sp>
        <p:cxnSp>
          <p:nvCxnSpPr>
            <p:cNvPr id="39942" name="AutoShape 6"/>
            <p:cNvCxnSpPr>
              <a:cxnSpLocks noChangeShapeType="1"/>
            </p:cNvCxnSpPr>
            <p:nvPr/>
          </p:nvCxnSpPr>
          <p:spPr bwMode="auto">
            <a:xfrm>
              <a:off x="6208" y="4732"/>
              <a:ext cx="0" cy="348"/>
            </a:xfrm>
            <a:prstGeom prst="straightConnector1">
              <a:avLst/>
            </a:prstGeom>
            <a:noFill/>
            <a:ln w="9525">
              <a:solidFill>
                <a:srgbClr val="000000"/>
              </a:solidFill>
              <a:round/>
              <a:headEnd/>
              <a:tailEnd type="triangle" w="med" len="med"/>
            </a:ln>
          </p:spPr>
        </p:cxnSp>
        <p:cxnSp>
          <p:nvCxnSpPr>
            <p:cNvPr id="39943" name="AutoShape 7"/>
            <p:cNvCxnSpPr>
              <a:cxnSpLocks noChangeShapeType="1"/>
            </p:cNvCxnSpPr>
            <p:nvPr/>
          </p:nvCxnSpPr>
          <p:spPr bwMode="auto">
            <a:xfrm>
              <a:off x="6245" y="6343"/>
              <a:ext cx="1" cy="306"/>
            </a:xfrm>
            <a:prstGeom prst="straightConnector1">
              <a:avLst/>
            </a:prstGeom>
            <a:noFill/>
            <a:ln w="9525">
              <a:solidFill>
                <a:srgbClr val="000000"/>
              </a:solidFill>
              <a:round/>
              <a:headEnd/>
              <a:tailEnd type="triangle" w="med" len="med"/>
            </a:ln>
          </p:spPr>
        </p:cxnSp>
        <p:cxnSp>
          <p:nvCxnSpPr>
            <p:cNvPr id="39944" name="AutoShape 8"/>
            <p:cNvCxnSpPr>
              <a:cxnSpLocks noChangeShapeType="1"/>
            </p:cNvCxnSpPr>
            <p:nvPr/>
          </p:nvCxnSpPr>
          <p:spPr bwMode="auto">
            <a:xfrm>
              <a:off x="6230" y="7527"/>
              <a:ext cx="1" cy="344"/>
            </a:xfrm>
            <a:prstGeom prst="straightConnector1">
              <a:avLst/>
            </a:prstGeom>
            <a:noFill/>
            <a:ln w="9525">
              <a:solidFill>
                <a:srgbClr val="000000"/>
              </a:solidFill>
              <a:round/>
              <a:headEnd/>
              <a:tailEnd type="triangle" w="med" len="med"/>
            </a:ln>
          </p:spPr>
        </p:cxnSp>
        <p:sp>
          <p:nvSpPr>
            <p:cNvPr id="39945" name="Text Box 9"/>
            <p:cNvSpPr txBox="1">
              <a:spLocks noChangeArrowheads="1"/>
            </p:cNvSpPr>
            <p:nvPr/>
          </p:nvSpPr>
          <p:spPr bwMode="auto">
            <a:xfrm>
              <a:off x="8324" y="8373"/>
              <a:ext cx="2014" cy="1660"/>
            </a:xfrm>
            <a:prstGeom prst="rect">
              <a:avLst/>
            </a:prstGeom>
            <a:solidFill>
              <a:srgbClr val="D8D8D8"/>
            </a:solidFill>
            <a:ln w="6350">
              <a:solidFill>
                <a:srgbClr val="000000"/>
              </a:solidFill>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sng" strike="noStrike" cap="none" normalizeH="0" baseline="0" smtClean="0">
                  <a:ln>
                    <a:noFill/>
                  </a:ln>
                  <a:solidFill>
                    <a:schemeClr val="tx1"/>
                  </a:solidFill>
                  <a:effectLst/>
                  <a:latin typeface="Times New Roman" pitchFamily="18" charset="0"/>
                </a:rPr>
                <a:t>Cobranza (4)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500" b="1" i="0" u="sng"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Supervisor de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Cobranza	 (1)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Recaudadores	 (3)</a:t>
              </a:r>
              <a:endParaRPr kumimoji="0" lang="es-ES" sz="1800" b="0" i="0" u="none" strike="noStrike" cap="none" normalizeH="0" baseline="0" smtClean="0">
                <a:ln>
                  <a:noFill/>
                </a:ln>
                <a:solidFill>
                  <a:schemeClr val="tx1"/>
                </a:solidFill>
                <a:effectLst/>
                <a:latin typeface="Arial" pitchFamily="34" charset="0"/>
              </a:endParaRPr>
            </a:p>
          </p:txBody>
        </p:sp>
        <p:sp>
          <p:nvSpPr>
            <p:cNvPr id="39946" name="Text Box 10"/>
            <p:cNvSpPr txBox="1">
              <a:spLocks noChangeArrowheads="1"/>
            </p:cNvSpPr>
            <p:nvPr/>
          </p:nvSpPr>
          <p:spPr bwMode="auto">
            <a:xfrm>
              <a:off x="3830" y="8354"/>
              <a:ext cx="2225" cy="2614"/>
            </a:xfrm>
            <a:prstGeom prst="rect">
              <a:avLst/>
            </a:prstGeom>
            <a:solidFill>
              <a:srgbClr val="D8D8D8"/>
            </a:solidFill>
            <a:ln w="6350">
              <a:solidFill>
                <a:srgbClr val="000000"/>
              </a:solidFill>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sng" strike="noStrike" cap="none" normalizeH="0" baseline="0" smtClean="0">
                  <a:ln>
                    <a:noFill/>
                  </a:ln>
                  <a:solidFill>
                    <a:schemeClr val="tx1"/>
                  </a:solidFill>
                  <a:effectLst/>
                  <a:latin typeface="Times New Roman" pitchFamily="18" charset="0"/>
                </a:rPr>
                <a:t>Funeraria (7)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500" b="1" i="0" u="sng"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Coordinadora de</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atención al cliente    (1)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Coordinador de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Parque		     (1)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Asistente de servicio</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al cliente	     (3)</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Formolizador 	     (1) Guardia                    (1)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9947" name="Text Box 11"/>
            <p:cNvSpPr txBox="1">
              <a:spLocks noChangeArrowheads="1"/>
            </p:cNvSpPr>
            <p:nvPr/>
          </p:nvSpPr>
          <p:spPr bwMode="auto">
            <a:xfrm>
              <a:off x="6185" y="8373"/>
              <a:ext cx="2031" cy="1660"/>
            </a:xfrm>
            <a:prstGeom prst="rect">
              <a:avLst/>
            </a:prstGeom>
            <a:solidFill>
              <a:srgbClr val="D8D8D8"/>
            </a:solidFill>
            <a:ln w="6350">
              <a:solidFill>
                <a:srgbClr val="000000"/>
              </a:solidFill>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sng" strike="noStrike" cap="none" normalizeH="0" baseline="0" smtClean="0">
                  <a:ln>
                    <a:noFill/>
                  </a:ln>
                  <a:solidFill>
                    <a:schemeClr val="tx1"/>
                  </a:solidFill>
                  <a:effectLst/>
                  <a:latin typeface="Times New Roman" pitchFamily="18" charset="0"/>
                </a:rPr>
                <a:t>Ventas (34)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500" b="1" i="0" u="sng"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Gerente	               (1)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Secretaria             (1)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Supervisores        (2)</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Asesores             (30)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39948" name="Text Box 12"/>
            <p:cNvSpPr txBox="1">
              <a:spLocks noChangeArrowheads="1"/>
            </p:cNvSpPr>
            <p:nvPr/>
          </p:nvSpPr>
          <p:spPr bwMode="auto">
            <a:xfrm>
              <a:off x="1956" y="8373"/>
              <a:ext cx="1743" cy="1660"/>
            </a:xfrm>
            <a:prstGeom prst="rect">
              <a:avLst/>
            </a:prstGeom>
            <a:solidFill>
              <a:srgbClr val="D8D8D8"/>
            </a:solidFill>
            <a:ln w="6350">
              <a:solidFill>
                <a:srgbClr val="000000"/>
              </a:solidFill>
              <a:miter lim="800000"/>
              <a:headEnd/>
              <a:tailEnd/>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sng" strike="noStrike" cap="none" normalizeH="0" baseline="0" smtClean="0">
                  <a:ln>
                    <a:noFill/>
                  </a:ln>
                  <a:solidFill>
                    <a:schemeClr val="tx1"/>
                  </a:solidFill>
                  <a:effectLst/>
                  <a:latin typeface="Times New Roman" pitchFamily="18" charset="0"/>
                </a:rPr>
                <a:t>Crédito (1)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500" b="1" i="0" u="sng"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rPr>
                <a:t>Jefe                 (1)</a:t>
              </a:r>
              <a:endParaRPr kumimoji="0" lang="es-ES" sz="1800" b="0" i="0" u="none" strike="noStrike" cap="none" normalizeH="0" baseline="0" smtClean="0">
                <a:ln>
                  <a:noFill/>
                </a:ln>
                <a:solidFill>
                  <a:schemeClr val="tx1"/>
                </a:solidFill>
                <a:effectLst/>
                <a:latin typeface="Arial" pitchFamily="34" charset="0"/>
              </a:endParaRPr>
            </a:p>
          </p:txBody>
        </p:sp>
        <p:cxnSp>
          <p:nvCxnSpPr>
            <p:cNvPr id="39949" name="AutoShape 13"/>
            <p:cNvCxnSpPr>
              <a:cxnSpLocks noChangeShapeType="1"/>
            </p:cNvCxnSpPr>
            <p:nvPr/>
          </p:nvCxnSpPr>
          <p:spPr bwMode="auto">
            <a:xfrm>
              <a:off x="2857" y="7896"/>
              <a:ext cx="6282" cy="0"/>
            </a:xfrm>
            <a:prstGeom prst="straightConnector1">
              <a:avLst/>
            </a:prstGeom>
            <a:noFill/>
            <a:ln w="9525">
              <a:solidFill>
                <a:srgbClr val="000000"/>
              </a:solidFill>
              <a:round/>
              <a:headEnd/>
              <a:tailEnd/>
            </a:ln>
          </p:spPr>
        </p:cxnSp>
        <p:cxnSp>
          <p:nvCxnSpPr>
            <p:cNvPr id="39950" name="AutoShape 14"/>
            <p:cNvCxnSpPr>
              <a:cxnSpLocks noChangeShapeType="1"/>
            </p:cNvCxnSpPr>
            <p:nvPr/>
          </p:nvCxnSpPr>
          <p:spPr bwMode="auto">
            <a:xfrm>
              <a:off x="2857" y="7895"/>
              <a:ext cx="0" cy="478"/>
            </a:xfrm>
            <a:prstGeom prst="straightConnector1">
              <a:avLst/>
            </a:prstGeom>
            <a:noFill/>
            <a:ln w="9525">
              <a:solidFill>
                <a:srgbClr val="000000"/>
              </a:solidFill>
              <a:round/>
              <a:headEnd/>
              <a:tailEnd type="triangle" w="med" len="med"/>
            </a:ln>
          </p:spPr>
        </p:cxnSp>
        <p:cxnSp>
          <p:nvCxnSpPr>
            <p:cNvPr id="39951" name="AutoShape 15"/>
            <p:cNvCxnSpPr>
              <a:cxnSpLocks noChangeShapeType="1"/>
            </p:cNvCxnSpPr>
            <p:nvPr/>
          </p:nvCxnSpPr>
          <p:spPr bwMode="auto">
            <a:xfrm>
              <a:off x="4977" y="7895"/>
              <a:ext cx="0" cy="459"/>
            </a:xfrm>
            <a:prstGeom prst="straightConnector1">
              <a:avLst/>
            </a:prstGeom>
            <a:noFill/>
            <a:ln w="9525">
              <a:solidFill>
                <a:srgbClr val="000000"/>
              </a:solidFill>
              <a:round/>
              <a:headEnd/>
              <a:tailEnd type="triangle" w="med" len="med"/>
            </a:ln>
          </p:spPr>
        </p:cxnSp>
        <p:cxnSp>
          <p:nvCxnSpPr>
            <p:cNvPr id="39952" name="AutoShape 16"/>
            <p:cNvCxnSpPr>
              <a:cxnSpLocks noChangeShapeType="1"/>
            </p:cNvCxnSpPr>
            <p:nvPr/>
          </p:nvCxnSpPr>
          <p:spPr bwMode="auto">
            <a:xfrm>
              <a:off x="7236" y="7895"/>
              <a:ext cx="0" cy="478"/>
            </a:xfrm>
            <a:prstGeom prst="straightConnector1">
              <a:avLst/>
            </a:prstGeom>
            <a:noFill/>
            <a:ln w="9525">
              <a:solidFill>
                <a:srgbClr val="000000"/>
              </a:solidFill>
              <a:round/>
              <a:headEnd/>
              <a:tailEnd type="triangle" w="med" len="med"/>
            </a:ln>
          </p:spPr>
        </p:cxnSp>
        <p:cxnSp>
          <p:nvCxnSpPr>
            <p:cNvPr id="39953" name="AutoShape 17"/>
            <p:cNvCxnSpPr>
              <a:cxnSpLocks noChangeShapeType="1"/>
            </p:cNvCxnSpPr>
            <p:nvPr/>
          </p:nvCxnSpPr>
          <p:spPr bwMode="auto">
            <a:xfrm>
              <a:off x="9121" y="7890"/>
              <a:ext cx="17" cy="483"/>
            </a:xfrm>
            <a:prstGeom prst="straightConnector1">
              <a:avLst/>
            </a:prstGeom>
            <a:noFill/>
            <a:ln w="9525">
              <a:solidFill>
                <a:srgbClr val="000000"/>
              </a:solidFill>
              <a:round/>
              <a:headEnd/>
              <a:tailEnd type="triangle" w="med" len="med"/>
            </a:ln>
          </p:spPr>
        </p:cxnSp>
      </p:grpSp>
      <p:grpSp>
        <p:nvGrpSpPr>
          <p:cNvPr id="19" name="18 Grupo"/>
          <p:cNvGrpSpPr/>
          <p:nvPr/>
        </p:nvGrpSpPr>
        <p:grpSpPr>
          <a:xfrm>
            <a:off x="8072429" y="285728"/>
            <a:ext cx="1071571" cy="6240265"/>
            <a:chOff x="428596" y="571480"/>
            <a:chExt cx="1071571" cy="6740307"/>
          </a:xfrm>
        </p:grpSpPr>
        <p:sp>
          <p:nvSpPr>
            <p:cNvPr id="20" name="19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21" name="20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14480" y="2786058"/>
            <a:ext cx="7000924" cy="1785950"/>
          </a:xfrm>
        </p:spPr>
        <p:txBody>
          <a:bodyPr>
            <a:normAutofit/>
          </a:bodyPr>
          <a:lstStyle/>
          <a:p>
            <a:pPr>
              <a:buNone/>
            </a:pPr>
            <a:r>
              <a:rPr lang="es-ES" sz="3600" b="1" u="sng" dirty="0" smtClean="0"/>
              <a:t>CAPÍTULO II</a:t>
            </a:r>
            <a:endParaRPr lang="es-ES" sz="3600" dirty="0" smtClean="0"/>
          </a:p>
          <a:p>
            <a:pPr>
              <a:buNone/>
            </a:pPr>
            <a:r>
              <a:rPr lang="es-ES" sz="3600" b="1" dirty="0" smtClean="0"/>
              <a:t>DESCRIPCIÓN DEL PUESTO</a:t>
            </a:r>
            <a:endParaRPr lang="es-ES" sz="3600" dirty="0" smtClean="0"/>
          </a:p>
          <a:p>
            <a:pPr>
              <a:buNone/>
            </a:pPr>
            <a:endParaRPr lang="es-ES" dirty="0"/>
          </a:p>
        </p:txBody>
      </p:sp>
      <p:pic>
        <p:nvPicPr>
          <p:cNvPr id="22530" name="Imagen 4" descr="logo_ESPOL"/>
          <p:cNvPicPr>
            <a:picLocks noChangeAspect="1" noChangeArrowheads="1"/>
          </p:cNvPicPr>
          <p:nvPr/>
        </p:nvPicPr>
        <p:blipFill>
          <a:blip r:embed="rId2" cstate="print"/>
          <a:srcRect/>
          <a:stretch>
            <a:fillRect/>
          </a:stretch>
        </p:blipFill>
        <p:spPr bwMode="auto">
          <a:xfrm>
            <a:off x="357158" y="2786058"/>
            <a:ext cx="1214415" cy="1214446"/>
          </a:xfrm>
          <a:prstGeom prst="rect">
            <a:avLst/>
          </a:prstGeom>
          <a:noFill/>
          <a:ln w="9525">
            <a:noFill/>
            <a:miter lim="800000"/>
            <a:headEnd/>
            <a:tailEnd/>
          </a:ln>
        </p:spPr>
      </p:pic>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2.1 GENERALIDADES </a:t>
            </a:r>
            <a:endParaRPr lang="es-ES" dirty="0"/>
          </a:p>
        </p:txBody>
      </p:sp>
      <p:sp>
        <p:nvSpPr>
          <p:cNvPr id="3" name="2 Marcador de contenido"/>
          <p:cNvSpPr>
            <a:spLocks noGrp="1"/>
          </p:cNvSpPr>
          <p:nvPr>
            <p:ph idx="1"/>
          </p:nvPr>
        </p:nvSpPr>
        <p:spPr>
          <a:xfrm>
            <a:off x="428596" y="1643050"/>
            <a:ext cx="7239000" cy="4846320"/>
          </a:xfrm>
        </p:spPr>
        <p:txBody>
          <a:bodyPr>
            <a:normAutofit/>
          </a:bodyPr>
          <a:lstStyle/>
          <a:p>
            <a:pPr>
              <a:lnSpc>
                <a:spcPct val="150000"/>
              </a:lnSpc>
            </a:pPr>
            <a:r>
              <a:rPr lang="es-ES_tradnl" sz="2000" dirty="0" smtClean="0"/>
              <a:t>CARGO:</a:t>
            </a:r>
            <a:r>
              <a:rPr lang="es-ES" sz="2000" dirty="0" smtClean="0"/>
              <a:t> </a:t>
            </a:r>
            <a:r>
              <a:rPr lang="es-ES_tradnl" sz="2000" dirty="0" smtClean="0"/>
              <a:t>Coordinadora de Atención al Cliente</a:t>
            </a:r>
            <a:endParaRPr lang="es-ES" sz="2000" dirty="0" smtClean="0"/>
          </a:p>
          <a:p>
            <a:pPr>
              <a:lnSpc>
                <a:spcPct val="150000"/>
              </a:lnSpc>
            </a:pPr>
            <a:r>
              <a:rPr lang="es-ES_tradnl" sz="2000" dirty="0" smtClean="0"/>
              <a:t>DEPARTAMENTO:</a:t>
            </a:r>
            <a:r>
              <a:rPr lang="es-ES" sz="2000" dirty="0" smtClean="0"/>
              <a:t> </a:t>
            </a:r>
            <a:r>
              <a:rPr lang="es-ES_tradnl" sz="2000" dirty="0" smtClean="0"/>
              <a:t>Funeraria</a:t>
            </a:r>
            <a:endParaRPr lang="es-ES" sz="2000" dirty="0" smtClean="0"/>
          </a:p>
          <a:p>
            <a:pPr>
              <a:lnSpc>
                <a:spcPct val="150000"/>
              </a:lnSpc>
            </a:pPr>
            <a:r>
              <a:rPr lang="es-ES_tradnl" sz="2000" dirty="0" smtClean="0"/>
              <a:t>SECCION :Coordinaciones departamentales</a:t>
            </a:r>
            <a:endParaRPr lang="es-ES" sz="2000" dirty="0" smtClean="0"/>
          </a:p>
          <a:p>
            <a:pPr>
              <a:lnSpc>
                <a:spcPct val="150000"/>
              </a:lnSpc>
            </a:pPr>
            <a:r>
              <a:rPr lang="es-ES_tradnl" sz="2000" dirty="0" smtClean="0"/>
              <a:t>REPORTA  A :Jefe Administrativo</a:t>
            </a:r>
            <a:endParaRPr lang="es-ES" sz="2000" dirty="0" smtClean="0"/>
          </a:p>
          <a:p>
            <a:pPr>
              <a:lnSpc>
                <a:spcPct val="150000"/>
              </a:lnSpc>
            </a:pPr>
            <a:r>
              <a:rPr lang="es-ES_tradnl" sz="2000" dirty="0" smtClean="0"/>
              <a:t>COORDINACION:</a:t>
            </a:r>
            <a:r>
              <a:rPr lang="es-ES" sz="2000" dirty="0" smtClean="0"/>
              <a:t> </a:t>
            </a:r>
            <a:r>
              <a:rPr lang="es-ES_tradnl" sz="2000" dirty="0" smtClean="0"/>
              <a:t>Jefe de Funeraria y Coordinador de Parque </a:t>
            </a:r>
            <a:endParaRPr lang="es-ES" sz="2000" dirty="0" smtClean="0"/>
          </a:p>
          <a:p>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7239000" cy="6643710"/>
          </a:xfrm>
        </p:spPr>
        <p:txBody>
          <a:bodyPr>
            <a:normAutofit fontScale="40000" lnSpcReduction="20000"/>
          </a:bodyPr>
          <a:lstStyle/>
          <a:p>
            <a:pPr algn="ctr">
              <a:buNone/>
            </a:pPr>
            <a:r>
              <a:rPr lang="es-ES" sz="5500" b="1" dirty="0" smtClean="0">
                <a:effectLst>
                  <a:outerShdw blurRad="38100" dist="38100" dir="2700000" algn="tl">
                    <a:srgbClr val="000000">
                      <a:alpha val="43137"/>
                    </a:srgbClr>
                  </a:outerShdw>
                </a:effectLst>
                <a:latin typeface="Arial" pitchFamily="34" charset="0"/>
                <a:cs typeface="Arial" pitchFamily="34" charset="0"/>
              </a:rPr>
              <a:t>ESCUELA SUPERIOR POLITÉCNICA DEL LITORAL </a:t>
            </a:r>
          </a:p>
          <a:p>
            <a:pPr algn="ctr">
              <a:buNone/>
            </a:pPr>
            <a:r>
              <a:rPr lang="es-ES" sz="5500" b="1" dirty="0" smtClean="0">
                <a:effectLst>
                  <a:outerShdw blurRad="38100" dist="38100" dir="2700000" algn="tl">
                    <a:srgbClr val="000000">
                      <a:alpha val="43137"/>
                    </a:srgbClr>
                  </a:outerShdw>
                </a:effectLst>
                <a:latin typeface="Arial" pitchFamily="34" charset="0"/>
                <a:cs typeface="Arial" pitchFamily="34" charset="0"/>
              </a:rPr>
              <a:t>ESCUELA DE DISEÑO Y COMUNICACIÓN VISUAL</a:t>
            </a:r>
          </a:p>
          <a:p>
            <a:pPr algn="ctr">
              <a:buNone/>
            </a:pPr>
            <a:r>
              <a:rPr lang="es-ES" sz="4000" b="1" dirty="0" smtClean="0">
                <a:effectLst>
                  <a:outerShdw blurRad="38100" dist="38100" dir="2700000" algn="tl">
                    <a:srgbClr val="000000">
                      <a:alpha val="43137"/>
                    </a:srgbClr>
                  </a:outerShdw>
                </a:effectLst>
                <a:latin typeface="Arial" pitchFamily="34" charset="0"/>
                <a:cs typeface="Arial" pitchFamily="34" charset="0"/>
              </a:rPr>
              <a:t> </a:t>
            </a:r>
          </a:p>
          <a:p>
            <a:pPr algn="ctr">
              <a:buNone/>
            </a:pPr>
            <a:endParaRPr lang="es-ES" sz="4000" b="1" dirty="0" smtClean="0">
              <a:latin typeface="Arial" pitchFamily="34" charset="0"/>
              <a:cs typeface="Arial" pitchFamily="34" charset="0"/>
            </a:endParaRPr>
          </a:p>
          <a:p>
            <a:pPr algn="ctr">
              <a:buNone/>
            </a:pPr>
            <a:endParaRPr lang="es-ES" sz="4000" b="1" dirty="0" smtClean="0">
              <a:latin typeface="Arial" pitchFamily="34" charset="0"/>
              <a:cs typeface="Arial" pitchFamily="34" charset="0"/>
            </a:endParaRPr>
          </a:p>
          <a:p>
            <a:pPr algn="ctr">
              <a:buNone/>
            </a:pPr>
            <a:r>
              <a:rPr lang="es-ES" sz="4000" b="1" dirty="0" smtClean="0">
                <a:latin typeface="Arial" pitchFamily="34" charset="0"/>
                <a:cs typeface="Arial" pitchFamily="34" charset="0"/>
              </a:rPr>
              <a:t>NFORME DE MATERIA DE GRADUACIÓN</a:t>
            </a:r>
          </a:p>
          <a:p>
            <a:pPr algn="ctr">
              <a:buNone/>
            </a:pPr>
            <a:r>
              <a:rPr lang="es-ES" sz="4000" b="1" dirty="0" smtClean="0">
                <a:latin typeface="Arial" pitchFamily="34" charset="0"/>
                <a:cs typeface="Arial" pitchFamily="34" charset="0"/>
              </a:rPr>
              <a:t> </a:t>
            </a:r>
          </a:p>
          <a:p>
            <a:pPr algn="ctr">
              <a:buNone/>
            </a:pPr>
            <a:r>
              <a:rPr lang="es-ES" sz="4000" b="1" dirty="0" smtClean="0">
                <a:latin typeface="Arial" pitchFamily="34" charset="0"/>
                <a:cs typeface="Arial" pitchFamily="34" charset="0"/>
              </a:rPr>
              <a:t>PREVIO A LA OBTENCIÓN DEL TÍTULO DE:</a:t>
            </a:r>
          </a:p>
          <a:p>
            <a:pPr algn="ctr">
              <a:buNone/>
            </a:pPr>
            <a:r>
              <a:rPr lang="es-ES" sz="4000" b="1" dirty="0" smtClean="0">
                <a:latin typeface="Arial" pitchFamily="34" charset="0"/>
                <a:cs typeface="Arial" pitchFamily="34" charset="0"/>
              </a:rPr>
              <a:t>SECRETARIA EJECUTIVA EN SISTEMAS DE INFORMACIÓN</a:t>
            </a:r>
          </a:p>
          <a:p>
            <a:pPr algn="ctr">
              <a:buNone/>
            </a:pPr>
            <a:r>
              <a:rPr lang="es-ES" sz="4000" b="1" dirty="0" smtClean="0">
                <a:effectLst>
                  <a:outerShdw blurRad="38100" dist="38100" dir="2700000" algn="tl">
                    <a:srgbClr val="000000">
                      <a:alpha val="43137"/>
                    </a:srgbClr>
                  </a:outerShdw>
                </a:effectLst>
                <a:latin typeface="Arial" pitchFamily="34" charset="0"/>
                <a:cs typeface="Arial" pitchFamily="34" charset="0"/>
              </a:rPr>
              <a:t> </a:t>
            </a:r>
          </a:p>
          <a:p>
            <a:pPr algn="ctr">
              <a:buNone/>
            </a:pPr>
            <a:r>
              <a:rPr lang="es-ES" sz="4000" b="1" dirty="0" smtClean="0">
                <a:effectLst>
                  <a:outerShdw blurRad="38100" dist="38100" dir="2700000" algn="tl">
                    <a:srgbClr val="000000">
                      <a:alpha val="43137"/>
                    </a:srgbClr>
                  </a:outerShdw>
                </a:effectLst>
                <a:latin typeface="Arial" pitchFamily="34" charset="0"/>
                <a:cs typeface="Arial" pitchFamily="34" charset="0"/>
              </a:rPr>
              <a:t>TEMA</a:t>
            </a:r>
          </a:p>
          <a:p>
            <a:pPr algn="ctr">
              <a:buNone/>
            </a:pPr>
            <a:r>
              <a:rPr lang="es-ES" sz="4000" b="1" dirty="0" smtClean="0">
                <a:latin typeface="Arial" pitchFamily="34" charset="0"/>
                <a:cs typeface="Arial" pitchFamily="34" charset="0"/>
              </a:rPr>
              <a:t>MANUAL  ADMINISTRATIVO DE LA COORDINADORA</a:t>
            </a:r>
          </a:p>
          <a:p>
            <a:pPr algn="ctr">
              <a:buNone/>
            </a:pPr>
            <a:r>
              <a:rPr lang="es-ES" sz="4000" b="1" dirty="0" smtClean="0">
                <a:latin typeface="Arial" pitchFamily="34" charset="0"/>
                <a:cs typeface="Arial" pitchFamily="34" charset="0"/>
              </a:rPr>
              <a:t>DE ATENCIÓN AL CLIENTE</a:t>
            </a:r>
          </a:p>
          <a:p>
            <a:pPr algn="ctr">
              <a:buNone/>
            </a:pPr>
            <a:r>
              <a:rPr lang="es-ES" sz="4000" b="1" dirty="0" smtClean="0">
                <a:latin typeface="Arial" pitchFamily="34" charset="0"/>
                <a:cs typeface="Arial" pitchFamily="34" charset="0"/>
              </a:rPr>
              <a:t> </a:t>
            </a:r>
          </a:p>
          <a:p>
            <a:pPr algn="ctr">
              <a:buNone/>
            </a:pPr>
            <a:r>
              <a:rPr lang="es-ES" sz="4000" b="1" dirty="0" smtClean="0">
                <a:effectLst>
                  <a:outerShdw blurRad="38100" dist="38100" dir="2700000" algn="tl">
                    <a:srgbClr val="000000">
                      <a:alpha val="43137"/>
                    </a:srgbClr>
                  </a:outerShdw>
                </a:effectLst>
                <a:latin typeface="Arial" pitchFamily="34" charset="0"/>
                <a:cs typeface="Arial" pitchFamily="34" charset="0"/>
              </a:rPr>
              <a:t>AUTORES</a:t>
            </a:r>
          </a:p>
          <a:p>
            <a:pPr algn="ctr">
              <a:buNone/>
            </a:pPr>
            <a:r>
              <a:rPr lang="es-ES" sz="4000" b="1" dirty="0" smtClean="0">
                <a:latin typeface="Arial" pitchFamily="34" charset="0"/>
                <a:cs typeface="Arial" pitchFamily="34" charset="0"/>
              </a:rPr>
              <a:t>VANESSA GUAMÁN FRANCO</a:t>
            </a:r>
          </a:p>
          <a:p>
            <a:pPr algn="ctr">
              <a:buNone/>
            </a:pPr>
            <a:r>
              <a:rPr lang="es-ES" sz="4000" b="1" dirty="0" smtClean="0">
                <a:latin typeface="Arial" pitchFamily="34" charset="0"/>
                <a:cs typeface="Arial" pitchFamily="34" charset="0"/>
              </a:rPr>
              <a:t>MARICELA LINO CLAVIJO</a:t>
            </a:r>
          </a:p>
          <a:p>
            <a:pPr algn="ctr">
              <a:buNone/>
            </a:pPr>
            <a:r>
              <a:rPr lang="es-ES" sz="4000" b="1" dirty="0" smtClean="0">
                <a:latin typeface="Arial" pitchFamily="34" charset="0"/>
                <a:cs typeface="Arial" pitchFamily="34" charset="0"/>
              </a:rPr>
              <a:t>GISELLA MUÑOZ MORANTE</a:t>
            </a:r>
          </a:p>
          <a:p>
            <a:pPr algn="ctr">
              <a:buNone/>
            </a:pPr>
            <a:r>
              <a:rPr lang="pt-BR" sz="4000" b="1" dirty="0" smtClean="0">
                <a:latin typeface="Arial" pitchFamily="34" charset="0"/>
                <a:cs typeface="Arial" pitchFamily="34" charset="0"/>
              </a:rPr>
              <a:t> </a:t>
            </a:r>
            <a:endParaRPr lang="es-ES" sz="4000" b="1" dirty="0" smtClean="0">
              <a:latin typeface="Arial" pitchFamily="34" charset="0"/>
              <a:cs typeface="Arial" pitchFamily="34" charset="0"/>
            </a:endParaRPr>
          </a:p>
          <a:p>
            <a:pPr algn="ctr">
              <a:buNone/>
            </a:pPr>
            <a:r>
              <a:rPr lang="pt-BR" sz="4000" b="1" dirty="0" smtClean="0">
                <a:latin typeface="Arial" pitchFamily="34" charset="0"/>
                <a:cs typeface="Arial" pitchFamily="34" charset="0"/>
              </a:rPr>
              <a:t> </a:t>
            </a:r>
            <a:endParaRPr lang="es-ES" sz="4000" b="1" dirty="0" smtClean="0">
              <a:latin typeface="Arial" pitchFamily="34" charset="0"/>
              <a:cs typeface="Arial" pitchFamily="34" charset="0"/>
            </a:endParaRPr>
          </a:p>
          <a:p>
            <a:pPr algn="ctr">
              <a:buNone/>
            </a:pPr>
            <a:r>
              <a:rPr lang="es-EC" sz="4000" b="1" dirty="0" smtClean="0">
                <a:latin typeface="Arial" pitchFamily="34" charset="0"/>
                <a:cs typeface="Arial" pitchFamily="34" charset="0"/>
              </a:rPr>
              <a:t>GUAYAQUIL – ECUADOR</a:t>
            </a:r>
            <a:endParaRPr lang="es-ES" sz="4000" b="1" dirty="0" smtClean="0">
              <a:latin typeface="Arial" pitchFamily="34" charset="0"/>
              <a:cs typeface="Arial" pitchFamily="34" charset="0"/>
            </a:endParaRPr>
          </a:p>
          <a:p>
            <a:pPr algn="ctr">
              <a:buNone/>
            </a:pPr>
            <a:r>
              <a:rPr lang="es-ES" sz="4000" b="1" dirty="0" smtClean="0">
                <a:latin typeface="Arial" pitchFamily="34" charset="0"/>
                <a:cs typeface="Arial" pitchFamily="34" charset="0"/>
              </a:rPr>
              <a:t> </a:t>
            </a:r>
          </a:p>
          <a:p>
            <a:pPr algn="ctr">
              <a:buNone/>
            </a:pPr>
            <a:r>
              <a:rPr lang="es-ES" sz="4000" b="1" dirty="0" smtClean="0">
                <a:latin typeface="Arial" pitchFamily="34" charset="0"/>
                <a:cs typeface="Arial" pitchFamily="34" charset="0"/>
              </a:rPr>
              <a:t>AÑO - 2010</a:t>
            </a:r>
          </a:p>
          <a:p>
            <a:endParaRPr lang="es-ES" dirty="0"/>
          </a:p>
        </p:txBody>
      </p:sp>
      <p:pic>
        <p:nvPicPr>
          <p:cNvPr id="4" name="Imagen 4837"/>
          <p:cNvPicPr>
            <a:picLocks noChangeAspect="1" noChangeArrowheads="1"/>
          </p:cNvPicPr>
          <p:nvPr/>
        </p:nvPicPr>
        <p:blipFill>
          <a:blip r:embed="rId2" cstate="print"/>
          <a:srcRect/>
          <a:stretch>
            <a:fillRect/>
          </a:stretch>
        </p:blipFill>
        <p:spPr bwMode="auto">
          <a:xfrm>
            <a:off x="3786182" y="1000108"/>
            <a:ext cx="642942" cy="613718"/>
          </a:xfrm>
          <a:prstGeom prst="rect">
            <a:avLst/>
          </a:prstGeom>
        </p:spPr>
      </p:pic>
      <p:grpSp>
        <p:nvGrpSpPr>
          <p:cNvPr id="8" name="7 Grupo"/>
          <p:cNvGrpSpPr/>
          <p:nvPr/>
        </p:nvGrpSpPr>
        <p:grpSpPr>
          <a:xfrm>
            <a:off x="8072429" y="285728"/>
            <a:ext cx="1071571" cy="6240265"/>
            <a:chOff x="428596" y="571480"/>
            <a:chExt cx="1071571" cy="6740307"/>
          </a:xfrm>
        </p:grpSpPr>
        <p:sp>
          <p:nvSpPr>
            <p:cNvPr id="9" name="8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10" name="9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357166"/>
            <a:ext cx="7786742" cy="1143000"/>
          </a:xfrm>
        </p:spPr>
        <p:txBody>
          <a:bodyPr>
            <a:normAutofit fontScale="90000"/>
          </a:bodyPr>
          <a:lstStyle/>
          <a:p>
            <a:r>
              <a:rPr lang="es-ES_tradnl" dirty="0" smtClean="0"/>
              <a:t>2.2 DESCRIPCIÓN GENÉRICA DEL PUESTO</a:t>
            </a:r>
            <a:endParaRPr lang="es-ES" dirty="0"/>
          </a:p>
        </p:txBody>
      </p:sp>
      <p:sp>
        <p:nvSpPr>
          <p:cNvPr id="3" name="2 Marcador de contenido"/>
          <p:cNvSpPr>
            <a:spLocks noGrp="1"/>
          </p:cNvSpPr>
          <p:nvPr>
            <p:ph idx="1"/>
          </p:nvPr>
        </p:nvSpPr>
        <p:spPr>
          <a:xfrm>
            <a:off x="457200" y="1609416"/>
            <a:ext cx="6829444" cy="1748146"/>
          </a:xfrm>
        </p:spPr>
        <p:txBody>
          <a:bodyPr>
            <a:normAutofit/>
          </a:bodyPr>
          <a:lstStyle/>
          <a:p>
            <a:pPr algn="just">
              <a:buNone/>
            </a:pPr>
            <a:r>
              <a:rPr lang="es-ES_tradnl" sz="2000" dirty="0" smtClean="0"/>
              <a:t>	Atender e informar al cliente que ingresa a oficina dándoles respuesta  a sus inquietudes o guiándolos a los diferentes departamentos según su necesidad. Apoyar y facilitar la gestión administrativa, colaborando con los diferentes departamentos.</a:t>
            </a:r>
            <a:endParaRPr lang="es-ES" sz="2000" dirty="0" smtClean="0"/>
          </a:p>
          <a:p>
            <a:pPr>
              <a:buNone/>
            </a:pPr>
            <a:endParaRPr lang="es-ES" dirty="0" smtClean="0"/>
          </a:p>
        </p:txBody>
      </p:sp>
      <p:sp>
        <p:nvSpPr>
          <p:cNvPr id="4" name="3 Rectángulo"/>
          <p:cNvSpPr/>
          <p:nvPr/>
        </p:nvSpPr>
        <p:spPr>
          <a:xfrm>
            <a:off x="785786" y="4714884"/>
            <a:ext cx="6786610" cy="707886"/>
          </a:xfrm>
          <a:prstGeom prst="rect">
            <a:avLst/>
          </a:prstGeom>
        </p:spPr>
        <p:txBody>
          <a:bodyPr wrap="square">
            <a:spAutoFit/>
          </a:bodyPr>
          <a:lstStyle/>
          <a:p>
            <a:r>
              <a:rPr lang="es-ES_tradnl" sz="2000" dirty="0" smtClean="0"/>
              <a:t>Las funciones de la Coordinadora de Atención al Cliente pueden ser permanentes, periódicas y esporádicas.</a:t>
            </a:r>
            <a:endParaRPr lang="es-ES" sz="2000" dirty="0"/>
          </a:p>
        </p:txBody>
      </p:sp>
      <p:sp>
        <p:nvSpPr>
          <p:cNvPr id="5" name="1 Título"/>
          <p:cNvSpPr txBox="1">
            <a:spLocks/>
          </p:cNvSpPr>
          <p:nvPr/>
        </p:nvSpPr>
        <p:spPr>
          <a:xfrm>
            <a:off x="214282" y="3500438"/>
            <a:ext cx="7929586" cy="1143000"/>
          </a:xfrm>
          <a:prstGeom prst="rect">
            <a:avLst/>
          </a:prstGeom>
        </p:spPr>
        <p:txBody>
          <a:bodyPr vert="horz" lIns="45720" tIns="0" rIns="45720" bIns="0" anchor="b" anchorCtr="0">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2.3</a:t>
            </a:r>
            <a:r>
              <a:rPr kumimoji="0" lang="es-ES_tradnl" sz="38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funciones y responsabilidades</a:t>
            </a:r>
            <a:endParaRPr kumimoji="0" lang="es-E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grpSp>
        <p:nvGrpSpPr>
          <p:cNvPr id="6" name="5 Grupo"/>
          <p:cNvGrpSpPr/>
          <p:nvPr/>
        </p:nvGrpSpPr>
        <p:grpSpPr>
          <a:xfrm>
            <a:off x="8072429" y="285728"/>
            <a:ext cx="1071571" cy="6240265"/>
            <a:chOff x="428596" y="571480"/>
            <a:chExt cx="1071571" cy="6740307"/>
          </a:xfrm>
        </p:grpSpPr>
        <p:sp>
          <p:nvSpPr>
            <p:cNvPr id="7" name="6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8" name="7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2.4 ESPECIFICACIONES DEL PUESTO</a:t>
            </a:r>
            <a:endParaRPr lang="es-ES" dirty="0"/>
          </a:p>
        </p:txBody>
      </p:sp>
      <p:sp>
        <p:nvSpPr>
          <p:cNvPr id="3" name="2 Marcador de contenido"/>
          <p:cNvSpPr>
            <a:spLocks noGrp="1"/>
          </p:cNvSpPr>
          <p:nvPr>
            <p:ph idx="1"/>
          </p:nvPr>
        </p:nvSpPr>
        <p:spPr>
          <a:xfrm>
            <a:off x="457200" y="1609416"/>
            <a:ext cx="7239000" cy="4605666"/>
          </a:xfrm>
        </p:spPr>
        <p:txBody>
          <a:bodyPr>
            <a:normAutofit fontScale="85000" lnSpcReduction="20000"/>
          </a:bodyPr>
          <a:lstStyle/>
          <a:p>
            <a:pPr>
              <a:buNone/>
            </a:pPr>
            <a:r>
              <a:rPr lang="es-ES" sz="2000" b="1" dirty="0" smtClean="0"/>
              <a:t>   Para el puesto de Coordinadora de atención al cliente consideramos lo siguiente:</a:t>
            </a:r>
          </a:p>
          <a:p>
            <a:pPr>
              <a:buNone/>
            </a:pPr>
            <a:endParaRPr lang="es-ES" sz="2000" b="1" dirty="0" smtClean="0"/>
          </a:p>
          <a:p>
            <a:r>
              <a:rPr lang="es-ES" sz="2000" b="1" dirty="0" smtClean="0"/>
              <a:t>2.4.1 MATERIALES Y EQUIPOS</a:t>
            </a:r>
            <a:endParaRPr lang="es-ES" sz="2000" dirty="0" smtClean="0"/>
          </a:p>
          <a:p>
            <a:r>
              <a:rPr lang="es-ES" sz="2000" b="1" dirty="0" smtClean="0"/>
              <a:t>2.4.2 HABILIDAD FÍSICA</a:t>
            </a:r>
            <a:endParaRPr lang="es-ES" dirty="0" smtClean="0"/>
          </a:p>
          <a:p>
            <a:r>
              <a:rPr lang="es-ES_tradnl" sz="2000" b="1" dirty="0" smtClean="0"/>
              <a:t>2.4.3 HABILIDAD MENTAL</a:t>
            </a:r>
          </a:p>
          <a:p>
            <a:r>
              <a:rPr lang="es-ES_tradnl" sz="2000" b="1" dirty="0" smtClean="0"/>
              <a:t>2.4.4 ESCOLARIDAD</a:t>
            </a:r>
          </a:p>
          <a:p>
            <a:r>
              <a:rPr lang="es-ES_tradnl" sz="2000" b="1" dirty="0" smtClean="0"/>
              <a:t>2.4.5 EXPERIENCIA</a:t>
            </a:r>
            <a:endParaRPr lang="es-ES" sz="2000" b="1" dirty="0" smtClean="0"/>
          </a:p>
          <a:p>
            <a:r>
              <a:rPr lang="es-ES_tradnl" sz="2000" b="1" dirty="0" smtClean="0"/>
              <a:t>2.4.6 ESFUERZO FÍSICO</a:t>
            </a:r>
          </a:p>
          <a:p>
            <a:r>
              <a:rPr lang="es-ES_tradnl" sz="2000" b="1" dirty="0" smtClean="0"/>
              <a:t>2.4.7 ESFUERZO MENTAL</a:t>
            </a:r>
          </a:p>
          <a:p>
            <a:pPr lvl="0"/>
            <a:r>
              <a:rPr lang="es-ES_tradnl" sz="2000" b="1" dirty="0" smtClean="0"/>
              <a:t>2.4.8 </a:t>
            </a:r>
            <a:r>
              <a:rPr lang="es-ES_tradnl" sz="2000" b="1" dirty="0" smtClean="0">
                <a:latin typeface="Times New Roman" pitchFamily="18" charset="0"/>
                <a:ea typeface="Calibri" pitchFamily="34" charset="0"/>
                <a:cs typeface="Times New Roman" pitchFamily="18" charset="0"/>
              </a:rPr>
              <a:t> </a:t>
            </a:r>
            <a:r>
              <a:rPr lang="es-ES_tradnl" sz="2000" b="1" dirty="0" smtClean="0"/>
              <a:t>RESPONSABILIDAD POR PERSONA</a:t>
            </a:r>
          </a:p>
          <a:p>
            <a:r>
              <a:rPr lang="es-ES_tradnl" sz="2000" b="1" dirty="0" smtClean="0"/>
              <a:t>2.4.9 </a:t>
            </a:r>
            <a:r>
              <a:rPr lang="es-ES" sz="2000" b="1" dirty="0" smtClean="0"/>
              <a:t>NATURALEZA DEL TRABAJO SUPERVISADO</a:t>
            </a:r>
          </a:p>
          <a:p>
            <a:r>
              <a:rPr lang="es-ES_tradnl" sz="2000" b="1" dirty="0" smtClean="0"/>
              <a:t>2.4.10 RESPONSABILIDAD POR FUNCIONES</a:t>
            </a:r>
          </a:p>
          <a:p>
            <a:r>
              <a:rPr lang="es-ES_tradnl" sz="2000" b="1" dirty="0" smtClean="0"/>
              <a:t>2.4.11 RESPONSABILIDAD POR VALORES</a:t>
            </a:r>
          </a:p>
          <a:p>
            <a:r>
              <a:rPr lang="es-ES_tradnl" sz="2000" b="1" dirty="0" smtClean="0"/>
              <a:t>2.4.12 CONDICIONES DE TRABAJO</a:t>
            </a:r>
          </a:p>
          <a:p>
            <a:r>
              <a:rPr lang="es-ES_tradnl" sz="2000" b="1" dirty="0" smtClean="0"/>
              <a:t>2.4.13 EVALUACIÓN SALARIAL DEL PUESTO</a:t>
            </a:r>
            <a:endParaRPr lang="es-ES" sz="2000" dirty="0" smtClean="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14480" y="2786058"/>
            <a:ext cx="7000924" cy="1785950"/>
          </a:xfrm>
        </p:spPr>
        <p:txBody>
          <a:bodyPr>
            <a:normAutofit lnSpcReduction="10000"/>
          </a:bodyPr>
          <a:lstStyle/>
          <a:p>
            <a:pPr>
              <a:buNone/>
            </a:pPr>
            <a:r>
              <a:rPr lang="es-ES" sz="3600" b="1" u="sng" dirty="0" smtClean="0"/>
              <a:t>CAPÍTULO III</a:t>
            </a:r>
            <a:endParaRPr lang="es-ES" sz="3600" dirty="0" smtClean="0"/>
          </a:p>
          <a:p>
            <a:pPr>
              <a:buNone/>
            </a:pPr>
            <a:r>
              <a:rPr lang="es-ES" sz="3600" b="1" dirty="0" smtClean="0"/>
              <a:t>PROCEDIMIENTOS ADMINISTRATIVOS</a:t>
            </a:r>
            <a:endParaRPr lang="es-ES" sz="3600" dirty="0" smtClean="0"/>
          </a:p>
          <a:p>
            <a:pPr>
              <a:buNone/>
            </a:pPr>
            <a:endParaRPr lang="es-ES" dirty="0"/>
          </a:p>
        </p:txBody>
      </p:sp>
      <p:pic>
        <p:nvPicPr>
          <p:cNvPr id="22530" name="Imagen 4" descr="logo_ESPOL"/>
          <p:cNvPicPr>
            <a:picLocks noChangeAspect="1" noChangeArrowheads="1"/>
          </p:cNvPicPr>
          <p:nvPr/>
        </p:nvPicPr>
        <p:blipFill>
          <a:blip r:embed="rId2" cstate="print"/>
          <a:srcRect/>
          <a:stretch>
            <a:fillRect/>
          </a:stretch>
        </p:blipFill>
        <p:spPr bwMode="auto">
          <a:xfrm>
            <a:off x="357158" y="2786058"/>
            <a:ext cx="1214415" cy="1214446"/>
          </a:xfrm>
          <a:prstGeom prst="rect">
            <a:avLst/>
          </a:prstGeom>
          <a:noFill/>
          <a:ln w="9525">
            <a:noFill/>
            <a:miter lim="800000"/>
            <a:headEnd/>
            <a:tailEnd/>
          </a:ln>
        </p:spPr>
      </p:pic>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3.1 RELACIONES INTERDEPARTAMENTALES</a:t>
            </a:r>
            <a:endParaRPr lang="es-ES" dirty="0"/>
          </a:p>
        </p:txBody>
      </p:sp>
      <p:grpSp>
        <p:nvGrpSpPr>
          <p:cNvPr id="48130" name="Group 2"/>
          <p:cNvGrpSpPr>
            <a:grpSpLocks/>
          </p:cNvGrpSpPr>
          <p:nvPr/>
        </p:nvGrpSpPr>
        <p:grpSpPr bwMode="auto">
          <a:xfrm>
            <a:off x="1500166" y="1857364"/>
            <a:ext cx="5451475" cy="4332287"/>
            <a:chOff x="2321" y="6813"/>
            <a:chExt cx="8584" cy="6821"/>
          </a:xfrm>
        </p:grpSpPr>
        <p:sp>
          <p:nvSpPr>
            <p:cNvPr id="48131" name="Line 3"/>
            <p:cNvSpPr>
              <a:spLocks noChangeShapeType="1"/>
            </p:cNvSpPr>
            <p:nvPr/>
          </p:nvSpPr>
          <p:spPr bwMode="auto">
            <a:xfrm flipH="1">
              <a:off x="5250" y="10080"/>
              <a:ext cx="1208" cy="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32" name="Line 4"/>
            <p:cNvSpPr>
              <a:spLocks noChangeShapeType="1"/>
            </p:cNvSpPr>
            <p:nvPr/>
          </p:nvSpPr>
          <p:spPr bwMode="auto">
            <a:xfrm flipH="1">
              <a:off x="5250" y="10277"/>
              <a:ext cx="967" cy="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33" name="Line 5"/>
            <p:cNvSpPr>
              <a:spLocks noChangeShapeType="1"/>
            </p:cNvSpPr>
            <p:nvPr/>
          </p:nvSpPr>
          <p:spPr bwMode="auto">
            <a:xfrm>
              <a:off x="6942" y="10277"/>
              <a:ext cx="967" cy="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34" name="Line 6"/>
            <p:cNvSpPr>
              <a:spLocks noChangeShapeType="1"/>
            </p:cNvSpPr>
            <p:nvPr/>
          </p:nvSpPr>
          <p:spPr bwMode="auto">
            <a:xfrm>
              <a:off x="7909" y="10277"/>
              <a:ext cx="0" cy="789"/>
            </a:xfrm>
            <a:prstGeom prst="line">
              <a:avLst/>
            </a:prstGeom>
            <a:noFill/>
            <a:ln w="127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S"/>
            </a:p>
          </p:txBody>
        </p:sp>
        <p:sp>
          <p:nvSpPr>
            <p:cNvPr id="48135" name="Line 7"/>
            <p:cNvSpPr>
              <a:spLocks noChangeShapeType="1"/>
            </p:cNvSpPr>
            <p:nvPr/>
          </p:nvSpPr>
          <p:spPr bwMode="auto">
            <a:xfrm>
              <a:off x="7184" y="10109"/>
              <a:ext cx="725" cy="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grpSp>
          <p:nvGrpSpPr>
            <p:cNvPr id="48136" name="Group 8"/>
            <p:cNvGrpSpPr>
              <a:grpSpLocks/>
            </p:cNvGrpSpPr>
            <p:nvPr/>
          </p:nvGrpSpPr>
          <p:grpSpPr bwMode="auto">
            <a:xfrm>
              <a:off x="6821" y="8512"/>
              <a:ext cx="1692" cy="928"/>
              <a:chOff x="6665" y="4478"/>
              <a:chExt cx="1380" cy="2326"/>
            </a:xfrm>
          </p:grpSpPr>
          <p:sp>
            <p:nvSpPr>
              <p:cNvPr id="48137" name="Line 9"/>
              <p:cNvSpPr>
                <a:spLocks noChangeShapeType="1"/>
              </p:cNvSpPr>
              <p:nvPr/>
            </p:nvSpPr>
            <p:spPr bwMode="auto">
              <a:xfrm flipH="1">
                <a:off x="6665" y="4478"/>
                <a:ext cx="1380" cy="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38" name="Line 10"/>
              <p:cNvSpPr>
                <a:spLocks noChangeShapeType="1"/>
              </p:cNvSpPr>
              <p:nvPr/>
            </p:nvSpPr>
            <p:spPr bwMode="auto">
              <a:xfrm>
                <a:off x="6665" y="4478"/>
                <a:ext cx="0" cy="2326"/>
              </a:xfrm>
              <a:prstGeom prst="line">
                <a:avLst/>
              </a:prstGeom>
              <a:noFill/>
              <a:ln w="127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S"/>
              </a:p>
            </p:txBody>
          </p:sp>
        </p:grpSp>
        <p:sp>
          <p:nvSpPr>
            <p:cNvPr id="48139" name="Oval 11"/>
            <p:cNvSpPr>
              <a:spLocks noChangeArrowheads="1"/>
            </p:cNvSpPr>
            <p:nvPr/>
          </p:nvSpPr>
          <p:spPr bwMode="auto">
            <a:xfrm>
              <a:off x="5398" y="9440"/>
              <a:ext cx="2417" cy="1382"/>
            </a:xfrm>
            <a:prstGeom prst="ellipse">
              <a:avLst/>
            </a:prstGeom>
            <a:solidFill>
              <a:srgbClr val="D8D8D8"/>
            </a:solidFill>
            <a:ln w="6350">
              <a:solidFill>
                <a:srgbClr val="000000"/>
              </a:solidFill>
              <a:round/>
              <a:headEnd type="none" w="sm" len="sm"/>
              <a:tailEnd type="none" w="sm" len="sm"/>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00" b="1" i="0" u="none" strike="noStrike" cap="none" normalizeH="0" baseline="0" smtClean="0">
                  <a:ln>
                    <a:noFill/>
                  </a:ln>
                  <a:solidFill>
                    <a:srgbClr val="000000"/>
                  </a:solidFill>
                  <a:effectLst/>
                  <a:latin typeface="Arial" pitchFamily="34" charset="0"/>
                </a:rPr>
                <a:t>Coordinadora de Atención al Cliente</a:t>
              </a:r>
              <a:endParaRPr kumimoji="0" lang="es-ES" sz="1800" b="0" i="0" u="none" strike="noStrike" cap="none" normalizeH="0" baseline="0" smtClean="0">
                <a:ln>
                  <a:noFill/>
                </a:ln>
                <a:solidFill>
                  <a:schemeClr val="tx1"/>
                </a:solidFill>
                <a:effectLst/>
                <a:latin typeface="Arial" pitchFamily="34" charset="0"/>
              </a:endParaRPr>
            </a:p>
          </p:txBody>
        </p:sp>
        <p:sp>
          <p:nvSpPr>
            <p:cNvPr id="48140" name="Line 12"/>
            <p:cNvSpPr>
              <a:spLocks noChangeShapeType="1"/>
            </p:cNvSpPr>
            <p:nvPr/>
          </p:nvSpPr>
          <p:spPr bwMode="auto">
            <a:xfrm>
              <a:off x="5398" y="7710"/>
              <a:ext cx="724" cy="791"/>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41" name="Line 13"/>
            <p:cNvSpPr>
              <a:spLocks noChangeShapeType="1"/>
            </p:cNvSpPr>
            <p:nvPr/>
          </p:nvSpPr>
          <p:spPr bwMode="auto">
            <a:xfrm flipV="1">
              <a:off x="6942" y="7722"/>
              <a:ext cx="665" cy="79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42" name="Line 14"/>
            <p:cNvSpPr>
              <a:spLocks noChangeShapeType="1"/>
            </p:cNvSpPr>
            <p:nvPr/>
          </p:nvSpPr>
          <p:spPr bwMode="auto">
            <a:xfrm flipV="1">
              <a:off x="5250" y="9291"/>
              <a:ext cx="0" cy="790"/>
            </a:xfrm>
            <a:prstGeom prst="line">
              <a:avLst/>
            </a:prstGeom>
            <a:noFill/>
            <a:ln w="127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S"/>
            </a:p>
          </p:txBody>
        </p:sp>
        <p:sp>
          <p:nvSpPr>
            <p:cNvPr id="48143" name="Line 15"/>
            <p:cNvSpPr>
              <a:spLocks noChangeShapeType="1"/>
            </p:cNvSpPr>
            <p:nvPr/>
          </p:nvSpPr>
          <p:spPr bwMode="auto">
            <a:xfrm>
              <a:off x="5250" y="10278"/>
              <a:ext cx="0" cy="789"/>
            </a:xfrm>
            <a:prstGeom prst="line">
              <a:avLst/>
            </a:prstGeom>
            <a:noFill/>
            <a:ln w="127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S"/>
            </a:p>
          </p:txBody>
        </p:sp>
        <p:sp>
          <p:nvSpPr>
            <p:cNvPr id="48144" name="Line 16"/>
            <p:cNvSpPr>
              <a:spLocks noChangeShapeType="1"/>
            </p:cNvSpPr>
            <p:nvPr/>
          </p:nvSpPr>
          <p:spPr bwMode="auto">
            <a:xfrm flipV="1">
              <a:off x="7909" y="9291"/>
              <a:ext cx="0" cy="819"/>
            </a:xfrm>
            <a:prstGeom prst="line">
              <a:avLst/>
            </a:prstGeom>
            <a:noFill/>
            <a:ln w="127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S"/>
            </a:p>
          </p:txBody>
        </p:sp>
        <p:grpSp>
          <p:nvGrpSpPr>
            <p:cNvPr id="48145" name="Group 17"/>
            <p:cNvGrpSpPr>
              <a:grpSpLocks/>
            </p:cNvGrpSpPr>
            <p:nvPr/>
          </p:nvGrpSpPr>
          <p:grpSpPr bwMode="auto">
            <a:xfrm>
              <a:off x="4404" y="10823"/>
              <a:ext cx="1949" cy="963"/>
              <a:chOff x="4400" y="9845"/>
              <a:chExt cx="1553" cy="2715"/>
            </a:xfrm>
          </p:grpSpPr>
          <p:sp>
            <p:nvSpPr>
              <p:cNvPr id="48146" name="Line 18"/>
              <p:cNvSpPr>
                <a:spLocks noChangeShapeType="1"/>
              </p:cNvSpPr>
              <p:nvPr/>
            </p:nvSpPr>
            <p:spPr bwMode="auto">
              <a:xfrm>
                <a:off x="4400" y="12560"/>
                <a:ext cx="1553" cy="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47" name="Line 19"/>
              <p:cNvSpPr>
                <a:spLocks noChangeShapeType="1"/>
              </p:cNvSpPr>
              <p:nvPr/>
            </p:nvSpPr>
            <p:spPr bwMode="auto">
              <a:xfrm flipV="1">
                <a:off x="5953" y="9845"/>
                <a:ext cx="0" cy="2714"/>
              </a:xfrm>
              <a:prstGeom prst="line">
                <a:avLst/>
              </a:prstGeom>
              <a:noFill/>
              <a:ln w="127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S"/>
              </a:p>
            </p:txBody>
          </p:sp>
        </p:grpSp>
        <p:sp>
          <p:nvSpPr>
            <p:cNvPr id="48148" name="Rectangle 20"/>
            <p:cNvSpPr>
              <a:spLocks noChangeArrowheads="1"/>
            </p:cNvSpPr>
            <p:nvPr/>
          </p:nvSpPr>
          <p:spPr bwMode="auto">
            <a:xfrm>
              <a:off x="3195" y="11462"/>
              <a:ext cx="1933" cy="731"/>
            </a:xfrm>
            <a:prstGeom prst="rect">
              <a:avLst/>
            </a:prstGeom>
            <a:solidFill>
              <a:srgbClr val="D8D8D8"/>
            </a:solidFill>
            <a:ln w="6350">
              <a:solidFill>
                <a:srgbClr val="000000"/>
              </a:solidFill>
              <a:miter lim="800000"/>
              <a:headEnd type="none" w="sm" len="sm"/>
              <a:tailEnd type="none" w="sm" len="sm"/>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00" b="1" i="0" u="none" strike="noStrike" cap="none" normalizeH="0" baseline="0" smtClean="0">
                  <a:ln>
                    <a:noFill/>
                  </a:ln>
                  <a:solidFill>
                    <a:srgbClr val="000000"/>
                  </a:solidFill>
                  <a:effectLst/>
                  <a:latin typeface="Arial" pitchFamily="34" charset="0"/>
                </a:rPr>
                <a:t>CRÉDITO</a:t>
              </a:r>
              <a:endParaRPr kumimoji="0" lang="es-ES" sz="1800" b="0" i="0" u="none" strike="noStrike" cap="none" normalizeH="0" baseline="0" smtClean="0">
                <a:ln>
                  <a:noFill/>
                </a:ln>
                <a:solidFill>
                  <a:schemeClr val="tx1"/>
                </a:solidFill>
                <a:effectLst/>
                <a:latin typeface="Arial" pitchFamily="34" charset="0"/>
              </a:endParaRPr>
            </a:p>
          </p:txBody>
        </p:sp>
        <p:grpSp>
          <p:nvGrpSpPr>
            <p:cNvPr id="48149" name="Group 21"/>
            <p:cNvGrpSpPr>
              <a:grpSpLocks/>
            </p:cNvGrpSpPr>
            <p:nvPr/>
          </p:nvGrpSpPr>
          <p:grpSpPr bwMode="auto">
            <a:xfrm>
              <a:off x="4767" y="8512"/>
              <a:ext cx="1586" cy="920"/>
              <a:chOff x="4325" y="4838"/>
              <a:chExt cx="1620" cy="2160"/>
            </a:xfrm>
          </p:grpSpPr>
          <p:sp>
            <p:nvSpPr>
              <p:cNvPr id="48150" name="Line 22"/>
              <p:cNvSpPr>
                <a:spLocks noChangeShapeType="1"/>
              </p:cNvSpPr>
              <p:nvPr/>
            </p:nvSpPr>
            <p:spPr bwMode="auto">
              <a:xfrm>
                <a:off x="4325" y="4838"/>
                <a:ext cx="1620" cy="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51" name="Line 23"/>
              <p:cNvSpPr>
                <a:spLocks noChangeShapeType="1"/>
              </p:cNvSpPr>
              <p:nvPr/>
            </p:nvSpPr>
            <p:spPr bwMode="auto">
              <a:xfrm>
                <a:off x="5945" y="4838"/>
                <a:ext cx="0" cy="2160"/>
              </a:xfrm>
              <a:prstGeom prst="line">
                <a:avLst/>
              </a:prstGeom>
              <a:noFill/>
              <a:ln w="127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S"/>
              </a:p>
            </p:txBody>
          </p:sp>
        </p:grpSp>
        <p:grpSp>
          <p:nvGrpSpPr>
            <p:cNvPr id="48152" name="Group 24"/>
            <p:cNvGrpSpPr>
              <a:grpSpLocks/>
            </p:cNvGrpSpPr>
            <p:nvPr/>
          </p:nvGrpSpPr>
          <p:grpSpPr bwMode="auto">
            <a:xfrm>
              <a:off x="6821" y="10823"/>
              <a:ext cx="2176" cy="987"/>
              <a:chOff x="6665" y="9698"/>
              <a:chExt cx="1620" cy="2714"/>
            </a:xfrm>
          </p:grpSpPr>
          <p:sp>
            <p:nvSpPr>
              <p:cNvPr id="48153" name="Line 25"/>
              <p:cNvSpPr>
                <a:spLocks noChangeShapeType="1"/>
              </p:cNvSpPr>
              <p:nvPr/>
            </p:nvSpPr>
            <p:spPr bwMode="auto">
              <a:xfrm flipH="1">
                <a:off x="6665" y="12398"/>
                <a:ext cx="1620" cy="0"/>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54" name="Line 26"/>
              <p:cNvSpPr>
                <a:spLocks noChangeShapeType="1"/>
              </p:cNvSpPr>
              <p:nvPr/>
            </p:nvSpPr>
            <p:spPr bwMode="auto">
              <a:xfrm flipV="1">
                <a:off x="6665" y="9698"/>
                <a:ext cx="0" cy="2714"/>
              </a:xfrm>
              <a:prstGeom prst="line">
                <a:avLst/>
              </a:prstGeom>
              <a:noFill/>
              <a:ln w="127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s-ES"/>
              </a:p>
            </p:txBody>
          </p:sp>
        </p:grpSp>
        <p:sp>
          <p:nvSpPr>
            <p:cNvPr id="48155" name="Rectangle 27"/>
            <p:cNvSpPr>
              <a:spLocks noChangeArrowheads="1"/>
            </p:cNvSpPr>
            <p:nvPr/>
          </p:nvSpPr>
          <p:spPr bwMode="auto">
            <a:xfrm>
              <a:off x="2923" y="8106"/>
              <a:ext cx="2085" cy="666"/>
            </a:xfrm>
            <a:prstGeom prst="rect">
              <a:avLst/>
            </a:prstGeom>
            <a:solidFill>
              <a:srgbClr val="D8D8D8"/>
            </a:solidFill>
            <a:ln w="6350">
              <a:solidFill>
                <a:srgbClr val="000000"/>
              </a:solidFill>
              <a:miter lim="800000"/>
              <a:headEnd type="none" w="sm" len="sm"/>
              <a:tailEnd type="none" w="sm" len="sm"/>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00" b="1" i="0" u="none" strike="noStrike" cap="none" normalizeH="0" baseline="0" smtClean="0">
                  <a:ln>
                    <a:noFill/>
                  </a:ln>
                  <a:solidFill>
                    <a:srgbClr val="000000"/>
                  </a:solidFill>
                  <a:effectLst/>
                  <a:latin typeface="Arial" pitchFamily="34" charset="0"/>
                </a:rPr>
                <a:t>PARQUE</a:t>
              </a:r>
              <a:endParaRPr kumimoji="0" lang="es-ES" sz="1800" b="0" i="0" u="none" strike="noStrike" cap="none" normalizeH="0" baseline="0" smtClean="0">
                <a:ln>
                  <a:noFill/>
                </a:ln>
                <a:solidFill>
                  <a:schemeClr val="tx1"/>
                </a:solidFill>
                <a:effectLst/>
                <a:latin typeface="Arial" pitchFamily="34" charset="0"/>
              </a:endParaRPr>
            </a:p>
          </p:txBody>
        </p:sp>
        <p:sp>
          <p:nvSpPr>
            <p:cNvPr id="48156" name="Rectangle 28"/>
            <p:cNvSpPr>
              <a:spLocks noChangeArrowheads="1"/>
            </p:cNvSpPr>
            <p:nvPr/>
          </p:nvSpPr>
          <p:spPr bwMode="auto">
            <a:xfrm>
              <a:off x="8150" y="8106"/>
              <a:ext cx="2150" cy="666"/>
            </a:xfrm>
            <a:prstGeom prst="rect">
              <a:avLst/>
            </a:prstGeom>
            <a:solidFill>
              <a:srgbClr val="D8D8D8"/>
            </a:solidFill>
            <a:ln w="6350">
              <a:solidFill>
                <a:srgbClr val="000000"/>
              </a:solidFill>
              <a:miter lim="800000"/>
              <a:headEnd type="none" w="sm" len="sm"/>
              <a:tailEnd type="none" w="sm" len="sm"/>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00" b="1" i="0" u="none" strike="noStrike" cap="none" normalizeH="0" baseline="0" smtClean="0">
                  <a:ln>
                    <a:noFill/>
                  </a:ln>
                  <a:solidFill>
                    <a:srgbClr val="000000"/>
                  </a:solidFill>
                  <a:effectLst/>
                  <a:latin typeface="Arial" pitchFamily="34" charset="0"/>
                </a:rPr>
                <a:t>ADMINISTRACION</a:t>
              </a:r>
              <a:endParaRPr kumimoji="0" lang="es-ES" sz="1800" b="0" i="0" u="none" strike="noStrike" cap="none" normalizeH="0" baseline="0" smtClean="0">
                <a:ln>
                  <a:noFill/>
                </a:ln>
                <a:solidFill>
                  <a:schemeClr val="tx1"/>
                </a:solidFill>
                <a:effectLst/>
                <a:latin typeface="Arial" pitchFamily="34" charset="0"/>
              </a:endParaRPr>
            </a:p>
          </p:txBody>
        </p:sp>
        <p:sp>
          <p:nvSpPr>
            <p:cNvPr id="48157" name="Text Box 29"/>
            <p:cNvSpPr txBox="1">
              <a:spLocks noChangeArrowheads="1"/>
            </p:cNvSpPr>
            <p:nvPr/>
          </p:nvSpPr>
          <p:spPr bwMode="auto">
            <a:xfrm>
              <a:off x="2321" y="9284"/>
              <a:ext cx="2212" cy="782"/>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800" b="0" i="0" u="none" strike="noStrike" cap="none" normalizeH="0" baseline="0" smtClean="0">
                  <a:ln>
                    <a:noFill/>
                  </a:ln>
                  <a:solidFill>
                    <a:schemeClr val="tx1"/>
                  </a:solidFill>
                  <a:effectLst/>
                  <a:latin typeface="Arial" pitchFamily="34" charset="0"/>
                </a:rPr>
                <a:t>Autorización firmada, para uso de propiedad </a:t>
              </a:r>
              <a:endParaRPr kumimoji="0" lang="es-ES" sz="1800" b="0" i="0" u="none" strike="noStrike" cap="none" normalizeH="0" baseline="0" smtClean="0">
                <a:ln>
                  <a:noFill/>
                </a:ln>
                <a:solidFill>
                  <a:schemeClr val="tx1"/>
                </a:solidFill>
                <a:effectLst/>
                <a:latin typeface="Arial" pitchFamily="34" charset="0"/>
              </a:endParaRPr>
            </a:p>
          </p:txBody>
        </p:sp>
        <p:sp>
          <p:nvSpPr>
            <p:cNvPr id="48158" name="Text Box 30"/>
            <p:cNvSpPr txBox="1">
              <a:spLocks noChangeArrowheads="1"/>
            </p:cNvSpPr>
            <p:nvPr/>
          </p:nvSpPr>
          <p:spPr bwMode="auto">
            <a:xfrm>
              <a:off x="2321" y="10278"/>
              <a:ext cx="2212" cy="939"/>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800" b="0" i="0" u="none" strike="noStrike" cap="none" normalizeH="0" baseline="0" smtClean="0">
                  <a:ln>
                    <a:noFill/>
                  </a:ln>
                  <a:solidFill>
                    <a:schemeClr val="tx1"/>
                  </a:solidFill>
                  <a:effectLst/>
                  <a:latin typeface="Arial" pitchFamily="34" charset="0"/>
                </a:rPr>
                <a:t>Verificación de datos de solicitudes y da  información al cliente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48159" name="Text Box 31"/>
            <p:cNvSpPr txBox="1">
              <a:spLocks noChangeArrowheads="1"/>
            </p:cNvSpPr>
            <p:nvPr/>
          </p:nvSpPr>
          <p:spPr bwMode="auto">
            <a:xfrm>
              <a:off x="8513" y="9179"/>
              <a:ext cx="2392" cy="985"/>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700" b="0" i="0" u="none" strike="noStrike" cap="none" normalizeH="0" baseline="0" smtClean="0">
                  <a:ln>
                    <a:noFill/>
                  </a:ln>
                  <a:solidFill>
                    <a:schemeClr val="tx1"/>
                  </a:solidFill>
                  <a:effectLst/>
                  <a:latin typeface="Arial" pitchFamily="34" charset="0"/>
                </a:rPr>
                <a:t>Elaboración de documentos de Autorización de traspaso de valores, Cartas de rescisión, cambio de propietario.</a:t>
              </a:r>
              <a:endParaRPr kumimoji="0" lang="es-ES" sz="1800" b="0" i="0" u="none" strike="noStrike" cap="none" normalizeH="0" baseline="0" smtClean="0">
                <a:ln>
                  <a:noFill/>
                </a:ln>
                <a:solidFill>
                  <a:schemeClr val="tx1"/>
                </a:solidFill>
                <a:effectLst/>
                <a:latin typeface="Arial" pitchFamily="34" charset="0"/>
              </a:endParaRPr>
            </a:p>
          </p:txBody>
        </p:sp>
        <p:sp>
          <p:nvSpPr>
            <p:cNvPr id="48160" name="Text Box 32"/>
            <p:cNvSpPr txBox="1">
              <a:spLocks noChangeArrowheads="1"/>
            </p:cNvSpPr>
            <p:nvPr/>
          </p:nvSpPr>
          <p:spPr bwMode="auto">
            <a:xfrm>
              <a:off x="8513" y="10385"/>
              <a:ext cx="2392" cy="790"/>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700" b="0" i="0" u="none" strike="noStrike" cap="none" normalizeH="0" baseline="0" smtClean="0">
                  <a:ln>
                    <a:noFill/>
                  </a:ln>
                  <a:solidFill>
                    <a:schemeClr val="tx1"/>
                  </a:solidFill>
                  <a:effectLst/>
                  <a:latin typeface="Arial" pitchFamily="34" charset="0"/>
                </a:rPr>
                <a:t>Direccionar al departamento donde puedan satisfacer sus</a:t>
              </a:r>
              <a:r>
                <a:rPr kumimoji="0" lang="es-ES" sz="800" b="0" i="0" u="none" strike="noStrike" cap="none" normalizeH="0" baseline="0" smtClean="0">
                  <a:ln>
                    <a:noFill/>
                  </a:ln>
                  <a:solidFill>
                    <a:schemeClr val="tx1"/>
                  </a:solidFill>
                  <a:effectLst/>
                  <a:latin typeface="Arial" pitchFamily="34" charset="0"/>
                </a:rPr>
                <a:t> </a:t>
              </a:r>
              <a:r>
                <a:rPr kumimoji="0" lang="es-ES" sz="700" b="0" i="0" u="none" strike="noStrike" cap="none" normalizeH="0" baseline="0" smtClean="0">
                  <a:ln>
                    <a:noFill/>
                  </a:ln>
                  <a:solidFill>
                    <a:schemeClr val="tx1"/>
                  </a:solidFill>
                  <a:effectLst/>
                  <a:latin typeface="Arial" pitchFamily="34" charset="0"/>
                </a:rPr>
                <a:t>necesidades.</a:t>
              </a:r>
              <a:endParaRPr kumimoji="0" lang="es-ES" sz="1800" b="0" i="0" u="none" strike="noStrike" cap="none" normalizeH="0" baseline="0" smtClean="0">
                <a:ln>
                  <a:noFill/>
                </a:ln>
                <a:solidFill>
                  <a:schemeClr val="tx1"/>
                </a:solidFill>
                <a:effectLst/>
                <a:latin typeface="Arial" pitchFamily="34" charset="0"/>
              </a:endParaRPr>
            </a:p>
          </p:txBody>
        </p:sp>
        <p:sp>
          <p:nvSpPr>
            <p:cNvPr id="48161" name="Rectangle 33"/>
            <p:cNvSpPr>
              <a:spLocks noChangeArrowheads="1"/>
            </p:cNvSpPr>
            <p:nvPr/>
          </p:nvSpPr>
          <p:spPr bwMode="auto">
            <a:xfrm>
              <a:off x="8150" y="11462"/>
              <a:ext cx="1933" cy="731"/>
            </a:xfrm>
            <a:prstGeom prst="rect">
              <a:avLst/>
            </a:prstGeom>
            <a:solidFill>
              <a:srgbClr val="D8D8D8"/>
            </a:solidFill>
            <a:ln w="6350">
              <a:solidFill>
                <a:srgbClr val="000000"/>
              </a:solidFill>
              <a:miter lim="800000"/>
              <a:headEnd type="none" w="sm" len="sm"/>
              <a:tailEnd type="none" w="sm" len="sm"/>
            </a:ln>
            <a:effectLst>
              <a:outerShdw dist="35921" dir="2700000" algn="ctr" rotWithShape="0">
                <a:srgbClr val="00000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000" b="1" i="0" u="none" strike="noStrike" cap="none" normalizeH="0" baseline="0" smtClean="0">
                  <a:ln>
                    <a:noFill/>
                  </a:ln>
                  <a:solidFill>
                    <a:srgbClr val="000000"/>
                  </a:solidFill>
                  <a:effectLst/>
                  <a:latin typeface="Arial" pitchFamily="34" charset="0"/>
                </a:rPr>
                <a:t>CLIENTE</a:t>
              </a:r>
              <a:endParaRPr kumimoji="0" lang="es-ES" sz="1800" b="0" i="0" u="none" strike="noStrike" cap="none" normalizeH="0" baseline="0" smtClean="0">
                <a:ln>
                  <a:noFill/>
                </a:ln>
                <a:solidFill>
                  <a:schemeClr val="tx1"/>
                </a:solidFill>
                <a:effectLst/>
                <a:latin typeface="Arial" pitchFamily="34" charset="0"/>
              </a:endParaRPr>
            </a:p>
          </p:txBody>
        </p:sp>
        <p:sp>
          <p:nvSpPr>
            <p:cNvPr id="48162" name="Text Box 34"/>
            <p:cNvSpPr txBox="1">
              <a:spLocks noChangeArrowheads="1"/>
            </p:cNvSpPr>
            <p:nvPr/>
          </p:nvSpPr>
          <p:spPr bwMode="auto">
            <a:xfrm>
              <a:off x="4533" y="6813"/>
              <a:ext cx="1925" cy="897"/>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800" b="0" i="0" u="none" strike="noStrike" cap="none" normalizeH="0" baseline="0" smtClean="0">
                  <a:ln>
                    <a:noFill/>
                  </a:ln>
                  <a:solidFill>
                    <a:schemeClr val="tx1"/>
                  </a:solidFill>
                  <a:effectLst/>
                  <a:latin typeface="Arial" pitchFamily="34" charset="0"/>
                </a:rPr>
                <a:t>Coordinación de las emergencias</a:t>
              </a:r>
              <a:endParaRPr kumimoji="0" lang="es-ES" sz="1800" b="0" i="0" u="none" strike="noStrike" cap="none" normalizeH="0" baseline="0" smtClean="0">
                <a:ln>
                  <a:noFill/>
                </a:ln>
                <a:solidFill>
                  <a:schemeClr val="tx1"/>
                </a:solidFill>
                <a:effectLst/>
                <a:latin typeface="Arial" pitchFamily="34" charset="0"/>
              </a:endParaRPr>
            </a:p>
          </p:txBody>
        </p:sp>
        <p:sp>
          <p:nvSpPr>
            <p:cNvPr id="48163" name="Text Box 35"/>
            <p:cNvSpPr txBox="1">
              <a:spLocks noChangeArrowheads="1"/>
            </p:cNvSpPr>
            <p:nvPr/>
          </p:nvSpPr>
          <p:spPr bwMode="auto">
            <a:xfrm>
              <a:off x="6821" y="6813"/>
              <a:ext cx="1960" cy="897"/>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800" b="0" i="0" u="none" strike="noStrike" cap="none" normalizeH="0" baseline="0" smtClean="0">
                  <a:ln>
                    <a:noFill/>
                  </a:ln>
                  <a:solidFill>
                    <a:schemeClr val="tx1"/>
                  </a:solidFill>
                  <a:effectLst/>
                  <a:latin typeface="Arial" pitchFamily="34" charset="0"/>
                </a:rPr>
                <a:t>Autorización para traspasos de propiedad o valores</a:t>
              </a:r>
              <a:endParaRPr kumimoji="0" lang="es-ES" sz="1800" b="0" i="0" u="none" strike="noStrike" cap="none" normalizeH="0" baseline="0" smtClean="0">
                <a:ln>
                  <a:noFill/>
                </a:ln>
                <a:solidFill>
                  <a:schemeClr val="tx1"/>
                </a:solidFill>
                <a:effectLst/>
                <a:latin typeface="Arial" pitchFamily="34" charset="0"/>
              </a:endParaRPr>
            </a:p>
          </p:txBody>
        </p:sp>
        <p:sp>
          <p:nvSpPr>
            <p:cNvPr id="48164" name="Text Box 36"/>
            <p:cNvSpPr txBox="1">
              <a:spLocks noChangeArrowheads="1"/>
            </p:cNvSpPr>
            <p:nvPr/>
          </p:nvSpPr>
          <p:spPr bwMode="auto">
            <a:xfrm>
              <a:off x="3908" y="12646"/>
              <a:ext cx="2309" cy="988"/>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800" b="0" i="0" u="none" strike="noStrike" cap="none" normalizeH="0" baseline="0" smtClean="0">
                  <a:ln>
                    <a:noFill/>
                  </a:ln>
                  <a:solidFill>
                    <a:schemeClr val="tx1"/>
                  </a:solidFill>
                  <a:effectLst/>
                  <a:latin typeface="Arial" pitchFamily="34" charset="0"/>
                </a:rPr>
                <a:t>Entrega solicitudes con información necesaria para ingreso de la venta </a:t>
              </a:r>
              <a:endParaRPr kumimoji="0" lang="es-ES" sz="1800" b="0" i="0" u="none" strike="noStrike" cap="none" normalizeH="0" baseline="0" smtClean="0">
                <a:ln>
                  <a:noFill/>
                </a:ln>
                <a:solidFill>
                  <a:schemeClr val="tx1"/>
                </a:solidFill>
                <a:effectLst/>
                <a:latin typeface="Arial" pitchFamily="34" charset="0"/>
              </a:endParaRPr>
            </a:p>
          </p:txBody>
        </p:sp>
        <p:sp>
          <p:nvSpPr>
            <p:cNvPr id="48165" name="Text Box 37"/>
            <p:cNvSpPr txBox="1">
              <a:spLocks noChangeArrowheads="1"/>
            </p:cNvSpPr>
            <p:nvPr/>
          </p:nvSpPr>
          <p:spPr bwMode="auto">
            <a:xfrm>
              <a:off x="6821" y="12646"/>
              <a:ext cx="2382" cy="988"/>
            </a:xfrm>
            <a:prstGeom prst="rect">
              <a:avLst/>
            </a:prstGeom>
            <a:solidFill>
              <a:srgbClr val="FFFFFF"/>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rPr>
                <a:t>Ingreso del valores para pagos de misa,  o servicios extras</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pitchFamily="34" charset="0"/>
                </a:rPr>
                <a:t>.Autorización para uso de producto</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s-ES" sz="11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48166" name="Line 38"/>
            <p:cNvSpPr>
              <a:spLocks noChangeShapeType="1"/>
            </p:cNvSpPr>
            <p:nvPr/>
          </p:nvSpPr>
          <p:spPr bwMode="auto">
            <a:xfrm flipV="1">
              <a:off x="5510" y="11804"/>
              <a:ext cx="707" cy="842"/>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sp>
          <p:nvSpPr>
            <p:cNvPr id="48167" name="Line 39"/>
            <p:cNvSpPr>
              <a:spLocks noChangeShapeType="1"/>
            </p:cNvSpPr>
            <p:nvPr/>
          </p:nvSpPr>
          <p:spPr bwMode="auto">
            <a:xfrm>
              <a:off x="7029" y="11810"/>
              <a:ext cx="786" cy="83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s-ES"/>
            </a:p>
          </p:txBody>
        </p:sp>
      </p:grpSp>
      <p:grpSp>
        <p:nvGrpSpPr>
          <p:cNvPr id="41" name="40 Grupo"/>
          <p:cNvGrpSpPr/>
          <p:nvPr/>
        </p:nvGrpSpPr>
        <p:grpSpPr>
          <a:xfrm>
            <a:off x="8072429" y="285728"/>
            <a:ext cx="1071571" cy="6240265"/>
            <a:chOff x="428596" y="571480"/>
            <a:chExt cx="1071571" cy="6740307"/>
          </a:xfrm>
        </p:grpSpPr>
        <p:sp>
          <p:nvSpPr>
            <p:cNvPr id="42" name="41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43" name="42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3.1 RELACIONES INTERDEPARTAMENTALES</a:t>
            </a:r>
            <a:endParaRPr lang="es-ES" dirty="0"/>
          </a:p>
        </p:txBody>
      </p:sp>
      <p:sp>
        <p:nvSpPr>
          <p:cNvPr id="5" name="2 Marcador de contenido"/>
          <p:cNvSpPr>
            <a:spLocks noGrp="1"/>
          </p:cNvSpPr>
          <p:nvPr>
            <p:ph idx="1"/>
          </p:nvPr>
        </p:nvSpPr>
        <p:spPr>
          <a:xfrm>
            <a:off x="142844" y="1571612"/>
            <a:ext cx="8001056" cy="890890"/>
          </a:xfrm>
        </p:spPr>
        <p:txBody>
          <a:bodyPr/>
          <a:lstStyle/>
          <a:p>
            <a:r>
              <a:rPr lang="es-ES" dirty="0" smtClean="0"/>
              <a:t>RELACIONES INTERDEPARTAMENTALES DE ENTRADA</a:t>
            </a:r>
            <a:endParaRPr lang="es-ES" dirty="0"/>
          </a:p>
        </p:txBody>
      </p:sp>
      <p:graphicFrame>
        <p:nvGraphicFramePr>
          <p:cNvPr id="4" name="3 Tabla"/>
          <p:cNvGraphicFramePr>
            <a:graphicFrameLocks noGrp="1"/>
          </p:cNvGraphicFramePr>
          <p:nvPr/>
        </p:nvGraphicFramePr>
        <p:xfrm>
          <a:off x="1571604" y="2285991"/>
          <a:ext cx="5500726" cy="4214843"/>
        </p:xfrm>
        <a:graphic>
          <a:graphicData uri="http://schemas.openxmlformats.org/drawingml/2006/table">
            <a:tbl>
              <a:tblPr/>
              <a:tblGrid>
                <a:gridCol w="1168637"/>
                <a:gridCol w="1181731"/>
                <a:gridCol w="1280265"/>
                <a:gridCol w="886124"/>
                <a:gridCol w="983969"/>
              </a:tblGrid>
              <a:tr h="294663">
                <a:tc>
                  <a:txBody>
                    <a:bodyPr/>
                    <a:lstStyle/>
                    <a:p>
                      <a:pPr algn="ctr">
                        <a:lnSpc>
                          <a:spcPct val="115000"/>
                        </a:lnSpc>
                        <a:spcAft>
                          <a:spcPts val="1000"/>
                        </a:spcAft>
                      </a:pPr>
                      <a:r>
                        <a:rPr lang="es-ES" sz="800" b="1">
                          <a:latin typeface="Times New Roman"/>
                          <a:ea typeface="Calibri"/>
                          <a:cs typeface="Calibri"/>
                        </a:rPr>
                        <a:t>Departamento de origen</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1000"/>
                        </a:spcAft>
                      </a:pPr>
                      <a:r>
                        <a:rPr lang="es-ES" sz="800" b="1">
                          <a:latin typeface="Times New Roman"/>
                          <a:ea typeface="Calibri"/>
                          <a:cs typeface="Calibri"/>
                        </a:rPr>
                        <a:t>Cargo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1000"/>
                        </a:spcAft>
                      </a:pPr>
                      <a:r>
                        <a:rPr lang="es-ES" sz="800" b="1">
                          <a:latin typeface="Times New Roman"/>
                          <a:ea typeface="Calibri"/>
                          <a:cs typeface="Calibri"/>
                        </a:rPr>
                        <a:t>Documento o producto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1000"/>
                        </a:spcAft>
                      </a:pPr>
                      <a:r>
                        <a:rPr lang="es-ES" sz="800" b="1">
                          <a:latin typeface="Times New Roman"/>
                          <a:ea typeface="Calibri"/>
                          <a:cs typeface="Calibri"/>
                        </a:rPr>
                        <a:t>Estado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1000"/>
                        </a:spcAft>
                      </a:pPr>
                      <a:r>
                        <a:rPr lang="es-ES" sz="800" b="1">
                          <a:latin typeface="Times New Roman"/>
                          <a:ea typeface="Calibri"/>
                          <a:cs typeface="Calibri"/>
                        </a:rPr>
                        <a:t>Trámite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88777">
                <a:tc>
                  <a:txBody>
                    <a:bodyPr/>
                    <a:lstStyle/>
                    <a:p>
                      <a:pPr algn="ctr">
                        <a:lnSpc>
                          <a:spcPct val="115000"/>
                        </a:lnSpc>
                        <a:spcAft>
                          <a:spcPts val="1000"/>
                        </a:spcAft>
                      </a:pPr>
                      <a:r>
                        <a:rPr lang="es-ES" sz="700">
                          <a:latin typeface="Times New Roman"/>
                          <a:ea typeface="Calibri"/>
                          <a:cs typeface="Calibri"/>
                        </a:rPr>
                        <a:t>Administración</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Administrador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Orden de Compra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  revisar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Compra de suministro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96096">
                <a:tc>
                  <a:txBody>
                    <a:bodyPr/>
                    <a:lstStyle/>
                    <a:p>
                      <a:pPr algn="ctr">
                        <a:lnSpc>
                          <a:spcPct val="115000"/>
                        </a:lnSpc>
                        <a:spcAft>
                          <a:spcPts val="1000"/>
                        </a:spcAft>
                      </a:pPr>
                      <a:r>
                        <a:rPr lang="es-ES" sz="700">
                          <a:latin typeface="Times New Roman"/>
                          <a:ea typeface="Calibri"/>
                          <a:cs typeface="Calibri"/>
                        </a:rPr>
                        <a:t>Asesor Contable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Arial Unicode MS"/>
                          <a:cs typeface="Calibri"/>
                        </a:rPr>
                        <a:t>Asesor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Facturas de contrato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 entregar </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Cobro de gastos mortuorios </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84185">
                <a:tc>
                  <a:txBody>
                    <a:bodyPr/>
                    <a:lstStyle/>
                    <a:p>
                      <a:pPr algn="ctr">
                        <a:lnSpc>
                          <a:spcPct val="115000"/>
                        </a:lnSpc>
                        <a:spcAft>
                          <a:spcPts val="1000"/>
                        </a:spcAft>
                      </a:pPr>
                      <a:r>
                        <a:rPr lang="es-ES" sz="700">
                          <a:latin typeface="Times New Roman"/>
                          <a:ea typeface="Calibri"/>
                          <a:cs typeface="Calibri"/>
                        </a:rPr>
                        <a:t>Funeraria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Asistente de Atención al Cliente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Reporte de emergencia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 ingresar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Creación de Planilla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88596">
                <a:tc>
                  <a:txBody>
                    <a:bodyPr/>
                    <a:lstStyle/>
                    <a:p>
                      <a:pPr algn="ctr">
                        <a:lnSpc>
                          <a:spcPct val="115000"/>
                        </a:lnSpc>
                        <a:spcAft>
                          <a:spcPts val="1000"/>
                        </a:spcAft>
                      </a:pPr>
                      <a:r>
                        <a:rPr lang="es-ES" sz="700">
                          <a:latin typeface="Times New Roman"/>
                          <a:ea typeface="Calibri"/>
                          <a:cs typeface="Calibri"/>
                        </a:rPr>
                        <a:t>Asesores</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Asesor Contable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Título de Propiedad</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a:t>
                      </a:r>
                      <a:endParaRPr lang="es-ES" sz="700">
                        <a:latin typeface="Calibri"/>
                        <a:ea typeface="Calibri"/>
                        <a:cs typeface="Calibri"/>
                      </a:endParaRPr>
                    </a:p>
                    <a:p>
                      <a:pPr algn="r">
                        <a:lnSpc>
                          <a:spcPct val="115000"/>
                        </a:lnSpc>
                        <a:spcAft>
                          <a:spcPts val="1000"/>
                        </a:spcAft>
                      </a:pPr>
                      <a:r>
                        <a:rPr lang="es-ES" sz="700">
                          <a:latin typeface="Times New Roman"/>
                          <a:ea typeface="Calibri"/>
                          <a:cs typeface="Calibri"/>
                        </a:rPr>
                        <a:t>Entregar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Entrega de Títulos</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23539">
                <a:tc>
                  <a:txBody>
                    <a:bodyPr/>
                    <a:lstStyle/>
                    <a:p>
                      <a:pPr algn="ctr">
                        <a:lnSpc>
                          <a:spcPct val="115000"/>
                        </a:lnSpc>
                        <a:spcAft>
                          <a:spcPts val="1000"/>
                        </a:spcAft>
                      </a:pPr>
                      <a:r>
                        <a:rPr lang="es-ES" sz="700">
                          <a:latin typeface="Times New Roman"/>
                          <a:ea typeface="Calibri"/>
                          <a:cs typeface="Calibri"/>
                        </a:rPr>
                        <a:t>Ventas </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Secretaria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Solicitud de..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 ingresar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Creación de contrato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84185">
                <a:tc>
                  <a:txBody>
                    <a:bodyPr/>
                    <a:lstStyle/>
                    <a:p>
                      <a:pPr algn="ctr">
                        <a:lnSpc>
                          <a:spcPct val="115000"/>
                        </a:lnSpc>
                        <a:spcAft>
                          <a:spcPts val="1000"/>
                        </a:spcAft>
                      </a:pPr>
                      <a:r>
                        <a:rPr lang="es-ES" sz="700">
                          <a:latin typeface="Times New Roman"/>
                          <a:ea typeface="Calibri"/>
                          <a:cs typeface="Calibri"/>
                        </a:rPr>
                        <a:t>Funeraria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Cliente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Solicitud de Servicios adicionales</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Para facturar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Facturación de servicios</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23539">
                <a:tc>
                  <a:txBody>
                    <a:bodyPr/>
                    <a:lstStyle/>
                    <a:p>
                      <a:pPr algn="ctr">
                        <a:lnSpc>
                          <a:spcPct val="115000"/>
                        </a:lnSpc>
                        <a:spcAft>
                          <a:spcPts val="1000"/>
                        </a:spcAft>
                      </a:pPr>
                      <a:r>
                        <a:rPr lang="es-ES" sz="700">
                          <a:latin typeface="Times New Roman"/>
                          <a:ea typeface="Calibri"/>
                          <a:cs typeface="Calibri"/>
                        </a:rPr>
                        <a:t>Crédito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Jefe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Solicitudes</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 Verificar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Aprobación de Crédito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23539">
                <a:tc>
                  <a:txBody>
                    <a:bodyPr/>
                    <a:lstStyle/>
                    <a:p>
                      <a:pPr algn="ctr">
                        <a:lnSpc>
                          <a:spcPct val="115000"/>
                        </a:lnSpc>
                        <a:spcAft>
                          <a:spcPts val="1000"/>
                        </a:spcAft>
                      </a:pPr>
                      <a:r>
                        <a:rPr lang="es-ES" sz="700">
                          <a:latin typeface="Times New Roman"/>
                          <a:ea typeface="Calibri"/>
                          <a:cs typeface="Calibri"/>
                        </a:rPr>
                        <a:t>Cobranzas</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Supervisor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Memo de retiro de lápida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 </a:t>
                      </a:r>
                      <a:endParaRPr lang="es-ES" sz="700">
                        <a:latin typeface="Calibri"/>
                        <a:ea typeface="Calibri"/>
                        <a:cs typeface="Calibri"/>
                      </a:endParaRPr>
                    </a:p>
                    <a:p>
                      <a:pPr algn="r">
                        <a:lnSpc>
                          <a:spcPct val="115000"/>
                        </a:lnSpc>
                        <a:spcAft>
                          <a:spcPts val="1000"/>
                        </a:spcAft>
                      </a:pPr>
                      <a:r>
                        <a:rPr lang="es-ES" sz="700">
                          <a:latin typeface="Times New Roman"/>
                          <a:ea typeface="Calibri"/>
                          <a:cs typeface="Calibri"/>
                        </a:rPr>
                        <a:t>Enviar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Retiro de lápida por no pago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23539">
                <a:tc>
                  <a:txBody>
                    <a:bodyPr/>
                    <a:lstStyle/>
                    <a:p>
                      <a:pPr algn="ctr">
                        <a:lnSpc>
                          <a:spcPct val="115000"/>
                        </a:lnSpc>
                        <a:spcAft>
                          <a:spcPts val="1000"/>
                        </a:spcAft>
                      </a:pPr>
                      <a:r>
                        <a:rPr lang="es-ES" sz="700">
                          <a:latin typeface="Times New Roman"/>
                          <a:ea typeface="Calibri"/>
                          <a:cs typeface="Calibri"/>
                        </a:rPr>
                        <a:t>Cliente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Funeraria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Solicitud de Uso de Propiedad</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  Ejecutar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Habilitar una  propiedad</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84185">
                <a:tc>
                  <a:txBody>
                    <a:bodyPr/>
                    <a:lstStyle/>
                    <a:p>
                      <a:pPr algn="ctr">
                        <a:lnSpc>
                          <a:spcPct val="115000"/>
                        </a:lnSpc>
                        <a:spcAft>
                          <a:spcPts val="1000"/>
                        </a:spcAft>
                      </a:pPr>
                      <a:r>
                        <a:rPr lang="es-ES" sz="700">
                          <a:latin typeface="Times New Roman"/>
                          <a:ea typeface="Calibri"/>
                          <a:cs typeface="Calibri"/>
                        </a:rPr>
                        <a:t>Cliente</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Funeraria</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700">
                          <a:latin typeface="Times New Roman"/>
                          <a:ea typeface="Calibri"/>
                          <a:cs typeface="Calibri"/>
                        </a:rPr>
                        <a:t>Solicitud de Uso de un Servicio</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a:latin typeface="Times New Roman"/>
                          <a:ea typeface="Calibri"/>
                          <a:cs typeface="Calibri"/>
                        </a:rPr>
                        <a:t>Por  Ejecutar</a:t>
                      </a:r>
                      <a:endParaRPr lang="es-ES" sz="70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1000"/>
                        </a:spcAft>
                      </a:pPr>
                      <a:r>
                        <a:rPr lang="es-ES" sz="700" dirty="0">
                          <a:latin typeface="Times New Roman"/>
                          <a:ea typeface="Calibri"/>
                          <a:cs typeface="Calibri"/>
                        </a:rPr>
                        <a:t>Brindar  un  Servicio funeral</a:t>
                      </a:r>
                      <a:endParaRPr lang="es-ES" sz="700" dirty="0">
                        <a:latin typeface="Calibri"/>
                        <a:ea typeface="Calibri"/>
                        <a:cs typeface="Calibri"/>
                      </a:endParaRPr>
                    </a:p>
                  </a:txBody>
                  <a:tcPr marL="8019" marR="8019" marT="80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pSp>
        <p:nvGrpSpPr>
          <p:cNvPr id="6" name="5 Grupo"/>
          <p:cNvGrpSpPr/>
          <p:nvPr/>
        </p:nvGrpSpPr>
        <p:grpSpPr>
          <a:xfrm>
            <a:off x="8072429" y="285728"/>
            <a:ext cx="1071571" cy="6240265"/>
            <a:chOff x="428596" y="571480"/>
            <a:chExt cx="1071571" cy="6740307"/>
          </a:xfrm>
        </p:grpSpPr>
        <p:sp>
          <p:nvSpPr>
            <p:cNvPr id="7" name="6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8" name="7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3.1 RELACIONES INTERDEPARTAMENTALES</a:t>
            </a:r>
            <a:endParaRPr lang="es-ES" dirty="0"/>
          </a:p>
        </p:txBody>
      </p:sp>
      <p:sp>
        <p:nvSpPr>
          <p:cNvPr id="3" name="2 Marcador de contenido"/>
          <p:cNvSpPr>
            <a:spLocks noGrp="1"/>
          </p:cNvSpPr>
          <p:nvPr>
            <p:ph idx="1"/>
          </p:nvPr>
        </p:nvSpPr>
        <p:spPr>
          <a:xfrm>
            <a:off x="457200" y="1609416"/>
            <a:ext cx="7543824" cy="890890"/>
          </a:xfrm>
        </p:spPr>
        <p:txBody>
          <a:bodyPr/>
          <a:lstStyle/>
          <a:p>
            <a:r>
              <a:rPr lang="es-ES" dirty="0" smtClean="0"/>
              <a:t>RELACIONES INTERDEPARTAMENTALES DE SALIDA</a:t>
            </a:r>
            <a:endParaRPr lang="es-ES" dirty="0"/>
          </a:p>
        </p:txBody>
      </p:sp>
      <p:graphicFrame>
        <p:nvGraphicFramePr>
          <p:cNvPr id="4" name="3 Tabla"/>
          <p:cNvGraphicFramePr>
            <a:graphicFrameLocks noGrp="1"/>
          </p:cNvGraphicFramePr>
          <p:nvPr/>
        </p:nvGraphicFramePr>
        <p:xfrm>
          <a:off x="1357290" y="2357430"/>
          <a:ext cx="5786479" cy="3500461"/>
        </p:xfrm>
        <a:graphic>
          <a:graphicData uri="http://schemas.openxmlformats.org/drawingml/2006/table">
            <a:tbl>
              <a:tblPr/>
              <a:tblGrid>
                <a:gridCol w="1218476"/>
                <a:gridCol w="1141451"/>
                <a:gridCol w="1243418"/>
                <a:gridCol w="1143651"/>
                <a:gridCol w="1039483"/>
              </a:tblGrid>
              <a:tr h="484055">
                <a:tc>
                  <a:txBody>
                    <a:bodyPr/>
                    <a:lstStyle/>
                    <a:p>
                      <a:pPr algn="ctr">
                        <a:spcAft>
                          <a:spcPts val="0"/>
                        </a:spcAft>
                      </a:pPr>
                      <a:r>
                        <a:rPr lang="es-ES" sz="1200" b="1" dirty="0">
                          <a:latin typeface="Times New Roman"/>
                          <a:ea typeface="Calibri"/>
                          <a:cs typeface="Calibri"/>
                        </a:rPr>
                        <a:t>Departamento de destino</a:t>
                      </a:r>
                      <a:endParaRPr lang="es-ES" sz="1100" dirty="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es-ES" sz="1200" b="1">
                          <a:latin typeface="Times New Roman"/>
                          <a:ea typeface="Calibri"/>
                          <a:cs typeface="Calibri"/>
                        </a:rPr>
                        <a:t>Cargo</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es-ES" sz="1200" b="1">
                          <a:latin typeface="Times New Roman"/>
                          <a:ea typeface="Calibri"/>
                          <a:cs typeface="Calibri"/>
                        </a:rPr>
                        <a:t>Documento o producto</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es-ES" sz="1200" b="1">
                          <a:latin typeface="Times New Roman"/>
                          <a:ea typeface="Calibri"/>
                          <a:cs typeface="Calibri"/>
                        </a:rPr>
                        <a:t>Estado</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es-ES" sz="1200" b="1">
                          <a:latin typeface="Times New Roman"/>
                          <a:ea typeface="Calibri"/>
                          <a:cs typeface="Calibri"/>
                        </a:rPr>
                        <a:t>Trámite</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445070">
                <a:tc>
                  <a:txBody>
                    <a:bodyPr/>
                    <a:lstStyle/>
                    <a:p>
                      <a:pPr algn="r">
                        <a:spcAft>
                          <a:spcPts val="0"/>
                        </a:spcAft>
                      </a:pPr>
                      <a:r>
                        <a:rPr lang="es-ES" sz="1100">
                          <a:latin typeface="Times New Roman"/>
                          <a:ea typeface="Calibri"/>
                          <a:cs typeface="Calibri"/>
                        </a:rPr>
                        <a:t>Administración</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Administrador</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Cartas de rescisión </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Por ingresar</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Rescindir  contratos</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45070">
                <a:tc>
                  <a:txBody>
                    <a:bodyPr/>
                    <a:lstStyle/>
                    <a:p>
                      <a:pPr algn="r">
                        <a:spcAft>
                          <a:spcPts val="0"/>
                        </a:spcAft>
                      </a:pPr>
                      <a:r>
                        <a:rPr lang="es-ES" sz="1100">
                          <a:latin typeface="Times New Roman"/>
                          <a:ea typeface="Calibri"/>
                          <a:cs typeface="Calibri"/>
                        </a:rPr>
                        <a:t>Administración</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Administrador</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Traspaso de valores</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dirty="0">
                          <a:latin typeface="Times New Roman"/>
                          <a:ea typeface="Calibri"/>
                          <a:cs typeface="Calibri"/>
                        </a:rPr>
                        <a:t>Por ingresar</a:t>
                      </a:r>
                      <a:endParaRPr lang="es-ES" sz="1100" dirty="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Traspasar Valores</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45070">
                <a:tc>
                  <a:txBody>
                    <a:bodyPr/>
                    <a:lstStyle/>
                    <a:p>
                      <a:pPr algn="r">
                        <a:spcAft>
                          <a:spcPts val="0"/>
                        </a:spcAft>
                      </a:pPr>
                      <a:r>
                        <a:rPr lang="es-ES" sz="1100">
                          <a:latin typeface="Times New Roman"/>
                          <a:ea typeface="Calibri"/>
                          <a:cs typeface="Calibri"/>
                        </a:rPr>
                        <a:t>Asesores </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Asesor Contable</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Títulos de Propiedad</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Por </a:t>
                      </a:r>
                      <a:endParaRPr lang="es-ES" sz="1100">
                        <a:latin typeface="Calibri"/>
                        <a:ea typeface="Calibri"/>
                        <a:cs typeface="Calibri"/>
                      </a:endParaRPr>
                    </a:p>
                    <a:p>
                      <a:pPr algn="r">
                        <a:spcAft>
                          <a:spcPts val="0"/>
                        </a:spcAft>
                      </a:pPr>
                      <a:r>
                        <a:rPr lang="es-ES" sz="1100">
                          <a:latin typeface="Times New Roman"/>
                          <a:ea typeface="Calibri"/>
                          <a:cs typeface="Calibri"/>
                        </a:rPr>
                        <a:t>revisar</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Legalización   de Títulos.</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45070">
                <a:tc>
                  <a:txBody>
                    <a:bodyPr/>
                    <a:lstStyle/>
                    <a:p>
                      <a:pPr algn="r">
                        <a:spcAft>
                          <a:spcPts val="0"/>
                        </a:spcAft>
                      </a:pPr>
                      <a:r>
                        <a:rPr lang="es-ES" sz="1100">
                          <a:latin typeface="Times New Roman"/>
                          <a:ea typeface="Calibri"/>
                          <a:cs typeface="Calibri"/>
                        </a:rPr>
                        <a:t>Ventas</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Gerente</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Título de Propiedad</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 Por entregar</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Emisión de títulos</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59484">
                <a:tc>
                  <a:txBody>
                    <a:bodyPr/>
                    <a:lstStyle/>
                    <a:p>
                      <a:pPr algn="r">
                        <a:spcAft>
                          <a:spcPts val="0"/>
                        </a:spcAft>
                      </a:pPr>
                      <a:r>
                        <a:rPr lang="es-ES" sz="1100">
                          <a:latin typeface="Times New Roman"/>
                          <a:ea typeface="Calibri"/>
                          <a:cs typeface="Calibri"/>
                        </a:rPr>
                        <a:t>Parque</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Coordinador</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Autorización de uso de la propiedad</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Por Apertura</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Habilitar una  propiedad</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76642">
                <a:tc>
                  <a:txBody>
                    <a:bodyPr/>
                    <a:lstStyle/>
                    <a:p>
                      <a:pPr algn="r">
                        <a:spcAft>
                          <a:spcPts val="0"/>
                        </a:spcAft>
                      </a:pPr>
                      <a:r>
                        <a:rPr lang="es-ES" sz="1100">
                          <a:latin typeface="Times New Roman"/>
                          <a:ea typeface="Calibri"/>
                          <a:cs typeface="Calibri"/>
                        </a:rPr>
                        <a:t>Funeraria</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Cliente</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Carta al IESS</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a:latin typeface="Times New Roman"/>
                          <a:ea typeface="Calibri"/>
                          <a:cs typeface="Calibri"/>
                        </a:rPr>
                        <a:t>Por </a:t>
                      </a:r>
                      <a:endParaRPr lang="es-ES" sz="1100">
                        <a:latin typeface="Calibri"/>
                        <a:ea typeface="Calibri"/>
                        <a:cs typeface="Calibri"/>
                      </a:endParaRPr>
                    </a:p>
                    <a:p>
                      <a:pPr algn="r">
                        <a:spcAft>
                          <a:spcPts val="0"/>
                        </a:spcAft>
                      </a:pPr>
                      <a:r>
                        <a:rPr lang="es-ES" sz="1100">
                          <a:latin typeface="Times New Roman"/>
                          <a:ea typeface="Calibri"/>
                          <a:cs typeface="Calibri"/>
                        </a:rPr>
                        <a:t>Entregar</a:t>
                      </a:r>
                      <a:endParaRPr lang="es-ES" sz="110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spcAft>
                          <a:spcPts val="0"/>
                        </a:spcAft>
                      </a:pPr>
                      <a:r>
                        <a:rPr lang="es-ES" sz="1100" dirty="0">
                          <a:latin typeface="Times New Roman"/>
                          <a:ea typeface="Calibri"/>
                          <a:cs typeface="Calibri"/>
                        </a:rPr>
                        <a:t>Reembolso del IESS</a:t>
                      </a:r>
                      <a:endParaRPr lang="es-ES" sz="1100" dirty="0">
                        <a:latin typeface="Calibri"/>
                        <a:ea typeface="Calibri"/>
                        <a:cs typeface="Calibri"/>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pSp>
        <p:nvGrpSpPr>
          <p:cNvPr id="5" name="4 Grupo"/>
          <p:cNvGrpSpPr/>
          <p:nvPr/>
        </p:nvGrpSpPr>
        <p:grpSpPr>
          <a:xfrm>
            <a:off x="8072429" y="285728"/>
            <a:ext cx="1071571" cy="6240265"/>
            <a:chOff x="428596" y="571480"/>
            <a:chExt cx="1071571" cy="6740307"/>
          </a:xfrm>
        </p:grpSpPr>
        <p:sp>
          <p:nvSpPr>
            <p:cNvPr id="6" name="5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7" name="6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3.2   TRÁMITES ADMINISTRATIVOS</a:t>
            </a: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s-ES" dirty="0" smtClean="0"/>
              <a:t>	La Coordinadora de Atención al Cliente realiza la gestión de documentos que pasan</a:t>
            </a:r>
            <a:r>
              <a:rPr lang="es-ES_tradnl" dirty="0" smtClean="0"/>
              <a:t> a través de ella para su previa revisión y autorización del Jefe Administrativo. </a:t>
            </a:r>
            <a:endParaRPr lang="es-ES" dirty="0" smtClean="0"/>
          </a:p>
          <a:p>
            <a:pPr lvl="0"/>
            <a:r>
              <a:rPr lang="es-ES" dirty="0" smtClean="0"/>
              <a:t>Compra de Suministros</a:t>
            </a:r>
          </a:p>
          <a:p>
            <a:pPr lvl="0"/>
            <a:r>
              <a:rPr lang="es-ES" dirty="0" smtClean="0"/>
              <a:t>Cobro de gastos mortuorios</a:t>
            </a:r>
          </a:p>
          <a:p>
            <a:pPr lvl="0"/>
            <a:r>
              <a:rPr lang="es-ES" dirty="0" smtClean="0"/>
              <a:t>Creación de Planilla</a:t>
            </a:r>
          </a:p>
          <a:p>
            <a:pPr lvl="0"/>
            <a:r>
              <a:rPr lang="es-ES" dirty="0" smtClean="0"/>
              <a:t>Traspasar Valores</a:t>
            </a:r>
          </a:p>
          <a:p>
            <a:pPr lvl="0"/>
            <a:r>
              <a:rPr lang="es-ES" dirty="0" smtClean="0"/>
              <a:t>Rescindir los contratos</a:t>
            </a:r>
          </a:p>
          <a:p>
            <a:pPr lvl="0"/>
            <a:r>
              <a:rPr lang="es-ES" dirty="0" smtClean="0"/>
              <a:t>Legalización de Títulos</a:t>
            </a:r>
          </a:p>
          <a:p>
            <a:pPr lvl="0"/>
            <a:r>
              <a:rPr lang="es-ES" dirty="0" smtClean="0"/>
              <a:t>Habilitar una Propiedad</a:t>
            </a:r>
          </a:p>
          <a:p>
            <a:pPr lvl="0"/>
            <a:r>
              <a:rPr lang="es-ES" dirty="0" smtClean="0"/>
              <a:t>Reembolso del IESS</a:t>
            </a:r>
          </a:p>
          <a:p>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 Emisión de Títulos de Propiedad</a:t>
            </a:r>
            <a:endParaRPr lang="es-ES" dirty="0"/>
          </a:p>
        </p:txBody>
      </p:sp>
      <p:sp>
        <p:nvSpPr>
          <p:cNvPr id="3" name="2 Marcador de contenido"/>
          <p:cNvSpPr>
            <a:spLocks noGrp="1"/>
          </p:cNvSpPr>
          <p:nvPr>
            <p:ph idx="1"/>
          </p:nvPr>
        </p:nvSpPr>
        <p:spPr/>
        <p:txBody>
          <a:bodyPr>
            <a:normAutofit fontScale="92500" lnSpcReduction="20000"/>
          </a:bodyPr>
          <a:lstStyle/>
          <a:p>
            <a:pPr>
              <a:lnSpc>
                <a:spcPct val="120000"/>
              </a:lnSpc>
              <a:defRPr/>
            </a:pPr>
            <a:r>
              <a:rPr lang="es-ES" sz="2800" b="1" dirty="0" smtClean="0"/>
              <a:t>PRÓPOSITO</a:t>
            </a:r>
          </a:p>
          <a:p>
            <a:pPr algn="just">
              <a:buNone/>
            </a:pPr>
            <a:r>
              <a:rPr lang="es-ES" dirty="0" smtClean="0"/>
              <a:t>	Este procedimiento nos indica que pasos seguir para la emisión de títulos de propiedad; documento que se entrega al cliente como constancia de los productos o servicios que haya terminado de cancelar en la empresa mediante un contrato.</a:t>
            </a:r>
          </a:p>
          <a:p>
            <a:pPr>
              <a:buNone/>
            </a:pPr>
            <a:r>
              <a:rPr lang="es-ES" dirty="0" smtClean="0"/>
              <a:t> </a:t>
            </a:r>
          </a:p>
          <a:p>
            <a:pPr>
              <a:lnSpc>
                <a:spcPct val="120000"/>
              </a:lnSpc>
              <a:defRPr/>
            </a:pPr>
            <a:r>
              <a:rPr lang="es-ES" sz="2800" b="1" dirty="0" smtClean="0"/>
              <a:t>ALCANCE</a:t>
            </a:r>
          </a:p>
          <a:p>
            <a:pPr>
              <a:buNone/>
            </a:pPr>
            <a:r>
              <a:rPr lang="es-ES" dirty="0" smtClean="0"/>
              <a:t>	Se aplica en toda la empresa, será ejecutado por la Coordinadora de Atención al Cliente.</a:t>
            </a:r>
          </a:p>
          <a:p>
            <a:pPr>
              <a:buNone/>
            </a:pPr>
            <a:r>
              <a:rPr lang="es-ES" dirty="0" smtClean="0"/>
              <a:t> </a:t>
            </a:r>
          </a:p>
          <a:p>
            <a:pPr>
              <a:buNone/>
            </a:pPr>
            <a:r>
              <a:rPr lang="es-ES" dirty="0" smtClean="0"/>
              <a:t>	</a:t>
            </a:r>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 Emisión de Títulos de Propiedad</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POLITICAS:</a:t>
            </a:r>
          </a:p>
          <a:p>
            <a:r>
              <a:rPr lang="es-ES" dirty="0" smtClean="0"/>
              <a:t>a) La elaboración del título de propiedad tiene un proceso de 45 días a partir de la fecha de cancelación del contrato.</a:t>
            </a:r>
          </a:p>
          <a:p>
            <a:r>
              <a:rPr lang="es-ES" dirty="0" smtClean="0"/>
              <a:t>b) El asesor de ventas tiene como responsabilidad  hacer llegar el documento personalmente al cliente, receptando el desprendible con la firma y número de cédula. </a:t>
            </a:r>
          </a:p>
          <a:p>
            <a:r>
              <a:rPr lang="es-ES" dirty="0" smtClean="0"/>
              <a:t>c) El asesor tiene 7 días hábiles para entregar el desprendible o devolver el título de propiedad si no pudo localizar al cliente. </a:t>
            </a:r>
          </a:p>
          <a:p>
            <a:r>
              <a:rPr lang="es-ES" dirty="0" smtClean="0"/>
              <a:t>d) Si al 8vo día hábil,  no hay ninguna información de la gestión realizada con el cliente, se procederá con la penalización. (No recibirá por 6 meses títulos y se descontará $5.00 por cada título</a:t>
            </a:r>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 Emisión de Títulos de Propiedad</a:t>
            </a:r>
            <a:endParaRPr lang="es-ES" dirty="0"/>
          </a:p>
        </p:txBody>
      </p:sp>
      <p:sp>
        <p:nvSpPr>
          <p:cNvPr id="3" name="2 Marcador de contenido"/>
          <p:cNvSpPr>
            <a:spLocks noGrp="1"/>
          </p:cNvSpPr>
          <p:nvPr>
            <p:ph idx="1"/>
          </p:nvPr>
        </p:nvSpPr>
        <p:spPr>
          <a:xfrm>
            <a:off x="457200" y="1609416"/>
            <a:ext cx="7239000" cy="605138"/>
          </a:xfrm>
        </p:spPr>
        <p:txBody>
          <a:bodyPr/>
          <a:lstStyle/>
          <a:p>
            <a:r>
              <a:rPr lang="es-ES" b="1" dirty="0" smtClean="0"/>
              <a:t>RESPONSABILIDADES</a:t>
            </a:r>
            <a:endParaRPr lang="es-ES" dirty="0" smtClean="0"/>
          </a:p>
          <a:p>
            <a:endParaRPr lang="es-ES" dirty="0"/>
          </a:p>
        </p:txBody>
      </p:sp>
      <p:graphicFrame>
        <p:nvGraphicFramePr>
          <p:cNvPr id="4" name="3 Tabla"/>
          <p:cNvGraphicFramePr>
            <a:graphicFrameLocks noGrp="1"/>
          </p:cNvGraphicFramePr>
          <p:nvPr/>
        </p:nvGraphicFramePr>
        <p:xfrm>
          <a:off x="2000232" y="2214554"/>
          <a:ext cx="4572033" cy="4214842"/>
        </p:xfrm>
        <a:graphic>
          <a:graphicData uri="http://schemas.openxmlformats.org/drawingml/2006/table">
            <a:tbl>
              <a:tblPr/>
              <a:tblGrid>
                <a:gridCol w="2763926"/>
                <a:gridCol w="467407"/>
                <a:gridCol w="339114"/>
                <a:gridCol w="339114"/>
                <a:gridCol w="339114"/>
                <a:gridCol w="323358"/>
              </a:tblGrid>
              <a:tr h="2748670">
                <a:tc>
                  <a:txBody>
                    <a:bodyPr/>
                    <a:lstStyle/>
                    <a:p>
                      <a:pP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Times New Roman"/>
                          <a:ea typeface="Calibri"/>
                          <a:cs typeface="Times New Roman"/>
                        </a:rPr>
                        <a:t>Coordinadora de Atención al Cliente</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Times New Roman"/>
                          <a:ea typeface="Calibri"/>
                          <a:cs typeface="Times New Roman"/>
                        </a:rPr>
                        <a:t>Gerente de Ventas</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Times New Roman"/>
                          <a:ea typeface="Calibri"/>
                          <a:cs typeface="Times New Roman"/>
                        </a:rPr>
                        <a:t>Asesor de Ventas</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Times New Roman"/>
                          <a:ea typeface="Calibri"/>
                          <a:cs typeface="Times New Roman"/>
                        </a:rPr>
                        <a:t>Director </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Times New Roman"/>
                          <a:ea typeface="Calibri"/>
                          <a:cs typeface="Times New Roman"/>
                        </a:rPr>
                        <a:t>Asesores</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62">
                <a:tc>
                  <a:txBody>
                    <a:bodyPr/>
                    <a:lstStyle/>
                    <a:p>
                      <a:pPr>
                        <a:lnSpc>
                          <a:spcPct val="115000"/>
                        </a:lnSpc>
                        <a:spcAft>
                          <a:spcPts val="0"/>
                        </a:spcAft>
                      </a:pPr>
                      <a:r>
                        <a:rPr lang="es-ES" sz="1100">
                          <a:solidFill>
                            <a:srgbClr val="000000"/>
                          </a:solidFill>
                          <a:latin typeface="Times New Roman"/>
                          <a:ea typeface="Calibri"/>
                          <a:cs typeface="Times New Roman"/>
                        </a:rPr>
                        <a:t>Revisión de contratos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62">
                <a:tc>
                  <a:txBody>
                    <a:bodyPr/>
                    <a:lstStyle/>
                    <a:p>
                      <a:pPr>
                        <a:lnSpc>
                          <a:spcPct val="115000"/>
                        </a:lnSpc>
                        <a:spcAft>
                          <a:spcPts val="0"/>
                        </a:spcAft>
                      </a:pPr>
                      <a:r>
                        <a:rPr lang="es-ES" sz="1100">
                          <a:solidFill>
                            <a:srgbClr val="000000"/>
                          </a:solidFill>
                          <a:latin typeface="Times New Roman"/>
                          <a:ea typeface="Calibri"/>
                          <a:cs typeface="Times New Roman"/>
                        </a:rPr>
                        <a:t>Emisión de títulos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highlight>
                          <a:srgbClr val="FFFF00"/>
                        </a:highlight>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62">
                <a:tc>
                  <a:txBody>
                    <a:bodyPr/>
                    <a:lstStyle/>
                    <a:p>
                      <a:pPr>
                        <a:lnSpc>
                          <a:spcPct val="115000"/>
                        </a:lnSpc>
                        <a:spcAft>
                          <a:spcPts val="0"/>
                        </a:spcAft>
                      </a:pPr>
                      <a:r>
                        <a:rPr lang="es-ES" sz="1100">
                          <a:solidFill>
                            <a:srgbClr val="000000"/>
                          </a:solidFill>
                          <a:latin typeface="Times New Roman"/>
                          <a:ea typeface="Calibri"/>
                          <a:cs typeface="Times New Roman"/>
                        </a:rPr>
                        <a:t>Legalización de títulos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62">
                <a:tc>
                  <a:txBody>
                    <a:bodyPr/>
                    <a:lstStyle/>
                    <a:p>
                      <a:pPr>
                        <a:lnSpc>
                          <a:spcPct val="115000"/>
                        </a:lnSpc>
                        <a:spcAft>
                          <a:spcPts val="0"/>
                        </a:spcAft>
                      </a:pPr>
                      <a:r>
                        <a:rPr lang="es-ES" sz="1100">
                          <a:solidFill>
                            <a:srgbClr val="000000"/>
                          </a:solidFill>
                          <a:latin typeface="Times New Roman"/>
                          <a:ea typeface="Calibri"/>
                          <a:cs typeface="Times New Roman"/>
                        </a:rPr>
                        <a:t>Autorización de títulos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62">
                <a:tc>
                  <a:txBody>
                    <a:bodyPr/>
                    <a:lstStyle/>
                    <a:p>
                      <a:pPr>
                        <a:lnSpc>
                          <a:spcPct val="115000"/>
                        </a:lnSpc>
                        <a:spcAft>
                          <a:spcPts val="0"/>
                        </a:spcAft>
                      </a:pPr>
                      <a:r>
                        <a:rPr lang="es-ES" sz="1100">
                          <a:solidFill>
                            <a:srgbClr val="000000"/>
                          </a:solidFill>
                          <a:latin typeface="Times New Roman"/>
                          <a:ea typeface="Calibri"/>
                          <a:cs typeface="Times New Roman"/>
                        </a:rPr>
                        <a:t>Entrega de Título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 </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362">
                <a:tc>
                  <a:txBody>
                    <a:bodyPr/>
                    <a:lstStyle/>
                    <a:p>
                      <a:pPr>
                        <a:lnSpc>
                          <a:spcPct val="115000"/>
                        </a:lnSpc>
                        <a:spcAft>
                          <a:spcPts val="0"/>
                        </a:spcAft>
                      </a:pPr>
                      <a:r>
                        <a:rPr lang="es-ES" sz="1100">
                          <a:solidFill>
                            <a:srgbClr val="000000"/>
                          </a:solidFill>
                          <a:latin typeface="Times New Roman"/>
                          <a:ea typeface="Calibri"/>
                          <a:cs typeface="Times New Roman"/>
                        </a:rPr>
                        <a:t>Registra y Archiva</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dirty="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5" name="4 Grupo"/>
          <p:cNvGrpSpPr/>
          <p:nvPr/>
        </p:nvGrpSpPr>
        <p:grpSpPr>
          <a:xfrm>
            <a:off x="8072429" y="285728"/>
            <a:ext cx="1071571" cy="6240265"/>
            <a:chOff x="428596" y="571480"/>
            <a:chExt cx="1071571" cy="6740307"/>
          </a:xfrm>
        </p:grpSpPr>
        <p:sp>
          <p:nvSpPr>
            <p:cNvPr id="6" name="5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7" name="6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14480" y="2786058"/>
            <a:ext cx="7000924" cy="1785950"/>
          </a:xfrm>
        </p:spPr>
        <p:txBody>
          <a:bodyPr>
            <a:normAutofit/>
          </a:bodyPr>
          <a:lstStyle/>
          <a:p>
            <a:pPr>
              <a:buNone/>
            </a:pPr>
            <a:r>
              <a:rPr lang="es-ES" sz="4000" b="1" u="sng" dirty="0" smtClean="0"/>
              <a:t>CAPÍTULO I</a:t>
            </a:r>
            <a:endParaRPr lang="es-ES" sz="4000" dirty="0" smtClean="0"/>
          </a:p>
          <a:p>
            <a:pPr>
              <a:buNone/>
            </a:pPr>
            <a:r>
              <a:rPr lang="es-ES" sz="4000" b="1" dirty="0" smtClean="0"/>
              <a:t>LA ORGANIZACIÓN</a:t>
            </a:r>
            <a:endParaRPr lang="es-ES" sz="4000" dirty="0" smtClean="0"/>
          </a:p>
          <a:p>
            <a:pPr>
              <a:buNone/>
            </a:pPr>
            <a:endParaRPr lang="es-ES" dirty="0"/>
          </a:p>
        </p:txBody>
      </p:sp>
      <p:pic>
        <p:nvPicPr>
          <p:cNvPr id="22530" name="Imagen 4" descr="logo_ESPOL"/>
          <p:cNvPicPr>
            <a:picLocks noChangeAspect="1" noChangeArrowheads="1"/>
          </p:cNvPicPr>
          <p:nvPr/>
        </p:nvPicPr>
        <p:blipFill>
          <a:blip r:embed="rId2" cstate="print"/>
          <a:srcRect/>
          <a:stretch>
            <a:fillRect/>
          </a:stretch>
        </p:blipFill>
        <p:spPr bwMode="auto">
          <a:xfrm>
            <a:off x="357158" y="2786058"/>
            <a:ext cx="1214415" cy="1214446"/>
          </a:xfrm>
          <a:prstGeom prst="rect">
            <a:avLst/>
          </a:prstGeom>
          <a:noFill/>
          <a:ln w="9525">
            <a:noFill/>
            <a:miter lim="800000"/>
            <a:headEnd/>
            <a:tailEnd/>
          </a:ln>
        </p:spPr>
      </p:pic>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7239000" cy="1143000"/>
          </a:xfrm>
        </p:spPr>
        <p:txBody>
          <a:bodyPr>
            <a:normAutofit fontScale="90000"/>
          </a:bodyPr>
          <a:lstStyle/>
          <a:p>
            <a:r>
              <a:rPr lang="es-ES" dirty="0" smtClean="0"/>
              <a:t>Procedimiento para Emisión de Títulos de Propiedad</a:t>
            </a:r>
            <a:endParaRPr lang="es-ES" dirty="0"/>
          </a:p>
        </p:txBody>
      </p:sp>
      <p:grpSp>
        <p:nvGrpSpPr>
          <p:cNvPr id="49154" name="Group 2"/>
          <p:cNvGrpSpPr>
            <a:grpSpLocks/>
          </p:cNvGrpSpPr>
          <p:nvPr/>
        </p:nvGrpSpPr>
        <p:grpSpPr bwMode="auto">
          <a:xfrm>
            <a:off x="428596" y="2214554"/>
            <a:ext cx="7429552" cy="4570429"/>
            <a:chOff x="2037" y="4305"/>
            <a:chExt cx="8328" cy="8902"/>
          </a:xfrm>
        </p:grpSpPr>
        <p:sp>
          <p:nvSpPr>
            <p:cNvPr id="49155" name="AutoShape 3"/>
            <p:cNvSpPr>
              <a:spLocks noChangeArrowheads="1"/>
            </p:cNvSpPr>
            <p:nvPr/>
          </p:nvSpPr>
          <p:spPr bwMode="auto">
            <a:xfrm>
              <a:off x="8614" y="8832"/>
              <a:ext cx="1751" cy="929"/>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dirty="0" smtClean="0">
                  <a:ln>
                    <a:noFill/>
                  </a:ln>
                  <a:solidFill>
                    <a:srgbClr val="000000"/>
                  </a:solidFill>
                  <a:effectLst/>
                  <a:latin typeface="Times New Roman" pitchFamily="18" charset="0"/>
                  <a:cs typeface="Arial" pitchFamily="34" charset="0"/>
                </a:rPr>
                <a:t>7</a:t>
              </a:r>
              <a:r>
                <a:rPr kumimoji="0" lang="es-ES" sz="1000" b="0" i="0" u="none" strike="noStrike" cap="none" normalizeH="0" baseline="0" dirty="0" smtClean="0">
                  <a:ln>
                    <a:noFill/>
                  </a:ln>
                  <a:solidFill>
                    <a:schemeClr val="tx1"/>
                  </a:solidFill>
                  <a:effectLst/>
                  <a:latin typeface="Times New Roman" pitchFamily="18" charset="0"/>
                  <a:cs typeface="Arial" pitchFamily="34" charset="0"/>
                </a:rPr>
                <a:t>. Entrega título al cliente.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56" name="AutoShape 4"/>
            <p:cNvSpPr>
              <a:spLocks noChangeArrowheads="1"/>
            </p:cNvSpPr>
            <p:nvPr/>
          </p:nvSpPr>
          <p:spPr bwMode="auto">
            <a:xfrm>
              <a:off x="6508" y="8808"/>
              <a:ext cx="1886" cy="931"/>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cs typeface="Arial" pitchFamily="34" charset="0"/>
                </a:rPr>
                <a:t>6. Recibe y entrega  títulos de </a:t>
              </a:r>
              <a:r>
                <a:rPr lang="es-ES" sz="1000" dirty="0" smtClean="0">
                  <a:latin typeface="Times New Roman" pitchFamily="18" charset="0"/>
                  <a:cs typeface="Arial" pitchFamily="34" charset="0"/>
                </a:rPr>
                <a:t>propiedad.</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9157" name="AutoShape 5"/>
            <p:cNvCxnSpPr>
              <a:cxnSpLocks noChangeShapeType="1"/>
            </p:cNvCxnSpPr>
            <p:nvPr/>
          </p:nvCxnSpPr>
          <p:spPr bwMode="auto">
            <a:xfrm>
              <a:off x="9424" y="9762"/>
              <a:ext cx="1" cy="302"/>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9158" name="AutoShape 6"/>
            <p:cNvCxnSpPr>
              <a:cxnSpLocks noChangeShapeType="1"/>
            </p:cNvCxnSpPr>
            <p:nvPr/>
          </p:nvCxnSpPr>
          <p:spPr bwMode="auto">
            <a:xfrm>
              <a:off x="3085" y="4904"/>
              <a:ext cx="0" cy="359"/>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9159" name="AutoShape 7"/>
            <p:cNvSpPr>
              <a:spLocks noChangeArrowheads="1"/>
            </p:cNvSpPr>
            <p:nvPr/>
          </p:nvSpPr>
          <p:spPr bwMode="auto">
            <a:xfrm>
              <a:off x="2102" y="4305"/>
              <a:ext cx="1933" cy="599"/>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Inicio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AutoShape 8"/>
            <p:cNvSpPr>
              <a:spLocks noChangeArrowheads="1"/>
            </p:cNvSpPr>
            <p:nvPr/>
          </p:nvSpPr>
          <p:spPr bwMode="auto">
            <a:xfrm>
              <a:off x="2037" y="5263"/>
              <a:ext cx="1998" cy="852"/>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 Revisa e imprime listado.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9161" name="AutoShape 9"/>
            <p:cNvCxnSpPr>
              <a:cxnSpLocks noChangeShapeType="1"/>
            </p:cNvCxnSpPr>
            <p:nvPr/>
          </p:nvCxnSpPr>
          <p:spPr bwMode="auto">
            <a:xfrm>
              <a:off x="5245" y="6075"/>
              <a:ext cx="0" cy="348"/>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9162" name="AutoShape 10"/>
            <p:cNvSpPr>
              <a:spLocks noChangeArrowheads="1"/>
            </p:cNvSpPr>
            <p:nvPr/>
          </p:nvSpPr>
          <p:spPr bwMode="auto">
            <a:xfrm>
              <a:off x="4229" y="5310"/>
              <a:ext cx="2035" cy="814"/>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2. Recibe listado de títulos.</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AutoShape 11"/>
            <p:cNvSpPr>
              <a:spLocks noChangeArrowheads="1"/>
            </p:cNvSpPr>
            <p:nvPr/>
          </p:nvSpPr>
          <p:spPr bwMode="auto">
            <a:xfrm>
              <a:off x="4226" y="6404"/>
              <a:ext cx="2035" cy="848"/>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3. Genera títulos en el sistema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9164" name="AutoShape 12"/>
            <p:cNvSpPr>
              <a:spLocks noChangeArrowheads="1"/>
            </p:cNvSpPr>
            <p:nvPr/>
          </p:nvSpPr>
          <p:spPr bwMode="auto">
            <a:xfrm>
              <a:off x="4210" y="8817"/>
              <a:ext cx="2072" cy="911"/>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5. Recibe  y entrega títulos con  firma.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9165" name="AutoShape 13"/>
            <p:cNvCxnSpPr>
              <a:cxnSpLocks noChangeShapeType="1"/>
            </p:cNvCxnSpPr>
            <p:nvPr/>
          </p:nvCxnSpPr>
          <p:spPr bwMode="auto">
            <a:xfrm>
              <a:off x="5245" y="7270"/>
              <a:ext cx="2" cy="337"/>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9166" name="AutoShape 14"/>
            <p:cNvCxnSpPr>
              <a:cxnSpLocks noChangeShapeType="1"/>
            </p:cNvCxnSpPr>
            <p:nvPr/>
          </p:nvCxnSpPr>
          <p:spPr bwMode="auto">
            <a:xfrm>
              <a:off x="6275" y="9244"/>
              <a:ext cx="233"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9167" name="AutoShape 15"/>
            <p:cNvCxnSpPr>
              <a:cxnSpLocks noChangeShapeType="1"/>
            </p:cNvCxnSpPr>
            <p:nvPr/>
          </p:nvCxnSpPr>
          <p:spPr bwMode="auto">
            <a:xfrm>
              <a:off x="4038" y="5626"/>
              <a:ext cx="191" cy="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9168" name="AutoShape 16"/>
            <p:cNvSpPr>
              <a:spLocks noChangeArrowheads="1"/>
            </p:cNvSpPr>
            <p:nvPr/>
          </p:nvSpPr>
          <p:spPr bwMode="auto">
            <a:xfrm>
              <a:off x="4210" y="7591"/>
              <a:ext cx="2072" cy="80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4. Envía los títulos a la dirección.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9169" name="AutoShape 17"/>
            <p:cNvCxnSpPr>
              <a:cxnSpLocks noChangeShapeType="1"/>
            </p:cNvCxnSpPr>
            <p:nvPr/>
          </p:nvCxnSpPr>
          <p:spPr bwMode="auto">
            <a:xfrm>
              <a:off x="5244" y="8393"/>
              <a:ext cx="2" cy="336"/>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9170" name="AutoShape 18"/>
            <p:cNvCxnSpPr>
              <a:cxnSpLocks noChangeShapeType="1"/>
            </p:cNvCxnSpPr>
            <p:nvPr/>
          </p:nvCxnSpPr>
          <p:spPr bwMode="auto">
            <a:xfrm>
              <a:off x="8394" y="9244"/>
              <a:ext cx="220"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9171" name="AutoShape 19"/>
            <p:cNvCxnSpPr>
              <a:cxnSpLocks noChangeShapeType="1"/>
            </p:cNvCxnSpPr>
            <p:nvPr/>
          </p:nvCxnSpPr>
          <p:spPr bwMode="auto">
            <a:xfrm>
              <a:off x="5244" y="11087"/>
              <a:ext cx="1" cy="326"/>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9172" name="AutoShape 20"/>
            <p:cNvSpPr>
              <a:spLocks noChangeArrowheads="1"/>
            </p:cNvSpPr>
            <p:nvPr/>
          </p:nvSpPr>
          <p:spPr bwMode="auto">
            <a:xfrm>
              <a:off x="4202" y="10179"/>
              <a:ext cx="2090" cy="909"/>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9. Ingresa la bitácora en el sistema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9173" name="AutoShape 21"/>
            <p:cNvSpPr>
              <a:spLocks noChangeArrowheads="1"/>
            </p:cNvSpPr>
            <p:nvPr/>
          </p:nvSpPr>
          <p:spPr bwMode="auto">
            <a:xfrm>
              <a:off x="4210" y="11417"/>
              <a:ext cx="2069" cy="875"/>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10. Adjunta desprendible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9174" name="AutoShape 22"/>
            <p:cNvCxnSpPr>
              <a:cxnSpLocks noChangeShapeType="1"/>
            </p:cNvCxnSpPr>
            <p:nvPr/>
          </p:nvCxnSpPr>
          <p:spPr bwMode="auto">
            <a:xfrm>
              <a:off x="5243" y="12292"/>
              <a:ext cx="1" cy="35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9175" name="AutoShape 23"/>
            <p:cNvSpPr>
              <a:spLocks noChangeArrowheads="1"/>
            </p:cNvSpPr>
            <p:nvPr/>
          </p:nvSpPr>
          <p:spPr bwMode="auto">
            <a:xfrm>
              <a:off x="8597" y="10064"/>
              <a:ext cx="1768" cy="87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8. Entrega desprendible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9176" name="AutoShape 24"/>
            <p:cNvSpPr>
              <a:spLocks noChangeArrowheads="1"/>
            </p:cNvSpPr>
            <p:nvPr/>
          </p:nvSpPr>
          <p:spPr bwMode="auto">
            <a:xfrm>
              <a:off x="4185" y="12629"/>
              <a:ext cx="2065" cy="578"/>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Fin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9177" name="AutoShape 25"/>
            <p:cNvCxnSpPr>
              <a:cxnSpLocks noChangeShapeType="1"/>
            </p:cNvCxnSpPr>
            <p:nvPr/>
          </p:nvCxnSpPr>
          <p:spPr bwMode="auto">
            <a:xfrm flipH="1">
              <a:off x="6275" y="10520"/>
              <a:ext cx="2306"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grpSp>
      <p:sp>
        <p:nvSpPr>
          <p:cNvPr id="81" name="80 Elipse"/>
          <p:cNvSpPr/>
          <p:nvPr/>
        </p:nvSpPr>
        <p:spPr>
          <a:xfrm>
            <a:off x="2214547" y="1500174"/>
            <a:ext cx="2000263"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a:t>Coordinadora de A/C</a:t>
            </a:r>
          </a:p>
        </p:txBody>
      </p:sp>
      <p:sp>
        <p:nvSpPr>
          <p:cNvPr id="82" name="81 Elipse"/>
          <p:cNvSpPr/>
          <p:nvPr/>
        </p:nvSpPr>
        <p:spPr>
          <a:xfrm>
            <a:off x="6072198" y="1500174"/>
            <a:ext cx="1714512"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Asesor de Ventas</a:t>
            </a:r>
            <a:endParaRPr lang="es-ES" sz="1600" dirty="0"/>
          </a:p>
        </p:txBody>
      </p:sp>
      <p:sp>
        <p:nvSpPr>
          <p:cNvPr id="83" name="82 Elipse"/>
          <p:cNvSpPr/>
          <p:nvPr/>
        </p:nvSpPr>
        <p:spPr>
          <a:xfrm>
            <a:off x="4214810" y="1500174"/>
            <a:ext cx="185738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Gerente de Ventas</a:t>
            </a:r>
            <a:endParaRPr lang="es-ES" sz="1600" dirty="0"/>
          </a:p>
        </p:txBody>
      </p:sp>
      <p:sp>
        <p:nvSpPr>
          <p:cNvPr id="84" name="83 Elipse"/>
          <p:cNvSpPr/>
          <p:nvPr/>
        </p:nvSpPr>
        <p:spPr>
          <a:xfrm>
            <a:off x="142876" y="1500174"/>
            <a:ext cx="2071670"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Administrador</a:t>
            </a:r>
            <a:endParaRPr lang="es-ES" sz="1600" dirty="0"/>
          </a:p>
        </p:txBody>
      </p:sp>
      <p:grpSp>
        <p:nvGrpSpPr>
          <p:cNvPr id="85" name="84 Grupo"/>
          <p:cNvGrpSpPr/>
          <p:nvPr/>
        </p:nvGrpSpPr>
        <p:grpSpPr>
          <a:xfrm>
            <a:off x="8072429" y="285728"/>
            <a:ext cx="1071571" cy="6240265"/>
            <a:chOff x="428596" y="571480"/>
            <a:chExt cx="1071571" cy="6740307"/>
          </a:xfrm>
        </p:grpSpPr>
        <p:sp>
          <p:nvSpPr>
            <p:cNvPr id="86" name="85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87" name="86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a:t>
            </a:r>
            <a:br>
              <a:rPr lang="es-ES" dirty="0" smtClean="0"/>
            </a:br>
            <a:r>
              <a:rPr lang="es-ES" dirty="0" smtClean="0"/>
              <a:t>DAR un SERVICIO FUNERAL</a:t>
            </a:r>
            <a:endParaRPr lang="es-ES" dirty="0"/>
          </a:p>
        </p:txBody>
      </p:sp>
      <p:sp>
        <p:nvSpPr>
          <p:cNvPr id="3" name="2 Marcador de contenido"/>
          <p:cNvSpPr>
            <a:spLocks noGrp="1"/>
          </p:cNvSpPr>
          <p:nvPr>
            <p:ph idx="1"/>
          </p:nvPr>
        </p:nvSpPr>
        <p:spPr/>
        <p:txBody>
          <a:bodyPr/>
          <a:lstStyle/>
          <a:p>
            <a:pPr lvl="0"/>
            <a:r>
              <a:rPr lang="es-ES" b="1" dirty="0" smtClean="0"/>
              <a:t>PROPOSITO:</a:t>
            </a:r>
            <a:endParaRPr lang="es-ES" dirty="0" smtClean="0"/>
          </a:p>
          <a:p>
            <a:pPr algn="just">
              <a:buNone/>
            </a:pPr>
            <a:r>
              <a:rPr lang="es-ES" dirty="0" smtClean="0"/>
              <a:t>	Enseña que pasos se debe seguir para brindar al cliente un servicio oportuno en el momento que reporta la emergencia. </a:t>
            </a:r>
          </a:p>
          <a:p>
            <a:endParaRPr lang="es-ES" dirty="0" smtClean="0"/>
          </a:p>
          <a:p>
            <a:r>
              <a:rPr lang="es-ES" b="1" dirty="0" smtClean="0"/>
              <a:t>ALCANCE:</a:t>
            </a:r>
            <a:endParaRPr lang="es-ES" dirty="0" smtClean="0"/>
          </a:p>
          <a:p>
            <a:pPr algn="just">
              <a:buNone/>
            </a:pPr>
            <a:r>
              <a:rPr lang="es-ES" dirty="0" smtClean="0"/>
              <a:t>	Se aplica en toda la empresa, lo ejecuta la coordinadora de atención al cliente junto con el coordinador de parque siempre y cuando tenga la autorización del jefe de cobranzas.</a:t>
            </a:r>
          </a:p>
          <a:p>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a:t>
            </a:r>
            <a:br>
              <a:rPr lang="es-ES" dirty="0" smtClean="0"/>
            </a:br>
            <a:r>
              <a:rPr lang="es-ES" dirty="0" smtClean="0"/>
              <a:t>DAR un SERVICIO FUNERAL</a:t>
            </a:r>
            <a:endParaRPr lang="es-ES" dirty="0"/>
          </a:p>
        </p:txBody>
      </p:sp>
      <p:sp>
        <p:nvSpPr>
          <p:cNvPr id="3" name="2 Marcador de contenido"/>
          <p:cNvSpPr>
            <a:spLocks noGrp="1"/>
          </p:cNvSpPr>
          <p:nvPr>
            <p:ph idx="1"/>
          </p:nvPr>
        </p:nvSpPr>
        <p:spPr/>
        <p:txBody>
          <a:bodyPr>
            <a:normAutofit fontScale="92500" lnSpcReduction="20000"/>
          </a:bodyPr>
          <a:lstStyle/>
          <a:p>
            <a:r>
              <a:rPr lang="es-ES" sz="2800" b="1" dirty="0" smtClean="0"/>
              <a:t>POLÍTICAS:</a:t>
            </a:r>
          </a:p>
          <a:p>
            <a:pPr algn="just">
              <a:buNone/>
            </a:pPr>
            <a:r>
              <a:rPr lang="es-ES" b="1" dirty="0" smtClean="0"/>
              <a:t>	Para la utilización  de cremación  o servicio exequial para   inhumación en  otro cementerio:</a:t>
            </a:r>
            <a:r>
              <a:rPr lang="es-ES" dirty="0" smtClean="0"/>
              <a:t> el cliente debe haber cancelado o cancelar el 100%  de la cremación o del servicio exequial a utilizar. </a:t>
            </a:r>
          </a:p>
          <a:p>
            <a:pPr>
              <a:buNone/>
            </a:pPr>
            <a:r>
              <a:rPr lang="es-ES" dirty="0" smtClean="0"/>
              <a:t>  </a:t>
            </a:r>
          </a:p>
          <a:p>
            <a:pPr algn="just">
              <a:buNone/>
            </a:pPr>
            <a:r>
              <a:rPr lang="es-ES" b="1" dirty="0" smtClean="0"/>
              <a:t>	Para utilizar Servicio exequial para   inhumación en nuestro cementerio: </a:t>
            </a:r>
            <a:r>
              <a:rPr lang="es-ES" dirty="0" smtClean="0"/>
              <a:t>el titular del contrato debe haber cancelado o cancelar el 50%   del valor    de contado  del servicio a utilizar  y puede   pagarlo en  efectivo, cheque certificado o tarjeta de crédito.    Y el saldo lo puede financiar a plazo de acuerdo con las políticas establecidas </a:t>
            </a:r>
            <a:r>
              <a:rPr lang="es-CR" dirty="0" smtClean="0"/>
              <a:t>Reglamento Interno</a:t>
            </a:r>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a:t>
            </a:r>
            <a:br>
              <a:rPr lang="es-ES" dirty="0" smtClean="0"/>
            </a:br>
            <a:r>
              <a:rPr lang="es-ES" dirty="0" smtClean="0"/>
              <a:t>DAR un SERVICIO FUNERAL</a:t>
            </a:r>
            <a:endParaRPr lang="es-ES" dirty="0"/>
          </a:p>
        </p:txBody>
      </p:sp>
      <p:graphicFrame>
        <p:nvGraphicFramePr>
          <p:cNvPr id="4" name="3 Tabla"/>
          <p:cNvGraphicFramePr>
            <a:graphicFrameLocks noGrp="1"/>
          </p:cNvGraphicFramePr>
          <p:nvPr/>
        </p:nvGraphicFramePr>
        <p:xfrm>
          <a:off x="2143108" y="2143116"/>
          <a:ext cx="4371040" cy="4529793"/>
        </p:xfrm>
        <a:graphic>
          <a:graphicData uri="http://schemas.openxmlformats.org/drawingml/2006/table">
            <a:tbl>
              <a:tblPr/>
              <a:tblGrid>
                <a:gridCol w="2651780"/>
                <a:gridCol w="371002"/>
                <a:gridCol w="300041"/>
                <a:gridCol w="354033"/>
                <a:gridCol w="364061"/>
                <a:gridCol w="330123"/>
              </a:tblGrid>
              <a:tr h="3224263">
                <a:tc>
                  <a:txBody>
                    <a:bodyPr/>
                    <a:lstStyle/>
                    <a:p>
                      <a:pPr>
                        <a:lnSpc>
                          <a:spcPct val="115000"/>
                        </a:lnSpc>
                        <a:spcAft>
                          <a:spcPts val="0"/>
                        </a:spcAft>
                      </a:pPr>
                      <a:endParaRPr lang="es-ES" sz="1100" dirty="0">
                        <a:solidFill>
                          <a:srgbClr val="000000"/>
                        </a:solidFill>
                        <a:highlight>
                          <a:srgbClr val="FFFF00"/>
                        </a:highligh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Coordinadora de Atención al Cliente</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Coordinador de Parque</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Asistente de Atención al Cliente</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Guardia de Parque </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Jefe Administrativo</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06">
                <a:tc>
                  <a:txBody>
                    <a:bodyPr/>
                    <a:lstStyle/>
                    <a:p>
                      <a:pPr>
                        <a:lnSpc>
                          <a:spcPct val="115000"/>
                        </a:lnSpc>
                        <a:spcAft>
                          <a:spcPts val="0"/>
                        </a:spcAft>
                      </a:pPr>
                      <a:r>
                        <a:rPr lang="es-ES" sz="1000">
                          <a:solidFill>
                            <a:srgbClr val="000000"/>
                          </a:solidFill>
                          <a:latin typeface="Calibri"/>
                          <a:ea typeface="Calibri"/>
                          <a:cs typeface="Times New Roman"/>
                        </a:rPr>
                        <a:t>Recibe la llamada de clientes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R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06">
                <a:tc>
                  <a:txBody>
                    <a:bodyPr/>
                    <a:lstStyle/>
                    <a:p>
                      <a:pPr>
                        <a:lnSpc>
                          <a:spcPct val="115000"/>
                        </a:lnSpc>
                        <a:spcAft>
                          <a:spcPts val="0"/>
                        </a:spcAft>
                      </a:pPr>
                      <a:r>
                        <a:rPr lang="es-ES" sz="1000">
                          <a:solidFill>
                            <a:srgbClr val="000000"/>
                          </a:solidFill>
                          <a:latin typeface="Calibri"/>
                          <a:ea typeface="Calibri"/>
                          <a:cs typeface="Times New Roman"/>
                        </a:rPr>
                        <a:t>Coordina el servicio</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R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06">
                <a:tc>
                  <a:txBody>
                    <a:bodyPr/>
                    <a:lstStyle/>
                    <a:p>
                      <a:pPr>
                        <a:lnSpc>
                          <a:spcPct val="115000"/>
                        </a:lnSpc>
                        <a:spcAft>
                          <a:spcPts val="0"/>
                        </a:spcAft>
                      </a:pPr>
                      <a:r>
                        <a:rPr lang="es-ES" sz="1000">
                          <a:solidFill>
                            <a:srgbClr val="000000"/>
                          </a:solidFill>
                          <a:latin typeface="Calibri"/>
                          <a:ea typeface="Calibri"/>
                          <a:cs typeface="Times New Roman"/>
                        </a:rPr>
                        <a:t>Verifica datos en el sistema</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C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06">
                <a:tc>
                  <a:txBody>
                    <a:bodyPr/>
                    <a:lstStyle/>
                    <a:p>
                      <a:pPr>
                        <a:lnSpc>
                          <a:spcPct val="115000"/>
                        </a:lnSpc>
                        <a:spcAft>
                          <a:spcPts val="0"/>
                        </a:spcAft>
                      </a:pPr>
                      <a:r>
                        <a:rPr lang="es-ES" sz="1000">
                          <a:solidFill>
                            <a:srgbClr val="000000"/>
                          </a:solidFill>
                          <a:latin typeface="Calibri"/>
                          <a:ea typeface="Calibri"/>
                          <a:cs typeface="Times New Roman"/>
                        </a:rPr>
                        <a:t>Autorización para dar el servicio</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06">
                <a:tc>
                  <a:txBody>
                    <a:bodyPr/>
                    <a:lstStyle/>
                    <a:p>
                      <a:pPr>
                        <a:lnSpc>
                          <a:spcPct val="115000"/>
                        </a:lnSpc>
                        <a:spcAft>
                          <a:spcPts val="0"/>
                        </a:spcAft>
                      </a:pPr>
                      <a:r>
                        <a:rPr lang="es-ES" sz="1000" dirty="0">
                          <a:solidFill>
                            <a:srgbClr val="000000"/>
                          </a:solidFill>
                          <a:latin typeface="Calibri"/>
                          <a:ea typeface="Calibri"/>
                          <a:cs typeface="Times New Roman"/>
                        </a:rPr>
                        <a:t>Brinda el servicio</a:t>
                      </a:r>
                      <a:endParaRPr lang="es-ES"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C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dirty="0">
                        <a:solidFill>
                          <a:srgbClr val="00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5" name="4 Grupo"/>
          <p:cNvGrpSpPr/>
          <p:nvPr/>
        </p:nvGrpSpPr>
        <p:grpSpPr>
          <a:xfrm>
            <a:off x="8072429" y="285728"/>
            <a:ext cx="1071571" cy="6240265"/>
            <a:chOff x="428596" y="571480"/>
            <a:chExt cx="1071571" cy="6740307"/>
          </a:xfrm>
        </p:grpSpPr>
        <p:sp>
          <p:nvSpPr>
            <p:cNvPr id="6" name="5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7" name="6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
        <p:nvSpPr>
          <p:cNvPr id="9" name="2 Marcador de contenido"/>
          <p:cNvSpPr>
            <a:spLocks noGrp="1"/>
          </p:cNvSpPr>
          <p:nvPr>
            <p:ph idx="1"/>
          </p:nvPr>
        </p:nvSpPr>
        <p:spPr>
          <a:xfrm>
            <a:off x="357158" y="1643050"/>
            <a:ext cx="7239000" cy="4846320"/>
          </a:xfrm>
        </p:spPr>
        <p:txBody>
          <a:bodyPr>
            <a:normAutofit/>
          </a:bodyPr>
          <a:lstStyle/>
          <a:p>
            <a:r>
              <a:rPr lang="es-ES" sz="2800" b="1" dirty="0" smtClean="0"/>
              <a:t>RESPONSABILIDADES: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7239000" cy="1143000"/>
          </a:xfrm>
        </p:spPr>
        <p:txBody>
          <a:bodyPr>
            <a:normAutofit fontScale="90000"/>
          </a:bodyPr>
          <a:lstStyle/>
          <a:p>
            <a:r>
              <a:rPr lang="es-ES" dirty="0" smtClean="0"/>
              <a:t>PROCEDIMIENTO PARA</a:t>
            </a:r>
            <a:br>
              <a:rPr lang="es-ES" dirty="0" smtClean="0"/>
            </a:br>
            <a:r>
              <a:rPr lang="es-ES" dirty="0" smtClean="0"/>
              <a:t>DAR un SERVICIO FUNERAL</a:t>
            </a:r>
            <a:endParaRPr lang="es-ES" dirty="0"/>
          </a:p>
        </p:txBody>
      </p:sp>
      <p:grpSp>
        <p:nvGrpSpPr>
          <p:cNvPr id="54274" name="Group 2"/>
          <p:cNvGrpSpPr>
            <a:grpSpLocks/>
          </p:cNvGrpSpPr>
          <p:nvPr/>
        </p:nvGrpSpPr>
        <p:grpSpPr bwMode="auto">
          <a:xfrm>
            <a:off x="642910" y="2428868"/>
            <a:ext cx="7072362" cy="4357695"/>
            <a:chOff x="2394" y="4250"/>
            <a:chExt cx="7629" cy="7799"/>
          </a:xfrm>
        </p:grpSpPr>
        <p:sp>
          <p:nvSpPr>
            <p:cNvPr id="54275" name="AutoShape 3"/>
            <p:cNvSpPr>
              <a:spLocks noChangeArrowheads="1"/>
            </p:cNvSpPr>
            <p:nvPr/>
          </p:nvSpPr>
          <p:spPr bwMode="auto">
            <a:xfrm>
              <a:off x="8580" y="11526"/>
              <a:ext cx="864" cy="523"/>
            </a:xfrm>
            <a:prstGeom prst="flowChartOffpageConnec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cs typeface="Arial" pitchFamily="34" charset="0"/>
                </a:rPr>
                <a:t>9.1</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6" name="AutoShape 4"/>
            <p:cNvSpPr>
              <a:spLocks noChangeArrowheads="1"/>
            </p:cNvSpPr>
            <p:nvPr/>
          </p:nvSpPr>
          <p:spPr bwMode="auto">
            <a:xfrm>
              <a:off x="2394" y="4250"/>
              <a:ext cx="2010" cy="514"/>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0" i="0" u="none" strike="noStrike" cap="none" normalizeH="0" baseline="0" smtClean="0">
                  <a:ln>
                    <a:noFill/>
                  </a:ln>
                  <a:solidFill>
                    <a:schemeClr val="tx1"/>
                  </a:solidFill>
                  <a:effectLst/>
                  <a:latin typeface="Times New Roman" pitchFamily="18" charset="0"/>
                  <a:cs typeface="Arial" pitchFamily="34" charset="0"/>
                </a:rPr>
                <a:t>Inicio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4277" name="AutoShape 5"/>
            <p:cNvCxnSpPr>
              <a:cxnSpLocks noChangeShapeType="1"/>
            </p:cNvCxnSpPr>
            <p:nvPr/>
          </p:nvCxnSpPr>
          <p:spPr bwMode="auto">
            <a:xfrm>
              <a:off x="3410" y="7376"/>
              <a:ext cx="2" cy="21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4278" name="AutoShape 6"/>
            <p:cNvCxnSpPr>
              <a:cxnSpLocks noChangeShapeType="1"/>
            </p:cNvCxnSpPr>
            <p:nvPr/>
          </p:nvCxnSpPr>
          <p:spPr bwMode="auto">
            <a:xfrm>
              <a:off x="3414" y="5619"/>
              <a:ext cx="0" cy="263"/>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4279" name="AutoShape 7"/>
            <p:cNvCxnSpPr>
              <a:cxnSpLocks noChangeShapeType="1"/>
            </p:cNvCxnSpPr>
            <p:nvPr/>
          </p:nvCxnSpPr>
          <p:spPr bwMode="auto">
            <a:xfrm>
              <a:off x="3406" y="4794"/>
              <a:ext cx="6" cy="186"/>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54280" name="AutoShape 8"/>
            <p:cNvSpPr>
              <a:spLocks noChangeArrowheads="1"/>
            </p:cNvSpPr>
            <p:nvPr/>
          </p:nvSpPr>
          <p:spPr bwMode="auto">
            <a:xfrm>
              <a:off x="2407" y="5000"/>
              <a:ext cx="2012" cy="638"/>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 Recibe llamada de emergencia.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1" name="AutoShape 9"/>
            <p:cNvSpPr>
              <a:spLocks noChangeArrowheads="1"/>
            </p:cNvSpPr>
            <p:nvPr/>
          </p:nvSpPr>
          <p:spPr bwMode="auto">
            <a:xfrm>
              <a:off x="2404" y="5899"/>
              <a:ext cx="2017" cy="606"/>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2. Solicita datos del cliente.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4282" name="AutoShape 10"/>
            <p:cNvCxnSpPr>
              <a:cxnSpLocks noChangeShapeType="1"/>
            </p:cNvCxnSpPr>
            <p:nvPr/>
          </p:nvCxnSpPr>
          <p:spPr bwMode="auto">
            <a:xfrm>
              <a:off x="3407" y="6484"/>
              <a:ext cx="4" cy="262"/>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54283" name="AutoShape 11"/>
            <p:cNvSpPr>
              <a:spLocks noChangeArrowheads="1"/>
            </p:cNvSpPr>
            <p:nvPr/>
          </p:nvSpPr>
          <p:spPr bwMode="auto">
            <a:xfrm>
              <a:off x="2406" y="6767"/>
              <a:ext cx="2010" cy="626"/>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cs typeface="Arial" pitchFamily="34" charset="0"/>
                </a:rPr>
                <a:t>3. Verifica en el sistema el servicio.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84" name="AutoShape 12"/>
            <p:cNvSpPr>
              <a:spLocks noChangeArrowheads="1"/>
            </p:cNvSpPr>
            <p:nvPr/>
          </p:nvSpPr>
          <p:spPr bwMode="auto">
            <a:xfrm>
              <a:off x="2418" y="7617"/>
              <a:ext cx="1987" cy="64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4. Organiza la emergencia.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4285" name="AutoShape 13"/>
            <p:cNvCxnSpPr>
              <a:cxnSpLocks noChangeShapeType="1"/>
            </p:cNvCxnSpPr>
            <p:nvPr/>
          </p:nvCxnSpPr>
          <p:spPr bwMode="auto">
            <a:xfrm>
              <a:off x="6329" y="9334"/>
              <a:ext cx="0" cy="23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54286" name="AutoShape 14"/>
            <p:cNvSpPr>
              <a:spLocks noChangeArrowheads="1"/>
            </p:cNvSpPr>
            <p:nvPr/>
          </p:nvSpPr>
          <p:spPr bwMode="auto">
            <a:xfrm>
              <a:off x="2418" y="8475"/>
              <a:ext cx="1989" cy="671"/>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5. Solicita arreglos a la florería.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4287" name="AutoShape 15"/>
            <p:cNvCxnSpPr>
              <a:cxnSpLocks noChangeShapeType="1"/>
            </p:cNvCxnSpPr>
            <p:nvPr/>
          </p:nvCxnSpPr>
          <p:spPr bwMode="auto">
            <a:xfrm flipH="1">
              <a:off x="3411" y="8240"/>
              <a:ext cx="4" cy="225"/>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54288" name="AutoShape 16"/>
            <p:cNvSpPr>
              <a:spLocks noChangeArrowheads="1"/>
            </p:cNvSpPr>
            <p:nvPr/>
          </p:nvSpPr>
          <p:spPr bwMode="auto">
            <a:xfrm>
              <a:off x="5350" y="8642"/>
              <a:ext cx="1960" cy="684"/>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6. Reporta emergencia.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4289" name="AutoShape 17"/>
            <p:cNvCxnSpPr>
              <a:cxnSpLocks noChangeShapeType="1"/>
            </p:cNvCxnSpPr>
            <p:nvPr/>
          </p:nvCxnSpPr>
          <p:spPr bwMode="auto">
            <a:xfrm>
              <a:off x="4418" y="8873"/>
              <a:ext cx="928"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54290" name="AutoShape 18"/>
            <p:cNvSpPr>
              <a:spLocks noChangeArrowheads="1"/>
            </p:cNvSpPr>
            <p:nvPr/>
          </p:nvSpPr>
          <p:spPr bwMode="auto">
            <a:xfrm>
              <a:off x="5349" y="9565"/>
              <a:ext cx="1960" cy="679"/>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7. Traslada al lugar de velación.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4291" name="AutoShape 19"/>
            <p:cNvSpPr>
              <a:spLocks noChangeArrowheads="1"/>
            </p:cNvSpPr>
            <p:nvPr/>
          </p:nvSpPr>
          <p:spPr bwMode="auto">
            <a:xfrm>
              <a:off x="5350" y="10557"/>
              <a:ext cx="1960" cy="62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8. Solicita documentos.</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4292" name="AutoShape 20"/>
            <p:cNvCxnSpPr>
              <a:cxnSpLocks noChangeShapeType="1"/>
            </p:cNvCxnSpPr>
            <p:nvPr/>
          </p:nvCxnSpPr>
          <p:spPr bwMode="auto">
            <a:xfrm>
              <a:off x="6328" y="10244"/>
              <a:ext cx="1" cy="312"/>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54293" name="AutoShape 21"/>
            <p:cNvSpPr>
              <a:spLocks noChangeArrowheads="1"/>
            </p:cNvSpPr>
            <p:nvPr/>
          </p:nvSpPr>
          <p:spPr bwMode="auto">
            <a:xfrm>
              <a:off x="8063" y="10537"/>
              <a:ext cx="1960" cy="67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9. Instala capilla ardiente.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4294" name="AutoShape 22"/>
            <p:cNvCxnSpPr>
              <a:cxnSpLocks noChangeShapeType="1"/>
            </p:cNvCxnSpPr>
            <p:nvPr/>
          </p:nvCxnSpPr>
          <p:spPr bwMode="auto">
            <a:xfrm>
              <a:off x="7323" y="10780"/>
              <a:ext cx="740" cy="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4295" name="AutoShape 23"/>
            <p:cNvCxnSpPr>
              <a:cxnSpLocks noChangeShapeType="1"/>
            </p:cNvCxnSpPr>
            <p:nvPr/>
          </p:nvCxnSpPr>
          <p:spPr bwMode="auto">
            <a:xfrm>
              <a:off x="8978" y="11207"/>
              <a:ext cx="0" cy="319"/>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grpSp>
      <p:grpSp>
        <p:nvGrpSpPr>
          <p:cNvPr id="26" name="25 Grupo"/>
          <p:cNvGrpSpPr/>
          <p:nvPr/>
        </p:nvGrpSpPr>
        <p:grpSpPr>
          <a:xfrm>
            <a:off x="8072429" y="285728"/>
            <a:ext cx="1071571" cy="6240265"/>
            <a:chOff x="428596" y="571480"/>
            <a:chExt cx="1071571" cy="6740307"/>
          </a:xfrm>
        </p:grpSpPr>
        <p:sp>
          <p:nvSpPr>
            <p:cNvPr id="27" name="26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28" name="27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
        <p:nvSpPr>
          <p:cNvPr id="29" name="28 Elipse"/>
          <p:cNvSpPr/>
          <p:nvPr/>
        </p:nvSpPr>
        <p:spPr>
          <a:xfrm>
            <a:off x="571472" y="1571612"/>
            <a:ext cx="2000263"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a:t>Coordinadora de A/C</a:t>
            </a:r>
          </a:p>
        </p:txBody>
      </p:sp>
      <p:sp>
        <p:nvSpPr>
          <p:cNvPr id="30" name="29 Elipse"/>
          <p:cNvSpPr/>
          <p:nvPr/>
        </p:nvSpPr>
        <p:spPr>
          <a:xfrm>
            <a:off x="3071803" y="1571612"/>
            <a:ext cx="2000263"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Coordinador </a:t>
            </a:r>
            <a:r>
              <a:rPr lang="es-ES" sz="1600" dirty="0"/>
              <a:t>de </a:t>
            </a:r>
            <a:r>
              <a:rPr lang="es-ES" sz="1600" dirty="0" smtClean="0"/>
              <a:t>Parque</a:t>
            </a:r>
            <a:endParaRPr lang="es-ES" sz="1600" dirty="0"/>
          </a:p>
        </p:txBody>
      </p:sp>
      <p:sp>
        <p:nvSpPr>
          <p:cNvPr id="31" name="30 Elipse"/>
          <p:cNvSpPr/>
          <p:nvPr/>
        </p:nvSpPr>
        <p:spPr>
          <a:xfrm>
            <a:off x="5715008" y="1500174"/>
            <a:ext cx="2000263"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Asistente de  Serv. al C</a:t>
            </a:r>
            <a:endParaRPr lang="es-ES" sz="1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a:t>
            </a:r>
            <a:br>
              <a:rPr lang="es-ES" dirty="0" smtClean="0"/>
            </a:br>
            <a:r>
              <a:rPr lang="es-ES" dirty="0" smtClean="0"/>
              <a:t>HABILITAR USO DE PROPIEDAD</a:t>
            </a:r>
            <a:endParaRPr lang="es-ES" dirty="0"/>
          </a:p>
        </p:txBody>
      </p:sp>
      <p:sp>
        <p:nvSpPr>
          <p:cNvPr id="3" name="2 Marcador de contenido"/>
          <p:cNvSpPr>
            <a:spLocks noGrp="1"/>
          </p:cNvSpPr>
          <p:nvPr>
            <p:ph idx="1"/>
          </p:nvPr>
        </p:nvSpPr>
        <p:spPr>
          <a:xfrm>
            <a:off x="457200" y="1609416"/>
            <a:ext cx="7239000" cy="4962856"/>
          </a:xfrm>
        </p:spPr>
        <p:txBody>
          <a:bodyPr>
            <a:normAutofit fontScale="62500" lnSpcReduction="20000"/>
          </a:bodyPr>
          <a:lstStyle/>
          <a:p>
            <a:r>
              <a:rPr lang="es-ES" sz="3000" b="1" dirty="0" smtClean="0"/>
              <a:t>PROPOSITO:</a:t>
            </a:r>
            <a:endParaRPr lang="es-ES" sz="3000" dirty="0" smtClean="0"/>
          </a:p>
          <a:p>
            <a:pPr>
              <a:buNone/>
            </a:pPr>
            <a:r>
              <a:rPr lang="es-ES" dirty="0" smtClean="0"/>
              <a:t>	</a:t>
            </a:r>
            <a:r>
              <a:rPr lang="es-ES" sz="3000" dirty="0" smtClean="0"/>
              <a:t>Este procedimiento nos indica los pasos a seguir para que el cliente pueda acceder al uso de una propiedad en Los Olivos</a:t>
            </a:r>
          </a:p>
          <a:p>
            <a:pPr>
              <a:buNone/>
            </a:pPr>
            <a:endParaRPr lang="es-ES" sz="3000" dirty="0" smtClean="0"/>
          </a:p>
          <a:p>
            <a:r>
              <a:rPr lang="es-ES" sz="3000" b="1" dirty="0" smtClean="0"/>
              <a:t>ALCANCE:</a:t>
            </a:r>
            <a:endParaRPr lang="es-ES" sz="3000" dirty="0" smtClean="0"/>
          </a:p>
          <a:p>
            <a:pPr>
              <a:buNone/>
            </a:pPr>
            <a:r>
              <a:rPr lang="es-ES" sz="3000" dirty="0" smtClean="0"/>
              <a:t>	Se aplica en toda la empresa. Una vez que se autorice el departamento de cobranzas será ejecutado por la Coordinadora de Atención al Cliente.</a:t>
            </a:r>
          </a:p>
          <a:p>
            <a:pPr>
              <a:buNone/>
            </a:pPr>
            <a:r>
              <a:rPr lang="es-ES" sz="3000" dirty="0" smtClean="0"/>
              <a:t> </a:t>
            </a:r>
          </a:p>
          <a:p>
            <a:pPr lvl="0"/>
            <a:r>
              <a:rPr lang="es-ES" sz="3000" b="1" dirty="0" smtClean="0"/>
              <a:t> POLÍTICAS: </a:t>
            </a:r>
            <a:endParaRPr lang="es-ES" sz="3000" dirty="0" smtClean="0"/>
          </a:p>
          <a:p>
            <a:pPr>
              <a:buNone/>
            </a:pPr>
            <a:r>
              <a:rPr lang="es-ES" sz="3000" dirty="0" smtClean="0"/>
              <a:t>	Encontrarse al día en sus pagos.</a:t>
            </a:r>
          </a:p>
          <a:p>
            <a:pPr>
              <a:buNone/>
            </a:pPr>
            <a:r>
              <a:rPr lang="es-ES" sz="3000" dirty="0" smtClean="0"/>
              <a:t>	Para uso de un lote o bóveda, deberá cubrir o haber cubierto el 25% del valor de producto o cápsula a utilizar.</a:t>
            </a:r>
          </a:p>
          <a:p>
            <a:pPr>
              <a:buNone/>
            </a:pPr>
            <a:r>
              <a:rPr lang="es-MX" sz="3000" dirty="0" smtClean="0"/>
              <a:t>	En caso de lotes dobles y triples el monto cancelado hasta la fecha de la emergencia se distribuirá en partes iguales para el número de cápsulas y será a ese monto al que le ajustará el 25%.</a:t>
            </a:r>
            <a:endParaRPr lang="es-ES" sz="3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a:t>
            </a:r>
            <a:br>
              <a:rPr lang="es-ES" dirty="0" smtClean="0"/>
            </a:br>
            <a:r>
              <a:rPr lang="es-ES" dirty="0" smtClean="0"/>
              <a:t>HABILITAR USO DE PROPIEDAD</a:t>
            </a:r>
            <a:endParaRPr lang="es-ES" dirty="0"/>
          </a:p>
        </p:txBody>
      </p:sp>
      <p:graphicFrame>
        <p:nvGraphicFramePr>
          <p:cNvPr id="4" name="3 Tabla"/>
          <p:cNvGraphicFramePr>
            <a:graphicFrameLocks noGrp="1"/>
          </p:cNvGraphicFramePr>
          <p:nvPr/>
        </p:nvGraphicFramePr>
        <p:xfrm>
          <a:off x="2133279" y="1785926"/>
          <a:ext cx="4510423" cy="4780301"/>
        </p:xfrm>
        <a:graphic>
          <a:graphicData uri="http://schemas.openxmlformats.org/drawingml/2006/table">
            <a:tbl>
              <a:tblPr/>
              <a:tblGrid>
                <a:gridCol w="3068619"/>
                <a:gridCol w="360451"/>
                <a:gridCol w="360451"/>
                <a:gridCol w="360451"/>
                <a:gridCol w="360451"/>
              </a:tblGrid>
              <a:tr h="3415561">
                <a:tc>
                  <a:txBody>
                    <a:bodyPr/>
                    <a:lstStyle/>
                    <a:p>
                      <a:pPr>
                        <a:lnSpc>
                          <a:spcPct val="115000"/>
                        </a:lnSpc>
                        <a:spcAft>
                          <a:spcPts val="0"/>
                        </a:spcAft>
                      </a:pPr>
                      <a:endParaRPr lang="es-ES" sz="1100">
                        <a:solidFill>
                          <a:srgbClr val="000000"/>
                        </a:solidFill>
                        <a:highlight>
                          <a:srgbClr val="FFFF00"/>
                        </a:highligh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Coordinadora de Atención al Cliente</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Coordinador de Parque</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Asistente de Atención al Cliente</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solidFill>
                            <a:srgbClr val="000000"/>
                          </a:solidFill>
                          <a:latin typeface="Calibri"/>
                          <a:ea typeface="Calibri"/>
                          <a:cs typeface="Times New Roman"/>
                        </a:rPr>
                        <a:t>Jefe Administrativo</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185">
                <a:tc>
                  <a:txBody>
                    <a:bodyPr/>
                    <a:lstStyle/>
                    <a:p>
                      <a:pPr>
                        <a:lnSpc>
                          <a:spcPct val="115000"/>
                        </a:lnSpc>
                        <a:spcAft>
                          <a:spcPts val="0"/>
                        </a:spcAft>
                      </a:pPr>
                      <a:r>
                        <a:rPr lang="es-ES" sz="1000">
                          <a:solidFill>
                            <a:srgbClr val="000000"/>
                          </a:solidFill>
                          <a:latin typeface="Calibri"/>
                          <a:ea typeface="Calibri"/>
                          <a:cs typeface="Times New Roman"/>
                        </a:rPr>
                        <a:t>Atender la emergencia</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R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185">
                <a:tc>
                  <a:txBody>
                    <a:bodyPr/>
                    <a:lstStyle/>
                    <a:p>
                      <a:pPr>
                        <a:lnSpc>
                          <a:spcPct val="115000"/>
                        </a:lnSpc>
                        <a:spcAft>
                          <a:spcPts val="0"/>
                        </a:spcAft>
                      </a:pPr>
                      <a:r>
                        <a:rPr lang="es-ES" sz="1000">
                          <a:solidFill>
                            <a:srgbClr val="000000"/>
                          </a:solidFill>
                          <a:latin typeface="Calibri"/>
                          <a:ea typeface="Calibri"/>
                          <a:cs typeface="Times New Roman"/>
                        </a:rPr>
                        <a:t>Solicitar documentos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a:solidFill>
                          <a:srgbClr val="00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185">
                <a:tc>
                  <a:txBody>
                    <a:bodyPr/>
                    <a:lstStyle/>
                    <a:p>
                      <a:pPr>
                        <a:lnSpc>
                          <a:spcPct val="115000"/>
                        </a:lnSpc>
                        <a:spcAft>
                          <a:spcPts val="0"/>
                        </a:spcAft>
                      </a:pPr>
                      <a:r>
                        <a:rPr lang="es-ES" sz="1000">
                          <a:solidFill>
                            <a:srgbClr val="000000"/>
                          </a:solidFill>
                          <a:latin typeface="Calibri"/>
                          <a:ea typeface="Calibri"/>
                          <a:cs typeface="Times New Roman"/>
                        </a:rPr>
                        <a:t>Autorización para uso</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185">
                <a:tc>
                  <a:txBody>
                    <a:bodyPr/>
                    <a:lstStyle/>
                    <a:p>
                      <a:pPr>
                        <a:lnSpc>
                          <a:spcPct val="115000"/>
                        </a:lnSpc>
                        <a:spcAft>
                          <a:spcPts val="0"/>
                        </a:spcAft>
                      </a:pPr>
                      <a:r>
                        <a:rPr lang="es-ES" sz="1000">
                          <a:solidFill>
                            <a:srgbClr val="000000"/>
                          </a:solidFill>
                          <a:latin typeface="Calibri"/>
                          <a:ea typeface="Calibri"/>
                          <a:cs typeface="Times New Roman"/>
                        </a:rPr>
                        <a:t>Asistir en  la utilización de la propiedad</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a:solidFill>
                            <a:srgbClr val="000000"/>
                          </a:solidFill>
                          <a:latin typeface="Calibri"/>
                          <a:ea typeface="Calibri"/>
                          <a:cs typeface="Times New Roman"/>
                        </a:rPr>
                        <a:t> 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100" dirty="0">
                        <a:solidFill>
                          <a:srgbClr val="000000"/>
                        </a:solidFill>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a:t>
            </a:r>
            <a:br>
              <a:rPr lang="es-ES" dirty="0" smtClean="0"/>
            </a:br>
            <a:r>
              <a:rPr lang="es-ES" dirty="0" smtClean="0"/>
              <a:t>HABILITAR USO DE PROPIEDAD</a:t>
            </a:r>
            <a:endParaRPr lang="es-ES" dirty="0"/>
          </a:p>
        </p:txBody>
      </p:sp>
      <p:grpSp>
        <p:nvGrpSpPr>
          <p:cNvPr id="57346" name="Group 2"/>
          <p:cNvGrpSpPr>
            <a:grpSpLocks/>
          </p:cNvGrpSpPr>
          <p:nvPr/>
        </p:nvGrpSpPr>
        <p:grpSpPr bwMode="auto">
          <a:xfrm>
            <a:off x="1428728" y="2357430"/>
            <a:ext cx="6143668" cy="4286280"/>
            <a:chOff x="3502" y="5345"/>
            <a:chExt cx="6129" cy="5311"/>
          </a:xfrm>
        </p:grpSpPr>
        <p:cxnSp>
          <p:nvCxnSpPr>
            <p:cNvPr id="57347" name="AutoShape 3"/>
            <p:cNvCxnSpPr>
              <a:cxnSpLocks noChangeShapeType="1"/>
            </p:cNvCxnSpPr>
            <p:nvPr/>
          </p:nvCxnSpPr>
          <p:spPr bwMode="auto">
            <a:xfrm>
              <a:off x="8545" y="6911"/>
              <a:ext cx="0" cy="342"/>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7348" name="AutoShape 4"/>
            <p:cNvCxnSpPr>
              <a:cxnSpLocks noChangeShapeType="1"/>
            </p:cNvCxnSpPr>
            <p:nvPr/>
          </p:nvCxnSpPr>
          <p:spPr bwMode="auto">
            <a:xfrm>
              <a:off x="4544" y="6923"/>
              <a:ext cx="0" cy="342"/>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7349" name="AutoShape 5"/>
            <p:cNvCxnSpPr>
              <a:cxnSpLocks noChangeShapeType="1"/>
            </p:cNvCxnSpPr>
            <p:nvPr/>
          </p:nvCxnSpPr>
          <p:spPr bwMode="auto">
            <a:xfrm flipH="1">
              <a:off x="4529" y="5901"/>
              <a:ext cx="6" cy="33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7350" name="AutoShape 6"/>
            <p:cNvCxnSpPr>
              <a:cxnSpLocks noChangeShapeType="1"/>
            </p:cNvCxnSpPr>
            <p:nvPr/>
          </p:nvCxnSpPr>
          <p:spPr bwMode="auto">
            <a:xfrm>
              <a:off x="5619" y="6477"/>
              <a:ext cx="2044"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7351" name="AutoShape 7"/>
            <p:cNvCxnSpPr>
              <a:cxnSpLocks noChangeShapeType="1"/>
            </p:cNvCxnSpPr>
            <p:nvPr/>
          </p:nvCxnSpPr>
          <p:spPr bwMode="auto">
            <a:xfrm>
              <a:off x="4552" y="8887"/>
              <a:ext cx="0" cy="243"/>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7352" name="AutoShape 8"/>
            <p:cNvCxnSpPr>
              <a:cxnSpLocks noChangeShapeType="1"/>
            </p:cNvCxnSpPr>
            <p:nvPr/>
          </p:nvCxnSpPr>
          <p:spPr bwMode="auto">
            <a:xfrm flipH="1">
              <a:off x="5524" y="8501"/>
              <a:ext cx="3016" cy="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57353" name="AutoShape 9"/>
            <p:cNvSpPr>
              <a:spLocks noChangeArrowheads="1"/>
            </p:cNvSpPr>
            <p:nvPr/>
          </p:nvSpPr>
          <p:spPr bwMode="auto">
            <a:xfrm>
              <a:off x="3657" y="6228"/>
              <a:ext cx="1960" cy="687"/>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 Atiende llamada de emergencia.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7354" name="AutoShape 10"/>
            <p:cNvSpPr>
              <a:spLocks noChangeArrowheads="1"/>
            </p:cNvSpPr>
            <p:nvPr/>
          </p:nvSpPr>
          <p:spPr bwMode="auto">
            <a:xfrm>
              <a:off x="7669" y="6220"/>
              <a:ext cx="1960" cy="691"/>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2. verifica sistema el tipo de contrato.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7355" name="AutoShape 11"/>
            <p:cNvSpPr>
              <a:spLocks noChangeArrowheads="1"/>
            </p:cNvSpPr>
            <p:nvPr/>
          </p:nvSpPr>
          <p:spPr bwMode="auto">
            <a:xfrm>
              <a:off x="7671" y="7261"/>
              <a:ext cx="1960" cy="687"/>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3. firma la planilla autorizada.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pendiente.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7356" name="AutoShape 12"/>
            <p:cNvSpPr>
              <a:spLocks noChangeArrowheads="1"/>
            </p:cNvSpPr>
            <p:nvPr/>
          </p:nvSpPr>
          <p:spPr bwMode="auto">
            <a:xfrm>
              <a:off x="3502" y="9126"/>
              <a:ext cx="1960" cy="687"/>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6. crea planilla del fallecido.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pendiente.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7357" name="AutoShape 13"/>
            <p:cNvSpPr>
              <a:spLocks noChangeArrowheads="1"/>
            </p:cNvSpPr>
            <p:nvPr/>
          </p:nvSpPr>
          <p:spPr bwMode="auto">
            <a:xfrm>
              <a:off x="3536" y="7261"/>
              <a:ext cx="1960" cy="72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cs typeface="Arial" pitchFamily="34" charset="0"/>
                </a:rPr>
                <a:t>4. solicita documentos.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8" name="AutoShape 14"/>
            <p:cNvSpPr>
              <a:spLocks noChangeArrowheads="1"/>
            </p:cNvSpPr>
            <p:nvPr/>
          </p:nvSpPr>
          <p:spPr bwMode="auto">
            <a:xfrm>
              <a:off x="3560" y="8204"/>
              <a:ext cx="1960" cy="687"/>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5. llena orden de apertura.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pendiente.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7359" name="AutoShape 15"/>
            <p:cNvSpPr>
              <a:spLocks noChangeArrowheads="1"/>
            </p:cNvSpPr>
            <p:nvPr/>
          </p:nvSpPr>
          <p:spPr bwMode="auto">
            <a:xfrm>
              <a:off x="3502" y="5345"/>
              <a:ext cx="2010" cy="560"/>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Inicio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57360" name="AutoShape 16"/>
            <p:cNvCxnSpPr>
              <a:cxnSpLocks noChangeShapeType="1"/>
            </p:cNvCxnSpPr>
            <p:nvPr/>
          </p:nvCxnSpPr>
          <p:spPr bwMode="auto">
            <a:xfrm>
              <a:off x="4560" y="9809"/>
              <a:ext cx="1" cy="29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57361" name="AutoShape 17"/>
            <p:cNvCxnSpPr>
              <a:cxnSpLocks noChangeShapeType="1"/>
            </p:cNvCxnSpPr>
            <p:nvPr/>
          </p:nvCxnSpPr>
          <p:spPr bwMode="auto">
            <a:xfrm flipH="1">
              <a:off x="8539" y="7944"/>
              <a:ext cx="8" cy="546"/>
            </a:xfrm>
            <a:prstGeom prst="straightConnector1">
              <a:avLst/>
            </a:prstGeom>
            <a:ln>
              <a:headEnd/>
              <a:tailEnd/>
            </a:ln>
          </p:spPr>
          <p:style>
            <a:lnRef idx="2">
              <a:schemeClr val="accent1"/>
            </a:lnRef>
            <a:fillRef idx="1">
              <a:schemeClr val="lt1"/>
            </a:fillRef>
            <a:effectRef idx="0">
              <a:schemeClr val="accent1"/>
            </a:effectRef>
            <a:fontRef idx="minor">
              <a:schemeClr val="dk1"/>
            </a:fontRef>
          </p:style>
        </p:cxnSp>
        <p:sp>
          <p:nvSpPr>
            <p:cNvPr id="57362" name="AutoShape 18"/>
            <p:cNvSpPr>
              <a:spLocks noChangeArrowheads="1"/>
            </p:cNvSpPr>
            <p:nvPr/>
          </p:nvSpPr>
          <p:spPr bwMode="auto">
            <a:xfrm>
              <a:off x="3615" y="10096"/>
              <a:ext cx="2010" cy="560"/>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Fin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1" name="20 Elipse"/>
          <p:cNvSpPr/>
          <p:nvPr/>
        </p:nvSpPr>
        <p:spPr>
          <a:xfrm>
            <a:off x="1285852" y="1571612"/>
            <a:ext cx="2000263"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a:t>Coordinadora de A/C</a:t>
            </a:r>
          </a:p>
        </p:txBody>
      </p:sp>
      <p:sp>
        <p:nvSpPr>
          <p:cNvPr id="22" name="21 Elipse"/>
          <p:cNvSpPr/>
          <p:nvPr/>
        </p:nvSpPr>
        <p:spPr>
          <a:xfrm>
            <a:off x="5572133" y="1571612"/>
            <a:ext cx="2143139"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Administrador</a:t>
            </a:r>
            <a:endParaRPr lang="es-ES" sz="1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7239000" cy="1143000"/>
          </a:xfrm>
        </p:spPr>
        <p:txBody>
          <a:bodyPr>
            <a:normAutofit fontScale="90000"/>
          </a:bodyPr>
          <a:lstStyle/>
          <a:p>
            <a:r>
              <a:rPr lang="es-ES" dirty="0" smtClean="0"/>
              <a:t>PROCEDIMIENTO PARA CREACION DE CONTRATO</a:t>
            </a:r>
            <a:endParaRPr lang="es-ES" dirty="0"/>
          </a:p>
        </p:txBody>
      </p:sp>
      <p:sp>
        <p:nvSpPr>
          <p:cNvPr id="3" name="2 Marcador de contenido"/>
          <p:cNvSpPr>
            <a:spLocks noGrp="1"/>
          </p:cNvSpPr>
          <p:nvPr>
            <p:ph idx="1"/>
          </p:nvPr>
        </p:nvSpPr>
        <p:spPr>
          <a:xfrm>
            <a:off x="500034" y="1428736"/>
            <a:ext cx="7429552" cy="5429264"/>
          </a:xfrm>
        </p:spPr>
        <p:txBody>
          <a:bodyPr>
            <a:noAutofit/>
          </a:bodyPr>
          <a:lstStyle/>
          <a:p>
            <a:pPr algn="just">
              <a:spcBef>
                <a:spcPts val="0"/>
              </a:spcBef>
            </a:pPr>
            <a:r>
              <a:rPr lang="es-ES" sz="1800" b="1" dirty="0" smtClean="0"/>
              <a:t>PRÓPOSITO:</a:t>
            </a:r>
            <a:endParaRPr lang="es-ES" sz="1800" dirty="0" smtClean="0"/>
          </a:p>
          <a:p>
            <a:pPr algn="just">
              <a:spcBef>
                <a:spcPts val="0"/>
              </a:spcBef>
              <a:buNone/>
            </a:pPr>
            <a:r>
              <a:rPr lang="es-ES" sz="1800" dirty="0" smtClean="0"/>
              <a:t>	Este procedimiento nos indica que pasos seguir para poder pasar del ingreso de una solicitud a la creación de un contrato. </a:t>
            </a:r>
          </a:p>
          <a:p>
            <a:pPr algn="just">
              <a:spcBef>
                <a:spcPts val="0"/>
              </a:spcBef>
              <a:buNone/>
            </a:pPr>
            <a:r>
              <a:rPr lang="es-ES" sz="1800" b="1" dirty="0" smtClean="0"/>
              <a:t> </a:t>
            </a:r>
            <a:endParaRPr lang="es-ES" sz="1800" dirty="0" smtClean="0"/>
          </a:p>
          <a:p>
            <a:pPr algn="just">
              <a:spcBef>
                <a:spcPts val="0"/>
              </a:spcBef>
            </a:pPr>
            <a:r>
              <a:rPr lang="es-ES" sz="1800" b="1" dirty="0" smtClean="0"/>
              <a:t>ALCANCE:</a:t>
            </a:r>
            <a:endParaRPr lang="es-ES" sz="1800" dirty="0" smtClean="0"/>
          </a:p>
          <a:p>
            <a:pPr algn="just">
              <a:spcBef>
                <a:spcPts val="0"/>
              </a:spcBef>
              <a:buNone/>
            </a:pPr>
            <a:r>
              <a:rPr lang="es-ES" sz="1800" dirty="0" smtClean="0"/>
              <a:t>	Se aplica en el departamento de ventas de la empresa, será aprobado por el Jefe Administrativo y ejecutado por la coordinadora de atención al cliente.</a:t>
            </a:r>
          </a:p>
          <a:p>
            <a:pPr algn="just">
              <a:spcBef>
                <a:spcPts val="0"/>
              </a:spcBef>
              <a:buNone/>
            </a:pPr>
            <a:r>
              <a:rPr lang="es-ES" sz="1800" dirty="0" smtClean="0"/>
              <a:t> </a:t>
            </a:r>
          </a:p>
          <a:p>
            <a:pPr algn="just">
              <a:spcBef>
                <a:spcPts val="0"/>
              </a:spcBef>
            </a:pPr>
            <a:r>
              <a:rPr lang="es-ES" sz="1800" b="1" dirty="0" smtClean="0"/>
              <a:t>POLÍTICAS: </a:t>
            </a:r>
            <a:endParaRPr lang="es-ES" sz="1800" dirty="0" smtClean="0"/>
          </a:p>
          <a:p>
            <a:pPr algn="just">
              <a:spcBef>
                <a:spcPts val="0"/>
              </a:spcBef>
              <a:buNone/>
            </a:pPr>
            <a:r>
              <a:rPr lang="es-ES" sz="1800" dirty="0" smtClean="0"/>
              <a:t>	</a:t>
            </a:r>
            <a:r>
              <a:rPr lang="es-ES_tradnl" sz="1800" dirty="0" smtClean="0"/>
              <a:t>La solicitud debe estar llena con letra imprenta y un solo color de tinta.</a:t>
            </a:r>
            <a:endParaRPr lang="es-ES" sz="1800" dirty="0" smtClean="0"/>
          </a:p>
          <a:p>
            <a:pPr algn="just">
              <a:buNone/>
            </a:pPr>
            <a:r>
              <a:rPr lang="es-ES_tradnl" sz="1800" dirty="0" smtClean="0"/>
              <a:t>	La solicitud deberá ser entregada sin tachones ni enmendaduras, con todos sus casilleros correctamente llenos.</a:t>
            </a:r>
            <a:endParaRPr lang="es-ES" sz="1800" dirty="0" smtClean="0"/>
          </a:p>
          <a:p>
            <a:pPr algn="just">
              <a:buNone/>
            </a:pPr>
            <a:r>
              <a:rPr lang="es-ES_tradnl" sz="1800" dirty="0" smtClean="0"/>
              <a:t>	La firma del cliente en la solicitud deberá ser igual a la de la copia de cédula. Si este documento no es legible, el cliente debe colocar el número de cédula y su firma. </a:t>
            </a:r>
            <a:endParaRPr lang="es-ES" sz="1800" dirty="0" smtClean="0"/>
          </a:p>
          <a:p>
            <a:pPr>
              <a:buNone/>
            </a:pPr>
            <a:endParaRPr lang="es-E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PROCEDIMIENTO PARA CREACION DE CONTRATO</a:t>
            </a:r>
            <a:endParaRPr lang="es-ES" dirty="0"/>
          </a:p>
        </p:txBody>
      </p:sp>
      <p:sp>
        <p:nvSpPr>
          <p:cNvPr id="3" name="2 Marcador de contenido"/>
          <p:cNvSpPr>
            <a:spLocks noGrp="1"/>
          </p:cNvSpPr>
          <p:nvPr>
            <p:ph idx="1"/>
          </p:nvPr>
        </p:nvSpPr>
        <p:spPr>
          <a:xfrm>
            <a:off x="457200" y="1609416"/>
            <a:ext cx="7239000" cy="676576"/>
          </a:xfrm>
        </p:spPr>
        <p:txBody>
          <a:bodyPr/>
          <a:lstStyle/>
          <a:p>
            <a:r>
              <a:rPr lang="es-ES" dirty="0" smtClean="0"/>
              <a:t>RESPONSABILIDADES</a:t>
            </a:r>
            <a:endParaRPr lang="es-ES" dirty="0"/>
          </a:p>
        </p:txBody>
      </p:sp>
      <p:graphicFrame>
        <p:nvGraphicFramePr>
          <p:cNvPr id="4" name="3 Tabla"/>
          <p:cNvGraphicFramePr>
            <a:graphicFrameLocks noGrp="1"/>
          </p:cNvGraphicFramePr>
          <p:nvPr/>
        </p:nvGraphicFramePr>
        <p:xfrm>
          <a:off x="2071670" y="2177178"/>
          <a:ext cx="4714909" cy="4395096"/>
        </p:xfrm>
        <a:graphic>
          <a:graphicData uri="http://schemas.openxmlformats.org/drawingml/2006/table">
            <a:tbl>
              <a:tblPr/>
              <a:tblGrid>
                <a:gridCol w="3193922"/>
                <a:gridCol w="492884"/>
                <a:gridCol w="361348"/>
                <a:gridCol w="361348"/>
                <a:gridCol w="305407"/>
              </a:tblGrid>
              <a:tr h="2637179">
                <a:tc>
                  <a:txBody>
                    <a:bodyPr/>
                    <a:lstStyle/>
                    <a:p>
                      <a:pP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solidFill>
                            <a:srgbClr val="000000"/>
                          </a:solidFill>
                          <a:latin typeface="Times New Roman"/>
                          <a:ea typeface="Calibri"/>
                          <a:cs typeface="Times New Roman"/>
                        </a:rPr>
                        <a:t>Coordinadora de Atención al Cliente</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solidFill>
                            <a:srgbClr val="000000"/>
                          </a:solidFill>
                          <a:latin typeface="Times New Roman"/>
                          <a:ea typeface="Calibri"/>
                          <a:cs typeface="Times New Roman"/>
                        </a:rPr>
                        <a:t>Secretaria de ventas</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solidFill>
                            <a:srgbClr val="000000"/>
                          </a:solidFill>
                          <a:latin typeface="Times New Roman"/>
                          <a:ea typeface="Calibri"/>
                          <a:cs typeface="Times New Roman"/>
                        </a:rPr>
                        <a:t>Administrador</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a:solidFill>
                            <a:srgbClr val="000000"/>
                          </a:solidFill>
                          <a:latin typeface="Times New Roman"/>
                          <a:ea typeface="Calibri"/>
                          <a:cs typeface="Times New Roman"/>
                        </a:rPr>
                        <a:t>Asesores venta</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31">
                <a:tc>
                  <a:txBody>
                    <a:bodyPr/>
                    <a:lstStyle/>
                    <a:p>
                      <a:pPr>
                        <a:lnSpc>
                          <a:spcPct val="115000"/>
                        </a:lnSpc>
                        <a:spcAft>
                          <a:spcPts val="0"/>
                        </a:spcAft>
                      </a:pPr>
                      <a:r>
                        <a:rPr lang="es-ES" sz="1200">
                          <a:solidFill>
                            <a:srgbClr val="000000"/>
                          </a:solidFill>
                          <a:latin typeface="Times New Roman"/>
                          <a:ea typeface="Calibri"/>
                          <a:cs typeface="Times New Roman"/>
                        </a:rPr>
                        <a:t>Creación de contratos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31">
                <a:tc>
                  <a:txBody>
                    <a:bodyPr/>
                    <a:lstStyle/>
                    <a:p>
                      <a:pPr>
                        <a:lnSpc>
                          <a:spcPct val="115000"/>
                        </a:lnSpc>
                        <a:spcAft>
                          <a:spcPts val="0"/>
                        </a:spcAft>
                      </a:pPr>
                      <a:r>
                        <a:rPr lang="es-ES" sz="1200">
                          <a:solidFill>
                            <a:srgbClr val="000000"/>
                          </a:solidFill>
                          <a:latin typeface="Times New Roman"/>
                          <a:ea typeface="Calibri"/>
                          <a:cs typeface="Times New Roman"/>
                        </a:rPr>
                        <a:t>Revisión de contratos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highlight>
                          <a:srgbClr val="FFFF00"/>
                        </a:highlight>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31">
                <a:tc>
                  <a:txBody>
                    <a:bodyPr/>
                    <a:lstStyle/>
                    <a:p>
                      <a:pPr>
                        <a:lnSpc>
                          <a:spcPct val="115000"/>
                        </a:lnSpc>
                        <a:spcAft>
                          <a:spcPts val="0"/>
                        </a:spcAft>
                      </a:pPr>
                      <a:r>
                        <a:rPr lang="es-ES" sz="1200">
                          <a:solidFill>
                            <a:srgbClr val="000000"/>
                          </a:solidFill>
                          <a:latin typeface="Times New Roman"/>
                          <a:ea typeface="Calibri"/>
                          <a:cs typeface="Times New Roman"/>
                        </a:rPr>
                        <a:t>Receptar solicitudes</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31">
                <a:tc>
                  <a:txBody>
                    <a:bodyPr/>
                    <a:lstStyle/>
                    <a:p>
                      <a:pPr>
                        <a:lnSpc>
                          <a:spcPct val="115000"/>
                        </a:lnSpc>
                        <a:spcAft>
                          <a:spcPts val="0"/>
                        </a:spcAft>
                      </a:pPr>
                      <a:r>
                        <a:rPr lang="es-ES" sz="1200">
                          <a:solidFill>
                            <a:srgbClr val="000000"/>
                          </a:solidFill>
                          <a:latin typeface="Times New Roman"/>
                          <a:ea typeface="Calibri"/>
                          <a:cs typeface="Times New Roman"/>
                        </a:rPr>
                        <a:t>Realiza aprobación de crédito</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31">
                <a:tc>
                  <a:txBody>
                    <a:bodyPr/>
                    <a:lstStyle/>
                    <a:p>
                      <a:pPr>
                        <a:lnSpc>
                          <a:spcPct val="115000"/>
                        </a:lnSpc>
                        <a:spcAft>
                          <a:spcPts val="0"/>
                        </a:spcAft>
                      </a:pPr>
                      <a:r>
                        <a:rPr lang="es-ES" sz="1200">
                          <a:solidFill>
                            <a:srgbClr val="000000"/>
                          </a:solidFill>
                          <a:latin typeface="Times New Roman"/>
                          <a:ea typeface="Calibri"/>
                          <a:cs typeface="Times New Roman"/>
                        </a:rPr>
                        <a:t>Asigna numero a contrato</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 </a:t>
                      </a:r>
                      <a:endParaRPr lang="es-ES" sz="1100">
                        <a:latin typeface="Calibri"/>
                        <a:ea typeface="Calibri"/>
                        <a:cs typeface="Times New Roman"/>
                      </a:endParaRPr>
                    </a:p>
                  </a:txBody>
                  <a:tcPr marL="44450" marR="4445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R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31">
                <a:tc>
                  <a:txBody>
                    <a:bodyPr/>
                    <a:lstStyle/>
                    <a:p>
                      <a:pPr>
                        <a:lnSpc>
                          <a:spcPct val="115000"/>
                        </a:lnSpc>
                        <a:spcAft>
                          <a:spcPts val="0"/>
                        </a:spcAft>
                      </a:pPr>
                      <a:r>
                        <a:rPr lang="es-ES" sz="1200">
                          <a:solidFill>
                            <a:srgbClr val="000000"/>
                          </a:solidFill>
                          <a:latin typeface="Times New Roman"/>
                          <a:ea typeface="Calibri"/>
                          <a:cs typeface="Times New Roman"/>
                        </a:rPr>
                        <a:t>Envía contrato a domicilio</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C</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131">
                <a:tc>
                  <a:txBody>
                    <a:bodyPr/>
                    <a:lstStyle/>
                    <a:p>
                      <a:pPr>
                        <a:lnSpc>
                          <a:spcPct val="115000"/>
                        </a:lnSpc>
                        <a:spcAft>
                          <a:spcPts val="0"/>
                        </a:spcAft>
                      </a:pPr>
                      <a:r>
                        <a:rPr lang="es-ES" sz="1200">
                          <a:solidFill>
                            <a:srgbClr val="000000"/>
                          </a:solidFill>
                          <a:latin typeface="Times New Roman"/>
                          <a:ea typeface="Calibri"/>
                          <a:cs typeface="Times New Roman"/>
                        </a:rPr>
                        <a:t>Archiva </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a:solidFill>
                            <a:srgbClr val="000000"/>
                          </a:solidFill>
                          <a:latin typeface="Times New Roman"/>
                          <a:ea typeface="Calibri"/>
                          <a:cs typeface="Times New Roman"/>
                        </a:rPr>
                        <a:t>R</a:t>
                      </a:r>
                      <a:endParaRPr lang="es-ES"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1200" dirty="0">
                        <a:solidFill>
                          <a:srgbClr val="000000"/>
                        </a:solidFill>
                        <a:latin typeface="Times New Roman"/>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FUNERALES </a:t>
            </a:r>
            <a:br>
              <a:rPr lang="es-ES" dirty="0" smtClean="0"/>
            </a:br>
            <a:r>
              <a:rPr lang="es-ES" dirty="0" smtClean="0"/>
              <a:t>“LOS OLIVOS”</a:t>
            </a:r>
            <a:endParaRPr lang="es-ES" dirty="0"/>
          </a:p>
        </p:txBody>
      </p:sp>
      <p:sp>
        <p:nvSpPr>
          <p:cNvPr id="4" name="5 Marcador de contenido"/>
          <p:cNvSpPr>
            <a:spLocks noGrp="1"/>
          </p:cNvSpPr>
          <p:nvPr>
            <p:ph idx="1"/>
          </p:nvPr>
        </p:nvSpPr>
        <p:spPr/>
        <p:txBody>
          <a:bodyPr/>
          <a:lstStyle/>
          <a:p>
            <a:pPr>
              <a:lnSpc>
                <a:spcPct val="150000"/>
              </a:lnSpc>
            </a:pPr>
            <a:r>
              <a:rPr lang="es-ES" sz="2000" b="1" dirty="0" smtClean="0"/>
              <a:t>QUIENES SOMOS</a:t>
            </a:r>
          </a:p>
          <a:p>
            <a:pPr>
              <a:lnSpc>
                <a:spcPct val="150000"/>
              </a:lnSpc>
            </a:pPr>
            <a:r>
              <a:rPr lang="es-ES" sz="2000" b="1" dirty="0" smtClean="0"/>
              <a:t>RESEÑA HISTÓRICA</a:t>
            </a:r>
          </a:p>
          <a:p>
            <a:pPr>
              <a:lnSpc>
                <a:spcPct val="150000"/>
              </a:lnSpc>
            </a:pPr>
            <a:r>
              <a:rPr lang="es-ES" sz="2000" b="1" dirty="0" smtClean="0"/>
              <a:t>VISIÓN</a:t>
            </a:r>
          </a:p>
          <a:p>
            <a:pPr>
              <a:lnSpc>
                <a:spcPct val="150000"/>
              </a:lnSpc>
            </a:pPr>
            <a:r>
              <a:rPr lang="es-ES" sz="2000" b="1" dirty="0" smtClean="0"/>
              <a:t>MISIÓN </a:t>
            </a:r>
          </a:p>
          <a:p>
            <a:pPr>
              <a:lnSpc>
                <a:spcPct val="150000"/>
              </a:lnSpc>
            </a:pPr>
            <a:r>
              <a:rPr lang="es-ES" sz="2000" b="1" dirty="0" smtClean="0"/>
              <a:t>FILOSOFÍA/VALORES</a:t>
            </a:r>
          </a:p>
          <a:p>
            <a:pPr>
              <a:lnSpc>
                <a:spcPct val="150000"/>
              </a:lnSpc>
            </a:pPr>
            <a:r>
              <a:rPr lang="es-ES" sz="2000" b="1" dirty="0" smtClean="0"/>
              <a:t>SERVICIOS</a:t>
            </a:r>
          </a:p>
          <a:p>
            <a:pPr>
              <a:lnSpc>
                <a:spcPct val="150000"/>
              </a:lnSpc>
            </a:pPr>
            <a:r>
              <a:rPr lang="es-ES" sz="2000" b="1" dirty="0" smtClean="0"/>
              <a:t> CONSTITUCIÓN LEGAL</a:t>
            </a:r>
          </a:p>
          <a:p>
            <a:pPr>
              <a:lnSpc>
                <a:spcPct val="150000"/>
              </a:lnSpc>
            </a:pPr>
            <a:r>
              <a:rPr lang="es-ES" sz="2000" b="1" dirty="0" smtClean="0"/>
              <a:t>ACCESIBILIDAD</a:t>
            </a:r>
          </a:p>
          <a:p>
            <a:endParaRPr lang="es-ES" dirty="0"/>
          </a:p>
        </p:txBody>
      </p:sp>
      <p:grpSp>
        <p:nvGrpSpPr>
          <p:cNvPr id="5" name="4 Grupo"/>
          <p:cNvGrpSpPr/>
          <p:nvPr/>
        </p:nvGrpSpPr>
        <p:grpSpPr>
          <a:xfrm>
            <a:off x="8072429" y="285728"/>
            <a:ext cx="1071571" cy="6240265"/>
            <a:chOff x="428596" y="571480"/>
            <a:chExt cx="1071571" cy="6740307"/>
          </a:xfrm>
        </p:grpSpPr>
        <p:sp>
          <p:nvSpPr>
            <p:cNvPr id="6" name="5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7" name="6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7239000" cy="1143000"/>
          </a:xfrm>
        </p:spPr>
        <p:txBody>
          <a:bodyPr>
            <a:normAutofit fontScale="90000"/>
          </a:bodyPr>
          <a:lstStyle/>
          <a:p>
            <a:r>
              <a:rPr lang="es-ES" dirty="0" smtClean="0"/>
              <a:t>PROCEDIMIENTO PARA CREACION DE CONTRATO</a:t>
            </a:r>
            <a:endParaRPr lang="es-ES" dirty="0"/>
          </a:p>
        </p:txBody>
      </p:sp>
      <p:grpSp>
        <p:nvGrpSpPr>
          <p:cNvPr id="60418" name="Group 2"/>
          <p:cNvGrpSpPr>
            <a:grpSpLocks/>
          </p:cNvGrpSpPr>
          <p:nvPr/>
        </p:nvGrpSpPr>
        <p:grpSpPr bwMode="auto">
          <a:xfrm>
            <a:off x="357158" y="2143116"/>
            <a:ext cx="7358113" cy="4643470"/>
            <a:chOff x="2047" y="3833"/>
            <a:chExt cx="8531" cy="8101"/>
          </a:xfrm>
        </p:grpSpPr>
        <p:sp>
          <p:nvSpPr>
            <p:cNvPr id="60419" name="AutoShape 3"/>
            <p:cNvSpPr>
              <a:spLocks noChangeArrowheads="1"/>
            </p:cNvSpPr>
            <p:nvPr/>
          </p:nvSpPr>
          <p:spPr bwMode="auto">
            <a:xfrm>
              <a:off x="2053" y="4654"/>
              <a:ext cx="1719" cy="726"/>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 Ingresa solicitud</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0" name="AutoShape 4"/>
            <p:cNvSpPr>
              <a:spLocks noChangeArrowheads="1"/>
            </p:cNvSpPr>
            <p:nvPr/>
          </p:nvSpPr>
          <p:spPr bwMode="auto">
            <a:xfrm>
              <a:off x="2066" y="3833"/>
              <a:ext cx="1706" cy="462"/>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Inicio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1" name="AutoShape 5"/>
            <p:cNvSpPr>
              <a:spLocks noChangeArrowheads="1"/>
            </p:cNvSpPr>
            <p:nvPr/>
          </p:nvSpPr>
          <p:spPr bwMode="auto">
            <a:xfrm>
              <a:off x="4184" y="11472"/>
              <a:ext cx="1619" cy="462"/>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Fin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0422" name="AutoShape 6"/>
            <p:cNvCxnSpPr>
              <a:cxnSpLocks noChangeShapeType="1"/>
            </p:cNvCxnSpPr>
            <p:nvPr/>
          </p:nvCxnSpPr>
          <p:spPr bwMode="auto">
            <a:xfrm>
              <a:off x="4961" y="6427"/>
              <a:ext cx="0" cy="303"/>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60423" name="AutoShape 7"/>
            <p:cNvCxnSpPr>
              <a:cxnSpLocks noChangeShapeType="1"/>
            </p:cNvCxnSpPr>
            <p:nvPr/>
          </p:nvCxnSpPr>
          <p:spPr bwMode="auto">
            <a:xfrm>
              <a:off x="4989" y="7387"/>
              <a:ext cx="8" cy="256"/>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60424" name="AutoShape 8"/>
            <p:cNvCxnSpPr>
              <a:cxnSpLocks noChangeShapeType="1"/>
            </p:cNvCxnSpPr>
            <p:nvPr/>
          </p:nvCxnSpPr>
          <p:spPr bwMode="auto">
            <a:xfrm>
              <a:off x="2903" y="4294"/>
              <a:ext cx="0" cy="267"/>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60425" name="AutoShape 9"/>
            <p:cNvCxnSpPr>
              <a:cxnSpLocks noChangeShapeType="1"/>
            </p:cNvCxnSpPr>
            <p:nvPr/>
          </p:nvCxnSpPr>
          <p:spPr bwMode="auto">
            <a:xfrm>
              <a:off x="2919" y="5379"/>
              <a:ext cx="1" cy="299"/>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60426" name="AutoShape 10"/>
            <p:cNvCxnSpPr>
              <a:cxnSpLocks noChangeShapeType="1"/>
            </p:cNvCxnSpPr>
            <p:nvPr/>
          </p:nvCxnSpPr>
          <p:spPr bwMode="auto">
            <a:xfrm>
              <a:off x="3773" y="6007"/>
              <a:ext cx="431"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60427" name="AutoShape 11"/>
            <p:cNvCxnSpPr>
              <a:cxnSpLocks noChangeShapeType="1"/>
            </p:cNvCxnSpPr>
            <p:nvPr/>
          </p:nvCxnSpPr>
          <p:spPr bwMode="auto">
            <a:xfrm flipH="1">
              <a:off x="5949" y="9902"/>
              <a:ext cx="2797"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60428" name="AutoShape 12"/>
            <p:cNvSpPr>
              <a:spLocks noChangeArrowheads="1"/>
            </p:cNvSpPr>
            <p:nvPr/>
          </p:nvSpPr>
          <p:spPr bwMode="auto">
            <a:xfrm>
              <a:off x="4192" y="5759"/>
              <a:ext cx="1794" cy="649"/>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3. Recibe documentación.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9" name="AutoShape 13"/>
            <p:cNvSpPr>
              <a:spLocks noChangeArrowheads="1"/>
            </p:cNvSpPr>
            <p:nvPr/>
          </p:nvSpPr>
          <p:spPr bwMode="auto">
            <a:xfrm>
              <a:off x="4158" y="6730"/>
              <a:ext cx="1794" cy="657"/>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4. Verifica datos de solicitud.</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0430" name="AutoShape 14"/>
            <p:cNvSpPr>
              <a:spLocks noChangeArrowheads="1"/>
            </p:cNvSpPr>
            <p:nvPr/>
          </p:nvSpPr>
          <p:spPr bwMode="auto">
            <a:xfrm>
              <a:off x="4178" y="8549"/>
              <a:ext cx="1776" cy="714"/>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6. envía solicitud al administrador.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pendiente.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0431" name="AutoShape 15"/>
            <p:cNvSpPr>
              <a:spLocks noChangeArrowheads="1"/>
            </p:cNvSpPr>
            <p:nvPr/>
          </p:nvSpPr>
          <p:spPr bwMode="auto">
            <a:xfrm>
              <a:off x="2047" y="5676"/>
              <a:ext cx="1735" cy="651"/>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2. Recepta solicitud.</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0432" name="AutoShape 16"/>
            <p:cNvSpPr>
              <a:spLocks noChangeArrowheads="1"/>
            </p:cNvSpPr>
            <p:nvPr/>
          </p:nvSpPr>
          <p:spPr bwMode="auto">
            <a:xfrm>
              <a:off x="4158" y="7643"/>
              <a:ext cx="1814" cy="61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cs typeface="Arial" pitchFamily="34" charset="0"/>
                </a:rPr>
                <a:t>5. Aprueba  crédito.</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cs typeface="Arial" pitchFamily="34" charset="0"/>
                </a:rPr>
                <a:t>pendiente.</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0433" name="AutoShape 17"/>
            <p:cNvCxnSpPr>
              <a:cxnSpLocks noChangeShapeType="1"/>
            </p:cNvCxnSpPr>
            <p:nvPr/>
          </p:nvCxnSpPr>
          <p:spPr bwMode="auto">
            <a:xfrm flipH="1">
              <a:off x="5024" y="8253"/>
              <a:ext cx="6" cy="299"/>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60434" name="AutoShape 18"/>
            <p:cNvSpPr>
              <a:spLocks noChangeArrowheads="1"/>
            </p:cNvSpPr>
            <p:nvPr/>
          </p:nvSpPr>
          <p:spPr bwMode="auto">
            <a:xfrm>
              <a:off x="6399" y="8569"/>
              <a:ext cx="1834" cy="741"/>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7. Ingresa solicitud.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0435" name="AutoShape 19"/>
            <p:cNvSpPr>
              <a:spLocks noChangeArrowheads="1"/>
            </p:cNvSpPr>
            <p:nvPr/>
          </p:nvSpPr>
          <p:spPr bwMode="auto">
            <a:xfrm>
              <a:off x="8741" y="8569"/>
              <a:ext cx="1837" cy="711"/>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8. Recibe contrato.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0436" name="AutoShape 20"/>
            <p:cNvCxnSpPr>
              <a:cxnSpLocks noChangeShapeType="1"/>
            </p:cNvCxnSpPr>
            <p:nvPr/>
          </p:nvCxnSpPr>
          <p:spPr bwMode="auto">
            <a:xfrm>
              <a:off x="5972" y="8974"/>
              <a:ext cx="424"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60437" name="AutoShape 21"/>
            <p:cNvSpPr>
              <a:spLocks noChangeArrowheads="1"/>
            </p:cNvSpPr>
            <p:nvPr/>
          </p:nvSpPr>
          <p:spPr bwMode="auto">
            <a:xfrm>
              <a:off x="8751" y="9517"/>
              <a:ext cx="1827" cy="725"/>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9. Elabora sobre para cliente.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0438" name="AutoShape 22"/>
            <p:cNvCxnSpPr>
              <a:cxnSpLocks noChangeShapeType="1"/>
            </p:cNvCxnSpPr>
            <p:nvPr/>
          </p:nvCxnSpPr>
          <p:spPr bwMode="auto">
            <a:xfrm>
              <a:off x="9582" y="9280"/>
              <a:ext cx="1" cy="237"/>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60439" name="AutoShape 23"/>
            <p:cNvSpPr>
              <a:spLocks noChangeArrowheads="1"/>
            </p:cNvSpPr>
            <p:nvPr/>
          </p:nvSpPr>
          <p:spPr bwMode="auto">
            <a:xfrm>
              <a:off x="4176" y="9500"/>
              <a:ext cx="1758" cy="721"/>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10. Ingresa recibo.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0440" name="AutoShape 24"/>
            <p:cNvSpPr>
              <a:spLocks noChangeArrowheads="1"/>
            </p:cNvSpPr>
            <p:nvPr/>
          </p:nvSpPr>
          <p:spPr bwMode="auto">
            <a:xfrm>
              <a:off x="4136" y="10490"/>
              <a:ext cx="1766" cy="695"/>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11. Archiva contrato.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0441" name="AutoShape 25"/>
            <p:cNvCxnSpPr>
              <a:cxnSpLocks noChangeShapeType="1"/>
            </p:cNvCxnSpPr>
            <p:nvPr/>
          </p:nvCxnSpPr>
          <p:spPr bwMode="auto">
            <a:xfrm>
              <a:off x="5074" y="10221"/>
              <a:ext cx="0" cy="269"/>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60442" name="AutoShape 26"/>
            <p:cNvCxnSpPr>
              <a:cxnSpLocks noChangeShapeType="1"/>
            </p:cNvCxnSpPr>
            <p:nvPr/>
          </p:nvCxnSpPr>
          <p:spPr bwMode="auto">
            <a:xfrm>
              <a:off x="8219" y="8882"/>
              <a:ext cx="527" cy="17"/>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60443" name="AutoShape 27"/>
            <p:cNvCxnSpPr>
              <a:cxnSpLocks noChangeShapeType="1"/>
            </p:cNvCxnSpPr>
            <p:nvPr/>
          </p:nvCxnSpPr>
          <p:spPr bwMode="auto">
            <a:xfrm>
              <a:off x="5034" y="11185"/>
              <a:ext cx="0" cy="287"/>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grpSp>
      <p:sp>
        <p:nvSpPr>
          <p:cNvPr id="30" name="29 Elipse"/>
          <p:cNvSpPr/>
          <p:nvPr/>
        </p:nvSpPr>
        <p:spPr>
          <a:xfrm>
            <a:off x="2000232" y="1428736"/>
            <a:ext cx="2000263"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a:t>Coordinadora de A/C</a:t>
            </a:r>
          </a:p>
        </p:txBody>
      </p:sp>
      <p:sp>
        <p:nvSpPr>
          <p:cNvPr id="31" name="30 Elipse"/>
          <p:cNvSpPr/>
          <p:nvPr/>
        </p:nvSpPr>
        <p:spPr>
          <a:xfrm>
            <a:off x="6143636" y="1428736"/>
            <a:ext cx="2000263"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Secretaria</a:t>
            </a:r>
            <a:endParaRPr lang="es-ES" sz="1600" dirty="0"/>
          </a:p>
        </p:txBody>
      </p:sp>
      <p:sp>
        <p:nvSpPr>
          <p:cNvPr id="32" name="31 Elipse"/>
          <p:cNvSpPr/>
          <p:nvPr/>
        </p:nvSpPr>
        <p:spPr>
          <a:xfrm>
            <a:off x="4000496" y="1428736"/>
            <a:ext cx="2143139"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Administrador</a:t>
            </a:r>
            <a:endParaRPr lang="es-ES" sz="1600" dirty="0"/>
          </a:p>
        </p:txBody>
      </p:sp>
      <p:sp>
        <p:nvSpPr>
          <p:cNvPr id="33" name="32 Elipse"/>
          <p:cNvSpPr/>
          <p:nvPr/>
        </p:nvSpPr>
        <p:spPr>
          <a:xfrm>
            <a:off x="-32" y="1428736"/>
            <a:ext cx="2000263"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smtClean="0"/>
              <a:t>Asesor de Ventas</a:t>
            </a:r>
            <a:endParaRPr lang="es-ES" sz="1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686700" cy="1143000"/>
          </a:xfrm>
        </p:spPr>
        <p:txBody>
          <a:bodyPr>
            <a:noAutofit/>
          </a:bodyPr>
          <a:lstStyle/>
          <a:p>
            <a:r>
              <a:rPr lang="es-ES" sz="3400" dirty="0" smtClean="0"/>
              <a:t>PROCEDIMIENTO PARA FACTURACION DE SERVICIOS ADICIONALES </a:t>
            </a:r>
          </a:p>
        </p:txBody>
      </p:sp>
      <p:sp>
        <p:nvSpPr>
          <p:cNvPr id="3" name="2 Marcador de contenido"/>
          <p:cNvSpPr>
            <a:spLocks noGrp="1"/>
          </p:cNvSpPr>
          <p:nvPr>
            <p:ph idx="1"/>
          </p:nvPr>
        </p:nvSpPr>
        <p:spPr>
          <a:xfrm>
            <a:off x="457200" y="1609416"/>
            <a:ext cx="7239000" cy="4105600"/>
          </a:xfrm>
        </p:spPr>
        <p:txBody>
          <a:bodyPr>
            <a:normAutofit fontScale="92500" lnSpcReduction="10000"/>
          </a:bodyPr>
          <a:lstStyle/>
          <a:p>
            <a:pPr>
              <a:lnSpc>
                <a:spcPct val="110000"/>
              </a:lnSpc>
              <a:defRPr/>
            </a:pPr>
            <a:r>
              <a:rPr lang="es-ES" sz="2200" b="1" dirty="0" smtClean="0"/>
              <a:t>EL PROPÓSITO: </a:t>
            </a:r>
          </a:p>
          <a:p>
            <a:pPr>
              <a:lnSpc>
                <a:spcPct val="110000"/>
              </a:lnSpc>
              <a:buNone/>
              <a:defRPr/>
            </a:pPr>
            <a:r>
              <a:rPr lang="es-ES" sz="2200" dirty="0" smtClean="0"/>
              <a:t>	Mostrar que paso a seguir para La facturación de los servicios adicionales en el momento de la emergencia.</a:t>
            </a:r>
          </a:p>
          <a:p>
            <a:pPr>
              <a:lnSpc>
                <a:spcPct val="110000"/>
              </a:lnSpc>
              <a:buNone/>
              <a:defRPr/>
            </a:pPr>
            <a:endParaRPr lang="es-ES" sz="2200" dirty="0" smtClean="0"/>
          </a:p>
          <a:p>
            <a:pPr>
              <a:lnSpc>
                <a:spcPct val="110000"/>
              </a:lnSpc>
              <a:defRPr/>
            </a:pPr>
            <a:r>
              <a:rPr lang="es-ES" sz="2200" b="1" dirty="0" smtClean="0"/>
              <a:t>ALCANCE:</a:t>
            </a:r>
          </a:p>
          <a:p>
            <a:pPr>
              <a:lnSpc>
                <a:spcPct val="110000"/>
              </a:lnSpc>
              <a:buNone/>
              <a:defRPr/>
            </a:pPr>
            <a:r>
              <a:rPr lang="es-ES" sz="2200" dirty="0" smtClean="0"/>
              <a:t>	En el departamento de funeraria, y lo realiza la coordinadora de servicio al cliente.</a:t>
            </a:r>
          </a:p>
          <a:p>
            <a:pPr>
              <a:lnSpc>
                <a:spcPct val="110000"/>
              </a:lnSpc>
              <a:buNone/>
              <a:defRPr/>
            </a:pPr>
            <a:endParaRPr lang="es-ES" sz="2200" dirty="0" smtClean="0"/>
          </a:p>
          <a:p>
            <a:pPr>
              <a:lnSpc>
                <a:spcPct val="110000"/>
              </a:lnSpc>
              <a:defRPr/>
            </a:pPr>
            <a:r>
              <a:rPr lang="es-ES" sz="2200" b="1" dirty="0" smtClean="0"/>
              <a:t>POLÍTICAS:</a:t>
            </a:r>
          </a:p>
          <a:p>
            <a:pPr>
              <a:lnSpc>
                <a:spcPct val="110000"/>
              </a:lnSpc>
              <a:buNone/>
              <a:defRPr/>
            </a:pPr>
            <a:r>
              <a:rPr lang="es-ES" sz="2200" dirty="0" smtClean="0"/>
              <a:t>	Una vez emitida y cobrada la factura, no se puede realizar cambio de nombre. </a:t>
            </a:r>
          </a:p>
          <a:p>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472386" cy="1143000"/>
          </a:xfrm>
        </p:spPr>
        <p:txBody>
          <a:bodyPr>
            <a:noAutofit/>
          </a:bodyPr>
          <a:lstStyle/>
          <a:p>
            <a:r>
              <a:rPr lang="es-ES" sz="3400" dirty="0" smtClean="0"/>
              <a:t>PROCEDIMIENTO PARA FACTURACION DE SERVICIOS ADICIONALES</a:t>
            </a:r>
          </a:p>
        </p:txBody>
      </p:sp>
      <p:sp>
        <p:nvSpPr>
          <p:cNvPr id="5" name="4 Subtítulo"/>
          <p:cNvSpPr>
            <a:spLocks noGrp="1"/>
          </p:cNvSpPr>
          <p:nvPr>
            <p:ph idx="1"/>
          </p:nvPr>
        </p:nvSpPr>
        <p:spPr/>
        <p:txBody>
          <a:bodyPr/>
          <a:lstStyle/>
          <a:p>
            <a:pPr marR="0" algn="ctr">
              <a:buNone/>
            </a:pPr>
            <a:r>
              <a:rPr lang="es-ES" sz="2800" b="1" dirty="0" smtClean="0"/>
              <a:t>CUADRO DE RESPONSABILIDADES</a:t>
            </a:r>
          </a:p>
        </p:txBody>
      </p:sp>
      <p:graphicFrame>
        <p:nvGraphicFramePr>
          <p:cNvPr id="6" name="3 Marcador de contenido"/>
          <p:cNvGraphicFramePr>
            <a:graphicFrameLocks/>
          </p:cNvGraphicFramePr>
          <p:nvPr/>
        </p:nvGraphicFramePr>
        <p:xfrm>
          <a:off x="1071538" y="2500306"/>
          <a:ext cx="6172200" cy="2497468"/>
        </p:xfrm>
        <a:graphic>
          <a:graphicData uri="http://schemas.openxmlformats.org/drawingml/2006/table">
            <a:tbl>
              <a:tblPr firstRow="1" bandRow="1">
                <a:tableStyleId>{793D81CF-94F2-401A-BA57-92F5A7B2D0C5}</a:tableStyleId>
              </a:tblPr>
              <a:tblGrid>
                <a:gridCol w="2057400"/>
                <a:gridCol w="2414590"/>
                <a:gridCol w="1700210"/>
              </a:tblGrid>
              <a:tr h="370840">
                <a:tc>
                  <a:txBody>
                    <a:bodyPr/>
                    <a:lstStyle/>
                    <a:p>
                      <a:r>
                        <a:rPr lang="es-ES" dirty="0" smtClean="0"/>
                        <a:t>Actividades </a:t>
                      </a:r>
                      <a:endParaRPr lang="es-ES" dirty="0"/>
                    </a:p>
                  </a:txBody>
                  <a:tcPr/>
                </a:tc>
                <a:tc>
                  <a:txBody>
                    <a:bodyPr/>
                    <a:lstStyle/>
                    <a:p>
                      <a:r>
                        <a:rPr lang="es-ES" dirty="0" smtClean="0"/>
                        <a:t>Coordinadora de Atención</a:t>
                      </a:r>
                      <a:r>
                        <a:rPr lang="es-ES" baseline="0" dirty="0" smtClean="0"/>
                        <a:t> al Cliente</a:t>
                      </a:r>
                      <a:endParaRPr lang="es-ES" dirty="0"/>
                    </a:p>
                  </a:txBody>
                  <a:tcPr/>
                </a:tc>
                <a:tc>
                  <a:txBody>
                    <a:bodyPr/>
                    <a:lstStyle/>
                    <a:p>
                      <a:r>
                        <a:rPr lang="es-ES" dirty="0" smtClean="0"/>
                        <a:t>Secretaria de Ventas</a:t>
                      </a:r>
                      <a:endParaRPr lang="es-ES" dirty="0"/>
                    </a:p>
                  </a:txBody>
                  <a:tcPr/>
                </a:tc>
              </a:tr>
              <a:tr h="370840">
                <a:tc>
                  <a:txBody>
                    <a:bodyPr/>
                    <a:lstStyle/>
                    <a:p>
                      <a:pPr algn="ctr"/>
                      <a:r>
                        <a:rPr lang="es-ES" dirty="0" smtClean="0"/>
                        <a:t>Emite factura</a:t>
                      </a:r>
                      <a:endParaRPr lang="es-ES" dirty="0"/>
                    </a:p>
                  </a:txBody>
                  <a:tcPr/>
                </a:tc>
                <a:tc>
                  <a:txBody>
                    <a:bodyPr/>
                    <a:lstStyle/>
                    <a:p>
                      <a:pPr algn="ctr"/>
                      <a:r>
                        <a:rPr lang="es-ES" dirty="0" smtClean="0"/>
                        <a:t>C</a:t>
                      </a:r>
                      <a:endParaRPr lang="es-ES" dirty="0"/>
                    </a:p>
                  </a:txBody>
                  <a:tcPr/>
                </a:tc>
                <a:tc>
                  <a:txBody>
                    <a:bodyPr/>
                    <a:lstStyle/>
                    <a:p>
                      <a:pPr algn="ctr"/>
                      <a:endParaRPr lang="es-ES" dirty="0"/>
                    </a:p>
                  </a:txBody>
                  <a:tcPr/>
                </a:tc>
              </a:tr>
              <a:tr h="417840">
                <a:tc>
                  <a:txBody>
                    <a:bodyPr/>
                    <a:lstStyle/>
                    <a:p>
                      <a:pPr algn="ctr"/>
                      <a:r>
                        <a:rPr lang="es-ES" dirty="0" smtClean="0"/>
                        <a:t>Ingresa</a:t>
                      </a:r>
                      <a:r>
                        <a:rPr lang="es-ES" baseline="0" dirty="0" smtClean="0"/>
                        <a:t> efectivo</a:t>
                      </a:r>
                      <a:endParaRPr lang="es-ES" dirty="0"/>
                    </a:p>
                  </a:txBody>
                  <a:tcPr/>
                </a:tc>
                <a:tc>
                  <a:txBody>
                    <a:bodyPr/>
                    <a:lstStyle/>
                    <a:p>
                      <a:pPr algn="ctr"/>
                      <a:r>
                        <a:rPr lang="es-ES" dirty="0" smtClean="0"/>
                        <a:t>R</a:t>
                      </a:r>
                      <a:endParaRPr lang="es-ES" dirty="0"/>
                    </a:p>
                  </a:txBody>
                  <a:tcPr/>
                </a:tc>
                <a:tc>
                  <a:txBody>
                    <a:bodyPr/>
                    <a:lstStyle/>
                    <a:p>
                      <a:pPr algn="ctr"/>
                      <a:r>
                        <a:rPr lang="es-ES" dirty="0" smtClean="0"/>
                        <a:t>C</a:t>
                      </a:r>
                      <a:endParaRPr lang="es-ES" dirty="0"/>
                    </a:p>
                  </a:txBody>
                  <a:tcPr/>
                </a:tc>
              </a:tr>
              <a:tr h="428628">
                <a:tc>
                  <a:txBody>
                    <a:bodyPr/>
                    <a:lstStyle/>
                    <a:p>
                      <a:pPr algn="ctr"/>
                      <a:r>
                        <a:rPr lang="es-ES" dirty="0" smtClean="0"/>
                        <a:t>Verifica pago</a:t>
                      </a:r>
                      <a:endParaRPr lang="es-ES" dirty="0"/>
                    </a:p>
                  </a:txBody>
                  <a:tcPr/>
                </a:tc>
                <a:tc>
                  <a:txBody>
                    <a:bodyPr/>
                    <a:lstStyle/>
                    <a:p>
                      <a:pPr algn="ctr"/>
                      <a:r>
                        <a:rPr lang="es-ES" dirty="0" smtClean="0"/>
                        <a:t>R</a:t>
                      </a:r>
                      <a:endParaRPr lang="es-ES" dirty="0"/>
                    </a:p>
                  </a:txBody>
                  <a:tcPr/>
                </a:tc>
                <a:tc>
                  <a:txBody>
                    <a:bodyPr/>
                    <a:lstStyle/>
                    <a:p>
                      <a:pPr algn="ctr"/>
                      <a:endParaRPr lang="es-ES" dirty="0"/>
                    </a:p>
                  </a:txBody>
                  <a:tcPr/>
                </a:tc>
              </a:tr>
              <a:tr h="370840">
                <a:tc>
                  <a:txBody>
                    <a:bodyPr/>
                    <a:lstStyle/>
                    <a:p>
                      <a:pPr algn="ctr"/>
                      <a:r>
                        <a:rPr lang="es-ES" dirty="0" smtClean="0"/>
                        <a:t>Archiva copia de factura</a:t>
                      </a:r>
                      <a:endParaRPr lang="es-ES" dirty="0"/>
                    </a:p>
                  </a:txBody>
                  <a:tcPr/>
                </a:tc>
                <a:tc>
                  <a:txBody>
                    <a:bodyPr/>
                    <a:lstStyle/>
                    <a:p>
                      <a:pPr algn="ctr"/>
                      <a:r>
                        <a:rPr lang="es-ES" dirty="0" smtClean="0"/>
                        <a:t>R</a:t>
                      </a:r>
                      <a:endParaRPr lang="es-ES" dirty="0"/>
                    </a:p>
                  </a:txBody>
                  <a:tcPr/>
                </a:tc>
                <a:tc>
                  <a:txBody>
                    <a:bodyPr/>
                    <a:lstStyle/>
                    <a:p>
                      <a:pPr algn="ctr"/>
                      <a:endParaRPr lang="es-ES" dirty="0"/>
                    </a:p>
                  </a:txBody>
                  <a:tcPr/>
                </a:tc>
              </a:tr>
            </a:tbl>
          </a:graphicData>
        </a:graphic>
      </p:graphicFrame>
      <p:grpSp>
        <p:nvGrpSpPr>
          <p:cNvPr id="7" name="6 Grupo"/>
          <p:cNvGrpSpPr/>
          <p:nvPr/>
        </p:nvGrpSpPr>
        <p:grpSpPr>
          <a:xfrm>
            <a:off x="8072429" y="285728"/>
            <a:ext cx="1071571" cy="6240265"/>
            <a:chOff x="428596" y="571480"/>
            <a:chExt cx="1071571" cy="6740307"/>
          </a:xfrm>
        </p:grpSpPr>
        <p:sp>
          <p:nvSpPr>
            <p:cNvPr id="8" name="7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9" name="8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57200" y="320040"/>
            <a:ext cx="7686700" cy="1143000"/>
          </a:xfrm>
        </p:spPr>
        <p:txBody>
          <a:bodyPr>
            <a:noAutofit/>
          </a:bodyPr>
          <a:lstStyle/>
          <a:p>
            <a:pPr>
              <a:defRPr/>
            </a:pPr>
            <a:r>
              <a:rPr lang="es-ES" sz="3400" dirty="0" smtClean="0"/>
              <a:t>PROCEDIMIENTO PARA FACTURACION DE SERVICIOS ADICIONALES</a:t>
            </a:r>
          </a:p>
        </p:txBody>
      </p:sp>
      <p:sp>
        <p:nvSpPr>
          <p:cNvPr id="7171" name="2 Marcador de contenido"/>
          <p:cNvSpPr>
            <a:spLocks noGrp="1"/>
          </p:cNvSpPr>
          <p:nvPr>
            <p:ph idx="1"/>
          </p:nvPr>
        </p:nvSpPr>
        <p:spPr/>
        <p:txBody>
          <a:bodyPr/>
          <a:lstStyle/>
          <a:p>
            <a:pPr marR="0" eaLnBrk="1" hangingPunct="1">
              <a:buNone/>
            </a:pPr>
            <a:r>
              <a:rPr lang="es-ES" dirty="0" smtClean="0"/>
              <a:t> </a:t>
            </a:r>
          </a:p>
          <a:p>
            <a:pPr marR="0" eaLnBrk="1" hangingPunct="1"/>
            <a:endParaRPr lang="es-ES" dirty="0" smtClean="0"/>
          </a:p>
        </p:txBody>
      </p:sp>
      <p:sp>
        <p:nvSpPr>
          <p:cNvPr id="8" name="7 Elipse"/>
          <p:cNvSpPr/>
          <p:nvPr/>
        </p:nvSpPr>
        <p:spPr>
          <a:xfrm>
            <a:off x="1000100" y="1500174"/>
            <a:ext cx="1857375" cy="642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Cliente</a:t>
            </a:r>
          </a:p>
        </p:txBody>
      </p:sp>
      <p:sp>
        <p:nvSpPr>
          <p:cNvPr id="9" name="8 Elipse"/>
          <p:cNvSpPr/>
          <p:nvPr/>
        </p:nvSpPr>
        <p:spPr>
          <a:xfrm>
            <a:off x="3214688" y="1428736"/>
            <a:ext cx="2357437"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Coordinadora de A/C</a:t>
            </a:r>
          </a:p>
        </p:txBody>
      </p:sp>
      <p:sp>
        <p:nvSpPr>
          <p:cNvPr id="10" name="9 Elipse"/>
          <p:cNvSpPr/>
          <p:nvPr/>
        </p:nvSpPr>
        <p:spPr>
          <a:xfrm>
            <a:off x="5786446" y="1500174"/>
            <a:ext cx="1857375" cy="6429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Caja</a:t>
            </a:r>
          </a:p>
        </p:txBody>
      </p:sp>
      <p:grpSp>
        <p:nvGrpSpPr>
          <p:cNvPr id="7169" name="Group 1"/>
          <p:cNvGrpSpPr>
            <a:grpSpLocks/>
          </p:cNvGrpSpPr>
          <p:nvPr/>
        </p:nvGrpSpPr>
        <p:grpSpPr bwMode="auto">
          <a:xfrm>
            <a:off x="928662" y="2474918"/>
            <a:ext cx="6572296" cy="4097354"/>
            <a:chOff x="2489" y="4537"/>
            <a:chExt cx="7545" cy="8404"/>
          </a:xfrm>
        </p:grpSpPr>
        <p:cxnSp>
          <p:nvCxnSpPr>
            <p:cNvPr id="2" name="AutoShape 2"/>
            <p:cNvCxnSpPr>
              <a:cxnSpLocks noChangeShapeType="1"/>
            </p:cNvCxnSpPr>
            <p:nvPr/>
          </p:nvCxnSpPr>
          <p:spPr bwMode="auto">
            <a:xfrm>
              <a:off x="6361" y="6822"/>
              <a:ext cx="1" cy="44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3" name="AutoShape 3"/>
            <p:cNvCxnSpPr>
              <a:cxnSpLocks noChangeShapeType="1"/>
            </p:cNvCxnSpPr>
            <p:nvPr/>
          </p:nvCxnSpPr>
          <p:spPr bwMode="auto">
            <a:xfrm>
              <a:off x="9144" y="8465"/>
              <a:ext cx="0" cy="576"/>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7172" name="AutoShape 4"/>
            <p:cNvCxnSpPr>
              <a:cxnSpLocks noChangeShapeType="1"/>
            </p:cNvCxnSpPr>
            <p:nvPr/>
          </p:nvCxnSpPr>
          <p:spPr bwMode="auto">
            <a:xfrm>
              <a:off x="3401" y="5313"/>
              <a:ext cx="0" cy="446"/>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7173" name="AutoShape 5"/>
            <p:cNvCxnSpPr>
              <a:cxnSpLocks noChangeShapeType="1"/>
            </p:cNvCxnSpPr>
            <p:nvPr/>
          </p:nvCxnSpPr>
          <p:spPr bwMode="auto">
            <a:xfrm>
              <a:off x="2859" y="6818"/>
              <a:ext cx="1077"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7174" name="AutoShape 6"/>
            <p:cNvSpPr>
              <a:spLocks noChangeArrowheads="1"/>
            </p:cNvSpPr>
            <p:nvPr/>
          </p:nvSpPr>
          <p:spPr bwMode="auto">
            <a:xfrm>
              <a:off x="2513" y="5757"/>
              <a:ext cx="1780" cy="1142"/>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 Solicita servicios adicionales.</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175" name="AutoShape 7"/>
            <p:cNvSpPr>
              <a:spLocks noChangeArrowheads="1"/>
            </p:cNvSpPr>
            <p:nvPr/>
          </p:nvSpPr>
          <p:spPr bwMode="auto">
            <a:xfrm>
              <a:off x="5458" y="5644"/>
              <a:ext cx="1780" cy="1178"/>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dirty="0" smtClean="0">
                  <a:ln>
                    <a:noFill/>
                  </a:ln>
                  <a:solidFill>
                    <a:schemeClr val="tx1"/>
                  </a:solidFill>
                  <a:effectLst/>
                  <a:latin typeface="Times New Roman" pitchFamily="18" charset="0"/>
                  <a:cs typeface="Arial" pitchFamily="34" charset="0"/>
                </a:rPr>
                <a:t>2. Escoge opciones en sistema.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6" name="AutoShape 8"/>
            <p:cNvSpPr>
              <a:spLocks noChangeArrowheads="1"/>
            </p:cNvSpPr>
            <p:nvPr/>
          </p:nvSpPr>
          <p:spPr bwMode="auto">
            <a:xfrm>
              <a:off x="5458" y="7288"/>
              <a:ext cx="1780" cy="1142"/>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3. Ingresa factura impresa a caja.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177" name="AutoShape 9"/>
            <p:cNvSpPr>
              <a:spLocks noChangeArrowheads="1"/>
            </p:cNvSpPr>
            <p:nvPr/>
          </p:nvSpPr>
          <p:spPr bwMode="auto">
            <a:xfrm>
              <a:off x="2515" y="9055"/>
              <a:ext cx="1780" cy="1268"/>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6. verifica comprobante.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178" name="AutoShape 10"/>
            <p:cNvSpPr>
              <a:spLocks noChangeArrowheads="1"/>
            </p:cNvSpPr>
            <p:nvPr/>
          </p:nvSpPr>
          <p:spPr bwMode="auto">
            <a:xfrm>
              <a:off x="8254" y="7272"/>
              <a:ext cx="1780" cy="1166"/>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4. Recibe dinero del cliente.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179" name="AutoShape 11"/>
            <p:cNvSpPr>
              <a:spLocks noChangeArrowheads="1"/>
            </p:cNvSpPr>
            <p:nvPr/>
          </p:nvSpPr>
          <p:spPr bwMode="auto">
            <a:xfrm>
              <a:off x="8253" y="9031"/>
              <a:ext cx="1780" cy="1267"/>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5. Entrega comprobante.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180" name="AutoShape 12"/>
            <p:cNvSpPr>
              <a:spLocks noChangeArrowheads="1"/>
            </p:cNvSpPr>
            <p:nvPr/>
          </p:nvSpPr>
          <p:spPr bwMode="auto">
            <a:xfrm>
              <a:off x="2489" y="4537"/>
              <a:ext cx="1825" cy="773"/>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Inicio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7181" name="AutoShape 13"/>
            <p:cNvCxnSpPr>
              <a:cxnSpLocks noChangeShapeType="1"/>
            </p:cNvCxnSpPr>
            <p:nvPr/>
          </p:nvCxnSpPr>
          <p:spPr bwMode="auto">
            <a:xfrm>
              <a:off x="3344" y="11265"/>
              <a:ext cx="2114"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7182" name="AutoShape 14"/>
            <p:cNvSpPr>
              <a:spLocks noChangeArrowheads="1"/>
            </p:cNvSpPr>
            <p:nvPr/>
          </p:nvSpPr>
          <p:spPr bwMode="auto">
            <a:xfrm>
              <a:off x="5646" y="12225"/>
              <a:ext cx="1825" cy="716"/>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Fin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7183" name="AutoShape 15"/>
            <p:cNvCxnSpPr>
              <a:cxnSpLocks noChangeShapeType="1"/>
            </p:cNvCxnSpPr>
            <p:nvPr/>
          </p:nvCxnSpPr>
          <p:spPr bwMode="auto">
            <a:xfrm flipH="1">
              <a:off x="4293" y="9547"/>
              <a:ext cx="3986" cy="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7184" name="AutoShape 16"/>
            <p:cNvSpPr>
              <a:spLocks noChangeArrowheads="1"/>
            </p:cNvSpPr>
            <p:nvPr/>
          </p:nvSpPr>
          <p:spPr bwMode="auto">
            <a:xfrm>
              <a:off x="5458" y="10373"/>
              <a:ext cx="1780" cy="1285"/>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7. Archiva copia de planilla.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7185" name="AutoShape 17"/>
            <p:cNvCxnSpPr>
              <a:cxnSpLocks noChangeShapeType="1"/>
            </p:cNvCxnSpPr>
            <p:nvPr/>
          </p:nvCxnSpPr>
          <p:spPr bwMode="auto">
            <a:xfrm>
              <a:off x="3331" y="10334"/>
              <a:ext cx="0" cy="931"/>
            </a:xfrm>
            <a:prstGeom prst="straightConnector1">
              <a:avLst/>
            </a:prstGeom>
            <a:ln>
              <a:headEnd/>
              <a:tailEnd/>
            </a:ln>
          </p:spPr>
          <p:style>
            <a:lnRef idx="2">
              <a:schemeClr val="accent1"/>
            </a:lnRef>
            <a:fillRef idx="1">
              <a:schemeClr val="lt1"/>
            </a:fillRef>
            <a:effectRef idx="0">
              <a:schemeClr val="accent1"/>
            </a:effectRef>
            <a:fontRef idx="minor">
              <a:schemeClr val="dk1"/>
            </a:fontRef>
          </p:style>
        </p:cxnSp>
        <p:cxnSp>
          <p:nvCxnSpPr>
            <p:cNvPr id="7186" name="AutoShape 18"/>
            <p:cNvCxnSpPr>
              <a:cxnSpLocks noChangeShapeType="1"/>
            </p:cNvCxnSpPr>
            <p:nvPr/>
          </p:nvCxnSpPr>
          <p:spPr bwMode="auto">
            <a:xfrm>
              <a:off x="6360" y="11662"/>
              <a:ext cx="0" cy="577"/>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7187" name="AutoShape 19"/>
            <p:cNvCxnSpPr>
              <a:cxnSpLocks noChangeShapeType="1"/>
            </p:cNvCxnSpPr>
            <p:nvPr/>
          </p:nvCxnSpPr>
          <p:spPr bwMode="auto">
            <a:xfrm>
              <a:off x="4293" y="6293"/>
              <a:ext cx="1165" cy="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7188" name="AutoShape 20"/>
            <p:cNvCxnSpPr>
              <a:cxnSpLocks noChangeShapeType="1"/>
            </p:cNvCxnSpPr>
            <p:nvPr/>
          </p:nvCxnSpPr>
          <p:spPr bwMode="auto">
            <a:xfrm>
              <a:off x="7238" y="7865"/>
              <a:ext cx="1043"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algn="ctr" eaLnBrk="1" hangingPunct="1">
              <a:defRPr/>
            </a:pPr>
            <a:r>
              <a:rPr lang="es-ES" sz="3400" dirty="0" smtClean="0"/>
              <a:t>PROCEDIMIENTO PARA SOLICITAR REEMBOLSO DE GASTOS AL IESS</a:t>
            </a:r>
          </a:p>
        </p:txBody>
      </p:sp>
      <p:sp>
        <p:nvSpPr>
          <p:cNvPr id="8195" name="2 Marcador de contenido"/>
          <p:cNvSpPr>
            <a:spLocks noGrp="1"/>
          </p:cNvSpPr>
          <p:nvPr>
            <p:ph idx="1"/>
          </p:nvPr>
        </p:nvSpPr>
        <p:spPr/>
        <p:txBody>
          <a:bodyPr>
            <a:noAutofit/>
          </a:bodyPr>
          <a:lstStyle/>
          <a:p>
            <a:pPr>
              <a:lnSpc>
                <a:spcPct val="120000"/>
              </a:lnSpc>
              <a:defRPr/>
            </a:pPr>
            <a:r>
              <a:rPr lang="es-ES" sz="2000" b="1" dirty="0" smtClean="0"/>
              <a:t>PRÓPOSITO:</a:t>
            </a:r>
          </a:p>
          <a:p>
            <a:pPr>
              <a:lnSpc>
                <a:spcPct val="120000"/>
              </a:lnSpc>
              <a:buNone/>
              <a:defRPr/>
            </a:pPr>
            <a:r>
              <a:rPr lang="es-ES" sz="2000" dirty="0" smtClean="0"/>
              <a:t>	 Muestra los pasos a seguir para la emisión de documentos, para el reembolso de gastos fúnebres.</a:t>
            </a:r>
          </a:p>
          <a:p>
            <a:pPr marR="0">
              <a:lnSpc>
                <a:spcPct val="120000"/>
              </a:lnSpc>
              <a:defRPr/>
            </a:pPr>
            <a:r>
              <a:rPr lang="es-ES" sz="2000" b="1" dirty="0" smtClean="0"/>
              <a:t>ALCANCE:</a:t>
            </a:r>
          </a:p>
          <a:p>
            <a:pPr marR="0">
              <a:lnSpc>
                <a:spcPct val="120000"/>
              </a:lnSpc>
              <a:buNone/>
              <a:defRPr/>
            </a:pPr>
            <a:r>
              <a:rPr lang="es-ES" sz="2000" dirty="0" smtClean="0"/>
              <a:t>	 Se emite en la asesoría contable y se aplica para rembolso de gastos mortuorios en las diferentes aseguradoras.</a:t>
            </a:r>
          </a:p>
          <a:p>
            <a:pPr>
              <a:lnSpc>
                <a:spcPct val="120000"/>
              </a:lnSpc>
              <a:defRPr/>
            </a:pPr>
            <a:r>
              <a:rPr lang="es-ES" sz="2000" b="1" dirty="0" smtClean="0"/>
              <a:t>POLÍTICAS:</a:t>
            </a:r>
          </a:p>
          <a:p>
            <a:pPr marR="0">
              <a:lnSpc>
                <a:spcPct val="120000"/>
              </a:lnSpc>
              <a:buNone/>
              <a:defRPr/>
            </a:pPr>
            <a:r>
              <a:rPr lang="es-ES" sz="2000" dirty="0" smtClean="0"/>
              <a:t>	En la factura podrá ser emitida solo a nombre de la persona la cuál adquirió la compra.   En caso de fallecer el cliente no se podrá realizar el cobro de gastos ya que la empresa protege al cliente con el seguro de desgravamen siempre y cuando este al día en sus pagos.</a:t>
            </a:r>
          </a:p>
          <a:p>
            <a:pPr marR="0" eaLnBrk="1" hangingPunct="1"/>
            <a:endParaRPr lang="es-ES" sz="2000" dirty="0" smtClean="0"/>
          </a:p>
          <a:p>
            <a:pPr marR="0" eaLnBrk="1" hangingPunct="1">
              <a:buNone/>
            </a:pPr>
            <a:endParaRPr lang="es-ES" sz="20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3 Título"/>
          <p:cNvSpPr>
            <a:spLocks noGrp="1"/>
          </p:cNvSpPr>
          <p:nvPr>
            <p:ph type="title"/>
          </p:nvPr>
        </p:nvSpPr>
        <p:spPr/>
        <p:txBody>
          <a:bodyPr/>
          <a:lstStyle/>
          <a:p>
            <a:pPr algn="ctr" eaLnBrk="1" hangingPunct="1">
              <a:defRPr/>
            </a:pPr>
            <a:r>
              <a:rPr lang="es-ES" sz="3400" dirty="0" smtClean="0"/>
              <a:t>PROCEDIMIENTO PARA SOLICITAR REEMBOLSO DE GASTOS AL IESS</a:t>
            </a:r>
          </a:p>
        </p:txBody>
      </p:sp>
      <p:sp>
        <p:nvSpPr>
          <p:cNvPr id="2" name="2 Marcador de contenido"/>
          <p:cNvSpPr>
            <a:spLocks noGrp="1"/>
          </p:cNvSpPr>
          <p:nvPr>
            <p:ph idx="1"/>
          </p:nvPr>
        </p:nvSpPr>
        <p:spPr/>
        <p:txBody>
          <a:bodyPr/>
          <a:lstStyle/>
          <a:p>
            <a:pPr marR="0" algn="ctr" eaLnBrk="1" hangingPunct="1">
              <a:buNone/>
            </a:pPr>
            <a:r>
              <a:rPr lang="es-ES" b="1" dirty="0" smtClean="0"/>
              <a:t>CUADRO DE RESPONSABILIDADES</a:t>
            </a:r>
          </a:p>
        </p:txBody>
      </p:sp>
      <p:graphicFrame>
        <p:nvGraphicFramePr>
          <p:cNvPr id="5" name="4 Tabla"/>
          <p:cNvGraphicFramePr>
            <a:graphicFrameLocks noGrp="1"/>
          </p:cNvGraphicFramePr>
          <p:nvPr/>
        </p:nvGraphicFramePr>
        <p:xfrm>
          <a:off x="642910" y="2214554"/>
          <a:ext cx="7143801" cy="3307080"/>
        </p:xfrm>
        <a:graphic>
          <a:graphicData uri="http://schemas.openxmlformats.org/drawingml/2006/table">
            <a:tbl>
              <a:tblPr firstRow="1" bandRow="1">
                <a:tableStyleId>{793D81CF-94F2-401A-BA57-92F5A7B2D0C5}</a:tableStyleId>
              </a:tblPr>
              <a:tblGrid>
                <a:gridCol w="2786082"/>
                <a:gridCol w="1714512"/>
                <a:gridCol w="2643207"/>
              </a:tblGrid>
              <a:tr h="370840">
                <a:tc>
                  <a:txBody>
                    <a:bodyPr/>
                    <a:lstStyle/>
                    <a:p>
                      <a:pPr algn="ctr"/>
                      <a:r>
                        <a:rPr lang="es-ES" dirty="0" smtClean="0"/>
                        <a:t>Actividades</a:t>
                      </a:r>
                      <a:endParaRPr lang="es-ES" dirty="0"/>
                    </a:p>
                  </a:txBody>
                  <a:tcPr/>
                </a:tc>
                <a:tc>
                  <a:txBody>
                    <a:bodyPr/>
                    <a:lstStyle/>
                    <a:p>
                      <a:pPr algn="ctr"/>
                      <a:r>
                        <a:rPr lang="es-ES" dirty="0" smtClean="0"/>
                        <a:t>Coordinadora de Atención al Cliente</a:t>
                      </a:r>
                      <a:endParaRPr lang="es-ES" dirty="0"/>
                    </a:p>
                  </a:txBody>
                  <a:tcPr/>
                </a:tc>
                <a:tc>
                  <a:txBody>
                    <a:bodyPr/>
                    <a:lstStyle/>
                    <a:p>
                      <a:pPr algn="ctr"/>
                      <a:r>
                        <a:rPr lang="es-ES" dirty="0" smtClean="0"/>
                        <a:t>Administrador</a:t>
                      </a:r>
                      <a:endParaRPr lang="es-ES" dirty="0"/>
                    </a:p>
                  </a:txBody>
                  <a:tcPr/>
                </a:tc>
              </a:tr>
              <a:tr h="370840">
                <a:tc>
                  <a:txBody>
                    <a:bodyPr/>
                    <a:lstStyle/>
                    <a:p>
                      <a:r>
                        <a:rPr lang="es-ES" dirty="0" smtClean="0"/>
                        <a:t>Sella y entrega factura</a:t>
                      </a:r>
                      <a:endParaRPr lang="es-ES" dirty="0"/>
                    </a:p>
                  </a:txBody>
                  <a:tcPr/>
                </a:tc>
                <a:tc>
                  <a:txBody>
                    <a:bodyPr/>
                    <a:lstStyle/>
                    <a:p>
                      <a:pPr algn="ctr"/>
                      <a:r>
                        <a:rPr lang="es-ES" dirty="0" smtClean="0"/>
                        <a:t>R</a:t>
                      </a:r>
                      <a:endParaRPr lang="es-ES" dirty="0"/>
                    </a:p>
                  </a:txBody>
                  <a:tcPr/>
                </a:tc>
                <a:tc>
                  <a:txBody>
                    <a:bodyPr/>
                    <a:lstStyle/>
                    <a:p>
                      <a:pPr algn="ctr"/>
                      <a:endParaRPr lang="es-ES" dirty="0"/>
                    </a:p>
                  </a:txBody>
                  <a:tcPr/>
                </a:tc>
              </a:tr>
              <a:tr h="370840">
                <a:tc>
                  <a:txBody>
                    <a:bodyPr/>
                    <a:lstStyle/>
                    <a:p>
                      <a:r>
                        <a:rPr lang="es-ES" dirty="0" smtClean="0"/>
                        <a:t>Emite</a:t>
                      </a:r>
                      <a:r>
                        <a:rPr lang="es-ES" baseline="0" dirty="0" smtClean="0"/>
                        <a:t> carta para IESS</a:t>
                      </a:r>
                      <a:endParaRPr lang="es-ES" dirty="0"/>
                    </a:p>
                  </a:txBody>
                  <a:tcPr/>
                </a:tc>
                <a:tc>
                  <a:txBody>
                    <a:bodyPr/>
                    <a:lstStyle/>
                    <a:p>
                      <a:pPr algn="ctr"/>
                      <a:r>
                        <a:rPr lang="es-ES" dirty="0" smtClean="0"/>
                        <a:t>R</a:t>
                      </a:r>
                      <a:endParaRPr lang="es-ES" dirty="0"/>
                    </a:p>
                  </a:txBody>
                  <a:tcPr/>
                </a:tc>
                <a:tc>
                  <a:txBody>
                    <a:bodyPr/>
                    <a:lstStyle/>
                    <a:p>
                      <a:pPr algn="ctr"/>
                      <a:endParaRPr lang="es-ES"/>
                    </a:p>
                  </a:txBody>
                  <a:tcPr/>
                </a:tc>
              </a:tr>
              <a:tr h="370840">
                <a:tc>
                  <a:txBody>
                    <a:bodyPr/>
                    <a:lstStyle/>
                    <a:p>
                      <a:r>
                        <a:rPr lang="es-ES" dirty="0" smtClean="0"/>
                        <a:t>Firma</a:t>
                      </a:r>
                      <a:r>
                        <a:rPr lang="es-ES" baseline="0" dirty="0" smtClean="0"/>
                        <a:t> la carta</a:t>
                      </a:r>
                      <a:endParaRPr lang="es-ES" dirty="0"/>
                    </a:p>
                  </a:txBody>
                  <a:tcPr/>
                </a:tc>
                <a:tc>
                  <a:txBody>
                    <a:bodyPr/>
                    <a:lstStyle/>
                    <a:p>
                      <a:pPr algn="ctr"/>
                      <a:r>
                        <a:rPr lang="es-ES" dirty="0" smtClean="0"/>
                        <a:t>C</a:t>
                      </a:r>
                      <a:endParaRPr lang="es-ES" dirty="0"/>
                    </a:p>
                  </a:txBody>
                  <a:tcPr/>
                </a:tc>
                <a:tc>
                  <a:txBody>
                    <a:bodyPr/>
                    <a:lstStyle/>
                    <a:p>
                      <a:pPr algn="ctr"/>
                      <a:r>
                        <a:rPr lang="es-ES" dirty="0" smtClean="0"/>
                        <a:t>R</a:t>
                      </a:r>
                      <a:endParaRPr lang="es-ES" dirty="0"/>
                    </a:p>
                  </a:txBody>
                  <a:tcPr/>
                </a:tc>
              </a:tr>
              <a:tr h="370840">
                <a:tc>
                  <a:txBody>
                    <a:bodyPr/>
                    <a:lstStyle/>
                    <a:p>
                      <a:r>
                        <a:rPr lang="es-ES" dirty="0" smtClean="0"/>
                        <a:t>Entrega carta y factura a cliente</a:t>
                      </a:r>
                      <a:endParaRPr lang="es-ES" dirty="0"/>
                    </a:p>
                  </a:txBody>
                  <a:tcPr/>
                </a:tc>
                <a:tc>
                  <a:txBody>
                    <a:bodyPr/>
                    <a:lstStyle/>
                    <a:p>
                      <a:pPr algn="ctr"/>
                      <a:r>
                        <a:rPr lang="es-ES" dirty="0" smtClean="0"/>
                        <a:t>R</a:t>
                      </a:r>
                      <a:endParaRPr lang="es-ES" dirty="0"/>
                    </a:p>
                  </a:txBody>
                  <a:tcPr/>
                </a:tc>
                <a:tc>
                  <a:txBody>
                    <a:bodyPr/>
                    <a:lstStyle/>
                    <a:p>
                      <a:pPr algn="ctr"/>
                      <a:endParaRPr lang="es-ES" dirty="0"/>
                    </a:p>
                  </a:txBody>
                  <a:tcPr/>
                </a:tc>
              </a:tr>
              <a:tr h="370840">
                <a:tc>
                  <a:txBody>
                    <a:bodyPr/>
                    <a:lstStyle/>
                    <a:p>
                      <a:r>
                        <a:rPr lang="es-ES" dirty="0" smtClean="0"/>
                        <a:t>Archivo de copia de factura</a:t>
                      </a:r>
                      <a:endParaRPr lang="es-ES" dirty="0"/>
                    </a:p>
                  </a:txBody>
                  <a:tcPr/>
                </a:tc>
                <a:tc>
                  <a:txBody>
                    <a:bodyPr/>
                    <a:lstStyle/>
                    <a:p>
                      <a:pPr algn="ctr"/>
                      <a:r>
                        <a:rPr lang="es-ES" dirty="0" smtClean="0"/>
                        <a:t>R</a:t>
                      </a:r>
                      <a:endParaRPr lang="es-ES" dirty="0"/>
                    </a:p>
                  </a:txBody>
                  <a:tcPr/>
                </a:tc>
                <a:tc>
                  <a:txBody>
                    <a:bodyPr/>
                    <a:lstStyle/>
                    <a:p>
                      <a:pPr algn="ctr"/>
                      <a:endParaRPr lang="es-ES" dirty="0"/>
                    </a:p>
                  </a:txBody>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42852"/>
            <a:ext cx="7239000" cy="1143000"/>
          </a:xfrm>
        </p:spPr>
        <p:txBody>
          <a:bodyPr>
            <a:normAutofit/>
          </a:bodyPr>
          <a:lstStyle/>
          <a:p>
            <a:pPr algn="ctr">
              <a:defRPr/>
            </a:pPr>
            <a:r>
              <a:rPr lang="es-ES" sz="3400" dirty="0" smtClean="0"/>
              <a:t>PROCEDIMIENTO PARA SOLICITAR REEMBOLSO DE GASTOS AL IESS</a:t>
            </a:r>
          </a:p>
        </p:txBody>
      </p:sp>
      <p:sp>
        <p:nvSpPr>
          <p:cNvPr id="60" name="59 Elipse"/>
          <p:cNvSpPr/>
          <p:nvPr/>
        </p:nvSpPr>
        <p:spPr>
          <a:xfrm>
            <a:off x="579715" y="1500174"/>
            <a:ext cx="1964531" cy="507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Cliente</a:t>
            </a:r>
          </a:p>
        </p:txBody>
      </p:sp>
      <p:sp>
        <p:nvSpPr>
          <p:cNvPr id="61" name="60 Elipse"/>
          <p:cNvSpPr/>
          <p:nvPr/>
        </p:nvSpPr>
        <p:spPr>
          <a:xfrm>
            <a:off x="2857488" y="1500142"/>
            <a:ext cx="2493461" cy="5715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Coordinadora de A/C</a:t>
            </a:r>
          </a:p>
        </p:txBody>
      </p:sp>
      <p:sp>
        <p:nvSpPr>
          <p:cNvPr id="64" name="63 Elipse"/>
          <p:cNvSpPr/>
          <p:nvPr/>
        </p:nvSpPr>
        <p:spPr>
          <a:xfrm>
            <a:off x="5572132" y="1500143"/>
            <a:ext cx="2493461" cy="5000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Administrador</a:t>
            </a:r>
          </a:p>
        </p:txBody>
      </p:sp>
      <p:grpSp>
        <p:nvGrpSpPr>
          <p:cNvPr id="4097" name="Group 1"/>
          <p:cNvGrpSpPr>
            <a:grpSpLocks/>
          </p:cNvGrpSpPr>
          <p:nvPr/>
        </p:nvGrpSpPr>
        <p:grpSpPr bwMode="auto">
          <a:xfrm>
            <a:off x="785786" y="2285992"/>
            <a:ext cx="6572295" cy="4367219"/>
            <a:chOff x="2117" y="4118"/>
            <a:chExt cx="7913" cy="8521"/>
          </a:xfrm>
        </p:grpSpPr>
        <p:sp>
          <p:nvSpPr>
            <p:cNvPr id="4098" name="AutoShape 2"/>
            <p:cNvSpPr>
              <a:spLocks noChangeArrowheads="1"/>
            </p:cNvSpPr>
            <p:nvPr/>
          </p:nvSpPr>
          <p:spPr bwMode="auto">
            <a:xfrm>
              <a:off x="4960" y="4916"/>
              <a:ext cx="1999" cy="789"/>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2. Entrega factura.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099" name="AutoShape 3"/>
            <p:cNvSpPr>
              <a:spLocks noChangeArrowheads="1"/>
            </p:cNvSpPr>
            <p:nvPr/>
          </p:nvSpPr>
          <p:spPr bwMode="auto">
            <a:xfrm>
              <a:off x="2117" y="4118"/>
              <a:ext cx="1940" cy="529"/>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Inicio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00" name="AutoShape 4"/>
            <p:cNvCxnSpPr>
              <a:cxnSpLocks noChangeShapeType="1"/>
            </p:cNvCxnSpPr>
            <p:nvPr/>
          </p:nvCxnSpPr>
          <p:spPr bwMode="auto">
            <a:xfrm>
              <a:off x="4164" y="5256"/>
              <a:ext cx="786" cy="1"/>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101" name="AutoShape 5"/>
            <p:cNvSpPr>
              <a:spLocks noChangeArrowheads="1"/>
            </p:cNvSpPr>
            <p:nvPr/>
          </p:nvSpPr>
          <p:spPr bwMode="auto">
            <a:xfrm>
              <a:off x="4950" y="6962"/>
              <a:ext cx="2082" cy="69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4. Realiza carta dirigida (IESS)</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102" name="AutoShape 6"/>
            <p:cNvSpPr>
              <a:spLocks noChangeArrowheads="1"/>
            </p:cNvSpPr>
            <p:nvPr/>
          </p:nvSpPr>
          <p:spPr bwMode="auto">
            <a:xfrm>
              <a:off x="2117" y="4916"/>
              <a:ext cx="2047" cy="672"/>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1. Solicita factura de contrato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103" name="AutoShape 7"/>
            <p:cNvSpPr>
              <a:spLocks noChangeArrowheads="1"/>
            </p:cNvSpPr>
            <p:nvPr/>
          </p:nvSpPr>
          <p:spPr bwMode="auto">
            <a:xfrm>
              <a:off x="5033" y="5974"/>
              <a:ext cx="1999" cy="714"/>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3. sella factura con sello de empresa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04" name="AutoShape 8"/>
            <p:cNvCxnSpPr>
              <a:cxnSpLocks noChangeShapeType="1"/>
            </p:cNvCxnSpPr>
            <p:nvPr/>
          </p:nvCxnSpPr>
          <p:spPr bwMode="auto">
            <a:xfrm>
              <a:off x="3114" y="4647"/>
              <a:ext cx="0" cy="258"/>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105" name="AutoShape 9"/>
            <p:cNvSpPr>
              <a:spLocks noChangeArrowheads="1"/>
            </p:cNvSpPr>
            <p:nvPr/>
          </p:nvSpPr>
          <p:spPr bwMode="auto">
            <a:xfrm>
              <a:off x="4982" y="9059"/>
              <a:ext cx="2096" cy="788"/>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7. Entrega documentos a cliente.</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06" name="AutoShape 10"/>
            <p:cNvCxnSpPr>
              <a:cxnSpLocks noChangeShapeType="1"/>
            </p:cNvCxnSpPr>
            <p:nvPr/>
          </p:nvCxnSpPr>
          <p:spPr bwMode="auto">
            <a:xfrm>
              <a:off x="6077" y="5705"/>
              <a:ext cx="1" cy="269"/>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107" name="AutoShape 11"/>
            <p:cNvCxnSpPr>
              <a:cxnSpLocks noChangeShapeType="1"/>
            </p:cNvCxnSpPr>
            <p:nvPr/>
          </p:nvCxnSpPr>
          <p:spPr bwMode="auto">
            <a:xfrm>
              <a:off x="6077" y="6688"/>
              <a:ext cx="0" cy="274"/>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108" name="AutoShape 12"/>
            <p:cNvSpPr>
              <a:spLocks noChangeArrowheads="1"/>
            </p:cNvSpPr>
            <p:nvPr/>
          </p:nvSpPr>
          <p:spPr bwMode="auto">
            <a:xfrm>
              <a:off x="7704" y="8473"/>
              <a:ext cx="2326" cy="748"/>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6. Recibe la carta la firma y la sella.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109" name="AutoShape 13"/>
            <p:cNvSpPr>
              <a:spLocks noChangeArrowheads="1"/>
            </p:cNvSpPr>
            <p:nvPr/>
          </p:nvSpPr>
          <p:spPr bwMode="auto">
            <a:xfrm>
              <a:off x="4982" y="12110"/>
              <a:ext cx="2082" cy="529"/>
            </a:xfrm>
            <a:prstGeom prst="flowChartTerminator">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Fin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10" name="AutoShape 14"/>
            <p:cNvCxnSpPr>
              <a:cxnSpLocks noChangeShapeType="1"/>
            </p:cNvCxnSpPr>
            <p:nvPr/>
          </p:nvCxnSpPr>
          <p:spPr bwMode="auto">
            <a:xfrm>
              <a:off x="6004" y="7652"/>
              <a:ext cx="1" cy="316"/>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111" name="AutoShape 15"/>
            <p:cNvCxnSpPr>
              <a:cxnSpLocks noChangeShapeType="1"/>
            </p:cNvCxnSpPr>
            <p:nvPr/>
          </p:nvCxnSpPr>
          <p:spPr bwMode="auto">
            <a:xfrm flipH="1">
              <a:off x="7064" y="9477"/>
              <a:ext cx="1661" cy="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112" name="AutoShape 16"/>
            <p:cNvCxnSpPr>
              <a:cxnSpLocks noChangeShapeType="1"/>
            </p:cNvCxnSpPr>
            <p:nvPr/>
          </p:nvCxnSpPr>
          <p:spPr bwMode="auto">
            <a:xfrm>
              <a:off x="7078" y="8229"/>
              <a:ext cx="1771" cy="0"/>
            </a:xfrm>
            <a:prstGeom prst="straightConnector1">
              <a:avLst/>
            </a:prstGeom>
            <a:ln>
              <a:headEnd/>
              <a:tailEnd/>
            </a:ln>
          </p:spPr>
          <p:style>
            <a:lnRef idx="2">
              <a:schemeClr val="accent1"/>
            </a:lnRef>
            <a:fillRef idx="1">
              <a:schemeClr val="lt1"/>
            </a:fillRef>
            <a:effectRef idx="0">
              <a:schemeClr val="accent1"/>
            </a:effectRef>
            <a:fontRef idx="minor">
              <a:schemeClr val="dk1"/>
            </a:fontRef>
          </p:style>
        </p:cxnSp>
        <p:sp>
          <p:nvSpPr>
            <p:cNvPr id="4113" name="AutoShape 17"/>
            <p:cNvSpPr>
              <a:spLocks noChangeArrowheads="1"/>
            </p:cNvSpPr>
            <p:nvPr/>
          </p:nvSpPr>
          <p:spPr bwMode="auto">
            <a:xfrm>
              <a:off x="4996" y="7968"/>
              <a:ext cx="2082" cy="71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5. Entrega la carta al administrador</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14" name="AutoShape 18"/>
            <p:cNvCxnSpPr>
              <a:cxnSpLocks noChangeShapeType="1"/>
            </p:cNvCxnSpPr>
            <p:nvPr/>
          </p:nvCxnSpPr>
          <p:spPr bwMode="auto">
            <a:xfrm>
              <a:off x="8849" y="8229"/>
              <a:ext cx="0" cy="244"/>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115" name="AutoShape 19"/>
            <p:cNvCxnSpPr>
              <a:cxnSpLocks noChangeShapeType="1"/>
            </p:cNvCxnSpPr>
            <p:nvPr/>
          </p:nvCxnSpPr>
          <p:spPr bwMode="auto">
            <a:xfrm>
              <a:off x="8725" y="9221"/>
              <a:ext cx="0" cy="256"/>
            </a:xfrm>
            <a:prstGeom prst="straightConnector1">
              <a:avLst/>
            </a:prstGeom>
            <a:ln>
              <a:headEnd/>
              <a:tailEnd/>
            </a:ln>
          </p:spPr>
          <p:style>
            <a:lnRef idx="2">
              <a:schemeClr val="accent1"/>
            </a:lnRef>
            <a:fillRef idx="1">
              <a:schemeClr val="lt1"/>
            </a:fillRef>
            <a:effectRef idx="0">
              <a:schemeClr val="accent1"/>
            </a:effectRef>
            <a:fontRef idx="minor">
              <a:schemeClr val="dk1"/>
            </a:fontRef>
          </p:style>
        </p:cxnSp>
        <p:sp>
          <p:nvSpPr>
            <p:cNvPr id="4116" name="AutoShape 20"/>
            <p:cNvSpPr>
              <a:spLocks noChangeArrowheads="1"/>
            </p:cNvSpPr>
            <p:nvPr/>
          </p:nvSpPr>
          <p:spPr bwMode="auto">
            <a:xfrm>
              <a:off x="5033" y="10087"/>
              <a:ext cx="2096" cy="729"/>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8. solicita firma para copia de recibido.</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17" name="AutoShape 21"/>
            <p:cNvCxnSpPr>
              <a:cxnSpLocks noChangeShapeType="1"/>
            </p:cNvCxnSpPr>
            <p:nvPr/>
          </p:nvCxnSpPr>
          <p:spPr bwMode="auto">
            <a:xfrm>
              <a:off x="5970" y="9847"/>
              <a:ext cx="0" cy="240"/>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cxnSp>
          <p:nvCxnSpPr>
            <p:cNvPr id="4118" name="AutoShape 22"/>
            <p:cNvCxnSpPr>
              <a:cxnSpLocks noChangeShapeType="1"/>
            </p:cNvCxnSpPr>
            <p:nvPr/>
          </p:nvCxnSpPr>
          <p:spPr bwMode="auto">
            <a:xfrm>
              <a:off x="5970" y="10816"/>
              <a:ext cx="0" cy="247"/>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sp>
          <p:nvSpPr>
            <p:cNvPr id="4119" name="AutoShape 23"/>
            <p:cNvSpPr>
              <a:spLocks noChangeArrowheads="1"/>
            </p:cNvSpPr>
            <p:nvPr/>
          </p:nvSpPr>
          <p:spPr bwMode="auto">
            <a:xfrm>
              <a:off x="4900" y="11063"/>
              <a:ext cx="2142" cy="729"/>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cs typeface="Arial" pitchFamily="34" charset="0"/>
                </a:rPr>
                <a:t>9. archiva copia de factura.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20" name="AutoShape 24"/>
            <p:cNvCxnSpPr>
              <a:cxnSpLocks noChangeShapeType="1"/>
            </p:cNvCxnSpPr>
            <p:nvPr/>
          </p:nvCxnSpPr>
          <p:spPr bwMode="auto">
            <a:xfrm>
              <a:off x="5970" y="11792"/>
              <a:ext cx="0" cy="318"/>
            </a:xfrm>
            <a:prstGeom prst="straightConnector1">
              <a:avLst/>
            </a:prstGeom>
            <a:ln>
              <a:headEnd/>
              <a:tailEnd type="triangle" w="med" len="med"/>
            </a:ln>
          </p:spPr>
          <p:style>
            <a:lnRef idx="2">
              <a:schemeClr val="accent1"/>
            </a:lnRef>
            <a:fillRef idx="1">
              <a:schemeClr val="lt1"/>
            </a:fillRef>
            <a:effectRef idx="0">
              <a:schemeClr val="accent1"/>
            </a:effectRef>
            <a:fontRef idx="minor">
              <a:schemeClr val="dk1"/>
            </a:fontRef>
          </p:style>
        </p:cxn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a:t>
            </a:r>
            <a:endParaRPr lang="es-ES" dirty="0"/>
          </a:p>
        </p:txBody>
      </p:sp>
      <p:sp>
        <p:nvSpPr>
          <p:cNvPr id="3" name="2 Marcador de contenido"/>
          <p:cNvSpPr>
            <a:spLocks noGrp="1"/>
          </p:cNvSpPr>
          <p:nvPr>
            <p:ph idx="1"/>
          </p:nvPr>
        </p:nvSpPr>
        <p:spPr/>
        <p:txBody>
          <a:bodyPr/>
          <a:lstStyle/>
          <a:p>
            <a:endParaRPr lang="es-ES" dirty="0" smtClean="0"/>
          </a:p>
          <a:p>
            <a:pPr algn="just"/>
            <a:r>
              <a:rPr lang="es-ES" dirty="0" smtClean="0"/>
              <a:t>Este manual está dirigido a la coordinadora de atención al cliente el mismo que le servirá </a:t>
            </a:r>
            <a:r>
              <a:rPr lang="es-ES" smtClean="0"/>
              <a:t>como guía, </a:t>
            </a:r>
            <a:r>
              <a:rPr lang="es-ES" dirty="0" smtClean="0"/>
              <a:t>para ayudarla en el conocimiento de las funciones, responsabilidades, y trámites administrativos  de la empresa.</a:t>
            </a:r>
            <a:endParaRPr lang="es-E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071670" y="2967334"/>
            <a:ext cx="5072098" cy="1200329"/>
          </a:xfrm>
          <a:prstGeom prst="rect">
            <a:avLst/>
          </a:prstGeom>
          <a:noFill/>
        </p:spPr>
        <p:txBody>
          <a:bodyPr wrap="square" lIns="91440" tIns="45720" rIns="91440" bIns="45720">
            <a:spAutoFit/>
          </a:bodyPr>
          <a:lstStyle/>
          <a:p>
            <a:pPr algn="ctr"/>
            <a:r>
              <a:rPr lang="es-ES" sz="7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GRACIAS…</a:t>
            </a:r>
            <a:endParaRPr lang="es-ES" sz="7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1500166" y="1214422"/>
            <a:ext cx="6143668" cy="2214578"/>
          </a:xfrm>
        </p:spPr>
        <p:txBody>
          <a:bodyPr>
            <a:normAutofit fontScale="32500" lnSpcReduction="20000"/>
          </a:bodyPr>
          <a:lstStyle/>
          <a:p>
            <a:pPr algn="just">
              <a:buNone/>
            </a:pPr>
            <a:r>
              <a:rPr lang="es-ES" dirty="0" smtClean="0"/>
              <a:t>	</a:t>
            </a:r>
            <a:r>
              <a:rPr lang="es-ES" sz="8000" dirty="0" smtClean="0"/>
              <a:t>Los Olivos es una empresa líder en la protección de la vida de los clientes y su familia, a través de los diferentes servicios que ofrecemos</a:t>
            </a:r>
          </a:p>
          <a:p>
            <a:pPr>
              <a:buNone/>
            </a:pPr>
            <a:r>
              <a:rPr lang="es-ES" sz="6000" dirty="0" smtClean="0"/>
              <a:t> </a:t>
            </a:r>
          </a:p>
          <a:p>
            <a:endParaRPr lang="es-ES" dirty="0"/>
          </a:p>
        </p:txBody>
      </p:sp>
      <p:sp>
        <p:nvSpPr>
          <p:cNvPr id="6" name="1 Título"/>
          <p:cNvSpPr txBox="1">
            <a:spLocks/>
          </p:cNvSpPr>
          <p:nvPr/>
        </p:nvSpPr>
        <p:spPr>
          <a:xfrm>
            <a:off x="357158" y="285728"/>
            <a:ext cx="7239000" cy="1143000"/>
          </a:xfrm>
          <a:prstGeom prst="rect">
            <a:avLst/>
          </a:prstGeom>
        </p:spPr>
        <p:txBody>
          <a:bodyPr vert="horz" lIns="45720" tIns="0" rIns="45720" bIns="0" anchor="b" anchorCtr="0">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40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QUIENES SOMOS </a:t>
            </a:r>
            <a:r>
              <a:rPr kumimoji="0" lang="es-ES" sz="40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r>
            <a:br>
              <a:rPr kumimoji="0" lang="es-ES" sz="40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endParaRPr kumimoji="0" lang="es-E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6146" name="AutoShape 2" descr="http://mail.jardinesdeesperanza.net:2095/3rdparty/squirrelmail/src/download.php?passed_id=422&amp;mailbox=INBOX&amp;ent_id=2&amp;absolute_dl=tru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6148" name="AutoShape 4" descr="http://mail.jardinesdeesperanza.net:2095/3rdparty/squirrelmail/src/download.php?passed_id=422&amp;mailbox=INBOX&amp;ent_id=2&amp;absolute_dl=tru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0" name="9 Imagen" descr="familia.jpg"/>
          <p:cNvPicPr>
            <a:picLocks noChangeAspect="1"/>
          </p:cNvPicPr>
          <p:nvPr/>
        </p:nvPicPr>
        <p:blipFill>
          <a:blip r:embed="rId2" cstate="print"/>
          <a:stretch>
            <a:fillRect/>
          </a:stretch>
        </p:blipFill>
        <p:spPr>
          <a:xfrm>
            <a:off x="2500298" y="3429000"/>
            <a:ext cx="3929050" cy="2828916"/>
          </a:xfrm>
          <a:prstGeom prst="rect">
            <a:avLst/>
          </a:prstGeom>
          <a:ln>
            <a:noFill/>
          </a:ln>
          <a:effectLst>
            <a:softEdge rad="112500"/>
          </a:effectLst>
        </p:spPr>
      </p:pic>
      <p:grpSp>
        <p:nvGrpSpPr>
          <p:cNvPr id="7" name="6 Grupo"/>
          <p:cNvGrpSpPr/>
          <p:nvPr/>
        </p:nvGrpSpPr>
        <p:grpSpPr>
          <a:xfrm>
            <a:off x="8072429" y="285728"/>
            <a:ext cx="1071571" cy="6240265"/>
            <a:chOff x="428596" y="571480"/>
            <a:chExt cx="1071571" cy="6740307"/>
          </a:xfrm>
        </p:grpSpPr>
        <p:sp>
          <p:nvSpPr>
            <p:cNvPr id="8" name="7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9" name="8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85720" y="357166"/>
            <a:ext cx="7643866" cy="1143000"/>
          </a:xfrm>
        </p:spPr>
        <p:txBody>
          <a:bodyPr>
            <a:normAutofit/>
          </a:bodyPr>
          <a:lstStyle/>
          <a:p>
            <a:r>
              <a:rPr lang="es-ES" sz="4000" dirty="0" smtClean="0"/>
              <a:t>RESEÑA HISTORICA </a:t>
            </a:r>
            <a:endParaRPr lang="es-ES" dirty="0"/>
          </a:p>
        </p:txBody>
      </p:sp>
      <p:sp>
        <p:nvSpPr>
          <p:cNvPr id="5" name="4 Marcador de contenido"/>
          <p:cNvSpPr>
            <a:spLocks noGrp="1"/>
          </p:cNvSpPr>
          <p:nvPr>
            <p:ph idx="1"/>
          </p:nvPr>
        </p:nvSpPr>
        <p:spPr>
          <a:xfrm>
            <a:off x="457200" y="1609416"/>
            <a:ext cx="7239000" cy="2893100"/>
          </a:xfrm>
          <a:prstGeom prst="rect">
            <a:avLst/>
          </a:prstGeom>
        </p:spPr>
        <p:txBody>
          <a:bodyPr wrap="square">
            <a:spAutoFit/>
          </a:bodyPr>
          <a:lstStyle/>
          <a:p>
            <a:pPr algn="just">
              <a:buNone/>
            </a:pPr>
            <a:r>
              <a:rPr lang="es-ES" sz="2000" dirty="0" smtClean="0"/>
              <a:t>  	Hace más de 5 años nació en la ciudad de Milagro, Los Olivos, una empresa creada para brindar protección y tranquilidad a nuestros clientes y su grupo familiar, con una visión humanizadora y transformadora dirigida hacia un profundo respeto por el ser humano que fallece, como también hacia los sentimientos de sus familiares y amigos.</a:t>
            </a:r>
          </a:p>
          <a:p>
            <a:pPr algn="just"/>
            <a:endParaRPr lang="es-ES" dirty="0" smtClean="0"/>
          </a:p>
          <a:p>
            <a:pPr algn="just">
              <a:buNone/>
            </a:pPr>
            <a:r>
              <a:rPr lang="es-ES" dirty="0" smtClean="0"/>
              <a:t>	 </a:t>
            </a:r>
          </a:p>
        </p:txBody>
      </p:sp>
      <p:pic>
        <p:nvPicPr>
          <p:cNvPr id="1026" name="Imagen 3" descr="http://1.bp.blogspot.com/_taEqxphpFis/SzYpRkzCq0I/AAAAAAAACZQ/6mll7W336Lw/s400/Funerales_los_olivos-logo-E54B78C6F1-seeklogo_com.gif"/>
          <p:cNvPicPr>
            <a:picLocks noChangeAspect="1" noChangeArrowheads="1"/>
          </p:cNvPicPr>
          <p:nvPr/>
        </p:nvPicPr>
        <p:blipFill>
          <a:blip r:embed="rId2" cstate="print"/>
          <a:srcRect/>
          <a:stretch>
            <a:fillRect/>
          </a:stretch>
        </p:blipFill>
        <p:spPr bwMode="auto">
          <a:xfrm>
            <a:off x="3071802" y="3714752"/>
            <a:ext cx="2349505" cy="2460969"/>
          </a:xfrm>
          <a:prstGeom prst="rect">
            <a:avLst/>
          </a:prstGeom>
          <a:noFill/>
          <a:ln w="9525">
            <a:noFill/>
            <a:miter lim="800000"/>
            <a:headEnd/>
            <a:tailEnd/>
          </a:ln>
        </p:spPr>
      </p:pic>
      <p:grpSp>
        <p:nvGrpSpPr>
          <p:cNvPr id="6" name="5 Grupo"/>
          <p:cNvGrpSpPr/>
          <p:nvPr/>
        </p:nvGrpSpPr>
        <p:grpSpPr>
          <a:xfrm>
            <a:off x="8072429" y="285728"/>
            <a:ext cx="1071571" cy="6240265"/>
            <a:chOff x="428596" y="571480"/>
            <a:chExt cx="1071571" cy="6740307"/>
          </a:xfrm>
        </p:grpSpPr>
        <p:sp>
          <p:nvSpPr>
            <p:cNvPr id="7" name="6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8" name="7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357166"/>
            <a:ext cx="7239000" cy="5527066"/>
          </a:xfrm>
        </p:spPr>
        <p:txBody>
          <a:bodyPr>
            <a:noAutofit/>
          </a:bodyPr>
          <a:lstStyle/>
          <a:p>
            <a:pPr algn="just">
              <a:buNone/>
            </a:pPr>
            <a:r>
              <a:rPr lang="es-ES" sz="2000" dirty="0" smtClean="0"/>
              <a:t>   Desde su fundación, Los Olivos ha estado dirigido por Norberto Niño Rodríguez, uno de los mayores impulsores de la entidad.</a:t>
            </a:r>
          </a:p>
          <a:p>
            <a:pPr algn="just">
              <a:buNone/>
            </a:pPr>
            <a:endParaRPr lang="es-ES" sz="2000" dirty="0" smtClean="0"/>
          </a:p>
          <a:p>
            <a:pPr algn="just">
              <a:buNone/>
            </a:pPr>
            <a:r>
              <a:rPr lang="es-ES" sz="2000" dirty="0" smtClean="0"/>
              <a:t>	Contamos en la actualidad con cerca de 2000 clientes quienes habitan en las zonas urbanas y rurales de Milagro.  </a:t>
            </a:r>
          </a:p>
          <a:p>
            <a:pPr algn="just"/>
            <a:endParaRPr lang="es-ES" sz="2000" dirty="0" smtClean="0"/>
          </a:p>
          <a:p>
            <a:pPr algn="just">
              <a:buNone/>
            </a:pPr>
            <a:r>
              <a:rPr lang="es-ES" sz="2000" dirty="0" smtClean="0"/>
              <a:t>	Poseemos un parque cementerio el cuál fue inaugurado en noviembre de 2008.</a:t>
            </a:r>
          </a:p>
          <a:p>
            <a:pPr algn="just"/>
            <a:endParaRPr lang="es-ES" sz="2000" dirty="0" smtClean="0"/>
          </a:p>
          <a:p>
            <a:pPr algn="just">
              <a:buNone/>
            </a:pPr>
            <a:r>
              <a:rPr lang="es-ES" sz="2000" dirty="0" smtClean="0"/>
              <a:t>	Nuestro parque automotor está conformado por modernos vehículos. Un grupo humano capacitado para brindar servicios de calidad</a:t>
            </a:r>
            <a:endParaRPr lang="es-ES" sz="2000"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LA VISIÓN </a:t>
            </a:r>
            <a:endParaRPr lang="es-ES" dirty="0"/>
          </a:p>
        </p:txBody>
      </p:sp>
      <p:sp>
        <p:nvSpPr>
          <p:cNvPr id="3" name="2 Marcador de contenido"/>
          <p:cNvSpPr>
            <a:spLocks noGrp="1"/>
          </p:cNvSpPr>
          <p:nvPr>
            <p:ph idx="1"/>
          </p:nvPr>
        </p:nvSpPr>
        <p:spPr>
          <a:xfrm>
            <a:off x="457200" y="1609416"/>
            <a:ext cx="7239000" cy="1390956"/>
          </a:xfrm>
        </p:spPr>
        <p:txBody>
          <a:bodyPr>
            <a:normAutofit fontScale="92500" lnSpcReduction="20000"/>
          </a:bodyPr>
          <a:lstStyle/>
          <a:p>
            <a:pPr algn="just">
              <a:buNone/>
            </a:pPr>
            <a:r>
              <a:rPr lang="es-ES" dirty="0" smtClean="0"/>
              <a:t>	Ser reconocidos a nivel nacional e internacional por nuestra cultura de vida, acompañamiento y capacidad innovadora, en la previsión y prestación del servicio exequial.</a:t>
            </a:r>
          </a:p>
          <a:p>
            <a:endParaRPr lang="es-ES" dirty="0"/>
          </a:p>
        </p:txBody>
      </p:sp>
      <p:sp>
        <p:nvSpPr>
          <p:cNvPr id="4" name="3 Rectángulo"/>
          <p:cNvSpPr/>
          <p:nvPr/>
        </p:nvSpPr>
        <p:spPr>
          <a:xfrm>
            <a:off x="714348" y="4071942"/>
            <a:ext cx="6643734" cy="2308324"/>
          </a:xfrm>
          <a:prstGeom prst="rect">
            <a:avLst/>
          </a:prstGeom>
        </p:spPr>
        <p:txBody>
          <a:bodyPr wrap="square">
            <a:spAutoFit/>
          </a:bodyPr>
          <a:lstStyle/>
          <a:p>
            <a:pPr algn="just"/>
            <a:r>
              <a:rPr lang="es-ES" dirty="0" smtClean="0"/>
              <a:t>Prestar un servicio integral con excelente calidad en la previsión, atención exequial y acompañamiento, durante la única situación cierta de la vida; con capital humano competente y comprometido, contribuyendo al desarrollo de la comunidad.</a:t>
            </a:r>
          </a:p>
        </p:txBody>
      </p:sp>
      <p:sp>
        <p:nvSpPr>
          <p:cNvPr id="5" name="1 Título"/>
          <p:cNvSpPr txBox="1">
            <a:spLocks/>
          </p:cNvSpPr>
          <p:nvPr/>
        </p:nvSpPr>
        <p:spPr>
          <a:xfrm>
            <a:off x="571472" y="3071810"/>
            <a:ext cx="7239000" cy="785810"/>
          </a:xfrm>
          <a:prstGeom prst="rect">
            <a:avLst/>
          </a:prstGeom>
        </p:spPr>
        <p:txBody>
          <a:bodyPr vert="horz" lIns="45720" tIns="0" rIns="45720" bIns="0" anchor="b" anchorCtr="0">
            <a:normAutofit/>
          </a:bodyPr>
          <a:lstStyle/>
          <a:p>
            <a:pPr>
              <a:spcBef>
                <a:spcPct val="0"/>
              </a:spcBef>
            </a:pPr>
            <a:r>
              <a:rPr lang="es-ES" sz="3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LA</a:t>
            </a:r>
            <a:r>
              <a:rPr lang="es-ES" sz="4000" b="1" dirty="0" smtClean="0"/>
              <a:t> </a:t>
            </a:r>
            <a:r>
              <a:rPr lang="es-ES" sz="3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MISIÓN </a:t>
            </a:r>
          </a:p>
        </p:txBody>
      </p:sp>
      <p:grpSp>
        <p:nvGrpSpPr>
          <p:cNvPr id="6" name="5 Grupo"/>
          <p:cNvGrpSpPr/>
          <p:nvPr/>
        </p:nvGrpSpPr>
        <p:grpSpPr>
          <a:xfrm>
            <a:off x="8072429" y="285728"/>
            <a:ext cx="1071571" cy="6240265"/>
            <a:chOff x="428596" y="571480"/>
            <a:chExt cx="1071571" cy="6740307"/>
          </a:xfrm>
        </p:grpSpPr>
        <p:sp>
          <p:nvSpPr>
            <p:cNvPr id="7" name="6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8" name="7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mtClean="0"/>
              <a:t>VALORES </a:t>
            </a: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t>	Quienes conformamos Los Olivos tenemos como jefes principales los valores; ellos serán quienes llevaran el mando en la empresa, logrando así el éxito organizacional y personal mediante el compromiso con una misión y los valores compartidos a continuación:</a:t>
            </a:r>
          </a:p>
          <a:p>
            <a:endParaRPr lang="es-ES" dirty="0" smtClean="0"/>
          </a:p>
          <a:p>
            <a:r>
              <a:rPr lang="es-ES" dirty="0" smtClean="0"/>
              <a:t>Solidaridad</a:t>
            </a:r>
          </a:p>
          <a:p>
            <a:r>
              <a:rPr lang="es-ES" dirty="0" smtClean="0"/>
              <a:t>Honestidad       </a:t>
            </a:r>
          </a:p>
          <a:p>
            <a:r>
              <a:rPr lang="es-ES" dirty="0" smtClean="0"/>
              <a:t>Servicio</a:t>
            </a:r>
          </a:p>
          <a:p>
            <a:r>
              <a:rPr lang="es-ES" dirty="0" smtClean="0"/>
              <a:t> Trabajo en Equipo</a:t>
            </a:r>
          </a:p>
          <a:p>
            <a:r>
              <a:rPr lang="es-ES" dirty="0" smtClean="0"/>
              <a:t>Cumplimiento de Compromisos</a:t>
            </a:r>
          </a:p>
          <a:p>
            <a:r>
              <a:rPr lang="es-ES" dirty="0" smtClean="0"/>
              <a:t>Confianza</a:t>
            </a:r>
          </a:p>
          <a:p>
            <a:pPr>
              <a:buNone/>
            </a:pPr>
            <a:endParaRPr lang="es-ES" dirty="0"/>
          </a:p>
        </p:txBody>
      </p:sp>
      <p:grpSp>
        <p:nvGrpSpPr>
          <p:cNvPr id="4" name="3 Grupo"/>
          <p:cNvGrpSpPr/>
          <p:nvPr/>
        </p:nvGrpSpPr>
        <p:grpSpPr>
          <a:xfrm>
            <a:off x="8072429" y="285728"/>
            <a:ext cx="1071571" cy="6240265"/>
            <a:chOff x="428596" y="571480"/>
            <a:chExt cx="1071571" cy="6740307"/>
          </a:xfrm>
        </p:grpSpPr>
        <p:sp>
          <p:nvSpPr>
            <p:cNvPr id="5" name="4 Rectángulo"/>
            <p:cNvSpPr/>
            <p:nvPr/>
          </p:nvSpPr>
          <p:spPr>
            <a:xfrm>
              <a:off x="428596" y="785794"/>
              <a:ext cx="642909" cy="6340197"/>
            </a:xfrm>
            <a:prstGeom prst="rect">
              <a:avLst/>
            </a:prstGeom>
            <a:noFill/>
          </p:spPr>
          <p:txBody>
            <a:bodyPr wrap="square" lIns="91440" tIns="45720" rIns="91440" bIns="45720">
              <a:spAutoFit/>
            </a:bodyPr>
            <a:lstStyle/>
            <a:p>
              <a:r>
                <a:rPr lang="es-ES" sz="3600" b="1" dirty="0" smtClean="0">
                  <a:solidFill>
                    <a:schemeClr val="bg1"/>
                  </a:solidFill>
                </a:rPr>
                <a:t>FUNERALES </a:t>
              </a:r>
            </a:p>
            <a:p>
              <a:endParaRPr lang="es-ES" sz="2800" b="1" dirty="0" smtClean="0">
                <a:solidFill>
                  <a:schemeClr val="bg1"/>
                </a:solidFill>
              </a:endParaRPr>
            </a:p>
            <a:p>
              <a:pPr algn="ctr"/>
              <a:endParaRPr lang="es-ES" sz="54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6" name="5 Rectángulo"/>
            <p:cNvSpPr/>
            <p:nvPr/>
          </p:nvSpPr>
          <p:spPr>
            <a:xfrm>
              <a:off x="1000101" y="571480"/>
              <a:ext cx="500066" cy="6740307"/>
            </a:xfrm>
            <a:prstGeom prst="rect">
              <a:avLst/>
            </a:prstGeom>
            <a:noFill/>
          </p:spPr>
          <p:txBody>
            <a:bodyPr wrap="square" lIns="91440" tIns="45720" rIns="91440" bIns="45720">
              <a:spAutoFit/>
            </a:bodyPr>
            <a:lstStyle/>
            <a:p>
              <a:r>
                <a:rPr lang="es-ES" sz="3600" b="1" dirty="0" smtClean="0">
                  <a:solidFill>
                    <a:schemeClr val="bg1"/>
                  </a:solidFill>
                </a:rPr>
                <a:t>LOS</a:t>
              </a:r>
            </a:p>
            <a:p>
              <a:r>
                <a:rPr lang="es-ES" sz="3600" b="1" dirty="0" smtClean="0">
                  <a:solidFill>
                    <a:schemeClr val="bg1"/>
                  </a:solidFill>
                </a:rPr>
                <a:t> OLIVOS </a:t>
              </a:r>
            </a:p>
            <a:p>
              <a:endParaRPr lang="es-ES" sz="3600" b="1" dirty="0" smtClean="0">
                <a:solidFill>
                  <a:schemeClr val="bg1"/>
                </a:solidFill>
              </a:endParaRPr>
            </a:p>
            <a:p>
              <a:pPr algn="ctr"/>
              <a:endParaRPr lang="es-ES" sz="3600" b="1" cap="none" spc="0"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945</TotalTime>
  <Words>1918</Words>
  <Application>Microsoft Office PowerPoint</Application>
  <PresentationFormat>Presentación en pantalla (4:3)</PresentationFormat>
  <Paragraphs>740</Paragraphs>
  <Slides>48</Slides>
  <Notes>0</Notes>
  <HiddenSlides>0</HiddenSlides>
  <MMClips>0</MMClips>
  <ScaleCrop>false</ScaleCrop>
  <HeadingPairs>
    <vt:vector size="4" baseType="variant">
      <vt:variant>
        <vt:lpstr>Tema</vt:lpstr>
      </vt:variant>
      <vt:variant>
        <vt:i4>1</vt:i4>
      </vt:variant>
      <vt:variant>
        <vt:lpstr>Títulos de diapositiva</vt:lpstr>
      </vt:variant>
      <vt:variant>
        <vt:i4>48</vt:i4>
      </vt:variant>
    </vt:vector>
  </HeadingPairs>
  <TitlesOfParts>
    <vt:vector size="49" baseType="lpstr">
      <vt:lpstr>Opulento</vt:lpstr>
      <vt:lpstr>MANUAL  ADMINISTRATIVO DE LA COORDINADORA DE ATENCIÓN AL CLIENTE </vt:lpstr>
      <vt:lpstr>Diapositiva 2</vt:lpstr>
      <vt:lpstr>Diapositiva 3</vt:lpstr>
      <vt:lpstr>FUNERALES  “LOS OLIVOS”</vt:lpstr>
      <vt:lpstr>Diapositiva 5</vt:lpstr>
      <vt:lpstr>RESEÑA HISTORICA </vt:lpstr>
      <vt:lpstr>Diapositiva 7</vt:lpstr>
      <vt:lpstr>LA VISIÓN </vt:lpstr>
      <vt:lpstr>VALORES </vt:lpstr>
      <vt:lpstr>1.6 PRODUCTOS Y SERVICIOS </vt:lpstr>
      <vt:lpstr>1.6.1 PRODUCTOS</vt:lpstr>
      <vt:lpstr>1.6.2 SERVICIOS</vt:lpstr>
      <vt:lpstr>1.7 CONSTITUCIÓN LEGAL</vt:lpstr>
      <vt:lpstr>1.9 ESTRUCTURA ORGANIZACIONAL </vt:lpstr>
      <vt:lpstr>1.9.2 ESTRUCTURA JERÁRQUICA</vt:lpstr>
      <vt:lpstr>1.9.3 ESTRUCTURA FUNCIONAL</vt:lpstr>
      <vt:lpstr>1.9.4 ESTRUCTURA DE PERSONAL </vt:lpstr>
      <vt:lpstr>Diapositiva 18</vt:lpstr>
      <vt:lpstr>2.1 GENERALIDADES </vt:lpstr>
      <vt:lpstr>2.2 DESCRIPCIÓN GENÉRICA DEL PUESTO</vt:lpstr>
      <vt:lpstr>2.4 ESPECIFICACIONES DEL PUESTO</vt:lpstr>
      <vt:lpstr>Diapositiva 22</vt:lpstr>
      <vt:lpstr>3.1 RELACIONES INTERDEPARTAMENTALES</vt:lpstr>
      <vt:lpstr>3.1 RELACIONES INTERDEPARTAMENTALES</vt:lpstr>
      <vt:lpstr>3.1 RELACIONES INTERDEPARTAMENTALES</vt:lpstr>
      <vt:lpstr>3.2   TRÁMITES ADMINISTRATIVOS</vt:lpstr>
      <vt:lpstr>Procedimiento para Emisión de Títulos de Propiedad</vt:lpstr>
      <vt:lpstr>Procedimiento para Emisión de Títulos de Propiedad</vt:lpstr>
      <vt:lpstr>Procedimiento para Emisión de Títulos de Propiedad</vt:lpstr>
      <vt:lpstr>Procedimiento para Emisión de Títulos de Propiedad</vt:lpstr>
      <vt:lpstr>PROCEDIMIENTO PARA DAR un SERVICIO FUNERAL</vt:lpstr>
      <vt:lpstr>PROCEDIMIENTO PARA DAR un SERVICIO FUNERAL</vt:lpstr>
      <vt:lpstr>PROCEDIMIENTO PARA DAR un SERVICIO FUNERAL</vt:lpstr>
      <vt:lpstr>PROCEDIMIENTO PARA DAR un SERVICIO FUNERAL</vt:lpstr>
      <vt:lpstr>PROCEDIMIENTO PARA HABILITAR USO DE PROPIEDAD</vt:lpstr>
      <vt:lpstr>PROCEDIMIENTO PARA HABILITAR USO DE PROPIEDAD</vt:lpstr>
      <vt:lpstr>PROCEDIMIENTO PARA HABILITAR USO DE PROPIEDAD</vt:lpstr>
      <vt:lpstr>PROCEDIMIENTO PARA CREACION DE CONTRATO</vt:lpstr>
      <vt:lpstr>PROCEDIMIENTO PARA CREACION DE CONTRATO</vt:lpstr>
      <vt:lpstr>PROCEDIMIENTO PARA CREACION DE CONTRATO</vt:lpstr>
      <vt:lpstr>PROCEDIMIENTO PARA FACTURACION DE SERVICIOS ADICIONALES </vt:lpstr>
      <vt:lpstr>PROCEDIMIENTO PARA FACTURACION DE SERVICIOS ADICIONALES</vt:lpstr>
      <vt:lpstr>PROCEDIMIENTO PARA FACTURACION DE SERVICIOS ADICIONALES</vt:lpstr>
      <vt:lpstr>PROCEDIMIENTO PARA SOLICITAR REEMBOLSO DE GASTOS AL IESS</vt:lpstr>
      <vt:lpstr>PROCEDIMIENTO PARA SOLICITAR REEMBOLSO DE GASTOS AL IESS</vt:lpstr>
      <vt:lpstr>PROCEDIMIENTO PARA SOLICITAR REEMBOLSO DE GASTOS AL IESS</vt:lpstr>
      <vt:lpstr>CONCLUSION:</vt:lpstr>
      <vt:lpstr>Diapositiva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EMISION DE TITULOS DE PROPIEDAD</dc:title>
  <dc:creator>julio</dc:creator>
  <cp:lastModifiedBy>BIGCOMPU</cp:lastModifiedBy>
  <cp:revision>122</cp:revision>
  <dcterms:created xsi:type="dcterms:W3CDTF">2010-08-02T03:30:24Z</dcterms:created>
  <dcterms:modified xsi:type="dcterms:W3CDTF">2012-06-26T19:23:50Z</dcterms:modified>
</cp:coreProperties>
</file>