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3"/>
  </p:notesMasterIdLst>
  <p:handoutMasterIdLst>
    <p:handoutMasterId r:id="rId54"/>
  </p:handoutMasterIdLst>
  <p:sldIdLst>
    <p:sldId id="275" r:id="rId2"/>
    <p:sldId id="256" r:id="rId3"/>
    <p:sldId id="263" r:id="rId4"/>
    <p:sldId id="257" r:id="rId5"/>
    <p:sldId id="264" r:id="rId6"/>
    <p:sldId id="306" r:id="rId7"/>
    <p:sldId id="307" r:id="rId8"/>
    <p:sldId id="322" r:id="rId9"/>
    <p:sldId id="276" r:id="rId10"/>
    <p:sldId id="284" r:id="rId11"/>
    <p:sldId id="308" r:id="rId12"/>
    <p:sldId id="285" r:id="rId13"/>
    <p:sldId id="324" r:id="rId14"/>
    <p:sldId id="325" r:id="rId15"/>
    <p:sldId id="326" r:id="rId16"/>
    <p:sldId id="327" r:id="rId17"/>
    <p:sldId id="292" r:id="rId18"/>
    <p:sldId id="293" r:id="rId19"/>
    <p:sldId id="295" r:id="rId20"/>
    <p:sldId id="294" r:id="rId21"/>
    <p:sldId id="277" r:id="rId22"/>
    <p:sldId id="259" r:id="rId23"/>
    <p:sldId id="309" r:id="rId24"/>
    <p:sldId id="316" r:id="rId25"/>
    <p:sldId id="311" r:id="rId26"/>
    <p:sldId id="314" r:id="rId27"/>
    <p:sldId id="288" r:id="rId28"/>
    <p:sldId id="296" r:id="rId29"/>
    <p:sldId id="297" r:id="rId30"/>
    <p:sldId id="313" r:id="rId31"/>
    <p:sldId id="278" r:id="rId32"/>
    <p:sldId id="269" r:id="rId33"/>
    <p:sldId id="272" r:id="rId34"/>
    <p:sldId id="279" r:id="rId35"/>
    <p:sldId id="312" r:id="rId36"/>
    <p:sldId id="317" r:id="rId37"/>
    <p:sldId id="318" r:id="rId38"/>
    <p:sldId id="268" r:id="rId39"/>
    <p:sldId id="283" r:id="rId40"/>
    <p:sldId id="320" r:id="rId41"/>
    <p:sldId id="302" r:id="rId42"/>
    <p:sldId id="266" r:id="rId43"/>
    <p:sldId id="321" r:id="rId44"/>
    <p:sldId id="300" r:id="rId45"/>
    <p:sldId id="265" r:id="rId46"/>
    <p:sldId id="323" r:id="rId47"/>
    <p:sldId id="301" r:id="rId48"/>
    <p:sldId id="261" r:id="rId49"/>
    <p:sldId id="310" r:id="rId50"/>
    <p:sldId id="262" r:id="rId51"/>
    <p:sldId id="305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B4E"/>
    <a:srgbClr val="FAC972"/>
    <a:srgbClr val="F7B43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>
      <p:cViewPr varScale="1">
        <p:scale>
          <a:sx n="69" d="100"/>
          <a:sy n="69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F1BB9-70F6-46D0-BE87-EC9937A3CFBF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9ED75-B126-49BE-9690-A3444270955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8229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C814E-C4DD-4233-86D9-29B510588E70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DFB9A-2969-4711-BB97-23E72CF12E80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08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DFB9A-2969-4711-BB97-23E72CF12E80}" type="slidenum">
              <a:rPr lang="es-ES" smtClean="0"/>
              <a:pPr/>
              <a:t>2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520734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 anchor="t"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 tIns="9144" bIns="9144" anchor="b"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 tIns="9144" bIns="9144" anchor="b"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 anchor="b"/>
          <a:lstStyle>
            <a:lvl1pPr algn="l">
              <a:buNone/>
              <a:defRPr sz="5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t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 anchor="b"/>
          <a:lstStyle>
            <a:lvl1pPr algn="r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 anchor="t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3"/>
            <a:ext cx="533400" cy="365125"/>
          </a:xfrm>
        </p:spPr>
        <p:txBody>
          <a:bodyPr/>
          <a:lstStyle/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4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2179637"/>
            <a:ext cx="8229600" cy="411480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7DD49D9-33AF-4C18-BC7E-6EC294CBD3D1}" type="datetimeFigureOut">
              <a:rPr lang="es-ES" smtClean="0"/>
              <a:pPr/>
              <a:t>15/06/2012</a:t>
            </a:fld>
            <a:endParaRPr lang="es-E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3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>
              <a:defRPr sz="12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3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>
              <a:defRPr sz="14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C7BBDE0-3E2C-4E20-AB71-94FA2C5101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xStyles>
    <p:titleStyle>
      <a:lvl1pPr algn="l" rtl="0" eaLnBrk="1" latinLnBrk="0" hangingPunct="1">
        <a:spcBef>
          <a:spcPct val="0"/>
        </a:spcBef>
        <a:buNone/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936" indent="-27432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3544" indent="-274320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22860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>
            <a:spLocks/>
          </p:cNvSpPr>
          <p:nvPr/>
        </p:nvSpPr>
        <p:spPr>
          <a:xfrm>
            <a:off x="0" y="0"/>
            <a:ext cx="9144000" cy="6876000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26" name="Picture 2" descr="https://fbcdn-sphotos-a.akamaihd.net/hphotos-ak-snc6/196235_103506563065087_100002172308473_31054_461014_n.jpg"/>
          <p:cNvPicPr>
            <a:picLocks noChangeAspect="1" noChangeArrowheads="1"/>
          </p:cNvPicPr>
          <p:nvPr/>
        </p:nvPicPr>
        <p:blipFill>
          <a:blip r:embed="rId2" cstate="print"/>
          <a:srcRect l="1695" t="1715" r="1705"/>
          <a:stretch>
            <a:fillRect/>
          </a:stretch>
        </p:blipFill>
        <p:spPr bwMode="auto">
          <a:xfrm>
            <a:off x="2428861" y="3"/>
            <a:ext cx="4214842" cy="606600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71473" y="6143644"/>
            <a:ext cx="800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w Cen MT Condensed Extra Bold" pitchFamily="34" charset="0"/>
              </a:rPr>
              <a:t>DIRECTORA DE TESIS: LCDA. MARCIA </a:t>
            </a:r>
            <a:r>
              <a:rPr lang="en-US" sz="2000" dirty="0" err="1" smtClean="0">
                <a:latin typeface="Tw Cen MT Condensed Extra Bold" pitchFamily="34" charset="0"/>
              </a:rPr>
              <a:t>LÓPEZ</a:t>
            </a:r>
            <a:r>
              <a:rPr lang="en-US" sz="2000" dirty="0" smtClean="0">
                <a:latin typeface="Tw Cen MT Condensed Extra Bold" pitchFamily="34" charset="0"/>
              </a:rPr>
              <a:t>  TORO</a:t>
            </a:r>
            <a:endParaRPr lang="es-ES" sz="2000" dirty="0">
              <a:latin typeface="Tw Cen MT Condensed Extra Bold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39416"/>
          </a:xfrm>
        </p:spPr>
        <p:txBody>
          <a:bodyPr/>
          <a:lstStyle/>
          <a:p>
            <a:r>
              <a:rPr lang="es-ES" spc="-150" dirty="0" smtClean="0"/>
              <a:t>Packaging</a:t>
            </a:r>
            <a:endParaRPr lang="es-ES" spc="-15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i="1" dirty="0" smtClean="0"/>
              <a:t>“</a:t>
            </a:r>
            <a:r>
              <a:rPr lang="es-EC" dirty="0" smtClean="0"/>
              <a:t>Un empaque es la cubierta o recipiente de un producto que le brinda protección, facilita su uso y conservación, y le proporciona una importante comunicación de marketing”.</a:t>
            </a:r>
          </a:p>
          <a:p>
            <a:pPr algn="r"/>
            <a:r>
              <a:rPr lang="es-EC" sz="2400" dirty="0" err="1" smtClean="0"/>
              <a:t>Philiph</a:t>
            </a:r>
            <a:r>
              <a:rPr lang="es-EC" sz="2400" dirty="0" smtClean="0"/>
              <a:t> Kotler padre del marketing moderno.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9258" t="31494" r="21484" b="35547"/>
          <a:stretch>
            <a:fillRect/>
          </a:stretch>
        </p:blipFill>
        <p:spPr bwMode="auto">
          <a:xfrm>
            <a:off x="683568" y="908720"/>
            <a:ext cx="7788062" cy="523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5427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23898"/>
          </a:xfrm>
        </p:spPr>
        <p:txBody>
          <a:bodyPr/>
          <a:lstStyle/>
          <a:p>
            <a:r>
              <a:rPr lang="es-ES" dirty="0" smtClean="0"/>
              <a:t>Packaging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357299"/>
            <a:ext cx="8215370" cy="3571899"/>
          </a:xfrm>
        </p:spPr>
        <p:txBody>
          <a:bodyPr>
            <a:normAutofit/>
          </a:bodyPr>
          <a:lstStyle/>
          <a:p>
            <a:r>
              <a:rPr lang="es-EC" sz="3200" dirty="0"/>
              <a:t>El </a:t>
            </a:r>
            <a:r>
              <a:rPr lang="es-EC" sz="3200" dirty="0" err="1"/>
              <a:t>packaging</a:t>
            </a:r>
            <a:r>
              <a:rPr lang="es-EC" sz="3200" dirty="0"/>
              <a:t> es reconocido como una  parte integral de la operación de marketing moderno, que abarca  todas las fases de las actividades involucradas en la transferencia de bienes  y  servicios  desde  el  fabricante hasta  el  </a:t>
            </a:r>
            <a:r>
              <a:rPr lang="es-EC" sz="3200" dirty="0" smtClean="0"/>
              <a:t>consumidor.</a:t>
            </a:r>
            <a:endParaRPr lang="es-ES_tradnl" sz="3200" dirty="0"/>
          </a:p>
        </p:txBody>
      </p:sp>
      <p:pic>
        <p:nvPicPr>
          <p:cNvPr id="25602" name="Picture 2" descr="http://www.redrrpp.com.ar/spaw/uploads/images/Sales%20Efec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4143380"/>
            <a:ext cx="3286148" cy="21853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effectLst/>
              </a:rPr>
              <a:t>CLASIFICACIÓN DEL </a:t>
            </a:r>
            <a:r>
              <a:rPr lang="es-EC" dirty="0" err="1">
                <a:effectLst/>
              </a:rPr>
              <a:t>PACKAGING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C" b="1" i="1" dirty="0"/>
              <a:t>El </a:t>
            </a:r>
            <a:r>
              <a:rPr lang="es-EC" b="1" i="1" dirty="0" err="1"/>
              <a:t>packaging</a:t>
            </a:r>
            <a:r>
              <a:rPr lang="es-EC" b="1" i="1" dirty="0"/>
              <a:t> </a:t>
            </a:r>
            <a:r>
              <a:rPr lang="es-EC" b="1" i="1" dirty="0" smtClean="0"/>
              <a:t>primario</a:t>
            </a:r>
            <a:r>
              <a:rPr lang="es-EC" dirty="0" smtClean="0"/>
              <a:t>.</a:t>
            </a:r>
            <a:endParaRPr lang="es-EC" dirty="0"/>
          </a:p>
          <a:p>
            <a:pPr lvl="0"/>
            <a:r>
              <a:rPr lang="es-EC" b="1" i="1" dirty="0"/>
              <a:t>El </a:t>
            </a:r>
            <a:r>
              <a:rPr lang="es-EC" b="1" i="1" dirty="0" err="1"/>
              <a:t>packaging</a:t>
            </a:r>
            <a:r>
              <a:rPr lang="es-EC" b="1" i="1" dirty="0"/>
              <a:t> </a:t>
            </a:r>
            <a:r>
              <a:rPr lang="es-EC" b="1" i="1" dirty="0" smtClean="0"/>
              <a:t>secundario</a:t>
            </a:r>
            <a:r>
              <a:rPr lang="es-EC" dirty="0" smtClean="0"/>
              <a:t>.</a:t>
            </a:r>
            <a:endParaRPr lang="es-EC" dirty="0"/>
          </a:p>
          <a:p>
            <a:r>
              <a:rPr lang="es-EC" b="1" i="1" dirty="0"/>
              <a:t>El </a:t>
            </a:r>
            <a:r>
              <a:rPr lang="es-EC" b="1" i="1" dirty="0" err="1"/>
              <a:t>packaging</a:t>
            </a:r>
            <a:r>
              <a:rPr lang="es-EC" b="1" i="1" dirty="0"/>
              <a:t> </a:t>
            </a:r>
            <a:r>
              <a:rPr lang="es-EC" b="1" i="1" dirty="0" smtClean="0"/>
              <a:t>terciario.</a:t>
            </a:r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252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effectLst/>
              </a:rPr>
              <a:t>EL COLOR EN EL EMPAQUE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 bwMode="auto">
          <a:xfrm>
            <a:off x="755576" y="2708920"/>
            <a:ext cx="7766226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9984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95400"/>
          </a:xfrm>
        </p:spPr>
        <p:txBody>
          <a:bodyPr/>
          <a:lstStyle/>
          <a:p>
            <a:r>
              <a:rPr lang="es-EC" cap="all" dirty="0">
                <a:effectLst/>
              </a:rPr>
              <a:t>Relación Color Sabor</a:t>
            </a: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2051720" y="1772816"/>
            <a:ext cx="4968552" cy="4509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173" y="2266284"/>
            <a:ext cx="3797654" cy="3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7681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20688"/>
          </a:xfrm>
        </p:spPr>
        <p:txBody>
          <a:bodyPr>
            <a:normAutofit fontScale="90000"/>
          </a:bodyPr>
          <a:lstStyle/>
          <a:p>
            <a:r>
              <a:rPr lang="es-EC" cap="all" dirty="0">
                <a:effectLst/>
              </a:rPr>
              <a:t>Acumulación de efectos</a:t>
            </a:r>
            <a:r>
              <a:rPr lang="es-EC" dirty="0">
                <a:effectLst/>
              </a:rPr>
              <a:t/>
            </a:r>
            <a:br>
              <a:rPr lang="es-EC" dirty="0">
                <a:effectLst/>
              </a:rPr>
            </a:br>
            <a:endParaRPr lang="es-EC" dirty="0"/>
          </a:p>
        </p:txBody>
      </p:sp>
      <p:sp>
        <p:nvSpPr>
          <p:cNvPr id="5" name="4 Rectángulo"/>
          <p:cNvSpPr/>
          <p:nvPr/>
        </p:nvSpPr>
        <p:spPr>
          <a:xfrm>
            <a:off x="1907704" y="1576478"/>
            <a:ext cx="5328592" cy="48367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10" y="1978496"/>
            <a:ext cx="393760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8498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Normas</a:t>
            </a: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Las normativas sirven de guía para la correcta rotulación en los </a:t>
            </a:r>
            <a:r>
              <a:rPr lang="es-ES" dirty="0" smtClean="0"/>
              <a:t>empaques.</a:t>
            </a:r>
            <a:endParaRPr lang="es-ES" dirty="0" smtClean="0"/>
          </a:p>
          <a:p>
            <a:r>
              <a:rPr lang="es-ES" dirty="0" smtClean="0"/>
              <a:t>En general las normativas tienen como fin el correcto uso de la palabra como mayor fuente de expresión al momento de plasmarla en empaques. No se deben escribir palabras que conlleven a malas interpretaciones de parte del consumidor, se debe más bien hacer de la leyenda algo fácil de entender, utilizando gráficos y frases sencillas, cortas y concisas.</a:t>
            </a:r>
          </a:p>
          <a:p>
            <a:endParaRPr lang="es-ES" dirty="0"/>
          </a:p>
        </p:txBody>
      </p:sp>
      <p:pic>
        <p:nvPicPr>
          <p:cNvPr id="6" name="Picture 10" descr="inen_01.pn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1040" y="188640"/>
            <a:ext cx="1872208" cy="18722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47248" cy="1167408"/>
          </a:xfrm>
        </p:spPr>
        <p:txBody>
          <a:bodyPr/>
          <a:lstStyle/>
          <a:p>
            <a:r>
              <a:rPr lang="es-ES" dirty="0" smtClean="0"/>
              <a:t>Packaging Ecológico</a:t>
            </a:r>
            <a:endParaRPr lang="es-ES" dirty="0"/>
          </a:p>
        </p:txBody>
      </p:sp>
      <p:pic>
        <p:nvPicPr>
          <p:cNvPr id="4" name="Picture 116" descr="Diseño de Packaging Ecológic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 b="9402"/>
          <a:stretch>
            <a:fillRect/>
          </a:stretch>
        </p:blipFill>
        <p:spPr bwMode="auto">
          <a:xfrm>
            <a:off x="1259632" y="1979286"/>
            <a:ext cx="2773110" cy="216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22" descr="Diseño de Packaging Ecológic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79286"/>
            <a:ext cx="3168352" cy="216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8" descr="Diseño de Packaging Ecológico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-2695" r="1269" b="15569"/>
          <a:stretch/>
        </p:blipFill>
        <p:spPr bwMode="auto">
          <a:xfrm>
            <a:off x="3131840" y="4437112"/>
            <a:ext cx="2835130" cy="2056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79376"/>
          </a:xfrm>
        </p:spPr>
        <p:txBody>
          <a:bodyPr/>
          <a:lstStyle/>
          <a:p>
            <a:r>
              <a:rPr lang="es-ES" dirty="0" smtClean="0"/>
              <a:t>Gráfica Autóctona</a:t>
            </a:r>
            <a:endParaRPr lang="es-ES" dirty="0"/>
          </a:p>
        </p:txBody>
      </p:sp>
      <p:pic>
        <p:nvPicPr>
          <p:cNvPr id="1026" name="Picture 2" descr="C:\Documents and Settings\Andycito\Escritorio\tesis\LIBROS\duales\018.jpg"/>
          <p:cNvPicPr>
            <a:picLocks noChangeAspect="1" noChangeArrowheads="1"/>
          </p:cNvPicPr>
          <p:nvPr/>
        </p:nvPicPr>
        <p:blipFill>
          <a:blip r:embed="rId2" cstate="print"/>
          <a:srcRect l="4688" t="3966" r="6249"/>
          <a:stretch>
            <a:fillRect/>
          </a:stretch>
        </p:blipFill>
        <p:spPr bwMode="auto">
          <a:xfrm>
            <a:off x="2915816" y="1700808"/>
            <a:ext cx="3143272" cy="408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ndycito\Escritorio\tesis\images\IMAGENES REVISION PACKAGING EN ECUADOR\Pondos otavalo.jpg"/>
          <p:cNvPicPr>
            <a:picLocks noChangeAspect="1" noChangeArrowheads="1"/>
          </p:cNvPicPr>
          <p:nvPr/>
        </p:nvPicPr>
        <p:blipFill>
          <a:blip r:embed="rId3" cstate="print"/>
          <a:srcRect t="1031" r="2174"/>
          <a:stretch>
            <a:fillRect/>
          </a:stretch>
        </p:blipFill>
        <p:spPr bwMode="auto">
          <a:xfrm>
            <a:off x="-71470" y="4"/>
            <a:ext cx="9644098" cy="6861343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-71470" y="2714623"/>
            <a:ext cx="8001056" cy="178595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2920" y="2918624"/>
            <a:ext cx="6949400" cy="512051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s-ES" sz="2400" spc="-150" dirty="0" smtClean="0"/>
              <a:t>Diseño de </a:t>
            </a:r>
            <a:r>
              <a:rPr lang="es-ES" sz="2400" spc="-150" dirty="0" err="1" smtClean="0"/>
              <a:t>Packaging</a:t>
            </a:r>
            <a:r>
              <a:rPr lang="es-ES" sz="2400" spc="-150" dirty="0" smtClean="0"/>
              <a:t>  Autóctono - ECUATORIANO</a:t>
            </a:r>
            <a:endParaRPr lang="es-ES" sz="2800" spc="-15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502" y="2214555"/>
            <a:ext cx="2000234" cy="428628"/>
          </a:xfrm>
        </p:spPr>
        <p:txBody>
          <a:bodyPr>
            <a:noAutofit/>
          </a:bodyPr>
          <a:lstStyle/>
          <a:p>
            <a:r>
              <a:rPr lang="es-ES" sz="2400" spc="-15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TEMA  DE  TESIS:</a:t>
            </a:r>
            <a:endParaRPr lang="es-ES" sz="2400" spc="-15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340" name="Picture 4" descr="http://upload.wikimedia.org/wikipedia/commons/7/75/Espol1-300x2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2512225"/>
            <a:ext cx="2138349" cy="2131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500035" y="3286125"/>
            <a:ext cx="6429420" cy="1071571"/>
          </a:xfrm>
          <a:prstGeom prst="rect">
            <a:avLst/>
          </a:prstGeom>
        </p:spPr>
        <p:txBody>
          <a:bodyPr vert="horz" lIns="0" tIns="0" rIns="0" bIns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all" spc="-15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para productos comestibles </a:t>
            </a:r>
            <a:r>
              <a:rPr kumimoji="0" lang="es-ES" sz="3200" b="1" i="0" u="none" strike="noStrike" kern="1200" cap="all" spc="-15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3200" b="1" i="0" u="none" strike="noStrike" kern="1200" cap="all" spc="-15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5400" b="1" i="0" u="none" strike="noStrike" kern="1200" cap="all" spc="-150" normalizeH="0" baseline="0" noProof="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típicos de Ecuador</a:t>
            </a:r>
            <a:endParaRPr kumimoji="0" lang="es-ES" sz="5400" b="1" i="0" u="none" strike="noStrike" kern="1200" cap="all" spc="-150" normalizeH="0" baseline="0" noProof="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  <a:reflection blurRad="12000" stA="25000" endPos="49000" dist="50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2432"/>
          </a:xfrm>
        </p:spPr>
        <p:txBody>
          <a:bodyPr>
            <a:normAutofit fontScale="90000"/>
          </a:bodyPr>
          <a:lstStyle/>
          <a:p>
            <a:r>
              <a:rPr lang="es-ES" spc="-150" dirty="0" smtClean="0"/>
              <a:t>Revisión del </a:t>
            </a:r>
            <a:r>
              <a:rPr lang="es-ES" spc="-150" dirty="0" err="1" smtClean="0"/>
              <a:t>Packaging</a:t>
            </a:r>
            <a:r>
              <a:rPr lang="es-ES" spc="-150" dirty="0" smtClean="0"/>
              <a:t>  ecuatoriano</a:t>
            </a:r>
            <a:endParaRPr lang="es-ES" spc="-150" dirty="0"/>
          </a:p>
        </p:txBody>
      </p:sp>
      <p:pic>
        <p:nvPicPr>
          <p:cNvPr id="2050" name="Picture 2" descr="C:\Documents and Settings\Andycito\Escritorio\tesis\images\IMAGENES REVISION PACKAGING EN ECUADOR\Foto0452.jpg"/>
          <p:cNvPicPr>
            <a:picLocks noChangeAspect="1" noChangeArrowheads="1"/>
          </p:cNvPicPr>
          <p:nvPr/>
        </p:nvPicPr>
        <p:blipFill>
          <a:blip r:embed="rId2" cstate="print"/>
          <a:srcRect l="14648" r="13574" b="8202"/>
          <a:stretch>
            <a:fillRect/>
          </a:stretch>
        </p:blipFill>
        <p:spPr bwMode="auto">
          <a:xfrm>
            <a:off x="539552" y="1700808"/>
            <a:ext cx="4448884" cy="4267296"/>
          </a:xfrm>
          <a:prstGeom prst="rect">
            <a:avLst/>
          </a:prstGeom>
          <a:noFill/>
        </p:spPr>
      </p:pic>
      <p:pic>
        <p:nvPicPr>
          <p:cNvPr id="4" name="3 Imagen" descr="http://farm1.static.flickr.com/39/86625536_119c0ac5c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0620" y="2430300"/>
            <a:ext cx="426729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http://lh6.ggpht.com/_eOi4wf_ttgA/R1Mk_QG1CzI/AAAAAAAAAkU/U8XlrgTkORU/P1030613.JPG"/>
          <p:cNvPicPr/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3"/>
            <a:ext cx="9144000" cy="68598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-7358113" y="2786059"/>
            <a:ext cx="671514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02920" y="2775748"/>
            <a:ext cx="6783724" cy="939007"/>
          </a:xfrm>
        </p:spPr>
        <p:txBody>
          <a:bodyPr>
            <a:normAutofit/>
          </a:bodyPr>
          <a:lstStyle/>
          <a:p>
            <a:r>
              <a:rPr lang="es-ES" sz="6000" spc="-300" dirty="0" smtClean="0"/>
              <a:t>3. </a:t>
            </a:r>
            <a:r>
              <a:rPr lang="es-ES" sz="5400" spc="-300" dirty="0" smtClean="0"/>
              <a:t>INVESTIGACIÓN</a:t>
            </a:r>
            <a:endParaRPr lang="es-ES" sz="5400" spc="-300" dirty="0"/>
          </a:p>
        </p:txBody>
      </p:sp>
      <p:pic>
        <p:nvPicPr>
          <p:cNvPr id="13" name="Picture 4" descr="http://upload.wikimedia.org/wikipedia/commons/7/75/Espol1-300x299.png"/>
          <p:cNvPicPr>
            <a:picLocks noChangeAspect="1" noChangeArrowheads="1"/>
          </p:cNvPicPr>
          <p:nvPr/>
        </p:nvPicPr>
        <p:blipFill>
          <a:blip r:embed="rId4" cstate="print"/>
          <a:srcRect l="5000" t="5016" r="4999" b="4682"/>
          <a:stretch>
            <a:fillRect/>
          </a:stretch>
        </p:blipFill>
        <p:spPr bwMode="auto">
          <a:xfrm>
            <a:off x="-1143040" y="2714620"/>
            <a:ext cx="1143008" cy="1143008"/>
          </a:xfrm>
          <a:prstGeom prst="ellipse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33333E-6 L 0.78785 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79878 3.33333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pc="-150" dirty="0" smtClean="0"/>
              <a:t>Objetivo General de la Investigación</a:t>
            </a:r>
            <a:endParaRPr lang="es-ES" spc="-15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536707"/>
            <a:ext cx="8229600" cy="2404461"/>
          </a:xfrm>
        </p:spPr>
        <p:txBody>
          <a:bodyPr>
            <a:normAutofit/>
          </a:bodyPr>
          <a:lstStyle/>
          <a:p>
            <a:pPr lvl="0"/>
            <a:r>
              <a:rPr lang="es-EC" sz="3200" dirty="0"/>
              <a:t>Analizar la situación actual de  los productos comestibles ecuatorianos propuestos y </a:t>
            </a:r>
            <a:r>
              <a:rPr lang="es-EC" sz="3200" dirty="0" smtClean="0"/>
              <a:t>el posicionamiento </a:t>
            </a:r>
            <a:r>
              <a:rPr lang="es-EC" sz="3200" dirty="0"/>
              <a:t>de </a:t>
            </a:r>
            <a:r>
              <a:rPr lang="es-EC" sz="3200" dirty="0" smtClean="0"/>
              <a:t>éstos </a:t>
            </a:r>
            <a:r>
              <a:rPr lang="es-EC" sz="3200" dirty="0"/>
              <a:t>en el </a:t>
            </a:r>
            <a:r>
              <a:rPr lang="es-EC" sz="3200" dirty="0" smtClean="0"/>
              <a:t>potencial </a:t>
            </a:r>
            <a:r>
              <a:rPr lang="es-EC" sz="3200" dirty="0"/>
              <a:t>comprador-consumidor.</a:t>
            </a:r>
            <a:endParaRPr lang="es-EC" sz="32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Investigación exploratoria y descriptiva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C" sz="3600" dirty="0" smtClean="0"/>
          </a:p>
          <a:p>
            <a:r>
              <a:rPr lang="es-ES" sz="3600" dirty="0" smtClean="0"/>
              <a:t>Encuestas.</a:t>
            </a:r>
            <a:endParaRPr lang="es-EC" sz="3600" dirty="0" smtClean="0"/>
          </a:p>
          <a:p>
            <a:r>
              <a:rPr lang="es-EC" sz="3600" dirty="0" smtClean="0"/>
              <a:t>Entrevistas.</a:t>
            </a:r>
          </a:p>
          <a:p>
            <a:r>
              <a:rPr lang="es-ES" sz="3600" dirty="0" smtClean="0"/>
              <a:t>Observación</a:t>
            </a:r>
            <a:r>
              <a:rPr lang="es-ES" dirty="0" smtClean="0"/>
              <a:t>.</a:t>
            </a:r>
            <a:endParaRPr lang="es-EC" dirty="0"/>
          </a:p>
        </p:txBody>
      </p:sp>
      <p:pic>
        <p:nvPicPr>
          <p:cNvPr id="4" name="3 Imagen" descr="C:\Documents and Settings\Andycito\Escritorio\tesis\DISEÑO DE LA ENCUESTA\Imagenes para informe\Encuesta 3.1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1" y="1916832"/>
            <a:ext cx="2654550" cy="375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Documents and Settings\Andycito\Escritorio\tesis\DISEÑO DE LA ENCUESTA\Imagenes para informe\Encuesta 3.2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2736304" cy="3875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683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95400"/>
          </a:xfrm>
        </p:spPr>
        <p:txBody>
          <a:bodyPr/>
          <a:lstStyle/>
          <a:p>
            <a:r>
              <a:rPr lang="es-EC" dirty="0" smtClean="0"/>
              <a:t>Definiendo la muestra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6347048" cy="4521621"/>
          </a:xfrm>
        </p:spPr>
        <p:txBody>
          <a:bodyPr/>
          <a:lstStyle/>
          <a:p>
            <a:pPr lvl="0"/>
            <a:r>
              <a:rPr lang="es-EC" dirty="0"/>
              <a:t>Hombres y mujeres </a:t>
            </a:r>
            <a:r>
              <a:rPr lang="es-EC" dirty="0" smtClean="0"/>
              <a:t>de Guayaquil desde </a:t>
            </a:r>
            <a:r>
              <a:rPr lang="es-EC" dirty="0"/>
              <a:t>los 15 años de edad, ya que a partir de esa edad las personas son influenciables mediante 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>acciones </a:t>
            </a:r>
            <a:r>
              <a:rPr lang="es-EC" dirty="0"/>
              <a:t>publicitarias 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dirty="0" smtClean="0"/>
              <a:t>de </a:t>
            </a:r>
            <a:r>
              <a:rPr lang="es-EC" dirty="0" err="1"/>
              <a:t>packaging</a:t>
            </a:r>
            <a:r>
              <a:rPr lang="es-EC" dirty="0" smtClean="0"/>
              <a:t>.</a:t>
            </a:r>
          </a:p>
          <a:p>
            <a:endParaRPr lang="es-EC" dirty="0"/>
          </a:p>
        </p:txBody>
      </p:sp>
      <p:pic>
        <p:nvPicPr>
          <p:cNvPr id="55298" name="Picture 2" descr="http://www.definicionabc.com/wp-content/uploads/P%C3%BAblico-objeti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810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529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77416"/>
            <a:ext cx="8229600" cy="879376"/>
          </a:xfrm>
        </p:spPr>
        <p:txBody>
          <a:bodyPr/>
          <a:lstStyle/>
          <a:p>
            <a:r>
              <a:rPr lang="es-ES" spc="-150" dirty="0" smtClean="0"/>
              <a:t>Resultados de la encuesta.</a:t>
            </a:r>
            <a:endParaRPr lang="es-ES" spc="-15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l="1124" t="-4000" b="-8000"/>
          <a:stretch>
            <a:fillRect/>
          </a:stretch>
        </p:blipFill>
        <p:spPr bwMode="auto">
          <a:xfrm>
            <a:off x="1403648" y="2492896"/>
            <a:ext cx="6286544" cy="2000264"/>
          </a:xfrm>
          <a:prstGeom prst="roundRect">
            <a:avLst>
              <a:gd name="adj" fmla="val 11111"/>
            </a:avLst>
          </a:prstGeom>
          <a:solidFill>
            <a:schemeClr val="tx1"/>
          </a:solidFill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22420" r="19328" b="15080"/>
          <a:stretch/>
        </p:blipFill>
        <p:spPr bwMode="auto">
          <a:xfrm>
            <a:off x="747270" y="1017240"/>
            <a:ext cx="7785170" cy="47160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894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9" y="1357298"/>
            <a:ext cx="6286544" cy="40315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14315"/>
            <a:ext cx="6215106" cy="310755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3500440"/>
            <a:ext cx="6215106" cy="3076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b="-24763"/>
          <a:stretch>
            <a:fillRect/>
          </a:stretch>
        </p:blipFill>
        <p:spPr bwMode="auto">
          <a:xfrm>
            <a:off x="2000233" y="2845680"/>
            <a:ext cx="4929222" cy="3811911"/>
          </a:xfrm>
          <a:prstGeom prst="roundRect">
            <a:avLst>
              <a:gd name="adj" fmla="val 11111"/>
            </a:avLst>
          </a:prstGeom>
          <a:solidFill>
            <a:schemeClr val="tx1"/>
          </a:solidFill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6 Imagen" descr="C:\Documents and Settings\Administrador\Escritorio\tesis\LIBROS\duales\014.jpg"/>
          <p:cNvPicPr/>
          <p:nvPr/>
        </p:nvPicPr>
        <p:blipFill>
          <a:blip r:embed="rId3" cstate="print"/>
          <a:srcRect l="7979"/>
          <a:stretch>
            <a:fillRect/>
          </a:stretch>
        </p:blipFill>
        <p:spPr bwMode="auto">
          <a:xfrm>
            <a:off x="2986077" y="5859732"/>
            <a:ext cx="527764" cy="73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Documents and Settings\Administrador\Mis documentos\duales\0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165" y="5878765"/>
            <a:ext cx="652372" cy="62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Documents and Settings\Administrador\Mis documentos\duales\011.jpg"/>
          <p:cNvPicPr/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4300537" y="5897245"/>
            <a:ext cx="669268" cy="56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Documents and Settings\Administrador\Mis documentos\DGL_Romulo MOya\img077.jpg"/>
          <p:cNvPicPr/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4994315" y="5963528"/>
            <a:ext cx="686404" cy="51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Documents and Settings\Administrador\Mis documentos\DGL_Romulo MOya\img089.jpg"/>
          <p:cNvPicPr/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5746442" y="5868937"/>
            <a:ext cx="528468" cy="60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116632"/>
            <a:ext cx="4682232" cy="25456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" y="405"/>
            <a:ext cx="9180513" cy="68762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1571612"/>
            <a:ext cx="6615130" cy="771540"/>
          </a:xfrm>
        </p:spPr>
        <p:txBody>
          <a:bodyPr/>
          <a:lstStyle/>
          <a:p>
            <a:r>
              <a:rPr lang="es-ES_tradnl" spc="-150" dirty="0" smtClean="0"/>
              <a:t>Integrantes de Proyecto</a:t>
            </a:r>
            <a:endParaRPr lang="es-ES" spc="-15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3688" y="2500306"/>
            <a:ext cx="6192688" cy="244086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s-ES_tradnl" sz="32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Srta. Lorena Gonzabay Triviño.</a:t>
            </a:r>
          </a:p>
          <a:p>
            <a:pPr>
              <a:buClr>
                <a:schemeClr val="tx1"/>
              </a:buClr>
            </a:pPr>
            <a:r>
              <a:rPr lang="es-ES_tradnl" sz="32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Srta. Maribel López Robles.</a:t>
            </a:r>
          </a:p>
          <a:p>
            <a:pPr>
              <a:buClr>
                <a:schemeClr val="tx1"/>
              </a:buClr>
            </a:pPr>
            <a:r>
              <a:rPr lang="es-ES_tradnl" sz="32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Sr. Andrés Lindao Barzola.</a:t>
            </a:r>
            <a:endParaRPr lang="es-ES" sz="32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908720"/>
            <a:ext cx="7772400" cy="1362456"/>
          </a:xfrm>
        </p:spPr>
        <p:txBody>
          <a:bodyPr/>
          <a:lstStyle/>
          <a:p>
            <a:r>
              <a:rPr lang="es-ES_tradnl" spc="-150" dirty="0" smtClean="0"/>
              <a:t>Conclusiones de la investigación</a:t>
            </a:r>
            <a:endParaRPr lang="es-ES" spc="-15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552" y="2352676"/>
            <a:ext cx="8064895" cy="3884636"/>
          </a:xfrm>
        </p:spPr>
        <p:txBody>
          <a:bodyPr vert="horz" lIns="91440">
            <a:normAutofit fontScale="92500" lnSpcReduction="10000"/>
          </a:bodyPr>
          <a:lstStyle/>
          <a:p>
            <a:pPr>
              <a:buChar char=""/>
            </a:pPr>
            <a:r>
              <a:rPr lang="es-EC" sz="3200" dirty="0"/>
              <a:t>La actitud de las personas frente </a:t>
            </a:r>
            <a:r>
              <a:rPr lang="es-EC" sz="3200" dirty="0" smtClean="0"/>
              <a:t>esta propuesta fue </a:t>
            </a:r>
            <a:r>
              <a:rPr lang="es-EC" sz="3200" dirty="0"/>
              <a:t>aceptable, y más aún si estos empaques tienen nociones gráficas de identidad</a:t>
            </a:r>
            <a:r>
              <a:rPr lang="es-EC" sz="3200" dirty="0" smtClean="0"/>
              <a:t>. Entre otros factores consideraron.</a:t>
            </a:r>
          </a:p>
          <a:p>
            <a:pPr>
              <a:buFont typeface="Wingdings 2"/>
              <a:buChar char=""/>
            </a:pPr>
            <a:r>
              <a:rPr lang="es-EC" sz="3200" dirty="0" smtClean="0"/>
              <a:t>Competitividad, </a:t>
            </a:r>
            <a:r>
              <a:rPr lang="es-EC" sz="3200" dirty="0"/>
              <a:t>reconocimiento internacional Rescate de la procedencia del </a:t>
            </a:r>
            <a:r>
              <a:rPr lang="es-EC" sz="3200" dirty="0" smtClean="0"/>
              <a:t>producto</a:t>
            </a:r>
          </a:p>
          <a:p>
            <a:pPr>
              <a:buFont typeface="Wingdings 2"/>
              <a:buChar char=""/>
            </a:pPr>
            <a:r>
              <a:rPr lang="es-EC" sz="3200" dirty="0" smtClean="0"/>
              <a:t>Desarrollo de un empaque más higiénico, </a:t>
            </a:r>
            <a:r>
              <a:rPr lang="es-EC" sz="3200" dirty="0"/>
              <a:t>”, entre </a:t>
            </a:r>
            <a:r>
              <a:rPr lang="es-EC" sz="3200" dirty="0" smtClean="0"/>
              <a:t>otros.</a:t>
            </a:r>
          </a:p>
          <a:p>
            <a:pPr>
              <a:buChar char=""/>
            </a:pPr>
            <a:endParaRPr lang="es-ES" sz="3200" dirty="0"/>
          </a:p>
          <a:p>
            <a:pPr>
              <a:buChar char=""/>
            </a:pPr>
            <a:endParaRPr lang="es-ES" sz="32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  <a14:imgEffect>
                      <a14:brightnessContrast bright="24000" contrast="16000"/>
                    </a14:imgEffect>
                  </a14:imgLayer>
                </a14:imgProps>
              </a:ext>
            </a:extLst>
          </a:blip>
          <a:srcRect t="-10483" b="-100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>
          <a:xfrm>
            <a:off x="-7358113" y="2786059"/>
            <a:ext cx="671514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02920" y="2775748"/>
            <a:ext cx="5725264" cy="939007"/>
          </a:xfrm>
        </p:spPr>
        <p:txBody>
          <a:bodyPr anchor="ctr">
            <a:normAutofit fontScale="90000"/>
          </a:bodyPr>
          <a:lstStyle/>
          <a:p>
            <a:r>
              <a:rPr lang="es-ES" sz="5300" spc="-300" dirty="0" smtClean="0"/>
              <a:t>4</a:t>
            </a:r>
            <a:r>
              <a:rPr lang="es-ES" sz="4200" spc="-300" dirty="0" smtClean="0"/>
              <a:t>. PROPUESTAS  DE  DISEÑO</a:t>
            </a:r>
            <a:endParaRPr lang="es-ES" sz="4200" spc="-300" dirty="0"/>
          </a:p>
        </p:txBody>
      </p:sp>
      <p:pic>
        <p:nvPicPr>
          <p:cNvPr id="13" name="Picture 4" descr="http://upload.wikimedia.org/wikipedia/commons/7/75/Espol1-300x299.png"/>
          <p:cNvPicPr>
            <a:picLocks noChangeAspect="1" noChangeArrowheads="1"/>
          </p:cNvPicPr>
          <p:nvPr/>
        </p:nvPicPr>
        <p:blipFill>
          <a:blip r:embed="rId4" cstate="print"/>
          <a:srcRect l="5000" t="5016" r="4999" b="4682"/>
          <a:stretch>
            <a:fillRect/>
          </a:stretch>
        </p:blipFill>
        <p:spPr bwMode="auto">
          <a:xfrm>
            <a:off x="-1143040" y="2714620"/>
            <a:ext cx="1143008" cy="1143008"/>
          </a:xfrm>
          <a:prstGeom prst="ellipse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33333E-6 L 0.78785 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79878 3.33333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s-ES" spc="-300" dirty="0" smtClean="0"/>
              <a:t>CREACIÓN </a:t>
            </a:r>
            <a:r>
              <a:rPr lang="es-ES" spc="-300" dirty="0" smtClean="0"/>
              <a:t>DE LA MARCA (ISOTIPO)</a:t>
            </a:r>
            <a:endParaRPr lang="es-ES" spc="-3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ndycito\Escritorio\tesis\IMplementacion de empaques\MARCA DULCE ECUADOR\Imagotipo del Logo.jpg"/>
          <p:cNvPicPr>
            <a:picLocks noChangeAspect="1" noChangeArrowheads="1"/>
          </p:cNvPicPr>
          <p:nvPr/>
        </p:nvPicPr>
        <p:blipFill>
          <a:blip r:embed="rId2" cstate="print"/>
          <a:srcRect l="-58844" t="-5784" r="-50383" b="-52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2 Flecha derecha"/>
          <p:cNvSpPr/>
          <p:nvPr/>
        </p:nvSpPr>
        <p:spPr>
          <a:xfrm>
            <a:off x="4071934" y="714359"/>
            <a:ext cx="357190" cy="3571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derecha"/>
          <p:cNvSpPr/>
          <p:nvPr/>
        </p:nvSpPr>
        <p:spPr>
          <a:xfrm>
            <a:off x="4071934" y="1785926"/>
            <a:ext cx="357190" cy="3571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derecha"/>
          <p:cNvSpPr/>
          <p:nvPr/>
        </p:nvSpPr>
        <p:spPr>
          <a:xfrm>
            <a:off x="4071934" y="3143251"/>
            <a:ext cx="357190" cy="3571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lecha derecha"/>
          <p:cNvSpPr/>
          <p:nvPr/>
        </p:nvSpPr>
        <p:spPr>
          <a:xfrm rot="5400000">
            <a:off x="4572002" y="4143380"/>
            <a:ext cx="357191" cy="35719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-10483" b="-100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516 Rectángulo"/>
          <p:cNvSpPr/>
          <p:nvPr/>
        </p:nvSpPr>
        <p:spPr>
          <a:xfrm>
            <a:off x="5076056" y="142852"/>
            <a:ext cx="3853662" cy="65008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1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74" y="1898636"/>
            <a:ext cx="2017257" cy="140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74" y="3417356"/>
            <a:ext cx="2023838" cy="140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" name="511 Grupo"/>
          <p:cNvGrpSpPr/>
          <p:nvPr/>
        </p:nvGrpSpPr>
        <p:grpSpPr>
          <a:xfrm>
            <a:off x="2513675" y="3398835"/>
            <a:ext cx="2083251" cy="1428759"/>
            <a:chOff x="4572000" y="2232025"/>
            <a:chExt cx="3092450" cy="2120900"/>
          </a:xfrm>
        </p:grpSpPr>
        <p:sp>
          <p:nvSpPr>
            <p:cNvPr id="54636" name="Rectangle 364"/>
            <p:cNvSpPr>
              <a:spLocks noChangeArrowheads="1"/>
            </p:cNvSpPr>
            <p:nvPr/>
          </p:nvSpPr>
          <p:spPr bwMode="auto">
            <a:xfrm>
              <a:off x="4572000" y="2232025"/>
              <a:ext cx="3092450" cy="2120900"/>
            </a:xfrm>
            <a:prstGeom prst="rect">
              <a:avLst/>
            </a:prstGeom>
            <a:solidFill>
              <a:srgbClr val="F8B334"/>
            </a:solidFill>
            <a:ln w="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37" name="Freeform 365"/>
            <p:cNvSpPr>
              <a:spLocks noEditPoints="1"/>
            </p:cNvSpPr>
            <p:nvPr/>
          </p:nvSpPr>
          <p:spPr bwMode="auto">
            <a:xfrm>
              <a:off x="4810125" y="3657600"/>
              <a:ext cx="257175" cy="24288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9" y="3"/>
                </a:cxn>
                <a:cxn ang="0">
                  <a:pos x="99" y="12"/>
                </a:cxn>
                <a:cxn ang="0">
                  <a:pos x="112" y="29"/>
                </a:cxn>
                <a:cxn ang="0">
                  <a:pos x="116" y="51"/>
                </a:cxn>
                <a:cxn ang="0">
                  <a:pos x="111" y="74"/>
                </a:cxn>
                <a:cxn ang="0">
                  <a:pos x="98" y="94"/>
                </a:cxn>
                <a:cxn ang="0">
                  <a:pos x="80" y="106"/>
                </a:cxn>
                <a:cxn ang="0">
                  <a:pos x="51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6" y="104"/>
                </a:cxn>
                <a:cxn ang="0">
                  <a:pos x="8" y="93"/>
                </a:cxn>
                <a:cxn ang="0">
                  <a:pos x="8" y="13"/>
                </a:cxn>
                <a:cxn ang="0">
                  <a:pos x="6" y="3"/>
                </a:cxn>
                <a:cxn ang="0">
                  <a:pos x="0" y="1"/>
                </a:cxn>
                <a:cxn ang="0">
                  <a:pos x="37" y="2"/>
                </a:cxn>
                <a:cxn ang="0">
                  <a:pos x="20" y="2"/>
                </a:cxn>
                <a:cxn ang="0">
                  <a:pos x="20" y="87"/>
                </a:cxn>
                <a:cxn ang="0">
                  <a:pos x="23" y="98"/>
                </a:cxn>
                <a:cxn ang="0">
                  <a:pos x="32" y="104"/>
                </a:cxn>
                <a:cxn ang="0">
                  <a:pos x="49" y="106"/>
                </a:cxn>
                <a:cxn ang="0">
                  <a:pos x="92" y="90"/>
                </a:cxn>
                <a:cxn ang="0">
                  <a:pos x="104" y="56"/>
                </a:cxn>
                <a:cxn ang="0">
                  <a:pos x="88" y="18"/>
                </a:cxn>
                <a:cxn ang="0">
                  <a:pos x="37" y="2"/>
                </a:cxn>
              </a:cxnLst>
              <a:rect l="0" t="0" r="r" b="b"/>
              <a:pathLst>
                <a:path w="116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2" y="0"/>
                    <a:pt x="72" y="1"/>
                    <a:pt x="79" y="3"/>
                  </a:cubicBezTo>
                  <a:cubicBezTo>
                    <a:pt x="87" y="5"/>
                    <a:pt x="93" y="8"/>
                    <a:pt x="99" y="12"/>
                  </a:cubicBezTo>
                  <a:cubicBezTo>
                    <a:pt x="104" y="16"/>
                    <a:pt x="108" y="22"/>
                    <a:pt x="112" y="29"/>
                  </a:cubicBezTo>
                  <a:cubicBezTo>
                    <a:pt x="115" y="35"/>
                    <a:pt x="116" y="43"/>
                    <a:pt x="116" y="51"/>
                  </a:cubicBezTo>
                  <a:cubicBezTo>
                    <a:pt x="116" y="59"/>
                    <a:pt x="115" y="67"/>
                    <a:pt x="111" y="74"/>
                  </a:cubicBezTo>
                  <a:cubicBezTo>
                    <a:pt x="108" y="82"/>
                    <a:pt x="104" y="89"/>
                    <a:pt x="98" y="94"/>
                  </a:cubicBezTo>
                  <a:cubicBezTo>
                    <a:pt x="92" y="100"/>
                    <a:pt x="86" y="104"/>
                    <a:pt x="80" y="106"/>
                  </a:cubicBezTo>
                  <a:cubicBezTo>
                    <a:pt x="74" y="108"/>
                    <a:pt x="64" y="109"/>
                    <a:pt x="51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08"/>
                    <a:pt x="5" y="106"/>
                    <a:pt x="6" y="104"/>
                  </a:cubicBezTo>
                  <a:cubicBezTo>
                    <a:pt x="7" y="102"/>
                    <a:pt x="8" y="98"/>
                    <a:pt x="8" y="9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7"/>
                    <a:pt x="7" y="4"/>
                    <a:pt x="6" y="3"/>
                  </a:cubicBezTo>
                  <a:cubicBezTo>
                    <a:pt x="5" y="1"/>
                    <a:pt x="3" y="1"/>
                    <a:pt x="0" y="1"/>
                  </a:cubicBezTo>
                  <a:close/>
                  <a:moveTo>
                    <a:pt x="37" y="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92"/>
                    <a:pt x="21" y="96"/>
                    <a:pt x="23" y="98"/>
                  </a:cubicBezTo>
                  <a:cubicBezTo>
                    <a:pt x="25" y="101"/>
                    <a:pt x="28" y="103"/>
                    <a:pt x="32" y="104"/>
                  </a:cubicBezTo>
                  <a:cubicBezTo>
                    <a:pt x="36" y="105"/>
                    <a:pt x="42" y="106"/>
                    <a:pt x="49" y="106"/>
                  </a:cubicBezTo>
                  <a:cubicBezTo>
                    <a:pt x="70" y="106"/>
                    <a:pt x="84" y="100"/>
                    <a:pt x="92" y="90"/>
                  </a:cubicBezTo>
                  <a:cubicBezTo>
                    <a:pt x="100" y="80"/>
                    <a:pt x="104" y="68"/>
                    <a:pt x="104" y="56"/>
                  </a:cubicBezTo>
                  <a:cubicBezTo>
                    <a:pt x="104" y="41"/>
                    <a:pt x="99" y="29"/>
                    <a:pt x="88" y="18"/>
                  </a:cubicBezTo>
                  <a:cubicBezTo>
                    <a:pt x="76" y="7"/>
                    <a:pt x="59" y="2"/>
                    <a:pt x="37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38" name="Freeform 366"/>
            <p:cNvSpPr>
              <a:spLocks/>
            </p:cNvSpPr>
            <p:nvPr/>
          </p:nvSpPr>
          <p:spPr bwMode="auto">
            <a:xfrm>
              <a:off x="5065713" y="3657600"/>
              <a:ext cx="223838" cy="242888"/>
            </a:xfrm>
            <a:custGeom>
              <a:avLst/>
              <a:gdLst/>
              <a:ahLst/>
              <a:cxnLst>
                <a:cxn ang="0">
                  <a:pos x="101" y="109"/>
                </a:cxn>
                <a:cxn ang="0">
                  <a:pos x="80" y="109"/>
                </a:cxn>
                <a:cxn ang="0">
                  <a:pos x="80" y="92"/>
                </a:cxn>
                <a:cxn ang="0">
                  <a:pos x="43" y="109"/>
                </a:cxn>
                <a:cxn ang="0">
                  <a:pos x="18" y="100"/>
                </a:cxn>
                <a:cxn ang="0">
                  <a:pos x="8" y="75"/>
                </a:cxn>
                <a:cxn ang="0">
                  <a:pos x="8" y="10"/>
                </a:cxn>
                <a:cxn ang="0">
                  <a:pos x="7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2" y="2"/>
                </a:cxn>
                <a:cxn ang="0">
                  <a:pos x="21" y="9"/>
                </a:cxn>
                <a:cxn ang="0">
                  <a:pos x="21" y="69"/>
                </a:cxn>
                <a:cxn ang="0">
                  <a:pos x="29" y="96"/>
                </a:cxn>
                <a:cxn ang="0">
                  <a:pos x="49" y="104"/>
                </a:cxn>
                <a:cxn ang="0">
                  <a:pos x="80" y="88"/>
                </a:cxn>
                <a:cxn ang="0">
                  <a:pos x="80" y="14"/>
                </a:cxn>
                <a:cxn ang="0">
                  <a:pos x="79" y="3"/>
                </a:cxn>
                <a:cxn ang="0">
                  <a:pos x="73" y="1"/>
                </a:cxn>
                <a:cxn ang="0">
                  <a:pos x="72" y="1"/>
                </a:cxn>
                <a:cxn ang="0">
                  <a:pos x="72" y="0"/>
                </a:cxn>
                <a:cxn ang="0">
                  <a:pos x="101" y="0"/>
                </a:cxn>
                <a:cxn ang="0">
                  <a:pos x="101" y="1"/>
                </a:cxn>
                <a:cxn ang="0">
                  <a:pos x="94" y="3"/>
                </a:cxn>
                <a:cxn ang="0">
                  <a:pos x="93" y="8"/>
                </a:cxn>
                <a:cxn ang="0">
                  <a:pos x="93" y="97"/>
                </a:cxn>
                <a:cxn ang="0">
                  <a:pos x="93" y="104"/>
                </a:cxn>
                <a:cxn ang="0">
                  <a:pos x="96" y="106"/>
                </a:cxn>
                <a:cxn ang="0">
                  <a:pos x="101" y="108"/>
                </a:cxn>
                <a:cxn ang="0">
                  <a:pos x="101" y="109"/>
                </a:cxn>
              </a:cxnLst>
              <a:rect l="0" t="0" r="r" b="b"/>
              <a:pathLst>
                <a:path w="101" h="109">
                  <a:moveTo>
                    <a:pt x="101" y="109"/>
                  </a:moveTo>
                  <a:cubicBezTo>
                    <a:pt x="80" y="109"/>
                    <a:pt x="80" y="109"/>
                    <a:pt x="80" y="109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0" y="104"/>
                    <a:pt x="58" y="109"/>
                    <a:pt x="43" y="109"/>
                  </a:cubicBezTo>
                  <a:cubicBezTo>
                    <a:pt x="32" y="109"/>
                    <a:pt x="24" y="106"/>
                    <a:pt x="18" y="100"/>
                  </a:cubicBezTo>
                  <a:cubicBezTo>
                    <a:pt x="11" y="94"/>
                    <a:pt x="8" y="86"/>
                    <a:pt x="8" y="7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6"/>
                    <a:pt x="8" y="3"/>
                    <a:pt x="7" y="2"/>
                  </a:cubicBezTo>
                  <a:cubicBezTo>
                    <a:pt x="6" y="1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1"/>
                    <a:pt x="22" y="2"/>
                  </a:cubicBezTo>
                  <a:cubicBezTo>
                    <a:pt x="21" y="3"/>
                    <a:pt x="21" y="5"/>
                    <a:pt x="21" y="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81"/>
                    <a:pt x="24" y="90"/>
                    <a:pt x="29" y="96"/>
                  </a:cubicBezTo>
                  <a:cubicBezTo>
                    <a:pt x="35" y="101"/>
                    <a:pt x="42" y="104"/>
                    <a:pt x="49" y="104"/>
                  </a:cubicBezTo>
                  <a:cubicBezTo>
                    <a:pt x="61" y="104"/>
                    <a:pt x="71" y="98"/>
                    <a:pt x="80" y="88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8"/>
                    <a:pt x="80" y="4"/>
                    <a:pt x="79" y="3"/>
                  </a:cubicBezTo>
                  <a:cubicBezTo>
                    <a:pt x="78" y="1"/>
                    <a:pt x="76" y="1"/>
                    <a:pt x="73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97" y="1"/>
                    <a:pt x="95" y="2"/>
                    <a:pt x="94" y="3"/>
                  </a:cubicBezTo>
                  <a:cubicBezTo>
                    <a:pt x="93" y="4"/>
                    <a:pt x="93" y="5"/>
                    <a:pt x="93" y="8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100"/>
                    <a:pt x="93" y="103"/>
                    <a:pt x="93" y="104"/>
                  </a:cubicBezTo>
                  <a:cubicBezTo>
                    <a:pt x="94" y="105"/>
                    <a:pt x="94" y="106"/>
                    <a:pt x="96" y="106"/>
                  </a:cubicBezTo>
                  <a:cubicBezTo>
                    <a:pt x="97" y="107"/>
                    <a:pt x="98" y="108"/>
                    <a:pt x="101" y="108"/>
                  </a:cubicBezTo>
                  <a:lnTo>
                    <a:pt x="101" y="1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39" name="Freeform 367"/>
            <p:cNvSpPr>
              <a:spLocks/>
            </p:cNvSpPr>
            <p:nvPr/>
          </p:nvSpPr>
          <p:spPr bwMode="auto">
            <a:xfrm>
              <a:off x="5300663" y="3657600"/>
              <a:ext cx="166688" cy="242888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0" y="108"/>
                </a:cxn>
                <a:cxn ang="0">
                  <a:pos x="6" y="106"/>
                </a:cxn>
                <a:cxn ang="0">
                  <a:pos x="8" y="99"/>
                </a:cxn>
                <a:cxn ang="0">
                  <a:pos x="8" y="10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3" y="2"/>
                </a:cxn>
                <a:cxn ang="0">
                  <a:pos x="21" y="4"/>
                </a:cxn>
                <a:cxn ang="0">
                  <a:pos x="21" y="11"/>
                </a:cxn>
                <a:cxn ang="0">
                  <a:pos x="21" y="87"/>
                </a:cxn>
                <a:cxn ang="0">
                  <a:pos x="25" y="101"/>
                </a:cxn>
                <a:cxn ang="0">
                  <a:pos x="41" y="105"/>
                </a:cxn>
                <a:cxn ang="0">
                  <a:pos x="54" y="105"/>
                </a:cxn>
                <a:cxn ang="0">
                  <a:pos x="68" y="100"/>
                </a:cxn>
                <a:cxn ang="0">
                  <a:pos x="73" y="82"/>
                </a:cxn>
                <a:cxn ang="0">
                  <a:pos x="75" y="82"/>
                </a:cxn>
                <a:cxn ang="0">
                  <a:pos x="75" y="109"/>
                </a:cxn>
                <a:cxn ang="0">
                  <a:pos x="0" y="109"/>
                </a:cxn>
              </a:cxnLst>
              <a:rect l="0" t="0" r="r" b="b"/>
              <a:pathLst>
                <a:path w="75" h="109">
                  <a:moveTo>
                    <a:pt x="0" y="109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3" y="108"/>
                    <a:pt x="5" y="107"/>
                    <a:pt x="6" y="106"/>
                  </a:cubicBezTo>
                  <a:cubicBezTo>
                    <a:pt x="7" y="104"/>
                    <a:pt x="8" y="102"/>
                    <a:pt x="8" y="9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7"/>
                    <a:pt x="8" y="4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1"/>
                    <a:pt x="23" y="2"/>
                  </a:cubicBezTo>
                  <a:cubicBezTo>
                    <a:pt x="22" y="2"/>
                    <a:pt x="21" y="3"/>
                    <a:pt x="21" y="4"/>
                  </a:cubicBezTo>
                  <a:cubicBezTo>
                    <a:pt x="21" y="5"/>
                    <a:pt x="21" y="7"/>
                    <a:pt x="21" y="11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4"/>
                    <a:pt x="22" y="98"/>
                    <a:pt x="25" y="101"/>
                  </a:cubicBezTo>
                  <a:cubicBezTo>
                    <a:pt x="28" y="104"/>
                    <a:pt x="34" y="105"/>
                    <a:pt x="41" y="105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61" y="105"/>
                    <a:pt x="66" y="103"/>
                    <a:pt x="68" y="100"/>
                  </a:cubicBezTo>
                  <a:cubicBezTo>
                    <a:pt x="71" y="97"/>
                    <a:pt x="73" y="91"/>
                    <a:pt x="73" y="82"/>
                  </a:cubicBezTo>
                  <a:cubicBezTo>
                    <a:pt x="75" y="82"/>
                    <a:pt x="75" y="82"/>
                    <a:pt x="75" y="82"/>
                  </a:cubicBezTo>
                  <a:cubicBezTo>
                    <a:pt x="75" y="109"/>
                    <a:pt x="75" y="109"/>
                    <a:pt x="75" y="109"/>
                  </a:cubicBezTo>
                  <a:lnTo>
                    <a:pt x="0" y="1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0" name="Freeform 368"/>
            <p:cNvSpPr>
              <a:spLocks/>
            </p:cNvSpPr>
            <p:nvPr/>
          </p:nvSpPr>
          <p:spPr bwMode="auto">
            <a:xfrm>
              <a:off x="5457825" y="3654425"/>
              <a:ext cx="244475" cy="247650"/>
            </a:xfrm>
            <a:custGeom>
              <a:avLst/>
              <a:gdLst/>
              <a:ahLst/>
              <a:cxnLst>
                <a:cxn ang="0">
                  <a:pos x="94" y="7"/>
                </a:cxn>
                <a:cxn ang="0">
                  <a:pos x="98" y="19"/>
                </a:cxn>
                <a:cxn ang="0">
                  <a:pos x="97" y="19"/>
                </a:cxn>
                <a:cxn ang="0">
                  <a:pos x="60" y="3"/>
                </a:cxn>
                <a:cxn ang="0">
                  <a:pos x="24" y="16"/>
                </a:cxn>
                <a:cxn ang="0">
                  <a:pos x="10" y="48"/>
                </a:cxn>
                <a:cxn ang="0">
                  <a:pos x="16" y="75"/>
                </a:cxn>
                <a:cxn ang="0">
                  <a:pos x="36" y="100"/>
                </a:cxn>
                <a:cxn ang="0">
                  <a:pos x="67" y="109"/>
                </a:cxn>
                <a:cxn ang="0">
                  <a:pos x="91" y="105"/>
                </a:cxn>
                <a:cxn ang="0">
                  <a:pos x="109" y="95"/>
                </a:cxn>
                <a:cxn ang="0">
                  <a:pos x="110" y="95"/>
                </a:cxn>
                <a:cxn ang="0">
                  <a:pos x="102" y="107"/>
                </a:cxn>
                <a:cxn ang="0">
                  <a:pos x="78" y="112"/>
                </a:cxn>
                <a:cxn ang="0">
                  <a:pos x="64" y="112"/>
                </a:cxn>
                <a:cxn ang="0">
                  <a:pos x="15" y="96"/>
                </a:cxn>
                <a:cxn ang="0">
                  <a:pos x="0" y="58"/>
                </a:cxn>
                <a:cxn ang="0">
                  <a:pos x="8" y="30"/>
                </a:cxn>
                <a:cxn ang="0">
                  <a:pos x="29" y="8"/>
                </a:cxn>
                <a:cxn ang="0">
                  <a:pos x="62" y="0"/>
                </a:cxn>
                <a:cxn ang="0">
                  <a:pos x="78" y="2"/>
                </a:cxn>
                <a:cxn ang="0">
                  <a:pos x="89" y="5"/>
                </a:cxn>
                <a:cxn ang="0">
                  <a:pos x="94" y="7"/>
                </a:cxn>
                <a:cxn ang="0">
                  <a:pos x="94" y="7"/>
                </a:cxn>
              </a:cxnLst>
              <a:rect l="0" t="0" r="r" b="b"/>
              <a:pathLst>
                <a:path w="110" h="112">
                  <a:moveTo>
                    <a:pt x="94" y="7"/>
                  </a:move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86" y="8"/>
                    <a:pt x="74" y="3"/>
                    <a:pt x="60" y="3"/>
                  </a:cubicBezTo>
                  <a:cubicBezTo>
                    <a:pt x="45" y="3"/>
                    <a:pt x="33" y="7"/>
                    <a:pt x="24" y="16"/>
                  </a:cubicBezTo>
                  <a:cubicBezTo>
                    <a:pt x="15" y="25"/>
                    <a:pt x="10" y="36"/>
                    <a:pt x="10" y="48"/>
                  </a:cubicBezTo>
                  <a:cubicBezTo>
                    <a:pt x="10" y="56"/>
                    <a:pt x="12" y="65"/>
                    <a:pt x="16" y="75"/>
                  </a:cubicBezTo>
                  <a:cubicBezTo>
                    <a:pt x="20" y="85"/>
                    <a:pt x="27" y="93"/>
                    <a:pt x="36" y="100"/>
                  </a:cubicBezTo>
                  <a:cubicBezTo>
                    <a:pt x="44" y="106"/>
                    <a:pt x="55" y="109"/>
                    <a:pt x="67" y="109"/>
                  </a:cubicBezTo>
                  <a:cubicBezTo>
                    <a:pt x="75" y="109"/>
                    <a:pt x="83" y="108"/>
                    <a:pt x="91" y="105"/>
                  </a:cubicBezTo>
                  <a:cubicBezTo>
                    <a:pt x="99" y="103"/>
                    <a:pt x="105" y="99"/>
                    <a:pt x="109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90" y="110"/>
                    <a:pt x="82" y="111"/>
                    <a:pt x="78" y="112"/>
                  </a:cubicBezTo>
                  <a:cubicBezTo>
                    <a:pt x="75" y="112"/>
                    <a:pt x="70" y="112"/>
                    <a:pt x="64" y="112"/>
                  </a:cubicBezTo>
                  <a:cubicBezTo>
                    <a:pt x="41" y="112"/>
                    <a:pt x="25" y="107"/>
                    <a:pt x="15" y="96"/>
                  </a:cubicBezTo>
                  <a:cubicBezTo>
                    <a:pt x="5" y="86"/>
                    <a:pt x="0" y="73"/>
                    <a:pt x="0" y="58"/>
                  </a:cubicBezTo>
                  <a:cubicBezTo>
                    <a:pt x="0" y="48"/>
                    <a:pt x="3" y="39"/>
                    <a:pt x="8" y="30"/>
                  </a:cubicBezTo>
                  <a:cubicBezTo>
                    <a:pt x="13" y="21"/>
                    <a:pt x="20" y="13"/>
                    <a:pt x="29" y="8"/>
                  </a:cubicBezTo>
                  <a:cubicBezTo>
                    <a:pt x="39" y="3"/>
                    <a:pt x="50" y="0"/>
                    <a:pt x="62" y="0"/>
                  </a:cubicBezTo>
                  <a:cubicBezTo>
                    <a:pt x="68" y="0"/>
                    <a:pt x="73" y="1"/>
                    <a:pt x="78" y="2"/>
                  </a:cubicBezTo>
                  <a:cubicBezTo>
                    <a:pt x="82" y="3"/>
                    <a:pt x="86" y="4"/>
                    <a:pt x="89" y="5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4" y="7"/>
                    <a:pt x="94" y="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1" name="Freeform 369"/>
            <p:cNvSpPr>
              <a:spLocks/>
            </p:cNvSpPr>
            <p:nvPr/>
          </p:nvSpPr>
          <p:spPr bwMode="auto">
            <a:xfrm>
              <a:off x="5721350" y="3656013"/>
              <a:ext cx="163513" cy="24288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15"/>
                </a:cxn>
                <a:cxn ang="0">
                  <a:pos x="67" y="15"/>
                </a:cxn>
                <a:cxn ang="0">
                  <a:pos x="64" y="5"/>
                </a:cxn>
                <a:cxn ang="0">
                  <a:pos x="56" y="3"/>
                </a:cxn>
                <a:cxn ang="0">
                  <a:pos x="21" y="3"/>
                </a:cxn>
                <a:cxn ang="0">
                  <a:pos x="21" y="52"/>
                </a:cxn>
                <a:cxn ang="0">
                  <a:pos x="54" y="52"/>
                </a:cxn>
                <a:cxn ang="0">
                  <a:pos x="60" y="51"/>
                </a:cxn>
                <a:cxn ang="0">
                  <a:pos x="61" y="49"/>
                </a:cxn>
                <a:cxn ang="0">
                  <a:pos x="62" y="49"/>
                </a:cxn>
                <a:cxn ang="0">
                  <a:pos x="62" y="59"/>
                </a:cxn>
                <a:cxn ang="0">
                  <a:pos x="61" y="59"/>
                </a:cxn>
                <a:cxn ang="0">
                  <a:pos x="60" y="56"/>
                </a:cxn>
                <a:cxn ang="0">
                  <a:pos x="55" y="55"/>
                </a:cxn>
                <a:cxn ang="0">
                  <a:pos x="21" y="55"/>
                </a:cxn>
                <a:cxn ang="0">
                  <a:pos x="21" y="89"/>
                </a:cxn>
                <a:cxn ang="0">
                  <a:pos x="22" y="100"/>
                </a:cxn>
                <a:cxn ang="0">
                  <a:pos x="26" y="104"/>
                </a:cxn>
                <a:cxn ang="0">
                  <a:pos x="36" y="105"/>
                </a:cxn>
                <a:cxn ang="0">
                  <a:pos x="55" y="105"/>
                </a:cxn>
                <a:cxn ang="0">
                  <a:pos x="66" y="104"/>
                </a:cxn>
                <a:cxn ang="0">
                  <a:pos x="71" y="102"/>
                </a:cxn>
                <a:cxn ang="0">
                  <a:pos x="73" y="94"/>
                </a:cxn>
                <a:cxn ang="0">
                  <a:pos x="74" y="94"/>
                </a:cxn>
                <a:cxn ang="0">
                  <a:pos x="74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6" y="106"/>
                </a:cxn>
                <a:cxn ang="0">
                  <a:pos x="8" y="100"/>
                </a:cxn>
                <a:cxn ang="0">
                  <a:pos x="8" y="12"/>
                </a:cxn>
                <a:cxn ang="0">
                  <a:pos x="7" y="3"/>
                </a:cxn>
                <a:cxn ang="0">
                  <a:pos x="0" y="1"/>
                </a:cxn>
              </a:cxnLst>
              <a:rect l="0" t="0" r="r" b="b"/>
              <a:pathLst>
                <a:path w="74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6" y="9"/>
                    <a:pt x="65" y="6"/>
                    <a:pt x="64" y="5"/>
                  </a:cubicBezTo>
                  <a:cubicBezTo>
                    <a:pt x="63" y="4"/>
                    <a:pt x="60" y="3"/>
                    <a:pt x="56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54" y="52"/>
                    <a:pt x="54" y="52"/>
                    <a:pt x="54" y="52"/>
                  </a:cubicBezTo>
                  <a:cubicBezTo>
                    <a:pt x="57" y="52"/>
                    <a:pt x="59" y="52"/>
                    <a:pt x="60" y="51"/>
                  </a:cubicBezTo>
                  <a:cubicBezTo>
                    <a:pt x="61" y="51"/>
                    <a:pt x="61" y="50"/>
                    <a:pt x="61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8"/>
                    <a:pt x="61" y="57"/>
                    <a:pt x="60" y="56"/>
                  </a:cubicBezTo>
                  <a:cubicBezTo>
                    <a:pt x="59" y="56"/>
                    <a:pt x="57" y="55"/>
                    <a:pt x="55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94"/>
                    <a:pt x="21" y="98"/>
                    <a:pt x="22" y="100"/>
                  </a:cubicBezTo>
                  <a:cubicBezTo>
                    <a:pt x="23" y="102"/>
                    <a:pt x="24" y="104"/>
                    <a:pt x="26" y="104"/>
                  </a:cubicBezTo>
                  <a:cubicBezTo>
                    <a:pt x="28" y="105"/>
                    <a:pt x="32" y="105"/>
                    <a:pt x="36" y="10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61" y="105"/>
                    <a:pt x="65" y="105"/>
                    <a:pt x="66" y="104"/>
                  </a:cubicBezTo>
                  <a:cubicBezTo>
                    <a:pt x="68" y="104"/>
                    <a:pt x="69" y="103"/>
                    <a:pt x="71" y="102"/>
                  </a:cubicBezTo>
                  <a:cubicBezTo>
                    <a:pt x="72" y="101"/>
                    <a:pt x="73" y="98"/>
                    <a:pt x="73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" y="107"/>
                    <a:pt x="5" y="107"/>
                    <a:pt x="6" y="106"/>
                  </a:cubicBezTo>
                  <a:cubicBezTo>
                    <a:pt x="7" y="105"/>
                    <a:pt x="8" y="103"/>
                    <a:pt x="8" y="10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8" y="5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2" name="Freeform 370"/>
            <p:cNvSpPr>
              <a:spLocks/>
            </p:cNvSpPr>
            <p:nvPr/>
          </p:nvSpPr>
          <p:spPr bwMode="auto">
            <a:xfrm>
              <a:off x="5889625" y="3651250"/>
              <a:ext cx="241300" cy="249238"/>
            </a:xfrm>
            <a:custGeom>
              <a:avLst/>
              <a:gdLst/>
              <a:ahLst/>
              <a:cxnLst>
                <a:cxn ang="0">
                  <a:pos x="93" y="7"/>
                </a:cxn>
                <a:cxn ang="0">
                  <a:pos x="97" y="19"/>
                </a:cxn>
                <a:cxn ang="0">
                  <a:pos x="96" y="19"/>
                </a:cxn>
                <a:cxn ang="0">
                  <a:pos x="59" y="3"/>
                </a:cxn>
                <a:cxn ang="0">
                  <a:pos x="23" y="16"/>
                </a:cxn>
                <a:cxn ang="0">
                  <a:pos x="10" y="48"/>
                </a:cxn>
                <a:cxn ang="0">
                  <a:pos x="16" y="75"/>
                </a:cxn>
                <a:cxn ang="0">
                  <a:pos x="35" y="100"/>
                </a:cxn>
                <a:cxn ang="0">
                  <a:pos x="67" y="110"/>
                </a:cxn>
                <a:cxn ang="0">
                  <a:pos x="91" y="106"/>
                </a:cxn>
                <a:cxn ang="0">
                  <a:pos x="108" y="95"/>
                </a:cxn>
                <a:cxn ang="0">
                  <a:pos x="109" y="95"/>
                </a:cxn>
                <a:cxn ang="0">
                  <a:pos x="102" y="107"/>
                </a:cxn>
                <a:cxn ang="0">
                  <a:pos x="78" y="112"/>
                </a:cxn>
                <a:cxn ang="0">
                  <a:pos x="63" y="112"/>
                </a:cxn>
                <a:cxn ang="0">
                  <a:pos x="14" y="97"/>
                </a:cxn>
                <a:cxn ang="0">
                  <a:pos x="0" y="59"/>
                </a:cxn>
                <a:cxn ang="0">
                  <a:pos x="7" y="30"/>
                </a:cxn>
                <a:cxn ang="0">
                  <a:pos x="29" y="8"/>
                </a:cxn>
                <a:cxn ang="0">
                  <a:pos x="61" y="0"/>
                </a:cxn>
                <a:cxn ang="0">
                  <a:pos x="77" y="2"/>
                </a:cxn>
                <a:cxn ang="0">
                  <a:pos x="88" y="5"/>
                </a:cxn>
                <a:cxn ang="0">
                  <a:pos x="93" y="7"/>
                </a:cxn>
                <a:cxn ang="0">
                  <a:pos x="93" y="7"/>
                </a:cxn>
              </a:cxnLst>
              <a:rect l="0" t="0" r="r" b="b"/>
              <a:pathLst>
                <a:path w="109" h="112">
                  <a:moveTo>
                    <a:pt x="93" y="7"/>
                  </a:move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86" y="8"/>
                    <a:pt x="73" y="3"/>
                    <a:pt x="59" y="3"/>
                  </a:cubicBezTo>
                  <a:cubicBezTo>
                    <a:pt x="44" y="3"/>
                    <a:pt x="33" y="7"/>
                    <a:pt x="23" y="16"/>
                  </a:cubicBezTo>
                  <a:cubicBezTo>
                    <a:pt x="14" y="25"/>
                    <a:pt x="10" y="36"/>
                    <a:pt x="10" y="48"/>
                  </a:cubicBezTo>
                  <a:cubicBezTo>
                    <a:pt x="10" y="56"/>
                    <a:pt x="12" y="65"/>
                    <a:pt x="16" y="75"/>
                  </a:cubicBezTo>
                  <a:cubicBezTo>
                    <a:pt x="20" y="85"/>
                    <a:pt x="26" y="93"/>
                    <a:pt x="35" y="100"/>
                  </a:cubicBezTo>
                  <a:cubicBezTo>
                    <a:pt x="44" y="106"/>
                    <a:pt x="54" y="110"/>
                    <a:pt x="67" y="110"/>
                  </a:cubicBezTo>
                  <a:cubicBezTo>
                    <a:pt x="75" y="110"/>
                    <a:pt x="83" y="108"/>
                    <a:pt x="91" y="106"/>
                  </a:cubicBezTo>
                  <a:cubicBezTo>
                    <a:pt x="98" y="103"/>
                    <a:pt x="104" y="99"/>
                    <a:pt x="108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89" y="110"/>
                    <a:pt x="81" y="111"/>
                    <a:pt x="78" y="112"/>
                  </a:cubicBezTo>
                  <a:cubicBezTo>
                    <a:pt x="74" y="112"/>
                    <a:pt x="69" y="112"/>
                    <a:pt x="63" y="112"/>
                  </a:cubicBezTo>
                  <a:cubicBezTo>
                    <a:pt x="40" y="112"/>
                    <a:pt x="24" y="107"/>
                    <a:pt x="14" y="97"/>
                  </a:cubicBezTo>
                  <a:cubicBezTo>
                    <a:pt x="4" y="86"/>
                    <a:pt x="0" y="73"/>
                    <a:pt x="0" y="59"/>
                  </a:cubicBezTo>
                  <a:cubicBezTo>
                    <a:pt x="0" y="49"/>
                    <a:pt x="2" y="39"/>
                    <a:pt x="7" y="30"/>
                  </a:cubicBezTo>
                  <a:cubicBezTo>
                    <a:pt x="12" y="21"/>
                    <a:pt x="19" y="13"/>
                    <a:pt x="29" y="8"/>
                  </a:cubicBezTo>
                  <a:cubicBezTo>
                    <a:pt x="38" y="3"/>
                    <a:pt x="49" y="0"/>
                    <a:pt x="61" y="0"/>
                  </a:cubicBezTo>
                  <a:cubicBezTo>
                    <a:pt x="67" y="0"/>
                    <a:pt x="73" y="1"/>
                    <a:pt x="77" y="2"/>
                  </a:cubicBezTo>
                  <a:cubicBezTo>
                    <a:pt x="81" y="3"/>
                    <a:pt x="85" y="4"/>
                    <a:pt x="88" y="5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3" name="Freeform 371"/>
            <p:cNvSpPr>
              <a:spLocks/>
            </p:cNvSpPr>
            <p:nvPr/>
          </p:nvSpPr>
          <p:spPr bwMode="auto">
            <a:xfrm>
              <a:off x="6124575" y="3656013"/>
              <a:ext cx="225425" cy="242888"/>
            </a:xfrm>
            <a:custGeom>
              <a:avLst/>
              <a:gdLst/>
              <a:ahLst/>
              <a:cxnLst>
                <a:cxn ang="0">
                  <a:pos x="101" y="109"/>
                </a:cxn>
                <a:cxn ang="0">
                  <a:pos x="81" y="109"/>
                </a:cxn>
                <a:cxn ang="0">
                  <a:pos x="81" y="92"/>
                </a:cxn>
                <a:cxn ang="0">
                  <a:pos x="43" y="109"/>
                </a:cxn>
                <a:cxn ang="0">
                  <a:pos x="18" y="100"/>
                </a:cxn>
                <a:cxn ang="0">
                  <a:pos x="8" y="75"/>
                </a:cxn>
                <a:cxn ang="0">
                  <a:pos x="8" y="10"/>
                </a:cxn>
                <a:cxn ang="0">
                  <a:pos x="7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3" y="2"/>
                </a:cxn>
                <a:cxn ang="0">
                  <a:pos x="21" y="9"/>
                </a:cxn>
                <a:cxn ang="0">
                  <a:pos x="21" y="69"/>
                </a:cxn>
                <a:cxn ang="0">
                  <a:pos x="29" y="96"/>
                </a:cxn>
                <a:cxn ang="0">
                  <a:pos x="49" y="104"/>
                </a:cxn>
                <a:cxn ang="0">
                  <a:pos x="81" y="88"/>
                </a:cxn>
                <a:cxn ang="0">
                  <a:pos x="81" y="14"/>
                </a:cxn>
                <a:cxn ang="0">
                  <a:pos x="79" y="3"/>
                </a:cxn>
                <a:cxn ang="0">
                  <a:pos x="74" y="1"/>
                </a:cxn>
                <a:cxn ang="0">
                  <a:pos x="72" y="1"/>
                </a:cxn>
                <a:cxn ang="0">
                  <a:pos x="72" y="0"/>
                </a:cxn>
                <a:cxn ang="0">
                  <a:pos x="101" y="0"/>
                </a:cxn>
                <a:cxn ang="0">
                  <a:pos x="101" y="1"/>
                </a:cxn>
                <a:cxn ang="0">
                  <a:pos x="94" y="3"/>
                </a:cxn>
                <a:cxn ang="0">
                  <a:pos x="93" y="8"/>
                </a:cxn>
                <a:cxn ang="0">
                  <a:pos x="93" y="97"/>
                </a:cxn>
                <a:cxn ang="0">
                  <a:pos x="94" y="104"/>
                </a:cxn>
                <a:cxn ang="0">
                  <a:pos x="96" y="107"/>
                </a:cxn>
                <a:cxn ang="0">
                  <a:pos x="101" y="108"/>
                </a:cxn>
                <a:cxn ang="0">
                  <a:pos x="101" y="109"/>
                </a:cxn>
              </a:cxnLst>
              <a:rect l="0" t="0" r="r" b="b"/>
              <a:pathLst>
                <a:path w="101" h="109">
                  <a:moveTo>
                    <a:pt x="10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70" y="104"/>
                    <a:pt x="58" y="109"/>
                    <a:pt x="43" y="109"/>
                  </a:cubicBezTo>
                  <a:cubicBezTo>
                    <a:pt x="32" y="109"/>
                    <a:pt x="24" y="106"/>
                    <a:pt x="18" y="100"/>
                  </a:cubicBezTo>
                  <a:cubicBezTo>
                    <a:pt x="11" y="94"/>
                    <a:pt x="8" y="86"/>
                    <a:pt x="8" y="7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6"/>
                    <a:pt x="8" y="3"/>
                    <a:pt x="7" y="2"/>
                  </a:cubicBezTo>
                  <a:cubicBezTo>
                    <a:pt x="6" y="1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1"/>
                    <a:pt x="23" y="2"/>
                  </a:cubicBezTo>
                  <a:cubicBezTo>
                    <a:pt x="21" y="3"/>
                    <a:pt x="21" y="6"/>
                    <a:pt x="21" y="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82"/>
                    <a:pt x="24" y="90"/>
                    <a:pt x="29" y="96"/>
                  </a:cubicBezTo>
                  <a:cubicBezTo>
                    <a:pt x="35" y="101"/>
                    <a:pt x="42" y="104"/>
                    <a:pt x="49" y="104"/>
                  </a:cubicBezTo>
                  <a:cubicBezTo>
                    <a:pt x="61" y="104"/>
                    <a:pt x="71" y="99"/>
                    <a:pt x="81" y="88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1" y="8"/>
                    <a:pt x="80" y="4"/>
                    <a:pt x="79" y="3"/>
                  </a:cubicBezTo>
                  <a:cubicBezTo>
                    <a:pt x="78" y="1"/>
                    <a:pt x="76" y="1"/>
                    <a:pt x="74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97" y="1"/>
                    <a:pt x="95" y="2"/>
                    <a:pt x="94" y="3"/>
                  </a:cubicBezTo>
                  <a:cubicBezTo>
                    <a:pt x="93" y="4"/>
                    <a:pt x="93" y="5"/>
                    <a:pt x="93" y="8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100"/>
                    <a:pt x="93" y="103"/>
                    <a:pt x="94" y="104"/>
                  </a:cubicBezTo>
                  <a:cubicBezTo>
                    <a:pt x="94" y="105"/>
                    <a:pt x="95" y="106"/>
                    <a:pt x="96" y="107"/>
                  </a:cubicBezTo>
                  <a:cubicBezTo>
                    <a:pt x="97" y="107"/>
                    <a:pt x="98" y="108"/>
                    <a:pt x="101" y="108"/>
                  </a:cubicBezTo>
                  <a:lnTo>
                    <a:pt x="101" y="10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4" name="Freeform 372"/>
            <p:cNvSpPr>
              <a:spLocks noEditPoints="1"/>
            </p:cNvSpPr>
            <p:nvPr/>
          </p:nvSpPr>
          <p:spPr bwMode="auto">
            <a:xfrm>
              <a:off x="6361113" y="3651250"/>
              <a:ext cx="225425" cy="247650"/>
            </a:xfrm>
            <a:custGeom>
              <a:avLst/>
              <a:gdLst/>
              <a:ahLst/>
              <a:cxnLst>
                <a:cxn ang="0">
                  <a:pos x="62" y="61"/>
                </a:cxn>
                <a:cxn ang="0">
                  <a:pos x="30" y="61"/>
                </a:cxn>
                <a:cxn ang="0">
                  <a:pos x="14" y="102"/>
                </a:cxn>
                <a:cxn ang="0">
                  <a:pos x="12" y="107"/>
                </a:cxn>
                <a:cxn ang="0">
                  <a:pos x="16" y="110"/>
                </a:cxn>
                <a:cxn ang="0">
                  <a:pos x="16" y="111"/>
                </a:cxn>
                <a:cxn ang="0">
                  <a:pos x="0" y="111"/>
                </a:cxn>
                <a:cxn ang="0">
                  <a:pos x="0" y="110"/>
                </a:cxn>
                <a:cxn ang="0">
                  <a:pos x="5" y="108"/>
                </a:cxn>
                <a:cxn ang="0">
                  <a:pos x="10" y="100"/>
                </a:cxn>
                <a:cxn ang="0">
                  <a:pos x="49" y="0"/>
                </a:cxn>
                <a:cxn ang="0">
                  <a:pos x="51" y="0"/>
                </a:cxn>
                <a:cxn ang="0">
                  <a:pos x="90" y="96"/>
                </a:cxn>
                <a:cxn ang="0">
                  <a:pos x="93" y="103"/>
                </a:cxn>
                <a:cxn ang="0">
                  <a:pos x="102" y="110"/>
                </a:cxn>
                <a:cxn ang="0">
                  <a:pos x="102" y="111"/>
                </a:cxn>
                <a:cxn ang="0">
                  <a:pos x="77" y="111"/>
                </a:cxn>
                <a:cxn ang="0">
                  <a:pos x="77" y="110"/>
                </a:cxn>
                <a:cxn ang="0">
                  <a:pos x="80" y="107"/>
                </a:cxn>
                <a:cxn ang="0">
                  <a:pos x="78" y="101"/>
                </a:cxn>
                <a:cxn ang="0">
                  <a:pos x="78" y="100"/>
                </a:cxn>
                <a:cxn ang="0">
                  <a:pos x="78" y="99"/>
                </a:cxn>
                <a:cxn ang="0">
                  <a:pos x="62" y="61"/>
                </a:cxn>
                <a:cxn ang="0">
                  <a:pos x="32" y="58"/>
                </a:cxn>
                <a:cxn ang="0">
                  <a:pos x="61" y="58"/>
                </a:cxn>
                <a:cxn ang="0">
                  <a:pos x="46" y="20"/>
                </a:cxn>
                <a:cxn ang="0">
                  <a:pos x="32" y="58"/>
                </a:cxn>
              </a:cxnLst>
              <a:rect l="0" t="0" r="r" b="b"/>
              <a:pathLst>
                <a:path w="102" h="111">
                  <a:moveTo>
                    <a:pt x="62" y="61"/>
                  </a:moveTo>
                  <a:cubicBezTo>
                    <a:pt x="30" y="61"/>
                    <a:pt x="30" y="61"/>
                    <a:pt x="30" y="61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3" y="105"/>
                    <a:pt x="12" y="106"/>
                    <a:pt x="12" y="107"/>
                  </a:cubicBezTo>
                  <a:cubicBezTo>
                    <a:pt x="12" y="109"/>
                    <a:pt x="14" y="110"/>
                    <a:pt x="16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0"/>
                    <a:pt x="4" y="109"/>
                    <a:pt x="5" y="108"/>
                  </a:cubicBezTo>
                  <a:cubicBezTo>
                    <a:pt x="7" y="107"/>
                    <a:pt x="8" y="104"/>
                    <a:pt x="10" y="10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7"/>
                    <a:pt x="91" y="99"/>
                    <a:pt x="93" y="103"/>
                  </a:cubicBezTo>
                  <a:cubicBezTo>
                    <a:pt x="95" y="108"/>
                    <a:pt x="98" y="110"/>
                    <a:pt x="102" y="110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9" y="110"/>
                    <a:pt x="80" y="109"/>
                    <a:pt x="80" y="107"/>
                  </a:cubicBezTo>
                  <a:cubicBezTo>
                    <a:pt x="80" y="106"/>
                    <a:pt x="80" y="104"/>
                    <a:pt x="78" y="101"/>
                  </a:cubicBezTo>
                  <a:cubicBezTo>
                    <a:pt x="78" y="101"/>
                    <a:pt x="78" y="100"/>
                    <a:pt x="78" y="100"/>
                  </a:cubicBezTo>
                  <a:cubicBezTo>
                    <a:pt x="78" y="99"/>
                    <a:pt x="78" y="99"/>
                    <a:pt x="78" y="99"/>
                  </a:cubicBezTo>
                  <a:lnTo>
                    <a:pt x="62" y="61"/>
                  </a:lnTo>
                  <a:close/>
                  <a:moveTo>
                    <a:pt x="32" y="58"/>
                  </a:moveTo>
                  <a:cubicBezTo>
                    <a:pt x="61" y="58"/>
                    <a:pt x="61" y="58"/>
                    <a:pt x="61" y="58"/>
                  </a:cubicBezTo>
                  <a:cubicBezTo>
                    <a:pt x="46" y="20"/>
                    <a:pt x="46" y="20"/>
                    <a:pt x="46" y="20"/>
                  </a:cubicBezTo>
                  <a:lnTo>
                    <a:pt x="32" y="5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5" name="Freeform 373"/>
            <p:cNvSpPr>
              <a:spLocks noEditPoints="1"/>
            </p:cNvSpPr>
            <p:nvPr/>
          </p:nvSpPr>
          <p:spPr bwMode="auto">
            <a:xfrm>
              <a:off x="6586538" y="3656013"/>
              <a:ext cx="260350" cy="24288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80" y="3"/>
                </a:cxn>
                <a:cxn ang="0">
                  <a:pos x="99" y="12"/>
                </a:cxn>
                <a:cxn ang="0">
                  <a:pos x="112" y="29"/>
                </a:cxn>
                <a:cxn ang="0">
                  <a:pos x="117" y="51"/>
                </a:cxn>
                <a:cxn ang="0">
                  <a:pos x="112" y="74"/>
                </a:cxn>
                <a:cxn ang="0">
                  <a:pos x="99" y="94"/>
                </a:cxn>
                <a:cxn ang="0">
                  <a:pos x="81" y="106"/>
                </a:cxn>
                <a:cxn ang="0">
                  <a:pos x="51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2" y="108"/>
                </a:cxn>
                <a:cxn ang="0">
                  <a:pos x="7" y="104"/>
                </a:cxn>
                <a:cxn ang="0">
                  <a:pos x="8" y="93"/>
                </a:cxn>
                <a:cxn ang="0">
                  <a:pos x="8" y="13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37" y="2"/>
                </a:cxn>
                <a:cxn ang="0">
                  <a:pos x="21" y="2"/>
                </a:cxn>
                <a:cxn ang="0">
                  <a:pos x="21" y="87"/>
                </a:cxn>
                <a:cxn ang="0">
                  <a:pos x="23" y="98"/>
                </a:cxn>
                <a:cxn ang="0">
                  <a:pos x="33" y="104"/>
                </a:cxn>
                <a:cxn ang="0">
                  <a:pos x="50" y="106"/>
                </a:cxn>
                <a:cxn ang="0">
                  <a:pos x="93" y="90"/>
                </a:cxn>
                <a:cxn ang="0">
                  <a:pos x="105" y="56"/>
                </a:cxn>
                <a:cxn ang="0">
                  <a:pos x="88" y="18"/>
                </a:cxn>
                <a:cxn ang="0">
                  <a:pos x="37" y="2"/>
                </a:cxn>
              </a:cxnLst>
              <a:rect l="0" t="0" r="r" b="b"/>
              <a:pathLst>
                <a:path w="117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3" y="0"/>
                    <a:pt x="73" y="1"/>
                    <a:pt x="80" y="3"/>
                  </a:cubicBezTo>
                  <a:cubicBezTo>
                    <a:pt x="87" y="5"/>
                    <a:pt x="94" y="8"/>
                    <a:pt x="99" y="12"/>
                  </a:cubicBezTo>
                  <a:cubicBezTo>
                    <a:pt x="105" y="16"/>
                    <a:pt x="109" y="22"/>
                    <a:pt x="112" y="29"/>
                  </a:cubicBezTo>
                  <a:cubicBezTo>
                    <a:pt x="115" y="35"/>
                    <a:pt x="117" y="43"/>
                    <a:pt x="117" y="51"/>
                  </a:cubicBezTo>
                  <a:cubicBezTo>
                    <a:pt x="117" y="59"/>
                    <a:pt x="115" y="67"/>
                    <a:pt x="112" y="74"/>
                  </a:cubicBezTo>
                  <a:cubicBezTo>
                    <a:pt x="109" y="82"/>
                    <a:pt x="104" y="89"/>
                    <a:pt x="99" y="94"/>
                  </a:cubicBezTo>
                  <a:cubicBezTo>
                    <a:pt x="93" y="100"/>
                    <a:pt x="87" y="104"/>
                    <a:pt x="81" y="106"/>
                  </a:cubicBezTo>
                  <a:cubicBezTo>
                    <a:pt x="74" y="108"/>
                    <a:pt x="65" y="109"/>
                    <a:pt x="51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4" y="108"/>
                    <a:pt x="6" y="107"/>
                    <a:pt x="7" y="104"/>
                  </a:cubicBezTo>
                  <a:cubicBezTo>
                    <a:pt x="8" y="102"/>
                    <a:pt x="8" y="98"/>
                    <a:pt x="8" y="9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7"/>
                    <a:pt x="8" y="4"/>
                    <a:pt x="7" y="3"/>
                  </a:cubicBezTo>
                  <a:cubicBezTo>
                    <a:pt x="6" y="1"/>
                    <a:pt x="4" y="1"/>
                    <a:pt x="0" y="1"/>
                  </a:cubicBezTo>
                  <a:close/>
                  <a:moveTo>
                    <a:pt x="37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2"/>
                    <a:pt x="22" y="96"/>
                    <a:pt x="23" y="98"/>
                  </a:cubicBezTo>
                  <a:cubicBezTo>
                    <a:pt x="25" y="101"/>
                    <a:pt x="28" y="103"/>
                    <a:pt x="33" y="104"/>
                  </a:cubicBezTo>
                  <a:cubicBezTo>
                    <a:pt x="37" y="105"/>
                    <a:pt x="43" y="106"/>
                    <a:pt x="50" y="106"/>
                  </a:cubicBezTo>
                  <a:cubicBezTo>
                    <a:pt x="70" y="106"/>
                    <a:pt x="85" y="101"/>
                    <a:pt x="93" y="90"/>
                  </a:cubicBezTo>
                  <a:cubicBezTo>
                    <a:pt x="101" y="80"/>
                    <a:pt x="105" y="68"/>
                    <a:pt x="105" y="56"/>
                  </a:cubicBezTo>
                  <a:cubicBezTo>
                    <a:pt x="105" y="41"/>
                    <a:pt x="99" y="29"/>
                    <a:pt x="88" y="18"/>
                  </a:cubicBezTo>
                  <a:cubicBezTo>
                    <a:pt x="77" y="7"/>
                    <a:pt x="60" y="2"/>
                    <a:pt x="37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6" name="Freeform 374"/>
            <p:cNvSpPr>
              <a:spLocks noEditPoints="1"/>
            </p:cNvSpPr>
            <p:nvPr/>
          </p:nvSpPr>
          <p:spPr bwMode="auto">
            <a:xfrm>
              <a:off x="6856413" y="3651250"/>
              <a:ext cx="247650" cy="249238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98" y="14"/>
                </a:cxn>
                <a:cxn ang="0">
                  <a:pos x="112" y="49"/>
                </a:cxn>
                <a:cxn ang="0">
                  <a:pos x="96" y="94"/>
                </a:cxn>
                <a:cxn ang="0">
                  <a:pos x="51" y="112"/>
                </a:cxn>
                <a:cxn ang="0">
                  <a:pos x="14" y="98"/>
                </a:cxn>
                <a:cxn ang="0">
                  <a:pos x="0" y="62"/>
                </a:cxn>
                <a:cxn ang="0">
                  <a:pos x="7" y="33"/>
                </a:cxn>
                <a:cxn ang="0">
                  <a:pos x="28" y="9"/>
                </a:cxn>
                <a:cxn ang="0">
                  <a:pos x="61" y="0"/>
                </a:cxn>
                <a:cxn ang="0">
                  <a:pos x="60" y="107"/>
                </a:cxn>
                <a:cxn ang="0">
                  <a:pos x="82" y="101"/>
                </a:cxn>
                <a:cxn ang="0">
                  <a:pos x="99" y="84"/>
                </a:cxn>
                <a:cxn ang="0">
                  <a:pos x="106" y="62"/>
                </a:cxn>
                <a:cxn ang="0">
                  <a:pos x="97" y="33"/>
                </a:cxn>
                <a:cxn ang="0">
                  <a:pos x="75" y="13"/>
                </a:cxn>
                <a:cxn ang="0">
                  <a:pos x="50" y="6"/>
                </a:cxn>
                <a:cxn ang="0">
                  <a:pos x="21" y="18"/>
                </a:cxn>
                <a:cxn ang="0">
                  <a:pos x="8" y="48"/>
                </a:cxn>
                <a:cxn ang="0">
                  <a:pos x="24" y="89"/>
                </a:cxn>
                <a:cxn ang="0">
                  <a:pos x="60" y="107"/>
                </a:cxn>
              </a:cxnLst>
              <a:rect l="0" t="0" r="r" b="b"/>
              <a:pathLst>
                <a:path w="112" h="112">
                  <a:moveTo>
                    <a:pt x="61" y="0"/>
                  </a:moveTo>
                  <a:cubicBezTo>
                    <a:pt x="76" y="0"/>
                    <a:pt x="88" y="5"/>
                    <a:pt x="98" y="14"/>
                  </a:cubicBezTo>
                  <a:cubicBezTo>
                    <a:pt x="107" y="23"/>
                    <a:pt x="112" y="35"/>
                    <a:pt x="112" y="49"/>
                  </a:cubicBezTo>
                  <a:cubicBezTo>
                    <a:pt x="112" y="67"/>
                    <a:pt x="107" y="82"/>
                    <a:pt x="96" y="94"/>
                  </a:cubicBezTo>
                  <a:cubicBezTo>
                    <a:pt x="84" y="106"/>
                    <a:pt x="70" y="112"/>
                    <a:pt x="51" y="112"/>
                  </a:cubicBezTo>
                  <a:cubicBezTo>
                    <a:pt x="36" y="112"/>
                    <a:pt x="24" y="107"/>
                    <a:pt x="14" y="98"/>
                  </a:cubicBezTo>
                  <a:cubicBezTo>
                    <a:pt x="5" y="88"/>
                    <a:pt x="0" y="76"/>
                    <a:pt x="0" y="62"/>
                  </a:cubicBezTo>
                  <a:cubicBezTo>
                    <a:pt x="0" y="53"/>
                    <a:pt x="2" y="43"/>
                    <a:pt x="7" y="33"/>
                  </a:cubicBezTo>
                  <a:cubicBezTo>
                    <a:pt x="11" y="24"/>
                    <a:pt x="18" y="16"/>
                    <a:pt x="28" y="9"/>
                  </a:cubicBezTo>
                  <a:cubicBezTo>
                    <a:pt x="37" y="3"/>
                    <a:pt x="48" y="0"/>
                    <a:pt x="61" y="0"/>
                  </a:cubicBezTo>
                  <a:close/>
                  <a:moveTo>
                    <a:pt x="60" y="107"/>
                  </a:moveTo>
                  <a:cubicBezTo>
                    <a:pt x="68" y="107"/>
                    <a:pt x="75" y="105"/>
                    <a:pt x="82" y="101"/>
                  </a:cubicBezTo>
                  <a:cubicBezTo>
                    <a:pt x="89" y="97"/>
                    <a:pt x="95" y="91"/>
                    <a:pt x="99" y="84"/>
                  </a:cubicBezTo>
                  <a:cubicBezTo>
                    <a:pt x="103" y="77"/>
                    <a:pt x="106" y="70"/>
                    <a:pt x="106" y="62"/>
                  </a:cubicBezTo>
                  <a:cubicBezTo>
                    <a:pt x="106" y="52"/>
                    <a:pt x="103" y="42"/>
                    <a:pt x="97" y="33"/>
                  </a:cubicBezTo>
                  <a:cubicBezTo>
                    <a:pt x="91" y="25"/>
                    <a:pt x="84" y="18"/>
                    <a:pt x="75" y="13"/>
                  </a:cubicBezTo>
                  <a:cubicBezTo>
                    <a:pt x="66" y="8"/>
                    <a:pt x="58" y="6"/>
                    <a:pt x="50" y="6"/>
                  </a:cubicBezTo>
                  <a:cubicBezTo>
                    <a:pt x="40" y="6"/>
                    <a:pt x="30" y="10"/>
                    <a:pt x="21" y="18"/>
                  </a:cubicBezTo>
                  <a:cubicBezTo>
                    <a:pt x="12" y="26"/>
                    <a:pt x="8" y="36"/>
                    <a:pt x="8" y="48"/>
                  </a:cubicBezTo>
                  <a:cubicBezTo>
                    <a:pt x="8" y="64"/>
                    <a:pt x="13" y="77"/>
                    <a:pt x="24" y="89"/>
                  </a:cubicBezTo>
                  <a:cubicBezTo>
                    <a:pt x="35" y="101"/>
                    <a:pt x="47" y="107"/>
                    <a:pt x="60" y="10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7" name="Freeform 375"/>
            <p:cNvSpPr>
              <a:spLocks noEditPoints="1"/>
            </p:cNvSpPr>
            <p:nvPr/>
          </p:nvSpPr>
          <p:spPr bwMode="auto">
            <a:xfrm>
              <a:off x="7107238" y="3656013"/>
              <a:ext cx="250825" cy="2444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48" y="0"/>
                </a:cxn>
                <a:cxn ang="0">
                  <a:pos x="58" y="4"/>
                </a:cxn>
                <a:cxn ang="0">
                  <a:pos x="67" y="12"/>
                </a:cxn>
                <a:cxn ang="0">
                  <a:pos x="70" y="24"/>
                </a:cxn>
                <a:cxn ang="0">
                  <a:pos x="65" y="40"/>
                </a:cxn>
                <a:cxn ang="0">
                  <a:pos x="51" y="52"/>
                </a:cxn>
                <a:cxn ang="0">
                  <a:pos x="58" y="64"/>
                </a:cxn>
                <a:cxn ang="0">
                  <a:pos x="72" y="84"/>
                </a:cxn>
                <a:cxn ang="0">
                  <a:pos x="88" y="102"/>
                </a:cxn>
                <a:cxn ang="0">
                  <a:pos x="100" y="105"/>
                </a:cxn>
                <a:cxn ang="0">
                  <a:pos x="112" y="101"/>
                </a:cxn>
                <a:cxn ang="0">
                  <a:pos x="113" y="103"/>
                </a:cxn>
                <a:cxn ang="0">
                  <a:pos x="90" y="110"/>
                </a:cxn>
                <a:cxn ang="0">
                  <a:pos x="73" y="104"/>
                </a:cxn>
                <a:cxn ang="0">
                  <a:pos x="50" y="73"/>
                </a:cxn>
                <a:cxn ang="0">
                  <a:pos x="50" y="73"/>
                </a:cxn>
                <a:cxn ang="0">
                  <a:pos x="39" y="56"/>
                </a:cxn>
                <a:cxn ang="0">
                  <a:pos x="29" y="57"/>
                </a:cxn>
                <a:cxn ang="0">
                  <a:pos x="20" y="57"/>
                </a:cxn>
                <a:cxn ang="0">
                  <a:pos x="20" y="98"/>
                </a:cxn>
                <a:cxn ang="0">
                  <a:pos x="22" y="105"/>
                </a:cxn>
                <a:cxn ang="0">
                  <a:pos x="28" y="108"/>
                </a:cxn>
                <a:cxn ang="0">
                  <a:pos x="28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7" y="105"/>
                </a:cxn>
                <a:cxn ang="0">
                  <a:pos x="8" y="97"/>
                </a:cxn>
                <a:cxn ang="0">
                  <a:pos x="8" y="11"/>
                </a:cxn>
                <a:cxn ang="0">
                  <a:pos x="7" y="4"/>
                </a:cxn>
                <a:cxn ang="0">
                  <a:pos x="0" y="1"/>
                </a:cxn>
                <a:cxn ang="0">
                  <a:pos x="20" y="3"/>
                </a:cxn>
                <a:cxn ang="0">
                  <a:pos x="20" y="54"/>
                </a:cxn>
                <a:cxn ang="0">
                  <a:pos x="32" y="54"/>
                </a:cxn>
                <a:cxn ang="0">
                  <a:pos x="52" y="47"/>
                </a:cxn>
                <a:cxn ang="0">
                  <a:pos x="58" y="31"/>
                </a:cxn>
                <a:cxn ang="0">
                  <a:pos x="52" y="12"/>
                </a:cxn>
                <a:cxn ang="0">
                  <a:pos x="29" y="3"/>
                </a:cxn>
                <a:cxn ang="0">
                  <a:pos x="20" y="3"/>
                </a:cxn>
              </a:cxnLst>
              <a:rect l="0" t="0" r="r" b="b"/>
              <a:pathLst>
                <a:path w="113" h="11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4" y="0"/>
                    <a:pt x="48" y="0"/>
                  </a:cubicBezTo>
                  <a:cubicBezTo>
                    <a:pt x="51" y="1"/>
                    <a:pt x="55" y="2"/>
                    <a:pt x="58" y="4"/>
                  </a:cubicBezTo>
                  <a:cubicBezTo>
                    <a:pt x="62" y="6"/>
                    <a:pt x="65" y="8"/>
                    <a:pt x="67" y="12"/>
                  </a:cubicBezTo>
                  <a:cubicBezTo>
                    <a:pt x="69" y="15"/>
                    <a:pt x="70" y="19"/>
                    <a:pt x="70" y="24"/>
                  </a:cubicBezTo>
                  <a:cubicBezTo>
                    <a:pt x="70" y="29"/>
                    <a:pt x="68" y="35"/>
                    <a:pt x="65" y="40"/>
                  </a:cubicBezTo>
                  <a:cubicBezTo>
                    <a:pt x="61" y="45"/>
                    <a:pt x="57" y="49"/>
                    <a:pt x="51" y="52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60" y="67"/>
                    <a:pt x="64" y="74"/>
                    <a:pt x="72" y="84"/>
                  </a:cubicBezTo>
                  <a:cubicBezTo>
                    <a:pt x="79" y="94"/>
                    <a:pt x="84" y="100"/>
                    <a:pt x="88" y="102"/>
                  </a:cubicBezTo>
                  <a:cubicBezTo>
                    <a:pt x="92" y="104"/>
                    <a:pt x="96" y="105"/>
                    <a:pt x="100" y="105"/>
                  </a:cubicBezTo>
                  <a:cubicBezTo>
                    <a:pt x="103" y="105"/>
                    <a:pt x="107" y="104"/>
                    <a:pt x="112" y="101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07" y="107"/>
                    <a:pt x="99" y="110"/>
                    <a:pt x="90" y="110"/>
                  </a:cubicBezTo>
                  <a:cubicBezTo>
                    <a:pt x="83" y="110"/>
                    <a:pt x="78" y="108"/>
                    <a:pt x="73" y="104"/>
                  </a:cubicBezTo>
                  <a:cubicBezTo>
                    <a:pt x="69" y="100"/>
                    <a:pt x="61" y="90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98"/>
                    <a:pt x="20" y="98"/>
                    <a:pt x="20" y="98"/>
                  </a:cubicBezTo>
                  <a:cubicBezTo>
                    <a:pt x="20" y="102"/>
                    <a:pt x="21" y="104"/>
                    <a:pt x="22" y="105"/>
                  </a:cubicBezTo>
                  <a:cubicBezTo>
                    <a:pt x="23" y="107"/>
                    <a:pt x="25" y="108"/>
                    <a:pt x="28" y="108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07"/>
                    <a:pt x="6" y="107"/>
                    <a:pt x="7" y="105"/>
                  </a:cubicBezTo>
                  <a:cubicBezTo>
                    <a:pt x="8" y="104"/>
                    <a:pt x="8" y="101"/>
                    <a:pt x="8" y="9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6" y="2"/>
                    <a:pt x="4" y="1"/>
                    <a:pt x="0" y="1"/>
                  </a:cubicBezTo>
                  <a:close/>
                  <a:moveTo>
                    <a:pt x="20" y="3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41" y="54"/>
                    <a:pt x="47" y="52"/>
                    <a:pt x="52" y="47"/>
                  </a:cubicBezTo>
                  <a:cubicBezTo>
                    <a:pt x="56" y="43"/>
                    <a:pt x="58" y="38"/>
                    <a:pt x="58" y="31"/>
                  </a:cubicBezTo>
                  <a:cubicBezTo>
                    <a:pt x="58" y="24"/>
                    <a:pt x="56" y="18"/>
                    <a:pt x="52" y="12"/>
                  </a:cubicBezTo>
                  <a:cubicBezTo>
                    <a:pt x="48" y="6"/>
                    <a:pt x="40" y="3"/>
                    <a:pt x="29" y="3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8" name="Rectangle 376"/>
            <p:cNvSpPr>
              <a:spLocks noChangeArrowheads="1"/>
            </p:cNvSpPr>
            <p:nvPr/>
          </p:nvSpPr>
          <p:spPr bwMode="auto">
            <a:xfrm>
              <a:off x="4829175" y="3527425"/>
              <a:ext cx="2519363" cy="619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49" name="Rectangle 377"/>
            <p:cNvSpPr>
              <a:spLocks noChangeArrowheads="1"/>
            </p:cNvSpPr>
            <p:nvPr/>
          </p:nvSpPr>
          <p:spPr bwMode="auto">
            <a:xfrm>
              <a:off x="4829175" y="3935413"/>
              <a:ext cx="2519363" cy="317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0" name="Freeform 378"/>
            <p:cNvSpPr>
              <a:spLocks noEditPoints="1"/>
            </p:cNvSpPr>
            <p:nvPr/>
          </p:nvSpPr>
          <p:spPr bwMode="auto">
            <a:xfrm>
              <a:off x="5922963" y="2954338"/>
              <a:ext cx="50800" cy="311150"/>
            </a:xfrm>
            <a:custGeom>
              <a:avLst/>
              <a:gdLst/>
              <a:ahLst/>
              <a:cxnLst>
                <a:cxn ang="0">
                  <a:pos x="21" y="140"/>
                </a:cxn>
                <a:cxn ang="0">
                  <a:pos x="20" y="140"/>
                </a:cxn>
                <a:cxn ang="0">
                  <a:pos x="1" y="131"/>
                </a:cxn>
                <a:cxn ang="0">
                  <a:pos x="0" y="12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2"/>
                </a:cxn>
                <a:cxn ang="0">
                  <a:pos x="23" y="138"/>
                </a:cxn>
                <a:cxn ang="0">
                  <a:pos x="22" y="140"/>
                </a:cxn>
                <a:cxn ang="0">
                  <a:pos x="21" y="140"/>
                </a:cxn>
                <a:cxn ang="0">
                  <a:pos x="5" y="127"/>
                </a:cxn>
                <a:cxn ang="0">
                  <a:pos x="18" y="134"/>
                </a:cxn>
                <a:cxn ang="0">
                  <a:pos x="18" y="4"/>
                </a:cxn>
                <a:cxn ang="0">
                  <a:pos x="5" y="4"/>
                </a:cxn>
                <a:cxn ang="0">
                  <a:pos x="5" y="127"/>
                </a:cxn>
              </a:cxnLst>
              <a:rect l="0" t="0" r="r" b="b"/>
              <a:pathLst>
                <a:path w="23" h="140">
                  <a:moveTo>
                    <a:pt x="21" y="140"/>
                  </a:moveTo>
                  <a:cubicBezTo>
                    <a:pt x="20" y="140"/>
                    <a:pt x="20" y="140"/>
                    <a:pt x="20" y="140"/>
                  </a:cubicBezTo>
                  <a:cubicBezTo>
                    <a:pt x="14" y="137"/>
                    <a:pt x="7" y="134"/>
                    <a:pt x="1" y="131"/>
                  </a:cubicBezTo>
                  <a:cubicBezTo>
                    <a:pt x="0" y="130"/>
                    <a:pt x="0" y="129"/>
                    <a:pt x="0" y="1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0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9"/>
                    <a:pt x="23" y="139"/>
                    <a:pt x="22" y="140"/>
                  </a:cubicBezTo>
                  <a:cubicBezTo>
                    <a:pt x="22" y="140"/>
                    <a:pt x="21" y="140"/>
                    <a:pt x="21" y="140"/>
                  </a:cubicBezTo>
                  <a:close/>
                  <a:moveTo>
                    <a:pt x="5" y="127"/>
                  </a:moveTo>
                  <a:cubicBezTo>
                    <a:pt x="9" y="130"/>
                    <a:pt x="14" y="132"/>
                    <a:pt x="18" y="13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27"/>
                    <a:pt x="5" y="127"/>
                    <a:pt x="5" y="12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1" name="Freeform 379"/>
            <p:cNvSpPr>
              <a:spLocks noEditPoints="1"/>
            </p:cNvSpPr>
            <p:nvPr/>
          </p:nvSpPr>
          <p:spPr bwMode="auto">
            <a:xfrm>
              <a:off x="5962650" y="2954338"/>
              <a:ext cx="50800" cy="323850"/>
            </a:xfrm>
            <a:custGeom>
              <a:avLst/>
              <a:gdLst/>
              <a:ahLst/>
              <a:cxnLst>
                <a:cxn ang="0">
                  <a:pos x="21" y="146"/>
                </a:cxn>
                <a:cxn ang="0">
                  <a:pos x="20" y="146"/>
                </a:cxn>
                <a:cxn ang="0">
                  <a:pos x="2" y="140"/>
                </a:cxn>
                <a:cxn ang="0">
                  <a:pos x="0" y="138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144"/>
                </a:cxn>
                <a:cxn ang="0">
                  <a:pos x="22" y="145"/>
                </a:cxn>
                <a:cxn ang="0">
                  <a:pos x="21" y="146"/>
                </a:cxn>
                <a:cxn ang="0">
                  <a:pos x="5" y="136"/>
                </a:cxn>
                <a:cxn ang="0">
                  <a:pos x="18" y="140"/>
                </a:cxn>
                <a:cxn ang="0">
                  <a:pos x="18" y="4"/>
                </a:cxn>
                <a:cxn ang="0">
                  <a:pos x="5" y="4"/>
                </a:cxn>
                <a:cxn ang="0">
                  <a:pos x="5" y="136"/>
                </a:cxn>
              </a:cxnLst>
              <a:rect l="0" t="0" r="r" b="b"/>
              <a:pathLst>
                <a:path w="23" h="146">
                  <a:moveTo>
                    <a:pt x="21" y="146"/>
                  </a:moveTo>
                  <a:cubicBezTo>
                    <a:pt x="20" y="146"/>
                    <a:pt x="20" y="146"/>
                    <a:pt x="20" y="146"/>
                  </a:cubicBezTo>
                  <a:cubicBezTo>
                    <a:pt x="13" y="144"/>
                    <a:pt x="7" y="142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2" y="146"/>
                    <a:pt x="21" y="146"/>
                    <a:pt x="21" y="146"/>
                  </a:cubicBezTo>
                  <a:close/>
                  <a:moveTo>
                    <a:pt x="5" y="136"/>
                  </a:moveTo>
                  <a:cubicBezTo>
                    <a:pt x="9" y="138"/>
                    <a:pt x="14" y="139"/>
                    <a:pt x="18" y="14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36"/>
                    <a:pt x="5" y="136"/>
                    <a:pt x="5" y="13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2" name="Freeform 380"/>
            <p:cNvSpPr>
              <a:spLocks noEditPoints="1"/>
            </p:cNvSpPr>
            <p:nvPr/>
          </p:nvSpPr>
          <p:spPr bwMode="auto">
            <a:xfrm>
              <a:off x="6002338" y="2954338"/>
              <a:ext cx="50800" cy="330200"/>
            </a:xfrm>
            <a:custGeom>
              <a:avLst/>
              <a:gdLst/>
              <a:ahLst/>
              <a:cxnLst>
                <a:cxn ang="0">
                  <a:pos x="21" y="149"/>
                </a:cxn>
                <a:cxn ang="0">
                  <a:pos x="20" y="149"/>
                </a:cxn>
                <a:cxn ang="0">
                  <a:pos x="2" y="146"/>
                </a:cxn>
                <a:cxn ang="0">
                  <a:pos x="0" y="144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147"/>
                </a:cxn>
                <a:cxn ang="0">
                  <a:pos x="22" y="149"/>
                </a:cxn>
                <a:cxn ang="0">
                  <a:pos x="21" y="149"/>
                </a:cxn>
                <a:cxn ang="0">
                  <a:pos x="5" y="142"/>
                </a:cxn>
                <a:cxn ang="0">
                  <a:pos x="18" y="144"/>
                </a:cxn>
                <a:cxn ang="0">
                  <a:pos x="18" y="4"/>
                </a:cxn>
                <a:cxn ang="0">
                  <a:pos x="5" y="4"/>
                </a:cxn>
                <a:cxn ang="0">
                  <a:pos x="5" y="142"/>
                </a:cxn>
              </a:cxnLst>
              <a:rect l="0" t="0" r="r" b="b"/>
              <a:pathLst>
                <a:path w="23" h="149">
                  <a:moveTo>
                    <a:pt x="21" y="149"/>
                  </a:moveTo>
                  <a:cubicBezTo>
                    <a:pt x="20" y="149"/>
                    <a:pt x="20" y="149"/>
                    <a:pt x="20" y="149"/>
                  </a:cubicBezTo>
                  <a:cubicBezTo>
                    <a:pt x="14" y="149"/>
                    <a:pt x="8" y="148"/>
                    <a:pt x="2" y="146"/>
                  </a:cubicBezTo>
                  <a:cubicBezTo>
                    <a:pt x="1" y="146"/>
                    <a:pt x="0" y="145"/>
                    <a:pt x="0" y="14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3" y="148"/>
                    <a:pt x="23" y="148"/>
                    <a:pt x="22" y="149"/>
                  </a:cubicBezTo>
                  <a:cubicBezTo>
                    <a:pt x="22" y="149"/>
                    <a:pt x="21" y="149"/>
                    <a:pt x="21" y="149"/>
                  </a:cubicBezTo>
                  <a:close/>
                  <a:moveTo>
                    <a:pt x="5" y="142"/>
                  </a:moveTo>
                  <a:cubicBezTo>
                    <a:pt x="9" y="143"/>
                    <a:pt x="14" y="144"/>
                    <a:pt x="18" y="14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42"/>
                    <a:pt x="5" y="142"/>
                    <a:pt x="5" y="14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3" name="Freeform 381"/>
            <p:cNvSpPr>
              <a:spLocks noEditPoints="1"/>
            </p:cNvSpPr>
            <p:nvPr/>
          </p:nvSpPr>
          <p:spPr bwMode="auto">
            <a:xfrm>
              <a:off x="6042025" y="2954338"/>
              <a:ext cx="53975" cy="334963"/>
            </a:xfrm>
            <a:custGeom>
              <a:avLst/>
              <a:gdLst/>
              <a:ahLst/>
              <a:cxnLst>
                <a:cxn ang="0">
                  <a:pos x="21" y="151"/>
                </a:cxn>
                <a:cxn ang="0">
                  <a:pos x="2" y="149"/>
                </a:cxn>
                <a:cxn ang="0">
                  <a:pos x="0" y="147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4" y="2"/>
                </a:cxn>
                <a:cxn ang="0">
                  <a:pos x="24" y="148"/>
                </a:cxn>
                <a:cxn ang="0">
                  <a:pos x="21" y="151"/>
                </a:cxn>
                <a:cxn ang="0">
                  <a:pos x="5" y="145"/>
                </a:cxn>
                <a:cxn ang="0">
                  <a:pos x="19" y="146"/>
                </a:cxn>
                <a:cxn ang="0">
                  <a:pos x="19" y="4"/>
                </a:cxn>
                <a:cxn ang="0">
                  <a:pos x="5" y="4"/>
                </a:cxn>
                <a:cxn ang="0">
                  <a:pos x="5" y="145"/>
                </a:cxn>
              </a:cxnLst>
              <a:rect l="0" t="0" r="r" b="b"/>
              <a:pathLst>
                <a:path w="24" h="151">
                  <a:moveTo>
                    <a:pt x="21" y="151"/>
                  </a:moveTo>
                  <a:cubicBezTo>
                    <a:pt x="15" y="151"/>
                    <a:pt x="9" y="150"/>
                    <a:pt x="2" y="149"/>
                  </a:cubicBezTo>
                  <a:cubicBezTo>
                    <a:pt x="1" y="149"/>
                    <a:pt x="0" y="148"/>
                    <a:pt x="0" y="1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48"/>
                    <a:pt x="24" y="148"/>
                    <a:pt x="24" y="148"/>
                  </a:cubicBezTo>
                  <a:cubicBezTo>
                    <a:pt x="24" y="150"/>
                    <a:pt x="23" y="151"/>
                    <a:pt x="21" y="151"/>
                  </a:cubicBezTo>
                  <a:close/>
                  <a:moveTo>
                    <a:pt x="5" y="145"/>
                  </a:moveTo>
                  <a:cubicBezTo>
                    <a:pt x="10" y="145"/>
                    <a:pt x="15" y="146"/>
                    <a:pt x="19" y="146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45"/>
                    <a:pt x="5" y="145"/>
                    <a:pt x="5" y="14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4" name="Freeform 382"/>
            <p:cNvSpPr>
              <a:spLocks noEditPoints="1"/>
            </p:cNvSpPr>
            <p:nvPr/>
          </p:nvSpPr>
          <p:spPr bwMode="auto">
            <a:xfrm>
              <a:off x="5800725" y="2954338"/>
              <a:ext cx="50800" cy="223838"/>
            </a:xfrm>
            <a:custGeom>
              <a:avLst/>
              <a:gdLst/>
              <a:ahLst/>
              <a:cxnLst>
                <a:cxn ang="0">
                  <a:pos x="21" y="101"/>
                </a:cxn>
                <a:cxn ang="0">
                  <a:pos x="19" y="101"/>
                </a:cxn>
                <a:cxn ang="0">
                  <a:pos x="1" y="75"/>
                </a:cxn>
                <a:cxn ang="0">
                  <a:pos x="0" y="74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99"/>
                </a:cxn>
                <a:cxn ang="0">
                  <a:pos x="22" y="101"/>
                </a:cxn>
                <a:cxn ang="0">
                  <a:pos x="21" y="101"/>
                </a:cxn>
                <a:cxn ang="0">
                  <a:pos x="5" y="73"/>
                </a:cxn>
                <a:cxn ang="0">
                  <a:pos x="18" y="92"/>
                </a:cxn>
                <a:cxn ang="0">
                  <a:pos x="18" y="4"/>
                </a:cxn>
                <a:cxn ang="0">
                  <a:pos x="5" y="4"/>
                </a:cxn>
                <a:cxn ang="0">
                  <a:pos x="5" y="73"/>
                </a:cxn>
              </a:cxnLst>
              <a:rect l="0" t="0" r="r" b="b"/>
              <a:pathLst>
                <a:path w="23" h="101">
                  <a:moveTo>
                    <a:pt x="21" y="101"/>
                  </a:moveTo>
                  <a:cubicBezTo>
                    <a:pt x="20" y="101"/>
                    <a:pt x="19" y="101"/>
                    <a:pt x="19" y="101"/>
                  </a:cubicBezTo>
                  <a:cubicBezTo>
                    <a:pt x="12" y="93"/>
                    <a:pt x="6" y="84"/>
                    <a:pt x="1" y="75"/>
                  </a:cubicBezTo>
                  <a:cubicBezTo>
                    <a:pt x="1" y="75"/>
                    <a:pt x="0" y="74"/>
                    <a:pt x="0" y="7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100"/>
                    <a:pt x="23" y="101"/>
                    <a:pt x="22" y="101"/>
                  </a:cubicBezTo>
                  <a:cubicBezTo>
                    <a:pt x="21" y="101"/>
                    <a:pt x="21" y="101"/>
                    <a:pt x="21" y="101"/>
                  </a:cubicBezTo>
                  <a:close/>
                  <a:moveTo>
                    <a:pt x="5" y="73"/>
                  </a:moveTo>
                  <a:cubicBezTo>
                    <a:pt x="9" y="80"/>
                    <a:pt x="13" y="86"/>
                    <a:pt x="18" y="9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73"/>
                    <a:pt x="5" y="73"/>
                    <a:pt x="5" y="7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5" name="Freeform 383"/>
            <p:cNvSpPr>
              <a:spLocks noEditPoints="1"/>
            </p:cNvSpPr>
            <p:nvPr/>
          </p:nvSpPr>
          <p:spPr bwMode="auto">
            <a:xfrm>
              <a:off x="5883275" y="2954338"/>
              <a:ext cx="50800" cy="290513"/>
            </a:xfrm>
            <a:custGeom>
              <a:avLst/>
              <a:gdLst/>
              <a:ahLst/>
              <a:cxnLst>
                <a:cxn ang="0">
                  <a:pos x="20" y="131"/>
                </a:cxn>
                <a:cxn ang="0">
                  <a:pos x="19" y="131"/>
                </a:cxn>
                <a:cxn ang="0">
                  <a:pos x="1" y="119"/>
                </a:cxn>
                <a:cxn ang="0">
                  <a:pos x="0" y="11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3" y="2"/>
                </a:cxn>
                <a:cxn ang="0">
                  <a:pos x="23" y="129"/>
                </a:cxn>
                <a:cxn ang="0">
                  <a:pos x="21" y="131"/>
                </a:cxn>
                <a:cxn ang="0">
                  <a:pos x="20" y="131"/>
                </a:cxn>
                <a:cxn ang="0">
                  <a:pos x="5" y="115"/>
                </a:cxn>
                <a:cxn ang="0">
                  <a:pos x="18" y="124"/>
                </a:cxn>
                <a:cxn ang="0">
                  <a:pos x="18" y="4"/>
                </a:cxn>
                <a:cxn ang="0">
                  <a:pos x="5" y="4"/>
                </a:cxn>
                <a:cxn ang="0">
                  <a:pos x="5" y="115"/>
                </a:cxn>
              </a:cxnLst>
              <a:rect l="0" t="0" r="r" b="b"/>
              <a:pathLst>
                <a:path w="23" h="131">
                  <a:moveTo>
                    <a:pt x="20" y="131"/>
                  </a:moveTo>
                  <a:cubicBezTo>
                    <a:pt x="20" y="131"/>
                    <a:pt x="19" y="131"/>
                    <a:pt x="19" y="131"/>
                  </a:cubicBezTo>
                  <a:cubicBezTo>
                    <a:pt x="12" y="127"/>
                    <a:pt x="6" y="123"/>
                    <a:pt x="1" y="119"/>
                  </a:cubicBezTo>
                  <a:cubicBezTo>
                    <a:pt x="0" y="118"/>
                    <a:pt x="0" y="117"/>
                    <a:pt x="0" y="1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3" y="1"/>
                    <a:pt x="23" y="2"/>
                  </a:cubicBezTo>
                  <a:cubicBezTo>
                    <a:pt x="23" y="129"/>
                    <a:pt x="23" y="129"/>
                    <a:pt x="23" y="129"/>
                  </a:cubicBezTo>
                  <a:cubicBezTo>
                    <a:pt x="23" y="129"/>
                    <a:pt x="22" y="130"/>
                    <a:pt x="21" y="131"/>
                  </a:cubicBezTo>
                  <a:cubicBezTo>
                    <a:pt x="21" y="131"/>
                    <a:pt x="20" y="131"/>
                    <a:pt x="20" y="131"/>
                  </a:cubicBezTo>
                  <a:close/>
                  <a:moveTo>
                    <a:pt x="5" y="115"/>
                  </a:moveTo>
                  <a:cubicBezTo>
                    <a:pt x="9" y="119"/>
                    <a:pt x="13" y="122"/>
                    <a:pt x="18" y="12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15"/>
                    <a:pt x="5" y="115"/>
                    <a:pt x="5" y="11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6" name="Freeform 384"/>
            <p:cNvSpPr>
              <a:spLocks noEditPoints="1"/>
            </p:cNvSpPr>
            <p:nvPr/>
          </p:nvSpPr>
          <p:spPr bwMode="auto">
            <a:xfrm>
              <a:off x="5757863" y="2954338"/>
              <a:ext cx="53975" cy="168275"/>
            </a:xfrm>
            <a:custGeom>
              <a:avLst/>
              <a:gdLst/>
              <a:ahLst/>
              <a:cxnLst>
                <a:cxn ang="0">
                  <a:pos x="22" y="76"/>
                </a:cxn>
                <a:cxn ang="0">
                  <a:pos x="20" y="75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2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4" y="74"/>
                </a:cxn>
                <a:cxn ang="0">
                  <a:pos x="22" y="76"/>
                </a:cxn>
                <a:cxn ang="0">
                  <a:pos x="22" y="76"/>
                </a:cxn>
                <a:cxn ang="0">
                  <a:pos x="5" y="4"/>
                </a:cxn>
                <a:cxn ang="0">
                  <a:pos x="19" y="64"/>
                </a:cxn>
                <a:cxn ang="0">
                  <a:pos x="19" y="4"/>
                </a:cxn>
                <a:cxn ang="0">
                  <a:pos x="5" y="4"/>
                </a:cxn>
              </a:cxnLst>
              <a:rect l="0" t="0" r="r" b="b"/>
              <a:pathLst>
                <a:path w="24" h="76">
                  <a:moveTo>
                    <a:pt x="22" y="76"/>
                  </a:moveTo>
                  <a:cubicBezTo>
                    <a:pt x="21" y="76"/>
                    <a:pt x="20" y="76"/>
                    <a:pt x="20" y="75"/>
                  </a:cubicBezTo>
                  <a:cubicBezTo>
                    <a:pt x="7" y="53"/>
                    <a:pt x="0" y="28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1"/>
                    <a:pt x="24" y="1"/>
                    <a:pt x="24" y="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4" y="75"/>
                    <a:pt x="24" y="76"/>
                    <a:pt x="22" y="76"/>
                  </a:cubicBezTo>
                  <a:cubicBezTo>
                    <a:pt x="22" y="76"/>
                    <a:pt x="22" y="76"/>
                    <a:pt x="22" y="76"/>
                  </a:cubicBezTo>
                  <a:close/>
                  <a:moveTo>
                    <a:pt x="5" y="4"/>
                  </a:moveTo>
                  <a:cubicBezTo>
                    <a:pt x="6" y="25"/>
                    <a:pt x="11" y="45"/>
                    <a:pt x="19" y="6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5" y="4"/>
                    <a:pt x="5" y="4"/>
                    <a:pt x="5" y="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7" name="Freeform 385"/>
            <p:cNvSpPr>
              <a:spLocks noEditPoints="1"/>
            </p:cNvSpPr>
            <p:nvPr/>
          </p:nvSpPr>
          <p:spPr bwMode="auto">
            <a:xfrm>
              <a:off x="5840413" y="2954338"/>
              <a:ext cx="53975" cy="263525"/>
            </a:xfrm>
            <a:custGeom>
              <a:avLst/>
              <a:gdLst/>
              <a:ahLst/>
              <a:cxnLst>
                <a:cxn ang="0">
                  <a:pos x="21" y="119"/>
                </a:cxn>
                <a:cxn ang="0">
                  <a:pos x="20" y="119"/>
                </a:cxn>
                <a:cxn ang="0">
                  <a:pos x="1" y="101"/>
                </a:cxn>
                <a:cxn ang="0">
                  <a:pos x="0" y="99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4" y="2"/>
                </a:cxn>
                <a:cxn ang="0">
                  <a:pos x="24" y="117"/>
                </a:cxn>
                <a:cxn ang="0">
                  <a:pos x="22" y="119"/>
                </a:cxn>
                <a:cxn ang="0">
                  <a:pos x="21" y="119"/>
                </a:cxn>
                <a:cxn ang="0">
                  <a:pos x="19" y="4"/>
                </a:cxn>
                <a:cxn ang="0">
                  <a:pos x="5" y="4"/>
                </a:cxn>
                <a:cxn ang="0">
                  <a:pos x="5" y="98"/>
                </a:cxn>
                <a:cxn ang="0">
                  <a:pos x="5" y="98"/>
                </a:cxn>
                <a:cxn ang="0">
                  <a:pos x="19" y="111"/>
                </a:cxn>
              </a:cxnLst>
              <a:rect l="0" t="0" r="r" b="b"/>
              <a:pathLst>
                <a:path w="24" h="119">
                  <a:moveTo>
                    <a:pt x="21" y="119"/>
                  </a:moveTo>
                  <a:cubicBezTo>
                    <a:pt x="21" y="119"/>
                    <a:pt x="20" y="119"/>
                    <a:pt x="20" y="119"/>
                  </a:cubicBezTo>
                  <a:cubicBezTo>
                    <a:pt x="13" y="113"/>
                    <a:pt x="7" y="107"/>
                    <a:pt x="1" y="101"/>
                  </a:cubicBezTo>
                  <a:cubicBezTo>
                    <a:pt x="1" y="100"/>
                    <a:pt x="0" y="99"/>
                    <a:pt x="0" y="9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8"/>
                    <a:pt x="23" y="118"/>
                    <a:pt x="22" y="119"/>
                  </a:cubicBezTo>
                  <a:cubicBezTo>
                    <a:pt x="22" y="119"/>
                    <a:pt x="22" y="119"/>
                    <a:pt x="21" y="119"/>
                  </a:cubicBezTo>
                  <a:close/>
                  <a:moveTo>
                    <a:pt x="19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10" y="103"/>
                    <a:pt x="14" y="107"/>
                    <a:pt x="19" y="111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8" name="Freeform 386"/>
            <p:cNvSpPr>
              <a:spLocks noEditPoints="1"/>
            </p:cNvSpPr>
            <p:nvPr/>
          </p:nvSpPr>
          <p:spPr bwMode="auto">
            <a:xfrm>
              <a:off x="5799138" y="2774950"/>
              <a:ext cx="206375" cy="187325"/>
            </a:xfrm>
            <a:custGeom>
              <a:avLst/>
              <a:gdLst/>
              <a:ahLst/>
              <a:cxnLst>
                <a:cxn ang="0">
                  <a:pos x="90" y="85"/>
                </a:cxn>
                <a:cxn ang="0">
                  <a:pos x="72" y="85"/>
                </a:cxn>
                <a:cxn ang="0">
                  <a:pos x="71" y="85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92" y="81"/>
                </a:cxn>
                <a:cxn ang="0">
                  <a:pos x="92" y="84"/>
                </a:cxn>
                <a:cxn ang="0">
                  <a:pos x="90" y="85"/>
                </a:cxn>
                <a:cxn ang="0">
                  <a:pos x="73" y="81"/>
                </a:cxn>
                <a:cxn ang="0">
                  <a:pos x="84" y="81"/>
                </a:cxn>
                <a:cxn ang="0">
                  <a:pos x="10" y="6"/>
                </a:cxn>
                <a:cxn ang="0">
                  <a:pos x="6" y="13"/>
                </a:cxn>
                <a:cxn ang="0">
                  <a:pos x="73" y="81"/>
                </a:cxn>
              </a:cxnLst>
              <a:rect l="0" t="0" r="r" b="b"/>
              <a:pathLst>
                <a:path w="93" h="85">
                  <a:moveTo>
                    <a:pt x="90" y="85"/>
                  </a:moveTo>
                  <a:cubicBezTo>
                    <a:pt x="72" y="85"/>
                    <a:pt x="72" y="85"/>
                    <a:pt x="72" y="85"/>
                  </a:cubicBezTo>
                  <a:cubicBezTo>
                    <a:pt x="72" y="85"/>
                    <a:pt x="71" y="85"/>
                    <a:pt x="71" y="8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2" y="8"/>
                    <a:pt x="5" y="5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3" y="82"/>
                    <a:pt x="93" y="83"/>
                    <a:pt x="92" y="84"/>
                  </a:cubicBezTo>
                  <a:cubicBezTo>
                    <a:pt x="92" y="85"/>
                    <a:pt x="91" y="85"/>
                    <a:pt x="90" y="85"/>
                  </a:cubicBezTo>
                  <a:close/>
                  <a:moveTo>
                    <a:pt x="73" y="81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7" y="11"/>
                    <a:pt x="6" y="13"/>
                  </a:cubicBezTo>
                  <a:cubicBezTo>
                    <a:pt x="73" y="81"/>
                    <a:pt x="73" y="81"/>
                    <a:pt x="73" y="8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59" name="Freeform 387"/>
            <p:cNvSpPr>
              <a:spLocks noEditPoints="1"/>
            </p:cNvSpPr>
            <p:nvPr/>
          </p:nvSpPr>
          <p:spPr bwMode="auto">
            <a:xfrm>
              <a:off x="5784850" y="2798763"/>
              <a:ext cx="179388" cy="163513"/>
            </a:xfrm>
            <a:custGeom>
              <a:avLst/>
              <a:gdLst/>
              <a:ahLst/>
              <a:cxnLst>
                <a:cxn ang="0">
                  <a:pos x="78" y="74"/>
                </a:cxn>
                <a:cxn ang="0">
                  <a:pos x="60" y="74"/>
                </a:cxn>
                <a:cxn ang="0">
                  <a:pos x="58" y="74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80" y="70"/>
                </a:cxn>
                <a:cxn ang="0">
                  <a:pos x="81" y="73"/>
                </a:cxn>
                <a:cxn ang="0">
                  <a:pos x="78" y="74"/>
                </a:cxn>
                <a:cxn ang="0">
                  <a:pos x="61" y="70"/>
                </a:cxn>
                <a:cxn ang="0">
                  <a:pos x="72" y="70"/>
                </a:cxn>
                <a:cxn ang="0">
                  <a:pos x="9" y="6"/>
                </a:cxn>
                <a:cxn ang="0">
                  <a:pos x="5" y="14"/>
                </a:cxn>
                <a:cxn ang="0">
                  <a:pos x="61" y="70"/>
                </a:cxn>
              </a:cxnLst>
              <a:rect l="0" t="0" r="r" b="b"/>
              <a:pathLst>
                <a:path w="81" h="74">
                  <a:moveTo>
                    <a:pt x="78" y="74"/>
                  </a:moveTo>
                  <a:cubicBezTo>
                    <a:pt x="60" y="74"/>
                    <a:pt x="60" y="74"/>
                    <a:pt x="60" y="74"/>
                  </a:cubicBezTo>
                  <a:cubicBezTo>
                    <a:pt x="59" y="74"/>
                    <a:pt x="58" y="74"/>
                    <a:pt x="58" y="7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2" y="9"/>
                    <a:pt x="4" y="5"/>
                    <a:pt x="6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1" y="71"/>
                    <a:pt x="81" y="72"/>
                    <a:pt x="81" y="73"/>
                  </a:cubicBezTo>
                  <a:cubicBezTo>
                    <a:pt x="80" y="74"/>
                    <a:pt x="79" y="74"/>
                    <a:pt x="78" y="74"/>
                  </a:cubicBezTo>
                  <a:close/>
                  <a:moveTo>
                    <a:pt x="61" y="70"/>
                  </a:moveTo>
                  <a:cubicBezTo>
                    <a:pt x="72" y="70"/>
                    <a:pt x="72" y="70"/>
                    <a:pt x="72" y="7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9"/>
                    <a:pt x="7" y="12"/>
                    <a:pt x="5" y="14"/>
                  </a:cubicBezTo>
                  <a:cubicBezTo>
                    <a:pt x="61" y="70"/>
                    <a:pt x="61" y="70"/>
                    <a:pt x="61" y="7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0" name="Freeform 388"/>
            <p:cNvSpPr>
              <a:spLocks noEditPoints="1"/>
            </p:cNvSpPr>
            <p:nvPr/>
          </p:nvSpPr>
          <p:spPr bwMode="auto">
            <a:xfrm>
              <a:off x="5813425" y="2749550"/>
              <a:ext cx="231775" cy="212725"/>
            </a:xfrm>
            <a:custGeom>
              <a:avLst/>
              <a:gdLst/>
              <a:ahLst/>
              <a:cxnLst>
                <a:cxn ang="0">
                  <a:pos x="101" y="96"/>
                </a:cxn>
                <a:cxn ang="0">
                  <a:pos x="83" y="96"/>
                </a:cxn>
                <a:cxn ang="0">
                  <a:pos x="81" y="96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03" y="92"/>
                </a:cxn>
                <a:cxn ang="0">
                  <a:pos x="103" y="95"/>
                </a:cxn>
                <a:cxn ang="0">
                  <a:pos x="101" y="96"/>
                </a:cxn>
                <a:cxn ang="0">
                  <a:pos x="84" y="92"/>
                </a:cxn>
                <a:cxn ang="0">
                  <a:pos x="95" y="92"/>
                </a:cxn>
                <a:cxn ang="0">
                  <a:pos x="10" y="6"/>
                </a:cxn>
                <a:cxn ang="0">
                  <a:pos x="5" y="13"/>
                </a:cxn>
                <a:cxn ang="0">
                  <a:pos x="84" y="92"/>
                </a:cxn>
              </a:cxnLst>
              <a:rect l="0" t="0" r="r" b="b"/>
              <a:pathLst>
                <a:path w="104" h="96">
                  <a:moveTo>
                    <a:pt x="101" y="96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83" y="96"/>
                    <a:pt x="82" y="96"/>
                    <a:pt x="81" y="9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1"/>
                    <a:pt x="9" y="0"/>
                    <a:pt x="10" y="0"/>
                  </a:cubicBezTo>
                  <a:cubicBezTo>
                    <a:pt x="10" y="0"/>
                    <a:pt x="11" y="1"/>
                    <a:pt x="12" y="1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3"/>
                    <a:pt x="104" y="94"/>
                    <a:pt x="103" y="95"/>
                  </a:cubicBezTo>
                  <a:cubicBezTo>
                    <a:pt x="103" y="96"/>
                    <a:pt x="102" y="96"/>
                    <a:pt x="101" y="96"/>
                  </a:cubicBezTo>
                  <a:close/>
                  <a:moveTo>
                    <a:pt x="84" y="92"/>
                  </a:moveTo>
                  <a:cubicBezTo>
                    <a:pt x="95" y="92"/>
                    <a:pt x="95" y="92"/>
                    <a:pt x="95" y="9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9"/>
                    <a:pt x="7" y="11"/>
                    <a:pt x="5" y="13"/>
                  </a:cubicBezTo>
                  <a:cubicBezTo>
                    <a:pt x="84" y="92"/>
                    <a:pt x="84" y="92"/>
                    <a:pt x="84" y="9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1" name="Freeform 389"/>
            <p:cNvSpPr>
              <a:spLocks noEditPoints="1"/>
            </p:cNvSpPr>
            <p:nvPr/>
          </p:nvSpPr>
          <p:spPr bwMode="auto">
            <a:xfrm>
              <a:off x="5757863" y="2921000"/>
              <a:ext cx="44450" cy="41275"/>
            </a:xfrm>
            <a:custGeom>
              <a:avLst/>
              <a:gdLst/>
              <a:ahLst/>
              <a:cxnLst>
                <a:cxn ang="0">
                  <a:pos x="17" y="19"/>
                </a:cxn>
                <a:cxn ang="0">
                  <a:pos x="3" y="19"/>
                </a:cxn>
                <a:cxn ang="0">
                  <a:pos x="0" y="17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5" y="1"/>
                </a:cxn>
                <a:cxn ang="0">
                  <a:pos x="19" y="15"/>
                </a:cxn>
                <a:cxn ang="0">
                  <a:pos x="20" y="18"/>
                </a:cxn>
                <a:cxn ang="0">
                  <a:pos x="17" y="19"/>
                </a:cxn>
                <a:cxn ang="0">
                  <a:pos x="5" y="15"/>
                </a:cxn>
                <a:cxn ang="0">
                  <a:pos x="12" y="15"/>
                </a:cxn>
                <a:cxn ang="0">
                  <a:pos x="6" y="9"/>
                </a:cxn>
                <a:cxn ang="0">
                  <a:pos x="5" y="15"/>
                </a:cxn>
              </a:cxnLst>
              <a:rect l="0" t="0" r="r" b="b"/>
              <a:pathLst>
                <a:path w="20" h="19">
                  <a:moveTo>
                    <a:pt x="17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0" y="18"/>
                    <a:pt x="0" y="17"/>
                  </a:cubicBezTo>
                  <a:cubicBezTo>
                    <a:pt x="0" y="13"/>
                    <a:pt x="1" y="8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19" y="19"/>
                    <a:pt x="18" y="19"/>
                    <a:pt x="17" y="19"/>
                  </a:cubicBezTo>
                  <a:close/>
                  <a:moveTo>
                    <a:pt x="5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1"/>
                    <a:pt x="5" y="13"/>
                    <a:pt x="5" y="1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2" name="Freeform 390"/>
            <p:cNvSpPr>
              <a:spLocks noEditPoints="1"/>
            </p:cNvSpPr>
            <p:nvPr/>
          </p:nvSpPr>
          <p:spPr bwMode="auto">
            <a:xfrm>
              <a:off x="5761038" y="2887663"/>
              <a:ext cx="80963" cy="74613"/>
            </a:xfrm>
            <a:custGeom>
              <a:avLst/>
              <a:gdLst/>
              <a:ahLst/>
              <a:cxnLst>
                <a:cxn ang="0">
                  <a:pos x="34" y="34"/>
                </a:cxn>
                <a:cxn ang="0">
                  <a:pos x="16" y="34"/>
                </a:cxn>
                <a:cxn ang="0">
                  <a:pos x="15" y="34"/>
                </a:cxn>
                <a:cxn ang="0">
                  <a:pos x="1" y="20"/>
                </a:cxn>
                <a:cxn ang="0">
                  <a:pos x="0" y="18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7" y="1"/>
                </a:cxn>
                <a:cxn ang="0">
                  <a:pos x="36" y="30"/>
                </a:cxn>
                <a:cxn ang="0">
                  <a:pos x="37" y="33"/>
                </a:cxn>
                <a:cxn ang="0">
                  <a:pos x="34" y="34"/>
                </a:cxn>
                <a:cxn ang="0">
                  <a:pos x="17" y="30"/>
                </a:cxn>
                <a:cxn ang="0">
                  <a:pos x="28" y="30"/>
                </a:cxn>
                <a:cxn ang="0">
                  <a:pos x="6" y="7"/>
                </a:cxn>
                <a:cxn ang="0">
                  <a:pos x="5" y="17"/>
                </a:cxn>
                <a:cxn ang="0">
                  <a:pos x="17" y="30"/>
                </a:cxn>
              </a:cxnLst>
              <a:rect l="0" t="0" r="r" b="b"/>
              <a:pathLst>
                <a:path w="37" h="34">
                  <a:moveTo>
                    <a:pt x="34" y="34"/>
                  </a:move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5" y="34"/>
                    <a:pt x="15" y="34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8"/>
                  </a:cubicBezTo>
                  <a:cubicBezTo>
                    <a:pt x="1" y="12"/>
                    <a:pt x="1" y="7"/>
                    <a:pt x="2" y="2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31"/>
                    <a:pt x="37" y="32"/>
                    <a:pt x="37" y="33"/>
                  </a:cubicBezTo>
                  <a:cubicBezTo>
                    <a:pt x="36" y="34"/>
                    <a:pt x="35" y="34"/>
                    <a:pt x="34" y="34"/>
                  </a:cubicBezTo>
                  <a:close/>
                  <a:moveTo>
                    <a:pt x="17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11"/>
                    <a:pt x="5" y="14"/>
                    <a:pt x="5" y="17"/>
                  </a:cubicBezTo>
                  <a:cubicBezTo>
                    <a:pt x="17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3" name="Freeform 391"/>
            <p:cNvSpPr>
              <a:spLocks noEditPoints="1"/>
            </p:cNvSpPr>
            <p:nvPr/>
          </p:nvSpPr>
          <p:spPr bwMode="auto">
            <a:xfrm>
              <a:off x="5773738" y="2825750"/>
              <a:ext cx="149225" cy="136525"/>
            </a:xfrm>
            <a:custGeom>
              <a:avLst/>
              <a:gdLst/>
              <a:ahLst/>
              <a:cxnLst>
                <a:cxn ang="0">
                  <a:pos x="65" y="62"/>
                </a:cxn>
                <a:cxn ang="0">
                  <a:pos x="47" y="62"/>
                </a:cxn>
                <a:cxn ang="0">
                  <a:pos x="45" y="62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5" y="2"/>
                </a:cxn>
                <a:cxn ang="0">
                  <a:pos x="7" y="0"/>
                </a:cxn>
                <a:cxn ang="0">
                  <a:pos x="9" y="1"/>
                </a:cxn>
                <a:cxn ang="0">
                  <a:pos x="66" y="58"/>
                </a:cxn>
                <a:cxn ang="0">
                  <a:pos x="67" y="61"/>
                </a:cxn>
                <a:cxn ang="0">
                  <a:pos x="65" y="62"/>
                </a:cxn>
                <a:cxn ang="0">
                  <a:pos x="48" y="58"/>
                </a:cxn>
                <a:cxn ang="0">
                  <a:pos x="59" y="58"/>
                </a:cxn>
                <a:cxn ang="0">
                  <a:pos x="8" y="7"/>
                </a:cxn>
                <a:cxn ang="0">
                  <a:pos x="6" y="15"/>
                </a:cxn>
                <a:cxn ang="0">
                  <a:pos x="48" y="58"/>
                </a:cxn>
              </a:cxnLst>
              <a:rect l="0" t="0" r="r" b="b"/>
              <a:pathLst>
                <a:path w="67" h="62">
                  <a:moveTo>
                    <a:pt x="65" y="62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2"/>
                    <a:pt x="46" y="62"/>
                    <a:pt x="45" y="6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2" y="10"/>
                    <a:pt x="3" y="6"/>
                    <a:pt x="5" y="2"/>
                  </a:cubicBezTo>
                  <a:cubicBezTo>
                    <a:pt x="6" y="1"/>
                    <a:pt x="6" y="1"/>
                    <a:pt x="7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7" y="59"/>
                    <a:pt x="67" y="60"/>
                    <a:pt x="67" y="61"/>
                  </a:cubicBezTo>
                  <a:cubicBezTo>
                    <a:pt x="67" y="62"/>
                    <a:pt x="66" y="62"/>
                    <a:pt x="65" y="62"/>
                  </a:cubicBezTo>
                  <a:close/>
                  <a:moveTo>
                    <a:pt x="48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10"/>
                    <a:pt x="6" y="12"/>
                    <a:pt x="6" y="15"/>
                  </a:cubicBezTo>
                  <a:cubicBezTo>
                    <a:pt x="48" y="58"/>
                    <a:pt x="48" y="58"/>
                    <a:pt x="48" y="5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4" name="Freeform 392"/>
            <p:cNvSpPr>
              <a:spLocks noEditPoints="1"/>
            </p:cNvSpPr>
            <p:nvPr/>
          </p:nvSpPr>
          <p:spPr bwMode="auto">
            <a:xfrm>
              <a:off x="5765800" y="2854325"/>
              <a:ext cx="119063" cy="107950"/>
            </a:xfrm>
            <a:custGeom>
              <a:avLst/>
              <a:gdLst/>
              <a:ahLst/>
              <a:cxnLst>
                <a:cxn ang="0">
                  <a:pos x="51" y="49"/>
                </a:cxn>
                <a:cxn ang="0">
                  <a:pos x="32" y="49"/>
                </a:cxn>
                <a:cxn ang="0">
                  <a:pos x="31" y="49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53" y="45"/>
                </a:cxn>
                <a:cxn ang="0">
                  <a:pos x="53" y="48"/>
                </a:cxn>
                <a:cxn ang="0">
                  <a:pos x="51" y="49"/>
                </a:cxn>
                <a:cxn ang="0">
                  <a:pos x="33" y="45"/>
                </a:cxn>
                <a:cxn ang="0">
                  <a:pos x="45" y="45"/>
                </a:cxn>
                <a:cxn ang="0">
                  <a:pos x="8" y="7"/>
                </a:cxn>
                <a:cxn ang="0">
                  <a:pos x="6" y="17"/>
                </a:cxn>
                <a:cxn ang="0">
                  <a:pos x="33" y="45"/>
                </a:cxn>
              </a:cxnLst>
              <a:rect l="0" t="0" r="r" b="b"/>
              <a:pathLst>
                <a:path w="54" h="49">
                  <a:moveTo>
                    <a:pt x="51" y="49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1" y="49"/>
                    <a:pt x="31" y="4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1" y="12"/>
                    <a:pt x="3" y="7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53" y="46"/>
                    <a:pt x="54" y="47"/>
                    <a:pt x="53" y="48"/>
                  </a:cubicBezTo>
                  <a:cubicBezTo>
                    <a:pt x="53" y="49"/>
                    <a:pt x="52" y="49"/>
                    <a:pt x="51" y="49"/>
                  </a:cubicBezTo>
                  <a:close/>
                  <a:moveTo>
                    <a:pt x="33" y="45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11"/>
                    <a:pt x="6" y="14"/>
                    <a:pt x="6" y="17"/>
                  </a:cubicBezTo>
                  <a:cubicBezTo>
                    <a:pt x="33" y="45"/>
                    <a:pt x="33" y="45"/>
                    <a:pt x="33" y="4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5" name="Freeform 393"/>
            <p:cNvSpPr>
              <a:spLocks noEditPoints="1"/>
            </p:cNvSpPr>
            <p:nvPr/>
          </p:nvSpPr>
          <p:spPr bwMode="auto">
            <a:xfrm>
              <a:off x="5829300" y="2727325"/>
              <a:ext cx="255588" cy="23495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94" y="106"/>
                </a:cxn>
                <a:cxn ang="0">
                  <a:pos x="92" y="106"/>
                </a:cxn>
                <a:cxn ang="0">
                  <a:pos x="1" y="14"/>
                </a:cxn>
                <a:cxn ang="0">
                  <a:pos x="1" y="11"/>
                </a:cxn>
                <a:cxn ang="0">
                  <a:pos x="10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15" y="102"/>
                </a:cxn>
                <a:cxn ang="0">
                  <a:pos x="115" y="105"/>
                </a:cxn>
                <a:cxn ang="0">
                  <a:pos x="113" y="106"/>
                </a:cxn>
                <a:cxn ang="0">
                  <a:pos x="95" y="102"/>
                </a:cxn>
                <a:cxn ang="0">
                  <a:pos x="107" y="102"/>
                </a:cxn>
                <a:cxn ang="0">
                  <a:pos x="12" y="6"/>
                </a:cxn>
                <a:cxn ang="0">
                  <a:pos x="6" y="13"/>
                </a:cxn>
                <a:cxn ang="0">
                  <a:pos x="95" y="102"/>
                </a:cxn>
              </a:cxnLst>
              <a:rect l="0" t="0" r="r" b="b"/>
              <a:pathLst>
                <a:path w="115" h="106">
                  <a:moveTo>
                    <a:pt x="113" y="106"/>
                  </a:moveTo>
                  <a:cubicBezTo>
                    <a:pt x="94" y="106"/>
                    <a:pt x="94" y="106"/>
                    <a:pt x="94" y="106"/>
                  </a:cubicBezTo>
                  <a:cubicBezTo>
                    <a:pt x="93" y="106"/>
                    <a:pt x="93" y="106"/>
                    <a:pt x="92" y="10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4" y="8"/>
                    <a:pt x="7" y="4"/>
                    <a:pt x="10" y="1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2" y="0"/>
                    <a:pt x="13" y="1"/>
                    <a:pt x="13" y="1"/>
                  </a:cubicBezTo>
                  <a:cubicBezTo>
                    <a:pt x="115" y="102"/>
                    <a:pt x="115" y="102"/>
                    <a:pt x="115" y="102"/>
                  </a:cubicBezTo>
                  <a:cubicBezTo>
                    <a:pt x="115" y="103"/>
                    <a:pt x="115" y="104"/>
                    <a:pt x="115" y="105"/>
                  </a:cubicBezTo>
                  <a:cubicBezTo>
                    <a:pt x="115" y="106"/>
                    <a:pt x="114" y="106"/>
                    <a:pt x="113" y="106"/>
                  </a:cubicBezTo>
                  <a:close/>
                  <a:moveTo>
                    <a:pt x="95" y="102"/>
                  </a:moveTo>
                  <a:cubicBezTo>
                    <a:pt x="107" y="102"/>
                    <a:pt x="107" y="102"/>
                    <a:pt x="107" y="102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8"/>
                    <a:pt x="8" y="11"/>
                    <a:pt x="6" y="13"/>
                  </a:cubicBezTo>
                  <a:cubicBezTo>
                    <a:pt x="95" y="102"/>
                    <a:pt x="95" y="102"/>
                    <a:pt x="95" y="10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6" name="Freeform 394"/>
            <p:cNvSpPr>
              <a:spLocks noEditPoints="1"/>
            </p:cNvSpPr>
            <p:nvPr/>
          </p:nvSpPr>
          <p:spPr bwMode="auto">
            <a:xfrm>
              <a:off x="6011863" y="2630488"/>
              <a:ext cx="84138" cy="88900"/>
            </a:xfrm>
            <a:custGeom>
              <a:avLst/>
              <a:gdLst/>
              <a:ahLst/>
              <a:cxnLst>
                <a:cxn ang="0">
                  <a:pos x="35" y="40"/>
                </a:cxn>
                <a:cxn ang="0">
                  <a:pos x="34" y="39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20" y="0"/>
                </a:cxn>
                <a:cxn ang="0">
                  <a:pos x="22" y="1"/>
                </a:cxn>
                <a:cxn ang="0">
                  <a:pos x="37" y="16"/>
                </a:cxn>
                <a:cxn ang="0">
                  <a:pos x="38" y="18"/>
                </a:cxn>
                <a:cxn ang="0">
                  <a:pos x="38" y="38"/>
                </a:cxn>
                <a:cxn ang="0">
                  <a:pos x="36" y="40"/>
                </a:cxn>
                <a:cxn ang="0">
                  <a:pos x="35" y="40"/>
                </a:cxn>
                <a:cxn ang="0">
                  <a:pos x="8" y="7"/>
                </a:cxn>
                <a:cxn ang="0">
                  <a:pos x="33" y="32"/>
                </a:cxn>
                <a:cxn ang="0">
                  <a:pos x="33" y="19"/>
                </a:cxn>
                <a:cxn ang="0">
                  <a:pos x="19" y="5"/>
                </a:cxn>
                <a:cxn ang="0">
                  <a:pos x="8" y="7"/>
                </a:cxn>
              </a:cxnLst>
              <a:rect l="0" t="0" r="r" b="b"/>
              <a:pathLst>
                <a:path w="38" h="40">
                  <a:moveTo>
                    <a:pt x="35" y="40"/>
                  </a:moveTo>
                  <a:cubicBezTo>
                    <a:pt x="35" y="40"/>
                    <a:pt x="34" y="40"/>
                    <a:pt x="34" y="3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0" y="5"/>
                    <a:pt x="1" y="5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9" y="2"/>
                    <a:pt x="14" y="1"/>
                    <a:pt x="20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7"/>
                    <a:pt x="38" y="17"/>
                    <a:pt x="38" y="1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7" y="40"/>
                    <a:pt x="36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8" y="7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5"/>
                    <a:pt x="12" y="6"/>
                    <a:pt x="8" y="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7" name="Freeform 395"/>
            <p:cNvSpPr>
              <a:spLocks noEditPoints="1"/>
            </p:cNvSpPr>
            <p:nvPr/>
          </p:nvSpPr>
          <p:spPr bwMode="auto">
            <a:xfrm>
              <a:off x="6049963" y="2627313"/>
              <a:ext cx="46038" cy="47625"/>
            </a:xfrm>
            <a:custGeom>
              <a:avLst/>
              <a:gdLst/>
              <a:ahLst/>
              <a:cxnLst>
                <a:cxn ang="0">
                  <a:pos x="18" y="21"/>
                </a:cxn>
                <a:cxn ang="0">
                  <a:pos x="17" y="21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3" y="1"/>
                </a:cxn>
                <a:cxn ang="0">
                  <a:pos x="18" y="0"/>
                </a:cxn>
                <a:cxn ang="0">
                  <a:pos x="21" y="3"/>
                </a:cxn>
                <a:cxn ang="0">
                  <a:pos x="21" y="19"/>
                </a:cxn>
                <a:cxn ang="0">
                  <a:pos x="19" y="21"/>
                </a:cxn>
                <a:cxn ang="0">
                  <a:pos x="18" y="21"/>
                </a:cxn>
                <a:cxn ang="0">
                  <a:pos x="8" y="5"/>
                </a:cxn>
                <a:cxn ang="0">
                  <a:pos x="16" y="13"/>
                </a:cxn>
                <a:cxn ang="0">
                  <a:pos x="16" y="5"/>
                </a:cxn>
                <a:cxn ang="0">
                  <a:pos x="8" y="5"/>
                </a:cxn>
              </a:cxnLst>
              <a:rect l="0" t="0" r="r" b="b"/>
              <a:pathLst>
                <a:path w="21" h="21">
                  <a:moveTo>
                    <a:pt x="18" y="21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20" y="0"/>
                    <a:pt x="21" y="1"/>
                    <a:pt x="21" y="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0" y="21"/>
                    <a:pt x="19" y="21"/>
                  </a:cubicBezTo>
                  <a:cubicBezTo>
                    <a:pt x="19" y="21"/>
                    <a:pt x="19" y="21"/>
                    <a:pt x="18" y="21"/>
                  </a:cubicBezTo>
                  <a:close/>
                  <a:moveTo>
                    <a:pt x="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5"/>
                    <a:pt x="11" y="5"/>
                    <a:pt x="8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8" name="Freeform 396"/>
            <p:cNvSpPr>
              <a:spLocks noEditPoints="1"/>
            </p:cNvSpPr>
            <p:nvPr/>
          </p:nvSpPr>
          <p:spPr bwMode="auto">
            <a:xfrm>
              <a:off x="5946775" y="2644775"/>
              <a:ext cx="149225" cy="163513"/>
            </a:xfrm>
            <a:custGeom>
              <a:avLst/>
              <a:gdLst/>
              <a:ahLst/>
              <a:cxnLst>
                <a:cxn ang="0">
                  <a:pos x="64" y="73"/>
                </a:cxn>
                <a:cxn ang="0">
                  <a:pos x="63" y="72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15" y="1"/>
                </a:cxn>
                <a:cxn ang="0">
                  <a:pos x="18" y="1"/>
                </a:cxn>
                <a:cxn ang="0">
                  <a:pos x="66" y="49"/>
                </a:cxn>
                <a:cxn ang="0">
                  <a:pos x="67" y="51"/>
                </a:cxn>
                <a:cxn ang="0">
                  <a:pos x="67" y="70"/>
                </a:cxn>
                <a:cxn ang="0">
                  <a:pos x="65" y="72"/>
                </a:cxn>
                <a:cxn ang="0">
                  <a:pos x="64" y="73"/>
                </a:cxn>
                <a:cxn ang="0">
                  <a:pos x="7" y="9"/>
                </a:cxn>
                <a:cxn ang="0">
                  <a:pos x="62" y="64"/>
                </a:cxn>
                <a:cxn ang="0">
                  <a:pos x="62" y="52"/>
                </a:cxn>
                <a:cxn ang="0">
                  <a:pos x="15" y="6"/>
                </a:cxn>
                <a:cxn ang="0">
                  <a:pos x="7" y="9"/>
                </a:cxn>
              </a:cxnLst>
              <a:rect l="0" t="0" r="r" b="b"/>
              <a:pathLst>
                <a:path w="67" h="73">
                  <a:moveTo>
                    <a:pt x="64" y="73"/>
                  </a:moveTo>
                  <a:cubicBezTo>
                    <a:pt x="64" y="73"/>
                    <a:pt x="63" y="72"/>
                    <a:pt x="63" y="7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7"/>
                    <a:pt x="1" y="7"/>
                    <a:pt x="1" y="6"/>
                  </a:cubicBezTo>
                  <a:cubicBezTo>
                    <a:pt x="6" y="4"/>
                    <a:pt x="11" y="2"/>
                    <a:pt x="15" y="1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50"/>
                    <a:pt x="67" y="50"/>
                    <a:pt x="67" y="51"/>
                  </a:cubicBezTo>
                  <a:cubicBezTo>
                    <a:pt x="67" y="70"/>
                    <a:pt x="67" y="70"/>
                    <a:pt x="67" y="70"/>
                  </a:cubicBezTo>
                  <a:cubicBezTo>
                    <a:pt x="67" y="71"/>
                    <a:pt x="66" y="72"/>
                    <a:pt x="65" y="72"/>
                  </a:cubicBezTo>
                  <a:cubicBezTo>
                    <a:pt x="65" y="73"/>
                    <a:pt x="65" y="73"/>
                    <a:pt x="64" y="73"/>
                  </a:cubicBezTo>
                  <a:close/>
                  <a:moveTo>
                    <a:pt x="7" y="9"/>
                  </a:moveTo>
                  <a:cubicBezTo>
                    <a:pt x="62" y="64"/>
                    <a:pt x="62" y="64"/>
                    <a:pt x="62" y="64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7"/>
                    <a:pt x="10" y="8"/>
                    <a:pt x="7" y="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69" name="Freeform 397"/>
            <p:cNvSpPr>
              <a:spLocks noEditPoints="1"/>
            </p:cNvSpPr>
            <p:nvPr/>
          </p:nvSpPr>
          <p:spPr bwMode="auto">
            <a:xfrm>
              <a:off x="5978525" y="2636838"/>
              <a:ext cx="117475" cy="127000"/>
            </a:xfrm>
            <a:custGeom>
              <a:avLst/>
              <a:gdLst/>
              <a:ahLst/>
              <a:cxnLst>
                <a:cxn ang="0">
                  <a:pos x="50" y="57"/>
                </a:cxn>
                <a:cxn ang="0">
                  <a:pos x="49" y="57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7" y="0"/>
                </a:cxn>
                <a:cxn ang="0">
                  <a:pos x="20" y="1"/>
                </a:cxn>
                <a:cxn ang="0">
                  <a:pos x="52" y="33"/>
                </a:cxn>
                <a:cxn ang="0">
                  <a:pos x="53" y="35"/>
                </a:cxn>
                <a:cxn ang="0">
                  <a:pos x="53" y="55"/>
                </a:cxn>
                <a:cxn ang="0">
                  <a:pos x="51" y="57"/>
                </a:cxn>
                <a:cxn ang="0">
                  <a:pos x="50" y="57"/>
                </a:cxn>
                <a:cxn ang="0">
                  <a:pos x="7" y="8"/>
                </a:cxn>
                <a:cxn ang="0">
                  <a:pos x="48" y="49"/>
                </a:cxn>
                <a:cxn ang="0">
                  <a:pos x="48" y="36"/>
                </a:cxn>
                <a:cxn ang="0">
                  <a:pos x="17" y="5"/>
                </a:cxn>
                <a:cxn ang="0">
                  <a:pos x="7" y="8"/>
                </a:cxn>
              </a:cxnLst>
              <a:rect l="0" t="0" r="r" b="b"/>
              <a:pathLst>
                <a:path w="53" h="57">
                  <a:moveTo>
                    <a:pt x="50" y="57"/>
                  </a:moveTo>
                  <a:cubicBezTo>
                    <a:pt x="50" y="57"/>
                    <a:pt x="49" y="57"/>
                    <a:pt x="49" y="5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7" y="3"/>
                    <a:pt x="12" y="1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3"/>
                    <a:pt x="53" y="34"/>
                    <a:pt x="53" y="3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3" y="56"/>
                    <a:pt x="52" y="57"/>
                    <a:pt x="51" y="57"/>
                  </a:cubicBezTo>
                  <a:cubicBezTo>
                    <a:pt x="51" y="57"/>
                    <a:pt x="51" y="57"/>
                    <a:pt x="50" y="57"/>
                  </a:cubicBezTo>
                  <a:close/>
                  <a:moveTo>
                    <a:pt x="7" y="8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4" y="6"/>
                    <a:pt x="10" y="7"/>
                    <a:pt x="7" y="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0" name="Freeform 398"/>
            <p:cNvSpPr>
              <a:spLocks noEditPoints="1"/>
            </p:cNvSpPr>
            <p:nvPr/>
          </p:nvSpPr>
          <p:spPr bwMode="auto">
            <a:xfrm>
              <a:off x="5894388" y="2674938"/>
              <a:ext cx="201613" cy="214313"/>
            </a:xfrm>
            <a:custGeom>
              <a:avLst/>
              <a:gdLst/>
              <a:ahLst/>
              <a:cxnLst>
                <a:cxn ang="0">
                  <a:pos x="88" y="97"/>
                </a:cxn>
                <a:cxn ang="0">
                  <a:pos x="87" y="97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90" y="75"/>
                </a:cxn>
                <a:cxn ang="0">
                  <a:pos x="91" y="77"/>
                </a:cxn>
                <a:cxn ang="0">
                  <a:pos x="91" y="95"/>
                </a:cxn>
                <a:cxn ang="0">
                  <a:pos x="89" y="97"/>
                </a:cxn>
                <a:cxn ang="0">
                  <a:pos x="88" y="97"/>
                </a:cxn>
                <a:cxn ang="0">
                  <a:pos x="7" y="10"/>
                </a:cxn>
                <a:cxn ang="0">
                  <a:pos x="86" y="89"/>
                </a:cxn>
                <a:cxn ang="0">
                  <a:pos x="86" y="78"/>
                </a:cxn>
                <a:cxn ang="0">
                  <a:pos x="13" y="5"/>
                </a:cxn>
                <a:cxn ang="0">
                  <a:pos x="7" y="10"/>
                </a:cxn>
              </a:cxnLst>
              <a:rect l="0" t="0" r="r" b="b"/>
              <a:pathLst>
                <a:path w="91" h="97">
                  <a:moveTo>
                    <a:pt x="88" y="97"/>
                  </a:moveTo>
                  <a:cubicBezTo>
                    <a:pt x="88" y="97"/>
                    <a:pt x="87" y="97"/>
                    <a:pt x="87" y="9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5" y="5"/>
                    <a:pt x="9" y="2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6"/>
                    <a:pt x="91" y="76"/>
                    <a:pt x="91" y="77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1" y="96"/>
                    <a:pt x="90" y="97"/>
                    <a:pt x="89" y="97"/>
                  </a:cubicBezTo>
                  <a:cubicBezTo>
                    <a:pt x="89" y="97"/>
                    <a:pt x="89" y="97"/>
                    <a:pt x="88" y="97"/>
                  </a:cubicBezTo>
                  <a:close/>
                  <a:moveTo>
                    <a:pt x="7" y="10"/>
                  </a:moveTo>
                  <a:cubicBezTo>
                    <a:pt x="86" y="89"/>
                    <a:pt x="86" y="89"/>
                    <a:pt x="86" y="8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1" y="7"/>
                    <a:pt x="9" y="8"/>
                    <a:pt x="7" y="1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1" name="Freeform 399"/>
            <p:cNvSpPr>
              <a:spLocks noEditPoints="1"/>
            </p:cNvSpPr>
            <p:nvPr/>
          </p:nvSpPr>
          <p:spPr bwMode="auto">
            <a:xfrm>
              <a:off x="5872163" y="2689225"/>
              <a:ext cx="223838" cy="242888"/>
            </a:xfrm>
            <a:custGeom>
              <a:avLst/>
              <a:gdLst/>
              <a:ahLst/>
              <a:cxnLst>
                <a:cxn ang="0">
                  <a:pos x="98" y="109"/>
                </a:cxn>
                <a:cxn ang="0">
                  <a:pos x="97" y="109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00" y="86"/>
                </a:cxn>
                <a:cxn ang="0">
                  <a:pos x="101" y="88"/>
                </a:cxn>
                <a:cxn ang="0">
                  <a:pos x="101" y="107"/>
                </a:cxn>
                <a:cxn ang="0">
                  <a:pos x="99" y="109"/>
                </a:cxn>
                <a:cxn ang="0">
                  <a:pos x="98" y="109"/>
                </a:cxn>
                <a:cxn ang="0">
                  <a:pos x="6" y="11"/>
                </a:cxn>
                <a:cxn ang="0">
                  <a:pos x="96" y="101"/>
                </a:cxn>
                <a:cxn ang="0">
                  <a:pos x="96" y="89"/>
                </a:cxn>
                <a:cxn ang="0">
                  <a:pos x="13" y="6"/>
                </a:cxn>
                <a:cxn ang="0">
                  <a:pos x="6" y="11"/>
                </a:cxn>
              </a:cxnLst>
              <a:rect l="0" t="0" r="r" b="b"/>
              <a:pathLst>
                <a:path w="101" h="109">
                  <a:moveTo>
                    <a:pt x="98" y="109"/>
                  </a:moveTo>
                  <a:cubicBezTo>
                    <a:pt x="98" y="109"/>
                    <a:pt x="97" y="109"/>
                    <a:pt x="97" y="10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0" y="10"/>
                    <a:pt x="0" y="9"/>
                    <a:pt x="0" y="9"/>
                  </a:cubicBezTo>
                  <a:cubicBezTo>
                    <a:pt x="4" y="6"/>
                    <a:pt x="8" y="3"/>
                    <a:pt x="11" y="0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0" y="87"/>
                    <a:pt x="101" y="87"/>
                    <a:pt x="101" y="88"/>
                  </a:cubicBezTo>
                  <a:cubicBezTo>
                    <a:pt x="101" y="107"/>
                    <a:pt x="101" y="107"/>
                    <a:pt x="101" y="107"/>
                  </a:cubicBezTo>
                  <a:cubicBezTo>
                    <a:pt x="101" y="108"/>
                    <a:pt x="100" y="109"/>
                    <a:pt x="99" y="109"/>
                  </a:cubicBezTo>
                  <a:cubicBezTo>
                    <a:pt x="99" y="109"/>
                    <a:pt x="99" y="109"/>
                    <a:pt x="98" y="109"/>
                  </a:cubicBezTo>
                  <a:close/>
                  <a:moveTo>
                    <a:pt x="6" y="11"/>
                  </a:moveTo>
                  <a:cubicBezTo>
                    <a:pt x="96" y="101"/>
                    <a:pt x="96" y="101"/>
                    <a:pt x="96" y="10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7"/>
                    <a:pt x="8" y="9"/>
                    <a:pt x="6" y="1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2" name="Freeform 400"/>
            <p:cNvSpPr>
              <a:spLocks noEditPoints="1"/>
            </p:cNvSpPr>
            <p:nvPr/>
          </p:nvSpPr>
          <p:spPr bwMode="auto">
            <a:xfrm>
              <a:off x="5849938" y="2708275"/>
              <a:ext cx="246063" cy="254000"/>
            </a:xfrm>
            <a:custGeom>
              <a:avLst/>
              <a:gdLst/>
              <a:ahLst/>
              <a:cxnLst>
                <a:cxn ang="0">
                  <a:pos x="108" y="115"/>
                </a:cxn>
                <a:cxn ang="0">
                  <a:pos x="104" y="115"/>
                </a:cxn>
                <a:cxn ang="0">
                  <a:pos x="102" y="115"/>
                </a:cxn>
                <a:cxn ang="0">
                  <a:pos x="1" y="14"/>
                </a:cxn>
                <a:cxn ang="0">
                  <a:pos x="1" y="10"/>
                </a:cxn>
                <a:cxn ang="0">
                  <a:pos x="10" y="1"/>
                </a:cxn>
                <a:cxn ang="0">
                  <a:pos x="14" y="1"/>
                </a:cxn>
                <a:cxn ang="0">
                  <a:pos x="110" y="97"/>
                </a:cxn>
                <a:cxn ang="0">
                  <a:pos x="111" y="99"/>
                </a:cxn>
                <a:cxn ang="0">
                  <a:pos x="111" y="113"/>
                </a:cxn>
                <a:cxn ang="0">
                  <a:pos x="108" y="115"/>
                </a:cxn>
                <a:cxn ang="0">
                  <a:pos x="105" y="111"/>
                </a:cxn>
                <a:cxn ang="0">
                  <a:pos x="106" y="111"/>
                </a:cxn>
                <a:cxn ang="0">
                  <a:pos x="106" y="100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105" y="111"/>
                </a:cxn>
              </a:cxnLst>
              <a:rect l="0" t="0" r="r" b="b"/>
              <a:pathLst>
                <a:path w="111" h="115">
                  <a:moveTo>
                    <a:pt x="108" y="115"/>
                  </a:moveTo>
                  <a:cubicBezTo>
                    <a:pt x="104" y="115"/>
                    <a:pt x="104" y="115"/>
                    <a:pt x="104" y="115"/>
                  </a:cubicBezTo>
                  <a:cubicBezTo>
                    <a:pt x="103" y="115"/>
                    <a:pt x="103" y="115"/>
                    <a:pt x="102" y="1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7" y="4"/>
                    <a:pt x="10" y="1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10" y="97"/>
                    <a:pt x="110" y="97"/>
                    <a:pt x="110" y="97"/>
                  </a:cubicBezTo>
                  <a:cubicBezTo>
                    <a:pt x="110" y="98"/>
                    <a:pt x="111" y="98"/>
                    <a:pt x="111" y="99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4"/>
                    <a:pt x="110" y="115"/>
                    <a:pt x="108" y="115"/>
                  </a:cubicBezTo>
                  <a:close/>
                  <a:moveTo>
                    <a:pt x="105" y="111"/>
                  </a:moveTo>
                  <a:cubicBezTo>
                    <a:pt x="106" y="111"/>
                    <a:pt x="106" y="111"/>
                    <a:pt x="106" y="111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8"/>
                    <a:pt x="8" y="10"/>
                    <a:pt x="6" y="12"/>
                  </a:cubicBezTo>
                  <a:cubicBezTo>
                    <a:pt x="105" y="111"/>
                    <a:pt x="105" y="111"/>
                    <a:pt x="105" y="11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3" name="Freeform 401"/>
            <p:cNvSpPr>
              <a:spLocks noEditPoints="1"/>
            </p:cNvSpPr>
            <p:nvPr/>
          </p:nvSpPr>
          <p:spPr bwMode="auto">
            <a:xfrm>
              <a:off x="5918200" y="2659063"/>
              <a:ext cx="177800" cy="190500"/>
            </a:xfrm>
            <a:custGeom>
              <a:avLst/>
              <a:gdLst/>
              <a:ahLst/>
              <a:cxnLst>
                <a:cxn ang="0">
                  <a:pos x="77" y="86"/>
                </a:cxn>
                <a:cxn ang="0">
                  <a:pos x="76" y="86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14" y="0"/>
                </a:cxn>
                <a:cxn ang="0">
                  <a:pos x="17" y="1"/>
                </a:cxn>
                <a:cxn ang="0">
                  <a:pos x="79" y="62"/>
                </a:cxn>
                <a:cxn ang="0">
                  <a:pos x="80" y="64"/>
                </a:cxn>
                <a:cxn ang="0">
                  <a:pos x="80" y="84"/>
                </a:cxn>
                <a:cxn ang="0">
                  <a:pos x="78" y="86"/>
                </a:cxn>
                <a:cxn ang="0">
                  <a:pos x="77" y="86"/>
                </a:cxn>
                <a:cxn ang="0">
                  <a:pos x="7" y="10"/>
                </a:cxn>
                <a:cxn ang="0">
                  <a:pos x="75" y="78"/>
                </a:cxn>
                <a:cxn ang="0">
                  <a:pos x="75" y="65"/>
                </a:cxn>
                <a:cxn ang="0">
                  <a:pos x="15" y="5"/>
                </a:cxn>
                <a:cxn ang="0">
                  <a:pos x="7" y="10"/>
                </a:cxn>
              </a:cxnLst>
              <a:rect l="0" t="0" r="r" b="b"/>
              <a:pathLst>
                <a:path w="80" h="86">
                  <a:moveTo>
                    <a:pt x="77" y="86"/>
                  </a:moveTo>
                  <a:cubicBezTo>
                    <a:pt x="77" y="86"/>
                    <a:pt x="76" y="86"/>
                    <a:pt x="76" y="8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6" y="5"/>
                    <a:pt x="10" y="2"/>
                    <a:pt x="14" y="0"/>
                  </a:cubicBezTo>
                  <a:cubicBezTo>
                    <a:pt x="15" y="0"/>
                    <a:pt x="17" y="0"/>
                    <a:pt x="17" y="1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3"/>
                    <a:pt x="80" y="64"/>
                    <a:pt x="80" y="6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85"/>
                    <a:pt x="79" y="86"/>
                    <a:pt x="78" y="86"/>
                  </a:cubicBezTo>
                  <a:cubicBezTo>
                    <a:pt x="78" y="86"/>
                    <a:pt x="78" y="86"/>
                    <a:pt x="77" y="86"/>
                  </a:cubicBezTo>
                  <a:close/>
                  <a:moveTo>
                    <a:pt x="7" y="10"/>
                  </a:moveTo>
                  <a:cubicBezTo>
                    <a:pt x="75" y="78"/>
                    <a:pt x="75" y="78"/>
                    <a:pt x="75" y="78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7"/>
                    <a:pt x="9" y="8"/>
                    <a:pt x="7" y="1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4" name="Freeform 402"/>
            <p:cNvSpPr>
              <a:spLocks noEditPoints="1"/>
            </p:cNvSpPr>
            <p:nvPr/>
          </p:nvSpPr>
          <p:spPr bwMode="auto">
            <a:xfrm>
              <a:off x="6084888" y="2954338"/>
              <a:ext cx="334963" cy="334963"/>
            </a:xfrm>
            <a:custGeom>
              <a:avLst/>
              <a:gdLst/>
              <a:ahLst/>
              <a:cxnLst>
                <a:cxn ang="0">
                  <a:pos x="2" y="151"/>
                </a:cxn>
                <a:cxn ang="0">
                  <a:pos x="0" y="148"/>
                </a:cxn>
                <a:cxn ang="0">
                  <a:pos x="0" y="138"/>
                </a:cxn>
                <a:cxn ang="0">
                  <a:pos x="2" y="136"/>
                </a:cxn>
                <a:cxn ang="0">
                  <a:pos x="63" y="117"/>
                </a:cxn>
                <a:cxn ang="0">
                  <a:pos x="87" y="100"/>
                </a:cxn>
                <a:cxn ang="0">
                  <a:pos x="105" y="81"/>
                </a:cxn>
                <a:cxn ang="0">
                  <a:pos x="117" y="64"/>
                </a:cxn>
                <a:cxn ang="0">
                  <a:pos x="126" y="46"/>
                </a:cxn>
                <a:cxn ang="0">
                  <a:pos x="131" y="28"/>
                </a:cxn>
                <a:cxn ang="0">
                  <a:pos x="135" y="10"/>
                </a:cxn>
                <a:cxn ang="0">
                  <a:pos x="136" y="2"/>
                </a:cxn>
                <a:cxn ang="0">
                  <a:pos x="138" y="0"/>
                </a:cxn>
                <a:cxn ang="0">
                  <a:pos x="149" y="0"/>
                </a:cxn>
                <a:cxn ang="0">
                  <a:pos x="151" y="2"/>
                </a:cxn>
                <a:cxn ang="0">
                  <a:pos x="150" y="21"/>
                </a:cxn>
                <a:cxn ang="0">
                  <a:pos x="146" y="39"/>
                </a:cxn>
                <a:cxn ang="0">
                  <a:pos x="140" y="57"/>
                </a:cxn>
                <a:cxn ang="0">
                  <a:pos x="131" y="76"/>
                </a:cxn>
                <a:cxn ang="0">
                  <a:pos x="119" y="94"/>
                </a:cxn>
                <a:cxn ang="0">
                  <a:pos x="101" y="113"/>
                </a:cxn>
                <a:cxn ang="0">
                  <a:pos x="75" y="132"/>
                </a:cxn>
                <a:cxn ang="0">
                  <a:pos x="2" y="151"/>
                </a:cxn>
                <a:cxn ang="0">
                  <a:pos x="5" y="140"/>
                </a:cxn>
                <a:cxn ang="0">
                  <a:pos x="5" y="146"/>
                </a:cxn>
                <a:cxn ang="0">
                  <a:pos x="73" y="127"/>
                </a:cxn>
                <a:cxn ang="0">
                  <a:pos x="98" y="110"/>
                </a:cxn>
                <a:cxn ang="0">
                  <a:pos x="115" y="91"/>
                </a:cxn>
                <a:cxn ang="0">
                  <a:pos x="127" y="74"/>
                </a:cxn>
                <a:cxn ang="0">
                  <a:pos x="136" y="56"/>
                </a:cxn>
                <a:cxn ang="0">
                  <a:pos x="141" y="38"/>
                </a:cxn>
                <a:cxn ang="0">
                  <a:pos x="145" y="20"/>
                </a:cxn>
                <a:cxn ang="0">
                  <a:pos x="146" y="4"/>
                </a:cxn>
                <a:cxn ang="0">
                  <a:pos x="140" y="4"/>
                </a:cxn>
                <a:cxn ang="0">
                  <a:pos x="140" y="11"/>
                </a:cxn>
                <a:cxn ang="0">
                  <a:pos x="136" y="29"/>
                </a:cxn>
                <a:cxn ang="0">
                  <a:pos x="130" y="47"/>
                </a:cxn>
                <a:cxn ang="0">
                  <a:pos x="121" y="66"/>
                </a:cxn>
                <a:cxn ang="0">
                  <a:pos x="109" y="84"/>
                </a:cxn>
                <a:cxn ang="0">
                  <a:pos x="91" y="103"/>
                </a:cxn>
                <a:cxn ang="0">
                  <a:pos x="65" y="121"/>
                </a:cxn>
                <a:cxn ang="0">
                  <a:pos x="5" y="140"/>
                </a:cxn>
              </a:cxnLst>
              <a:rect l="0" t="0" r="r" b="b"/>
              <a:pathLst>
                <a:path w="151" h="151">
                  <a:moveTo>
                    <a:pt x="2" y="151"/>
                  </a:moveTo>
                  <a:cubicBezTo>
                    <a:pt x="1" y="151"/>
                    <a:pt x="0" y="150"/>
                    <a:pt x="0" y="14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7"/>
                    <a:pt x="1" y="136"/>
                    <a:pt x="2" y="136"/>
                  </a:cubicBezTo>
                  <a:cubicBezTo>
                    <a:pt x="24" y="134"/>
                    <a:pt x="44" y="128"/>
                    <a:pt x="63" y="117"/>
                  </a:cubicBezTo>
                  <a:cubicBezTo>
                    <a:pt x="72" y="112"/>
                    <a:pt x="80" y="106"/>
                    <a:pt x="87" y="100"/>
                  </a:cubicBezTo>
                  <a:cubicBezTo>
                    <a:pt x="94" y="94"/>
                    <a:pt x="100" y="88"/>
                    <a:pt x="105" y="81"/>
                  </a:cubicBezTo>
                  <a:cubicBezTo>
                    <a:pt x="109" y="76"/>
                    <a:pt x="113" y="70"/>
                    <a:pt x="117" y="64"/>
                  </a:cubicBezTo>
                  <a:cubicBezTo>
                    <a:pt x="120" y="58"/>
                    <a:pt x="123" y="52"/>
                    <a:pt x="126" y="46"/>
                  </a:cubicBezTo>
                  <a:cubicBezTo>
                    <a:pt x="128" y="40"/>
                    <a:pt x="130" y="34"/>
                    <a:pt x="131" y="28"/>
                  </a:cubicBezTo>
                  <a:cubicBezTo>
                    <a:pt x="133" y="22"/>
                    <a:pt x="134" y="16"/>
                    <a:pt x="135" y="10"/>
                  </a:cubicBezTo>
                  <a:cubicBezTo>
                    <a:pt x="135" y="8"/>
                    <a:pt x="136" y="5"/>
                    <a:pt x="136" y="2"/>
                  </a:cubicBezTo>
                  <a:cubicBezTo>
                    <a:pt x="136" y="1"/>
                    <a:pt x="137" y="0"/>
                    <a:pt x="138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1" y="1"/>
                    <a:pt x="151" y="2"/>
                  </a:cubicBezTo>
                  <a:cubicBezTo>
                    <a:pt x="151" y="8"/>
                    <a:pt x="151" y="14"/>
                    <a:pt x="150" y="21"/>
                  </a:cubicBezTo>
                  <a:cubicBezTo>
                    <a:pt x="149" y="27"/>
                    <a:pt x="148" y="33"/>
                    <a:pt x="146" y="39"/>
                  </a:cubicBezTo>
                  <a:cubicBezTo>
                    <a:pt x="144" y="46"/>
                    <a:pt x="143" y="52"/>
                    <a:pt x="140" y="57"/>
                  </a:cubicBezTo>
                  <a:cubicBezTo>
                    <a:pt x="138" y="64"/>
                    <a:pt x="135" y="70"/>
                    <a:pt x="131" y="76"/>
                  </a:cubicBezTo>
                  <a:cubicBezTo>
                    <a:pt x="127" y="83"/>
                    <a:pt x="123" y="89"/>
                    <a:pt x="119" y="94"/>
                  </a:cubicBezTo>
                  <a:cubicBezTo>
                    <a:pt x="113" y="101"/>
                    <a:pt x="107" y="107"/>
                    <a:pt x="101" y="113"/>
                  </a:cubicBezTo>
                  <a:cubicBezTo>
                    <a:pt x="93" y="120"/>
                    <a:pt x="84" y="126"/>
                    <a:pt x="75" y="132"/>
                  </a:cubicBezTo>
                  <a:cubicBezTo>
                    <a:pt x="53" y="144"/>
                    <a:pt x="28" y="151"/>
                    <a:pt x="2" y="151"/>
                  </a:cubicBezTo>
                  <a:close/>
                  <a:moveTo>
                    <a:pt x="5" y="140"/>
                  </a:moveTo>
                  <a:cubicBezTo>
                    <a:pt x="5" y="146"/>
                    <a:pt x="5" y="146"/>
                    <a:pt x="5" y="146"/>
                  </a:cubicBezTo>
                  <a:cubicBezTo>
                    <a:pt x="29" y="145"/>
                    <a:pt x="52" y="139"/>
                    <a:pt x="73" y="127"/>
                  </a:cubicBezTo>
                  <a:cubicBezTo>
                    <a:pt x="82" y="122"/>
                    <a:pt x="90" y="116"/>
                    <a:pt x="98" y="110"/>
                  </a:cubicBezTo>
                  <a:cubicBezTo>
                    <a:pt x="104" y="104"/>
                    <a:pt x="110" y="98"/>
                    <a:pt x="115" y="91"/>
                  </a:cubicBezTo>
                  <a:cubicBezTo>
                    <a:pt x="119" y="86"/>
                    <a:pt x="123" y="80"/>
                    <a:pt x="127" y="74"/>
                  </a:cubicBezTo>
                  <a:cubicBezTo>
                    <a:pt x="130" y="68"/>
                    <a:pt x="133" y="62"/>
                    <a:pt x="136" y="56"/>
                  </a:cubicBezTo>
                  <a:cubicBezTo>
                    <a:pt x="138" y="50"/>
                    <a:pt x="140" y="44"/>
                    <a:pt x="141" y="38"/>
                  </a:cubicBezTo>
                  <a:cubicBezTo>
                    <a:pt x="143" y="32"/>
                    <a:pt x="144" y="26"/>
                    <a:pt x="145" y="20"/>
                  </a:cubicBezTo>
                  <a:cubicBezTo>
                    <a:pt x="146" y="14"/>
                    <a:pt x="146" y="9"/>
                    <a:pt x="146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40" y="7"/>
                    <a:pt x="140" y="9"/>
                    <a:pt x="140" y="11"/>
                  </a:cubicBezTo>
                  <a:cubicBezTo>
                    <a:pt x="139" y="17"/>
                    <a:pt x="138" y="23"/>
                    <a:pt x="136" y="29"/>
                  </a:cubicBezTo>
                  <a:cubicBezTo>
                    <a:pt x="134" y="36"/>
                    <a:pt x="132" y="42"/>
                    <a:pt x="130" y="47"/>
                  </a:cubicBezTo>
                  <a:cubicBezTo>
                    <a:pt x="128" y="54"/>
                    <a:pt x="125" y="60"/>
                    <a:pt x="121" y="66"/>
                  </a:cubicBezTo>
                  <a:cubicBezTo>
                    <a:pt x="117" y="73"/>
                    <a:pt x="113" y="79"/>
                    <a:pt x="109" y="84"/>
                  </a:cubicBezTo>
                  <a:cubicBezTo>
                    <a:pt x="103" y="91"/>
                    <a:pt x="97" y="97"/>
                    <a:pt x="91" y="103"/>
                  </a:cubicBezTo>
                  <a:cubicBezTo>
                    <a:pt x="83" y="110"/>
                    <a:pt x="74" y="116"/>
                    <a:pt x="65" y="121"/>
                  </a:cubicBezTo>
                  <a:cubicBezTo>
                    <a:pt x="47" y="132"/>
                    <a:pt x="26" y="138"/>
                    <a:pt x="5" y="14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5" name="Freeform 403"/>
            <p:cNvSpPr>
              <a:spLocks noEditPoints="1"/>
            </p:cNvSpPr>
            <p:nvPr/>
          </p:nvSpPr>
          <p:spPr bwMode="auto">
            <a:xfrm>
              <a:off x="6084888" y="2954338"/>
              <a:ext cx="312738" cy="311150"/>
            </a:xfrm>
            <a:custGeom>
              <a:avLst/>
              <a:gdLst/>
              <a:ahLst/>
              <a:cxnLst>
                <a:cxn ang="0">
                  <a:pos x="2" y="140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127"/>
                </a:cxn>
                <a:cxn ang="0">
                  <a:pos x="2" y="124"/>
                </a:cxn>
                <a:cxn ang="0">
                  <a:pos x="53" y="107"/>
                </a:cxn>
                <a:cxn ang="0">
                  <a:pos x="77" y="90"/>
                </a:cxn>
                <a:cxn ang="0">
                  <a:pos x="95" y="71"/>
                </a:cxn>
                <a:cxn ang="0">
                  <a:pos x="107" y="54"/>
                </a:cxn>
                <a:cxn ang="0">
                  <a:pos x="116" y="36"/>
                </a:cxn>
                <a:cxn ang="0">
                  <a:pos x="121" y="18"/>
                </a:cxn>
                <a:cxn ang="0">
                  <a:pos x="125" y="2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40" y="0"/>
                </a:cxn>
                <a:cxn ang="0">
                  <a:pos x="141" y="2"/>
                </a:cxn>
                <a:cxn ang="0">
                  <a:pos x="140" y="11"/>
                </a:cxn>
                <a:cxn ang="0">
                  <a:pos x="136" y="29"/>
                </a:cxn>
                <a:cxn ang="0">
                  <a:pos x="130" y="47"/>
                </a:cxn>
                <a:cxn ang="0">
                  <a:pos x="121" y="66"/>
                </a:cxn>
                <a:cxn ang="0">
                  <a:pos x="109" y="84"/>
                </a:cxn>
                <a:cxn ang="0">
                  <a:pos x="91" y="103"/>
                </a:cxn>
                <a:cxn ang="0">
                  <a:pos x="65" y="121"/>
                </a:cxn>
                <a:cxn ang="0">
                  <a:pos x="2" y="140"/>
                </a:cxn>
                <a:cxn ang="0">
                  <a:pos x="2" y="140"/>
                </a:cxn>
                <a:cxn ang="0">
                  <a:pos x="5" y="129"/>
                </a:cxn>
                <a:cxn ang="0">
                  <a:pos x="5" y="135"/>
                </a:cxn>
                <a:cxn ang="0">
                  <a:pos x="63" y="117"/>
                </a:cxn>
                <a:cxn ang="0">
                  <a:pos x="87" y="100"/>
                </a:cxn>
                <a:cxn ang="0">
                  <a:pos x="105" y="81"/>
                </a:cxn>
                <a:cxn ang="0">
                  <a:pos x="117" y="64"/>
                </a:cxn>
                <a:cxn ang="0">
                  <a:pos x="126" y="46"/>
                </a:cxn>
                <a:cxn ang="0">
                  <a:pos x="131" y="28"/>
                </a:cxn>
                <a:cxn ang="0">
                  <a:pos x="135" y="10"/>
                </a:cxn>
                <a:cxn ang="0">
                  <a:pos x="136" y="4"/>
                </a:cxn>
                <a:cxn ang="0">
                  <a:pos x="129" y="4"/>
                </a:cxn>
                <a:cxn ang="0">
                  <a:pos x="126" y="19"/>
                </a:cxn>
                <a:cxn ang="0">
                  <a:pos x="120" y="37"/>
                </a:cxn>
                <a:cxn ang="0">
                  <a:pos x="111" y="56"/>
                </a:cxn>
                <a:cxn ang="0">
                  <a:pos x="99" y="74"/>
                </a:cxn>
                <a:cxn ang="0">
                  <a:pos x="81" y="93"/>
                </a:cxn>
                <a:cxn ang="0">
                  <a:pos x="55" y="111"/>
                </a:cxn>
                <a:cxn ang="0">
                  <a:pos x="5" y="129"/>
                </a:cxn>
              </a:cxnLst>
              <a:rect l="0" t="0" r="r" b="b"/>
              <a:pathLst>
                <a:path w="141" h="140">
                  <a:moveTo>
                    <a:pt x="2" y="140"/>
                  </a:moveTo>
                  <a:cubicBezTo>
                    <a:pt x="2" y="140"/>
                    <a:pt x="1" y="140"/>
                    <a:pt x="1" y="140"/>
                  </a:cubicBezTo>
                  <a:cubicBezTo>
                    <a:pt x="0" y="139"/>
                    <a:pt x="0" y="139"/>
                    <a:pt x="0" y="138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6"/>
                    <a:pt x="1" y="125"/>
                    <a:pt x="2" y="124"/>
                  </a:cubicBezTo>
                  <a:cubicBezTo>
                    <a:pt x="20" y="122"/>
                    <a:pt x="37" y="116"/>
                    <a:pt x="53" y="107"/>
                  </a:cubicBezTo>
                  <a:cubicBezTo>
                    <a:pt x="62" y="102"/>
                    <a:pt x="70" y="96"/>
                    <a:pt x="77" y="90"/>
                  </a:cubicBezTo>
                  <a:cubicBezTo>
                    <a:pt x="84" y="84"/>
                    <a:pt x="90" y="78"/>
                    <a:pt x="95" y="71"/>
                  </a:cubicBezTo>
                  <a:cubicBezTo>
                    <a:pt x="99" y="66"/>
                    <a:pt x="103" y="60"/>
                    <a:pt x="107" y="54"/>
                  </a:cubicBezTo>
                  <a:cubicBezTo>
                    <a:pt x="110" y="48"/>
                    <a:pt x="113" y="42"/>
                    <a:pt x="116" y="36"/>
                  </a:cubicBezTo>
                  <a:cubicBezTo>
                    <a:pt x="118" y="30"/>
                    <a:pt x="120" y="24"/>
                    <a:pt x="121" y="18"/>
                  </a:cubicBezTo>
                  <a:cubicBezTo>
                    <a:pt x="123" y="13"/>
                    <a:pt x="124" y="7"/>
                    <a:pt x="125" y="2"/>
                  </a:cubicBezTo>
                  <a:cubicBezTo>
                    <a:pt x="125" y="0"/>
                    <a:pt x="126" y="0"/>
                    <a:pt x="12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0"/>
                    <a:pt x="140" y="0"/>
                  </a:cubicBezTo>
                  <a:cubicBezTo>
                    <a:pt x="140" y="1"/>
                    <a:pt x="141" y="1"/>
                    <a:pt x="141" y="2"/>
                  </a:cubicBezTo>
                  <a:cubicBezTo>
                    <a:pt x="140" y="5"/>
                    <a:pt x="140" y="8"/>
                    <a:pt x="140" y="11"/>
                  </a:cubicBezTo>
                  <a:cubicBezTo>
                    <a:pt x="139" y="17"/>
                    <a:pt x="138" y="23"/>
                    <a:pt x="136" y="29"/>
                  </a:cubicBezTo>
                  <a:cubicBezTo>
                    <a:pt x="134" y="36"/>
                    <a:pt x="132" y="42"/>
                    <a:pt x="130" y="47"/>
                  </a:cubicBezTo>
                  <a:cubicBezTo>
                    <a:pt x="128" y="54"/>
                    <a:pt x="125" y="60"/>
                    <a:pt x="121" y="66"/>
                  </a:cubicBezTo>
                  <a:cubicBezTo>
                    <a:pt x="117" y="73"/>
                    <a:pt x="113" y="79"/>
                    <a:pt x="109" y="84"/>
                  </a:cubicBezTo>
                  <a:cubicBezTo>
                    <a:pt x="103" y="91"/>
                    <a:pt x="97" y="97"/>
                    <a:pt x="91" y="103"/>
                  </a:cubicBezTo>
                  <a:cubicBezTo>
                    <a:pt x="83" y="110"/>
                    <a:pt x="74" y="116"/>
                    <a:pt x="65" y="121"/>
                  </a:cubicBezTo>
                  <a:cubicBezTo>
                    <a:pt x="46" y="132"/>
                    <a:pt x="25" y="139"/>
                    <a:pt x="2" y="140"/>
                  </a:cubicBezTo>
                  <a:cubicBezTo>
                    <a:pt x="2" y="140"/>
                    <a:pt x="2" y="140"/>
                    <a:pt x="2" y="140"/>
                  </a:cubicBezTo>
                  <a:close/>
                  <a:moveTo>
                    <a:pt x="5" y="129"/>
                  </a:moveTo>
                  <a:cubicBezTo>
                    <a:pt x="5" y="135"/>
                    <a:pt x="5" y="135"/>
                    <a:pt x="5" y="135"/>
                  </a:cubicBezTo>
                  <a:cubicBezTo>
                    <a:pt x="25" y="134"/>
                    <a:pt x="45" y="127"/>
                    <a:pt x="63" y="117"/>
                  </a:cubicBezTo>
                  <a:cubicBezTo>
                    <a:pt x="72" y="112"/>
                    <a:pt x="80" y="106"/>
                    <a:pt x="87" y="100"/>
                  </a:cubicBezTo>
                  <a:cubicBezTo>
                    <a:pt x="94" y="94"/>
                    <a:pt x="100" y="88"/>
                    <a:pt x="105" y="81"/>
                  </a:cubicBezTo>
                  <a:cubicBezTo>
                    <a:pt x="109" y="76"/>
                    <a:pt x="113" y="70"/>
                    <a:pt x="117" y="64"/>
                  </a:cubicBezTo>
                  <a:cubicBezTo>
                    <a:pt x="120" y="58"/>
                    <a:pt x="123" y="52"/>
                    <a:pt x="126" y="46"/>
                  </a:cubicBezTo>
                  <a:cubicBezTo>
                    <a:pt x="128" y="40"/>
                    <a:pt x="130" y="34"/>
                    <a:pt x="131" y="28"/>
                  </a:cubicBezTo>
                  <a:cubicBezTo>
                    <a:pt x="133" y="22"/>
                    <a:pt x="134" y="16"/>
                    <a:pt x="135" y="10"/>
                  </a:cubicBezTo>
                  <a:cubicBezTo>
                    <a:pt x="135" y="8"/>
                    <a:pt x="135" y="6"/>
                    <a:pt x="136" y="4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28" y="9"/>
                    <a:pt x="127" y="14"/>
                    <a:pt x="126" y="19"/>
                  </a:cubicBezTo>
                  <a:cubicBezTo>
                    <a:pt x="124" y="26"/>
                    <a:pt x="122" y="32"/>
                    <a:pt x="120" y="37"/>
                  </a:cubicBezTo>
                  <a:cubicBezTo>
                    <a:pt x="118" y="44"/>
                    <a:pt x="115" y="50"/>
                    <a:pt x="111" y="56"/>
                  </a:cubicBezTo>
                  <a:cubicBezTo>
                    <a:pt x="107" y="63"/>
                    <a:pt x="103" y="69"/>
                    <a:pt x="99" y="74"/>
                  </a:cubicBezTo>
                  <a:cubicBezTo>
                    <a:pt x="93" y="81"/>
                    <a:pt x="87" y="87"/>
                    <a:pt x="81" y="93"/>
                  </a:cubicBezTo>
                  <a:cubicBezTo>
                    <a:pt x="73" y="100"/>
                    <a:pt x="64" y="106"/>
                    <a:pt x="55" y="111"/>
                  </a:cubicBezTo>
                  <a:cubicBezTo>
                    <a:pt x="40" y="120"/>
                    <a:pt x="23" y="126"/>
                    <a:pt x="5" y="12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6" name="Freeform 404"/>
            <p:cNvSpPr>
              <a:spLocks noEditPoints="1"/>
            </p:cNvSpPr>
            <p:nvPr/>
          </p:nvSpPr>
          <p:spPr bwMode="auto">
            <a:xfrm>
              <a:off x="6084888" y="2954338"/>
              <a:ext cx="288925" cy="285750"/>
            </a:xfrm>
            <a:custGeom>
              <a:avLst/>
              <a:gdLst/>
              <a:ahLst/>
              <a:cxnLst>
                <a:cxn ang="0">
                  <a:pos x="2" y="129"/>
                </a:cxn>
                <a:cxn ang="0">
                  <a:pos x="1" y="129"/>
                </a:cxn>
                <a:cxn ang="0">
                  <a:pos x="0" y="127"/>
                </a:cxn>
                <a:cxn ang="0">
                  <a:pos x="0" y="115"/>
                </a:cxn>
                <a:cxn ang="0">
                  <a:pos x="2" y="113"/>
                </a:cxn>
                <a:cxn ang="0">
                  <a:pos x="43" y="97"/>
                </a:cxn>
                <a:cxn ang="0">
                  <a:pos x="67" y="80"/>
                </a:cxn>
                <a:cxn ang="0">
                  <a:pos x="85" y="61"/>
                </a:cxn>
                <a:cxn ang="0">
                  <a:pos x="97" y="44"/>
                </a:cxn>
                <a:cxn ang="0">
                  <a:pos x="106" y="25"/>
                </a:cxn>
                <a:cxn ang="0">
                  <a:pos x="111" y="8"/>
                </a:cxn>
                <a:cxn ang="0">
                  <a:pos x="113" y="1"/>
                </a:cxn>
                <a:cxn ang="0">
                  <a:pos x="115" y="0"/>
                </a:cxn>
                <a:cxn ang="0">
                  <a:pos x="127" y="0"/>
                </a:cxn>
                <a:cxn ang="0">
                  <a:pos x="129" y="0"/>
                </a:cxn>
                <a:cxn ang="0">
                  <a:pos x="129" y="2"/>
                </a:cxn>
                <a:cxn ang="0">
                  <a:pos x="126" y="19"/>
                </a:cxn>
                <a:cxn ang="0">
                  <a:pos x="120" y="37"/>
                </a:cxn>
                <a:cxn ang="0">
                  <a:pos x="111" y="56"/>
                </a:cxn>
                <a:cxn ang="0">
                  <a:pos x="99" y="74"/>
                </a:cxn>
                <a:cxn ang="0">
                  <a:pos x="81" y="93"/>
                </a:cxn>
                <a:cxn ang="0">
                  <a:pos x="55" y="111"/>
                </a:cxn>
                <a:cxn ang="0">
                  <a:pos x="3" y="129"/>
                </a:cxn>
                <a:cxn ang="0">
                  <a:pos x="2" y="129"/>
                </a:cxn>
                <a:cxn ang="0">
                  <a:pos x="5" y="117"/>
                </a:cxn>
                <a:cxn ang="0">
                  <a:pos x="5" y="124"/>
                </a:cxn>
                <a:cxn ang="0">
                  <a:pos x="53" y="107"/>
                </a:cxn>
                <a:cxn ang="0">
                  <a:pos x="77" y="90"/>
                </a:cxn>
                <a:cxn ang="0">
                  <a:pos x="95" y="71"/>
                </a:cxn>
                <a:cxn ang="0">
                  <a:pos x="107" y="54"/>
                </a:cxn>
                <a:cxn ang="0">
                  <a:pos x="116" y="36"/>
                </a:cxn>
                <a:cxn ang="0">
                  <a:pos x="121" y="18"/>
                </a:cxn>
                <a:cxn ang="0">
                  <a:pos x="124" y="4"/>
                </a:cxn>
                <a:cxn ang="0">
                  <a:pos x="117" y="4"/>
                </a:cxn>
                <a:cxn ang="0">
                  <a:pos x="116" y="9"/>
                </a:cxn>
                <a:cxn ang="0">
                  <a:pos x="110" y="27"/>
                </a:cxn>
                <a:cxn ang="0">
                  <a:pos x="101" y="46"/>
                </a:cxn>
                <a:cxn ang="0">
                  <a:pos x="89" y="64"/>
                </a:cxn>
                <a:cxn ang="0">
                  <a:pos x="71" y="83"/>
                </a:cxn>
                <a:cxn ang="0">
                  <a:pos x="45" y="101"/>
                </a:cxn>
                <a:cxn ang="0">
                  <a:pos x="5" y="117"/>
                </a:cxn>
              </a:cxnLst>
              <a:rect l="0" t="0" r="r" b="b"/>
              <a:pathLst>
                <a:path w="130" h="129">
                  <a:moveTo>
                    <a:pt x="2" y="129"/>
                  </a:moveTo>
                  <a:cubicBezTo>
                    <a:pt x="2" y="129"/>
                    <a:pt x="1" y="129"/>
                    <a:pt x="1" y="129"/>
                  </a:cubicBezTo>
                  <a:cubicBezTo>
                    <a:pt x="0" y="128"/>
                    <a:pt x="0" y="128"/>
                    <a:pt x="0" y="12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4"/>
                    <a:pt x="1" y="113"/>
                    <a:pt x="2" y="113"/>
                  </a:cubicBezTo>
                  <a:cubicBezTo>
                    <a:pt x="16" y="110"/>
                    <a:pt x="30" y="104"/>
                    <a:pt x="43" y="97"/>
                  </a:cubicBezTo>
                  <a:cubicBezTo>
                    <a:pt x="51" y="92"/>
                    <a:pt x="60" y="86"/>
                    <a:pt x="67" y="80"/>
                  </a:cubicBezTo>
                  <a:cubicBezTo>
                    <a:pt x="74" y="74"/>
                    <a:pt x="80" y="68"/>
                    <a:pt x="85" y="61"/>
                  </a:cubicBezTo>
                  <a:cubicBezTo>
                    <a:pt x="89" y="56"/>
                    <a:pt x="93" y="50"/>
                    <a:pt x="97" y="44"/>
                  </a:cubicBezTo>
                  <a:cubicBezTo>
                    <a:pt x="100" y="38"/>
                    <a:pt x="103" y="32"/>
                    <a:pt x="106" y="25"/>
                  </a:cubicBezTo>
                  <a:cubicBezTo>
                    <a:pt x="108" y="20"/>
                    <a:pt x="110" y="14"/>
                    <a:pt x="111" y="8"/>
                  </a:cubicBezTo>
                  <a:cubicBezTo>
                    <a:pt x="112" y="6"/>
                    <a:pt x="112" y="4"/>
                    <a:pt x="113" y="1"/>
                  </a:cubicBezTo>
                  <a:cubicBezTo>
                    <a:pt x="113" y="0"/>
                    <a:pt x="114" y="0"/>
                    <a:pt x="115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0"/>
                    <a:pt x="128" y="0"/>
                    <a:pt x="129" y="0"/>
                  </a:cubicBezTo>
                  <a:cubicBezTo>
                    <a:pt x="129" y="1"/>
                    <a:pt x="130" y="2"/>
                    <a:pt x="129" y="2"/>
                  </a:cubicBezTo>
                  <a:cubicBezTo>
                    <a:pt x="129" y="8"/>
                    <a:pt x="128" y="14"/>
                    <a:pt x="126" y="19"/>
                  </a:cubicBezTo>
                  <a:cubicBezTo>
                    <a:pt x="124" y="26"/>
                    <a:pt x="122" y="32"/>
                    <a:pt x="120" y="37"/>
                  </a:cubicBezTo>
                  <a:cubicBezTo>
                    <a:pt x="118" y="44"/>
                    <a:pt x="115" y="50"/>
                    <a:pt x="111" y="56"/>
                  </a:cubicBezTo>
                  <a:cubicBezTo>
                    <a:pt x="107" y="63"/>
                    <a:pt x="103" y="69"/>
                    <a:pt x="99" y="74"/>
                  </a:cubicBezTo>
                  <a:cubicBezTo>
                    <a:pt x="93" y="81"/>
                    <a:pt x="87" y="87"/>
                    <a:pt x="81" y="93"/>
                  </a:cubicBezTo>
                  <a:cubicBezTo>
                    <a:pt x="73" y="100"/>
                    <a:pt x="64" y="106"/>
                    <a:pt x="55" y="111"/>
                  </a:cubicBezTo>
                  <a:cubicBezTo>
                    <a:pt x="39" y="121"/>
                    <a:pt x="21" y="127"/>
                    <a:pt x="3" y="129"/>
                  </a:cubicBezTo>
                  <a:cubicBezTo>
                    <a:pt x="2" y="129"/>
                    <a:pt x="2" y="129"/>
                    <a:pt x="2" y="129"/>
                  </a:cubicBezTo>
                  <a:close/>
                  <a:moveTo>
                    <a:pt x="5" y="117"/>
                  </a:moveTo>
                  <a:cubicBezTo>
                    <a:pt x="5" y="124"/>
                    <a:pt x="5" y="124"/>
                    <a:pt x="5" y="124"/>
                  </a:cubicBezTo>
                  <a:cubicBezTo>
                    <a:pt x="22" y="121"/>
                    <a:pt x="38" y="116"/>
                    <a:pt x="53" y="107"/>
                  </a:cubicBezTo>
                  <a:cubicBezTo>
                    <a:pt x="62" y="102"/>
                    <a:pt x="70" y="96"/>
                    <a:pt x="77" y="90"/>
                  </a:cubicBezTo>
                  <a:cubicBezTo>
                    <a:pt x="84" y="84"/>
                    <a:pt x="90" y="78"/>
                    <a:pt x="95" y="71"/>
                  </a:cubicBezTo>
                  <a:cubicBezTo>
                    <a:pt x="99" y="66"/>
                    <a:pt x="103" y="60"/>
                    <a:pt x="107" y="54"/>
                  </a:cubicBezTo>
                  <a:cubicBezTo>
                    <a:pt x="110" y="48"/>
                    <a:pt x="113" y="42"/>
                    <a:pt x="116" y="36"/>
                  </a:cubicBezTo>
                  <a:cubicBezTo>
                    <a:pt x="118" y="30"/>
                    <a:pt x="120" y="24"/>
                    <a:pt x="121" y="18"/>
                  </a:cubicBezTo>
                  <a:cubicBezTo>
                    <a:pt x="123" y="14"/>
                    <a:pt x="123" y="9"/>
                    <a:pt x="124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6"/>
                    <a:pt x="116" y="8"/>
                    <a:pt x="116" y="9"/>
                  </a:cubicBezTo>
                  <a:cubicBezTo>
                    <a:pt x="114" y="16"/>
                    <a:pt x="112" y="22"/>
                    <a:pt x="110" y="27"/>
                  </a:cubicBezTo>
                  <a:cubicBezTo>
                    <a:pt x="108" y="34"/>
                    <a:pt x="104" y="40"/>
                    <a:pt x="101" y="46"/>
                  </a:cubicBezTo>
                  <a:cubicBezTo>
                    <a:pt x="97" y="53"/>
                    <a:pt x="93" y="59"/>
                    <a:pt x="89" y="64"/>
                  </a:cubicBezTo>
                  <a:cubicBezTo>
                    <a:pt x="83" y="71"/>
                    <a:pt x="77" y="77"/>
                    <a:pt x="71" y="83"/>
                  </a:cubicBezTo>
                  <a:cubicBezTo>
                    <a:pt x="63" y="90"/>
                    <a:pt x="54" y="96"/>
                    <a:pt x="45" y="101"/>
                  </a:cubicBezTo>
                  <a:cubicBezTo>
                    <a:pt x="33" y="109"/>
                    <a:pt x="19" y="114"/>
                    <a:pt x="5" y="11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7" name="Freeform 405"/>
            <p:cNvSpPr>
              <a:spLocks noEditPoints="1"/>
            </p:cNvSpPr>
            <p:nvPr/>
          </p:nvSpPr>
          <p:spPr bwMode="auto">
            <a:xfrm>
              <a:off x="6084888" y="2954338"/>
              <a:ext cx="261938" cy="260350"/>
            </a:xfrm>
            <a:custGeom>
              <a:avLst/>
              <a:gdLst/>
              <a:ahLst/>
              <a:cxnLst>
                <a:cxn ang="0">
                  <a:pos x="2" y="117"/>
                </a:cxn>
                <a:cxn ang="0">
                  <a:pos x="1" y="117"/>
                </a:cxn>
                <a:cxn ang="0">
                  <a:pos x="0" y="115"/>
                </a:cxn>
                <a:cxn ang="0">
                  <a:pos x="0" y="102"/>
                </a:cxn>
                <a:cxn ang="0">
                  <a:pos x="2" y="100"/>
                </a:cxn>
                <a:cxn ang="0">
                  <a:pos x="33" y="87"/>
                </a:cxn>
                <a:cxn ang="0">
                  <a:pos x="57" y="69"/>
                </a:cxn>
                <a:cxn ang="0">
                  <a:pos x="75" y="51"/>
                </a:cxn>
                <a:cxn ang="0">
                  <a:pos x="87" y="34"/>
                </a:cxn>
                <a:cxn ang="0">
                  <a:pos x="96" y="15"/>
                </a:cxn>
                <a:cxn ang="0">
                  <a:pos x="100" y="1"/>
                </a:cxn>
                <a:cxn ang="0">
                  <a:pos x="103" y="0"/>
                </a:cxn>
                <a:cxn ang="0">
                  <a:pos x="115" y="0"/>
                </a:cxn>
                <a:cxn ang="0">
                  <a:pos x="117" y="0"/>
                </a:cxn>
                <a:cxn ang="0">
                  <a:pos x="118" y="2"/>
                </a:cxn>
                <a:cxn ang="0">
                  <a:pos x="116" y="9"/>
                </a:cxn>
                <a:cxn ang="0">
                  <a:pos x="110" y="27"/>
                </a:cxn>
                <a:cxn ang="0">
                  <a:pos x="101" y="46"/>
                </a:cxn>
                <a:cxn ang="0">
                  <a:pos x="89" y="64"/>
                </a:cxn>
                <a:cxn ang="0">
                  <a:pos x="71" y="83"/>
                </a:cxn>
                <a:cxn ang="0">
                  <a:pos x="45" y="101"/>
                </a:cxn>
                <a:cxn ang="0">
                  <a:pos x="3" y="117"/>
                </a:cxn>
                <a:cxn ang="0">
                  <a:pos x="2" y="117"/>
                </a:cxn>
                <a:cxn ang="0">
                  <a:pos x="5" y="104"/>
                </a:cxn>
                <a:cxn ang="0">
                  <a:pos x="5" y="112"/>
                </a:cxn>
                <a:cxn ang="0">
                  <a:pos x="43" y="97"/>
                </a:cxn>
                <a:cxn ang="0">
                  <a:pos x="67" y="80"/>
                </a:cxn>
                <a:cxn ang="0">
                  <a:pos x="85" y="61"/>
                </a:cxn>
                <a:cxn ang="0">
                  <a:pos x="97" y="44"/>
                </a:cxn>
                <a:cxn ang="0">
                  <a:pos x="106" y="25"/>
                </a:cxn>
                <a:cxn ang="0">
                  <a:pos x="111" y="8"/>
                </a:cxn>
                <a:cxn ang="0">
                  <a:pos x="112" y="4"/>
                </a:cxn>
                <a:cxn ang="0">
                  <a:pos x="104" y="4"/>
                </a:cxn>
                <a:cxn ang="0">
                  <a:pos x="100" y="17"/>
                </a:cxn>
                <a:cxn ang="0">
                  <a:pos x="91" y="36"/>
                </a:cxn>
                <a:cxn ang="0">
                  <a:pos x="79" y="54"/>
                </a:cxn>
                <a:cxn ang="0">
                  <a:pos x="61" y="73"/>
                </a:cxn>
                <a:cxn ang="0">
                  <a:pos x="35" y="91"/>
                </a:cxn>
                <a:cxn ang="0">
                  <a:pos x="5" y="104"/>
                </a:cxn>
              </a:cxnLst>
              <a:rect l="0" t="0" r="r" b="b"/>
              <a:pathLst>
                <a:path w="118" h="117">
                  <a:moveTo>
                    <a:pt x="2" y="117"/>
                  </a:moveTo>
                  <a:cubicBezTo>
                    <a:pt x="2" y="117"/>
                    <a:pt x="1" y="117"/>
                    <a:pt x="1" y="117"/>
                  </a:cubicBezTo>
                  <a:cubicBezTo>
                    <a:pt x="0" y="116"/>
                    <a:pt x="0" y="116"/>
                    <a:pt x="0" y="11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1"/>
                    <a:pt x="1" y="100"/>
                    <a:pt x="2" y="100"/>
                  </a:cubicBezTo>
                  <a:cubicBezTo>
                    <a:pt x="13" y="97"/>
                    <a:pt x="23" y="93"/>
                    <a:pt x="33" y="87"/>
                  </a:cubicBezTo>
                  <a:cubicBezTo>
                    <a:pt x="41" y="82"/>
                    <a:pt x="50" y="76"/>
                    <a:pt x="57" y="69"/>
                  </a:cubicBezTo>
                  <a:cubicBezTo>
                    <a:pt x="64" y="64"/>
                    <a:pt x="70" y="58"/>
                    <a:pt x="75" y="51"/>
                  </a:cubicBezTo>
                  <a:cubicBezTo>
                    <a:pt x="79" y="46"/>
                    <a:pt x="83" y="40"/>
                    <a:pt x="87" y="34"/>
                  </a:cubicBezTo>
                  <a:cubicBezTo>
                    <a:pt x="90" y="28"/>
                    <a:pt x="93" y="22"/>
                    <a:pt x="96" y="15"/>
                  </a:cubicBezTo>
                  <a:cubicBezTo>
                    <a:pt x="97" y="11"/>
                    <a:pt x="99" y="7"/>
                    <a:pt x="100" y="1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0"/>
                    <a:pt x="117" y="0"/>
                  </a:cubicBezTo>
                  <a:cubicBezTo>
                    <a:pt x="118" y="1"/>
                    <a:pt x="118" y="2"/>
                    <a:pt x="118" y="2"/>
                  </a:cubicBezTo>
                  <a:cubicBezTo>
                    <a:pt x="117" y="5"/>
                    <a:pt x="117" y="7"/>
                    <a:pt x="116" y="9"/>
                  </a:cubicBezTo>
                  <a:cubicBezTo>
                    <a:pt x="114" y="16"/>
                    <a:pt x="112" y="22"/>
                    <a:pt x="110" y="27"/>
                  </a:cubicBezTo>
                  <a:cubicBezTo>
                    <a:pt x="108" y="34"/>
                    <a:pt x="104" y="40"/>
                    <a:pt x="101" y="46"/>
                  </a:cubicBezTo>
                  <a:cubicBezTo>
                    <a:pt x="97" y="53"/>
                    <a:pt x="93" y="59"/>
                    <a:pt x="89" y="64"/>
                  </a:cubicBezTo>
                  <a:cubicBezTo>
                    <a:pt x="83" y="71"/>
                    <a:pt x="77" y="77"/>
                    <a:pt x="71" y="83"/>
                  </a:cubicBezTo>
                  <a:cubicBezTo>
                    <a:pt x="63" y="90"/>
                    <a:pt x="54" y="96"/>
                    <a:pt x="45" y="101"/>
                  </a:cubicBezTo>
                  <a:cubicBezTo>
                    <a:pt x="32" y="109"/>
                    <a:pt x="18" y="114"/>
                    <a:pt x="3" y="117"/>
                  </a:cubicBezTo>
                  <a:cubicBezTo>
                    <a:pt x="3" y="117"/>
                    <a:pt x="2" y="117"/>
                    <a:pt x="2" y="117"/>
                  </a:cubicBezTo>
                  <a:close/>
                  <a:moveTo>
                    <a:pt x="5" y="104"/>
                  </a:moveTo>
                  <a:cubicBezTo>
                    <a:pt x="5" y="112"/>
                    <a:pt x="5" y="112"/>
                    <a:pt x="5" y="112"/>
                  </a:cubicBezTo>
                  <a:cubicBezTo>
                    <a:pt x="18" y="109"/>
                    <a:pt x="31" y="104"/>
                    <a:pt x="43" y="97"/>
                  </a:cubicBezTo>
                  <a:cubicBezTo>
                    <a:pt x="51" y="92"/>
                    <a:pt x="60" y="86"/>
                    <a:pt x="67" y="80"/>
                  </a:cubicBezTo>
                  <a:cubicBezTo>
                    <a:pt x="74" y="74"/>
                    <a:pt x="80" y="68"/>
                    <a:pt x="85" y="61"/>
                  </a:cubicBezTo>
                  <a:cubicBezTo>
                    <a:pt x="89" y="56"/>
                    <a:pt x="93" y="50"/>
                    <a:pt x="97" y="44"/>
                  </a:cubicBezTo>
                  <a:cubicBezTo>
                    <a:pt x="100" y="38"/>
                    <a:pt x="103" y="32"/>
                    <a:pt x="106" y="25"/>
                  </a:cubicBezTo>
                  <a:cubicBezTo>
                    <a:pt x="108" y="20"/>
                    <a:pt x="110" y="14"/>
                    <a:pt x="111" y="8"/>
                  </a:cubicBezTo>
                  <a:cubicBezTo>
                    <a:pt x="112" y="7"/>
                    <a:pt x="112" y="6"/>
                    <a:pt x="112" y="4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3" y="9"/>
                    <a:pt x="102" y="13"/>
                    <a:pt x="100" y="17"/>
                  </a:cubicBezTo>
                  <a:cubicBezTo>
                    <a:pt x="98" y="24"/>
                    <a:pt x="94" y="30"/>
                    <a:pt x="91" y="36"/>
                  </a:cubicBezTo>
                  <a:cubicBezTo>
                    <a:pt x="87" y="43"/>
                    <a:pt x="83" y="49"/>
                    <a:pt x="79" y="54"/>
                  </a:cubicBezTo>
                  <a:cubicBezTo>
                    <a:pt x="73" y="61"/>
                    <a:pt x="67" y="67"/>
                    <a:pt x="61" y="73"/>
                  </a:cubicBezTo>
                  <a:cubicBezTo>
                    <a:pt x="53" y="80"/>
                    <a:pt x="44" y="86"/>
                    <a:pt x="35" y="91"/>
                  </a:cubicBezTo>
                  <a:cubicBezTo>
                    <a:pt x="26" y="97"/>
                    <a:pt x="15" y="101"/>
                    <a:pt x="5" y="10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8" name="Freeform 406"/>
            <p:cNvSpPr>
              <a:spLocks noEditPoints="1"/>
            </p:cNvSpPr>
            <p:nvPr/>
          </p:nvSpPr>
          <p:spPr bwMode="auto">
            <a:xfrm>
              <a:off x="6084888" y="2954338"/>
              <a:ext cx="233363" cy="233363"/>
            </a:xfrm>
            <a:custGeom>
              <a:avLst/>
              <a:gdLst/>
              <a:ahLst/>
              <a:cxnLst>
                <a:cxn ang="0">
                  <a:pos x="2" y="105"/>
                </a:cxn>
                <a:cxn ang="0">
                  <a:pos x="1" y="104"/>
                </a:cxn>
                <a:cxn ang="0">
                  <a:pos x="0" y="102"/>
                </a:cxn>
                <a:cxn ang="0">
                  <a:pos x="0" y="89"/>
                </a:cxn>
                <a:cxn ang="0">
                  <a:pos x="1" y="87"/>
                </a:cxn>
                <a:cxn ang="0">
                  <a:pos x="23" y="77"/>
                </a:cxn>
                <a:cxn ang="0">
                  <a:pos x="47" y="59"/>
                </a:cxn>
                <a:cxn ang="0">
                  <a:pos x="65" y="41"/>
                </a:cxn>
                <a:cxn ang="0">
                  <a:pos x="77" y="24"/>
                </a:cxn>
                <a:cxn ang="0">
                  <a:pos x="86" y="5"/>
                </a:cxn>
                <a:cxn ang="0">
                  <a:pos x="87" y="2"/>
                </a:cxn>
                <a:cxn ang="0">
                  <a:pos x="87" y="1"/>
                </a:cxn>
                <a:cxn ang="0">
                  <a:pos x="89" y="0"/>
                </a:cxn>
                <a:cxn ang="0">
                  <a:pos x="103" y="0"/>
                </a:cxn>
                <a:cxn ang="0">
                  <a:pos x="105" y="1"/>
                </a:cxn>
                <a:cxn ang="0">
                  <a:pos x="105" y="3"/>
                </a:cxn>
                <a:cxn ang="0">
                  <a:pos x="100" y="17"/>
                </a:cxn>
                <a:cxn ang="0">
                  <a:pos x="91" y="36"/>
                </a:cxn>
                <a:cxn ang="0">
                  <a:pos x="79" y="54"/>
                </a:cxn>
                <a:cxn ang="0">
                  <a:pos x="61" y="73"/>
                </a:cxn>
                <a:cxn ang="0">
                  <a:pos x="35" y="91"/>
                </a:cxn>
                <a:cxn ang="0">
                  <a:pos x="3" y="105"/>
                </a:cxn>
                <a:cxn ang="0">
                  <a:pos x="2" y="105"/>
                </a:cxn>
                <a:cxn ang="0">
                  <a:pos x="5" y="91"/>
                </a:cxn>
                <a:cxn ang="0">
                  <a:pos x="5" y="99"/>
                </a:cxn>
                <a:cxn ang="0">
                  <a:pos x="33" y="87"/>
                </a:cxn>
                <a:cxn ang="0">
                  <a:pos x="57" y="69"/>
                </a:cxn>
                <a:cxn ang="0">
                  <a:pos x="75" y="51"/>
                </a:cxn>
                <a:cxn ang="0">
                  <a:pos x="87" y="34"/>
                </a:cxn>
                <a:cxn ang="0">
                  <a:pos x="96" y="15"/>
                </a:cxn>
                <a:cxn ang="0">
                  <a:pos x="99" y="4"/>
                </a:cxn>
                <a:cxn ang="0">
                  <a:pos x="91" y="4"/>
                </a:cxn>
                <a:cxn ang="0">
                  <a:pos x="90" y="7"/>
                </a:cxn>
                <a:cxn ang="0">
                  <a:pos x="81" y="26"/>
                </a:cxn>
                <a:cxn ang="0">
                  <a:pos x="69" y="44"/>
                </a:cxn>
                <a:cxn ang="0">
                  <a:pos x="51" y="63"/>
                </a:cxn>
                <a:cxn ang="0">
                  <a:pos x="25" y="81"/>
                </a:cxn>
                <a:cxn ang="0">
                  <a:pos x="5" y="91"/>
                </a:cxn>
              </a:cxnLst>
              <a:rect l="0" t="0" r="r" b="b"/>
              <a:pathLst>
                <a:path w="105" h="105">
                  <a:moveTo>
                    <a:pt x="2" y="105"/>
                  </a:moveTo>
                  <a:cubicBezTo>
                    <a:pt x="2" y="105"/>
                    <a:pt x="1" y="105"/>
                    <a:pt x="1" y="104"/>
                  </a:cubicBezTo>
                  <a:cubicBezTo>
                    <a:pt x="0" y="104"/>
                    <a:pt x="0" y="103"/>
                    <a:pt x="0" y="102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8"/>
                    <a:pt x="0" y="87"/>
                    <a:pt x="1" y="87"/>
                  </a:cubicBezTo>
                  <a:cubicBezTo>
                    <a:pt x="9" y="84"/>
                    <a:pt x="16" y="81"/>
                    <a:pt x="23" y="77"/>
                  </a:cubicBezTo>
                  <a:cubicBezTo>
                    <a:pt x="31" y="72"/>
                    <a:pt x="40" y="66"/>
                    <a:pt x="47" y="59"/>
                  </a:cubicBezTo>
                  <a:cubicBezTo>
                    <a:pt x="54" y="54"/>
                    <a:pt x="60" y="48"/>
                    <a:pt x="65" y="41"/>
                  </a:cubicBezTo>
                  <a:cubicBezTo>
                    <a:pt x="69" y="36"/>
                    <a:pt x="73" y="30"/>
                    <a:pt x="77" y="24"/>
                  </a:cubicBezTo>
                  <a:cubicBezTo>
                    <a:pt x="80" y="18"/>
                    <a:pt x="83" y="12"/>
                    <a:pt x="86" y="5"/>
                  </a:cubicBezTo>
                  <a:cubicBezTo>
                    <a:pt x="86" y="4"/>
                    <a:pt x="86" y="3"/>
                    <a:pt x="87" y="2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8" y="0"/>
                    <a:pt x="8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104" y="0"/>
                    <a:pt x="105" y="1"/>
                  </a:cubicBezTo>
                  <a:cubicBezTo>
                    <a:pt x="105" y="1"/>
                    <a:pt x="105" y="2"/>
                    <a:pt x="105" y="3"/>
                  </a:cubicBezTo>
                  <a:cubicBezTo>
                    <a:pt x="103" y="8"/>
                    <a:pt x="102" y="13"/>
                    <a:pt x="100" y="17"/>
                  </a:cubicBezTo>
                  <a:cubicBezTo>
                    <a:pt x="98" y="24"/>
                    <a:pt x="94" y="30"/>
                    <a:pt x="91" y="36"/>
                  </a:cubicBezTo>
                  <a:cubicBezTo>
                    <a:pt x="87" y="43"/>
                    <a:pt x="83" y="49"/>
                    <a:pt x="79" y="54"/>
                  </a:cubicBezTo>
                  <a:cubicBezTo>
                    <a:pt x="73" y="61"/>
                    <a:pt x="67" y="67"/>
                    <a:pt x="61" y="73"/>
                  </a:cubicBezTo>
                  <a:cubicBezTo>
                    <a:pt x="53" y="80"/>
                    <a:pt x="44" y="86"/>
                    <a:pt x="35" y="91"/>
                  </a:cubicBezTo>
                  <a:cubicBezTo>
                    <a:pt x="25" y="97"/>
                    <a:pt x="14" y="102"/>
                    <a:pt x="3" y="105"/>
                  </a:cubicBezTo>
                  <a:cubicBezTo>
                    <a:pt x="3" y="105"/>
                    <a:pt x="2" y="105"/>
                    <a:pt x="2" y="105"/>
                  </a:cubicBezTo>
                  <a:close/>
                  <a:moveTo>
                    <a:pt x="5" y="91"/>
                  </a:moveTo>
                  <a:cubicBezTo>
                    <a:pt x="5" y="99"/>
                    <a:pt x="5" y="99"/>
                    <a:pt x="5" y="99"/>
                  </a:cubicBezTo>
                  <a:cubicBezTo>
                    <a:pt x="15" y="96"/>
                    <a:pt x="24" y="92"/>
                    <a:pt x="33" y="87"/>
                  </a:cubicBezTo>
                  <a:cubicBezTo>
                    <a:pt x="41" y="82"/>
                    <a:pt x="50" y="76"/>
                    <a:pt x="57" y="69"/>
                  </a:cubicBezTo>
                  <a:cubicBezTo>
                    <a:pt x="64" y="64"/>
                    <a:pt x="70" y="58"/>
                    <a:pt x="75" y="51"/>
                  </a:cubicBezTo>
                  <a:cubicBezTo>
                    <a:pt x="79" y="46"/>
                    <a:pt x="83" y="40"/>
                    <a:pt x="87" y="34"/>
                  </a:cubicBezTo>
                  <a:cubicBezTo>
                    <a:pt x="90" y="28"/>
                    <a:pt x="93" y="22"/>
                    <a:pt x="96" y="15"/>
                  </a:cubicBezTo>
                  <a:cubicBezTo>
                    <a:pt x="97" y="12"/>
                    <a:pt x="98" y="9"/>
                    <a:pt x="99" y="4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5"/>
                    <a:pt x="90" y="6"/>
                    <a:pt x="90" y="7"/>
                  </a:cubicBezTo>
                  <a:cubicBezTo>
                    <a:pt x="87" y="14"/>
                    <a:pt x="84" y="20"/>
                    <a:pt x="81" y="26"/>
                  </a:cubicBezTo>
                  <a:cubicBezTo>
                    <a:pt x="77" y="33"/>
                    <a:pt x="73" y="39"/>
                    <a:pt x="69" y="44"/>
                  </a:cubicBezTo>
                  <a:cubicBezTo>
                    <a:pt x="63" y="51"/>
                    <a:pt x="57" y="57"/>
                    <a:pt x="51" y="63"/>
                  </a:cubicBezTo>
                  <a:cubicBezTo>
                    <a:pt x="43" y="70"/>
                    <a:pt x="34" y="76"/>
                    <a:pt x="25" y="81"/>
                  </a:cubicBezTo>
                  <a:cubicBezTo>
                    <a:pt x="19" y="85"/>
                    <a:pt x="12" y="88"/>
                    <a:pt x="5" y="9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79" name="Freeform 407"/>
            <p:cNvSpPr>
              <a:spLocks noEditPoints="1"/>
            </p:cNvSpPr>
            <p:nvPr/>
          </p:nvSpPr>
          <p:spPr bwMode="auto">
            <a:xfrm>
              <a:off x="6084888" y="2954338"/>
              <a:ext cx="204788" cy="204788"/>
            </a:xfrm>
            <a:custGeom>
              <a:avLst/>
              <a:gdLst/>
              <a:ahLst/>
              <a:cxnLst>
                <a:cxn ang="0">
                  <a:pos x="2" y="92"/>
                </a:cxn>
                <a:cxn ang="0">
                  <a:pos x="1" y="91"/>
                </a:cxn>
                <a:cxn ang="0">
                  <a:pos x="0" y="89"/>
                </a:cxn>
                <a:cxn ang="0">
                  <a:pos x="0" y="75"/>
                </a:cxn>
                <a:cxn ang="0">
                  <a:pos x="1" y="73"/>
                </a:cxn>
                <a:cxn ang="0">
                  <a:pos x="13" y="67"/>
                </a:cxn>
                <a:cxn ang="0">
                  <a:pos x="37" y="49"/>
                </a:cxn>
                <a:cxn ang="0">
                  <a:pos x="55" y="31"/>
                </a:cxn>
                <a:cxn ang="0">
                  <a:pos x="67" y="14"/>
                </a:cxn>
                <a:cxn ang="0">
                  <a:pos x="73" y="1"/>
                </a:cxn>
                <a:cxn ang="0">
                  <a:pos x="75" y="0"/>
                </a:cxn>
                <a:cxn ang="0">
                  <a:pos x="89" y="0"/>
                </a:cxn>
                <a:cxn ang="0">
                  <a:pos x="91" y="1"/>
                </a:cxn>
                <a:cxn ang="0">
                  <a:pos x="92" y="3"/>
                </a:cxn>
                <a:cxn ang="0">
                  <a:pos x="91" y="4"/>
                </a:cxn>
                <a:cxn ang="0">
                  <a:pos x="90" y="7"/>
                </a:cxn>
                <a:cxn ang="0">
                  <a:pos x="81" y="26"/>
                </a:cxn>
                <a:cxn ang="0">
                  <a:pos x="69" y="44"/>
                </a:cxn>
                <a:cxn ang="0">
                  <a:pos x="51" y="63"/>
                </a:cxn>
                <a:cxn ang="0">
                  <a:pos x="25" y="81"/>
                </a:cxn>
                <a:cxn ang="0">
                  <a:pos x="3" y="91"/>
                </a:cxn>
                <a:cxn ang="0">
                  <a:pos x="2" y="92"/>
                </a:cxn>
                <a:cxn ang="0">
                  <a:pos x="5" y="77"/>
                </a:cxn>
                <a:cxn ang="0">
                  <a:pos x="5" y="86"/>
                </a:cxn>
                <a:cxn ang="0">
                  <a:pos x="23" y="77"/>
                </a:cxn>
                <a:cxn ang="0">
                  <a:pos x="47" y="59"/>
                </a:cxn>
                <a:cxn ang="0">
                  <a:pos x="65" y="41"/>
                </a:cxn>
                <a:cxn ang="0">
                  <a:pos x="77" y="24"/>
                </a:cxn>
                <a:cxn ang="0">
                  <a:pos x="86" y="5"/>
                </a:cxn>
                <a:cxn ang="0">
                  <a:pos x="86" y="4"/>
                </a:cxn>
                <a:cxn ang="0">
                  <a:pos x="77" y="4"/>
                </a:cxn>
                <a:cxn ang="0">
                  <a:pos x="71" y="16"/>
                </a:cxn>
                <a:cxn ang="0">
                  <a:pos x="59" y="34"/>
                </a:cxn>
                <a:cxn ang="0">
                  <a:pos x="41" y="53"/>
                </a:cxn>
                <a:cxn ang="0">
                  <a:pos x="15" y="71"/>
                </a:cxn>
                <a:cxn ang="0">
                  <a:pos x="5" y="77"/>
                </a:cxn>
              </a:cxnLst>
              <a:rect l="0" t="0" r="r" b="b"/>
              <a:pathLst>
                <a:path w="92" h="92">
                  <a:moveTo>
                    <a:pt x="2" y="92"/>
                  </a:moveTo>
                  <a:cubicBezTo>
                    <a:pt x="2" y="92"/>
                    <a:pt x="1" y="91"/>
                    <a:pt x="1" y="91"/>
                  </a:cubicBezTo>
                  <a:cubicBezTo>
                    <a:pt x="0" y="91"/>
                    <a:pt x="0" y="90"/>
                    <a:pt x="0" y="89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4"/>
                    <a:pt x="0" y="73"/>
                    <a:pt x="1" y="73"/>
                  </a:cubicBezTo>
                  <a:cubicBezTo>
                    <a:pt x="6" y="71"/>
                    <a:pt x="9" y="69"/>
                    <a:pt x="13" y="67"/>
                  </a:cubicBezTo>
                  <a:cubicBezTo>
                    <a:pt x="21" y="62"/>
                    <a:pt x="30" y="56"/>
                    <a:pt x="37" y="49"/>
                  </a:cubicBezTo>
                  <a:cubicBezTo>
                    <a:pt x="44" y="44"/>
                    <a:pt x="50" y="37"/>
                    <a:pt x="55" y="31"/>
                  </a:cubicBezTo>
                  <a:cubicBezTo>
                    <a:pt x="59" y="26"/>
                    <a:pt x="63" y="20"/>
                    <a:pt x="67" y="14"/>
                  </a:cubicBezTo>
                  <a:cubicBezTo>
                    <a:pt x="69" y="10"/>
                    <a:pt x="71" y="6"/>
                    <a:pt x="73" y="1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0" y="0"/>
                    <a:pt x="91" y="0"/>
                    <a:pt x="91" y="1"/>
                  </a:cubicBezTo>
                  <a:cubicBezTo>
                    <a:pt x="92" y="1"/>
                    <a:pt x="92" y="2"/>
                    <a:pt x="92" y="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5"/>
                    <a:pt x="91" y="6"/>
                    <a:pt x="90" y="7"/>
                  </a:cubicBezTo>
                  <a:cubicBezTo>
                    <a:pt x="87" y="14"/>
                    <a:pt x="84" y="20"/>
                    <a:pt x="81" y="26"/>
                  </a:cubicBezTo>
                  <a:cubicBezTo>
                    <a:pt x="77" y="33"/>
                    <a:pt x="73" y="39"/>
                    <a:pt x="69" y="44"/>
                  </a:cubicBezTo>
                  <a:cubicBezTo>
                    <a:pt x="63" y="51"/>
                    <a:pt x="57" y="57"/>
                    <a:pt x="51" y="63"/>
                  </a:cubicBezTo>
                  <a:cubicBezTo>
                    <a:pt x="43" y="70"/>
                    <a:pt x="34" y="76"/>
                    <a:pt x="25" y="81"/>
                  </a:cubicBezTo>
                  <a:cubicBezTo>
                    <a:pt x="18" y="85"/>
                    <a:pt x="11" y="89"/>
                    <a:pt x="3" y="91"/>
                  </a:cubicBezTo>
                  <a:cubicBezTo>
                    <a:pt x="3" y="92"/>
                    <a:pt x="3" y="92"/>
                    <a:pt x="2" y="92"/>
                  </a:cubicBezTo>
                  <a:close/>
                  <a:moveTo>
                    <a:pt x="5" y="77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11" y="83"/>
                    <a:pt x="17" y="80"/>
                    <a:pt x="23" y="77"/>
                  </a:cubicBezTo>
                  <a:cubicBezTo>
                    <a:pt x="31" y="72"/>
                    <a:pt x="40" y="66"/>
                    <a:pt x="47" y="59"/>
                  </a:cubicBezTo>
                  <a:cubicBezTo>
                    <a:pt x="54" y="54"/>
                    <a:pt x="60" y="48"/>
                    <a:pt x="65" y="41"/>
                  </a:cubicBezTo>
                  <a:cubicBezTo>
                    <a:pt x="69" y="36"/>
                    <a:pt x="73" y="30"/>
                    <a:pt x="77" y="24"/>
                  </a:cubicBezTo>
                  <a:cubicBezTo>
                    <a:pt x="80" y="18"/>
                    <a:pt x="83" y="12"/>
                    <a:pt x="86" y="5"/>
                  </a:cubicBezTo>
                  <a:cubicBezTo>
                    <a:pt x="86" y="5"/>
                    <a:pt x="86" y="5"/>
                    <a:pt x="86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5" y="9"/>
                    <a:pt x="73" y="13"/>
                    <a:pt x="71" y="16"/>
                  </a:cubicBezTo>
                  <a:cubicBezTo>
                    <a:pt x="67" y="22"/>
                    <a:pt x="63" y="29"/>
                    <a:pt x="59" y="34"/>
                  </a:cubicBezTo>
                  <a:cubicBezTo>
                    <a:pt x="53" y="41"/>
                    <a:pt x="47" y="47"/>
                    <a:pt x="41" y="53"/>
                  </a:cubicBezTo>
                  <a:cubicBezTo>
                    <a:pt x="33" y="60"/>
                    <a:pt x="24" y="66"/>
                    <a:pt x="15" y="71"/>
                  </a:cubicBezTo>
                  <a:cubicBezTo>
                    <a:pt x="12" y="73"/>
                    <a:pt x="9" y="75"/>
                    <a:pt x="5" y="7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0" name="Freeform 408"/>
            <p:cNvSpPr>
              <a:spLocks noEditPoints="1"/>
            </p:cNvSpPr>
            <p:nvPr/>
          </p:nvSpPr>
          <p:spPr bwMode="auto">
            <a:xfrm>
              <a:off x="6084888" y="2954338"/>
              <a:ext cx="173038" cy="171450"/>
            </a:xfrm>
            <a:custGeom>
              <a:avLst/>
              <a:gdLst/>
              <a:ahLst/>
              <a:cxnLst>
                <a:cxn ang="0">
                  <a:pos x="2" y="77"/>
                </a:cxn>
                <a:cxn ang="0">
                  <a:pos x="1" y="77"/>
                </a:cxn>
                <a:cxn ang="0">
                  <a:pos x="0" y="75"/>
                </a:cxn>
                <a:cxn ang="0">
                  <a:pos x="0" y="60"/>
                </a:cxn>
                <a:cxn ang="0">
                  <a:pos x="1" y="58"/>
                </a:cxn>
                <a:cxn ang="0">
                  <a:pos x="2" y="57"/>
                </a:cxn>
                <a:cxn ang="0">
                  <a:pos x="3" y="57"/>
                </a:cxn>
                <a:cxn ang="0">
                  <a:pos x="27" y="39"/>
                </a:cxn>
                <a:cxn ang="0">
                  <a:pos x="45" y="21"/>
                </a:cxn>
                <a:cxn ang="0">
                  <a:pos x="56" y="4"/>
                </a:cxn>
                <a:cxn ang="0">
                  <a:pos x="58" y="2"/>
                </a:cxn>
                <a:cxn ang="0">
                  <a:pos x="58" y="1"/>
                </a:cxn>
                <a:cxn ang="0">
                  <a:pos x="60" y="0"/>
                </a:cxn>
                <a:cxn ang="0">
                  <a:pos x="75" y="0"/>
                </a:cxn>
                <a:cxn ang="0">
                  <a:pos x="77" y="1"/>
                </a:cxn>
                <a:cxn ang="0">
                  <a:pos x="77" y="3"/>
                </a:cxn>
                <a:cxn ang="0">
                  <a:pos x="71" y="16"/>
                </a:cxn>
                <a:cxn ang="0">
                  <a:pos x="59" y="34"/>
                </a:cxn>
                <a:cxn ang="0">
                  <a:pos x="41" y="53"/>
                </a:cxn>
                <a:cxn ang="0">
                  <a:pos x="15" y="71"/>
                </a:cxn>
                <a:cxn ang="0">
                  <a:pos x="3" y="77"/>
                </a:cxn>
                <a:cxn ang="0">
                  <a:pos x="2" y="77"/>
                </a:cxn>
                <a:cxn ang="0">
                  <a:pos x="5" y="61"/>
                </a:cxn>
                <a:cxn ang="0">
                  <a:pos x="5" y="71"/>
                </a:cxn>
                <a:cxn ang="0">
                  <a:pos x="13" y="67"/>
                </a:cxn>
                <a:cxn ang="0">
                  <a:pos x="37" y="49"/>
                </a:cxn>
                <a:cxn ang="0">
                  <a:pos x="55" y="31"/>
                </a:cxn>
                <a:cxn ang="0">
                  <a:pos x="67" y="14"/>
                </a:cxn>
                <a:cxn ang="0">
                  <a:pos x="71" y="4"/>
                </a:cxn>
                <a:cxn ang="0">
                  <a:pos x="62" y="4"/>
                </a:cxn>
                <a:cxn ang="0">
                  <a:pos x="61" y="6"/>
                </a:cxn>
                <a:cxn ang="0">
                  <a:pos x="48" y="24"/>
                </a:cxn>
                <a:cxn ang="0">
                  <a:pos x="30" y="43"/>
                </a:cxn>
                <a:cxn ang="0">
                  <a:pos x="5" y="61"/>
                </a:cxn>
                <a:cxn ang="0">
                  <a:pos x="5" y="61"/>
                </a:cxn>
              </a:cxnLst>
              <a:rect l="0" t="0" r="r" b="b"/>
              <a:pathLst>
                <a:path w="78" h="77">
                  <a:moveTo>
                    <a:pt x="2" y="77"/>
                  </a:moveTo>
                  <a:cubicBezTo>
                    <a:pt x="2" y="77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57"/>
                    <a:pt x="2" y="57"/>
                    <a:pt x="3" y="57"/>
                  </a:cubicBezTo>
                  <a:cubicBezTo>
                    <a:pt x="11" y="52"/>
                    <a:pt x="20" y="46"/>
                    <a:pt x="27" y="39"/>
                  </a:cubicBezTo>
                  <a:cubicBezTo>
                    <a:pt x="34" y="34"/>
                    <a:pt x="40" y="27"/>
                    <a:pt x="45" y="21"/>
                  </a:cubicBezTo>
                  <a:cubicBezTo>
                    <a:pt x="49" y="16"/>
                    <a:pt x="53" y="10"/>
                    <a:pt x="56" y="4"/>
                  </a:cubicBezTo>
                  <a:cubicBezTo>
                    <a:pt x="57" y="3"/>
                    <a:pt x="57" y="2"/>
                    <a:pt x="58" y="2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0"/>
                    <a:pt x="59" y="0"/>
                    <a:pt x="6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7" y="1"/>
                  </a:cubicBezTo>
                  <a:cubicBezTo>
                    <a:pt x="78" y="1"/>
                    <a:pt x="78" y="2"/>
                    <a:pt x="77" y="3"/>
                  </a:cubicBezTo>
                  <a:cubicBezTo>
                    <a:pt x="75" y="8"/>
                    <a:pt x="73" y="12"/>
                    <a:pt x="71" y="16"/>
                  </a:cubicBezTo>
                  <a:cubicBezTo>
                    <a:pt x="67" y="22"/>
                    <a:pt x="63" y="29"/>
                    <a:pt x="59" y="34"/>
                  </a:cubicBezTo>
                  <a:cubicBezTo>
                    <a:pt x="53" y="41"/>
                    <a:pt x="47" y="47"/>
                    <a:pt x="41" y="53"/>
                  </a:cubicBezTo>
                  <a:cubicBezTo>
                    <a:pt x="33" y="60"/>
                    <a:pt x="24" y="66"/>
                    <a:pt x="15" y="71"/>
                  </a:cubicBezTo>
                  <a:cubicBezTo>
                    <a:pt x="12" y="73"/>
                    <a:pt x="8" y="75"/>
                    <a:pt x="3" y="77"/>
                  </a:cubicBezTo>
                  <a:cubicBezTo>
                    <a:pt x="3" y="77"/>
                    <a:pt x="3" y="77"/>
                    <a:pt x="2" y="77"/>
                  </a:cubicBezTo>
                  <a:close/>
                  <a:moveTo>
                    <a:pt x="5" y="61"/>
                  </a:moveTo>
                  <a:cubicBezTo>
                    <a:pt x="5" y="71"/>
                    <a:pt x="5" y="71"/>
                    <a:pt x="5" y="71"/>
                  </a:cubicBezTo>
                  <a:cubicBezTo>
                    <a:pt x="8" y="70"/>
                    <a:pt x="10" y="68"/>
                    <a:pt x="13" y="67"/>
                  </a:cubicBezTo>
                  <a:cubicBezTo>
                    <a:pt x="21" y="62"/>
                    <a:pt x="30" y="56"/>
                    <a:pt x="37" y="49"/>
                  </a:cubicBezTo>
                  <a:cubicBezTo>
                    <a:pt x="44" y="44"/>
                    <a:pt x="50" y="37"/>
                    <a:pt x="55" y="31"/>
                  </a:cubicBezTo>
                  <a:cubicBezTo>
                    <a:pt x="59" y="26"/>
                    <a:pt x="63" y="20"/>
                    <a:pt x="67" y="14"/>
                  </a:cubicBezTo>
                  <a:cubicBezTo>
                    <a:pt x="68" y="11"/>
                    <a:pt x="70" y="8"/>
                    <a:pt x="71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5"/>
                    <a:pt x="61" y="6"/>
                    <a:pt x="61" y="6"/>
                  </a:cubicBezTo>
                  <a:cubicBezTo>
                    <a:pt x="57" y="12"/>
                    <a:pt x="53" y="18"/>
                    <a:pt x="48" y="24"/>
                  </a:cubicBezTo>
                  <a:cubicBezTo>
                    <a:pt x="43" y="31"/>
                    <a:pt x="37" y="37"/>
                    <a:pt x="30" y="43"/>
                  </a:cubicBezTo>
                  <a:cubicBezTo>
                    <a:pt x="23" y="50"/>
                    <a:pt x="14" y="56"/>
                    <a:pt x="5" y="61"/>
                  </a:cubicBezTo>
                  <a:cubicBezTo>
                    <a:pt x="5" y="61"/>
                    <a:pt x="5" y="61"/>
                    <a:pt x="5" y="6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1" name="Freeform 409"/>
            <p:cNvSpPr>
              <a:spLocks noEditPoints="1"/>
            </p:cNvSpPr>
            <p:nvPr/>
          </p:nvSpPr>
          <p:spPr bwMode="auto">
            <a:xfrm>
              <a:off x="6084888" y="2954338"/>
              <a:ext cx="139700" cy="138113"/>
            </a:xfrm>
            <a:custGeom>
              <a:avLst/>
              <a:gdLst/>
              <a:ahLst/>
              <a:cxnLst>
                <a:cxn ang="0">
                  <a:pos x="2" y="62"/>
                </a:cxn>
                <a:cxn ang="0">
                  <a:pos x="1" y="62"/>
                </a:cxn>
                <a:cxn ang="0">
                  <a:pos x="0" y="60"/>
                </a:cxn>
                <a:cxn ang="0">
                  <a:pos x="0" y="44"/>
                </a:cxn>
                <a:cxn ang="0">
                  <a:pos x="1" y="42"/>
                </a:cxn>
                <a:cxn ang="0">
                  <a:pos x="17" y="29"/>
                </a:cxn>
                <a:cxn ang="0">
                  <a:pos x="35" y="11"/>
                </a:cxn>
                <a:cxn ang="0">
                  <a:pos x="42" y="1"/>
                </a:cxn>
                <a:cxn ang="0">
                  <a:pos x="44" y="0"/>
                </a:cxn>
                <a:cxn ang="0">
                  <a:pos x="60" y="0"/>
                </a:cxn>
                <a:cxn ang="0">
                  <a:pos x="62" y="1"/>
                </a:cxn>
                <a:cxn ang="0">
                  <a:pos x="62" y="3"/>
                </a:cxn>
                <a:cxn ang="0">
                  <a:pos x="62" y="4"/>
                </a:cxn>
                <a:cxn ang="0">
                  <a:pos x="61" y="6"/>
                </a:cxn>
                <a:cxn ang="0">
                  <a:pos x="48" y="24"/>
                </a:cxn>
                <a:cxn ang="0">
                  <a:pos x="30" y="43"/>
                </a:cxn>
                <a:cxn ang="0">
                  <a:pos x="5" y="61"/>
                </a:cxn>
                <a:cxn ang="0">
                  <a:pos x="4" y="62"/>
                </a:cxn>
                <a:cxn ang="0">
                  <a:pos x="3" y="62"/>
                </a:cxn>
                <a:cxn ang="0">
                  <a:pos x="2" y="62"/>
                </a:cxn>
                <a:cxn ang="0">
                  <a:pos x="5" y="45"/>
                </a:cxn>
                <a:cxn ang="0">
                  <a:pos x="5" y="56"/>
                </a:cxn>
                <a:cxn ang="0">
                  <a:pos x="27" y="39"/>
                </a:cxn>
                <a:cxn ang="0">
                  <a:pos x="45" y="21"/>
                </a:cxn>
                <a:cxn ang="0">
                  <a:pos x="56" y="4"/>
                </a:cxn>
                <a:cxn ang="0">
                  <a:pos x="45" y="4"/>
                </a:cxn>
                <a:cxn ang="0">
                  <a:pos x="38" y="14"/>
                </a:cxn>
                <a:cxn ang="0">
                  <a:pos x="20" y="33"/>
                </a:cxn>
                <a:cxn ang="0">
                  <a:pos x="5" y="45"/>
                </a:cxn>
              </a:cxnLst>
              <a:rect l="0" t="0" r="r" b="b"/>
              <a:pathLst>
                <a:path w="63" h="62">
                  <a:moveTo>
                    <a:pt x="2" y="62"/>
                  </a:moveTo>
                  <a:cubicBezTo>
                    <a:pt x="2" y="62"/>
                    <a:pt x="1" y="62"/>
                    <a:pt x="1" y="62"/>
                  </a:cubicBezTo>
                  <a:cubicBezTo>
                    <a:pt x="0" y="62"/>
                    <a:pt x="0" y="61"/>
                    <a:pt x="0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2"/>
                    <a:pt x="1" y="42"/>
                  </a:cubicBezTo>
                  <a:cubicBezTo>
                    <a:pt x="7" y="38"/>
                    <a:pt x="12" y="34"/>
                    <a:pt x="17" y="29"/>
                  </a:cubicBezTo>
                  <a:cubicBezTo>
                    <a:pt x="24" y="24"/>
                    <a:pt x="29" y="17"/>
                    <a:pt x="35" y="11"/>
                  </a:cubicBezTo>
                  <a:cubicBezTo>
                    <a:pt x="37" y="8"/>
                    <a:pt x="39" y="5"/>
                    <a:pt x="42" y="1"/>
                  </a:cubicBezTo>
                  <a:cubicBezTo>
                    <a:pt x="42" y="0"/>
                    <a:pt x="43" y="0"/>
                    <a:pt x="4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0"/>
                    <a:pt x="62" y="1"/>
                  </a:cubicBezTo>
                  <a:cubicBezTo>
                    <a:pt x="63" y="1"/>
                    <a:pt x="63" y="2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5"/>
                    <a:pt x="61" y="5"/>
                    <a:pt x="61" y="6"/>
                  </a:cubicBezTo>
                  <a:cubicBezTo>
                    <a:pt x="57" y="12"/>
                    <a:pt x="53" y="18"/>
                    <a:pt x="48" y="24"/>
                  </a:cubicBezTo>
                  <a:cubicBezTo>
                    <a:pt x="43" y="31"/>
                    <a:pt x="37" y="37"/>
                    <a:pt x="30" y="43"/>
                  </a:cubicBezTo>
                  <a:cubicBezTo>
                    <a:pt x="23" y="50"/>
                    <a:pt x="14" y="56"/>
                    <a:pt x="5" y="61"/>
                  </a:cubicBezTo>
                  <a:cubicBezTo>
                    <a:pt x="5" y="61"/>
                    <a:pt x="4" y="62"/>
                    <a:pt x="4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3" y="62"/>
                    <a:pt x="2" y="62"/>
                  </a:cubicBezTo>
                  <a:close/>
                  <a:moveTo>
                    <a:pt x="5" y="45"/>
                  </a:moveTo>
                  <a:cubicBezTo>
                    <a:pt x="5" y="56"/>
                    <a:pt x="5" y="56"/>
                    <a:pt x="5" y="56"/>
                  </a:cubicBezTo>
                  <a:cubicBezTo>
                    <a:pt x="13" y="51"/>
                    <a:pt x="20" y="46"/>
                    <a:pt x="27" y="39"/>
                  </a:cubicBezTo>
                  <a:cubicBezTo>
                    <a:pt x="34" y="34"/>
                    <a:pt x="40" y="27"/>
                    <a:pt x="45" y="21"/>
                  </a:cubicBezTo>
                  <a:cubicBezTo>
                    <a:pt x="49" y="16"/>
                    <a:pt x="53" y="10"/>
                    <a:pt x="5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3" y="8"/>
                    <a:pt x="41" y="11"/>
                    <a:pt x="38" y="14"/>
                  </a:cubicBezTo>
                  <a:cubicBezTo>
                    <a:pt x="33" y="21"/>
                    <a:pt x="27" y="27"/>
                    <a:pt x="20" y="33"/>
                  </a:cubicBezTo>
                  <a:cubicBezTo>
                    <a:pt x="16" y="37"/>
                    <a:pt x="10" y="41"/>
                    <a:pt x="5" y="4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2" name="Freeform 410"/>
            <p:cNvSpPr>
              <a:spLocks noEditPoints="1"/>
            </p:cNvSpPr>
            <p:nvPr/>
          </p:nvSpPr>
          <p:spPr bwMode="auto">
            <a:xfrm>
              <a:off x="6084888" y="2954338"/>
              <a:ext cx="65088" cy="63500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1" y="29"/>
                </a:cxn>
                <a:cxn ang="0">
                  <a:pos x="0" y="26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27" y="0"/>
                </a:cxn>
                <a:cxn ang="0">
                  <a:pos x="29" y="1"/>
                </a:cxn>
                <a:cxn ang="0">
                  <a:pos x="29" y="3"/>
                </a:cxn>
                <a:cxn ang="0">
                  <a:pos x="28" y="4"/>
                </a:cxn>
                <a:cxn ang="0">
                  <a:pos x="10" y="23"/>
                </a:cxn>
                <a:cxn ang="0">
                  <a:pos x="4" y="28"/>
                </a:cxn>
                <a:cxn ang="0">
                  <a:pos x="2" y="29"/>
                </a:cxn>
                <a:cxn ang="0">
                  <a:pos x="5" y="9"/>
                </a:cxn>
                <a:cxn ang="0">
                  <a:pos x="5" y="21"/>
                </a:cxn>
                <a:cxn ang="0">
                  <a:pos x="7" y="19"/>
                </a:cxn>
                <a:cxn ang="0">
                  <a:pos x="22" y="4"/>
                </a:cxn>
                <a:cxn ang="0">
                  <a:pos x="9" y="4"/>
                </a:cxn>
                <a:cxn ang="0">
                  <a:pos x="5" y="8"/>
                </a:cxn>
                <a:cxn ang="0">
                  <a:pos x="5" y="9"/>
                </a:cxn>
              </a:cxnLst>
              <a:rect l="0" t="0" r="r" b="b"/>
              <a:pathLst>
                <a:path w="29" h="29">
                  <a:moveTo>
                    <a:pt x="2" y="29"/>
                  </a:moveTo>
                  <a:cubicBezTo>
                    <a:pt x="2" y="29"/>
                    <a:pt x="2" y="29"/>
                    <a:pt x="1" y="29"/>
                  </a:cubicBezTo>
                  <a:cubicBezTo>
                    <a:pt x="0" y="28"/>
                    <a:pt x="0" y="27"/>
                    <a:pt x="0" y="2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6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3"/>
                    <a:pt x="5" y="2"/>
                    <a:pt x="6" y="0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29" y="2"/>
                    <a:pt x="29" y="3"/>
                    <a:pt x="29" y="3"/>
                  </a:cubicBezTo>
                  <a:cubicBezTo>
                    <a:pt x="29" y="3"/>
                    <a:pt x="28" y="4"/>
                    <a:pt x="28" y="4"/>
                  </a:cubicBezTo>
                  <a:cubicBezTo>
                    <a:pt x="23" y="11"/>
                    <a:pt x="17" y="17"/>
                    <a:pt x="10" y="23"/>
                  </a:cubicBezTo>
                  <a:cubicBezTo>
                    <a:pt x="8" y="25"/>
                    <a:pt x="6" y="27"/>
                    <a:pt x="4" y="28"/>
                  </a:cubicBezTo>
                  <a:cubicBezTo>
                    <a:pt x="3" y="29"/>
                    <a:pt x="3" y="29"/>
                    <a:pt x="2" y="29"/>
                  </a:cubicBezTo>
                  <a:close/>
                  <a:moveTo>
                    <a:pt x="5" y="9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6" y="20"/>
                    <a:pt x="7" y="19"/>
                  </a:cubicBezTo>
                  <a:cubicBezTo>
                    <a:pt x="12" y="15"/>
                    <a:pt x="17" y="10"/>
                    <a:pt x="22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3" name="Freeform 411"/>
            <p:cNvSpPr>
              <a:spLocks/>
            </p:cNvSpPr>
            <p:nvPr/>
          </p:nvSpPr>
          <p:spPr bwMode="auto">
            <a:xfrm>
              <a:off x="6089650" y="2959100"/>
              <a:ext cx="12700" cy="127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4" y="2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4" name="Freeform 412"/>
            <p:cNvSpPr>
              <a:spLocks/>
            </p:cNvSpPr>
            <p:nvPr/>
          </p:nvSpPr>
          <p:spPr bwMode="auto">
            <a:xfrm>
              <a:off x="6084888" y="2954338"/>
              <a:ext cx="23813" cy="2222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4"/>
                </a:cxn>
                <a:cxn ang="0">
                  <a:pos x="5" y="8"/>
                </a:cxn>
                <a:cxn ang="0">
                  <a:pos x="4" y="9"/>
                </a:cxn>
                <a:cxn ang="0">
                  <a:pos x="2" y="10"/>
                </a:cxn>
              </a:cxnLst>
              <a:rect l="0" t="0" r="r" b="b"/>
              <a:pathLst>
                <a:path w="11" h="10">
                  <a:moveTo>
                    <a:pt x="2" y="10"/>
                  </a:moveTo>
                  <a:cubicBezTo>
                    <a:pt x="2" y="10"/>
                    <a:pt x="2" y="10"/>
                    <a:pt x="1" y="10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1" y="3"/>
                    <a:pt x="10" y="4"/>
                  </a:cubicBezTo>
                  <a:cubicBezTo>
                    <a:pt x="8" y="5"/>
                    <a:pt x="7" y="7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2" y="1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5" name="Freeform 413"/>
            <p:cNvSpPr>
              <a:spLocks/>
            </p:cNvSpPr>
            <p:nvPr/>
          </p:nvSpPr>
          <p:spPr bwMode="auto">
            <a:xfrm>
              <a:off x="6089650" y="2959100"/>
              <a:ext cx="11113" cy="7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6" name="Freeform 414"/>
            <p:cNvSpPr>
              <a:spLocks noEditPoints="1"/>
            </p:cNvSpPr>
            <p:nvPr/>
          </p:nvSpPr>
          <p:spPr bwMode="auto">
            <a:xfrm>
              <a:off x="6084888" y="2789238"/>
              <a:ext cx="312738" cy="53975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" y="23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29" y="0"/>
                </a:cxn>
                <a:cxn ang="0">
                  <a:pos x="131" y="2"/>
                </a:cxn>
                <a:cxn ang="0">
                  <a:pos x="141" y="21"/>
                </a:cxn>
                <a:cxn ang="0">
                  <a:pos x="141" y="23"/>
                </a:cxn>
                <a:cxn ang="0">
                  <a:pos x="138" y="24"/>
                </a:cxn>
                <a:cxn ang="0">
                  <a:pos x="3" y="24"/>
                </a:cxn>
                <a:cxn ang="0">
                  <a:pos x="5" y="5"/>
                </a:cxn>
                <a:cxn ang="0">
                  <a:pos x="5" y="19"/>
                </a:cxn>
                <a:cxn ang="0">
                  <a:pos x="135" y="19"/>
                </a:cxn>
                <a:cxn ang="0">
                  <a:pos x="128" y="5"/>
                </a:cxn>
                <a:cxn ang="0">
                  <a:pos x="5" y="5"/>
                </a:cxn>
              </a:cxnLst>
              <a:rect l="0" t="0" r="r" b="b"/>
              <a:pathLst>
                <a:path w="141" h="24">
                  <a:moveTo>
                    <a:pt x="3" y="24"/>
                  </a:moveTo>
                  <a:cubicBezTo>
                    <a:pt x="2" y="24"/>
                    <a:pt x="1" y="24"/>
                    <a:pt x="1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1" y="1"/>
                    <a:pt x="131" y="2"/>
                  </a:cubicBezTo>
                  <a:cubicBezTo>
                    <a:pt x="135" y="8"/>
                    <a:pt x="138" y="14"/>
                    <a:pt x="141" y="21"/>
                  </a:cubicBezTo>
                  <a:cubicBezTo>
                    <a:pt x="141" y="21"/>
                    <a:pt x="141" y="22"/>
                    <a:pt x="141" y="23"/>
                  </a:cubicBezTo>
                  <a:cubicBezTo>
                    <a:pt x="140" y="23"/>
                    <a:pt x="139" y="24"/>
                    <a:pt x="138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  <a:moveTo>
                    <a:pt x="5" y="5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133" y="14"/>
                    <a:pt x="130" y="10"/>
                    <a:pt x="128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7" name="Freeform 415"/>
            <p:cNvSpPr>
              <a:spLocks noEditPoints="1"/>
            </p:cNvSpPr>
            <p:nvPr/>
          </p:nvSpPr>
          <p:spPr bwMode="auto">
            <a:xfrm>
              <a:off x="6084888" y="2832100"/>
              <a:ext cx="327025" cy="50800"/>
            </a:xfrm>
            <a:custGeom>
              <a:avLst/>
              <a:gdLst/>
              <a:ahLst/>
              <a:cxnLst>
                <a:cxn ang="0">
                  <a:pos x="144" y="23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8" y="0"/>
                </a:cxn>
                <a:cxn ang="0">
                  <a:pos x="141" y="2"/>
                </a:cxn>
                <a:cxn ang="0">
                  <a:pos x="147" y="20"/>
                </a:cxn>
                <a:cxn ang="0">
                  <a:pos x="146" y="22"/>
                </a:cxn>
                <a:cxn ang="0">
                  <a:pos x="144" y="23"/>
                </a:cxn>
                <a:cxn ang="0">
                  <a:pos x="5" y="18"/>
                </a:cxn>
                <a:cxn ang="0">
                  <a:pos x="141" y="18"/>
                </a:cxn>
                <a:cxn ang="0">
                  <a:pos x="137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47" h="23">
                  <a:moveTo>
                    <a:pt x="144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1"/>
                    <a:pt x="141" y="2"/>
                  </a:cubicBezTo>
                  <a:cubicBezTo>
                    <a:pt x="143" y="7"/>
                    <a:pt x="145" y="13"/>
                    <a:pt x="147" y="20"/>
                  </a:cubicBezTo>
                  <a:cubicBezTo>
                    <a:pt x="147" y="20"/>
                    <a:pt x="147" y="21"/>
                    <a:pt x="146" y="22"/>
                  </a:cubicBezTo>
                  <a:cubicBezTo>
                    <a:pt x="146" y="22"/>
                    <a:pt x="145" y="23"/>
                    <a:pt x="144" y="23"/>
                  </a:cubicBezTo>
                  <a:close/>
                  <a:moveTo>
                    <a:pt x="5" y="18"/>
                  </a:moveTo>
                  <a:cubicBezTo>
                    <a:pt x="141" y="18"/>
                    <a:pt x="141" y="18"/>
                    <a:pt x="141" y="18"/>
                  </a:cubicBezTo>
                  <a:cubicBezTo>
                    <a:pt x="140" y="13"/>
                    <a:pt x="138" y="9"/>
                    <a:pt x="13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8" name="Freeform 416"/>
            <p:cNvSpPr>
              <a:spLocks noEditPoints="1"/>
            </p:cNvSpPr>
            <p:nvPr/>
          </p:nvSpPr>
          <p:spPr bwMode="auto">
            <a:xfrm>
              <a:off x="6084888" y="2871788"/>
              <a:ext cx="333375" cy="50800"/>
            </a:xfrm>
            <a:custGeom>
              <a:avLst/>
              <a:gdLst/>
              <a:ahLst/>
              <a:cxnLst>
                <a:cxn ang="0">
                  <a:pos x="148" y="23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0" y="2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44" y="0"/>
                </a:cxn>
                <a:cxn ang="0">
                  <a:pos x="147" y="2"/>
                </a:cxn>
                <a:cxn ang="0">
                  <a:pos x="150" y="20"/>
                </a:cxn>
                <a:cxn ang="0">
                  <a:pos x="150" y="22"/>
                </a:cxn>
                <a:cxn ang="0">
                  <a:pos x="148" y="23"/>
                </a:cxn>
                <a:cxn ang="0">
                  <a:pos x="5" y="18"/>
                </a:cxn>
                <a:cxn ang="0">
                  <a:pos x="145" y="18"/>
                </a:cxn>
                <a:cxn ang="0">
                  <a:pos x="142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50" h="23">
                  <a:moveTo>
                    <a:pt x="148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2"/>
                    <a:pt x="1" y="22"/>
                  </a:cubicBezTo>
                  <a:cubicBezTo>
                    <a:pt x="1" y="21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5" y="0"/>
                    <a:pt x="146" y="1"/>
                    <a:pt x="147" y="2"/>
                  </a:cubicBezTo>
                  <a:cubicBezTo>
                    <a:pt x="148" y="8"/>
                    <a:pt x="149" y="14"/>
                    <a:pt x="150" y="20"/>
                  </a:cubicBezTo>
                  <a:cubicBezTo>
                    <a:pt x="150" y="21"/>
                    <a:pt x="150" y="21"/>
                    <a:pt x="150" y="22"/>
                  </a:cubicBezTo>
                  <a:cubicBezTo>
                    <a:pt x="149" y="22"/>
                    <a:pt x="148" y="23"/>
                    <a:pt x="148" y="23"/>
                  </a:cubicBezTo>
                  <a:close/>
                  <a:moveTo>
                    <a:pt x="5" y="18"/>
                  </a:moveTo>
                  <a:cubicBezTo>
                    <a:pt x="145" y="18"/>
                    <a:pt x="145" y="18"/>
                    <a:pt x="145" y="18"/>
                  </a:cubicBezTo>
                  <a:cubicBezTo>
                    <a:pt x="144" y="13"/>
                    <a:pt x="143" y="9"/>
                    <a:pt x="14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89" name="Freeform 417"/>
            <p:cNvSpPr>
              <a:spLocks noEditPoints="1"/>
            </p:cNvSpPr>
            <p:nvPr/>
          </p:nvSpPr>
          <p:spPr bwMode="auto">
            <a:xfrm>
              <a:off x="6084888" y="2911475"/>
              <a:ext cx="338138" cy="50800"/>
            </a:xfrm>
            <a:custGeom>
              <a:avLst/>
              <a:gdLst/>
              <a:ahLst/>
              <a:cxnLst>
                <a:cxn ang="0">
                  <a:pos x="149" y="23"/>
                </a:cxn>
                <a:cxn ang="0">
                  <a:pos x="3" y="23"/>
                </a:cxn>
                <a:cxn ang="0">
                  <a:pos x="0" y="21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48" y="0"/>
                </a:cxn>
                <a:cxn ang="0">
                  <a:pos x="150" y="2"/>
                </a:cxn>
                <a:cxn ang="0">
                  <a:pos x="152" y="21"/>
                </a:cxn>
                <a:cxn ang="0">
                  <a:pos x="149" y="23"/>
                </a:cxn>
                <a:cxn ang="0">
                  <a:pos x="5" y="19"/>
                </a:cxn>
                <a:cxn ang="0">
                  <a:pos x="147" y="19"/>
                </a:cxn>
                <a:cxn ang="0">
                  <a:pos x="146" y="5"/>
                </a:cxn>
                <a:cxn ang="0">
                  <a:pos x="5" y="5"/>
                </a:cxn>
                <a:cxn ang="0">
                  <a:pos x="5" y="19"/>
                </a:cxn>
              </a:cxnLst>
              <a:rect l="0" t="0" r="r" b="b"/>
              <a:pathLst>
                <a:path w="152" h="23">
                  <a:moveTo>
                    <a:pt x="149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9" y="0"/>
                    <a:pt x="150" y="1"/>
                    <a:pt x="150" y="2"/>
                  </a:cubicBezTo>
                  <a:cubicBezTo>
                    <a:pt x="151" y="9"/>
                    <a:pt x="152" y="15"/>
                    <a:pt x="152" y="21"/>
                  </a:cubicBezTo>
                  <a:cubicBezTo>
                    <a:pt x="152" y="22"/>
                    <a:pt x="150" y="23"/>
                    <a:pt x="149" y="23"/>
                  </a:cubicBezTo>
                  <a:close/>
                  <a:moveTo>
                    <a:pt x="5" y="19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7" y="14"/>
                    <a:pt x="146" y="10"/>
                    <a:pt x="14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0" name="Freeform 418"/>
            <p:cNvSpPr>
              <a:spLocks noEditPoints="1"/>
            </p:cNvSpPr>
            <p:nvPr/>
          </p:nvSpPr>
          <p:spPr bwMode="auto">
            <a:xfrm>
              <a:off x="6084888" y="2670175"/>
              <a:ext cx="227013" cy="50800"/>
            </a:xfrm>
            <a:custGeom>
              <a:avLst/>
              <a:gdLst/>
              <a:ahLst/>
              <a:cxnLst>
                <a:cxn ang="0">
                  <a:pos x="100" y="23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75" y="0"/>
                </a:cxn>
                <a:cxn ang="0">
                  <a:pos x="76" y="0"/>
                </a:cxn>
                <a:cxn ang="0">
                  <a:pos x="101" y="19"/>
                </a:cxn>
                <a:cxn ang="0">
                  <a:pos x="102" y="21"/>
                </a:cxn>
                <a:cxn ang="0">
                  <a:pos x="100" y="23"/>
                </a:cxn>
                <a:cxn ang="0">
                  <a:pos x="5" y="18"/>
                </a:cxn>
                <a:cxn ang="0">
                  <a:pos x="93" y="18"/>
                </a:cxn>
                <a:cxn ang="0">
                  <a:pos x="74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02" h="23">
                  <a:moveTo>
                    <a:pt x="100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6" y="0"/>
                  </a:cubicBezTo>
                  <a:cubicBezTo>
                    <a:pt x="85" y="6"/>
                    <a:pt x="93" y="12"/>
                    <a:pt x="101" y="19"/>
                  </a:cubicBezTo>
                  <a:cubicBezTo>
                    <a:pt x="102" y="19"/>
                    <a:pt x="102" y="20"/>
                    <a:pt x="102" y="21"/>
                  </a:cubicBezTo>
                  <a:cubicBezTo>
                    <a:pt x="102" y="22"/>
                    <a:pt x="101" y="23"/>
                    <a:pt x="100" y="23"/>
                  </a:cubicBezTo>
                  <a:close/>
                  <a:moveTo>
                    <a:pt x="5" y="18"/>
                  </a:moveTo>
                  <a:cubicBezTo>
                    <a:pt x="93" y="18"/>
                    <a:pt x="93" y="18"/>
                    <a:pt x="93" y="18"/>
                  </a:cubicBezTo>
                  <a:cubicBezTo>
                    <a:pt x="87" y="13"/>
                    <a:pt x="81" y="9"/>
                    <a:pt x="7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1" name="Freeform 419"/>
            <p:cNvSpPr>
              <a:spLocks noEditPoints="1"/>
            </p:cNvSpPr>
            <p:nvPr/>
          </p:nvSpPr>
          <p:spPr bwMode="auto">
            <a:xfrm>
              <a:off x="6084888" y="2752725"/>
              <a:ext cx="293688" cy="47625"/>
            </a:xfrm>
            <a:custGeom>
              <a:avLst/>
              <a:gdLst/>
              <a:ahLst/>
              <a:cxnLst>
                <a:cxn ang="0">
                  <a:pos x="129" y="22"/>
                </a:cxn>
                <a:cxn ang="0">
                  <a:pos x="3" y="22"/>
                </a:cxn>
                <a:cxn ang="0">
                  <a:pos x="0" y="2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17" y="0"/>
                </a:cxn>
                <a:cxn ang="0">
                  <a:pos x="119" y="1"/>
                </a:cxn>
                <a:cxn ang="0">
                  <a:pos x="131" y="19"/>
                </a:cxn>
                <a:cxn ang="0">
                  <a:pos x="131" y="21"/>
                </a:cxn>
                <a:cxn ang="0">
                  <a:pos x="129" y="22"/>
                </a:cxn>
                <a:cxn ang="0">
                  <a:pos x="5" y="17"/>
                </a:cxn>
                <a:cxn ang="0">
                  <a:pos x="125" y="17"/>
                </a:cxn>
                <a:cxn ang="0">
                  <a:pos x="116" y="5"/>
                </a:cxn>
                <a:cxn ang="0">
                  <a:pos x="5" y="5"/>
                </a:cxn>
                <a:cxn ang="0">
                  <a:pos x="5" y="17"/>
                </a:cxn>
              </a:cxnLst>
              <a:rect l="0" t="0" r="r" b="b"/>
              <a:pathLst>
                <a:path w="132" h="22">
                  <a:moveTo>
                    <a:pt x="129" y="22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8" y="0"/>
                    <a:pt x="119" y="0"/>
                    <a:pt x="119" y="1"/>
                  </a:cubicBezTo>
                  <a:cubicBezTo>
                    <a:pt x="124" y="6"/>
                    <a:pt x="128" y="12"/>
                    <a:pt x="131" y="19"/>
                  </a:cubicBezTo>
                  <a:cubicBezTo>
                    <a:pt x="132" y="19"/>
                    <a:pt x="132" y="20"/>
                    <a:pt x="131" y="21"/>
                  </a:cubicBezTo>
                  <a:cubicBezTo>
                    <a:pt x="131" y="22"/>
                    <a:pt x="130" y="22"/>
                    <a:pt x="129" y="22"/>
                  </a:cubicBezTo>
                  <a:close/>
                  <a:moveTo>
                    <a:pt x="5" y="17"/>
                  </a:moveTo>
                  <a:cubicBezTo>
                    <a:pt x="125" y="17"/>
                    <a:pt x="125" y="17"/>
                    <a:pt x="125" y="17"/>
                  </a:cubicBezTo>
                  <a:cubicBezTo>
                    <a:pt x="122" y="13"/>
                    <a:pt x="119" y="9"/>
                    <a:pt x="11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7"/>
                    <a:pt x="5" y="17"/>
                    <a:pt x="5" y="1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2" name="Freeform 420"/>
            <p:cNvSpPr>
              <a:spLocks noEditPoints="1"/>
            </p:cNvSpPr>
            <p:nvPr/>
          </p:nvSpPr>
          <p:spPr bwMode="auto">
            <a:xfrm>
              <a:off x="6084888" y="2627313"/>
              <a:ext cx="171450" cy="53975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" y="23"/>
                </a:cxn>
                <a:cxn ang="0">
                  <a:pos x="0" y="22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6" y="19"/>
                </a:cxn>
                <a:cxn ang="0">
                  <a:pos x="77" y="22"/>
                </a:cxn>
                <a:cxn ang="0">
                  <a:pos x="75" y="24"/>
                </a:cxn>
                <a:cxn ang="0">
                  <a:pos x="3" y="24"/>
                </a:cxn>
                <a:cxn ang="0">
                  <a:pos x="5" y="5"/>
                </a:cxn>
                <a:cxn ang="0">
                  <a:pos x="5" y="19"/>
                </a:cxn>
                <a:cxn ang="0">
                  <a:pos x="65" y="19"/>
                </a:cxn>
                <a:cxn ang="0">
                  <a:pos x="5" y="5"/>
                </a:cxn>
              </a:cxnLst>
              <a:rect l="0" t="0" r="r" b="b"/>
              <a:pathLst>
                <a:path w="77" h="24">
                  <a:moveTo>
                    <a:pt x="3" y="24"/>
                  </a:moveTo>
                  <a:cubicBezTo>
                    <a:pt x="2" y="24"/>
                    <a:pt x="1" y="24"/>
                    <a:pt x="1" y="23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8" y="0"/>
                    <a:pt x="54" y="7"/>
                    <a:pt x="76" y="19"/>
                  </a:cubicBezTo>
                  <a:cubicBezTo>
                    <a:pt x="77" y="20"/>
                    <a:pt x="77" y="21"/>
                    <a:pt x="77" y="22"/>
                  </a:cubicBezTo>
                  <a:cubicBezTo>
                    <a:pt x="77" y="23"/>
                    <a:pt x="76" y="24"/>
                    <a:pt x="75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  <a:moveTo>
                    <a:pt x="5" y="5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46" y="10"/>
                    <a:pt x="26" y="5"/>
                    <a:pt x="5" y="5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3" name="Freeform 421"/>
            <p:cNvSpPr>
              <a:spLocks noEditPoints="1"/>
            </p:cNvSpPr>
            <p:nvPr/>
          </p:nvSpPr>
          <p:spPr bwMode="auto">
            <a:xfrm>
              <a:off x="6084888" y="2709863"/>
              <a:ext cx="266700" cy="53975"/>
            </a:xfrm>
            <a:custGeom>
              <a:avLst/>
              <a:gdLst/>
              <a:ahLst/>
              <a:cxnLst>
                <a:cxn ang="0">
                  <a:pos x="117" y="24"/>
                </a:cxn>
                <a:cxn ang="0">
                  <a:pos x="3" y="24"/>
                </a:cxn>
                <a:cxn ang="0">
                  <a:pos x="0" y="21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00" y="0"/>
                </a:cxn>
                <a:cxn ang="0">
                  <a:pos x="101" y="1"/>
                </a:cxn>
                <a:cxn ang="0">
                  <a:pos x="119" y="20"/>
                </a:cxn>
                <a:cxn ang="0">
                  <a:pos x="120" y="22"/>
                </a:cxn>
                <a:cxn ang="0">
                  <a:pos x="117" y="24"/>
                </a:cxn>
                <a:cxn ang="0">
                  <a:pos x="5" y="19"/>
                </a:cxn>
                <a:cxn ang="0">
                  <a:pos x="112" y="19"/>
                </a:cxn>
                <a:cxn ang="0">
                  <a:pos x="99" y="5"/>
                </a:cxn>
                <a:cxn ang="0">
                  <a:pos x="5" y="5"/>
                </a:cxn>
                <a:cxn ang="0">
                  <a:pos x="5" y="19"/>
                </a:cxn>
              </a:cxnLst>
              <a:rect l="0" t="0" r="r" b="b"/>
              <a:pathLst>
                <a:path w="120" h="24">
                  <a:moveTo>
                    <a:pt x="117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1" y="0"/>
                    <a:pt x="101" y="1"/>
                  </a:cubicBezTo>
                  <a:cubicBezTo>
                    <a:pt x="108" y="7"/>
                    <a:pt x="114" y="13"/>
                    <a:pt x="119" y="20"/>
                  </a:cubicBezTo>
                  <a:cubicBezTo>
                    <a:pt x="120" y="20"/>
                    <a:pt x="120" y="21"/>
                    <a:pt x="120" y="22"/>
                  </a:cubicBezTo>
                  <a:cubicBezTo>
                    <a:pt x="119" y="23"/>
                    <a:pt x="118" y="24"/>
                    <a:pt x="117" y="24"/>
                  </a:cubicBezTo>
                  <a:close/>
                  <a:moveTo>
                    <a:pt x="5" y="19"/>
                  </a:moveTo>
                  <a:cubicBezTo>
                    <a:pt x="112" y="19"/>
                    <a:pt x="112" y="19"/>
                    <a:pt x="112" y="19"/>
                  </a:cubicBezTo>
                  <a:cubicBezTo>
                    <a:pt x="108" y="14"/>
                    <a:pt x="104" y="9"/>
                    <a:pt x="99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4" name="Freeform 422"/>
            <p:cNvSpPr>
              <a:spLocks noEditPoints="1"/>
            </p:cNvSpPr>
            <p:nvPr/>
          </p:nvSpPr>
          <p:spPr bwMode="auto">
            <a:xfrm>
              <a:off x="5735638" y="2603500"/>
              <a:ext cx="709613" cy="711200"/>
            </a:xfrm>
            <a:custGeom>
              <a:avLst/>
              <a:gdLst/>
              <a:ahLst/>
              <a:cxnLst>
                <a:cxn ang="0">
                  <a:pos x="159" y="320"/>
                </a:cxn>
                <a:cxn ang="0">
                  <a:pos x="0" y="160"/>
                </a:cxn>
                <a:cxn ang="0">
                  <a:pos x="159" y="0"/>
                </a:cxn>
                <a:cxn ang="0">
                  <a:pos x="319" y="160"/>
                </a:cxn>
                <a:cxn ang="0">
                  <a:pos x="159" y="320"/>
                </a:cxn>
                <a:cxn ang="0">
                  <a:pos x="159" y="20"/>
                </a:cxn>
                <a:cxn ang="0">
                  <a:pos x="19" y="160"/>
                </a:cxn>
                <a:cxn ang="0">
                  <a:pos x="159" y="300"/>
                </a:cxn>
                <a:cxn ang="0">
                  <a:pos x="299" y="160"/>
                </a:cxn>
                <a:cxn ang="0">
                  <a:pos x="159" y="20"/>
                </a:cxn>
              </a:cxnLst>
              <a:rect l="0" t="0" r="r" b="b"/>
              <a:pathLst>
                <a:path w="319" h="320">
                  <a:moveTo>
                    <a:pt x="159" y="320"/>
                  </a:moveTo>
                  <a:cubicBezTo>
                    <a:pt x="71" y="320"/>
                    <a:pt x="0" y="248"/>
                    <a:pt x="0" y="160"/>
                  </a:cubicBezTo>
                  <a:cubicBezTo>
                    <a:pt x="0" y="72"/>
                    <a:pt x="71" y="0"/>
                    <a:pt x="159" y="0"/>
                  </a:cubicBezTo>
                  <a:cubicBezTo>
                    <a:pt x="247" y="0"/>
                    <a:pt x="319" y="72"/>
                    <a:pt x="319" y="160"/>
                  </a:cubicBezTo>
                  <a:cubicBezTo>
                    <a:pt x="319" y="248"/>
                    <a:pt x="247" y="320"/>
                    <a:pt x="159" y="320"/>
                  </a:cubicBezTo>
                  <a:close/>
                  <a:moveTo>
                    <a:pt x="159" y="20"/>
                  </a:moveTo>
                  <a:cubicBezTo>
                    <a:pt x="82" y="20"/>
                    <a:pt x="19" y="83"/>
                    <a:pt x="19" y="160"/>
                  </a:cubicBezTo>
                  <a:cubicBezTo>
                    <a:pt x="19" y="237"/>
                    <a:pt x="82" y="300"/>
                    <a:pt x="159" y="300"/>
                  </a:cubicBezTo>
                  <a:cubicBezTo>
                    <a:pt x="236" y="300"/>
                    <a:pt x="299" y="237"/>
                    <a:pt x="299" y="160"/>
                  </a:cubicBezTo>
                  <a:cubicBezTo>
                    <a:pt x="299" y="83"/>
                    <a:pt x="236" y="20"/>
                    <a:pt x="159" y="2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5" name="Freeform 423"/>
            <p:cNvSpPr>
              <a:spLocks noEditPoints="1"/>
            </p:cNvSpPr>
            <p:nvPr/>
          </p:nvSpPr>
          <p:spPr bwMode="auto">
            <a:xfrm>
              <a:off x="5583238" y="2452688"/>
              <a:ext cx="1014413" cy="1012825"/>
            </a:xfrm>
            <a:custGeom>
              <a:avLst/>
              <a:gdLst/>
              <a:ahLst/>
              <a:cxnLst>
                <a:cxn ang="0">
                  <a:pos x="382" y="60"/>
                </a:cxn>
                <a:cxn ang="0">
                  <a:pos x="147" y="15"/>
                </a:cxn>
                <a:cxn ang="0">
                  <a:pos x="15" y="149"/>
                </a:cxn>
                <a:cxn ang="0">
                  <a:pos x="63" y="384"/>
                </a:cxn>
                <a:cxn ang="0">
                  <a:pos x="237" y="455"/>
                </a:cxn>
                <a:cxn ang="0">
                  <a:pos x="436" y="321"/>
                </a:cxn>
                <a:cxn ang="0">
                  <a:pos x="437" y="251"/>
                </a:cxn>
                <a:cxn ang="0">
                  <a:pos x="421" y="247"/>
                </a:cxn>
                <a:cxn ang="0">
                  <a:pos x="411" y="303"/>
                </a:cxn>
                <a:cxn ang="0">
                  <a:pos x="388" y="338"/>
                </a:cxn>
                <a:cxn ang="0">
                  <a:pos x="385" y="309"/>
                </a:cxn>
                <a:cxn ang="0">
                  <a:pos x="367" y="383"/>
                </a:cxn>
                <a:cxn ang="0">
                  <a:pos x="343" y="378"/>
                </a:cxn>
                <a:cxn ang="0">
                  <a:pos x="313" y="385"/>
                </a:cxn>
                <a:cxn ang="0">
                  <a:pos x="274" y="425"/>
                </a:cxn>
                <a:cxn ang="0">
                  <a:pos x="291" y="400"/>
                </a:cxn>
                <a:cxn ang="0">
                  <a:pos x="222" y="432"/>
                </a:cxn>
                <a:cxn ang="0">
                  <a:pos x="218" y="434"/>
                </a:cxn>
                <a:cxn ang="0">
                  <a:pos x="194" y="410"/>
                </a:cxn>
                <a:cxn ang="0">
                  <a:pos x="197" y="394"/>
                </a:cxn>
                <a:cxn ang="0">
                  <a:pos x="127" y="412"/>
                </a:cxn>
                <a:cxn ang="0">
                  <a:pos x="137" y="399"/>
                </a:cxn>
                <a:cxn ang="0">
                  <a:pos x="90" y="368"/>
                </a:cxn>
                <a:cxn ang="0">
                  <a:pos x="65" y="334"/>
                </a:cxn>
                <a:cxn ang="0">
                  <a:pos x="93" y="342"/>
                </a:cxn>
                <a:cxn ang="0">
                  <a:pos x="33" y="297"/>
                </a:cxn>
                <a:cxn ang="0">
                  <a:pos x="46" y="277"/>
                </a:cxn>
                <a:cxn ang="0">
                  <a:pos x="50" y="246"/>
                </a:cxn>
                <a:cxn ang="0">
                  <a:pos x="20" y="205"/>
                </a:cxn>
                <a:cxn ang="0">
                  <a:pos x="47" y="197"/>
                </a:cxn>
                <a:cxn ang="0">
                  <a:pos x="45" y="220"/>
                </a:cxn>
                <a:cxn ang="0">
                  <a:pos x="42" y="146"/>
                </a:cxn>
                <a:cxn ang="0">
                  <a:pos x="73" y="127"/>
                </a:cxn>
                <a:cxn ang="0">
                  <a:pos x="87" y="136"/>
                </a:cxn>
                <a:cxn ang="0">
                  <a:pos x="97" y="64"/>
                </a:cxn>
                <a:cxn ang="0">
                  <a:pos x="105" y="78"/>
                </a:cxn>
                <a:cxn ang="0">
                  <a:pos x="152" y="46"/>
                </a:cxn>
                <a:cxn ang="0">
                  <a:pos x="193" y="37"/>
                </a:cxn>
                <a:cxn ang="0">
                  <a:pos x="175" y="59"/>
                </a:cxn>
                <a:cxn ang="0">
                  <a:pos x="235" y="23"/>
                </a:cxn>
                <a:cxn ang="0">
                  <a:pos x="239" y="21"/>
                </a:cxn>
                <a:cxn ang="0">
                  <a:pos x="252" y="41"/>
                </a:cxn>
                <a:cxn ang="0">
                  <a:pos x="279" y="57"/>
                </a:cxn>
                <a:cxn ang="0">
                  <a:pos x="335" y="56"/>
                </a:cxn>
                <a:cxn ang="0">
                  <a:pos x="306" y="62"/>
                </a:cxn>
                <a:cxn ang="0">
                  <a:pos x="373" y="88"/>
                </a:cxn>
                <a:cxn ang="0">
                  <a:pos x="381" y="124"/>
                </a:cxn>
                <a:cxn ang="0">
                  <a:pos x="367" y="133"/>
                </a:cxn>
                <a:cxn ang="0">
                  <a:pos x="429" y="169"/>
                </a:cxn>
                <a:cxn ang="0">
                  <a:pos x="413" y="171"/>
                </a:cxn>
                <a:cxn ang="0">
                  <a:pos x="426" y="227"/>
                </a:cxn>
              </a:cxnLst>
              <a:rect l="0" t="0" r="r" b="b"/>
              <a:pathLst>
                <a:path w="457" h="456">
                  <a:moveTo>
                    <a:pt x="456" y="219"/>
                  </a:moveTo>
                  <a:cubicBezTo>
                    <a:pt x="450" y="167"/>
                    <a:pt x="455" y="191"/>
                    <a:pt x="441" y="147"/>
                  </a:cubicBezTo>
                  <a:cubicBezTo>
                    <a:pt x="439" y="142"/>
                    <a:pt x="437" y="137"/>
                    <a:pt x="435" y="132"/>
                  </a:cubicBezTo>
                  <a:cubicBezTo>
                    <a:pt x="410" y="87"/>
                    <a:pt x="423" y="107"/>
                    <a:pt x="393" y="71"/>
                  </a:cubicBezTo>
                  <a:cubicBezTo>
                    <a:pt x="390" y="67"/>
                    <a:pt x="386" y="64"/>
                    <a:pt x="382" y="60"/>
                  </a:cubicBezTo>
                  <a:cubicBezTo>
                    <a:pt x="342" y="28"/>
                    <a:pt x="362" y="42"/>
                    <a:pt x="321" y="20"/>
                  </a:cubicBezTo>
                  <a:cubicBezTo>
                    <a:pt x="316" y="18"/>
                    <a:pt x="311" y="16"/>
                    <a:pt x="307" y="14"/>
                  </a:cubicBezTo>
                  <a:cubicBezTo>
                    <a:pt x="257" y="0"/>
                    <a:pt x="280" y="5"/>
                    <a:pt x="235" y="1"/>
                  </a:cubicBezTo>
                  <a:cubicBezTo>
                    <a:pt x="229" y="0"/>
                    <a:pt x="224" y="0"/>
                    <a:pt x="219" y="1"/>
                  </a:cubicBezTo>
                  <a:cubicBezTo>
                    <a:pt x="168" y="6"/>
                    <a:pt x="191" y="2"/>
                    <a:pt x="147" y="15"/>
                  </a:cubicBezTo>
                  <a:cubicBezTo>
                    <a:pt x="142" y="17"/>
                    <a:pt x="137" y="19"/>
                    <a:pt x="133" y="21"/>
                  </a:cubicBezTo>
                  <a:cubicBezTo>
                    <a:pt x="87" y="46"/>
                    <a:pt x="107" y="33"/>
                    <a:pt x="72" y="63"/>
                  </a:cubicBezTo>
                  <a:cubicBezTo>
                    <a:pt x="68" y="66"/>
                    <a:pt x="64" y="70"/>
                    <a:pt x="61" y="74"/>
                  </a:cubicBezTo>
                  <a:cubicBezTo>
                    <a:pt x="28" y="114"/>
                    <a:pt x="42" y="94"/>
                    <a:pt x="21" y="135"/>
                  </a:cubicBezTo>
                  <a:cubicBezTo>
                    <a:pt x="18" y="140"/>
                    <a:pt x="16" y="145"/>
                    <a:pt x="15" y="149"/>
                  </a:cubicBezTo>
                  <a:cubicBezTo>
                    <a:pt x="0" y="199"/>
                    <a:pt x="5" y="176"/>
                    <a:pt x="1" y="222"/>
                  </a:cubicBezTo>
                  <a:cubicBezTo>
                    <a:pt x="0" y="227"/>
                    <a:pt x="1" y="232"/>
                    <a:pt x="1" y="237"/>
                  </a:cubicBezTo>
                  <a:cubicBezTo>
                    <a:pt x="6" y="289"/>
                    <a:pt x="2" y="265"/>
                    <a:pt x="16" y="309"/>
                  </a:cubicBezTo>
                  <a:cubicBezTo>
                    <a:pt x="17" y="314"/>
                    <a:pt x="19" y="319"/>
                    <a:pt x="22" y="324"/>
                  </a:cubicBezTo>
                  <a:cubicBezTo>
                    <a:pt x="46" y="369"/>
                    <a:pt x="33" y="349"/>
                    <a:pt x="63" y="384"/>
                  </a:cubicBezTo>
                  <a:cubicBezTo>
                    <a:pt x="66" y="388"/>
                    <a:pt x="70" y="392"/>
                    <a:pt x="74" y="395"/>
                  </a:cubicBezTo>
                  <a:cubicBezTo>
                    <a:pt x="114" y="428"/>
                    <a:pt x="95" y="414"/>
                    <a:pt x="135" y="436"/>
                  </a:cubicBezTo>
                  <a:cubicBezTo>
                    <a:pt x="140" y="438"/>
                    <a:pt x="145" y="440"/>
                    <a:pt x="150" y="442"/>
                  </a:cubicBezTo>
                  <a:cubicBezTo>
                    <a:pt x="199" y="456"/>
                    <a:pt x="176" y="451"/>
                    <a:pt x="222" y="455"/>
                  </a:cubicBezTo>
                  <a:cubicBezTo>
                    <a:pt x="227" y="456"/>
                    <a:pt x="232" y="456"/>
                    <a:pt x="237" y="455"/>
                  </a:cubicBezTo>
                  <a:cubicBezTo>
                    <a:pt x="289" y="450"/>
                    <a:pt x="265" y="454"/>
                    <a:pt x="309" y="441"/>
                  </a:cubicBezTo>
                  <a:cubicBezTo>
                    <a:pt x="314" y="439"/>
                    <a:pt x="319" y="437"/>
                    <a:pt x="324" y="435"/>
                  </a:cubicBezTo>
                  <a:cubicBezTo>
                    <a:pt x="369" y="410"/>
                    <a:pt x="349" y="423"/>
                    <a:pt x="384" y="393"/>
                  </a:cubicBezTo>
                  <a:cubicBezTo>
                    <a:pt x="388" y="390"/>
                    <a:pt x="392" y="386"/>
                    <a:pt x="396" y="382"/>
                  </a:cubicBezTo>
                  <a:cubicBezTo>
                    <a:pt x="428" y="342"/>
                    <a:pt x="414" y="362"/>
                    <a:pt x="436" y="321"/>
                  </a:cubicBezTo>
                  <a:cubicBezTo>
                    <a:pt x="438" y="317"/>
                    <a:pt x="440" y="312"/>
                    <a:pt x="442" y="307"/>
                  </a:cubicBezTo>
                  <a:cubicBezTo>
                    <a:pt x="457" y="255"/>
                    <a:pt x="452" y="283"/>
                    <a:pt x="456" y="228"/>
                  </a:cubicBezTo>
                  <a:cubicBezTo>
                    <a:pt x="456" y="228"/>
                    <a:pt x="456" y="228"/>
                    <a:pt x="456" y="228"/>
                  </a:cubicBezTo>
                  <a:lnTo>
                    <a:pt x="456" y="219"/>
                  </a:lnTo>
                  <a:close/>
                  <a:moveTo>
                    <a:pt x="437" y="251"/>
                  </a:moveTo>
                  <a:cubicBezTo>
                    <a:pt x="434" y="254"/>
                    <a:pt x="431" y="258"/>
                    <a:pt x="428" y="261"/>
                  </a:cubicBezTo>
                  <a:cubicBezTo>
                    <a:pt x="426" y="263"/>
                    <a:pt x="421" y="268"/>
                    <a:pt x="418" y="269"/>
                  </a:cubicBezTo>
                  <a:cubicBezTo>
                    <a:pt x="414" y="269"/>
                    <a:pt x="411" y="265"/>
                    <a:pt x="410" y="263"/>
                  </a:cubicBezTo>
                  <a:cubicBezTo>
                    <a:pt x="408" y="257"/>
                    <a:pt x="413" y="255"/>
                    <a:pt x="415" y="252"/>
                  </a:cubicBezTo>
                  <a:cubicBezTo>
                    <a:pt x="417" y="250"/>
                    <a:pt x="419" y="248"/>
                    <a:pt x="421" y="247"/>
                  </a:cubicBezTo>
                  <a:cubicBezTo>
                    <a:pt x="418" y="243"/>
                    <a:pt x="415" y="239"/>
                    <a:pt x="411" y="236"/>
                  </a:cubicBezTo>
                  <a:cubicBezTo>
                    <a:pt x="405" y="243"/>
                    <a:pt x="405" y="243"/>
                    <a:pt x="405" y="243"/>
                  </a:cubicBezTo>
                  <a:cubicBezTo>
                    <a:pt x="401" y="248"/>
                    <a:pt x="394" y="251"/>
                    <a:pt x="394" y="259"/>
                  </a:cubicBezTo>
                  <a:cubicBezTo>
                    <a:pt x="393" y="268"/>
                    <a:pt x="395" y="273"/>
                    <a:pt x="399" y="279"/>
                  </a:cubicBezTo>
                  <a:cubicBezTo>
                    <a:pt x="404" y="287"/>
                    <a:pt x="407" y="294"/>
                    <a:pt x="411" y="303"/>
                  </a:cubicBezTo>
                  <a:cubicBezTo>
                    <a:pt x="414" y="311"/>
                    <a:pt x="414" y="311"/>
                    <a:pt x="414" y="311"/>
                  </a:cubicBezTo>
                  <a:cubicBezTo>
                    <a:pt x="415" y="313"/>
                    <a:pt x="415" y="315"/>
                    <a:pt x="415" y="318"/>
                  </a:cubicBezTo>
                  <a:cubicBezTo>
                    <a:pt x="415" y="321"/>
                    <a:pt x="414" y="326"/>
                    <a:pt x="412" y="329"/>
                  </a:cubicBezTo>
                  <a:cubicBezTo>
                    <a:pt x="408" y="331"/>
                    <a:pt x="404" y="333"/>
                    <a:pt x="400" y="335"/>
                  </a:cubicBezTo>
                  <a:cubicBezTo>
                    <a:pt x="397" y="336"/>
                    <a:pt x="391" y="339"/>
                    <a:pt x="388" y="338"/>
                  </a:cubicBezTo>
                  <a:cubicBezTo>
                    <a:pt x="385" y="337"/>
                    <a:pt x="383" y="333"/>
                    <a:pt x="383" y="329"/>
                  </a:cubicBezTo>
                  <a:cubicBezTo>
                    <a:pt x="383" y="324"/>
                    <a:pt x="389" y="323"/>
                    <a:pt x="392" y="322"/>
                  </a:cubicBezTo>
                  <a:cubicBezTo>
                    <a:pt x="395" y="321"/>
                    <a:pt x="397" y="320"/>
                    <a:pt x="399" y="319"/>
                  </a:cubicBezTo>
                  <a:cubicBezTo>
                    <a:pt x="397" y="314"/>
                    <a:pt x="396" y="310"/>
                    <a:pt x="394" y="306"/>
                  </a:cubicBezTo>
                  <a:cubicBezTo>
                    <a:pt x="385" y="309"/>
                    <a:pt x="385" y="309"/>
                    <a:pt x="385" y="309"/>
                  </a:cubicBezTo>
                  <a:cubicBezTo>
                    <a:pt x="380" y="312"/>
                    <a:pt x="373" y="313"/>
                    <a:pt x="369" y="320"/>
                  </a:cubicBezTo>
                  <a:cubicBezTo>
                    <a:pt x="365" y="328"/>
                    <a:pt x="365" y="333"/>
                    <a:pt x="367" y="341"/>
                  </a:cubicBezTo>
                  <a:cubicBezTo>
                    <a:pt x="368" y="349"/>
                    <a:pt x="368" y="358"/>
                    <a:pt x="368" y="367"/>
                  </a:cubicBezTo>
                  <a:cubicBezTo>
                    <a:pt x="368" y="373"/>
                    <a:pt x="368" y="373"/>
                    <a:pt x="368" y="373"/>
                  </a:cubicBezTo>
                  <a:cubicBezTo>
                    <a:pt x="368" y="377"/>
                    <a:pt x="368" y="380"/>
                    <a:pt x="367" y="383"/>
                  </a:cubicBezTo>
                  <a:cubicBezTo>
                    <a:pt x="365" y="386"/>
                    <a:pt x="362" y="390"/>
                    <a:pt x="359" y="392"/>
                  </a:cubicBezTo>
                  <a:cubicBezTo>
                    <a:pt x="355" y="392"/>
                    <a:pt x="350" y="392"/>
                    <a:pt x="346" y="392"/>
                  </a:cubicBezTo>
                  <a:cubicBezTo>
                    <a:pt x="343" y="393"/>
                    <a:pt x="336" y="393"/>
                    <a:pt x="334" y="391"/>
                  </a:cubicBezTo>
                  <a:cubicBezTo>
                    <a:pt x="331" y="389"/>
                    <a:pt x="331" y="384"/>
                    <a:pt x="332" y="381"/>
                  </a:cubicBezTo>
                  <a:cubicBezTo>
                    <a:pt x="335" y="376"/>
                    <a:pt x="340" y="378"/>
                    <a:pt x="343" y="378"/>
                  </a:cubicBezTo>
                  <a:cubicBezTo>
                    <a:pt x="346" y="378"/>
                    <a:pt x="349" y="377"/>
                    <a:pt x="351" y="378"/>
                  </a:cubicBezTo>
                  <a:cubicBezTo>
                    <a:pt x="351" y="373"/>
                    <a:pt x="352" y="368"/>
                    <a:pt x="352" y="363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36" y="364"/>
                    <a:pt x="329" y="362"/>
                    <a:pt x="323" y="367"/>
                  </a:cubicBezTo>
                  <a:cubicBezTo>
                    <a:pt x="316" y="373"/>
                    <a:pt x="314" y="378"/>
                    <a:pt x="313" y="385"/>
                  </a:cubicBezTo>
                  <a:cubicBezTo>
                    <a:pt x="311" y="393"/>
                    <a:pt x="308" y="402"/>
                    <a:pt x="305" y="410"/>
                  </a:cubicBezTo>
                  <a:cubicBezTo>
                    <a:pt x="301" y="418"/>
                    <a:pt x="301" y="418"/>
                    <a:pt x="301" y="418"/>
                  </a:cubicBezTo>
                  <a:cubicBezTo>
                    <a:pt x="300" y="420"/>
                    <a:pt x="299" y="422"/>
                    <a:pt x="297" y="424"/>
                  </a:cubicBezTo>
                  <a:cubicBezTo>
                    <a:pt x="295" y="426"/>
                    <a:pt x="290" y="429"/>
                    <a:pt x="287" y="429"/>
                  </a:cubicBezTo>
                  <a:cubicBezTo>
                    <a:pt x="283" y="428"/>
                    <a:pt x="278" y="427"/>
                    <a:pt x="274" y="425"/>
                  </a:cubicBezTo>
                  <a:cubicBezTo>
                    <a:pt x="271" y="424"/>
                    <a:pt x="265" y="421"/>
                    <a:pt x="263" y="419"/>
                  </a:cubicBezTo>
                  <a:cubicBezTo>
                    <a:pt x="262" y="416"/>
                    <a:pt x="264" y="411"/>
                    <a:pt x="266" y="409"/>
                  </a:cubicBezTo>
                  <a:cubicBezTo>
                    <a:pt x="270" y="405"/>
                    <a:pt x="274" y="409"/>
                    <a:pt x="277" y="410"/>
                  </a:cubicBezTo>
                  <a:cubicBezTo>
                    <a:pt x="280" y="411"/>
                    <a:pt x="282" y="412"/>
                    <a:pt x="285" y="413"/>
                  </a:cubicBezTo>
                  <a:cubicBezTo>
                    <a:pt x="287" y="409"/>
                    <a:pt x="289" y="405"/>
                    <a:pt x="291" y="400"/>
                  </a:cubicBezTo>
                  <a:cubicBezTo>
                    <a:pt x="282" y="397"/>
                    <a:pt x="282" y="397"/>
                    <a:pt x="282" y="397"/>
                  </a:cubicBezTo>
                  <a:cubicBezTo>
                    <a:pt x="276" y="395"/>
                    <a:pt x="270" y="391"/>
                    <a:pt x="263" y="393"/>
                  </a:cubicBezTo>
                  <a:cubicBezTo>
                    <a:pt x="254" y="395"/>
                    <a:pt x="251" y="399"/>
                    <a:pt x="246" y="406"/>
                  </a:cubicBezTo>
                  <a:cubicBezTo>
                    <a:pt x="241" y="412"/>
                    <a:pt x="236" y="419"/>
                    <a:pt x="229" y="425"/>
                  </a:cubicBezTo>
                  <a:cubicBezTo>
                    <a:pt x="227" y="428"/>
                    <a:pt x="224" y="430"/>
                    <a:pt x="222" y="432"/>
                  </a:cubicBezTo>
                  <a:cubicBezTo>
                    <a:pt x="221" y="432"/>
                    <a:pt x="221" y="432"/>
                    <a:pt x="221" y="432"/>
                  </a:cubicBezTo>
                  <a:cubicBezTo>
                    <a:pt x="219" y="434"/>
                    <a:pt x="219" y="434"/>
                    <a:pt x="219" y="434"/>
                  </a:cubicBezTo>
                  <a:cubicBezTo>
                    <a:pt x="219" y="434"/>
                    <a:pt x="219" y="434"/>
                    <a:pt x="219" y="434"/>
                  </a:cubicBezTo>
                  <a:cubicBezTo>
                    <a:pt x="218" y="434"/>
                    <a:pt x="218" y="434"/>
                    <a:pt x="218" y="434"/>
                  </a:cubicBezTo>
                  <a:cubicBezTo>
                    <a:pt x="218" y="434"/>
                    <a:pt x="218" y="434"/>
                    <a:pt x="218" y="434"/>
                  </a:cubicBezTo>
                  <a:cubicBezTo>
                    <a:pt x="217" y="435"/>
                    <a:pt x="217" y="435"/>
                    <a:pt x="217" y="435"/>
                  </a:cubicBezTo>
                  <a:cubicBezTo>
                    <a:pt x="214" y="436"/>
                    <a:pt x="209" y="437"/>
                    <a:pt x="205" y="436"/>
                  </a:cubicBezTo>
                  <a:cubicBezTo>
                    <a:pt x="202" y="434"/>
                    <a:pt x="199" y="431"/>
                    <a:pt x="195" y="428"/>
                  </a:cubicBezTo>
                  <a:cubicBezTo>
                    <a:pt x="193" y="425"/>
                    <a:pt x="188" y="421"/>
                    <a:pt x="188" y="418"/>
                  </a:cubicBezTo>
                  <a:cubicBezTo>
                    <a:pt x="187" y="414"/>
                    <a:pt x="191" y="411"/>
                    <a:pt x="194" y="410"/>
                  </a:cubicBezTo>
                  <a:cubicBezTo>
                    <a:pt x="199" y="408"/>
                    <a:pt x="202" y="413"/>
                    <a:pt x="204" y="415"/>
                  </a:cubicBezTo>
                  <a:cubicBezTo>
                    <a:pt x="206" y="417"/>
                    <a:pt x="208" y="419"/>
                    <a:pt x="210" y="421"/>
                  </a:cubicBezTo>
                  <a:cubicBezTo>
                    <a:pt x="213" y="417"/>
                    <a:pt x="217" y="415"/>
                    <a:pt x="220" y="411"/>
                  </a:cubicBezTo>
                  <a:cubicBezTo>
                    <a:pt x="213" y="404"/>
                    <a:pt x="213" y="404"/>
                    <a:pt x="213" y="404"/>
                  </a:cubicBezTo>
                  <a:cubicBezTo>
                    <a:pt x="209" y="400"/>
                    <a:pt x="205" y="394"/>
                    <a:pt x="197" y="394"/>
                  </a:cubicBezTo>
                  <a:cubicBezTo>
                    <a:pt x="188" y="393"/>
                    <a:pt x="183" y="395"/>
                    <a:pt x="177" y="399"/>
                  </a:cubicBezTo>
                  <a:cubicBezTo>
                    <a:pt x="170" y="404"/>
                    <a:pt x="162" y="407"/>
                    <a:pt x="154" y="411"/>
                  </a:cubicBezTo>
                  <a:cubicBezTo>
                    <a:pt x="151" y="412"/>
                    <a:pt x="149" y="413"/>
                    <a:pt x="146" y="414"/>
                  </a:cubicBezTo>
                  <a:cubicBezTo>
                    <a:pt x="143" y="415"/>
                    <a:pt x="141" y="415"/>
                    <a:pt x="139" y="415"/>
                  </a:cubicBezTo>
                  <a:cubicBezTo>
                    <a:pt x="135" y="415"/>
                    <a:pt x="130" y="414"/>
                    <a:pt x="127" y="412"/>
                  </a:cubicBezTo>
                  <a:cubicBezTo>
                    <a:pt x="125" y="408"/>
                    <a:pt x="123" y="404"/>
                    <a:pt x="122" y="400"/>
                  </a:cubicBezTo>
                  <a:cubicBezTo>
                    <a:pt x="120" y="397"/>
                    <a:pt x="117" y="391"/>
                    <a:pt x="118" y="388"/>
                  </a:cubicBezTo>
                  <a:cubicBezTo>
                    <a:pt x="119" y="384"/>
                    <a:pt x="124" y="383"/>
                    <a:pt x="127" y="383"/>
                  </a:cubicBezTo>
                  <a:cubicBezTo>
                    <a:pt x="133" y="383"/>
                    <a:pt x="133" y="388"/>
                    <a:pt x="134" y="392"/>
                  </a:cubicBezTo>
                  <a:cubicBezTo>
                    <a:pt x="135" y="394"/>
                    <a:pt x="137" y="397"/>
                    <a:pt x="137" y="399"/>
                  </a:cubicBezTo>
                  <a:cubicBezTo>
                    <a:pt x="142" y="397"/>
                    <a:pt x="147" y="396"/>
                    <a:pt x="151" y="394"/>
                  </a:cubicBezTo>
                  <a:cubicBezTo>
                    <a:pt x="147" y="385"/>
                    <a:pt x="147" y="385"/>
                    <a:pt x="147" y="385"/>
                  </a:cubicBezTo>
                  <a:cubicBezTo>
                    <a:pt x="144" y="380"/>
                    <a:pt x="143" y="373"/>
                    <a:pt x="136" y="369"/>
                  </a:cubicBezTo>
                  <a:cubicBezTo>
                    <a:pt x="128" y="365"/>
                    <a:pt x="123" y="365"/>
                    <a:pt x="115" y="367"/>
                  </a:cubicBezTo>
                  <a:cubicBezTo>
                    <a:pt x="107" y="368"/>
                    <a:pt x="99" y="368"/>
                    <a:pt x="90" y="368"/>
                  </a:cubicBezTo>
                  <a:cubicBezTo>
                    <a:pt x="83" y="368"/>
                    <a:pt x="83" y="368"/>
                    <a:pt x="83" y="368"/>
                  </a:cubicBezTo>
                  <a:cubicBezTo>
                    <a:pt x="80" y="368"/>
                    <a:pt x="77" y="368"/>
                    <a:pt x="74" y="367"/>
                  </a:cubicBezTo>
                  <a:cubicBezTo>
                    <a:pt x="71" y="365"/>
                    <a:pt x="66" y="362"/>
                    <a:pt x="65" y="359"/>
                  </a:cubicBezTo>
                  <a:cubicBezTo>
                    <a:pt x="64" y="355"/>
                    <a:pt x="64" y="350"/>
                    <a:pt x="64" y="346"/>
                  </a:cubicBezTo>
                  <a:cubicBezTo>
                    <a:pt x="64" y="343"/>
                    <a:pt x="64" y="336"/>
                    <a:pt x="65" y="334"/>
                  </a:cubicBezTo>
                  <a:cubicBezTo>
                    <a:pt x="68" y="331"/>
                    <a:pt x="73" y="331"/>
                    <a:pt x="75" y="332"/>
                  </a:cubicBezTo>
                  <a:cubicBezTo>
                    <a:pt x="81" y="335"/>
                    <a:pt x="79" y="340"/>
                    <a:pt x="79" y="343"/>
                  </a:cubicBezTo>
                  <a:cubicBezTo>
                    <a:pt x="79" y="346"/>
                    <a:pt x="79" y="349"/>
                    <a:pt x="79" y="351"/>
                  </a:cubicBezTo>
                  <a:cubicBezTo>
                    <a:pt x="84" y="351"/>
                    <a:pt x="88" y="352"/>
                    <a:pt x="93" y="352"/>
                  </a:cubicBezTo>
                  <a:cubicBezTo>
                    <a:pt x="93" y="342"/>
                    <a:pt x="93" y="342"/>
                    <a:pt x="93" y="342"/>
                  </a:cubicBezTo>
                  <a:cubicBezTo>
                    <a:pt x="93" y="336"/>
                    <a:pt x="94" y="329"/>
                    <a:pt x="89" y="323"/>
                  </a:cubicBezTo>
                  <a:cubicBezTo>
                    <a:pt x="84" y="316"/>
                    <a:pt x="78" y="314"/>
                    <a:pt x="71" y="313"/>
                  </a:cubicBezTo>
                  <a:cubicBezTo>
                    <a:pt x="63" y="311"/>
                    <a:pt x="55" y="308"/>
                    <a:pt x="46" y="305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6" y="300"/>
                    <a:pt x="34" y="299"/>
                    <a:pt x="33" y="297"/>
                  </a:cubicBezTo>
                  <a:cubicBezTo>
                    <a:pt x="30" y="295"/>
                    <a:pt x="27" y="290"/>
                    <a:pt x="27" y="286"/>
                  </a:cubicBezTo>
                  <a:cubicBezTo>
                    <a:pt x="28" y="283"/>
                    <a:pt x="30" y="278"/>
                    <a:pt x="31" y="274"/>
                  </a:cubicBezTo>
                  <a:cubicBezTo>
                    <a:pt x="32" y="271"/>
                    <a:pt x="35" y="265"/>
                    <a:pt x="37" y="263"/>
                  </a:cubicBezTo>
                  <a:cubicBezTo>
                    <a:pt x="41" y="262"/>
                    <a:pt x="45" y="264"/>
                    <a:pt x="47" y="266"/>
                  </a:cubicBezTo>
                  <a:cubicBezTo>
                    <a:pt x="51" y="270"/>
                    <a:pt x="47" y="274"/>
                    <a:pt x="46" y="277"/>
                  </a:cubicBezTo>
                  <a:cubicBezTo>
                    <a:pt x="45" y="280"/>
                    <a:pt x="44" y="282"/>
                    <a:pt x="43" y="285"/>
                  </a:cubicBezTo>
                  <a:cubicBezTo>
                    <a:pt x="47" y="287"/>
                    <a:pt x="52" y="289"/>
                    <a:pt x="56" y="291"/>
                  </a:cubicBezTo>
                  <a:cubicBezTo>
                    <a:pt x="59" y="282"/>
                    <a:pt x="59" y="282"/>
                    <a:pt x="59" y="282"/>
                  </a:cubicBezTo>
                  <a:cubicBezTo>
                    <a:pt x="62" y="276"/>
                    <a:pt x="66" y="270"/>
                    <a:pt x="63" y="263"/>
                  </a:cubicBezTo>
                  <a:cubicBezTo>
                    <a:pt x="61" y="254"/>
                    <a:pt x="57" y="251"/>
                    <a:pt x="50" y="246"/>
                  </a:cubicBezTo>
                  <a:cubicBezTo>
                    <a:pt x="44" y="241"/>
                    <a:pt x="38" y="236"/>
                    <a:pt x="31" y="229"/>
                  </a:cubicBezTo>
                  <a:cubicBezTo>
                    <a:pt x="28" y="226"/>
                    <a:pt x="28" y="226"/>
                    <a:pt x="28" y="226"/>
                  </a:cubicBezTo>
                  <a:cubicBezTo>
                    <a:pt x="25" y="223"/>
                    <a:pt x="23" y="220"/>
                    <a:pt x="21" y="216"/>
                  </a:cubicBezTo>
                  <a:cubicBezTo>
                    <a:pt x="20" y="214"/>
                    <a:pt x="19" y="211"/>
                    <a:pt x="19" y="208"/>
                  </a:cubicBezTo>
                  <a:cubicBezTo>
                    <a:pt x="20" y="205"/>
                    <a:pt x="20" y="205"/>
                    <a:pt x="20" y="205"/>
                  </a:cubicBezTo>
                  <a:cubicBezTo>
                    <a:pt x="23" y="202"/>
                    <a:pt x="26" y="198"/>
                    <a:pt x="29" y="195"/>
                  </a:cubicBezTo>
                  <a:cubicBezTo>
                    <a:pt x="31" y="193"/>
                    <a:pt x="35" y="188"/>
                    <a:pt x="38" y="187"/>
                  </a:cubicBezTo>
                  <a:cubicBezTo>
                    <a:pt x="42" y="187"/>
                    <a:pt x="45" y="191"/>
                    <a:pt x="46" y="194"/>
                  </a:cubicBezTo>
                  <a:cubicBezTo>
                    <a:pt x="47" y="195"/>
                    <a:pt x="47" y="196"/>
                    <a:pt x="47" y="197"/>
                  </a:cubicBezTo>
                  <a:cubicBezTo>
                    <a:pt x="47" y="197"/>
                    <a:pt x="47" y="197"/>
                    <a:pt x="47" y="197"/>
                  </a:cubicBezTo>
                  <a:cubicBezTo>
                    <a:pt x="46" y="200"/>
                    <a:pt x="43" y="202"/>
                    <a:pt x="41" y="203"/>
                  </a:cubicBezTo>
                  <a:cubicBezTo>
                    <a:pt x="39" y="205"/>
                    <a:pt x="37" y="207"/>
                    <a:pt x="36" y="209"/>
                  </a:cubicBezTo>
                  <a:cubicBezTo>
                    <a:pt x="36" y="209"/>
                    <a:pt x="36" y="209"/>
                    <a:pt x="36" y="209"/>
                  </a:cubicBezTo>
                  <a:cubicBezTo>
                    <a:pt x="36" y="209"/>
                    <a:pt x="36" y="209"/>
                    <a:pt x="36" y="209"/>
                  </a:cubicBezTo>
                  <a:cubicBezTo>
                    <a:pt x="39" y="213"/>
                    <a:pt x="42" y="217"/>
                    <a:pt x="45" y="220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6" y="208"/>
                    <a:pt x="62" y="205"/>
                    <a:pt x="63" y="197"/>
                  </a:cubicBezTo>
                  <a:cubicBezTo>
                    <a:pt x="64" y="188"/>
                    <a:pt x="61" y="183"/>
                    <a:pt x="57" y="177"/>
                  </a:cubicBezTo>
                  <a:cubicBezTo>
                    <a:pt x="53" y="170"/>
                    <a:pt x="49" y="162"/>
                    <a:pt x="46" y="154"/>
                  </a:cubicBezTo>
                  <a:cubicBezTo>
                    <a:pt x="44" y="151"/>
                    <a:pt x="43" y="148"/>
                    <a:pt x="42" y="146"/>
                  </a:cubicBezTo>
                  <a:cubicBezTo>
                    <a:pt x="42" y="143"/>
                    <a:pt x="41" y="141"/>
                    <a:pt x="41" y="138"/>
                  </a:cubicBezTo>
                  <a:cubicBezTo>
                    <a:pt x="41" y="135"/>
                    <a:pt x="42" y="130"/>
                    <a:pt x="45" y="127"/>
                  </a:cubicBezTo>
                  <a:cubicBezTo>
                    <a:pt x="48" y="125"/>
                    <a:pt x="52" y="123"/>
                    <a:pt x="56" y="121"/>
                  </a:cubicBezTo>
                  <a:cubicBezTo>
                    <a:pt x="59" y="120"/>
                    <a:pt x="66" y="117"/>
                    <a:pt x="68" y="118"/>
                  </a:cubicBezTo>
                  <a:cubicBezTo>
                    <a:pt x="72" y="119"/>
                    <a:pt x="74" y="124"/>
                    <a:pt x="73" y="127"/>
                  </a:cubicBezTo>
                  <a:cubicBezTo>
                    <a:pt x="73" y="132"/>
                    <a:pt x="68" y="133"/>
                    <a:pt x="65" y="134"/>
                  </a:cubicBezTo>
                  <a:cubicBezTo>
                    <a:pt x="62" y="135"/>
                    <a:pt x="60" y="136"/>
                    <a:pt x="57" y="137"/>
                  </a:cubicBezTo>
                  <a:cubicBezTo>
                    <a:pt x="59" y="142"/>
                    <a:pt x="60" y="146"/>
                    <a:pt x="62" y="150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6" y="144"/>
                    <a:pt x="84" y="143"/>
                    <a:pt x="87" y="136"/>
                  </a:cubicBezTo>
                  <a:cubicBezTo>
                    <a:pt x="92" y="128"/>
                    <a:pt x="91" y="123"/>
                    <a:pt x="90" y="115"/>
                  </a:cubicBezTo>
                  <a:cubicBezTo>
                    <a:pt x="89" y="107"/>
                    <a:pt x="88" y="98"/>
                    <a:pt x="88" y="89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79"/>
                    <a:pt x="89" y="76"/>
                    <a:pt x="90" y="74"/>
                  </a:cubicBezTo>
                  <a:cubicBezTo>
                    <a:pt x="91" y="71"/>
                    <a:pt x="94" y="66"/>
                    <a:pt x="97" y="64"/>
                  </a:cubicBezTo>
                  <a:cubicBezTo>
                    <a:pt x="101" y="64"/>
                    <a:pt x="106" y="64"/>
                    <a:pt x="110" y="64"/>
                  </a:cubicBezTo>
                  <a:cubicBezTo>
                    <a:pt x="113" y="63"/>
                    <a:pt x="121" y="63"/>
                    <a:pt x="123" y="65"/>
                  </a:cubicBezTo>
                  <a:cubicBezTo>
                    <a:pt x="126" y="68"/>
                    <a:pt x="125" y="72"/>
                    <a:pt x="124" y="75"/>
                  </a:cubicBezTo>
                  <a:cubicBezTo>
                    <a:pt x="122" y="80"/>
                    <a:pt x="117" y="78"/>
                    <a:pt x="113" y="78"/>
                  </a:cubicBezTo>
                  <a:cubicBezTo>
                    <a:pt x="110" y="78"/>
                    <a:pt x="108" y="79"/>
                    <a:pt x="105" y="78"/>
                  </a:cubicBezTo>
                  <a:cubicBezTo>
                    <a:pt x="105" y="83"/>
                    <a:pt x="104" y="88"/>
                    <a:pt x="104" y="93"/>
                  </a:cubicBezTo>
                  <a:cubicBezTo>
                    <a:pt x="114" y="93"/>
                    <a:pt x="114" y="93"/>
                    <a:pt x="114" y="93"/>
                  </a:cubicBezTo>
                  <a:cubicBezTo>
                    <a:pt x="120" y="92"/>
                    <a:pt x="127" y="94"/>
                    <a:pt x="133" y="89"/>
                  </a:cubicBezTo>
                  <a:cubicBezTo>
                    <a:pt x="140" y="83"/>
                    <a:pt x="142" y="78"/>
                    <a:pt x="144" y="71"/>
                  </a:cubicBezTo>
                  <a:cubicBezTo>
                    <a:pt x="146" y="63"/>
                    <a:pt x="148" y="54"/>
                    <a:pt x="152" y="46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6"/>
                    <a:pt x="158" y="34"/>
                    <a:pt x="159" y="32"/>
                  </a:cubicBezTo>
                  <a:cubicBezTo>
                    <a:pt x="162" y="30"/>
                    <a:pt x="166" y="27"/>
                    <a:pt x="170" y="27"/>
                  </a:cubicBezTo>
                  <a:cubicBezTo>
                    <a:pt x="174" y="28"/>
                    <a:pt x="178" y="29"/>
                    <a:pt x="182" y="31"/>
                  </a:cubicBezTo>
                  <a:cubicBezTo>
                    <a:pt x="185" y="32"/>
                    <a:pt x="192" y="35"/>
                    <a:pt x="193" y="37"/>
                  </a:cubicBezTo>
                  <a:cubicBezTo>
                    <a:pt x="195" y="40"/>
                    <a:pt x="193" y="45"/>
                    <a:pt x="190" y="47"/>
                  </a:cubicBezTo>
                  <a:cubicBezTo>
                    <a:pt x="186" y="51"/>
                    <a:pt x="182" y="47"/>
                    <a:pt x="179" y="46"/>
                  </a:cubicBezTo>
                  <a:cubicBezTo>
                    <a:pt x="176" y="45"/>
                    <a:pt x="174" y="44"/>
                    <a:pt x="172" y="43"/>
                  </a:cubicBezTo>
                  <a:cubicBezTo>
                    <a:pt x="170" y="47"/>
                    <a:pt x="167" y="51"/>
                    <a:pt x="166" y="56"/>
                  </a:cubicBezTo>
                  <a:cubicBezTo>
                    <a:pt x="175" y="59"/>
                    <a:pt x="175" y="59"/>
                    <a:pt x="175" y="59"/>
                  </a:cubicBezTo>
                  <a:cubicBezTo>
                    <a:pt x="180" y="61"/>
                    <a:pt x="186" y="65"/>
                    <a:pt x="194" y="63"/>
                  </a:cubicBezTo>
                  <a:cubicBezTo>
                    <a:pt x="202" y="61"/>
                    <a:pt x="206" y="57"/>
                    <a:pt x="210" y="50"/>
                  </a:cubicBezTo>
                  <a:cubicBezTo>
                    <a:pt x="215" y="44"/>
                    <a:pt x="221" y="37"/>
                    <a:pt x="227" y="31"/>
                  </a:cubicBezTo>
                  <a:cubicBezTo>
                    <a:pt x="229" y="28"/>
                    <a:pt x="232" y="26"/>
                    <a:pt x="234" y="24"/>
                  </a:cubicBezTo>
                  <a:cubicBezTo>
                    <a:pt x="235" y="23"/>
                    <a:pt x="235" y="23"/>
                    <a:pt x="235" y="23"/>
                  </a:cubicBezTo>
                  <a:cubicBezTo>
                    <a:pt x="237" y="22"/>
                    <a:pt x="237" y="22"/>
                    <a:pt x="237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42" y="20"/>
                    <a:pt x="248" y="19"/>
                    <a:pt x="251" y="20"/>
                  </a:cubicBezTo>
                  <a:cubicBezTo>
                    <a:pt x="254" y="22"/>
                    <a:pt x="258" y="25"/>
                    <a:pt x="261" y="28"/>
                  </a:cubicBezTo>
                  <a:cubicBezTo>
                    <a:pt x="263" y="31"/>
                    <a:pt x="268" y="35"/>
                    <a:pt x="269" y="38"/>
                  </a:cubicBezTo>
                  <a:cubicBezTo>
                    <a:pt x="269" y="42"/>
                    <a:pt x="265" y="45"/>
                    <a:pt x="263" y="46"/>
                  </a:cubicBezTo>
                  <a:cubicBezTo>
                    <a:pt x="257" y="48"/>
                    <a:pt x="255" y="43"/>
                    <a:pt x="252" y="41"/>
                  </a:cubicBezTo>
                  <a:cubicBezTo>
                    <a:pt x="250" y="39"/>
                    <a:pt x="248" y="37"/>
                    <a:pt x="247" y="35"/>
                  </a:cubicBezTo>
                  <a:cubicBezTo>
                    <a:pt x="243" y="39"/>
                    <a:pt x="239" y="41"/>
                    <a:pt x="236" y="45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48" y="56"/>
                    <a:pt x="251" y="62"/>
                    <a:pt x="259" y="62"/>
                  </a:cubicBezTo>
                  <a:cubicBezTo>
                    <a:pt x="268" y="63"/>
                    <a:pt x="273" y="61"/>
                    <a:pt x="279" y="57"/>
                  </a:cubicBezTo>
                  <a:cubicBezTo>
                    <a:pt x="287" y="52"/>
                    <a:pt x="294" y="49"/>
                    <a:pt x="303" y="45"/>
                  </a:cubicBezTo>
                  <a:cubicBezTo>
                    <a:pt x="305" y="44"/>
                    <a:pt x="308" y="43"/>
                    <a:pt x="310" y="42"/>
                  </a:cubicBezTo>
                  <a:cubicBezTo>
                    <a:pt x="313" y="41"/>
                    <a:pt x="315" y="41"/>
                    <a:pt x="318" y="41"/>
                  </a:cubicBezTo>
                  <a:cubicBezTo>
                    <a:pt x="321" y="41"/>
                    <a:pt x="326" y="42"/>
                    <a:pt x="329" y="44"/>
                  </a:cubicBezTo>
                  <a:cubicBezTo>
                    <a:pt x="331" y="48"/>
                    <a:pt x="333" y="52"/>
                    <a:pt x="335" y="56"/>
                  </a:cubicBezTo>
                  <a:cubicBezTo>
                    <a:pt x="336" y="59"/>
                    <a:pt x="339" y="65"/>
                    <a:pt x="338" y="68"/>
                  </a:cubicBezTo>
                  <a:cubicBezTo>
                    <a:pt x="337" y="71"/>
                    <a:pt x="333" y="73"/>
                    <a:pt x="329" y="73"/>
                  </a:cubicBezTo>
                  <a:cubicBezTo>
                    <a:pt x="324" y="73"/>
                    <a:pt x="323" y="68"/>
                    <a:pt x="322" y="64"/>
                  </a:cubicBezTo>
                  <a:cubicBezTo>
                    <a:pt x="321" y="62"/>
                    <a:pt x="320" y="59"/>
                    <a:pt x="319" y="57"/>
                  </a:cubicBezTo>
                  <a:cubicBezTo>
                    <a:pt x="314" y="59"/>
                    <a:pt x="310" y="60"/>
                    <a:pt x="306" y="62"/>
                  </a:cubicBezTo>
                  <a:cubicBezTo>
                    <a:pt x="309" y="71"/>
                    <a:pt x="309" y="71"/>
                    <a:pt x="309" y="71"/>
                  </a:cubicBezTo>
                  <a:cubicBezTo>
                    <a:pt x="312" y="76"/>
                    <a:pt x="313" y="83"/>
                    <a:pt x="320" y="87"/>
                  </a:cubicBezTo>
                  <a:cubicBezTo>
                    <a:pt x="328" y="91"/>
                    <a:pt x="333" y="91"/>
                    <a:pt x="341" y="89"/>
                  </a:cubicBezTo>
                  <a:cubicBezTo>
                    <a:pt x="349" y="88"/>
                    <a:pt x="358" y="88"/>
                    <a:pt x="367" y="88"/>
                  </a:cubicBezTo>
                  <a:cubicBezTo>
                    <a:pt x="373" y="88"/>
                    <a:pt x="373" y="88"/>
                    <a:pt x="373" y="88"/>
                  </a:cubicBezTo>
                  <a:cubicBezTo>
                    <a:pt x="377" y="88"/>
                    <a:pt x="380" y="88"/>
                    <a:pt x="383" y="89"/>
                  </a:cubicBezTo>
                  <a:cubicBezTo>
                    <a:pt x="386" y="91"/>
                    <a:pt x="390" y="93"/>
                    <a:pt x="392" y="97"/>
                  </a:cubicBezTo>
                  <a:cubicBezTo>
                    <a:pt x="392" y="101"/>
                    <a:pt x="392" y="105"/>
                    <a:pt x="392" y="110"/>
                  </a:cubicBezTo>
                  <a:cubicBezTo>
                    <a:pt x="393" y="113"/>
                    <a:pt x="393" y="120"/>
                    <a:pt x="391" y="122"/>
                  </a:cubicBezTo>
                  <a:cubicBezTo>
                    <a:pt x="389" y="125"/>
                    <a:pt x="384" y="125"/>
                    <a:pt x="381" y="124"/>
                  </a:cubicBezTo>
                  <a:cubicBezTo>
                    <a:pt x="376" y="121"/>
                    <a:pt x="378" y="116"/>
                    <a:pt x="378" y="113"/>
                  </a:cubicBezTo>
                  <a:cubicBezTo>
                    <a:pt x="378" y="110"/>
                    <a:pt x="377" y="107"/>
                    <a:pt x="378" y="105"/>
                  </a:cubicBezTo>
                  <a:cubicBezTo>
                    <a:pt x="373" y="105"/>
                    <a:pt x="368" y="104"/>
                    <a:pt x="363" y="104"/>
                  </a:cubicBezTo>
                  <a:cubicBezTo>
                    <a:pt x="363" y="114"/>
                    <a:pt x="363" y="114"/>
                    <a:pt x="363" y="114"/>
                  </a:cubicBezTo>
                  <a:cubicBezTo>
                    <a:pt x="364" y="120"/>
                    <a:pt x="362" y="127"/>
                    <a:pt x="367" y="133"/>
                  </a:cubicBezTo>
                  <a:cubicBezTo>
                    <a:pt x="373" y="140"/>
                    <a:pt x="378" y="141"/>
                    <a:pt x="386" y="143"/>
                  </a:cubicBezTo>
                  <a:cubicBezTo>
                    <a:pt x="393" y="145"/>
                    <a:pt x="402" y="148"/>
                    <a:pt x="410" y="151"/>
                  </a:cubicBezTo>
                  <a:cubicBezTo>
                    <a:pt x="418" y="155"/>
                    <a:pt x="418" y="155"/>
                    <a:pt x="418" y="155"/>
                  </a:cubicBezTo>
                  <a:cubicBezTo>
                    <a:pt x="420" y="156"/>
                    <a:pt x="422" y="157"/>
                    <a:pt x="424" y="159"/>
                  </a:cubicBezTo>
                  <a:cubicBezTo>
                    <a:pt x="426" y="161"/>
                    <a:pt x="429" y="166"/>
                    <a:pt x="429" y="169"/>
                  </a:cubicBezTo>
                  <a:cubicBezTo>
                    <a:pt x="428" y="173"/>
                    <a:pt x="427" y="178"/>
                    <a:pt x="425" y="182"/>
                  </a:cubicBezTo>
                  <a:cubicBezTo>
                    <a:pt x="424" y="184"/>
                    <a:pt x="422" y="191"/>
                    <a:pt x="419" y="192"/>
                  </a:cubicBezTo>
                  <a:cubicBezTo>
                    <a:pt x="416" y="194"/>
                    <a:pt x="411" y="192"/>
                    <a:pt x="409" y="190"/>
                  </a:cubicBezTo>
                  <a:cubicBezTo>
                    <a:pt x="405" y="186"/>
                    <a:pt x="409" y="182"/>
                    <a:pt x="410" y="179"/>
                  </a:cubicBezTo>
                  <a:cubicBezTo>
                    <a:pt x="412" y="176"/>
                    <a:pt x="412" y="173"/>
                    <a:pt x="413" y="171"/>
                  </a:cubicBezTo>
                  <a:cubicBezTo>
                    <a:pt x="409" y="169"/>
                    <a:pt x="405" y="167"/>
                    <a:pt x="401" y="165"/>
                  </a:cubicBezTo>
                  <a:cubicBezTo>
                    <a:pt x="397" y="174"/>
                    <a:pt x="397" y="174"/>
                    <a:pt x="397" y="174"/>
                  </a:cubicBezTo>
                  <a:cubicBezTo>
                    <a:pt x="395" y="180"/>
                    <a:pt x="391" y="186"/>
                    <a:pt x="393" y="193"/>
                  </a:cubicBezTo>
                  <a:cubicBezTo>
                    <a:pt x="395" y="202"/>
                    <a:pt x="400" y="205"/>
                    <a:pt x="406" y="210"/>
                  </a:cubicBezTo>
                  <a:cubicBezTo>
                    <a:pt x="412" y="215"/>
                    <a:pt x="419" y="220"/>
                    <a:pt x="426" y="227"/>
                  </a:cubicBezTo>
                  <a:cubicBezTo>
                    <a:pt x="427" y="228"/>
                    <a:pt x="427" y="228"/>
                    <a:pt x="427" y="228"/>
                  </a:cubicBezTo>
                  <a:cubicBezTo>
                    <a:pt x="430" y="232"/>
                    <a:pt x="434" y="236"/>
                    <a:pt x="435" y="239"/>
                  </a:cubicBezTo>
                  <a:cubicBezTo>
                    <a:pt x="437" y="242"/>
                    <a:pt x="438" y="248"/>
                    <a:pt x="437" y="25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6" name="Rectangle 424"/>
            <p:cNvSpPr>
              <a:spLocks noChangeArrowheads="1"/>
            </p:cNvSpPr>
            <p:nvPr/>
          </p:nvSpPr>
          <p:spPr bwMode="auto">
            <a:xfrm>
              <a:off x="4829175" y="3998913"/>
              <a:ext cx="2519363" cy="317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7" name="Freeform 425"/>
            <p:cNvSpPr>
              <a:spLocks/>
            </p:cNvSpPr>
            <p:nvPr/>
          </p:nvSpPr>
          <p:spPr bwMode="auto">
            <a:xfrm>
              <a:off x="5345113" y="4094163"/>
              <a:ext cx="155575" cy="12541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0" y="5"/>
                </a:cxn>
                <a:cxn ang="0">
                  <a:pos x="60" y="8"/>
                </a:cxn>
                <a:cxn ang="0">
                  <a:pos x="66" y="52"/>
                </a:cxn>
                <a:cxn ang="0">
                  <a:pos x="67" y="56"/>
                </a:cxn>
                <a:cxn ang="0">
                  <a:pos x="70" y="57"/>
                </a:cxn>
                <a:cxn ang="0">
                  <a:pos x="70" y="57"/>
                </a:cxn>
                <a:cxn ang="0">
                  <a:pos x="57" y="57"/>
                </a:cxn>
                <a:cxn ang="0">
                  <a:pos x="57" y="57"/>
                </a:cxn>
                <a:cxn ang="0">
                  <a:pos x="60" y="54"/>
                </a:cxn>
                <a:cxn ang="0">
                  <a:pos x="59" y="52"/>
                </a:cxn>
                <a:cxn ang="0">
                  <a:pos x="53" y="10"/>
                </a:cxn>
                <a:cxn ang="0">
                  <a:pos x="33" y="57"/>
                </a:cxn>
                <a:cxn ang="0">
                  <a:pos x="32" y="57"/>
                </a:cxn>
                <a:cxn ang="0">
                  <a:pos x="12" y="10"/>
                </a:cxn>
                <a:cxn ang="0">
                  <a:pos x="6" y="52"/>
                </a:cxn>
                <a:cxn ang="0">
                  <a:pos x="6" y="55"/>
                </a:cxn>
                <a:cxn ang="0">
                  <a:pos x="8" y="57"/>
                </a:cxn>
                <a:cxn ang="0">
                  <a:pos x="8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3" y="55"/>
                </a:cxn>
                <a:cxn ang="0">
                  <a:pos x="3" y="52"/>
                </a:cxn>
                <a:cxn ang="0">
                  <a:pos x="10" y="6"/>
                </a:cxn>
                <a:cxn ang="0">
                  <a:pos x="7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5" y="0"/>
                </a:cxn>
                <a:cxn ang="0">
                  <a:pos x="35" y="47"/>
                </a:cxn>
                <a:cxn ang="0">
                  <a:pos x="55" y="0"/>
                </a:cxn>
              </a:cxnLst>
              <a:rect l="0" t="0" r="r" b="b"/>
              <a:pathLst>
                <a:path w="70" h="57">
                  <a:moveTo>
                    <a:pt x="5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1" y="1"/>
                    <a:pt x="60" y="2"/>
                    <a:pt x="60" y="5"/>
                  </a:cubicBezTo>
                  <a:cubicBezTo>
                    <a:pt x="60" y="6"/>
                    <a:pt x="60" y="7"/>
                    <a:pt x="60" y="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4"/>
                    <a:pt x="67" y="55"/>
                    <a:pt x="67" y="56"/>
                  </a:cubicBezTo>
                  <a:cubicBezTo>
                    <a:pt x="68" y="56"/>
                    <a:pt x="69" y="57"/>
                    <a:pt x="70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9" y="57"/>
                    <a:pt x="60" y="56"/>
                    <a:pt x="60" y="54"/>
                  </a:cubicBezTo>
                  <a:cubicBezTo>
                    <a:pt x="60" y="54"/>
                    <a:pt x="60" y="53"/>
                    <a:pt x="59" y="52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3"/>
                    <a:pt x="6" y="54"/>
                    <a:pt x="6" y="55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7"/>
                    <a:pt x="2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3" y="54"/>
                    <a:pt x="3" y="53"/>
                    <a:pt x="3" y="5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5" y="47"/>
                    <a:pt x="35" y="47"/>
                    <a:pt x="35" y="4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8" name="Freeform 426"/>
            <p:cNvSpPr>
              <a:spLocks/>
            </p:cNvSpPr>
            <p:nvPr/>
          </p:nvSpPr>
          <p:spPr bwMode="auto">
            <a:xfrm>
              <a:off x="5565775" y="4094163"/>
              <a:ext cx="85725" cy="125413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4" y="3"/>
                </a:cxn>
                <a:cxn ang="0">
                  <a:pos x="30" y="2"/>
                </a:cxn>
                <a:cxn ang="0">
                  <a:pos x="11" y="2"/>
                </a:cxn>
                <a:cxn ang="0">
                  <a:pos x="11" y="28"/>
                </a:cxn>
                <a:cxn ang="0">
                  <a:pos x="28" y="28"/>
                </a:cxn>
                <a:cxn ang="0">
                  <a:pos x="32" y="27"/>
                </a:cxn>
                <a:cxn ang="0">
                  <a:pos x="32" y="26"/>
                </a:cxn>
                <a:cxn ang="0">
                  <a:pos x="33" y="26"/>
                </a:cxn>
                <a:cxn ang="0">
                  <a:pos x="33" y="31"/>
                </a:cxn>
                <a:cxn ang="0">
                  <a:pos x="32" y="31"/>
                </a:cxn>
                <a:cxn ang="0">
                  <a:pos x="31" y="30"/>
                </a:cxn>
                <a:cxn ang="0">
                  <a:pos x="29" y="29"/>
                </a:cxn>
                <a:cxn ang="0">
                  <a:pos x="11" y="29"/>
                </a:cxn>
                <a:cxn ang="0">
                  <a:pos x="11" y="47"/>
                </a:cxn>
                <a:cxn ang="0">
                  <a:pos x="11" y="53"/>
                </a:cxn>
                <a:cxn ang="0">
                  <a:pos x="14" y="55"/>
                </a:cxn>
                <a:cxn ang="0">
                  <a:pos x="19" y="55"/>
                </a:cxn>
                <a:cxn ang="0">
                  <a:pos x="29" y="55"/>
                </a:cxn>
                <a:cxn ang="0">
                  <a:pos x="35" y="55"/>
                </a:cxn>
                <a:cxn ang="0">
                  <a:pos x="37" y="54"/>
                </a:cxn>
                <a:cxn ang="0">
                  <a:pos x="39" y="50"/>
                </a:cxn>
                <a:cxn ang="0">
                  <a:pos x="39" y="50"/>
                </a:cxn>
                <a:cxn ang="0">
                  <a:pos x="39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3"/>
                </a:cxn>
                <a:cxn ang="0">
                  <a:pos x="4" y="6"/>
                </a:cxn>
                <a:cxn ang="0">
                  <a:pos x="3" y="2"/>
                </a:cxn>
                <a:cxn ang="0">
                  <a:pos x="0" y="1"/>
                </a:cxn>
              </a:cxnLst>
              <a:rect l="0" t="0" r="r" b="b"/>
              <a:pathLst>
                <a:path w="39" h="57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5"/>
                    <a:pt x="34" y="3"/>
                    <a:pt x="34" y="3"/>
                  </a:cubicBezTo>
                  <a:cubicBezTo>
                    <a:pt x="33" y="2"/>
                    <a:pt x="32" y="2"/>
                    <a:pt x="3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0" y="28"/>
                    <a:pt x="31" y="27"/>
                    <a:pt x="32" y="27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2" y="30"/>
                    <a:pt x="31" y="30"/>
                  </a:cubicBezTo>
                  <a:cubicBezTo>
                    <a:pt x="31" y="29"/>
                    <a:pt x="30" y="29"/>
                    <a:pt x="29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11" y="52"/>
                    <a:pt x="11" y="53"/>
                  </a:cubicBezTo>
                  <a:cubicBezTo>
                    <a:pt x="12" y="54"/>
                    <a:pt x="13" y="55"/>
                    <a:pt x="14" y="55"/>
                  </a:cubicBezTo>
                  <a:cubicBezTo>
                    <a:pt x="15" y="55"/>
                    <a:pt x="16" y="55"/>
                    <a:pt x="19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2" y="55"/>
                    <a:pt x="34" y="55"/>
                    <a:pt x="35" y="55"/>
                  </a:cubicBezTo>
                  <a:cubicBezTo>
                    <a:pt x="36" y="55"/>
                    <a:pt x="37" y="55"/>
                    <a:pt x="37" y="54"/>
                  </a:cubicBezTo>
                  <a:cubicBezTo>
                    <a:pt x="38" y="53"/>
                    <a:pt x="38" y="52"/>
                    <a:pt x="39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6"/>
                    <a:pt x="3" y="56"/>
                  </a:cubicBezTo>
                  <a:cubicBezTo>
                    <a:pt x="4" y="56"/>
                    <a:pt x="4" y="55"/>
                    <a:pt x="4" y="5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3"/>
                    <a:pt x="3" y="2"/>
                  </a:cubicBezTo>
                  <a:cubicBezTo>
                    <a:pt x="3" y="1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699" name="Freeform 427"/>
            <p:cNvSpPr>
              <a:spLocks/>
            </p:cNvSpPr>
            <p:nvPr/>
          </p:nvSpPr>
          <p:spPr bwMode="auto">
            <a:xfrm>
              <a:off x="5711825" y="4094163"/>
              <a:ext cx="155575" cy="12541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5" y="0"/>
                </a:cxn>
                <a:cxn ang="0">
                  <a:pos x="65" y="0"/>
                </a:cxn>
                <a:cxn ang="0">
                  <a:pos x="60" y="5"/>
                </a:cxn>
                <a:cxn ang="0">
                  <a:pos x="60" y="8"/>
                </a:cxn>
                <a:cxn ang="0">
                  <a:pos x="66" y="52"/>
                </a:cxn>
                <a:cxn ang="0">
                  <a:pos x="67" y="56"/>
                </a:cxn>
                <a:cxn ang="0">
                  <a:pos x="70" y="57"/>
                </a:cxn>
                <a:cxn ang="0">
                  <a:pos x="70" y="57"/>
                </a:cxn>
                <a:cxn ang="0">
                  <a:pos x="57" y="57"/>
                </a:cxn>
                <a:cxn ang="0">
                  <a:pos x="57" y="57"/>
                </a:cxn>
                <a:cxn ang="0">
                  <a:pos x="60" y="54"/>
                </a:cxn>
                <a:cxn ang="0">
                  <a:pos x="60" y="52"/>
                </a:cxn>
                <a:cxn ang="0">
                  <a:pos x="54" y="10"/>
                </a:cxn>
                <a:cxn ang="0">
                  <a:pos x="33" y="57"/>
                </a:cxn>
                <a:cxn ang="0">
                  <a:pos x="33" y="57"/>
                </a:cxn>
                <a:cxn ang="0">
                  <a:pos x="12" y="10"/>
                </a:cxn>
                <a:cxn ang="0">
                  <a:pos x="6" y="52"/>
                </a:cxn>
                <a:cxn ang="0">
                  <a:pos x="6" y="55"/>
                </a:cxn>
                <a:cxn ang="0">
                  <a:pos x="9" y="57"/>
                </a:cxn>
                <a:cxn ang="0">
                  <a:pos x="9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2" y="56"/>
                </a:cxn>
                <a:cxn ang="0">
                  <a:pos x="3" y="55"/>
                </a:cxn>
                <a:cxn ang="0">
                  <a:pos x="4" y="52"/>
                </a:cxn>
                <a:cxn ang="0">
                  <a:pos x="10" y="6"/>
                </a:cxn>
                <a:cxn ang="0">
                  <a:pos x="7" y="1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5" y="0"/>
                </a:cxn>
                <a:cxn ang="0">
                  <a:pos x="35" y="47"/>
                </a:cxn>
                <a:cxn ang="0">
                  <a:pos x="55" y="0"/>
                </a:cxn>
              </a:cxnLst>
              <a:rect l="0" t="0" r="r" b="b"/>
              <a:pathLst>
                <a:path w="70" h="57">
                  <a:moveTo>
                    <a:pt x="5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1" y="1"/>
                    <a:pt x="60" y="2"/>
                    <a:pt x="60" y="5"/>
                  </a:cubicBezTo>
                  <a:cubicBezTo>
                    <a:pt x="60" y="6"/>
                    <a:pt x="60" y="7"/>
                    <a:pt x="60" y="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7" y="54"/>
                    <a:pt x="67" y="55"/>
                    <a:pt x="67" y="56"/>
                  </a:cubicBezTo>
                  <a:cubicBezTo>
                    <a:pt x="68" y="56"/>
                    <a:pt x="69" y="57"/>
                    <a:pt x="70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9" y="57"/>
                    <a:pt x="60" y="56"/>
                    <a:pt x="60" y="54"/>
                  </a:cubicBezTo>
                  <a:cubicBezTo>
                    <a:pt x="60" y="54"/>
                    <a:pt x="60" y="53"/>
                    <a:pt x="60" y="5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53"/>
                    <a:pt x="6" y="54"/>
                    <a:pt x="6" y="55"/>
                  </a:cubicBezTo>
                  <a:cubicBezTo>
                    <a:pt x="6" y="56"/>
                    <a:pt x="7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7"/>
                    <a:pt x="2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4" y="54"/>
                    <a:pt x="4" y="53"/>
                    <a:pt x="4" y="52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3"/>
                    <a:pt x="8" y="2"/>
                    <a:pt x="7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5" y="47"/>
                    <a:pt x="35" y="47"/>
                    <a:pt x="35" y="4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0" name="Freeform 428"/>
            <p:cNvSpPr>
              <a:spLocks noEditPoints="1"/>
            </p:cNvSpPr>
            <p:nvPr/>
          </p:nvSpPr>
          <p:spPr bwMode="auto">
            <a:xfrm>
              <a:off x="5930900" y="4094163"/>
              <a:ext cx="92075" cy="1254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25" y="0"/>
                </a:cxn>
                <a:cxn ang="0">
                  <a:pos x="30" y="3"/>
                </a:cxn>
                <a:cxn ang="0">
                  <a:pos x="34" y="7"/>
                </a:cxn>
                <a:cxn ang="0">
                  <a:pos x="36" y="14"/>
                </a:cxn>
                <a:cxn ang="0">
                  <a:pos x="29" y="25"/>
                </a:cxn>
                <a:cxn ang="0">
                  <a:pos x="38" y="30"/>
                </a:cxn>
                <a:cxn ang="0">
                  <a:pos x="41" y="40"/>
                </a:cxn>
                <a:cxn ang="0">
                  <a:pos x="39" y="50"/>
                </a:cxn>
                <a:cxn ang="0">
                  <a:pos x="32" y="56"/>
                </a:cxn>
                <a:cxn ang="0">
                  <a:pos x="23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4" y="56"/>
                </a:cxn>
                <a:cxn ang="0">
                  <a:pos x="4" y="50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11" y="26"/>
                </a:cxn>
                <a:cxn ang="0">
                  <a:pos x="18" y="26"/>
                </a:cxn>
                <a:cxn ang="0">
                  <a:pos x="28" y="22"/>
                </a:cxn>
                <a:cxn ang="0">
                  <a:pos x="30" y="14"/>
                </a:cxn>
                <a:cxn ang="0">
                  <a:pos x="28" y="7"/>
                </a:cxn>
                <a:cxn ang="0">
                  <a:pos x="23" y="3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16" y="28"/>
                </a:cxn>
                <a:cxn ang="0">
                  <a:pos x="11" y="28"/>
                </a:cxn>
                <a:cxn ang="0">
                  <a:pos x="11" y="46"/>
                </a:cxn>
                <a:cxn ang="0">
                  <a:pos x="11" y="51"/>
                </a:cxn>
                <a:cxn ang="0">
                  <a:pos x="13" y="53"/>
                </a:cxn>
                <a:cxn ang="0">
                  <a:pos x="16" y="55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44"/>
                </a:cxn>
                <a:cxn ang="0">
                  <a:pos x="33" y="33"/>
                </a:cxn>
                <a:cxn ang="0">
                  <a:pos x="27" y="28"/>
                </a:cxn>
                <a:cxn ang="0">
                  <a:pos x="16" y="28"/>
                </a:cxn>
              </a:cxnLst>
              <a:rect l="0" t="0" r="r" b="b"/>
              <a:pathLst>
                <a:path w="41" h="5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6" y="1"/>
                    <a:pt x="28" y="1"/>
                    <a:pt x="30" y="3"/>
                  </a:cubicBezTo>
                  <a:cubicBezTo>
                    <a:pt x="32" y="4"/>
                    <a:pt x="33" y="5"/>
                    <a:pt x="34" y="7"/>
                  </a:cubicBezTo>
                  <a:cubicBezTo>
                    <a:pt x="35" y="9"/>
                    <a:pt x="36" y="11"/>
                    <a:pt x="36" y="14"/>
                  </a:cubicBezTo>
                  <a:cubicBezTo>
                    <a:pt x="36" y="18"/>
                    <a:pt x="34" y="22"/>
                    <a:pt x="29" y="25"/>
                  </a:cubicBezTo>
                  <a:cubicBezTo>
                    <a:pt x="33" y="26"/>
                    <a:pt x="36" y="28"/>
                    <a:pt x="38" y="30"/>
                  </a:cubicBezTo>
                  <a:cubicBezTo>
                    <a:pt x="40" y="33"/>
                    <a:pt x="41" y="36"/>
                    <a:pt x="41" y="40"/>
                  </a:cubicBezTo>
                  <a:cubicBezTo>
                    <a:pt x="41" y="44"/>
                    <a:pt x="40" y="47"/>
                    <a:pt x="39" y="50"/>
                  </a:cubicBezTo>
                  <a:cubicBezTo>
                    <a:pt x="37" y="53"/>
                    <a:pt x="35" y="55"/>
                    <a:pt x="32" y="56"/>
                  </a:cubicBezTo>
                  <a:cubicBezTo>
                    <a:pt x="30" y="57"/>
                    <a:pt x="27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3" y="56"/>
                    <a:pt x="4" y="56"/>
                  </a:cubicBezTo>
                  <a:cubicBezTo>
                    <a:pt x="4" y="55"/>
                    <a:pt x="4" y="53"/>
                    <a:pt x="4" y="5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3" y="1"/>
                    <a:pt x="2" y="0"/>
                    <a:pt x="0" y="0"/>
                  </a:cubicBezTo>
                  <a:close/>
                  <a:moveTo>
                    <a:pt x="11" y="1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23" y="26"/>
                    <a:pt x="26" y="25"/>
                    <a:pt x="28" y="22"/>
                  </a:cubicBezTo>
                  <a:cubicBezTo>
                    <a:pt x="29" y="20"/>
                    <a:pt x="30" y="17"/>
                    <a:pt x="30" y="14"/>
                  </a:cubicBezTo>
                  <a:cubicBezTo>
                    <a:pt x="30" y="11"/>
                    <a:pt x="29" y="9"/>
                    <a:pt x="28" y="7"/>
                  </a:cubicBezTo>
                  <a:cubicBezTo>
                    <a:pt x="27" y="5"/>
                    <a:pt x="25" y="4"/>
                    <a:pt x="23" y="3"/>
                  </a:cubicBezTo>
                  <a:cubicBezTo>
                    <a:pt x="21" y="2"/>
                    <a:pt x="17" y="1"/>
                    <a:pt x="13" y="1"/>
                  </a:cubicBezTo>
                  <a:lnTo>
                    <a:pt x="11" y="1"/>
                  </a:lnTo>
                  <a:close/>
                  <a:moveTo>
                    <a:pt x="16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8"/>
                    <a:pt x="11" y="50"/>
                    <a:pt x="11" y="51"/>
                  </a:cubicBezTo>
                  <a:cubicBezTo>
                    <a:pt x="12" y="51"/>
                    <a:pt x="12" y="52"/>
                    <a:pt x="13" y="53"/>
                  </a:cubicBezTo>
                  <a:cubicBezTo>
                    <a:pt x="13" y="54"/>
                    <a:pt x="15" y="55"/>
                    <a:pt x="16" y="55"/>
                  </a:cubicBezTo>
                  <a:cubicBezTo>
                    <a:pt x="18" y="56"/>
                    <a:pt x="20" y="56"/>
                    <a:pt x="23" y="56"/>
                  </a:cubicBezTo>
                  <a:cubicBezTo>
                    <a:pt x="27" y="56"/>
                    <a:pt x="30" y="55"/>
                    <a:pt x="32" y="53"/>
                  </a:cubicBezTo>
                  <a:cubicBezTo>
                    <a:pt x="34" y="51"/>
                    <a:pt x="35" y="48"/>
                    <a:pt x="35" y="44"/>
                  </a:cubicBezTo>
                  <a:cubicBezTo>
                    <a:pt x="35" y="39"/>
                    <a:pt x="34" y="36"/>
                    <a:pt x="33" y="33"/>
                  </a:cubicBezTo>
                  <a:cubicBezTo>
                    <a:pt x="31" y="31"/>
                    <a:pt x="29" y="29"/>
                    <a:pt x="27" y="28"/>
                  </a:cubicBezTo>
                  <a:cubicBezTo>
                    <a:pt x="25" y="28"/>
                    <a:pt x="21" y="28"/>
                    <a:pt x="16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1" name="Freeform 429"/>
            <p:cNvSpPr>
              <a:spLocks noEditPoints="1"/>
            </p:cNvSpPr>
            <p:nvPr/>
          </p:nvSpPr>
          <p:spPr bwMode="auto">
            <a:xfrm>
              <a:off x="6094413" y="4094163"/>
              <a:ext cx="130175" cy="128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5" y="0"/>
                </a:cxn>
                <a:cxn ang="0">
                  <a:pos x="30" y="2"/>
                </a:cxn>
                <a:cxn ang="0">
                  <a:pos x="35" y="6"/>
                </a:cxn>
                <a:cxn ang="0">
                  <a:pos x="36" y="13"/>
                </a:cxn>
                <a:cxn ang="0">
                  <a:pos x="34" y="21"/>
                </a:cxn>
                <a:cxn ang="0">
                  <a:pos x="26" y="28"/>
                </a:cxn>
                <a:cxn ang="0">
                  <a:pos x="30" y="34"/>
                </a:cxn>
                <a:cxn ang="0">
                  <a:pos x="37" y="44"/>
                </a:cxn>
                <a:cxn ang="0">
                  <a:pos x="46" y="54"/>
                </a:cxn>
                <a:cxn ang="0">
                  <a:pos x="52" y="56"/>
                </a:cxn>
                <a:cxn ang="0">
                  <a:pos x="59" y="53"/>
                </a:cxn>
                <a:cxn ang="0">
                  <a:pos x="59" y="54"/>
                </a:cxn>
                <a:cxn ang="0">
                  <a:pos x="47" y="58"/>
                </a:cxn>
                <a:cxn ang="0">
                  <a:pos x="38" y="55"/>
                </a:cxn>
                <a:cxn ang="0">
                  <a:pos x="26" y="39"/>
                </a:cxn>
                <a:cxn ang="0">
                  <a:pos x="26" y="39"/>
                </a:cxn>
                <a:cxn ang="0">
                  <a:pos x="20" y="30"/>
                </a:cxn>
                <a:cxn ang="0">
                  <a:pos x="15" y="30"/>
                </a:cxn>
                <a:cxn ang="0">
                  <a:pos x="10" y="30"/>
                </a:cxn>
                <a:cxn ang="0">
                  <a:pos x="10" y="52"/>
                </a:cxn>
                <a:cxn ang="0">
                  <a:pos x="11" y="56"/>
                </a:cxn>
                <a:cxn ang="0">
                  <a:pos x="14" y="57"/>
                </a:cxn>
                <a:cxn ang="0">
                  <a:pos x="14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1"/>
                </a:cxn>
                <a:cxn ang="0">
                  <a:pos x="4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10" y="1"/>
                </a:cxn>
                <a:cxn ang="0">
                  <a:pos x="10" y="28"/>
                </a:cxn>
                <a:cxn ang="0">
                  <a:pos x="16" y="28"/>
                </a:cxn>
                <a:cxn ang="0">
                  <a:pos x="27" y="25"/>
                </a:cxn>
                <a:cxn ang="0">
                  <a:pos x="30" y="16"/>
                </a:cxn>
                <a:cxn ang="0">
                  <a:pos x="27" y="6"/>
                </a:cxn>
                <a:cxn ang="0">
                  <a:pos x="15" y="1"/>
                </a:cxn>
                <a:cxn ang="0">
                  <a:pos x="10" y="1"/>
                </a:cxn>
              </a:cxnLst>
              <a:rect l="0" t="0" r="r" b="b"/>
              <a:pathLst>
                <a:path w="59" h="5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7" y="0"/>
                    <a:pt x="29" y="1"/>
                    <a:pt x="30" y="2"/>
                  </a:cubicBezTo>
                  <a:cubicBezTo>
                    <a:pt x="32" y="3"/>
                    <a:pt x="34" y="4"/>
                    <a:pt x="35" y="6"/>
                  </a:cubicBezTo>
                  <a:cubicBezTo>
                    <a:pt x="36" y="8"/>
                    <a:pt x="36" y="10"/>
                    <a:pt x="36" y="13"/>
                  </a:cubicBezTo>
                  <a:cubicBezTo>
                    <a:pt x="36" y="16"/>
                    <a:pt x="35" y="18"/>
                    <a:pt x="34" y="21"/>
                  </a:cubicBezTo>
                  <a:cubicBezTo>
                    <a:pt x="32" y="24"/>
                    <a:pt x="29" y="26"/>
                    <a:pt x="26" y="28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5"/>
                    <a:pt x="34" y="39"/>
                    <a:pt x="37" y="44"/>
                  </a:cubicBezTo>
                  <a:cubicBezTo>
                    <a:pt x="41" y="49"/>
                    <a:pt x="44" y="53"/>
                    <a:pt x="46" y="54"/>
                  </a:cubicBezTo>
                  <a:cubicBezTo>
                    <a:pt x="48" y="55"/>
                    <a:pt x="50" y="56"/>
                    <a:pt x="52" y="56"/>
                  </a:cubicBezTo>
                  <a:cubicBezTo>
                    <a:pt x="54" y="56"/>
                    <a:pt x="56" y="55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6" y="57"/>
                    <a:pt x="52" y="58"/>
                    <a:pt x="47" y="58"/>
                  </a:cubicBezTo>
                  <a:cubicBezTo>
                    <a:pt x="44" y="58"/>
                    <a:pt x="41" y="57"/>
                    <a:pt x="38" y="55"/>
                  </a:cubicBezTo>
                  <a:cubicBezTo>
                    <a:pt x="36" y="53"/>
                    <a:pt x="32" y="48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4"/>
                    <a:pt x="11" y="55"/>
                    <a:pt x="11" y="56"/>
                  </a:cubicBezTo>
                  <a:cubicBezTo>
                    <a:pt x="11" y="56"/>
                    <a:pt x="13" y="57"/>
                    <a:pt x="14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6"/>
                    <a:pt x="3" y="56"/>
                  </a:cubicBezTo>
                  <a:cubicBezTo>
                    <a:pt x="3" y="55"/>
                    <a:pt x="4" y="54"/>
                    <a:pt x="4" y="5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  <a:close/>
                  <a:moveTo>
                    <a:pt x="10" y="1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28"/>
                    <a:pt x="25" y="27"/>
                    <a:pt x="27" y="25"/>
                  </a:cubicBezTo>
                  <a:cubicBezTo>
                    <a:pt x="29" y="23"/>
                    <a:pt x="30" y="20"/>
                    <a:pt x="30" y="16"/>
                  </a:cubicBezTo>
                  <a:cubicBezTo>
                    <a:pt x="30" y="13"/>
                    <a:pt x="29" y="9"/>
                    <a:pt x="27" y="6"/>
                  </a:cubicBezTo>
                  <a:cubicBezTo>
                    <a:pt x="25" y="3"/>
                    <a:pt x="21" y="1"/>
                    <a:pt x="15" y="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2" name="Freeform 430"/>
            <p:cNvSpPr>
              <a:spLocks/>
            </p:cNvSpPr>
            <p:nvPr/>
          </p:nvSpPr>
          <p:spPr bwMode="auto">
            <a:xfrm>
              <a:off x="6289675" y="4094163"/>
              <a:ext cx="33338" cy="12541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1" y="51"/>
                </a:cxn>
                <a:cxn ang="0">
                  <a:pos x="11" y="55"/>
                </a:cxn>
                <a:cxn ang="0">
                  <a:pos x="12" y="56"/>
                </a:cxn>
                <a:cxn ang="0">
                  <a:pos x="15" y="57"/>
                </a:cxn>
                <a:cxn ang="0">
                  <a:pos x="15" y="5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4" y="56"/>
                </a:cxn>
                <a:cxn ang="0">
                  <a:pos x="4" y="51"/>
                </a:cxn>
                <a:cxn ang="0">
                  <a:pos x="4" y="7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 h="57"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1"/>
                    <a:pt x="11" y="2"/>
                    <a:pt x="11" y="2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3"/>
                    <a:pt x="11" y="54"/>
                    <a:pt x="11" y="55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3" y="57"/>
                    <a:pt x="14" y="57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3" y="56"/>
                    <a:pt x="4" y="56"/>
                  </a:cubicBezTo>
                  <a:cubicBezTo>
                    <a:pt x="4" y="55"/>
                    <a:pt x="4" y="53"/>
                    <a:pt x="4" y="5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4"/>
                    <a:pt x="4" y="2"/>
                    <a:pt x="4" y="2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3" name="Freeform 431"/>
            <p:cNvSpPr>
              <a:spLocks/>
            </p:cNvSpPr>
            <p:nvPr/>
          </p:nvSpPr>
          <p:spPr bwMode="auto">
            <a:xfrm>
              <a:off x="6389688" y="4094163"/>
              <a:ext cx="85725" cy="125413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2"/>
                </a:cxn>
                <a:cxn ang="0">
                  <a:pos x="4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1" y="46"/>
                </a:cxn>
                <a:cxn ang="0">
                  <a:pos x="13" y="53"/>
                </a:cxn>
                <a:cxn ang="0">
                  <a:pos x="22" y="55"/>
                </a:cxn>
                <a:cxn ang="0">
                  <a:pos x="29" y="55"/>
                </a:cxn>
                <a:cxn ang="0">
                  <a:pos x="36" y="53"/>
                </a:cxn>
                <a:cxn ang="0">
                  <a:pos x="39" y="44"/>
                </a:cxn>
                <a:cxn ang="0">
                  <a:pos x="39" y="44"/>
                </a:cxn>
                <a:cxn ang="0">
                  <a:pos x="39" y="57"/>
                </a:cxn>
                <a:cxn ang="0">
                  <a:pos x="0" y="57"/>
                </a:cxn>
              </a:cxnLst>
              <a:rect l="0" t="0" r="r" b="b"/>
              <a:pathLst>
                <a:path w="39" h="57"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6"/>
                    <a:pt x="3" y="56"/>
                  </a:cubicBezTo>
                  <a:cubicBezTo>
                    <a:pt x="4" y="55"/>
                    <a:pt x="4" y="54"/>
                    <a:pt x="4" y="5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2"/>
                    <a:pt x="3" y="2"/>
                  </a:cubicBezTo>
                  <a:cubicBezTo>
                    <a:pt x="3" y="1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50"/>
                    <a:pt x="11" y="52"/>
                    <a:pt x="13" y="53"/>
                  </a:cubicBezTo>
                  <a:cubicBezTo>
                    <a:pt x="15" y="55"/>
                    <a:pt x="18" y="55"/>
                    <a:pt x="22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2" y="55"/>
                    <a:pt x="35" y="55"/>
                    <a:pt x="36" y="53"/>
                  </a:cubicBezTo>
                  <a:cubicBezTo>
                    <a:pt x="38" y="51"/>
                    <a:pt x="39" y="48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57"/>
                    <a:pt x="39" y="57"/>
                    <a:pt x="39" y="57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4" name="Freeform 432"/>
            <p:cNvSpPr>
              <a:spLocks/>
            </p:cNvSpPr>
            <p:nvPr/>
          </p:nvSpPr>
          <p:spPr bwMode="auto">
            <a:xfrm>
              <a:off x="6542088" y="4094163"/>
              <a:ext cx="87313" cy="125413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2"/>
                </a:cxn>
                <a:cxn ang="0">
                  <a:pos x="4" y="5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1" y="6"/>
                </a:cxn>
                <a:cxn ang="0">
                  <a:pos x="11" y="46"/>
                </a:cxn>
                <a:cxn ang="0">
                  <a:pos x="13" y="53"/>
                </a:cxn>
                <a:cxn ang="0">
                  <a:pos x="22" y="55"/>
                </a:cxn>
                <a:cxn ang="0">
                  <a:pos x="29" y="55"/>
                </a:cxn>
                <a:cxn ang="0">
                  <a:pos x="36" y="53"/>
                </a:cxn>
                <a:cxn ang="0">
                  <a:pos x="39" y="44"/>
                </a:cxn>
                <a:cxn ang="0">
                  <a:pos x="39" y="44"/>
                </a:cxn>
                <a:cxn ang="0">
                  <a:pos x="39" y="57"/>
                </a:cxn>
                <a:cxn ang="0">
                  <a:pos x="0" y="57"/>
                </a:cxn>
              </a:cxnLst>
              <a:rect l="0" t="0" r="r" b="b"/>
              <a:pathLst>
                <a:path w="39" h="57"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6"/>
                    <a:pt x="3" y="56"/>
                  </a:cubicBezTo>
                  <a:cubicBezTo>
                    <a:pt x="4" y="55"/>
                    <a:pt x="4" y="54"/>
                    <a:pt x="4" y="52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2"/>
                    <a:pt x="3" y="2"/>
                  </a:cubicBezTo>
                  <a:cubicBezTo>
                    <a:pt x="3" y="1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50"/>
                    <a:pt x="11" y="52"/>
                    <a:pt x="13" y="53"/>
                  </a:cubicBezTo>
                  <a:cubicBezTo>
                    <a:pt x="15" y="55"/>
                    <a:pt x="18" y="55"/>
                    <a:pt x="22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32" y="55"/>
                    <a:pt x="35" y="55"/>
                    <a:pt x="36" y="53"/>
                  </a:cubicBezTo>
                  <a:cubicBezTo>
                    <a:pt x="38" y="51"/>
                    <a:pt x="39" y="48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57"/>
                    <a:pt x="39" y="57"/>
                    <a:pt x="39" y="57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5" name="Freeform 433"/>
            <p:cNvSpPr>
              <a:spLocks noEditPoints="1"/>
            </p:cNvSpPr>
            <p:nvPr/>
          </p:nvSpPr>
          <p:spPr bwMode="auto">
            <a:xfrm>
              <a:off x="6692900" y="4090988"/>
              <a:ext cx="133350" cy="131763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2" y="7"/>
                </a:cxn>
                <a:cxn ang="0">
                  <a:pos x="60" y="26"/>
                </a:cxn>
                <a:cxn ang="0">
                  <a:pos x="51" y="50"/>
                </a:cxn>
                <a:cxn ang="0">
                  <a:pos x="27" y="59"/>
                </a:cxn>
                <a:cxn ang="0">
                  <a:pos x="8" y="51"/>
                </a:cxn>
                <a:cxn ang="0">
                  <a:pos x="0" y="33"/>
                </a:cxn>
                <a:cxn ang="0">
                  <a:pos x="4" y="18"/>
                </a:cxn>
                <a:cxn ang="0">
                  <a:pos x="15" y="5"/>
                </a:cxn>
                <a:cxn ang="0">
                  <a:pos x="33" y="0"/>
                </a:cxn>
                <a:cxn ang="0">
                  <a:pos x="32" y="56"/>
                </a:cxn>
                <a:cxn ang="0">
                  <a:pos x="44" y="53"/>
                </a:cxn>
                <a:cxn ang="0">
                  <a:pos x="53" y="44"/>
                </a:cxn>
                <a:cxn ang="0">
                  <a:pos x="56" y="33"/>
                </a:cxn>
                <a:cxn ang="0">
                  <a:pos x="52" y="18"/>
                </a:cxn>
                <a:cxn ang="0">
                  <a:pos x="40" y="7"/>
                </a:cxn>
                <a:cxn ang="0">
                  <a:pos x="27" y="3"/>
                </a:cxn>
                <a:cxn ang="0">
                  <a:pos x="12" y="10"/>
                </a:cxn>
                <a:cxn ang="0">
                  <a:pos x="5" y="26"/>
                </a:cxn>
                <a:cxn ang="0">
                  <a:pos x="13" y="47"/>
                </a:cxn>
                <a:cxn ang="0">
                  <a:pos x="32" y="56"/>
                </a:cxn>
              </a:cxnLst>
              <a:rect l="0" t="0" r="r" b="b"/>
              <a:pathLst>
                <a:path w="60" h="59">
                  <a:moveTo>
                    <a:pt x="33" y="0"/>
                  </a:moveTo>
                  <a:cubicBezTo>
                    <a:pt x="41" y="0"/>
                    <a:pt x="47" y="2"/>
                    <a:pt x="52" y="7"/>
                  </a:cubicBezTo>
                  <a:cubicBezTo>
                    <a:pt x="57" y="12"/>
                    <a:pt x="60" y="18"/>
                    <a:pt x="60" y="26"/>
                  </a:cubicBezTo>
                  <a:cubicBezTo>
                    <a:pt x="60" y="35"/>
                    <a:pt x="57" y="43"/>
                    <a:pt x="51" y="50"/>
                  </a:cubicBezTo>
                  <a:cubicBezTo>
                    <a:pt x="45" y="56"/>
                    <a:pt x="37" y="59"/>
                    <a:pt x="27" y="59"/>
                  </a:cubicBezTo>
                  <a:cubicBezTo>
                    <a:pt x="20" y="59"/>
                    <a:pt x="13" y="57"/>
                    <a:pt x="8" y="51"/>
                  </a:cubicBezTo>
                  <a:cubicBezTo>
                    <a:pt x="3" y="46"/>
                    <a:pt x="0" y="40"/>
                    <a:pt x="0" y="33"/>
                  </a:cubicBezTo>
                  <a:cubicBezTo>
                    <a:pt x="0" y="28"/>
                    <a:pt x="2" y="23"/>
                    <a:pt x="4" y="18"/>
                  </a:cubicBezTo>
                  <a:cubicBezTo>
                    <a:pt x="6" y="12"/>
                    <a:pt x="10" y="8"/>
                    <a:pt x="15" y="5"/>
                  </a:cubicBezTo>
                  <a:cubicBezTo>
                    <a:pt x="20" y="2"/>
                    <a:pt x="26" y="0"/>
                    <a:pt x="33" y="0"/>
                  </a:cubicBezTo>
                  <a:close/>
                  <a:moveTo>
                    <a:pt x="32" y="56"/>
                  </a:moveTo>
                  <a:cubicBezTo>
                    <a:pt x="36" y="56"/>
                    <a:pt x="40" y="55"/>
                    <a:pt x="44" y="53"/>
                  </a:cubicBezTo>
                  <a:cubicBezTo>
                    <a:pt x="48" y="51"/>
                    <a:pt x="51" y="48"/>
                    <a:pt x="53" y="44"/>
                  </a:cubicBezTo>
                  <a:cubicBezTo>
                    <a:pt x="55" y="41"/>
                    <a:pt x="56" y="37"/>
                    <a:pt x="56" y="33"/>
                  </a:cubicBezTo>
                  <a:cubicBezTo>
                    <a:pt x="56" y="27"/>
                    <a:pt x="55" y="22"/>
                    <a:pt x="52" y="18"/>
                  </a:cubicBezTo>
                  <a:cubicBezTo>
                    <a:pt x="49" y="13"/>
                    <a:pt x="45" y="10"/>
                    <a:pt x="40" y="7"/>
                  </a:cubicBezTo>
                  <a:cubicBezTo>
                    <a:pt x="36" y="4"/>
                    <a:pt x="31" y="3"/>
                    <a:pt x="27" y="3"/>
                  </a:cubicBezTo>
                  <a:cubicBezTo>
                    <a:pt x="21" y="3"/>
                    <a:pt x="16" y="5"/>
                    <a:pt x="12" y="10"/>
                  </a:cubicBezTo>
                  <a:cubicBezTo>
                    <a:pt x="7" y="14"/>
                    <a:pt x="5" y="19"/>
                    <a:pt x="5" y="26"/>
                  </a:cubicBezTo>
                  <a:cubicBezTo>
                    <a:pt x="5" y="34"/>
                    <a:pt x="8" y="41"/>
                    <a:pt x="13" y="47"/>
                  </a:cubicBezTo>
                  <a:cubicBezTo>
                    <a:pt x="19" y="53"/>
                    <a:pt x="25" y="56"/>
                    <a:pt x="32" y="56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513" name="512 Grupo"/>
          <p:cNvGrpSpPr/>
          <p:nvPr/>
        </p:nvGrpSpPr>
        <p:grpSpPr>
          <a:xfrm>
            <a:off x="2513676" y="1898635"/>
            <a:ext cx="2071702" cy="1420839"/>
            <a:chOff x="4572000" y="0"/>
            <a:chExt cx="3092450" cy="2120900"/>
          </a:xfrm>
        </p:grpSpPr>
        <p:sp>
          <p:nvSpPr>
            <p:cNvPr id="54706" name="Rectangle 434"/>
            <p:cNvSpPr>
              <a:spLocks noChangeArrowheads="1"/>
            </p:cNvSpPr>
            <p:nvPr/>
          </p:nvSpPr>
          <p:spPr bwMode="auto">
            <a:xfrm>
              <a:off x="4572000" y="0"/>
              <a:ext cx="3092450" cy="2120900"/>
            </a:xfrm>
            <a:prstGeom prst="rect">
              <a:avLst/>
            </a:prstGeom>
            <a:solidFill>
              <a:srgbClr val="A9D1EC"/>
            </a:solidFill>
            <a:ln w="2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7" name="Freeform 435"/>
            <p:cNvSpPr>
              <a:spLocks noEditPoints="1"/>
            </p:cNvSpPr>
            <p:nvPr/>
          </p:nvSpPr>
          <p:spPr bwMode="auto">
            <a:xfrm>
              <a:off x="4810125" y="1425575"/>
              <a:ext cx="257175" cy="24288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79" y="3"/>
                </a:cxn>
                <a:cxn ang="0">
                  <a:pos x="99" y="12"/>
                </a:cxn>
                <a:cxn ang="0">
                  <a:pos x="112" y="29"/>
                </a:cxn>
                <a:cxn ang="0">
                  <a:pos x="116" y="51"/>
                </a:cxn>
                <a:cxn ang="0">
                  <a:pos x="111" y="75"/>
                </a:cxn>
                <a:cxn ang="0">
                  <a:pos x="98" y="94"/>
                </a:cxn>
                <a:cxn ang="0">
                  <a:pos x="80" y="106"/>
                </a:cxn>
                <a:cxn ang="0">
                  <a:pos x="51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6" y="105"/>
                </a:cxn>
                <a:cxn ang="0">
                  <a:pos x="8" y="93"/>
                </a:cxn>
                <a:cxn ang="0">
                  <a:pos x="8" y="14"/>
                </a:cxn>
                <a:cxn ang="0">
                  <a:pos x="6" y="3"/>
                </a:cxn>
                <a:cxn ang="0">
                  <a:pos x="0" y="1"/>
                </a:cxn>
                <a:cxn ang="0">
                  <a:pos x="37" y="2"/>
                </a:cxn>
                <a:cxn ang="0">
                  <a:pos x="20" y="2"/>
                </a:cxn>
                <a:cxn ang="0">
                  <a:pos x="20" y="87"/>
                </a:cxn>
                <a:cxn ang="0">
                  <a:pos x="23" y="99"/>
                </a:cxn>
                <a:cxn ang="0">
                  <a:pos x="32" y="104"/>
                </a:cxn>
                <a:cxn ang="0">
                  <a:pos x="49" y="106"/>
                </a:cxn>
                <a:cxn ang="0">
                  <a:pos x="92" y="90"/>
                </a:cxn>
                <a:cxn ang="0">
                  <a:pos x="104" y="56"/>
                </a:cxn>
                <a:cxn ang="0">
                  <a:pos x="88" y="18"/>
                </a:cxn>
                <a:cxn ang="0">
                  <a:pos x="37" y="2"/>
                </a:cxn>
              </a:cxnLst>
              <a:rect l="0" t="0" r="r" b="b"/>
              <a:pathLst>
                <a:path w="116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2" y="0"/>
                    <a:pt x="72" y="1"/>
                    <a:pt x="79" y="3"/>
                  </a:cubicBezTo>
                  <a:cubicBezTo>
                    <a:pt x="87" y="5"/>
                    <a:pt x="93" y="8"/>
                    <a:pt x="99" y="12"/>
                  </a:cubicBezTo>
                  <a:cubicBezTo>
                    <a:pt x="104" y="17"/>
                    <a:pt x="108" y="22"/>
                    <a:pt x="112" y="29"/>
                  </a:cubicBezTo>
                  <a:cubicBezTo>
                    <a:pt x="115" y="36"/>
                    <a:pt x="116" y="43"/>
                    <a:pt x="116" y="51"/>
                  </a:cubicBezTo>
                  <a:cubicBezTo>
                    <a:pt x="116" y="59"/>
                    <a:pt x="115" y="67"/>
                    <a:pt x="111" y="75"/>
                  </a:cubicBezTo>
                  <a:cubicBezTo>
                    <a:pt x="108" y="82"/>
                    <a:pt x="104" y="89"/>
                    <a:pt x="98" y="94"/>
                  </a:cubicBezTo>
                  <a:cubicBezTo>
                    <a:pt x="92" y="100"/>
                    <a:pt x="86" y="104"/>
                    <a:pt x="80" y="106"/>
                  </a:cubicBezTo>
                  <a:cubicBezTo>
                    <a:pt x="74" y="108"/>
                    <a:pt x="64" y="109"/>
                    <a:pt x="51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08"/>
                    <a:pt x="5" y="107"/>
                    <a:pt x="6" y="105"/>
                  </a:cubicBezTo>
                  <a:cubicBezTo>
                    <a:pt x="7" y="102"/>
                    <a:pt x="8" y="99"/>
                    <a:pt x="8" y="9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8"/>
                    <a:pt x="7" y="4"/>
                    <a:pt x="6" y="3"/>
                  </a:cubicBezTo>
                  <a:cubicBezTo>
                    <a:pt x="5" y="2"/>
                    <a:pt x="3" y="1"/>
                    <a:pt x="0" y="1"/>
                  </a:cubicBezTo>
                  <a:close/>
                  <a:moveTo>
                    <a:pt x="37" y="2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92"/>
                    <a:pt x="21" y="96"/>
                    <a:pt x="23" y="99"/>
                  </a:cubicBezTo>
                  <a:cubicBezTo>
                    <a:pt x="25" y="101"/>
                    <a:pt x="28" y="103"/>
                    <a:pt x="32" y="104"/>
                  </a:cubicBezTo>
                  <a:cubicBezTo>
                    <a:pt x="36" y="105"/>
                    <a:pt x="42" y="106"/>
                    <a:pt x="49" y="106"/>
                  </a:cubicBezTo>
                  <a:cubicBezTo>
                    <a:pt x="70" y="106"/>
                    <a:pt x="84" y="101"/>
                    <a:pt x="92" y="90"/>
                  </a:cubicBezTo>
                  <a:cubicBezTo>
                    <a:pt x="100" y="80"/>
                    <a:pt x="104" y="68"/>
                    <a:pt x="104" y="56"/>
                  </a:cubicBezTo>
                  <a:cubicBezTo>
                    <a:pt x="104" y="42"/>
                    <a:pt x="99" y="29"/>
                    <a:pt x="88" y="18"/>
                  </a:cubicBezTo>
                  <a:cubicBezTo>
                    <a:pt x="76" y="8"/>
                    <a:pt x="59" y="2"/>
                    <a:pt x="37" y="2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8" name="Freeform 436"/>
            <p:cNvSpPr>
              <a:spLocks/>
            </p:cNvSpPr>
            <p:nvPr/>
          </p:nvSpPr>
          <p:spPr bwMode="auto">
            <a:xfrm>
              <a:off x="5065713" y="1425575"/>
              <a:ext cx="223838" cy="244475"/>
            </a:xfrm>
            <a:custGeom>
              <a:avLst/>
              <a:gdLst/>
              <a:ahLst/>
              <a:cxnLst>
                <a:cxn ang="0">
                  <a:pos x="101" y="109"/>
                </a:cxn>
                <a:cxn ang="0">
                  <a:pos x="80" y="109"/>
                </a:cxn>
                <a:cxn ang="0">
                  <a:pos x="80" y="92"/>
                </a:cxn>
                <a:cxn ang="0">
                  <a:pos x="43" y="110"/>
                </a:cxn>
                <a:cxn ang="0">
                  <a:pos x="18" y="101"/>
                </a:cxn>
                <a:cxn ang="0">
                  <a:pos x="8" y="75"/>
                </a:cxn>
                <a:cxn ang="0">
                  <a:pos x="8" y="10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2" y="3"/>
                </a:cxn>
                <a:cxn ang="0">
                  <a:pos x="21" y="9"/>
                </a:cxn>
                <a:cxn ang="0">
                  <a:pos x="21" y="69"/>
                </a:cxn>
                <a:cxn ang="0">
                  <a:pos x="29" y="96"/>
                </a:cxn>
                <a:cxn ang="0">
                  <a:pos x="49" y="104"/>
                </a:cxn>
                <a:cxn ang="0">
                  <a:pos x="80" y="88"/>
                </a:cxn>
                <a:cxn ang="0">
                  <a:pos x="80" y="14"/>
                </a:cxn>
                <a:cxn ang="0">
                  <a:pos x="79" y="3"/>
                </a:cxn>
                <a:cxn ang="0">
                  <a:pos x="73" y="1"/>
                </a:cxn>
                <a:cxn ang="0">
                  <a:pos x="72" y="1"/>
                </a:cxn>
                <a:cxn ang="0">
                  <a:pos x="72" y="0"/>
                </a:cxn>
                <a:cxn ang="0">
                  <a:pos x="101" y="0"/>
                </a:cxn>
                <a:cxn ang="0">
                  <a:pos x="101" y="1"/>
                </a:cxn>
                <a:cxn ang="0">
                  <a:pos x="94" y="3"/>
                </a:cxn>
                <a:cxn ang="0">
                  <a:pos x="93" y="8"/>
                </a:cxn>
                <a:cxn ang="0">
                  <a:pos x="93" y="97"/>
                </a:cxn>
                <a:cxn ang="0">
                  <a:pos x="93" y="104"/>
                </a:cxn>
                <a:cxn ang="0">
                  <a:pos x="96" y="107"/>
                </a:cxn>
                <a:cxn ang="0">
                  <a:pos x="101" y="108"/>
                </a:cxn>
                <a:cxn ang="0">
                  <a:pos x="101" y="109"/>
                </a:cxn>
              </a:cxnLst>
              <a:rect l="0" t="0" r="r" b="b"/>
              <a:pathLst>
                <a:path w="101" h="110">
                  <a:moveTo>
                    <a:pt x="101" y="109"/>
                  </a:moveTo>
                  <a:cubicBezTo>
                    <a:pt x="80" y="109"/>
                    <a:pt x="80" y="109"/>
                    <a:pt x="80" y="109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70" y="104"/>
                    <a:pt x="58" y="110"/>
                    <a:pt x="43" y="110"/>
                  </a:cubicBezTo>
                  <a:cubicBezTo>
                    <a:pt x="32" y="110"/>
                    <a:pt x="24" y="107"/>
                    <a:pt x="18" y="101"/>
                  </a:cubicBezTo>
                  <a:cubicBezTo>
                    <a:pt x="11" y="95"/>
                    <a:pt x="8" y="86"/>
                    <a:pt x="8" y="75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6"/>
                    <a:pt x="8" y="4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2"/>
                    <a:pt x="22" y="3"/>
                  </a:cubicBezTo>
                  <a:cubicBezTo>
                    <a:pt x="21" y="3"/>
                    <a:pt x="21" y="6"/>
                    <a:pt x="21" y="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82"/>
                    <a:pt x="24" y="91"/>
                    <a:pt x="29" y="96"/>
                  </a:cubicBezTo>
                  <a:cubicBezTo>
                    <a:pt x="35" y="101"/>
                    <a:pt x="42" y="104"/>
                    <a:pt x="49" y="104"/>
                  </a:cubicBezTo>
                  <a:cubicBezTo>
                    <a:pt x="61" y="104"/>
                    <a:pt x="71" y="99"/>
                    <a:pt x="80" y="88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8"/>
                    <a:pt x="80" y="4"/>
                    <a:pt x="79" y="3"/>
                  </a:cubicBezTo>
                  <a:cubicBezTo>
                    <a:pt x="78" y="2"/>
                    <a:pt x="76" y="1"/>
                    <a:pt x="73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97" y="1"/>
                    <a:pt x="95" y="2"/>
                    <a:pt x="94" y="3"/>
                  </a:cubicBezTo>
                  <a:cubicBezTo>
                    <a:pt x="93" y="4"/>
                    <a:pt x="93" y="6"/>
                    <a:pt x="93" y="8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101"/>
                    <a:pt x="93" y="103"/>
                    <a:pt x="93" y="104"/>
                  </a:cubicBezTo>
                  <a:cubicBezTo>
                    <a:pt x="94" y="105"/>
                    <a:pt x="94" y="106"/>
                    <a:pt x="96" y="107"/>
                  </a:cubicBezTo>
                  <a:cubicBezTo>
                    <a:pt x="97" y="107"/>
                    <a:pt x="98" y="108"/>
                    <a:pt x="101" y="108"/>
                  </a:cubicBezTo>
                  <a:lnTo>
                    <a:pt x="101" y="109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09" name="Freeform 437"/>
            <p:cNvSpPr>
              <a:spLocks/>
            </p:cNvSpPr>
            <p:nvPr/>
          </p:nvSpPr>
          <p:spPr bwMode="auto">
            <a:xfrm>
              <a:off x="5300663" y="1425575"/>
              <a:ext cx="166688" cy="242888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0" y="108"/>
                </a:cxn>
                <a:cxn ang="0">
                  <a:pos x="6" y="106"/>
                </a:cxn>
                <a:cxn ang="0">
                  <a:pos x="8" y="99"/>
                </a:cxn>
                <a:cxn ang="0">
                  <a:pos x="8" y="10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3" y="2"/>
                </a:cxn>
                <a:cxn ang="0">
                  <a:pos x="21" y="5"/>
                </a:cxn>
                <a:cxn ang="0">
                  <a:pos x="21" y="11"/>
                </a:cxn>
                <a:cxn ang="0">
                  <a:pos x="21" y="87"/>
                </a:cxn>
                <a:cxn ang="0">
                  <a:pos x="25" y="101"/>
                </a:cxn>
                <a:cxn ang="0">
                  <a:pos x="41" y="105"/>
                </a:cxn>
                <a:cxn ang="0">
                  <a:pos x="54" y="105"/>
                </a:cxn>
                <a:cxn ang="0">
                  <a:pos x="68" y="101"/>
                </a:cxn>
                <a:cxn ang="0">
                  <a:pos x="73" y="83"/>
                </a:cxn>
                <a:cxn ang="0">
                  <a:pos x="75" y="83"/>
                </a:cxn>
                <a:cxn ang="0">
                  <a:pos x="75" y="109"/>
                </a:cxn>
                <a:cxn ang="0">
                  <a:pos x="0" y="109"/>
                </a:cxn>
              </a:cxnLst>
              <a:rect l="0" t="0" r="r" b="b"/>
              <a:pathLst>
                <a:path w="75" h="109">
                  <a:moveTo>
                    <a:pt x="0" y="109"/>
                  </a:moveTo>
                  <a:cubicBezTo>
                    <a:pt x="0" y="108"/>
                    <a:pt x="0" y="108"/>
                    <a:pt x="0" y="108"/>
                  </a:cubicBezTo>
                  <a:cubicBezTo>
                    <a:pt x="3" y="108"/>
                    <a:pt x="5" y="107"/>
                    <a:pt x="6" y="106"/>
                  </a:cubicBezTo>
                  <a:cubicBezTo>
                    <a:pt x="7" y="105"/>
                    <a:pt x="8" y="102"/>
                    <a:pt x="8" y="9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7"/>
                    <a:pt x="8" y="5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1"/>
                    <a:pt x="23" y="2"/>
                  </a:cubicBezTo>
                  <a:cubicBezTo>
                    <a:pt x="22" y="3"/>
                    <a:pt x="21" y="4"/>
                    <a:pt x="21" y="5"/>
                  </a:cubicBezTo>
                  <a:cubicBezTo>
                    <a:pt x="21" y="6"/>
                    <a:pt x="21" y="8"/>
                    <a:pt x="21" y="11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4"/>
                    <a:pt x="22" y="99"/>
                    <a:pt x="25" y="101"/>
                  </a:cubicBezTo>
                  <a:cubicBezTo>
                    <a:pt x="28" y="104"/>
                    <a:pt x="34" y="105"/>
                    <a:pt x="41" y="105"/>
                  </a:cubicBezTo>
                  <a:cubicBezTo>
                    <a:pt x="54" y="105"/>
                    <a:pt x="54" y="105"/>
                    <a:pt x="54" y="105"/>
                  </a:cubicBezTo>
                  <a:cubicBezTo>
                    <a:pt x="61" y="105"/>
                    <a:pt x="66" y="104"/>
                    <a:pt x="68" y="101"/>
                  </a:cubicBezTo>
                  <a:cubicBezTo>
                    <a:pt x="71" y="97"/>
                    <a:pt x="73" y="91"/>
                    <a:pt x="73" y="83"/>
                  </a:cubicBezTo>
                  <a:cubicBezTo>
                    <a:pt x="75" y="83"/>
                    <a:pt x="75" y="83"/>
                    <a:pt x="75" y="83"/>
                  </a:cubicBezTo>
                  <a:cubicBezTo>
                    <a:pt x="75" y="109"/>
                    <a:pt x="75" y="109"/>
                    <a:pt x="75" y="109"/>
                  </a:cubicBezTo>
                  <a:lnTo>
                    <a:pt x="0" y="109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0" name="Freeform 438"/>
            <p:cNvSpPr>
              <a:spLocks/>
            </p:cNvSpPr>
            <p:nvPr/>
          </p:nvSpPr>
          <p:spPr bwMode="auto">
            <a:xfrm>
              <a:off x="5457825" y="1420813"/>
              <a:ext cx="244475" cy="252413"/>
            </a:xfrm>
            <a:custGeom>
              <a:avLst/>
              <a:gdLst/>
              <a:ahLst/>
              <a:cxnLst>
                <a:cxn ang="0">
                  <a:pos x="94" y="7"/>
                </a:cxn>
                <a:cxn ang="0">
                  <a:pos x="98" y="19"/>
                </a:cxn>
                <a:cxn ang="0">
                  <a:pos x="97" y="19"/>
                </a:cxn>
                <a:cxn ang="0">
                  <a:pos x="60" y="3"/>
                </a:cxn>
                <a:cxn ang="0">
                  <a:pos x="24" y="16"/>
                </a:cxn>
                <a:cxn ang="0">
                  <a:pos x="10" y="49"/>
                </a:cxn>
                <a:cxn ang="0">
                  <a:pos x="16" y="75"/>
                </a:cxn>
                <a:cxn ang="0">
                  <a:pos x="36" y="100"/>
                </a:cxn>
                <a:cxn ang="0">
                  <a:pos x="67" y="110"/>
                </a:cxn>
                <a:cxn ang="0">
                  <a:pos x="91" y="106"/>
                </a:cxn>
                <a:cxn ang="0">
                  <a:pos x="109" y="95"/>
                </a:cxn>
                <a:cxn ang="0">
                  <a:pos x="110" y="95"/>
                </a:cxn>
                <a:cxn ang="0">
                  <a:pos x="102" y="107"/>
                </a:cxn>
                <a:cxn ang="0">
                  <a:pos x="78" y="112"/>
                </a:cxn>
                <a:cxn ang="0">
                  <a:pos x="64" y="113"/>
                </a:cxn>
                <a:cxn ang="0">
                  <a:pos x="15" y="97"/>
                </a:cxn>
                <a:cxn ang="0">
                  <a:pos x="0" y="59"/>
                </a:cxn>
                <a:cxn ang="0">
                  <a:pos x="8" y="30"/>
                </a:cxn>
                <a:cxn ang="0">
                  <a:pos x="29" y="8"/>
                </a:cxn>
                <a:cxn ang="0">
                  <a:pos x="62" y="0"/>
                </a:cxn>
                <a:cxn ang="0">
                  <a:pos x="78" y="2"/>
                </a:cxn>
                <a:cxn ang="0">
                  <a:pos x="89" y="5"/>
                </a:cxn>
                <a:cxn ang="0">
                  <a:pos x="94" y="7"/>
                </a:cxn>
                <a:cxn ang="0">
                  <a:pos x="94" y="7"/>
                </a:cxn>
              </a:cxnLst>
              <a:rect l="0" t="0" r="r" b="b"/>
              <a:pathLst>
                <a:path w="110" h="113">
                  <a:moveTo>
                    <a:pt x="94" y="7"/>
                  </a:moveTo>
                  <a:cubicBezTo>
                    <a:pt x="98" y="19"/>
                    <a:pt x="98" y="19"/>
                    <a:pt x="98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86" y="8"/>
                    <a:pt x="74" y="3"/>
                    <a:pt x="60" y="3"/>
                  </a:cubicBezTo>
                  <a:cubicBezTo>
                    <a:pt x="45" y="3"/>
                    <a:pt x="33" y="8"/>
                    <a:pt x="24" y="16"/>
                  </a:cubicBezTo>
                  <a:cubicBezTo>
                    <a:pt x="15" y="25"/>
                    <a:pt x="10" y="36"/>
                    <a:pt x="10" y="49"/>
                  </a:cubicBezTo>
                  <a:cubicBezTo>
                    <a:pt x="10" y="56"/>
                    <a:pt x="12" y="65"/>
                    <a:pt x="16" y="75"/>
                  </a:cubicBezTo>
                  <a:cubicBezTo>
                    <a:pt x="20" y="85"/>
                    <a:pt x="27" y="94"/>
                    <a:pt x="36" y="100"/>
                  </a:cubicBezTo>
                  <a:cubicBezTo>
                    <a:pt x="44" y="107"/>
                    <a:pt x="55" y="110"/>
                    <a:pt x="67" y="110"/>
                  </a:cubicBezTo>
                  <a:cubicBezTo>
                    <a:pt x="75" y="110"/>
                    <a:pt x="83" y="108"/>
                    <a:pt x="91" y="106"/>
                  </a:cubicBezTo>
                  <a:cubicBezTo>
                    <a:pt x="99" y="103"/>
                    <a:pt x="105" y="100"/>
                    <a:pt x="109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90" y="110"/>
                    <a:pt x="82" y="111"/>
                    <a:pt x="78" y="112"/>
                  </a:cubicBezTo>
                  <a:cubicBezTo>
                    <a:pt x="75" y="112"/>
                    <a:pt x="70" y="113"/>
                    <a:pt x="64" y="113"/>
                  </a:cubicBezTo>
                  <a:cubicBezTo>
                    <a:pt x="41" y="113"/>
                    <a:pt x="25" y="107"/>
                    <a:pt x="15" y="97"/>
                  </a:cubicBezTo>
                  <a:cubicBezTo>
                    <a:pt x="5" y="86"/>
                    <a:pt x="0" y="74"/>
                    <a:pt x="0" y="59"/>
                  </a:cubicBezTo>
                  <a:cubicBezTo>
                    <a:pt x="0" y="49"/>
                    <a:pt x="3" y="39"/>
                    <a:pt x="8" y="30"/>
                  </a:cubicBezTo>
                  <a:cubicBezTo>
                    <a:pt x="13" y="21"/>
                    <a:pt x="20" y="14"/>
                    <a:pt x="29" y="8"/>
                  </a:cubicBezTo>
                  <a:cubicBezTo>
                    <a:pt x="39" y="3"/>
                    <a:pt x="50" y="0"/>
                    <a:pt x="62" y="0"/>
                  </a:cubicBezTo>
                  <a:cubicBezTo>
                    <a:pt x="68" y="0"/>
                    <a:pt x="73" y="1"/>
                    <a:pt x="78" y="2"/>
                  </a:cubicBezTo>
                  <a:cubicBezTo>
                    <a:pt x="82" y="3"/>
                    <a:pt x="86" y="4"/>
                    <a:pt x="89" y="5"/>
                  </a:cubicBezTo>
                  <a:cubicBezTo>
                    <a:pt x="94" y="7"/>
                    <a:pt x="94" y="7"/>
                    <a:pt x="94" y="7"/>
                  </a:cubicBezTo>
                  <a:cubicBezTo>
                    <a:pt x="94" y="7"/>
                    <a:pt x="94" y="7"/>
                    <a:pt x="94" y="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1" name="Freeform 439"/>
            <p:cNvSpPr>
              <a:spLocks/>
            </p:cNvSpPr>
            <p:nvPr/>
          </p:nvSpPr>
          <p:spPr bwMode="auto">
            <a:xfrm>
              <a:off x="5721350" y="1423988"/>
              <a:ext cx="163513" cy="24130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69" y="0"/>
                </a:cxn>
                <a:cxn ang="0">
                  <a:pos x="69" y="15"/>
                </a:cxn>
                <a:cxn ang="0">
                  <a:pos x="67" y="15"/>
                </a:cxn>
                <a:cxn ang="0">
                  <a:pos x="64" y="5"/>
                </a:cxn>
                <a:cxn ang="0">
                  <a:pos x="56" y="4"/>
                </a:cxn>
                <a:cxn ang="0">
                  <a:pos x="21" y="4"/>
                </a:cxn>
                <a:cxn ang="0">
                  <a:pos x="21" y="53"/>
                </a:cxn>
                <a:cxn ang="0">
                  <a:pos x="54" y="53"/>
                </a:cxn>
                <a:cxn ang="0">
                  <a:pos x="60" y="52"/>
                </a:cxn>
                <a:cxn ang="0">
                  <a:pos x="61" y="49"/>
                </a:cxn>
                <a:cxn ang="0">
                  <a:pos x="62" y="49"/>
                </a:cxn>
                <a:cxn ang="0">
                  <a:pos x="62" y="59"/>
                </a:cxn>
                <a:cxn ang="0">
                  <a:pos x="61" y="59"/>
                </a:cxn>
                <a:cxn ang="0">
                  <a:pos x="60" y="56"/>
                </a:cxn>
                <a:cxn ang="0">
                  <a:pos x="55" y="56"/>
                </a:cxn>
                <a:cxn ang="0">
                  <a:pos x="21" y="56"/>
                </a:cxn>
                <a:cxn ang="0">
                  <a:pos x="21" y="89"/>
                </a:cxn>
                <a:cxn ang="0">
                  <a:pos x="22" y="100"/>
                </a:cxn>
                <a:cxn ang="0">
                  <a:pos x="26" y="105"/>
                </a:cxn>
                <a:cxn ang="0">
                  <a:pos x="36" y="105"/>
                </a:cxn>
                <a:cxn ang="0">
                  <a:pos x="55" y="105"/>
                </a:cxn>
                <a:cxn ang="0">
                  <a:pos x="66" y="105"/>
                </a:cxn>
                <a:cxn ang="0">
                  <a:pos x="71" y="102"/>
                </a:cxn>
                <a:cxn ang="0">
                  <a:pos x="73" y="94"/>
                </a:cxn>
                <a:cxn ang="0">
                  <a:pos x="74" y="94"/>
                </a:cxn>
                <a:cxn ang="0">
                  <a:pos x="74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6" y="107"/>
                </a:cxn>
                <a:cxn ang="0">
                  <a:pos x="8" y="100"/>
                </a:cxn>
                <a:cxn ang="0">
                  <a:pos x="8" y="12"/>
                </a:cxn>
                <a:cxn ang="0">
                  <a:pos x="7" y="4"/>
                </a:cxn>
                <a:cxn ang="0">
                  <a:pos x="0" y="1"/>
                </a:cxn>
              </a:cxnLst>
              <a:rect l="0" t="0" r="r" b="b"/>
              <a:pathLst>
                <a:path w="74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6" y="10"/>
                    <a:pt x="65" y="6"/>
                    <a:pt x="64" y="5"/>
                  </a:cubicBezTo>
                  <a:cubicBezTo>
                    <a:pt x="63" y="4"/>
                    <a:pt x="60" y="4"/>
                    <a:pt x="56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7" y="53"/>
                    <a:pt x="59" y="52"/>
                    <a:pt x="60" y="52"/>
                  </a:cubicBezTo>
                  <a:cubicBezTo>
                    <a:pt x="61" y="51"/>
                    <a:pt x="61" y="50"/>
                    <a:pt x="61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2" y="59"/>
                    <a:pt x="62" y="59"/>
                    <a:pt x="62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1" y="58"/>
                    <a:pt x="61" y="57"/>
                    <a:pt x="60" y="56"/>
                  </a:cubicBezTo>
                  <a:cubicBezTo>
                    <a:pt x="59" y="56"/>
                    <a:pt x="57" y="56"/>
                    <a:pt x="55" y="56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94"/>
                    <a:pt x="21" y="98"/>
                    <a:pt x="22" y="100"/>
                  </a:cubicBezTo>
                  <a:cubicBezTo>
                    <a:pt x="23" y="103"/>
                    <a:pt x="24" y="104"/>
                    <a:pt x="26" y="105"/>
                  </a:cubicBezTo>
                  <a:cubicBezTo>
                    <a:pt x="28" y="105"/>
                    <a:pt x="32" y="105"/>
                    <a:pt x="36" y="105"/>
                  </a:cubicBezTo>
                  <a:cubicBezTo>
                    <a:pt x="55" y="105"/>
                    <a:pt x="55" y="105"/>
                    <a:pt x="55" y="105"/>
                  </a:cubicBezTo>
                  <a:cubicBezTo>
                    <a:pt x="61" y="105"/>
                    <a:pt x="65" y="105"/>
                    <a:pt x="66" y="105"/>
                  </a:cubicBezTo>
                  <a:cubicBezTo>
                    <a:pt x="68" y="104"/>
                    <a:pt x="69" y="104"/>
                    <a:pt x="71" y="102"/>
                  </a:cubicBezTo>
                  <a:cubicBezTo>
                    <a:pt x="72" y="101"/>
                    <a:pt x="73" y="98"/>
                    <a:pt x="73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" y="108"/>
                    <a:pt x="5" y="107"/>
                    <a:pt x="6" y="107"/>
                  </a:cubicBezTo>
                  <a:cubicBezTo>
                    <a:pt x="7" y="106"/>
                    <a:pt x="8" y="104"/>
                    <a:pt x="8" y="100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8" y="5"/>
                    <a:pt x="7" y="4"/>
                  </a:cubicBezTo>
                  <a:cubicBezTo>
                    <a:pt x="6" y="2"/>
                    <a:pt x="4" y="1"/>
                    <a:pt x="0" y="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2" name="Freeform 440"/>
            <p:cNvSpPr>
              <a:spLocks/>
            </p:cNvSpPr>
            <p:nvPr/>
          </p:nvSpPr>
          <p:spPr bwMode="auto">
            <a:xfrm>
              <a:off x="5889625" y="1419225"/>
              <a:ext cx="241300" cy="250825"/>
            </a:xfrm>
            <a:custGeom>
              <a:avLst/>
              <a:gdLst/>
              <a:ahLst/>
              <a:cxnLst>
                <a:cxn ang="0">
                  <a:pos x="93" y="8"/>
                </a:cxn>
                <a:cxn ang="0">
                  <a:pos x="97" y="19"/>
                </a:cxn>
                <a:cxn ang="0">
                  <a:pos x="96" y="19"/>
                </a:cxn>
                <a:cxn ang="0">
                  <a:pos x="59" y="3"/>
                </a:cxn>
                <a:cxn ang="0">
                  <a:pos x="23" y="17"/>
                </a:cxn>
                <a:cxn ang="0">
                  <a:pos x="10" y="49"/>
                </a:cxn>
                <a:cxn ang="0">
                  <a:pos x="16" y="75"/>
                </a:cxn>
                <a:cxn ang="0">
                  <a:pos x="35" y="100"/>
                </a:cxn>
                <a:cxn ang="0">
                  <a:pos x="67" y="110"/>
                </a:cxn>
                <a:cxn ang="0">
                  <a:pos x="91" y="106"/>
                </a:cxn>
                <a:cxn ang="0">
                  <a:pos x="108" y="95"/>
                </a:cxn>
                <a:cxn ang="0">
                  <a:pos x="109" y="96"/>
                </a:cxn>
                <a:cxn ang="0">
                  <a:pos x="102" y="107"/>
                </a:cxn>
                <a:cxn ang="0">
                  <a:pos x="78" y="112"/>
                </a:cxn>
                <a:cxn ang="0">
                  <a:pos x="63" y="113"/>
                </a:cxn>
                <a:cxn ang="0">
                  <a:pos x="14" y="97"/>
                </a:cxn>
                <a:cxn ang="0">
                  <a:pos x="0" y="59"/>
                </a:cxn>
                <a:cxn ang="0">
                  <a:pos x="7" y="30"/>
                </a:cxn>
                <a:cxn ang="0">
                  <a:pos x="29" y="8"/>
                </a:cxn>
                <a:cxn ang="0">
                  <a:pos x="61" y="0"/>
                </a:cxn>
                <a:cxn ang="0">
                  <a:pos x="77" y="2"/>
                </a:cxn>
                <a:cxn ang="0">
                  <a:pos x="88" y="6"/>
                </a:cxn>
                <a:cxn ang="0">
                  <a:pos x="93" y="7"/>
                </a:cxn>
                <a:cxn ang="0">
                  <a:pos x="93" y="8"/>
                </a:cxn>
              </a:cxnLst>
              <a:rect l="0" t="0" r="r" b="b"/>
              <a:pathLst>
                <a:path w="109" h="113">
                  <a:moveTo>
                    <a:pt x="93" y="8"/>
                  </a:moveTo>
                  <a:cubicBezTo>
                    <a:pt x="97" y="19"/>
                    <a:pt x="97" y="19"/>
                    <a:pt x="97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86" y="9"/>
                    <a:pt x="73" y="3"/>
                    <a:pt x="59" y="3"/>
                  </a:cubicBezTo>
                  <a:cubicBezTo>
                    <a:pt x="44" y="3"/>
                    <a:pt x="33" y="8"/>
                    <a:pt x="23" y="17"/>
                  </a:cubicBezTo>
                  <a:cubicBezTo>
                    <a:pt x="14" y="25"/>
                    <a:pt x="10" y="36"/>
                    <a:pt x="10" y="49"/>
                  </a:cubicBezTo>
                  <a:cubicBezTo>
                    <a:pt x="10" y="56"/>
                    <a:pt x="12" y="65"/>
                    <a:pt x="16" y="75"/>
                  </a:cubicBezTo>
                  <a:cubicBezTo>
                    <a:pt x="20" y="85"/>
                    <a:pt x="26" y="94"/>
                    <a:pt x="35" y="100"/>
                  </a:cubicBezTo>
                  <a:cubicBezTo>
                    <a:pt x="44" y="107"/>
                    <a:pt x="54" y="110"/>
                    <a:pt x="67" y="110"/>
                  </a:cubicBezTo>
                  <a:cubicBezTo>
                    <a:pt x="75" y="110"/>
                    <a:pt x="83" y="109"/>
                    <a:pt x="91" y="106"/>
                  </a:cubicBezTo>
                  <a:cubicBezTo>
                    <a:pt x="98" y="103"/>
                    <a:pt x="104" y="100"/>
                    <a:pt x="108" y="95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89" y="110"/>
                    <a:pt x="81" y="112"/>
                    <a:pt x="78" y="112"/>
                  </a:cubicBezTo>
                  <a:cubicBezTo>
                    <a:pt x="74" y="113"/>
                    <a:pt x="69" y="113"/>
                    <a:pt x="63" y="113"/>
                  </a:cubicBezTo>
                  <a:cubicBezTo>
                    <a:pt x="40" y="113"/>
                    <a:pt x="24" y="107"/>
                    <a:pt x="14" y="97"/>
                  </a:cubicBezTo>
                  <a:cubicBezTo>
                    <a:pt x="4" y="86"/>
                    <a:pt x="0" y="74"/>
                    <a:pt x="0" y="59"/>
                  </a:cubicBezTo>
                  <a:cubicBezTo>
                    <a:pt x="0" y="49"/>
                    <a:pt x="2" y="39"/>
                    <a:pt x="7" y="30"/>
                  </a:cubicBezTo>
                  <a:cubicBezTo>
                    <a:pt x="12" y="21"/>
                    <a:pt x="19" y="14"/>
                    <a:pt x="29" y="8"/>
                  </a:cubicBezTo>
                  <a:cubicBezTo>
                    <a:pt x="38" y="3"/>
                    <a:pt x="49" y="0"/>
                    <a:pt x="61" y="0"/>
                  </a:cubicBezTo>
                  <a:cubicBezTo>
                    <a:pt x="67" y="0"/>
                    <a:pt x="73" y="1"/>
                    <a:pt x="77" y="2"/>
                  </a:cubicBezTo>
                  <a:cubicBezTo>
                    <a:pt x="81" y="3"/>
                    <a:pt x="85" y="4"/>
                    <a:pt x="88" y="6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3" y="7"/>
                    <a:pt x="93" y="7"/>
                    <a:pt x="93" y="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3" name="Freeform 441"/>
            <p:cNvSpPr>
              <a:spLocks/>
            </p:cNvSpPr>
            <p:nvPr/>
          </p:nvSpPr>
          <p:spPr bwMode="auto">
            <a:xfrm>
              <a:off x="6124575" y="1423988"/>
              <a:ext cx="225425" cy="244475"/>
            </a:xfrm>
            <a:custGeom>
              <a:avLst/>
              <a:gdLst/>
              <a:ahLst/>
              <a:cxnLst>
                <a:cxn ang="0">
                  <a:pos x="101" y="109"/>
                </a:cxn>
                <a:cxn ang="0">
                  <a:pos x="81" y="109"/>
                </a:cxn>
                <a:cxn ang="0">
                  <a:pos x="81" y="92"/>
                </a:cxn>
                <a:cxn ang="0">
                  <a:pos x="43" y="110"/>
                </a:cxn>
                <a:cxn ang="0">
                  <a:pos x="18" y="101"/>
                </a:cxn>
                <a:cxn ang="0">
                  <a:pos x="8" y="76"/>
                </a:cxn>
                <a:cxn ang="0">
                  <a:pos x="8" y="10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9" y="0"/>
                </a:cxn>
                <a:cxn ang="0">
                  <a:pos x="29" y="1"/>
                </a:cxn>
                <a:cxn ang="0">
                  <a:pos x="23" y="3"/>
                </a:cxn>
                <a:cxn ang="0">
                  <a:pos x="21" y="9"/>
                </a:cxn>
                <a:cxn ang="0">
                  <a:pos x="21" y="69"/>
                </a:cxn>
                <a:cxn ang="0">
                  <a:pos x="29" y="96"/>
                </a:cxn>
                <a:cxn ang="0">
                  <a:pos x="49" y="104"/>
                </a:cxn>
                <a:cxn ang="0">
                  <a:pos x="81" y="88"/>
                </a:cxn>
                <a:cxn ang="0">
                  <a:pos x="81" y="15"/>
                </a:cxn>
                <a:cxn ang="0">
                  <a:pos x="79" y="3"/>
                </a:cxn>
                <a:cxn ang="0">
                  <a:pos x="74" y="1"/>
                </a:cxn>
                <a:cxn ang="0">
                  <a:pos x="72" y="1"/>
                </a:cxn>
                <a:cxn ang="0">
                  <a:pos x="72" y="0"/>
                </a:cxn>
                <a:cxn ang="0">
                  <a:pos x="101" y="0"/>
                </a:cxn>
                <a:cxn ang="0">
                  <a:pos x="101" y="1"/>
                </a:cxn>
                <a:cxn ang="0">
                  <a:pos x="94" y="3"/>
                </a:cxn>
                <a:cxn ang="0">
                  <a:pos x="93" y="9"/>
                </a:cxn>
                <a:cxn ang="0">
                  <a:pos x="93" y="97"/>
                </a:cxn>
                <a:cxn ang="0">
                  <a:pos x="94" y="104"/>
                </a:cxn>
                <a:cxn ang="0">
                  <a:pos x="96" y="107"/>
                </a:cxn>
                <a:cxn ang="0">
                  <a:pos x="101" y="108"/>
                </a:cxn>
                <a:cxn ang="0">
                  <a:pos x="101" y="109"/>
                </a:cxn>
              </a:cxnLst>
              <a:rect l="0" t="0" r="r" b="b"/>
              <a:pathLst>
                <a:path w="101" h="110">
                  <a:moveTo>
                    <a:pt x="10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70" y="104"/>
                    <a:pt x="58" y="110"/>
                    <a:pt x="43" y="110"/>
                  </a:cubicBezTo>
                  <a:cubicBezTo>
                    <a:pt x="32" y="110"/>
                    <a:pt x="24" y="107"/>
                    <a:pt x="18" y="101"/>
                  </a:cubicBezTo>
                  <a:cubicBezTo>
                    <a:pt x="11" y="95"/>
                    <a:pt x="8" y="86"/>
                    <a:pt x="8" y="76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6"/>
                    <a:pt x="8" y="4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1"/>
                    <a:pt x="24" y="2"/>
                    <a:pt x="23" y="3"/>
                  </a:cubicBezTo>
                  <a:cubicBezTo>
                    <a:pt x="21" y="4"/>
                    <a:pt x="21" y="6"/>
                    <a:pt x="21" y="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82"/>
                    <a:pt x="24" y="91"/>
                    <a:pt x="29" y="96"/>
                  </a:cubicBezTo>
                  <a:cubicBezTo>
                    <a:pt x="35" y="101"/>
                    <a:pt x="42" y="104"/>
                    <a:pt x="49" y="104"/>
                  </a:cubicBezTo>
                  <a:cubicBezTo>
                    <a:pt x="61" y="104"/>
                    <a:pt x="71" y="99"/>
                    <a:pt x="81" y="88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8"/>
                    <a:pt x="80" y="4"/>
                    <a:pt x="79" y="3"/>
                  </a:cubicBezTo>
                  <a:cubicBezTo>
                    <a:pt x="78" y="2"/>
                    <a:pt x="76" y="1"/>
                    <a:pt x="74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1"/>
                    <a:pt x="101" y="1"/>
                    <a:pt x="101" y="1"/>
                  </a:cubicBezTo>
                  <a:cubicBezTo>
                    <a:pt x="97" y="1"/>
                    <a:pt x="95" y="2"/>
                    <a:pt x="94" y="3"/>
                  </a:cubicBezTo>
                  <a:cubicBezTo>
                    <a:pt x="93" y="4"/>
                    <a:pt x="93" y="6"/>
                    <a:pt x="93" y="9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3" y="101"/>
                    <a:pt x="93" y="103"/>
                    <a:pt x="94" y="104"/>
                  </a:cubicBezTo>
                  <a:cubicBezTo>
                    <a:pt x="94" y="105"/>
                    <a:pt x="95" y="106"/>
                    <a:pt x="96" y="107"/>
                  </a:cubicBezTo>
                  <a:cubicBezTo>
                    <a:pt x="97" y="108"/>
                    <a:pt x="98" y="108"/>
                    <a:pt x="101" y="108"/>
                  </a:cubicBezTo>
                  <a:lnTo>
                    <a:pt x="101" y="109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4" name="Freeform 442"/>
            <p:cNvSpPr>
              <a:spLocks noEditPoints="1"/>
            </p:cNvSpPr>
            <p:nvPr/>
          </p:nvSpPr>
          <p:spPr bwMode="auto">
            <a:xfrm>
              <a:off x="6361113" y="1419225"/>
              <a:ext cx="225425" cy="246063"/>
            </a:xfrm>
            <a:custGeom>
              <a:avLst/>
              <a:gdLst/>
              <a:ahLst/>
              <a:cxnLst>
                <a:cxn ang="0">
                  <a:pos x="62" y="61"/>
                </a:cxn>
                <a:cxn ang="0">
                  <a:pos x="30" y="61"/>
                </a:cxn>
                <a:cxn ang="0">
                  <a:pos x="14" y="102"/>
                </a:cxn>
                <a:cxn ang="0">
                  <a:pos x="12" y="108"/>
                </a:cxn>
                <a:cxn ang="0">
                  <a:pos x="16" y="110"/>
                </a:cxn>
                <a:cxn ang="0">
                  <a:pos x="16" y="111"/>
                </a:cxn>
                <a:cxn ang="0">
                  <a:pos x="0" y="111"/>
                </a:cxn>
                <a:cxn ang="0">
                  <a:pos x="0" y="110"/>
                </a:cxn>
                <a:cxn ang="0">
                  <a:pos x="5" y="108"/>
                </a:cxn>
                <a:cxn ang="0">
                  <a:pos x="10" y="100"/>
                </a:cxn>
                <a:cxn ang="0">
                  <a:pos x="49" y="0"/>
                </a:cxn>
                <a:cxn ang="0">
                  <a:pos x="51" y="0"/>
                </a:cxn>
                <a:cxn ang="0">
                  <a:pos x="90" y="97"/>
                </a:cxn>
                <a:cxn ang="0">
                  <a:pos x="93" y="104"/>
                </a:cxn>
                <a:cxn ang="0">
                  <a:pos x="102" y="110"/>
                </a:cxn>
                <a:cxn ang="0">
                  <a:pos x="102" y="111"/>
                </a:cxn>
                <a:cxn ang="0">
                  <a:pos x="77" y="111"/>
                </a:cxn>
                <a:cxn ang="0">
                  <a:pos x="77" y="110"/>
                </a:cxn>
                <a:cxn ang="0">
                  <a:pos x="80" y="107"/>
                </a:cxn>
                <a:cxn ang="0">
                  <a:pos x="78" y="101"/>
                </a:cxn>
                <a:cxn ang="0">
                  <a:pos x="78" y="100"/>
                </a:cxn>
                <a:cxn ang="0">
                  <a:pos x="78" y="100"/>
                </a:cxn>
                <a:cxn ang="0">
                  <a:pos x="62" y="61"/>
                </a:cxn>
                <a:cxn ang="0">
                  <a:pos x="32" y="58"/>
                </a:cxn>
                <a:cxn ang="0">
                  <a:pos x="61" y="58"/>
                </a:cxn>
                <a:cxn ang="0">
                  <a:pos x="46" y="21"/>
                </a:cxn>
                <a:cxn ang="0">
                  <a:pos x="32" y="58"/>
                </a:cxn>
              </a:cxnLst>
              <a:rect l="0" t="0" r="r" b="b"/>
              <a:pathLst>
                <a:path w="102" h="111">
                  <a:moveTo>
                    <a:pt x="62" y="61"/>
                  </a:moveTo>
                  <a:cubicBezTo>
                    <a:pt x="30" y="61"/>
                    <a:pt x="30" y="61"/>
                    <a:pt x="30" y="61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3" y="105"/>
                    <a:pt x="12" y="107"/>
                    <a:pt x="12" y="108"/>
                  </a:cubicBezTo>
                  <a:cubicBezTo>
                    <a:pt x="12" y="109"/>
                    <a:pt x="14" y="110"/>
                    <a:pt x="16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0"/>
                    <a:pt x="4" y="109"/>
                    <a:pt x="5" y="108"/>
                  </a:cubicBezTo>
                  <a:cubicBezTo>
                    <a:pt x="7" y="107"/>
                    <a:pt x="8" y="105"/>
                    <a:pt x="10" y="10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0" y="97"/>
                    <a:pt x="91" y="100"/>
                    <a:pt x="93" y="104"/>
                  </a:cubicBezTo>
                  <a:cubicBezTo>
                    <a:pt x="95" y="108"/>
                    <a:pt x="98" y="110"/>
                    <a:pt x="102" y="110"/>
                  </a:cubicBezTo>
                  <a:cubicBezTo>
                    <a:pt x="102" y="111"/>
                    <a:pt x="102" y="111"/>
                    <a:pt x="102" y="111"/>
                  </a:cubicBezTo>
                  <a:cubicBezTo>
                    <a:pt x="77" y="111"/>
                    <a:pt x="77" y="111"/>
                    <a:pt x="77" y="111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9" y="110"/>
                    <a:pt x="80" y="109"/>
                    <a:pt x="80" y="107"/>
                  </a:cubicBezTo>
                  <a:cubicBezTo>
                    <a:pt x="80" y="106"/>
                    <a:pt x="80" y="104"/>
                    <a:pt x="78" y="101"/>
                  </a:cubicBezTo>
                  <a:cubicBezTo>
                    <a:pt x="78" y="101"/>
                    <a:pt x="78" y="101"/>
                    <a:pt x="78" y="100"/>
                  </a:cubicBezTo>
                  <a:cubicBezTo>
                    <a:pt x="78" y="100"/>
                    <a:pt x="78" y="100"/>
                    <a:pt x="78" y="100"/>
                  </a:cubicBezTo>
                  <a:lnTo>
                    <a:pt x="62" y="61"/>
                  </a:lnTo>
                  <a:close/>
                  <a:moveTo>
                    <a:pt x="32" y="58"/>
                  </a:moveTo>
                  <a:cubicBezTo>
                    <a:pt x="61" y="58"/>
                    <a:pt x="61" y="58"/>
                    <a:pt x="61" y="58"/>
                  </a:cubicBezTo>
                  <a:cubicBezTo>
                    <a:pt x="46" y="21"/>
                    <a:pt x="46" y="21"/>
                    <a:pt x="46" y="21"/>
                  </a:cubicBezTo>
                  <a:lnTo>
                    <a:pt x="32" y="58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5" name="Freeform 443"/>
            <p:cNvSpPr>
              <a:spLocks noEditPoints="1"/>
            </p:cNvSpPr>
            <p:nvPr/>
          </p:nvSpPr>
          <p:spPr bwMode="auto">
            <a:xfrm>
              <a:off x="6586538" y="1423988"/>
              <a:ext cx="260350" cy="24130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80" y="3"/>
                </a:cxn>
                <a:cxn ang="0">
                  <a:pos x="99" y="13"/>
                </a:cxn>
                <a:cxn ang="0">
                  <a:pos x="112" y="29"/>
                </a:cxn>
                <a:cxn ang="0">
                  <a:pos x="117" y="51"/>
                </a:cxn>
                <a:cxn ang="0">
                  <a:pos x="112" y="75"/>
                </a:cxn>
                <a:cxn ang="0">
                  <a:pos x="99" y="95"/>
                </a:cxn>
                <a:cxn ang="0">
                  <a:pos x="81" y="106"/>
                </a:cxn>
                <a:cxn ang="0">
                  <a:pos x="51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2" y="108"/>
                </a:cxn>
                <a:cxn ang="0">
                  <a:pos x="7" y="105"/>
                </a:cxn>
                <a:cxn ang="0">
                  <a:pos x="8" y="93"/>
                </a:cxn>
                <a:cxn ang="0">
                  <a:pos x="8" y="14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37" y="2"/>
                </a:cxn>
                <a:cxn ang="0">
                  <a:pos x="21" y="2"/>
                </a:cxn>
                <a:cxn ang="0">
                  <a:pos x="21" y="87"/>
                </a:cxn>
                <a:cxn ang="0">
                  <a:pos x="23" y="99"/>
                </a:cxn>
                <a:cxn ang="0">
                  <a:pos x="33" y="104"/>
                </a:cxn>
                <a:cxn ang="0">
                  <a:pos x="50" y="106"/>
                </a:cxn>
                <a:cxn ang="0">
                  <a:pos x="93" y="90"/>
                </a:cxn>
                <a:cxn ang="0">
                  <a:pos x="105" y="56"/>
                </a:cxn>
                <a:cxn ang="0">
                  <a:pos x="88" y="18"/>
                </a:cxn>
                <a:cxn ang="0">
                  <a:pos x="37" y="2"/>
                </a:cxn>
              </a:cxnLst>
              <a:rect l="0" t="0" r="r" b="b"/>
              <a:pathLst>
                <a:path w="117" h="109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63" y="0"/>
                    <a:pt x="73" y="1"/>
                    <a:pt x="80" y="3"/>
                  </a:cubicBezTo>
                  <a:cubicBezTo>
                    <a:pt x="87" y="5"/>
                    <a:pt x="94" y="8"/>
                    <a:pt x="99" y="13"/>
                  </a:cubicBezTo>
                  <a:cubicBezTo>
                    <a:pt x="105" y="17"/>
                    <a:pt x="109" y="22"/>
                    <a:pt x="112" y="29"/>
                  </a:cubicBezTo>
                  <a:cubicBezTo>
                    <a:pt x="115" y="36"/>
                    <a:pt x="117" y="43"/>
                    <a:pt x="117" y="51"/>
                  </a:cubicBezTo>
                  <a:cubicBezTo>
                    <a:pt x="117" y="59"/>
                    <a:pt x="115" y="67"/>
                    <a:pt x="112" y="75"/>
                  </a:cubicBezTo>
                  <a:cubicBezTo>
                    <a:pt x="109" y="82"/>
                    <a:pt x="104" y="89"/>
                    <a:pt x="99" y="95"/>
                  </a:cubicBezTo>
                  <a:cubicBezTo>
                    <a:pt x="93" y="100"/>
                    <a:pt x="87" y="104"/>
                    <a:pt x="81" y="106"/>
                  </a:cubicBezTo>
                  <a:cubicBezTo>
                    <a:pt x="74" y="108"/>
                    <a:pt x="65" y="109"/>
                    <a:pt x="51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4" y="108"/>
                    <a:pt x="6" y="107"/>
                    <a:pt x="7" y="105"/>
                  </a:cubicBezTo>
                  <a:cubicBezTo>
                    <a:pt x="8" y="103"/>
                    <a:pt x="8" y="99"/>
                    <a:pt x="8" y="9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8"/>
                    <a:pt x="8" y="4"/>
                    <a:pt x="7" y="3"/>
                  </a:cubicBezTo>
                  <a:cubicBezTo>
                    <a:pt x="6" y="2"/>
                    <a:pt x="4" y="1"/>
                    <a:pt x="0" y="1"/>
                  </a:cubicBezTo>
                  <a:close/>
                  <a:moveTo>
                    <a:pt x="37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1" y="92"/>
                    <a:pt x="22" y="96"/>
                    <a:pt x="23" y="99"/>
                  </a:cubicBezTo>
                  <a:cubicBezTo>
                    <a:pt x="25" y="101"/>
                    <a:pt x="28" y="103"/>
                    <a:pt x="33" y="104"/>
                  </a:cubicBezTo>
                  <a:cubicBezTo>
                    <a:pt x="37" y="106"/>
                    <a:pt x="43" y="106"/>
                    <a:pt x="50" y="106"/>
                  </a:cubicBezTo>
                  <a:cubicBezTo>
                    <a:pt x="70" y="106"/>
                    <a:pt x="85" y="101"/>
                    <a:pt x="93" y="90"/>
                  </a:cubicBezTo>
                  <a:cubicBezTo>
                    <a:pt x="101" y="80"/>
                    <a:pt x="105" y="69"/>
                    <a:pt x="105" y="56"/>
                  </a:cubicBezTo>
                  <a:cubicBezTo>
                    <a:pt x="105" y="42"/>
                    <a:pt x="99" y="29"/>
                    <a:pt x="88" y="18"/>
                  </a:cubicBezTo>
                  <a:cubicBezTo>
                    <a:pt x="77" y="8"/>
                    <a:pt x="60" y="2"/>
                    <a:pt x="37" y="2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6" name="Freeform 444"/>
            <p:cNvSpPr>
              <a:spLocks noEditPoints="1"/>
            </p:cNvSpPr>
            <p:nvPr/>
          </p:nvSpPr>
          <p:spPr bwMode="auto">
            <a:xfrm>
              <a:off x="6856413" y="1419225"/>
              <a:ext cx="247650" cy="250825"/>
            </a:xfrm>
            <a:custGeom>
              <a:avLst/>
              <a:gdLst/>
              <a:ahLst/>
              <a:cxnLst>
                <a:cxn ang="0">
                  <a:pos x="61" y="0"/>
                </a:cxn>
                <a:cxn ang="0">
                  <a:pos x="98" y="14"/>
                </a:cxn>
                <a:cxn ang="0">
                  <a:pos x="112" y="49"/>
                </a:cxn>
                <a:cxn ang="0">
                  <a:pos x="96" y="94"/>
                </a:cxn>
                <a:cxn ang="0">
                  <a:pos x="51" y="113"/>
                </a:cxn>
                <a:cxn ang="0">
                  <a:pos x="14" y="98"/>
                </a:cxn>
                <a:cxn ang="0">
                  <a:pos x="0" y="62"/>
                </a:cxn>
                <a:cxn ang="0">
                  <a:pos x="7" y="34"/>
                </a:cxn>
                <a:cxn ang="0">
                  <a:pos x="28" y="10"/>
                </a:cxn>
                <a:cxn ang="0">
                  <a:pos x="61" y="0"/>
                </a:cxn>
                <a:cxn ang="0">
                  <a:pos x="60" y="107"/>
                </a:cxn>
                <a:cxn ang="0">
                  <a:pos x="82" y="101"/>
                </a:cxn>
                <a:cxn ang="0">
                  <a:pos x="99" y="84"/>
                </a:cxn>
                <a:cxn ang="0">
                  <a:pos x="106" y="63"/>
                </a:cxn>
                <a:cxn ang="0">
                  <a:pos x="97" y="34"/>
                </a:cxn>
                <a:cxn ang="0">
                  <a:pos x="75" y="14"/>
                </a:cxn>
                <a:cxn ang="0">
                  <a:pos x="50" y="6"/>
                </a:cxn>
                <a:cxn ang="0">
                  <a:pos x="21" y="18"/>
                </a:cxn>
                <a:cxn ang="0">
                  <a:pos x="8" y="49"/>
                </a:cxn>
                <a:cxn ang="0">
                  <a:pos x="24" y="89"/>
                </a:cxn>
                <a:cxn ang="0">
                  <a:pos x="60" y="107"/>
                </a:cxn>
              </a:cxnLst>
              <a:rect l="0" t="0" r="r" b="b"/>
              <a:pathLst>
                <a:path w="112" h="113">
                  <a:moveTo>
                    <a:pt x="61" y="0"/>
                  </a:moveTo>
                  <a:cubicBezTo>
                    <a:pt x="76" y="0"/>
                    <a:pt x="88" y="5"/>
                    <a:pt x="98" y="14"/>
                  </a:cubicBezTo>
                  <a:cubicBezTo>
                    <a:pt x="107" y="24"/>
                    <a:pt x="112" y="35"/>
                    <a:pt x="112" y="49"/>
                  </a:cubicBezTo>
                  <a:cubicBezTo>
                    <a:pt x="112" y="67"/>
                    <a:pt x="107" y="82"/>
                    <a:pt x="96" y="94"/>
                  </a:cubicBezTo>
                  <a:cubicBezTo>
                    <a:pt x="84" y="107"/>
                    <a:pt x="70" y="113"/>
                    <a:pt x="51" y="113"/>
                  </a:cubicBezTo>
                  <a:cubicBezTo>
                    <a:pt x="36" y="113"/>
                    <a:pt x="24" y="108"/>
                    <a:pt x="14" y="98"/>
                  </a:cubicBezTo>
                  <a:cubicBezTo>
                    <a:pt x="5" y="88"/>
                    <a:pt x="0" y="76"/>
                    <a:pt x="0" y="62"/>
                  </a:cubicBezTo>
                  <a:cubicBezTo>
                    <a:pt x="0" y="53"/>
                    <a:pt x="2" y="44"/>
                    <a:pt x="7" y="34"/>
                  </a:cubicBezTo>
                  <a:cubicBezTo>
                    <a:pt x="11" y="24"/>
                    <a:pt x="18" y="16"/>
                    <a:pt x="28" y="10"/>
                  </a:cubicBezTo>
                  <a:cubicBezTo>
                    <a:pt x="37" y="4"/>
                    <a:pt x="48" y="0"/>
                    <a:pt x="61" y="0"/>
                  </a:cubicBezTo>
                  <a:close/>
                  <a:moveTo>
                    <a:pt x="60" y="107"/>
                  </a:moveTo>
                  <a:cubicBezTo>
                    <a:pt x="68" y="107"/>
                    <a:pt x="75" y="105"/>
                    <a:pt x="82" y="101"/>
                  </a:cubicBezTo>
                  <a:cubicBezTo>
                    <a:pt x="89" y="97"/>
                    <a:pt x="95" y="91"/>
                    <a:pt x="99" y="84"/>
                  </a:cubicBezTo>
                  <a:cubicBezTo>
                    <a:pt x="103" y="77"/>
                    <a:pt x="106" y="70"/>
                    <a:pt x="106" y="63"/>
                  </a:cubicBezTo>
                  <a:cubicBezTo>
                    <a:pt x="106" y="52"/>
                    <a:pt x="103" y="42"/>
                    <a:pt x="97" y="34"/>
                  </a:cubicBezTo>
                  <a:cubicBezTo>
                    <a:pt x="91" y="25"/>
                    <a:pt x="84" y="18"/>
                    <a:pt x="75" y="14"/>
                  </a:cubicBezTo>
                  <a:cubicBezTo>
                    <a:pt x="66" y="9"/>
                    <a:pt x="58" y="6"/>
                    <a:pt x="50" y="6"/>
                  </a:cubicBezTo>
                  <a:cubicBezTo>
                    <a:pt x="40" y="6"/>
                    <a:pt x="30" y="10"/>
                    <a:pt x="21" y="18"/>
                  </a:cubicBezTo>
                  <a:cubicBezTo>
                    <a:pt x="12" y="27"/>
                    <a:pt x="8" y="37"/>
                    <a:pt x="8" y="49"/>
                  </a:cubicBezTo>
                  <a:cubicBezTo>
                    <a:pt x="8" y="64"/>
                    <a:pt x="13" y="78"/>
                    <a:pt x="24" y="89"/>
                  </a:cubicBezTo>
                  <a:cubicBezTo>
                    <a:pt x="35" y="101"/>
                    <a:pt x="47" y="107"/>
                    <a:pt x="60" y="10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7" name="Freeform 445"/>
            <p:cNvSpPr>
              <a:spLocks noEditPoints="1"/>
            </p:cNvSpPr>
            <p:nvPr/>
          </p:nvSpPr>
          <p:spPr bwMode="auto">
            <a:xfrm>
              <a:off x="7107238" y="1423988"/>
              <a:ext cx="250825" cy="2444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31" y="0"/>
                </a:cxn>
                <a:cxn ang="0">
                  <a:pos x="48" y="1"/>
                </a:cxn>
                <a:cxn ang="0">
                  <a:pos x="58" y="4"/>
                </a:cxn>
                <a:cxn ang="0">
                  <a:pos x="67" y="12"/>
                </a:cxn>
                <a:cxn ang="0">
                  <a:pos x="70" y="24"/>
                </a:cxn>
                <a:cxn ang="0">
                  <a:pos x="65" y="40"/>
                </a:cxn>
                <a:cxn ang="0">
                  <a:pos x="51" y="53"/>
                </a:cxn>
                <a:cxn ang="0">
                  <a:pos x="58" y="65"/>
                </a:cxn>
                <a:cxn ang="0">
                  <a:pos x="72" y="84"/>
                </a:cxn>
                <a:cxn ang="0">
                  <a:pos x="88" y="102"/>
                </a:cxn>
                <a:cxn ang="0">
                  <a:pos x="100" y="106"/>
                </a:cxn>
                <a:cxn ang="0">
                  <a:pos x="112" y="101"/>
                </a:cxn>
                <a:cxn ang="0">
                  <a:pos x="113" y="103"/>
                </a:cxn>
                <a:cxn ang="0">
                  <a:pos x="90" y="110"/>
                </a:cxn>
                <a:cxn ang="0">
                  <a:pos x="73" y="104"/>
                </a:cxn>
                <a:cxn ang="0">
                  <a:pos x="50" y="74"/>
                </a:cxn>
                <a:cxn ang="0">
                  <a:pos x="50" y="73"/>
                </a:cxn>
                <a:cxn ang="0">
                  <a:pos x="39" y="57"/>
                </a:cxn>
                <a:cxn ang="0">
                  <a:pos x="29" y="57"/>
                </a:cxn>
                <a:cxn ang="0">
                  <a:pos x="20" y="57"/>
                </a:cxn>
                <a:cxn ang="0">
                  <a:pos x="20" y="99"/>
                </a:cxn>
                <a:cxn ang="0">
                  <a:pos x="22" y="106"/>
                </a:cxn>
                <a:cxn ang="0">
                  <a:pos x="28" y="108"/>
                </a:cxn>
                <a:cxn ang="0">
                  <a:pos x="28" y="109"/>
                </a:cxn>
                <a:cxn ang="0">
                  <a:pos x="0" y="109"/>
                </a:cxn>
                <a:cxn ang="0">
                  <a:pos x="0" y="108"/>
                </a:cxn>
                <a:cxn ang="0">
                  <a:pos x="7" y="106"/>
                </a:cxn>
                <a:cxn ang="0">
                  <a:pos x="8" y="98"/>
                </a:cxn>
                <a:cxn ang="0">
                  <a:pos x="8" y="11"/>
                </a:cxn>
                <a:cxn ang="0">
                  <a:pos x="7" y="4"/>
                </a:cxn>
                <a:cxn ang="0">
                  <a:pos x="0" y="1"/>
                </a:cxn>
                <a:cxn ang="0">
                  <a:pos x="20" y="3"/>
                </a:cxn>
                <a:cxn ang="0">
                  <a:pos x="20" y="54"/>
                </a:cxn>
                <a:cxn ang="0">
                  <a:pos x="32" y="54"/>
                </a:cxn>
                <a:cxn ang="0">
                  <a:pos x="52" y="48"/>
                </a:cxn>
                <a:cxn ang="0">
                  <a:pos x="58" y="31"/>
                </a:cxn>
                <a:cxn ang="0">
                  <a:pos x="52" y="12"/>
                </a:cxn>
                <a:cxn ang="0">
                  <a:pos x="29" y="3"/>
                </a:cxn>
                <a:cxn ang="0">
                  <a:pos x="20" y="3"/>
                </a:cxn>
              </a:cxnLst>
              <a:rect l="0" t="0" r="r" b="b"/>
              <a:pathLst>
                <a:path w="113" h="110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0"/>
                    <a:pt x="44" y="0"/>
                    <a:pt x="48" y="1"/>
                  </a:cubicBezTo>
                  <a:cubicBezTo>
                    <a:pt x="51" y="1"/>
                    <a:pt x="55" y="2"/>
                    <a:pt x="58" y="4"/>
                  </a:cubicBezTo>
                  <a:cubicBezTo>
                    <a:pt x="62" y="6"/>
                    <a:pt x="65" y="9"/>
                    <a:pt x="67" y="12"/>
                  </a:cubicBezTo>
                  <a:cubicBezTo>
                    <a:pt x="69" y="15"/>
                    <a:pt x="70" y="19"/>
                    <a:pt x="70" y="24"/>
                  </a:cubicBezTo>
                  <a:cubicBezTo>
                    <a:pt x="70" y="30"/>
                    <a:pt x="68" y="35"/>
                    <a:pt x="65" y="40"/>
                  </a:cubicBezTo>
                  <a:cubicBezTo>
                    <a:pt x="61" y="45"/>
                    <a:pt x="57" y="49"/>
                    <a:pt x="51" y="53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60" y="67"/>
                    <a:pt x="64" y="74"/>
                    <a:pt x="72" y="84"/>
                  </a:cubicBezTo>
                  <a:cubicBezTo>
                    <a:pt x="79" y="94"/>
                    <a:pt x="84" y="100"/>
                    <a:pt x="88" y="102"/>
                  </a:cubicBezTo>
                  <a:cubicBezTo>
                    <a:pt x="92" y="104"/>
                    <a:pt x="96" y="106"/>
                    <a:pt x="100" y="106"/>
                  </a:cubicBezTo>
                  <a:cubicBezTo>
                    <a:pt x="103" y="106"/>
                    <a:pt x="107" y="104"/>
                    <a:pt x="112" y="101"/>
                  </a:cubicBezTo>
                  <a:cubicBezTo>
                    <a:pt x="113" y="103"/>
                    <a:pt x="113" y="103"/>
                    <a:pt x="113" y="103"/>
                  </a:cubicBezTo>
                  <a:cubicBezTo>
                    <a:pt x="107" y="108"/>
                    <a:pt x="99" y="110"/>
                    <a:pt x="90" y="110"/>
                  </a:cubicBezTo>
                  <a:cubicBezTo>
                    <a:pt x="83" y="110"/>
                    <a:pt x="78" y="108"/>
                    <a:pt x="73" y="104"/>
                  </a:cubicBezTo>
                  <a:cubicBezTo>
                    <a:pt x="69" y="101"/>
                    <a:pt x="61" y="91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102"/>
                    <a:pt x="21" y="104"/>
                    <a:pt x="22" y="106"/>
                  </a:cubicBezTo>
                  <a:cubicBezTo>
                    <a:pt x="23" y="107"/>
                    <a:pt x="25" y="108"/>
                    <a:pt x="28" y="108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08"/>
                    <a:pt x="6" y="107"/>
                    <a:pt x="7" y="106"/>
                  </a:cubicBezTo>
                  <a:cubicBezTo>
                    <a:pt x="8" y="104"/>
                    <a:pt x="8" y="102"/>
                    <a:pt x="8" y="98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6" y="2"/>
                    <a:pt x="4" y="1"/>
                    <a:pt x="0" y="1"/>
                  </a:cubicBezTo>
                  <a:close/>
                  <a:moveTo>
                    <a:pt x="20" y="3"/>
                  </a:moveTo>
                  <a:cubicBezTo>
                    <a:pt x="20" y="54"/>
                    <a:pt x="20" y="54"/>
                    <a:pt x="20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41" y="54"/>
                    <a:pt x="47" y="52"/>
                    <a:pt x="52" y="48"/>
                  </a:cubicBezTo>
                  <a:cubicBezTo>
                    <a:pt x="56" y="43"/>
                    <a:pt x="58" y="38"/>
                    <a:pt x="58" y="31"/>
                  </a:cubicBezTo>
                  <a:cubicBezTo>
                    <a:pt x="58" y="24"/>
                    <a:pt x="56" y="18"/>
                    <a:pt x="52" y="12"/>
                  </a:cubicBezTo>
                  <a:cubicBezTo>
                    <a:pt x="48" y="6"/>
                    <a:pt x="40" y="3"/>
                    <a:pt x="29" y="3"/>
                  </a:cubicBezTo>
                  <a:lnTo>
                    <a:pt x="20" y="3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8" name="Rectangle 446"/>
            <p:cNvSpPr>
              <a:spLocks noChangeArrowheads="1"/>
            </p:cNvSpPr>
            <p:nvPr/>
          </p:nvSpPr>
          <p:spPr bwMode="auto">
            <a:xfrm>
              <a:off x="4829175" y="1295400"/>
              <a:ext cx="2519363" cy="61913"/>
            </a:xfrm>
            <a:prstGeom prst="rect">
              <a:avLst/>
            </a:prstGeom>
            <a:solidFill>
              <a:srgbClr val="663D0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19" name="Rectangle 447"/>
            <p:cNvSpPr>
              <a:spLocks noChangeArrowheads="1"/>
            </p:cNvSpPr>
            <p:nvPr/>
          </p:nvSpPr>
          <p:spPr bwMode="auto">
            <a:xfrm>
              <a:off x="4829175" y="1703388"/>
              <a:ext cx="2519363" cy="33338"/>
            </a:xfrm>
            <a:prstGeom prst="rect">
              <a:avLst/>
            </a:prstGeom>
            <a:solidFill>
              <a:srgbClr val="663D0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0" name="Freeform 448"/>
            <p:cNvSpPr>
              <a:spLocks noEditPoints="1"/>
            </p:cNvSpPr>
            <p:nvPr/>
          </p:nvSpPr>
          <p:spPr bwMode="auto">
            <a:xfrm>
              <a:off x="5922963" y="722313"/>
              <a:ext cx="50800" cy="312738"/>
            </a:xfrm>
            <a:custGeom>
              <a:avLst/>
              <a:gdLst/>
              <a:ahLst/>
              <a:cxnLst>
                <a:cxn ang="0">
                  <a:pos x="21" y="141"/>
                </a:cxn>
                <a:cxn ang="0">
                  <a:pos x="20" y="140"/>
                </a:cxn>
                <a:cxn ang="0">
                  <a:pos x="1" y="131"/>
                </a:cxn>
                <a:cxn ang="0">
                  <a:pos x="0" y="12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22" y="1"/>
                </a:cxn>
                <a:cxn ang="0">
                  <a:pos x="23" y="2"/>
                </a:cxn>
                <a:cxn ang="0">
                  <a:pos x="23" y="138"/>
                </a:cxn>
                <a:cxn ang="0">
                  <a:pos x="22" y="140"/>
                </a:cxn>
                <a:cxn ang="0">
                  <a:pos x="21" y="141"/>
                </a:cxn>
                <a:cxn ang="0">
                  <a:pos x="5" y="128"/>
                </a:cxn>
                <a:cxn ang="0">
                  <a:pos x="18" y="134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128"/>
                </a:cxn>
              </a:cxnLst>
              <a:rect l="0" t="0" r="r" b="b"/>
              <a:pathLst>
                <a:path w="23" h="141">
                  <a:moveTo>
                    <a:pt x="21" y="141"/>
                  </a:moveTo>
                  <a:cubicBezTo>
                    <a:pt x="20" y="141"/>
                    <a:pt x="20" y="140"/>
                    <a:pt x="20" y="140"/>
                  </a:cubicBezTo>
                  <a:cubicBezTo>
                    <a:pt x="14" y="138"/>
                    <a:pt x="7" y="135"/>
                    <a:pt x="1" y="131"/>
                  </a:cubicBezTo>
                  <a:cubicBezTo>
                    <a:pt x="0" y="131"/>
                    <a:pt x="0" y="130"/>
                    <a:pt x="0" y="1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2"/>
                    <a:pt x="23" y="2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9"/>
                    <a:pt x="23" y="140"/>
                    <a:pt x="22" y="140"/>
                  </a:cubicBezTo>
                  <a:cubicBezTo>
                    <a:pt x="22" y="140"/>
                    <a:pt x="21" y="141"/>
                    <a:pt x="21" y="141"/>
                  </a:cubicBezTo>
                  <a:close/>
                  <a:moveTo>
                    <a:pt x="5" y="128"/>
                  </a:moveTo>
                  <a:cubicBezTo>
                    <a:pt x="9" y="130"/>
                    <a:pt x="14" y="132"/>
                    <a:pt x="18" y="13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28"/>
                    <a:pt x="5" y="128"/>
                    <a:pt x="5" y="12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1" name="Freeform 449"/>
            <p:cNvSpPr>
              <a:spLocks noEditPoints="1"/>
            </p:cNvSpPr>
            <p:nvPr/>
          </p:nvSpPr>
          <p:spPr bwMode="auto">
            <a:xfrm>
              <a:off x="5962650" y="722313"/>
              <a:ext cx="50800" cy="323850"/>
            </a:xfrm>
            <a:custGeom>
              <a:avLst/>
              <a:gdLst/>
              <a:ahLst/>
              <a:cxnLst>
                <a:cxn ang="0">
                  <a:pos x="21" y="146"/>
                </a:cxn>
                <a:cxn ang="0">
                  <a:pos x="20" y="146"/>
                </a:cxn>
                <a:cxn ang="0">
                  <a:pos x="2" y="140"/>
                </a:cxn>
                <a:cxn ang="0">
                  <a:pos x="0" y="138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144"/>
                </a:cxn>
                <a:cxn ang="0">
                  <a:pos x="22" y="146"/>
                </a:cxn>
                <a:cxn ang="0">
                  <a:pos x="21" y="146"/>
                </a:cxn>
                <a:cxn ang="0">
                  <a:pos x="5" y="136"/>
                </a:cxn>
                <a:cxn ang="0">
                  <a:pos x="18" y="141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136"/>
                </a:cxn>
              </a:cxnLst>
              <a:rect l="0" t="0" r="r" b="b"/>
              <a:pathLst>
                <a:path w="23" h="146">
                  <a:moveTo>
                    <a:pt x="21" y="146"/>
                  </a:moveTo>
                  <a:cubicBezTo>
                    <a:pt x="20" y="146"/>
                    <a:pt x="20" y="146"/>
                    <a:pt x="20" y="146"/>
                  </a:cubicBezTo>
                  <a:cubicBezTo>
                    <a:pt x="13" y="145"/>
                    <a:pt x="7" y="143"/>
                    <a:pt x="2" y="140"/>
                  </a:cubicBezTo>
                  <a:cubicBezTo>
                    <a:pt x="1" y="140"/>
                    <a:pt x="0" y="139"/>
                    <a:pt x="0" y="1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5"/>
                    <a:pt x="23" y="145"/>
                    <a:pt x="22" y="146"/>
                  </a:cubicBezTo>
                  <a:cubicBezTo>
                    <a:pt x="22" y="146"/>
                    <a:pt x="21" y="146"/>
                    <a:pt x="21" y="146"/>
                  </a:cubicBezTo>
                  <a:close/>
                  <a:moveTo>
                    <a:pt x="5" y="136"/>
                  </a:moveTo>
                  <a:cubicBezTo>
                    <a:pt x="9" y="138"/>
                    <a:pt x="14" y="139"/>
                    <a:pt x="18" y="14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36"/>
                    <a:pt x="5" y="136"/>
                    <a:pt x="5" y="136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2" name="Freeform 450"/>
            <p:cNvSpPr>
              <a:spLocks noEditPoints="1"/>
            </p:cNvSpPr>
            <p:nvPr/>
          </p:nvSpPr>
          <p:spPr bwMode="auto">
            <a:xfrm>
              <a:off x="6002338" y="722313"/>
              <a:ext cx="50800" cy="333375"/>
            </a:xfrm>
            <a:custGeom>
              <a:avLst/>
              <a:gdLst/>
              <a:ahLst/>
              <a:cxnLst>
                <a:cxn ang="0">
                  <a:pos x="21" y="150"/>
                </a:cxn>
                <a:cxn ang="0">
                  <a:pos x="20" y="150"/>
                </a:cxn>
                <a:cxn ang="0">
                  <a:pos x="2" y="146"/>
                </a:cxn>
                <a:cxn ang="0">
                  <a:pos x="0" y="144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147"/>
                </a:cxn>
                <a:cxn ang="0">
                  <a:pos x="22" y="149"/>
                </a:cxn>
                <a:cxn ang="0">
                  <a:pos x="21" y="150"/>
                </a:cxn>
                <a:cxn ang="0">
                  <a:pos x="5" y="142"/>
                </a:cxn>
                <a:cxn ang="0">
                  <a:pos x="18" y="145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142"/>
                </a:cxn>
              </a:cxnLst>
              <a:rect l="0" t="0" r="r" b="b"/>
              <a:pathLst>
                <a:path w="23" h="150">
                  <a:moveTo>
                    <a:pt x="21" y="150"/>
                  </a:moveTo>
                  <a:cubicBezTo>
                    <a:pt x="20" y="150"/>
                    <a:pt x="20" y="150"/>
                    <a:pt x="20" y="150"/>
                  </a:cubicBezTo>
                  <a:cubicBezTo>
                    <a:pt x="14" y="149"/>
                    <a:pt x="8" y="148"/>
                    <a:pt x="2" y="146"/>
                  </a:cubicBezTo>
                  <a:cubicBezTo>
                    <a:pt x="1" y="146"/>
                    <a:pt x="0" y="145"/>
                    <a:pt x="0" y="14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3" y="148"/>
                    <a:pt x="23" y="149"/>
                    <a:pt x="22" y="149"/>
                  </a:cubicBezTo>
                  <a:cubicBezTo>
                    <a:pt x="22" y="150"/>
                    <a:pt x="21" y="150"/>
                    <a:pt x="21" y="150"/>
                  </a:cubicBezTo>
                  <a:close/>
                  <a:moveTo>
                    <a:pt x="5" y="142"/>
                  </a:moveTo>
                  <a:cubicBezTo>
                    <a:pt x="9" y="143"/>
                    <a:pt x="14" y="144"/>
                    <a:pt x="18" y="14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2"/>
                    <a:pt x="5" y="142"/>
                    <a:pt x="5" y="142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3" name="Freeform 451"/>
            <p:cNvSpPr>
              <a:spLocks noEditPoints="1"/>
            </p:cNvSpPr>
            <p:nvPr/>
          </p:nvSpPr>
          <p:spPr bwMode="auto">
            <a:xfrm>
              <a:off x="6042025" y="722313"/>
              <a:ext cx="53975" cy="334963"/>
            </a:xfrm>
            <a:custGeom>
              <a:avLst/>
              <a:gdLst/>
              <a:ahLst/>
              <a:cxnLst>
                <a:cxn ang="0">
                  <a:pos x="21" y="151"/>
                </a:cxn>
                <a:cxn ang="0">
                  <a:pos x="2" y="150"/>
                </a:cxn>
                <a:cxn ang="0">
                  <a:pos x="0" y="147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4" y="2"/>
                </a:cxn>
                <a:cxn ang="0">
                  <a:pos x="24" y="149"/>
                </a:cxn>
                <a:cxn ang="0">
                  <a:pos x="21" y="151"/>
                </a:cxn>
                <a:cxn ang="0">
                  <a:pos x="5" y="145"/>
                </a:cxn>
                <a:cxn ang="0">
                  <a:pos x="19" y="146"/>
                </a:cxn>
                <a:cxn ang="0">
                  <a:pos x="19" y="5"/>
                </a:cxn>
                <a:cxn ang="0">
                  <a:pos x="5" y="5"/>
                </a:cxn>
                <a:cxn ang="0">
                  <a:pos x="5" y="145"/>
                </a:cxn>
              </a:cxnLst>
              <a:rect l="0" t="0" r="r" b="b"/>
              <a:pathLst>
                <a:path w="24" h="151">
                  <a:moveTo>
                    <a:pt x="21" y="151"/>
                  </a:moveTo>
                  <a:cubicBezTo>
                    <a:pt x="15" y="151"/>
                    <a:pt x="9" y="151"/>
                    <a:pt x="2" y="150"/>
                  </a:cubicBezTo>
                  <a:cubicBezTo>
                    <a:pt x="1" y="150"/>
                    <a:pt x="0" y="149"/>
                    <a:pt x="0" y="14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49"/>
                    <a:pt x="24" y="149"/>
                    <a:pt x="24" y="149"/>
                  </a:cubicBezTo>
                  <a:cubicBezTo>
                    <a:pt x="24" y="150"/>
                    <a:pt x="23" y="151"/>
                    <a:pt x="21" y="151"/>
                  </a:cubicBezTo>
                  <a:close/>
                  <a:moveTo>
                    <a:pt x="5" y="145"/>
                  </a:moveTo>
                  <a:cubicBezTo>
                    <a:pt x="10" y="146"/>
                    <a:pt x="15" y="146"/>
                    <a:pt x="19" y="14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5"/>
                    <a:pt x="5" y="145"/>
                    <a:pt x="5" y="14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4" name="Freeform 452"/>
            <p:cNvSpPr>
              <a:spLocks noEditPoints="1"/>
            </p:cNvSpPr>
            <p:nvPr/>
          </p:nvSpPr>
          <p:spPr bwMode="auto">
            <a:xfrm>
              <a:off x="5800725" y="722313"/>
              <a:ext cx="50800" cy="225425"/>
            </a:xfrm>
            <a:custGeom>
              <a:avLst/>
              <a:gdLst/>
              <a:ahLst/>
              <a:cxnLst>
                <a:cxn ang="0">
                  <a:pos x="21" y="102"/>
                </a:cxn>
                <a:cxn ang="0">
                  <a:pos x="19" y="101"/>
                </a:cxn>
                <a:cxn ang="0">
                  <a:pos x="1" y="75"/>
                </a:cxn>
                <a:cxn ang="0">
                  <a:pos x="0" y="74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3" y="2"/>
                </a:cxn>
                <a:cxn ang="0">
                  <a:pos x="23" y="99"/>
                </a:cxn>
                <a:cxn ang="0">
                  <a:pos x="22" y="102"/>
                </a:cxn>
                <a:cxn ang="0">
                  <a:pos x="21" y="102"/>
                </a:cxn>
                <a:cxn ang="0">
                  <a:pos x="5" y="74"/>
                </a:cxn>
                <a:cxn ang="0">
                  <a:pos x="18" y="93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74"/>
                </a:cxn>
              </a:cxnLst>
              <a:rect l="0" t="0" r="r" b="b"/>
              <a:pathLst>
                <a:path w="23" h="102">
                  <a:moveTo>
                    <a:pt x="21" y="102"/>
                  </a:moveTo>
                  <a:cubicBezTo>
                    <a:pt x="20" y="102"/>
                    <a:pt x="19" y="101"/>
                    <a:pt x="19" y="101"/>
                  </a:cubicBezTo>
                  <a:cubicBezTo>
                    <a:pt x="12" y="93"/>
                    <a:pt x="6" y="84"/>
                    <a:pt x="1" y="75"/>
                  </a:cubicBezTo>
                  <a:cubicBezTo>
                    <a:pt x="1" y="75"/>
                    <a:pt x="0" y="75"/>
                    <a:pt x="0" y="7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100"/>
                    <a:pt x="23" y="101"/>
                    <a:pt x="22" y="102"/>
                  </a:cubicBezTo>
                  <a:cubicBezTo>
                    <a:pt x="21" y="102"/>
                    <a:pt x="21" y="102"/>
                    <a:pt x="21" y="102"/>
                  </a:cubicBezTo>
                  <a:close/>
                  <a:moveTo>
                    <a:pt x="5" y="74"/>
                  </a:moveTo>
                  <a:cubicBezTo>
                    <a:pt x="9" y="80"/>
                    <a:pt x="13" y="87"/>
                    <a:pt x="18" y="9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74"/>
                    <a:pt x="5" y="74"/>
                    <a:pt x="5" y="74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5" name="Freeform 453"/>
            <p:cNvSpPr>
              <a:spLocks noEditPoints="1"/>
            </p:cNvSpPr>
            <p:nvPr/>
          </p:nvSpPr>
          <p:spPr bwMode="auto">
            <a:xfrm>
              <a:off x="5883275" y="722313"/>
              <a:ext cx="50800" cy="290513"/>
            </a:xfrm>
            <a:custGeom>
              <a:avLst/>
              <a:gdLst/>
              <a:ahLst/>
              <a:cxnLst>
                <a:cxn ang="0">
                  <a:pos x="20" y="131"/>
                </a:cxn>
                <a:cxn ang="0">
                  <a:pos x="19" y="131"/>
                </a:cxn>
                <a:cxn ang="0">
                  <a:pos x="1" y="119"/>
                </a:cxn>
                <a:cxn ang="0">
                  <a:pos x="0" y="11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3" y="2"/>
                </a:cxn>
                <a:cxn ang="0">
                  <a:pos x="23" y="129"/>
                </a:cxn>
                <a:cxn ang="0">
                  <a:pos x="21" y="131"/>
                </a:cxn>
                <a:cxn ang="0">
                  <a:pos x="20" y="131"/>
                </a:cxn>
                <a:cxn ang="0">
                  <a:pos x="5" y="116"/>
                </a:cxn>
                <a:cxn ang="0">
                  <a:pos x="18" y="125"/>
                </a:cxn>
                <a:cxn ang="0">
                  <a:pos x="18" y="5"/>
                </a:cxn>
                <a:cxn ang="0">
                  <a:pos x="5" y="5"/>
                </a:cxn>
                <a:cxn ang="0">
                  <a:pos x="5" y="116"/>
                </a:cxn>
              </a:cxnLst>
              <a:rect l="0" t="0" r="r" b="b"/>
              <a:pathLst>
                <a:path w="23" h="131">
                  <a:moveTo>
                    <a:pt x="20" y="131"/>
                  </a:moveTo>
                  <a:cubicBezTo>
                    <a:pt x="20" y="131"/>
                    <a:pt x="19" y="131"/>
                    <a:pt x="19" y="131"/>
                  </a:cubicBezTo>
                  <a:cubicBezTo>
                    <a:pt x="12" y="127"/>
                    <a:pt x="6" y="123"/>
                    <a:pt x="1" y="119"/>
                  </a:cubicBezTo>
                  <a:cubicBezTo>
                    <a:pt x="0" y="118"/>
                    <a:pt x="0" y="118"/>
                    <a:pt x="0" y="1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3" y="1"/>
                    <a:pt x="23" y="2"/>
                  </a:cubicBezTo>
                  <a:cubicBezTo>
                    <a:pt x="23" y="129"/>
                    <a:pt x="23" y="129"/>
                    <a:pt x="23" y="129"/>
                  </a:cubicBezTo>
                  <a:cubicBezTo>
                    <a:pt x="23" y="130"/>
                    <a:pt x="22" y="131"/>
                    <a:pt x="21" y="131"/>
                  </a:cubicBezTo>
                  <a:cubicBezTo>
                    <a:pt x="21" y="131"/>
                    <a:pt x="20" y="131"/>
                    <a:pt x="20" y="131"/>
                  </a:cubicBezTo>
                  <a:close/>
                  <a:moveTo>
                    <a:pt x="5" y="116"/>
                  </a:moveTo>
                  <a:cubicBezTo>
                    <a:pt x="9" y="119"/>
                    <a:pt x="13" y="122"/>
                    <a:pt x="18" y="12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16"/>
                    <a:pt x="5" y="116"/>
                    <a:pt x="5" y="116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6" name="Freeform 454"/>
            <p:cNvSpPr>
              <a:spLocks noEditPoints="1"/>
            </p:cNvSpPr>
            <p:nvPr/>
          </p:nvSpPr>
          <p:spPr bwMode="auto">
            <a:xfrm>
              <a:off x="5757863" y="722313"/>
              <a:ext cx="53975" cy="169863"/>
            </a:xfrm>
            <a:custGeom>
              <a:avLst/>
              <a:gdLst/>
              <a:ahLst/>
              <a:cxnLst>
                <a:cxn ang="0">
                  <a:pos x="22" y="77"/>
                </a:cxn>
                <a:cxn ang="0">
                  <a:pos x="20" y="75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2" y="0"/>
                </a:cxn>
                <a:cxn ang="0">
                  <a:pos x="24" y="1"/>
                </a:cxn>
                <a:cxn ang="0">
                  <a:pos x="24" y="2"/>
                </a:cxn>
                <a:cxn ang="0">
                  <a:pos x="24" y="74"/>
                </a:cxn>
                <a:cxn ang="0">
                  <a:pos x="22" y="77"/>
                </a:cxn>
                <a:cxn ang="0">
                  <a:pos x="22" y="77"/>
                </a:cxn>
                <a:cxn ang="0">
                  <a:pos x="5" y="5"/>
                </a:cxn>
                <a:cxn ang="0">
                  <a:pos x="19" y="64"/>
                </a:cxn>
                <a:cxn ang="0">
                  <a:pos x="19" y="5"/>
                </a:cxn>
                <a:cxn ang="0">
                  <a:pos x="5" y="5"/>
                </a:cxn>
              </a:cxnLst>
              <a:rect l="0" t="0" r="r" b="b"/>
              <a:pathLst>
                <a:path w="24" h="77">
                  <a:moveTo>
                    <a:pt x="22" y="77"/>
                  </a:moveTo>
                  <a:cubicBezTo>
                    <a:pt x="21" y="77"/>
                    <a:pt x="20" y="76"/>
                    <a:pt x="20" y="75"/>
                  </a:cubicBezTo>
                  <a:cubicBezTo>
                    <a:pt x="7" y="53"/>
                    <a:pt x="0" y="28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4" y="1"/>
                  </a:cubicBezTo>
                  <a:cubicBezTo>
                    <a:pt x="24" y="1"/>
                    <a:pt x="24" y="2"/>
                    <a:pt x="24" y="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4" y="75"/>
                    <a:pt x="24" y="76"/>
                    <a:pt x="22" y="77"/>
                  </a:cubicBezTo>
                  <a:cubicBezTo>
                    <a:pt x="22" y="77"/>
                    <a:pt x="22" y="77"/>
                    <a:pt x="22" y="77"/>
                  </a:cubicBezTo>
                  <a:close/>
                  <a:moveTo>
                    <a:pt x="5" y="5"/>
                  </a:moveTo>
                  <a:cubicBezTo>
                    <a:pt x="6" y="25"/>
                    <a:pt x="11" y="46"/>
                    <a:pt x="19" y="6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7" name="Freeform 455"/>
            <p:cNvSpPr>
              <a:spLocks noEditPoints="1"/>
            </p:cNvSpPr>
            <p:nvPr/>
          </p:nvSpPr>
          <p:spPr bwMode="auto">
            <a:xfrm>
              <a:off x="5840413" y="722313"/>
              <a:ext cx="53975" cy="263525"/>
            </a:xfrm>
            <a:custGeom>
              <a:avLst/>
              <a:gdLst/>
              <a:ahLst/>
              <a:cxnLst>
                <a:cxn ang="0">
                  <a:pos x="21" y="119"/>
                </a:cxn>
                <a:cxn ang="0">
                  <a:pos x="20" y="119"/>
                </a:cxn>
                <a:cxn ang="0">
                  <a:pos x="1" y="101"/>
                </a:cxn>
                <a:cxn ang="0">
                  <a:pos x="0" y="99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21" y="0"/>
                </a:cxn>
                <a:cxn ang="0">
                  <a:pos x="24" y="2"/>
                </a:cxn>
                <a:cxn ang="0">
                  <a:pos x="24" y="117"/>
                </a:cxn>
                <a:cxn ang="0">
                  <a:pos x="22" y="119"/>
                </a:cxn>
                <a:cxn ang="0">
                  <a:pos x="21" y="119"/>
                </a:cxn>
                <a:cxn ang="0">
                  <a:pos x="19" y="5"/>
                </a:cxn>
                <a:cxn ang="0">
                  <a:pos x="5" y="5"/>
                </a:cxn>
                <a:cxn ang="0">
                  <a:pos x="5" y="98"/>
                </a:cxn>
                <a:cxn ang="0">
                  <a:pos x="5" y="98"/>
                </a:cxn>
                <a:cxn ang="0">
                  <a:pos x="19" y="112"/>
                </a:cxn>
              </a:cxnLst>
              <a:rect l="0" t="0" r="r" b="b"/>
              <a:pathLst>
                <a:path w="24" h="119">
                  <a:moveTo>
                    <a:pt x="21" y="119"/>
                  </a:moveTo>
                  <a:cubicBezTo>
                    <a:pt x="21" y="119"/>
                    <a:pt x="20" y="119"/>
                    <a:pt x="20" y="119"/>
                  </a:cubicBezTo>
                  <a:cubicBezTo>
                    <a:pt x="13" y="114"/>
                    <a:pt x="7" y="108"/>
                    <a:pt x="1" y="101"/>
                  </a:cubicBezTo>
                  <a:cubicBezTo>
                    <a:pt x="1" y="100"/>
                    <a:pt x="0" y="100"/>
                    <a:pt x="0" y="9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17"/>
                    <a:pt x="24" y="117"/>
                    <a:pt x="24" y="117"/>
                  </a:cubicBezTo>
                  <a:cubicBezTo>
                    <a:pt x="24" y="118"/>
                    <a:pt x="23" y="119"/>
                    <a:pt x="22" y="119"/>
                  </a:cubicBezTo>
                  <a:cubicBezTo>
                    <a:pt x="22" y="119"/>
                    <a:pt x="22" y="119"/>
                    <a:pt x="21" y="119"/>
                  </a:cubicBezTo>
                  <a:close/>
                  <a:moveTo>
                    <a:pt x="19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10" y="103"/>
                    <a:pt x="14" y="108"/>
                    <a:pt x="19" y="112"/>
                  </a:cubicBezTo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8" name="Freeform 456"/>
            <p:cNvSpPr>
              <a:spLocks noEditPoints="1"/>
            </p:cNvSpPr>
            <p:nvPr/>
          </p:nvSpPr>
          <p:spPr bwMode="auto">
            <a:xfrm>
              <a:off x="5799138" y="541338"/>
              <a:ext cx="206375" cy="192088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72" y="86"/>
                </a:cxn>
                <a:cxn ang="0">
                  <a:pos x="71" y="85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92" y="82"/>
                </a:cxn>
                <a:cxn ang="0">
                  <a:pos x="92" y="84"/>
                </a:cxn>
                <a:cxn ang="0">
                  <a:pos x="90" y="86"/>
                </a:cxn>
                <a:cxn ang="0">
                  <a:pos x="73" y="81"/>
                </a:cxn>
                <a:cxn ang="0">
                  <a:pos x="84" y="81"/>
                </a:cxn>
                <a:cxn ang="0">
                  <a:pos x="10" y="6"/>
                </a:cxn>
                <a:cxn ang="0">
                  <a:pos x="6" y="13"/>
                </a:cxn>
                <a:cxn ang="0">
                  <a:pos x="73" y="81"/>
                </a:cxn>
              </a:cxnLst>
              <a:rect l="0" t="0" r="r" b="b"/>
              <a:pathLst>
                <a:path w="93" h="86">
                  <a:moveTo>
                    <a:pt x="90" y="86"/>
                  </a:moveTo>
                  <a:cubicBezTo>
                    <a:pt x="72" y="86"/>
                    <a:pt x="72" y="86"/>
                    <a:pt x="72" y="86"/>
                  </a:cubicBezTo>
                  <a:cubicBezTo>
                    <a:pt x="72" y="86"/>
                    <a:pt x="71" y="86"/>
                    <a:pt x="71" y="8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2" y="9"/>
                    <a:pt x="5" y="5"/>
                    <a:pt x="7" y="1"/>
                  </a:cubicBezTo>
                  <a:cubicBezTo>
                    <a:pt x="8" y="0"/>
                    <a:pt x="8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93" y="82"/>
                    <a:pt x="93" y="83"/>
                    <a:pt x="92" y="84"/>
                  </a:cubicBezTo>
                  <a:cubicBezTo>
                    <a:pt x="92" y="85"/>
                    <a:pt x="91" y="86"/>
                    <a:pt x="90" y="86"/>
                  </a:cubicBezTo>
                  <a:close/>
                  <a:moveTo>
                    <a:pt x="73" y="81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9"/>
                    <a:pt x="7" y="11"/>
                    <a:pt x="6" y="13"/>
                  </a:cubicBezTo>
                  <a:cubicBezTo>
                    <a:pt x="73" y="81"/>
                    <a:pt x="73" y="81"/>
                    <a:pt x="73" y="8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29" name="Freeform 457"/>
            <p:cNvSpPr>
              <a:spLocks noEditPoints="1"/>
            </p:cNvSpPr>
            <p:nvPr/>
          </p:nvSpPr>
          <p:spPr bwMode="auto">
            <a:xfrm>
              <a:off x="5784850" y="566738"/>
              <a:ext cx="179388" cy="166688"/>
            </a:xfrm>
            <a:custGeom>
              <a:avLst/>
              <a:gdLst/>
              <a:ahLst/>
              <a:cxnLst>
                <a:cxn ang="0">
                  <a:pos x="78" y="75"/>
                </a:cxn>
                <a:cxn ang="0">
                  <a:pos x="60" y="75"/>
                </a:cxn>
                <a:cxn ang="0">
                  <a:pos x="58" y="74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80" y="71"/>
                </a:cxn>
                <a:cxn ang="0">
                  <a:pos x="81" y="73"/>
                </a:cxn>
                <a:cxn ang="0">
                  <a:pos x="78" y="75"/>
                </a:cxn>
                <a:cxn ang="0">
                  <a:pos x="61" y="70"/>
                </a:cxn>
                <a:cxn ang="0">
                  <a:pos x="72" y="70"/>
                </a:cxn>
                <a:cxn ang="0">
                  <a:pos x="9" y="7"/>
                </a:cxn>
                <a:cxn ang="0">
                  <a:pos x="5" y="15"/>
                </a:cxn>
                <a:cxn ang="0">
                  <a:pos x="61" y="70"/>
                </a:cxn>
              </a:cxnLst>
              <a:rect l="0" t="0" r="r" b="b"/>
              <a:pathLst>
                <a:path w="81" h="75">
                  <a:moveTo>
                    <a:pt x="78" y="75"/>
                  </a:moveTo>
                  <a:cubicBezTo>
                    <a:pt x="60" y="75"/>
                    <a:pt x="60" y="75"/>
                    <a:pt x="60" y="75"/>
                  </a:cubicBezTo>
                  <a:cubicBezTo>
                    <a:pt x="59" y="75"/>
                    <a:pt x="58" y="75"/>
                    <a:pt x="58" y="74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2" y="10"/>
                    <a:pt x="4" y="6"/>
                    <a:pt x="6" y="1"/>
                  </a:cubicBezTo>
                  <a:cubicBezTo>
                    <a:pt x="7" y="1"/>
                    <a:pt x="7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1" y="71"/>
                    <a:pt x="81" y="72"/>
                    <a:pt x="81" y="73"/>
                  </a:cubicBezTo>
                  <a:cubicBezTo>
                    <a:pt x="80" y="74"/>
                    <a:pt x="79" y="75"/>
                    <a:pt x="78" y="75"/>
                  </a:cubicBezTo>
                  <a:close/>
                  <a:moveTo>
                    <a:pt x="61" y="70"/>
                  </a:moveTo>
                  <a:cubicBezTo>
                    <a:pt x="72" y="70"/>
                    <a:pt x="72" y="70"/>
                    <a:pt x="72" y="70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9"/>
                    <a:pt x="7" y="12"/>
                    <a:pt x="5" y="15"/>
                  </a:cubicBezTo>
                  <a:cubicBezTo>
                    <a:pt x="61" y="70"/>
                    <a:pt x="61" y="70"/>
                    <a:pt x="61" y="7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0" name="Freeform 458"/>
            <p:cNvSpPr>
              <a:spLocks noEditPoints="1"/>
            </p:cNvSpPr>
            <p:nvPr/>
          </p:nvSpPr>
          <p:spPr bwMode="auto">
            <a:xfrm>
              <a:off x="5813425" y="519113"/>
              <a:ext cx="231775" cy="214313"/>
            </a:xfrm>
            <a:custGeom>
              <a:avLst/>
              <a:gdLst/>
              <a:ahLst/>
              <a:cxnLst>
                <a:cxn ang="0">
                  <a:pos x="101" y="96"/>
                </a:cxn>
                <a:cxn ang="0">
                  <a:pos x="83" y="96"/>
                </a:cxn>
                <a:cxn ang="0">
                  <a:pos x="81" y="95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03" y="92"/>
                </a:cxn>
                <a:cxn ang="0">
                  <a:pos x="103" y="94"/>
                </a:cxn>
                <a:cxn ang="0">
                  <a:pos x="101" y="96"/>
                </a:cxn>
                <a:cxn ang="0">
                  <a:pos x="84" y="91"/>
                </a:cxn>
                <a:cxn ang="0">
                  <a:pos x="95" y="91"/>
                </a:cxn>
                <a:cxn ang="0">
                  <a:pos x="10" y="6"/>
                </a:cxn>
                <a:cxn ang="0">
                  <a:pos x="5" y="12"/>
                </a:cxn>
                <a:cxn ang="0">
                  <a:pos x="84" y="91"/>
                </a:cxn>
              </a:cxnLst>
              <a:rect l="0" t="0" r="r" b="b"/>
              <a:pathLst>
                <a:path w="104" h="96">
                  <a:moveTo>
                    <a:pt x="101" y="96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83" y="96"/>
                    <a:pt x="82" y="96"/>
                    <a:pt x="81" y="9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3" y="8"/>
                    <a:pt x="5" y="4"/>
                    <a:pt x="8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4" y="92"/>
                    <a:pt x="104" y="93"/>
                    <a:pt x="103" y="94"/>
                  </a:cubicBezTo>
                  <a:cubicBezTo>
                    <a:pt x="103" y="95"/>
                    <a:pt x="102" y="96"/>
                    <a:pt x="101" y="96"/>
                  </a:cubicBezTo>
                  <a:close/>
                  <a:moveTo>
                    <a:pt x="84" y="91"/>
                  </a:moveTo>
                  <a:cubicBezTo>
                    <a:pt x="95" y="91"/>
                    <a:pt x="95" y="91"/>
                    <a:pt x="95" y="91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8"/>
                    <a:pt x="7" y="10"/>
                    <a:pt x="5" y="12"/>
                  </a:cubicBezTo>
                  <a:cubicBezTo>
                    <a:pt x="84" y="91"/>
                    <a:pt x="84" y="91"/>
                    <a:pt x="84" y="9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1" name="Freeform 459"/>
            <p:cNvSpPr>
              <a:spLocks noEditPoints="1"/>
            </p:cNvSpPr>
            <p:nvPr/>
          </p:nvSpPr>
          <p:spPr bwMode="auto">
            <a:xfrm>
              <a:off x="5757863" y="690563"/>
              <a:ext cx="44450" cy="42863"/>
            </a:xfrm>
            <a:custGeom>
              <a:avLst/>
              <a:gdLst/>
              <a:ahLst/>
              <a:cxnLst>
                <a:cxn ang="0">
                  <a:pos x="17" y="19"/>
                </a:cxn>
                <a:cxn ang="0">
                  <a:pos x="3" y="19"/>
                </a:cxn>
                <a:cxn ang="0">
                  <a:pos x="0" y="16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19" y="15"/>
                </a:cxn>
                <a:cxn ang="0">
                  <a:pos x="20" y="17"/>
                </a:cxn>
                <a:cxn ang="0">
                  <a:pos x="17" y="19"/>
                </a:cxn>
                <a:cxn ang="0">
                  <a:pos x="5" y="14"/>
                </a:cxn>
                <a:cxn ang="0">
                  <a:pos x="12" y="14"/>
                </a:cxn>
                <a:cxn ang="0">
                  <a:pos x="6" y="8"/>
                </a:cxn>
                <a:cxn ang="0">
                  <a:pos x="5" y="14"/>
                </a:cxn>
              </a:cxnLst>
              <a:rect l="0" t="0" r="r" b="b"/>
              <a:pathLst>
                <a:path w="20" h="19">
                  <a:moveTo>
                    <a:pt x="17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0" y="18"/>
                    <a:pt x="0" y="16"/>
                  </a:cubicBezTo>
                  <a:cubicBezTo>
                    <a:pt x="0" y="12"/>
                    <a:pt x="1" y="7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5"/>
                    <a:pt x="20" y="16"/>
                    <a:pt x="20" y="17"/>
                  </a:cubicBezTo>
                  <a:cubicBezTo>
                    <a:pt x="19" y="18"/>
                    <a:pt x="18" y="19"/>
                    <a:pt x="17" y="19"/>
                  </a:cubicBezTo>
                  <a:close/>
                  <a:moveTo>
                    <a:pt x="5" y="14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5" y="12"/>
                    <a:pt x="5" y="14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2" name="Freeform 460"/>
            <p:cNvSpPr>
              <a:spLocks noEditPoints="1"/>
            </p:cNvSpPr>
            <p:nvPr/>
          </p:nvSpPr>
          <p:spPr bwMode="auto">
            <a:xfrm>
              <a:off x="5761038" y="655638"/>
              <a:ext cx="80963" cy="77788"/>
            </a:xfrm>
            <a:custGeom>
              <a:avLst/>
              <a:gdLst/>
              <a:ahLst/>
              <a:cxnLst>
                <a:cxn ang="0">
                  <a:pos x="34" y="35"/>
                </a:cxn>
                <a:cxn ang="0">
                  <a:pos x="16" y="35"/>
                </a:cxn>
                <a:cxn ang="0">
                  <a:pos x="15" y="34"/>
                </a:cxn>
                <a:cxn ang="0">
                  <a:pos x="1" y="20"/>
                </a:cxn>
                <a:cxn ang="0">
                  <a:pos x="0" y="18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7" y="1"/>
                </a:cxn>
                <a:cxn ang="0">
                  <a:pos x="36" y="31"/>
                </a:cxn>
                <a:cxn ang="0">
                  <a:pos x="37" y="33"/>
                </a:cxn>
                <a:cxn ang="0">
                  <a:pos x="34" y="35"/>
                </a:cxn>
                <a:cxn ang="0">
                  <a:pos x="17" y="30"/>
                </a:cxn>
                <a:cxn ang="0">
                  <a:pos x="28" y="30"/>
                </a:cxn>
                <a:cxn ang="0">
                  <a:pos x="6" y="8"/>
                </a:cxn>
                <a:cxn ang="0">
                  <a:pos x="5" y="18"/>
                </a:cxn>
                <a:cxn ang="0">
                  <a:pos x="17" y="30"/>
                </a:cxn>
              </a:cxnLst>
              <a:rect l="0" t="0" r="r" b="b"/>
              <a:pathLst>
                <a:path w="37" h="35">
                  <a:moveTo>
                    <a:pt x="34" y="35"/>
                  </a:move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5" y="35"/>
                    <a:pt x="15" y="34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1" y="13"/>
                    <a:pt x="1" y="7"/>
                    <a:pt x="2" y="2"/>
                  </a:cubicBezTo>
                  <a:cubicBezTo>
                    <a:pt x="3" y="1"/>
                    <a:pt x="3" y="1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7" y="32"/>
                    <a:pt x="37" y="33"/>
                  </a:cubicBezTo>
                  <a:cubicBezTo>
                    <a:pt x="36" y="34"/>
                    <a:pt x="35" y="35"/>
                    <a:pt x="34" y="35"/>
                  </a:cubicBezTo>
                  <a:close/>
                  <a:moveTo>
                    <a:pt x="17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11"/>
                    <a:pt x="5" y="14"/>
                    <a:pt x="5" y="18"/>
                  </a:cubicBezTo>
                  <a:cubicBezTo>
                    <a:pt x="17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3" name="Freeform 461"/>
            <p:cNvSpPr>
              <a:spLocks noEditPoints="1"/>
            </p:cNvSpPr>
            <p:nvPr/>
          </p:nvSpPr>
          <p:spPr bwMode="auto">
            <a:xfrm>
              <a:off x="5773738" y="595313"/>
              <a:ext cx="149225" cy="138113"/>
            </a:xfrm>
            <a:custGeom>
              <a:avLst/>
              <a:gdLst/>
              <a:ahLst/>
              <a:cxnLst>
                <a:cxn ang="0">
                  <a:pos x="65" y="62"/>
                </a:cxn>
                <a:cxn ang="0">
                  <a:pos x="47" y="62"/>
                </a:cxn>
                <a:cxn ang="0">
                  <a:pos x="45" y="61"/>
                </a:cxn>
                <a:cxn ang="0">
                  <a:pos x="1" y="17"/>
                </a:cxn>
                <a:cxn ang="0">
                  <a:pos x="0" y="14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66" y="58"/>
                </a:cxn>
                <a:cxn ang="0">
                  <a:pos x="67" y="60"/>
                </a:cxn>
                <a:cxn ang="0">
                  <a:pos x="65" y="62"/>
                </a:cxn>
                <a:cxn ang="0">
                  <a:pos x="48" y="57"/>
                </a:cxn>
                <a:cxn ang="0">
                  <a:pos x="59" y="57"/>
                </a:cxn>
                <a:cxn ang="0">
                  <a:pos x="8" y="6"/>
                </a:cxn>
                <a:cxn ang="0">
                  <a:pos x="6" y="14"/>
                </a:cxn>
                <a:cxn ang="0">
                  <a:pos x="48" y="57"/>
                </a:cxn>
              </a:cxnLst>
              <a:rect l="0" t="0" r="r" b="b"/>
              <a:pathLst>
                <a:path w="67" h="62">
                  <a:moveTo>
                    <a:pt x="65" y="62"/>
                  </a:moveTo>
                  <a:cubicBezTo>
                    <a:pt x="47" y="62"/>
                    <a:pt x="47" y="62"/>
                    <a:pt x="47" y="62"/>
                  </a:cubicBezTo>
                  <a:cubicBezTo>
                    <a:pt x="46" y="62"/>
                    <a:pt x="46" y="62"/>
                    <a:pt x="45" y="6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0" y="14"/>
                  </a:cubicBezTo>
                  <a:cubicBezTo>
                    <a:pt x="2" y="10"/>
                    <a:pt x="3" y="5"/>
                    <a:pt x="5" y="1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66" y="58"/>
                    <a:pt x="66" y="58"/>
                    <a:pt x="66" y="58"/>
                  </a:cubicBezTo>
                  <a:cubicBezTo>
                    <a:pt x="67" y="58"/>
                    <a:pt x="67" y="59"/>
                    <a:pt x="67" y="60"/>
                  </a:cubicBezTo>
                  <a:cubicBezTo>
                    <a:pt x="67" y="61"/>
                    <a:pt x="66" y="62"/>
                    <a:pt x="65" y="62"/>
                  </a:cubicBezTo>
                  <a:close/>
                  <a:moveTo>
                    <a:pt x="48" y="57"/>
                  </a:moveTo>
                  <a:cubicBezTo>
                    <a:pt x="59" y="57"/>
                    <a:pt x="59" y="57"/>
                    <a:pt x="59" y="5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9"/>
                    <a:pt x="6" y="12"/>
                    <a:pt x="6" y="14"/>
                  </a:cubicBezTo>
                  <a:cubicBezTo>
                    <a:pt x="48" y="57"/>
                    <a:pt x="48" y="57"/>
                    <a:pt x="48" y="5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4" name="Freeform 462"/>
            <p:cNvSpPr>
              <a:spLocks noEditPoints="1"/>
            </p:cNvSpPr>
            <p:nvPr/>
          </p:nvSpPr>
          <p:spPr bwMode="auto">
            <a:xfrm>
              <a:off x="5765800" y="622300"/>
              <a:ext cx="119063" cy="111125"/>
            </a:xfrm>
            <a:custGeom>
              <a:avLst/>
              <a:gdLst/>
              <a:ahLst/>
              <a:cxnLst>
                <a:cxn ang="0">
                  <a:pos x="51" y="50"/>
                </a:cxn>
                <a:cxn ang="0">
                  <a:pos x="32" y="50"/>
                </a:cxn>
                <a:cxn ang="0">
                  <a:pos x="31" y="49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4" y="2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53" y="46"/>
                </a:cxn>
                <a:cxn ang="0">
                  <a:pos x="53" y="48"/>
                </a:cxn>
                <a:cxn ang="0">
                  <a:pos x="51" y="50"/>
                </a:cxn>
                <a:cxn ang="0">
                  <a:pos x="33" y="45"/>
                </a:cxn>
                <a:cxn ang="0">
                  <a:pos x="45" y="45"/>
                </a:cxn>
                <a:cxn ang="0">
                  <a:pos x="8" y="8"/>
                </a:cxn>
                <a:cxn ang="0">
                  <a:pos x="6" y="17"/>
                </a:cxn>
                <a:cxn ang="0">
                  <a:pos x="33" y="45"/>
                </a:cxn>
              </a:cxnLst>
              <a:rect l="0" t="0" r="r" b="b"/>
              <a:pathLst>
                <a:path w="54" h="50">
                  <a:moveTo>
                    <a:pt x="51" y="50"/>
                  </a:move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4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19"/>
                    <a:pt x="0" y="18"/>
                    <a:pt x="0" y="17"/>
                  </a:cubicBezTo>
                  <a:cubicBezTo>
                    <a:pt x="1" y="12"/>
                    <a:pt x="3" y="8"/>
                    <a:pt x="4" y="2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7" y="0"/>
                    <a:pt x="8" y="1"/>
                    <a:pt x="8" y="1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3" y="46"/>
                    <a:pt x="54" y="47"/>
                    <a:pt x="53" y="48"/>
                  </a:cubicBezTo>
                  <a:cubicBezTo>
                    <a:pt x="53" y="49"/>
                    <a:pt x="52" y="50"/>
                    <a:pt x="51" y="50"/>
                  </a:cubicBezTo>
                  <a:close/>
                  <a:moveTo>
                    <a:pt x="33" y="45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7" y="11"/>
                    <a:pt x="6" y="14"/>
                    <a:pt x="6" y="17"/>
                  </a:cubicBezTo>
                  <a:cubicBezTo>
                    <a:pt x="33" y="45"/>
                    <a:pt x="33" y="45"/>
                    <a:pt x="33" y="4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5" name="Freeform 463"/>
            <p:cNvSpPr>
              <a:spLocks noEditPoints="1"/>
            </p:cNvSpPr>
            <p:nvPr/>
          </p:nvSpPr>
          <p:spPr bwMode="auto">
            <a:xfrm>
              <a:off x="5829300" y="496888"/>
              <a:ext cx="255588" cy="236538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94" y="106"/>
                </a:cxn>
                <a:cxn ang="0">
                  <a:pos x="92" y="105"/>
                </a:cxn>
                <a:cxn ang="0">
                  <a:pos x="1" y="14"/>
                </a:cxn>
                <a:cxn ang="0">
                  <a:pos x="1" y="11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15" y="102"/>
                </a:cxn>
                <a:cxn ang="0">
                  <a:pos x="115" y="104"/>
                </a:cxn>
                <a:cxn ang="0">
                  <a:pos x="113" y="106"/>
                </a:cxn>
                <a:cxn ang="0">
                  <a:pos x="95" y="101"/>
                </a:cxn>
                <a:cxn ang="0">
                  <a:pos x="107" y="101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95" y="101"/>
                </a:cxn>
              </a:cxnLst>
              <a:rect l="0" t="0" r="r" b="b"/>
              <a:pathLst>
                <a:path w="115" h="106">
                  <a:moveTo>
                    <a:pt x="113" y="106"/>
                  </a:moveTo>
                  <a:cubicBezTo>
                    <a:pt x="94" y="106"/>
                    <a:pt x="94" y="106"/>
                    <a:pt x="94" y="106"/>
                  </a:cubicBezTo>
                  <a:cubicBezTo>
                    <a:pt x="93" y="106"/>
                    <a:pt x="93" y="106"/>
                    <a:pt x="92" y="10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4" y="7"/>
                    <a:pt x="7" y="4"/>
                    <a:pt x="10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15" y="102"/>
                    <a:pt x="115" y="102"/>
                    <a:pt x="115" y="102"/>
                  </a:cubicBezTo>
                  <a:cubicBezTo>
                    <a:pt x="115" y="102"/>
                    <a:pt x="115" y="103"/>
                    <a:pt x="115" y="104"/>
                  </a:cubicBezTo>
                  <a:cubicBezTo>
                    <a:pt x="115" y="105"/>
                    <a:pt x="114" y="106"/>
                    <a:pt x="113" y="106"/>
                  </a:cubicBezTo>
                  <a:close/>
                  <a:moveTo>
                    <a:pt x="95" y="101"/>
                  </a:moveTo>
                  <a:cubicBezTo>
                    <a:pt x="107" y="101"/>
                    <a:pt x="107" y="101"/>
                    <a:pt x="107" y="10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8"/>
                    <a:pt x="8" y="10"/>
                    <a:pt x="6" y="12"/>
                  </a:cubicBezTo>
                  <a:cubicBezTo>
                    <a:pt x="95" y="101"/>
                    <a:pt x="95" y="101"/>
                    <a:pt x="95" y="10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6" name="Freeform 464"/>
            <p:cNvSpPr>
              <a:spLocks noEditPoints="1"/>
            </p:cNvSpPr>
            <p:nvPr/>
          </p:nvSpPr>
          <p:spPr bwMode="auto">
            <a:xfrm>
              <a:off x="6011863" y="396875"/>
              <a:ext cx="84138" cy="88900"/>
            </a:xfrm>
            <a:custGeom>
              <a:avLst/>
              <a:gdLst/>
              <a:ahLst/>
              <a:cxnLst>
                <a:cxn ang="0">
                  <a:pos x="35" y="40"/>
                </a:cxn>
                <a:cxn ang="0">
                  <a:pos x="34" y="40"/>
                </a:cxn>
                <a:cxn ang="0">
                  <a:pos x="1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20" y="0"/>
                </a:cxn>
                <a:cxn ang="0">
                  <a:pos x="22" y="1"/>
                </a:cxn>
                <a:cxn ang="0">
                  <a:pos x="37" y="17"/>
                </a:cxn>
                <a:cxn ang="0">
                  <a:pos x="38" y="18"/>
                </a:cxn>
                <a:cxn ang="0">
                  <a:pos x="38" y="38"/>
                </a:cxn>
                <a:cxn ang="0">
                  <a:pos x="36" y="40"/>
                </a:cxn>
                <a:cxn ang="0">
                  <a:pos x="35" y="40"/>
                </a:cxn>
                <a:cxn ang="0">
                  <a:pos x="8" y="7"/>
                </a:cxn>
                <a:cxn ang="0">
                  <a:pos x="33" y="32"/>
                </a:cxn>
                <a:cxn ang="0">
                  <a:pos x="33" y="19"/>
                </a:cxn>
                <a:cxn ang="0">
                  <a:pos x="19" y="5"/>
                </a:cxn>
                <a:cxn ang="0">
                  <a:pos x="8" y="7"/>
                </a:cxn>
              </a:cxnLst>
              <a:rect l="0" t="0" r="r" b="b"/>
              <a:pathLst>
                <a:path w="38" h="40">
                  <a:moveTo>
                    <a:pt x="35" y="40"/>
                  </a:moveTo>
                  <a:cubicBezTo>
                    <a:pt x="35" y="40"/>
                    <a:pt x="34" y="40"/>
                    <a:pt x="34" y="4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6"/>
                    <a:pt x="1" y="5"/>
                  </a:cubicBezTo>
                  <a:cubicBezTo>
                    <a:pt x="1" y="4"/>
                    <a:pt x="1" y="3"/>
                    <a:pt x="2" y="3"/>
                  </a:cubicBezTo>
                  <a:cubicBezTo>
                    <a:pt x="9" y="2"/>
                    <a:pt x="14" y="1"/>
                    <a:pt x="20" y="0"/>
                  </a:cubicBezTo>
                  <a:cubicBezTo>
                    <a:pt x="20" y="0"/>
                    <a:pt x="21" y="1"/>
                    <a:pt x="22" y="1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8" y="18"/>
                    <a:pt x="38" y="1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7" y="40"/>
                    <a:pt x="36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8" y="7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2" y="6"/>
                    <a:pt x="8" y="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7" name="Freeform 465"/>
            <p:cNvSpPr>
              <a:spLocks noEditPoints="1"/>
            </p:cNvSpPr>
            <p:nvPr/>
          </p:nvSpPr>
          <p:spPr bwMode="auto">
            <a:xfrm>
              <a:off x="6049963" y="395288"/>
              <a:ext cx="46038" cy="49213"/>
            </a:xfrm>
            <a:custGeom>
              <a:avLst/>
              <a:gdLst/>
              <a:ahLst/>
              <a:cxnLst>
                <a:cxn ang="0">
                  <a:pos x="18" y="22"/>
                </a:cxn>
                <a:cxn ang="0">
                  <a:pos x="17" y="21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3" y="1"/>
                </a:cxn>
                <a:cxn ang="0">
                  <a:pos x="18" y="0"/>
                </a:cxn>
                <a:cxn ang="0">
                  <a:pos x="21" y="3"/>
                </a:cxn>
                <a:cxn ang="0">
                  <a:pos x="21" y="19"/>
                </a:cxn>
                <a:cxn ang="0">
                  <a:pos x="19" y="22"/>
                </a:cxn>
                <a:cxn ang="0">
                  <a:pos x="18" y="22"/>
                </a:cxn>
                <a:cxn ang="0">
                  <a:pos x="8" y="6"/>
                </a:cxn>
                <a:cxn ang="0">
                  <a:pos x="16" y="13"/>
                </a:cxn>
                <a:cxn ang="0">
                  <a:pos x="16" y="5"/>
                </a:cxn>
                <a:cxn ang="0">
                  <a:pos x="8" y="6"/>
                </a:cxn>
              </a:cxnLst>
              <a:rect l="0" t="0" r="r" b="b"/>
              <a:pathLst>
                <a:path w="21" h="22">
                  <a:moveTo>
                    <a:pt x="18" y="22"/>
                  </a:moveTo>
                  <a:cubicBezTo>
                    <a:pt x="18" y="22"/>
                    <a:pt x="17" y="21"/>
                    <a:pt x="17" y="2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8" y="1"/>
                    <a:pt x="13" y="0"/>
                    <a:pt x="18" y="0"/>
                  </a:cubicBezTo>
                  <a:cubicBezTo>
                    <a:pt x="20" y="0"/>
                    <a:pt x="21" y="2"/>
                    <a:pt x="21" y="3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20"/>
                    <a:pt x="20" y="21"/>
                    <a:pt x="19" y="22"/>
                  </a:cubicBezTo>
                  <a:cubicBezTo>
                    <a:pt x="19" y="22"/>
                    <a:pt x="19" y="22"/>
                    <a:pt x="18" y="22"/>
                  </a:cubicBezTo>
                  <a:close/>
                  <a:moveTo>
                    <a:pt x="8" y="6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5"/>
                    <a:pt x="11" y="6"/>
                    <a:pt x="8" y="6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8" name="Freeform 466"/>
            <p:cNvSpPr>
              <a:spLocks noEditPoints="1"/>
            </p:cNvSpPr>
            <p:nvPr/>
          </p:nvSpPr>
          <p:spPr bwMode="auto">
            <a:xfrm>
              <a:off x="5946775" y="415925"/>
              <a:ext cx="149225" cy="158750"/>
            </a:xfrm>
            <a:custGeom>
              <a:avLst/>
              <a:gdLst/>
              <a:ahLst/>
              <a:cxnLst>
                <a:cxn ang="0">
                  <a:pos x="64" y="72"/>
                </a:cxn>
                <a:cxn ang="0">
                  <a:pos x="63" y="71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66" y="49"/>
                </a:cxn>
                <a:cxn ang="0">
                  <a:pos x="67" y="50"/>
                </a:cxn>
                <a:cxn ang="0">
                  <a:pos x="67" y="69"/>
                </a:cxn>
                <a:cxn ang="0">
                  <a:pos x="65" y="72"/>
                </a:cxn>
                <a:cxn ang="0">
                  <a:pos x="64" y="72"/>
                </a:cxn>
                <a:cxn ang="0">
                  <a:pos x="7" y="9"/>
                </a:cxn>
                <a:cxn ang="0">
                  <a:pos x="62" y="64"/>
                </a:cxn>
                <a:cxn ang="0">
                  <a:pos x="62" y="51"/>
                </a:cxn>
                <a:cxn ang="0">
                  <a:pos x="15" y="5"/>
                </a:cxn>
                <a:cxn ang="0">
                  <a:pos x="7" y="9"/>
                </a:cxn>
              </a:cxnLst>
              <a:rect l="0" t="0" r="r" b="b"/>
              <a:pathLst>
                <a:path w="67" h="72">
                  <a:moveTo>
                    <a:pt x="64" y="72"/>
                  </a:moveTo>
                  <a:cubicBezTo>
                    <a:pt x="64" y="72"/>
                    <a:pt x="63" y="72"/>
                    <a:pt x="63" y="7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0" y="7"/>
                  </a:cubicBezTo>
                  <a:cubicBezTo>
                    <a:pt x="0" y="7"/>
                    <a:pt x="1" y="6"/>
                    <a:pt x="1" y="6"/>
                  </a:cubicBezTo>
                  <a:cubicBezTo>
                    <a:pt x="6" y="3"/>
                    <a:pt x="11" y="2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9"/>
                    <a:pt x="67" y="50"/>
                    <a:pt x="67" y="50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7" y="70"/>
                    <a:pt x="66" y="71"/>
                    <a:pt x="65" y="72"/>
                  </a:cubicBezTo>
                  <a:cubicBezTo>
                    <a:pt x="65" y="72"/>
                    <a:pt x="65" y="72"/>
                    <a:pt x="64" y="72"/>
                  </a:cubicBezTo>
                  <a:close/>
                  <a:moveTo>
                    <a:pt x="7" y="9"/>
                  </a:moveTo>
                  <a:cubicBezTo>
                    <a:pt x="62" y="64"/>
                    <a:pt x="62" y="64"/>
                    <a:pt x="62" y="64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0" y="7"/>
                    <a:pt x="7" y="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39" name="Freeform 467"/>
            <p:cNvSpPr>
              <a:spLocks noEditPoints="1"/>
            </p:cNvSpPr>
            <p:nvPr/>
          </p:nvSpPr>
          <p:spPr bwMode="auto">
            <a:xfrm>
              <a:off x="5978525" y="404813"/>
              <a:ext cx="117475" cy="128588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49" y="57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17" y="0"/>
                </a:cxn>
                <a:cxn ang="0">
                  <a:pos x="20" y="1"/>
                </a:cxn>
                <a:cxn ang="0">
                  <a:pos x="52" y="33"/>
                </a:cxn>
                <a:cxn ang="0">
                  <a:pos x="53" y="35"/>
                </a:cxn>
                <a:cxn ang="0">
                  <a:pos x="53" y="55"/>
                </a:cxn>
                <a:cxn ang="0">
                  <a:pos x="51" y="58"/>
                </a:cxn>
                <a:cxn ang="0">
                  <a:pos x="50" y="58"/>
                </a:cxn>
                <a:cxn ang="0">
                  <a:pos x="7" y="8"/>
                </a:cxn>
                <a:cxn ang="0">
                  <a:pos x="48" y="49"/>
                </a:cxn>
                <a:cxn ang="0">
                  <a:pos x="48" y="36"/>
                </a:cxn>
                <a:cxn ang="0">
                  <a:pos x="17" y="5"/>
                </a:cxn>
                <a:cxn ang="0">
                  <a:pos x="7" y="8"/>
                </a:cxn>
              </a:cxnLst>
              <a:rect l="0" t="0" r="r" b="b"/>
              <a:pathLst>
                <a:path w="53" h="58">
                  <a:moveTo>
                    <a:pt x="50" y="58"/>
                  </a:moveTo>
                  <a:cubicBezTo>
                    <a:pt x="50" y="58"/>
                    <a:pt x="49" y="58"/>
                    <a:pt x="49" y="5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1" y="5"/>
                    <a:pt x="1" y="5"/>
                  </a:cubicBezTo>
                  <a:cubicBezTo>
                    <a:pt x="7" y="3"/>
                    <a:pt x="12" y="1"/>
                    <a:pt x="17" y="0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2" y="34"/>
                    <a:pt x="53" y="34"/>
                    <a:pt x="53" y="3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3" y="56"/>
                    <a:pt x="52" y="57"/>
                    <a:pt x="51" y="58"/>
                  </a:cubicBezTo>
                  <a:cubicBezTo>
                    <a:pt x="51" y="58"/>
                    <a:pt x="51" y="58"/>
                    <a:pt x="50" y="58"/>
                  </a:cubicBezTo>
                  <a:close/>
                  <a:moveTo>
                    <a:pt x="7" y="8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4" y="6"/>
                    <a:pt x="10" y="7"/>
                    <a:pt x="7" y="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0" name="Freeform 468"/>
            <p:cNvSpPr>
              <a:spLocks noEditPoints="1"/>
            </p:cNvSpPr>
            <p:nvPr/>
          </p:nvSpPr>
          <p:spPr bwMode="auto">
            <a:xfrm>
              <a:off x="5894388" y="441325"/>
              <a:ext cx="201613" cy="219075"/>
            </a:xfrm>
            <a:custGeom>
              <a:avLst/>
              <a:gdLst/>
              <a:ahLst/>
              <a:cxnLst>
                <a:cxn ang="0">
                  <a:pos x="88" y="98"/>
                </a:cxn>
                <a:cxn ang="0">
                  <a:pos x="87" y="97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90" y="75"/>
                </a:cxn>
                <a:cxn ang="0">
                  <a:pos x="91" y="77"/>
                </a:cxn>
                <a:cxn ang="0">
                  <a:pos x="91" y="95"/>
                </a:cxn>
                <a:cxn ang="0">
                  <a:pos x="89" y="97"/>
                </a:cxn>
                <a:cxn ang="0">
                  <a:pos x="88" y="98"/>
                </a:cxn>
                <a:cxn ang="0">
                  <a:pos x="7" y="10"/>
                </a:cxn>
                <a:cxn ang="0">
                  <a:pos x="86" y="89"/>
                </a:cxn>
                <a:cxn ang="0">
                  <a:pos x="86" y="78"/>
                </a:cxn>
                <a:cxn ang="0">
                  <a:pos x="13" y="6"/>
                </a:cxn>
                <a:cxn ang="0">
                  <a:pos x="7" y="10"/>
                </a:cxn>
              </a:cxnLst>
              <a:rect l="0" t="0" r="r" b="b"/>
              <a:pathLst>
                <a:path w="91" h="98">
                  <a:moveTo>
                    <a:pt x="88" y="98"/>
                  </a:moveTo>
                  <a:cubicBezTo>
                    <a:pt x="88" y="98"/>
                    <a:pt x="87" y="97"/>
                    <a:pt x="87" y="9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9"/>
                    <a:pt x="1" y="8"/>
                    <a:pt x="1" y="8"/>
                  </a:cubicBezTo>
                  <a:cubicBezTo>
                    <a:pt x="5" y="5"/>
                    <a:pt x="9" y="3"/>
                    <a:pt x="12" y="0"/>
                  </a:cubicBezTo>
                  <a:cubicBezTo>
                    <a:pt x="13" y="0"/>
                    <a:pt x="15" y="0"/>
                    <a:pt x="15" y="1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6"/>
                    <a:pt x="91" y="77"/>
                    <a:pt x="91" y="77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1" y="96"/>
                    <a:pt x="90" y="97"/>
                    <a:pt x="89" y="97"/>
                  </a:cubicBezTo>
                  <a:cubicBezTo>
                    <a:pt x="89" y="98"/>
                    <a:pt x="89" y="98"/>
                    <a:pt x="88" y="98"/>
                  </a:cubicBezTo>
                  <a:close/>
                  <a:moveTo>
                    <a:pt x="7" y="10"/>
                  </a:moveTo>
                  <a:cubicBezTo>
                    <a:pt x="86" y="89"/>
                    <a:pt x="86" y="89"/>
                    <a:pt x="86" y="8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1" y="7"/>
                    <a:pt x="9" y="8"/>
                    <a:pt x="7" y="1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1" name="Freeform 469"/>
            <p:cNvSpPr>
              <a:spLocks noEditPoints="1"/>
            </p:cNvSpPr>
            <p:nvPr/>
          </p:nvSpPr>
          <p:spPr bwMode="auto">
            <a:xfrm>
              <a:off x="5872163" y="457200"/>
              <a:ext cx="223838" cy="244475"/>
            </a:xfrm>
            <a:custGeom>
              <a:avLst/>
              <a:gdLst/>
              <a:ahLst/>
              <a:cxnLst>
                <a:cxn ang="0">
                  <a:pos x="98" y="110"/>
                </a:cxn>
                <a:cxn ang="0">
                  <a:pos x="97" y="109"/>
                </a:cxn>
                <a:cxn ang="0">
                  <a:pos x="0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1" y="1"/>
                </a:cxn>
                <a:cxn ang="0">
                  <a:pos x="14" y="1"/>
                </a:cxn>
                <a:cxn ang="0">
                  <a:pos x="100" y="86"/>
                </a:cxn>
                <a:cxn ang="0">
                  <a:pos x="101" y="88"/>
                </a:cxn>
                <a:cxn ang="0">
                  <a:pos x="101" y="107"/>
                </a:cxn>
                <a:cxn ang="0">
                  <a:pos x="99" y="110"/>
                </a:cxn>
                <a:cxn ang="0">
                  <a:pos x="98" y="110"/>
                </a:cxn>
                <a:cxn ang="0">
                  <a:pos x="6" y="11"/>
                </a:cxn>
                <a:cxn ang="0">
                  <a:pos x="96" y="101"/>
                </a:cxn>
                <a:cxn ang="0">
                  <a:pos x="96" y="89"/>
                </a:cxn>
                <a:cxn ang="0">
                  <a:pos x="13" y="6"/>
                </a:cxn>
                <a:cxn ang="0">
                  <a:pos x="6" y="11"/>
                </a:cxn>
              </a:cxnLst>
              <a:rect l="0" t="0" r="r" b="b"/>
              <a:pathLst>
                <a:path w="101" h="110">
                  <a:moveTo>
                    <a:pt x="98" y="110"/>
                  </a:moveTo>
                  <a:cubicBezTo>
                    <a:pt x="98" y="110"/>
                    <a:pt x="97" y="109"/>
                    <a:pt x="97" y="10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0"/>
                    <a:pt x="0" y="10"/>
                    <a:pt x="0" y="9"/>
                  </a:cubicBezTo>
                  <a:cubicBezTo>
                    <a:pt x="4" y="6"/>
                    <a:pt x="8" y="3"/>
                    <a:pt x="11" y="1"/>
                  </a:cubicBezTo>
                  <a:cubicBezTo>
                    <a:pt x="12" y="0"/>
                    <a:pt x="14" y="0"/>
                    <a:pt x="14" y="1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0" y="87"/>
                    <a:pt x="101" y="88"/>
                    <a:pt x="101" y="88"/>
                  </a:cubicBezTo>
                  <a:cubicBezTo>
                    <a:pt x="101" y="107"/>
                    <a:pt x="101" y="107"/>
                    <a:pt x="101" y="107"/>
                  </a:cubicBezTo>
                  <a:cubicBezTo>
                    <a:pt x="101" y="108"/>
                    <a:pt x="100" y="109"/>
                    <a:pt x="99" y="110"/>
                  </a:cubicBezTo>
                  <a:cubicBezTo>
                    <a:pt x="99" y="110"/>
                    <a:pt x="99" y="110"/>
                    <a:pt x="98" y="110"/>
                  </a:cubicBezTo>
                  <a:close/>
                  <a:moveTo>
                    <a:pt x="6" y="11"/>
                  </a:moveTo>
                  <a:cubicBezTo>
                    <a:pt x="96" y="101"/>
                    <a:pt x="96" y="101"/>
                    <a:pt x="96" y="10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0" y="8"/>
                    <a:pt x="8" y="9"/>
                    <a:pt x="6" y="1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2" name="Freeform 470"/>
            <p:cNvSpPr>
              <a:spLocks noEditPoints="1"/>
            </p:cNvSpPr>
            <p:nvPr/>
          </p:nvSpPr>
          <p:spPr bwMode="auto">
            <a:xfrm>
              <a:off x="5849938" y="474663"/>
              <a:ext cx="246063" cy="258763"/>
            </a:xfrm>
            <a:custGeom>
              <a:avLst/>
              <a:gdLst/>
              <a:ahLst/>
              <a:cxnLst>
                <a:cxn ang="0">
                  <a:pos x="108" y="116"/>
                </a:cxn>
                <a:cxn ang="0">
                  <a:pos x="104" y="116"/>
                </a:cxn>
                <a:cxn ang="0">
                  <a:pos x="102" y="115"/>
                </a:cxn>
                <a:cxn ang="0">
                  <a:pos x="1" y="14"/>
                </a:cxn>
                <a:cxn ang="0">
                  <a:pos x="1" y="10"/>
                </a:cxn>
                <a:cxn ang="0">
                  <a:pos x="10" y="1"/>
                </a:cxn>
                <a:cxn ang="0">
                  <a:pos x="14" y="1"/>
                </a:cxn>
                <a:cxn ang="0">
                  <a:pos x="110" y="98"/>
                </a:cxn>
                <a:cxn ang="0">
                  <a:pos x="111" y="99"/>
                </a:cxn>
                <a:cxn ang="0">
                  <a:pos x="111" y="113"/>
                </a:cxn>
                <a:cxn ang="0">
                  <a:pos x="108" y="116"/>
                </a:cxn>
                <a:cxn ang="0">
                  <a:pos x="105" y="111"/>
                </a:cxn>
                <a:cxn ang="0">
                  <a:pos x="106" y="111"/>
                </a:cxn>
                <a:cxn ang="0">
                  <a:pos x="106" y="100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105" y="111"/>
                </a:cxn>
              </a:cxnLst>
              <a:rect l="0" t="0" r="r" b="b"/>
              <a:pathLst>
                <a:path w="111" h="116">
                  <a:moveTo>
                    <a:pt x="108" y="116"/>
                  </a:moveTo>
                  <a:cubicBezTo>
                    <a:pt x="104" y="116"/>
                    <a:pt x="104" y="116"/>
                    <a:pt x="104" y="116"/>
                  </a:cubicBezTo>
                  <a:cubicBezTo>
                    <a:pt x="103" y="116"/>
                    <a:pt x="103" y="116"/>
                    <a:pt x="102" y="115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3"/>
                    <a:pt x="0" y="11"/>
                    <a:pt x="1" y="10"/>
                  </a:cubicBezTo>
                  <a:cubicBezTo>
                    <a:pt x="4" y="7"/>
                    <a:pt x="7" y="4"/>
                    <a:pt x="10" y="1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10" y="98"/>
                    <a:pt x="110" y="98"/>
                    <a:pt x="110" y="98"/>
                  </a:cubicBezTo>
                  <a:cubicBezTo>
                    <a:pt x="110" y="98"/>
                    <a:pt x="111" y="99"/>
                    <a:pt x="111" y="99"/>
                  </a:cubicBezTo>
                  <a:cubicBezTo>
                    <a:pt x="111" y="113"/>
                    <a:pt x="111" y="113"/>
                    <a:pt x="111" y="113"/>
                  </a:cubicBezTo>
                  <a:cubicBezTo>
                    <a:pt x="111" y="115"/>
                    <a:pt x="110" y="116"/>
                    <a:pt x="108" y="116"/>
                  </a:cubicBezTo>
                  <a:close/>
                  <a:moveTo>
                    <a:pt x="105" y="111"/>
                  </a:moveTo>
                  <a:cubicBezTo>
                    <a:pt x="106" y="111"/>
                    <a:pt x="106" y="111"/>
                    <a:pt x="106" y="111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8"/>
                    <a:pt x="8" y="10"/>
                    <a:pt x="6" y="12"/>
                  </a:cubicBezTo>
                  <a:cubicBezTo>
                    <a:pt x="105" y="111"/>
                    <a:pt x="105" y="111"/>
                    <a:pt x="105" y="11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3" name="Freeform 471"/>
            <p:cNvSpPr>
              <a:spLocks noEditPoints="1"/>
            </p:cNvSpPr>
            <p:nvPr/>
          </p:nvSpPr>
          <p:spPr bwMode="auto">
            <a:xfrm>
              <a:off x="5918200" y="427038"/>
              <a:ext cx="177800" cy="192088"/>
            </a:xfrm>
            <a:custGeom>
              <a:avLst/>
              <a:gdLst/>
              <a:ahLst/>
              <a:cxnLst>
                <a:cxn ang="0">
                  <a:pos x="77" y="87"/>
                </a:cxn>
                <a:cxn ang="0">
                  <a:pos x="76" y="86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1" y="7"/>
                </a:cxn>
                <a:cxn ang="0">
                  <a:pos x="14" y="1"/>
                </a:cxn>
                <a:cxn ang="0">
                  <a:pos x="17" y="1"/>
                </a:cxn>
                <a:cxn ang="0">
                  <a:pos x="79" y="63"/>
                </a:cxn>
                <a:cxn ang="0">
                  <a:pos x="80" y="64"/>
                </a:cxn>
                <a:cxn ang="0">
                  <a:pos x="80" y="84"/>
                </a:cxn>
                <a:cxn ang="0">
                  <a:pos x="78" y="86"/>
                </a:cxn>
                <a:cxn ang="0">
                  <a:pos x="77" y="87"/>
                </a:cxn>
                <a:cxn ang="0">
                  <a:pos x="7" y="10"/>
                </a:cxn>
                <a:cxn ang="0">
                  <a:pos x="75" y="78"/>
                </a:cxn>
                <a:cxn ang="0">
                  <a:pos x="75" y="66"/>
                </a:cxn>
                <a:cxn ang="0">
                  <a:pos x="15" y="6"/>
                </a:cxn>
                <a:cxn ang="0">
                  <a:pos x="7" y="10"/>
                </a:cxn>
              </a:cxnLst>
              <a:rect l="0" t="0" r="r" b="b"/>
              <a:pathLst>
                <a:path w="80" h="87">
                  <a:moveTo>
                    <a:pt x="77" y="87"/>
                  </a:moveTo>
                  <a:cubicBezTo>
                    <a:pt x="77" y="87"/>
                    <a:pt x="76" y="86"/>
                    <a:pt x="76" y="8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6" y="5"/>
                    <a:pt x="10" y="3"/>
                    <a:pt x="14" y="1"/>
                  </a:cubicBezTo>
                  <a:cubicBezTo>
                    <a:pt x="15" y="0"/>
                    <a:pt x="17" y="0"/>
                    <a:pt x="17" y="1"/>
                  </a:cubicBezTo>
                  <a:cubicBezTo>
                    <a:pt x="79" y="63"/>
                    <a:pt x="79" y="63"/>
                    <a:pt x="79" y="63"/>
                  </a:cubicBezTo>
                  <a:cubicBezTo>
                    <a:pt x="79" y="63"/>
                    <a:pt x="80" y="64"/>
                    <a:pt x="80" y="6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85"/>
                    <a:pt x="79" y="86"/>
                    <a:pt x="78" y="86"/>
                  </a:cubicBezTo>
                  <a:cubicBezTo>
                    <a:pt x="78" y="87"/>
                    <a:pt x="78" y="87"/>
                    <a:pt x="77" y="87"/>
                  </a:cubicBezTo>
                  <a:close/>
                  <a:moveTo>
                    <a:pt x="7" y="10"/>
                  </a:moveTo>
                  <a:cubicBezTo>
                    <a:pt x="75" y="78"/>
                    <a:pt x="75" y="78"/>
                    <a:pt x="75" y="78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2" y="7"/>
                    <a:pt x="9" y="9"/>
                    <a:pt x="7" y="1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4" name="Freeform 472"/>
            <p:cNvSpPr>
              <a:spLocks noEditPoints="1"/>
            </p:cNvSpPr>
            <p:nvPr/>
          </p:nvSpPr>
          <p:spPr bwMode="auto">
            <a:xfrm>
              <a:off x="6084888" y="722313"/>
              <a:ext cx="334963" cy="334963"/>
            </a:xfrm>
            <a:custGeom>
              <a:avLst/>
              <a:gdLst/>
              <a:ahLst/>
              <a:cxnLst>
                <a:cxn ang="0">
                  <a:pos x="2" y="151"/>
                </a:cxn>
                <a:cxn ang="0">
                  <a:pos x="0" y="149"/>
                </a:cxn>
                <a:cxn ang="0">
                  <a:pos x="0" y="138"/>
                </a:cxn>
                <a:cxn ang="0">
                  <a:pos x="2" y="136"/>
                </a:cxn>
                <a:cxn ang="0">
                  <a:pos x="63" y="118"/>
                </a:cxn>
                <a:cxn ang="0">
                  <a:pos x="87" y="100"/>
                </a:cxn>
                <a:cxn ang="0">
                  <a:pos x="105" y="82"/>
                </a:cxn>
                <a:cxn ang="0">
                  <a:pos x="117" y="64"/>
                </a:cxn>
                <a:cxn ang="0">
                  <a:pos x="126" y="46"/>
                </a:cxn>
                <a:cxn ang="0">
                  <a:pos x="131" y="28"/>
                </a:cxn>
                <a:cxn ang="0">
                  <a:pos x="135" y="11"/>
                </a:cxn>
                <a:cxn ang="0">
                  <a:pos x="136" y="2"/>
                </a:cxn>
                <a:cxn ang="0">
                  <a:pos x="138" y="0"/>
                </a:cxn>
                <a:cxn ang="0">
                  <a:pos x="149" y="0"/>
                </a:cxn>
                <a:cxn ang="0">
                  <a:pos x="151" y="2"/>
                </a:cxn>
                <a:cxn ang="0">
                  <a:pos x="150" y="21"/>
                </a:cxn>
                <a:cxn ang="0">
                  <a:pos x="146" y="40"/>
                </a:cxn>
                <a:cxn ang="0">
                  <a:pos x="140" y="58"/>
                </a:cxn>
                <a:cxn ang="0">
                  <a:pos x="131" y="77"/>
                </a:cxn>
                <a:cxn ang="0">
                  <a:pos x="119" y="95"/>
                </a:cxn>
                <a:cxn ang="0">
                  <a:pos x="101" y="114"/>
                </a:cxn>
                <a:cxn ang="0">
                  <a:pos x="75" y="132"/>
                </a:cxn>
                <a:cxn ang="0">
                  <a:pos x="2" y="151"/>
                </a:cxn>
                <a:cxn ang="0">
                  <a:pos x="5" y="141"/>
                </a:cxn>
                <a:cxn ang="0">
                  <a:pos x="5" y="146"/>
                </a:cxn>
                <a:cxn ang="0">
                  <a:pos x="73" y="128"/>
                </a:cxn>
                <a:cxn ang="0">
                  <a:pos x="98" y="110"/>
                </a:cxn>
                <a:cxn ang="0">
                  <a:pos x="115" y="92"/>
                </a:cxn>
                <a:cxn ang="0">
                  <a:pos x="127" y="74"/>
                </a:cxn>
                <a:cxn ang="0">
                  <a:pos x="136" y="56"/>
                </a:cxn>
                <a:cxn ang="0">
                  <a:pos x="141" y="38"/>
                </a:cxn>
                <a:cxn ang="0">
                  <a:pos x="145" y="21"/>
                </a:cxn>
                <a:cxn ang="0">
                  <a:pos x="146" y="5"/>
                </a:cxn>
                <a:cxn ang="0">
                  <a:pos x="140" y="5"/>
                </a:cxn>
                <a:cxn ang="0">
                  <a:pos x="140" y="11"/>
                </a:cxn>
                <a:cxn ang="0">
                  <a:pos x="136" y="30"/>
                </a:cxn>
                <a:cxn ang="0">
                  <a:pos x="130" y="48"/>
                </a:cxn>
                <a:cxn ang="0">
                  <a:pos x="121" y="67"/>
                </a:cxn>
                <a:cxn ang="0">
                  <a:pos x="109" y="85"/>
                </a:cxn>
                <a:cxn ang="0">
                  <a:pos x="91" y="104"/>
                </a:cxn>
                <a:cxn ang="0">
                  <a:pos x="65" y="122"/>
                </a:cxn>
                <a:cxn ang="0">
                  <a:pos x="5" y="141"/>
                </a:cxn>
              </a:cxnLst>
              <a:rect l="0" t="0" r="r" b="b"/>
              <a:pathLst>
                <a:path w="151" h="151">
                  <a:moveTo>
                    <a:pt x="2" y="151"/>
                  </a:moveTo>
                  <a:cubicBezTo>
                    <a:pt x="1" y="151"/>
                    <a:pt x="0" y="150"/>
                    <a:pt x="0" y="149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7"/>
                    <a:pt x="1" y="136"/>
                    <a:pt x="2" y="136"/>
                  </a:cubicBezTo>
                  <a:cubicBezTo>
                    <a:pt x="24" y="134"/>
                    <a:pt x="44" y="128"/>
                    <a:pt x="63" y="118"/>
                  </a:cubicBezTo>
                  <a:cubicBezTo>
                    <a:pt x="72" y="113"/>
                    <a:pt x="80" y="107"/>
                    <a:pt x="87" y="100"/>
                  </a:cubicBezTo>
                  <a:cubicBezTo>
                    <a:pt x="94" y="94"/>
                    <a:pt x="100" y="88"/>
                    <a:pt x="105" y="82"/>
                  </a:cubicBezTo>
                  <a:cubicBezTo>
                    <a:pt x="109" y="76"/>
                    <a:pt x="113" y="70"/>
                    <a:pt x="117" y="64"/>
                  </a:cubicBezTo>
                  <a:cubicBezTo>
                    <a:pt x="120" y="58"/>
                    <a:pt x="123" y="52"/>
                    <a:pt x="126" y="46"/>
                  </a:cubicBezTo>
                  <a:cubicBezTo>
                    <a:pt x="128" y="41"/>
                    <a:pt x="130" y="35"/>
                    <a:pt x="131" y="28"/>
                  </a:cubicBezTo>
                  <a:cubicBezTo>
                    <a:pt x="133" y="22"/>
                    <a:pt x="134" y="16"/>
                    <a:pt x="135" y="11"/>
                  </a:cubicBezTo>
                  <a:cubicBezTo>
                    <a:pt x="135" y="8"/>
                    <a:pt x="136" y="5"/>
                    <a:pt x="136" y="2"/>
                  </a:cubicBezTo>
                  <a:cubicBezTo>
                    <a:pt x="136" y="1"/>
                    <a:pt x="137" y="0"/>
                    <a:pt x="138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1" y="1"/>
                    <a:pt x="151" y="2"/>
                  </a:cubicBezTo>
                  <a:cubicBezTo>
                    <a:pt x="151" y="8"/>
                    <a:pt x="151" y="14"/>
                    <a:pt x="150" y="21"/>
                  </a:cubicBezTo>
                  <a:cubicBezTo>
                    <a:pt x="149" y="27"/>
                    <a:pt x="148" y="33"/>
                    <a:pt x="146" y="40"/>
                  </a:cubicBezTo>
                  <a:cubicBezTo>
                    <a:pt x="144" y="46"/>
                    <a:pt x="143" y="52"/>
                    <a:pt x="140" y="58"/>
                  </a:cubicBezTo>
                  <a:cubicBezTo>
                    <a:pt x="138" y="64"/>
                    <a:pt x="135" y="71"/>
                    <a:pt x="131" y="77"/>
                  </a:cubicBezTo>
                  <a:cubicBezTo>
                    <a:pt x="127" y="83"/>
                    <a:pt x="123" y="89"/>
                    <a:pt x="119" y="95"/>
                  </a:cubicBezTo>
                  <a:cubicBezTo>
                    <a:pt x="113" y="101"/>
                    <a:pt x="107" y="108"/>
                    <a:pt x="101" y="114"/>
                  </a:cubicBezTo>
                  <a:cubicBezTo>
                    <a:pt x="93" y="121"/>
                    <a:pt x="84" y="127"/>
                    <a:pt x="75" y="132"/>
                  </a:cubicBezTo>
                  <a:cubicBezTo>
                    <a:pt x="53" y="144"/>
                    <a:pt x="28" y="151"/>
                    <a:pt x="2" y="151"/>
                  </a:cubicBezTo>
                  <a:close/>
                  <a:moveTo>
                    <a:pt x="5" y="141"/>
                  </a:moveTo>
                  <a:cubicBezTo>
                    <a:pt x="5" y="146"/>
                    <a:pt x="5" y="146"/>
                    <a:pt x="5" y="146"/>
                  </a:cubicBezTo>
                  <a:cubicBezTo>
                    <a:pt x="29" y="146"/>
                    <a:pt x="52" y="139"/>
                    <a:pt x="73" y="128"/>
                  </a:cubicBezTo>
                  <a:cubicBezTo>
                    <a:pt x="82" y="123"/>
                    <a:pt x="90" y="117"/>
                    <a:pt x="98" y="110"/>
                  </a:cubicBezTo>
                  <a:cubicBezTo>
                    <a:pt x="104" y="104"/>
                    <a:pt x="110" y="98"/>
                    <a:pt x="115" y="92"/>
                  </a:cubicBezTo>
                  <a:cubicBezTo>
                    <a:pt x="119" y="86"/>
                    <a:pt x="123" y="80"/>
                    <a:pt x="127" y="74"/>
                  </a:cubicBezTo>
                  <a:cubicBezTo>
                    <a:pt x="130" y="68"/>
                    <a:pt x="133" y="62"/>
                    <a:pt x="136" y="56"/>
                  </a:cubicBezTo>
                  <a:cubicBezTo>
                    <a:pt x="138" y="51"/>
                    <a:pt x="140" y="45"/>
                    <a:pt x="141" y="38"/>
                  </a:cubicBezTo>
                  <a:cubicBezTo>
                    <a:pt x="143" y="32"/>
                    <a:pt x="144" y="26"/>
                    <a:pt x="145" y="21"/>
                  </a:cubicBezTo>
                  <a:cubicBezTo>
                    <a:pt x="146" y="15"/>
                    <a:pt x="146" y="10"/>
                    <a:pt x="146" y="5"/>
                  </a:cubicBezTo>
                  <a:cubicBezTo>
                    <a:pt x="140" y="5"/>
                    <a:pt x="140" y="5"/>
                    <a:pt x="140" y="5"/>
                  </a:cubicBezTo>
                  <a:cubicBezTo>
                    <a:pt x="140" y="7"/>
                    <a:pt x="140" y="9"/>
                    <a:pt x="140" y="11"/>
                  </a:cubicBezTo>
                  <a:cubicBezTo>
                    <a:pt x="139" y="17"/>
                    <a:pt x="138" y="23"/>
                    <a:pt x="136" y="30"/>
                  </a:cubicBezTo>
                  <a:cubicBezTo>
                    <a:pt x="134" y="36"/>
                    <a:pt x="132" y="42"/>
                    <a:pt x="130" y="48"/>
                  </a:cubicBezTo>
                  <a:cubicBezTo>
                    <a:pt x="128" y="54"/>
                    <a:pt x="125" y="60"/>
                    <a:pt x="121" y="67"/>
                  </a:cubicBezTo>
                  <a:cubicBezTo>
                    <a:pt x="117" y="73"/>
                    <a:pt x="113" y="79"/>
                    <a:pt x="109" y="85"/>
                  </a:cubicBezTo>
                  <a:cubicBezTo>
                    <a:pt x="103" y="91"/>
                    <a:pt x="97" y="98"/>
                    <a:pt x="91" y="104"/>
                  </a:cubicBezTo>
                  <a:cubicBezTo>
                    <a:pt x="83" y="111"/>
                    <a:pt x="74" y="117"/>
                    <a:pt x="65" y="122"/>
                  </a:cubicBezTo>
                  <a:cubicBezTo>
                    <a:pt x="47" y="132"/>
                    <a:pt x="26" y="139"/>
                    <a:pt x="5" y="14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5" name="Freeform 473"/>
            <p:cNvSpPr>
              <a:spLocks noEditPoints="1"/>
            </p:cNvSpPr>
            <p:nvPr/>
          </p:nvSpPr>
          <p:spPr bwMode="auto">
            <a:xfrm>
              <a:off x="6084888" y="722313"/>
              <a:ext cx="312738" cy="312738"/>
            </a:xfrm>
            <a:custGeom>
              <a:avLst/>
              <a:gdLst/>
              <a:ahLst/>
              <a:cxnLst>
                <a:cxn ang="0">
                  <a:pos x="2" y="141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127"/>
                </a:cxn>
                <a:cxn ang="0">
                  <a:pos x="2" y="125"/>
                </a:cxn>
                <a:cxn ang="0">
                  <a:pos x="53" y="107"/>
                </a:cxn>
                <a:cxn ang="0">
                  <a:pos x="77" y="90"/>
                </a:cxn>
                <a:cxn ang="0">
                  <a:pos x="95" y="72"/>
                </a:cxn>
                <a:cxn ang="0">
                  <a:pos x="107" y="54"/>
                </a:cxn>
                <a:cxn ang="0">
                  <a:pos x="116" y="36"/>
                </a:cxn>
                <a:cxn ang="0">
                  <a:pos x="121" y="18"/>
                </a:cxn>
                <a:cxn ang="0">
                  <a:pos x="125" y="2"/>
                </a:cxn>
                <a:cxn ang="0">
                  <a:pos x="127" y="0"/>
                </a:cxn>
                <a:cxn ang="0">
                  <a:pos x="138" y="0"/>
                </a:cxn>
                <a:cxn ang="0">
                  <a:pos x="140" y="1"/>
                </a:cxn>
                <a:cxn ang="0">
                  <a:pos x="141" y="3"/>
                </a:cxn>
                <a:cxn ang="0">
                  <a:pos x="140" y="11"/>
                </a:cxn>
                <a:cxn ang="0">
                  <a:pos x="136" y="30"/>
                </a:cxn>
                <a:cxn ang="0">
                  <a:pos x="130" y="48"/>
                </a:cxn>
                <a:cxn ang="0">
                  <a:pos x="121" y="67"/>
                </a:cxn>
                <a:cxn ang="0">
                  <a:pos x="109" y="85"/>
                </a:cxn>
                <a:cxn ang="0">
                  <a:pos x="91" y="104"/>
                </a:cxn>
                <a:cxn ang="0">
                  <a:pos x="65" y="122"/>
                </a:cxn>
                <a:cxn ang="0">
                  <a:pos x="2" y="141"/>
                </a:cxn>
                <a:cxn ang="0">
                  <a:pos x="2" y="141"/>
                </a:cxn>
                <a:cxn ang="0">
                  <a:pos x="5" y="129"/>
                </a:cxn>
                <a:cxn ang="0">
                  <a:pos x="5" y="136"/>
                </a:cxn>
                <a:cxn ang="0">
                  <a:pos x="63" y="118"/>
                </a:cxn>
                <a:cxn ang="0">
                  <a:pos x="87" y="100"/>
                </a:cxn>
                <a:cxn ang="0">
                  <a:pos x="105" y="82"/>
                </a:cxn>
                <a:cxn ang="0">
                  <a:pos x="117" y="64"/>
                </a:cxn>
                <a:cxn ang="0">
                  <a:pos x="126" y="46"/>
                </a:cxn>
                <a:cxn ang="0">
                  <a:pos x="131" y="28"/>
                </a:cxn>
                <a:cxn ang="0">
                  <a:pos x="135" y="11"/>
                </a:cxn>
                <a:cxn ang="0">
                  <a:pos x="136" y="5"/>
                </a:cxn>
                <a:cxn ang="0">
                  <a:pos x="129" y="5"/>
                </a:cxn>
                <a:cxn ang="0">
                  <a:pos x="126" y="19"/>
                </a:cxn>
                <a:cxn ang="0">
                  <a:pos x="120" y="38"/>
                </a:cxn>
                <a:cxn ang="0">
                  <a:pos x="111" y="57"/>
                </a:cxn>
                <a:cxn ang="0">
                  <a:pos x="99" y="75"/>
                </a:cxn>
                <a:cxn ang="0">
                  <a:pos x="81" y="94"/>
                </a:cxn>
                <a:cxn ang="0">
                  <a:pos x="55" y="112"/>
                </a:cxn>
                <a:cxn ang="0">
                  <a:pos x="5" y="129"/>
                </a:cxn>
              </a:cxnLst>
              <a:rect l="0" t="0" r="r" b="b"/>
              <a:pathLst>
                <a:path w="141" h="141">
                  <a:moveTo>
                    <a:pt x="2" y="141"/>
                  </a:moveTo>
                  <a:cubicBezTo>
                    <a:pt x="2" y="141"/>
                    <a:pt x="1" y="141"/>
                    <a:pt x="1" y="140"/>
                  </a:cubicBezTo>
                  <a:cubicBezTo>
                    <a:pt x="0" y="140"/>
                    <a:pt x="0" y="139"/>
                    <a:pt x="0" y="138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6"/>
                    <a:pt x="1" y="125"/>
                    <a:pt x="2" y="125"/>
                  </a:cubicBezTo>
                  <a:cubicBezTo>
                    <a:pt x="20" y="122"/>
                    <a:pt x="37" y="116"/>
                    <a:pt x="53" y="107"/>
                  </a:cubicBezTo>
                  <a:cubicBezTo>
                    <a:pt x="62" y="103"/>
                    <a:pt x="70" y="97"/>
                    <a:pt x="77" y="90"/>
                  </a:cubicBezTo>
                  <a:cubicBezTo>
                    <a:pt x="84" y="84"/>
                    <a:pt x="90" y="78"/>
                    <a:pt x="95" y="72"/>
                  </a:cubicBezTo>
                  <a:cubicBezTo>
                    <a:pt x="99" y="66"/>
                    <a:pt x="103" y="60"/>
                    <a:pt x="107" y="54"/>
                  </a:cubicBezTo>
                  <a:cubicBezTo>
                    <a:pt x="110" y="48"/>
                    <a:pt x="113" y="42"/>
                    <a:pt x="116" y="36"/>
                  </a:cubicBezTo>
                  <a:cubicBezTo>
                    <a:pt x="118" y="30"/>
                    <a:pt x="120" y="25"/>
                    <a:pt x="121" y="18"/>
                  </a:cubicBezTo>
                  <a:cubicBezTo>
                    <a:pt x="123" y="13"/>
                    <a:pt x="124" y="7"/>
                    <a:pt x="125" y="2"/>
                  </a:cubicBezTo>
                  <a:cubicBezTo>
                    <a:pt x="125" y="1"/>
                    <a:pt x="126" y="0"/>
                    <a:pt x="12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0"/>
                    <a:pt x="140" y="1"/>
                  </a:cubicBezTo>
                  <a:cubicBezTo>
                    <a:pt x="140" y="1"/>
                    <a:pt x="141" y="2"/>
                    <a:pt x="141" y="3"/>
                  </a:cubicBezTo>
                  <a:cubicBezTo>
                    <a:pt x="140" y="5"/>
                    <a:pt x="140" y="8"/>
                    <a:pt x="140" y="11"/>
                  </a:cubicBezTo>
                  <a:cubicBezTo>
                    <a:pt x="139" y="17"/>
                    <a:pt x="138" y="23"/>
                    <a:pt x="136" y="30"/>
                  </a:cubicBezTo>
                  <a:cubicBezTo>
                    <a:pt x="134" y="36"/>
                    <a:pt x="132" y="42"/>
                    <a:pt x="130" y="48"/>
                  </a:cubicBezTo>
                  <a:cubicBezTo>
                    <a:pt x="128" y="54"/>
                    <a:pt x="125" y="60"/>
                    <a:pt x="121" y="67"/>
                  </a:cubicBezTo>
                  <a:cubicBezTo>
                    <a:pt x="117" y="73"/>
                    <a:pt x="113" y="79"/>
                    <a:pt x="109" y="85"/>
                  </a:cubicBezTo>
                  <a:cubicBezTo>
                    <a:pt x="103" y="91"/>
                    <a:pt x="97" y="98"/>
                    <a:pt x="91" y="104"/>
                  </a:cubicBezTo>
                  <a:cubicBezTo>
                    <a:pt x="83" y="111"/>
                    <a:pt x="74" y="117"/>
                    <a:pt x="65" y="122"/>
                  </a:cubicBezTo>
                  <a:cubicBezTo>
                    <a:pt x="46" y="133"/>
                    <a:pt x="25" y="139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lose/>
                  <a:moveTo>
                    <a:pt x="5" y="129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34"/>
                    <a:pt x="45" y="128"/>
                    <a:pt x="63" y="118"/>
                  </a:cubicBezTo>
                  <a:cubicBezTo>
                    <a:pt x="72" y="113"/>
                    <a:pt x="80" y="107"/>
                    <a:pt x="87" y="100"/>
                  </a:cubicBezTo>
                  <a:cubicBezTo>
                    <a:pt x="94" y="94"/>
                    <a:pt x="100" y="88"/>
                    <a:pt x="105" y="82"/>
                  </a:cubicBezTo>
                  <a:cubicBezTo>
                    <a:pt x="109" y="76"/>
                    <a:pt x="113" y="70"/>
                    <a:pt x="117" y="64"/>
                  </a:cubicBezTo>
                  <a:cubicBezTo>
                    <a:pt x="120" y="58"/>
                    <a:pt x="123" y="52"/>
                    <a:pt x="126" y="46"/>
                  </a:cubicBezTo>
                  <a:cubicBezTo>
                    <a:pt x="128" y="41"/>
                    <a:pt x="130" y="35"/>
                    <a:pt x="131" y="28"/>
                  </a:cubicBezTo>
                  <a:cubicBezTo>
                    <a:pt x="133" y="22"/>
                    <a:pt x="134" y="16"/>
                    <a:pt x="135" y="11"/>
                  </a:cubicBezTo>
                  <a:cubicBezTo>
                    <a:pt x="135" y="9"/>
                    <a:pt x="135" y="7"/>
                    <a:pt x="136" y="5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8" y="10"/>
                    <a:pt x="127" y="15"/>
                    <a:pt x="126" y="19"/>
                  </a:cubicBezTo>
                  <a:cubicBezTo>
                    <a:pt x="124" y="26"/>
                    <a:pt x="122" y="32"/>
                    <a:pt x="120" y="38"/>
                  </a:cubicBezTo>
                  <a:cubicBezTo>
                    <a:pt x="118" y="44"/>
                    <a:pt x="115" y="50"/>
                    <a:pt x="111" y="57"/>
                  </a:cubicBezTo>
                  <a:cubicBezTo>
                    <a:pt x="107" y="63"/>
                    <a:pt x="103" y="69"/>
                    <a:pt x="99" y="75"/>
                  </a:cubicBezTo>
                  <a:cubicBezTo>
                    <a:pt x="93" y="81"/>
                    <a:pt x="87" y="88"/>
                    <a:pt x="81" y="94"/>
                  </a:cubicBezTo>
                  <a:cubicBezTo>
                    <a:pt x="73" y="101"/>
                    <a:pt x="64" y="107"/>
                    <a:pt x="55" y="112"/>
                  </a:cubicBezTo>
                  <a:cubicBezTo>
                    <a:pt x="40" y="121"/>
                    <a:pt x="23" y="127"/>
                    <a:pt x="5" y="12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6" name="Freeform 474"/>
            <p:cNvSpPr>
              <a:spLocks noEditPoints="1"/>
            </p:cNvSpPr>
            <p:nvPr/>
          </p:nvSpPr>
          <p:spPr bwMode="auto">
            <a:xfrm>
              <a:off x="6084888" y="722313"/>
              <a:ext cx="288925" cy="288925"/>
            </a:xfrm>
            <a:custGeom>
              <a:avLst/>
              <a:gdLst/>
              <a:ahLst/>
              <a:cxnLst>
                <a:cxn ang="0">
                  <a:pos x="2" y="130"/>
                </a:cxn>
                <a:cxn ang="0">
                  <a:pos x="1" y="129"/>
                </a:cxn>
                <a:cxn ang="0">
                  <a:pos x="0" y="127"/>
                </a:cxn>
                <a:cxn ang="0">
                  <a:pos x="0" y="115"/>
                </a:cxn>
                <a:cxn ang="0">
                  <a:pos x="2" y="113"/>
                </a:cxn>
                <a:cxn ang="0">
                  <a:pos x="43" y="97"/>
                </a:cxn>
                <a:cxn ang="0">
                  <a:pos x="67" y="80"/>
                </a:cxn>
                <a:cxn ang="0">
                  <a:pos x="85" y="62"/>
                </a:cxn>
                <a:cxn ang="0">
                  <a:pos x="97" y="44"/>
                </a:cxn>
                <a:cxn ang="0">
                  <a:pos x="106" y="26"/>
                </a:cxn>
                <a:cxn ang="0">
                  <a:pos x="111" y="8"/>
                </a:cxn>
                <a:cxn ang="0">
                  <a:pos x="113" y="2"/>
                </a:cxn>
                <a:cxn ang="0">
                  <a:pos x="115" y="0"/>
                </a:cxn>
                <a:cxn ang="0">
                  <a:pos x="127" y="0"/>
                </a:cxn>
                <a:cxn ang="0">
                  <a:pos x="129" y="1"/>
                </a:cxn>
                <a:cxn ang="0">
                  <a:pos x="129" y="3"/>
                </a:cxn>
                <a:cxn ang="0">
                  <a:pos x="126" y="19"/>
                </a:cxn>
                <a:cxn ang="0">
                  <a:pos x="120" y="38"/>
                </a:cxn>
                <a:cxn ang="0">
                  <a:pos x="111" y="57"/>
                </a:cxn>
                <a:cxn ang="0">
                  <a:pos x="99" y="75"/>
                </a:cxn>
                <a:cxn ang="0">
                  <a:pos x="81" y="94"/>
                </a:cxn>
                <a:cxn ang="0">
                  <a:pos x="55" y="112"/>
                </a:cxn>
                <a:cxn ang="0">
                  <a:pos x="3" y="130"/>
                </a:cxn>
                <a:cxn ang="0">
                  <a:pos x="2" y="130"/>
                </a:cxn>
                <a:cxn ang="0">
                  <a:pos x="5" y="117"/>
                </a:cxn>
                <a:cxn ang="0">
                  <a:pos x="5" y="124"/>
                </a:cxn>
                <a:cxn ang="0">
                  <a:pos x="53" y="107"/>
                </a:cxn>
                <a:cxn ang="0">
                  <a:pos x="77" y="90"/>
                </a:cxn>
                <a:cxn ang="0">
                  <a:pos x="95" y="72"/>
                </a:cxn>
                <a:cxn ang="0">
                  <a:pos x="107" y="54"/>
                </a:cxn>
                <a:cxn ang="0">
                  <a:pos x="116" y="36"/>
                </a:cxn>
                <a:cxn ang="0">
                  <a:pos x="121" y="18"/>
                </a:cxn>
                <a:cxn ang="0">
                  <a:pos x="124" y="5"/>
                </a:cxn>
                <a:cxn ang="0">
                  <a:pos x="117" y="5"/>
                </a:cxn>
                <a:cxn ang="0">
                  <a:pos x="116" y="9"/>
                </a:cxn>
                <a:cxn ang="0">
                  <a:pos x="110" y="28"/>
                </a:cxn>
                <a:cxn ang="0">
                  <a:pos x="101" y="47"/>
                </a:cxn>
                <a:cxn ang="0">
                  <a:pos x="89" y="65"/>
                </a:cxn>
                <a:cxn ang="0">
                  <a:pos x="71" y="84"/>
                </a:cxn>
                <a:cxn ang="0">
                  <a:pos x="45" y="102"/>
                </a:cxn>
                <a:cxn ang="0">
                  <a:pos x="5" y="117"/>
                </a:cxn>
              </a:cxnLst>
              <a:rect l="0" t="0" r="r" b="b"/>
              <a:pathLst>
                <a:path w="130" h="130">
                  <a:moveTo>
                    <a:pt x="2" y="130"/>
                  </a:moveTo>
                  <a:cubicBezTo>
                    <a:pt x="2" y="130"/>
                    <a:pt x="1" y="129"/>
                    <a:pt x="1" y="129"/>
                  </a:cubicBezTo>
                  <a:cubicBezTo>
                    <a:pt x="0" y="129"/>
                    <a:pt x="0" y="128"/>
                    <a:pt x="0" y="12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14"/>
                    <a:pt x="1" y="113"/>
                    <a:pt x="2" y="113"/>
                  </a:cubicBezTo>
                  <a:cubicBezTo>
                    <a:pt x="16" y="110"/>
                    <a:pt x="30" y="105"/>
                    <a:pt x="43" y="97"/>
                  </a:cubicBezTo>
                  <a:cubicBezTo>
                    <a:pt x="51" y="93"/>
                    <a:pt x="60" y="87"/>
                    <a:pt x="67" y="80"/>
                  </a:cubicBezTo>
                  <a:cubicBezTo>
                    <a:pt x="74" y="74"/>
                    <a:pt x="80" y="68"/>
                    <a:pt x="85" y="62"/>
                  </a:cubicBezTo>
                  <a:cubicBezTo>
                    <a:pt x="89" y="56"/>
                    <a:pt x="93" y="50"/>
                    <a:pt x="97" y="44"/>
                  </a:cubicBezTo>
                  <a:cubicBezTo>
                    <a:pt x="100" y="38"/>
                    <a:pt x="103" y="32"/>
                    <a:pt x="106" y="26"/>
                  </a:cubicBezTo>
                  <a:cubicBezTo>
                    <a:pt x="108" y="20"/>
                    <a:pt x="110" y="15"/>
                    <a:pt x="111" y="8"/>
                  </a:cubicBezTo>
                  <a:cubicBezTo>
                    <a:pt x="112" y="6"/>
                    <a:pt x="112" y="4"/>
                    <a:pt x="113" y="2"/>
                  </a:cubicBezTo>
                  <a:cubicBezTo>
                    <a:pt x="113" y="1"/>
                    <a:pt x="114" y="0"/>
                    <a:pt x="115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8" y="0"/>
                    <a:pt x="128" y="0"/>
                    <a:pt x="129" y="1"/>
                  </a:cubicBezTo>
                  <a:cubicBezTo>
                    <a:pt x="129" y="1"/>
                    <a:pt x="130" y="2"/>
                    <a:pt x="129" y="3"/>
                  </a:cubicBezTo>
                  <a:cubicBezTo>
                    <a:pt x="129" y="8"/>
                    <a:pt x="128" y="14"/>
                    <a:pt x="126" y="19"/>
                  </a:cubicBezTo>
                  <a:cubicBezTo>
                    <a:pt x="124" y="26"/>
                    <a:pt x="122" y="32"/>
                    <a:pt x="120" y="38"/>
                  </a:cubicBezTo>
                  <a:cubicBezTo>
                    <a:pt x="118" y="44"/>
                    <a:pt x="115" y="50"/>
                    <a:pt x="111" y="57"/>
                  </a:cubicBezTo>
                  <a:cubicBezTo>
                    <a:pt x="107" y="63"/>
                    <a:pt x="103" y="69"/>
                    <a:pt x="99" y="75"/>
                  </a:cubicBezTo>
                  <a:cubicBezTo>
                    <a:pt x="93" y="81"/>
                    <a:pt x="87" y="88"/>
                    <a:pt x="81" y="94"/>
                  </a:cubicBezTo>
                  <a:cubicBezTo>
                    <a:pt x="73" y="101"/>
                    <a:pt x="64" y="107"/>
                    <a:pt x="55" y="112"/>
                  </a:cubicBezTo>
                  <a:cubicBezTo>
                    <a:pt x="39" y="121"/>
                    <a:pt x="21" y="127"/>
                    <a:pt x="3" y="130"/>
                  </a:cubicBezTo>
                  <a:cubicBezTo>
                    <a:pt x="2" y="130"/>
                    <a:pt x="2" y="130"/>
                    <a:pt x="2" y="130"/>
                  </a:cubicBezTo>
                  <a:close/>
                  <a:moveTo>
                    <a:pt x="5" y="117"/>
                  </a:moveTo>
                  <a:cubicBezTo>
                    <a:pt x="5" y="124"/>
                    <a:pt x="5" y="124"/>
                    <a:pt x="5" y="124"/>
                  </a:cubicBezTo>
                  <a:cubicBezTo>
                    <a:pt x="22" y="122"/>
                    <a:pt x="38" y="116"/>
                    <a:pt x="53" y="107"/>
                  </a:cubicBezTo>
                  <a:cubicBezTo>
                    <a:pt x="62" y="103"/>
                    <a:pt x="70" y="97"/>
                    <a:pt x="77" y="90"/>
                  </a:cubicBezTo>
                  <a:cubicBezTo>
                    <a:pt x="84" y="84"/>
                    <a:pt x="90" y="78"/>
                    <a:pt x="95" y="72"/>
                  </a:cubicBezTo>
                  <a:cubicBezTo>
                    <a:pt x="99" y="66"/>
                    <a:pt x="103" y="60"/>
                    <a:pt x="107" y="54"/>
                  </a:cubicBezTo>
                  <a:cubicBezTo>
                    <a:pt x="110" y="48"/>
                    <a:pt x="113" y="42"/>
                    <a:pt x="116" y="36"/>
                  </a:cubicBezTo>
                  <a:cubicBezTo>
                    <a:pt x="118" y="30"/>
                    <a:pt x="120" y="25"/>
                    <a:pt x="121" y="18"/>
                  </a:cubicBezTo>
                  <a:cubicBezTo>
                    <a:pt x="123" y="14"/>
                    <a:pt x="123" y="9"/>
                    <a:pt x="124" y="5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6"/>
                    <a:pt x="116" y="8"/>
                    <a:pt x="116" y="9"/>
                  </a:cubicBezTo>
                  <a:cubicBezTo>
                    <a:pt x="114" y="16"/>
                    <a:pt x="112" y="22"/>
                    <a:pt x="110" y="28"/>
                  </a:cubicBezTo>
                  <a:cubicBezTo>
                    <a:pt x="108" y="34"/>
                    <a:pt x="104" y="40"/>
                    <a:pt x="101" y="47"/>
                  </a:cubicBezTo>
                  <a:cubicBezTo>
                    <a:pt x="97" y="53"/>
                    <a:pt x="93" y="59"/>
                    <a:pt x="89" y="65"/>
                  </a:cubicBezTo>
                  <a:cubicBezTo>
                    <a:pt x="83" y="71"/>
                    <a:pt x="77" y="78"/>
                    <a:pt x="71" y="84"/>
                  </a:cubicBezTo>
                  <a:cubicBezTo>
                    <a:pt x="63" y="91"/>
                    <a:pt x="54" y="97"/>
                    <a:pt x="45" y="102"/>
                  </a:cubicBezTo>
                  <a:cubicBezTo>
                    <a:pt x="33" y="109"/>
                    <a:pt x="19" y="114"/>
                    <a:pt x="5" y="11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7" name="Freeform 475"/>
            <p:cNvSpPr>
              <a:spLocks noEditPoints="1"/>
            </p:cNvSpPr>
            <p:nvPr/>
          </p:nvSpPr>
          <p:spPr bwMode="auto">
            <a:xfrm>
              <a:off x="6084888" y="722313"/>
              <a:ext cx="261938" cy="261938"/>
            </a:xfrm>
            <a:custGeom>
              <a:avLst/>
              <a:gdLst/>
              <a:ahLst/>
              <a:cxnLst>
                <a:cxn ang="0">
                  <a:pos x="2" y="118"/>
                </a:cxn>
                <a:cxn ang="0">
                  <a:pos x="1" y="117"/>
                </a:cxn>
                <a:cxn ang="0">
                  <a:pos x="0" y="115"/>
                </a:cxn>
                <a:cxn ang="0">
                  <a:pos x="0" y="103"/>
                </a:cxn>
                <a:cxn ang="0">
                  <a:pos x="2" y="100"/>
                </a:cxn>
                <a:cxn ang="0">
                  <a:pos x="33" y="87"/>
                </a:cxn>
                <a:cxn ang="0">
                  <a:pos x="57" y="70"/>
                </a:cxn>
                <a:cxn ang="0">
                  <a:pos x="75" y="51"/>
                </a:cxn>
                <a:cxn ang="0">
                  <a:pos x="87" y="34"/>
                </a:cxn>
                <a:cxn ang="0">
                  <a:pos x="96" y="16"/>
                </a:cxn>
                <a:cxn ang="0">
                  <a:pos x="100" y="2"/>
                </a:cxn>
                <a:cxn ang="0">
                  <a:pos x="103" y="0"/>
                </a:cxn>
                <a:cxn ang="0">
                  <a:pos x="115" y="0"/>
                </a:cxn>
                <a:cxn ang="0">
                  <a:pos x="117" y="1"/>
                </a:cxn>
                <a:cxn ang="0">
                  <a:pos x="118" y="3"/>
                </a:cxn>
                <a:cxn ang="0">
                  <a:pos x="116" y="9"/>
                </a:cxn>
                <a:cxn ang="0">
                  <a:pos x="110" y="28"/>
                </a:cxn>
                <a:cxn ang="0">
                  <a:pos x="101" y="47"/>
                </a:cxn>
                <a:cxn ang="0">
                  <a:pos x="89" y="65"/>
                </a:cxn>
                <a:cxn ang="0">
                  <a:pos x="71" y="84"/>
                </a:cxn>
                <a:cxn ang="0">
                  <a:pos x="45" y="102"/>
                </a:cxn>
                <a:cxn ang="0">
                  <a:pos x="3" y="118"/>
                </a:cxn>
                <a:cxn ang="0">
                  <a:pos x="2" y="118"/>
                </a:cxn>
                <a:cxn ang="0">
                  <a:pos x="5" y="105"/>
                </a:cxn>
                <a:cxn ang="0">
                  <a:pos x="5" y="112"/>
                </a:cxn>
                <a:cxn ang="0">
                  <a:pos x="43" y="97"/>
                </a:cxn>
                <a:cxn ang="0">
                  <a:pos x="67" y="80"/>
                </a:cxn>
                <a:cxn ang="0">
                  <a:pos x="85" y="62"/>
                </a:cxn>
                <a:cxn ang="0">
                  <a:pos x="97" y="44"/>
                </a:cxn>
                <a:cxn ang="0">
                  <a:pos x="106" y="26"/>
                </a:cxn>
                <a:cxn ang="0">
                  <a:pos x="111" y="8"/>
                </a:cxn>
                <a:cxn ang="0">
                  <a:pos x="112" y="5"/>
                </a:cxn>
                <a:cxn ang="0">
                  <a:pos x="104" y="5"/>
                </a:cxn>
                <a:cxn ang="0">
                  <a:pos x="100" y="18"/>
                </a:cxn>
                <a:cxn ang="0">
                  <a:pos x="91" y="37"/>
                </a:cxn>
                <a:cxn ang="0">
                  <a:pos x="79" y="55"/>
                </a:cxn>
                <a:cxn ang="0">
                  <a:pos x="61" y="73"/>
                </a:cxn>
                <a:cxn ang="0">
                  <a:pos x="35" y="92"/>
                </a:cxn>
                <a:cxn ang="0">
                  <a:pos x="5" y="105"/>
                </a:cxn>
              </a:cxnLst>
              <a:rect l="0" t="0" r="r" b="b"/>
              <a:pathLst>
                <a:path w="118" h="118">
                  <a:moveTo>
                    <a:pt x="2" y="118"/>
                  </a:moveTo>
                  <a:cubicBezTo>
                    <a:pt x="2" y="118"/>
                    <a:pt x="1" y="118"/>
                    <a:pt x="1" y="117"/>
                  </a:cubicBezTo>
                  <a:cubicBezTo>
                    <a:pt x="0" y="117"/>
                    <a:pt x="0" y="116"/>
                    <a:pt x="0" y="11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2"/>
                    <a:pt x="1" y="101"/>
                    <a:pt x="2" y="100"/>
                  </a:cubicBezTo>
                  <a:cubicBezTo>
                    <a:pt x="13" y="97"/>
                    <a:pt x="23" y="93"/>
                    <a:pt x="33" y="87"/>
                  </a:cubicBezTo>
                  <a:cubicBezTo>
                    <a:pt x="41" y="83"/>
                    <a:pt x="50" y="77"/>
                    <a:pt x="57" y="70"/>
                  </a:cubicBezTo>
                  <a:cubicBezTo>
                    <a:pt x="64" y="64"/>
                    <a:pt x="70" y="58"/>
                    <a:pt x="75" y="51"/>
                  </a:cubicBezTo>
                  <a:cubicBezTo>
                    <a:pt x="79" y="46"/>
                    <a:pt x="83" y="40"/>
                    <a:pt x="87" y="34"/>
                  </a:cubicBezTo>
                  <a:cubicBezTo>
                    <a:pt x="90" y="28"/>
                    <a:pt x="93" y="22"/>
                    <a:pt x="96" y="16"/>
                  </a:cubicBezTo>
                  <a:cubicBezTo>
                    <a:pt x="97" y="12"/>
                    <a:pt x="99" y="7"/>
                    <a:pt x="100" y="2"/>
                  </a:cubicBezTo>
                  <a:cubicBezTo>
                    <a:pt x="101" y="1"/>
                    <a:pt x="102" y="0"/>
                    <a:pt x="103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6" y="0"/>
                    <a:pt x="117" y="0"/>
                    <a:pt x="117" y="1"/>
                  </a:cubicBezTo>
                  <a:cubicBezTo>
                    <a:pt x="118" y="1"/>
                    <a:pt x="118" y="2"/>
                    <a:pt x="118" y="3"/>
                  </a:cubicBezTo>
                  <a:cubicBezTo>
                    <a:pt x="117" y="5"/>
                    <a:pt x="117" y="7"/>
                    <a:pt x="116" y="9"/>
                  </a:cubicBezTo>
                  <a:cubicBezTo>
                    <a:pt x="114" y="16"/>
                    <a:pt x="112" y="22"/>
                    <a:pt x="110" y="28"/>
                  </a:cubicBezTo>
                  <a:cubicBezTo>
                    <a:pt x="108" y="34"/>
                    <a:pt x="104" y="40"/>
                    <a:pt x="101" y="47"/>
                  </a:cubicBezTo>
                  <a:cubicBezTo>
                    <a:pt x="97" y="53"/>
                    <a:pt x="93" y="59"/>
                    <a:pt x="89" y="65"/>
                  </a:cubicBezTo>
                  <a:cubicBezTo>
                    <a:pt x="83" y="71"/>
                    <a:pt x="77" y="78"/>
                    <a:pt x="71" y="84"/>
                  </a:cubicBezTo>
                  <a:cubicBezTo>
                    <a:pt x="63" y="91"/>
                    <a:pt x="54" y="97"/>
                    <a:pt x="45" y="102"/>
                  </a:cubicBezTo>
                  <a:cubicBezTo>
                    <a:pt x="32" y="109"/>
                    <a:pt x="18" y="115"/>
                    <a:pt x="3" y="118"/>
                  </a:cubicBezTo>
                  <a:cubicBezTo>
                    <a:pt x="3" y="118"/>
                    <a:pt x="2" y="118"/>
                    <a:pt x="2" y="118"/>
                  </a:cubicBezTo>
                  <a:close/>
                  <a:moveTo>
                    <a:pt x="5" y="105"/>
                  </a:moveTo>
                  <a:cubicBezTo>
                    <a:pt x="5" y="112"/>
                    <a:pt x="5" y="112"/>
                    <a:pt x="5" y="112"/>
                  </a:cubicBezTo>
                  <a:cubicBezTo>
                    <a:pt x="18" y="109"/>
                    <a:pt x="31" y="104"/>
                    <a:pt x="43" y="97"/>
                  </a:cubicBezTo>
                  <a:cubicBezTo>
                    <a:pt x="51" y="93"/>
                    <a:pt x="60" y="87"/>
                    <a:pt x="67" y="80"/>
                  </a:cubicBezTo>
                  <a:cubicBezTo>
                    <a:pt x="74" y="74"/>
                    <a:pt x="80" y="68"/>
                    <a:pt x="85" y="62"/>
                  </a:cubicBezTo>
                  <a:cubicBezTo>
                    <a:pt x="89" y="56"/>
                    <a:pt x="93" y="50"/>
                    <a:pt x="97" y="44"/>
                  </a:cubicBezTo>
                  <a:cubicBezTo>
                    <a:pt x="100" y="38"/>
                    <a:pt x="103" y="32"/>
                    <a:pt x="106" y="26"/>
                  </a:cubicBezTo>
                  <a:cubicBezTo>
                    <a:pt x="108" y="20"/>
                    <a:pt x="110" y="15"/>
                    <a:pt x="111" y="8"/>
                  </a:cubicBezTo>
                  <a:cubicBezTo>
                    <a:pt x="112" y="7"/>
                    <a:pt x="112" y="6"/>
                    <a:pt x="112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3" y="10"/>
                    <a:pt x="102" y="14"/>
                    <a:pt x="100" y="18"/>
                  </a:cubicBezTo>
                  <a:cubicBezTo>
                    <a:pt x="98" y="24"/>
                    <a:pt x="94" y="30"/>
                    <a:pt x="91" y="37"/>
                  </a:cubicBezTo>
                  <a:cubicBezTo>
                    <a:pt x="87" y="43"/>
                    <a:pt x="83" y="49"/>
                    <a:pt x="79" y="55"/>
                  </a:cubicBezTo>
                  <a:cubicBezTo>
                    <a:pt x="73" y="61"/>
                    <a:pt x="67" y="68"/>
                    <a:pt x="61" y="73"/>
                  </a:cubicBezTo>
                  <a:cubicBezTo>
                    <a:pt x="53" y="80"/>
                    <a:pt x="44" y="87"/>
                    <a:pt x="35" y="92"/>
                  </a:cubicBezTo>
                  <a:cubicBezTo>
                    <a:pt x="26" y="97"/>
                    <a:pt x="15" y="101"/>
                    <a:pt x="5" y="10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8" name="Freeform 476"/>
            <p:cNvSpPr>
              <a:spLocks noEditPoints="1"/>
            </p:cNvSpPr>
            <p:nvPr/>
          </p:nvSpPr>
          <p:spPr bwMode="auto">
            <a:xfrm>
              <a:off x="6084888" y="722313"/>
              <a:ext cx="233363" cy="233363"/>
            </a:xfrm>
            <a:custGeom>
              <a:avLst/>
              <a:gdLst/>
              <a:ahLst/>
              <a:cxnLst>
                <a:cxn ang="0">
                  <a:pos x="2" y="105"/>
                </a:cxn>
                <a:cxn ang="0">
                  <a:pos x="1" y="105"/>
                </a:cxn>
                <a:cxn ang="0">
                  <a:pos x="0" y="103"/>
                </a:cxn>
                <a:cxn ang="0">
                  <a:pos x="0" y="89"/>
                </a:cxn>
                <a:cxn ang="0">
                  <a:pos x="1" y="87"/>
                </a:cxn>
                <a:cxn ang="0">
                  <a:pos x="23" y="77"/>
                </a:cxn>
                <a:cxn ang="0">
                  <a:pos x="47" y="60"/>
                </a:cxn>
                <a:cxn ang="0">
                  <a:pos x="65" y="41"/>
                </a:cxn>
                <a:cxn ang="0">
                  <a:pos x="77" y="24"/>
                </a:cxn>
                <a:cxn ang="0">
                  <a:pos x="86" y="6"/>
                </a:cxn>
                <a:cxn ang="0">
                  <a:pos x="87" y="2"/>
                </a:cxn>
                <a:cxn ang="0">
                  <a:pos x="87" y="2"/>
                </a:cxn>
                <a:cxn ang="0">
                  <a:pos x="89" y="0"/>
                </a:cxn>
                <a:cxn ang="0">
                  <a:pos x="103" y="0"/>
                </a:cxn>
                <a:cxn ang="0">
                  <a:pos x="105" y="1"/>
                </a:cxn>
                <a:cxn ang="0">
                  <a:pos x="105" y="3"/>
                </a:cxn>
                <a:cxn ang="0">
                  <a:pos x="100" y="18"/>
                </a:cxn>
                <a:cxn ang="0">
                  <a:pos x="91" y="37"/>
                </a:cxn>
                <a:cxn ang="0">
                  <a:pos x="79" y="55"/>
                </a:cxn>
                <a:cxn ang="0">
                  <a:pos x="61" y="73"/>
                </a:cxn>
                <a:cxn ang="0">
                  <a:pos x="35" y="92"/>
                </a:cxn>
                <a:cxn ang="0">
                  <a:pos x="3" y="105"/>
                </a:cxn>
                <a:cxn ang="0">
                  <a:pos x="2" y="105"/>
                </a:cxn>
                <a:cxn ang="0">
                  <a:pos x="5" y="91"/>
                </a:cxn>
                <a:cxn ang="0">
                  <a:pos x="5" y="100"/>
                </a:cxn>
                <a:cxn ang="0">
                  <a:pos x="33" y="87"/>
                </a:cxn>
                <a:cxn ang="0">
                  <a:pos x="57" y="70"/>
                </a:cxn>
                <a:cxn ang="0">
                  <a:pos x="75" y="51"/>
                </a:cxn>
                <a:cxn ang="0">
                  <a:pos x="87" y="34"/>
                </a:cxn>
                <a:cxn ang="0">
                  <a:pos x="96" y="16"/>
                </a:cxn>
                <a:cxn ang="0">
                  <a:pos x="99" y="5"/>
                </a:cxn>
                <a:cxn ang="0">
                  <a:pos x="91" y="5"/>
                </a:cxn>
                <a:cxn ang="0">
                  <a:pos x="90" y="8"/>
                </a:cxn>
                <a:cxn ang="0">
                  <a:pos x="81" y="27"/>
                </a:cxn>
                <a:cxn ang="0">
                  <a:pos x="69" y="44"/>
                </a:cxn>
                <a:cxn ang="0">
                  <a:pos x="51" y="63"/>
                </a:cxn>
                <a:cxn ang="0">
                  <a:pos x="25" y="82"/>
                </a:cxn>
                <a:cxn ang="0">
                  <a:pos x="5" y="91"/>
                </a:cxn>
              </a:cxnLst>
              <a:rect l="0" t="0" r="r" b="b"/>
              <a:pathLst>
                <a:path w="105" h="105">
                  <a:moveTo>
                    <a:pt x="2" y="105"/>
                  </a:moveTo>
                  <a:cubicBezTo>
                    <a:pt x="2" y="105"/>
                    <a:pt x="1" y="105"/>
                    <a:pt x="1" y="105"/>
                  </a:cubicBezTo>
                  <a:cubicBezTo>
                    <a:pt x="0" y="104"/>
                    <a:pt x="0" y="104"/>
                    <a:pt x="0" y="10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8"/>
                    <a:pt x="0" y="88"/>
                    <a:pt x="1" y="87"/>
                  </a:cubicBezTo>
                  <a:cubicBezTo>
                    <a:pt x="9" y="84"/>
                    <a:pt x="16" y="81"/>
                    <a:pt x="23" y="77"/>
                  </a:cubicBezTo>
                  <a:cubicBezTo>
                    <a:pt x="31" y="72"/>
                    <a:pt x="40" y="67"/>
                    <a:pt x="47" y="60"/>
                  </a:cubicBezTo>
                  <a:cubicBezTo>
                    <a:pt x="54" y="54"/>
                    <a:pt x="60" y="48"/>
                    <a:pt x="65" y="41"/>
                  </a:cubicBezTo>
                  <a:cubicBezTo>
                    <a:pt x="69" y="36"/>
                    <a:pt x="73" y="30"/>
                    <a:pt x="77" y="24"/>
                  </a:cubicBezTo>
                  <a:cubicBezTo>
                    <a:pt x="80" y="18"/>
                    <a:pt x="83" y="12"/>
                    <a:pt x="86" y="6"/>
                  </a:cubicBezTo>
                  <a:cubicBezTo>
                    <a:pt x="86" y="5"/>
                    <a:pt x="86" y="3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1"/>
                    <a:pt x="88" y="0"/>
                    <a:pt x="8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104" y="0"/>
                    <a:pt x="105" y="1"/>
                  </a:cubicBezTo>
                  <a:cubicBezTo>
                    <a:pt x="105" y="1"/>
                    <a:pt x="105" y="2"/>
                    <a:pt x="105" y="3"/>
                  </a:cubicBezTo>
                  <a:cubicBezTo>
                    <a:pt x="103" y="9"/>
                    <a:pt x="102" y="13"/>
                    <a:pt x="100" y="18"/>
                  </a:cubicBezTo>
                  <a:cubicBezTo>
                    <a:pt x="98" y="24"/>
                    <a:pt x="94" y="30"/>
                    <a:pt x="91" y="37"/>
                  </a:cubicBezTo>
                  <a:cubicBezTo>
                    <a:pt x="87" y="43"/>
                    <a:pt x="83" y="49"/>
                    <a:pt x="79" y="55"/>
                  </a:cubicBezTo>
                  <a:cubicBezTo>
                    <a:pt x="73" y="61"/>
                    <a:pt x="67" y="68"/>
                    <a:pt x="61" y="73"/>
                  </a:cubicBezTo>
                  <a:cubicBezTo>
                    <a:pt x="53" y="80"/>
                    <a:pt x="44" y="87"/>
                    <a:pt x="35" y="92"/>
                  </a:cubicBezTo>
                  <a:cubicBezTo>
                    <a:pt x="25" y="97"/>
                    <a:pt x="14" y="102"/>
                    <a:pt x="3" y="105"/>
                  </a:cubicBezTo>
                  <a:cubicBezTo>
                    <a:pt x="3" y="105"/>
                    <a:pt x="2" y="105"/>
                    <a:pt x="2" y="105"/>
                  </a:cubicBezTo>
                  <a:close/>
                  <a:moveTo>
                    <a:pt x="5" y="91"/>
                  </a:moveTo>
                  <a:cubicBezTo>
                    <a:pt x="5" y="100"/>
                    <a:pt x="5" y="100"/>
                    <a:pt x="5" y="100"/>
                  </a:cubicBezTo>
                  <a:cubicBezTo>
                    <a:pt x="15" y="96"/>
                    <a:pt x="24" y="92"/>
                    <a:pt x="33" y="87"/>
                  </a:cubicBezTo>
                  <a:cubicBezTo>
                    <a:pt x="41" y="83"/>
                    <a:pt x="50" y="77"/>
                    <a:pt x="57" y="70"/>
                  </a:cubicBezTo>
                  <a:cubicBezTo>
                    <a:pt x="64" y="64"/>
                    <a:pt x="70" y="58"/>
                    <a:pt x="75" y="51"/>
                  </a:cubicBezTo>
                  <a:cubicBezTo>
                    <a:pt x="79" y="46"/>
                    <a:pt x="83" y="40"/>
                    <a:pt x="87" y="34"/>
                  </a:cubicBezTo>
                  <a:cubicBezTo>
                    <a:pt x="90" y="28"/>
                    <a:pt x="93" y="22"/>
                    <a:pt x="96" y="16"/>
                  </a:cubicBezTo>
                  <a:cubicBezTo>
                    <a:pt x="97" y="12"/>
                    <a:pt x="98" y="9"/>
                    <a:pt x="99" y="5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91" y="6"/>
                    <a:pt x="90" y="7"/>
                    <a:pt x="90" y="8"/>
                  </a:cubicBezTo>
                  <a:cubicBezTo>
                    <a:pt x="87" y="14"/>
                    <a:pt x="84" y="20"/>
                    <a:pt x="81" y="27"/>
                  </a:cubicBezTo>
                  <a:cubicBezTo>
                    <a:pt x="77" y="33"/>
                    <a:pt x="73" y="39"/>
                    <a:pt x="69" y="44"/>
                  </a:cubicBezTo>
                  <a:cubicBezTo>
                    <a:pt x="63" y="51"/>
                    <a:pt x="57" y="58"/>
                    <a:pt x="51" y="63"/>
                  </a:cubicBezTo>
                  <a:cubicBezTo>
                    <a:pt x="43" y="70"/>
                    <a:pt x="34" y="77"/>
                    <a:pt x="25" y="82"/>
                  </a:cubicBezTo>
                  <a:cubicBezTo>
                    <a:pt x="19" y="85"/>
                    <a:pt x="12" y="88"/>
                    <a:pt x="5" y="9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49" name="Freeform 477"/>
            <p:cNvSpPr>
              <a:spLocks noEditPoints="1"/>
            </p:cNvSpPr>
            <p:nvPr/>
          </p:nvSpPr>
          <p:spPr bwMode="auto">
            <a:xfrm>
              <a:off x="6084888" y="722313"/>
              <a:ext cx="204788" cy="203200"/>
            </a:xfrm>
            <a:custGeom>
              <a:avLst/>
              <a:gdLst/>
              <a:ahLst/>
              <a:cxnLst>
                <a:cxn ang="0">
                  <a:pos x="2" y="92"/>
                </a:cxn>
                <a:cxn ang="0">
                  <a:pos x="1" y="91"/>
                </a:cxn>
                <a:cxn ang="0">
                  <a:pos x="0" y="89"/>
                </a:cxn>
                <a:cxn ang="0">
                  <a:pos x="0" y="76"/>
                </a:cxn>
                <a:cxn ang="0">
                  <a:pos x="1" y="73"/>
                </a:cxn>
                <a:cxn ang="0">
                  <a:pos x="13" y="67"/>
                </a:cxn>
                <a:cxn ang="0">
                  <a:pos x="37" y="50"/>
                </a:cxn>
                <a:cxn ang="0">
                  <a:pos x="55" y="31"/>
                </a:cxn>
                <a:cxn ang="0">
                  <a:pos x="67" y="14"/>
                </a:cxn>
                <a:cxn ang="0">
                  <a:pos x="73" y="1"/>
                </a:cxn>
                <a:cxn ang="0">
                  <a:pos x="75" y="0"/>
                </a:cxn>
                <a:cxn ang="0">
                  <a:pos x="89" y="0"/>
                </a:cxn>
                <a:cxn ang="0">
                  <a:pos x="91" y="1"/>
                </a:cxn>
                <a:cxn ang="0">
                  <a:pos x="92" y="3"/>
                </a:cxn>
                <a:cxn ang="0">
                  <a:pos x="91" y="4"/>
                </a:cxn>
                <a:cxn ang="0">
                  <a:pos x="90" y="8"/>
                </a:cxn>
                <a:cxn ang="0">
                  <a:pos x="81" y="27"/>
                </a:cxn>
                <a:cxn ang="0">
                  <a:pos x="69" y="44"/>
                </a:cxn>
                <a:cxn ang="0">
                  <a:pos x="51" y="63"/>
                </a:cxn>
                <a:cxn ang="0">
                  <a:pos x="25" y="82"/>
                </a:cxn>
                <a:cxn ang="0">
                  <a:pos x="3" y="92"/>
                </a:cxn>
                <a:cxn ang="0">
                  <a:pos x="2" y="92"/>
                </a:cxn>
                <a:cxn ang="0">
                  <a:pos x="5" y="77"/>
                </a:cxn>
                <a:cxn ang="0">
                  <a:pos x="5" y="86"/>
                </a:cxn>
                <a:cxn ang="0">
                  <a:pos x="23" y="77"/>
                </a:cxn>
                <a:cxn ang="0">
                  <a:pos x="47" y="60"/>
                </a:cxn>
                <a:cxn ang="0">
                  <a:pos x="65" y="41"/>
                </a:cxn>
                <a:cxn ang="0">
                  <a:pos x="77" y="24"/>
                </a:cxn>
                <a:cxn ang="0">
                  <a:pos x="86" y="6"/>
                </a:cxn>
                <a:cxn ang="0">
                  <a:pos x="86" y="5"/>
                </a:cxn>
                <a:cxn ang="0">
                  <a:pos x="77" y="5"/>
                </a:cxn>
                <a:cxn ang="0">
                  <a:pos x="71" y="16"/>
                </a:cxn>
                <a:cxn ang="0">
                  <a:pos x="59" y="34"/>
                </a:cxn>
                <a:cxn ang="0">
                  <a:pos x="41" y="53"/>
                </a:cxn>
                <a:cxn ang="0">
                  <a:pos x="15" y="72"/>
                </a:cxn>
                <a:cxn ang="0">
                  <a:pos x="5" y="77"/>
                </a:cxn>
              </a:cxnLst>
              <a:rect l="0" t="0" r="r" b="b"/>
              <a:pathLst>
                <a:path w="92" h="92">
                  <a:moveTo>
                    <a:pt x="2" y="92"/>
                  </a:moveTo>
                  <a:cubicBezTo>
                    <a:pt x="2" y="92"/>
                    <a:pt x="1" y="92"/>
                    <a:pt x="1" y="91"/>
                  </a:cubicBezTo>
                  <a:cubicBezTo>
                    <a:pt x="0" y="91"/>
                    <a:pt x="0" y="90"/>
                    <a:pt x="0" y="89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5"/>
                    <a:pt x="0" y="73"/>
                    <a:pt x="1" y="73"/>
                  </a:cubicBezTo>
                  <a:cubicBezTo>
                    <a:pt x="6" y="71"/>
                    <a:pt x="9" y="69"/>
                    <a:pt x="13" y="67"/>
                  </a:cubicBezTo>
                  <a:cubicBezTo>
                    <a:pt x="21" y="62"/>
                    <a:pt x="30" y="57"/>
                    <a:pt x="37" y="50"/>
                  </a:cubicBezTo>
                  <a:cubicBezTo>
                    <a:pt x="44" y="44"/>
                    <a:pt x="50" y="38"/>
                    <a:pt x="55" y="31"/>
                  </a:cubicBezTo>
                  <a:cubicBezTo>
                    <a:pt x="59" y="26"/>
                    <a:pt x="63" y="20"/>
                    <a:pt x="67" y="14"/>
                  </a:cubicBezTo>
                  <a:cubicBezTo>
                    <a:pt x="69" y="10"/>
                    <a:pt x="71" y="6"/>
                    <a:pt x="73" y="1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0" y="0"/>
                    <a:pt x="91" y="0"/>
                    <a:pt x="91" y="1"/>
                  </a:cubicBezTo>
                  <a:cubicBezTo>
                    <a:pt x="92" y="2"/>
                    <a:pt x="92" y="2"/>
                    <a:pt x="92" y="3"/>
                  </a:cubicBezTo>
                  <a:cubicBezTo>
                    <a:pt x="91" y="4"/>
                    <a:pt x="91" y="4"/>
                    <a:pt x="91" y="4"/>
                  </a:cubicBezTo>
                  <a:cubicBezTo>
                    <a:pt x="91" y="5"/>
                    <a:pt x="91" y="6"/>
                    <a:pt x="90" y="8"/>
                  </a:cubicBezTo>
                  <a:cubicBezTo>
                    <a:pt x="87" y="14"/>
                    <a:pt x="84" y="20"/>
                    <a:pt x="81" y="27"/>
                  </a:cubicBezTo>
                  <a:cubicBezTo>
                    <a:pt x="77" y="33"/>
                    <a:pt x="73" y="39"/>
                    <a:pt x="69" y="44"/>
                  </a:cubicBezTo>
                  <a:cubicBezTo>
                    <a:pt x="63" y="51"/>
                    <a:pt x="57" y="58"/>
                    <a:pt x="51" y="63"/>
                  </a:cubicBezTo>
                  <a:cubicBezTo>
                    <a:pt x="43" y="70"/>
                    <a:pt x="34" y="77"/>
                    <a:pt x="25" y="82"/>
                  </a:cubicBezTo>
                  <a:cubicBezTo>
                    <a:pt x="18" y="85"/>
                    <a:pt x="11" y="89"/>
                    <a:pt x="3" y="92"/>
                  </a:cubicBezTo>
                  <a:cubicBezTo>
                    <a:pt x="3" y="92"/>
                    <a:pt x="3" y="92"/>
                    <a:pt x="2" y="92"/>
                  </a:cubicBezTo>
                  <a:close/>
                  <a:moveTo>
                    <a:pt x="5" y="77"/>
                  </a:moveTo>
                  <a:cubicBezTo>
                    <a:pt x="5" y="86"/>
                    <a:pt x="5" y="86"/>
                    <a:pt x="5" y="86"/>
                  </a:cubicBezTo>
                  <a:cubicBezTo>
                    <a:pt x="11" y="83"/>
                    <a:pt x="17" y="81"/>
                    <a:pt x="23" y="77"/>
                  </a:cubicBezTo>
                  <a:cubicBezTo>
                    <a:pt x="31" y="72"/>
                    <a:pt x="40" y="67"/>
                    <a:pt x="47" y="60"/>
                  </a:cubicBezTo>
                  <a:cubicBezTo>
                    <a:pt x="54" y="54"/>
                    <a:pt x="60" y="48"/>
                    <a:pt x="65" y="41"/>
                  </a:cubicBezTo>
                  <a:cubicBezTo>
                    <a:pt x="69" y="36"/>
                    <a:pt x="73" y="30"/>
                    <a:pt x="77" y="24"/>
                  </a:cubicBezTo>
                  <a:cubicBezTo>
                    <a:pt x="80" y="18"/>
                    <a:pt x="83" y="12"/>
                    <a:pt x="86" y="6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5" y="9"/>
                    <a:pt x="73" y="13"/>
                    <a:pt x="71" y="16"/>
                  </a:cubicBezTo>
                  <a:cubicBezTo>
                    <a:pt x="67" y="23"/>
                    <a:pt x="63" y="29"/>
                    <a:pt x="59" y="34"/>
                  </a:cubicBezTo>
                  <a:cubicBezTo>
                    <a:pt x="53" y="41"/>
                    <a:pt x="47" y="47"/>
                    <a:pt x="41" y="53"/>
                  </a:cubicBezTo>
                  <a:cubicBezTo>
                    <a:pt x="33" y="60"/>
                    <a:pt x="24" y="67"/>
                    <a:pt x="15" y="72"/>
                  </a:cubicBezTo>
                  <a:cubicBezTo>
                    <a:pt x="12" y="73"/>
                    <a:pt x="9" y="75"/>
                    <a:pt x="5" y="7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0" name="Freeform 478"/>
            <p:cNvSpPr>
              <a:spLocks noEditPoints="1"/>
            </p:cNvSpPr>
            <p:nvPr/>
          </p:nvSpPr>
          <p:spPr bwMode="auto">
            <a:xfrm>
              <a:off x="6084888" y="722313"/>
              <a:ext cx="173038" cy="173038"/>
            </a:xfrm>
            <a:custGeom>
              <a:avLst/>
              <a:gdLst/>
              <a:ahLst/>
              <a:cxnLst>
                <a:cxn ang="0">
                  <a:pos x="2" y="78"/>
                </a:cxn>
                <a:cxn ang="0">
                  <a:pos x="1" y="77"/>
                </a:cxn>
                <a:cxn ang="0">
                  <a:pos x="0" y="75"/>
                </a:cxn>
                <a:cxn ang="0">
                  <a:pos x="0" y="60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7"/>
                </a:cxn>
                <a:cxn ang="0">
                  <a:pos x="27" y="40"/>
                </a:cxn>
                <a:cxn ang="0">
                  <a:pos x="45" y="21"/>
                </a:cxn>
                <a:cxn ang="0">
                  <a:pos x="56" y="4"/>
                </a:cxn>
                <a:cxn ang="0">
                  <a:pos x="58" y="2"/>
                </a:cxn>
                <a:cxn ang="0">
                  <a:pos x="58" y="1"/>
                </a:cxn>
                <a:cxn ang="0">
                  <a:pos x="60" y="0"/>
                </a:cxn>
                <a:cxn ang="0">
                  <a:pos x="75" y="0"/>
                </a:cxn>
                <a:cxn ang="0">
                  <a:pos x="77" y="1"/>
                </a:cxn>
                <a:cxn ang="0">
                  <a:pos x="77" y="3"/>
                </a:cxn>
                <a:cxn ang="0">
                  <a:pos x="71" y="16"/>
                </a:cxn>
                <a:cxn ang="0">
                  <a:pos x="59" y="34"/>
                </a:cxn>
                <a:cxn ang="0">
                  <a:pos x="41" y="53"/>
                </a:cxn>
                <a:cxn ang="0">
                  <a:pos x="15" y="72"/>
                </a:cxn>
                <a:cxn ang="0">
                  <a:pos x="3" y="78"/>
                </a:cxn>
                <a:cxn ang="0">
                  <a:pos x="2" y="78"/>
                </a:cxn>
                <a:cxn ang="0">
                  <a:pos x="5" y="62"/>
                </a:cxn>
                <a:cxn ang="0">
                  <a:pos x="5" y="71"/>
                </a:cxn>
                <a:cxn ang="0">
                  <a:pos x="13" y="67"/>
                </a:cxn>
                <a:cxn ang="0">
                  <a:pos x="37" y="50"/>
                </a:cxn>
                <a:cxn ang="0">
                  <a:pos x="55" y="31"/>
                </a:cxn>
                <a:cxn ang="0">
                  <a:pos x="67" y="14"/>
                </a:cxn>
                <a:cxn ang="0">
                  <a:pos x="71" y="5"/>
                </a:cxn>
                <a:cxn ang="0">
                  <a:pos x="62" y="5"/>
                </a:cxn>
                <a:cxn ang="0">
                  <a:pos x="61" y="6"/>
                </a:cxn>
                <a:cxn ang="0">
                  <a:pos x="48" y="24"/>
                </a:cxn>
                <a:cxn ang="0">
                  <a:pos x="30" y="43"/>
                </a:cxn>
                <a:cxn ang="0">
                  <a:pos x="5" y="62"/>
                </a:cxn>
                <a:cxn ang="0">
                  <a:pos x="5" y="62"/>
                </a:cxn>
              </a:cxnLst>
              <a:rect l="0" t="0" r="r" b="b"/>
              <a:pathLst>
                <a:path w="78" h="78">
                  <a:moveTo>
                    <a:pt x="2" y="78"/>
                  </a:moveTo>
                  <a:cubicBezTo>
                    <a:pt x="2" y="78"/>
                    <a:pt x="1" y="78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9"/>
                    <a:pt x="0" y="59"/>
                    <a:pt x="1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2" y="57"/>
                    <a:pt x="3" y="57"/>
                  </a:cubicBezTo>
                  <a:cubicBezTo>
                    <a:pt x="11" y="52"/>
                    <a:pt x="20" y="46"/>
                    <a:pt x="27" y="40"/>
                  </a:cubicBezTo>
                  <a:cubicBezTo>
                    <a:pt x="34" y="34"/>
                    <a:pt x="40" y="28"/>
                    <a:pt x="45" y="21"/>
                  </a:cubicBezTo>
                  <a:cubicBezTo>
                    <a:pt x="49" y="16"/>
                    <a:pt x="53" y="10"/>
                    <a:pt x="56" y="4"/>
                  </a:cubicBezTo>
                  <a:cubicBezTo>
                    <a:pt x="57" y="3"/>
                    <a:pt x="57" y="3"/>
                    <a:pt x="58" y="2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8" y="0"/>
                    <a:pt x="59" y="0"/>
                    <a:pt x="6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7" y="1"/>
                  </a:cubicBezTo>
                  <a:cubicBezTo>
                    <a:pt x="78" y="2"/>
                    <a:pt x="78" y="3"/>
                    <a:pt x="77" y="3"/>
                  </a:cubicBezTo>
                  <a:cubicBezTo>
                    <a:pt x="75" y="8"/>
                    <a:pt x="73" y="13"/>
                    <a:pt x="71" y="16"/>
                  </a:cubicBezTo>
                  <a:cubicBezTo>
                    <a:pt x="67" y="23"/>
                    <a:pt x="63" y="29"/>
                    <a:pt x="59" y="34"/>
                  </a:cubicBezTo>
                  <a:cubicBezTo>
                    <a:pt x="53" y="41"/>
                    <a:pt x="47" y="47"/>
                    <a:pt x="41" y="53"/>
                  </a:cubicBezTo>
                  <a:cubicBezTo>
                    <a:pt x="33" y="60"/>
                    <a:pt x="24" y="67"/>
                    <a:pt x="15" y="72"/>
                  </a:cubicBezTo>
                  <a:cubicBezTo>
                    <a:pt x="12" y="74"/>
                    <a:pt x="8" y="76"/>
                    <a:pt x="3" y="78"/>
                  </a:cubicBezTo>
                  <a:cubicBezTo>
                    <a:pt x="3" y="78"/>
                    <a:pt x="3" y="78"/>
                    <a:pt x="2" y="78"/>
                  </a:cubicBezTo>
                  <a:close/>
                  <a:moveTo>
                    <a:pt x="5" y="62"/>
                  </a:moveTo>
                  <a:cubicBezTo>
                    <a:pt x="5" y="71"/>
                    <a:pt x="5" y="71"/>
                    <a:pt x="5" y="71"/>
                  </a:cubicBezTo>
                  <a:cubicBezTo>
                    <a:pt x="8" y="70"/>
                    <a:pt x="10" y="69"/>
                    <a:pt x="13" y="67"/>
                  </a:cubicBezTo>
                  <a:cubicBezTo>
                    <a:pt x="21" y="62"/>
                    <a:pt x="30" y="57"/>
                    <a:pt x="37" y="50"/>
                  </a:cubicBezTo>
                  <a:cubicBezTo>
                    <a:pt x="44" y="44"/>
                    <a:pt x="50" y="38"/>
                    <a:pt x="55" y="31"/>
                  </a:cubicBezTo>
                  <a:cubicBezTo>
                    <a:pt x="59" y="26"/>
                    <a:pt x="63" y="20"/>
                    <a:pt x="67" y="14"/>
                  </a:cubicBezTo>
                  <a:cubicBezTo>
                    <a:pt x="68" y="11"/>
                    <a:pt x="70" y="8"/>
                    <a:pt x="71" y="5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61" y="5"/>
                    <a:pt x="61" y="6"/>
                    <a:pt x="61" y="6"/>
                  </a:cubicBezTo>
                  <a:cubicBezTo>
                    <a:pt x="57" y="13"/>
                    <a:pt x="53" y="19"/>
                    <a:pt x="48" y="24"/>
                  </a:cubicBezTo>
                  <a:cubicBezTo>
                    <a:pt x="43" y="31"/>
                    <a:pt x="37" y="37"/>
                    <a:pt x="30" y="43"/>
                  </a:cubicBezTo>
                  <a:cubicBezTo>
                    <a:pt x="23" y="50"/>
                    <a:pt x="14" y="56"/>
                    <a:pt x="5" y="62"/>
                  </a:cubicBezTo>
                  <a:cubicBezTo>
                    <a:pt x="5" y="62"/>
                    <a:pt x="5" y="62"/>
                    <a:pt x="5" y="62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1" name="Freeform 479"/>
            <p:cNvSpPr>
              <a:spLocks noEditPoints="1"/>
            </p:cNvSpPr>
            <p:nvPr/>
          </p:nvSpPr>
          <p:spPr bwMode="auto">
            <a:xfrm>
              <a:off x="6084888" y="722313"/>
              <a:ext cx="139700" cy="139700"/>
            </a:xfrm>
            <a:custGeom>
              <a:avLst/>
              <a:gdLst/>
              <a:ahLst/>
              <a:cxnLst>
                <a:cxn ang="0">
                  <a:pos x="2" y="63"/>
                </a:cxn>
                <a:cxn ang="0">
                  <a:pos x="1" y="62"/>
                </a:cxn>
                <a:cxn ang="0">
                  <a:pos x="0" y="60"/>
                </a:cxn>
                <a:cxn ang="0">
                  <a:pos x="0" y="44"/>
                </a:cxn>
                <a:cxn ang="0">
                  <a:pos x="1" y="42"/>
                </a:cxn>
                <a:cxn ang="0">
                  <a:pos x="17" y="30"/>
                </a:cxn>
                <a:cxn ang="0">
                  <a:pos x="35" y="11"/>
                </a:cxn>
                <a:cxn ang="0">
                  <a:pos x="42" y="1"/>
                </a:cxn>
                <a:cxn ang="0">
                  <a:pos x="44" y="0"/>
                </a:cxn>
                <a:cxn ang="0">
                  <a:pos x="60" y="0"/>
                </a:cxn>
                <a:cxn ang="0">
                  <a:pos x="62" y="1"/>
                </a:cxn>
                <a:cxn ang="0">
                  <a:pos x="62" y="3"/>
                </a:cxn>
                <a:cxn ang="0">
                  <a:pos x="62" y="4"/>
                </a:cxn>
                <a:cxn ang="0">
                  <a:pos x="61" y="6"/>
                </a:cxn>
                <a:cxn ang="0">
                  <a:pos x="48" y="24"/>
                </a:cxn>
                <a:cxn ang="0">
                  <a:pos x="30" y="43"/>
                </a:cxn>
                <a:cxn ang="0">
                  <a:pos x="5" y="62"/>
                </a:cxn>
                <a:cxn ang="0">
                  <a:pos x="4" y="62"/>
                </a:cxn>
                <a:cxn ang="0">
                  <a:pos x="3" y="62"/>
                </a:cxn>
                <a:cxn ang="0">
                  <a:pos x="2" y="63"/>
                </a:cxn>
                <a:cxn ang="0">
                  <a:pos x="5" y="45"/>
                </a:cxn>
                <a:cxn ang="0">
                  <a:pos x="5" y="56"/>
                </a:cxn>
                <a:cxn ang="0">
                  <a:pos x="27" y="40"/>
                </a:cxn>
                <a:cxn ang="0">
                  <a:pos x="45" y="21"/>
                </a:cxn>
                <a:cxn ang="0">
                  <a:pos x="56" y="5"/>
                </a:cxn>
                <a:cxn ang="0">
                  <a:pos x="45" y="5"/>
                </a:cxn>
                <a:cxn ang="0">
                  <a:pos x="38" y="14"/>
                </a:cxn>
                <a:cxn ang="0">
                  <a:pos x="20" y="33"/>
                </a:cxn>
                <a:cxn ang="0">
                  <a:pos x="5" y="45"/>
                </a:cxn>
              </a:cxnLst>
              <a:rect l="0" t="0" r="r" b="b"/>
              <a:pathLst>
                <a:path w="63" h="63">
                  <a:moveTo>
                    <a:pt x="2" y="63"/>
                  </a:moveTo>
                  <a:cubicBezTo>
                    <a:pt x="2" y="63"/>
                    <a:pt x="1" y="63"/>
                    <a:pt x="1" y="62"/>
                  </a:cubicBezTo>
                  <a:cubicBezTo>
                    <a:pt x="0" y="62"/>
                    <a:pt x="0" y="61"/>
                    <a:pt x="0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1" y="42"/>
                  </a:cubicBezTo>
                  <a:cubicBezTo>
                    <a:pt x="7" y="38"/>
                    <a:pt x="12" y="34"/>
                    <a:pt x="17" y="30"/>
                  </a:cubicBezTo>
                  <a:cubicBezTo>
                    <a:pt x="24" y="24"/>
                    <a:pt x="29" y="18"/>
                    <a:pt x="35" y="11"/>
                  </a:cubicBezTo>
                  <a:cubicBezTo>
                    <a:pt x="37" y="8"/>
                    <a:pt x="39" y="5"/>
                    <a:pt x="42" y="1"/>
                  </a:cubicBezTo>
                  <a:cubicBezTo>
                    <a:pt x="42" y="0"/>
                    <a:pt x="43" y="0"/>
                    <a:pt x="4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2" y="0"/>
                    <a:pt x="62" y="1"/>
                  </a:cubicBezTo>
                  <a:cubicBezTo>
                    <a:pt x="63" y="2"/>
                    <a:pt x="63" y="3"/>
                    <a:pt x="62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1" y="5"/>
                    <a:pt x="61" y="6"/>
                    <a:pt x="61" y="6"/>
                  </a:cubicBezTo>
                  <a:cubicBezTo>
                    <a:pt x="57" y="13"/>
                    <a:pt x="53" y="19"/>
                    <a:pt x="48" y="24"/>
                  </a:cubicBezTo>
                  <a:cubicBezTo>
                    <a:pt x="43" y="31"/>
                    <a:pt x="37" y="37"/>
                    <a:pt x="30" y="43"/>
                  </a:cubicBezTo>
                  <a:cubicBezTo>
                    <a:pt x="23" y="50"/>
                    <a:pt x="14" y="56"/>
                    <a:pt x="5" y="62"/>
                  </a:cubicBezTo>
                  <a:cubicBezTo>
                    <a:pt x="5" y="62"/>
                    <a:pt x="4" y="62"/>
                    <a:pt x="4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3"/>
                    <a:pt x="3" y="63"/>
                    <a:pt x="2" y="63"/>
                  </a:cubicBezTo>
                  <a:close/>
                  <a:moveTo>
                    <a:pt x="5" y="45"/>
                  </a:moveTo>
                  <a:cubicBezTo>
                    <a:pt x="5" y="56"/>
                    <a:pt x="5" y="56"/>
                    <a:pt x="5" y="56"/>
                  </a:cubicBezTo>
                  <a:cubicBezTo>
                    <a:pt x="13" y="51"/>
                    <a:pt x="20" y="46"/>
                    <a:pt x="27" y="40"/>
                  </a:cubicBezTo>
                  <a:cubicBezTo>
                    <a:pt x="34" y="34"/>
                    <a:pt x="40" y="28"/>
                    <a:pt x="45" y="21"/>
                  </a:cubicBezTo>
                  <a:cubicBezTo>
                    <a:pt x="49" y="16"/>
                    <a:pt x="53" y="11"/>
                    <a:pt x="56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8"/>
                    <a:pt x="41" y="12"/>
                    <a:pt x="38" y="14"/>
                  </a:cubicBezTo>
                  <a:cubicBezTo>
                    <a:pt x="33" y="21"/>
                    <a:pt x="27" y="27"/>
                    <a:pt x="20" y="33"/>
                  </a:cubicBezTo>
                  <a:cubicBezTo>
                    <a:pt x="16" y="38"/>
                    <a:pt x="10" y="42"/>
                    <a:pt x="5" y="4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2" name="Freeform 480"/>
            <p:cNvSpPr>
              <a:spLocks noEditPoints="1"/>
            </p:cNvSpPr>
            <p:nvPr/>
          </p:nvSpPr>
          <p:spPr bwMode="auto">
            <a:xfrm>
              <a:off x="6084888" y="722313"/>
              <a:ext cx="65088" cy="63500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1" y="29"/>
                </a:cxn>
                <a:cxn ang="0">
                  <a:pos x="0" y="27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2" y="5"/>
                </a:cxn>
                <a:cxn ang="0">
                  <a:pos x="6" y="1"/>
                </a:cxn>
                <a:cxn ang="0">
                  <a:pos x="8" y="0"/>
                </a:cxn>
                <a:cxn ang="0">
                  <a:pos x="27" y="0"/>
                </a:cxn>
                <a:cxn ang="0">
                  <a:pos x="29" y="1"/>
                </a:cxn>
                <a:cxn ang="0">
                  <a:pos x="29" y="4"/>
                </a:cxn>
                <a:cxn ang="0">
                  <a:pos x="28" y="4"/>
                </a:cxn>
                <a:cxn ang="0">
                  <a:pos x="10" y="23"/>
                </a:cxn>
                <a:cxn ang="0">
                  <a:pos x="4" y="29"/>
                </a:cxn>
                <a:cxn ang="0">
                  <a:pos x="2" y="29"/>
                </a:cxn>
                <a:cxn ang="0">
                  <a:pos x="5" y="9"/>
                </a:cxn>
                <a:cxn ang="0">
                  <a:pos x="5" y="22"/>
                </a:cxn>
                <a:cxn ang="0">
                  <a:pos x="7" y="20"/>
                </a:cxn>
                <a:cxn ang="0">
                  <a:pos x="22" y="5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5" y="9"/>
                </a:cxn>
              </a:cxnLst>
              <a:rect l="0" t="0" r="r" b="b"/>
              <a:pathLst>
                <a:path w="29" h="29">
                  <a:moveTo>
                    <a:pt x="2" y="29"/>
                  </a:moveTo>
                  <a:cubicBezTo>
                    <a:pt x="2" y="29"/>
                    <a:pt x="2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1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5" y="2"/>
                    <a:pt x="6" y="1"/>
                  </a:cubicBezTo>
                  <a:cubicBezTo>
                    <a:pt x="7" y="0"/>
                    <a:pt x="7" y="0"/>
                    <a:pt x="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29" y="2"/>
                    <a:pt x="29" y="3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23" y="11"/>
                    <a:pt x="17" y="17"/>
                    <a:pt x="10" y="23"/>
                  </a:cubicBezTo>
                  <a:cubicBezTo>
                    <a:pt x="8" y="25"/>
                    <a:pt x="6" y="27"/>
                    <a:pt x="4" y="29"/>
                  </a:cubicBezTo>
                  <a:cubicBezTo>
                    <a:pt x="3" y="29"/>
                    <a:pt x="3" y="29"/>
                    <a:pt x="2" y="29"/>
                  </a:cubicBezTo>
                  <a:close/>
                  <a:moveTo>
                    <a:pt x="5" y="9"/>
                  </a:move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7" y="20"/>
                  </a:cubicBezTo>
                  <a:cubicBezTo>
                    <a:pt x="12" y="15"/>
                    <a:pt x="17" y="10"/>
                    <a:pt x="22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6"/>
                    <a:pt x="7" y="7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3" name="Freeform 481"/>
            <p:cNvSpPr>
              <a:spLocks/>
            </p:cNvSpPr>
            <p:nvPr/>
          </p:nvSpPr>
          <p:spPr bwMode="auto">
            <a:xfrm>
              <a:off x="6089650" y="725488"/>
              <a:ext cx="12700" cy="1428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4" y="2"/>
                    <a:pt x="6" y="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4" name="Freeform 482"/>
            <p:cNvSpPr>
              <a:spLocks/>
            </p:cNvSpPr>
            <p:nvPr/>
          </p:nvSpPr>
          <p:spPr bwMode="auto">
            <a:xfrm>
              <a:off x="6084888" y="722313"/>
              <a:ext cx="23813" cy="2222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4"/>
                </a:cxn>
                <a:cxn ang="0">
                  <a:pos x="5" y="9"/>
                </a:cxn>
                <a:cxn ang="0">
                  <a:pos x="4" y="10"/>
                </a:cxn>
                <a:cxn ang="0">
                  <a:pos x="2" y="10"/>
                </a:cxn>
              </a:cxnLst>
              <a:rect l="0" t="0" r="r" b="b"/>
              <a:pathLst>
                <a:path w="11" h="10">
                  <a:moveTo>
                    <a:pt x="2" y="10"/>
                  </a:moveTo>
                  <a:cubicBezTo>
                    <a:pt x="2" y="10"/>
                    <a:pt x="2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1" y="3"/>
                    <a:pt x="10" y="4"/>
                  </a:cubicBezTo>
                  <a:cubicBezTo>
                    <a:pt x="8" y="6"/>
                    <a:pt x="7" y="7"/>
                    <a:pt x="5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2" y="10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5" name="Freeform 483"/>
            <p:cNvSpPr>
              <a:spLocks/>
            </p:cNvSpPr>
            <p:nvPr/>
          </p:nvSpPr>
          <p:spPr bwMode="auto">
            <a:xfrm>
              <a:off x="6089650" y="725488"/>
              <a:ext cx="11113" cy="11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6" name="Freeform 484"/>
            <p:cNvSpPr>
              <a:spLocks noEditPoints="1"/>
            </p:cNvSpPr>
            <p:nvPr/>
          </p:nvSpPr>
          <p:spPr bwMode="auto">
            <a:xfrm>
              <a:off x="6084888" y="560388"/>
              <a:ext cx="312738" cy="50800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1" y="23"/>
                </a:cxn>
                <a:cxn ang="0">
                  <a:pos x="0" y="21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29" y="0"/>
                </a:cxn>
                <a:cxn ang="0">
                  <a:pos x="131" y="1"/>
                </a:cxn>
                <a:cxn ang="0">
                  <a:pos x="141" y="20"/>
                </a:cxn>
                <a:cxn ang="0">
                  <a:pos x="141" y="22"/>
                </a:cxn>
                <a:cxn ang="0">
                  <a:pos x="138" y="23"/>
                </a:cxn>
                <a:cxn ang="0">
                  <a:pos x="3" y="23"/>
                </a:cxn>
                <a:cxn ang="0">
                  <a:pos x="5" y="5"/>
                </a:cxn>
                <a:cxn ang="0">
                  <a:pos x="5" y="18"/>
                </a:cxn>
                <a:cxn ang="0">
                  <a:pos x="135" y="18"/>
                </a:cxn>
                <a:cxn ang="0">
                  <a:pos x="128" y="5"/>
                </a:cxn>
                <a:cxn ang="0">
                  <a:pos x="5" y="5"/>
                </a:cxn>
              </a:cxnLst>
              <a:rect l="0" t="0" r="r" b="b"/>
              <a:pathLst>
                <a:path w="141" h="23">
                  <a:moveTo>
                    <a:pt x="3" y="23"/>
                  </a:moveTo>
                  <a:cubicBezTo>
                    <a:pt x="2" y="23"/>
                    <a:pt x="1" y="23"/>
                    <a:pt x="1" y="23"/>
                  </a:cubicBezTo>
                  <a:cubicBezTo>
                    <a:pt x="1" y="22"/>
                    <a:pt x="0" y="21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0" y="0"/>
                    <a:pt x="131" y="0"/>
                    <a:pt x="131" y="1"/>
                  </a:cubicBezTo>
                  <a:cubicBezTo>
                    <a:pt x="135" y="7"/>
                    <a:pt x="138" y="13"/>
                    <a:pt x="141" y="20"/>
                  </a:cubicBezTo>
                  <a:cubicBezTo>
                    <a:pt x="141" y="21"/>
                    <a:pt x="141" y="21"/>
                    <a:pt x="141" y="22"/>
                  </a:cubicBezTo>
                  <a:cubicBezTo>
                    <a:pt x="140" y="23"/>
                    <a:pt x="139" y="23"/>
                    <a:pt x="138" y="23"/>
                  </a:cubicBezTo>
                  <a:cubicBezTo>
                    <a:pt x="3" y="23"/>
                    <a:pt x="3" y="23"/>
                    <a:pt x="3" y="23"/>
                  </a:cubicBezTo>
                  <a:close/>
                  <a:moveTo>
                    <a:pt x="5" y="5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3" y="14"/>
                    <a:pt x="130" y="9"/>
                    <a:pt x="128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7" name="Freeform 485"/>
            <p:cNvSpPr>
              <a:spLocks noEditPoints="1"/>
            </p:cNvSpPr>
            <p:nvPr/>
          </p:nvSpPr>
          <p:spPr bwMode="auto">
            <a:xfrm>
              <a:off x="6084888" y="600075"/>
              <a:ext cx="327025" cy="50800"/>
            </a:xfrm>
            <a:custGeom>
              <a:avLst/>
              <a:gdLst/>
              <a:ahLst/>
              <a:cxnLst>
                <a:cxn ang="0">
                  <a:pos x="144" y="23"/>
                </a:cxn>
                <a:cxn ang="0">
                  <a:pos x="3" y="23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8" y="0"/>
                </a:cxn>
                <a:cxn ang="0">
                  <a:pos x="141" y="2"/>
                </a:cxn>
                <a:cxn ang="0">
                  <a:pos x="147" y="20"/>
                </a:cxn>
                <a:cxn ang="0">
                  <a:pos x="146" y="22"/>
                </a:cxn>
                <a:cxn ang="0">
                  <a:pos x="144" y="23"/>
                </a:cxn>
                <a:cxn ang="0">
                  <a:pos x="5" y="18"/>
                </a:cxn>
                <a:cxn ang="0">
                  <a:pos x="141" y="18"/>
                </a:cxn>
                <a:cxn ang="0">
                  <a:pos x="137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47" h="23">
                  <a:moveTo>
                    <a:pt x="144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40" y="1"/>
                    <a:pt x="141" y="2"/>
                  </a:cubicBezTo>
                  <a:cubicBezTo>
                    <a:pt x="143" y="7"/>
                    <a:pt x="145" y="13"/>
                    <a:pt x="147" y="20"/>
                  </a:cubicBezTo>
                  <a:cubicBezTo>
                    <a:pt x="147" y="21"/>
                    <a:pt x="147" y="22"/>
                    <a:pt x="146" y="22"/>
                  </a:cubicBezTo>
                  <a:cubicBezTo>
                    <a:pt x="146" y="23"/>
                    <a:pt x="145" y="23"/>
                    <a:pt x="144" y="23"/>
                  </a:cubicBezTo>
                  <a:close/>
                  <a:moveTo>
                    <a:pt x="5" y="18"/>
                  </a:moveTo>
                  <a:cubicBezTo>
                    <a:pt x="141" y="18"/>
                    <a:pt x="141" y="18"/>
                    <a:pt x="141" y="18"/>
                  </a:cubicBezTo>
                  <a:cubicBezTo>
                    <a:pt x="140" y="14"/>
                    <a:pt x="138" y="9"/>
                    <a:pt x="137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8" name="Freeform 486"/>
            <p:cNvSpPr>
              <a:spLocks noEditPoints="1"/>
            </p:cNvSpPr>
            <p:nvPr/>
          </p:nvSpPr>
          <p:spPr bwMode="auto">
            <a:xfrm>
              <a:off x="6084888" y="639763"/>
              <a:ext cx="333375" cy="50800"/>
            </a:xfrm>
            <a:custGeom>
              <a:avLst/>
              <a:gdLst/>
              <a:ahLst/>
              <a:cxnLst>
                <a:cxn ang="0">
                  <a:pos x="148" y="23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44" y="0"/>
                </a:cxn>
                <a:cxn ang="0">
                  <a:pos x="147" y="2"/>
                </a:cxn>
                <a:cxn ang="0">
                  <a:pos x="150" y="20"/>
                </a:cxn>
                <a:cxn ang="0">
                  <a:pos x="150" y="22"/>
                </a:cxn>
                <a:cxn ang="0">
                  <a:pos x="148" y="23"/>
                </a:cxn>
                <a:cxn ang="0">
                  <a:pos x="5" y="18"/>
                </a:cxn>
                <a:cxn ang="0">
                  <a:pos x="145" y="18"/>
                </a:cxn>
                <a:cxn ang="0">
                  <a:pos x="142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50" h="23">
                  <a:moveTo>
                    <a:pt x="148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1" y="23"/>
                    <a:pt x="1" y="22"/>
                  </a:cubicBezTo>
                  <a:cubicBezTo>
                    <a:pt x="1" y="22"/>
                    <a:pt x="0" y="21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5" y="0"/>
                    <a:pt x="146" y="1"/>
                    <a:pt x="147" y="2"/>
                  </a:cubicBezTo>
                  <a:cubicBezTo>
                    <a:pt x="148" y="8"/>
                    <a:pt x="149" y="14"/>
                    <a:pt x="150" y="20"/>
                  </a:cubicBezTo>
                  <a:cubicBezTo>
                    <a:pt x="150" y="21"/>
                    <a:pt x="150" y="22"/>
                    <a:pt x="150" y="22"/>
                  </a:cubicBezTo>
                  <a:cubicBezTo>
                    <a:pt x="149" y="23"/>
                    <a:pt x="148" y="23"/>
                    <a:pt x="148" y="23"/>
                  </a:cubicBezTo>
                  <a:close/>
                  <a:moveTo>
                    <a:pt x="5" y="18"/>
                  </a:moveTo>
                  <a:cubicBezTo>
                    <a:pt x="145" y="18"/>
                    <a:pt x="145" y="18"/>
                    <a:pt x="145" y="18"/>
                  </a:cubicBezTo>
                  <a:cubicBezTo>
                    <a:pt x="144" y="14"/>
                    <a:pt x="143" y="9"/>
                    <a:pt x="142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59" name="Freeform 487"/>
            <p:cNvSpPr>
              <a:spLocks noEditPoints="1"/>
            </p:cNvSpPr>
            <p:nvPr/>
          </p:nvSpPr>
          <p:spPr bwMode="auto">
            <a:xfrm>
              <a:off x="6084888" y="679450"/>
              <a:ext cx="338138" cy="53975"/>
            </a:xfrm>
            <a:custGeom>
              <a:avLst/>
              <a:gdLst/>
              <a:ahLst/>
              <a:cxnLst>
                <a:cxn ang="0">
                  <a:pos x="149" y="24"/>
                </a:cxn>
                <a:cxn ang="0">
                  <a:pos x="3" y="24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48" y="0"/>
                </a:cxn>
                <a:cxn ang="0">
                  <a:pos x="150" y="2"/>
                </a:cxn>
                <a:cxn ang="0">
                  <a:pos x="152" y="21"/>
                </a:cxn>
                <a:cxn ang="0">
                  <a:pos x="149" y="24"/>
                </a:cxn>
                <a:cxn ang="0">
                  <a:pos x="5" y="19"/>
                </a:cxn>
                <a:cxn ang="0">
                  <a:pos x="147" y="19"/>
                </a:cxn>
                <a:cxn ang="0">
                  <a:pos x="146" y="5"/>
                </a:cxn>
                <a:cxn ang="0">
                  <a:pos x="5" y="5"/>
                </a:cxn>
                <a:cxn ang="0">
                  <a:pos x="5" y="19"/>
                </a:cxn>
              </a:cxnLst>
              <a:rect l="0" t="0" r="r" b="b"/>
              <a:pathLst>
                <a:path w="152" h="24">
                  <a:moveTo>
                    <a:pt x="149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3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9" y="0"/>
                    <a:pt x="150" y="1"/>
                    <a:pt x="150" y="2"/>
                  </a:cubicBezTo>
                  <a:cubicBezTo>
                    <a:pt x="151" y="10"/>
                    <a:pt x="152" y="16"/>
                    <a:pt x="152" y="21"/>
                  </a:cubicBezTo>
                  <a:cubicBezTo>
                    <a:pt x="152" y="23"/>
                    <a:pt x="150" y="24"/>
                    <a:pt x="149" y="24"/>
                  </a:cubicBezTo>
                  <a:close/>
                  <a:moveTo>
                    <a:pt x="5" y="19"/>
                  </a:moveTo>
                  <a:cubicBezTo>
                    <a:pt x="147" y="19"/>
                    <a:pt x="147" y="19"/>
                    <a:pt x="147" y="19"/>
                  </a:cubicBezTo>
                  <a:cubicBezTo>
                    <a:pt x="147" y="15"/>
                    <a:pt x="146" y="10"/>
                    <a:pt x="14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0" name="Freeform 488"/>
            <p:cNvSpPr>
              <a:spLocks noEditPoints="1"/>
            </p:cNvSpPr>
            <p:nvPr/>
          </p:nvSpPr>
          <p:spPr bwMode="auto">
            <a:xfrm>
              <a:off x="6084888" y="438150"/>
              <a:ext cx="227013" cy="50800"/>
            </a:xfrm>
            <a:custGeom>
              <a:avLst/>
              <a:gdLst/>
              <a:ahLst/>
              <a:cxnLst>
                <a:cxn ang="0">
                  <a:pos x="100" y="23"/>
                </a:cxn>
                <a:cxn ang="0">
                  <a:pos x="3" y="23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75" y="0"/>
                </a:cxn>
                <a:cxn ang="0">
                  <a:pos x="76" y="1"/>
                </a:cxn>
                <a:cxn ang="0">
                  <a:pos x="101" y="19"/>
                </a:cxn>
                <a:cxn ang="0">
                  <a:pos x="102" y="22"/>
                </a:cxn>
                <a:cxn ang="0">
                  <a:pos x="100" y="23"/>
                </a:cxn>
                <a:cxn ang="0">
                  <a:pos x="5" y="18"/>
                </a:cxn>
                <a:cxn ang="0">
                  <a:pos x="93" y="18"/>
                </a:cxn>
                <a:cxn ang="0">
                  <a:pos x="74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02" h="23">
                  <a:moveTo>
                    <a:pt x="100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1"/>
                    <a:pt x="76" y="1"/>
                  </a:cubicBezTo>
                  <a:cubicBezTo>
                    <a:pt x="85" y="6"/>
                    <a:pt x="93" y="12"/>
                    <a:pt x="101" y="19"/>
                  </a:cubicBezTo>
                  <a:cubicBezTo>
                    <a:pt x="102" y="20"/>
                    <a:pt x="102" y="21"/>
                    <a:pt x="102" y="22"/>
                  </a:cubicBezTo>
                  <a:cubicBezTo>
                    <a:pt x="102" y="23"/>
                    <a:pt x="101" y="23"/>
                    <a:pt x="100" y="23"/>
                  </a:cubicBezTo>
                  <a:close/>
                  <a:moveTo>
                    <a:pt x="5" y="18"/>
                  </a:moveTo>
                  <a:cubicBezTo>
                    <a:pt x="93" y="18"/>
                    <a:pt x="93" y="18"/>
                    <a:pt x="93" y="18"/>
                  </a:cubicBezTo>
                  <a:cubicBezTo>
                    <a:pt x="87" y="13"/>
                    <a:pt x="81" y="9"/>
                    <a:pt x="7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1" name="Freeform 489"/>
            <p:cNvSpPr>
              <a:spLocks noEditPoints="1"/>
            </p:cNvSpPr>
            <p:nvPr/>
          </p:nvSpPr>
          <p:spPr bwMode="auto">
            <a:xfrm>
              <a:off x="6084888" y="519113"/>
              <a:ext cx="293688" cy="52388"/>
            </a:xfrm>
            <a:custGeom>
              <a:avLst/>
              <a:gdLst/>
              <a:ahLst/>
              <a:cxnLst>
                <a:cxn ang="0">
                  <a:pos x="129" y="23"/>
                </a:cxn>
                <a:cxn ang="0">
                  <a:pos x="3" y="23"/>
                </a:cxn>
                <a:cxn ang="0">
                  <a:pos x="0" y="20"/>
                </a:cxn>
                <a:cxn ang="0">
                  <a:pos x="0" y="2"/>
                </a:cxn>
                <a:cxn ang="0">
                  <a:pos x="3" y="0"/>
                </a:cxn>
                <a:cxn ang="0">
                  <a:pos x="117" y="0"/>
                </a:cxn>
                <a:cxn ang="0">
                  <a:pos x="119" y="1"/>
                </a:cxn>
                <a:cxn ang="0">
                  <a:pos x="131" y="19"/>
                </a:cxn>
                <a:cxn ang="0">
                  <a:pos x="131" y="21"/>
                </a:cxn>
                <a:cxn ang="0">
                  <a:pos x="129" y="23"/>
                </a:cxn>
                <a:cxn ang="0">
                  <a:pos x="5" y="18"/>
                </a:cxn>
                <a:cxn ang="0">
                  <a:pos x="125" y="18"/>
                </a:cxn>
                <a:cxn ang="0">
                  <a:pos x="116" y="5"/>
                </a:cxn>
                <a:cxn ang="0">
                  <a:pos x="5" y="5"/>
                </a:cxn>
                <a:cxn ang="0">
                  <a:pos x="5" y="18"/>
                </a:cxn>
              </a:cxnLst>
              <a:rect l="0" t="0" r="r" b="b"/>
              <a:pathLst>
                <a:path w="132" h="23">
                  <a:moveTo>
                    <a:pt x="129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8" y="0"/>
                    <a:pt x="119" y="0"/>
                    <a:pt x="119" y="1"/>
                  </a:cubicBezTo>
                  <a:cubicBezTo>
                    <a:pt x="124" y="6"/>
                    <a:pt x="128" y="13"/>
                    <a:pt x="131" y="19"/>
                  </a:cubicBezTo>
                  <a:cubicBezTo>
                    <a:pt x="132" y="20"/>
                    <a:pt x="132" y="21"/>
                    <a:pt x="131" y="21"/>
                  </a:cubicBezTo>
                  <a:cubicBezTo>
                    <a:pt x="131" y="22"/>
                    <a:pt x="130" y="23"/>
                    <a:pt x="129" y="23"/>
                  </a:cubicBezTo>
                  <a:close/>
                  <a:moveTo>
                    <a:pt x="5" y="18"/>
                  </a:moveTo>
                  <a:cubicBezTo>
                    <a:pt x="125" y="18"/>
                    <a:pt x="125" y="18"/>
                    <a:pt x="125" y="18"/>
                  </a:cubicBezTo>
                  <a:cubicBezTo>
                    <a:pt x="122" y="13"/>
                    <a:pt x="119" y="9"/>
                    <a:pt x="11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8"/>
                    <a:pt x="5" y="18"/>
                    <a:pt x="5" y="1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2" name="Freeform 490"/>
            <p:cNvSpPr>
              <a:spLocks noEditPoints="1"/>
            </p:cNvSpPr>
            <p:nvPr/>
          </p:nvSpPr>
          <p:spPr bwMode="auto">
            <a:xfrm>
              <a:off x="6084888" y="395288"/>
              <a:ext cx="171450" cy="53975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" y="24"/>
                </a:cxn>
                <a:cxn ang="0">
                  <a:pos x="0" y="22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76" y="20"/>
                </a:cxn>
                <a:cxn ang="0">
                  <a:pos x="77" y="23"/>
                </a:cxn>
                <a:cxn ang="0">
                  <a:pos x="75" y="24"/>
                </a:cxn>
                <a:cxn ang="0">
                  <a:pos x="3" y="24"/>
                </a:cxn>
                <a:cxn ang="0">
                  <a:pos x="5" y="5"/>
                </a:cxn>
                <a:cxn ang="0">
                  <a:pos x="5" y="19"/>
                </a:cxn>
                <a:cxn ang="0">
                  <a:pos x="65" y="19"/>
                </a:cxn>
                <a:cxn ang="0">
                  <a:pos x="5" y="5"/>
                </a:cxn>
              </a:cxnLst>
              <a:rect l="0" t="0" r="r" b="b"/>
              <a:pathLst>
                <a:path w="77" h="24">
                  <a:moveTo>
                    <a:pt x="3" y="24"/>
                  </a:moveTo>
                  <a:cubicBezTo>
                    <a:pt x="2" y="24"/>
                    <a:pt x="1" y="24"/>
                    <a:pt x="1" y="24"/>
                  </a:cubicBezTo>
                  <a:cubicBezTo>
                    <a:pt x="1" y="23"/>
                    <a:pt x="0" y="23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28" y="0"/>
                    <a:pt x="54" y="7"/>
                    <a:pt x="76" y="20"/>
                  </a:cubicBezTo>
                  <a:cubicBezTo>
                    <a:pt x="77" y="20"/>
                    <a:pt x="77" y="21"/>
                    <a:pt x="77" y="23"/>
                  </a:cubicBezTo>
                  <a:cubicBezTo>
                    <a:pt x="77" y="24"/>
                    <a:pt x="76" y="24"/>
                    <a:pt x="75" y="24"/>
                  </a:cubicBezTo>
                  <a:cubicBezTo>
                    <a:pt x="3" y="24"/>
                    <a:pt x="3" y="24"/>
                    <a:pt x="3" y="24"/>
                  </a:cubicBezTo>
                  <a:close/>
                  <a:moveTo>
                    <a:pt x="5" y="5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46" y="11"/>
                    <a:pt x="26" y="6"/>
                    <a:pt x="5" y="5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3" name="Freeform 491"/>
            <p:cNvSpPr>
              <a:spLocks noEditPoints="1"/>
            </p:cNvSpPr>
            <p:nvPr/>
          </p:nvSpPr>
          <p:spPr bwMode="auto">
            <a:xfrm>
              <a:off x="6084888" y="477838"/>
              <a:ext cx="266700" cy="52388"/>
            </a:xfrm>
            <a:custGeom>
              <a:avLst/>
              <a:gdLst/>
              <a:ahLst/>
              <a:cxnLst>
                <a:cxn ang="0">
                  <a:pos x="117" y="24"/>
                </a:cxn>
                <a:cxn ang="0">
                  <a:pos x="3" y="24"/>
                </a:cxn>
                <a:cxn ang="0">
                  <a:pos x="0" y="21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100" y="0"/>
                </a:cxn>
                <a:cxn ang="0">
                  <a:pos x="101" y="1"/>
                </a:cxn>
                <a:cxn ang="0">
                  <a:pos x="119" y="20"/>
                </a:cxn>
                <a:cxn ang="0">
                  <a:pos x="120" y="23"/>
                </a:cxn>
                <a:cxn ang="0">
                  <a:pos x="117" y="24"/>
                </a:cxn>
                <a:cxn ang="0">
                  <a:pos x="5" y="19"/>
                </a:cxn>
                <a:cxn ang="0">
                  <a:pos x="112" y="19"/>
                </a:cxn>
                <a:cxn ang="0">
                  <a:pos x="99" y="5"/>
                </a:cxn>
                <a:cxn ang="0">
                  <a:pos x="5" y="5"/>
                </a:cxn>
                <a:cxn ang="0">
                  <a:pos x="5" y="19"/>
                </a:cxn>
              </a:cxnLst>
              <a:rect l="0" t="0" r="r" b="b"/>
              <a:pathLst>
                <a:path w="120" h="24">
                  <a:moveTo>
                    <a:pt x="117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3"/>
                    <a:pt x="0" y="2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1" y="1"/>
                    <a:pt x="101" y="1"/>
                  </a:cubicBezTo>
                  <a:cubicBezTo>
                    <a:pt x="108" y="7"/>
                    <a:pt x="114" y="13"/>
                    <a:pt x="119" y="20"/>
                  </a:cubicBezTo>
                  <a:cubicBezTo>
                    <a:pt x="120" y="21"/>
                    <a:pt x="120" y="22"/>
                    <a:pt x="120" y="23"/>
                  </a:cubicBezTo>
                  <a:cubicBezTo>
                    <a:pt x="119" y="23"/>
                    <a:pt x="118" y="24"/>
                    <a:pt x="117" y="24"/>
                  </a:cubicBezTo>
                  <a:close/>
                  <a:moveTo>
                    <a:pt x="5" y="19"/>
                  </a:moveTo>
                  <a:cubicBezTo>
                    <a:pt x="112" y="19"/>
                    <a:pt x="112" y="19"/>
                    <a:pt x="112" y="19"/>
                  </a:cubicBezTo>
                  <a:cubicBezTo>
                    <a:pt x="108" y="14"/>
                    <a:pt x="104" y="10"/>
                    <a:pt x="99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9"/>
                    <a:pt x="5" y="19"/>
                    <a:pt x="5" y="1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4" name="Freeform 492"/>
            <p:cNvSpPr>
              <a:spLocks noEditPoints="1"/>
            </p:cNvSpPr>
            <p:nvPr/>
          </p:nvSpPr>
          <p:spPr bwMode="auto">
            <a:xfrm>
              <a:off x="5735638" y="373063"/>
              <a:ext cx="709613" cy="708025"/>
            </a:xfrm>
            <a:custGeom>
              <a:avLst/>
              <a:gdLst/>
              <a:ahLst/>
              <a:cxnLst>
                <a:cxn ang="0">
                  <a:pos x="159" y="319"/>
                </a:cxn>
                <a:cxn ang="0">
                  <a:pos x="0" y="159"/>
                </a:cxn>
                <a:cxn ang="0">
                  <a:pos x="159" y="0"/>
                </a:cxn>
                <a:cxn ang="0">
                  <a:pos x="319" y="159"/>
                </a:cxn>
                <a:cxn ang="0">
                  <a:pos x="159" y="319"/>
                </a:cxn>
                <a:cxn ang="0">
                  <a:pos x="159" y="19"/>
                </a:cxn>
                <a:cxn ang="0">
                  <a:pos x="19" y="159"/>
                </a:cxn>
                <a:cxn ang="0">
                  <a:pos x="159" y="299"/>
                </a:cxn>
                <a:cxn ang="0">
                  <a:pos x="299" y="159"/>
                </a:cxn>
                <a:cxn ang="0">
                  <a:pos x="159" y="19"/>
                </a:cxn>
              </a:cxnLst>
              <a:rect l="0" t="0" r="r" b="b"/>
              <a:pathLst>
                <a:path w="319" h="319">
                  <a:moveTo>
                    <a:pt x="159" y="319"/>
                  </a:moveTo>
                  <a:cubicBezTo>
                    <a:pt x="71" y="319"/>
                    <a:pt x="0" y="247"/>
                    <a:pt x="0" y="159"/>
                  </a:cubicBezTo>
                  <a:cubicBezTo>
                    <a:pt x="0" y="71"/>
                    <a:pt x="71" y="0"/>
                    <a:pt x="159" y="0"/>
                  </a:cubicBezTo>
                  <a:cubicBezTo>
                    <a:pt x="247" y="0"/>
                    <a:pt x="319" y="71"/>
                    <a:pt x="319" y="159"/>
                  </a:cubicBezTo>
                  <a:cubicBezTo>
                    <a:pt x="319" y="247"/>
                    <a:pt x="247" y="319"/>
                    <a:pt x="159" y="319"/>
                  </a:cubicBezTo>
                  <a:close/>
                  <a:moveTo>
                    <a:pt x="159" y="19"/>
                  </a:moveTo>
                  <a:cubicBezTo>
                    <a:pt x="82" y="19"/>
                    <a:pt x="19" y="82"/>
                    <a:pt x="19" y="159"/>
                  </a:cubicBezTo>
                  <a:cubicBezTo>
                    <a:pt x="19" y="237"/>
                    <a:pt x="82" y="299"/>
                    <a:pt x="159" y="299"/>
                  </a:cubicBezTo>
                  <a:cubicBezTo>
                    <a:pt x="236" y="299"/>
                    <a:pt x="299" y="237"/>
                    <a:pt x="299" y="159"/>
                  </a:cubicBezTo>
                  <a:cubicBezTo>
                    <a:pt x="299" y="82"/>
                    <a:pt x="236" y="19"/>
                    <a:pt x="159" y="19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5" name="Freeform 493"/>
            <p:cNvSpPr>
              <a:spLocks noEditPoints="1"/>
            </p:cNvSpPr>
            <p:nvPr/>
          </p:nvSpPr>
          <p:spPr bwMode="auto">
            <a:xfrm>
              <a:off x="5583238" y="219075"/>
              <a:ext cx="1014413" cy="1016000"/>
            </a:xfrm>
            <a:custGeom>
              <a:avLst/>
              <a:gdLst/>
              <a:ahLst/>
              <a:cxnLst>
                <a:cxn ang="0">
                  <a:pos x="382" y="61"/>
                </a:cxn>
                <a:cxn ang="0">
                  <a:pos x="147" y="16"/>
                </a:cxn>
                <a:cxn ang="0">
                  <a:pos x="15" y="150"/>
                </a:cxn>
                <a:cxn ang="0">
                  <a:pos x="63" y="385"/>
                </a:cxn>
                <a:cxn ang="0">
                  <a:pos x="237" y="456"/>
                </a:cxn>
                <a:cxn ang="0">
                  <a:pos x="436" y="321"/>
                </a:cxn>
                <a:cxn ang="0">
                  <a:pos x="437" y="251"/>
                </a:cxn>
                <a:cxn ang="0">
                  <a:pos x="421" y="247"/>
                </a:cxn>
                <a:cxn ang="0">
                  <a:pos x="411" y="303"/>
                </a:cxn>
                <a:cxn ang="0">
                  <a:pos x="388" y="338"/>
                </a:cxn>
                <a:cxn ang="0">
                  <a:pos x="385" y="310"/>
                </a:cxn>
                <a:cxn ang="0">
                  <a:pos x="367" y="383"/>
                </a:cxn>
                <a:cxn ang="0">
                  <a:pos x="343" y="378"/>
                </a:cxn>
                <a:cxn ang="0">
                  <a:pos x="313" y="386"/>
                </a:cxn>
                <a:cxn ang="0">
                  <a:pos x="274" y="425"/>
                </a:cxn>
                <a:cxn ang="0">
                  <a:pos x="291" y="401"/>
                </a:cxn>
                <a:cxn ang="0">
                  <a:pos x="222" y="432"/>
                </a:cxn>
                <a:cxn ang="0">
                  <a:pos x="218" y="435"/>
                </a:cxn>
                <a:cxn ang="0">
                  <a:pos x="194" y="410"/>
                </a:cxn>
                <a:cxn ang="0">
                  <a:pos x="197" y="394"/>
                </a:cxn>
                <a:cxn ang="0">
                  <a:pos x="127" y="412"/>
                </a:cxn>
                <a:cxn ang="0">
                  <a:pos x="137" y="399"/>
                </a:cxn>
                <a:cxn ang="0">
                  <a:pos x="90" y="369"/>
                </a:cxn>
                <a:cxn ang="0">
                  <a:pos x="65" y="334"/>
                </a:cxn>
                <a:cxn ang="0">
                  <a:pos x="93" y="342"/>
                </a:cxn>
                <a:cxn ang="0">
                  <a:pos x="33" y="297"/>
                </a:cxn>
                <a:cxn ang="0">
                  <a:pos x="46" y="278"/>
                </a:cxn>
                <a:cxn ang="0">
                  <a:pos x="50" y="246"/>
                </a:cxn>
                <a:cxn ang="0">
                  <a:pos x="20" y="205"/>
                </a:cxn>
                <a:cxn ang="0">
                  <a:pos x="47" y="197"/>
                </a:cxn>
                <a:cxn ang="0">
                  <a:pos x="45" y="220"/>
                </a:cxn>
                <a:cxn ang="0">
                  <a:pos x="42" y="146"/>
                </a:cxn>
                <a:cxn ang="0">
                  <a:pos x="73" y="127"/>
                </a:cxn>
                <a:cxn ang="0">
                  <a:pos x="87" y="136"/>
                </a:cxn>
                <a:cxn ang="0">
                  <a:pos x="97" y="65"/>
                </a:cxn>
                <a:cxn ang="0">
                  <a:pos x="105" y="79"/>
                </a:cxn>
                <a:cxn ang="0">
                  <a:pos x="152" y="46"/>
                </a:cxn>
                <a:cxn ang="0">
                  <a:pos x="193" y="37"/>
                </a:cxn>
                <a:cxn ang="0">
                  <a:pos x="175" y="60"/>
                </a:cxn>
                <a:cxn ang="0">
                  <a:pos x="235" y="24"/>
                </a:cxn>
                <a:cxn ang="0">
                  <a:pos x="239" y="21"/>
                </a:cxn>
                <a:cxn ang="0">
                  <a:pos x="252" y="41"/>
                </a:cxn>
                <a:cxn ang="0">
                  <a:pos x="279" y="57"/>
                </a:cxn>
                <a:cxn ang="0">
                  <a:pos x="335" y="56"/>
                </a:cxn>
                <a:cxn ang="0">
                  <a:pos x="306" y="62"/>
                </a:cxn>
                <a:cxn ang="0">
                  <a:pos x="373" y="88"/>
                </a:cxn>
                <a:cxn ang="0">
                  <a:pos x="381" y="124"/>
                </a:cxn>
                <a:cxn ang="0">
                  <a:pos x="367" y="133"/>
                </a:cxn>
                <a:cxn ang="0">
                  <a:pos x="429" y="170"/>
                </a:cxn>
                <a:cxn ang="0">
                  <a:pos x="413" y="172"/>
                </a:cxn>
                <a:cxn ang="0">
                  <a:pos x="426" y="227"/>
                </a:cxn>
              </a:cxnLst>
              <a:rect l="0" t="0" r="r" b="b"/>
              <a:pathLst>
                <a:path w="457" h="457">
                  <a:moveTo>
                    <a:pt x="456" y="219"/>
                  </a:moveTo>
                  <a:cubicBezTo>
                    <a:pt x="450" y="168"/>
                    <a:pt x="455" y="191"/>
                    <a:pt x="441" y="147"/>
                  </a:cubicBezTo>
                  <a:cubicBezTo>
                    <a:pt x="439" y="142"/>
                    <a:pt x="437" y="137"/>
                    <a:pt x="435" y="133"/>
                  </a:cubicBezTo>
                  <a:cubicBezTo>
                    <a:pt x="410" y="87"/>
                    <a:pt x="423" y="107"/>
                    <a:pt x="393" y="72"/>
                  </a:cubicBezTo>
                  <a:cubicBezTo>
                    <a:pt x="390" y="68"/>
                    <a:pt x="386" y="64"/>
                    <a:pt x="382" y="61"/>
                  </a:cubicBezTo>
                  <a:cubicBezTo>
                    <a:pt x="342" y="28"/>
                    <a:pt x="362" y="42"/>
                    <a:pt x="321" y="20"/>
                  </a:cubicBezTo>
                  <a:cubicBezTo>
                    <a:pt x="316" y="18"/>
                    <a:pt x="311" y="16"/>
                    <a:pt x="307" y="15"/>
                  </a:cubicBezTo>
                  <a:cubicBezTo>
                    <a:pt x="257" y="0"/>
                    <a:pt x="280" y="5"/>
                    <a:pt x="235" y="1"/>
                  </a:cubicBezTo>
                  <a:cubicBezTo>
                    <a:pt x="229" y="0"/>
                    <a:pt x="224" y="1"/>
                    <a:pt x="219" y="1"/>
                  </a:cubicBezTo>
                  <a:cubicBezTo>
                    <a:pt x="168" y="6"/>
                    <a:pt x="191" y="2"/>
                    <a:pt x="147" y="16"/>
                  </a:cubicBezTo>
                  <a:cubicBezTo>
                    <a:pt x="142" y="17"/>
                    <a:pt x="137" y="19"/>
                    <a:pt x="133" y="22"/>
                  </a:cubicBezTo>
                  <a:cubicBezTo>
                    <a:pt x="87" y="46"/>
                    <a:pt x="107" y="33"/>
                    <a:pt x="72" y="63"/>
                  </a:cubicBezTo>
                  <a:cubicBezTo>
                    <a:pt x="68" y="66"/>
                    <a:pt x="64" y="70"/>
                    <a:pt x="61" y="74"/>
                  </a:cubicBezTo>
                  <a:cubicBezTo>
                    <a:pt x="28" y="114"/>
                    <a:pt x="42" y="95"/>
                    <a:pt x="21" y="135"/>
                  </a:cubicBezTo>
                  <a:cubicBezTo>
                    <a:pt x="18" y="140"/>
                    <a:pt x="16" y="145"/>
                    <a:pt x="15" y="150"/>
                  </a:cubicBezTo>
                  <a:cubicBezTo>
                    <a:pt x="0" y="199"/>
                    <a:pt x="5" y="176"/>
                    <a:pt x="1" y="222"/>
                  </a:cubicBezTo>
                  <a:cubicBezTo>
                    <a:pt x="0" y="227"/>
                    <a:pt x="1" y="232"/>
                    <a:pt x="1" y="238"/>
                  </a:cubicBezTo>
                  <a:cubicBezTo>
                    <a:pt x="6" y="289"/>
                    <a:pt x="2" y="265"/>
                    <a:pt x="16" y="310"/>
                  </a:cubicBezTo>
                  <a:cubicBezTo>
                    <a:pt x="17" y="314"/>
                    <a:pt x="19" y="319"/>
                    <a:pt x="22" y="324"/>
                  </a:cubicBezTo>
                  <a:cubicBezTo>
                    <a:pt x="46" y="369"/>
                    <a:pt x="33" y="349"/>
                    <a:pt x="63" y="385"/>
                  </a:cubicBezTo>
                  <a:cubicBezTo>
                    <a:pt x="66" y="389"/>
                    <a:pt x="70" y="392"/>
                    <a:pt x="74" y="396"/>
                  </a:cubicBezTo>
                  <a:cubicBezTo>
                    <a:pt x="114" y="428"/>
                    <a:pt x="95" y="415"/>
                    <a:pt x="135" y="436"/>
                  </a:cubicBezTo>
                  <a:cubicBezTo>
                    <a:pt x="140" y="439"/>
                    <a:pt x="145" y="440"/>
                    <a:pt x="150" y="442"/>
                  </a:cubicBezTo>
                  <a:cubicBezTo>
                    <a:pt x="199" y="457"/>
                    <a:pt x="176" y="452"/>
                    <a:pt x="222" y="456"/>
                  </a:cubicBezTo>
                  <a:cubicBezTo>
                    <a:pt x="227" y="456"/>
                    <a:pt x="232" y="456"/>
                    <a:pt x="237" y="456"/>
                  </a:cubicBezTo>
                  <a:cubicBezTo>
                    <a:pt x="289" y="450"/>
                    <a:pt x="265" y="455"/>
                    <a:pt x="309" y="441"/>
                  </a:cubicBezTo>
                  <a:cubicBezTo>
                    <a:pt x="314" y="439"/>
                    <a:pt x="319" y="437"/>
                    <a:pt x="324" y="435"/>
                  </a:cubicBezTo>
                  <a:cubicBezTo>
                    <a:pt x="369" y="410"/>
                    <a:pt x="349" y="423"/>
                    <a:pt x="384" y="394"/>
                  </a:cubicBezTo>
                  <a:cubicBezTo>
                    <a:pt x="388" y="390"/>
                    <a:pt x="392" y="387"/>
                    <a:pt x="396" y="383"/>
                  </a:cubicBezTo>
                  <a:cubicBezTo>
                    <a:pt x="428" y="343"/>
                    <a:pt x="414" y="362"/>
                    <a:pt x="436" y="321"/>
                  </a:cubicBezTo>
                  <a:cubicBezTo>
                    <a:pt x="438" y="317"/>
                    <a:pt x="440" y="312"/>
                    <a:pt x="442" y="307"/>
                  </a:cubicBezTo>
                  <a:cubicBezTo>
                    <a:pt x="457" y="255"/>
                    <a:pt x="452" y="283"/>
                    <a:pt x="456" y="228"/>
                  </a:cubicBezTo>
                  <a:cubicBezTo>
                    <a:pt x="456" y="228"/>
                    <a:pt x="456" y="228"/>
                    <a:pt x="456" y="228"/>
                  </a:cubicBezTo>
                  <a:lnTo>
                    <a:pt x="456" y="219"/>
                  </a:lnTo>
                  <a:close/>
                  <a:moveTo>
                    <a:pt x="437" y="251"/>
                  </a:moveTo>
                  <a:cubicBezTo>
                    <a:pt x="434" y="255"/>
                    <a:pt x="431" y="258"/>
                    <a:pt x="428" y="261"/>
                  </a:cubicBezTo>
                  <a:cubicBezTo>
                    <a:pt x="426" y="263"/>
                    <a:pt x="421" y="269"/>
                    <a:pt x="418" y="269"/>
                  </a:cubicBezTo>
                  <a:cubicBezTo>
                    <a:pt x="414" y="269"/>
                    <a:pt x="411" y="266"/>
                    <a:pt x="410" y="263"/>
                  </a:cubicBezTo>
                  <a:cubicBezTo>
                    <a:pt x="408" y="257"/>
                    <a:pt x="413" y="255"/>
                    <a:pt x="415" y="253"/>
                  </a:cubicBezTo>
                  <a:cubicBezTo>
                    <a:pt x="417" y="251"/>
                    <a:pt x="419" y="249"/>
                    <a:pt x="421" y="247"/>
                  </a:cubicBezTo>
                  <a:cubicBezTo>
                    <a:pt x="418" y="244"/>
                    <a:pt x="415" y="240"/>
                    <a:pt x="411" y="237"/>
                  </a:cubicBezTo>
                  <a:cubicBezTo>
                    <a:pt x="405" y="243"/>
                    <a:pt x="405" y="243"/>
                    <a:pt x="405" y="243"/>
                  </a:cubicBezTo>
                  <a:cubicBezTo>
                    <a:pt x="401" y="248"/>
                    <a:pt x="394" y="252"/>
                    <a:pt x="394" y="260"/>
                  </a:cubicBezTo>
                  <a:cubicBezTo>
                    <a:pt x="393" y="269"/>
                    <a:pt x="395" y="273"/>
                    <a:pt x="399" y="280"/>
                  </a:cubicBezTo>
                  <a:cubicBezTo>
                    <a:pt x="404" y="287"/>
                    <a:pt x="407" y="295"/>
                    <a:pt x="411" y="303"/>
                  </a:cubicBezTo>
                  <a:cubicBezTo>
                    <a:pt x="414" y="311"/>
                    <a:pt x="414" y="311"/>
                    <a:pt x="414" y="311"/>
                  </a:cubicBezTo>
                  <a:cubicBezTo>
                    <a:pt x="415" y="313"/>
                    <a:pt x="415" y="316"/>
                    <a:pt x="415" y="318"/>
                  </a:cubicBezTo>
                  <a:cubicBezTo>
                    <a:pt x="415" y="321"/>
                    <a:pt x="414" y="327"/>
                    <a:pt x="412" y="329"/>
                  </a:cubicBezTo>
                  <a:cubicBezTo>
                    <a:pt x="408" y="331"/>
                    <a:pt x="404" y="333"/>
                    <a:pt x="400" y="335"/>
                  </a:cubicBezTo>
                  <a:cubicBezTo>
                    <a:pt x="397" y="336"/>
                    <a:pt x="391" y="339"/>
                    <a:pt x="388" y="338"/>
                  </a:cubicBezTo>
                  <a:cubicBezTo>
                    <a:pt x="385" y="337"/>
                    <a:pt x="383" y="333"/>
                    <a:pt x="383" y="330"/>
                  </a:cubicBezTo>
                  <a:cubicBezTo>
                    <a:pt x="383" y="324"/>
                    <a:pt x="389" y="324"/>
                    <a:pt x="392" y="322"/>
                  </a:cubicBezTo>
                  <a:cubicBezTo>
                    <a:pt x="395" y="321"/>
                    <a:pt x="397" y="320"/>
                    <a:pt x="399" y="319"/>
                  </a:cubicBezTo>
                  <a:cubicBezTo>
                    <a:pt x="397" y="315"/>
                    <a:pt x="396" y="310"/>
                    <a:pt x="394" y="306"/>
                  </a:cubicBezTo>
                  <a:cubicBezTo>
                    <a:pt x="385" y="310"/>
                    <a:pt x="385" y="310"/>
                    <a:pt x="385" y="310"/>
                  </a:cubicBezTo>
                  <a:cubicBezTo>
                    <a:pt x="380" y="312"/>
                    <a:pt x="373" y="313"/>
                    <a:pt x="369" y="321"/>
                  </a:cubicBezTo>
                  <a:cubicBezTo>
                    <a:pt x="365" y="328"/>
                    <a:pt x="365" y="334"/>
                    <a:pt x="367" y="341"/>
                  </a:cubicBezTo>
                  <a:cubicBezTo>
                    <a:pt x="368" y="349"/>
                    <a:pt x="368" y="358"/>
                    <a:pt x="368" y="367"/>
                  </a:cubicBezTo>
                  <a:cubicBezTo>
                    <a:pt x="368" y="374"/>
                    <a:pt x="368" y="374"/>
                    <a:pt x="368" y="374"/>
                  </a:cubicBezTo>
                  <a:cubicBezTo>
                    <a:pt x="368" y="377"/>
                    <a:pt x="368" y="380"/>
                    <a:pt x="367" y="383"/>
                  </a:cubicBezTo>
                  <a:cubicBezTo>
                    <a:pt x="365" y="386"/>
                    <a:pt x="362" y="391"/>
                    <a:pt x="359" y="392"/>
                  </a:cubicBezTo>
                  <a:cubicBezTo>
                    <a:pt x="355" y="392"/>
                    <a:pt x="350" y="393"/>
                    <a:pt x="346" y="393"/>
                  </a:cubicBezTo>
                  <a:cubicBezTo>
                    <a:pt x="343" y="393"/>
                    <a:pt x="336" y="393"/>
                    <a:pt x="334" y="391"/>
                  </a:cubicBezTo>
                  <a:cubicBezTo>
                    <a:pt x="331" y="389"/>
                    <a:pt x="331" y="384"/>
                    <a:pt x="332" y="381"/>
                  </a:cubicBezTo>
                  <a:cubicBezTo>
                    <a:pt x="335" y="376"/>
                    <a:pt x="340" y="378"/>
                    <a:pt x="343" y="378"/>
                  </a:cubicBezTo>
                  <a:cubicBezTo>
                    <a:pt x="346" y="378"/>
                    <a:pt x="349" y="378"/>
                    <a:pt x="351" y="378"/>
                  </a:cubicBezTo>
                  <a:cubicBezTo>
                    <a:pt x="351" y="373"/>
                    <a:pt x="352" y="368"/>
                    <a:pt x="352" y="364"/>
                  </a:cubicBezTo>
                  <a:cubicBezTo>
                    <a:pt x="342" y="364"/>
                    <a:pt x="342" y="364"/>
                    <a:pt x="342" y="364"/>
                  </a:cubicBezTo>
                  <a:cubicBezTo>
                    <a:pt x="336" y="364"/>
                    <a:pt x="329" y="362"/>
                    <a:pt x="323" y="368"/>
                  </a:cubicBezTo>
                  <a:cubicBezTo>
                    <a:pt x="316" y="373"/>
                    <a:pt x="314" y="378"/>
                    <a:pt x="313" y="386"/>
                  </a:cubicBezTo>
                  <a:cubicBezTo>
                    <a:pt x="311" y="394"/>
                    <a:pt x="308" y="402"/>
                    <a:pt x="305" y="410"/>
                  </a:cubicBezTo>
                  <a:cubicBezTo>
                    <a:pt x="301" y="418"/>
                    <a:pt x="301" y="418"/>
                    <a:pt x="301" y="418"/>
                  </a:cubicBezTo>
                  <a:cubicBezTo>
                    <a:pt x="300" y="420"/>
                    <a:pt x="299" y="422"/>
                    <a:pt x="297" y="424"/>
                  </a:cubicBezTo>
                  <a:cubicBezTo>
                    <a:pt x="295" y="426"/>
                    <a:pt x="290" y="430"/>
                    <a:pt x="287" y="430"/>
                  </a:cubicBezTo>
                  <a:cubicBezTo>
                    <a:pt x="283" y="428"/>
                    <a:pt x="278" y="427"/>
                    <a:pt x="274" y="425"/>
                  </a:cubicBezTo>
                  <a:cubicBezTo>
                    <a:pt x="271" y="424"/>
                    <a:pt x="265" y="422"/>
                    <a:pt x="263" y="419"/>
                  </a:cubicBezTo>
                  <a:cubicBezTo>
                    <a:pt x="262" y="416"/>
                    <a:pt x="264" y="411"/>
                    <a:pt x="266" y="410"/>
                  </a:cubicBezTo>
                  <a:cubicBezTo>
                    <a:pt x="270" y="406"/>
                    <a:pt x="274" y="409"/>
                    <a:pt x="277" y="411"/>
                  </a:cubicBezTo>
                  <a:cubicBezTo>
                    <a:pt x="280" y="412"/>
                    <a:pt x="282" y="412"/>
                    <a:pt x="285" y="414"/>
                  </a:cubicBezTo>
                  <a:cubicBezTo>
                    <a:pt x="287" y="409"/>
                    <a:pt x="289" y="405"/>
                    <a:pt x="291" y="401"/>
                  </a:cubicBezTo>
                  <a:cubicBezTo>
                    <a:pt x="282" y="397"/>
                    <a:pt x="282" y="397"/>
                    <a:pt x="282" y="397"/>
                  </a:cubicBezTo>
                  <a:cubicBezTo>
                    <a:pt x="276" y="395"/>
                    <a:pt x="270" y="391"/>
                    <a:pt x="263" y="393"/>
                  </a:cubicBezTo>
                  <a:cubicBezTo>
                    <a:pt x="254" y="395"/>
                    <a:pt x="251" y="400"/>
                    <a:pt x="246" y="406"/>
                  </a:cubicBezTo>
                  <a:cubicBezTo>
                    <a:pt x="241" y="413"/>
                    <a:pt x="236" y="419"/>
                    <a:pt x="229" y="426"/>
                  </a:cubicBezTo>
                  <a:cubicBezTo>
                    <a:pt x="227" y="428"/>
                    <a:pt x="224" y="430"/>
                    <a:pt x="222" y="432"/>
                  </a:cubicBezTo>
                  <a:cubicBezTo>
                    <a:pt x="221" y="433"/>
                    <a:pt x="221" y="433"/>
                    <a:pt x="221" y="433"/>
                  </a:cubicBezTo>
                  <a:cubicBezTo>
                    <a:pt x="219" y="434"/>
                    <a:pt x="219" y="434"/>
                    <a:pt x="219" y="434"/>
                  </a:cubicBezTo>
                  <a:cubicBezTo>
                    <a:pt x="219" y="435"/>
                    <a:pt x="219" y="435"/>
                    <a:pt x="219" y="435"/>
                  </a:cubicBezTo>
                  <a:cubicBezTo>
                    <a:pt x="218" y="435"/>
                    <a:pt x="218" y="435"/>
                    <a:pt x="218" y="435"/>
                  </a:cubicBezTo>
                  <a:cubicBezTo>
                    <a:pt x="218" y="435"/>
                    <a:pt x="218" y="435"/>
                    <a:pt x="218" y="435"/>
                  </a:cubicBezTo>
                  <a:cubicBezTo>
                    <a:pt x="217" y="435"/>
                    <a:pt x="217" y="435"/>
                    <a:pt x="217" y="435"/>
                  </a:cubicBezTo>
                  <a:cubicBezTo>
                    <a:pt x="214" y="437"/>
                    <a:pt x="209" y="438"/>
                    <a:pt x="205" y="437"/>
                  </a:cubicBezTo>
                  <a:cubicBezTo>
                    <a:pt x="202" y="434"/>
                    <a:pt x="199" y="431"/>
                    <a:pt x="195" y="428"/>
                  </a:cubicBezTo>
                  <a:cubicBezTo>
                    <a:pt x="193" y="426"/>
                    <a:pt x="188" y="421"/>
                    <a:pt x="188" y="418"/>
                  </a:cubicBezTo>
                  <a:cubicBezTo>
                    <a:pt x="187" y="415"/>
                    <a:pt x="191" y="411"/>
                    <a:pt x="194" y="410"/>
                  </a:cubicBezTo>
                  <a:cubicBezTo>
                    <a:pt x="199" y="408"/>
                    <a:pt x="202" y="413"/>
                    <a:pt x="204" y="416"/>
                  </a:cubicBezTo>
                  <a:cubicBezTo>
                    <a:pt x="206" y="418"/>
                    <a:pt x="208" y="419"/>
                    <a:pt x="210" y="421"/>
                  </a:cubicBezTo>
                  <a:cubicBezTo>
                    <a:pt x="213" y="418"/>
                    <a:pt x="217" y="415"/>
                    <a:pt x="220" y="412"/>
                  </a:cubicBezTo>
                  <a:cubicBezTo>
                    <a:pt x="213" y="405"/>
                    <a:pt x="213" y="405"/>
                    <a:pt x="213" y="405"/>
                  </a:cubicBezTo>
                  <a:cubicBezTo>
                    <a:pt x="209" y="401"/>
                    <a:pt x="205" y="394"/>
                    <a:pt x="197" y="394"/>
                  </a:cubicBezTo>
                  <a:cubicBezTo>
                    <a:pt x="188" y="393"/>
                    <a:pt x="183" y="395"/>
                    <a:pt x="177" y="399"/>
                  </a:cubicBezTo>
                  <a:cubicBezTo>
                    <a:pt x="170" y="404"/>
                    <a:pt x="162" y="407"/>
                    <a:pt x="154" y="411"/>
                  </a:cubicBezTo>
                  <a:cubicBezTo>
                    <a:pt x="151" y="412"/>
                    <a:pt x="149" y="413"/>
                    <a:pt x="146" y="414"/>
                  </a:cubicBezTo>
                  <a:cubicBezTo>
                    <a:pt x="143" y="415"/>
                    <a:pt x="141" y="415"/>
                    <a:pt x="139" y="415"/>
                  </a:cubicBezTo>
                  <a:cubicBezTo>
                    <a:pt x="135" y="416"/>
                    <a:pt x="130" y="414"/>
                    <a:pt x="127" y="412"/>
                  </a:cubicBezTo>
                  <a:cubicBezTo>
                    <a:pt x="125" y="408"/>
                    <a:pt x="123" y="404"/>
                    <a:pt x="122" y="400"/>
                  </a:cubicBezTo>
                  <a:cubicBezTo>
                    <a:pt x="120" y="397"/>
                    <a:pt x="117" y="391"/>
                    <a:pt x="118" y="388"/>
                  </a:cubicBezTo>
                  <a:cubicBezTo>
                    <a:pt x="119" y="385"/>
                    <a:pt x="124" y="383"/>
                    <a:pt x="127" y="383"/>
                  </a:cubicBezTo>
                  <a:cubicBezTo>
                    <a:pt x="133" y="383"/>
                    <a:pt x="133" y="389"/>
                    <a:pt x="134" y="392"/>
                  </a:cubicBezTo>
                  <a:cubicBezTo>
                    <a:pt x="135" y="395"/>
                    <a:pt x="137" y="397"/>
                    <a:pt x="137" y="399"/>
                  </a:cubicBezTo>
                  <a:cubicBezTo>
                    <a:pt x="142" y="398"/>
                    <a:pt x="147" y="396"/>
                    <a:pt x="151" y="395"/>
                  </a:cubicBezTo>
                  <a:cubicBezTo>
                    <a:pt x="147" y="386"/>
                    <a:pt x="147" y="386"/>
                    <a:pt x="147" y="386"/>
                  </a:cubicBezTo>
                  <a:cubicBezTo>
                    <a:pt x="144" y="380"/>
                    <a:pt x="143" y="373"/>
                    <a:pt x="136" y="369"/>
                  </a:cubicBezTo>
                  <a:cubicBezTo>
                    <a:pt x="128" y="365"/>
                    <a:pt x="123" y="365"/>
                    <a:pt x="115" y="367"/>
                  </a:cubicBezTo>
                  <a:cubicBezTo>
                    <a:pt x="107" y="368"/>
                    <a:pt x="99" y="369"/>
                    <a:pt x="90" y="369"/>
                  </a:cubicBezTo>
                  <a:cubicBezTo>
                    <a:pt x="83" y="369"/>
                    <a:pt x="83" y="369"/>
                    <a:pt x="83" y="369"/>
                  </a:cubicBezTo>
                  <a:cubicBezTo>
                    <a:pt x="80" y="368"/>
                    <a:pt x="77" y="368"/>
                    <a:pt x="74" y="367"/>
                  </a:cubicBezTo>
                  <a:cubicBezTo>
                    <a:pt x="71" y="366"/>
                    <a:pt x="66" y="363"/>
                    <a:pt x="65" y="359"/>
                  </a:cubicBezTo>
                  <a:cubicBezTo>
                    <a:pt x="64" y="355"/>
                    <a:pt x="64" y="351"/>
                    <a:pt x="64" y="346"/>
                  </a:cubicBezTo>
                  <a:cubicBezTo>
                    <a:pt x="64" y="343"/>
                    <a:pt x="64" y="336"/>
                    <a:pt x="65" y="334"/>
                  </a:cubicBezTo>
                  <a:cubicBezTo>
                    <a:pt x="68" y="331"/>
                    <a:pt x="73" y="331"/>
                    <a:pt x="75" y="333"/>
                  </a:cubicBezTo>
                  <a:cubicBezTo>
                    <a:pt x="81" y="335"/>
                    <a:pt x="79" y="340"/>
                    <a:pt x="79" y="344"/>
                  </a:cubicBezTo>
                  <a:cubicBezTo>
                    <a:pt x="79" y="346"/>
                    <a:pt x="79" y="349"/>
                    <a:pt x="79" y="351"/>
                  </a:cubicBezTo>
                  <a:cubicBezTo>
                    <a:pt x="84" y="352"/>
                    <a:pt x="88" y="352"/>
                    <a:pt x="93" y="352"/>
                  </a:cubicBezTo>
                  <a:cubicBezTo>
                    <a:pt x="93" y="342"/>
                    <a:pt x="93" y="342"/>
                    <a:pt x="93" y="342"/>
                  </a:cubicBezTo>
                  <a:cubicBezTo>
                    <a:pt x="93" y="336"/>
                    <a:pt x="94" y="329"/>
                    <a:pt x="89" y="323"/>
                  </a:cubicBezTo>
                  <a:cubicBezTo>
                    <a:pt x="84" y="316"/>
                    <a:pt x="78" y="315"/>
                    <a:pt x="71" y="313"/>
                  </a:cubicBezTo>
                  <a:cubicBezTo>
                    <a:pt x="63" y="311"/>
                    <a:pt x="55" y="308"/>
                    <a:pt x="46" y="305"/>
                  </a:cubicBezTo>
                  <a:cubicBezTo>
                    <a:pt x="39" y="301"/>
                    <a:pt x="39" y="301"/>
                    <a:pt x="39" y="301"/>
                  </a:cubicBezTo>
                  <a:cubicBezTo>
                    <a:pt x="36" y="300"/>
                    <a:pt x="34" y="299"/>
                    <a:pt x="33" y="297"/>
                  </a:cubicBezTo>
                  <a:cubicBezTo>
                    <a:pt x="30" y="295"/>
                    <a:pt x="27" y="290"/>
                    <a:pt x="27" y="287"/>
                  </a:cubicBezTo>
                  <a:cubicBezTo>
                    <a:pt x="28" y="283"/>
                    <a:pt x="30" y="279"/>
                    <a:pt x="31" y="274"/>
                  </a:cubicBezTo>
                  <a:cubicBezTo>
                    <a:pt x="32" y="272"/>
                    <a:pt x="35" y="265"/>
                    <a:pt x="37" y="264"/>
                  </a:cubicBezTo>
                  <a:cubicBezTo>
                    <a:pt x="41" y="262"/>
                    <a:pt x="45" y="264"/>
                    <a:pt x="47" y="266"/>
                  </a:cubicBezTo>
                  <a:cubicBezTo>
                    <a:pt x="51" y="270"/>
                    <a:pt x="47" y="274"/>
                    <a:pt x="46" y="278"/>
                  </a:cubicBezTo>
                  <a:cubicBezTo>
                    <a:pt x="45" y="280"/>
                    <a:pt x="44" y="283"/>
                    <a:pt x="43" y="285"/>
                  </a:cubicBezTo>
                  <a:cubicBezTo>
                    <a:pt x="47" y="287"/>
                    <a:pt x="52" y="289"/>
                    <a:pt x="56" y="291"/>
                  </a:cubicBezTo>
                  <a:cubicBezTo>
                    <a:pt x="59" y="282"/>
                    <a:pt x="59" y="282"/>
                    <a:pt x="59" y="282"/>
                  </a:cubicBezTo>
                  <a:cubicBezTo>
                    <a:pt x="62" y="276"/>
                    <a:pt x="66" y="270"/>
                    <a:pt x="63" y="263"/>
                  </a:cubicBezTo>
                  <a:cubicBezTo>
                    <a:pt x="61" y="254"/>
                    <a:pt x="57" y="251"/>
                    <a:pt x="50" y="246"/>
                  </a:cubicBezTo>
                  <a:cubicBezTo>
                    <a:pt x="44" y="242"/>
                    <a:pt x="38" y="236"/>
                    <a:pt x="31" y="230"/>
                  </a:cubicBezTo>
                  <a:cubicBezTo>
                    <a:pt x="28" y="227"/>
                    <a:pt x="28" y="227"/>
                    <a:pt x="28" y="227"/>
                  </a:cubicBezTo>
                  <a:cubicBezTo>
                    <a:pt x="25" y="223"/>
                    <a:pt x="23" y="220"/>
                    <a:pt x="21" y="217"/>
                  </a:cubicBezTo>
                  <a:cubicBezTo>
                    <a:pt x="20" y="214"/>
                    <a:pt x="19" y="211"/>
                    <a:pt x="19" y="208"/>
                  </a:cubicBezTo>
                  <a:cubicBezTo>
                    <a:pt x="20" y="205"/>
                    <a:pt x="20" y="205"/>
                    <a:pt x="20" y="205"/>
                  </a:cubicBezTo>
                  <a:cubicBezTo>
                    <a:pt x="23" y="202"/>
                    <a:pt x="26" y="199"/>
                    <a:pt x="29" y="195"/>
                  </a:cubicBezTo>
                  <a:cubicBezTo>
                    <a:pt x="31" y="193"/>
                    <a:pt x="35" y="188"/>
                    <a:pt x="38" y="188"/>
                  </a:cubicBezTo>
                  <a:cubicBezTo>
                    <a:pt x="42" y="187"/>
                    <a:pt x="45" y="191"/>
                    <a:pt x="46" y="194"/>
                  </a:cubicBezTo>
                  <a:cubicBezTo>
                    <a:pt x="47" y="195"/>
                    <a:pt x="47" y="196"/>
                    <a:pt x="47" y="197"/>
                  </a:cubicBezTo>
                  <a:cubicBezTo>
                    <a:pt x="47" y="197"/>
                    <a:pt x="47" y="197"/>
                    <a:pt x="47" y="197"/>
                  </a:cubicBezTo>
                  <a:cubicBezTo>
                    <a:pt x="46" y="200"/>
                    <a:pt x="43" y="202"/>
                    <a:pt x="41" y="204"/>
                  </a:cubicBezTo>
                  <a:cubicBezTo>
                    <a:pt x="39" y="206"/>
                    <a:pt x="37" y="208"/>
                    <a:pt x="36" y="209"/>
                  </a:cubicBezTo>
                  <a:cubicBezTo>
                    <a:pt x="36" y="209"/>
                    <a:pt x="36" y="209"/>
                    <a:pt x="36" y="209"/>
                  </a:cubicBezTo>
                  <a:cubicBezTo>
                    <a:pt x="36" y="210"/>
                    <a:pt x="36" y="210"/>
                    <a:pt x="36" y="210"/>
                  </a:cubicBezTo>
                  <a:cubicBezTo>
                    <a:pt x="39" y="213"/>
                    <a:pt x="42" y="217"/>
                    <a:pt x="45" y="220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56" y="209"/>
                    <a:pt x="62" y="205"/>
                    <a:pt x="63" y="197"/>
                  </a:cubicBezTo>
                  <a:cubicBezTo>
                    <a:pt x="64" y="188"/>
                    <a:pt x="61" y="184"/>
                    <a:pt x="57" y="177"/>
                  </a:cubicBezTo>
                  <a:cubicBezTo>
                    <a:pt x="53" y="170"/>
                    <a:pt x="49" y="162"/>
                    <a:pt x="46" y="154"/>
                  </a:cubicBezTo>
                  <a:cubicBezTo>
                    <a:pt x="44" y="151"/>
                    <a:pt x="43" y="149"/>
                    <a:pt x="42" y="146"/>
                  </a:cubicBezTo>
                  <a:cubicBezTo>
                    <a:pt x="42" y="143"/>
                    <a:pt x="41" y="141"/>
                    <a:pt x="41" y="139"/>
                  </a:cubicBezTo>
                  <a:cubicBezTo>
                    <a:pt x="41" y="135"/>
                    <a:pt x="42" y="130"/>
                    <a:pt x="45" y="127"/>
                  </a:cubicBezTo>
                  <a:cubicBezTo>
                    <a:pt x="48" y="125"/>
                    <a:pt x="52" y="123"/>
                    <a:pt x="56" y="122"/>
                  </a:cubicBezTo>
                  <a:cubicBezTo>
                    <a:pt x="59" y="120"/>
                    <a:pt x="66" y="117"/>
                    <a:pt x="68" y="118"/>
                  </a:cubicBezTo>
                  <a:cubicBezTo>
                    <a:pt x="72" y="119"/>
                    <a:pt x="74" y="124"/>
                    <a:pt x="73" y="127"/>
                  </a:cubicBezTo>
                  <a:cubicBezTo>
                    <a:pt x="73" y="133"/>
                    <a:pt x="68" y="133"/>
                    <a:pt x="65" y="134"/>
                  </a:cubicBezTo>
                  <a:cubicBezTo>
                    <a:pt x="62" y="135"/>
                    <a:pt x="60" y="137"/>
                    <a:pt x="57" y="137"/>
                  </a:cubicBezTo>
                  <a:cubicBezTo>
                    <a:pt x="59" y="142"/>
                    <a:pt x="60" y="147"/>
                    <a:pt x="62" y="151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6" y="144"/>
                    <a:pt x="84" y="143"/>
                    <a:pt x="87" y="136"/>
                  </a:cubicBezTo>
                  <a:cubicBezTo>
                    <a:pt x="92" y="128"/>
                    <a:pt x="91" y="123"/>
                    <a:pt x="90" y="115"/>
                  </a:cubicBezTo>
                  <a:cubicBezTo>
                    <a:pt x="89" y="107"/>
                    <a:pt x="88" y="99"/>
                    <a:pt x="88" y="90"/>
                  </a:cubicBezTo>
                  <a:cubicBezTo>
                    <a:pt x="88" y="83"/>
                    <a:pt x="88" y="83"/>
                    <a:pt x="88" y="83"/>
                  </a:cubicBezTo>
                  <a:cubicBezTo>
                    <a:pt x="88" y="80"/>
                    <a:pt x="89" y="77"/>
                    <a:pt x="90" y="74"/>
                  </a:cubicBezTo>
                  <a:cubicBezTo>
                    <a:pt x="91" y="71"/>
                    <a:pt x="94" y="66"/>
                    <a:pt x="97" y="65"/>
                  </a:cubicBezTo>
                  <a:cubicBezTo>
                    <a:pt x="101" y="64"/>
                    <a:pt x="106" y="64"/>
                    <a:pt x="110" y="64"/>
                  </a:cubicBezTo>
                  <a:cubicBezTo>
                    <a:pt x="113" y="64"/>
                    <a:pt x="121" y="64"/>
                    <a:pt x="123" y="65"/>
                  </a:cubicBezTo>
                  <a:cubicBezTo>
                    <a:pt x="126" y="68"/>
                    <a:pt x="125" y="73"/>
                    <a:pt x="124" y="75"/>
                  </a:cubicBezTo>
                  <a:cubicBezTo>
                    <a:pt x="122" y="81"/>
                    <a:pt x="117" y="79"/>
                    <a:pt x="113" y="79"/>
                  </a:cubicBezTo>
                  <a:cubicBezTo>
                    <a:pt x="110" y="79"/>
                    <a:pt x="108" y="79"/>
                    <a:pt x="105" y="79"/>
                  </a:cubicBezTo>
                  <a:cubicBezTo>
                    <a:pt x="105" y="84"/>
                    <a:pt x="104" y="88"/>
                    <a:pt x="104" y="93"/>
                  </a:cubicBezTo>
                  <a:cubicBezTo>
                    <a:pt x="114" y="93"/>
                    <a:pt x="114" y="93"/>
                    <a:pt x="114" y="93"/>
                  </a:cubicBezTo>
                  <a:cubicBezTo>
                    <a:pt x="120" y="93"/>
                    <a:pt x="127" y="94"/>
                    <a:pt x="133" y="89"/>
                  </a:cubicBezTo>
                  <a:cubicBezTo>
                    <a:pt x="140" y="84"/>
                    <a:pt x="142" y="78"/>
                    <a:pt x="144" y="71"/>
                  </a:cubicBezTo>
                  <a:cubicBezTo>
                    <a:pt x="146" y="63"/>
                    <a:pt x="148" y="55"/>
                    <a:pt x="152" y="46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6" y="36"/>
                    <a:pt x="158" y="34"/>
                    <a:pt x="159" y="33"/>
                  </a:cubicBezTo>
                  <a:cubicBezTo>
                    <a:pt x="162" y="30"/>
                    <a:pt x="166" y="27"/>
                    <a:pt x="170" y="27"/>
                  </a:cubicBezTo>
                  <a:cubicBezTo>
                    <a:pt x="174" y="28"/>
                    <a:pt x="178" y="30"/>
                    <a:pt x="182" y="31"/>
                  </a:cubicBezTo>
                  <a:cubicBezTo>
                    <a:pt x="185" y="32"/>
                    <a:pt x="192" y="35"/>
                    <a:pt x="193" y="37"/>
                  </a:cubicBezTo>
                  <a:cubicBezTo>
                    <a:pt x="195" y="41"/>
                    <a:pt x="193" y="45"/>
                    <a:pt x="190" y="47"/>
                  </a:cubicBezTo>
                  <a:cubicBezTo>
                    <a:pt x="186" y="51"/>
                    <a:pt x="182" y="48"/>
                    <a:pt x="179" y="46"/>
                  </a:cubicBezTo>
                  <a:cubicBezTo>
                    <a:pt x="176" y="45"/>
                    <a:pt x="174" y="44"/>
                    <a:pt x="172" y="43"/>
                  </a:cubicBezTo>
                  <a:cubicBezTo>
                    <a:pt x="170" y="47"/>
                    <a:pt x="167" y="52"/>
                    <a:pt x="166" y="5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80" y="62"/>
                    <a:pt x="186" y="66"/>
                    <a:pt x="194" y="63"/>
                  </a:cubicBezTo>
                  <a:cubicBezTo>
                    <a:pt x="202" y="61"/>
                    <a:pt x="206" y="57"/>
                    <a:pt x="210" y="51"/>
                  </a:cubicBezTo>
                  <a:cubicBezTo>
                    <a:pt x="215" y="44"/>
                    <a:pt x="221" y="38"/>
                    <a:pt x="227" y="31"/>
                  </a:cubicBezTo>
                  <a:cubicBezTo>
                    <a:pt x="229" y="29"/>
                    <a:pt x="232" y="26"/>
                    <a:pt x="234" y="24"/>
                  </a:cubicBezTo>
                  <a:cubicBezTo>
                    <a:pt x="235" y="24"/>
                    <a:pt x="235" y="24"/>
                    <a:pt x="235" y="24"/>
                  </a:cubicBezTo>
                  <a:cubicBezTo>
                    <a:pt x="237" y="22"/>
                    <a:pt x="237" y="22"/>
                    <a:pt x="237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8" y="22"/>
                    <a:pt x="238" y="22"/>
                    <a:pt x="238" y="22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42" y="20"/>
                    <a:pt x="248" y="19"/>
                    <a:pt x="251" y="20"/>
                  </a:cubicBezTo>
                  <a:cubicBezTo>
                    <a:pt x="254" y="23"/>
                    <a:pt x="258" y="26"/>
                    <a:pt x="261" y="29"/>
                  </a:cubicBezTo>
                  <a:cubicBezTo>
                    <a:pt x="263" y="31"/>
                    <a:pt x="268" y="36"/>
                    <a:pt x="269" y="38"/>
                  </a:cubicBezTo>
                  <a:cubicBezTo>
                    <a:pt x="269" y="42"/>
                    <a:pt x="265" y="45"/>
                    <a:pt x="263" y="47"/>
                  </a:cubicBezTo>
                  <a:cubicBezTo>
                    <a:pt x="257" y="48"/>
                    <a:pt x="255" y="44"/>
                    <a:pt x="252" y="41"/>
                  </a:cubicBezTo>
                  <a:cubicBezTo>
                    <a:pt x="250" y="39"/>
                    <a:pt x="248" y="37"/>
                    <a:pt x="247" y="36"/>
                  </a:cubicBezTo>
                  <a:cubicBezTo>
                    <a:pt x="243" y="39"/>
                    <a:pt x="239" y="42"/>
                    <a:pt x="236" y="45"/>
                  </a:cubicBezTo>
                  <a:cubicBezTo>
                    <a:pt x="243" y="52"/>
                    <a:pt x="243" y="52"/>
                    <a:pt x="243" y="52"/>
                  </a:cubicBezTo>
                  <a:cubicBezTo>
                    <a:pt x="248" y="56"/>
                    <a:pt x="251" y="62"/>
                    <a:pt x="259" y="63"/>
                  </a:cubicBezTo>
                  <a:cubicBezTo>
                    <a:pt x="268" y="64"/>
                    <a:pt x="273" y="61"/>
                    <a:pt x="279" y="57"/>
                  </a:cubicBezTo>
                  <a:cubicBezTo>
                    <a:pt x="287" y="53"/>
                    <a:pt x="294" y="49"/>
                    <a:pt x="303" y="46"/>
                  </a:cubicBezTo>
                  <a:cubicBezTo>
                    <a:pt x="305" y="44"/>
                    <a:pt x="308" y="43"/>
                    <a:pt x="310" y="42"/>
                  </a:cubicBezTo>
                  <a:cubicBezTo>
                    <a:pt x="313" y="42"/>
                    <a:pt x="315" y="41"/>
                    <a:pt x="318" y="41"/>
                  </a:cubicBezTo>
                  <a:cubicBezTo>
                    <a:pt x="321" y="41"/>
                    <a:pt x="326" y="42"/>
                    <a:pt x="329" y="45"/>
                  </a:cubicBezTo>
                  <a:cubicBezTo>
                    <a:pt x="331" y="48"/>
                    <a:pt x="333" y="52"/>
                    <a:pt x="335" y="56"/>
                  </a:cubicBezTo>
                  <a:cubicBezTo>
                    <a:pt x="336" y="59"/>
                    <a:pt x="339" y="66"/>
                    <a:pt x="338" y="68"/>
                  </a:cubicBezTo>
                  <a:cubicBezTo>
                    <a:pt x="337" y="72"/>
                    <a:pt x="333" y="73"/>
                    <a:pt x="329" y="73"/>
                  </a:cubicBezTo>
                  <a:cubicBezTo>
                    <a:pt x="324" y="73"/>
                    <a:pt x="323" y="68"/>
                    <a:pt x="322" y="64"/>
                  </a:cubicBezTo>
                  <a:cubicBezTo>
                    <a:pt x="321" y="62"/>
                    <a:pt x="320" y="60"/>
                    <a:pt x="319" y="57"/>
                  </a:cubicBezTo>
                  <a:cubicBezTo>
                    <a:pt x="314" y="59"/>
                    <a:pt x="310" y="60"/>
                    <a:pt x="306" y="62"/>
                  </a:cubicBezTo>
                  <a:cubicBezTo>
                    <a:pt x="309" y="71"/>
                    <a:pt x="309" y="71"/>
                    <a:pt x="309" y="71"/>
                  </a:cubicBezTo>
                  <a:cubicBezTo>
                    <a:pt x="312" y="76"/>
                    <a:pt x="313" y="84"/>
                    <a:pt x="320" y="87"/>
                  </a:cubicBezTo>
                  <a:cubicBezTo>
                    <a:pt x="328" y="92"/>
                    <a:pt x="333" y="91"/>
                    <a:pt x="341" y="90"/>
                  </a:cubicBezTo>
                  <a:cubicBezTo>
                    <a:pt x="349" y="88"/>
                    <a:pt x="358" y="88"/>
                    <a:pt x="367" y="88"/>
                  </a:cubicBezTo>
                  <a:cubicBezTo>
                    <a:pt x="373" y="88"/>
                    <a:pt x="373" y="88"/>
                    <a:pt x="373" y="88"/>
                  </a:cubicBezTo>
                  <a:cubicBezTo>
                    <a:pt x="377" y="88"/>
                    <a:pt x="380" y="89"/>
                    <a:pt x="383" y="90"/>
                  </a:cubicBezTo>
                  <a:cubicBezTo>
                    <a:pt x="386" y="91"/>
                    <a:pt x="390" y="94"/>
                    <a:pt x="392" y="97"/>
                  </a:cubicBezTo>
                  <a:cubicBezTo>
                    <a:pt x="392" y="101"/>
                    <a:pt x="392" y="106"/>
                    <a:pt x="392" y="110"/>
                  </a:cubicBezTo>
                  <a:cubicBezTo>
                    <a:pt x="393" y="113"/>
                    <a:pt x="393" y="120"/>
                    <a:pt x="391" y="123"/>
                  </a:cubicBezTo>
                  <a:cubicBezTo>
                    <a:pt x="389" y="125"/>
                    <a:pt x="384" y="125"/>
                    <a:pt x="381" y="124"/>
                  </a:cubicBezTo>
                  <a:cubicBezTo>
                    <a:pt x="376" y="122"/>
                    <a:pt x="378" y="117"/>
                    <a:pt x="378" y="113"/>
                  </a:cubicBezTo>
                  <a:cubicBezTo>
                    <a:pt x="378" y="110"/>
                    <a:pt x="377" y="108"/>
                    <a:pt x="378" y="105"/>
                  </a:cubicBezTo>
                  <a:cubicBezTo>
                    <a:pt x="373" y="105"/>
                    <a:pt x="368" y="104"/>
                    <a:pt x="363" y="104"/>
                  </a:cubicBezTo>
                  <a:cubicBezTo>
                    <a:pt x="363" y="114"/>
                    <a:pt x="363" y="114"/>
                    <a:pt x="363" y="114"/>
                  </a:cubicBezTo>
                  <a:cubicBezTo>
                    <a:pt x="364" y="120"/>
                    <a:pt x="362" y="127"/>
                    <a:pt x="367" y="133"/>
                  </a:cubicBezTo>
                  <a:cubicBezTo>
                    <a:pt x="373" y="140"/>
                    <a:pt x="378" y="142"/>
                    <a:pt x="386" y="143"/>
                  </a:cubicBezTo>
                  <a:cubicBezTo>
                    <a:pt x="393" y="146"/>
                    <a:pt x="402" y="148"/>
                    <a:pt x="410" y="152"/>
                  </a:cubicBezTo>
                  <a:cubicBezTo>
                    <a:pt x="418" y="155"/>
                    <a:pt x="418" y="155"/>
                    <a:pt x="418" y="155"/>
                  </a:cubicBezTo>
                  <a:cubicBezTo>
                    <a:pt x="420" y="156"/>
                    <a:pt x="422" y="158"/>
                    <a:pt x="424" y="159"/>
                  </a:cubicBezTo>
                  <a:cubicBezTo>
                    <a:pt x="426" y="161"/>
                    <a:pt x="429" y="166"/>
                    <a:pt x="429" y="170"/>
                  </a:cubicBezTo>
                  <a:cubicBezTo>
                    <a:pt x="428" y="174"/>
                    <a:pt x="427" y="178"/>
                    <a:pt x="425" y="182"/>
                  </a:cubicBezTo>
                  <a:cubicBezTo>
                    <a:pt x="424" y="185"/>
                    <a:pt x="422" y="192"/>
                    <a:pt x="419" y="193"/>
                  </a:cubicBezTo>
                  <a:cubicBezTo>
                    <a:pt x="416" y="195"/>
                    <a:pt x="411" y="193"/>
                    <a:pt x="409" y="190"/>
                  </a:cubicBezTo>
                  <a:cubicBezTo>
                    <a:pt x="405" y="186"/>
                    <a:pt x="409" y="182"/>
                    <a:pt x="410" y="179"/>
                  </a:cubicBezTo>
                  <a:cubicBezTo>
                    <a:pt x="412" y="176"/>
                    <a:pt x="412" y="174"/>
                    <a:pt x="413" y="172"/>
                  </a:cubicBezTo>
                  <a:cubicBezTo>
                    <a:pt x="409" y="169"/>
                    <a:pt x="405" y="167"/>
                    <a:pt x="401" y="165"/>
                  </a:cubicBezTo>
                  <a:cubicBezTo>
                    <a:pt x="397" y="174"/>
                    <a:pt x="397" y="174"/>
                    <a:pt x="397" y="174"/>
                  </a:cubicBezTo>
                  <a:cubicBezTo>
                    <a:pt x="395" y="180"/>
                    <a:pt x="391" y="186"/>
                    <a:pt x="393" y="194"/>
                  </a:cubicBezTo>
                  <a:cubicBezTo>
                    <a:pt x="395" y="202"/>
                    <a:pt x="400" y="206"/>
                    <a:pt x="406" y="210"/>
                  </a:cubicBezTo>
                  <a:cubicBezTo>
                    <a:pt x="412" y="215"/>
                    <a:pt x="419" y="221"/>
                    <a:pt x="426" y="227"/>
                  </a:cubicBezTo>
                  <a:cubicBezTo>
                    <a:pt x="427" y="228"/>
                    <a:pt x="427" y="228"/>
                    <a:pt x="427" y="228"/>
                  </a:cubicBezTo>
                  <a:cubicBezTo>
                    <a:pt x="430" y="232"/>
                    <a:pt x="434" y="236"/>
                    <a:pt x="435" y="240"/>
                  </a:cubicBezTo>
                  <a:cubicBezTo>
                    <a:pt x="437" y="243"/>
                    <a:pt x="438" y="248"/>
                    <a:pt x="437" y="25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6" name="Rectangle 494"/>
            <p:cNvSpPr>
              <a:spLocks noChangeArrowheads="1"/>
            </p:cNvSpPr>
            <p:nvPr/>
          </p:nvSpPr>
          <p:spPr bwMode="auto">
            <a:xfrm>
              <a:off x="4829175" y="1768475"/>
              <a:ext cx="2519363" cy="30163"/>
            </a:xfrm>
            <a:prstGeom prst="rect">
              <a:avLst/>
            </a:prstGeom>
            <a:solidFill>
              <a:srgbClr val="663D0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7" name="Freeform 495"/>
            <p:cNvSpPr>
              <a:spLocks/>
            </p:cNvSpPr>
            <p:nvPr/>
          </p:nvSpPr>
          <p:spPr bwMode="auto">
            <a:xfrm>
              <a:off x="5345113" y="1860550"/>
              <a:ext cx="155575" cy="1301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4" y="0"/>
                </a:cxn>
                <a:cxn ang="0">
                  <a:pos x="64" y="1"/>
                </a:cxn>
                <a:cxn ang="0">
                  <a:pos x="60" y="6"/>
                </a:cxn>
                <a:cxn ang="0">
                  <a:pos x="60" y="8"/>
                </a:cxn>
                <a:cxn ang="0">
                  <a:pos x="66" y="52"/>
                </a:cxn>
                <a:cxn ang="0">
                  <a:pos x="67" y="56"/>
                </a:cxn>
                <a:cxn ang="0">
                  <a:pos x="70" y="57"/>
                </a:cxn>
                <a:cxn ang="0">
                  <a:pos x="70" y="58"/>
                </a:cxn>
                <a:cxn ang="0">
                  <a:pos x="57" y="58"/>
                </a:cxn>
                <a:cxn ang="0">
                  <a:pos x="57" y="57"/>
                </a:cxn>
                <a:cxn ang="0">
                  <a:pos x="60" y="55"/>
                </a:cxn>
                <a:cxn ang="0">
                  <a:pos x="59" y="52"/>
                </a:cxn>
                <a:cxn ang="0">
                  <a:pos x="53" y="10"/>
                </a:cxn>
                <a:cxn ang="0">
                  <a:pos x="33" y="58"/>
                </a:cxn>
                <a:cxn ang="0">
                  <a:pos x="32" y="58"/>
                </a:cxn>
                <a:cxn ang="0">
                  <a:pos x="12" y="10"/>
                </a:cxn>
                <a:cxn ang="0">
                  <a:pos x="6" y="53"/>
                </a:cxn>
                <a:cxn ang="0">
                  <a:pos x="6" y="55"/>
                </a:cxn>
                <a:cxn ang="0">
                  <a:pos x="8" y="57"/>
                </a:cxn>
                <a:cxn ang="0">
                  <a:pos x="8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2" y="57"/>
                </a:cxn>
                <a:cxn ang="0">
                  <a:pos x="3" y="55"/>
                </a:cxn>
                <a:cxn ang="0">
                  <a:pos x="3" y="53"/>
                </a:cxn>
                <a:cxn ang="0">
                  <a:pos x="10" y="6"/>
                </a:cxn>
                <a:cxn ang="0">
                  <a:pos x="7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15" y="0"/>
                </a:cxn>
                <a:cxn ang="0">
                  <a:pos x="35" y="47"/>
                </a:cxn>
                <a:cxn ang="0">
                  <a:pos x="55" y="0"/>
                </a:cxn>
              </a:cxnLst>
              <a:rect l="0" t="0" r="r" b="b"/>
              <a:pathLst>
                <a:path w="70" h="58">
                  <a:moveTo>
                    <a:pt x="55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1" y="1"/>
                    <a:pt x="60" y="3"/>
                    <a:pt x="60" y="6"/>
                  </a:cubicBezTo>
                  <a:cubicBezTo>
                    <a:pt x="60" y="6"/>
                    <a:pt x="60" y="7"/>
                    <a:pt x="60" y="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6" y="54"/>
                    <a:pt x="67" y="55"/>
                    <a:pt x="67" y="56"/>
                  </a:cubicBezTo>
                  <a:cubicBezTo>
                    <a:pt x="68" y="57"/>
                    <a:pt x="69" y="57"/>
                    <a:pt x="70" y="57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9" y="57"/>
                    <a:pt x="60" y="56"/>
                    <a:pt x="60" y="55"/>
                  </a:cubicBezTo>
                  <a:cubicBezTo>
                    <a:pt x="60" y="54"/>
                    <a:pt x="60" y="54"/>
                    <a:pt x="59" y="52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2" y="58"/>
                    <a:pt x="32" y="58"/>
                    <a:pt x="32" y="5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4"/>
                    <a:pt x="6" y="55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7"/>
                    <a:pt x="2" y="57"/>
                  </a:cubicBezTo>
                  <a:cubicBezTo>
                    <a:pt x="3" y="56"/>
                    <a:pt x="3" y="56"/>
                    <a:pt x="3" y="55"/>
                  </a:cubicBezTo>
                  <a:cubicBezTo>
                    <a:pt x="3" y="54"/>
                    <a:pt x="3" y="54"/>
                    <a:pt x="3" y="5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4"/>
                    <a:pt x="8" y="2"/>
                    <a:pt x="7" y="2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5" y="47"/>
                    <a:pt x="35" y="47"/>
                    <a:pt x="35" y="4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8" name="Freeform 496"/>
            <p:cNvSpPr>
              <a:spLocks/>
            </p:cNvSpPr>
            <p:nvPr/>
          </p:nvSpPr>
          <p:spPr bwMode="auto">
            <a:xfrm>
              <a:off x="5565775" y="1860550"/>
              <a:ext cx="85725" cy="130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36" y="0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4" y="3"/>
                </a:cxn>
                <a:cxn ang="0">
                  <a:pos x="30" y="2"/>
                </a:cxn>
                <a:cxn ang="0">
                  <a:pos x="11" y="2"/>
                </a:cxn>
                <a:cxn ang="0">
                  <a:pos x="11" y="28"/>
                </a:cxn>
                <a:cxn ang="0">
                  <a:pos x="28" y="28"/>
                </a:cxn>
                <a:cxn ang="0">
                  <a:pos x="32" y="27"/>
                </a:cxn>
                <a:cxn ang="0">
                  <a:pos x="32" y="26"/>
                </a:cxn>
                <a:cxn ang="0">
                  <a:pos x="33" y="26"/>
                </a:cxn>
                <a:cxn ang="0">
                  <a:pos x="33" y="31"/>
                </a:cxn>
                <a:cxn ang="0">
                  <a:pos x="32" y="31"/>
                </a:cxn>
                <a:cxn ang="0">
                  <a:pos x="31" y="30"/>
                </a:cxn>
                <a:cxn ang="0">
                  <a:pos x="29" y="30"/>
                </a:cxn>
                <a:cxn ang="0">
                  <a:pos x="11" y="30"/>
                </a:cxn>
                <a:cxn ang="0">
                  <a:pos x="11" y="47"/>
                </a:cxn>
                <a:cxn ang="0">
                  <a:pos x="11" y="53"/>
                </a:cxn>
                <a:cxn ang="0">
                  <a:pos x="14" y="55"/>
                </a:cxn>
                <a:cxn ang="0">
                  <a:pos x="19" y="56"/>
                </a:cxn>
                <a:cxn ang="0">
                  <a:pos x="29" y="56"/>
                </a:cxn>
                <a:cxn ang="0">
                  <a:pos x="35" y="56"/>
                </a:cxn>
                <a:cxn ang="0">
                  <a:pos x="37" y="54"/>
                </a:cxn>
                <a:cxn ang="0">
                  <a:pos x="39" y="50"/>
                </a:cxn>
                <a:cxn ang="0">
                  <a:pos x="39" y="50"/>
                </a:cxn>
                <a:cxn ang="0">
                  <a:pos x="39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3"/>
                </a:cxn>
                <a:cxn ang="0">
                  <a:pos x="4" y="7"/>
                </a:cxn>
                <a:cxn ang="0">
                  <a:pos x="3" y="2"/>
                </a:cxn>
                <a:cxn ang="0">
                  <a:pos x="0" y="1"/>
                </a:cxn>
              </a:cxnLst>
              <a:rect l="0" t="0" r="r" b="b"/>
              <a:pathLst>
                <a:path w="39" h="58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5"/>
                    <a:pt x="34" y="3"/>
                    <a:pt x="34" y="3"/>
                  </a:cubicBezTo>
                  <a:cubicBezTo>
                    <a:pt x="33" y="2"/>
                    <a:pt x="32" y="2"/>
                    <a:pt x="3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0" y="28"/>
                    <a:pt x="31" y="28"/>
                    <a:pt x="32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0"/>
                    <a:pt x="31" y="30"/>
                  </a:cubicBezTo>
                  <a:cubicBezTo>
                    <a:pt x="31" y="30"/>
                    <a:pt x="30" y="30"/>
                    <a:pt x="29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11" y="50"/>
                    <a:pt x="11" y="52"/>
                    <a:pt x="11" y="53"/>
                  </a:cubicBezTo>
                  <a:cubicBezTo>
                    <a:pt x="12" y="54"/>
                    <a:pt x="13" y="55"/>
                    <a:pt x="14" y="55"/>
                  </a:cubicBezTo>
                  <a:cubicBezTo>
                    <a:pt x="15" y="56"/>
                    <a:pt x="16" y="56"/>
                    <a:pt x="1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2" y="56"/>
                    <a:pt x="34" y="56"/>
                    <a:pt x="35" y="56"/>
                  </a:cubicBezTo>
                  <a:cubicBezTo>
                    <a:pt x="36" y="55"/>
                    <a:pt x="37" y="55"/>
                    <a:pt x="37" y="54"/>
                  </a:cubicBezTo>
                  <a:cubicBezTo>
                    <a:pt x="38" y="54"/>
                    <a:pt x="38" y="52"/>
                    <a:pt x="39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7"/>
                    <a:pt x="3" y="56"/>
                  </a:cubicBezTo>
                  <a:cubicBezTo>
                    <a:pt x="4" y="56"/>
                    <a:pt x="4" y="55"/>
                    <a:pt x="4" y="53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3"/>
                    <a:pt x="3" y="2"/>
                  </a:cubicBezTo>
                  <a:cubicBezTo>
                    <a:pt x="3" y="1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69" name="Freeform 497"/>
            <p:cNvSpPr>
              <a:spLocks/>
            </p:cNvSpPr>
            <p:nvPr/>
          </p:nvSpPr>
          <p:spPr bwMode="auto">
            <a:xfrm>
              <a:off x="5711825" y="1860550"/>
              <a:ext cx="155575" cy="130175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0" y="6"/>
                </a:cxn>
                <a:cxn ang="0">
                  <a:pos x="60" y="8"/>
                </a:cxn>
                <a:cxn ang="0">
                  <a:pos x="66" y="52"/>
                </a:cxn>
                <a:cxn ang="0">
                  <a:pos x="67" y="56"/>
                </a:cxn>
                <a:cxn ang="0">
                  <a:pos x="70" y="57"/>
                </a:cxn>
                <a:cxn ang="0">
                  <a:pos x="70" y="58"/>
                </a:cxn>
                <a:cxn ang="0">
                  <a:pos x="57" y="58"/>
                </a:cxn>
                <a:cxn ang="0">
                  <a:pos x="57" y="57"/>
                </a:cxn>
                <a:cxn ang="0">
                  <a:pos x="60" y="55"/>
                </a:cxn>
                <a:cxn ang="0">
                  <a:pos x="60" y="52"/>
                </a:cxn>
                <a:cxn ang="0">
                  <a:pos x="54" y="10"/>
                </a:cxn>
                <a:cxn ang="0">
                  <a:pos x="33" y="58"/>
                </a:cxn>
                <a:cxn ang="0">
                  <a:pos x="33" y="58"/>
                </a:cxn>
                <a:cxn ang="0">
                  <a:pos x="12" y="10"/>
                </a:cxn>
                <a:cxn ang="0">
                  <a:pos x="6" y="53"/>
                </a:cxn>
                <a:cxn ang="0">
                  <a:pos x="6" y="55"/>
                </a:cxn>
                <a:cxn ang="0">
                  <a:pos x="9" y="57"/>
                </a:cxn>
                <a:cxn ang="0">
                  <a:pos x="9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2" y="57"/>
                </a:cxn>
                <a:cxn ang="0">
                  <a:pos x="3" y="55"/>
                </a:cxn>
                <a:cxn ang="0">
                  <a:pos x="4" y="53"/>
                </a:cxn>
                <a:cxn ang="0">
                  <a:pos x="10" y="6"/>
                </a:cxn>
                <a:cxn ang="0">
                  <a:pos x="7" y="2"/>
                </a:cxn>
                <a:cxn ang="0">
                  <a:pos x="4" y="1"/>
                </a:cxn>
                <a:cxn ang="0">
                  <a:pos x="4" y="0"/>
                </a:cxn>
                <a:cxn ang="0">
                  <a:pos x="15" y="0"/>
                </a:cxn>
                <a:cxn ang="0">
                  <a:pos x="35" y="47"/>
                </a:cxn>
                <a:cxn ang="0">
                  <a:pos x="55" y="0"/>
                </a:cxn>
              </a:cxnLst>
              <a:rect l="0" t="0" r="r" b="b"/>
              <a:pathLst>
                <a:path w="70" h="58">
                  <a:moveTo>
                    <a:pt x="55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1"/>
                    <a:pt x="60" y="3"/>
                    <a:pt x="60" y="6"/>
                  </a:cubicBezTo>
                  <a:cubicBezTo>
                    <a:pt x="60" y="6"/>
                    <a:pt x="60" y="7"/>
                    <a:pt x="60" y="8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7" y="54"/>
                    <a:pt x="67" y="55"/>
                    <a:pt x="67" y="56"/>
                  </a:cubicBezTo>
                  <a:cubicBezTo>
                    <a:pt x="68" y="57"/>
                    <a:pt x="69" y="57"/>
                    <a:pt x="70" y="57"/>
                  </a:cubicBezTo>
                  <a:cubicBezTo>
                    <a:pt x="70" y="58"/>
                    <a:pt x="70" y="58"/>
                    <a:pt x="70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9" y="57"/>
                    <a:pt x="60" y="56"/>
                    <a:pt x="60" y="55"/>
                  </a:cubicBezTo>
                  <a:cubicBezTo>
                    <a:pt x="60" y="54"/>
                    <a:pt x="60" y="54"/>
                    <a:pt x="60" y="52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4"/>
                    <a:pt x="6" y="55"/>
                  </a:cubicBezTo>
                  <a:cubicBezTo>
                    <a:pt x="6" y="56"/>
                    <a:pt x="7" y="57"/>
                    <a:pt x="9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2" y="57"/>
                    <a:pt x="2" y="57"/>
                  </a:cubicBezTo>
                  <a:cubicBezTo>
                    <a:pt x="3" y="56"/>
                    <a:pt x="3" y="56"/>
                    <a:pt x="3" y="55"/>
                  </a:cubicBezTo>
                  <a:cubicBezTo>
                    <a:pt x="4" y="54"/>
                    <a:pt x="4" y="54"/>
                    <a:pt x="4" y="5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4"/>
                    <a:pt x="8" y="2"/>
                    <a:pt x="7" y="2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5" y="47"/>
                    <a:pt x="35" y="47"/>
                    <a:pt x="35" y="4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0" name="Freeform 498"/>
            <p:cNvSpPr>
              <a:spLocks noEditPoints="1"/>
            </p:cNvSpPr>
            <p:nvPr/>
          </p:nvSpPr>
          <p:spPr bwMode="auto">
            <a:xfrm>
              <a:off x="5930900" y="1860550"/>
              <a:ext cx="92075" cy="130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25" y="1"/>
                </a:cxn>
                <a:cxn ang="0">
                  <a:pos x="30" y="3"/>
                </a:cxn>
                <a:cxn ang="0">
                  <a:pos x="34" y="7"/>
                </a:cxn>
                <a:cxn ang="0">
                  <a:pos x="36" y="14"/>
                </a:cxn>
                <a:cxn ang="0">
                  <a:pos x="29" y="25"/>
                </a:cxn>
                <a:cxn ang="0">
                  <a:pos x="38" y="31"/>
                </a:cxn>
                <a:cxn ang="0">
                  <a:pos x="41" y="40"/>
                </a:cxn>
                <a:cxn ang="0">
                  <a:pos x="39" y="50"/>
                </a:cxn>
                <a:cxn ang="0">
                  <a:pos x="32" y="56"/>
                </a:cxn>
                <a:cxn ang="0">
                  <a:pos x="23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4" y="56"/>
                </a:cxn>
                <a:cxn ang="0">
                  <a:pos x="4" y="51"/>
                </a:cxn>
                <a:cxn ang="0">
                  <a:pos x="4" y="7"/>
                </a:cxn>
                <a:cxn ang="0">
                  <a:pos x="4" y="3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11" y="1"/>
                </a:cxn>
                <a:cxn ang="0">
                  <a:pos x="11" y="27"/>
                </a:cxn>
                <a:cxn ang="0">
                  <a:pos x="18" y="27"/>
                </a:cxn>
                <a:cxn ang="0">
                  <a:pos x="28" y="23"/>
                </a:cxn>
                <a:cxn ang="0">
                  <a:pos x="30" y="15"/>
                </a:cxn>
                <a:cxn ang="0">
                  <a:pos x="28" y="7"/>
                </a:cxn>
                <a:cxn ang="0">
                  <a:pos x="23" y="3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16" y="28"/>
                </a:cxn>
                <a:cxn ang="0">
                  <a:pos x="11" y="28"/>
                </a:cxn>
                <a:cxn ang="0">
                  <a:pos x="11" y="46"/>
                </a:cxn>
                <a:cxn ang="0">
                  <a:pos x="11" y="51"/>
                </a:cxn>
                <a:cxn ang="0">
                  <a:pos x="13" y="53"/>
                </a:cxn>
                <a:cxn ang="0">
                  <a:pos x="16" y="55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44"/>
                </a:cxn>
                <a:cxn ang="0">
                  <a:pos x="33" y="34"/>
                </a:cxn>
                <a:cxn ang="0">
                  <a:pos x="27" y="29"/>
                </a:cxn>
                <a:cxn ang="0">
                  <a:pos x="16" y="28"/>
                </a:cxn>
              </a:cxnLst>
              <a:rect l="0" t="0" r="r" b="b"/>
              <a:pathLst>
                <a:path w="41" h="58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0"/>
                    <a:pt x="23" y="0"/>
                    <a:pt x="25" y="1"/>
                  </a:cubicBezTo>
                  <a:cubicBezTo>
                    <a:pt x="26" y="1"/>
                    <a:pt x="28" y="2"/>
                    <a:pt x="30" y="3"/>
                  </a:cubicBezTo>
                  <a:cubicBezTo>
                    <a:pt x="32" y="4"/>
                    <a:pt x="33" y="5"/>
                    <a:pt x="34" y="7"/>
                  </a:cubicBezTo>
                  <a:cubicBezTo>
                    <a:pt x="35" y="9"/>
                    <a:pt x="36" y="11"/>
                    <a:pt x="36" y="14"/>
                  </a:cubicBezTo>
                  <a:cubicBezTo>
                    <a:pt x="36" y="19"/>
                    <a:pt x="34" y="23"/>
                    <a:pt x="29" y="25"/>
                  </a:cubicBezTo>
                  <a:cubicBezTo>
                    <a:pt x="33" y="26"/>
                    <a:pt x="36" y="28"/>
                    <a:pt x="38" y="31"/>
                  </a:cubicBezTo>
                  <a:cubicBezTo>
                    <a:pt x="40" y="33"/>
                    <a:pt x="41" y="37"/>
                    <a:pt x="41" y="40"/>
                  </a:cubicBezTo>
                  <a:cubicBezTo>
                    <a:pt x="41" y="44"/>
                    <a:pt x="40" y="47"/>
                    <a:pt x="39" y="50"/>
                  </a:cubicBezTo>
                  <a:cubicBezTo>
                    <a:pt x="37" y="53"/>
                    <a:pt x="35" y="55"/>
                    <a:pt x="32" y="56"/>
                  </a:cubicBezTo>
                  <a:cubicBezTo>
                    <a:pt x="30" y="57"/>
                    <a:pt x="27" y="58"/>
                    <a:pt x="23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3" y="57"/>
                    <a:pt x="4" y="56"/>
                  </a:cubicBezTo>
                  <a:cubicBezTo>
                    <a:pt x="4" y="55"/>
                    <a:pt x="4" y="54"/>
                    <a:pt x="4" y="5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2"/>
                    <a:pt x="4" y="2"/>
                    <a:pt x="3" y="1"/>
                  </a:cubicBezTo>
                  <a:cubicBezTo>
                    <a:pt x="3" y="1"/>
                    <a:pt x="2" y="1"/>
                    <a:pt x="0" y="1"/>
                  </a:cubicBezTo>
                  <a:close/>
                  <a:moveTo>
                    <a:pt x="11" y="1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7"/>
                    <a:pt x="26" y="25"/>
                    <a:pt x="28" y="23"/>
                  </a:cubicBezTo>
                  <a:cubicBezTo>
                    <a:pt x="29" y="20"/>
                    <a:pt x="30" y="17"/>
                    <a:pt x="30" y="15"/>
                  </a:cubicBezTo>
                  <a:cubicBezTo>
                    <a:pt x="30" y="12"/>
                    <a:pt x="29" y="9"/>
                    <a:pt x="28" y="7"/>
                  </a:cubicBezTo>
                  <a:cubicBezTo>
                    <a:pt x="27" y="5"/>
                    <a:pt x="25" y="4"/>
                    <a:pt x="23" y="3"/>
                  </a:cubicBezTo>
                  <a:cubicBezTo>
                    <a:pt x="21" y="2"/>
                    <a:pt x="17" y="1"/>
                    <a:pt x="13" y="1"/>
                  </a:cubicBezTo>
                  <a:lnTo>
                    <a:pt x="11" y="1"/>
                  </a:lnTo>
                  <a:close/>
                  <a:moveTo>
                    <a:pt x="16" y="28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49"/>
                    <a:pt x="11" y="50"/>
                    <a:pt x="11" y="51"/>
                  </a:cubicBezTo>
                  <a:cubicBezTo>
                    <a:pt x="12" y="52"/>
                    <a:pt x="12" y="53"/>
                    <a:pt x="13" y="53"/>
                  </a:cubicBezTo>
                  <a:cubicBezTo>
                    <a:pt x="13" y="54"/>
                    <a:pt x="15" y="55"/>
                    <a:pt x="16" y="55"/>
                  </a:cubicBezTo>
                  <a:cubicBezTo>
                    <a:pt x="18" y="56"/>
                    <a:pt x="20" y="56"/>
                    <a:pt x="23" y="56"/>
                  </a:cubicBezTo>
                  <a:cubicBezTo>
                    <a:pt x="27" y="56"/>
                    <a:pt x="30" y="55"/>
                    <a:pt x="32" y="53"/>
                  </a:cubicBezTo>
                  <a:cubicBezTo>
                    <a:pt x="34" y="51"/>
                    <a:pt x="35" y="48"/>
                    <a:pt x="35" y="44"/>
                  </a:cubicBezTo>
                  <a:cubicBezTo>
                    <a:pt x="35" y="40"/>
                    <a:pt x="34" y="36"/>
                    <a:pt x="33" y="34"/>
                  </a:cubicBezTo>
                  <a:cubicBezTo>
                    <a:pt x="31" y="31"/>
                    <a:pt x="29" y="29"/>
                    <a:pt x="27" y="29"/>
                  </a:cubicBezTo>
                  <a:cubicBezTo>
                    <a:pt x="25" y="28"/>
                    <a:pt x="21" y="28"/>
                    <a:pt x="16" y="28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1" name="Freeform 499"/>
            <p:cNvSpPr>
              <a:spLocks noEditPoints="1"/>
            </p:cNvSpPr>
            <p:nvPr/>
          </p:nvSpPr>
          <p:spPr bwMode="auto">
            <a:xfrm>
              <a:off x="6094413" y="1860550"/>
              <a:ext cx="130175" cy="1301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25" y="0"/>
                </a:cxn>
                <a:cxn ang="0">
                  <a:pos x="30" y="2"/>
                </a:cxn>
                <a:cxn ang="0">
                  <a:pos x="35" y="6"/>
                </a:cxn>
                <a:cxn ang="0">
                  <a:pos x="36" y="13"/>
                </a:cxn>
                <a:cxn ang="0">
                  <a:pos x="34" y="21"/>
                </a:cxn>
                <a:cxn ang="0">
                  <a:pos x="26" y="28"/>
                </a:cxn>
                <a:cxn ang="0">
                  <a:pos x="30" y="34"/>
                </a:cxn>
                <a:cxn ang="0">
                  <a:pos x="37" y="45"/>
                </a:cxn>
                <a:cxn ang="0">
                  <a:pos x="46" y="54"/>
                </a:cxn>
                <a:cxn ang="0">
                  <a:pos x="52" y="56"/>
                </a:cxn>
                <a:cxn ang="0">
                  <a:pos x="59" y="54"/>
                </a:cxn>
                <a:cxn ang="0">
                  <a:pos x="59" y="54"/>
                </a:cxn>
                <a:cxn ang="0">
                  <a:pos x="47" y="58"/>
                </a:cxn>
                <a:cxn ang="0">
                  <a:pos x="38" y="55"/>
                </a:cxn>
                <a:cxn ang="0">
                  <a:pos x="26" y="39"/>
                </a:cxn>
                <a:cxn ang="0">
                  <a:pos x="26" y="39"/>
                </a:cxn>
                <a:cxn ang="0">
                  <a:pos x="20" y="30"/>
                </a:cxn>
                <a:cxn ang="0">
                  <a:pos x="15" y="30"/>
                </a:cxn>
                <a:cxn ang="0">
                  <a:pos x="10" y="30"/>
                </a:cxn>
                <a:cxn ang="0">
                  <a:pos x="10" y="52"/>
                </a:cxn>
                <a:cxn ang="0">
                  <a:pos x="11" y="56"/>
                </a:cxn>
                <a:cxn ang="0">
                  <a:pos x="14" y="57"/>
                </a:cxn>
                <a:cxn ang="0">
                  <a:pos x="14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2"/>
                </a:cxn>
                <a:cxn ang="0">
                  <a:pos x="4" y="6"/>
                </a:cxn>
                <a:cxn ang="0">
                  <a:pos x="3" y="2"/>
                </a:cxn>
                <a:cxn ang="0">
                  <a:pos x="0" y="1"/>
                </a:cxn>
                <a:cxn ang="0">
                  <a:pos x="10" y="2"/>
                </a:cxn>
                <a:cxn ang="0">
                  <a:pos x="10" y="29"/>
                </a:cxn>
                <a:cxn ang="0">
                  <a:pos x="16" y="29"/>
                </a:cxn>
                <a:cxn ang="0">
                  <a:pos x="27" y="25"/>
                </a:cxn>
                <a:cxn ang="0">
                  <a:pos x="30" y="17"/>
                </a:cxn>
                <a:cxn ang="0">
                  <a:pos x="27" y="6"/>
                </a:cxn>
                <a:cxn ang="0">
                  <a:pos x="15" y="2"/>
                </a:cxn>
                <a:cxn ang="0">
                  <a:pos x="10" y="2"/>
                </a:cxn>
              </a:cxnLst>
              <a:rect l="0" t="0" r="r" b="b"/>
              <a:pathLst>
                <a:path w="59" h="58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3" y="0"/>
                    <a:pt x="25" y="0"/>
                  </a:cubicBezTo>
                  <a:cubicBezTo>
                    <a:pt x="27" y="1"/>
                    <a:pt x="29" y="1"/>
                    <a:pt x="30" y="2"/>
                  </a:cubicBezTo>
                  <a:cubicBezTo>
                    <a:pt x="32" y="3"/>
                    <a:pt x="34" y="5"/>
                    <a:pt x="35" y="6"/>
                  </a:cubicBezTo>
                  <a:cubicBezTo>
                    <a:pt x="36" y="8"/>
                    <a:pt x="36" y="10"/>
                    <a:pt x="36" y="13"/>
                  </a:cubicBezTo>
                  <a:cubicBezTo>
                    <a:pt x="36" y="16"/>
                    <a:pt x="35" y="19"/>
                    <a:pt x="34" y="21"/>
                  </a:cubicBezTo>
                  <a:cubicBezTo>
                    <a:pt x="32" y="24"/>
                    <a:pt x="29" y="26"/>
                    <a:pt x="26" y="28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1" y="36"/>
                    <a:pt x="34" y="39"/>
                    <a:pt x="37" y="45"/>
                  </a:cubicBezTo>
                  <a:cubicBezTo>
                    <a:pt x="41" y="50"/>
                    <a:pt x="44" y="53"/>
                    <a:pt x="46" y="54"/>
                  </a:cubicBezTo>
                  <a:cubicBezTo>
                    <a:pt x="48" y="55"/>
                    <a:pt x="50" y="56"/>
                    <a:pt x="52" y="56"/>
                  </a:cubicBezTo>
                  <a:cubicBezTo>
                    <a:pt x="54" y="56"/>
                    <a:pt x="56" y="55"/>
                    <a:pt x="59" y="54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6" y="57"/>
                    <a:pt x="52" y="58"/>
                    <a:pt x="47" y="58"/>
                  </a:cubicBezTo>
                  <a:cubicBezTo>
                    <a:pt x="44" y="58"/>
                    <a:pt x="41" y="57"/>
                    <a:pt x="38" y="55"/>
                  </a:cubicBezTo>
                  <a:cubicBezTo>
                    <a:pt x="36" y="53"/>
                    <a:pt x="32" y="48"/>
                    <a:pt x="26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0" y="54"/>
                    <a:pt x="11" y="55"/>
                    <a:pt x="11" y="56"/>
                  </a:cubicBezTo>
                  <a:cubicBezTo>
                    <a:pt x="11" y="57"/>
                    <a:pt x="13" y="57"/>
                    <a:pt x="14" y="57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7"/>
                    <a:pt x="3" y="56"/>
                  </a:cubicBezTo>
                  <a:cubicBezTo>
                    <a:pt x="3" y="55"/>
                    <a:pt x="4" y="54"/>
                    <a:pt x="4" y="5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3" y="3"/>
                    <a:pt x="3" y="2"/>
                  </a:cubicBezTo>
                  <a:cubicBezTo>
                    <a:pt x="3" y="1"/>
                    <a:pt x="1" y="1"/>
                    <a:pt x="0" y="1"/>
                  </a:cubicBezTo>
                  <a:close/>
                  <a:moveTo>
                    <a:pt x="10" y="2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1" y="29"/>
                    <a:pt x="25" y="28"/>
                    <a:pt x="27" y="25"/>
                  </a:cubicBezTo>
                  <a:cubicBezTo>
                    <a:pt x="29" y="23"/>
                    <a:pt x="30" y="20"/>
                    <a:pt x="30" y="17"/>
                  </a:cubicBezTo>
                  <a:cubicBezTo>
                    <a:pt x="30" y="13"/>
                    <a:pt x="29" y="10"/>
                    <a:pt x="27" y="6"/>
                  </a:cubicBezTo>
                  <a:cubicBezTo>
                    <a:pt x="25" y="3"/>
                    <a:pt x="21" y="2"/>
                    <a:pt x="15" y="2"/>
                  </a:cubicBezTo>
                  <a:lnTo>
                    <a:pt x="10" y="2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2" name="Freeform 500"/>
            <p:cNvSpPr>
              <a:spLocks/>
            </p:cNvSpPr>
            <p:nvPr/>
          </p:nvSpPr>
          <p:spPr bwMode="auto">
            <a:xfrm>
              <a:off x="6289675" y="1860550"/>
              <a:ext cx="33338" cy="13017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3" y="1"/>
                </a:cxn>
                <a:cxn ang="0">
                  <a:pos x="11" y="3"/>
                </a:cxn>
                <a:cxn ang="0">
                  <a:pos x="11" y="7"/>
                </a:cxn>
                <a:cxn ang="0">
                  <a:pos x="11" y="51"/>
                </a:cxn>
                <a:cxn ang="0">
                  <a:pos x="11" y="55"/>
                </a:cxn>
                <a:cxn ang="0">
                  <a:pos x="12" y="57"/>
                </a:cxn>
                <a:cxn ang="0">
                  <a:pos x="15" y="57"/>
                </a:cxn>
                <a:cxn ang="0">
                  <a:pos x="15" y="58"/>
                </a:cxn>
                <a:cxn ang="0">
                  <a:pos x="0" y="58"/>
                </a:cxn>
                <a:cxn ang="0">
                  <a:pos x="0" y="57"/>
                </a:cxn>
                <a:cxn ang="0">
                  <a:pos x="4" y="56"/>
                </a:cxn>
                <a:cxn ang="0">
                  <a:pos x="4" y="51"/>
                </a:cxn>
                <a:cxn ang="0">
                  <a:pos x="4" y="7"/>
                </a:cxn>
                <a:cxn ang="0">
                  <a:pos x="4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5" y="0"/>
                </a:cxn>
              </a:cxnLst>
              <a:rect l="0" t="0" r="r" b="b"/>
              <a:pathLst>
                <a:path w="15" h="58">
                  <a:moveTo>
                    <a:pt x="15" y="0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1" y="3"/>
                    <a:pt x="11" y="5"/>
                    <a:pt x="11" y="7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1" y="53"/>
                    <a:pt x="11" y="55"/>
                    <a:pt x="11" y="55"/>
                  </a:cubicBezTo>
                  <a:cubicBezTo>
                    <a:pt x="11" y="56"/>
                    <a:pt x="12" y="56"/>
                    <a:pt x="12" y="57"/>
                  </a:cubicBezTo>
                  <a:cubicBezTo>
                    <a:pt x="13" y="57"/>
                    <a:pt x="14" y="57"/>
                    <a:pt x="15" y="57"/>
                  </a:cubicBezTo>
                  <a:cubicBezTo>
                    <a:pt x="15" y="58"/>
                    <a:pt x="15" y="58"/>
                    <a:pt x="15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" y="57"/>
                    <a:pt x="3" y="57"/>
                    <a:pt x="4" y="56"/>
                  </a:cubicBezTo>
                  <a:cubicBezTo>
                    <a:pt x="4" y="55"/>
                    <a:pt x="4" y="54"/>
                    <a:pt x="4" y="51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4" y="3"/>
                    <a:pt x="4" y="2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3" name="Freeform 501"/>
            <p:cNvSpPr>
              <a:spLocks/>
            </p:cNvSpPr>
            <p:nvPr/>
          </p:nvSpPr>
          <p:spPr bwMode="auto">
            <a:xfrm>
              <a:off x="6389688" y="1860550"/>
              <a:ext cx="85725" cy="130175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3"/>
                </a:cxn>
                <a:cxn ang="0">
                  <a:pos x="4" y="6"/>
                </a:cxn>
                <a:cxn ang="0">
                  <a:pos x="3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2" y="1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1" y="46"/>
                </a:cxn>
                <a:cxn ang="0">
                  <a:pos x="13" y="54"/>
                </a:cxn>
                <a:cxn ang="0">
                  <a:pos x="22" y="56"/>
                </a:cxn>
                <a:cxn ang="0">
                  <a:pos x="29" y="56"/>
                </a:cxn>
                <a:cxn ang="0">
                  <a:pos x="36" y="53"/>
                </a:cxn>
                <a:cxn ang="0">
                  <a:pos x="39" y="44"/>
                </a:cxn>
                <a:cxn ang="0">
                  <a:pos x="39" y="44"/>
                </a:cxn>
                <a:cxn ang="0">
                  <a:pos x="39" y="58"/>
                </a:cxn>
                <a:cxn ang="0">
                  <a:pos x="0" y="58"/>
                </a:cxn>
              </a:cxnLst>
              <a:rect l="0" t="0" r="r" b="b"/>
              <a:pathLst>
                <a:path w="39" h="58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7"/>
                    <a:pt x="3" y="56"/>
                  </a:cubicBezTo>
                  <a:cubicBezTo>
                    <a:pt x="4" y="55"/>
                    <a:pt x="4" y="54"/>
                    <a:pt x="4" y="5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3"/>
                    <a:pt x="3" y="2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50"/>
                    <a:pt x="11" y="52"/>
                    <a:pt x="13" y="54"/>
                  </a:cubicBezTo>
                  <a:cubicBezTo>
                    <a:pt x="15" y="55"/>
                    <a:pt x="18" y="56"/>
                    <a:pt x="22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2" y="56"/>
                    <a:pt x="35" y="55"/>
                    <a:pt x="36" y="53"/>
                  </a:cubicBezTo>
                  <a:cubicBezTo>
                    <a:pt x="38" y="52"/>
                    <a:pt x="39" y="49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58"/>
                    <a:pt x="39" y="58"/>
                    <a:pt x="39" y="5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4" name="Freeform 502"/>
            <p:cNvSpPr>
              <a:spLocks/>
            </p:cNvSpPr>
            <p:nvPr/>
          </p:nvSpPr>
          <p:spPr bwMode="auto">
            <a:xfrm>
              <a:off x="6542088" y="1860550"/>
              <a:ext cx="87313" cy="130175"/>
            </a:xfrm>
            <a:custGeom>
              <a:avLst/>
              <a:gdLst/>
              <a:ahLst/>
              <a:cxnLst>
                <a:cxn ang="0">
                  <a:pos x="0" y="58"/>
                </a:cxn>
                <a:cxn ang="0">
                  <a:pos x="0" y="57"/>
                </a:cxn>
                <a:cxn ang="0">
                  <a:pos x="3" y="56"/>
                </a:cxn>
                <a:cxn ang="0">
                  <a:pos x="4" y="53"/>
                </a:cxn>
                <a:cxn ang="0">
                  <a:pos x="4" y="6"/>
                </a:cxn>
                <a:cxn ang="0">
                  <a:pos x="3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2" y="1"/>
                </a:cxn>
                <a:cxn ang="0">
                  <a:pos x="11" y="3"/>
                </a:cxn>
                <a:cxn ang="0">
                  <a:pos x="11" y="6"/>
                </a:cxn>
                <a:cxn ang="0">
                  <a:pos x="11" y="46"/>
                </a:cxn>
                <a:cxn ang="0">
                  <a:pos x="13" y="54"/>
                </a:cxn>
                <a:cxn ang="0">
                  <a:pos x="22" y="56"/>
                </a:cxn>
                <a:cxn ang="0">
                  <a:pos x="29" y="56"/>
                </a:cxn>
                <a:cxn ang="0">
                  <a:pos x="36" y="53"/>
                </a:cxn>
                <a:cxn ang="0">
                  <a:pos x="39" y="44"/>
                </a:cxn>
                <a:cxn ang="0">
                  <a:pos x="39" y="44"/>
                </a:cxn>
                <a:cxn ang="0">
                  <a:pos x="39" y="58"/>
                </a:cxn>
                <a:cxn ang="0">
                  <a:pos x="0" y="58"/>
                </a:cxn>
              </a:cxnLst>
              <a:rect l="0" t="0" r="r" b="b"/>
              <a:pathLst>
                <a:path w="39" h="58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1" y="57"/>
                    <a:pt x="3" y="57"/>
                    <a:pt x="3" y="56"/>
                  </a:cubicBezTo>
                  <a:cubicBezTo>
                    <a:pt x="4" y="55"/>
                    <a:pt x="4" y="54"/>
                    <a:pt x="4" y="5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4"/>
                    <a:pt x="4" y="3"/>
                    <a:pt x="3" y="2"/>
                  </a:cubicBezTo>
                  <a:cubicBezTo>
                    <a:pt x="3" y="1"/>
                    <a:pt x="2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1"/>
                    <a:pt x="12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3"/>
                    <a:pt x="11" y="4"/>
                    <a:pt x="11" y="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1" y="50"/>
                    <a:pt x="11" y="52"/>
                    <a:pt x="13" y="54"/>
                  </a:cubicBezTo>
                  <a:cubicBezTo>
                    <a:pt x="15" y="55"/>
                    <a:pt x="18" y="56"/>
                    <a:pt x="22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2" y="56"/>
                    <a:pt x="35" y="55"/>
                    <a:pt x="36" y="53"/>
                  </a:cubicBezTo>
                  <a:cubicBezTo>
                    <a:pt x="38" y="52"/>
                    <a:pt x="39" y="49"/>
                    <a:pt x="39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9" y="58"/>
                    <a:pt x="39" y="58"/>
                    <a:pt x="39" y="5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775" name="Freeform 503"/>
            <p:cNvSpPr>
              <a:spLocks noEditPoints="1"/>
            </p:cNvSpPr>
            <p:nvPr/>
          </p:nvSpPr>
          <p:spPr bwMode="auto">
            <a:xfrm>
              <a:off x="6692900" y="1858963"/>
              <a:ext cx="133350" cy="133350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52" y="8"/>
                </a:cxn>
                <a:cxn ang="0">
                  <a:pos x="60" y="26"/>
                </a:cxn>
                <a:cxn ang="0">
                  <a:pos x="51" y="50"/>
                </a:cxn>
                <a:cxn ang="0">
                  <a:pos x="27" y="60"/>
                </a:cxn>
                <a:cxn ang="0">
                  <a:pos x="8" y="52"/>
                </a:cxn>
                <a:cxn ang="0">
                  <a:pos x="0" y="33"/>
                </a:cxn>
                <a:cxn ang="0">
                  <a:pos x="4" y="18"/>
                </a:cxn>
                <a:cxn ang="0">
                  <a:pos x="15" y="5"/>
                </a:cxn>
                <a:cxn ang="0">
                  <a:pos x="33" y="0"/>
                </a:cxn>
                <a:cxn ang="0">
                  <a:pos x="32" y="57"/>
                </a:cxn>
                <a:cxn ang="0">
                  <a:pos x="44" y="53"/>
                </a:cxn>
                <a:cxn ang="0">
                  <a:pos x="53" y="45"/>
                </a:cxn>
                <a:cxn ang="0">
                  <a:pos x="56" y="33"/>
                </a:cxn>
                <a:cxn ang="0">
                  <a:pos x="52" y="18"/>
                </a:cxn>
                <a:cxn ang="0">
                  <a:pos x="40" y="7"/>
                </a:cxn>
                <a:cxn ang="0">
                  <a:pos x="27" y="3"/>
                </a:cxn>
                <a:cxn ang="0">
                  <a:pos x="12" y="10"/>
                </a:cxn>
                <a:cxn ang="0">
                  <a:pos x="5" y="26"/>
                </a:cxn>
                <a:cxn ang="0">
                  <a:pos x="13" y="47"/>
                </a:cxn>
                <a:cxn ang="0">
                  <a:pos x="32" y="57"/>
                </a:cxn>
              </a:cxnLst>
              <a:rect l="0" t="0" r="r" b="b"/>
              <a:pathLst>
                <a:path w="60" h="60">
                  <a:moveTo>
                    <a:pt x="33" y="0"/>
                  </a:moveTo>
                  <a:cubicBezTo>
                    <a:pt x="41" y="0"/>
                    <a:pt x="47" y="3"/>
                    <a:pt x="52" y="8"/>
                  </a:cubicBezTo>
                  <a:cubicBezTo>
                    <a:pt x="57" y="13"/>
                    <a:pt x="60" y="19"/>
                    <a:pt x="60" y="26"/>
                  </a:cubicBezTo>
                  <a:cubicBezTo>
                    <a:pt x="60" y="36"/>
                    <a:pt x="57" y="43"/>
                    <a:pt x="51" y="50"/>
                  </a:cubicBezTo>
                  <a:cubicBezTo>
                    <a:pt x="45" y="56"/>
                    <a:pt x="37" y="60"/>
                    <a:pt x="27" y="60"/>
                  </a:cubicBezTo>
                  <a:cubicBezTo>
                    <a:pt x="20" y="60"/>
                    <a:pt x="13" y="57"/>
                    <a:pt x="8" y="52"/>
                  </a:cubicBezTo>
                  <a:cubicBezTo>
                    <a:pt x="3" y="47"/>
                    <a:pt x="0" y="40"/>
                    <a:pt x="0" y="33"/>
                  </a:cubicBezTo>
                  <a:cubicBezTo>
                    <a:pt x="0" y="28"/>
                    <a:pt x="2" y="23"/>
                    <a:pt x="4" y="18"/>
                  </a:cubicBezTo>
                  <a:cubicBezTo>
                    <a:pt x="6" y="13"/>
                    <a:pt x="10" y="9"/>
                    <a:pt x="15" y="5"/>
                  </a:cubicBezTo>
                  <a:cubicBezTo>
                    <a:pt x="20" y="2"/>
                    <a:pt x="26" y="0"/>
                    <a:pt x="33" y="0"/>
                  </a:cubicBezTo>
                  <a:close/>
                  <a:moveTo>
                    <a:pt x="32" y="57"/>
                  </a:moveTo>
                  <a:cubicBezTo>
                    <a:pt x="36" y="57"/>
                    <a:pt x="40" y="56"/>
                    <a:pt x="44" y="53"/>
                  </a:cubicBezTo>
                  <a:cubicBezTo>
                    <a:pt x="48" y="51"/>
                    <a:pt x="51" y="48"/>
                    <a:pt x="53" y="45"/>
                  </a:cubicBezTo>
                  <a:cubicBezTo>
                    <a:pt x="55" y="41"/>
                    <a:pt x="56" y="37"/>
                    <a:pt x="56" y="33"/>
                  </a:cubicBezTo>
                  <a:cubicBezTo>
                    <a:pt x="56" y="28"/>
                    <a:pt x="55" y="23"/>
                    <a:pt x="52" y="18"/>
                  </a:cubicBezTo>
                  <a:cubicBezTo>
                    <a:pt x="49" y="13"/>
                    <a:pt x="45" y="10"/>
                    <a:pt x="40" y="7"/>
                  </a:cubicBezTo>
                  <a:cubicBezTo>
                    <a:pt x="36" y="5"/>
                    <a:pt x="31" y="3"/>
                    <a:pt x="27" y="3"/>
                  </a:cubicBezTo>
                  <a:cubicBezTo>
                    <a:pt x="21" y="3"/>
                    <a:pt x="16" y="6"/>
                    <a:pt x="12" y="10"/>
                  </a:cubicBezTo>
                  <a:cubicBezTo>
                    <a:pt x="7" y="14"/>
                    <a:pt x="5" y="19"/>
                    <a:pt x="5" y="26"/>
                  </a:cubicBezTo>
                  <a:cubicBezTo>
                    <a:pt x="5" y="34"/>
                    <a:pt x="8" y="41"/>
                    <a:pt x="13" y="47"/>
                  </a:cubicBezTo>
                  <a:cubicBezTo>
                    <a:pt x="19" y="54"/>
                    <a:pt x="25" y="57"/>
                    <a:pt x="32" y="57"/>
                  </a:cubicBezTo>
                  <a:close/>
                </a:path>
              </a:pathLst>
            </a:custGeom>
            <a:solidFill>
              <a:srgbClr val="663D0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pic>
        <p:nvPicPr>
          <p:cNvPr id="516" name="515 Imagen" descr="C:\Documents and Settings\Andycito\Escritorio\tesis\IMplementacion de empaques\MARCA DULCE ECUADOR\Colores de marc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0942" y="571480"/>
            <a:ext cx="34059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485800"/>
            <a:ext cx="8229600" cy="1143000"/>
          </a:xfrm>
        </p:spPr>
        <p:txBody>
          <a:bodyPr/>
          <a:lstStyle/>
          <a:p>
            <a:r>
              <a:rPr lang="es-EC" dirty="0" smtClean="0"/>
              <a:t> Medidas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079" t="27892" r="53697" b="34279"/>
          <a:stretch>
            <a:fillRect/>
          </a:stretch>
        </p:blipFill>
        <p:spPr bwMode="auto">
          <a:xfrm>
            <a:off x="513915" y="1865187"/>
            <a:ext cx="389707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4694" t="16281" r="15874" b="39431"/>
          <a:stretch>
            <a:fillRect/>
          </a:stretch>
        </p:blipFill>
        <p:spPr bwMode="auto">
          <a:xfrm>
            <a:off x="4950757" y="1865187"/>
            <a:ext cx="3635241" cy="2449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 Marcador de contenido"/>
          <p:cNvSpPr txBox="1">
            <a:spLocks/>
          </p:cNvSpPr>
          <p:nvPr/>
        </p:nvSpPr>
        <p:spPr>
          <a:xfrm>
            <a:off x="4749078" y="4385467"/>
            <a:ext cx="4038600" cy="432048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marL="320040" lvl="0" indent="-32004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s-ES" sz="1400" b="1" dirty="0" smtClean="0"/>
              <a:t>Área  de protección para el Isotipo de la marca                   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5 Marcador de contenido"/>
          <p:cNvSpPr txBox="1">
            <a:spLocks/>
          </p:cNvSpPr>
          <p:nvPr/>
        </p:nvSpPr>
        <p:spPr>
          <a:xfrm>
            <a:off x="372817" y="4366668"/>
            <a:ext cx="4038600" cy="432048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marL="320040" lvl="0" indent="-32004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lang="es-ES" sz="1400" b="1" dirty="0" smtClean="0"/>
              <a:t>Retícula y dimensiones del Isotipo de la marca 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43048" t="62398" r="37339" b="21258"/>
          <a:stretch>
            <a:fillRect/>
          </a:stretch>
        </p:blipFill>
        <p:spPr bwMode="auto">
          <a:xfrm>
            <a:off x="3275856" y="5063807"/>
            <a:ext cx="244827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 Marcador de contenido"/>
          <p:cNvSpPr txBox="1">
            <a:spLocks/>
          </p:cNvSpPr>
          <p:nvPr/>
        </p:nvSpPr>
        <p:spPr>
          <a:xfrm>
            <a:off x="5868144" y="5953053"/>
            <a:ext cx="4038600" cy="334890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marL="320040" lvl="0" indent="-320040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</a:pPr>
            <a:r>
              <a:rPr kumimoji="0" lang="es-E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Ancho </a:t>
            </a:r>
            <a:r>
              <a:rPr kumimoji="0" lang="es-E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mínimo permitido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78667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s-ES" dirty="0" smtClean="0"/>
              <a:t>Restricciones del producto</a:t>
            </a:r>
            <a:endParaRPr lang="es-EC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8908" t="12498" r="32604" b="55522"/>
          <a:stretch>
            <a:fillRect/>
          </a:stretch>
        </p:blipFill>
        <p:spPr bwMode="auto">
          <a:xfrm>
            <a:off x="827584" y="1835535"/>
            <a:ext cx="310034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5660" t="65376" r="28680" b="6050"/>
          <a:stretch>
            <a:fillRect/>
          </a:stretch>
        </p:blipFill>
        <p:spPr bwMode="auto">
          <a:xfrm>
            <a:off x="4499991" y="1916832"/>
            <a:ext cx="404396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827584" y="4527981"/>
            <a:ext cx="3096344" cy="11533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                 </a:t>
            </a:r>
            <a:endParaRPr lang="es-ES" dirty="0"/>
          </a:p>
        </p:txBody>
      </p:sp>
      <p:pic>
        <p:nvPicPr>
          <p:cNvPr id="16" name="4 Marcador de contenido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256" y="4671997"/>
            <a:ext cx="2818656" cy="88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Rectángulo"/>
          <p:cNvSpPr/>
          <p:nvPr/>
        </p:nvSpPr>
        <p:spPr>
          <a:xfrm>
            <a:off x="5364088" y="4527981"/>
            <a:ext cx="2376264" cy="12605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                 </a:t>
            </a:r>
            <a:endParaRPr lang="es-ES" dirty="0"/>
          </a:p>
        </p:txBody>
      </p:sp>
      <p:pic>
        <p:nvPicPr>
          <p:cNvPr id="20" name="7 Marcador de contenido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8470" y="4756846"/>
            <a:ext cx="787500" cy="5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473249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1844824"/>
            <a:ext cx="6015612" cy="2545085"/>
          </a:xfrm>
        </p:spPr>
        <p:txBody>
          <a:bodyPr>
            <a:normAutofit/>
          </a:bodyPr>
          <a:lstStyle/>
          <a:p>
            <a:pPr>
              <a:lnSpc>
                <a:spcPts val="6000"/>
              </a:lnSpc>
            </a:pPr>
            <a:r>
              <a:rPr lang="es-ES_tradnl" sz="6600" spc="-300" dirty="0" smtClean="0"/>
              <a:t>Implementación</a:t>
            </a:r>
            <a:r>
              <a:rPr lang="es-ES_tradnl" sz="6600" spc="-150" dirty="0" smtClean="0"/>
              <a:t> </a:t>
            </a:r>
            <a:br>
              <a:rPr lang="es-ES_tradnl" sz="6600" spc="-150" dirty="0" smtClean="0"/>
            </a:br>
            <a:r>
              <a:rPr lang="es-ES_tradnl" sz="7200" spc="-150" dirty="0" smtClean="0"/>
              <a:t>de la marca en </a:t>
            </a:r>
            <a:r>
              <a:rPr lang="es-ES_tradnl" sz="6600" spc="-150" dirty="0" smtClean="0"/>
              <a:t/>
            </a:r>
            <a:br>
              <a:rPr lang="es-ES_tradnl" sz="6600" spc="-150" dirty="0" smtClean="0"/>
            </a:br>
            <a:r>
              <a:rPr lang="es-ES_tradnl" sz="7800" spc="-300" dirty="0" smtClean="0"/>
              <a:t>los empaques</a:t>
            </a:r>
            <a:endParaRPr lang="es-ES" sz="7800" spc="-3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3857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4" y="3815054"/>
            <a:ext cx="2501900" cy="2501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4375154" y="836712"/>
            <a:ext cx="4038600" cy="298598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b="1" cap="all" dirty="0" smtClean="0"/>
              <a:t>EMPAQUE ANTECEDENTE</a:t>
            </a:r>
            <a:endParaRPr lang="es-ES" b="1" cap="all" dirty="0" smtClean="0"/>
          </a:p>
          <a:p>
            <a:r>
              <a:rPr lang="es-EC" dirty="0" smtClean="0"/>
              <a:t>La cocada por mucho tiempo hasta la actualidad ha sido empacada y comercializada en pequeñas barras de cubiertas con un plástico translúcido.</a:t>
            </a:r>
            <a:endParaRPr lang="es-E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80576" cy="687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71678"/>
            <a:ext cx="8363272" cy="4114800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Este proyecto propone un aporte al rescate de una gráfica auténtica a veces desconocida.</a:t>
            </a:r>
          </a:p>
          <a:p>
            <a:r>
              <a:rPr lang="es-ES_tradnl" sz="2400" dirty="0" smtClean="0"/>
              <a:t>El packaging es una valiosa herramienta de comunicación. Por eso se apunta a un Diseño de empaque que logre despertar Identidad, y mayor apego hacia lo “Nuestro”, sin descartar sus nociones favorables con el ambiente. </a:t>
            </a:r>
          </a:p>
          <a:p>
            <a:r>
              <a:rPr lang="es-ES_tradnl" sz="2400" dirty="0" smtClean="0"/>
              <a:t>Para este proyecto se toman en cuenta tres productos. La cocada, la melcocha y el membrillo.</a:t>
            </a:r>
            <a:endParaRPr lang="es-ES" sz="2400" dirty="0"/>
          </a:p>
        </p:txBody>
      </p:sp>
      <p:pic>
        <p:nvPicPr>
          <p:cNvPr id="13314" name="Picture 2" descr="http://www.negocioseinversionecuador.com/images/ecuadorFOT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BE6EC"/>
              </a:clrFrom>
              <a:clrTo>
                <a:srgbClr val="DBE6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642918"/>
            <a:ext cx="1211410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Empaque-Cocada1"/>
          <p:cNvPicPr/>
          <p:nvPr/>
        </p:nvPicPr>
        <p:blipFill>
          <a:blip r:embed="rId2" cstate="print"/>
          <a:srcRect l="3915" r="1518"/>
          <a:stretch>
            <a:fillRect/>
          </a:stretch>
        </p:blipFill>
        <p:spPr bwMode="auto">
          <a:xfrm>
            <a:off x="300095" y="1746180"/>
            <a:ext cx="4313971" cy="333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8 Marcador de contenido" descr="Empaque-Cocada2"/>
          <p:cNvPicPr>
            <a:picLocks/>
          </p:cNvPicPr>
          <p:nvPr/>
        </p:nvPicPr>
        <p:blipFill>
          <a:blip r:embed="rId3" cstate="print"/>
          <a:srcRect l="3066" r="1906"/>
          <a:stretch>
            <a:fillRect/>
          </a:stretch>
        </p:blipFill>
        <p:spPr bwMode="auto">
          <a:xfrm>
            <a:off x="4633516" y="1746179"/>
            <a:ext cx="4320033" cy="333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95879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26000"/>
                  <a:lumOff val="74000"/>
                </a:schemeClr>
              </a:gs>
              <a:gs pos="63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7" name="Picture 3" descr="C:\Documents and Settings\Andycito\Escritorio\MEMBRILLO\empaque-final-cocada2-out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5" y="-285774"/>
            <a:ext cx="6969902" cy="5433039"/>
          </a:xfrm>
          <a:prstGeom prst="rect">
            <a:avLst/>
          </a:prstGeom>
          <a:noFill/>
        </p:spPr>
      </p:pic>
      <p:pic>
        <p:nvPicPr>
          <p:cNvPr id="2050" name="Picture 2" descr="C:\Documents and Settings\Andycito\Escritorio\MEMBRILLO\cocada_caja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50578" y="3286125"/>
            <a:ext cx="2893422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5182413"/>
            <a:ext cx="1973028" cy="13681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fondomotivoyu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08"/>
            <a:ext cx="9144000" cy="684889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9635" y="3645024"/>
            <a:ext cx="3718432" cy="2786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7664" y="678999"/>
            <a:ext cx="3714776" cy="2786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73213" y="836712"/>
            <a:ext cx="4038600" cy="29859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b="1" cap="all" dirty="0" smtClean="0"/>
              <a:t>EMPAQUE ANTECEDENTE</a:t>
            </a:r>
            <a:endParaRPr lang="es-ES" b="1" cap="all" dirty="0" smtClean="0"/>
          </a:p>
          <a:p>
            <a:r>
              <a:rPr lang="es-EC" sz="3100" dirty="0"/>
              <a:t>La melcocha por mucho tiempo ha sido empacada en pequeñas funditas plásticas transparentes, para su posterior comercialización.</a:t>
            </a:r>
            <a:endParaRPr lang="es-ES" sz="31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 Marcador de contenido"/>
          <p:cNvSpPr>
            <a:spLocks noGrp="1"/>
          </p:cNvSpPr>
          <p:nvPr>
            <p:ph sz="half" idx="2"/>
          </p:nvPr>
        </p:nvSpPr>
        <p:spPr>
          <a:xfrm>
            <a:off x="5148064" y="908720"/>
            <a:ext cx="3538736" cy="3651400"/>
          </a:xfrm>
        </p:spPr>
        <p:txBody>
          <a:bodyPr>
            <a:normAutofit/>
          </a:bodyPr>
          <a:lstStyle/>
          <a:p>
            <a:r>
              <a:rPr lang="es-EC" sz="2400" dirty="0" smtClean="0"/>
              <a:t>Diseño del empaque de melcocha previo a propuesta final, el mismo que continuamente fue objeto de ligeros cambios con el propósito de obtener un mejor resultado</a:t>
            </a:r>
            <a:endParaRPr lang="es-ES" sz="2400" dirty="0"/>
          </a:p>
        </p:txBody>
      </p:sp>
      <p:pic>
        <p:nvPicPr>
          <p:cNvPr id="6" name="4 Marcador de contenido" descr="C:\Documents and Settings\Andycito\Escritorio\tesis\IMplementacion de empaques\MELCOCHA\empaque final Solo de melcocha INF NUTR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4032067" cy="53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241305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26000"/>
                  <a:lumOff val="74000"/>
                </a:schemeClr>
              </a:gs>
              <a:gs pos="63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/>
          <a:stretch/>
        </p:blipFill>
        <p:spPr bwMode="auto">
          <a:xfrm>
            <a:off x="0" y="-99210"/>
            <a:ext cx="5098389" cy="655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Documents and Settings\Andycito\Escritorio\tesis\IMplementacion de empaques\MELCOCHA\melococha_caja.png"/>
          <p:cNvPicPr>
            <a:picLocks noChangeAspect="1" noChangeArrowheads="1"/>
          </p:cNvPicPr>
          <p:nvPr/>
        </p:nvPicPr>
        <p:blipFill>
          <a:blip r:embed="rId3" cstate="screen"/>
          <a:srcRect l="6813"/>
          <a:stretch>
            <a:fillRect/>
          </a:stretch>
        </p:blipFill>
        <p:spPr bwMode="auto">
          <a:xfrm>
            <a:off x="6228184" y="107840"/>
            <a:ext cx="2770214" cy="6143668"/>
          </a:xfrm>
          <a:prstGeom prst="rect">
            <a:avLst/>
          </a:prstGeom>
          <a:noFill/>
        </p:spPr>
      </p:pic>
      <p:pic>
        <p:nvPicPr>
          <p:cNvPr id="7" name="6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7468" y="5389024"/>
            <a:ext cx="187122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908720"/>
            <a:ext cx="4786346" cy="358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08720"/>
            <a:ext cx="3616985" cy="3486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3 Marcador de contenido"/>
          <p:cNvSpPr txBox="1">
            <a:spLocks/>
          </p:cNvSpPr>
          <p:nvPr/>
        </p:nvSpPr>
        <p:spPr>
          <a:xfrm>
            <a:off x="606754" y="4773974"/>
            <a:ext cx="7853677" cy="1944216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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936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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3544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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3352" indent="-22860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96" indent="-22860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408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576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/>
              <a:t>El membrillo ya se encuentra posicionado por el ecuatoriano con un empaque de madera fina.</a:t>
            </a:r>
          </a:p>
          <a:p>
            <a:r>
              <a:rPr lang="es-ES" sz="2400" dirty="0"/>
              <a:t>Se puede llegar a una combinación ideal entre lo innovador y lo tradicional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920880" cy="359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5 Marcador de contenido"/>
          <p:cNvSpPr txBox="1">
            <a:spLocks/>
          </p:cNvSpPr>
          <p:nvPr/>
        </p:nvSpPr>
        <p:spPr>
          <a:xfrm>
            <a:off x="827584" y="5229200"/>
            <a:ext cx="7272808" cy="792088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r>
              <a:rPr lang="es-ES" sz="1400" b="1" dirty="0" smtClean="0"/>
              <a:t>Color rojizo similar al de este dulce , árbol de guayaba, patrón  de puntos que hacen referencia a las semillas de la guayaba poco presentes en el producto final </a:t>
            </a:r>
          </a:p>
        </p:txBody>
      </p:sp>
    </p:spTree>
    <p:extLst>
      <p:ext uri="{BB962C8B-B14F-4D97-AF65-F5344CB8AC3E}">
        <p14:creationId xmlns:p14="http://schemas.microsoft.com/office/powerpoint/2010/main" val="6813250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26000"/>
                  <a:lumOff val="74000"/>
                </a:schemeClr>
              </a:gs>
              <a:gs pos="63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7" name="Picture 3" descr="C:\Documents and Settings\Andycito\Escritorio\MEMBRILLO\membrillo_sin_fondo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85784" y="-214337"/>
            <a:ext cx="9455592" cy="4335735"/>
          </a:xfrm>
          <a:prstGeom prst="rect">
            <a:avLst/>
          </a:prstGeom>
          <a:noFill/>
        </p:spPr>
      </p:pic>
      <p:pic>
        <p:nvPicPr>
          <p:cNvPr id="3074" name="Picture 2" descr="C:\Documents and Settings\Andycito\Escritorio\MEMBRILLO\caja_membrillo.png"/>
          <p:cNvPicPr>
            <a:picLocks noChangeAspect="1" noChangeArrowheads="1"/>
          </p:cNvPicPr>
          <p:nvPr/>
        </p:nvPicPr>
        <p:blipFill>
          <a:blip r:embed="rId3" cstate="screen"/>
          <a:srcRect l="5941" t="5564" b="18395"/>
          <a:stretch>
            <a:fillRect/>
          </a:stretch>
        </p:blipFill>
        <p:spPr bwMode="auto">
          <a:xfrm>
            <a:off x="107504" y="3753524"/>
            <a:ext cx="6786550" cy="292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53689"/>
            <a:ext cx="2093868" cy="144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" y="-18240"/>
            <a:ext cx="9180513" cy="68762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Resultados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Con los empaques propuestos se obtuvo:</a:t>
            </a:r>
          </a:p>
          <a:p>
            <a:pPr>
              <a:buClr>
                <a:schemeClr val="tx1"/>
              </a:buClr>
              <a:buFont typeface="Wingdings 2" pitchFamily="18" charset="2"/>
              <a:buChar char=""/>
            </a:pPr>
            <a:r>
              <a:rPr lang="es-ES" dirty="0" smtClean="0"/>
              <a:t>Mejorar la presentación actual de los dulces</a:t>
            </a:r>
          </a:p>
          <a:p>
            <a:pPr>
              <a:buClr>
                <a:schemeClr val="tx1"/>
              </a:buClr>
              <a:buFont typeface="Wingdings 2" pitchFamily="18" charset="2"/>
              <a:buChar char=""/>
            </a:pPr>
            <a:r>
              <a:rPr lang="es-ES" dirty="0" smtClean="0"/>
              <a:t>Brindar a los productos mayor protagonismo </a:t>
            </a:r>
          </a:p>
          <a:p>
            <a:pPr>
              <a:buClr>
                <a:schemeClr val="tx1"/>
              </a:buClr>
              <a:buFont typeface="Wingdings 2" pitchFamily="18" charset="2"/>
              <a:buChar char=""/>
            </a:pPr>
            <a:r>
              <a:rPr lang="es-ES" dirty="0" smtClean="0"/>
              <a:t>Dotar a los productos con una imagen renovada  comunicativa y que refleja seguridad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6513" y="16823"/>
            <a:ext cx="9180513" cy="68762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Resultados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Wingdings 2" pitchFamily="18" charset="2"/>
              <a:buChar char=""/>
            </a:pPr>
            <a:r>
              <a:rPr lang="es-ES" dirty="0"/>
              <a:t>Rescatar en cierta forma un estilo gráfico con gran riqueza y sentimiento de </a:t>
            </a:r>
            <a:r>
              <a:rPr lang="es-ES" dirty="0" smtClean="0"/>
              <a:t>identidad.</a:t>
            </a:r>
            <a:endParaRPr lang="es-ES" dirty="0"/>
          </a:p>
          <a:p>
            <a:pPr>
              <a:buClr>
                <a:schemeClr val="tx1"/>
              </a:buClr>
              <a:buFont typeface="Wingdings 2" pitchFamily="18" charset="2"/>
              <a:buChar char=""/>
            </a:pPr>
            <a:r>
              <a:rPr lang="es-ES" dirty="0"/>
              <a:t>Revalorizar lo nuestro mediante empaques innovadores que no pierden ese </a:t>
            </a:r>
            <a:r>
              <a:rPr lang="es-ES" dirty="0" smtClean="0"/>
              <a:t>sentimiento hacia lo nuestro.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4069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ndycito\Escritorio\tesis\images\las aventuras de maribel en nosedonde\DSC00671.JPG"/>
          <p:cNvPicPr>
            <a:picLocks noChangeAspect="1" noChangeArrowheads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0" y="-3934"/>
            <a:ext cx="9144000" cy="68619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-7358113" y="2786059"/>
            <a:ext cx="671514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85720" y="2775748"/>
            <a:ext cx="6783724" cy="939007"/>
          </a:xfrm>
        </p:spPr>
        <p:txBody>
          <a:bodyPr>
            <a:normAutofit/>
          </a:bodyPr>
          <a:lstStyle/>
          <a:p>
            <a:r>
              <a:rPr lang="es-ES" sz="6000" spc="-300" dirty="0" smtClean="0"/>
              <a:t>1. ANTECEDENTES</a:t>
            </a:r>
            <a:endParaRPr lang="es-ES" sz="6000" spc="-300" dirty="0"/>
          </a:p>
        </p:txBody>
      </p:sp>
      <p:pic>
        <p:nvPicPr>
          <p:cNvPr id="13" name="Picture 4" descr="http://upload.wikimedia.org/wikipedia/commons/7/75/Espol1-300x299.png"/>
          <p:cNvPicPr>
            <a:picLocks noChangeAspect="1" noChangeArrowheads="1"/>
          </p:cNvPicPr>
          <p:nvPr/>
        </p:nvPicPr>
        <p:blipFill>
          <a:blip r:embed="rId3" cstate="print"/>
          <a:srcRect l="5000" t="5016" r="4999" b="4682"/>
          <a:stretch>
            <a:fillRect/>
          </a:stretch>
        </p:blipFill>
        <p:spPr bwMode="auto">
          <a:xfrm>
            <a:off x="-1143040" y="2714620"/>
            <a:ext cx="1143008" cy="1143008"/>
          </a:xfrm>
          <a:prstGeom prst="ellipse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33333E-6 L 0.78785 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79878 3.33333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" y="405"/>
            <a:ext cx="9180513" cy="68762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pc="-150" dirty="0" smtClean="0"/>
              <a:t>Conclusiones y </a:t>
            </a:r>
            <a:r>
              <a:rPr lang="es-ES_tradnl" spc="-150" dirty="0"/>
              <a:t>R</a:t>
            </a:r>
            <a:r>
              <a:rPr lang="es-ES_tradnl" spc="-150" dirty="0" smtClean="0"/>
              <a:t>ecomendaciones</a:t>
            </a:r>
            <a:endParaRPr lang="es-ES" spc="-15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Ya que en Ecuador existen sin número de productos considerados autóctonos es factible  decir que este proyecto puede servir como base o pauta para otros.</a:t>
            </a:r>
          </a:p>
          <a:p>
            <a:r>
              <a:rPr lang="es-ES" dirty="0" smtClean="0"/>
              <a:t>Sirviendo de ejemplo a futuras propuestas de diseño de empaques esperamos que éste sea de gran aporte para poder revivir un legado gráfico que parece olvidado.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IndesoftCorp\Escritorio\fondomotiv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" y="405"/>
            <a:ext cx="9180513" cy="68762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2348880"/>
            <a:ext cx="4464496" cy="1876776"/>
          </a:xfrm>
        </p:spPr>
        <p:txBody>
          <a:bodyPr>
            <a:normAutofit fontScale="90000"/>
          </a:bodyPr>
          <a:lstStyle/>
          <a:p>
            <a:pPr algn="ctr">
              <a:lnSpc>
                <a:spcPts val="5000"/>
              </a:lnSpc>
            </a:pPr>
            <a:r>
              <a:rPr lang="es-ES" spc="-300" dirty="0" smtClean="0"/>
              <a:t>MUCHAS  GRACIAS POR  SU  ATENCIÓN</a:t>
            </a:r>
            <a:endParaRPr lang="es-ES" spc="-3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8075240" cy="358554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C" sz="3200" dirty="0" smtClean="0"/>
              <a:t>A pesar de que </a:t>
            </a:r>
            <a:r>
              <a:rPr lang="es-EC" sz="3200" dirty="0"/>
              <a:t>diversas entidades han diseñado pequeñas imágenes con los colores de la bandera para que sean parte del </a:t>
            </a:r>
            <a:r>
              <a:rPr lang="es-EC" sz="3200" dirty="0" smtClean="0"/>
              <a:t>rotulado y así distinguir </a:t>
            </a:r>
            <a:r>
              <a:rPr lang="es-EC" sz="3200" dirty="0"/>
              <a:t>a los productos ecuatorianos</a:t>
            </a:r>
            <a:r>
              <a:rPr lang="es-EC" sz="3200" dirty="0" smtClean="0"/>
              <a:t>; </a:t>
            </a:r>
            <a:r>
              <a:rPr lang="es-EC" sz="3200" dirty="0"/>
              <a:t>la “vestidura” restante de </a:t>
            </a:r>
            <a:r>
              <a:rPr lang="es-EC" sz="3200" dirty="0" smtClean="0"/>
              <a:t>éstos </a:t>
            </a:r>
            <a:r>
              <a:rPr lang="es-EC" sz="3200" dirty="0"/>
              <a:t>no </a:t>
            </a:r>
            <a:r>
              <a:rPr lang="es-EC" sz="3200" dirty="0" smtClean="0"/>
              <a:t>hacen alusión </a:t>
            </a:r>
            <a:r>
              <a:rPr lang="es-EC" sz="3200" dirty="0"/>
              <a:t>hacia lo autóctono</a:t>
            </a:r>
            <a:r>
              <a:rPr lang="es-EC" sz="3200" dirty="0" smtClean="0"/>
              <a:t>.</a:t>
            </a:r>
          </a:p>
          <a:p>
            <a:pPr algn="just"/>
            <a:r>
              <a:rPr lang="es-ES" sz="3200" dirty="0" smtClean="0"/>
              <a:t>Como diseñadores sabemos que es posible rescatar la imagen autóctona que poseemos.</a:t>
            </a:r>
            <a:endParaRPr lang="es-ES_tradnl" sz="3200" dirty="0"/>
          </a:p>
          <a:p>
            <a:pPr algn="just"/>
            <a:endParaRPr lang="es-EC" dirty="0"/>
          </a:p>
        </p:txBody>
      </p:sp>
      <p:sp>
        <p:nvSpPr>
          <p:cNvPr id="8" name="4 Título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/>
          <a:lstStyle/>
          <a:p>
            <a:r>
              <a:rPr lang="en-US" spc="-150" dirty="0" err="1" smtClean="0"/>
              <a:t>Planteamiento</a:t>
            </a:r>
            <a:r>
              <a:rPr lang="en-US" spc="-150" dirty="0" smtClean="0"/>
              <a:t> del </a:t>
            </a:r>
            <a:r>
              <a:rPr lang="en-US" spc="-150" dirty="0" err="1" smtClean="0"/>
              <a:t>Problema</a:t>
            </a:r>
            <a:endParaRPr lang="es-ES" spc="-150" dirty="0"/>
          </a:p>
        </p:txBody>
      </p:sp>
    </p:spTree>
    <p:extLst>
      <p:ext uri="{BB962C8B-B14F-4D97-AF65-F5344CB8AC3E}">
        <p14:creationId xmlns:p14="http://schemas.microsoft.com/office/powerpoint/2010/main" val="1287252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http://www.brandsoftheworld.com/sites/default/files/0022/8324/brand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052" y="1320251"/>
            <a:ext cx="1614912" cy="162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http://www.plastigama.com.ec/site/images/stories/mucho_mejo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6729" y="3743639"/>
            <a:ext cx="2303156" cy="170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SC0508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43639"/>
            <a:ext cx="1664388" cy="170158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6 Imagen" descr="PR08AK300809,photo01AA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286010"/>
            <a:ext cx="1552229" cy="166344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Administrador\Desktop\250920000g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95" y="3650936"/>
            <a:ext cx="2200072" cy="25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dor\Desktop\cocoa-l[2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6672"/>
            <a:ext cx="2251532" cy="298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77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tesis\images\las aventuras de maribel en nosedonde\DSC00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3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64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URCLAP\Desktop\fondo_libros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7358113" y="2786059"/>
            <a:ext cx="6715140" cy="10001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02920" y="2775748"/>
            <a:ext cx="6783724" cy="939007"/>
          </a:xfrm>
        </p:spPr>
        <p:txBody>
          <a:bodyPr>
            <a:normAutofit/>
          </a:bodyPr>
          <a:lstStyle/>
          <a:p>
            <a:r>
              <a:rPr lang="es-ES" sz="6000" spc="-300" dirty="0" smtClean="0"/>
              <a:t>2. REFERENCIAS</a:t>
            </a:r>
            <a:endParaRPr lang="es-ES" sz="6000" spc="-300" dirty="0"/>
          </a:p>
        </p:txBody>
      </p:sp>
      <p:pic>
        <p:nvPicPr>
          <p:cNvPr id="13" name="Picture 4" descr="http://upload.wikimedia.org/wikipedia/commons/7/75/Espol1-300x299.png"/>
          <p:cNvPicPr>
            <a:picLocks noChangeAspect="1" noChangeArrowheads="1"/>
          </p:cNvPicPr>
          <p:nvPr/>
        </p:nvPicPr>
        <p:blipFill>
          <a:blip r:embed="rId4" cstate="print"/>
          <a:srcRect l="5000" t="5016" r="4999" b="4682"/>
          <a:stretch>
            <a:fillRect/>
          </a:stretch>
        </p:blipFill>
        <p:spPr bwMode="auto">
          <a:xfrm>
            <a:off x="-1143040" y="2714620"/>
            <a:ext cx="1143008" cy="1143008"/>
          </a:xfrm>
          <a:prstGeom prst="ellipse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33333E-6 L 0.78785 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3.33333E-6 L 0.79878 3.33333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2280</TotalTime>
  <Words>795</Words>
  <Application>Microsoft Office PowerPoint</Application>
  <PresentationFormat>Presentación en pantalla (4:3)</PresentationFormat>
  <Paragraphs>81</Paragraphs>
  <Slides>51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Deluxe</vt:lpstr>
      <vt:lpstr>Presentación de PowerPoint</vt:lpstr>
      <vt:lpstr>Diseño de Packaging  Autóctono - ECUATORIANO</vt:lpstr>
      <vt:lpstr>Integrantes de Proyecto</vt:lpstr>
      <vt:lpstr>Introducción</vt:lpstr>
      <vt:lpstr>1. ANTECEDENTES</vt:lpstr>
      <vt:lpstr>Planteamiento del Problema</vt:lpstr>
      <vt:lpstr>Presentación de PowerPoint</vt:lpstr>
      <vt:lpstr>Presentación de PowerPoint</vt:lpstr>
      <vt:lpstr>2. REFERENCIAS</vt:lpstr>
      <vt:lpstr>Packaging</vt:lpstr>
      <vt:lpstr>Presentación de PowerPoint</vt:lpstr>
      <vt:lpstr>Packaging</vt:lpstr>
      <vt:lpstr>CLASIFICACIÓN DEL PACKAGING</vt:lpstr>
      <vt:lpstr>EL COLOR EN EL EMPAQUE</vt:lpstr>
      <vt:lpstr>Relación Color Sabor</vt:lpstr>
      <vt:lpstr>Acumulación de efectos </vt:lpstr>
      <vt:lpstr>Normas</vt:lpstr>
      <vt:lpstr>Packaging Ecológico</vt:lpstr>
      <vt:lpstr>Gráfica Autóctona</vt:lpstr>
      <vt:lpstr>Revisión del Packaging  ecuatoriano</vt:lpstr>
      <vt:lpstr>3. INVESTIGACIÓN</vt:lpstr>
      <vt:lpstr>Objetivo General de la Investigación</vt:lpstr>
      <vt:lpstr>Investigación exploratoria y descriptiva</vt:lpstr>
      <vt:lpstr>Definiendo la muestra</vt:lpstr>
      <vt:lpstr>Resultados de la encuesta.</vt:lpstr>
      <vt:lpstr>Presentación de PowerPoint</vt:lpstr>
      <vt:lpstr>Presentación de PowerPoint</vt:lpstr>
      <vt:lpstr>Presentación de PowerPoint</vt:lpstr>
      <vt:lpstr>Presentación de PowerPoint</vt:lpstr>
      <vt:lpstr>Conclusiones de la investigación</vt:lpstr>
      <vt:lpstr>4. PROPUESTAS  DE  DISEÑO</vt:lpstr>
      <vt:lpstr>CREACIÓN DE LA MARCA (ISOTIPO)</vt:lpstr>
      <vt:lpstr>Presentación de PowerPoint</vt:lpstr>
      <vt:lpstr>Presentación de PowerPoint</vt:lpstr>
      <vt:lpstr>Presentación de PowerPoint</vt:lpstr>
      <vt:lpstr> Medidas</vt:lpstr>
      <vt:lpstr>Restricciones del producto</vt:lpstr>
      <vt:lpstr>Implementación  de la marca en  los empaques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Resultados</vt:lpstr>
      <vt:lpstr>Conclusiones y Recomendaciones</vt:lpstr>
      <vt:lpstr>MUCHAS  GRACIAS POR  SU 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DE PACKAGING PARA PRODUCTOS ECUATORIANOS</dc:title>
  <dc:creator>Andycito</dc:creator>
  <cp:lastModifiedBy>Eravi</cp:lastModifiedBy>
  <cp:revision>196</cp:revision>
  <dcterms:created xsi:type="dcterms:W3CDTF">2012-02-25T22:28:19Z</dcterms:created>
  <dcterms:modified xsi:type="dcterms:W3CDTF">2012-06-15T16:47:45Z</dcterms:modified>
</cp:coreProperties>
</file>