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sldIdLst>
    <p:sldId id="256" r:id="rId2"/>
    <p:sldId id="311" r:id="rId3"/>
    <p:sldId id="312" r:id="rId4"/>
    <p:sldId id="257" r:id="rId5"/>
    <p:sldId id="303" r:id="rId6"/>
    <p:sldId id="261" r:id="rId7"/>
    <p:sldId id="264" r:id="rId8"/>
    <p:sldId id="266" r:id="rId9"/>
    <p:sldId id="267" r:id="rId10"/>
    <p:sldId id="313" r:id="rId11"/>
    <p:sldId id="314" r:id="rId12"/>
    <p:sldId id="315" r:id="rId13"/>
    <p:sldId id="304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06" r:id="rId36"/>
    <p:sldId id="30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558161-4083-4137-B5EE-6591ED484BF1}" type="datetimeFigureOut">
              <a:rPr lang="es-ES" smtClean="0"/>
              <a:pPr/>
              <a:t>17/06/2012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25DD0-4F6C-4391-AB34-5533F4805C36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876291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r>
              <a:rPr kumimoji="0" lang="es-ES" sz="2000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ESCUELA SUPERIOR POLITÉCNICA DEL LITORAL</a:t>
            </a:r>
            <a:endParaRPr kumimoji="0" lang="es-ES" sz="2000" b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71725" algn="l"/>
              </a:tabLst>
            </a:pPr>
            <a:endParaRPr kumimoji="0" lang="es-ES" sz="1800" b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pic>
        <p:nvPicPr>
          <p:cNvPr id="18433" name="0 Imagen" descr="log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95691"/>
            <a:ext cx="2783538" cy="2641421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28088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ESCUELA DE COMUNICACIÓN Y DISEÑO GRÁFICO PUBLICITARIO</a:t>
            </a:r>
            <a:endParaRPr kumimoji="0" lang="es-ES" b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EDCOM </a:t>
            </a:r>
            <a:endParaRPr kumimoji="0" lang="es-ES" b="1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1835696" y="2492896"/>
            <a:ext cx="1584176" cy="3816424"/>
          </a:xfrm>
          <a:prstGeom prst="round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24712"/>
          </a:xfrm>
        </p:spPr>
        <p:txBody>
          <a:bodyPr>
            <a:normAutofit/>
          </a:bodyPr>
          <a:lstStyle/>
          <a:p>
            <a:pPr algn="ctr"/>
            <a:r>
              <a:rPr lang="es-ES" sz="4800" cap="all" dirty="0" smtClean="0">
                <a:latin typeface="Century Gothic"/>
                <a:cs typeface="Century Gothic"/>
              </a:rPr>
              <a:t>MARCO TE</a:t>
            </a:r>
            <a:r>
              <a:rPr lang="es-ES" sz="4800" dirty="0" smtClean="0">
                <a:latin typeface="Century Gothic" pitchFamily="34" charset="0"/>
              </a:rPr>
              <a:t>Ó</a:t>
            </a:r>
            <a:r>
              <a:rPr lang="es-ES" sz="4800" cap="all" dirty="0" smtClean="0">
                <a:latin typeface="Century Gothic"/>
                <a:cs typeface="Century Gothic"/>
              </a:rPr>
              <a:t>RICO</a:t>
            </a:r>
            <a:endParaRPr lang="es-ES" sz="4800" cap="all" dirty="0">
              <a:latin typeface="Century Gothic"/>
              <a:cs typeface="Century Gothic"/>
            </a:endParaRPr>
          </a:p>
        </p:txBody>
      </p:sp>
      <p:sp>
        <p:nvSpPr>
          <p:cNvPr id="6" name="2 Título"/>
          <p:cNvSpPr txBox="1">
            <a:spLocks/>
          </p:cNvSpPr>
          <p:nvPr/>
        </p:nvSpPr>
        <p:spPr>
          <a:xfrm>
            <a:off x="1403648" y="1556792"/>
            <a:ext cx="5760640" cy="79208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r>
              <a:rPr lang="es-ES" sz="2200" b="1" cap="all" dirty="0" smtClean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SUSTENTO </a:t>
            </a:r>
            <a:r>
              <a:rPr lang="es-ES" sz="2200" b="1" cap="all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TEÓRICO DE </a:t>
            </a:r>
            <a:r>
              <a:rPr lang="es-ES" sz="2200" b="1" cap="all" dirty="0" smtClean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LA INVESTIGACIÓN</a:t>
            </a:r>
            <a:endParaRPr lang="es-ES" sz="2200" b="1" cap="all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r>
              <a:rPr lang="es-ES" sz="2700" b="1" cap="all" dirty="0" smtClean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CONCEPTOS</a:t>
            </a:r>
            <a:endParaRPr kumimoji="0" lang="es-ES" sz="31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4211960" y="4365104"/>
            <a:ext cx="4176464" cy="1944216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algn="just"/>
            <a:r>
              <a:rPr lang="es-ES" sz="1600" b="1" dirty="0" smtClean="0">
                <a:latin typeface="Century Gothic" pitchFamily="34" charset="0"/>
              </a:rPr>
              <a:t>Diseño gráfico</a:t>
            </a:r>
            <a:endParaRPr lang="en-US" sz="1600" dirty="0" smtClean="0">
              <a:latin typeface="Century Gothic" pitchFamily="34" charset="0"/>
            </a:endParaRPr>
          </a:p>
          <a:p>
            <a:pPr algn="just"/>
            <a:r>
              <a:rPr lang="es-ES" sz="1600" dirty="0" smtClean="0">
                <a:latin typeface="Century Gothic" pitchFamily="34" charset="0"/>
              </a:rPr>
              <a:t>Es una profesión cuya actividad es la de concebir, programar, proyectar y realizar comunicaciones visuales en donde el diseñador crea algo funcional, casi siempre respondiendo a un cliente o a una necesidad humana. 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9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212788" cy="178310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-36512" y="764705"/>
            <a:ext cx="1015663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MARCO TE</a:t>
            </a:r>
            <a:r>
              <a:rPr lang="es-ES" sz="5400" dirty="0" smtClean="0">
                <a:solidFill>
                  <a:schemeClr val="bg2"/>
                </a:solidFill>
                <a:latin typeface="Century Gothic" pitchFamily="34" charset="0"/>
              </a:rPr>
              <a:t>Ó</a:t>
            </a:r>
            <a:r>
              <a:rPr lang="es-ES" sz="54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RICO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43608" y="1340768"/>
            <a:ext cx="3456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Imprenta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La imprenta es un método mecánico de producción de textos e imágenes sobre papel o materiales similares.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4685252" y="3557334"/>
            <a:ext cx="3707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Offset</a:t>
            </a:r>
            <a:r>
              <a: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dirty="0" smtClean="0">
                <a:latin typeface="Century Gothic" pitchFamily="34" charset="0"/>
              </a:rPr>
              <a:t>El método de impresión offset es uno de los sistemas de impresión directo, ya que el sustrato (generalmente papel) no tiene contacto con la plancha matriz para traspasar la imagen.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2376264" cy="2453131"/>
          </a:xfrm>
          <a:prstGeom prst="rect">
            <a:avLst/>
          </a:prstGeom>
        </p:spPr>
      </p:pic>
      <p:pic>
        <p:nvPicPr>
          <p:cNvPr id="11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44" y="1556792"/>
            <a:ext cx="3847188" cy="175596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-36512" y="764705"/>
            <a:ext cx="1015663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MARCO TE</a:t>
            </a:r>
            <a:r>
              <a:rPr lang="es-ES" sz="5400" dirty="0" smtClean="0">
                <a:solidFill>
                  <a:schemeClr val="bg2"/>
                </a:solidFill>
                <a:latin typeface="Century Gothic" pitchFamily="34" charset="0"/>
              </a:rPr>
              <a:t>Ó</a:t>
            </a:r>
            <a:r>
              <a:rPr lang="es-ES" sz="54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RICO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1268760"/>
            <a:ext cx="41044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Prepensa</a:t>
            </a: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digital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preprensa digital es el conjunto de procesos posteriores al diseño operados por medio de una computadora y previos a la impresión.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2902019" cy="2341033"/>
          </a:xfrm>
          <a:prstGeom prst="rect">
            <a:avLst/>
          </a:prstGeom>
        </p:spPr>
      </p:pic>
      <p:pic>
        <p:nvPicPr>
          <p:cNvPr id="6" name="Picture 29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54" y="2924944"/>
            <a:ext cx="3944786" cy="3024336"/>
          </a:xfrm>
          <a:prstGeom prst="rect">
            <a:avLst/>
          </a:prstGeom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364088" y="4077072"/>
            <a:ext cx="30243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Tecnología del diseño gráfico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profesión de diseño gráfico abarca todas las formas de interpretación gráfica incluida diseño 2D y 3D. 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764705"/>
            <a:ext cx="1015663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MARCO TE</a:t>
            </a:r>
            <a:r>
              <a:rPr lang="es-ES" sz="5400" dirty="0" smtClean="0">
                <a:solidFill>
                  <a:schemeClr val="bg2"/>
                </a:solidFill>
                <a:latin typeface="Century Gothic" pitchFamily="34" charset="0"/>
              </a:rPr>
              <a:t>Ó</a:t>
            </a:r>
            <a:r>
              <a:rPr lang="es-ES" sz="54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RICO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2936336"/>
            <a:ext cx="9144000" cy="924712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>
                <a:latin typeface="Century Gothic"/>
                <a:cs typeface="Century Gothic"/>
              </a:rPr>
              <a:t>PROPUESTA DE DISEÑO</a:t>
            </a:r>
            <a:endParaRPr lang="es-ES" sz="6000" cap="all" dirty="0">
              <a:latin typeface="Century Gothic"/>
              <a:cs typeface="Century Gothic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40568" y="5960672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gency FB" pitchFamily="34" charset="0"/>
                <a:ea typeface="+mj-ea"/>
                <a:cs typeface="Century Gothic"/>
              </a:rPr>
              <a:t>PROPUESTA DE 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gency FB" pitchFamily="34" charset="0"/>
              <a:ea typeface="+mj-ea"/>
              <a:cs typeface="Century Gothic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80528" y="5600632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j-ea"/>
                <a:cs typeface="Century Gothic"/>
              </a:rPr>
              <a:t>PROPUESTA DE 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dobe Caslon Pro Bold" pitchFamily="18" charset="0"/>
              <a:ea typeface="+mj-ea"/>
              <a:cs typeface="Century Gothic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9512" y="5949280"/>
            <a:ext cx="4680520" cy="10081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PROPUESTA DE</a:t>
            </a:r>
            <a:r>
              <a:rPr kumimoji="0" lang="es-ES" sz="6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 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684584" y="3861048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Bauhaus 93" pitchFamily="82" charset="0"/>
                <a:ea typeface="Batang" pitchFamily="18" charset="-127"/>
                <a:cs typeface="Century Gothic"/>
              </a:rPr>
              <a:t>PROPUESTA DE DISEÑO</a:t>
            </a:r>
            <a:endParaRPr kumimoji="0" lang="es-ES" sz="600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Bauhaus 93" pitchFamily="82" charset="0"/>
              <a:ea typeface="Batang" pitchFamily="18" charset="-127"/>
              <a:cs typeface="Century Gothic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704088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PROPUESTA DE 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2844824" y="1340768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Estrangelo Edessa" pitchFamily="66" charset="0"/>
                <a:ea typeface="Batang" pitchFamily="18" charset="-127"/>
                <a:cs typeface="Estrangelo Edessa" pitchFamily="66" charset="0"/>
              </a:rPr>
              <a:t>PROPUESTA DE 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Estrangelo Edessa" pitchFamily="66" charset="0"/>
              <a:ea typeface="Batang" pitchFamily="18" charset="-127"/>
              <a:cs typeface="Estrangelo Edessa" pitchFamily="66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96952" y="1844824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Algerian" pitchFamily="82" charset="0"/>
                <a:ea typeface="+mj-ea"/>
                <a:cs typeface="Century Gothic"/>
              </a:rPr>
              <a:t>PROPUESTA DE 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Algerian" pitchFamily="82" charset="0"/>
              <a:ea typeface="+mj-ea"/>
              <a:cs typeface="Century Gothic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-2339752" y="2132856"/>
            <a:ext cx="9144000" cy="92471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Bodoni MT Poster Compressed" pitchFamily="18" charset="0"/>
                <a:ea typeface="+mj-ea"/>
                <a:cs typeface="Century Gothic"/>
              </a:rPr>
              <a:t>PROPUESTA DE DISEÑO</a:t>
            </a:r>
            <a:endParaRPr kumimoji="0" lang="es-ES" sz="6000" b="0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Bodoni MT Poster Compressed" pitchFamily="18" charset="0"/>
              <a:ea typeface="+mj-ea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464496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342900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Century Gothic" pitchFamily="34" charset="0"/>
              </a:rPr>
              <a:t>Para determinar los colores en los documentos debemos ir a: </a:t>
            </a:r>
            <a:endParaRPr lang="en-US" sz="1600" dirty="0">
              <a:latin typeface="Century Gothic" pitchFamily="34" charset="0"/>
            </a:endParaRPr>
          </a:p>
          <a:p>
            <a:pPr algn="just"/>
            <a:r>
              <a:rPr lang="es-EC" sz="1600" dirty="0">
                <a:latin typeface="Century Gothic" pitchFamily="34" charset="0"/>
              </a:rPr>
              <a:t>Ventana – Color (F8) – aparecerá una ventana con colores CMYK y con la opción a cambiarlos a RGB</a:t>
            </a:r>
            <a:r>
              <a:rPr lang="en-US" sz="1600" dirty="0">
                <a:latin typeface="Century Gothic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9200" y="125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latin typeface="Century Gothic"/>
                <a:cs typeface="Century Gothic"/>
              </a:rPr>
              <a:t>Indicaciones para crear documentos con colores requeridos</a:t>
            </a:r>
            <a:endParaRPr lang="es-ES" sz="3600" cap="all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869160"/>
            <a:ext cx="8136904" cy="1152128"/>
          </a:xfrm>
        </p:spPr>
        <p:txBody>
          <a:bodyPr>
            <a:normAutofit/>
          </a:bodyPr>
          <a:lstStyle/>
          <a:p>
            <a:pPr algn="just"/>
            <a:r>
              <a:rPr lang="es-EC" sz="1600" dirty="0">
                <a:latin typeface="Century Gothic" pitchFamily="34" charset="0"/>
              </a:rPr>
              <a:t>Para determinar los Pantones en los documentos debemos ir a: </a:t>
            </a:r>
            <a:endParaRPr lang="en-US" sz="1600" dirty="0">
              <a:latin typeface="Century Gothic" pitchFamily="34" charset="0"/>
            </a:endParaRPr>
          </a:p>
          <a:p>
            <a:pPr algn="just"/>
            <a:r>
              <a:rPr lang="es-EC" sz="1600" dirty="0">
                <a:latin typeface="Century Gothic" pitchFamily="34" charset="0"/>
              </a:rPr>
              <a:t>Ventana – Biblioteca de muestras – libro de color- aparecerán varias opciones de PANTONES a </a:t>
            </a:r>
            <a:r>
              <a:rPr lang="es-EC" sz="1600" dirty="0" smtClean="0">
                <a:latin typeface="Century Gothic" pitchFamily="34" charset="0"/>
              </a:rPr>
              <a:t>elegir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555161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562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5247848"/>
            <a:ext cx="8229600" cy="1565528"/>
          </a:xfrm>
        </p:spPr>
        <p:txBody>
          <a:bodyPr>
            <a:normAutofit/>
          </a:bodyPr>
          <a:lstStyle/>
          <a:p>
            <a:r>
              <a:rPr lang="es-EC" sz="1600" dirty="0">
                <a:latin typeface="Century Gothic" pitchFamily="34" charset="0"/>
              </a:rPr>
              <a:t>Para determinar las salidas al momento de imprimir debemos ir a: </a:t>
            </a:r>
            <a:endParaRPr lang="en-US" sz="1600" dirty="0">
              <a:latin typeface="Century Gothic" pitchFamily="34" charset="0"/>
            </a:endParaRPr>
          </a:p>
          <a:p>
            <a:r>
              <a:rPr lang="es-EC" sz="1600" dirty="0">
                <a:latin typeface="Century Gothic" pitchFamily="34" charset="0"/>
              </a:rPr>
              <a:t>Archivo – Imprimir – Salida – opción Modo – Separaciones – y verificamos que los ángulos de cada color esten en su correcta posición ( Cyan 145, Magenta 75, Yellow 90, Negro 45 ) </a:t>
            </a:r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968552" cy="3105253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latin typeface="Century Gothic"/>
                <a:cs typeface="Century Gothic"/>
              </a:rPr>
              <a:t>Una vez diseñado, se debe revisar la salida de impresión</a:t>
            </a:r>
            <a:endParaRPr lang="es-ES" sz="3600" cap="all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43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66475"/>
            <a:ext cx="5732145" cy="5302885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04056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latin typeface="Century Gothic"/>
                <a:cs typeface="Century Gothic"/>
              </a:rPr>
              <a:t>Gestión del color</a:t>
            </a:r>
            <a:endParaRPr lang="es-ES" sz="4800" cap="all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414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877272"/>
            <a:ext cx="8496944" cy="485408"/>
          </a:xfrm>
        </p:spPr>
        <p:txBody>
          <a:bodyPr>
            <a:noAutofit/>
          </a:bodyPr>
          <a:lstStyle/>
          <a:p>
            <a:r>
              <a:rPr lang="es-EC" sz="1600" dirty="0">
                <a:latin typeface="Century Gothic" pitchFamily="34" charset="0"/>
              </a:rPr>
              <a:t>Para determinar la gestión del color debemos ir a:  Archivo – Imprimir – Gestión del color – Perfil</a:t>
            </a:r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32848" cy="4354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0222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917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C" sz="2800" dirty="0">
                <a:latin typeface="Century Gothic" pitchFamily="34" charset="0"/>
              </a:rPr>
              <a:t>Píxeles y bits: Resoluciones del monitor, color, digitalización, y resolución de salida</a:t>
            </a:r>
            <a:r>
              <a:rPr lang="en-US" sz="2800" dirty="0">
                <a:latin typeface="Century Gothic" pitchFamily="34" charset="0"/>
              </a:rPr>
              <a:t/>
            </a:r>
            <a:br>
              <a:rPr lang="en-US" sz="2800" dirty="0">
                <a:latin typeface="Century Gothic" pitchFamily="34" charset="0"/>
              </a:rPr>
            </a:br>
            <a:endParaRPr lang="en-US" sz="2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2079496"/>
            <a:ext cx="3826768" cy="2141592"/>
          </a:xfrm>
        </p:spPr>
        <p:txBody>
          <a:bodyPr>
            <a:normAutofit/>
          </a:bodyPr>
          <a:lstStyle/>
          <a:p>
            <a:pPr algn="just"/>
            <a:r>
              <a:rPr lang="es-EC" sz="1600" dirty="0">
                <a:latin typeface="Century Gothic" pitchFamily="34" charset="0"/>
              </a:rPr>
              <a:t>Pixel = Picture Element (Elemento de imagen)</a:t>
            </a:r>
            <a:endParaRPr lang="en-US" sz="1600" dirty="0">
              <a:latin typeface="Century Gothic" pitchFamily="34" charset="0"/>
            </a:endParaRPr>
          </a:p>
          <a:p>
            <a:pPr algn="just"/>
            <a:r>
              <a:rPr lang="es-EC" sz="1600" dirty="0">
                <a:latin typeface="Century Gothic" pitchFamily="34" charset="0"/>
              </a:rPr>
              <a:t>Una unidad de medida de resolución es pixel por pulgada</a:t>
            </a:r>
            <a:r>
              <a:rPr lang="en-US" sz="1600" dirty="0">
                <a:latin typeface="Century Gothic" pitchFamily="34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733" y="1922517"/>
            <a:ext cx="2154555" cy="2154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5976" y="4653136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>
                <a:latin typeface="Century Gothic" pitchFamily="34" charset="0"/>
              </a:rPr>
              <a:t>ppi = </a:t>
            </a:r>
            <a:r>
              <a:rPr lang="es-EC" sz="1600" dirty="0">
                <a:latin typeface="Century Gothic" pitchFamily="34" charset="0"/>
              </a:rPr>
              <a:t>Pixel per inch (Pixeles por pulgada) Número de unidades en las que vamos a dividir una pulgada lineal de una imagen.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3168352" cy="26402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49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60555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MATERIA DE GRADUACIÓN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36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GESTI</a:t>
            </a:r>
            <a:r>
              <a:rPr lang="es-ES" sz="36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Times New Roman" pitchFamily="18" charset="0"/>
                <a:cs typeface="Century Gothic"/>
              </a:rPr>
              <a:t>Ó</a:t>
            </a:r>
            <a:r>
              <a:rPr kumimoji="0" lang="es-ES" sz="36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N</a:t>
            </a:r>
            <a:r>
              <a:rPr kumimoji="0" lang="es-ES" sz="3600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 DEL COLOR</a:t>
            </a:r>
            <a:endParaRPr kumimoji="0" lang="es-ES" sz="36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C" sz="4800" dirty="0">
                <a:latin typeface="Century Gothic" pitchFamily="34" charset="0"/>
              </a:rPr>
              <a:t>Formatos para los archivos</a:t>
            </a:r>
            <a:r>
              <a:rPr lang="en-US" sz="4800" dirty="0">
                <a:latin typeface="Century Gothic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60160"/>
            <a:ext cx="8435280" cy="4389120"/>
          </a:xfrm>
        </p:spPr>
        <p:txBody>
          <a:bodyPr>
            <a:noAutofit/>
          </a:bodyPr>
          <a:lstStyle/>
          <a:p>
            <a:pPr algn="just"/>
            <a:r>
              <a:rPr lang="es-EC" sz="1500" b="1" dirty="0">
                <a:latin typeface="Century Gothic" pitchFamily="34" charset="0"/>
              </a:rPr>
              <a:t>PICT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 smtClean="0">
                <a:latin typeface="Century Gothic" pitchFamily="34" charset="0"/>
              </a:rPr>
              <a:t>Imagen de baja resolución, 72 dpi, sólo sirven para monitor de video.</a:t>
            </a:r>
            <a:endParaRPr lang="es-EC" sz="1500" b="1" dirty="0" smtClean="0">
              <a:latin typeface="Century Gothic" pitchFamily="34" charset="0"/>
            </a:endParaRPr>
          </a:p>
          <a:p>
            <a:pPr algn="just"/>
            <a:r>
              <a:rPr lang="es-EC" sz="1500" b="1" dirty="0" smtClean="0">
                <a:latin typeface="Century Gothic" pitchFamily="34" charset="0"/>
              </a:rPr>
              <a:t>WMF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>
                <a:latin typeface="Century Gothic" pitchFamily="34" charset="0"/>
              </a:rPr>
              <a:t>Es un formato nativo de PC. WMF = Windows Meta File. Muy parecido al </a:t>
            </a:r>
            <a:r>
              <a:rPr lang="es-EC" sz="1500" dirty="0" smtClean="0">
                <a:latin typeface="Century Gothic" pitchFamily="34" charset="0"/>
              </a:rPr>
              <a:t>PICT</a:t>
            </a:r>
            <a:endParaRPr lang="es-EC" sz="1500" b="1" dirty="0" smtClean="0">
              <a:latin typeface="Century Gothic" pitchFamily="34" charset="0"/>
            </a:endParaRPr>
          </a:p>
          <a:p>
            <a:pPr algn="just"/>
            <a:r>
              <a:rPr lang="es-EC" sz="1500" b="1" dirty="0" smtClean="0">
                <a:latin typeface="Century Gothic" pitchFamily="34" charset="0"/>
              </a:rPr>
              <a:t>GIF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 smtClean="0">
                <a:latin typeface="Century Gothic" pitchFamily="34" charset="0"/>
              </a:rPr>
              <a:t>Es </a:t>
            </a:r>
            <a:r>
              <a:rPr lang="es-EC" sz="1500" dirty="0">
                <a:latin typeface="Century Gothic" pitchFamily="34" charset="0"/>
              </a:rPr>
              <a:t>un formato portable, que es sólo para pantalla. GIF = Graphic Interchange </a:t>
            </a:r>
            <a:r>
              <a:rPr lang="es-EC" sz="1500" dirty="0" err="1">
                <a:latin typeface="Century Gothic" pitchFamily="34" charset="0"/>
              </a:rPr>
              <a:t>File</a:t>
            </a:r>
            <a:r>
              <a:rPr lang="es-EC" sz="1500" dirty="0" smtClean="0">
                <a:latin typeface="Century Gothic" pitchFamily="34" charset="0"/>
              </a:rPr>
              <a:t>.</a:t>
            </a:r>
            <a:endParaRPr lang="es-EC" sz="1500" b="1" dirty="0" smtClean="0">
              <a:latin typeface="Century Gothic" pitchFamily="34" charset="0"/>
            </a:endParaRPr>
          </a:p>
          <a:p>
            <a:pPr algn="just"/>
            <a:r>
              <a:rPr lang="es-EC" sz="1500" b="1" dirty="0" smtClean="0">
                <a:latin typeface="Century Gothic" pitchFamily="34" charset="0"/>
              </a:rPr>
              <a:t>PNG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>
                <a:latin typeface="Century Gothic" pitchFamily="34" charset="0"/>
              </a:rPr>
              <a:t>Desarrollado como una alternativa de patente gratuita al formato GIF, </a:t>
            </a:r>
            <a:r>
              <a:rPr lang="es-EC" sz="1500" dirty="0" smtClean="0">
                <a:latin typeface="Century Gothic" pitchFamily="34" charset="0"/>
              </a:rPr>
              <a:t>el formato </a:t>
            </a:r>
            <a:r>
              <a:rPr lang="es-EC" sz="1500" dirty="0">
                <a:latin typeface="Century Gothic" pitchFamily="34" charset="0"/>
              </a:rPr>
              <a:t>de gráficos de red portátiles PNG = Portable Net Graphics  </a:t>
            </a:r>
            <a:endParaRPr lang="en-US" sz="1500" dirty="0">
              <a:latin typeface="Century Gothic" pitchFamily="34" charset="0"/>
            </a:endParaRPr>
          </a:p>
          <a:p>
            <a:pPr algn="just"/>
            <a:r>
              <a:rPr lang="es-EC" sz="1500" b="1" dirty="0">
                <a:latin typeface="Century Gothic" pitchFamily="34" charset="0"/>
              </a:rPr>
              <a:t>PSD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>
                <a:latin typeface="Century Gothic" pitchFamily="34" charset="0"/>
              </a:rPr>
              <a:t>Formato de Photoshop = PhotoShop </a:t>
            </a:r>
            <a:r>
              <a:rPr lang="es-EC" sz="1500" dirty="0" err="1">
                <a:latin typeface="Century Gothic" pitchFamily="34" charset="0"/>
              </a:rPr>
              <a:t>Document</a:t>
            </a:r>
            <a:r>
              <a:rPr lang="es-EC" sz="1500" dirty="0">
                <a:latin typeface="Century Gothic" pitchFamily="34" charset="0"/>
              </a:rPr>
              <a:t> </a:t>
            </a:r>
            <a:endParaRPr lang="en-US" sz="1500" dirty="0">
              <a:latin typeface="Century Gothic" pitchFamily="34" charset="0"/>
            </a:endParaRPr>
          </a:p>
          <a:p>
            <a:pPr algn="just"/>
            <a:r>
              <a:rPr lang="en-US" sz="1500" b="1" dirty="0">
                <a:latin typeface="Century Gothic" pitchFamily="34" charset="0"/>
              </a:rPr>
              <a:t>TIFF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n-US" sz="1500" dirty="0">
                <a:latin typeface="Century Gothic" pitchFamily="34" charset="0"/>
              </a:rPr>
              <a:t>TIFF = </a:t>
            </a:r>
            <a:r>
              <a:rPr lang="en-US" sz="1500" dirty="0" err="1">
                <a:latin typeface="Century Gothic" pitchFamily="34" charset="0"/>
              </a:rPr>
              <a:t>Taged</a:t>
            </a:r>
            <a:r>
              <a:rPr lang="en-US" sz="1500" dirty="0">
                <a:latin typeface="Century Gothic" pitchFamily="34" charset="0"/>
              </a:rPr>
              <a:t> Image Format File. </a:t>
            </a:r>
            <a:r>
              <a:rPr lang="es-EC" sz="1500" dirty="0">
                <a:latin typeface="Century Gothic" pitchFamily="34" charset="0"/>
              </a:rPr>
              <a:t>Soporta casi cualquier modo de color (Bitmap, Gray Scale, RGB, CMYK, LAB e Indexed Color</a:t>
            </a:r>
            <a:r>
              <a:rPr lang="es-EC" sz="1500" dirty="0" smtClean="0">
                <a:latin typeface="Century Gothic" pitchFamily="34" charset="0"/>
              </a:rPr>
              <a:t>)</a:t>
            </a:r>
            <a:endParaRPr lang="en-US" sz="1500" dirty="0">
              <a:latin typeface="Century Gothic" pitchFamily="34" charset="0"/>
            </a:endParaRPr>
          </a:p>
          <a:p>
            <a:pPr algn="just"/>
            <a:r>
              <a:rPr lang="es-EC" sz="1500" b="1" dirty="0">
                <a:latin typeface="Century Gothic" pitchFamily="34" charset="0"/>
              </a:rPr>
              <a:t>IFF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>
                <a:latin typeface="Century Gothic" pitchFamily="34" charset="0"/>
              </a:rPr>
              <a:t>Es un formato que desciende del TIFF</a:t>
            </a:r>
            <a:r>
              <a:rPr lang="es-EC" sz="1500" dirty="0" smtClean="0">
                <a:latin typeface="Century Gothic" pitchFamily="34" charset="0"/>
              </a:rPr>
              <a:t>.</a:t>
            </a:r>
            <a:r>
              <a:rPr lang="es-EC" sz="1500" b="1" dirty="0">
                <a:latin typeface="Century Gothic" pitchFamily="34" charset="0"/>
              </a:rPr>
              <a:t> </a:t>
            </a:r>
            <a:endParaRPr lang="en-US" sz="1500" dirty="0">
              <a:latin typeface="Century Gothic" pitchFamily="34" charset="0"/>
            </a:endParaRPr>
          </a:p>
          <a:p>
            <a:pPr algn="just"/>
            <a:r>
              <a:rPr lang="es-EC" sz="1500" b="1" dirty="0">
                <a:latin typeface="Century Gothic" pitchFamily="34" charset="0"/>
              </a:rPr>
              <a:t>EPS y EPSF</a:t>
            </a:r>
            <a:endParaRPr lang="en-US" sz="1500" dirty="0">
              <a:latin typeface="Century Gothic" pitchFamily="34" charset="0"/>
            </a:endParaRPr>
          </a:p>
          <a:p>
            <a:pPr algn="just">
              <a:buNone/>
            </a:pPr>
            <a:r>
              <a:rPr lang="es-EC" sz="1500" dirty="0">
                <a:latin typeface="Century Gothic" pitchFamily="34" charset="0"/>
              </a:rPr>
              <a:t>Son formatos parecidos pero hay algunas cualidades que no comparten.</a:t>
            </a:r>
            <a:r>
              <a:rPr lang="en-US" sz="1500" dirty="0">
                <a:latin typeface="Century Gothic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03617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301208"/>
            <a:ext cx="8291264" cy="1061472"/>
          </a:xfrm>
        </p:spPr>
        <p:txBody>
          <a:bodyPr>
            <a:normAutofit/>
          </a:bodyPr>
          <a:lstStyle/>
          <a:p>
            <a:r>
              <a:rPr lang="es-EC" sz="1600" dirty="0">
                <a:latin typeface="Century Gothic" pitchFamily="34" charset="0"/>
              </a:rPr>
              <a:t>Para cambiar de formato una archivo de Illustrator debemos ir a:</a:t>
            </a:r>
            <a:endParaRPr lang="en-US" sz="1600" dirty="0">
              <a:latin typeface="Century Gothic" pitchFamily="34" charset="0"/>
            </a:endParaRPr>
          </a:p>
          <a:p>
            <a:r>
              <a:rPr lang="es-EC" sz="1600" dirty="0">
                <a:latin typeface="Century Gothic" pitchFamily="34" charset="0"/>
              </a:rPr>
              <a:t>Archivo -  Exportar – Fotmato ( seleccionar el formatos adecuado para el fin requerido ) - exportar.</a:t>
            </a:r>
            <a:endParaRPr lang="en-US" sz="1600" dirty="0">
              <a:latin typeface="Century Gothic" pitchFamily="34" charset="0"/>
            </a:endParaRPr>
          </a:p>
          <a:p>
            <a:endParaRPr lang="en-US" sz="1600" dirty="0">
              <a:latin typeface="Century Gothic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320304" cy="4032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236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es-EC" sz="4800" dirty="0" smtClean="0">
                <a:latin typeface="Century Gothic" pitchFamily="34" charset="0"/>
              </a:rPr>
              <a:t>Retóque </a:t>
            </a:r>
            <a:r>
              <a:rPr lang="es-EC" sz="4800" dirty="0">
                <a:latin typeface="Century Gothic" pitchFamily="34" charset="0"/>
              </a:rPr>
              <a:t>fotográfico</a:t>
            </a:r>
            <a:r>
              <a:rPr lang="en-US" sz="4800" dirty="0">
                <a:latin typeface="Century Gothic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1133480"/>
          </a:xfrm>
        </p:spPr>
        <p:txBody>
          <a:bodyPr>
            <a:normAutofit/>
          </a:bodyPr>
          <a:lstStyle/>
          <a:p>
            <a:pPr algn="just"/>
            <a:r>
              <a:rPr lang="es-ES" sz="1600" dirty="0">
                <a:latin typeface="Century Gothic" pitchFamily="34" charset="0"/>
              </a:rPr>
              <a:t>El retoque fotográfico es una técnica que permite obtener otra imagen modificada, ya sea para lograr una mejor calidad o más realismo, o para obtener una composición totalmente diferente que distorsione la realidad. 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5706745" cy="356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8224" y="2492896"/>
            <a:ext cx="20882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Century Gothic" pitchFamily="34" charset="0"/>
              </a:rPr>
              <a:t>Para convertir una imagen de formato CMYK a RGB debemos ir a:</a:t>
            </a:r>
            <a:endParaRPr lang="en-US" sz="1600" dirty="0">
              <a:latin typeface="Century Gothic" pitchFamily="34" charset="0"/>
            </a:endParaRPr>
          </a:p>
          <a:p>
            <a:pPr algn="just"/>
            <a:endParaRPr lang="es-ES" sz="1600" dirty="0" smtClean="0">
              <a:latin typeface="Century Gothic" pitchFamily="34" charset="0"/>
            </a:endParaRPr>
          </a:p>
          <a:p>
            <a:pPr algn="just"/>
            <a:r>
              <a:rPr lang="es-ES" sz="1600" dirty="0" smtClean="0">
                <a:latin typeface="Century Gothic" pitchFamily="34" charset="0"/>
              </a:rPr>
              <a:t>Imagen </a:t>
            </a:r>
            <a:r>
              <a:rPr lang="es-ES" sz="1600" dirty="0">
                <a:latin typeface="Century Gothic" pitchFamily="34" charset="0"/>
              </a:rPr>
              <a:t>– Modo -  Color RGB – aparecerá una ventana flotante a la cual vamos a darle OK</a:t>
            </a:r>
            <a:endParaRPr lang="en-US" sz="16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230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0592"/>
            <a:ext cx="9144000" cy="866360"/>
          </a:xfrm>
        </p:spPr>
        <p:txBody>
          <a:bodyPr>
            <a:noAutofit/>
          </a:bodyPr>
          <a:lstStyle/>
          <a:p>
            <a:pPr algn="ctr"/>
            <a:r>
              <a:rPr lang="es-ES" sz="4800" dirty="0">
                <a:latin typeface="Century Gothic" pitchFamily="34" charset="0"/>
              </a:rPr>
              <a:t>Los filtros básicos de retoque fotográfico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583552"/>
            <a:ext cx="6275040" cy="3221712"/>
          </a:xfrm>
        </p:spPr>
        <p:txBody>
          <a:bodyPr>
            <a:normAutofit/>
          </a:bodyPr>
          <a:lstStyle/>
          <a:p>
            <a:pPr lvl="0"/>
            <a:r>
              <a:rPr lang="es-ES" sz="2400" dirty="0" smtClean="0">
                <a:latin typeface="Century Gothic" pitchFamily="34" charset="0"/>
              </a:rPr>
              <a:t>Brillo </a:t>
            </a:r>
            <a:r>
              <a:rPr lang="es-ES" sz="2400" dirty="0">
                <a:latin typeface="Century Gothic" pitchFamily="34" charset="0"/>
              </a:rPr>
              <a:t>y contraste.</a:t>
            </a:r>
            <a:endParaRPr lang="en-US" sz="2400" dirty="0">
              <a:latin typeface="Century Gothic" pitchFamily="34" charset="0"/>
            </a:endParaRPr>
          </a:p>
          <a:p>
            <a:pPr lvl="0"/>
            <a:r>
              <a:rPr lang="es-ES" sz="2400" dirty="0">
                <a:latin typeface="Century Gothic" pitchFamily="34" charset="0"/>
              </a:rPr>
              <a:t>Ajuste de curvas de color.</a:t>
            </a:r>
            <a:endParaRPr lang="en-US" sz="2400" dirty="0">
              <a:latin typeface="Century Gothic" pitchFamily="34" charset="0"/>
            </a:endParaRPr>
          </a:p>
          <a:p>
            <a:pPr lvl="0"/>
            <a:r>
              <a:rPr lang="es-ES" sz="2400" dirty="0">
                <a:latin typeface="Century Gothic" pitchFamily="34" charset="0"/>
              </a:rPr>
              <a:t>Tono, Saturación y luminosidad.</a:t>
            </a:r>
            <a:endParaRPr lang="en-US" sz="2400" dirty="0">
              <a:latin typeface="Century Gothic" pitchFamily="34" charset="0"/>
            </a:endParaRPr>
          </a:p>
          <a:p>
            <a:pPr lvl="0"/>
            <a:r>
              <a:rPr lang="es-ES" sz="2400" dirty="0">
                <a:latin typeface="Century Gothic" pitchFamily="34" charset="0"/>
              </a:rPr>
              <a:t>Balance de color.</a:t>
            </a:r>
            <a:endParaRPr lang="en-US" sz="2400" dirty="0">
              <a:latin typeface="Century Gothic" pitchFamily="34" charset="0"/>
            </a:endParaRPr>
          </a:p>
          <a:p>
            <a:pPr lvl="0"/>
            <a:r>
              <a:rPr lang="es-ES" sz="2400" dirty="0">
                <a:latin typeface="Century Gothic" pitchFamily="34" charset="0"/>
              </a:rPr>
              <a:t>Niveles de color.</a:t>
            </a:r>
            <a:endParaRPr lang="en-US" sz="2400" dirty="0">
              <a:latin typeface="Century Gothic" pitchFamily="34" charset="0"/>
            </a:endParaRPr>
          </a:p>
          <a:p>
            <a:pPr lvl="0"/>
            <a:r>
              <a:rPr lang="es-ES" sz="2400" dirty="0">
                <a:latin typeface="Century Gothic" pitchFamily="34" charset="0"/>
              </a:rPr>
              <a:t>Umbral</a:t>
            </a:r>
            <a:endParaRPr lang="en-US" sz="2400" dirty="0">
              <a:latin typeface="Century Gothic" pitchFamily="34" charset="0"/>
            </a:endParaRPr>
          </a:p>
          <a:p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903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56216"/>
            <a:ext cx="8003232" cy="492664"/>
          </a:xfrm>
        </p:spPr>
        <p:txBody>
          <a:bodyPr>
            <a:noAutofit/>
          </a:bodyPr>
          <a:lstStyle/>
          <a:p>
            <a:r>
              <a:rPr lang="es-ES" sz="4800" dirty="0">
                <a:latin typeface="Century Gothic" pitchFamily="34" charset="0"/>
              </a:rPr>
              <a:t>Brillo y contraste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622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Century Gothic" pitchFamily="34" charset="0"/>
              </a:rPr>
              <a:t>Ajuste</a:t>
            </a:r>
            <a:r>
              <a:rPr lang="en-US" sz="4800" dirty="0" smtClean="0">
                <a:latin typeface="Century Gothic" pitchFamily="34" charset="0"/>
              </a:rPr>
              <a:t> de color</a:t>
            </a:r>
            <a:endParaRPr lang="en-US" sz="48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599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44" y="485800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Century Gothic" pitchFamily="34" charset="0"/>
              </a:rPr>
              <a:t>Tono</a:t>
            </a:r>
            <a:r>
              <a:rPr lang="en-US" sz="4400" dirty="0" smtClean="0">
                <a:latin typeface="Century Gothic" pitchFamily="34" charset="0"/>
              </a:rPr>
              <a:t> / </a:t>
            </a:r>
            <a:r>
              <a:rPr lang="en-US" sz="4400" dirty="0" err="1" smtClean="0">
                <a:latin typeface="Century Gothic" pitchFamily="34" charset="0"/>
              </a:rPr>
              <a:t>Saturación</a:t>
            </a:r>
            <a:r>
              <a:rPr lang="en-US" sz="4400" dirty="0" smtClean="0">
                <a:latin typeface="Century Gothic" pitchFamily="34" charset="0"/>
              </a:rPr>
              <a:t> y </a:t>
            </a:r>
            <a:r>
              <a:rPr lang="en-US" sz="4400" dirty="0" err="1" smtClean="0">
                <a:latin typeface="Century Gothic" pitchFamily="34" charset="0"/>
              </a:rPr>
              <a:t>Luminación</a:t>
            </a:r>
            <a:r>
              <a:rPr lang="en-US" sz="4400" dirty="0" smtClean="0">
                <a:latin typeface="Century Gothic" pitchFamily="34" charset="0"/>
              </a:rPr>
              <a:t> 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6984776" cy="4364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3154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xfrm>
            <a:off x="395536" y="2064216"/>
            <a:ext cx="8229600" cy="43891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56216"/>
            <a:ext cx="8003232" cy="492664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Century Gothic" pitchFamily="34" charset="0"/>
              </a:rPr>
              <a:t>Balance de color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3147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856216"/>
            <a:ext cx="8003232" cy="492664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Century Gothic" pitchFamily="34" charset="0"/>
              </a:rPr>
              <a:t>Niveles de color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366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56216"/>
            <a:ext cx="8003232" cy="492664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Century Gothic" pitchFamily="34" charset="0"/>
              </a:rPr>
              <a:t>Umbral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927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63691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AUTORA</a:t>
            </a:r>
            <a:endParaRPr kumimoji="0" lang="es-ES" sz="20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Times New Roman" pitchFamily="18" charset="0"/>
                <a:cs typeface="Century Gothic"/>
              </a:rPr>
              <a:t>Ana </a:t>
            </a:r>
            <a:r>
              <a:rPr lang="es-ES" sz="2000" dirty="0" err="1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Times New Roman" pitchFamily="18" charset="0"/>
                <a:cs typeface="Century Gothic"/>
              </a:rPr>
              <a:t>Falquez</a:t>
            </a: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Times New Roman" pitchFamily="18" charset="0"/>
                <a:cs typeface="Century Gothic"/>
              </a:rPr>
              <a:t> Tamayo</a:t>
            </a:r>
            <a:endParaRPr kumimoji="0" lang="es-ES" sz="20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ea typeface="Times New Roman" pitchFamily="18" charset="0"/>
              <a:cs typeface="Century Gothic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1490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DIRECTOR</a:t>
            </a:r>
            <a:endParaRPr kumimoji="0" lang="es-ES" sz="20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Ing. </a:t>
            </a: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ea typeface="Times New Roman" pitchFamily="18" charset="0"/>
                <a:cs typeface="Century Gothic"/>
              </a:rPr>
              <a:t>Félix Jaramillo</a:t>
            </a:r>
            <a:endParaRPr kumimoji="0" lang="es-ES" sz="20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5172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AÑO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2012</a:t>
            </a: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3568" y="1052736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Century Gothic"/>
                <a:ea typeface="Times New Roman" pitchFamily="18" charset="0"/>
                <a:cs typeface="Century Gothic"/>
              </a:rPr>
              <a:t>TEMA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solidFill>
                  <a:schemeClr val="bg2">
                    <a:lumMod val="75000"/>
                  </a:schemeClr>
                </a:solidFill>
                <a:latin typeface="Century Gothic"/>
                <a:cs typeface="Century Gothic"/>
              </a:rPr>
              <a:t>Manual de tratamiento de imágenes digitales para impresión en prensa offset</a:t>
            </a:r>
            <a:endParaRPr kumimoji="0" lang="es-ES" sz="200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280920" cy="1296144"/>
          </a:xfrm>
        </p:spPr>
        <p:txBody>
          <a:bodyPr>
            <a:normAutofit/>
          </a:bodyPr>
          <a:lstStyle/>
          <a:p>
            <a:pPr algn="just"/>
            <a:r>
              <a:rPr lang="es-ES" sz="1600" dirty="0">
                <a:latin typeface="Century Gothic" pitchFamily="34" charset="0"/>
              </a:rPr>
              <a:t>Cada editor fotográfico cuenta con sus propios nombres para las herramientas, así como configuración particular. Igualmente la mayoría de los distintos programas comparten las mismas herramientas básicas.</a:t>
            </a:r>
            <a:r>
              <a:rPr lang="en-US" sz="1600" dirty="0">
                <a:latin typeface="Century Gothic" pitchFamily="34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552728" cy="37495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56216"/>
            <a:ext cx="8003232" cy="492664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Century Gothic" pitchFamily="34" charset="0"/>
              </a:rPr>
              <a:t>Herramientas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829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C" sz="4400" dirty="0">
                <a:latin typeface="Century Gothic" pitchFamily="34" charset="0"/>
              </a:rPr>
              <a:t>Evaluación de las características de la </a:t>
            </a:r>
            <a:r>
              <a:rPr lang="es-EC" sz="4400" dirty="0" smtClean="0">
                <a:latin typeface="Century Gothic" pitchFamily="34" charset="0"/>
              </a:rPr>
              <a:t>imagen</a:t>
            </a:r>
            <a:r>
              <a:rPr lang="en-US" sz="4400" dirty="0" smtClean="0">
                <a:latin typeface="Century Gothic" pitchFamily="34" charset="0"/>
              </a:rPr>
              <a:t> </a:t>
            </a:r>
            <a:endParaRPr lang="en-US" sz="4400" dirty="0"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xfrm>
            <a:off x="601216" y="2295358"/>
            <a:ext cx="7931224" cy="4229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011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30" b="73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56216"/>
            <a:ext cx="8003232" cy="492664"/>
          </a:xfrm>
        </p:spPr>
        <p:txBody>
          <a:bodyPr>
            <a:noAutofit/>
          </a:bodyPr>
          <a:lstStyle/>
          <a:p>
            <a:r>
              <a:rPr lang="es-ES" sz="4800" dirty="0" smtClean="0">
                <a:latin typeface="Century Gothic" pitchFamily="34" charset="0"/>
              </a:rPr>
              <a:t>Modo de escala de grises</a:t>
            </a:r>
            <a:r>
              <a:rPr lang="en-US" sz="4800" dirty="0">
                <a:latin typeface="Century Gothic" pitchFamily="34" charset="0"/>
              </a:rPr>
              <a:t/>
            </a:r>
            <a:br>
              <a:rPr lang="en-US" sz="4800" dirty="0">
                <a:latin typeface="Century Gothic" pitchFamily="34" charset="0"/>
              </a:rPr>
            </a:br>
            <a:endParaRPr lang="en-US" sz="4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035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3312368" cy="194421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s-EC" sz="2900" b="1" dirty="0">
                <a:latin typeface="Century Gothic" pitchFamily="34" charset="0"/>
              </a:rPr>
              <a:t>Modo </a:t>
            </a:r>
            <a:r>
              <a:rPr lang="es-EC" sz="2900" b="1" dirty="0" smtClean="0">
                <a:latin typeface="Century Gothic" pitchFamily="34" charset="0"/>
              </a:rPr>
              <a:t>RGB</a:t>
            </a:r>
          </a:p>
          <a:p>
            <a:pPr algn="ctr">
              <a:buNone/>
            </a:pPr>
            <a:r>
              <a:rPr lang="es-EC" sz="2900" dirty="0">
                <a:latin typeface="Century Gothic" pitchFamily="34" charset="0"/>
              </a:rPr>
              <a:t>La modalidad RGB está directamente relacionada con la forma en que la visualización de pantalla se compone con las luces de los colores primarios rojo (R), verde (G) y azul (B).</a:t>
            </a:r>
            <a:r>
              <a:rPr lang="en-US" sz="2900" dirty="0">
                <a:latin typeface="Century Gothic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3312368" cy="273630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99992" y="4365104"/>
            <a:ext cx="4176464" cy="180020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EC" sz="6400" b="1" dirty="0" smtClean="0">
                <a:latin typeface="Century Gothic" pitchFamily="34" charset="0"/>
              </a:rPr>
              <a:t>Modo </a:t>
            </a:r>
            <a:r>
              <a:rPr lang="es-ES_tradnl" sz="6400" b="1" dirty="0" smtClean="0">
                <a:latin typeface="Century Gothic" pitchFamily="34" charset="0"/>
              </a:rPr>
              <a:t>CMYK</a:t>
            </a:r>
          </a:p>
          <a:p>
            <a:pPr algn="ctr">
              <a:buNone/>
            </a:pPr>
            <a:r>
              <a:rPr lang="es-EC" sz="6400" dirty="0">
                <a:latin typeface="Century Gothic" pitchFamily="34" charset="0"/>
              </a:rPr>
              <a:t>Trabajar en la modalidad CMYK es parecido a trabajar con pigmentos e involucra un proceso sustractivo como el relacionado con la impresión comercial. Las cuatro barras del mezclador de colores representan las cuatro tintas de proceso: cian, amarillo, magenta y negro</a:t>
            </a:r>
            <a:r>
              <a:rPr lang="es-EC" dirty="0">
                <a:latin typeface="Century Gothic" pitchFamily="34" charset="0"/>
              </a:rPr>
              <a:t>. </a:t>
            </a:r>
            <a:endParaRPr lang="en-US" dirty="0" smtClean="0">
              <a:latin typeface="Century Gothic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312368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7938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1064128"/>
            <a:ext cx="7931224" cy="492664"/>
          </a:xfrm>
        </p:spPr>
        <p:txBody>
          <a:bodyPr>
            <a:noAutofit/>
          </a:bodyPr>
          <a:lstStyle/>
          <a:p>
            <a:r>
              <a:rPr lang="es-EC" sz="4400" dirty="0">
                <a:latin typeface="Century Gothic" pitchFamily="34" charset="0"/>
              </a:rPr>
              <a:t>Pruebas de color</a:t>
            </a:r>
            <a:r>
              <a:rPr lang="en-US" sz="4400" dirty="0">
                <a:latin typeface="Century Gothic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1800" b="1" dirty="0">
                <a:latin typeface="Century Gothic" pitchFamily="34" charset="0"/>
              </a:rPr>
              <a:t>Fase de Diseño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Pruebas de escáner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Pruebas en b/n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Pruebas de color en impresoras normales</a:t>
            </a:r>
            <a:endParaRPr lang="en-US" sz="1800" dirty="0">
              <a:latin typeface="Century Gothic" pitchFamily="34" charset="0"/>
            </a:endParaRPr>
          </a:p>
          <a:p>
            <a:pPr>
              <a:buNone/>
            </a:pPr>
            <a:r>
              <a:rPr lang="es-EC" sz="1800" b="1" dirty="0">
                <a:latin typeface="Century Gothic" pitchFamily="34" charset="0"/>
              </a:rPr>
              <a:t> </a:t>
            </a:r>
            <a:endParaRPr lang="en-US" sz="1800" dirty="0">
              <a:latin typeface="Century Gothic" pitchFamily="34" charset="0"/>
            </a:endParaRPr>
          </a:p>
          <a:p>
            <a:pPr>
              <a:buNone/>
            </a:pPr>
            <a:r>
              <a:rPr lang="es-EC" sz="1800" b="1" dirty="0">
                <a:latin typeface="Century Gothic" pitchFamily="34" charset="0"/>
              </a:rPr>
              <a:t>Fase de Preproducción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Prueba de preimpresión con película o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Prueba digital de calidad</a:t>
            </a:r>
            <a:endParaRPr lang="en-US" sz="1800" dirty="0">
              <a:latin typeface="Century Gothic" pitchFamily="34" charset="0"/>
            </a:endParaRPr>
          </a:p>
          <a:p>
            <a:pPr>
              <a:buNone/>
            </a:pPr>
            <a:r>
              <a:rPr lang="es-EC" sz="1800" b="1" dirty="0">
                <a:latin typeface="Century Gothic" pitchFamily="34" charset="0"/>
              </a:rPr>
              <a:t> </a:t>
            </a:r>
            <a:endParaRPr lang="en-US" sz="1800" dirty="0">
              <a:latin typeface="Century Gothic" pitchFamily="34" charset="0"/>
            </a:endParaRPr>
          </a:p>
          <a:p>
            <a:pPr>
              <a:buNone/>
            </a:pPr>
            <a:r>
              <a:rPr lang="es-EC" sz="1800" b="1" dirty="0">
                <a:latin typeface="Century Gothic" pitchFamily="34" charset="0"/>
              </a:rPr>
              <a:t>Fase de Impresión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Prueba de impresión</a:t>
            </a:r>
            <a:endParaRPr lang="en-US" sz="1800" dirty="0">
              <a:latin typeface="Century Gothic" pitchFamily="34" charset="0"/>
            </a:endParaRPr>
          </a:p>
          <a:p>
            <a:pPr lvl="0"/>
            <a:r>
              <a:rPr lang="es-EC" sz="1800" dirty="0">
                <a:latin typeface="Century Gothic" pitchFamily="34" charset="0"/>
              </a:rPr>
              <a:t>Aceptación final del impresor</a:t>
            </a:r>
            <a:endParaRPr lang="en-US" sz="1800" dirty="0">
              <a:latin typeface="Century Gothic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30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CONCLUSIÓN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2629003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Century Gothic" pitchFamily="34" charset="0"/>
              </a:rPr>
              <a:t>Dentro del  proceso de producción, la </a:t>
            </a:r>
            <a:r>
              <a:rPr lang="es-ES_tradnl" dirty="0" err="1" smtClean="0">
                <a:latin typeface="Century Gothic" pitchFamily="34" charset="0"/>
              </a:rPr>
              <a:t>preprensa</a:t>
            </a:r>
            <a:r>
              <a:rPr lang="es-ES_tradnl" dirty="0" smtClean="0">
                <a:latin typeface="Century Gothic" pitchFamily="34" charset="0"/>
              </a:rPr>
              <a:t> </a:t>
            </a:r>
            <a:r>
              <a:rPr lang="es-ES_tradnl" dirty="0">
                <a:latin typeface="Century Gothic" pitchFamily="34" charset="0"/>
              </a:rPr>
              <a:t>requiere del desarrollo de una planeación y una metodología, la cual debe seguirse a lo largo de los diferentes pasos que implica el proceso y estos, deben cumplirse sin importar si a dicho proceso se le da seguimiento con tecnología convencional o con sofisticados programas de flujo de trabajo</a:t>
            </a:r>
            <a:r>
              <a:rPr lang="es-ES_tradnl" dirty="0"/>
              <a:t>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>
                <a:latin typeface="Century Gothic"/>
                <a:cs typeface="Century Gothic"/>
              </a:rPr>
              <a:t>GRACIAS</a:t>
            </a:r>
            <a:endParaRPr lang="en-US" sz="7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474408"/>
            <a:ext cx="9144000" cy="1082384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Century Gothic"/>
                <a:cs typeface="Century Gothic"/>
              </a:rPr>
              <a:t>INTRODUCCIÓN</a:t>
            </a:r>
            <a:endParaRPr lang="es-ES" sz="4800" dirty="0">
              <a:latin typeface="Century Gothic"/>
              <a:cs typeface="Century Gothic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899592" y="2341240"/>
            <a:ext cx="7128792" cy="3752056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La pre prensa ha pasado por años difíciles, nuevas tecnologías y nuevas inversiones.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 smtClean="0">
              <a:latin typeface="Century Gothic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En cuanto a la calidad de trabajo se deben tener en cuenta parámetros de impresión.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 smtClean="0">
              <a:latin typeface="Century Gothic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Un Manual de tratamiento de archivos para imprimir en offset es lo indicado tener, para no tener inconvenientes al momento de entregar el arte final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-36512" y="764705"/>
            <a:ext cx="1015663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2"/>
                </a:solidFill>
                <a:latin typeface="Century Gothic"/>
                <a:cs typeface="Century Gothic"/>
              </a:rPr>
              <a:t>INTRODUCCIÓN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Marcador de contenido"/>
          <p:cNvSpPr txBox="1">
            <a:spLocks/>
          </p:cNvSpPr>
          <p:nvPr/>
        </p:nvSpPr>
        <p:spPr>
          <a:xfrm>
            <a:off x="1043608" y="1196752"/>
            <a:ext cx="1080120" cy="36004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Ecuador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8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3284984"/>
            <a:ext cx="2592288" cy="2676143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043608" y="1700808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Century Gothic" pitchFamily="34" charset="0"/>
              </a:rPr>
              <a:t>En el Ecuador es común encontrar en el mercado de las artes gráficas, imprentas antiguas que han crecido y avanzado con la tecnología.</a:t>
            </a:r>
          </a:p>
          <a:p>
            <a:pPr algn="just"/>
            <a:r>
              <a:rPr lang="es-ES" sz="1600" dirty="0" smtClean="0">
                <a:latin typeface="Century Gothic" pitchFamily="34" charset="0"/>
              </a:rPr>
              <a:t>Un manual será de gran ayuda para su mejor desempeño laboral.</a:t>
            </a:r>
            <a:endParaRPr lang="en-US" sz="1600" dirty="0"/>
          </a:p>
        </p:txBody>
      </p:sp>
      <p:pic>
        <p:nvPicPr>
          <p:cNvPr id="13" name="Picture 2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" y="3284985"/>
            <a:ext cx="4440920" cy="24482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-36512" y="764705"/>
            <a:ext cx="1015663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2"/>
                </a:solidFill>
                <a:latin typeface="Century Gothic"/>
                <a:cs typeface="Century Gothic"/>
              </a:rPr>
              <a:t>INTRODUCCIÓN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cap="all" dirty="0" smtClean="0">
                <a:latin typeface="Century Gothic"/>
                <a:cs typeface="Century Gothic"/>
              </a:rPr>
              <a:t>PLANTEAMIENTO DEL TEMA</a:t>
            </a:r>
            <a:r>
              <a:rPr lang="es-ES" cap="all" dirty="0" smtClean="0">
                <a:latin typeface="Century Gothic"/>
                <a:cs typeface="Century Gothic"/>
              </a:rPr>
              <a:t/>
            </a:r>
            <a:br>
              <a:rPr lang="es-ES" cap="all" dirty="0" smtClean="0">
                <a:latin typeface="Century Gothic"/>
                <a:cs typeface="Century Gothic"/>
              </a:rPr>
            </a:br>
            <a:r>
              <a:rPr lang="es-ES" sz="3100" dirty="0" smtClean="0">
                <a:latin typeface="Century Gothic"/>
                <a:cs typeface="Century Gothic"/>
              </a:rPr>
              <a:t>ANTECEDENTES Y CAUSAS</a:t>
            </a:r>
            <a:endParaRPr lang="es-ES" sz="3100" dirty="0">
              <a:latin typeface="Century Gothic"/>
              <a:cs typeface="Century Gothic"/>
            </a:endParaRP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753616" y="2629272"/>
            <a:ext cx="7490792" cy="1447800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C" sz="1600" dirty="0" smtClean="0">
                <a:latin typeface="Century Gothic" pitchFamily="34" charset="0"/>
              </a:rPr>
              <a:t>Cada día salen al mercado nuevos equipos de cómputo más sofisticados, con la capacidad de correr software cada vez más poderosos.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 smtClean="0">
              <a:latin typeface="Century Gothic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Todos estos sistemas operativos y software que siempre han estado en constante avance en ocasiones, no están totalmente familiarizados con los operadores.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 smtClean="0">
              <a:latin typeface="Century Gothic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Todos estos sistemas operativos y software presentan herramientas amigables para el mejor desempeño laboral.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 smtClean="0"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6512" y="764705"/>
            <a:ext cx="738664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PLANTEAMIENTO DEL TEMA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84976" cy="422920"/>
          </a:xfrm>
        </p:spPr>
        <p:txBody>
          <a:bodyPr>
            <a:noAutofit/>
          </a:bodyPr>
          <a:lstStyle/>
          <a:p>
            <a:pPr algn="ctr"/>
            <a:r>
              <a:rPr lang="es-ES" sz="4400" cap="all" dirty="0" smtClean="0">
                <a:latin typeface="Century Gothic"/>
                <a:cs typeface="Century Gothic"/>
              </a:rPr>
              <a:t>PLANTEAMIENTO Y JUSTIFICACIÓN DEL PROBLEMA</a:t>
            </a:r>
            <a:endParaRPr lang="es-ES" sz="4400" dirty="0">
              <a:latin typeface="Century Gothic"/>
              <a:cs typeface="Century Gothic"/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6705600" y="5486400"/>
            <a:ext cx="2952328" cy="36004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es-ES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5" name="1 Marcador de contenido"/>
          <p:cNvSpPr txBox="1">
            <a:spLocks/>
          </p:cNvSpPr>
          <p:nvPr/>
        </p:nvSpPr>
        <p:spPr>
          <a:xfrm>
            <a:off x="1619672" y="2564904"/>
            <a:ext cx="5904656" cy="2023864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El problema radica en la mala preparación de los archivos en la agencia con una gestión del color deficiente y problemas de formato.</a:t>
            </a:r>
            <a:endParaRPr lang="en-US" sz="1600" dirty="0" smtClean="0">
              <a:latin typeface="Century Gothic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C" sz="1600" dirty="0" smtClean="0">
              <a:latin typeface="Century Gothic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Con este proyecto buscamos que los diseñadores gráficos puedan desarrollarse profesionalmente y no caigan en </a:t>
            </a:r>
            <a:r>
              <a:rPr lang="es-ES_tradnl" sz="1600" dirty="0" smtClean="0">
                <a:latin typeface="Century Gothic" pitchFamily="34" charset="0"/>
              </a:rPr>
              <a:t>errores.</a:t>
            </a:r>
            <a:endParaRPr lang="en-US" sz="1600" dirty="0" smtClean="0">
              <a:latin typeface="Century Gothic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C" sz="1600" dirty="0" smtClean="0">
              <a:latin typeface="Century Gothic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El proyecto de la elaboración del Manual de tratamiento de archivos para imprimir en offset facilitará el trabajo tanto para el diseñador, arte finalista y prensista</a:t>
            </a:r>
            <a:r>
              <a:rPr lang="es-ES" sz="1600" dirty="0">
                <a:latin typeface="Century Gothic" pitchFamily="34" charset="0"/>
              </a:rPr>
              <a:t>.</a:t>
            </a: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1484784"/>
            <a:ext cx="1846659" cy="54006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3600" cap="all" dirty="0" smtClean="0">
                <a:solidFill>
                  <a:schemeClr val="bg2"/>
                </a:solidFill>
                <a:latin typeface="Century Gothic"/>
                <a:cs typeface="Century Gothic"/>
              </a:rPr>
              <a:t>PLANTEAMIENTO Y JUSTIFICACIÓN DEL PROBLEMA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32080"/>
            <a:ext cx="9144000" cy="924712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Century Gothic" pitchFamily="34" charset="0"/>
              </a:rPr>
              <a:t>HIPÓTESIS</a:t>
            </a:r>
            <a:endParaRPr lang="es-ES" sz="4800" dirty="0">
              <a:latin typeface="Century Gothic" pitchFamily="34" charset="0"/>
            </a:endParaRPr>
          </a:p>
        </p:txBody>
      </p:sp>
      <p:sp>
        <p:nvSpPr>
          <p:cNvPr id="12" name="1 Marcador de contenido"/>
          <p:cNvSpPr txBox="1">
            <a:spLocks/>
          </p:cNvSpPr>
          <p:nvPr/>
        </p:nvSpPr>
        <p:spPr>
          <a:xfrm>
            <a:off x="827584" y="2701280"/>
            <a:ext cx="7560840" cy="3968080"/>
          </a:xfrm>
          <a:prstGeom prst="rect">
            <a:avLst/>
          </a:prstGeom>
          <a:noFill/>
        </p:spPr>
        <p:txBody>
          <a:bodyPr vert="horz" anchor="t">
            <a:no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Hoy en día los diseñadores gráficos se encuentran con un mercado bastante saturado de competencia.</a:t>
            </a: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>
              <a:latin typeface="Century Gothic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Se estima que las falencias que los diseñadores gráficos suelen tener provienen de las instituciones educativas.</a:t>
            </a: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endParaRPr lang="es-ES" sz="1600" dirty="0" smtClean="0">
              <a:latin typeface="Century Gothic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s-ES" sz="1600" dirty="0" smtClean="0">
                <a:latin typeface="Century Gothic" pitchFamily="34" charset="0"/>
              </a:rPr>
              <a:t>Otra de las fallas es la falta de preocupación por parte de las empresas que no capacitan a su personal para las artes gráficas.</a:t>
            </a: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36512" y="764705"/>
            <a:ext cx="1015663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2"/>
                </a:solidFill>
                <a:latin typeface="Century Gothic" pitchFamily="34" charset="0"/>
              </a:rPr>
              <a:t>HIPÓTESIS</a:t>
            </a:r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24712"/>
          </a:xfrm>
        </p:spPr>
        <p:txBody>
          <a:bodyPr>
            <a:normAutofit/>
          </a:bodyPr>
          <a:lstStyle/>
          <a:p>
            <a:pPr algn="ctr"/>
            <a:r>
              <a:rPr lang="es-ES" sz="4800" cap="all" dirty="0" smtClean="0">
                <a:latin typeface="Century Gothic"/>
                <a:cs typeface="Century Gothic"/>
              </a:rPr>
              <a:t>OBJETIVOS</a:t>
            </a:r>
            <a:endParaRPr lang="es-ES" sz="4800" cap="all" dirty="0">
              <a:latin typeface="Century Gothic"/>
              <a:cs typeface="Century Gothic"/>
            </a:endParaRP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899592" y="2653680"/>
            <a:ext cx="7344816" cy="127937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r>
              <a:rPr lang="es-ES" b="1" cap="all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OBJETIVO GENERAL</a:t>
            </a:r>
            <a:endParaRPr lang="en-US" b="1" cap="all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s-ES" sz="1600" dirty="0" smtClean="0">
                <a:latin typeface="Century Gothic" pitchFamily="34" charset="0"/>
              </a:rPr>
              <a:t> </a:t>
            </a:r>
            <a:endParaRPr lang="en-US" sz="1600" dirty="0" smtClean="0">
              <a:latin typeface="Century Gothic" pitchFamily="34" charset="0"/>
            </a:endParaRPr>
          </a:p>
          <a:p>
            <a:pPr algn="just"/>
            <a:r>
              <a:rPr lang="es-ES" sz="1600" dirty="0" smtClean="0">
                <a:latin typeface="Century Gothic" pitchFamily="34" charset="0"/>
              </a:rPr>
              <a:t>Desarrollar e implementar un correcto sistema de procesos de preproducción digital para impresión offset dirigido a diseñadores gráficos.</a:t>
            </a:r>
            <a:endParaRPr lang="en-US" sz="1600" dirty="0" smtClean="0">
              <a:latin typeface="Century Gothic" pitchFamily="34" charset="0"/>
            </a:endParaRPr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899592" y="4077072"/>
            <a:ext cx="7344816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s-ES" b="1" cap="all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OBJETIVO ESPECÍFICO</a:t>
            </a:r>
            <a:endParaRPr lang="en-US" b="1" cap="all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es-ES" sz="1600" dirty="0" smtClean="0">
                <a:latin typeface="Century Gothic" pitchFamily="34" charset="0"/>
              </a:rPr>
              <a:t> </a:t>
            </a:r>
            <a:endParaRPr lang="en-US" sz="1600" dirty="0" smtClean="0">
              <a:latin typeface="Century Gothic" pitchFamily="34" charset="0"/>
            </a:endParaRPr>
          </a:p>
          <a:p>
            <a:pPr lvl="0" algn="just"/>
            <a:r>
              <a:rPr lang="es-ES" sz="1600" dirty="0" smtClean="0">
                <a:latin typeface="Century Gothic" pitchFamily="34" charset="0"/>
              </a:rPr>
              <a:t>Elaborar manual de tratamiento de archivos para imprimir en offset.</a:t>
            </a:r>
            <a:endParaRPr lang="en-US" sz="1600" dirty="0" smtClean="0">
              <a:latin typeface="Century Gothic" pitchFamily="34" charset="0"/>
            </a:endParaRPr>
          </a:p>
          <a:p>
            <a:r>
              <a:rPr lang="es-ES" sz="1600" b="1" dirty="0" smtClean="0">
                <a:latin typeface="Century Gothic" pitchFamily="34" charset="0"/>
              </a:rPr>
              <a:t> </a:t>
            </a:r>
            <a:endParaRPr lang="en-US" sz="1600" dirty="0" smtClean="0">
              <a:latin typeface="Century Gothic" pitchFamily="34" charset="0"/>
            </a:endParaRPr>
          </a:p>
          <a:p>
            <a:r>
              <a:rPr lang="es-ES" sz="1600" b="1" dirty="0" smtClean="0">
                <a:latin typeface="Century Gothic" pitchFamily="34" charset="0"/>
              </a:rPr>
              <a:t> </a:t>
            </a:r>
            <a:endParaRPr lang="en-US" sz="1600" dirty="0" smtClean="0">
              <a:latin typeface="Century Gothic" pitchFamily="34" charset="0"/>
            </a:endParaRPr>
          </a:p>
          <a:p>
            <a:pPr lvl="0"/>
            <a:endParaRPr lang="es-ES" sz="1600" dirty="0" smtClean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36512" y="764705"/>
            <a:ext cx="1846659" cy="61206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2"/>
                </a:solidFill>
                <a:latin typeface="Century Gothic" pitchFamily="34" charset="0"/>
              </a:rPr>
              <a:t>OBJETIVOS</a:t>
            </a:r>
          </a:p>
          <a:p>
            <a:pPr algn="ctr"/>
            <a:endParaRPr lang="en-US" sz="5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2211</TotalTime>
  <Words>1181</Words>
  <Application>Microsoft Office PowerPoint</Application>
  <PresentationFormat>Presentación en pantalla (4:3)</PresentationFormat>
  <Paragraphs>156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Flujo</vt:lpstr>
      <vt:lpstr>Diapositiva 1</vt:lpstr>
      <vt:lpstr>Diapositiva 2</vt:lpstr>
      <vt:lpstr>Diapositiva 3</vt:lpstr>
      <vt:lpstr>INTRODUCCIÓN</vt:lpstr>
      <vt:lpstr>Diapositiva 5</vt:lpstr>
      <vt:lpstr>PLANTEAMIENTO DEL TEMA ANTECEDENTES Y CAUSAS</vt:lpstr>
      <vt:lpstr>PLANTEAMIENTO Y JUSTIFICACIÓN DEL PROBLEMA</vt:lpstr>
      <vt:lpstr>HIPÓTESIS</vt:lpstr>
      <vt:lpstr>OBJETIVOS</vt:lpstr>
      <vt:lpstr>MARCO TEÓRICO</vt:lpstr>
      <vt:lpstr>Diapositiva 11</vt:lpstr>
      <vt:lpstr>Diapositiva 12</vt:lpstr>
      <vt:lpstr>PROPUESTA DE DISEÑO</vt:lpstr>
      <vt:lpstr>Indicaciones para crear documentos con colores requeridos</vt:lpstr>
      <vt:lpstr>Diapositiva 15</vt:lpstr>
      <vt:lpstr>Una vez diseñado, se debe revisar la salida de impresión</vt:lpstr>
      <vt:lpstr>Gestión del color</vt:lpstr>
      <vt:lpstr>Diapositiva 18</vt:lpstr>
      <vt:lpstr>Píxeles y bits: Resoluciones del monitor, color, digitalización, y resolución de salida </vt:lpstr>
      <vt:lpstr>Formatos para los archivos </vt:lpstr>
      <vt:lpstr>Diapositiva 21</vt:lpstr>
      <vt:lpstr>Retóque fotográfico </vt:lpstr>
      <vt:lpstr>Los filtros básicos de retoque fotográfico </vt:lpstr>
      <vt:lpstr>Brillo y contraste </vt:lpstr>
      <vt:lpstr>Ajuste de color</vt:lpstr>
      <vt:lpstr>Tono / Saturación y Luminación </vt:lpstr>
      <vt:lpstr>Balance de color </vt:lpstr>
      <vt:lpstr>Niveles de color </vt:lpstr>
      <vt:lpstr>Umbral </vt:lpstr>
      <vt:lpstr>Herramientas </vt:lpstr>
      <vt:lpstr>Evaluación de las características de la imagen </vt:lpstr>
      <vt:lpstr>Modo de escala de grises </vt:lpstr>
      <vt:lpstr>Diapositiva 33</vt:lpstr>
      <vt:lpstr>Pruebas de color </vt:lpstr>
      <vt:lpstr>CONCLUSIÓN</vt:lpstr>
      <vt:lpstr>GRACIAS</vt:lpstr>
    </vt:vector>
  </TitlesOfParts>
  <Company>Pacheco Mieles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Marilyn</dc:creator>
  <cp:lastModifiedBy>ana falquez</cp:lastModifiedBy>
  <cp:revision>223</cp:revision>
  <dcterms:created xsi:type="dcterms:W3CDTF">2011-10-12T11:33:11Z</dcterms:created>
  <dcterms:modified xsi:type="dcterms:W3CDTF">2012-06-18T01:20:04Z</dcterms:modified>
</cp:coreProperties>
</file>