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57" r:id="rId4"/>
    <p:sldId id="259" r:id="rId5"/>
    <p:sldId id="261" r:id="rId6"/>
    <p:sldId id="267" r:id="rId7"/>
    <p:sldId id="268" r:id="rId8"/>
    <p:sldId id="269" r:id="rId9"/>
    <p:sldId id="302"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2" r:id="rId32"/>
    <p:sldId id="291" r:id="rId33"/>
    <p:sldId id="293" r:id="rId34"/>
    <p:sldId id="294" r:id="rId35"/>
    <p:sldId id="303" r:id="rId36"/>
    <p:sldId id="295" r:id="rId37"/>
    <p:sldId id="296" r:id="rId38"/>
    <p:sldId id="297" r:id="rId39"/>
    <p:sldId id="298" r:id="rId40"/>
    <p:sldId id="299" r:id="rId41"/>
    <p:sldId id="300"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34" r:id="rId55"/>
    <p:sldId id="335" r:id="rId56"/>
    <p:sldId id="316" r:id="rId57"/>
    <p:sldId id="328" r:id="rId58"/>
    <p:sldId id="329" r:id="rId59"/>
    <p:sldId id="330" r:id="rId60"/>
    <p:sldId id="331" r:id="rId61"/>
    <p:sldId id="332" r:id="rId62"/>
    <p:sldId id="317" r:id="rId63"/>
    <p:sldId id="318" r:id="rId64"/>
    <p:sldId id="319" r:id="rId65"/>
    <p:sldId id="320" r:id="rId66"/>
    <p:sldId id="321" r:id="rId67"/>
    <p:sldId id="322" r:id="rId68"/>
    <p:sldId id="323" r:id="rId69"/>
    <p:sldId id="324" r:id="rId70"/>
    <p:sldId id="325" r:id="rId71"/>
    <p:sldId id="326" r:id="rId72"/>
    <p:sldId id="327" r:id="rId7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5BB51E4-DA66-4E9C-8F2C-112976C5352F}" type="datetimeFigureOut">
              <a:rPr lang="es-ES" smtClean="0"/>
              <a:pPr/>
              <a:t>14/02/2012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37041D-9512-4FE9-88C6-D59593F6DAC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5BB51E4-DA66-4E9C-8F2C-112976C5352F}" type="datetimeFigureOut">
              <a:rPr lang="es-ES" smtClean="0"/>
              <a:pPr/>
              <a:t>14/02/2012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37041D-9512-4FE9-88C6-D59593F6DAC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5BB51E4-DA66-4E9C-8F2C-112976C5352F}" type="datetimeFigureOut">
              <a:rPr lang="es-ES" smtClean="0"/>
              <a:pPr/>
              <a:t>14/02/2012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37041D-9512-4FE9-88C6-D59593F6DAC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5BB51E4-DA66-4E9C-8F2C-112976C5352F}" type="datetimeFigureOut">
              <a:rPr lang="es-ES" smtClean="0"/>
              <a:pPr/>
              <a:t>14/02/2012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37041D-9512-4FE9-88C6-D59593F6DAC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5BB51E4-DA66-4E9C-8F2C-112976C5352F}" type="datetimeFigureOut">
              <a:rPr lang="es-ES" smtClean="0"/>
              <a:pPr/>
              <a:t>14/02/2012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37041D-9512-4FE9-88C6-D59593F6DAC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5BB51E4-DA66-4E9C-8F2C-112976C5352F}" type="datetimeFigureOut">
              <a:rPr lang="es-ES" smtClean="0"/>
              <a:pPr/>
              <a:t>14/02/2012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137041D-9512-4FE9-88C6-D59593F6DAC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5BB51E4-DA66-4E9C-8F2C-112976C5352F}" type="datetimeFigureOut">
              <a:rPr lang="es-ES" smtClean="0"/>
              <a:pPr/>
              <a:t>14/02/2012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137041D-9512-4FE9-88C6-D59593F6DAC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5BB51E4-DA66-4E9C-8F2C-112976C5352F}" type="datetimeFigureOut">
              <a:rPr lang="es-ES" smtClean="0"/>
              <a:pPr/>
              <a:t>14/02/2012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137041D-9512-4FE9-88C6-D59593F6DAC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BB51E4-DA66-4E9C-8F2C-112976C5352F}" type="datetimeFigureOut">
              <a:rPr lang="es-ES" smtClean="0"/>
              <a:pPr/>
              <a:t>14/02/2012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137041D-9512-4FE9-88C6-D59593F6DAC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BB51E4-DA66-4E9C-8F2C-112976C5352F}" type="datetimeFigureOut">
              <a:rPr lang="es-ES" smtClean="0"/>
              <a:pPr/>
              <a:t>14/02/2012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137041D-9512-4FE9-88C6-D59593F6DAC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BB51E4-DA66-4E9C-8F2C-112976C5352F}" type="datetimeFigureOut">
              <a:rPr lang="es-ES" smtClean="0"/>
              <a:pPr/>
              <a:t>14/02/2012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137041D-9512-4FE9-88C6-D59593F6DAC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B51E4-DA66-4E9C-8F2C-112976C5352F}" type="datetimeFigureOut">
              <a:rPr lang="es-ES" smtClean="0"/>
              <a:pPr/>
              <a:t>14/02/2012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7041D-9512-4FE9-88C6-D59593F6DAC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5" name="4 Imagen" descr="caratula.jpg"/>
          <p:cNvPicPr>
            <a:picLocks noChangeAspect="1"/>
          </p:cNvPicPr>
          <p:nvPr/>
        </p:nvPicPr>
        <p:blipFill>
          <a:blip r:embed="rId2" cstate="print"/>
          <a:stretch>
            <a:fillRect/>
          </a:stretch>
        </p:blipFill>
        <p:spPr>
          <a:xfrm>
            <a:off x="0" y="63546"/>
            <a:ext cx="9144000" cy="6821838"/>
          </a:xfrm>
          <a:prstGeom prst="rect">
            <a:avLst/>
          </a:prstGeom>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2276872"/>
            <a:ext cx="7704856" cy="4176464"/>
          </a:xfrm>
          <a:prstGeom prst="rect">
            <a:avLst/>
          </a:prstGeom>
        </p:spPr>
        <p:txBody>
          <a:bodyPr vert="horz" lIns="91440" tIns="45720" rIns="91440" bIns="45720" rtlCol="0">
            <a:noAutofit/>
          </a:bodyPr>
          <a:lstStyle/>
          <a:p>
            <a:pPr marL="342900" indent="-342900" algn="ctr">
              <a:spcBef>
                <a:spcPct val="20000"/>
              </a:spcBef>
            </a:pPr>
            <a:r>
              <a:rPr lang="es-ES" sz="2800" b="1" dirty="0"/>
              <a:t>INVESTIGACIÓN DE </a:t>
            </a:r>
            <a:r>
              <a:rPr lang="es-ES" sz="2800" b="1" dirty="0" smtClean="0"/>
              <a:t>MERCADO</a:t>
            </a:r>
          </a:p>
          <a:p>
            <a:pPr marL="342900" indent="-342900" algn="ctr">
              <a:spcBef>
                <a:spcPct val="20000"/>
              </a:spcBef>
            </a:pPr>
            <a:endParaRPr lang="es-ES" sz="2500" b="1" dirty="0" smtClean="0"/>
          </a:p>
          <a:p>
            <a:pPr marL="342900" indent="-342900">
              <a:spcBef>
                <a:spcPct val="20000"/>
              </a:spcBef>
            </a:pPr>
            <a:r>
              <a:rPr lang="es-ES" sz="2500" b="1" dirty="0" smtClean="0"/>
              <a:t>PERSPECTIVAS </a:t>
            </a:r>
            <a:r>
              <a:rPr lang="es-ES" sz="2500" b="1" dirty="0"/>
              <a:t>DE LA </a:t>
            </a:r>
            <a:r>
              <a:rPr lang="es-ES" sz="2500" b="1" dirty="0" smtClean="0"/>
              <a:t>INVESTIGACIÓN</a:t>
            </a:r>
            <a:endParaRPr lang="es-ES" sz="2500" b="1" dirty="0"/>
          </a:p>
          <a:p>
            <a:pPr marL="342900" indent="-342900" algn="just">
              <a:spcBef>
                <a:spcPct val="20000"/>
              </a:spcBef>
              <a:buFont typeface="Arial" pitchFamily="34" charset="0"/>
              <a:buChar char="•"/>
            </a:pPr>
            <a:r>
              <a:rPr lang="es-ES" sz="2500" dirty="0"/>
              <a:t>Mediante el estudio de mercado se pretende realizar una investigación que determine claramente quienes serán los clientes potenciales de la empresa de fabricación de muebles </a:t>
            </a:r>
            <a:r>
              <a:rPr lang="es-ES" sz="2500" dirty="0" err="1" smtClean="0"/>
              <a:t>Proietto</a:t>
            </a:r>
            <a:r>
              <a:rPr lang="es-ES" sz="2500" dirty="0" smtClean="0"/>
              <a:t>.</a:t>
            </a:r>
            <a:endParaRPr lang="es-ES" sz="2500" dirty="0"/>
          </a:p>
        </p:txBody>
      </p: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2276872"/>
            <a:ext cx="7704856" cy="4176464"/>
          </a:xfrm>
          <a:prstGeom prst="rect">
            <a:avLst/>
          </a:prstGeom>
        </p:spPr>
        <p:txBody>
          <a:bodyPr vert="horz" lIns="91440" tIns="45720" rIns="91440" bIns="45720" rtlCol="0">
            <a:noAutofit/>
          </a:bodyPr>
          <a:lstStyle/>
          <a:p>
            <a:pPr marL="342900" indent="-342900" algn="ctr">
              <a:spcBef>
                <a:spcPct val="20000"/>
              </a:spcBef>
            </a:pPr>
            <a:r>
              <a:rPr lang="es-ES" sz="2800" b="1" dirty="0"/>
              <a:t>INVESTIGACIÓN DE </a:t>
            </a:r>
            <a:r>
              <a:rPr lang="es-ES" sz="2800" b="1" dirty="0" smtClean="0"/>
              <a:t>MERCADO</a:t>
            </a:r>
          </a:p>
          <a:p>
            <a:pPr marL="342900" indent="-342900" algn="just">
              <a:spcBef>
                <a:spcPct val="20000"/>
              </a:spcBef>
            </a:pPr>
            <a:endParaRPr lang="es-ES" sz="2500" dirty="0" smtClean="0"/>
          </a:p>
          <a:p>
            <a:pPr marL="342900" indent="-342900" algn="just">
              <a:spcBef>
                <a:spcPct val="20000"/>
              </a:spcBef>
            </a:pPr>
            <a:r>
              <a:rPr lang="es-ES" sz="2500" b="1" dirty="0"/>
              <a:t>PLANTEAMIENTO DEL </a:t>
            </a:r>
            <a:r>
              <a:rPr lang="es-ES" sz="2500" b="1" dirty="0" smtClean="0"/>
              <a:t>PROBLEMA</a:t>
            </a:r>
            <a:endParaRPr lang="es-ES" sz="2500" b="1" dirty="0"/>
          </a:p>
          <a:p>
            <a:pPr marL="342900" indent="-342900" algn="just">
              <a:spcBef>
                <a:spcPct val="20000"/>
              </a:spcBef>
              <a:buFont typeface="Arial" pitchFamily="34" charset="0"/>
              <a:buChar char="•"/>
            </a:pPr>
            <a:r>
              <a:rPr lang="es-ES" sz="2500" dirty="0"/>
              <a:t>L</a:t>
            </a:r>
            <a:r>
              <a:rPr lang="es-EC" sz="2500" dirty="0"/>
              <a:t>a empresa </a:t>
            </a:r>
            <a:r>
              <a:rPr lang="es-EC" sz="2500" dirty="0" err="1"/>
              <a:t>Proietto</a:t>
            </a:r>
            <a:r>
              <a:rPr lang="es-EC" sz="2500" dirty="0"/>
              <a:t> no es reconocida en su área, ya que no cuenta con una imagen corporativa ni mantiene una campaña promocional de los productos y servicios que ofrece</a:t>
            </a:r>
            <a:r>
              <a:rPr lang="es-EC" sz="2500" dirty="0" smtClean="0"/>
              <a:t>.</a:t>
            </a:r>
            <a:endParaRPr lang="es-ES" sz="2500" dirty="0"/>
          </a:p>
        </p:txBody>
      </p:sp>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4824536"/>
          </a:xfrm>
          <a:prstGeom prst="rect">
            <a:avLst/>
          </a:prstGeom>
        </p:spPr>
        <p:txBody>
          <a:bodyPr vert="horz" lIns="91440" tIns="45720" rIns="91440" bIns="45720" rtlCol="0">
            <a:noAutofit/>
          </a:bodyPr>
          <a:lstStyle/>
          <a:p>
            <a:pPr marL="342900" indent="-342900" algn="ctr">
              <a:spcBef>
                <a:spcPct val="20000"/>
              </a:spcBef>
            </a:pPr>
            <a:r>
              <a:rPr lang="es-ES" sz="2400" b="1" dirty="0"/>
              <a:t>OBJETIVOS DE LA </a:t>
            </a:r>
            <a:r>
              <a:rPr lang="es-ES" sz="2400" b="1" dirty="0" smtClean="0"/>
              <a:t>INVESTIGACIÓN</a:t>
            </a:r>
            <a:endParaRPr lang="es-ES" sz="2400" b="1" dirty="0"/>
          </a:p>
          <a:p>
            <a:pPr algn="just"/>
            <a:r>
              <a:rPr lang="es-ES" sz="2200" b="1" dirty="0"/>
              <a:t>GENERAL</a:t>
            </a:r>
          </a:p>
          <a:p>
            <a:pPr marL="342900" indent="-342900" algn="just">
              <a:spcBef>
                <a:spcPct val="20000"/>
              </a:spcBef>
              <a:buFont typeface="Arial" pitchFamily="34" charset="0"/>
              <a:buChar char="•"/>
            </a:pPr>
            <a:r>
              <a:rPr lang="es-ES" sz="2200" dirty="0"/>
              <a:t>Determinar la existencia de un nicho de mercado para </a:t>
            </a:r>
            <a:r>
              <a:rPr lang="es-ES" sz="2200" dirty="0" err="1"/>
              <a:t>Proietto</a:t>
            </a:r>
            <a:r>
              <a:rPr lang="es-ES" sz="2200" dirty="0"/>
              <a:t> en la ciudad de </a:t>
            </a:r>
            <a:r>
              <a:rPr lang="es-ES" sz="2200" dirty="0" smtClean="0"/>
              <a:t>Guayaquil.</a:t>
            </a:r>
            <a:endParaRPr lang="es-ES" sz="2200" dirty="0" smtClean="0"/>
          </a:p>
          <a:p>
            <a:pPr marL="342900" indent="-342900" algn="just">
              <a:spcBef>
                <a:spcPct val="20000"/>
              </a:spcBef>
              <a:buFont typeface="Arial" pitchFamily="34" charset="0"/>
              <a:buChar char="•"/>
            </a:pPr>
            <a:endParaRPr lang="es-ES" sz="2200" dirty="0"/>
          </a:p>
          <a:p>
            <a:pPr algn="just"/>
            <a:r>
              <a:rPr lang="es-ES" sz="2200" b="1" dirty="0"/>
              <a:t>ESPECÍFICOS</a:t>
            </a:r>
          </a:p>
          <a:p>
            <a:pPr marL="342900" indent="-342900" algn="just">
              <a:spcBef>
                <a:spcPct val="20000"/>
              </a:spcBef>
              <a:buFont typeface="Arial" pitchFamily="34" charset="0"/>
              <a:buChar char="•"/>
            </a:pPr>
            <a:r>
              <a:rPr lang="es-ES" sz="2200" dirty="0"/>
              <a:t>Determinación de gustos y preferencias del consumidor potencial</a:t>
            </a:r>
            <a:r>
              <a:rPr lang="es-ES" sz="2200" dirty="0" smtClean="0"/>
              <a:t>.</a:t>
            </a:r>
          </a:p>
          <a:p>
            <a:pPr marL="342900" lvl="0" indent="-342900" algn="just">
              <a:spcBef>
                <a:spcPct val="20000"/>
              </a:spcBef>
              <a:buFont typeface="Arial" pitchFamily="34" charset="0"/>
              <a:buChar char="•"/>
            </a:pPr>
            <a:r>
              <a:rPr lang="es-ES" sz="2200" dirty="0"/>
              <a:t>Frecuencia de compra, hábitos de consumo del mercado meta.</a:t>
            </a:r>
          </a:p>
          <a:p>
            <a:pPr marL="342900" lvl="0" indent="-342900" algn="just">
              <a:spcBef>
                <a:spcPct val="20000"/>
              </a:spcBef>
              <a:buFont typeface="Arial" pitchFamily="34" charset="0"/>
              <a:buChar char="•"/>
            </a:pPr>
            <a:r>
              <a:rPr lang="es-ES" sz="2200" dirty="0"/>
              <a:t>Percepción del cliente con respecto al producto, posibilidades de sustitución.</a:t>
            </a:r>
          </a:p>
          <a:p>
            <a:pPr marL="342900" indent="-342900" algn="just">
              <a:spcBef>
                <a:spcPct val="20000"/>
              </a:spcBef>
              <a:buFont typeface="Arial" pitchFamily="34" charset="0"/>
              <a:buChar char="•"/>
            </a:pPr>
            <a:r>
              <a:rPr lang="es-ES" sz="2200" dirty="0"/>
              <a:t>Lugares o sitios donde el cliente podría consumir el producto.</a:t>
            </a:r>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3240360"/>
          </a:xfrm>
          <a:prstGeom prst="rect">
            <a:avLst/>
          </a:prstGeom>
        </p:spPr>
        <p:txBody>
          <a:bodyPr vert="horz" lIns="91440" tIns="45720" rIns="91440" bIns="45720" rtlCol="0">
            <a:noAutofit/>
          </a:bodyPr>
          <a:lstStyle/>
          <a:p>
            <a:pPr marL="342900" indent="-342900" algn="ctr">
              <a:spcBef>
                <a:spcPct val="20000"/>
              </a:spcBef>
            </a:pPr>
            <a:r>
              <a:rPr lang="es-ES" sz="2100" b="1" dirty="0"/>
              <a:t>PLAN DE </a:t>
            </a:r>
            <a:r>
              <a:rPr lang="es-ES" sz="2100" b="1" dirty="0" smtClean="0"/>
              <a:t>MUESTREO</a:t>
            </a:r>
            <a:endParaRPr lang="es-ES" sz="2100" b="1" dirty="0"/>
          </a:p>
          <a:p>
            <a:pPr algn="just"/>
            <a:r>
              <a:rPr lang="es-ES" sz="2100" b="1" dirty="0"/>
              <a:t>DEFINICIÓN DE LA POBLACIÓN</a:t>
            </a:r>
          </a:p>
          <a:p>
            <a:pPr marL="342900" indent="-342900" algn="just">
              <a:spcBef>
                <a:spcPct val="20000"/>
              </a:spcBef>
              <a:buFont typeface="Arial" pitchFamily="34" charset="0"/>
              <a:buChar char="•"/>
            </a:pPr>
            <a:r>
              <a:rPr lang="es-EC" sz="2100" dirty="0"/>
              <a:t>La población considerada para este estudio de mercado se concentra en la ciudad de Guayaquil que es donde funciona la empresa </a:t>
            </a:r>
            <a:r>
              <a:rPr lang="es-EC" sz="2100" dirty="0" err="1"/>
              <a:t>Proietto</a:t>
            </a:r>
            <a:r>
              <a:rPr lang="es-EC" sz="2100" dirty="0"/>
              <a:t>. </a:t>
            </a:r>
            <a:endParaRPr lang="es-EC" sz="2100" dirty="0" smtClean="0"/>
          </a:p>
          <a:p>
            <a:pPr marL="342900" indent="-342900" algn="just">
              <a:spcBef>
                <a:spcPct val="20000"/>
              </a:spcBef>
              <a:buFont typeface="Arial" pitchFamily="34" charset="0"/>
              <a:buChar char="•"/>
            </a:pPr>
            <a:endParaRPr lang="es-EC" sz="2100" dirty="0"/>
          </a:p>
          <a:p>
            <a:pPr marL="342900" indent="-342900" algn="just">
              <a:spcBef>
                <a:spcPct val="20000"/>
              </a:spcBef>
              <a:buFont typeface="Arial" pitchFamily="34" charset="0"/>
              <a:buChar char="•"/>
            </a:pPr>
            <a:r>
              <a:rPr lang="es-ES" sz="2100" dirty="0"/>
              <a:t>En base al último censo realizado por el Instituto Nacional de Estadísticas y Censos (INEC) en el año 2011 se determinó que la población económicamente activa de Guayaquil en este año </a:t>
            </a:r>
            <a:r>
              <a:rPr lang="es-ES" sz="2100" dirty="0" smtClean="0"/>
              <a:t>fue:</a:t>
            </a:r>
            <a:endParaRPr lang="es-ES" sz="2100" dirty="0"/>
          </a:p>
        </p:txBody>
      </p:sp>
      <p:pic>
        <p:nvPicPr>
          <p:cNvPr id="4" name="3 Imagen" descr="pea.jpg"/>
          <p:cNvPicPr>
            <a:picLocks noChangeAspect="1"/>
          </p:cNvPicPr>
          <p:nvPr/>
        </p:nvPicPr>
        <p:blipFill>
          <a:blip r:embed="rId3" cstate="print"/>
          <a:stretch>
            <a:fillRect/>
          </a:stretch>
        </p:blipFill>
        <p:spPr>
          <a:xfrm>
            <a:off x="2555776" y="5085184"/>
            <a:ext cx="3968496" cy="1284732"/>
          </a:xfrm>
          <a:prstGeom prst="rect">
            <a:avLst/>
          </a:prstGeom>
        </p:spPr>
      </p:pic>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772816"/>
            <a:ext cx="7704856" cy="2304256"/>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dirty="0"/>
              <a:t>Según información proporcionada por el mismo Instituto Nacional de Estadísticas y Censos (INEC), los individuos de clase social media alta y alta se encuentran dentro del quintil más rico de la población, pues es el 20 % del país que concentra cerca del 45,9 % del consumo nacional. Por lo tanto la población objetivo</a:t>
            </a:r>
            <a:r>
              <a:rPr lang="es-ES" sz="2400" dirty="0" smtClean="0"/>
              <a:t>:</a:t>
            </a:r>
            <a:endParaRPr lang="es-ES" sz="2200" dirty="0"/>
          </a:p>
        </p:txBody>
      </p:sp>
      <p:pic>
        <p:nvPicPr>
          <p:cNvPr id="4" name="3 Imagen" descr="poblacion objetivo.jpg"/>
          <p:cNvPicPr>
            <a:picLocks noChangeAspect="1"/>
          </p:cNvPicPr>
          <p:nvPr/>
        </p:nvPicPr>
        <p:blipFill>
          <a:blip r:embed="rId3" cstate="print"/>
          <a:stretch>
            <a:fillRect/>
          </a:stretch>
        </p:blipFill>
        <p:spPr>
          <a:xfrm>
            <a:off x="1514432" y="4581128"/>
            <a:ext cx="6153912" cy="1284732"/>
          </a:xfrm>
          <a:prstGeom prst="rect">
            <a:avLst/>
          </a:prstGeom>
        </p:spPr>
      </p:pic>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4824536"/>
          </a:xfrm>
          <a:prstGeom prst="rect">
            <a:avLst/>
          </a:prstGeom>
        </p:spPr>
        <p:txBody>
          <a:bodyPr vert="horz" lIns="91440" tIns="45720" rIns="91440" bIns="45720" rtlCol="0">
            <a:noAutofit/>
          </a:bodyPr>
          <a:lstStyle/>
          <a:p>
            <a:pPr marL="342900" indent="-342900" algn="ctr">
              <a:spcBef>
                <a:spcPct val="20000"/>
              </a:spcBef>
            </a:pPr>
            <a:r>
              <a:rPr lang="es-ES" sz="2400" b="1" dirty="0"/>
              <a:t>DEFINICIÓN DE LA </a:t>
            </a:r>
            <a:r>
              <a:rPr lang="es-ES" sz="2400" b="1" dirty="0" smtClean="0"/>
              <a:t>MUESTRA</a:t>
            </a:r>
            <a:endParaRPr lang="es-ES" sz="2100" b="1" dirty="0"/>
          </a:p>
          <a:p>
            <a:pPr marL="342900" indent="-342900" algn="just">
              <a:spcBef>
                <a:spcPct val="20000"/>
              </a:spcBef>
              <a:buFont typeface="Arial" pitchFamily="34" charset="0"/>
              <a:buChar char="•"/>
            </a:pPr>
            <a:r>
              <a:rPr lang="es-ES" sz="2400" dirty="0"/>
              <a:t>La encuesta se realizará a determinadas personas en la ciudad de Guayaquil</a:t>
            </a:r>
            <a:r>
              <a:rPr lang="es-ES" sz="2400" dirty="0" smtClean="0"/>
              <a:t>.</a:t>
            </a:r>
          </a:p>
          <a:p>
            <a:pPr marL="342900" indent="-342900" algn="just">
              <a:spcBef>
                <a:spcPct val="20000"/>
              </a:spcBef>
              <a:buFont typeface="Arial" pitchFamily="34" charset="0"/>
              <a:buChar char="•"/>
            </a:pPr>
            <a:endParaRPr lang="es-ES" sz="2400" dirty="0"/>
          </a:p>
          <a:p>
            <a:pPr marL="342900" indent="-342900" algn="just">
              <a:spcBef>
                <a:spcPct val="20000"/>
              </a:spcBef>
              <a:buFont typeface="Arial" pitchFamily="34" charset="0"/>
              <a:buChar char="•"/>
            </a:pPr>
            <a:r>
              <a:rPr lang="es-ES" sz="2400" dirty="0"/>
              <a:t>Con el fin de establecer el número de encuestas a realizar, se ha decidido trabajar con un nivel de confianza del 90%, y un grado de significancia del 10</a:t>
            </a:r>
            <a:r>
              <a:rPr lang="es-ES" sz="2400" dirty="0" smtClean="0"/>
              <a:t>%.</a:t>
            </a:r>
          </a:p>
          <a:p>
            <a:pPr marL="342900" indent="-342900" algn="just">
              <a:spcBef>
                <a:spcPct val="20000"/>
              </a:spcBef>
              <a:buFont typeface="Arial" pitchFamily="34" charset="0"/>
              <a:buChar char="•"/>
            </a:pPr>
            <a:endParaRPr lang="es-ES" sz="2400" dirty="0"/>
          </a:p>
          <a:p>
            <a:pPr marL="342900" indent="-342900" algn="just">
              <a:spcBef>
                <a:spcPct val="20000"/>
              </a:spcBef>
              <a:buFont typeface="Arial" pitchFamily="34" charset="0"/>
              <a:buChar char="•"/>
            </a:pPr>
            <a:r>
              <a:rPr lang="es-ES" sz="2400" dirty="0"/>
              <a:t>Dado que no se cuenta con información estadística relevante de estudios previos realizados, se utilizará la siguiente fórmula para calcular el tamaño de la muestra, para el caso de una población infinita:</a:t>
            </a:r>
            <a:r>
              <a:rPr lang="es-EC" sz="2400" dirty="0"/>
              <a:t> </a:t>
            </a:r>
          </a:p>
        </p:txBody>
      </p:sp>
    </p:spTree>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3068960"/>
            <a:ext cx="7704856" cy="3384376"/>
          </a:xfrm>
          <a:prstGeom prst="rect">
            <a:avLst/>
          </a:prstGeom>
        </p:spPr>
        <p:txBody>
          <a:bodyPr vert="horz" lIns="91440" tIns="45720" rIns="91440" bIns="45720" rtlCol="0">
            <a:noAutofit/>
          </a:bodyPr>
          <a:lstStyle/>
          <a:p>
            <a:pPr marL="342900" indent="-342900" algn="just">
              <a:spcBef>
                <a:spcPct val="20000"/>
              </a:spcBef>
            </a:pPr>
            <a:r>
              <a:rPr lang="es-ES" sz="2000" dirty="0"/>
              <a:t>Donde:</a:t>
            </a:r>
          </a:p>
          <a:p>
            <a:pPr marL="342900" indent="-342900" algn="just">
              <a:spcBef>
                <a:spcPct val="20000"/>
              </a:spcBef>
              <a:buFont typeface="Arial" pitchFamily="34" charset="0"/>
              <a:buChar char="•"/>
            </a:pPr>
            <a:r>
              <a:rPr lang="es-ES" sz="2000" b="1" dirty="0"/>
              <a:t>n: </a:t>
            </a:r>
            <a:r>
              <a:rPr lang="es-ES" sz="2000" dirty="0"/>
              <a:t>Tamaño de la muestra</a:t>
            </a:r>
          </a:p>
          <a:p>
            <a:pPr marL="342900" indent="-342900" algn="just">
              <a:spcBef>
                <a:spcPct val="20000"/>
              </a:spcBef>
              <a:buFont typeface="Arial" pitchFamily="34" charset="0"/>
              <a:buChar char="•"/>
            </a:pPr>
            <a:r>
              <a:rPr lang="es-ES" sz="2000" b="1" dirty="0"/>
              <a:t>Z: </a:t>
            </a:r>
            <a:r>
              <a:rPr lang="es-ES" sz="2000" dirty="0"/>
              <a:t>Porcentaje de datos que se alcanza dado un porcentaje de confianza de 90%</a:t>
            </a:r>
          </a:p>
          <a:p>
            <a:pPr marL="342900" indent="-342900" algn="just">
              <a:spcBef>
                <a:spcPct val="20000"/>
              </a:spcBef>
              <a:buFont typeface="Arial" pitchFamily="34" charset="0"/>
              <a:buChar char="•"/>
            </a:pPr>
            <a:r>
              <a:rPr lang="es-ES" sz="2000" b="1" dirty="0"/>
              <a:t>p: </a:t>
            </a:r>
            <a:r>
              <a:rPr lang="es-ES" sz="2000" dirty="0"/>
              <a:t>Probabilidad de éxito, en este caso “p” representa la probabilidad que los productos y servicios de la empresa </a:t>
            </a:r>
            <a:r>
              <a:rPr lang="es-ES" sz="2000" dirty="0" err="1"/>
              <a:t>Proietto</a:t>
            </a:r>
            <a:r>
              <a:rPr lang="es-ES" sz="2000" dirty="0"/>
              <a:t> sean aceptados y contratados por los clientes objetivos de la ciudad de Guayaquil.</a:t>
            </a:r>
          </a:p>
          <a:p>
            <a:pPr marL="342900" indent="-342900" algn="just">
              <a:spcBef>
                <a:spcPct val="20000"/>
              </a:spcBef>
              <a:buFont typeface="Arial" pitchFamily="34" charset="0"/>
              <a:buChar char="•"/>
            </a:pPr>
            <a:r>
              <a:rPr lang="es-ES" sz="2000" b="1" dirty="0"/>
              <a:t>q: </a:t>
            </a:r>
            <a:r>
              <a:rPr lang="es-ES" sz="2000" dirty="0"/>
              <a:t>Probabilidad de fracaso.</a:t>
            </a:r>
          </a:p>
          <a:p>
            <a:pPr marL="342900" indent="-342900" algn="just">
              <a:spcBef>
                <a:spcPct val="20000"/>
              </a:spcBef>
              <a:buFont typeface="Arial" pitchFamily="34" charset="0"/>
              <a:buChar char="•"/>
            </a:pPr>
            <a:r>
              <a:rPr lang="es-ES" sz="2000" b="1" dirty="0"/>
              <a:t>E: </a:t>
            </a:r>
            <a:r>
              <a:rPr lang="es-ES" sz="2000" dirty="0"/>
              <a:t>Máximo error permisible</a:t>
            </a:r>
            <a:r>
              <a:rPr lang="es-ES" sz="2000" dirty="0" smtClean="0"/>
              <a:t>.</a:t>
            </a:r>
            <a:endParaRPr lang="es-EC" sz="2000" dirty="0"/>
          </a:p>
        </p:txBody>
      </p:sp>
      <p:pic>
        <p:nvPicPr>
          <p:cNvPr id="4" name="3 Imagen" descr="fórmula.jpg"/>
          <p:cNvPicPr>
            <a:picLocks noChangeAspect="1"/>
          </p:cNvPicPr>
          <p:nvPr/>
        </p:nvPicPr>
        <p:blipFill>
          <a:blip r:embed="rId3" cstate="print"/>
          <a:stretch>
            <a:fillRect/>
          </a:stretch>
        </p:blipFill>
        <p:spPr>
          <a:xfrm>
            <a:off x="3563888" y="1700808"/>
            <a:ext cx="1988820" cy="1284732"/>
          </a:xfrm>
          <a:prstGeom prst="rect">
            <a:avLst/>
          </a:prstGeom>
        </p:spPr>
      </p:pic>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700808"/>
            <a:ext cx="7704856" cy="432048"/>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dirty="0"/>
              <a:t>Sustituyendo los datos en la ecuación “A”, se obtiene:</a:t>
            </a:r>
            <a:endParaRPr lang="es-EC" sz="2400" dirty="0"/>
          </a:p>
        </p:txBody>
      </p:sp>
      <p:pic>
        <p:nvPicPr>
          <p:cNvPr id="5" name="4 Imagen" descr="fórmula con valores.jpg"/>
          <p:cNvPicPr>
            <a:picLocks noChangeAspect="1"/>
          </p:cNvPicPr>
          <p:nvPr/>
        </p:nvPicPr>
        <p:blipFill>
          <a:blip r:embed="rId3" cstate="print"/>
          <a:stretch>
            <a:fillRect/>
          </a:stretch>
        </p:blipFill>
        <p:spPr>
          <a:xfrm>
            <a:off x="3203848" y="2492896"/>
            <a:ext cx="2839212" cy="1860804"/>
          </a:xfrm>
          <a:prstGeom prst="rect">
            <a:avLst/>
          </a:prstGeom>
        </p:spPr>
      </p:pic>
      <p:sp>
        <p:nvSpPr>
          <p:cNvPr id="6" name="2 Marcador de contenido"/>
          <p:cNvSpPr txBox="1">
            <a:spLocks/>
          </p:cNvSpPr>
          <p:nvPr/>
        </p:nvSpPr>
        <p:spPr>
          <a:xfrm>
            <a:off x="755576" y="4653136"/>
            <a:ext cx="7704856" cy="1872208"/>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dirty="0"/>
              <a:t>Por lo tanto, se concluye que se deben realizar 100 encuestas en la ciudad de Guayaquil, garantizando que los resultados obtenidos sean representativos de la población.</a:t>
            </a:r>
          </a:p>
        </p:txBody>
      </p:sp>
      <p:pic>
        <p:nvPicPr>
          <p:cNvPr id="1028" name="Picture 4"/>
          <p:cNvPicPr>
            <a:picLocks noChangeAspect="1" noChangeArrowheads="1"/>
          </p:cNvPicPr>
          <p:nvPr/>
        </p:nvPicPr>
        <p:blipFill>
          <a:blip r:embed="rId4" cstate="print"/>
          <a:srcRect/>
          <a:stretch>
            <a:fillRect/>
          </a:stretch>
        </p:blipFill>
        <p:spPr bwMode="auto">
          <a:xfrm>
            <a:off x="3585184" y="3933056"/>
            <a:ext cx="122720" cy="45719"/>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432048"/>
          </a:xfrm>
          <a:prstGeom prst="rect">
            <a:avLst/>
          </a:prstGeom>
        </p:spPr>
        <p:txBody>
          <a:bodyPr vert="horz" lIns="91440" tIns="45720" rIns="91440" bIns="45720" rtlCol="0">
            <a:noAutofit/>
          </a:bodyPr>
          <a:lstStyle/>
          <a:p>
            <a:pPr algn="ctr"/>
            <a:r>
              <a:rPr lang="es-ES" sz="2400" b="1" dirty="0"/>
              <a:t>DISEÑO DE LA </a:t>
            </a:r>
            <a:r>
              <a:rPr lang="es-ES" sz="2400" b="1" dirty="0" smtClean="0"/>
              <a:t>ENCUESTA</a:t>
            </a:r>
            <a:endParaRPr lang="es-EC" sz="2400" dirty="0"/>
          </a:p>
        </p:txBody>
      </p:sp>
      <p:pic>
        <p:nvPicPr>
          <p:cNvPr id="4" name="3 Imagen" descr="C:\Documents and Settings\usrintra\Mis documentos\Ruth\TESIS\ENCUESTA_PROIETTO.jpg"/>
          <p:cNvPicPr/>
          <p:nvPr/>
        </p:nvPicPr>
        <p:blipFill>
          <a:blip r:embed="rId3" cstate="print"/>
          <a:srcRect l="5875" t="3612" r="6232" b="4176"/>
          <a:stretch>
            <a:fillRect/>
          </a:stretch>
        </p:blipFill>
        <p:spPr bwMode="auto">
          <a:xfrm>
            <a:off x="3131840" y="2143070"/>
            <a:ext cx="2952328" cy="4382274"/>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pic>
        <p:nvPicPr>
          <p:cNvPr id="5" name="4 Imagen" descr="1.jpg"/>
          <p:cNvPicPr>
            <a:picLocks noChangeAspect="1"/>
          </p:cNvPicPr>
          <p:nvPr/>
        </p:nvPicPr>
        <p:blipFill>
          <a:blip r:embed="rId3" cstate="print"/>
          <a:stretch>
            <a:fillRect/>
          </a:stretch>
        </p:blipFill>
        <p:spPr>
          <a:xfrm>
            <a:off x="2987824" y="4077072"/>
            <a:ext cx="3132992" cy="2479179"/>
          </a:xfrm>
          <a:prstGeom prst="rect">
            <a:avLst/>
          </a:prstGeom>
        </p:spPr>
      </p:pic>
      <p:sp>
        <p:nvSpPr>
          <p:cNvPr id="10" name="2 Marcador de contenido"/>
          <p:cNvSpPr txBox="1">
            <a:spLocks/>
          </p:cNvSpPr>
          <p:nvPr/>
        </p:nvSpPr>
        <p:spPr>
          <a:xfrm>
            <a:off x="755576" y="1628800"/>
            <a:ext cx="7704856" cy="2520280"/>
          </a:xfrm>
          <a:prstGeom prst="rect">
            <a:avLst/>
          </a:prstGeom>
        </p:spPr>
        <p:txBody>
          <a:bodyPr vert="horz" lIns="91440" tIns="45720" rIns="91440" bIns="45720" rtlCol="0">
            <a:noAutofit/>
          </a:bodyPr>
          <a:lstStyle/>
          <a:p>
            <a:pPr marL="342900" indent="-342900" algn="ctr">
              <a:spcBef>
                <a:spcPct val="20000"/>
              </a:spcBef>
            </a:pPr>
            <a:r>
              <a:rPr lang="es-ES" sz="2500" b="1" dirty="0" smtClean="0"/>
              <a:t>PRESENTACIÓN DE RESULTADOS</a:t>
            </a:r>
          </a:p>
          <a:p>
            <a:pPr marL="342900" indent="-342900">
              <a:spcBef>
                <a:spcPct val="20000"/>
              </a:spcBef>
            </a:pPr>
            <a:r>
              <a:rPr lang="es-ES" sz="2500" b="1" dirty="0" smtClean="0"/>
              <a:t>INTERPRETACIÓN DE RESULTADOS</a:t>
            </a:r>
          </a:p>
          <a:p>
            <a:pPr marL="342900" indent="-342900" algn="just">
              <a:spcBef>
                <a:spcPct val="20000"/>
              </a:spcBef>
              <a:buFont typeface="Arial" pitchFamily="34" charset="0"/>
              <a:buChar char="•"/>
            </a:pPr>
            <a:r>
              <a:rPr lang="es-ES" sz="2400" dirty="0" smtClean="0"/>
              <a:t>Las encuestas se llevaron a cabo en lugares donde se sabe que, personas de estrato social medio alto y alto concurren con frecuencia.</a:t>
            </a:r>
          </a:p>
          <a:p>
            <a:pPr marL="342900" indent="-342900" algn="just">
              <a:spcBef>
                <a:spcPct val="20000"/>
              </a:spcBef>
              <a:buFont typeface="Arial" pitchFamily="34" charset="0"/>
              <a:buChar char="•"/>
            </a:pPr>
            <a:r>
              <a:rPr lang="es-ES" sz="2400" b="1" dirty="0" smtClean="0"/>
              <a:t>Pregunta 1.- Género</a:t>
            </a:r>
            <a:endParaRPr lang="es-ES" sz="2400" dirty="0" smtClean="0"/>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5" name="2 Marcador de contenido"/>
          <p:cNvSpPr txBox="1">
            <a:spLocks/>
          </p:cNvSpPr>
          <p:nvPr/>
        </p:nvSpPr>
        <p:spPr>
          <a:xfrm>
            <a:off x="755576" y="3212976"/>
            <a:ext cx="7704856" cy="1080120"/>
          </a:xfrm>
          <a:prstGeom prst="rect">
            <a:avLst/>
          </a:prstGeom>
        </p:spPr>
        <p:txBody>
          <a:bodyPr vert="horz" lIns="91440" tIns="45720" rIns="91440" bIns="45720" rtlCol="0">
            <a:noAutofit/>
          </a:bodyPr>
          <a:lstStyle/>
          <a:p>
            <a:pPr marL="342900" lvl="0" indent="-342900" algn="ctr">
              <a:spcBef>
                <a:spcPct val="20000"/>
              </a:spcBef>
            </a:pPr>
            <a:r>
              <a:rPr lang="es-ES" sz="5000" b="1" dirty="0" smtClean="0"/>
              <a:t>CAPÍTULO I</a:t>
            </a:r>
            <a:endParaRPr lang="es-ES" sz="5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504056"/>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b="1" dirty="0" smtClean="0"/>
              <a:t>Pregunta 2.- Edad</a:t>
            </a:r>
            <a:endParaRPr lang="es-ES" sz="2400" dirty="0" smtClean="0"/>
          </a:p>
        </p:txBody>
      </p:sp>
      <p:pic>
        <p:nvPicPr>
          <p:cNvPr id="7" name="6 Imagen" descr="2.jpg"/>
          <p:cNvPicPr>
            <a:picLocks noChangeAspect="1"/>
          </p:cNvPicPr>
          <p:nvPr/>
        </p:nvPicPr>
        <p:blipFill>
          <a:blip r:embed="rId3" cstate="print"/>
          <a:stretch>
            <a:fillRect/>
          </a:stretch>
        </p:blipFill>
        <p:spPr>
          <a:xfrm>
            <a:off x="2414016" y="2636912"/>
            <a:ext cx="4315968" cy="3415284"/>
          </a:xfrm>
          <a:prstGeom prst="rect">
            <a:avLst/>
          </a:prstGeom>
        </p:spPr>
      </p:pic>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504056"/>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b="1" dirty="0" smtClean="0"/>
              <a:t>Pregunta 3.- Estado Civil</a:t>
            </a:r>
            <a:endParaRPr lang="es-ES" sz="2400" dirty="0" smtClean="0"/>
          </a:p>
        </p:txBody>
      </p:sp>
      <p:pic>
        <p:nvPicPr>
          <p:cNvPr id="5" name="4 Imagen" descr="3.jpg"/>
          <p:cNvPicPr>
            <a:picLocks noChangeAspect="1"/>
          </p:cNvPicPr>
          <p:nvPr/>
        </p:nvPicPr>
        <p:blipFill>
          <a:blip r:embed="rId3" cstate="print"/>
          <a:stretch>
            <a:fillRect/>
          </a:stretch>
        </p:blipFill>
        <p:spPr>
          <a:xfrm>
            <a:off x="2414016" y="2533996"/>
            <a:ext cx="4315968" cy="3415284"/>
          </a:xfrm>
          <a:prstGeom prst="rect">
            <a:avLst/>
          </a:prstGeom>
        </p:spPr>
      </p:pic>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504056"/>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b="1" dirty="0" smtClean="0"/>
              <a:t>Pregunta 4.- Ud. posee casa</a:t>
            </a:r>
            <a:endParaRPr lang="es-ES" sz="2400" dirty="0" smtClean="0"/>
          </a:p>
        </p:txBody>
      </p:sp>
      <p:pic>
        <p:nvPicPr>
          <p:cNvPr id="6" name="5 Imagen" descr="4.jpg"/>
          <p:cNvPicPr>
            <a:picLocks noChangeAspect="1"/>
          </p:cNvPicPr>
          <p:nvPr/>
        </p:nvPicPr>
        <p:blipFill>
          <a:blip r:embed="rId3" cstate="print"/>
          <a:stretch>
            <a:fillRect/>
          </a:stretch>
        </p:blipFill>
        <p:spPr>
          <a:xfrm>
            <a:off x="2414016" y="2492896"/>
            <a:ext cx="4315968" cy="3415284"/>
          </a:xfrm>
          <a:prstGeom prst="rect">
            <a:avLst/>
          </a:prstGeom>
        </p:spPr>
      </p:pic>
    </p:spTree>
  </p:cSld>
  <p:clrMapOvr>
    <a:masterClrMapping/>
  </p:clrMapOvr>
  <p:transition>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792088"/>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b="1" dirty="0" smtClean="0"/>
              <a:t>Pregunta 5.- ¿Es Ud. quien toma la decisión sobre la compra del mobiliario para su hogar?</a:t>
            </a:r>
            <a:endParaRPr lang="es-ES" sz="2400" dirty="0" smtClean="0"/>
          </a:p>
        </p:txBody>
      </p:sp>
      <p:pic>
        <p:nvPicPr>
          <p:cNvPr id="6" name="5 Imagen" descr="5.jpg"/>
          <p:cNvPicPr>
            <a:picLocks noChangeAspect="1"/>
          </p:cNvPicPr>
          <p:nvPr/>
        </p:nvPicPr>
        <p:blipFill>
          <a:blip r:embed="rId3" cstate="print"/>
          <a:stretch>
            <a:fillRect/>
          </a:stretch>
        </p:blipFill>
        <p:spPr>
          <a:xfrm>
            <a:off x="2414016" y="2780928"/>
            <a:ext cx="4315968" cy="3415284"/>
          </a:xfrm>
          <a:prstGeom prst="rect">
            <a:avLst/>
          </a:prstGeom>
        </p:spPr>
      </p:pic>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864096"/>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b="1" dirty="0" smtClean="0"/>
              <a:t>Pregunta 6.- ¿Es Ud. quien toma la decisión sobre el diseño del mobiliario para su hogar?</a:t>
            </a:r>
            <a:endParaRPr lang="es-ES" sz="2400" dirty="0" smtClean="0"/>
          </a:p>
        </p:txBody>
      </p:sp>
      <p:pic>
        <p:nvPicPr>
          <p:cNvPr id="6" name="5 Imagen" descr="6.jpg"/>
          <p:cNvPicPr>
            <a:picLocks noChangeAspect="1"/>
          </p:cNvPicPr>
          <p:nvPr/>
        </p:nvPicPr>
        <p:blipFill>
          <a:blip r:embed="rId3" cstate="print"/>
          <a:stretch>
            <a:fillRect/>
          </a:stretch>
        </p:blipFill>
        <p:spPr>
          <a:xfrm>
            <a:off x="2414016" y="2852936"/>
            <a:ext cx="4315968" cy="3415284"/>
          </a:xfrm>
          <a:prstGeom prst="rect">
            <a:avLst/>
          </a:prstGeom>
        </p:spPr>
      </p:pic>
    </p:spTree>
  </p:cSld>
  <p:clrMapOvr>
    <a:masterClrMapping/>
  </p:clrMapOvr>
  <p:transition>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792088"/>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b="1" dirty="0" smtClean="0"/>
              <a:t>Pregunta 7.- ¿Le gustaría comprar muebles diseñados a su gusto?</a:t>
            </a:r>
            <a:endParaRPr lang="es-ES" sz="2400" dirty="0" smtClean="0"/>
          </a:p>
        </p:txBody>
      </p:sp>
      <p:pic>
        <p:nvPicPr>
          <p:cNvPr id="6" name="5 Imagen" descr="7.jpg"/>
          <p:cNvPicPr>
            <a:picLocks noChangeAspect="1"/>
          </p:cNvPicPr>
          <p:nvPr/>
        </p:nvPicPr>
        <p:blipFill>
          <a:blip r:embed="rId3" cstate="print"/>
          <a:stretch>
            <a:fillRect/>
          </a:stretch>
        </p:blipFill>
        <p:spPr>
          <a:xfrm>
            <a:off x="2414016" y="2852936"/>
            <a:ext cx="4315968" cy="3415284"/>
          </a:xfrm>
          <a:prstGeom prst="rect">
            <a:avLst/>
          </a:prstGeom>
        </p:spPr>
      </p:pic>
    </p:spTree>
  </p:cSld>
  <p:clrMapOvr>
    <a:masterClrMapping/>
  </p:clrMapOvr>
  <p:transition>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792088"/>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b="1" dirty="0" smtClean="0"/>
              <a:t>Pregunta 8.- ¿Conoce alguna empresa que fabrique mobiliario personalizado?</a:t>
            </a:r>
            <a:endParaRPr lang="es-ES" sz="2400" dirty="0" smtClean="0"/>
          </a:p>
        </p:txBody>
      </p:sp>
      <p:pic>
        <p:nvPicPr>
          <p:cNvPr id="4" name="3 Imagen" descr="8.jpg"/>
          <p:cNvPicPr>
            <a:picLocks noChangeAspect="1"/>
          </p:cNvPicPr>
          <p:nvPr/>
        </p:nvPicPr>
        <p:blipFill>
          <a:blip r:embed="rId3" cstate="print"/>
          <a:stretch>
            <a:fillRect/>
          </a:stretch>
        </p:blipFill>
        <p:spPr>
          <a:xfrm>
            <a:off x="2414016" y="2780928"/>
            <a:ext cx="4315968" cy="3415284"/>
          </a:xfrm>
          <a:prstGeom prst="rect">
            <a:avLst/>
          </a:prstGeom>
        </p:spPr>
      </p:pic>
    </p:spTree>
  </p:cSld>
  <p:clrMapOvr>
    <a:masterClrMapping/>
  </p:clrMapOvr>
  <p:transition>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432048"/>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b="1" dirty="0" smtClean="0"/>
              <a:t>Pregunta 9.- ¿Conoce la empresa </a:t>
            </a:r>
            <a:r>
              <a:rPr lang="es-ES" sz="2400" b="1" dirty="0" err="1" smtClean="0"/>
              <a:t>Proietto</a:t>
            </a:r>
            <a:r>
              <a:rPr lang="es-ES" sz="2400" b="1" dirty="0" smtClean="0"/>
              <a:t>?</a:t>
            </a:r>
            <a:endParaRPr lang="es-ES" sz="2400" dirty="0" smtClean="0"/>
          </a:p>
        </p:txBody>
      </p:sp>
      <p:pic>
        <p:nvPicPr>
          <p:cNvPr id="4" name="3 Imagen" descr="9.jpg"/>
          <p:cNvPicPr>
            <a:picLocks noChangeAspect="1"/>
          </p:cNvPicPr>
          <p:nvPr/>
        </p:nvPicPr>
        <p:blipFill>
          <a:blip r:embed="rId3" cstate="print"/>
          <a:stretch>
            <a:fillRect/>
          </a:stretch>
        </p:blipFill>
        <p:spPr>
          <a:xfrm>
            <a:off x="2414016" y="2564904"/>
            <a:ext cx="4315968" cy="3415284"/>
          </a:xfrm>
          <a:prstGeom prst="rect">
            <a:avLst/>
          </a:prstGeom>
        </p:spPr>
      </p:pic>
    </p:spTree>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792088"/>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b="1" dirty="0" smtClean="0"/>
              <a:t>Si la conoce, ¿por qué medio lo hizo?</a:t>
            </a:r>
            <a:endParaRPr lang="es-ES" sz="2400" dirty="0" smtClean="0"/>
          </a:p>
        </p:txBody>
      </p:sp>
      <p:pic>
        <p:nvPicPr>
          <p:cNvPr id="4" name="3 Imagen" descr="9b.jpg"/>
          <p:cNvPicPr>
            <a:picLocks noChangeAspect="1"/>
          </p:cNvPicPr>
          <p:nvPr/>
        </p:nvPicPr>
        <p:blipFill>
          <a:blip r:embed="rId3" cstate="print"/>
          <a:stretch>
            <a:fillRect/>
          </a:stretch>
        </p:blipFill>
        <p:spPr>
          <a:xfrm>
            <a:off x="2414016" y="2636912"/>
            <a:ext cx="4315968" cy="3415284"/>
          </a:xfrm>
          <a:prstGeom prst="rect">
            <a:avLst/>
          </a:prstGeom>
        </p:spPr>
      </p:pic>
    </p:spTree>
  </p:cSld>
  <p:clrMapOvr>
    <a:masterClrMapping/>
  </p:clrMapOvr>
  <p:transition>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936104"/>
          </a:xfrm>
          <a:prstGeom prst="rect">
            <a:avLst/>
          </a:prstGeom>
        </p:spPr>
        <p:txBody>
          <a:bodyPr vert="horz" lIns="91440" tIns="45720" rIns="91440" bIns="45720" rtlCol="0">
            <a:noAutofit/>
          </a:bodyPr>
          <a:lstStyle/>
          <a:p>
            <a:pPr marL="342900" indent="-342900" algn="ctr">
              <a:spcBef>
                <a:spcPct val="20000"/>
              </a:spcBef>
            </a:pPr>
            <a:r>
              <a:rPr lang="es-ES" sz="2500" b="1" dirty="0" smtClean="0"/>
              <a:t>ENTREVISTA A PROFUNDIDAD:</a:t>
            </a:r>
          </a:p>
          <a:p>
            <a:pPr marL="342900" indent="-342900">
              <a:spcBef>
                <a:spcPct val="20000"/>
              </a:spcBef>
            </a:pPr>
            <a:r>
              <a:rPr lang="es-ES" sz="2500" b="1" dirty="0" smtClean="0"/>
              <a:t>FICHA TÉCNICA</a:t>
            </a:r>
            <a:endParaRPr lang="es-ES" sz="2100" dirty="0"/>
          </a:p>
        </p:txBody>
      </p:sp>
      <p:pic>
        <p:nvPicPr>
          <p:cNvPr id="5" name="4 Imagen" descr="C:\Documents and Settings\usrintra\Mis documentos\Ruth\TESIS\FICHA TÉCNICA_PROIETTO.jpg"/>
          <p:cNvPicPr/>
          <p:nvPr/>
        </p:nvPicPr>
        <p:blipFill>
          <a:blip r:embed="rId3" cstate="print"/>
          <a:srcRect l="2848" t="1580" r="3361" b="2144"/>
          <a:stretch>
            <a:fillRect/>
          </a:stretch>
        </p:blipFill>
        <p:spPr bwMode="auto">
          <a:xfrm>
            <a:off x="3131841" y="2470437"/>
            <a:ext cx="2736304" cy="3982899"/>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4824536"/>
          </a:xfrm>
          <a:prstGeom prst="rect">
            <a:avLst/>
          </a:prstGeom>
        </p:spPr>
        <p:txBody>
          <a:bodyPr vert="horz" lIns="91440" tIns="45720" rIns="91440" bIns="45720" rtlCol="0">
            <a:normAutofit/>
          </a:bodyPr>
          <a:lstStyle/>
          <a:p>
            <a:pPr marL="342900" lvl="0" indent="-342900" algn="ctr">
              <a:spcBef>
                <a:spcPct val="20000"/>
              </a:spcBef>
            </a:pPr>
            <a:r>
              <a:rPr lang="es-ES" sz="2500" b="1" dirty="0" smtClean="0"/>
              <a:t>INTRODUCCIÓN</a:t>
            </a:r>
          </a:p>
          <a:p>
            <a:pPr marL="342900" lvl="0" indent="-342900" algn="just">
              <a:spcBef>
                <a:spcPct val="20000"/>
              </a:spcBef>
              <a:buFont typeface="Arial" pitchFamily="34" charset="0"/>
              <a:buChar char="•"/>
            </a:pPr>
            <a:r>
              <a:rPr lang="es-ES" sz="2500" dirty="0" err="1" smtClean="0"/>
              <a:t>Proietto</a:t>
            </a:r>
            <a:r>
              <a:rPr lang="es-ES" sz="2500" dirty="0" smtClean="0"/>
              <a:t> viene </a:t>
            </a:r>
            <a:r>
              <a:rPr lang="es-ES" sz="2500" dirty="0"/>
              <a:t>dando un servicio muy innovador, como lo es la venta de muebles </a:t>
            </a:r>
            <a:r>
              <a:rPr lang="es-ES" sz="2500" dirty="0" smtClean="0"/>
              <a:t>personalizados.</a:t>
            </a:r>
          </a:p>
          <a:p>
            <a:pPr marL="342900" lvl="0" indent="-342900" algn="just">
              <a:spcBef>
                <a:spcPct val="20000"/>
              </a:spcBef>
              <a:buFont typeface="Arial" pitchFamily="34" charset="0"/>
              <a:buChar char="•"/>
            </a:pPr>
            <a:endParaRPr lang="es-ES" sz="2500" dirty="0" smtClean="0"/>
          </a:p>
          <a:p>
            <a:pPr marL="342900" lvl="0" indent="-342900" algn="just">
              <a:spcBef>
                <a:spcPct val="20000"/>
              </a:spcBef>
              <a:buFont typeface="Arial" pitchFamily="34" charset="0"/>
              <a:buChar char="•"/>
            </a:pPr>
            <a:r>
              <a:rPr lang="es-ES" sz="2500" dirty="0" smtClean="0"/>
              <a:t>La empresa no ha logrado </a:t>
            </a:r>
            <a:r>
              <a:rPr lang="es-ES" sz="2500" dirty="0"/>
              <a:t>una comunicación efectiva con su público </a:t>
            </a:r>
            <a:r>
              <a:rPr lang="es-ES" sz="2500" dirty="0" smtClean="0"/>
              <a:t>objetivo.</a:t>
            </a:r>
          </a:p>
          <a:p>
            <a:pPr marL="342900" lvl="0" indent="-342900" algn="just">
              <a:spcBef>
                <a:spcPct val="20000"/>
              </a:spcBef>
              <a:buFont typeface="Arial" pitchFamily="34" charset="0"/>
              <a:buChar char="•"/>
            </a:pPr>
            <a:endParaRPr lang="es-ES" sz="2500" dirty="0" smtClean="0"/>
          </a:p>
          <a:p>
            <a:pPr marL="342900" indent="-342900" algn="just">
              <a:spcBef>
                <a:spcPct val="20000"/>
              </a:spcBef>
              <a:buFont typeface="Arial" pitchFamily="34" charset="0"/>
              <a:buChar char="•"/>
            </a:pPr>
            <a:r>
              <a:rPr lang="es-ES" sz="2500" dirty="0"/>
              <a:t>Para que la marca sea reconocida en el medio deberá </a:t>
            </a:r>
            <a:r>
              <a:rPr lang="es-ES" sz="2500" dirty="0" smtClean="0"/>
              <a:t>tener </a:t>
            </a:r>
            <a:r>
              <a:rPr lang="es-ES" sz="2500" dirty="0"/>
              <a:t>una imagen </a:t>
            </a:r>
            <a:r>
              <a:rPr lang="es-ES" sz="2500" dirty="0" smtClean="0"/>
              <a:t>corporativa y una campaña promocional.</a:t>
            </a:r>
            <a:endParaRPr lang="es-ES" sz="2500" dirty="0"/>
          </a:p>
        </p:txBody>
      </p:sp>
    </p:spTree>
  </p:cSld>
  <p:clrMapOvr>
    <a:masterClrMapping/>
  </p:clrMapOvr>
  <p:transition>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2132856"/>
            <a:ext cx="7704856" cy="3888432"/>
          </a:xfrm>
          <a:prstGeom prst="rect">
            <a:avLst/>
          </a:prstGeom>
        </p:spPr>
        <p:txBody>
          <a:bodyPr vert="horz" lIns="91440" tIns="45720" rIns="91440" bIns="45720" rtlCol="0">
            <a:noAutofit/>
          </a:bodyPr>
          <a:lstStyle/>
          <a:p>
            <a:pPr marL="342900" indent="-342900" algn="ctr">
              <a:spcBef>
                <a:spcPct val="20000"/>
              </a:spcBef>
            </a:pPr>
            <a:r>
              <a:rPr lang="es-ES" sz="2500" b="1" dirty="0" smtClean="0"/>
              <a:t>CITAS IMPORTANTES</a:t>
            </a:r>
            <a:endParaRPr lang="es-ES" sz="2500" b="1" dirty="0"/>
          </a:p>
          <a:p>
            <a:pPr marL="342900" indent="-342900" algn="just">
              <a:spcBef>
                <a:spcPct val="20000"/>
              </a:spcBef>
              <a:buFont typeface="Arial" pitchFamily="34" charset="0"/>
              <a:buChar char="•"/>
            </a:pPr>
            <a:r>
              <a:rPr lang="es-ES" sz="2500" dirty="0" smtClean="0"/>
              <a:t>“Los atributos más relevantes de la empresa que deseamos mostrar al público objetivo mediante la imagen corporativa de la empresa son: el diseño, la calidad, la competitividad y el precio.”</a:t>
            </a:r>
          </a:p>
          <a:p>
            <a:pPr marL="342900" indent="-342900" algn="just">
              <a:spcBef>
                <a:spcPct val="20000"/>
              </a:spcBef>
              <a:buFont typeface="Arial" pitchFamily="34" charset="0"/>
              <a:buChar char="•"/>
            </a:pPr>
            <a:endParaRPr lang="es-ES" sz="2500" dirty="0" smtClean="0"/>
          </a:p>
          <a:p>
            <a:pPr marL="342900" indent="-342900" algn="just">
              <a:spcBef>
                <a:spcPct val="20000"/>
              </a:spcBef>
              <a:buFont typeface="Arial" pitchFamily="34" charset="0"/>
              <a:buChar char="•"/>
            </a:pPr>
            <a:r>
              <a:rPr lang="es-ES" sz="2500" dirty="0" smtClean="0"/>
              <a:t>“Con  la creación de la Imagen Corporativa y Campaña Promocional espero buena aceptación y buenas ventas.”</a:t>
            </a:r>
          </a:p>
          <a:p>
            <a:pPr marL="342900" indent="-342900" algn="just">
              <a:spcBef>
                <a:spcPct val="20000"/>
              </a:spcBef>
              <a:buFont typeface="Arial" pitchFamily="34" charset="0"/>
              <a:buChar char="•"/>
            </a:pPr>
            <a:endParaRPr lang="es-ES" sz="2100" dirty="0"/>
          </a:p>
        </p:txBody>
      </p:sp>
    </p:spTree>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8 Marcador de contenido" descr="diapositiva.jpg"/>
          <p:cNvPicPr>
            <a:picLocks noChangeAspect="1"/>
          </p:cNvPicPr>
          <p:nvPr/>
        </p:nvPicPr>
        <p:blipFill>
          <a:blip r:embed="rId2" cstate="print"/>
          <a:stretch>
            <a:fillRect/>
          </a:stretch>
        </p:blipFill>
        <p:spPr>
          <a:xfrm>
            <a:off x="0" y="0"/>
            <a:ext cx="9192471" cy="6858000"/>
          </a:xfrm>
          <a:prstGeom prst="rect">
            <a:avLst/>
          </a:prstGeom>
        </p:spPr>
      </p:pic>
      <p:sp>
        <p:nvSpPr>
          <p:cNvPr id="5" name="2 Marcador de contenido"/>
          <p:cNvSpPr txBox="1">
            <a:spLocks/>
          </p:cNvSpPr>
          <p:nvPr/>
        </p:nvSpPr>
        <p:spPr>
          <a:xfrm>
            <a:off x="755576" y="1988840"/>
            <a:ext cx="7704856" cy="4176464"/>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500" dirty="0" smtClean="0"/>
              <a:t>“Pienso que el mercado valora muy poco el diseño, salvo ciertas excepciones. Hay un mercado que busca exclusivamente precio. Hay otro que busca precio y diseño. Y hay un tercero que busca buen diseño sin importar el precio.”</a:t>
            </a:r>
          </a:p>
          <a:p>
            <a:pPr marL="342900" indent="-342900" algn="just">
              <a:spcBef>
                <a:spcPct val="20000"/>
              </a:spcBef>
              <a:buFont typeface="Arial" pitchFamily="34" charset="0"/>
              <a:buChar char="•"/>
            </a:pPr>
            <a:endParaRPr lang="es-ES" sz="2500" dirty="0" smtClean="0"/>
          </a:p>
          <a:p>
            <a:pPr marL="342900" indent="-342900" algn="just">
              <a:spcBef>
                <a:spcPct val="20000"/>
              </a:spcBef>
              <a:buFont typeface="Arial" pitchFamily="34" charset="0"/>
              <a:buChar char="•"/>
            </a:pPr>
            <a:r>
              <a:rPr lang="es-ES" sz="2500" dirty="0" smtClean="0"/>
              <a:t>“Nuestro estilo es contemporáneo, pero somos una empresa de servicio al cliente, por lo tanto debemos diseñar en función de las necesidades del cliente y sus gustos.”</a:t>
            </a:r>
          </a:p>
          <a:p>
            <a:pPr marL="342900" indent="-342900" algn="just">
              <a:spcBef>
                <a:spcPct val="20000"/>
              </a:spcBef>
              <a:buFont typeface="Arial" pitchFamily="34" charset="0"/>
              <a:buChar char="•"/>
            </a:pPr>
            <a:endParaRPr lang="es-ES" sz="2100" dirty="0"/>
          </a:p>
        </p:txBody>
      </p:sp>
    </p:spTree>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4824536"/>
          </a:xfrm>
          <a:prstGeom prst="rect">
            <a:avLst/>
          </a:prstGeom>
        </p:spPr>
        <p:txBody>
          <a:bodyPr vert="horz" lIns="91440" tIns="45720" rIns="91440" bIns="45720" rtlCol="0">
            <a:noAutofit/>
          </a:bodyPr>
          <a:lstStyle/>
          <a:p>
            <a:pPr marL="342900" lvl="1" indent="-342900" algn="ctr">
              <a:spcBef>
                <a:spcPct val="20000"/>
              </a:spcBef>
            </a:pPr>
            <a:r>
              <a:rPr lang="es-ES" sz="2800" b="1" dirty="0" smtClean="0"/>
              <a:t>CONCLUSIONES DE LA INVESTIGACIÓN</a:t>
            </a:r>
            <a:endParaRPr lang="es-ES" sz="2800" b="1" dirty="0"/>
          </a:p>
          <a:p>
            <a:pPr algn="just"/>
            <a:r>
              <a:rPr lang="es-ES" sz="2500" b="1" dirty="0" smtClean="0"/>
              <a:t>CONCLUSIONES DE LA ENCUESTA</a:t>
            </a:r>
          </a:p>
          <a:p>
            <a:pPr marL="342900" lvl="0" indent="-342900" algn="just">
              <a:spcBef>
                <a:spcPct val="20000"/>
              </a:spcBef>
              <a:buFont typeface="Arial" pitchFamily="34" charset="0"/>
              <a:buChar char="•"/>
            </a:pPr>
            <a:r>
              <a:rPr lang="es-ES" sz="2500" dirty="0" smtClean="0"/>
              <a:t>La empresa </a:t>
            </a:r>
            <a:r>
              <a:rPr lang="es-ES" sz="2500" dirty="0" err="1" smtClean="0"/>
              <a:t>Proietto</a:t>
            </a:r>
            <a:r>
              <a:rPr lang="es-ES" sz="2500" dirty="0" smtClean="0"/>
              <a:t> es desconocida en el mercado, apenas un 10% de nuestra muestra a escuchado hablar de ella y el 90% nunca lo ha hecho.</a:t>
            </a:r>
          </a:p>
          <a:p>
            <a:pPr marL="342900" lvl="0" indent="-342900" algn="just">
              <a:spcBef>
                <a:spcPct val="20000"/>
              </a:spcBef>
              <a:buFont typeface="Arial" pitchFamily="34" charset="0"/>
              <a:buChar char="•"/>
            </a:pPr>
            <a:endParaRPr lang="es-ES" sz="2500" dirty="0" smtClean="0"/>
          </a:p>
          <a:p>
            <a:pPr marL="342900" lvl="0" indent="-342900" algn="just">
              <a:spcBef>
                <a:spcPct val="20000"/>
              </a:spcBef>
              <a:buFont typeface="Arial" pitchFamily="34" charset="0"/>
              <a:buChar char="•"/>
            </a:pPr>
            <a:r>
              <a:rPr lang="es-ES" sz="2500" dirty="0" smtClean="0"/>
              <a:t>Es este el mejor momento para crear una imagen corporativa que los identifique claramente y una campaña publicitaria que los haga reconocer en el mercado.</a:t>
            </a:r>
            <a:endParaRPr lang="es-ES" sz="2100" dirty="0"/>
          </a:p>
        </p:txBody>
      </p:sp>
    </p:spTree>
  </p:cSld>
  <p:clrMapOvr>
    <a:masterClrMapping/>
  </p:clrMapOvr>
  <p:transition>
    <p:cover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4824536"/>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400" dirty="0" smtClean="0"/>
              <a:t>La imagen corporativa es lo que hará más fuerte a la empresa, por eso cada detalle es importante, en todos y cada uno de sus diseños, el logotipo, la papelería, los objetos promocionales y la campaña publicitaria juegan un papel sobresaliente para el crecimiento de la empresa. </a:t>
            </a:r>
          </a:p>
          <a:p>
            <a:pPr marL="342900" indent="-342900" algn="just">
              <a:spcBef>
                <a:spcPct val="20000"/>
              </a:spcBef>
              <a:buFont typeface="Arial" pitchFamily="34" charset="0"/>
              <a:buChar char="•"/>
            </a:pPr>
            <a:endParaRPr lang="es-ES" sz="2400" dirty="0" smtClean="0"/>
          </a:p>
          <a:p>
            <a:pPr marL="342900" indent="-342900" algn="just">
              <a:spcBef>
                <a:spcPct val="20000"/>
              </a:spcBef>
              <a:buFont typeface="Arial" pitchFamily="34" charset="0"/>
              <a:buChar char="•"/>
            </a:pPr>
            <a:r>
              <a:rPr lang="es-ES" sz="2400" dirty="0" smtClean="0"/>
              <a:t>Al ser un proyecto completo de imagen corporativa y campaña publicitaria resulta económicamente factible al comparar la rentabilidad que la empresa va a tener a futuro.</a:t>
            </a:r>
            <a:endParaRPr lang="es-ES" sz="2100" dirty="0"/>
          </a:p>
        </p:txBody>
      </p:sp>
    </p:spTree>
  </p:cSld>
  <p:clrMapOvr>
    <a:masterClrMapping/>
  </p:clrMapOvr>
  <p:transition>
    <p:cover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2060848"/>
            <a:ext cx="7704856" cy="3744416"/>
          </a:xfrm>
          <a:prstGeom prst="rect">
            <a:avLst/>
          </a:prstGeom>
        </p:spPr>
        <p:txBody>
          <a:bodyPr vert="horz" lIns="91440" tIns="45720" rIns="91440" bIns="45720" rtlCol="0">
            <a:noAutofit/>
          </a:bodyPr>
          <a:lstStyle/>
          <a:p>
            <a:pPr marL="342900" lvl="1" indent="-342900" algn="ctr">
              <a:spcBef>
                <a:spcPct val="20000"/>
              </a:spcBef>
            </a:pPr>
            <a:r>
              <a:rPr lang="es-ES" sz="2500" b="1" dirty="0" smtClean="0"/>
              <a:t>CONCLUSIONES DE LA ENTREVISTA</a:t>
            </a:r>
            <a:endParaRPr lang="es-ES" sz="2500" b="1" dirty="0"/>
          </a:p>
          <a:p>
            <a:pPr marL="342900" indent="-342900" algn="just">
              <a:spcBef>
                <a:spcPct val="20000"/>
              </a:spcBef>
              <a:buFont typeface="Arial" pitchFamily="34" charset="0"/>
              <a:buChar char="•"/>
            </a:pPr>
            <a:r>
              <a:rPr lang="es-ES" sz="2500" dirty="0" smtClean="0"/>
              <a:t>Con el desarrollo de la campaña promocional, se espera la aceptación del público y subir el índice de ventas, de manera que la empresa sea rentable y genere más ingresos.</a:t>
            </a:r>
          </a:p>
          <a:p>
            <a:pPr marL="342900" lvl="0" indent="-342900" algn="just">
              <a:spcBef>
                <a:spcPct val="20000"/>
              </a:spcBef>
              <a:buFont typeface="Arial" pitchFamily="34" charset="0"/>
              <a:buChar char="•"/>
            </a:pPr>
            <a:endParaRPr lang="es-ES" sz="2500" dirty="0" smtClean="0"/>
          </a:p>
          <a:p>
            <a:pPr marL="342900" lvl="0" indent="-342900" algn="just">
              <a:spcBef>
                <a:spcPct val="20000"/>
              </a:spcBef>
              <a:buFont typeface="Arial" pitchFamily="34" charset="0"/>
              <a:buChar char="•"/>
            </a:pPr>
            <a:r>
              <a:rPr lang="es-ES" sz="2500" dirty="0" smtClean="0"/>
              <a:t>Que la campaña sirva para que el mercado valore el diseño, sin limitaciones por el precio, que se valore siempre la calidad y la innovación.</a:t>
            </a:r>
            <a:endParaRPr lang="es-ES" sz="2500" dirty="0"/>
          </a:p>
        </p:txBody>
      </p:sp>
    </p:spTree>
  </p:cSld>
  <p:clrMapOvr>
    <a:masterClrMapping/>
  </p:clrMapOvr>
  <p:transition>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5" name="2 Marcador de contenido"/>
          <p:cNvSpPr txBox="1">
            <a:spLocks/>
          </p:cNvSpPr>
          <p:nvPr/>
        </p:nvSpPr>
        <p:spPr>
          <a:xfrm>
            <a:off x="755576" y="3212976"/>
            <a:ext cx="7704856" cy="1080120"/>
          </a:xfrm>
          <a:prstGeom prst="rect">
            <a:avLst/>
          </a:prstGeom>
        </p:spPr>
        <p:txBody>
          <a:bodyPr vert="horz" lIns="91440" tIns="45720" rIns="91440" bIns="45720" rtlCol="0">
            <a:noAutofit/>
          </a:bodyPr>
          <a:lstStyle/>
          <a:p>
            <a:pPr marL="342900" lvl="0" indent="-342900" algn="ctr">
              <a:spcBef>
                <a:spcPct val="20000"/>
              </a:spcBef>
            </a:pPr>
            <a:r>
              <a:rPr lang="es-ES" sz="5000" b="1" dirty="0" smtClean="0"/>
              <a:t>CAPÍTULO III</a:t>
            </a:r>
            <a:endParaRPr lang="es-ES" sz="5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916832"/>
            <a:ext cx="7704856" cy="4536504"/>
          </a:xfrm>
          <a:prstGeom prst="rect">
            <a:avLst/>
          </a:prstGeom>
        </p:spPr>
        <p:txBody>
          <a:bodyPr vert="horz" lIns="91440" tIns="45720" rIns="91440" bIns="45720" rtlCol="0">
            <a:noAutofit/>
          </a:bodyPr>
          <a:lstStyle/>
          <a:p>
            <a:pPr marL="342900" lvl="1" indent="-342900" algn="ctr">
              <a:spcBef>
                <a:spcPct val="20000"/>
              </a:spcBef>
            </a:pPr>
            <a:r>
              <a:rPr lang="es-ES" sz="2800" b="1" dirty="0" smtClean="0"/>
              <a:t>PLAN DE DESARROLLO</a:t>
            </a:r>
          </a:p>
          <a:p>
            <a:pPr algn="just"/>
            <a:endParaRPr lang="es-ES" sz="1000" b="1" dirty="0" smtClean="0"/>
          </a:p>
          <a:p>
            <a:pPr algn="just"/>
            <a:r>
              <a:rPr lang="es-ES" sz="2500" b="1" dirty="0" smtClean="0"/>
              <a:t>ANTECEDENTES</a:t>
            </a:r>
          </a:p>
          <a:p>
            <a:pPr marL="342900" indent="-342900" algn="just">
              <a:spcBef>
                <a:spcPct val="20000"/>
              </a:spcBef>
              <a:buFont typeface="Arial" pitchFamily="34" charset="0"/>
              <a:buChar char="•"/>
            </a:pPr>
            <a:r>
              <a:rPr lang="es-ES" sz="2500" dirty="0" smtClean="0"/>
              <a:t>Al realizar la investigación se determinó claramente quienes serán los clientes potenciales de la empresa de fabricación de muebles .</a:t>
            </a:r>
          </a:p>
          <a:p>
            <a:pPr marL="342900" indent="-342900" algn="just">
              <a:spcBef>
                <a:spcPct val="20000"/>
              </a:spcBef>
              <a:buFont typeface="Arial" pitchFamily="34" charset="0"/>
              <a:buChar char="•"/>
            </a:pPr>
            <a:endParaRPr lang="es-ES" sz="2500" dirty="0" smtClean="0"/>
          </a:p>
          <a:p>
            <a:pPr marL="342900" indent="-342900" algn="just">
              <a:spcBef>
                <a:spcPct val="20000"/>
              </a:spcBef>
              <a:buFont typeface="Arial" pitchFamily="34" charset="0"/>
              <a:buChar char="•"/>
            </a:pPr>
            <a:r>
              <a:rPr lang="es-EC" sz="2500" dirty="0" smtClean="0"/>
              <a:t>Además se logró conocer los requerimientos de los clientes en este servicio, que es lo que desean tener y cuánto están dispuestos a invertir por obtenerlo. </a:t>
            </a:r>
          </a:p>
        </p:txBody>
      </p:sp>
    </p:spTree>
  </p:cSld>
  <p:clrMapOvr>
    <a:masterClrMapping/>
  </p:clrMapOvr>
  <p:transition>
    <p:cover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916832"/>
            <a:ext cx="7704856" cy="4536504"/>
          </a:xfrm>
          <a:prstGeom prst="rect">
            <a:avLst/>
          </a:prstGeom>
        </p:spPr>
        <p:txBody>
          <a:bodyPr vert="horz" lIns="91440" tIns="45720" rIns="91440" bIns="45720" rtlCol="0">
            <a:noAutofit/>
          </a:bodyPr>
          <a:lstStyle/>
          <a:p>
            <a:pPr marL="342900" lvl="1" indent="-342900" algn="ctr">
              <a:spcBef>
                <a:spcPct val="20000"/>
              </a:spcBef>
            </a:pPr>
            <a:r>
              <a:rPr lang="es-ES" sz="2800" b="1" dirty="0" smtClean="0"/>
              <a:t>ANÁLISIS FODA</a:t>
            </a:r>
          </a:p>
          <a:p>
            <a:pPr marL="342900" lvl="1" indent="-342900" algn="ctr">
              <a:spcBef>
                <a:spcPct val="20000"/>
              </a:spcBef>
            </a:pPr>
            <a:endParaRPr lang="es-ES" sz="1000" b="1" dirty="0" smtClean="0"/>
          </a:p>
          <a:p>
            <a:pPr algn="just"/>
            <a:r>
              <a:rPr lang="es-ES" sz="2800" b="1" dirty="0" smtClean="0"/>
              <a:t>FORTALEZAS</a:t>
            </a:r>
            <a:endParaRPr lang="es-ES" sz="2500" b="1" dirty="0" smtClean="0"/>
          </a:p>
          <a:p>
            <a:pPr marL="342900" indent="-342900" algn="just">
              <a:spcBef>
                <a:spcPct val="20000"/>
              </a:spcBef>
              <a:buFont typeface="Arial" pitchFamily="34" charset="0"/>
              <a:buChar char="•"/>
            </a:pPr>
            <a:r>
              <a:rPr lang="es-ES" sz="2500" dirty="0" smtClean="0"/>
              <a:t>Experiencia en la producción de todo tipo de muebles para hogar y oficina.</a:t>
            </a:r>
          </a:p>
          <a:p>
            <a:pPr marL="342900" lvl="0" indent="-342900" algn="just">
              <a:spcBef>
                <a:spcPct val="20000"/>
              </a:spcBef>
              <a:buFont typeface="Arial" pitchFamily="34" charset="0"/>
              <a:buChar char="•"/>
            </a:pPr>
            <a:r>
              <a:rPr lang="es-ES" sz="2800" dirty="0" smtClean="0"/>
              <a:t>Capacidad instalada.</a:t>
            </a:r>
          </a:p>
          <a:p>
            <a:pPr marL="342900" indent="-342900" algn="just">
              <a:spcBef>
                <a:spcPct val="20000"/>
              </a:spcBef>
              <a:buFont typeface="Arial" pitchFamily="34" charset="0"/>
              <a:buChar char="•"/>
            </a:pPr>
            <a:r>
              <a:rPr lang="es-ES" sz="2800" dirty="0" smtClean="0"/>
              <a:t>Mano de obra calificada.</a:t>
            </a:r>
          </a:p>
          <a:p>
            <a:pPr marL="342900" lvl="0" indent="-342900" algn="just">
              <a:spcBef>
                <a:spcPct val="20000"/>
              </a:spcBef>
              <a:buFont typeface="Arial" pitchFamily="34" charset="0"/>
              <a:buChar char="•"/>
            </a:pPr>
            <a:r>
              <a:rPr lang="es-ES" sz="2800" dirty="0" smtClean="0"/>
              <a:t>Flexibilidad en la producción de cualquier producto en tableros sobre medidas o en serie.</a:t>
            </a:r>
          </a:p>
          <a:p>
            <a:pPr marL="342900" lvl="0" indent="-342900" algn="just">
              <a:spcBef>
                <a:spcPct val="20000"/>
              </a:spcBef>
              <a:buFont typeface="Arial" pitchFamily="34" charset="0"/>
              <a:buChar char="•"/>
            </a:pPr>
            <a:r>
              <a:rPr lang="es-ES" sz="2800" dirty="0" smtClean="0"/>
              <a:t>Productos de alta calidad.</a:t>
            </a:r>
          </a:p>
        </p:txBody>
      </p:sp>
    </p:spTree>
  </p:cSld>
  <p:clrMapOvr>
    <a:masterClrMapping/>
  </p:clrMapOvr>
  <p:transition>
    <p:cover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2636912"/>
            <a:ext cx="7704856" cy="3816424"/>
          </a:xfrm>
          <a:prstGeom prst="rect">
            <a:avLst/>
          </a:prstGeom>
        </p:spPr>
        <p:txBody>
          <a:bodyPr vert="horz" lIns="91440" tIns="45720" rIns="91440" bIns="45720" rtlCol="0">
            <a:noAutofit/>
          </a:bodyPr>
          <a:lstStyle/>
          <a:p>
            <a:r>
              <a:rPr lang="es-ES" sz="2800" b="1" dirty="0" smtClean="0"/>
              <a:t>OPORTUNIDADES</a:t>
            </a:r>
            <a:endParaRPr lang="es-ES" sz="2800" dirty="0" smtClean="0"/>
          </a:p>
          <a:p>
            <a:pPr marL="342900" lvl="0" indent="-342900" algn="just">
              <a:spcBef>
                <a:spcPct val="20000"/>
              </a:spcBef>
              <a:buFont typeface="Arial" pitchFamily="34" charset="0"/>
              <a:buChar char="•"/>
            </a:pPr>
            <a:r>
              <a:rPr lang="es-ES" sz="2800" dirty="0" smtClean="0"/>
              <a:t>Expansión hacia el mercado nacional.</a:t>
            </a:r>
          </a:p>
          <a:p>
            <a:pPr marL="342900" lvl="0" indent="-342900" algn="just">
              <a:spcBef>
                <a:spcPct val="20000"/>
              </a:spcBef>
              <a:buFont typeface="Arial" pitchFamily="34" charset="0"/>
              <a:buChar char="•"/>
            </a:pPr>
            <a:endParaRPr lang="es-ES" sz="2800" dirty="0" smtClean="0"/>
          </a:p>
          <a:p>
            <a:pPr marL="342900" indent="-342900" algn="just">
              <a:spcBef>
                <a:spcPct val="20000"/>
              </a:spcBef>
              <a:buFont typeface="Arial" pitchFamily="34" charset="0"/>
              <a:buChar char="•"/>
            </a:pPr>
            <a:r>
              <a:rPr lang="es-ES" sz="2800" dirty="0" smtClean="0"/>
              <a:t>Alianza con otras empresas proveedoras de materia prima.</a:t>
            </a:r>
          </a:p>
        </p:txBody>
      </p:sp>
    </p:spTree>
  </p:cSld>
  <p:clrMapOvr>
    <a:masterClrMapping/>
  </p:clrMapOvr>
  <p:transition>
    <p:cover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DEBILIDADES</a:t>
            </a:r>
            <a:endParaRPr lang="es-ES" sz="2500" b="1" dirty="0" smtClean="0"/>
          </a:p>
          <a:p>
            <a:pPr marL="342900" lvl="0" indent="-342900" algn="just">
              <a:spcBef>
                <a:spcPct val="20000"/>
              </a:spcBef>
              <a:buFont typeface="Arial" pitchFamily="34" charset="0"/>
              <a:buChar char="•"/>
            </a:pPr>
            <a:r>
              <a:rPr lang="es-ES" sz="2800" dirty="0" smtClean="0"/>
              <a:t>Presencia de productos de larga duración (maderas de todo tipo).</a:t>
            </a:r>
          </a:p>
          <a:p>
            <a:pPr marL="342900" lvl="0" indent="-342900" algn="just">
              <a:spcBef>
                <a:spcPct val="20000"/>
              </a:spcBef>
              <a:buFont typeface="Arial" pitchFamily="34" charset="0"/>
              <a:buChar char="•"/>
            </a:pPr>
            <a:endParaRPr lang="es-ES" sz="2800" dirty="0" smtClean="0"/>
          </a:p>
          <a:p>
            <a:pPr marL="342900" lvl="0" indent="-342900" algn="just">
              <a:spcBef>
                <a:spcPct val="20000"/>
              </a:spcBef>
              <a:buFont typeface="Arial" pitchFamily="34" charset="0"/>
              <a:buChar char="•"/>
            </a:pPr>
            <a:r>
              <a:rPr lang="es-ES" sz="2800" dirty="0" smtClean="0"/>
              <a:t>Bajo poder negociador con proveedores y clientes.</a:t>
            </a:r>
          </a:p>
          <a:p>
            <a:pPr marL="342900" lvl="0" indent="-342900" algn="just">
              <a:spcBef>
                <a:spcPct val="20000"/>
              </a:spcBef>
              <a:buFont typeface="Arial" pitchFamily="34" charset="0"/>
              <a:buChar char="•"/>
            </a:pPr>
            <a:endParaRPr lang="es-ES" sz="2800" dirty="0" smtClean="0"/>
          </a:p>
          <a:p>
            <a:pPr marL="342900" lvl="0" indent="-342900" algn="just">
              <a:spcBef>
                <a:spcPct val="20000"/>
              </a:spcBef>
              <a:buFont typeface="Arial" pitchFamily="34" charset="0"/>
              <a:buChar char="•"/>
            </a:pPr>
            <a:r>
              <a:rPr lang="es-ES" sz="2800" dirty="0" smtClean="0"/>
              <a:t>Al ser productos suntuarios son más vulnerables a las crisis económicas.</a:t>
            </a:r>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2276872"/>
            <a:ext cx="7704856" cy="4176464"/>
          </a:xfrm>
          <a:prstGeom prst="rect">
            <a:avLst/>
          </a:prstGeom>
        </p:spPr>
        <p:txBody>
          <a:bodyPr vert="horz" lIns="91440" tIns="45720" rIns="91440" bIns="45720" rtlCol="0">
            <a:normAutofit/>
          </a:bodyPr>
          <a:lstStyle/>
          <a:p>
            <a:pPr marL="342900" lvl="0" indent="-342900" algn="ctr">
              <a:spcBef>
                <a:spcPct val="20000"/>
              </a:spcBef>
            </a:pPr>
            <a:r>
              <a:rPr lang="es-ES" sz="2500" b="1" dirty="0"/>
              <a:t>PLANTEAMIENTO DEL </a:t>
            </a:r>
            <a:r>
              <a:rPr lang="es-ES" sz="2500" b="1" dirty="0" smtClean="0"/>
              <a:t>PROBLEMA</a:t>
            </a:r>
          </a:p>
          <a:p>
            <a:pPr marL="342900" indent="-342900" algn="just">
              <a:spcBef>
                <a:spcPct val="20000"/>
              </a:spcBef>
              <a:buFont typeface="Arial" pitchFamily="34" charset="0"/>
              <a:buChar char="•"/>
            </a:pPr>
            <a:r>
              <a:rPr lang="es-ES" sz="2500" dirty="0"/>
              <a:t>La empresa </a:t>
            </a:r>
            <a:r>
              <a:rPr lang="es-ES" sz="2500" dirty="0" err="1"/>
              <a:t>Proietto</a:t>
            </a:r>
            <a:r>
              <a:rPr lang="es-ES" sz="2500" dirty="0"/>
              <a:t> nace en octubre del 2009 en sociedad del Arq. Xavier Carrillo y el Ing. Giovanni </a:t>
            </a:r>
            <a:r>
              <a:rPr lang="es-ES" sz="2500" dirty="0" smtClean="0"/>
              <a:t>Castro.</a:t>
            </a:r>
          </a:p>
          <a:p>
            <a:pPr marL="342900" indent="-342900" algn="just">
              <a:spcBef>
                <a:spcPct val="20000"/>
              </a:spcBef>
              <a:buFont typeface="Arial" pitchFamily="34" charset="0"/>
              <a:buChar char="•"/>
            </a:pPr>
            <a:endParaRPr lang="es-ES" sz="2500" dirty="0"/>
          </a:p>
          <a:p>
            <a:pPr marL="342900" indent="-342900" algn="just">
              <a:spcBef>
                <a:spcPct val="20000"/>
              </a:spcBef>
              <a:buFont typeface="Arial" pitchFamily="34" charset="0"/>
              <a:buChar char="•"/>
            </a:pPr>
            <a:r>
              <a:rPr lang="es-ES" sz="2500" dirty="0"/>
              <a:t>Durante estos 2 años de existencia, la empresa no ha obtenido mayor reconocimiento en el mercado </a:t>
            </a:r>
            <a:r>
              <a:rPr lang="es-ES" sz="2500" dirty="0" smtClean="0"/>
              <a:t>local.</a:t>
            </a:r>
            <a:endParaRPr lang="es-ES" sz="2500" dirty="0"/>
          </a:p>
          <a:p>
            <a:pPr marL="342900" indent="-342900" algn="just">
              <a:spcBef>
                <a:spcPct val="20000"/>
              </a:spcBef>
              <a:buFont typeface="Arial" pitchFamily="34" charset="0"/>
              <a:buChar char="•"/>
            </a:pPr>
            <a:endParaRPr lang="es-ES" dirty="0"/>
          </a:p>
        </p:txBody>
      </p:sp>
    </p:spTree>
  </p:cSld>
  <p:clrMapOvr>
    <a:masterClrMapping/>
  </p:clrMapOvr>
  <p:transition>
    <p:cover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988840"/>
            <a:ext cx="7704856" cy="4464496"/>
          </a:xfrm>
          <a:prstGeom prst="rect">
            <a:avLst/>
          </a:prstGeom>
        </p:spPr>
        <p:txBody>
          <a:bodyPr vert="horz" lIns="91440" tIns="45720" rIns="91440" bIns="45720" rtlCol="0">
            <a:noAutofit/>
          </a:bodyPr>
          <a:lstStyle/>
          <a:p>
            <a:pPr algn="just"/>
            <a:r>
              <a:rPr lang="es-ES" sz="2800" b="1" dirty="0" smtClean="0"/>
              <a:t>AMENAZAS</a:t>
            </a:r>
            <a:endParaRPr lang="es-ES" sz="2500" b="1" dirty="0" smtClean="0"/>
          </a:p>
          <a:p>
            <a:pPr marL="342900" indent="-342900" algn="just">
              <a:spcBef>
                <a:spcPct val="20000"/>
              </a:spcBef>
              <a:buFont typeface="Arial" pitchFamily="34" charset="0"/>
              <a:buChar char="•"/>
            </a:pPr>
            <a:r>
              <a:rPr lang="es-ES" sz="2800" dirty="0" smtClean="0"/>
              <a:t>La continuidad de la crisis económica provoca una baja en la demanda de los productos.</a:t>
            </a:r>
          </a:p>
          <a:p>
            <a:pPr marL="342900" indent="-342900" algn="just">
              <a:spcBef>
                <a:spcPct val="20000"/>
              </a:spcBef>
              <a:buFont typeface="Arial" pitchFamily="34" charset="0"/>
              <a:buChar char="•"/>
            </a:pPr>
            <a:r>
              <a:rPr lang="es-ES" sz="2800" dirty="0" smtClean="0"/>
              <a:t>Productos importados con bajos costos de producción.</a:t>
            </a:r>
          </a:p>
          <a:p>
            <a:pPr marL="342900" indent="-342900" algn="just">
              <a:spcBef>
                <a:spcPct val="20000"/>
              </a:spcBef>
              <a:buFont typeface="Arial" pitchFamily="34" charset="0"/>
              <a:buChar char="•"/>
            </a:pPr>
            <a:r>
              <a:rPr lang="es-ES" sz="2800" dirty="0" smtClean="0"/>
              <a:t>Alternativas de financiamiento más caras.</a:t>
            </a:r>
          </a:p>
          <a:p>
            <a:pPr marL="342900" indent="-342900" algn="just">
              <a:spcBef>
                <a:spcPct val="20000"/>
              </a:spcBef>
              <a:buFont typeface="Arial" pitchFamily="34" charset="0"/>
              <a:buChar char="•"/>
            </a:pPr>
            <a:r>
              <a:rPr lang="es-ES" sz="2800" dirty="0" smtClean="0"/>
              <a:t>Productos sustitutos, como es el caso de los plásticos, fierro, entre otros.</a:t>
            </a:r>
          </a:p>
        </p:txBody>
      </p:sp>
    </p:spTree>
  </p:cSld>
  <p:clrMapOvr>
    <a:masterClrMapping/>
  </p:clrMapOvr>
  <p:transition>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pic>
        <p:nvPicPr>
          <p:cNvPr id="4" name="3 Imagen" descr="D:\julio santos\tesis 15 de octubre\imagenes listas para manual\presentacion del isotipo.jpg"/>
          <p:cNvPicPr/>
          <p:nvPr/>
        </p:nvPicPr>
        <p:blipFill>
          <a:blip r:embed="rId3" cstate="print"/>
          <a:srcRect t="8289" b="7317"/>
          <a:stretch>
            <a:fillRect/>
          </a:stretch>
        </p:blipFill>
        <p:spPr bwMode="auto">
          <a:xfrm>
            <a:off x="1907704" y="4437112"/>
            <a:ext cx="5504112" cy="1618007"/>
          </a:xfrm>
          <a:prstGeom prst="rect">
            <a:avLst/>
          </a:prstGeom>
          <a:noFill/>
          <a:ln w="9525">
            <a:noFill/>
            <a:miter lim="800000"/>
            <a:headEnd/>
            <a:tailEnd/>
          </a:ln>
        </p:spPr>
      </p:pic>
      <p:sp>
        <p:nvSpPr>
          <p:cNvPr id="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ctr"/>
            <a:r>
              <a:rPr lang="es-ES" sz="2800" b="1" dirty="0" smtClean="0"/>
              <a:t>DESARROLLO</a:t>
            </a:r>
          </a:p>
          <a:p>
            <a:pPr algn="just"/>
            <a:r>
              <a:rPr lang="es-ES" sz="2800" b="1" smtClean="0"/>
              <a:t>MARCA</a:t>
            </a:r>
          </a:p>
          <a:p>
            <a:pPr algn="just"/>
            <a:endParaRPr lang="es-ES" sz="2800" b="1" dirty="0" smtClean="0"/>
          </a:p>
          <a:p>
            <a:pPr algn="just"/>
            <a:r>
              <a:rPr lang="es-ES" sz="2400" b="1" dirty="0" smtClean="0"/>
              <a:t>IMAGOTIPO</a:t>
            </a:r>
          </a:p>
          <a:p>
            <a:pPr marL="342900" indent="-342900" algn="just">
              <a:spcBef>
                <a:spcPct val="20000"/>
              </a:spcBef>
              <a:buFont typeface="Arial" pitchFamily="34" charset="0"/>
              <a:buChar char="•"/>
            </a:pPr>
            <a:r>
              <a:rPr lang="es-ES" sz="2000" dirty="0" smtClean="0"/>
              <a:t>Este es el </a:t>
            </a:r>
            <a:r>
              <a:rPr lang="es-ES" sz="2000" dirty="0" err="1" smtClean="0"/>
              <a:t>imagotipo</a:t>
            </a:r>
            <a:r>
              <a:rPr lang="es-ES" sz="2000" dirty="0" smtClean="0"/>
              <a:t> de PROIETTO, que puede ser usado en folletos, volantes y cualquier instancia publicitaria.</a:t>
            </a:r>
          </a:p>
          <a:p>
            <a:pPr marL="342900" indent="-342900" algn="just">
              <a:spcBef>
                <a:spcPct val="20000"/>
              </a:spcBef>
            </a:pPr>
            <a:endParaRPr lang="es-ES" sz="2000" dirty="0" smtClean="0"/>
          </a:p>
        </p:txBody>
      </p:sp>
    </p:spTree>
  </p:cSld>
  <p:clrMapOvr>
    <a:masterClrMapping/>
  </p:clrMapOvr>
  <p:transition>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771676"/>
            <a:ext cx="7704856" cy="728630"/>
          </a:xfrm>
          <a:prstGeom prst="rect">
            <a:avLst/>
          </a:prstGeom>
        </p:spPr>
        <p:txBody>
          <a:bodyPr vert="horz" lIns="91440" tIns="45720" rIns="91440" bIns="45720" rtlCol="0">
            <a:noAutofit/>
          </a:bodyPr>
          <a:lstStyle/>
          <a:p>
            <a:pPr marL="342900" lvl="1" indent="-342900">
              <a:spcBef>
                <a:spcPct val="20000"/>
              </a:spcBef>
            </a:pPr>
            <a:r>
              <a:rPr lang="es-ES" sz="2800" b="1" dirty="0" smtClean="0"/>
              <a:t>NOMENCLATURA</a:t>
            </a:r>
            <a:endParaRPr lang="es-ES" sz="2500" b="1" dirty="0" smtClean="0"/>
          </a:p>
        </p:txBody>
      </p:sp>
      <p:pic>
        <p:nvPicPr>
          <p:cNvPr id="4" name="3 Imagen" descr="D:\julio santos\tesis 15 de octubre\imagenes listas para manual\presentacion del isotipo.jpg"/>
          <p:cNvPicPr/>
          <p:nvPr/>
        </p:nvPicPr>
        <p:blipFill>
          <a:blip r:embed="rId3" cstate="print"/>
          <a:srcRect t="8289" b="7317"/>
          <a:stretch>
            <a:fillRect/>
          </a:stretch>
        </p:blipFill>
        <p:spPr bwMode="auto">
          <a:xfrm>
            <a:off x="1907704" y="3214686"/>
            <a:ext cx="5504112" cy="1618007"/>
          </a:xfrm>
          <a:prstGeom prst="rect">
            <a:avLst/>
          </a:prstGeom>
          <a:noFill/>
          <a:ln w="9525">
            <a:noFill/>
            <a:miter lim="800000"/>
            <a:headEnd/>
            <a:tailEnd/>
          </a:ln>
        </p:spPr>
      </p:pic>
      <p:sp>
        <p:nvSpPr>
          <p:cNvPr id="6" name="5 Rectángulo redondeado"/>
          <p:cNvSpPr/>
          <p:nvPr/>
        </p:nvSpPr>
        <p:spPr>
          <a:xfrm>
            <a:off x="2051720" y="3286124"/>
            <a:ext cx="1071570" cy="135732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5" name="2 Marcador de contenido"/>
          <p:cNvSpPr txBox="1">
            <a:spLocks/>
          </p:cNvSpPr>
          <p:nvPr/>
        </p:nvSpPr>
        <p:spPr>
          <a:xfrm>
            <a:off x="857224" y="3643314"/>
            <a:ext cx="1285884" cy="500066"/>
          </a:xfrm>
          <a:prstGeom prst="rect">
            <a:avLst/>
          </a:prstGeom>
        </p:spPr>
        <p:txBody>
          <a:bodyPr vert="horz" lIns="91440" tIns="45720" rIns="91440" bIns="45720" rtlCol="0">
            <a:noAutofit/>
          </a:bodyPr>
          <a:lstStyle/>
          <a:p>
            <a:pPr marL="342900" lvl="1" indent="-342900">
              <a:spcBef>
                <a:spcPct val="20000"/>
              </a:spcBef>
            </a:pPr>
            <a:r>
              <a:rPr lang="es-ES" sz="2000" b="1" dirty="0" smtClean="0">
                <a:solidFill>
                  <a:schemeClr val="accent5">
                    <a:lumMod val="75000"/>
                  </a:schemeClr>
                </a:solidFill>
              </a:rPr>
              <a:t>ISOTIPO</a:t>
            </a:r>
          </a:p>
        </p:txBody>
      </p:sp>
      <p:sp>
        <p:nvSpPr>
          <p:cNvPr id="7" name="6 Rectángulo redondeado"/>
          <p:cNvSpPr/>
          <p:nvPr/>
        </p:nvSpPr>
        <p:spPr>
          <a:xfrm>
            <a:off x="3131840" y="3429000"/>
            <a:ext cx="4176464" cy="1071570"/>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8" name="7 Rectángulo redondeado"/>
          <p:cNvSpPr/>
          <p:nvPr/>
        </p:nvSpPr>
        <p:spPr>
          <a:xfrm>
            <a:off x="5357818" y="4500570"/>
            <a:ext cx="1950486" cy="29658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11" name="2 Marcador de contenido"/>
          <p:cNvSpPr txBox="1">
            <a:spLocks/>
          </p:cNvSpPr>
          <p:nvPr/>
        </p:nvSpPr>
        <p:spPr>
          <a:xfrm>
            <a:off x="4286248" y="2643182"/>
            <a:ext cx="2714644" cy="714380"/>
          </a:xfrm>
          <a:prstGeom prst="rect">
            <a:avLst/>
          </a:prstGeom>
        </p:spPr>
        <p:txBody>
          <a:bodyPr vert="horz" lIns="91440" tIns="45720" rIns="91440" bIns="45720" rtlCol="0">
            <a:noAutofit/>
          </a:bodyPr>
          <a:lstStyle/>
          <a:p>
            <a:pPr marL="342900" lvl="1" indent="-342900" algn="ctr">
              <a:spcBef>
                <a:spcPct val="20000"/>
              </a:spcBef>
            </a:pPr>
            <a:r>
              <a:rPr lang="es-ES" sz="2000" b="1" dirty="0" smtClean="0">
                <a:solidFill>
                  <a:schemeClr val="accent5">
                    <a:lumMod val="75000"/>
                  </a:schemeClr>
                </a:solidFill>
              </a:rPr>
              <a:t>LOGOTIPO</a:t>
            </a:r>
          </a:p>
          <a:p>
            <a:pPr marL="342900" lvl="1" indent="-342900" algn="ctr">
              <a:spcBef>
                <a:spcPct val="20000"/>
              </a:spcBef>
            </a:pPr>
            <a:r>
              <a:rPr lang="es-ES" sz="1400" b="1" dirty="0" smtClean="0">
                <a:solidFill>
                  <a:schemeClr val="accent5">
                    <a:lumMod val="75000"/>
                  </a:schemeClr>
                </a:solidFill>
              </a:rPr>
              <a:t>(Tipografía propia)</a:t>
            </a:r>
          </a:p>
        </p:txBody>
      </p:sp>
      <p:sp>
        <p:nvSpPr>
          <p:cNvPr id="12" name="2 Marcador de contenido"/>
          <p:cNvSpPr txBox="1">
            <a:spLocks/>
          </p:cNvSpPr>
          <p:nvPr/>
        </p:nvSpPr>
        <p:spPr>
          <a:xfrm>
            <a:off x="5072066" y="4929198"/>
            <a:ext cx="2714644" cy="857256"/>
          </a:xfrm>
          <a:prstGeom prst="rect">
            <a:avLst/>
          </a:prstGeom>
        </p:spPr>
        <p:txBody>
          <a:bodyPr vert="horz" lIns="91440" tIns="45720" rIns="91440" bIns="45720" rtlCol="0">
            <a:noAutofit/>
          </a:bodyPr>
          <a:lstStyle/>
          <a:p>
            <a:pPr marL="342900" lvl="1" indent="-342900" algn="ctr">
              <a:spcBef>
                <a:spcPct val="20000"/>
              </a:spcBef>
            </a:pPr>
            <a:r>
              <a:rPr lang="es-ES" sz="2000" b="1" dirty="0" smtClean="0">
                <a:solidFill>
                  <a:schemeClr val="accent5">
                    <a:lumMod val="75000"/>
                  </a:schemeClr>
                </a:solidFill>
              </a:rPr>
              <a:t>SOPORTE LITERARIO </a:t>
            </a:r>
            <a:r>
              <a:rPr lang="es-ES" sz="1400" b="1" dirty="0" smtClean="0">
                <a:solidFill>
                  <a:schemeClr val="accent5">
                    <a:lumMod val="75000"/>
                  </a:schemeClr>
                </a:solidFill>
              </a:rPr>
              <a:t>(Tipografía Consolas)</a:t>
            </a:r>
          </a:p>
        </p:txBody>
      </p:sp>
    </p:spTree>
  </p:cSld>
  <p:clrMapOvr>
    <a:masterClrMapping/>
  </p:clrMapOvr>
  <p:transition>
    <p:cover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ÁREA DE PROTECCIÓN</a:t>
            </a:r>
            <a:endParaRPr lang="es-ES" sz="2500" b="1" dirty="0" smtClean="0"/>
          </a:p>
          <a:p>
            <a:pPr marL="342900" indent="-342900" algn="just">
              <a:spcBef>
                <a:spcPct val="20000"/>
              </a:spcBef>
              <a:buFont typeface="Arial" pitchFamily="34" charset="0"/>
              <a:buChar char="•"/>
            </a:pPr>
            <a:r>
              <a:rPr lang="es-ES" sz="2000" dirty="0" smtClean="0"/>
              <a:t>Se deben seguir las dimensiones que se muestran a continuación para la reproducción de la marca corporativa PROIETTO y mantener la relación correcta entre sus elementos.</a:t>
            </a:r>
          </a:p>
        </p:txBody>
      </p:sp>
      <p:pic>
        <p:nvPicPr>
          <p:cNvPr id="16" name="15 Imagen" descr="D:\julio santos\tesis 15 de octubre\imagenes listas para manual\area de proteccion.jpg"/>
          <p:cNvPicPr/>
          <p:nvPr/>
        </p:nvPicPr>
        <p:blipFill>
          <a:blip r:embed="rId3" cstate="print"/>
          <a:srcRect/>
          <a:stretch>
            <a:fillRect/>
          </a:stretch>
        </p:blipFill>
        <p:spPr bwMode="auto">
          <a:xfrm>
            <a:off x="2000232" y="3571876"/>
            <a:ext cx="5949297" cy="239554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771676"/>
            <a:ext cx="7704856" cy="728630"/>
          </a:xfrm>
          <a:prstGeom prst="rect">
            <a:avLst/>
          </a:prstGeom>
        </p:spPr>
        <p:txBody>
          <a:bodyPr vert="horz" lIns="91440" tIns="45720" rIns="91440" bIns="45720" rtlCol="0">
            <a:noAutofit/>
          </a:bodyPr>
          <a:lstStyle/>
          <a:p>
            <a:pPr marL="342900" lvl="1" indent="-342900">
              <a:spcBef>
                <a:spcPct val="20000"/>
              </a:spcBef>
            </a:pPr>
            <a:r>
              <a:rPr lang="es-ES" sz="2800" b="1" dirty="0" smtClean="0"/>
              <a:t>COLORES CORPORATIVOS</a:t>
            </a:r>
            <a:endParaRPr lang="es-ES" sz="2500" b="1" dirty="0" smtClean="0"/>
          </a:p>
        </p:txBody>
      </p:sp>
      <p:pic>
        <p:nvPicPr>
          <p:cNvPr id="13" name="12 Imagen" descr="D:\julio santos\tesis 15 de octubre\imagenes listas para manual\colores corporativos-01.jpg"/>
          <p:cNvPicPr/>
          <p:nvPr/>
        </p:nvPicPr>
        <p:blipFill>
          <a:blip r:embed="rId3" cstate="print"/>
          <a:srcRect t="6542" r="52799" b="5607"/>
          <a:stretch>
            <a:fillRect/>
          </a:stretch>
        </p:blipFill>
        <p:spPr bwMode="auto">
          <a:xfrm>
            <a:off x="1142976" y="2857496"/>
            <a:ext cx="2200275" cy="895350"/>
          </a:xfrm>
          <a:prstGeom prst="rect">
            <a:avLst/>
          </a:prstGeom>
          <a:noFill/>
          <a:ln w="9525">
            <a:noFill/>
            <a:miter lim="800000"/>
            <a:headEnd/>
            <a:tailEnd/>
          </a:ln>
        </p:spPr>
      </p:pic>
      <p:pic>
        <p:nvPicPr>
          <p:cNvPr id="14" name="13 Imagen" descr="D:\julio santos\tesis 15 de octubre\imagenes listas para manual\colores corporativos-01.jpg"/>
          <p:cNvPicPr/>
          <p:nvPr/>
        </p:nvPicPr>
        <p:blipFill>
          <a:blip r:embed="rId3" cstate="print"/>
          <a:srcRect l="55987" t="7477" b="6542"/>
          <a:stretch>
            <a:fillRect/>
          </a:stretch>
        </p:blipFill>
        <p:spPr bwMode="auto">
          <a:xfrm>
            <a:off x="4877769" y="2857496"/>
            <a:ext cx="2051685" cy="876300"/>
          </a:xfrm>
          <a:prstGeom prst="rect">
            <a:avLst/>
          </a:prstGeom>
          <a:noFill/>
          <a:ln w="9525">
            <a:noFill/>
            <a:miter lim="800000"/>
            <a:headEnd/>
            <a:tailEnd/>
          </a:ln>
        </p:spPr>
      </p:pic>
      <p:sp>
        <p:nvSpPr>
          <p:cNvPr id="15" name="2 Marcador de contenido"/>
          <p:cNvSpPr txBox="1">
            <a:spLocks/>
          </p:cNvSpPr>
          <p:nvPr/>
        </p:nvSpPr>
        <p:spPr>
          <a:xfrm>
            <a:off x="1367738" y="4057692"/>
            <a:ext cx="6776162" cy="2014514"/>
          </a:xfrm>
          <a:prstGeom prst="rect">
            <a:avLst/>
          </a:prstGeom>
        </p:spPr>
        <p:txBody>
          <a:bodyPr vert="horz" lIns="91440" tIns="45720" rIns="91440" bIns="45720" rtlCol="0">
            <a:noAutofit/>
          </a:bodyPr>
          <a:lstStyle/>
          <a:p>
            <a:r>
              <a:rPr lang="es-ES" b="1" dirty="0" err="1" smtClean="0"/>
              <a:t>Pantone</a:t>
            </a:r>
            <a:r>
              <a:rPr lang="es-ES" b="1" dirty="0" smtClean="0"/>
              <a:t> 801 C			Negro</a:t>
            </a:r>
            <a:endParaRPr lang="es-ES" sz="1600" dirty="0" smtClean="0"/>
          </a:p>
          <a:p>
            <a:r>
              <a:rPr lang="es-ES" dirty="0" smtClean="0"/>
              <a:t>C= 90%		R=    0%		C=    0%    	R= 35%</a:t>
            </a:r>
            <a:endParaRPr lang="es-ES" sz="1600" dirty="0" smtClean="0"/>
          </a:p>
          <a:p>
            <a:r>
              <a:rPr lang="es-ES" dirty="0" smtClean="0"/>
              <a:t>M= 5%		G= 71%		M=   0%		G= 31%</a:t>
            </a:r>
            <a:endParaRPr lang="es-ES" sz="1600" dirty="0" smtClean="0"/>
          </a:p>
          <a:p>
            <a:r>
              <a:rPr lang="es-ES" dirty="0" smtClean="0"/>
              <a:t>Y=  5%		B= 32%		Y=     0%		B= 32%</a:t>
            </a:r>
            <a:endParaRPr lang="es-ES" sz="1600" dirty="0" smtClean="0"/>
          </a:p>
          <a:p>
            <a:r>
              <a:rPr lang="es-ES" dirty="0" smtClean="0"/>
              <a:t>K=  0%				K= 100%</a:t>
            </a:r>
            <a:endParaRPr lang="es-ES" sz="1600" dirty="0"/>
          </a:p>
        </p:txBody>
      </p:sp>
    </p:spTree>
  </p:cSld>
  <p:clrMapOvr>
    <a:masterClrMapping/>
  </p:clrMapOvr>
  <p:transition>
    <p:cover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ESCALA DE GRISES</a:t>
            </a:r>
            <a:endParaRPr lang="es-ES" sz="2500" b="1" dirty="0" smtClean="0"/>
          </a:p>
          <a:p>
            <a:pPr marL="342900" indent="-342900" algn="just">
              <a:spcBef>
                <a:spcPct val="20000"/>
              </a:spcBef>
              <a:buFont typeface="Arial" pitchFamily="34" charset="0"/>
              <a:buChar char="•"/>
            </a:pPr>
            <a:r>
              <a:rPr lang="es-EC" sz="2000" dirty="0" smtClean="0"/>
              <a:t>Versión en gris de la marca PROIETTO, el cual puede ser usado con todos los grises entre el negro y el blanco. </a:t>
            </a:r>
          </a:p>
          <a:p>
            <a:pPr marL="342900" indent="-342900" algn="just">
              <a:spcBef>
                <a:spcPct val="20000"/>
              </a:spcBef>
              <a:buFont typeface="Arial" pitchFamily="34" charset="0"/>
              <a:buChar char="•"/>
            </a:pPr>
            <a:r>
              <a:rPr lang="es-EC" sz="2000" dirty="0" smtClean="0"/>
              <a:t>Esta versión solo se usará cuando las reproducciones en colores no sean posibles, como es el caso de: prensa. </a:t>
            </a:r>
            <a:endParaRPr lang="es-ES" sz="2000"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5" name="4 Imagen" descr="D:\julio santos\tesis 15 de octubre\imagenes listas para manual\uso en grises.jpg"/>
          <p:cNvPicPr/>
          <p:nvPr/>
        </p:nvPicPr>
        <p:blipFill>
          <a:blip r:embed="rId3" cstate="print"/>
          <a:srcRect/>
          <a:stretch>
            <a:fillRect/>
          </a:stretch>
        </p:blipFill>
        <p:spPr bwMode="auto">
          <a:xfrm>
            <a:off x="1214414" y="3857628"/>
            <a:ext cx="7143800" cy="2239209"/>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BLANCO Y NEGRO</a:t>
            </a:r>
            <a:endParaRPr lang="es-ES" sz="25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6" name="5 Imagen" descr="D:\julio santos\tesis 15 de octubre\imagenes listas para manual\logo blanco y negro.jpg"/>
          <p:cNvPicPr/>
          <p:nvPr/>
        </p:nvPicPr>
        <p:blipFill>
          <a:blip r:embed="rId3" cstate="print"/>
          <a:srcRect l="14330" r="14798" b="56301"/>
          <a:stretch>
            <a:fillRect/>
          </a:stretch>
        </p:blipFill>
        <p:spPr bwMode="auto">
          <a:xfrm>
            <a:off x="1928794" y="2594857"/>
            <a:ext cx="5143534" cy="1357517"/>
          </a:xfrm>
          <a:prstGeom prst="rect">
            <a:avLst/>
          </a:prstGeom>
          <a:noFill/>
          <a:ln w="9525">
            <a:noFill/>
            <a:miter lim="800000"/>
            <a:headEnd/>
            <a:tailEnd/>
          </a:ln>
        </p:spPr>
      </p:pic>
      <p:pic>
        <p:nvPicPr>
          <p:cNvPr id="7" name="6 Imagen" descr="D:\julio santos\tesis 15 de octubre\imagenes listas para manual\logo blanco y negro.jpg"/>
          <p:cNvPicPr/>
          <p:nvPr/>
        </p:nvPicPr>
        <p:blipFill>
          <a:blip r:embed="rId3" cstate="print"/>
          <a:srcRect l="14330" t="46430" r="14798" b="2846"/>
          <a:stretch>
            <a:fillRect/>
          </a:stretch>
        </p:blipFill>
        <p:spPr bwMode="auto">
          <a:xfrm>
            <a:off x="2000232" y="4286256"/>
            <a:ext cx="5143536" cy="1575725"/>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USO EN NEGATIVO</a:t>
            </a:r>
            <a:endParaRPr lang="es-ES" sz="25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8" name="7 Imagen" descr="D:\julio santos\tesis 15 de octubre\imagenes listas para manual\negativo.jpg"/>
          <p:cNvPicPr/>
          <p:nvPr/>
        </p:nvPicPr>
        <p:blipFill>
          <a:blip r:embed="rId3" cstate="print"/>
          <a:srcRect b="7299"/>
          <a:stretch>
            <a:fillRect/>
          </a:stretch>
        </p:blipFill>
        <p:spPr bwMode="auto">
          <a:xfrm>
            <a:off x="1285852" y="3071810"/>
            <a:ext cx="6670522" cy="1928826"/>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APLICACIONES ESPECIALES</a:t>
            </a:r>
            <a:endParaRPr lang="es-ES" sz="2500" b="1" dirty="0" smtClean="0"/>
          </a:p>
          <a:p>
            <a:pPr marL="342900" indent="-342900" algn="just">
              <a:spcBef>
                <a:spcPct val="20000"/>
              </a:spcBef>
              <a:buFont typeface="Arial" pitchFamily="34" charset="0"/>
              <a:buChar char="•"/>
            </a:pPr>
            <a:r>
              <a:rPr lang="es-ES" sz="2000" b="1" dirty="0" smtClean="0"/>
              <a:t>PROIETTO HOME: </a:t>
            </a:r>
            <a:r>
              <a:rPr lang="es-ES" sz="2000" dirty="0" smtClean="0"/>
              <a:t>Línea de mobiliario de hogar</a:t>
            </a:r>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r>
              <a:rPr lang="es-ES" sz="2000" b="1" dirty="0" smtClean="0"/>
              <a:t>PROIETTO OFFICE: </a:t>
            </a:r>
            <a:r>
              <a:rPr lang="es-ES" sz="2000" dirty="0" smtClean="0"/>
              <a:t>Línea de mobiliario de oficina</a:t>
            </a:r>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C" sz="2000"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6" name="5 Imagen" descr="D:\julio santos\tesis 15 de octubre\imagenes listas para manual\proietto home.jpg"/>
          <p:cNvPicPr/>
          <p:nvPr/>
        </p:nvPicPr>
        <p:blipFill>
          <a:blip r:embed="rId3" cstate="print"/>
          <a:srcRect b="7000"/>
          <a:stretch>
            <a:fillRect/>
          </a:stretch>
        </p:blipFill>
        <p:spPr bwMode="auto">
          <a:xfrm>
            <a:off x="2786050" y="2934586"/>
            <a:ext cx="3595385" cy="988828"/>
          </a:xfrm>
          <a:prstGeom prst="rect">
            <a:avLst/>
          </a:prstGeom>
          <a:noFill/>
          <a:ln w="9525">
            <a:noFill/>
            <a:miter lim="800000"/>
            <a:headEnd/>
            <a:tailEnd/>
          </a:ln>
        </p:spPr>
      </p:pic>
      <p:pic>
        <p:nvPicPr>
          <p:cNvPr id="7" name="6 Imagen" descr="D:\julio santos\tesis 15 de octubre\imagenes listas para manual\proietto office.jpg"/>
          <p:cNvPicPr/>
          <p:nvPr/>
        </p:nvPicPr>
        <p:blipFill>
          <a:blip r:embed="rId4" cstate="print"/>
          <a:srcRect/>
          <a:stretch>
            <a:fillRect/>
          </a:stretch>
        </p:blipFill>
        <p:spPr bwMode="auto">
          <a:xfrm>
            <a:off x="2786050" y="5080389"/>
            <a:ext cx="3595385" cy="1063255"/>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000" b="1" dirty="0" smtClean="0"/>
              <a:t>MARCA CON OPACIDAD Y SOMBRA</a:t>
            </a:r>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C" sz="2000"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8" name="7 Imagen" descr="C:\Documents and Settings\usrintra\Mis documentos\Ruth\TESIS\imagenes listas para manual1\marca sin texto con sombra.jpg"/>
          <p:cNvPicPr/>
          <p:nvPr/>
        </p:nvPicPr>
        <p:blipFill>
          <a:blip r:embed="rId3" cstate="print"/>
          <a:srcRect/>
          <a:stretch>
            <a:fillRect/>
          </a:stretch>
        </p:blipFill>
        <p:spPr bwMode="auto">
          <a:xfrm>
            <a:off x="3245550" y="2966416"/>
            <a:ext cx="3352469" cy="1891344"/>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988840"/>
            <a:ext cx="7704856" cy="4320480"/>
          </a:xfrm>
          <a:prstGeom prst="rect">
            <a:avLst/>
          </a:prstGeom>
        </p:spPr>
        <p:txBody>
          <a:bodyPr vert="horz" lIns="91440" tIns="45720" rIns="91440" bIns="45720" rtlCol="0">
            <a:normAutofit/>
          </a:bodyPr>
          <a:lstStyle/>
          <a:p>
            <a:pPr marL="342900" lvl="0" indent="-342900" algn="ctr">
              <a:spcBef>
                <a:spcPct val="20000"/>
              </a:spcBef>
            </a:pPr>
            <a:r>
              <a:rPr lang="es-ES" sz="2500" b="1" dirty="0"/>
              <a:t>IMAGEN </a:t>
            </a:r>
            <a:r>
              <a:rPr lang="es-ES" sz="2500" b="1" dirty="0" smtClean="0"/>
              <a:t>CORPORATIVA</a:t>
            </a:r>
          </a:p>
          <a:p>
            <a:pPr marL="342900" lvl="0" indent="-342900" algn="ctr">
              <a:spcBef>
                <a:spcPct val="20000"/>
              </a:spcBef>
            </a:pPr>
            <a:endParaRPr lang="es-ES" sz="2500" b="1" dirty="0" smtClean="0"/>
          </a:p>
          <a:p>
            <a:pPr marL="342900" indent="-342900" algn="just">
              <a:spcBef>
                <a:spcPct val="20000"/>
              </a:spcBef>
              <a:buFont typeface="Arial" pitchFamily="34" charset="0"/>
              <a:buChar char="•"/>
            </a:pPr>
            <a:r>
              <a:rPr lang="es-ES" sz="2500" dirty="0"/>
              <a:t>La imagen corporativa debe ser consistente con el posicionamiento de producto de la compañía, de la línea de productos, o de la marca</a:t>
            </a:r>
            <a:r>
              <a:rPr lang="es-ES" sz="2500" dirty="0" smtClean="0"/>
              <a:t>.</a:t>
            </a:r>
          </a:p>
          <a:p>
            <a:pPr marL="342900" indent="-342900" algn="just">
              <a:spcBef>
                <a:spcPct val="20000"/>
              </a:spcBef>
              <a:buFont typeface="Arial" pitchFamily="34" charset="0"/>
              <a:buChar char="•"/>
            </a:pPr>
            <a:endParaRPr lang="es-ES" sz="2500" dirty="0"/>
          </a:p>
          <a:p>
            <a:pPr marL="342900" indent="-342900" algn="just">
              <a:spcBef>
                <a:spcPct val="20000"/>
              </a:spcBef>
              <a:buFont typeface="Arial" pitchFamily="34" charset="0"/>
              <a:buChar char="•"/>
            </a:pPr>
            <a:r>
              <a:rPr lang="es-ES" sz="2500" dirty="0"/>
              <a:t>La imagen corporativa puede estar compuesta por uno o más elementos, que de manera conjunta o independiente todos cumplen una misma </a:t>
            </a:r>
            <a:r>
              <a:rPr lang="es-ES" sz="2500" dirty="0" smtClean="0"/>
              <a:t>función.</a:t>
            </a:r>
            <a:endParaRPr lang="es-ES" sz="2500" dirty="0"/>
          </a:p>
        </p:txBody>
      </p:sp>
    </p:spTree>
  </p:cSld>
  <p:clrMapOvr>
    <a:masterClrMapping/>
  </p:clrMapOvr>
  <p:transition>
    <p:cover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USOS NO PERMITIDOS DE LA MARCA</a:t>
            </a:r>
            <a:endParaRPr lang="es-ES" sz="2500" b="1" dirty="0" smtClean="0"/>
          </a:p>
          <a:p>
            <a:pPr marL="342900" indent="-342900" algn="just">
              <a:spcBef>
                <a:spcPct val="20000"/>
              </a:spcBef>
              <a:buFont typeface="Arial" pitchFamily="34" charset="0"/>
              <a:buChar char="•"/>
            </a:pPr>
            <a:r>
              <a:rPr lang="es-ES" sz="2000" b="1" dirty="0" smtClean="0"/>
              <a:t>NO EXPANDIR</a:t>
            </a:r>
          </a:p>
          <a:p>
            <a:pPr marL="342900" indent="-342900" algn="just">
              <a:spcBef>
                <a:spcPct val="20000"/>
              </a:spcBef>
              <a:buFont typeface="Arial" pitchFamily="34" charset="0"/>
              <a:buChar char="•"/>
            </a:pPr>
            <a:endParaRPr lang="es-ES" sz="2000"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r>
              <a:rPr lang="es-ES" sz="2000" b="1" dirty="0" smtClean="0"/>
              <a:t>NO CONDENSAR</a:t>
            </a:r>
          </a:p>
          <a:p>
            <a:pPr marL="342900" indent="-342900" algn="just">
              <a:spcBef>
                <a:spcPct val="20000"/>
              </a:spcBef>
              <a:buFont typeface="Arial" pitchFamily="34" charset="0"/>
              <a:buChar char="•"/>
            </a:pPr>
            <a:endParaRPr lang="es-ES" sz="2000"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C" sz="2000"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8" name="7 Imagen" descr="D:\julio santos\tesis 15 de octubre\imagenes listas para manual\desproporcionar-01.jpg"/>
          <p:cNvPicPr/>
          <p:nvPr/>
        </p:nvPicPr>
        <p:blipFill>
          <a:blip r:embed="rId3" cstate="print"/>
          <a:srcRect b="58730"/>
          <a:stretch>
            <a:fillRect/>
          </a:stretch>
        </p:blipFill>
        <p:spPr bwMode="auto">
          <a:xfrm>
            <a:off x="2768673" y="2826788"/>
            <a:ext cx="3606653" cy="1204423"/>
          </a:xfrm>
          <a:prstGeom prst="rect">
            <a:avLst/>
          </a:prstGeom>
          <a:noFill/>
          <a:ln w="9525">
            <a:noFill/>
            <a:miter lim="800000"/>
            <a:headEnd/>
            <a:tailEnd/>
          </a:ln>
        </p:spPr>
      </p:pic>
      <p:pic>
        <p:nvPicPr>
          <p:cNvPr id="10" name="9 Imagen" descr="D:\julio santos\tesis 15 de octubre\imagenes listas para manual\desproporcionar-01.jpg"/>
          <p:cNvPicPr/>
          <p:nvPr/>
        </p:nvPicPr>
        <p:blipFill>
          <a:blip r:embed="rId4" cstate="print"/>
          <a:srcRect t="44084" b="3658"/>
          <a:stretch>
            <a:fillRect/>
          </a:stretch>
        </p:blipFill>
        <p:spPr bwMode="auto">
          <a:xfrm>
            <a:off x="2428860" y="4581128"/>
            <a:ext cx="4117015" cy="1746964"/>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000" b="1" dirty="0" smtClean="0"/>
              <a:t>NO MOVER ELEMENTOS</a:t>
            </a:r>
          </a:p>
          <a:p>
            <a:pPr marL="342900" indent="-342900" algn="just">
              <a:spcBef>
                <a:spcPct val="20000"/>
              </a:spcBef>
              <a:buFont typeface="Arial" pitchFamily="34" charset="0"/>
              <a:buChar char="•"/>
            </a:pPr>
            <a:endParaRPr lang="es-ES" sz="2000"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r>
              <a:rPr lang="es-ES" sz="2000" b="1" dirty="0" smtClean="0"/>
              <a:t>NO USAR STROKE</a:t>
            </a:r>
          </a:p>
          <a:p>
            <a:pPr marL="342900" indent="-342900" algn="just">
              <a:spcBef>
                <a:spcPct val="20000"/>
              </a:spcBef>
              <a:buFont typeface="Arial" pitchFamily="34" charset="0"/>
              <a:buChar char="•"/>
            </a:pPr>
            <a:endParaRPr lang="es-ES" sz="2000"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C" sz="2000"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6" name="5 Imagen" descr="D:\julio santos\tesis 15 de octubre\imagenes listas para manual\mover elementos-01.jpg"/>
          <p:cNvPicPr/>
          <p:nvPr/>
        </p:nvPicPr>
        <p:blipFill>
          <a:blip r:embed="rId3" cstate="print"/>
          <a:srcRect l="18911" r="21860" b="-63"/>
          <a:stretch>
            <a:fillRect/>
          </a:stretch>
        </p:blipFill>
        <p:spPr bwMode="auto">
          <a:xfrm>
            <a:off x="3000365" y="2280787"/>
            <a:ext cx="2786081" cy="1511476"/>
          </a:xfrm>
          <a:prstGeom prst="rect">
            <a:avLst/>
          </a:prstGeom>
          <a:noFill/>
          <a:ln w="9525">
            <a:noFill/>
            <a:miter lim="800000"/>
            <a:headEnd/>
            <a:tailEnd/>
          </a:ln>
        </p:spPr>
      </p:pic>
      <p:pic>
        <p:nvPicPr>
          <p:cNvPr id="7" name="6 Imagen" descr="D:\julio santos\tesis 15 de octubre\imagenes listas para manual\uso de stroke-01.jpg"/>
          <p:cNvPicPr/>
          <p:nvPr/>
        </p:nvPicPr>
        <p:blipFill>
          <a:blip r:embed="rId4" cstate="print"/>
          <a:srcRect/>
          <a:stretch>
            <a:fillRect/>
          </a:stretch>
        </p:blipFill>
        <p:spPr bwMode="auto">
          <a:xfrm>
            <a:off x="2214546" y="4638959"/>
            <a:ext cx="4267200" cy="1361809"/>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marL="342900" indent="-342900" algn="just">
              <a:spcBef>
                <a:spcPct val="20000"/>
              </a:spcBef>
              <a:buFont typeface="Arial" pitchFamily="34" charset="0"/>
              <a:buChar char="•"/>
            </a:pPr>
            <a:r>
              <a:rPr lang="es-ES" sz="2000" b="1" dirty="0" smtClean="0"/>
              <a:t>NO CAMBIAR COLORES</a:t>
            </a:r>
          </a:p>
          <a:p>
            <a:pPr marL="342900" indent="-342900" algn="just">
              <a:spcBef>
                <a:spcPct val="20000"/>
              </a:spcBef>
              <a:buFont typeface="Arial" pitchFamily="34" charset="0"/>
              <a:buChar char="•"/>
            </a:pPr>
            <a:endParaRPr lang="es-ES" sz="2000"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buFont typeface="Arial" pitchFamily="34" charset="0"/>
              <a:buChar char="•"/>
            </a:pPr>
            <a:endParaRPr lang="es-ES" sz="20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8" name="7 Imagen" descr="D:\julio santos\tesis 15 de octubre\imagenes listas para manual\cambiar colores-01.jpg"/>
          <p:cNvPicPr/>
          <p:nvPr/>
        </p:nvPicPr>
        <p:blipFill>
          <a:blip r:embed="rId3" cstate="print"/>
          <a:srcRect/>
          <a:stretch>
            <a:fillRect/>
          </a:stretch>
        </p:blipFill>
        <p:spPr bwMode="auto">
          <a:xfrm>
            <a:off x="2444423" y="2750017"/>
            <a:ext cx="4255153" cy="1357965"/>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PAPELERÍA BÁSICA Y MERCHANDISING </a:t>
            </a:r>
          </a:p>
          <a:p>
            <a:pPr algn="just"/>
            <a:endParaRPr lang="es-ES" sz="25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5" name="4 Imagen" descr="C:\Documents and Settings\usrintra\Mis documentos\Ruth\TESIS\imagenes listas para manual1\diseños+1...jpg"/>
          <p:cNvPicPr/>
          <p:nvPr/>
        </p:nvPicPr>
        <p:blipFill>
          <a:blip r:embed="rId3" cstate="print"/>
          <a:srcRect/>
          <a:stretch>
            <a:fillRect/>
          </a:stretch>
        </p:blipFill>
        <p:spPr bwMode="auto">
          <a:xfrm>
            <a:off x="1929743" y="2420888"/>
            <a:ext cx="5478674" cy="3873612"/>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RÓTULO, CAMISA Y TRANSPORTE </a:t>
            </a:r>
          </a:p>
          <a:p>
            <a:pPr algn="just"/>
            <a:endParaRPr lang="es-ES" sz="25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5" name="4 Imagen" descr="C:\Documents and Settings\usrintra\Mis documentos\Ruth\TESIS\imagenes listas para manual1\diseños+1...jpg"/>
          <p:cNvPicPr/>
          <p:nvPr/>
        </p:nvPicPr>
        <p:blipFill>
          <a:blip r:embed="rId3" cstate="print"/>
          <a:stretch>
            <a:fillRect/>
          </a:stretch>
        </p:blipFill>
        <p:spPr bwMode="auto">
          <a:xfrm>
            <a:off x="1911999" y="2420888"/>
            <a:ext cx="5324297" cy="3764041"/>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08512"/>
          </a:xfrm>
          <a:prstGeom prst="rect">
            <a:avLst/>
          </a:prstGeom>
        </p:spPr>
        <p:txBody>
          <a:bodyPr vert="horz" lIns="91440" tIns="45720" rIns="91440" bIns="45720" rtlCol="0">
            <a:noAutofit/>
          </a:bodyPr>
          <a:lstStyle/>
          <a:p>
            <a:pPr algn="just"/>
            <a:r>
              <a:rPr lang="es-ES" sz="2800" b="1" dirty="0" smtClean="0"/>
              <a:t>CAMPAÑA PUBLICITARIA</a:t>
            </a:r>
          </a:p>
          <a:p>
            <a:pPr marL="342900" indent="-342900" algn="just">
              <a:spcBef>
                <a:spcPct val="20000"/>
              </a:spcBef>
              <a:buFont typeface="Arial" pitchFamily="34" charset="0"/>
              <a:buChar char="•"/>
            </a:pPr>
            <a:r>
              <a:rPr lang="es-ES" sz="2800" dirty="0" smtClean="0"/>
              <a:t>La campaña publicitaria que se va a manejar va a ser una campaña informativa, en la que se va a dar a conocer la marca al público objetivo, como lo requiere la empresa.</a:t>
            </a:r>
          </a:p>
          <a:p>
            <a:pPr marL="342900" indent="-342900" algn="just">
              <a:spcBef>
                <a:spcPct val="20000"/>
              </a:spcBef>
              <a:buFont typeface="Arial" pitchFamily="34" charset="0"/>
              <a:buChar char="•"/>
            </a:pPr>
            <a:endParaRPr lang="es-ES" sz="2800" dirty="0" smtClean="0"/>
          </a:p>
          <a:p>
            <a:pPr marL="342900" indent="-342900" algn="just">
              <a:spcBef>
                <a:spcPct val="20000"/>
              </a:spcBef>
              <a:buFont typeface="Arial" pitchFamily="34" charset="0"/>
              <a:buChar char="•"/>
            </a:pPr>
            <a:r>
              <a:rPr lang="es-ES" sz="2800" dirty="0" smtClean="0"/>
              <a:t>Para llegar a un target específico, se utilizarán diferentes medios que puedan obtener estos resultados.</a:t>
            </a:r>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spTree>
  </p:cSld>
  <p:clrMapOvr>
    <a:masterClrMapping/>
  </p:clrMapOvr>
  <p:transition>
    <p:cover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504056"/>
          </a:xfrm>
          <a:prstGeom prst="rect">
            <a:avLst/>
          </a:prstGeom>
        </p:spPr>
        <p:txBody>
          <a:bodyPr vert="horz" lIns="91440" tIns="45720" rIns="91440" bIns="45720" rtlCol="0">
            <a:noAutofit/>
          </a:bodyPr>
          <a:lstStyle/>
          <a:p>
            <a:pPr algn="just"/>
            <a:r>
              <a:rPr lang="es-ES" sz="2800" b="1" dirty="0" smtClean="0"/>
              <a:t>CATÁLOGO</a:t>
            </a:r>
          </a:p>
          <a:p>
            <a:pPr algn="just"/>
            <a:endParaRPr lang="es-ES" sz="25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4" name="3 Imagen" descr="C:\Documents and Settings\usrintra\Mis documentos\Ruth\TESIS\imagenes listas para manual1\diseños+1...jpg"/>
          <p:cNvPicPr/>
          <p:nvPr/>
        </p:nvPicPr>
        <p:blipFill>
          <a:blip r:embed="rId3" cstate="print"/>
          <a:stretch>
            <a:fillRect/>
          </a:stretch>
        </p:blipFill>
        <p:spPr bwMode="auto">
          <a:xfrm>
            <a:off x="2029854" y="2491880"/>
            <a:ext cx="5278450" cy="3731628"/>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FLYER</a:t>
            </a:r>
          </a:p>
          <a:p>
            <a:pPr algn="just"/>
            <a:endParaRPr lang="es-ES" sz="25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5" name="4 Imagen" descr="C:\Documents and Settings\usrintra\Mis documentos\Ruth\TESIS\imagenes listas para manual1\diseños+1...jpg"/>
          <p:cNvPicPr/>
          <p:nvPr/>
        </p:nvPicPr>
        <p:blipFill>
          <a:blip r:embed="rId3" cstate="print"/>
          <a:srcRect l="2469" t="1581" r="3356"/>
          <a:stretch>
            <a:fillRect/>
          </a:stretch>
        </p:blipFill>
        <p:spPr bwMode="auto">
          <a:xfrm>
            <a:off x="1979712" y="2348880"/>
            <a:ext cx="5328592" cy="3936844"/>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PUBLICIDAD EN REVISTA</a:t>
            </a:r>
          </a:p>
          <a:p>
            <a:pPr algn="just"/>
            <a:endParaRPr lang="es-ES" sz="25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4" name="3 Imagen" descr="la revista publicidad.jpg"/>
          <p:cNvPicPr>
            <a:picLocks noChangeAspect="1"/>
          </p:cNvPicPr>
          <p:nvPr/>
        </p:nvPicPr>
        <p:blipFill>
          <a:blip r:embed="rId3" cstate="print"/>
          <a:stretch>
            <a:fillRect/>
          </a:stretch>
        </p:blipFill>
        <p:spPr>
          <a:xfrm>
            <a:off x="2915816" y="2348881"/>
            <a:ext cx="3384376" cy="4098436"/>
          </a:xfrm>
          <a:prstGeom prst="rect">
            <a:avLst/>
          </a:prstGeom>
        </p:spPr>
      </p:pic>
    </p:spTree>
  </p:cSld>
  <p:clrMapOvr>
    <a:masterClrMapping/>
  </p:clrMapOvr>
  <p:transition>
    <p:cover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PUBLICIDAD EN PERIÓDICO</a:t>
            </a:r>
          </a:p>
          <a:p>
            <a:pPr algn="just"/>
            <a:endParaRPr lang="es-ES" sz="25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4" name="3 Imagen" descr="vida y estilo publicidad.jpg"/>
          <p:cNvPicPr>
            <a:picLocks noChangeAspect="1"/>
          </p:cNvPicPr>
          <p:nvPr/>
        </p:nvPicPr>
        <p:blipFill>
          <a:blip r:embed="rId3" cstate="print"/>
          <a:srcRect t="1533" b="1900"/>
          <a:stretch>
            <a:fillRect/>
          </a:stretch>
        </p:blipFill>
        <p:spPr>
          <a:xfrm>
            <a:off x="3131840" y="2276872"/>
            <a:ext cx="2358991" cy="4275488"/>
          </a:xfrm>
          <a:prstGeom prst="rect">
            <a:avLst/>
          </a:prstGeom>
        </p:spPr>
      </p:pic>
    </p:spTree>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4824536"/>
          </a:xfrm>
          <a:prstGeom prst="rect">
            <a:avLst/>
          </a:prstGeom>
        </p:spPr>
        <p:txBody>
          <a:bodyPr vert="horz" lIns="91440" tIns="45720" rIns="91440" bIns="45720" rtlCol="0">
            <a:normAutofit/>
          </a:bodyPr>
          <a:lstStyle/>
          <a:p>
            <a:pPr marL="342900" indent="-342900" algn="ctr">
              <a:spcBef>
                <a:spcPct val="20000"/>
              </a:spcBef>
            </a:pPr>
            <a:r>
              <a:rPr lang="es-ES" sz="2700" b="1" dirty="0"/>
              <a:t>CAMPAÑA </a:t>
            </a:r>
            <a:r>
              <a:rPr lang="es-ES" sz="2700" b="1" dirty="0" smtClean="0"/>
              <a:t>PROMOCIONAL</a:t>
            </a:r>
          </a:p>
          <a:p>
            <a:pPr marL="342900" indent="-342900" algn="just">
              <a:spcBef>
                <a:spcPct val="20000"/>
              </a:spcBef>
              <a:buFont typeface="Arial" pitchFamily="34" charset="0"/>
              <a:buChar char="•"/>
            </a:pPr>
            <a:r>
              <a:rPr lang="es-ES" sz="2500" dirty="0"/>
              <a:t>Es el conjunto de acciones planificadas y coordinadas para dar a conocer al mercado un producto o servicio.</a:t>
            </a:r>
          </a:p>
          <a:p>
            <a:pPr marL="342900" indent="-342900" algn="just">
              <a:spcBef>
                <a:spcPct val="20000"/>
              </a:spcBef>
              <a:buFont typeface="Arial" pitchFamily="34" charset="0"/>
              <a:buChar char="•"/>
            </a:pPr>
            <a:endParaRPr lang="es-ES" sz="2500" dirty="0"/>
          </a:p>
          <a:p>
            <a:pPr marL="342900" indent="-342900" algn="just">
              <a:spcBef>
                <a:spcPct val="20000"/>
              </a:spcBef>
              <a:buFont typeface="Arial" pitchFamily="34" charset="0"/>
              <a:buChar char="•"/>
            </a:pPr>
            <a:r>
              <a:rPr lang="es-ES" sz="2500" dirty="0"/>
              <a:t>Es un plan amplio de comunicación conformado por una serie de piezas diferentes</a:t>
            </a:r>
            <a:r>
              <a:rPr lang="es-ES" sz="2500" dirty="0" smtClean="0"/>
              <a:t>.</a:t>
            </a:r>
          </a:p>
          <a:p>
            <a:pPr marL="342900" indent="-342900" algn="just">
              <a:spcBef>
                <a:spcPct val="20000"/>
              </a:spcBef>
              <a:buFont typeface="Arial" pitchFamily="34" charset="0"/>
              <a:buChar char="•"/>
            </a:pPr>
            <a:endParaRPr lang="es-ES" sz="2500" dirty="0"/>
          </a:p>
          <a:p>
            <a:pPr marL="342900" indent="-342900" algn="just">
              <a:spcBef>
                <a:spcPct val="20000"/>
              </a:spcBef>
              <a:buFont typeface="Arial" pitchFamily="34" charset="0"/>
              <a:buChar char="•"/>
            </a:pPr>
            <a:r>
              <a:rPr lang="es-ES" sz="2500" dirty="0"/>
              <a:t>La campaña está diseñada en forma estratégica para lograr un objetivo en particular o un conjunto de ellos.</a:t>
            </a:r>
          </a:p>
        </p:txBody>
      </p:sp>
    </p:spTree>
  </p:cSld>
  <p:clrMapOvr>
    <a:masterClrMapping/>
  </p:clrMapOvr>
  <p:transition>
    <p:cover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REDES SOCIALES</a:t>
            </a:r>
          </a:p>
          <a:p>
            <a:pPr algn="just"/>
            <a:endParaRPr lang="es-ES" sz="25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4" name="3 Imagen" descr="fan page.jpg"/>
          <p:cNvPicPr>
            <a:picLocks noChangeAspect="1"/>
          </p:cNvPicPr>
          <p:nvPr/>
        </p:nvPicPr>
        <p:blipFill>
          <a:blip r:embed="rId3" cstate="print"/>
          <a:stretch>
            <a:fillRect/>
          </a:stretch>
        </p:blipFill>
        <p:spPr>
          <a:xfrm>
            <a:off x="2843808" y="2420888"/>
            <a:ext cx="3720774" cy="3816424"/>
          </a:xfrm>
          <a:prstGeom prst="rect">
            <a:avLst/>
          </a:prstGeom>
        </p:spPr>
      </p:pic>
    </p:spTree>
  </p:cSld>
  <p:clrMapOvr>
    <a:masterClrMapping/>
  </p:clrMapOvr>
  <p:transition>
    <p:cover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ROLL UP</a:t>
            </a:r>
          </a:p>
          <a:p>
            <a:pPr algn="just"/>
            <a:endParaRPr lang="es-ES" sz="25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pic>
        <p:nvPicPr>
          <p:cNvPr id="4" name="3 Imagen" descr="roll up.jpg"/>
          <p:cNvPicPr>
            <a:picLocks noChangeAspect="1"/>
          </p:cNvPicPr>
          <p:nvPr/>
        </p:nvPicPr>
        <p:blipFill>
          <a:blip r:embed="rId3" cstate="print"/>
          <a:srcRect l="3405" t="1572" r="328"/>
          <a:stretch>
            <a:fillRect/>
          </a:stretch>
        </p:blipFill>
        <p:spPr>
          <a:xfrm>
            <a:off x="3203848" y="1916832"/>
            <a:ext cx="2160240" cy="4509120"/>
          </a:xfrm>
          <a:prstGeom prst="rect">
            <a:avLst/>
          </a:prstGeom>
        </p:spPr>
      </p:pic>
    </p:spTree>
  </p:cSld>
  <p:clrMapOvr>
    <a:masterClrMapping/>
  </p:clrMapOvr>
  <p:transition>
    <p:cover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BALANCE PERSONAL</a:t>
            </a:r>
          </a:p>
          <a:p>
            <a:pPr algn="just"/>
            <a:endParaRPr lang="es-ES" sz="2800" b="1" dirty="0" smtClean="0"/>
          </a:p>
          <a:p>
            <a:pPr algn="just"/>
            <a:endParaRPr lang="es-ES" sz="25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graphicFrame>
        <p:nvGraphicFramePr>
          <p:cNvPr id="5" name="4 Tabla"/>
          <p:cNvGraphicFramePr>
            <a:graphicFrameLocks noGrp="1"/>
          </p:cNvGraphicFramePr>
          <p:nvPr/>
        </p:nvGraphicFramePr>
        <p:xfrm>
          <a:off x="1142976" y="2786058"/>
          <a:ext cx="6953151" cy="1785950"/>
        </p:xfrm>
        <a:graphic>
          <a:graphicData uri="http://schemas.openxmlformats.org/drawingml/2006/table">
            <a:tbl>
              <a:tblPr/>
              <a:tblGrid>
                <a:gridCol w="1022522"/>
                <a:gridCol w="1772373"/>
                <a:gridCol w="1550825"/>
                <a:gridCol w="1584909"/>
                <a:gridCol w="1022522"/>
              </a:tblGrid>
              <a:tr h="714380">
                <a:tc>
                  <a:txBody>
                    <a:bodyPr/>
                    <a:lstStyle/>
                    <a:p>
                      <a:pPr algn="ctr">
                        <a:lnSpc>
                          <a:spcPct val="115000"/>
                        </a:lnSpc>
                        <a:spcAft>
                          <a:spcPts val="0"/>
                        </a:spcAft>
                      </a:pPr>
                      <a:r>
                        <a:rPr lang="es-ES" sz="1500" b="1" dirty="0">
                          <a:solidFill>
                            <a:srgbClr val="FFFFFF"/>
                          </a:solidFill>
                          <a:latin typeface="Times New Roman"/>
                          <a:ea typeface="Times New Roman"/>
                          <a:cs typeface="Times New Roman"/>
                        </a:rPr>
                        <a:t>Nº</a:t>
                      </a:r>
                      <a:endParaRPr lang="es-ES" sz="1400" dirty="0">
                        <a:latin typeface="Calibri"/>
                        <a:ea typeface="Calibri"/>
                        <a:cs typeface="Times New Roman"/>
                      </a:endParaRPr>
                    </a:p>
                  </a:txBody>
                  <a:tcPr marL="54580" marR="54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500" b="1">
                          <a:solidFill>
                            <a:srgbClr val="FFFFFF"/>
                          </a:solidFill>
                          <a:latin typeface="Times New Roman"/>
                          <a:ea typeface="Times New Roman"/>
                          <a:cs typeface="Times New Roman"/>
                        </a:rPr>
                        <a:t>CARGO</a:t>
                      </a:r>
                      <a:endParaRPr lang="es-ES" sz="1400">
                        <a:latin typeface="Calibri"/>
                        <a:ea typeface="Calibri"/>
                        <a:cs typeface="Times New Roman"/>
                      </a:endParaRPr>
                    </a:p>
                  </a:txBody>
                  <a:tcPr marL="54580" marR="54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500" b="1">
                          <a:solidFill>
                            <a:srgbClr val="FFFFFF"/>
                          </a:solidFill>
                          <a:latin typeface="Times New Roman"/>
                          <a:ea typeface="Times New Roman"/>
                          <a:cs typeface="Times New Roman"/>
                        </a:rPr>
                        <a:t>DURACIÓN (días)</a:t>
                      </a:r>
                      <a:endParaRPr lang="es-ES" sz="1400">
                        <a:latin typeface="Calibri"/>
                        <a:ea typeface="Calibri"/>
                        <a:cs typeface="Times New Roman"/>
                      </a:endParaRPr>
                    </a:p>
                  </a:txBody>
                  <a:tcPr marL="54580" marR="54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500" b="1">
                          <a:solidFill>
                            <a:srgbClr val="FFFFFF"/>
                          </a:solidFill>
                          <a:latin typeface="Times New Roman"/>
                          <a:ea typeface="Times New Roman"/>
                          <a:cs typeface="Times New Roman"/>
                        </a:rPr>
                        <a:t>SUELDO UNITARIO</a:t>
                      </a:r>
                      <a:endParaRPr lang="es-ES" sz="1400">
                        <a:latin typeface="Calibri"/>
                        <a:ea typeface="Calibri"/>
                        <a:cs typeface="Times New Roman"/>
                      </a:endParaRPr>
                    </a:p>
                  </a:txBody>
                  <a:tcPr marL="54580" marR="54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1500" b="1">
                          <a:solidFill>
                            <a:srgbClr val="FFFFFF"/>
                          </a:solidFill>
                          <a:latin typeface="Times New Roman"/>
                          <a:ea typeface="Times New Roman"/>
                          <a:cs typeface="Times New Roman"/>
                        </a:rPr>
                        <a:t>SUELDO TOTAL</a:t>
                      </a:r>
                      <a:endParaRPr lang="es-ES" sz="1400">
                        <a:latin typeface="Calibri"/>
                        <a:ea typeface="Calibri"/>
                        <a:cs typeface="Times New Roman"/>
                      </a:endParaRPr>
                    </a:p>
                  </a:txBody>
                  <a:tcPr marL="54580" marR="54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57190">
                <a:tc>
                  <a:txBody>
                    <a:bodyPr/>
                    <a:lstStyle/>
                    <a:p>
                      <a:pPr algn="ctr">
                        <a:lnSpc>
                          <a:spcPct val="115000"/>
                        </a:lnSpc>
                        <a:spcAft>
                          <a:spcPts val="0"/>
                        </a:spcAft>
                      </a:pPr>
                      <a:r>
                        <a:rPr lang="es-ES" sz="1500">
                          <a:solidFill>
                            <a:srgbClr val="000000"/>
                          </a:solidFill>
                          <a:latin typeface="Times New Roman"/>
                          <a:ea typeface="Times New Roman"/>
                          <a:cs typeface="Times New Roman"/>
                        </a:rPr>
                        <a:t>1</a:t>
                      </a:r>
                      <a:endParaRPr lang="es-ES" sz="1400">
                        <a:latin typeface="Calibri"/>
                        <a:ea typeface="Calibri"/>
                        <a:cs typeface="Times New Roman"/>
                      </a:endParaRPr>
                    </a:p>
                  </a:txBody>
                  <a:tcPr marL="54580" marR="54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500">
                          <a:solidFill>
                            <a:srgbClr val="000000"/>
                          </a:solidFill>
                          <a:latin typeface="Times New Roman"/>
                          <a:ea typeface="Times New Roman"/>
                          <a:cs typeface="Times New Roman"/>
                        </a:rPr>
                        <a:t>Diseñador Gráfico</a:t>
                      </a:r>
                      <a:endParaRPr lang="es-ES" sz="1400">
                        <a:latin typeface="Calibri"/>
                        <a:ea typeface="Calibri"/>
                        <a:cs typeface="Times New Roman"/>
                      </a:endParaRPr>
                    </a:p>
                  </a:txBody>
                  <a:tcPr marL="54580" marR="54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500">
                          <a:solidFill>
                            <a:srgbClr val="000000"/>
                          </a:solidFill>
                          <a:latin typeface="Times New Roman"/>
                          <a:ea typeface="Times New Roman"/>
                          <a:cs typeface="Times New Roman"/>
                        </a:rPr>
                        <a:t>30</a:t>
                      </a:r>
                      <a:endParaRPr lang="es-ES" sz="1400">
                        <a:latin typeface="Calibri"/>
                        <a:ea typeface="Calibri"/>
                        <a:cs typeface="Times New Roman"/>
                      </a:endParaRPr>
                    </a:p>
                  </a:txBody>
                  <a:tcPr marL="54580" marR="54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500">
                          <a:solidFill>
                            <a:srgbClr val="000000"/>
                          </a:solidFill>
                          <a:latin typeface="Times New Roman"/>
                          <a:ea typeface="Times New Roman"/>
                          <a:cs typeface="Times New Roman"/>
                        </a:rPr>
                        <a:t>$ 16,00 </a:t>
                      </a:r>
                      <a:endParaRPr lang="es-ES" sz="1400">
                        <a:latin typeface="Calibri"/>
                        <a:ea typeface="Calibri"/>
                        <a:cs typeface="Times New Roman"/>
                      </a:endParaRPr>
                    </a:p>
                  </a:txBody>
                  <a:tcPr marL="54580" marR="54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500">
                          <a:solidFill>
                            <a:srgbClr val="000000"/>
                          </a:solidFill>
                          <a:latin typeface="Times New Roman"/>
                          <a:ea typeface="Times New Roman"/>
                          <a:cs typeface="Times New Roman"/>
                        </a:rPr>
                        <a:t>$ 480 </a:t>
                      </a:r>
                      <a:endParaRPr lang="es-ES" sz="1400">
                        <a:latin typeface="Calibri"/>
                        <a:ea typeface="Calibri"/>
                        <a:cs typeface="Times New Roman"/>
                      </a:endParaRPr>
                    </a:p>
                  </a:txBody>
                  <a:tcPr marL="54580" marR="54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ctr">
                        <a:lnSpc>
                          <a:spcPct val="115000"/>
                        </a:lnSpc>
                        <a:spcAft>
                          <a:spcPts val="0"/>
                        </a:spcAft>
                      </a:pPr>
                      <a:r>
                        <a:rPr lang="es-ES" sz="1500">
                          <a:solidFill>
                            <a:srgbClr val="000000"/>
                          </a:solidFill>
                          <a:latin typeface="Times New Roman"/>
                          <a:ea typeface="Times New Roman"/>
                          <a:cs typeface="Times New Roman"/>
                        </a:rPr>
                        <a:t>2</a:t>
                      </a:r>
                      <a:endParaRPr lang="es-ES" sz="1400">
                        <a:latin typeface="Calibri"/>
                        <a:ea typeface="Calibri"/>
                        <a:cs typeface="Times New Roman"/>
                      </a:endParaRPr>
                    </a:p>
                  </a:txBody>
                  <a:tcPr marL="54580" marR="54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500">
                          <a:solidFill>
                            <a:srgbClr val="000000"/>
                          </a:solidFill>
                          <a:latin typeface="Times New Roman"/>
                          <a:ea typeface="Times New Roman"/>
                          <a:cs typeface="Times New Roman"/>
                        </a:rPr>
                        <a:t>Diseñador Gráfico</a:t>
                      </a:r>
                      <a:endParaRPr lang="es-ES" sz="1400">
                        <a:latin typeface="Calibri"/>
                        <a:ea typeface="Calibri"/>
                        <a:cs typeface="Times New Roman"/>
                      </a:endParaRPr>
                    </a:p>
                  </a:txBody>
                  <a:tcPr marL="54580" marR="54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500">
                          <a:solidFill>
                            <a:srgbClr val="000000"/>
                          </a:solidFill>
                          <a:latin typeface="Times New Roman"/>
                          <a:ea typeface="Times New Roman"/>
                          <a:cs typeface="Times New Roman"/>
                        </a:rPr>
                        <a:t>30</a:t>
                      </a:r>
                      <a:endParaRPr lang="es-ES" sz="1400">
                        <a:latin typeface="Calibri"/>
                        <a:ea typeface="Calibri"/>
                        <a:cs typeface="Times New Roman"/>
                      </a:endParaRPr>
                    </a:p>
                  </a:txBody>
                  <a:tcPr marL="54580" marR="54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500">
                          <a:solidFill>
                            <a:srgbClr val="000000"/>
                          </a:solidFill>
                          <a:latin typeface="Times New Roman"/>
                          <a:ea typeface="Times New Roman"/>
                          <a:cs typeface="Times New Roman"/>
                        </a:rPr>
                        <a:t>$ 16,00 </a:t>
                      </a:r>
                      <a:endParaRPr lang="es-ES" sz="1400">
                        <a:latin typeface="Calibri"/>
                        <a:ea typeface="Calibri"/>
                        <a:cs typeface="Times New Roman"/>
                      </a:endParaRPr>
                    </a:p>
                  </a:txBody>
                  <a:tcPr marL="54580" marR="54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500">
                          <a:solidFill>
                            <a:srgbClr val="000000"/>
                          </a:solidFill>
                          <a:latin typeface="Times New Roman"/>
                          <a:ea typeface="Times New Roman"/>
                          <a:cs typeface="Times New Roman"/>
                        </a:rPr>
                        <a:t>$ 480 </a:t>
                      </a:r>
                      <a:endParaRPr lang="es-ES" sz="1400">
                        <a:latin typeface="Calibri"/>
                        <a:ea typeface="Calibri"/>
                        <a:cs typeface="Times New Roman"/>
                      </a:endParaRPr>
                    </a:p>
                  </a:txBody>
                  <a:tcPr marL="54580" marR="54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gridSpan="3">
                  <a:txBody>
                    <a:bodyPr/>
                    <a:lstStyle/>
                    <a:p>
                      <a:pPr>
                        <a:lnSpc>
                          <a:spcPct val="115000"/>
                        </a:lnSpc>
                      </a:pPr>
                      <a:endParaRPr lang="es-ES" sz="1400">
                        <a:latin typeface="Calibri"/>
                        <a:cs typeface="Times New Roman"/>
                      </a:endParaRPr>
                    </a:p>
                  </a:txBody>
                  <a:tcPr marL="54580" marR="54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500" b="1">
                          <a:solidFill>
                            <a:srgbClr val="000000"/>
                          </a:solidFill>
                          <a:latin typeface="Times New Roman"/>
                          <a:ea typeface="Times New Roman"/>
                          <a:cs typeface="Times New Roman"/>
                        </a:rPr>
                        <a:t>TOTAL</a:t>
                      </a:r>
                      <a:endParaRPr lang="es-ES" sz="1400">
                        <a:latin typeface="Calibri"/>
                        <a:ea typeface="Calibri"/>
                        <a:cs typeface="Times New Roman"/>
                      </a:endParaRPr>
                    </a:p>
                  </a:txBody>
                  <a:tcPr marL="54580" marR="54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500" dirty="0">
                          <a:solidFill>
                            <a:srgbClr val="000000"/>
                          </a:solidFill>
                          <a:latin typeface="Times New Roman"/>
                          <a:ea typeface="Times New Roman"/>
                          <a:cs typeface="Times New Roman"/>
                        </a:rPr>
                        <a:t>$ 960 </a:t>
                      </a:r>
                      <a:endParaRPr lang="es-ES" sz="1400" dirty="0">
                        <a:latin typeface="Calibri"/>
                        <a:ea typeface="Calibri"/>
                        <a:cs typeface="Times New Roman"/>
                      </a:endParaRPr>
                    </a:p>
                  </a:txBody>
                  <a:tcPr marL="54580" marR="54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5" name="2 Marcador de contenido"/>
          <p:cNvSpPr txBox="1">
            <a:spLocks/>
          </p:cNvSpPr>
          <p:nvPr/>
        </p:nvSpPr>
        <p:spPr>
          <a:xfrm>
            <a:off x="755576" y="1772816"/>
            <a:ext cx="7704856" cy="4680520"/>
          </a:xfrm>
          <a:prstGeom prst="rect">
            <a:avLst/>
          </a:prstGeom>
        </p:spPr>
        <p:txBody>
          <a:bodyPr vert="horz" lIns="91440" tIns="45720" rIns="91440" bIns="45720" rtlCol="0">
            <a:noAutofit/>
          </a:bodyPr>
          <a:lstStyle/>
          <a:p>
            <a:pPr algn="just"/>
            <a:r>
              <a:rPr lang="es-ES" sz="2800" b="1" dirty="0" smtClean="0"/>
              <a:t>BALANCE EQUIPOS</a:t>
            </a:r>
          </a:p>
          <a:p>
            <a:pPr algn="just"/>
            <a:endParaRPr lang="es-ES" sz="2800" b="1" dirty="0" smtClean="0"/>
          </a:p>
          <a:p>
            <a:pPr algn="just"/>
            <a:endParaRPr lang="es-ES" sz="2500" b="1" dirty="0" smtClean="0"/>
          </a:p>
          <a:p>
            <a:pPr marL="342900" indent="-342900" algn="just">
              <a:spcBef>
                <a:spcPct val="20000"/>
              </a:spcBef>
            </a:pPr>
            <a:endParaRPr lang="es-ES" sz="2000" dirty="0" smtClean="0"/>
          </a:p>
          <a:p>
            <a:pPr marL="342900" indent="-342900" algn="just">
              <a:spcBef>
                <a:spcPct val="20000"/>
              </a:spcBef>
              <a:buFont typeface="Arial" pitchFamily="34" charset="0"/>
              <a:buChar char="•"/>
            </a:pPr>
            <a:endParaRPr lang="es-ES" sz="2000" dirty="0" smtClean="0"/>
          </a:p>
        </p:txBody>
      </p:sp>
      <p:graphicFrame>
        <p:nvGraphicFramePr>
          <p:cNvPr id="6" name="5 Tabla"/>
          <p:cNvGraphicFramePr>
            <a:graphicFrameLocks noGrp="1"/>
          </p:cNvGraphicFramePr>
          <p:nvPr/>
        </p:nvGraphicFramePr>
        <p:xfrm>
          <a:off x="1071538" y="2357430"/>
          <a:ext cx="7286676" cy="4168114"/>
        </p:xfrm>
        <a:graphic>
          <a:graphicData uri="http://schemas.openxmlformats.org/drawingml/2006/table">
            <a:tbl>
              <a:tblPr/>
              <a:tblGrid>
                <a:gridCol w="1003959"/>
                <a:gridCol w="4085135"/>
                <a:gridCol w="1293017"/>
                <a:gridCol w="904565"/>
              </a:tblGrid>
              <a:tr h="382498">
                <a:tc>
                  <a:txBody>
                    <a:bodyPr/>
                    <a:lstStyle/>
                    <a:p>
                      <a:pPr algn="ctr">
                        <a:lnSpc>
                          <a:spcPct val="115000"/>
                        </a:lnSpc>
                        <a:spcAft>
                          <a:spcPts val="0"/>
                        </a:spcAft>
                      </a:pPr>
                      <a:r>
                        <a:rPr lang="es-ES" sz="900" b="1" dirty="0">
                          <a:solidFill>
                            <a:srgbClr val="FFFFFF"/>
                          </a:solidFill>
                          <a:latin typeface="Times New Roman"/>
                          <a:ea typeface="Times New Roman"/>
                          <a:cs typeface="Times New Roman"/>
                        </a:rPr>
                        <a:t>Cantidad</a:t>
                      </a:r>
                      <a:endParaRPr lang="es-ES" sz="900" dirty="0">
                        <a:latin typeface="Calibri"/>
                        <a:ea typeface="Calibri"/>
                        <a:cs typeface="Times New Roman"/>
                      </a:endParaRPr>
                    </a:p>
                  </a:txBody>
                  <a:tcPr marL="28162" marR="28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dirty="0">
                          <a:solidFill>
                            <a:srgbClr val="FFFFFF"/>
                          </a:solidFill>
                          <a:latin typeface="Times New Roman"/>
                          <a:ea typeface="Times New Roman"/>
                          <a:cs typeface="Times New Roman"/>
                        </a:rPr>
                        <a:t>EQUIPO</a:t>
                      </a:r>
                      <a:endParaRPr lang="es-ES" sz="900" dirty="0">
                        <a:latin typeface="Calibri"/>
                        <a:ea typeface="Calibri"/>
                        <a:cs typeface="Times New Roman"/>
                      </a:endParaRPr>
                    </a:p>
                  </a:txBody>
                  <a:tcPr marL="28162" marR="28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FFFF"/>
                          </a:solidFill>
                          <a:latin typeface="Times New Roman"/>
                          <a:ea typeface="Times New Roman"/>
                          <a:cs typeface="Times New Roman"/>
                        </a:rPr>
                        <a:t>COSTO </a:t>
                      </a:r>
                      <a:br>
                        <a:rPr lang="es-ES" sz="900" b="1">
                          <a:solidFill>
                            <a:srgbClr val="FFFFFF"/>
                          </a:solidFill>
                          <a:latin typeface="Times New Roman"/>
                          <a:ea typeface="Times New Roman"/>
                          <a:cs typeface="Times New Roman"/>
                        </a:rPr>
                      </a:br>
                      <a:r>
                        <a:rPr lang="es-ES" sz="900" b="1">
                          <a:solidFill>
                            <a:srgbClr val="FFFFFF"/>
                          </a:solidFill>
                          <a:latin typeface="Times New Roman"/>
                          <a:ea typeface="Times New Roman"/>
                          <a:cs typeface="Times New Roman"/>
                        </a:rPr>
                        <a:t>MERCADO</a:t>
                      </a:r>
                      <a:endParaRPr lang="es-ES" sz="900">
                        <a:latin typeface="Calibri"/>
                        <a:ea typeface="Calibri"/>
                        <a:cs typeface="Times New Roman"/>
                      </a:endParaRPr>
                    </a:p>
                  </a:txBody>
                  <a:tcPr marL="28162" marR="28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es-ES" sz="900" b="1">
                          <a:solidFill>
                            <a:srgbClr val="FFFFFF"/>
                          </a:solidFill>
                          <a:latin typeface="Times New Roman"/>
                          <a:ea typeface="Times New Roman"/>
                          <a:cs typeface="Times New Roman"/>
                        </a:rPr>
                        <a:t>TOTAL</a:t>
                      </a:r>
                      <a:endParaRPr lang="es-ES" sz="900">
                        <a:latin typeface="Calibri"/>
                        <a:ea typeface="Calibri"/>
                        <a:cs typeface="Times New Roman"/>
                      </a:endParaRPr>
                    </a:p>
                  </a:txBody>
                  <a:tcPr marL="28162" marR="28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227180">
                <a:tc>
                  <a:txBody>
                    <a:bodyPr/>
                    <a:lstStyle/>
                    <a:p>
                      <a:pPr algn="ctr">
                        <a:lnSpc>
                          <a:spcPct val="115000"/>
                        </a:lnSpc>
                        <a:spcAft>
                          <a:spcPts val="0"/>
                        </a:spcAft>
                      </a:pPr>
                      <a:r>
                        <a:rPr lang="es-ES" sz="900" dirty="0">
                          <a:solidFill>
                            <a:srgbClr val="000000"/>
                          </a:solidFill>
                          <a:latin typeface="Times New Roman"/>
                          <a:ea typeface="Times New Roman"/>
                          <a:cs typeface="Times New Roman"/>
                        </a:rPr>
                        <a:t>2</a:t>
                      </a:r>
                      <a:endParaRPr lang="es-ES" sz="900" dirty="0">
                        <a:latin typeface="Calibri"/>
                        <a:ea typeface="Calibri"/>
                        <a:cs typeface="Times New Roman"/>
                      </a:endParaRPr>
                    </a:p>
                  </a:txBody>
                  <a:tcPr marL="28162" marR="28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dirty="0">
                          <a:solidFill>
                            <a:srgbClr val="000000"/>
                          </a:solidFill>
                          <a:latin typeface="Times New Roman"/>
                          <a:ea typeface="Times New Roman"/>
                          <a:cs typeface="Times New Roman"/>
                        </a:rPr>
                        <a:t>PC i7</a:t>
                      </a:r>
                      <a:r>
                        <a:rPr lang="es-ES" sz="900" dirty="0">
                          <a:solidFill>
                            <a:srgbClr val="000000"/>
                          </a:solidFill>
                          <a:latin typeface="Times New Roman"/>
                          <a:ea typeface="Times New Roman"/>
                          <a:cs typeface="Times New Roman"/>
                        </a:rPr>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INTEL CORE i7 3.4 </a:t>
                      </a:r>
                      <a:r>
                        <a:rPr lang="es-ES" sz="900" dirty="0" err="1">
                          <a:solidFill>
                            <a:srgbClr val="000000"/>
                          </a:solidFill>
                          <a:latin typeface="Times New Roman"/>
                          <a:ea typeface="Times New Roman"/>
                          <a:cs typeface="Times New Roman"/>
                        </a:rPr>
                        <a:t>Ghz</a:t>
                      </a:r>
                      <a:r>
                        <a:rPr lang="es-ES" sz="900" dirty="0">
                          <a:solidFill>
                            <a:srgbClr val="000000"/>
                          </a:solidFill>
                          <a:latin typeface="Times New Roman"/>
                          <a:ea typeface="Times New Roman"/>
                          <a:cs typeface="Times New Roman"/>
                        </a:rPr>
                        <a:t> 8 </a:t>
                      </a:r>
                      <a:r>
                        <a:rPr lang="es-ES" sz="900" dirty="0" err="1">
                          <a:solidFill>
                            <a:srgbClr val="000000"/>
                          </a:solidFill>
                          <a:latin typeface="Times New Roman"/>
                          <a:ea typeface="Times New Roman"/>
                          <a:cs typeface="Times New Roman"/>
                        </a:rPr>
                        <a:t>mb</a:t>
                      </a:r>
                      <a:r>
                        <a:rPr lang="es-ES" sz="900" dirty="0">
                          <a:solidFill>
                            <a:srgbClr val="000000"/>
                          </a:solidFill>
                          <a:latin typeface="Times New Roman"/>
                          <a:ea typeface="Times New Roman"/>
                          <a:cs typeface="Times New Roman"/>
                        </a:rPr>
                        <a:t> cache modelo 2600</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 Disco de 1 Terabytes</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8 </a:t>
                      </a:r>
                      <a:r>
                        <a:rPr lang="es-ES" sz="900" dirty="0" err="1">
                          <a:solidFill>
                            <a:srgbClr val="000000"/>
                          </a:solidFill>
                          <a:latin typeface="Times New Roman"/>
                          <a:ea typeface="Times New Roman"/>
                          <a:cs typeface="Times New Roman"/>
                        </a:rPr>
                        <a:t>Gb</a:t>
                      </a:r>
                      <a:r>
                        <a:rPr lang="es-ES" sz="900" dirty="0">
                          <a:solidFill>
                            <a:srgbClr val="000000"/>
                          </a:solidFill>
                          <a:latin typeface="Times New Roman"/>
                          <a:ea typeface="Times New Roman"/>
                          <a:cs typeface="Times New Roman"/>
                        </a:rPr>
                        <a:t> </a:t>
                      </a:r>
                      <a:r>
                        <a:rPr lang="es-ES" sz="900" dirty="0" err="1">
                          <a:solidFill>
                            <a:srgbClr val="000000"/>
                          </a:solidFill>
                          <a:latin typeface="Times New Roman"/>
                          <a:ea typeface="Times New Roman"/>
                          <a:cs typeface="Times New Roman"/>
                        </a:rPr>
                        <a:t>Ram</a:t>
                      </a:r>
                      <a:r>
                        <a:rPr lang="es-ES" sz="900" dirty="0">
                          <a:solidFill>
                            <a:srgbClr val="000000"/>
                          </a:solidFill>
                          <a:latin typeface="Times New Roman"/>
                          <a:ea typeface="Times New Roman"/>
                          <a:cs typeface="Times New Roman"/>
                        </a:rPr>
                        <a:t> DDR3 1333 MHZ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8 puertos USB</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Tarjeta de video GFORCE de 1 </a:t>
                      </a:r>
                      <a:r>
                        <a:rPr lang="es-ES" sz="900" dirty="0" err="1">
                          <a:solidFill>
                            <a:srgbClr val="000000"/>
                          </a:solidFill>
                          <a:latin typeface="Times New Roman"/>
                          <a:ea typeface="Times New Roman"/>
                          <a:cs typeface="Times New Roman"/>
                        </a:rPr>
                        <a:t>Gb</a:t>
                      </a:r>
                      <a:r>
                        <a:rPr lang="es-ES" sz="900" dirty="0">
                          <a:solidFill>
                            <a:srgbClr val="000000"/>
                          </a:solidFill>
                          <a:latin typeface="Times New Roman"/>
                          <a:ea typeface="Times New Roman"/>
                          <a:cs typeface="Times New Roman"/>
                        </a:rPr>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DVD </a:t>
                      </a:r>
                      <a:r>
                        <a:rPr lang="es-ES" sz="900" dirty="0" err="1">
                          <a:solidFill>
                            <a:srgbClr val="000000"/>
                          </a:solidFill>
                          <a:latin typeface="Times New Roman"/>
                          <a:ea typeface="Times New Roman"/>
                          <a:cs typeface="Times New Roman"/>
                        </a:rPr>
                        <a:t>Writer</a:t>
                      </a:r>
                      <a:r>
                        <a:rPr lang="es-ES" sz="900" dirty="0">
                          <a:solidFill>
                            <a:srgbClr val="000000"/>
                          </a:solidFill>
                          <a:latin typeface="Times New Roman"/>
                          <a:ea typeface="Times New Roman"/>
                          <a:cs typeface="Times New Roman"/>
                        </a:rPr>
                        <a:t>, quemador y lector de memoria</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 Monitor LCD LG 3D 23" W2363D-PF FULL HD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Teclado, Mouse óptico, parlantes pequeños</a:t>
                      </a:r>
                      <a:endParaRPr lang="es-ES" sz="900" dirty="0">
                        <a:latin typeface="Calibri"/>
                        <a:ea typeface="Calibri"/>
                        <a:cs typeface="Times New Roman"/>
                      </a:endParaRPr>
                    </a:p>
                  </a:txBody>
                  <a:tcPr marL="28162" marR="28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Times New Roman"/>
                          <a:ea typeface="Times New Roman"/>
                          <a:cs typeface="Times New Roman"/>
                        </a:rPr>
                        <a:t>$ 800 </a:t>
                      </a:r>
                      <a:endParaRPr lang="es-ES" sz="900" dirty="0">
                        <a:latin typeface="Calibri"/>
                        <a:ea typeface="Calibri"/>
                        <a:cs typeface="Times New Roman"/>
                      </a:endParaRPr>
                    </a:p>
                  </a:txBody>
                  <a:tcPr marL="28162" marR="28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Times New Roman"/>
                          <a:ea typeface="Times New Roman"/>
                          <a:cs typeface="Times New Roman"/>
                        </a:rPr>
                        <a:t>$ 1.600 </a:t>
                      </a:r>
                      <a:endParaRPr lang="es-ES" sz="900">
                        <a:latin typeface="Calibri"/>
                        <a:ea typeface="Calibri"/>
                        <a:cs typeface="Times New Roman"/>
                      </a:endParaRPr>
                    </a:p>
                  </a:txBody>
                  <a:tcPr marL="28162" marR="28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675">
                <a:tc>
                  <a:txBody>
                    <a:bodyPr/>
                    <a:lstStyle/>
                    <a:p>
                      <a:pPr algn="ctr">
                        <a:lnSpc>
                          <a:spcPct val="115000"/>
                        </a:lnSpc>
                        <a:spcAft>
                          <a:spcPts val="0"/>
                        </a:spcAft>
                      </a:pPr>
                      <a:r>
                        <a:rPr lang="es-ES" sz="900">
                          <a:solidFill>
                            <a:srgbClr val="000000"/>
                          </a:solidFill>
                          <a:latin typeface="Times New Roman"/>
                          <a:ea typeface="Times New Roman"/>
                          <a:cs typeface="Times New Roman"/>
                        </a:rPr>
                        <a:t>1</a:t>
                      </a:r>
                      <a:endParaRPr lang="es-ES" sz="900">
                        <a:latin typeface="Calibri"/>
                        <a:ea typeface="Calibri"/>
                        <a:cs typeface="Times New Roman"/>
                      </a:endParaRPr>
                    </a:p>
                  </a:txBody>
                  <a:tcPr marL="28162" marR="28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b="1" dirty="0">
                          <a:solidFill>
                            <a:srgbClr val="000000"/>
                          </a:solidFill>
                          <a:latin typeface="Times New Roman"/>
                          <a:ea typeface="Times New Roman"/>
                          <a:cs typeface="Times New Roman"/>
                        </a:rPr>
                        <a:t>Impresora Epson </a:t>
                      </a:r>
                      <a:r>
                        <a:rPr lang="es-ES" sz="900" b="1" dirty="0" err="1">
                          <a:solidFill>
                            <a:srgbClr val="000000"/>
                          </a:solidFill>
                          <a:latin typeface="Times New Roman"/>
                          <a:ea typeface="Times New Roman"/>
                          <a:cs typeface="Times New Roman"/>
                        </a:rPr>
                        <a:t>Stylus</a:t>
                      </a:r>
                      <a:r>
                        <a:rPr lang="es-ES" sz="900" b="1" dirty="0">
                          <a:solidFill>
                            <a:srgbClr val="000000"/>
                          </a:solidFill>
                          <a:latin typeface="Times New Roman"/>
                          <a:ea typeface="Times New Roman"/>
                          <a:cs typeface="Times New Roman"/>
                        </a:rPr>
                        <a:t> TX420W</a:t>
                      </a:r>
                      <a:r>
                        <a:rPr lang="es-ES" sz="900" dirty="0">
                          <a:solidFill>
                            <a:srgbClr val="000000"/>
                          </a:solidFill>
                          <a:latin typeface="Times New Roman"/>
                          <a:ea typeface="Times New Roman"/>
                          <a:cs typeface="Times New Roman"/>
                        </a:rPr>
                        <a:t>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Con red </a:t>
                      </a:r>
                      <a:r>
                        <a:rPr lang="es-ES" sz="900" dirty="0" err="1">
                          <a:solidFill>
                            <a:srgbClr val="000000"/>
                          </a:solidFill>
                          <a:latin typeface="Times New Roman"/>
                          <a:ea typeface="Times New Roman"/>
                          <a:cs typeface="Times New Roman"/>
                        </a:rPr>
                        <a:t>Wi</a:t>
                      </a:r>
                      <a:r>
                        <a:rPr lang="es-ES" sz="900" dirty="0">
                          <a:solidFill>
                            <a:srgbClr val="000000"/>
                          </a:solidFill>
                          <a:latin typeface="Times New Roman"/>
                          <a:ea typeface="Times New Roman"/>
                          <a:cs typeface="Times New Roman"/>
                        </a:rPr>
                        <a:t>-Fi, imprime y escanea de manera inalámbrica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Pantalla a color de 1.5 pulgadas</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Cartuchos individuales y económicos,</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Tinta </a:t>
                      </a:r>
                      <a:r>
                        <a:rPr lang="es-ES" sz="900" dirty="0" err="1">
                          <a:solidFill>
                            <a:srgbClr val="000000"/>
                          </a:solidFill>
                          <a:latin typeface="Times New Roman"/>
                          <a:ea typeface="Times New Roman"/>
                          <a:cs typeface="Times New Roman"/>
                        </a:rPr>
                        <a:t>DURABrite</a:t>
                      </a:r>
                      <a:r>
                        <a:rPr lang="es-ES" sz="900" dirty="0">
                          <a:solidFill>
                            <a:srgbClr val="000000"/>
                          </a:solidFill>
                          <a:latin typeface="Times New Roman"/>
                          <a:ea typeface="Times New Roman"/>
                          <a:cs typeface="Times New Roman"/>
                        </a:rPr>
                        <a:t>® Ultra.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Documentos en negro con calidad láser y fotos a color más brillantes, sin cartuchos adicionales.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Imprime hasta 35 ppm en texto negro y 15 ppm en texto a color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Escáner de 48 bits y 1200 x 2400 dpi para ampliaciones de fotos y documentos OCR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Imprime fotos desde tu tarjeta de memoria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Incluye software para edición de fotos y documentos OCR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Corrección de fotos y restauración del color -automáticamente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Rápida instalación y gran facilidad de uso </a:t>
                      </a:r>
                      <a:br>
                        <a:rPr lang="es-ES" sz="900" dirty="0">
                          <a:solidFill>
                            <a:srgbClr val="000000"/>
                          </a:solidFill>
                          <a:latin typeface="Times New Roman"/>
                          <a:ea typeface="Times New Roman"/>
                          <a:cs typeface="Times New Roman"/>
                        </a:rPr>
                      </a:br>
                      <a:r>
                        <a:rPr lang="es-ES" sz="900" dirty="0">
                          <a:solidFill>
                            <a:srgbClr val="000000"/>
                          </a:solidFill>
                          <a:latin typeface="Times New Roman"/>
                          <a:ea typeface="Times New Roman"/>
                          <a:cs typeface="Times New Roman"/>
                        </a:rPr>
                        <a:t>Cable USB </a:t>
                      </a:r>
                      <a:endParaRPr lang="es-ES" sz="900" dirty="0">
                        <a:latin typeface="Calibri"/>
                        <a:ea typeface="Calibri"/>
                        <a:cs typeface="Times New Roman"/>
                      </a:endParaRPr>
                    </a:p>
                  </a:txBody>
                  <a:tcPr marL="28162" marR="28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Times New Roman"/>
                          <a:ea typeface="Times New Roman"/>
                          <a:cs typeface="Times New Roman"/>
                        </a:rPr>
                        <a:t>$ 120 </a:t>
                      </a:r>
                      <a:endParaRPr lang="es-ES" sz="900" dirty="0">
                        <a:latin typeface="Calibri"/>
                        <a:ea typeface="Calibri"/>
                        <a:cs typeface="Times New Roman"/>
                      </a:endParaRPr>
                    </a:p>
                  </a:txBody>
                  <a:tcPr marL="28162" marR="28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Times New Roman"/>
                          <a:ea typeface="Times New Roman"/>
                          <a:cs typeface="Times New Roman"/>
                        </a:rPr>
                        <a:t>$ 120 </a:t>
                      </a:r>
                      <a:endParaRPr lang="es-ES" sz="900" dirty="0">
                        <a:latin typeface="Calibri"/>
                        <a:ea typeface="Calibri"/>
                        <a:cs typeface="Times New Roman"/>
                      </a:endParaRPr>
                    </a:p>
                  </a:txBody>
                  <a:tcPr marL="28162" marR="281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299">
                <a:tc gridSpan="2">
                  <a:txBody>
                    <a:bodyPr/>
                    <a:lstStyle/>
                    <a:p>
                      <a:pPr>
                        <a:lnSpc>
                          <a:spcPct val="115000"/>
                        </a:lnSpc>
                      </a:pPr>
                      <a:endParaRPr lang="es-ES" sz="900">
                        <a:latin typeface="Calibri"/>
                        <a:cs typeface="Times New Roman"/>
                      </a:endParaRPr>
                    </a:p>
                  </a:txBody>
                  <a:tcPr marL="28162" marR="28162"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nSpc>
                          <a:spcPct val="115000"/>
                        </a:lnSpc>
                        <a:spcAft>
                          <a:spcPts val="0"/>
                        </a:spcAft>
                      </a:pPr>
                      <a:r>
                        <a:rPr lang="es-ES" sz="900" b="1">
                          <a:solidFill>
                            <a:srgbClr val="000000"/>
                          </a:solidFill>
                          <a:latin typeface="Times New Roman"/>
                          <a:ea typeface="Times New Roman"/>
                          <a:cs typeface="Times New Roman"/>
                        </a:rPr>
                        <a:t>TOTAL</a:t>
                      </a:r>
                      <a:endParaRPr lang="es-ES" sz="900">
                        <a:latin typeface="Calibri"/>
                        <a:ea typeface="Calibri"/>
                        <a:cs typeface="Times New Roman"/>
                      </a:endParaRPr>
                    </a:p>
                  </a:txBody>
                  <a:tcPr marL="28162" marR="28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Times New Roman"/>
                          <a:ea typeface="Times New Roman"/>
                          <a:cs typeface="Times New Roman"/>
                        </a:rPr>
                        <a:t>$ 1.720 </a:t>
                      </a:r>
                      <a:endParaRPr lang="es-ES" sz="900" dirty="0">
                        <a:latin typeface="Calibri"/>
                        <a:ea typeface="Calibri"/>
                        <a:cs typeface="Times New Roman"/>
                      </a:endParaRPr>
                    </a:p>
                  </a:txBody>
                  <a:tcPr marL="28162" marR="281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5" name="2 Marcador de contenido"/>
          <p:cNvSpPr txBox="1">
            <a:spLocks/>
          </p:cNvSpPr>
          <p:nvPr/>
        </p:nvSpPr>
        <p:spPr>
          <a:xfrm>
            <a:off x="755576" y="3212976"/>
            <a:ext cx="7704856" cy="1080120"/>
          </a:xfrm>
          <a:prstGeom prst="rect">
            <a:avLst/>
          </a:prstGeom>
        </p:spPr>
        <p:txBody>
          <a:bodyPr vert="horz" lIns="91440" tIns="45720" rIns="91440" bIns="45720" rtlCol="0">
            <a:noAutofit/>
          </a:bodyPr>
          <a:lstStyle/>
          <a:p>
            <a:pPr marL="342900" lvl="0" indent="-342900" algn="ctr">
              <a:spcBef>
                <a:spcPct val="20000"/>
              </a:spcBef>
            </a:pPr>
            <a:r>
              <a:rPr lang="es-ES" sz="5000" b="1" dirty="0" smtClean="0"/>
              <a:t>CAPÍTULO IV</a:t>
            </a:r>
            <a:endParaRPr lang="es-ES" sz="5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916832"/>
            <a:ext cx="7704856" cy="4536504"/>
          </a:xfrm>
          <a:prstGeom prst="rect">
            <a:avLst/>
          </a:prstGeom>
        </p:spPr>
        <p:txBody>
          <a:bodyPr vert="horz" lIns="91440" tIns="45720" rIns="91440" bIns="45720" rtlCol="0">
            <a:noAutofit/>
          </a:bodyPr>
          <a:lstStyle/>
          <a:p>
            <a:pPr marL="342900" lvl="1" indent="-342900" algn="ctr">
              <a:spcBef>
                <a:spcPct val="20000"/>
              </a:spcBef>
            </a:pPr>
            <a:r>
              <a:rPr lang="es-ES" sz="2800" b="1" dirty="0" smtClean="0"/>
              <a:t>PRESUPUESTO</a:t>
            </a:r>
          </a:p>
          <a:p>
            <a:pPr algn="just"/>
            <a:endParaRPr lang="es-ES" sz="1000" b="1" dirty="0" smtClean="0"/>
          </a:p>
        </p:txBody>
      </p:sp>
      <p:graphicFrame>
        <p:nvGraphicFramePr>
          <p:cNvPr id="4" name="3 Tabla"/>
          <p:cNvGraphicFramePr>
            <a:graphicFrameLocks noGrp="1"/>
          </p:cNvGraphicFramePr>
          <p:nvPr/>
        </p:nvGraphicFramePr>
        <p:xfrm>
          <a:off x="1928794" y="2717190"/>
          <a:ext cx="5290470" cy="3018958"/>
        </p:xfrm>
        <a:graphic>
          <a:graphicData uri="http://schemas.openxmlformats.org/drawingml/2006/table">
            <a:tbl>
              <a:tblPr/>
              <a:tblGrid>
                <a:gridCol w="3994845"/>
                <a:gridCol w="1295625"/>
              </a:tblGrid>
              <a:tr h="303949">
                <a:tc gridSpan="2">
                  <a:txBody>
                    <a:bodyPr/>
                    <a:lstStyle/>
                    <a:p>
                      <a:pPr algn="ctr">
                        <a:lnSpc>
                          <a:spcPct val="115000"/>
                        </a:lnSpc>
                        <a:spcAft>
                          <a:spcPts val="0"/>
                        </a:spcAft>
                      </a:pPr>
                      <a:endParaRPr lang="es-ES" sz="1500" dirty="0">
                        <a:latin typeface="Calibri"/>
                        <a:ea typeface="Calibri"/>
                        <a:cs typeface="Times New Roman"/>
                      </a:endParaRPr>
                    </a:p>
                  </a:txBody>
                  <a:tcPr marL="62982" marR="62982" marT="0" marB="0" anchor="ctr">
                    <a:lnL>
                      <a:noFill/>
                    </a:lnL>
                    <a:lnR>
                      <a:noFill/>
                    </a:lnR>
                    <a:lnT>
                      <a:noFill/>
                    </a:lnT>
                    <a:lnB>
                      <a:noFill/>
                    </a:lnB>
                    <a:solidFill>
                      <a:srgbClr val="B6DDE8"/>
                    </a:solidFill>
                  </a:tcPr>
                </a:tc>
                <a:tc hMerge="1">
                  <a:txBody>
                    <a:bodyPr/>
                    <a:lstStyle/>
                    <a:p>
                      <a:endParaRPr lang="es-ES"/>
                    </a:p>
                  </a:txBody>
                  <a:tcPr/>
                </a:tc>
              </a:tr>
              <a:tr h="283418">
                <a:tc>
                  <a:txBody>
                    <a:bodyPr/>
                    <a:lstStyle/>
                    <a:p>
                      <a:pPr>
                        <a:lnSpc>
                          <a:spcPct val="115000"/>
                        </a:lnSpc>
                      </a:pPr>
                      <a:endParaRPr lang="es-ES" sz="1500">
                        <a:latin typeface="Calibri"/>
                        <a:cs typeface="Times New Roman"/>
                      </a:endParaRPr>
                    </a:p>
                  </a:txBody>
                  <a:tcPr marL="62982" marR="6298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500">
                        <a:latin typeface="Calibri"/>
                        <a:cs typeface="Times New Roman"/>
                      </a:endParaRPr>
                    </a:p>
                  </a:txBody>
                  <a:tcPr marL="62982" marR="62982" marT="0" marB="0" anchor="ctr">
                    <a:lnL>
                      <a:noFill/>
                    </a:lnL>
                    <a:lnR>
                      <a:noFill/>
                    </a:lnR>
                    <a:lnT>
                      <a:noFill/>
                    </a:lnT>
                    <a:lnB w="12700" cap="flat" cmpd="sng" algn="ctr">
                      <a:solidFill>
                        <a:srgbClr val="000000"/>
                      </a:solidFill>
                      <a:prstDash val="solid"/>
                      <a:round/>
                      <a:headEnd type="none" w="med" len="med"/>
                      <a:tailEnd type="none" w="med" len="med"/>
                    </a:lnB>
                  </a:tcPr>
                </a:tc>
              </a:tr>
              <a:tr h="303949">
                <a:tc>
                  <a:txBody>
                    <a:bodyPr/>
                    <a:lstStyle/>
                    <a:p>
                      <a:pPr>
                        <a:lnSpc>
                          <a:spcPct val="115000"/>
                        </a:lnSpc>
                        <a:spcAft>
                          <a:spcPts val="0"/>
                        </a:spcAft>
                      </a:pPr>
                      <a:r>
                        <a:rPr lang="es-ES" sz="1700">
                          <a:solidFill>
                            <a:srgbClr val="000000"/>
                          </a:solidFill>
                          <a:latin typeface="Times New Roman"/>
                          <a:ea typeface="Times New Roman"/>
                          <a:cs typeface="Times New Roman"/>
                        </a:rPr>
                        <a:t>COSTOS DE EQUIPOS</a:t>
                      </a:r>
                      <a:endParaRPr lang="es-ES" sz="150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 $    1.720,00 </a:t>
                      </a:r>
                      <a:endParaRPr lang="es-ES" sz="150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949">
                <a:tc>
                  <a:txBody>
                    <a:bodyPr/>
                    <a:lstStyle/>
                    <a:p>
                      <a:pPr>
                        <a:lnSpc>
                          <a:spcPct val="115000"/>
                        </a:lnSpc>
                        <a:spcAft>
                          <a:spcPts val="0"/>
                        </a:spcAft>
                      </a:pPr>
                      <a:r>
                        <a:rPr lang="es-ES" sz="1700" b="1">
                          <a:solidFill>
                            <a:srgbClr val="000000"/>
                          </a:solidFill>
                          <a:latin typeface="Times New Roman"/>
                          <a:ea typeface="Times New Roman"/>
                          <a:cs typeface="Times New Roman"/>
                        </a:rPr>
                        <a:t>TOTAL GASTOS INV. INICIALES</a:t>
                      </a:r>
                      <a:endParaRPr lang="es-ES" sz="150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700" b="1">
                          <a:solidFill>
                            <a:srgbClr val="000000"/>
                          </a:solidFill>
                          <a:latin typeface="Times New Roman"/>
                          <a:ea typeface="Times New Roman"/>
                          <a:cs typeface="Times New Roman"/>
                        </a:rPr>
                        <a:t> $    1.720,00 </a:t>
                      </a:r>
                      <a:endParaRPr lang="es-ES" sz="150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303949">
                <a:tc>
                  <a:txBody>
                    <a:bodyPr/>
                    <a:lstStyle/>
                    <a:p>
                      <a:pPr>
                        <a:lnSpc>
                          <a:spcPct val="115000"/>
                        </a:lnSpc>
                        <a:spcAft>
                          <a:spcPts val="0"/>
                        </a:spcAft>
                      </a:pPr>
                      <a:r>
                        <a:rPr lang="es-ES" sz="1700" dirty="0">
                          <a:solidFill>
                            <a:srgbClr val="000000"/>
                          </a:solidFill>
                          <a:latin typeface="Times New Roman"/>
                          <a:ea typeface="Times New Roman"/>
                          <a:cs typeface="Times New Roman"/>
                        </a:rPr>
                        <a:t>GASTOS DE SUELDOS Y SALARIOS</a:t>
                      </a:r>
                      <a:endParaRPr lang="es-ES" sz="1500" dirty="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 $       960,00 </a:t>
                      </a:r>
                      <a:endParaRPr lang="es-ES" sz="150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949">
                <a:tc>
                  <a:txBody>
                    <a:bodyPr/>
                    <a:lstStyle/>
                    <a:p>
                      <a:pPr>
                        <a:lnSpc>
                          <a:spcPct val="115000"/>
                        </a:lnSpc>
                        <a:spcAft>
                          <a:spcPts val="0"/>
                        </a:spcAft>
                      </a:pPr>
                      <a:r>
                        <a:rPr lang="es-ES" sz="1700" dirty="0">
                          <a:solidFill>
                            <a:srgbClr val="000000"/>
                          </a:solidFill>
                          <a:latin typeface="Times New Roman"/>
                          <a:ea typeface="Times New Roman"/>
                          <a:cs typeface="Times New Roman"/>
                        </a:rPr>
                        <a:t>GASTOS DE ALQUILER</a:t>
                      </a:r>
                      <a:endParaRPr lang="es-ES" sz="1500" dirty="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 $         66,00 </a:t>
                      </a:r>
                      <a:endParaRPr lang="es-ES" sz="150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897">
                <a:tc>
                  <a:txBody>
                    <a:bodyPr/>
                    <a:lstStyle/>
                    <a:p>
                      <a:pPr>
                        <a:lnSpc>
                          <a:spcPct val="115000"/>
                        </a:lnSpc>
                        <a:spcAft>
                          <a:spcPts val="0"/>
                        </a:spcAft>
                      </a:pPr>
                      <a:r>
                        <a:rPr lang="es-ES" sz="1700" dirty="0">
                          <a:solidFill>
                            <a:srgbClr val="000000"/>
                          </a:solidFill>
                          <a:latin typeface="Times New Roman"/>
                          <a:ea typeface="Times New Roman"/>
                          <a:cs typeface="Times New Roman"/>
                        </a:rPr>
                        <a:t>GASTOS DE PUBLICIDAD/PROMOCIÓN</a:t>
                      </a:r>
                      <a:endParaRPr lang="es-ES" sz="1500" dirty="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 $    4.280,00 </a:t>
                      </a:r>
                      <a:endParaRPr lang="es-ES" sz="150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949">
                <a:tc>
                  <a:txBody>
                    <a:bodyPr/>
                    <a:lstStyle/>
                    <a:p>
                      <a:pPr>
                        <a:lnSpc>
                          <a:spcPct val="115000"/>
                        </a:lnSpc>
                        <a:spcAft>
                          <a:spcPts val="0"/>
                        </a:spcAft>
                      </a:pPr>
                      <a:r>
                        <a:rPr lang="es-ES" sz="1700" b="1">
                          <a:solidFill>
                            <a:srgbClr val="000000"/>
                          </a:solidFill>
                          <a:latin typeface="Times New Roman"/>
                          <a:ea typeface="Times New Roman"/>
                          <a:cs typeface="Times New Roman"/>
                        </a:rPr>
                        <a:t>TOTAL GASTOS OPERATIVOS</a:t>
                      </a:r>
                      <a:endParaRPr lang="es-ES" sz="150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700" b="1">
                          <a:solidFill>
                            <a:srgbClr val="000000"/>
                          </a:solidFill>
                          <a:latin typeface="Times New Roman"/>
                          <a:ea typeface="Times New Roman"/>
                          <a:cs typeface="Times New Roman"/>
                        </a:rPr>
                        <a:t> $    5.206,00 </a:t>
                      </a:r>
                      <a:endParaRPr lang="es-ES" sz="150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303949">
                <a:tc>
                  <a:txBody>
                    <a:bodyPr/>
                    <a:lstStyle/>
                    <a:p>
                      <a:pPr>
                        <a:lnSpc>
                          <a:spcPct val="115000"/>
                        </a:lnSpc>
                        <a:spcAft>
                          <a:spcPts val="0"/>
                        </a:spcAft>
                      </a:pPr>
                      <a:r>
                        <a:rPr lang="es-ES" sz="1700" b="1">
                          <a:solidFill>
                            <a:srgbClr val="000000"/>
                          </a:solidFill>
                          <a:latin typeface="Times New Roman"/>
                          <a:ea typeface="Times New Roman"/>
                          <a:cs typeface="Times New Roman"/>
                        </a:rPr>
                        <a:t>PRESUPUESTO DEL PROYECTO</a:t>
                      </a:r>
                      <a:endParaRPr lang="es-ES" sz="150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700" b="1" dirty="0">
                          <a:solidFill>
                            <a:srgbClr val="000000"/>
                          </a:solidFill>
                          <a:latin typeface="Times New Roman"/>
                          <a:ea typeface="Times New Roman"/>
                          <a:cs typeface="Times New Roman"/>
                        </a:rPr>
                        <a:t> $    7.026,00 </a:t>
                      </a:r>
                      <a:endParaRPr lang="es-ES" sz="1500" dirty="0">
                        <a:latin typeface="Calibri"/>
                        <a:ea typeface="Calibri"/>
                        <a:cs typeface="Times New Roman"/>
                      </a:endParaRPr>
                    </a:p>
                  </a:txBody>
                  <a:tcPr marL="62982" marR="6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spTree>
  </p:cSld>
  <p:clrMapOvr>
    <a:masterClrMapping/>
  </p:clrMapOvr>
  <p:transition>
    <p:cover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916832"/>
            <a:ext cx="7704856" cy="4536504"/>
          </a:xfrm>
          <a:prstGeom prst="rect">
            <a:avLst/>
          </a:prstGeom>
        </p:spPr>
        <p:txBody>
          <a:bodyPr vert="horz" lIns="91440" tIns="45720" rIns="91440" bIns="45720" rtlCol="0">
            <a:noAutofit/>
          </a:bodyPr>
          <a:lstStyle/>
          <a:p>
            <a:pPr marL="342900" lvl="1" indent="-342900" algn="ctr">
              <a:spcBef>
                <a:spcPct val="20000"/>
              </a:spcBef>
            </a:pPr>
            <a:r>
              <a:rPr lang="es-ES" sz="2800" b="1" dirty="0" smtClean="0"/>
              <a:t>GASTOS MAQUINARIAS Y EQUIPOS</a:t>
            </a:r>
          </a:p>
          <a:p>
            <a:pPr algn="just"/>
            <a:endParaRPr lang="es-ES" sz="1000" b="1" dirty="0" smtClean="0"/>
          </a:p>
        </p:txBody>
      </p:sp>
      <p:graphicFrame>
        <p:nvGraphicFramePr>
          <p:cNvPr id="5" name="4 Tabla"/>
          <p:cNvGraphicFramePr>
            <a:graphicFrameLocks noGrp="1"/>
          </p:cNvGraphicFramePr>
          <p:nvPr/>
        </p:nvGraphicFramePr>
        <p:xfrm>
          <a:off x="1214413" y="2667009"/>
          <a:ext cx="6715173" cy="2505158"/>
        </p:xfrm>
        <a:graphic>
          <a:graphicData uri="http://schemas.openxmlformats.org/drawingml/2006/table">
            <a:tbl>
              <a:tblPr/>
              <a:tblGrid>
                <a:gridCol w="1214446"/>
                <a:gridCol w="1428760"/>
                <a:gridCol w="2355977"/>
                <a:gridCol w="1715990"/>
              </a:tblGrid>
              <a:tr h="314408">
                <a:tc gridSpan="4">
                  <a:txBody>
                    <a:bodyPr/>
                    <a:lstStyle/>
                    <a:p>
                      <a:pPr algn="ctr">
                        <a:lnSpc>
                          <a:spcPct val="115000"/>
                        </a:lnSpc>
                        <a:spcAft>
                          <a:spcPts val="0"/>
                        </a:spcAft>
                      </a:pPr>
                      <a:endParaRPr lang="es-ES" sz="1700" dirty="0">
                        <a:latin typeface="Calibri"/>
                        <a:ea typeface="Calibri"/>
                        <a:cs typeface="Times New Roman"/>
                      </a:endParaRPr>
                    </a:p>
                  </a:txBody>
                  <a:tcPr marL="65741" marR="65741" marT="0" marB="0" anchor="b">
                    <a:lnL>
                      <a:noFill/>
                    </a:lnL>
                    <a:lnR>
                      <a:noFill/>
                    </a:lnR>
                    <a:lnT>
                      <a:noFill/>
                    </a:lnT>
                    <a:lnB>
                      <a:noFill/>
                    </a:lnB>
                    <a:solidFill>
                      <a:srgbClr val="B6DDE8"/>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93447">
                <a:tc>
                  <a:txBody>
                    <a:bodyPr/>
                    <a:lstStyle/>
                    <a:p>
                      <a:pPr>
                        <a:lnSpc>
                          <a:spcPct val="115000"/>
                        </a:lnSpc>
                      </a:pPr>
                      <a:endParaRPr lang="es-ES" sz="1700">
                        <a:latin typeface="Calibri"/>
                        <a:cs typeface="Times New Roman"/>
                      </a:endParaRPr>
                    </a:p>
                  </a:txBody>
                  <a:tcPr marL="65741" marR="657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700">
                        <a:latin typeface="Calibri"/>
                        <a:cs typeface="Times New Roman"/>
                      </a:endParaRPr>
                    </a:p>
                  </a:txBody>
                  <a:tcPr marL="65741" marR="657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700">
                        <a:latin typeface="Calibri"/>
                        <a:cs typeface="Times New Roman"/>
                      </a:endParaRPr>
                    </a:p>
                  </a:txBody>
                  <a:tcPr marL="65741" marR="6574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700">
                        <a:latin typeface="Calibri"/>
                        <a:cs typeface="Times New Roman"/>
                      </a:endParaRPr>
                    </a:p>
                  </a:txBody>
                  <a:tcPr marL="65741" marR="65741" marT="0" marB="0" anchor="b">
                    <a:lnL>
                      <a:noFill/>
                    </a:lnL>
                    <a:lnR>
                      <a:noFill/>
                    </a:lnR>
                    <a:lnT>
                      <a:noFill/>
                    </a:lnT>
                    <a:lnB w="12700" cap="flat" cmpd="sng" algn="ctr">
                      <a:solidFill>
                        <a:srgbClr val="000000"/>
                      </a:solidFill>
                      <a:prstDash val="solid"/>
                      <a:round/>
                      <a:headEnd type="none" w="med" len="med"/>
                      <a:tailEnd type="none" w="med" len="med"/>
                    </a:lnB>
                  </a:tcPr>
                </a:tc>
              </a:tr>
              <a:tr h="314408">
                <a:tc>
                  <a:txBody>
                    <a:bodyPr/>
                    <a:lstStyle/>
                    <a:p>
                      <a:pPr>
                        <a:lnSpc>
                          <a:spcPct val="115000"/>
                        </a:lnSpc>
                        <a:spcAft>
                          <a:spcPts val="0"/>
                        </a:spcAft>
                      </a:pPr>
                      <a:r>
                        <a:rPr lang="es-ES" sz="1800">
                          <a:solidFill>
                            <a:srgbClr val="000000"/>
                          </a:solidFill>
                          <a:latin typeface="Times New Roman"/>
                          <a:ea typeface="Times New Roman"/>
                          <a:cs typeface="Times New Roman"/>
                        </a:rPr>
                        <a:t> </a:t>
                      </a:r>
                      <a:endParaRPr lang="es-ES" sz="1700">
                        <a:latin typeface="Calibri"/>
                        <a:ea typeface="Calibri"/>
                        <a:cs typeface="Times New Roman"/>
                      </a:endParaRPr>
                    </a:p>
                  </a:txBody>
                  <a:tcPr marL="65741" marR="65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COSTE UNIT.</a:t>
                      </a:r>
                      <a:endParaRPr lang="es-ES" sz="1700">
                        <a:latin typeface="Calibri"/>
                        <a:ea typeface="Calibri"/>
                        <a:cs typeface="Times New Roman"/>
                      </a:endParaRPr>
                    </a:p>
                  </a:txBody>
                  <a:tcPr marL="65741" marR="65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800" b="1" dirty="0">
                          <a:solidFill>
                            <a:srgbClr val="000000"/>
                          </a:solidFill>
                          <a:latin typeface="Times New Roman"/>
                          <a:ea typeface="Times New Roman"/>
                          <a:cs typeface="Times New Roman"/>
                        </a:rPr>
                        <a:t>CANTIDAD</a:t>
                      </a:r>
                      <a:endParaRPr lang="es-ES" sz="1700" dirty="0">
                        <a:latin typeface="Calibri"/>
                        <a:ea typeface="Calibri"/>
                        <a:cs typeface="Times New Roman"/>
                      </a:endParaRPr>
                    </a:p>
                  </a:txBody>
                  <a:tcPr marL="65741" marR="65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COSTE TOTAL</a:t>
                      </a:r>
                      <a:endParaRPr lang="es-ES" sz="1700">
                        <a:latin typeface="Calibri"/>
                        <a:ea typeface="Calibri"/>
                        <a:cs typeface="Times New Roman"/>
                      </a:endParaRPr>
                    </a:p>
                  </a:txBody>
                  <a:tcPr marL="65741" marR="65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314408">
                <a:tc>
                  <a:txBody>
                    <a:bodyPr/>
                    <a:lstStyle/>
                    <a:p>
                      <a:pPr>
                        <a:lnSpc>
                          <a:spcPct val="115000"/>
                        </a:lnSpc>
                        <a:spcAft>
                          <a:spcPts val="0"/>
                        </a:spcAft>
                      </a:pPr>
                      <a:r>
                        <a:rPr lang="es-ES" sz="1800">
                          <a:solidFill>
                            <a:srgbClr val="000000"/>
                          </a:solidFill>
                          <a:latin typeface="Times New Roman"/>
                          <a:ea typeface="Times New Roman"/>
                          <a:cs typeface="Times New Roman"/>
                        </a:rPr>
                        <a:t>Pc</a:t>
                      </a:r>
                      <a:endParaRPr lang="es-ES" sz="1700">
                        <a:latin typeface="Calibri"/>
                        <a:ea typeface="Calibri"/>
                        <a:cs typeface="Times New Roman"/>
                      </a:endParaRPr>
                    </a:p>
                  </a:txBody>
                  <a:tcPr marL="65741" marR="65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Times New Roman"/>
                          <a:ea typeface="Times New Roman"/>
                          <a:cs typeface="Times New Roman"/>
                        </a:rPr>
                        <a:t>$800,00</a:t>
                      </a:r>
                      <a:endParaRPr lang="es-ES" sz="1700">
                        <a:latin typeface="Calibri"/>
                        <a:ea typeface="Calibri"/>
                        <a:cs typeface="Times New Roman"/>
                      </a:endParaRPr>
                    </a:p>
                  </a:txBody>
                  <a:tcPr marL="65741" marR="65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Times New Roman"/>
                          <a:ea typeface="Times New Roman"/>
                          <a:cs typeface="Times New Roman"/>
                        </a:rPr>
                        <a:t>2</a:t>
                      </a:r>
                      <a:endParaRPr lang="es-ES" sz="1700">
                        <a:latin typeface="Calibri"/>
                        <a:ea typeface="Calibri"/>
                        <a:cs typeface="Times New Roman"/>
                      </a:endParaRPr>
                    </a:p>
                  </a:txBody>
                  <a:tcPr marL="65741" marR="65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Times New Roman"/>
                          <a:ea typeface="Times New Roman"/>
                          <a:cs typeface="Times New Roman"/>
                        </a:rPr>
                        <a:t>$1.600,00</a:t>
                      </a:r>
                      <a:endParaRPr lang="es-ES" sz="1700">
                        <a:latin typeface="Calibri"/>
                        <a:ea typeface="Calibri"/>
                        <a:cs typeface="Times New Roman"/>
                      </a:endParaRPr>
                    </a:p>
                  </a:txBody>
                  <a:tcPr marL="65741" marR="65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408">
                <a:tc>
                  <a:txBody>
                    <a:bodyPr/>
                    <a:lstStyle/>
                    <a:p>
                      <a:pPr>
                        <a:lnSpc>
                          <a:spcPct val="115000"/>
                        </a:lnSpc>
                        <a:spcAft>
                          <a:spcPts val="0"/>
                        </a:spcAft>
                      </a:pPr>
                      <a:r>
                        <a:rPr lang="es-ES" sz="1800">
                          <a:solidFill>
                            <a:srgbClr val="000000"/>
                          </a:solidFill>
                          <a:latin typeface="Times New Roman"/>
                          <a:ea typeface="Times New Roman"/>
                          <a:cs typeface="Times New Roman"/>
                        </a:rPr>
                        <a:t>Impresora</a:t>
                      </a:r>
                      <a:endParaRPr lang="es-ES" sz="1700">
                        <a:latin typeface="Calibri"/>
                        <a:ea typeface="Calibri"/>
                        <a:cs typeface="Times New Roman"/>
                      </a:endParaRPr>
                    </a:p>
                  </a:txBody>
                  <a:tcPr marL="65741" marR="65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Times New Roman"/>
                          <a:ea typeface="Times New Roman"/>
                          <a:cs typeface="Times New Roman"/>
                        </a:rPr>
                        <a:t>$120,00</a:t>
                      </a:r>
                      <a:endParaRPr lang="es-ES" sz="1700">
                        <a:latin typeface="Calibri"/>
                        <a:ea typeface="Calibri"/>
                        <a:cs typeface="Times New Roman"/>
                      </a:endParaRPr>
                    </a:p>
                  </a:txBody>
                  <a:tcPr marL="65741" marR="65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Times New Roman"/>
                          <a:ea typeface="Times New Roman"/>
                          <a:cs typeface="Times New Roman"/>
                        </a:rPr>
                        <a:t>1</a:t>
                      </a:r>
                      <a:endParaRPr lang="es-ES" sz="1700">
                        <a:latin typeface="Calibri"/>
                        <a:ea typeface="Calibri"/>
                        <a:cs typeface="Times New Roman"/>
                      </a:endParaRPr>
                    </a:p>
                  </a:txBody>
                  <a:tcPr marL="65741" marR="65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Times New Roman"/>
                          <a:ea typeface="Times New Roman"/>
                          <a:cs typeface="Times New Roman"/>
                        </a:rPr>
                        <a:t>$120,00</a:t>
                      </a:r>
                      <a:endParaRPr lang="es-ES" sz="1700">
                        <a:latin typeface="Calibri"/>
                        <a:ea typeface="Calibri"/>
                        <a:cs typeface="Times New Roman"/>
                      </a:endParaRPr>
                    </a:p>
                  </a:txBody>
                  <a:tcPr marL="65741" marR="65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816">
                <a:tc>
                  <a:txBody>
                    <a:bodyPr/>
                    <a:lstStyle/>
                    <a:p>
                      <a:pPr>
                        <a:lnSpc>
                          <a:spcPct val="115000"/>
                        </a:lnSpc>
                      </a:pPr>
                      <a:endParaRPr lang="es-ES" sz="1700">
                        <a:latin typeface="Calibri"/>
                        <a:cs typeface="Times New Roman"/>
                      </a:endParaRPr>
                    </a:p>
                  </a:txBody>
                  <a:tcPr marL="65741" marR="6574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700">
                        <a:latin typeface="Calibri"/>
                        <a:cs typeface="Times New Roman"/>
                      </a:endParaRPr>
                    </a:p>
                  </a:txBody>
                  <a:tcPr marL="65741" marR="6574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800" b="1">
                          <a:solidFill>
                            <a:srgbClr val="000000"/>
                          </a:solidFill>
                          <a:latin typeface="Times New Roman"/>
                          <a:ea typeface="Times New Roman"/>
                          <a:cs typeface="Times New Roman"/>
                        </a:rPr>
                        <a:t>TOTAL GASTOS MAQ. Y EQUIPOS</a:t>
                      </a:r>
                      <a:endParaRPr lang="es-ES" sz="1700">
                        <a:latin typeface="Calibri"/>
                        <a:ea typeface="Calibri"/>
                        <a:cs typeface="Times New Roman"/>
                      </a:endParaRPr>
                    </a:p>
                  </a:txBody>
                  <a:tcPr marL="65741" marR="65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800" b="1" dirty="0">
                          <a:solidFill>
                            <a:srgbClr val="000000"/>
                          </a:solidFill>
                          <a:latin typeface="Times New Roman"/>
                          <a:ea typeface="Times New Roman"/>
                          <a:cs typeface="Times New Roman"/>
                        </a:rPr>
                        <a:t>$1.720,00</a:t>
                      </a:r>
                      <a:endParaRPr lang="es-ES" sz="1700" dirty="0">
                        <a:latin typeface="Calibri"/>
                        <a:ea typeface="Calibri"/>
                        <a:cs typeface="Times New Roman"/>
                      </a:endParaRPr>
                    </a:p>
                  </a:txBody>
                  <a:tcPr marL="65741" marR="657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spTree>
  </p:cSld>
  <p:clrMapOvr>
    <a:masterClrMapping/>
  </p:clrMapOvr>
  <p:transition>
    <p:cover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916832"/>
            <a:ext cx="7704856" cy="4536504"/>
          </a:xfrm>
          <a:prstGeom prst="rect">
            <a:avLst/>
          </a:prstGeom>
        </p:spPr>
        <p:txBody>
          <a:bodyPr vert="horz" lIns="91440" tIns="45720" rIns="91440" bIns="45720" rtlCol="0">
            <a:noAutofit/>
          </a:bodyPr>
          <a:lstStyle/>
          <a:p>
            <a:pPr marL="342900" lvl="1" indent="-342900" algn="ctr">
              <a:spcBef>
                <a:spcPct val="20000"/>
              </a:spcBef>
            </a:pPr>
            <a:r>
              <a:rPr lang="es-ES" sz="2800" b="1" dirty="0" smtClean="0"/>
              <a:t>GASTOS DE SUELDOS Y SALARIOS</a:t>
            </a:r>
          </a:p>
          <a:p>
            <a:pPr algn="just"/>
            <a:endParaRPr lang="es-ES" sz="1000" b="1" dirty="0" smtClean="0"/>
          </a:p>
        </p:txBody>
      </p:sp>
      <p:graphicFrame>
        <p:nvGraphicFramePr>
          <p:cNvPr id="6" name="5 Tabla"/>
          <p:cNvGraphicFramePr>
            <a:graphicFrameLocks noGrp="1"/>
          </p:cNvGraphicFramePr>
          <p:nvPr/>
        </p:nvGraphicFramePr>
        <p:xfrm>
          <a:off x="1000100" y="2622693"/>
          <a:ext cx="7223405" cy="2941062"/>
        </p:xfrm>
        <a:graphic>
          <a:graphicData uri="http://schemas.openxmlformats.org/drawingml/2006/table">
            <a:tbl>
              <a:tblPr/>
              <a:tblGrid>
                <a:gridCol w="1216782"/>
                <a:gridCol w="1737047"/>
                <a:gridCol w="2134788"/>
                <a:gridCol w="2134788"/>
              </a:tblGrid>
              <a:tr h="312162">
                <a:tc gridSpan="4">
                  <a:txBody>
                    <a:bodyPr/>
                    <a:lstStyle/>
                    <a:p>
                      <a:pPr algn="ctr">
                        <a:lnSpc>
                          <a:spcPct val="115000"/>
                        </a:lnSpc>
                        <a:spcAft>
                          <a:spcPts val="0"/>
                        </a:spcAft>
                      </a:pPr>
                      <a:endParaRPr lang="es-ES" sz="1700" dirty="0">
                        <a:latin typeface="Calibri"/>
                        <a:ea typeface="Calibri"/>
                        <a:cs typeface="Times New Roman"/>
                      </a:endParaRPr>
                    </a:p>
                  </a:txBody>
                  <a:tcPr marL="69400" marR="69400" marT="0" marB="0" anchor="ctr">
                    <a:lnL>
                      <a:noFill/>
                    </a:lnL>
                    <a:lnR>
                      <a:noFill/>
                    </a:lnR>
                    <a:lnT>
                      <a:noFill/>
                    </a:lnT>
                    <a:lnB>
                      <a:noFill/>
                    </a:lnB>
                    <a:solidFill>
                      <a:srgbClr val="B6DDE8"/>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88782">
                <a:tc>
                  <a:txBody>
                    <a:bodyPr/>
                    <a:lstStyle/>
                    <a:p>
                      <a:pPr>
                        <a:lnSpc>
                          <a:spcPct val="115000"/>
                        </a:lnSpc>
                      </a:pPr>
                      <a:endParaRPr lang="es-ES" sz="1700">
                        <a:latin typeface="Calibri"/>
                        <a:cs typeface="Times New Roman"/>
                      </a:endParaRPr>
                    </a:p>
                  </a:txBody>
                  <a:tcPr marL="69400" marR="69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700">
                        <a:latin typeface="Calibri"/>
                        <a:cs typeface="Times New Roman"/>
                      </a:endParaRPr>
                    </a:p>
                  </a:txBody>
                  <a:tcPr marL="69400" marR="69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700">
                        <a:latin typeface="Calibri"/>
                        <a:cs typeface="Times New Roman"/>
                      </a:endParaRPr>
                    </a:p>
                  </a:txBody>
                  <a:tcPr marL="69400" marR="69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700">
                        <a:latin typeface="Calibri"/>
                        <a:cs typeface="Times New Roman"/>
                      </a:endParaRPr>
                    </a:p>
                  </a:txBody>
                  <a:tcPr marL="69400" marR="69400" marT="0" marB="0" anchor="ctr">
                    <a:lnL>
                      <a:noFill/>
                    </a:lnL>
                    <a:lnR>
                      <a:noFill/>
                    </a:lnR>
                    <a:lnT>
                      <a:noFill/>
                    </a:lnT>
                    <a:lnB w="12700" cap="flat" cmpd="sng" algn="ctr">
                      <a:solidFill>
                        <a:srgbClr val="000000"/>
                      </a:solidFill>
                      <a:prstDash val="solid"/>
                      <a:round/>
                      <a:headEnd type="none" w="med" len="med"/>
                      <a:tailEnd type="none" w="med" len="med"/>
                    </a:lnB>
                  </a:tcPr>
                </a:tc>
              </a:tr>
              <a:tr h="624325">
                <a:tc>
                  <a:txBody>
                    <a:bodyPr/>
                    <a:lstStyle/>
                    <a:p>
                      <a:pPr>
                        <a:lnSpc>
                          <a:spcPct val="115000"/>
                        </a:lnSpc>
                        <a:spcAft>
                          <a:spcPts val="0"/>
                        </a:spcAft>
                      </a:pPr>
                      <a:r>
                        <a:rPr lang="es-ES" sz="1900" dirty="0">
                          <a:solidFill>
                            <a:srgbClr val="000000"/>
                          </a:solidFill>
                          <a:latin typeface="Times New Roman"/>
                          <a:ea typeface="Times New Roman"/>
                          <a:cs typeface="Times New Roman"/>
                        </a:rPr>
                        <a:t> </a:t>
                      </a:r>
                      <a:endParaRPr lang="es-ES" sz="1700" dirty="0">
                        <a:latin typeface="Calibri"/>
                        <a:ea typeface="Calibri"/>
                        <a:cs typeface="Times New Roman"/>
                      </a:endParaRPr>
                    </a:p>
                  </a:txBody>
                  <a:tcPr marL="69400" marR="69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900" b="1">
                          <a:solidFill>
                            <a:srgbClr val="000000"/>
                          </a:solidFill>
                          <a:latin typeface="Times New Roman"/>
                          <a:ea typeface="Times New Roman"/>
                          <a:cs typeface="Times New Roman"/>
                        </a:rPr>
                        <a:t>SALARIO MENSUAL</a:t>
                      </a:r>
                      <a:endParaRPr lang="es-ES" sz="1700">
                        <a:latin typeface="Calibri"/>
                        <a:ea typeface="Calibri"/>
                        <a:cs typeface="Times New Roman"/>
                      </a:endParaRPr>
                    </a:p>
                  </a:txBody>
                  <a:tcPr marL="69400" marR="69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900" b="1">
                          <a:solidFill>
                            <a:srgbClr val="000000"/>
                          </a:solidFill>
                          <a:latin typeface="Times New Roman"/>
                          <a:ea typeface="Times New Roman"/>
                          <a:cs typeface="Times New Roman"/>
                        </a:rPr>
                        <a:t>OCUPANTES DEL CARGO</a:t>
                      </a:r>
                      <a:endParaRPr lang="es-ES" sz="1700">
                        <a:latin typeface="Calibri"/>
                        <a:ea typeface="Calibri"/>
                        <a:cs typeface="Times New Roman"/>
                      </a:endParaRPr>
                    </a:p>
                  </a:txBody>
                  <a:tcPr marL="69400" marR="69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900" b="1">
                          <a:solidFill>
                            <a:srgbClr val="000000"/>
                          </a:solidFill>
                          <a:latin typeface="Times New Roman"/>
                          <a:ea typeface="Times New Roman"/>
                          <a:cs typeface="Times New Roman"/>
                        </a:rPr>
                        <a:t>SALARIO MENSUAL</a:t>
                      </a:r>
                      <a:endParaRPr lang="es-ES" sz="1700">
                        <a:latin typeface="Calibri"/>
                        <a:ea typeface="Calibri"/>
                        <a:cs typeface="Times New Roman"/>
                      </a:endParaRPr>
                    </a:p>
                  </a:txBody>
                  <a:tcPr marL="69400" marR="69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624325">
                <a:tc>
                  <a:txBody>
                    <a:bodyPr/>
                    <a:lstStyle/>
                    <a:p>
                      <a:pPr>
                        <a:lnSpc>
                          <a:spcPct val="115000"/>
                        </a:lnSpc>
                        <a:spcAft>
                          <a:spcPts val="0"/>
                        </a:spcAft>
                      </a:pPr>
                      <a:r>
                        <a:rPr lang="es-ES" sz="1900">
                          <a:solidFill>
                            <a:srgbClr val="000000"/>
                          </a:solidFill>
                          <a:latin typeface="Times New Roman"/>
                          <a:ea typeface="Times New Roman"/>
                          <a:cs typeface="Times New Roman"/>
                        </a:rPr>
                        <a:t>Diseñador Gráfico</a:t>
                      </a:r>
                      <a:endParaRPr lang="es-ES" sz="1700">
                        <a:latin typeface="Calibri"/>
                        <a:ea typeface="Calibri"/>
                        <a:cs typeface="Times New Roman"/>
                      </a:endParaRPr>
                    </a:p>
                  </a:txBody>
                  <a:tcPr marL="69400" marR="69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900">
                          <a:solidFill>
                            <a:srgbClr val="000000"/>
                          </a:solidFill>
                          <a:latin typeface="Times New Roman"/>
                          <a:ea typeface="Times New Roman"/>
                          <a:cs typeface="Times New Roman"/>
                        </a:rPr>
                        <a:t>$ 480,00</a:t>
                      </a:r>
                      <a:endParaRPr lang="es-ES" sz="1700">
                        <a:latin typeface="Calibri"/>
                        <a:ea typeface="Calibri"/>
                        <a:cs typeface="Times New Roman"/>
                      </a:endParaRPr>
                    </a:p>
                  </a:txBody>
                  <a:tcPr marL="69400" marR="69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900">
                          <a:solidFill>
                            <a:srgbClr val="000000"/>
                          </a:solidFill>
                          <a:latin typeface="Times New Roman"/>
                          <a:ea typeface="Times New Roman"/>
                          <a:cs typeface="Times New Roman"/>
                        </a:rPr>
                        <a:t>2</a:t>
                      </a:r>
                      <a:endParaRPr lang="es-ES" sz="1700">
                        <a:latin typeface="Calibri"/>
                        <a:ea typeface="Calibri"/>
                        <a:cs typeface="Times New Roman"/>
                      </a:endParaRPr>
                    </a:p>
                  </a:txBody>
                  <a:tcPr marL="69400" marR="69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900">
                          <a:solidFill>
                            <a:srgbClr val="000000"/>
                          </a:solidFill>
                          <a:latin typeface="Times New Roman"/>
                          <a:ea typeface="Times New Roman"/>
                          <a:cs typeface="Times New Roman"/>
                        </a:rPr>
                        <a:t>$ 960,00</a:t>
                      </a:r>
                      <a:endParaRPr lang="es-ES" sz="1700">
                        <a:latin typeface="Calibri"/>
                        <a:ea typeface="Calibri"/>
                        <a:cs typeface="Times New Roman"/>
                      </a:endParaRPr>
                    </a:p>
                  </a:txBody>
                  <a:tcPr marL="69400" marR="69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487">
                <a:tc>
                  <a:txBody>
                    <a:bodyPr/>
                    <a:lstStyle/>
                    <a:p>
                      <a:pPr>
                        <a:lnSpc>
                          <a:spcPct val="115000"/>
                        </a:lnSpc>
                      </a:pPr>
                      <a:endParaRPr lang="es-ES" sz="1700">
                        <a:latin typeface="Calibri"/>
                        <a:cs typeface="Times New Roman"/>
                      </a:endParaRPr>
                    </a:p>
                  </a:txBody>
                  <a:tcPr marL="69400" marR="69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700">
                        <a:latin typeface="Calibri"/>
                        <a:cs typeface="Times New Roman"/>
                      </a:endParaRPr>
                    </a:p>
                  </a:txBody>
                  <a:tcPr marL="69400" marR="6940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900" b="1">
                          <a:solidFill>
                            <a:srgbClr val="000000"/>
                          </a:solidFill>
                          <a:latin typeface="Times New Roman"/>
                          <a:ea typeface="Times New Roman"/>
                          <a:cs typeface="Times New Roman"/>
                        </a:rPr>
                        <a:t>TOTAL GASTOS DE SUELDOS Y SALARIOS</a:t>
                      </a:r>
                      <a:endParaRPr lang="es-ES" sz="1700">
                        <a:latin typeface="Calibri"/>
                        <a:ea typeface="Calibri"/>
                        <a:cs typeface="Times New Roman"/>
                      </a:endParaRPr>
                    </a:p>
                  </a:txBody>
                  <a:tcPr marL="69400" marR="69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900" b="1" dirty="0">
                          <a:solidFill>
                            <a:srgbClr val="000000"/>
                          </a:solidFill>
                          <a:latin typeface="Times New Roman"/>
                          <a:ea typeface="Times New Roman"/>
                          <a:cs typeface="Times New Roman"/>
                        </a:rPr>
                        <a:t>$ 960,00</a:t>
                      </a:r>
                      <a:endParaRPr lang="es-ES" sz="1700" dirty="0">
                        <a:latin typeface="Calibri"/>
                        <a:ea typeface="Calibri"/>
                        <a:cs typeface="Times New Roman"/>
                      </a:endParaRPr>
                    </a:p>
                  </a:txBody>
                  <a:tcPr marL="69400" marR="69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spTree>
  </p:cSld>
  <p:clrMapOvr>
    <a:masterClrMapping/>
  </p:clrMapOvr>
  <p:transition>
    <p:cover dir="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916832"/>
            <a:ext cx="7704856" cy="4536504"/>
          </a:xfrm>
          <a:prstGeom prst="rect">
            <a:avLst/>
          </a:prstGeom>
        </p:spPr>
        <p:txBody>
          <a:bodyPr vert="horz" lIns="91440" tIns="45720" rIns="91440" bIns="45720" rtlCol="0">
            <a:noAutofit/>
          </a:bodyPr>
          <a:lstStyle/>
          <a:p>
            <a:pPr marL="342900" lvl="1" indent="-342900" algn="ctr">
              <a:spcBef>
                <a:spcPct val="20000"/>
              </a:spcBef>
            </a:pPr>
            <a:r>
              <a:rPr lang="es-ES" sz="2800" b="1" dirty="0" smtClean="0"/>
              <a:t>GASTOS DE ALQUILER</a:t>
            </a:r>
            <a:endParaRPr lang="es-ES" sz="1000" b="1" dirty="0" smtClean="0"/>
          </a:p>
        </p:txBody>
      </p:sp>
      <p:graphicFrame>
        <p:nvGraphicFramePr>
          <p:cNvPr id="5" name="4 Tabla"/>
          <p:cNvGraphicFramePr>
            <a:graphicFrameLocks noGrp="1"/>
          </p:cNvGraphicFramePr>
          <p:nvPr/>
        </p:nvGraphicFramePr>
        <p:xfrm>
          <a:off x="1355662" y="2714620"/>
          <a:ext cx="6573924" cy="2714644"/>
        </p:xfrm>
        <a:graphic>
          <a:graphicData uri="http://schemas.openxmlformats.org/drawingml/2006/table">
            <a:tbl>
              <a:tblPr/>
              <a:tblGrid>
                <a:gridCol w="836012"/>
                <a:gridCol w="2394787"/>
                <a:gridCol w="1433557"/>
                <a:gridCol w="1909568"/>
              </a:tblGrid>
              <a:tr h="290026">
                <a:tc gridSpan="4">
                  <a:txBody>
                    <a:bodyPr/>
                    <a:lstStyle/>
                    <a:p>
                      <a:pPr algn="ctr">
                        <a:lnSpc>
                          <a:spcPct val="115000"/>
                        </a:lnSpc>
                        <a:spcAft>
                          <a:spcPts val="0"/>
                        </a:spcAft>
                      </a:pPr>
                      <a:endParaRPr lang="es-ES" sz="1600" dirty="0">
                        <a:latin typeface="Calibri"/>
                        <a:ea typeface="Calibri"/>
                        <a:cs typeface="Times New Roman"/>
                      </a:endParaRPr>
                    </a:p>
                  </a:txBody>
                  <a:tcPr marL="64450" marR="64450" marT="0" marB="0" anchor="b">
                    <a:lnL>
                      <a:noFill/>
                    </a:lnL>
                    <a:lnR>
                      <a:noFill/>
                    </a:lnR>
                    <a:lnT>
                      <a:noFill/>
                    </a:lnT>
                    <a:lnB>
                      <a:noFill/>
                    </a:lnB>
                    <a:solidFill>
                      <a:srgbClr val="B6DDE8"/>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90026">
                <a:tc>
                  <a:txBody>
                    <a:bodyPr/>
                    <a:lstStyle/>
                    <a:p>
                      <a:pPr>
                        <a:lnSpc>
                          <a:spcPct val="115000"/>
                        </a:lnSpc>
                      </a:pPr>
                      <a:endParaRPr lang="es-ES" sz="1600" dirty="0">
                        <a:latin typeface="Calibri"/>
                        <a:cs typeface="Times New Roman"/>
                      </a:endParaRPr>
                    </a:p>
                  </a:txBody>
                  <a:tcPr marL="64450" marR="6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dirty="0">
                        <a:latin typeface="Calibri"/>
                        <a:cs typeface="Times New Roman"/>
                      </a:endParaRPr>
                    </a:p>
                  </a:txBody>
                  <a:tcPr marL="64450" marR="6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a:latin typeface="Calibri"/>
                        <a:cs typeface="Times New Roman"/>
                      </a:endParaRPr>
                    </a:p>
                  </a:txBody>
                  <a:tcPr marL="64450" marR="6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600">
                        <a:latin typeface="Calibri"/>
                        <a:cs typeface="Times New Roman"/>
                      </a:endParaRPr>
                    </a:p>
                  </a:txBody>
                  <a:tcPr marL="64450" marR="64450" marT="0" marB="0" anchor="b">
                    <a:lnL>
                      <a:noFill/>
                    </a:lnL>
                    <a:lnR>
                      <a:noFill/>
                    </a:lnR>
                    <a:lnT>
                      <a:noFill/>
                    </a:lnT>
                    <a:lnB w="12700" cap="flat" cmpd="sng" algn="ctr">
                      <a:solidFill>
                        <a:srgbClr val="000000"/>
                      </a:solidFill>
                      <a:prstDash val="solid"/>
                      <a:round/>
                      <a:headEnd type="none" w="med" len="med"/>
                      <a:tailEnd type="none" w="med" len="med"/>
                    </a:lnB>
                  </a:tcPr>
                </a:tc>
              </a:tr>
              <a:tr h="609883">
                <a:tc>
                  <a:txBody>
                    <a:bodyPr/>
                    <a:lstStyle/>
                    <a:p>
                      <a:pPr>
                        <a:lnSpc>
                          <a:spcPct val="115000"/>
                        </a:lnSpc>
                        <a:spcAft>
                          <a:spcPts val="0"/>
                        </a:spcAft>
                      </a:pPr>
                      <a:r>
                        <a:rPr lang="es-ES" sz="1700">
                          <a:solidFill>
                            <a:srgbClr val="000000"/>
                          </a:solidFill>
                          <a:latin typeface="Times New Roman"/>
                          <a:ea typeface="Times New Roman"/>
                          <a:cs typeface="Times New Roman"/>
                        </a:rPr>
                        <a:t> </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700" b="1">
                          <a:solidFill>
                            <a:srgbClr val="000000"/>
                          </a:solidFill>
                          <a:latin typeface="Times New Roman"/>
                          <a:ea typeface="Times New Roman"/>
                          <a:cs typeface="Times New Roman"/>
                        </a:rPr>
                        <a:t>ALQUILER DIARIO</a:t>
                      </a:r>
                      <a:endParaRPr lang="es-ES" sz="1600">
                        <a:latin typeface="Calibri"/>
                        <a:ea typeface="Calibri"/>
                        <a:cs typeface="Times New Roman"/>
                      </a:endParaRPr>
                    </a:p>
                  </a:txBody>
                  <a:tcPr marL="64450" marR="6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700" b="1">
                          <a:solidFill>
                            <a:srgbClr val="000000"/>
                          </a:solidFill>
                          <a:latin typeface="Times New Roman"/>
                          <a:ea typeface="Times New Roman"/>
                          <a:cs typeface="Times New Roman"/>
                        </a:rPr>
                        <a:t>DÍAS</a:t>
                      </a:r>
                      <a:endParaRPr lang="es-ES" sz="1600">
                        <a:latin typeface="Calibri"/>
                        <a:ea typeface="Calibri"/>
                        <a:cs typeface="Times New Roman"/>
                      </a:endParaRPr>
                    </a:p>
                  </a:txBody>
                  <a:tcPr marL="64450" marR="6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700" b="1">
                          <a:solidFill>
                            <a:srgbClr val="000000"/>
                          </a:solidFill>
                          <a:latin typeface="Times New Roman"/>
                          <a:ea typeface="Times New Roman"/>
                          <a:cs typeface="Times New Roman"/>
                        </a:rPr>
                        <a:t>ALQUILER POR PROYECTO</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304942">
                <a:tc>
                  <a:txBody>
                    <a:bodyPr/>
                    <a:lstStyle/>
                    <a:p>
                      <a:pPr>
                        <a:lnSpc>
                          <a:spcPct val="115000"/>
                        </a:lnSpc>
                        <a:spcAft>
                          <a:spcPts val="0"/>
                        </a:spcAft>
                      </a:pPr>
                      <a:r>
                        <a:rPr lang="es-ES" sz="1700">
                          <a:solidFill>
                            <a:srgbClr val="000000"/>
                          </a:solidFill>
                          <a:latin typeface="Times New Roman"/>
                          <a:ea typeface="Times New Roman"/>
                          <a:cs typeface="Times New Roman"/>
                        </a:rPr>
                        <a:t>Trípode</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$ 5,00</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2</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$ 10,00</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42">
                <a:tc>
                  <a:txBody>
                    <a:bodyPr/>
                    <a:lstStyle/>
                    <a:p>
                      <a:pPr>
                        <a:lnSpc>
                          <a:spcPct val="115000"/>
                        </a:lnSpc>
                        <a:spcAft>
                          <a:spcPts val="0"/>
                        </a:spcAft>
                      </a:pPr>
                      <a:r>
                        <a:rPr lang="es-ES" sz="1700">
                          <a:solidFill>
                            <a:srgbClr val="000000"/>
                          </a:solidFill>
                          <a:latin typeface="Times New Roman"/>
                          <a:ea typeface="Times New Roman"/>
                          <a:cs typeface="Times New Roman"/>
                        </a:rPr>
                        <a:t>Luces</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$ 8,00</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2</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$ 16,00</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42">
                <a:tc>
                  <a:txBody>
                    <a:bodyPr/>
                    <a:lstStyle/>
                    <a:p>
                      <a:pPr>
                        <a:lnSpc>
                          <a:spcPct val="115000"/>
                        </a:lnSpc>
                        <a:spcAft>
                          <a:spcPts val="0"/>
                        </a:spcAft>
                      </a:pPr>
                      <a:r>
                        <a:rPr lang="es-ES" sz="1700">
                          <a:solidFill>
                            <a:srgbClr val="000000"/>
                          </a:solidFill>
                          <a:latin typeface="Times New Roman"/>
                          <a:ea typeface="Times New Roman"/>
                          <a:cs typeface="Times New Roman"/>
                        </a:rPr>
                        <a:t>Cámara</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$ 20,00</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2</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700">
                          <a:solidFill>
                            <a:srgbClr val="000000"/>
                          </a:solidFill>
                          <a:latin typeface="Times New Roman"/>
                          <a:ea typeface="Times New Roman"/>
                          <a:cs typeface="Times New Roman"/>
                        </a:rPr>
                        <a:t>$ 40,00</a:t>
                      </a:r>
                      <a:endParaRPr lang="es-ES" sz="1600">
                        <a:latin typeface="Calibri"/>
                        <a:ea typeface="Calibri"/>
                        <a:cs typeface="Times New Roman"/>
                      </a:endParaRPr>
                    </a:p>
                  </a:txBody>
                  <a:tcPr marL="64450" marR="6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883">
                <a:tc>
                  <a:txBody>
                    <a:bodyPr/>
                    <a:lstStyle/>
                    <a:p>
                      <a:pPr>
                        <a:lnSpc>
                          <a:spcPct val="115000"/>
                        </a:lnSpc>
                      </a:pPr>
                      <a:endParaRPr lang="es-ES" sz="1600">
                        <a:latin typeface="Calibri"/>
                        <a:cs typeface="Times New Roman"/>
                      </a:endParaRPr>
                    </a:p>
                  </a:txBody>
                  <a:tcPr marL="64450" marR="6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600">
                        <a:latin typeface="Calibri"/>
                        <a:cs typeface="Times New Roman"/>
                      </a:endParaRPr>
                    </a:p>
                  </a:txBody>
                  <a:tcPr marL="64450" marR="6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700" b="1">
                          <a:solidFill>
                            <a:srgbClr val="000000"/>
                          </a:solidFill>
                          <a:latin typeface="Times New Roman"/>
                          <a:ea typeface="Times New Roman"/>
                          <a:cs typeface="Times New Roman"/>
                        </a:rPr>
                        <a:t>TOTAL ALQUILER</a:t>
                      </a:r>
                      <a:endParaRPr lang="es-ES" sz="1600">
                        <a:latin typeface="Calibri"/>
                        <a:ea typeface="Calibri"/>
                        <a:cs typeface="Times New Roman"/>
                      </a:endParaRPr>
                    </a:p>
                  </a:txBody>
                  <a:tcPr marL="64450" marR="6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700" b="1" dirty="0">
                          <a:solidFill>
                            <a:srgbClr val="000000"/>
                          </a:solidFill>
                          <a:latin typeface="Times New Roman"/>
                          <a:ea typeface="Times New Roman"/>
                          <a:cs typeface="Times New Roman"/>
                        </a:rPr>
                        <a:t>$ 66,00</a:t>
                      </a:r>
                      <a:endParaRPr lang="es-ES" sz="1600" dirty="0">
                        <a:latin typeface="Calibri"/>
                        <a:ea typeface="Calibri"/>
                        <a:cs typeface="Times New Roman"/>
                      </a:endParaRPr>
                    </a:p>
                  </a:txBody>
                  <a:tcPr marL="64450" marR="6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spTree>
  </p:cSld>
  <p:clrMapOvr>
    <a:masterClrMapping/>
  </p:clrMapOvr>
  <p:transition>
    <p:cover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916832"/>
            <a:ext cx="7704856" cy="4536504"/>
          </a:xfrm>
          <a:prstGeom prst="rect">
            <a:avLst/>
          </a:prstGeom>
        </p:spPr>
        <p:txBody>
          <a:bodyPr vert="horz" lIns="91440" tIns="45720" rIns="91440" bIns="45720" rtlCol="0">
            <a:noAutofit/>
          </a:bodyPr>
          <a:lstStyle/>
          <a:p>
            <a:pPr marL="342900" lvl="1" indent="-342900" algn="ctr">
              <a:spcBef>
                <a:spcPct val="20000"/>
              </a:spcBef>
            </a:pPr>
            <a:r>
              <a:rPr lang="es-ES" sz="2800" b="1" dirty="0" smtClean="0"/>
              <a:t>GASTOS DE PUBLICIDAD</a:t>
            </a:r>
            <a:endParaRPr lang="es-ES" sz="1000" b="1" dirty="0" smtClean="0"/>
          </a:p>
        </p:txBody>
      </p:sp>
      <p:graphicFrame>
        <p:nvGraphicFramePr>
          <p:cNvPr id="6" name="5 Tabla"/>
          <p:cNvGraphicFramePr>
            <a:graphicFrameLocks noGrp="1"/>
          </p:cNvGraphicFramePr>
          <p:nvPr/>
        </p:nvGraphicFramePr>
        <p:xfrm>
          <a:off x="1285852" y="2571744"/>
          <a:ext cx="6643734" cy="3346914"/>
        </p:xfrm>
        <a:graphic>
          <a:graphicData uri="http://schemas.openxmlformats.org/drawingml/2006/table">
            <a:tbl>
              <a:tblPr/>
              <a:tblGrid>
                <a:gridCol w="1447009"/>
                <a:gridCol w="1597151"/>
                <a:gridCol w="1961978"/>
                <a:gridCol w="1637596"/>
              </a:tblGrid>
              <a:tr h="260034">
                <a:tc gridSpan="4">
                  <a:txBody>
                    <a:bodyPr/>
                    <a:lstStyle/>
                    <a:p>
                      <a:pPr algn="ctr">
                        <a:lnSpc>
                          <a:spcPct val="115000"/>
                        </a:lnSpc>
                        <a:spcAft>
                          <a:spcPts val="0"/>
                        </a:spcAft>
                      </a:pPr>
                      <a:endParaRPr lang="es-ES" sz="1500" dirty="0">
                        <a:latin typeface="Calibri"/>
                        <a:ea typeface="Calibri"/>
                        <a:cs typeface="Times New Roman"/>
                      </a:endParaRPr>
                    </a:p>
                  </a:txBody>
                  <a:tcPr marL="57785" marR="57785" marT="0" marB="0" anchor="b">
                    <a:lnL>
                      <a:noFill/>
                    </a:lnL>
                    <a:lnR>
                      <a:noFill/>
                    </a:lnR>
                    <a:lnT>
                      <a:noFill/>
                    </a:lnT>
                    <a:lnB>
                      <a:noFill/>
                    </a:lnB>
                    <a:solidFill>
                      <a:srgbClr val="B6DDE8"/>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60034">
                <a:tc>
                  <a:txBody>
                    <a:bodyPr/>
                    <a:lstStyle/>
                    <a:p>
                      <a:pPr>
                        <a:lnSpc>
                          <a:spcPct val="115000"/>
                        </a:lnSpc>
                      </a:pPr>
                      <a:endParaRPr lang="es-ES" sz="1500" dirty="0">
                        <a:latin typeface="Calibri"/>
                        <a:cs typeface="Times New Roman"/>
                      </a:endParaRPr>
                    </a:p>
                  </a:txBody>
                  <a:tcPr marL="57785" marR="5778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500">
                        <a:latin typeface="Calibri"/>
                        <a:cs typeface="Times New Roman"/>
                      </a:endParaRPr>
                    </a:p>
                  </a:txBody>
                  <a:tcPr marL="57785" marR="5778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500">
                        <a:latin typeface="Calibri"/>
                        <a:cs typeface="Times New Roman"/>
                      </a:endParaRPr>
                    </a:p>
                  </a:txBody>
                  <a:tcPr marL="57785" marR="5778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500">
                        <a:latin typeface="Calibri"/>
                        <a:cs typeface="Times New Roman"/>
                      </a:endParaRPr>
                    </a:p>
                  </a:txBody>
                  <a:tcPr marL="57785" marR="57785" marT="0" marB="0" anchor="b">
                    <a:lnL>
                      <a:noFill/>
                    </a:lnL>
                    <a:lnR>
                      <a:noFill/>
                    </a:lnR>
                    <a:lnT>
                      <a:noFill/>
                    </a:lnT>
                    <a:lnB w="12700" cap="flat" cmpd="sng" algn="ctr">
                      <a:solidFill>
                        <a:srgbClr val="000000"/>
                      </a:solidFill>
                      <a:prstDash val="solid"/>
                      <a:round/>
                      <a:headEnd type="none" w="med" len="med"/>
                      <a:tailEnd type="none" w="med" len="med"/>
                    </a:lnB>
                  </a:tcPr>
                </a:tc>
              </a:tr>
              <a:tr h="558207">
                <a:tc>
                  <a:txBody>
                    <a:bodyPr/>
                    <a:lstStyle/>
                    <a:p>
                      <a:pPr>
                        <a:lnSpc>
                          <a:spcPct val="115000"/>
                        </a:lnSpc>
                        <a:spcAft>
                          <a:spcPts val="0"/>
                        </a:spcAft>
                      </a:pPr>
                      <a:r>
                        <a:rPr lang="es-ES" sz="1600">
                          <a:solidFill>
                            <a:srgbClr val="000000"/>
                          </a:solidFill>
                          <a:latin typeface="Times New Roman"/>
                          <a:ea typeface="Times New Roman"/>
                          <a:cs typeface="Times New Roman"/>
                        </a:rPr>
                        <a:t> </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600" b="1">
                          <a:solidFill>
                            <a:srgbClr val="000000"/>
                          </a:solidFill>
                          <a:latin typeface="Times New Roman"/>
                          <a:ea typeface="Times New Roman"/>
                          <a:cs typeface="Times New Roman"/>
                        </a:rPr>
                        <a:t>FRECUENCIA/CANT. ANUAL</a:t>
                      </a:r>
                      <a:endParaRPr lang="es-ES" sz="1500">
                        <a:latin typeface="Calibri"/>
                        <a:ea typeface="Calibri"/>
                        <a:cs typeface="Times New Roman"/>
                      </a:endParaRPr>
                    </a:p>
                  </a:txBody>
                  <a:tcPr marL="57785" marR="5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600" b="1">
                          <a:solidFill>
                            <a:srgbClr val="000000"/>
                          </a:solidFill>
                          <a:latin typeface="Times New Roman"/>
                          <a:ea typeface="Times New Roman"/>
                          <a:cs typeface="Times New Roman"/>
                        </a:rPr>
                        <a:t>COSTE UNIT.</a:t>
                      </a:r>
                      <a:endParaRPr lang="es-ES" sz="1500">
                        <a:latin typeface="Calibri"/>
                        <a:ea typeface="Calibri"/>
                        <a:cs typeface="Times New Roman"/>
                      </a:endParaRPr>
                    </a:p>
                  </a:txBody>
                  <a:tcPr marL="57785" marR="5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600" b="1">
                          <a:solidFill>
                            <a:srgbClr val="000000"/>
                          </a:solidFill>
                          <a:latin typeface="Times New Roman"/>
                          <a:ea typeface="Times New Roman"/>
                          <a:cs typeface="Times New Roman"/>
                        </a:rPr>
                        <a:t>COSTE TOTAL ANUAL</a:t>
                      </a:r>
                      <a:endParaRPr lang="es-ES" sz="1500">
                        <a:latin typeface="Calibri"/>
                        <a:ea typeface="Calibri"/>
                        <a:cs typeface="Times New Roman"/>
                      </a:endParaRPr>
                    </a:p>
                  </a:txBody>
                  <a:tcPr marL="57785" marR="5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79103">
                <a:tc>
                  <a:txBody>
                    <a:bodyPr/>
                    <a:lstStyle/>
                    <a:p>
                      <a:pPr>
                        <a:lnSpc>
                          <a:spcPct val="115000"/>
                        </a:lnSpc>
                        <a:spcAft>
                          <a:spcPts val="0"/>
                        </a:spcAft>
                      </a:pPr>
                      <a:r>
                        <a:rPr lang="es-ES" sz="1600">
                          <a:solidFill>
                            <a:srgbClr val="000000"/>
                          </a:solidFill>
                          <a:latin typeface="Times New Roman"/>
                          <a:ea typeface="Times New Roman"/>
                          <a:cs typeface="Times New Roman"/>
                        </a:rPr>
                        <a:t>Periódico</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1</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$ 1.570,00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$ 1.570,00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103">
                <a:tc>
                  <a:txBody>
                    <a:bodyPr/>
                    <a:lstStyle/>
                    <a:p>
                      <a:pPr>
                        <a:lnSpc>
                          <a:spcPct val="115000"/>
                        </a:lnSpc>
                        <a:spcAft>
                          <a:spcPts val="0"/>
                        </a:spcAft>
                      </a:pPr>
                      <a:r>
                        <a:rPr lang="es-ES" sz="1600">
                          <a:solidFill>
                            <a:srgbClr val="000000"/>
                          </a:solidFill>
                          <a:latin typeface="Times New Roman"/>
                          <a:ea typeface="Times New Roman"/>
                          <a:cs typeface="Times New Roman"/>
                        </a:rPr>
                        <a:t>Revista</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1</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$ 940,00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$ 940,00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103">
                <a:tc>
                  <a:txBody>
                    <a:bodyPr/>
                    <a:lstStyle/>
                    <a:p>
                      <a:pPr>
                        <a:lnSpc>
                          <a:spcPct val="115000"/>
                        </a:lnSpc>
                        <a:spcAft>
                          <a:spcPts val="0"/>
                        </a:spcAft>
                      </a:pPr>
                      <a:r>
                        <a:rPr lang="es-ES" sz="1600">
                          <a:solidFill>
                            <a:srgbClr val="000000"/>
                          </a:solidFill>
                          <a:latin typeface="Times New Roman"/>
                          <a:ea typeface="Times New Roman"/>
                          <a:cs typeface="Times New Roman"/>
                        </a:rPr>
                        <a:t>Catálogos</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1500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$ 0,50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$ 750,00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103">
                <a:tc>
                  <a:txBody>
                    <a:bodyPr/>
                    <a:lstStyle/>
                    <a:p>
                      <a:pPr>
                        <a:lnSpc>
                          <a:spcPct val="115000"/>
                        </a:lnSpc>
                        <a:spcAft>
                          <a:spcPts val="0"/>
                        </a:spcAft>
                      </a:pPr>
                      <a:r>
                        <a:rPr lang="es-ES" sz="1600">
                          <a:solidFill>
                            <a:srgbClr val="000000"/>
                          </a:solidFill>
                          <a:latin typeface="Times New Roman"/>
                          <a:ea typeface="Times New Roman"/>
                          <a:cs typeface="Times New Roman"/>
                        </a:rPr>
                        <a:t>Roll up</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2</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$ 60,00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$ 120,00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103">
                <a:tc>
                  <a:txBody>
                    <a:bodyPr/>
                    <a:lstStyle/>
                    <a:p>
                      <a:pPr>
                        <a:lnSpc>
                          <a:spcPct val="115000"/>
                        </a:lnSpc>
                        <a:spcAft>
                          <a:spcPts val="0"/>
                        </a:spcAft>
                      </a:pPr>
                      <a:r>
                        <a:rPr lang="es-ES" sz="1600">
                          <a:solidFill>
                            <a:srgbClr val="000000"/>
                          </a:solidFill>
                          <a:latin typeface="Times New Roman"/>
                          <a:ea typeface="Times New Roman"/>
                          <a:cs typeface="Times New Roman"/>
                        </a:rPr>
                        <a:t>Flyer</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2000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$ 0,20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$ 400,00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90">
                <a:tc>
                  <a:txBody>
                    <a:bodyPr/>
                    <a:lstStyle/>
                    <a:p>
                      <a:pPr>
                        <a:lnSpc>
                          <a:spcPct val="115000"/>
                        </a:lnSpc>
                        <a:spcAft>
                          <a:spcPts val="0"/>
                        </a:spcAft>
                      </a:pPr>
                      <a:r>
                        <a:rPr lang="es-ES" sz="1600">
                          <a:solidFill>
                            <a:srgbClr val="000000"/>
                          </a:solidFill>
                          <a:latin typeface="Times New Roman"/>
                          <a:ea typeface="Times New Roman"/>
                          <a:cs typeface="Times New Roman"/>
                        </a:rPr>
                        <a:t>Merchandising</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1</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$ 500,00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Times New Roman"/>
                          <a:ea typeface="Times New Roman"/>
                          <a:cs typeface="Times New Roman"/>
                        </a:rPr>
                        <a:t>$ 500,00</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207">
                <a:tc>
                  <a:txBody>
                    <a:bodyPr/>
                    <a:lstStyle/>
                    <a:p>
                      <a:pPr>
                        <a:lnSpc>
                          <a:spcPct val="115000"/>
                        </a:lnSpc>
                      </a:pPr>
                      <a:endParaRPr lang="es-ES" sz="1500">
                        <a:latin typeface="Calibri"/>
                        <a:cs typeface="Times New Roman"/>
                      </a:endParaRPr>
                    </a:p>
                  </a:txBody>
                  <a:tcPr marL="57785" marR="5778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S" sz="1500">
                        <a:latin typeface="Calibri"/>
                        <a:cs typeface="Times New Roman"/>
                      </a:endParaRPr>
                    </a:p>
                  </a:txBody>
                  <a:tcPr marL="57785" marR="5778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600" b="1">
                          <a:solidFill>
                            <a:srgbClr val="000000"/>
                          </a:solidFill>
                          <a:latin typeface="Times New Roman"/>
                          <a:ea typeface="Times New Roman"/>
                          <a:cs typeface="Times New Roman"/>
                        </a:rPr>
                        <a:t>TOTAL GASTOS PUBLICIDAD</a:t>
                      </a:r>
                      <a:endParaRPr lang="es-ES" sz="1500">
                        <a:latin typeface="Calibri"/>
                        <a:ea typeface="Calibri"/>
                        <a:cs typeface="Times New Roman"/>
                      </a:endParaRPr>
                    </a:p>
                  </a:txBody>
                  <a:tcPr marL="57785" marR="5778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$ 4.280,00</a:t>
                      </a:r>
                      <a:endParaRPr lang="es-ES" sz="1500" dirty="0">
                        <a:latin typeface="Calibri"/>
                        <a:ea typeface="Calibri"/>
                        <a:cs typeface="Times New Roman"/>
                      </a:endParaRPr>
                    </a:p>
                  </a:txBody>
                  <a:tcPr marL="57785" marR="577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4824536"/>
          </a:xfrm>
          <a:prstGeom prst="rect">
            <a:avLst/>
          </a:prstGeom>
        </p:spPr>
        <p:txBody>
          <a:bodyPr vert="horz" lIns="91440" tIns="45720" rIns="91440" bIns="45720" rtlCol="0">
            <a:normAutofit/>
          </a:bodyPr>
          <a:lstStyle/>
          <a:p>
            <a:pPr marL="342900" indent="-342900" algn="ctr">
              <a:spcBef>
                <a:spcPct val="20000"/>
              </a:spcBef>
            </a:pPr>
            <a:r>
              <a:rPr lang="es-ES" sz="2500" b="1" dirty="0" smtClean="0"/>
              <a:t>JUSTIFICACIÓN</a:t>
            </a:r>
            <a:endParaRPr lang="es-ES" sz="2500" b="1" dirty="0"/>
          </a:p>
          <a:p>
            <a:pPr marL="342900" indent="-342900" algn="just">
              <a:spcBef>
                <a:spcPct val="20000"/>
              </a:spcBef>
              <a:buFont typeface="Arial" pitchFamily="34" charset="0"/>
              <a:buChar char="•"/>
            </a:pPr>
            <a:r>
              <a:rPr lang="es-ES" sz="2500" dirty="0"/>
              <a:t>La industria inmobiliaria está creciendo cada vez más de una manera considerable, por tal motivo es importante que la empresa pueda contar con una imagen corporativa que los identifique de manera </a:t>
            </a:r>
            <a:r>
              <a:rPr lang="es-ES" sz="2500" dirty="0" smtClean="0"/>
              <a:t>correcta.</a:t>
            </a:r>
          </a:p>
          <a:p>
            <a:pPr marL="342900" indent="-342900" algn="just">
              <a:spcBef>
                <a:spcPct val="20000"/>
              </a:spcBef>
              <a:buFont typeface="Arial" pitchFamily="34" charset="0"/>
              <a:buChar char="•"/>
            </a:pPr>
            <a:endParaRPr lang="es-ES" sz="2500" dirty="0" smtClean="0"/>
          </a:p>
          <a:p>
            <a:pPr marL="342900" indent="-342900" algn="just">
              <a:spcBef>
                <a:spcPct val="20000"/>
              </a:spcBef>
              <a:buFont typeface="Arial" pitchFamily="34" charset="0"/>
              <a:buChar char="•"/>
            </a:pPr>
            <a:r>
              <a:rPr lang="es-ES" sz="2500" dirty="0" smtClean="0"/>
              <a:t>Así </a:t>
            </a:r>
            <a:r>
              <a:rPr lang="es-ES" sz="2500" dirty="0"/>
              <a:t>los clientes podrán reconocerlos, además de esto, llevar a cabo una campaña publicitaria que atraiga al público objetivo y pueda hacer una diferencia entre la competencia existente</a:t>
            </a:r>
            <a:r>
              <a:rPr lang="es-ES" sz="2500" dirty="0" smtClean="0"/>
              <a:t>.</a:t>
            </a:r>
            <a:endParaRPr lang="es-ES" sz="2500" dirty="0"/>
          </a:p>
        </p:txBody>
      </p:sp>
    </p:spTree>
  </p:cSld>
  <p:clrMapOvr>
    <a:masterClrMapping/>
  </p:clrMapOvr>
  <p:transition>
    <p:cover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5" name="2 Marcador de contenido"/>
          <p:cNvSpPr txBox="1">
            <a:spLocks/>
          </p:cNvSpPr>
          <p:nvPr/>
        </p:nvSpPr>
        <p:spPr>
          <a:xfrm>
            <a:off x="755576" y="3212976"/>
            <a:ext cx="7704856" cy="1716222"/>
          </a:xfrm>
          <a:prstGeom prst="rect">
            <a:avLst/>
          </a:prstGeom>
        </p:spPr>
        <p:txBody>
          <a:bodyPr vert="horz" lIns="91440" tIns="45720" rIns="91440" bIns="45720" rtlCol="0">
            <a:noAutofit/>
          </a:bodyPr>
          <a:lstStyle/>
          <a:p>
            <a:pPr marL="342900" lvl="0" indent="-342900" algn="ctr">
              <a:spcBef>
                <a:spcPct val="20000"/>
              </a:spcBef>
            </a:pPr>
            <a:r>
              <a:rPr lang="es-ES" sz="5000" b="1" dirty="0" smtClean="0"/>
              <a:t>CONCLUSIONES Y RECOMENDACIONES</a:t>
            </a:r>
            <a:endParaRPr lang="es-ES" sz="5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714488"/>
            <a:ext cx="7704856" cy="4738848"/>
          </a:xfrm>
          <a:prstGeom prst="rect">
            <a:avLst/>
          </a:prstGeom>
        </p:spPr>
        <p:txBody>
          <a:bodyPr vert="horz" lIns="91440" tIns="45720" rIns="91440" bIns="45720" rtlCol="0">
            <a:noAutofit/>
          </a:bodyPr>
          <a:lstStyle/>
          <a:p>
            <a:pPr algn="just"/>
            <a:r>
              <a:rPr lang="es-ES" sz="2800" b="1" dirty="0" smtClean="0"/>
              <a:t>CONCLUSIONES</a:t>
            </a:r>
            <a:endParaRPr lang="es-ES" sz="2500" b="1" dirty="0" smtClean="0"/>
          </a:p>
          <a:p>
            <a:pPr marL="342900" indent="-342900" algn="just">
              <a:spcBef>
                <a:spcPct val="20000"/>
              </a:spcBef>
              <a:buFont typeface="Arial" pitchFamily="34" charset="0"/>
              <a:buChar char="•"/>
            </a:pPr>
            <a:r>
              <a:rPr lang="es-ES" sz="1700" dirty="0" smtClean="0"/>
              <a:t>Se determinó que el target al cual irá dirigida la marca Proietto es la clase media alta y alta.</a:t>
            </a:r>
          </a:p>
          <a:p>
            <a:pPr marL="342900" indent="-342900" algn="just">
              <a:spcBef>
                <a:spcPct val="20000"/>
              </a:spcBef>
              <a:buFont typeface="Arial" pitchFamily="34" charset="0"/>
              <a:buChar char="•"/>
            </a:pPr>
            <a:endParaRPr lang="es-ES" sz="1700" dirty="0" smtClean="0"/>
          </a:p>
          <a:p>
            <a:pPr marL="342900" indent="-342900" algn="just">
              <a:spcBef>
                <a:spcPct val="20000"/>
              </a:spcBef>
              <a:buFont typeface="Arial" pitchFamily="34" charset="0"/>
              <a:buChar char="•"/>
            </a:pPr>
            <a:r>
              <a:rPr lang="es-ES" sz="1700" dirty="0" smtClean="0"/>
              <a:t>La imagen corporativa es lo que hará más fuerte a la empresa, por eso cada detalle es importante, en todos y cada uno de sus diseños.</a:t>
            </a:r>
          </a:p>
          <a:p>
            <a:pPr marL="342900" indent="-342900" algn="just">
              <a:spcBef>
                <a:spcPct val="20000"/>
              </a:spcBef>
              <a:buFont typeface="Arial" pitchFamily="34" charset="0"/>
              <a:buChar char="•"/>
            </a:pPr>
            <a:endParaRPr lang="es-ES" sz="1700" dirty="0" smtClean="0"/>
          </a:p>
          <a:p>
            <a:pPr marL="342900" lvl="0" indent="-342900" algn="just">
              <a:spcBef>
                <a:spcPct val="20000"/>
              </a:spcBef>
              <a:buFont typeface="Arial" pitchFamily="34" charset="0"/>
              <a:buChar char="•"/>
            </a:pPr>
            <a:r>
              <a:rPr lang="es-ES" sz="1700" dirty="0" smtClean="0"/>
              <a:t>Al ser un proyecto completo de imagen corporativa y campaña publicitaria resulta económicamente factible al comparar la rentabilidad que la empresa va a tener a futuro, se puede decir que los resultados van a justificar la inversión que se va a hacer.</a:t>
            </a:r>
          </a:p>
          <a:p>
            <a:pPr marL="342900" lvl="0" indent="-342900" algn="just">
              <a:spcBef>
                <a:spcPct val="20000"/>
              </a:spcBef>
              <a:buFont typeface="Arial" pitchFamily="34" charset="0"/>
              <a:buChar char="•"/>
            </a:pPr>
            <a:endParaRPr lang="es-ES" sz="1700" dirty="0" smtClean="0"/>
          </a:p>
          <a:p>
            <a:pPr marL="342900" indent="-342900" algn="just">
              <a:spcBef>
                <a:spcPct val="20000"/>
              </a:spcBef>
              <a:buFont typeface="Arial" pitchFamily="34" charset="0"/>
              <a:buChar char="•"/>
            </a:pPr>
            <a:r>
              <a:rPr lang="es-ES" sz="1700" dirty="0" smtClean="0"/>
              <a:t>De esta inversión dependerá el crecimiento de la empresa, tanto así como el aumento de ingresos y clientes, conjuntamente con el fortalecimiento de la marca.</a:t>
            </a:r>
          </a:p>
        </p:txBody>
      </p:sp>
    </p:spTree>
  </p:cSld>
  <p:clrMapOvr>
    <a:masterClrMapping/>
  </p:clrMapOvr>
  <p:transition>
    <p:cover dir="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714488"/>
            <a:ext cx="7704856" cy="4738848"/>
          </a:xfrm>
          <a:prstGeom prst="rect">
            <a:avLst/>
          </a:prstGeom>
        </p:spPr>
        <p:txBody>
          <a:bodyPr vert="horz" lIns="91440" tIns="45720" rIns="91440" bIns="45720" rtlCol="0">
            <a:noAutofit/>
          </a:bodyPr>
          <a:lstStyle/>
          <a:p>
            <a:pPr algn="just"/>
            <a:r>
              <a:rPr lang="es-ES" sz="2800" b="1" dirty="0" smtClean="0"/>
              <a:t>RECOMENDACIONES</a:t>
            </a:r>
            <a:endParaRPr lang="es-ES" sz="2500" b="1" dirty="0" smtClean="0"/>
          </a:p>
          <a:p>
            <a:pPr marL="342900" lvl="0" indent="-342900" algn="just">
              <a:spcBef>
                <a:spcPct val="20000"/>
              </a:spcBef>
              <a:buFont typeface="Arial" pitchFamily="34" charset="0"/>
              <a:buChar char="•"/>
            </a:pPr>
            <a:r>
              <a:rPr lang="es-ES" sz="2000" dirty="0" smtClean="0"/>
              <a:t>Se recomienda implementar el manual corporativo para fortalecer la marca, de la mano de la campaña publicitaria que dará a conocer la empresa al público objetivo.</a:t>
            </a:r>
          </a:p>
          <a:p>
            <a:pPr marL="342900" lvl="0" indent="-342900" algn="just">
              <a:spcBef>
                <a:spcPct val="20000"/>
              </a:spcBef>
              <a:buFont typeface="Arial" pitchFamily="34" charset="0"/>
              <a:buChar char="•"/>
            </a:pPr>
            <a:endParaRPr lang="es-ES" sz="2000" dirty="0" smtClean="0"/>
          </a:p>
          <a:p>
            <a:pPr marL="342900" lvl="0" indent="-342900" algn="just">
              <a:spcBef>
                <a:spcPct val="20000"/>
              </a:spcBef>
              <a:buFont typeface="Arial" pitchFamily="34" charset="0"/>
              <a:buChar char="•"/>
            </a:pPr>
            <a:r>
              <a:rPr lang="es-ES" sz="2000" dirty="0" smtClean="0"/>
              <a:t>Para un trabajo eficiente comprar  todos los equipos necesarios que se han citado, para poder elaborar de manera correcta todo el material gráfico en el tiempo estimado.</a:t>
            </a:r>
          </a:p>
          <a:p>
            <a:pPr marL="342900" lvl="0" indent="-342900" algn="just">
              <a:spcBef>
                <a:spcPct val="20000"/>
              </a:spcBef>
            </a:pPr>
            <a:endParaRPr lang="es-ES" sz="2000" dirty="0" smtClean="0"/>
          </a:p>
          <a:p>
            <a:pPr marL="342900" lvl="0" indent="-342900" algn="just">
              <a:spcBef>
                <a:spcPct val="20000"/>
              </a:spcBef>
              <a:buFont typeface="Arial" pitchFamily="34" charset="0"/>
              <a:buChar char="•"/>
            </a:pPr>
            <a:r>
              <a:rPr lang="es-ES" sz="2000" dirty="0" smtClean="0"/>
              <a:t>Se recomienda invertir en anuncios publicitarios, ya que al no ser una marca tan reconocida en el mercado, es funcional promocionar y dar a conocer la empresa y el servicio que se brinda.</a:t>
            </a:r>
          </a:p>
          <a:p>
            <a:pPr marL="342900" indent="-342900" algn="just">
              <a:spcBef>
                <a:spcPct val="20000"/>
              </a:spcBef>
              <a:buFont typeface="Arial" pitchFamily="34" charset="0"/>
              <a:buChar char="•"/>
            </a:pPr>
            <a:endParaRPr lang="es-ES" sz="2000" dirty="0" smtClean="0"/>
          </a:p>
        </p:txBody>
      </p:sp>
    </p:spTree>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10" name="2 Marcador de contenido"/>
          <p:cNvSpPr txBox="1">
            <a:spLocks/>
          </p:cNvSpPr>
          <p:nvPr/>
        </p:nvSpPr>
        <p:spPr>
          <a:xfrm>
            <a:off x="755576" y="1628800"/>
            <a:ext cx="7704856" cy="4824536"/>
          </a:xfrm>
          <a:prstGeom prst="rect">
            <a:avLst/>
          </a:prstGeom>
        </p:spPr>
        <p:txBody>
          <a:bodyPr vert="horz" lIns="91440" tIns="45720" rIns="91440" bIns="45720" rtlCol="0">
            <a:normAutofit fontScale="77500" lnSpcReduction="20000"/>
          </a:bodyPr>
          <a:lstStyle/>
          <a:p>
            <a:pPr marL="342900" indent="-342900" algn="ctr">
              <a:spcBef>
                <a:spcPct val="20000"/>
              </a:spcBef>
            </a:pPr>
            <a:r>
              <a:rPr lang="es-ES" sz="3100" b="1" dirty="0" smtClean="0"/>
              <a:t>OBJETIVOS</a:t>
            </a:r>
          </a:p>
          <a:p>
            <a:pPr marL="342900" indent="-342900">
              <a:spcBef>
                <a:spcPct val="20000"/>
              </a:spcBef>
            </a:pPr>
            <a:endParaRPr lang="es-ES" sz="2500" b="1" dirty="0"/>
          </a:p>
          <a:p>
            <a:pPr algn="just"/>
            <a:r>
              <a:rPr lang="es-ES" sz="2800" b="1" dirty="0"/>
              <a:t>GENERAL</a:t>
            </a:r>
          </a:p>
          <a:p>
            <a:pPr marL="342900" indent="-342900" algn="just">
              <a:spcBef>
                <a:spcPct val="20000"/>
              </a:spcBef>
              <a:buFont typeface="Arial" pitchFamily="34" charset="0"/>
              <a:buChar char="•"/>
            </a:pPr>
            <a:r>
              <a:rPr lang="es-ES" sz="2600" dirty="0"/>
              <a:t>Crear la imagen corporativa de la empresa </a:t>
            </a:r>
            <a:r>
              <a:rPr lang="es-ES" sz="2600" dirty="0" err="1"/>
              <a:t>Proietto</a:t>
            </a:r>
            <a:r>
              <a:rPr lang="es-ES" sz="2600" dirty="0"/>
              <a:t> y campaña promocional que permita su posicionamiento en el mercado local.</a:t>
            </a:r>
          </a:p>
          <a:p>
            <a:pPr algn="just"/>
            <a:r>
              <a:rPr lang="es-ES" sz="2800" dirty="0"/>
              <a:t> </a:t>
            </a:r>
          </a:p>
          <a:p>
            <a:pPr algn="just"/>
            <a:r>
              <a:rPr lang="es-ES" sz="2800" b="1" dirty="0"/>
              <a:t>ESPECÍFICOS</a:t>
            </a:r>
          </a:p>
          <a:p>
            <a:pPr marL="342900" lvl="0" indent="-342900" algn="just">
              <a:spcBef>
                <a:spcPct val="20000"/>
              </a:spcBef>
              <a:buFont typeface="Arial" pitchFamily="34" charset="0"/>
              <a:buChar char="•"/>
            </a:pPr>
            <a:r>
              <a:rPr lang="es-ES" sz="2600" dirty="0"/>
              <a:t>Determinar los atributos de la empresa </a:t>
            </a:r>
            <a:r>
              <a:rPr lang="es-ES" sz="2600" dirty="0" err="1"/>
              <a:t>Proietto</a:t>
            </a:r>
            <a:r>
              <a:rPr lang="es-ES" sz="2600" dirty="0"/>
              <a:t> para así crear una identidad corporativa a su marca.</a:t>
            </a:r>
          </a:p>
          <a:p>
            <a:pPr marL="342900" lvl="0" indent="-342900" algn="just">
              <a:spcBef>
                <a:spcPct val="20000"/>
              </a:spcBef>
              <a:buFont typeface="Arial" pitchFamily="34" charset="0"/>
              <a:buChar char="•"/>
            </a:pPr>
            <a:r>
              <a:rPr lang="es-ES" sz="2600" dirty="0"/>
              <a:t>Realizar un estudio de mercado que nos permita conocer la realidad de nuestro cliente PROIETTO.</a:t>
            </a:r>
          </a:p>
          <a:p>
            <a:pPr marL="342900" lvl="0" indent="-342900" algn="just">
              <a:spcBef>
                <a:spcPct val="20000"/>
              </a:spcBef>
              <a:buFont typeface="Arial" pitchFamily="34" charset="0"/>
              <a:buChar char="•"/>
            </a:pPr>
            <a:r>
              <a:rPr lang="es-ES" sz="2600" dirty="0"/>
              <a:t>Establecer una campaña publicitaria correcta que llegue a los clientes potenciales.</a:t>
            </a:r>
          </a:p>
          <a:p>
            <a:pPr marL="342900" lvl="0" indent="-342900" algn="just">
              <a:spcBef>
                <a:spcPct val="20000"/>
              </a:spcBef>
              <a:buFont typeface="Arial" pitchFamily="34" charset="0"/>
              <a:buChar char="•"/>
            </a:pPr>
            <a:r>
              <a:rPr lang="es-ES" sz="2600" dirty="0"/>
              <a:t>Determinar el presupuesto adecuado para la producción e implementación.</a:t>
            </a:r>
          </a:p>
          <a:p>
            <a:pPr marL="342900" lvl="0" indent="-342900" algn="just">
              <a:spcBef>
                <a:spcPct val="20000"/>
              </a:spcBef>
              <a:buFont typeface="Arial" pitchFamily="34" charset="0"/>
              <a:buChar char="•"/>
            </a:pPr>
            <a:r>
              <a:rPr lang="es-ES" sz="2600" dirty="0"/>
              <a:t>Analizar la factibilidad financiera del proyecto</a:t>
            </a:r>
            <a:r>
              <a:rPr lang="es-ES" sz="2600" dirty="0" smtClean="0"/>
              <a:t>.</a:t>
            </a:r>
            <a:endParaRPr lang="es-ES" sz="2500" dirty="0"/>
          </a:p>
        </p:txBody>
      </p:sp>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Marcador de contenido" descr="diapositiva.jpg"/>
          <p:cNvPicPr>
            <a:picLocks noGrp="1" noChangeAspect="1"/>
          </p:cNvPicPr>
          <p:nvPr>
            <p:ph idx="1"/>
          </p:nvPr>
        </p:nvPicPr>
        <p:blipFill>
          <a:blip r:embed="rId2" cstate="print"/>
          <a:stretch>
            <a:fillRect/>
          </a:stretch>
        </p:blipFill>
        <p:spPr>
          <a:xfrm>
            <a:off x="0" y="0"/>
            <a:ext cx="9192471" cy="6858000"/>
          </a:xfrm>
        </p:spPr>
      </p:pic>
      <p:sp>
        <p:nvSpPr>
          <p:cNvPr id="5" name="2 Marcador de contenido"/>
          <p:cNvSpPr txBox="1">
            <a:spLocks/>
          </p:cNvSpPr>
          <p:nvPr/>
        </p:nvSpPr>
        <p:spPr>
          <a:xfrm>
            <a:off x="755576" y="3212976"/>
            <a:ext cx="7704856" cy="1080120"/>
          </a:xfrm>
          <a:prstGeom prst="rect">
            <a:avLst/>
          </a:prstGeom>
        </p:spPr>
        <p:txBody>
          <a:bodyPr vert="horz" lIns="91440" tIns="45720" rIns="91440" bIns="45720" rtlCol="0">
            <a:noAutofit/>
          </a:bodyPr>
          <a:lstStyle/>
          <a:p>
            <a:pPr marL="342900" lvl="0" indent="-342900" algn="ctr">
              <a:spcBef>
                <a:spcPct val="20000"/>
              </a:spcBef>
            </a:pPr>
            <a:r>
              <a:rPr lang="es-ES" sz="5000" b="1" dirty="0" smtClean="0"/>
              <a:t>CAPÍTULO II</a:t>
            </a:r>
            <a:endParaRPr lang="es-ES" sz="5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2142</Words>
  <Application>Microsoft Office PowerPoint</Application>
  <PresentationFormat>Presentación en pantalla (4:3)</PresentationFormat>
  <Paragraphs>371</Paragraphs>
  <Slides>72</Slides>
  <Notes>0</Notes>
  <HiddenSlides>0</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100</cp:revision>
  <dcterms:created xsi:type="dcterms:W3CDTF">2012-02-11T21:01:19Z</dcterms:created>
  <dcterms:modified xsi:type="dcterms:W3CDTF">2012-02-14T05:58:20Z</dcterms:modified>
</cp:coreProperties>
</file>