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0" r:id="rId2"/>
    <p:sldId id="257" r:id="rId3"/>
    <p:sldId id="271" r:id="rId4"/>
    <p:sldId id="262" r:id="rId5"/>
    <p:sldId id="258" r:id="rId6"/>
    <p:sldId id="264" r:id="rId7"/>
    <p:sldId id="263" r:id="rId8"/>
    <p:sldId id="265" r:id="rId9"/>
    <p:sldId id="266" r:id="rId10"/>
    <p:sldId id="267" r:id="rId11"/>
    <p:sldId id="268" r:id="rId12"/>
    <p:sldId id="272" r:id="rId13"/>
    <p:sldId id="273" r:id="rId14"/>
    <p:sldId id="274" r:id="rId15"/>
    <p:sldId id="275" r:id="rId16"/>
    <p:sldId id="276" r:id="rId17"/>
    <p:sldId id="279"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3" r:id="rId35"/>
    <p:sldId id="296" r:id="rId36"/>
    <p:sldId id="297" r:id="rId37"/>
    <p:sldId id="298" r:id="rId38"/>
    <p:sldId id="295" r:id="rId39"/>
    <p:sldId id="299" r:id="rId40"/>
    <p:sldId id="300" r:id="rId41"/>
    <p:sldId id="301" r:id="rId42"/>
    <p:sldId id="302" r:id="rId43"/>
    <p:sldId id="303" r:id="rId44"/>
    <p:sldId id="304" r:id="rId45"/>
    <p:sldId id="305" r:id="rId46"/>
    <p:sldId id="306"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338" y="-2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DC0B12FF-E795-4646-8DF3-DEFD3DC86FE9}"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C0B12FF-E795-4646-8DF3-DEFD3DC86FE9}"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C0B12FF-E795-4646-8DF3-DEFD3DC86FE9}"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E3107FE-B233-429D-BD71-6E1148E25F4E}" type="datetimeFigureOut">
              <a:rPr lang="es-EC" smtClean="0"/>
              <a:pPr/>
              <a:t>17/11/2012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DC0B12FF-E795-4646-8DF3-DEFD3DC86FE9}" type="slidenum">
              <a:rPr lang="es-EC" smtClean="0"/>
              <a:pPr/>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3107FE-B233-429D-BD71-6E1148E25F4E}" type="datetimeFigureOut">
              <a:rPr lang="es-EC" smtClean="0"/>
              <a:pPr/>
              <a:t>17/11/2012</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C0B12FF-E795-4646-8DF3-DEFD3DC86FE9}" type="slidenum">
              <a:rPr lang="es-EC" smtClean="0"/>
              <a:pPr/>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1.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395536" y="5308298"/>
            <a:ext cx="8290955" cy="85700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s-ES_tradnl" sz="28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Informe Previo a la obtención del título de:</a:t>
            </a:r>
          </a:p>
          <a:p>
            <a:pPr algn="l"/>
            <a:r>
              <a:rPr lang="es-ES_tradnl" sz="32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Licenciado en Diseño Gráfico y Publicitario</a:t>
            </a:r>
            <a:endParaRPr lang="es-ES" sz="2400" dirty="0">
              <a:solidFill>
                <a:schemeClr val="tx1"/>
              </a:solidFill>
              <a:effectLst>
                <a:outerShdw blurRad="38100" dist="38100" dir="2700000" algn="tl">
                  <a:srgbClr val="000000">
                    <a:alpha val="43137"/>
                  </a:srgbClr>
                </a:outerShdw>
              </a:effectLst>
            </a:endParaRPr>
          </a:p>
        </p:txBody>
      </p:sp>
      <p:pic>
        <p:nvPicPr>
          <p:cNvPr id="5" name="Picture 2" descr="C:\Users\CHUCHO\Desktop\ESP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09" y="1622773"/>
            <a:ext cx="3087571" cy="2958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2 Título"/>
          <p:cNvSpPr txBox="1">
            <a:spLocks/>
          </p:cNvSpPr>
          <p:nvPr/>
        </p:nvSpPr>
        <p:spPr>
          <a:xfrm>
            <a:off x="2555776" y="883679"/>
            <a:ext cx="6044540" cy="1033153"/>
          </a:xfrm>
          <a:prstGeom prst="rect">
            <a:avLst/>
          </a:prstGeom>
          <a:ln>
            <a:noFill/>
          </a:ln>
        </p:spPr>
        <p:txBody>
          <a:bodyPr vert="horz" lIns="0" tIns="0" rIns="18288" bIns="0" anchor="b">
            <a:normAutofit fontScale="90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_tradnl" sz="33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MATERIA DE GRADUACIÓN </a:t>
            </a:r>
            <a:r>
              <a:rPr lang="es-ES_tradnl" sz="28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
            </a:r>
            <a:br>
              <a:rPr lang="es-ES_tradnl" sz="28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br>
            <a:r>
              <a:rPr lang="es-EC" sz="29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Rediseño de Imagen Corporativa</a:t>
            </a:r>
          </a:p>
          <a:p>
            <a:r>
              <a:rPr lang="es-EC" sz="2900" dirty="0" smtClean="0">
                <a:solidFill>
                  <a:schemeClr val="tx1"/>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FESP Cía. Ltda.</a:t>
            </a:r>
          </a:p>
        </p:txBody>
      </p:sp>
      <p:sp>
        <p:nvSpPr>
          <p:cNvPr id="7" name="4 Marcador de contenido"/>
          <p:cNvSpPr txBox="1">
            <a:spLocks/>
          </p:cNvSpPr>
          <p:nvPr/>
        </p:nvSpPr>
        <p:spPr>
          <a:xfrm>
            <a:off x="3203848" y="3284984"/>
            <a:ext cx="5409540" cy="118857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s-EC" sz="3200" dirty="0">
                <a:effectLst>
                  <a:outerShdw blurRad="38100" dist="38100" dir="2700000" algn="tl">
                    <a:srgbClr val="000000">
                      <a:alpha val="43137"/>
                    </a:srgbClr>
                  </a:outerShdw>
                </a:effectLst>
                <a:latin typeface="Arial" pitchFamily="34" charset="0"/>
                <a:cs typeface="Arial" pitchFamily="34" charset="0"/>
              </a:rPr>
              <a:t>ESCUELA DE DISEÑO </a:t>
            </a:r>
            <a:r>
              <a:rPr lang="es-EC" sz="3800" dirty="0">
                <a:effectLst>
                  <a:outerShdw blurRad="38100" dist="38100" dir="2700000" algn="tl">
                    <a:srgbClr val="000000">
                      <a:alpha val="43137"/>
                    </a:srgbClr>
                  </a:outerShdw>
                </a:effectLst>
                <a:latin typeface="Arial" pitchFamily="34" charset="0"/>
                <a:cs typeface="Arial" pitchFamily="34" charset="0"/>
              </a:rPr>
              <a:t/>
            </a:r>
            <a:br>
              <a:rPr lang="es-EC" sz="3800" dirty="0">
                <a:effectLst>
                  <a:outerShdw blurRad="38100" dist="38100" dir="2700000" algn="tl">
                    <a:srgbClr val="000000">
                      <a:alpha val="43137"/>
                    </a:srgbClr>
                  </a:outerShdw>
                </a:effectLst>
                <a:latin typeface="Arial" pitchFamily="34" charset="0"/>
                <a:cs typeface="Arial" pitchFamily="34" charset="0"/>
              </a:rPr>
            </a:br>
            <a:r>
              <a:rPr lang="es-EC" sz="2500" dirty="0">
                <a:effectLst>
                  <a:outerShdw blurRad="38100" dist="38100" dir="2700000" algn="tl">
                    <a:srgbClr val="000000">
                      <a:alpha val="43137"/>
                    </a:srgbClr>
                  </a:outerShdw>
                </a:effectLst>
                <a:latin typeface="Arial" pitchFamily="34" charset="0"/>
                <a:cs typeface="Arial" pitchFamily="34" charset="0"/>
              </a:rPr>
              <a:t>Y COMUNICACIÓN VISUAL</a:t>
            </a:r>
          </a:p>
        </p:txBody>
      </p:sp>
    </p:spTree>
    <p:extLst>
      <p:ext uri="{BB962C8B-B14F-4D97-AF65-F5344CB8AC3E}">
        <p14:creationId xmlns:p14="http://schemas.microsoft.com/office/powerpoint/2010/main" xmlns="" val="418514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Objetivos del Proyecto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marL="0" indent="0" algn="just">
              <a:buNone/>
            </a:pPr>
            <a:r>
              <a:rPr lang="es-EC" sz="2000" dirty="0" smtClean="0">
                <a:latin typeface="Arial" pitchFamily="34" charset="0"/>
                <a:cs typeface="Arial" pitchFamily="34" charset="0"/>
              </a:rPr>
              <a:t>El objetivo general de este proyecto es:</a:t>
            </a:r>
          </a:p>
          <a:p>
            <a:pPr algn="just"/>
            <a:endParaRPr lang="es-EC" sz="2000" dirty="0" smtClean="0">
              <a:latin typeface="Arial" pitchFamily="34" charset="0"/>
              <a:cs typeface="Arial" pitchFamily="34" charset="0"/>
            </a:endParaRPr>
          </a:p>
          <a:p>
            <a:pPr algn="just"/>
            <a:r>
              <a:rPr lang="es-EC" sz="2000" dirty="0">
                <a:latin typeface="Arial" pitchFamily="34" charset="0"/>
                <a:cs typeface="Arial" pitchFamily="34" charset="0"/>
              </a:rPr>
              <a:t>Crear </a:t>
            </a:r>
            <a:r>
              <a:rPr lang="es-EC" sz="2000" dirty="0" smtClean="0">
                <a:latin typeface="Arial" pitchFamily="34" charset="0"/>
                <a:cs typeface="Arial" pitchFamily="34" charset="0"/>
              </a:rPr>
              <a:t>un </a:t>
            </a:r>
            <a:r>
              <a:rPr lang="es-EC" sz="2000" dirty="0">
                <a:latin typeface="Arial" pitchFamily="34" charset="0"/>
                <a:cs typeface="Arial" pitchFamily="34" charset="0"/>
              </a:rPr>
              <a:t>Manual de Imagen Corporativa basado en el rediseño de imagen de la empresa FESP Cía. Ltda. </a:t>
            </a:r>
            <a:r>
              <a:rPr lang="es-EC" sz="2000" dirty="0" smtClean="0">
                <a:latin typeface="Arial" pitchFamily="34" charset="0"/>
                <a:cs typeface="Arial" pitchFamily="34" charset="0"/>
              </a:rPr>
              <a:t>en la ciudad de Guayaquil.</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4098715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785794"/>
            <a:ext cx="5234008" cy="747447"/>
          </a:xfrm>
        </p:spPr>
        <p:txBody>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Objetivos </a:t>
            </a:r>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específicos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879272"/>
            <a:ext cx="7416530" cy="3830043"/>
          </a:xfrm>
        </p:spPr>
        <p:txBody>
          <a:bodyPr>
            <a:noAutofit/>
          </a:bodyPr>
          <a:lstStyle/>
          <a:p>
            <a:pPr lvl="0"/>
            <a:r>
              <a:rPr lang="es-EC" sz="2000" dirty="0">
                <a:latin typeface="Arial" pitchFamily="34" charset="0"/>
                <a:cs typeface="Arial" pitchFamily="34" charset="0"/>
              </a:rPr>
              <a:t>Rediseñar la imagen corporativa de la empresa de seguridad FESP Cía. Ltda.  </a:t>
            </a:r>
            <a:endParaRPr lang="es-EC" sz="2000" dirty="0" smtClean="0">
              <a:latin typeface="Arial" pitchFamily="34" charset="0"/>
              <a:cs typeface="Arial" pitchFamily="34" charset="0"/>
            </a:endParaRPr>
          </a:p>
          <a:p>
            <a:pPr lvl="0"/>
            <a:endParaRPr lang="es-EC" sz="2000" dirty="0">
              <a:latin typeface="Arial" pitchFamily="34" charset="0"/>
              <a:cs typeface="Arial" pitchFamily="34" charset="0"/>
            </a:endParaRPr>
          </a:p>
          <a:p>
            <a:pPr lvl="0"/>
            <a:r>
              <a:rPr lang="es-EC" sz="2000" dirty="0">
                <a:latin typeface="Arial" pitchFamily="34" charset="0"/>
                <a:cs typeface="Arial" pitchFamily="34" charset="0"/>
              </a:rPr>
              <a:t>Realizar un estudio de mercado que nos permita conocer la realidad de nuestro cliente potencial</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a:latin typeface="Arial" pitchFamily="34" charset="0"/>
                <a:cs typeface="Arial" pitchFamily="34" charset="0"/>
              </a:rPr>
              <a:t>Establecer una correcta estrategia de promoción mediante un Plan de Desarrollo eficiente</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a:latin typeface="Arial" pitchFamily="34" charset="0"/>
                <a:cs typeface="Arial" pitchFamily="34" charset="0"/>
              </a:rPr>
              <a:t>Determinar el presupuesto del proyecto</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r>
              <a:rPr lang="es-EC" sz="2000" dirty="0">
                <a:latin typeface="Arial" pitchFamily="34" charset="0"/>
                <a:cs typeface="Arial" pitchFamily="34" charset="0"/>
              </a:rPr>
              <a:t>Analizar la factibilidad estratégica y operativa del proyecto.</a:t>
            </a:r>
          </a:p>
        </p:txBody>
      </p:sp>
    </p:spTree>
    <p:extLst>
      <p:ext uri="{BB962C8B-B14F-4D97-AF65-F5344CB8AC3E}">
        <p14:creationId xmlns:p14="http://schemas.microsoft.com/office/powerpoint/2010/main" xmlns="" val="4146234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contenido"/>
          <p:cNvSpPr txBox="1">
            <a:spLocks/>
          </p:cNvSpPr>
          <p:nvPr/>
        </p:nvSpPr>
        <p:spPr>
          <a:xfrm>
            <a:off x="3491880" y="1808378"/>
            <a:ext cx="540954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s-EC" sz="3800" b="1" dirty="0">
                <a:effectLst>
                  <a:outerShdw blurRad="38100" dist="38100" dir="2700000" algn="tl">
                    <a:srgbClr val="000000">
                      <a:alpha val="43137"/>
                    </a:srgbClr>
                  </a:outerShdw>
                </a:effectLst>
                <a:latin typeface="Arial" pitchFamily="34" charset="0"/>
                <a:cs typeface="Arial" pitchFamily="34" charset="0"/>
              </a:rPr>
              <a:t>Investigación de </a:t>
            </a:r>
            <a:br>
              <a:rPr lang="es-EC" sz="3800" b="1" dirty="0">
                <a:effectLst>
                  <a:outerShdw blurRad="38100" dist="38100" dir="2700000" algn="tl">
                    <a:srgbClr val="000000">
                      <a:alpha val="43137"/>
                    </a:srgbClr>
                  </a:outerShdw>
                </a:effectLst>
                <a:latin typeface="Arial" pitchFamily="34" charset="0"/>
                <a:cs typeface="Arial" pitchFamily="34" charset="0"/>
              </a:rPr>
            </a:br>
            <a:r>
              <a:rPr lang="es-EC" sz="3800" b="1" dirty="0">
                <a:effectLst>
                  <a:outerShdw blurRad="38100" dist="38100" dir="2700000" algn="tl">
                    <a:srgbClr val="000000">
                      <a:alpha val="43137"/>
                    </a:srgbClr>
                  </a:outerShdw>
                </a:effectLst>
                <a:latin typeface="Arial" pitchFamily="34" charset="0"/>
                <a:cs typeface="Arial" pitchFamily="34" charset="0"/>
              </a:rPr>
              <a:t>Mercado</a:t>
            </a:r>
          </a:p>
        </p:txBody>
      </p:sp>
      <p:pic>
        <p:nvPicPr>
          <p:cNvPr id="7" name="Picture 2" descr="C:\Users\CHUCHO\Desktop\ESP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10" y="1627180"/>
            <a:ext cx="2636652" cy="252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Elipse"/>
          <p:cNvSpPr/>
          <p:nvPr/>
        </p:nvSpPr>
        <p:spPr>
          <a:xfrm>
            <a:off x="5478940" y="3717032"/>
            <a:ext cx="857144" cy="8571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Picture 2" descr="http://www.researchrockstar.com/wp-content/uploads/2011/03/bigstock_Graph_analysis_11233205.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4111" b="90000" l="6000" r="90000"/>
                    </a14:imgEffect>
                  </a14:imgLayer>
                </a14:imgProps>
              </a:ext>
              <a:ext uri="{28A0092B-C50C-407E-A947-70E740481C1C}">
                <a14:useLocalDpi xmlns:a14="http://schemas.microsoft.com/office/drawing/2010/main" xmlns="" val="0"/>
              </a:ext>
            </a:extLst>
          </a:blip>
          <a:srcRect/>
          <a:stretch>
            <a:fillRect/>
          </a:stretch>
        </p:blipFill>
        <p:spPr bwMode="auto">
          <a:xfrm flipH="1">
            <a:off x="3203848" y="3525886"/>
            <a:ext cx="4478400" cy="4295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213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Perspectivas de la Investigación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5112274" cy="3830043"/>
          </a:xfrm>
        </p:spPr>
        <p:txBody>
          <a:bodyPr>
            <a:noAutofit/>
          </a:bodyPr>
          <a:lstStyle/>
          <a:p>
            <a:pPr lvl="0"/>
            <a:r>
              <a:rPr lang="es-EC" sz="2000" dirty="0">
                <a:latin typeface="Arial" pitchFamily="34" charset="0"/>
                <a:cs typeface="Arial" pitchFamily="34" charset="0"/>
              </a:rPr>
              <a:t>A través de este estudio de mercado se intenta efectuar una investigación que nos permita identificar las preferencias del mercado es decir, gustos, apreciaciones y actitudes del consumidor final  sobre la imagen que proyecta y los servicios que ofrece la compañía, lo que proporcionará una idea concreta acerca del nivel de aceptación de un cambio de imagen corporativa de la empresa en la mente del consumidor.</a:t>
            </a:r>
          </a:p>
        </p:txBody>
      </p:sp>
      <p:pic>
        <p:nvPicPr>
          <p:cNvPr id="6" name="Picture 4" descr="http://www.bebamundo.com/wp-content/uploads/2011/11/img_valor_megusta_y_uno-300x2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9866" y="3645024"/>
            <a:ext cx="2857500" cy="2667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9130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Perspectivas de la Investigación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76570" cy="3830043"/>
          </a:xfrm>
        </p:spPr>
        <p:txBody>
          <a:bodyPr>
            <a:noAutofit/>
          </a:bodyPr>
          <a:lstStyle/>
          <a:p>
            <a:pPr lvl="0"/>
            <a:r>
              <a:rPr lang="es-EC" sz="2000" dirty="0">
                <a:latin typeface="Arial" pitchFamily="34" charset="0"/>
                <a:cs typeface="Arial" pitchFamily="34" charset="0"/>
              </a:rPr>
              <a:t>La información proporcionada por las encuestas y las entrevistas realizadas servirán como herramienta para determinar la factibilidad del proyecto, las opiniones de los posibles usuarios sobre los servicios ofrecidos por la empresa y por la competencia y de cuanto es el monto estimado a cancelar por obtener estos servicios</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Los datos obtenidos nos permitirá </a:t>
            </a:r>
            <a:r>
              <a:rPr lang="es-EC" sz="2000" dirty="0">
                <a:latin typeface="Arial" pitchFamily="34" charset="0"/>
                <a:cs typeface="Arial" pitchFamily="34" charset="0"/>
              </a:rPr>
              <a:t>encontrar soluciones gráficas en diseño, línea gráfica, </a:t>
            </a:r>
            <a:r>
              <a:rPr lang="es-EC" sz="2000" dirty="0" smtClean="0">
                <a:latin typeface="Arial" pitchFamily="34" charset="0"/>
                <a:cs typeface="Arial" pitchFamily="34" charset="0"/>
              </a:rPr>
              <a:t>etc. para el desarrollo de un producto de calidad.</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2602424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7613517" cy="747447"/>
          </a:xfrm>
        </p:spPr>
        <p:txBody>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Objetivos </a:t>
            </a:r>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de la investigación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416530" cy="3830043"/>
          </a:xfrm>
        </p:spPr>
        <p:txBody>
          <a:bodyPr>
            <a:noAutofit/>
          </a:bodyPr>
          <a:lstStyle/>
          <a:p>
            <a:pPr marL="0" lvl="0" indent="0">
              <a:buNone/>
            </a:pPr>
            <a:r>
              <a:rPr lang="es-EC" sz="2000" b="1" dirty="0" smtClean="0">
                <a:latin typeface="Arial" pitchFamily="34" charset="0"/>
                <a:cs typeface="Arial" pitchFamily="34" charset="0"/>
              </a:rPr>
              <a:t>OBJETIVOS GENERALES  </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Determinar </a:t>
            </a:r>
            <a:r>
              <a:rPr lang="es-EC" sz="2000" dirty="0">
                <a:latin typeface="Arial" pitchFamily="34" charset="0"/>
                <a:cs typeface="Arial" pitchFamily="34" charset="0"/>
              </a:rPr>
              <a:t>la existencia de un nicho de mercado para nuestro producto en </a:t>
            </a:r>
            <a:r>
              <a:rPr lang="es-EC" sz="2000" dirty="0" smtClean="0">
                <a:latin typeface="Arial" pitchFamily="34" charset="0"/>
                <a:cs typeface="Arial" pitchFamily="34" charset="0"/>
              </a:rPr>
              <a:t>el mismo.</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Identificar  </a:t>
            </a:r>
            <a:r>
              <a:rPr lang="es-EC" sz="2000" dirty="0">
                <a:latin typeface="Arial" pitchFamily="34" charset="0"/>
                <a:cs typeface="Arial" pitchFamily="34" charset="0"/>
              </a:rPr>
              <a:t>las oportunidades de mercado para la oferta del producto.</a:t>
            </a:r>
            <a:endParaRPr lang="es-EC" sz="2000" dirty="0" smtClean="0">
              <a:latin typeface="Arial" pitchFamily="34" charset="0"/>
              <a:cs typeface="Arial" pitchFamily="34" charset="0"/>
            </a:endParaRP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Definir el </a:t>
            </a:r>
            <a:r>
              <a:rPr lang="es-EC" sz="2000" dirty="0">
                <a:latin typeface="Arial" pitchFamily="34" charset="0"/>
                <a:cs typeface="Arial" pitchFamily="34" charset="0"/>
              </a:rPr>
              <a:t>segmento de mercado para el </a:t>
            </a:r>
            <a:r>
              <a:rPr lang="es-EC" sz="2000" dirty="0" smtClean="0">
                <a:latin typeface="Arial" pitchFamily="34" charset="0"/>
                <a:cs typeface="Arial" pitchFamily="34" charset="0"/>
              </a:rPr>
              <a:t>producto</a:t>
            </a:r>
            <a:r>
              <a:rPr lang="es-EC" sz="2000" dirty="0">
                <a:latin typeface="Arial" pitchFamily="34" charset="0"/>
                <a:cs typeface="Arial" pitchFamily="34" charset="0"/>
              </a:rPr>
              <a:t>.</a:t>
            </a:r>
          </a:p>
        </p:txBody>
      </p:sp>
    </p:spTree>
    <p:extLst>
      <p:ext uri="{BB962C8B-B14F-4D97-AF65-F5344CB8AC3E}">
        <p14:creationId xmlns:p14="http://schemas.microsoft.com/office/powerpoint/2010/main" xmlns="" val="1554582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683862" y="1556792"/>
            <a:ext cx="7416530" cy="4563481"/>
          </a:xfrm>
        </p:spPr>
        <p:txBody>
          <a:bodyPr>
            <a:noAutofit/>
          </a:bodyPr>
          <a:lstStyle/>
          <a:p>
            <a:pPr marL="0" lvl="0" indent="0">
              <a:buNone/>
            </a:pPr>
            <a:r>
              <a:rPr lang="es-EC" sz="2000" b="1" dirty="0" smtClean="0">
                <a:latin typeface="Arial" pitchFamily="34" charset="0"/>
                <a:cs typeface="Arial" pitchFamily="34" charset="0"/>
              </a:rPr>
              <a:t>OBJETIVOS ESPECÍFICOS</a:t>
            </a:r>
          </a:p>
          <a:p>
            <a:pPr marL="0" lvl="0" indent="0">
              <a:buNone/>
            </a:pPr>
            <a:endParaRPr lang="es-EC" sz="2000" b="1" dirty="0" smtClean="0">
              <a:latin typeface="Arial" pitchFamily="34" charset="0"/>
              <a:cs typeface="Arial" pitchFamily="34" charset="0"/>
            </a:endParaRPr>
          </a:p>
          <a:p>
            <a:pPr lvl="0"/>
            <a:r>
              <a:rPr lang="es-EC" sz="2000" dirty="0" smtClean="0">
                <a:latin typeface="Arial" pitchFamily="34" charset="0"/>
                <a:cs typeface="Arial" pitchFamily="34" charset="0"/>
              </a:rPr>
              <a:t>Determinar los </a:t>
            </a:r>
            <a:r>
              <a:rPr lang="es-EC" sz="2000" dirty="0">
                <a:latin typeface="Arial" pitchFamily="34" charset="0"/>
                <a:cs typeface="Arial" pitchFamily="34" charset="0"/>
              </a:rPr>
              <a:t>gustos y preferencias del consumidor potencial</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Establecer la frecuencia </a:t>
            </a:r>
            <a:r>
              <a:rPr lang="es-EC" sz="2000" dirty="0">
                <a:latin typeface="Arial" pitchFamily="34" charset="0"/>
                <a:cs typeface="Arial" pitchFamily="34" charset="0"/>
              </a:rPr>
              <a:t>de </a:t>
            </a:r>
            <a:r>
              <a:rPr lang="es-EC" sz="2000" dirty="0" smtClean="0">
                <a:latin typeface="Arial" pitchFamily="34" charset="0"/>
                <a:cs typeface="Arial" pitchFamily="34" charset="0"/>
              </a:rPr>
              <a:t>compra y los </a:t>
            </a:r>
            <a:r>
              <a:rPr lang="es-EC" sz="2000" dirty="0">
                <a:latin typeface="Arial" pitchFamily="34" charset="0"/>
                <a:cs typeface="Arial" pitchFamily="34" charset="0"/>
              </a:rPr>
              <a:t>hábitos de consumo del mercado meta</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Definir la percepción </a:t>
            </a:r>
            <a:r>
              <a:rPr lang="es-EC" sz="2000" dirty="0">
                <a:latin typeface="Arial" pitchFamily="34" charset="0"/>
                <a:cs typeface="Arial" pitchFamily="34" charset="0"/>
              </a:rPr>
              <a:t>del cliente con respecto al producto, posibilidades de sustitución</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r>
              <a:rPr lang="es-EC" sz="2000" dirty="0" smtClean="0">
                <a:latin typeface="Arial" pitchFamily="34" charset="0"/>
                <a:cs typeface="Arial" pitchFamily="34" charset="0"/>
              </a:rPr>
              <a:t>Fijar lugares </a:t>
            </a:r>
            <a:r>
              <a:rPr lang="es-EC" sz="2000" dirty="0">
                <a:latin typeface="Arial" pitchFamily="34" charset="0"/>
                <a:cs typeface="Arial" pitchFamily="34" charset="0"/>
              </a:rPr>
              <a:t>o sitios donde el cliente podría consumir el producto.</a:t>
            </a:r>
          </a:p>
        </p:txBody>
      </p:sp>
    </p:spTree>
    <p:extLst>
      <p:ext uri="{BB962C8B-B14F-4D97-AF65-F5344CB8AC3E}">
        <p14:creationId xmlns:p14="http://schemas.microsoft.com/office/powerpoint/2010/main" xmlns="" val="2365969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Definición de la población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5328298" cy="3830043"/>
          </a:xfrm>
        </p:spPr>
        <p:txBody>
          <a:bodyPr>
            <a:noAutofit/>
          </a:bodyPr>
          <a:lstStyle/>
          <a:p>
            <a:pPr marL="0" lvl="0" indent="0">
              <a:buNone/>
            </a:pPr>
            <a:r>
              <a:rPr lang="es-EC" sz="2000" dirty="0">
                <a:latin typeface="Arial" pitchFamily="34" charset="0"/>
                <a:cs typeface="Arial" pitchFamily="34" charset="0"/>
              </a:rPr>
              <a:t>Según información proporcionada por el </a:t>
            </a:r>
            <a:r>
              <a:rPr lang="es-EC" sz="2000" dirty="0" smtClean="0">
                <a:latin typeface="Arial" pitchFamily="34" charset="0"/>
                <a:cs typeface="Arial" pitchFamily="34" charset="0"/>
              </a:rPr>
              <a:t>INEC, </a:t>
            </a:r>
            <a:r>
              <a:rPr lang="es-EC" sz="2000" dirty="0">
                <a:latin typeface="Arial" pitchFamily="34" charset="0"/>
                <a:cs typeface="Arial" pitchFamily="34" charset="0"/>
              </a:rPr>
              <a:t>los individuos de clase social alta se encuentran dentro del quintil más rico de la población, pues es el 20 % del país que concentra cerca del 45,9 % del consumo </a:t>
            </a:r>
            <a:r>
              <a:rPr lang="es-EC" sz="2000" dirty="0" smtClean="0">
                <a:latin typeface="Arial" pitchFamily="34" charset="0"/>
                <a:cs typeface="Arial" pitchFamily="34" charset="0"/>
              </a:rPr>
              <a:t>nacional.</a:t>
            </a:r>
          </a:p>
        </p:txBody>
      </p:sp>
      <p:pic>
        <p:nvPicPr>
          <p:cNvPr id="6" name="Picture 2" descr="http://4.bp.blogspot.com/-VQ1jmRMC60E/T3Cx2ByNOKI/AAAAAAAAAO4/6fChb89eiNc/s1600/population.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3040" b="95745" l="8500" r="97000"/>
                    </a14:imgEffect>
                  </a14:imgLayer>
                </a14:imgProps>
              </a:ext>
              <a:ext uri="{28A0092B-C50C-407E-A947-70E740481C1C}">
                <a14:useLocalDpi xmlns:a14="http://schemas.microsoft.com/office/drawing/2010/main" xmlns="" val="0"/>
              </a:ext>
            </a:extLst>
          </a:blip>
          <a:srcRect/>
          <a:stretch>
            <a:fillRect/>
          </a:stretch>
        </p:blipFill>
        <p:spPr bwMode="auto">
          <a:xfrm>
            <a:off x="5265997" y="3813131"/>
            <a:ext cx="3122427" cy="2568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2423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Definición de la población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04562" cy="3830043"/>
          </a:xfrm>
        </p:spPr>
        <p:txBody>
          <a:bodyPr>
            <a:noAutofit/>
          </a:bodyPr>
          <a:lstStyle/>
          <a:p>
            <a:pPr marL="0" lvl="0" indent="0">
              <a:buNone/>
            </a:pPr>
            <a:r>
              <a:rPr lang="es-EC" sz="2000" dirty="0">
                <a:latin typeface="Arial" pitchFamily="34" charset="0"/>
                <a:cs typeface="Arial" pitchFamily="34" charset="0"/>
              </a:rPr>
              <a:t>La población es definida como el conjunto que representa todas las mediciones de interés para el estudio</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marL="0" lvl="0" indent="0">
              <a:buNone/>
            </a:pPr>
            <a:r>
              <a:rPr lang="es-EC" sz="2000" dirty="0" smtClean="0">
                <a:latin typeface="Arial" pitchFamily="34" charset="0"/>
                <a:cs typeface="Arial" pitchFamily="34" charset="0"/>
              </a:rPr>
              <a:t>Según datos del SRI </a:t>
            </a:r>
            <a:r>
              <a:rPr lang="es-EC" sz="2000" dirty="0">
                <a:latin typeface="Arial" pitchFamily="34" charset="0"/>
                <a:cs typeface="Arial" pitchFamily="34" charset="0"/>
              </a:rPr>
              <a:t>en el año </a:t>
            </a:r>
            <a:r>
              <a:rPr lang="es-EC" sz="2000" dirty="0" smtClean="0">
                <a:latin typeface="Arial" pitchFamily="34" charset="0"/>
                <a:cs typeface="Arial" pitchFamily="34" charset="0"/>
              </a:rPr>
              <a:t>2011 </a:t>
            </a:r>
            <a:r>
              <a:rPr lang="es-EC" sz="2000" dirty="0">
                <a:latin typeface="Arial" pitchFamily="34" charset="0"/>
                <a:cs typeface="Arial" pitchFamily="34" charset="0"/>
              </a:rPr>
              <a:t>se determinó que el número de sociedades activas en </a:t>
            </a:r>
            <a:r>
              <a:rPr lang="es-EC" sz="2000" dirty="0" smtClean="0">
                <a:latin typeface="Arial" pitchFamily="34" charset="0"/>
                <a:cs typeface="Arial" pitchFamily="34" charset="0"/>
              </a:rPr>
              <a:t>Guayaquil ascienden </a:t>
            </a:r>
            <a:r>
              <a:rPr lang="es-EC" sz="2000" dirty="0">
                <a:latin typeface="Arial" pitchFamily="34" charset="0"/>
                <a:cs typeface="Arial" pitchFamily="34" charset="0"/>
              </a:rPr>
              <a:t>a </a:t>
            </a:r>
            <a:r>
              <a:rPr lang="es-EC" sz="2000" dirty="0" smtClean="0">
                <a:latin typeface="Arial" pitchFamily="34" charset="0"/>
                <a:cs typeface="Arial" pitchFamily="34" charset="0"/>
              </a:rPr>
              <a:t>45.804, </a:t>
            </a:r>
            <a:r>
              <a:rPr lang="es-EC" sz="2000" dirty="0">
                <a:latin typeface="Arial" pitchFamily="34" charset="0"/>
                <a:cs typeface="Arial" pitchFamily="34" charset="0"/>
              </a:rPr>
              <a:t>de las cuales 313 son empresas que ofrecen servicios de seguridad</a:t>
            </a:r>
            <a:r>
              <a:rPr lang="es-EC" sz="2000" dirty="0" smtClean="0">
                <a:latin typeface="Arial" pitchFamily="34" charset="0"/>
                <a:cs typeface="Arial" pitchFamily="34" charset="0"/>
              </a:rPr>
              <a:t>.</a:t>
            </a:r>
          </a:p>
          <a:p>
            <a:pPr marL="0" lvl="0" indent="0">
              <a:buNone/>
            </a:pPr>
            <a:endParaRPr lang="es-EC" sz="2000" dirty="0">
              <a:latin typeface="Arial" pitchFamily="34" charset="0"/>
              <a:cs typeface="Arial" pitchFamily="34" charset="0"/>
            </a:endParaRPr>
          </a:p>
          <a:p>
            <a:pPr marL="0" lvl="0" indent="0">
              <a:buNone/>
            </a:pPr>
            <a:endParaRPr lang="es-EC" sz="2000" dirty="0">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xmlns="" val="4246476340"/>
              </p:ext>
            </p:extLst>
          </p:nvPr>
        </p:nvGraphicFramePr>
        <p:xfrm>
          <a:off x="2597119" y="4985737"/>
          <a:ext cx="3949762" cy="675511"/>
        </p:xfrm>
        <a:graphic>
          <a:graphicData uri="http://schemas.openxmlformats.org/drawingml/2006/table">
            <a:tbl>
              <a:tblPr firstRow="1" firstCol="1" bandRow="1">
                <a:tableStyleId>{5C22544A-7EE6-4342-B048-85BDC9FD1C3A}</a:tableStyleId>
              </a:tblPr>
              <a:tblGrid>
                <a:gridCol w="1974881"/>
                <a:gridCol w="1974881"/>
              </a:tblGrid>
              <a:tr h="330895">
                <a:tc>
                  <a:txBody>
                    <a:bodyPr/>
                    <a:lstStyle/>
                    <a:p>
                      <a:pPr algn="ctr">
                        <a:spcAft>
                          <a:spcPts val="600"/>
                        </a:spcAft>
                      </a:pPr>
                      <a:r>
                        <a:rPr lang="es-EC" sz="1500" dirty="0">
                          <a:effectLst/>
                          <a:latin typeface="Arial" pitchFamily="34" charset="0"/>
                          <a:cs typeface="Arial" pitchFamily="34" charset="0"/>
                        </a:rPr>
                        <a:t>Ciudad</a:t>
                      </a:r>
                      <a:endParaRPr lang="es-EC" sz="1400" dirty="0">
                        <a:effectLst/>
                        <a:latin typeface="Arial" pitchFamily="34" charset="0"/>
                        <a:ea typeface="Calibri"/>
                        <a:cs typeface="Arial" pitchFamily="34" charset="0"/>
                      </a:endParaRPr>
                    </a:p>
                  </a:txBody>
                  <a:tcPr marL="87163" marR="87163" marT="0" marB="0" anchor="ctr"/>
                </a:tc>
                <a:tc>
                  <a:txBody>
                    <a:bodyPr/>
                    <a:lstStyle/>
                    <a:p>
                      <a:pPr algn="ctr">
                        <a:spcAft>
                          <a:spcPts val="600"/>
                        </a:spcAft>
                      </a:pPr>
                      <a:r>
                        <a:rPr lang="es-EC" sz="1500" dirty="0">
                          <a:effectLst/>
                          <a:latin typeface="Arial" pitchFamily="34" charset="0"/>
                          <a:cs typeface="Arial" pitchFamily="34" charset="0"/>
                        </a:rPr>
                        <a:t>Sociedades Activas</a:t>
                      </a:r>
                      <a:endParaRPr lang="es-EC" sz="1400" dirty="0">
                        <a:effectLst/>
                        <a:latin typeface="Arial" pitchFamily="34" charset="0"/>
                        <a:ea typeface="Calibri"/>
                        <a:cs typeface="Arial" pitchFamily="34" charset="0"/>
                      </a:endParaRPr>
                    </a:p>
                  </a:txBody>
                  <a:tcPr marL="87163" marR="87163" marT="0" marB="0" anchor="ctr"/>
                </a:tc>
              </a:tr>
              <a:tr h="344616">
                <a:tc>
                  <a:txBody>
                    <a:bodyPr/>
                    <a:lstStyle/>
                    <a:p>
                      <a:pPr algn="ctr">
                        <a:spcAft>
                          <a:spcPts val="600"/>
                        </a:spcAft>
                      </a:pPr>
                      <a:r>
                        <a:rPr lang="es-EC" sz="1500" dirty="0">
                          <a:effectLst/>
                          <a:latin typeface="Arial" pitchFamily="34" charset="0"/>
                          <a:cs typeface="Arial" pitchFamily="34" charset="0"/>
                        </a:rPr>
                        <a:t>Guayaquil</a:t>
                      </a:r>
                      <a:endParaRPr lang="es-EC" sz="1400" dirty="0">
                        <a:effectLst/>
                        <a:latin typeface="Arial" pitchFamily="34" charset="0"/>
                        <a:ea typeface="Calibri"/>
                        <a:cs typeface="Arial" pitchFamily="34" charset="0"/>
                      </a:endParaRPr>
                    </a:p>
                  </a:txBody>
                  <a:tcPr marL="87163" marR="87163" marT="0" marB="0" anchor="ctr"/>
                </a:tc>
                <a:tc>
                  <a:txBody>
                    <a:bodyPr/>
                    <a:lstStyle/>
                    <a:p>
                      <a:pPr algn="ctr">
                        <a:spcAft>
                          <a:spcPts val="600"/>
                        </a:spcAft>
                      </a:pPr>
                      <a:r>
                        <a:rPr lang="es-EC" sz="1500" dirty="0">
                          <a:effectLst/>
                          <a:latin typeface="Arial" pitchFamily="34" charset="0"/>
                          <a:cs typeface="Arial" pitchFamily="34" charset="0"/>
                        </a:rPr>
                        <a:t>45.491</a:t>
                      </a:r>
                      <a:endParaRPr lang="es-EC" sz="1400" dirty="0">
                        <a:effectLst/>
                        <a:latin typeface="Arial" pitchFamily="34" charset="0"/>
                        <a:ea typeface="Calibri"/>
                        <a:cs typeface="Arial" pitchFamily="34" charset="0"/>
                      </a:endParaRPr>
                    </a:p>
                  </a:txBody>
                  <a:tcPr marL="87163" marR="87163" marT="0" marB="0" anchor="ctr"/>
                </a:tc>
              </a:tr>
            </a:tbl>
          </a:graphicData>
        </a:graphic>
      </p:graphicFrame>
    </p:spTree>
    <p:extLst>
      <p:ext uri="{BB962C8B-B14F-4D97-AF65-F5344CB8AC3E}">
        <p14:creationId xmlns:p14="http://schemas.microsoft.com/office/powerpoint/2010/main" xmlns="" val="3819988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Plan de Muestreo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76570" cy="3830043"/>
          </a:xfrm>
        </p:spPr>
        <p:txBody>
          <a:bodyPr>
            <a:noAutofit/>
          </a:bodyPr>
          <a:lstStyle/>
          <a:p>
            <a:pPr marL="0" lvl="0" indent="0">
              <a:buNone/>
            </a:pPr>
            <a:r>
              <a:rPr lang="es-EC" sz="2000" b="1" dirty="0" smtClean="0">
                <a:latin typeface="Arial" pitchFamily="34" charset="0"/>
                <a:cs typeface="Arial" pitchFamily="34" charset="0"/>
              </a:rPr>
              <a:t>DEFINICIÓN DE LA MUESTRA.</a:t>
            </a:r>
          </a:p>
          <a:p>
            <a:pPr marL="0" lvl="0" indent="0">
              <a:buNone/>
            </a:pPr>
            <a:endParaRPr lang="es-EC" sz="2000" b="1" dirty="0" smtClean="0">
              <a:latin typeface="Arial" pitchFamily="34" charset="0"/>
              <a:cs typeface="Arial" pitchFamily="34" charset="0"/>
            </a:endParaRPr>
          </a:p>
          <a:p>
            <a:r>
              <a:rPr lang="es-EC" sz="2000" dirty="0" smtClean="0">
                <a:latin typeface="Arial" pitchFamily="34" charset="0"/>
                <a:cs typeface="Arial" pitchFamily="34" charset="0"/>
              </a:rPr>
              <a:t>Muestreo </a:t>
            </a:r>
            <a:r>
              <a:rPr lang="es-EC" sz="2000" dirty="0">
                <a:latin typeface="Arial" pitchFamily="34" charset="0"/>
                <a:cs typeface="Arial" pitchFamily="34" charset="0"/>
              </a:rPr>
              <a:t>aleatorio estratificado</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smtClean="0">
                <a:latin typeface="Arial" pitchFamily="34" charset="0"/>
                <a:cs typeface="Arial" pitchFamily="34" charset="0"/>
              </a:rPr>
              <a:t>Nivel </a:t>
            </a:r>
            <a:r>
              <a:rPr lang="es-EC" sz="2000" dirty="0">
                <a:latin typeface="Arial" pitchFamily="34" charset="0"/>
                <a:cs typeface="Arial" pitchFamily="34" charset="0"/>
              </a:rPr>
              <a:t>de confianza del 90%, y un grado de significancia del 10</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a:latin typeface="Arial" pitchFamily="34" charset="0"/>
                <a:cs typeface="Arial" pitchFamily="34" charset="0"/>
              </a:rPr>
              <a:t>No se cuenta con información previa</a:t>
            </a:r>
            <a:r>
              <a:rPr lang="es-EC" sz="2000" dirty="0" smtClean="0">
                <a:latin typeface="Arial" pitchFamily="34" charset="0"/>
                <a:cs typeface="Arial" pitchFamily="34" charset="0"/>
              </a:rPr>
              <a:t>.</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2513805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a:spLocks noGrp="1"/>
          </p:cNvSpPr>
          <p:nvPr>
            <p:ph idx="1"/>
          </p:nvPr>
        </p:nvSpPr>
        <p:spPr>
          <a:xfrm>
            <a:off x="827584" y="3289212"/>
            <a:ext cx="4687746" cy="2660068"/>
          </a:xfrm>
        </p:spPr>
        <p:txBody>
          <a:bodyPr>
            <a:noAutofit/>
          </a:bodyPr>
          <a:lstStyle/>
          <a:p>
            <a:pPr marL="0" indent="0">
              <a:buNone/>
            </a:pPr>
            <a:r>
              <a:rPr lang="es-EC" sz="3200" dirty="0">
                <a:solidFill>
                  <a:schemeClr val="tx2">
                    <a:lumMod val="75000"/>
                    <a:lumOff val="25000"/>
                  </a:schemeClr>
                </a:solidFill>
                <a:effectLst>
                  <a:outerShdw blurRad="38100" dist="38100" dir="2700000" algn="tl">
                    <a:srgbClr val="000000">
                      <a:alpha val="43137"/>
                    </a:srgbClr>
                  </a:outerShdw>
                </a:effectLst>
                <a:latin typeface="Arial" pitchFamily="34" charset="0"/>
                <a:cs typeface="Arial" pitchFamily="34" charset="0"/>
              </a:rPr>
              <a:t>Autores:</a:t>
            </a:r>
          </a:p>
          <a:p>
            <a:pPr marL="0" indent="0">
              <a:buNone/>
            </a:pPr>
            <a:r>
              <a:rPr lang="es-EC" sz="2800" dirty="0" smtClean="0">
                <a:latin typeface="Arial" pitchFamily="34" charset="0"/>
                <a:cs typeface="Arial" pitchFamily="34" charset="0"/>
              </a:rPr>
              <a:t>Mario Cedeño Yépez</a:t>
            </a:r>
          </a:p>
          <a:p>
            <a:pPr marL="0" indent="0">
              <a:buNone/>
            </a:pPr>
            <a:r>
              <a:rPr lang="es-EC" sz="2800" dirty="0" smtClean="0">
                <a:latin typeface="Arial" pitchFamily="34" charset="0"/>
                <a:cs typeface="Arial" pitchFamily="34" charset="0"/>
              </a:rPr>
              <a:t>Humberto Villalta León</a:t>
            </a:r>
          </a:p>
          <a:p>
            <a:pPr marL="0" indent="0">
              <a:buNone/>
            </a:pPr>
            <a:r>
              <a:rPr lang="es-EC" sz="3200" dirty="0" smtClean="0">
                <a:solidFill>
                  <a:schemeClr val="tx2">
                    <a:lumMod val="75000"/>
                    <a:lumOff val="25000"/>
                  </a:schemeClr>
                </a:solidFill>
                <a:effectLst>
                  <a:outerShdw blurRad="38100" dist="38100" dir="2700000" algn="tl">
                    <a:srgbClr val="000000">
                      <a:alpha val="43137"/>
                    </a:srgbClr>
                  </a:outerShdw>
                </a:effectLst>
                <a:latin typeface="Arial" pitchFamily="34" charset="0"/>
                <a:cs typeface="Arial" pitchFamily="34" charset="0"/>
              </a:rPr>
              <a:t>Director</a:t>
            </a:r>
            <a:r>
              <a:rPr lang="es-EC" sz="3200" b="1" dirty="0" smtClean="0">
                <a:solidFill>
                  <a:schemeClr val="tx2">
                    <a:lumMod val="75000"/>
                    <a:lumOff val="25000"/>
                  </a:schemeClr>
                </a:solidFill>
                <a:effectLst>
                  <a:outerShdw blurRad="38100" dist="38100" dir="2700000" algn="tl">
                    <a:srgbClr val="000000">
                      <a:alpha val="43137"/>
                    </a:srgbClr>
                  </a:outerShdw>
                </a:effectLst>
                <a:latin typeface="Arial" pitchFamily="34" charset="0"/>
                <a:cs typeface="Arial" pitchFamily="34" charset="0"/>
              </a:rPr>
              <a:t>:</a:t>
            </a:r>
            <a:endParaRPr lang="es-EC" sz="2800" b="1" dirty="0" smtClean="0">
              <a:solidFill>
                <a:schemeClr val="tx2">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a:p>
            <a:pPr marL="0" indent="0">
              <a:buNone/>
            </a:pPr>
            <a:r>
              <a:rPr lang="es-EC" sz="2800" dirty="0" smtClean="0">
                <a:latin typeface="Arial" pitchFamily="34" charset="0"/>
                <a:cs typeface="Arial" pitchFamily="34" charset="0"/>
              </a:rPr>
              <a:t>Ing. Edgar Salas L.</a:t>
            </a:r>
            <a:endParaRPr lang="es-EC" sz="2800" dirty="0">
              <a:latin typeface="Arial" pitchFamily="34" charset="0"/>
              <a:cs typeface="Arial" pitchFamily="34" charset="0"/>
            </a:endParaRPr>
          </a:p>
        </p:txBody>
      </p:sp>
      <p:sp>
        <p:nvSpPr>
          <p:cNvPr id="12" name="4 Marcador de contenido"/>
          <p:cNvSpPr txBox="1">
            <a:spLocks/>
          </p:cNvSpPr>
          <p:nvPr/>
        </p:nvSpPr>
        <p:spPr>
          <a:xfrm>
            <a:off x="3851920" y="1714488"/>
            <a:ext cx="504950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Font typeface="Wingdings 2"/>
              <a:buNone/>
            </a:pPr>
            <a:r>
              <a:rPr lang="es-EC" sz="2500" dirty="0" smtClean="0">
                <a:latin typeface="Arial" pitchFamily="34" charset="0"/>
                <a:cs typeface="Arial" pitchFamily="34" charset="0"/>
              </a:rPr>
              <a:t>Rediseño de </a:t>
            </a:r>
            <a:r>
              <a:rPr lang="es-EC" sz="2800" dirty="0" smtClean="0">
                <a:latin typeface="Arial" pitchFamily="34" charset="0"/>
                <a:cs typeface="Arial" pitchFamily="34" charset="0"/>
              </a:rPr>
              <a:t>Imagen</a:t>
            </a:r>
            <a:r>
              <a:rPr lang="es-EC" sz="2500" dirty="0" smtClean="0">
                <a:latin typeface="Arial" pitchFamily="34" charset="0"/>
                <a:cs typeface="Arial" pitchFamily="34" charset="0"/>
              </a:rPr>
              <a:t> Corporativa</a:t>
            </a:r>
          </a:p>
          <a:p>
            <a:pPr marL="0" indent="0" algn="r">
              <a:buFont typeface="Wingdings 2"/>
              <a:buNone/>
            </a:pPr>
            <a:r>
              <a:rPr lang="es-EC" sz="2500" dirty="0" smtClean="0">
                <a:latin typeface="Arial" pitchFamily="34" charset="0"/>
                <a:cs typeface="Arial" pitchFamily="34" charset="0"/>
              </a:rPr>
              <a:t>FESP Cía. Ltda</a:t>
            </a:r>
            <a:r>
              <a:rPr lang="es-EC" sz="2500" dirty="0">
                <a:latin typeface="Arial" pitchFamily="34" charset="0"/>
                <a:cs typeface="Arial" pitchFamily="34" charset="0"/>
              </a:rPr>
              <a:t>.</a:t>
            </a:r>
            <a:endParaRPr lang="es-EC" sz="2500" dirty="0" smtClean="0">
              <a:latin typeface="Arial" pitchFamily="34" charset="0"/>
              <a:cs typeface="Arial" pitchFamily="34" charset="0"/>
            </a:endParaRPr>
          </a:p>
        </p:txBody>
      </p:sp>
      <p:sp>
        <p:nvSpPr>
          <p:cNvPr id="13" name="4 Marcador de contenido"/>
          <p:cNvSpPr txBox="1">
            <a:spLocks/>
          </p:cNvSpPr>
          <p:nvPr/>
        </p:nvSpPr>
        <p:spPr>
          <a:xfrm>
            <a:off x="2786050" y="1160306"/>
            <a:ext cx="611537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s-EC" sz="3400"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MATERIA DE GRADUACIÓN</a:t>
            </a:r>
          </a:p>
        </p:txBody>
      </p:sp>
    </p:spTree>
    <p:extLst>
      <p:ext uri="{BB962C8B-B14F-4D97-AF65-F5344CB8AC3E}">
        <p14:creationId xmlns:p14="http://schemas.microsoft.com/office/powerpoint/2010/main" xmlns="" val="221817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206843" y="4849836"/>
            <a:ext cx="2965557" cy="1070769"/>
          </a:xfrm>
          <a:prstGeom prst="rect">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Plan de Muestreo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76570" cy="3830043"/>
          </a:xfrm>
        </p:spPr>
        <p:txBody>
          <a:bodyPr>
            <a:noAutofit/>
          </a:bodyPr>
          <a:lstStyle/>
          <a:p>
            <a:pPr marL="0" lvl="0" indent="0">
              <a:buNone/>
            </a:pPr>
            <a:r>
              <a:rPr lang="es-EC" sz="2000" b="1" dirty="0" smtClean="0">
                <a:latin typeface="Arial" pitchFamily="34" charset="0"/>
                <a:cs typeface="Arial" pitchFamily="34" charset="0"/>
              </a:rPr>
              <a:t>DEFINICIÓN DE LA MUESTRA.</a:t>
            </a:r>
          </a:p>
          <a:p>
            <a:pPr marL="0" lvl="0" indent="0">
              <a:buNone/>
            </a:pPr>
            <a:endParaRPr lang="es-EC" sz="2000" b="1" dirty="0" smtClean="0">
              <a:latin typeface="Arial" pitchFamily="34" charset="0"/>
              <a:cs typeface="Arial" pitchFamily="34" charset="0"/>
            </a:endParaRPr>
          </a:p>
          <a:p>
            <a:r>
              <a:rPr lang="es-EC" sz="2000" dirty="0">
                <a:latin typeface="Arial" pitchFamily="34" charset="0"/>
                <a:cs typeface="Arial" pitchFamily="34" charset="0"/>
              </a:rPr>
              <a:t>n: Tamaño de la muestra.</a:t>
            </a:r>
          </a:p>
          <a:p>
            <a:r>
              <a:rPr lang="es-EC" sz="2000" dirty="0">
                <a:latin typeface="Arial" pitchFamily="34" charset="0"/>
                <a:cs typeface="Arial" pitchFamily="34" charset="0"/>
              </a:rPr>
              <a:t>Z: Porcentaje de datos que se alcanza dado un porcentaje de confianza del 90%.</a:t>
            </a:r>
          </a:p>
          <a:p>
            <a:r>
              <a:rPr lang="es-EC" sz="2000" dirty="0">
                <a:latin typeface="Arial" pitchFamily="34" charset="0"/>
                <a:cs typeface="Arial" pitchFamily="34" charset="0"/>
              </a:rPr>
              <a:t>p: Probabilidad de </a:t>
            </a:r>
            <a:r>
              <a:rPr lang="es-EC" sz="2000" dirty="0" smtClean="0">
                <a:latin typeface="Arial" pitchFamily="34" charset="0"/>
                <a:cs typeface="Arial" pitchFamily="34" charset="0"/>
              </a:rPr>
              <a:t>éxito.</a:t>
            </a:r>
            <a:endParaRPr lang="es-EC" sz="2000" dirty="0">
              <a:latin typeface="Arial" pitchFamily="34" charset="0"/>
              <a:cs typeface="Arial" pitchFamily="34" charset="0"/>
            </a:endParaRPr>
          </a:p>
          <a:p>
            <a:r>
              <a:rPr lang="es-EC" sz="2000" dirty="0">
                <a:latin typeface="Arial" pitchFamily="34" charset="0"/>
                <a:cs typeface="Arial" pitchFamily="34" charset="0"/>
              </a:rPr>
              <a:t>q: Probabilidad de fracaso.</a:t>
            </a:r>
          </a:p>
          <a:p>
            <a:r>
              <a:rPr lang="es-EC" sz="2000" dirty="0">
                <a:latin typeface="Arial" pitchFamily="34" charset="0"/>
                <a:cs typeface="Arial" pitchFamily="34" charset="0"/>
              </a:rPr>
              <a:t>D: Máximo error permisible.</a:t>
            </a:r>
          </a:p>
        </p:txBody>
      </p:sp>
      <p:pic>
        <p:nvPicPr>
          <p:cNvPr id="6" name="5 Imagen"/>
          <p:cNvPicPr/>
          <p:nvPr/>
        </p:nvPicPr>
        <p:blipFill>
          <a:blip r:embed="rId2" cstate="print"/>
          <a:srcRect/>
          <a:stretch>
            <a:fillRect/>
          </a:stretch>
        </p:blipFill>
        <p:spPr bwMode="auto">
          <a:xfrm>
            <a:off x="5308591" y="4941168"/>
            <a:ext cx="2762060" cy="888107"/>
          </a:xfrm>
          <a:prstGeom prst="rect">
            <a:avLst/>
          </a:prstGeom>
          <a:noFill/>
          <a:ln w="9525">
            <a:noFill/>
            <a:miter lim="800000"/>
            <a:headEnd/>
            <a:tailEnd/>
          </a:ln>
        </p:spPr>
      </p:pic>
    </p:spTree>
    <p:extLst>
      <p:ext uri="{BB962C8B-B14F-4D97-AF65-F5344CB8AC3E}">
        <p14:creationId xmlns:p14="http://schemas.microsoft.com/office/powerpoint/2010/main" xmlns="" val="198518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5638891" y="2714620"/>
            <a:ext cx="2965557" cy="3205985"/>
          </a:xfrm>
          <a:prstGeom prst="rect">
            <a:avLst/>
          </a:prstGeom>
          <a:solidFill>
            <a:srgbClr val="FFFFFF"/>
          </a:solidFill>
          <a:ln w="9525">
            <a:solidFill>
              <a:srgbClr val="000000"/>
            </a:solidFill>
            <a:miter lim="800000"/>
            <a:headEnd/>
            <a:tailEnd/>
          </a:ln>
          <a:effectLst>
            <a:outerShdw sy="50000" kx="2453608"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Plan de Muestreo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76570" cy="3830043"/>
          </a:xfrm>
        </p:spPr>
        <p:txBody>
          <a:bodyPr>
            <a:noAutofit/>
          </a:bodyPr>
          <a:lstStyle/>
          <a:p>
            <a:pPr marL="0" lvl="0" indent="0">
              <a:buNone/>
            </a:pPr>
            <a:r>
              <a:rPr lang="es-EC" sz="2000" b="1" dirty="0" smtClean="0">
                <a:latin typeface="Arial" pitchFamily="34" charset="0"/>
                <a:cs typeface="Arial" pitchFamily="34" charset="0"/>
              </a:rPr>
              <a:t>DEFINICIÓN DE LA MUESTRA.</a:t>
            </a:r>
          </a:p>
          <a:p>
            <a:pPr marL="0" lvl="0" indent="0">
              <a:buNone/>
            </a:pPr>
            <a:endParaRPr lang="es-EC" sz="2000" b="1" dirty="0" smtClean="0">
              <a:latin typeface="Arial" pitchFamily="34" charset="0"/>
              <a:cs typeface="Arial" pitchFamily="34" charset="0"/>
            </a:endParaRPr>
          </a:p>
          <a:p>
            <a:r>
              <a:rPr lang="es-EC" sz="2000" dirty="0">
                <a:latin typeface="Arial" pitchFamily="34" charset="0"/>
                <a:cs typeface="Arial" pitchFamily="34" charset="0"/>
              </a:rPr>
              <a:t>Sustituyendo datos </a:t>
            </a:r>
            <a:r>
              <a:rPr lang="es-EC" sz="2000" dirty="0" smtClean="0">
                <a:latin typeface="Arial" pitchFamily="34" charset="0"/>
                <a:cs typeface="Arial" pitchFamily="34" charset="0"/>
              </a:rPr>
              <a:t>quedaría:</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3"/>
          <p:cNvSpPr>
            <a:spLocks noChangeArrowheads="1"/>
          </p:cNvSpPr>
          <p:nvPr/>
        </p:nvSpPr>
        <p:spPr bwMode="auto">
          <a:xfrm>
            <a:off x="1835696" y="3666217"/>
            <a:ext cx="1368152"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Z = 1,64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D = 0,10</a:t>
            </a:r>
            <a:endParaRPr kumimoji="0" lang="es-EC"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p = 0,50</a:t>
            </a:r>
            <a:endParaRPr kumimoji="0" lang="es-EC"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i="0" u="none" strike="noStrike" cap="none" normalizeH="0" baseline="0" dirty="0" smtClean="0">
                <a:ln>
                  <a:noFill/>
                </a:ln>
                <a:solidFill>
                  <a:schemeClr val="tx1"/>
                </a:solidFill>
                <a:effectLst/>
                <a:latin typeface="Arial" pitchFamily="34" charset="0"/>
                <a:ea typeface="Calibri" pitchFamily="34" charset="0"/>
                <a:cs typeface="Arial" pitchFamily="34" charset="0"/>
              </a:rPr>
              <a:t>q = 0,50</a:t>
            </a:r>
            <a:endParaRPr kumimoji="0" lang="es-EC" sz="200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D:\Espol\Plan de Negocios\fórmula.jpg"/>
          <p:cNvPicPr>
            <a:picLocks noChangeAspect="1" noChangeArrowheads="1"/>
          </p:cNvPicPr>
          <p:nvPr/>
        </p:nvPicPr>
        <p:blipFill>
          <a:blip r:embed="rId2" cstate="print"/>
          <a:srcRect/>
          <a:stretch>
            <a:fillRect/>
          </a:stretch>
        </p:blipFill>
        <p:spPr bwMode="auto">
          <a:xfrm>
            <a:off x="5912083" y="2786058"/>
            <a:ext cx="2660445" cy="3115294"/>
          </a:xfrm>
          <a:prstGeom prst="rect">
            <a:avLst/>
          </a:prstGeom>
          <a:noFill/>
        </p:spPr>
      </p:pic>
    </p:spTree>
    <p:extLst>
      <p:ext uri="{BB962C8B-B14F-4D97-AF65-F5344CB8AC3E}">
        <p14:creationId xmlns:p14="http://schemas.microsoft.com/office/powerpoint/2010/main" xmlns="" val="3783925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7613517" cy="747447"/>
          </a:xfrm>
        </p:spPr>
        <p:txBody>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Resultados y Conclusiones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416530" cy="3830043"/>
          </a:xfrm>
        </p:spPr>
        <p:txBody>
          <a:bodyPr>
            <a:noAutofit/>
          </a:bodyPr>
          <a:lstStyle/>
          <a:p>
            <a:pPr lvl="0"/>
            <a:r>
              <a:rPr lang="es-EC" sz="2000" dirty="0">
                <a:latin typeface="Arial" pitchFamily="34" charset="0"/>
                <a:cs typeface="Arial" pitchFamily="34" charset="0"/>
              </a:rPr>
              <a:t>Se determinó que un 67% de los encuestados no tiene conocimiento de la </a:t>
            </a:r>
            <a:r>
              <a:rPr lang="es-EC" sz="2000" dirty="0" smtClean="0">
                <a:latin typeface="Arial" pitchFamily="34" charset="0"/>
                <a:cs typeface="Arial" pitchFamily="34" charset="0"/>
              </a:rPr>
              <a:t>existencia </a:t>
            </a:r>
            <a:r>
              <a:rPr lang="es-EC" sz="2000" dirty="0">
                <a:latin typeface="Arial" pitchFamily="34" charset="0"/>
                <a:cs typeface="Arial" pitchFamily="34" charset="0"/>
              </a:rPr>
              <a:t>de FESP Cía. Ltda. ni de los servicios de seguridad que esta ofrece</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Un </a:t>
            </a:r>
            <a:r>
              <a:rPr lang="es-EC" sz="2000" dirty="0">
                <a:latin typeface="Arial" pitchFamily="34" charset="0"/>
                <a:cs typeface="Arial" pitchFamily="34" charset="0"/>
              </a:rPr>
              <a:t>factor decisivo para el rediseño de imagen corporativa de FESP es que </a:t>
            </a:r>
            <a:r>
              <a:rPr lang="es-EC" sz="2000" dirty="0" smtClean="0">
                <a:latin typeface="Arial" pitchFamily="34" charset="0"/>
                <a:cs typeface="Arial" pitchFamily="34" charset="0"/>
              </a:rPr>
              <a:t>al 65% de </a:t>
            </a:r>
            <a:r>
              <a:rPr lang="es-EC" sz="2000" dirty="0">
                <a:latin typeface="Arial" pitchFamily="34" charset="0"/>
                <a:cs typeface="Arial" pitchFamily="34" charset="0"/>
              </a:rPr>
              <a:t>los encuestados </a:t>
            </a:r>
            <a:r>
              <a:rPr lang="es-EC" sz="2000" dirty="0" smtClean="0">
                <a:latin typeface="Arial" pitchFamily="34" charset="0"/>
                <a:cs typeface="Arial" pitchFamily="34" charset="0"/>
              </a:rPr>
              <a:t>la actual imagen no </a:t>
            </a:r>
            <a:r>
              <a:rPr lang="es-EC" sz="2000" dirty="0">
                <a:latin typeface="Arial" pitchFamily="34" charset="0"/>
                <a:cs typeface="Arial" pitchFamily="34" charset="0"/>
              </a:rPr>
              <a:t>les genera confianza y </a:t>
            </a:r>
            <a:r>
              <a:rPr lang="es-EC" sz="2000" dirty="0" smtClean="0">
                <a:latin typeface="Arial" pitchFamily="34" charset="0"/>
                <a:cs typeface="Arial" pitchFamily="34" charset="0"/>
              </a:rPr>
              <a:t>seguridad como tal.</a:t>
            </a:r>
          </a:p>
        </p:txBody>
      </p:sp>
    </p:spTree>
    <p:extLst>
      <p:ext uri="{BB962C8B-B14F-4D97-AF65-F5344CB8AC3E}">
        <p14:creationId xmlns:p14="http://schemas.microsoft.com/office/powerpoint/2010/main" xmlns="" val="3208888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7613517" cy="747447"/>
          </a:xfrm>
        </p:spPr>
        <p:txBody>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Resultados y Conclusiones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488538" cy="3830043"/>
          </a:xfrm>
        </p:spPr>
        <p:txBody>
          <a:bodyPr>
            <a:noAutofit/>
          </a:bodyPr>
          <a:lstStyle/>
          <a:p>
            <a:pPr lvl="0"/>
            <a:r>
              <a:rPr lang="es-EC" sz="2000" dirty="0">
                <a:latin typeface="Arial" pitchFamily="34" charset="0"/>
                <a:cs typeface="Arial" pitchFamily="34" charset="0"/>
              </a:rPr>
              <a:t>El elemento principal de la marca (el objetivo o target) llama la atención de </a:t>
            </a:r>
            <a:r>
              <a:rPr lang="es-EC" sz="2000" dirty="0" smtClean="0">
                <a:latin typeface="Arial" pitchFamily="34" charset="0"/>
                <a:cs typeface="Arial" pitchFamily="34" charset="0"/>
              </a:rPr>
              <a:t>un 35% de los encuestados </a:t>
            </a:r>
            <a:r>
              <a:rPr lang="es-EC" sz="2000" dirty="0">
                <a:latin typeface="Arial" pitchFamily="34" charset="0"/>
                <a:cs typeface="Arial" pitchFamily="34" charset="0"/>
              </a:rPr>
              <a:t>pero no genera en ellos ninguna expectativa, sobre todo en quienes ven la marca por primera vez.</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Se estableció que la </a:t>
            </a:r>
            <a:r>
              <a:rPr lang="es-EC" sz="2000" dirty="0">
                <a:latin typeface="Arial" pitchFamily="34" charset="0"/>
                <a:cs typeface="Arial" pitchFamily="34" charset="0"/>
              </a:rPr>
              <a:t>necesidad de renovarse y emprender nuevas metas es la causa principal por la que </a:t>
            </a:r>
            <a:r>
              <a:rPr lang="es-EC" sz="2000" dirty="0" smtClean="0">
                <a:latin typeface="Arial" pitchFamily="34" charset="0"/>
                <a:cs typeface="Arial" pitchFamily="34" charset="0"/>
              </a:rPr>
              <a:t>el 100% de los empleados de FESP </a:t>
            </a:r>
            <a:r>
              <a:rPr lang="es-EC" sz="2000" dirty="0">
                <a:latin typeface="Arial" pitchFamily="34" charset="0"/>
                <a:cs typeface="Arial" pitchFamily="34" charset="0"/>
              </a:rPr>
              <a:t>busca un rediseño de imagen, debido a que su actual imagen no proyecta lo que </a:t>
            </a:r>
            <a:r>
              <a:rPr lang="es-EC" sz="2000" dirty="0" smtClean="0">
                <a:latin typeface="Arial" pitchFamily="34" charset="0"/>
                <a:cs typeface="Arial" pitchFamily="34" charset="0"/>
              </a:rPr>
              <a:t>quieren </a:t>
            </a:r>
            <a:r>
              <a:rPr lang="es-EC" sz="2000" dirty="0">
                <a:latin typeface="Arial" pitchFamily="34" charset="0"/>
                <a:cs typeface="Arial" pitchFamily="34" charset="0"/>
              </a:rPr>
              <a:t>representar como compañía de seguridad.</a:t>
            </a:r>
            <a:endParaRPr lang="es-EC" sz="2000" dirty="0" smtClean="0">
              <a:latin typeface="Arial" pitchFamily="34" charset="0"/>
              <a:cs typeface="Arial" pitchFamily="34" charset="0"/>
            </a:endParaRPr>
          </a:p>
        </p:txBody>
      </p:sp>
    </p:spTree>
    <p:extLst>
      <p:ext uri="{BB962C8B-B14F-4D97-AF65-F5344CB8AC3E}">
        <p14:creationId xmlns:p14="http://schemas.microsoft.com/office/powerpoint/2010/main" xmlns="" val="1996869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contenido"/>
          <p:cNvSpPr txBox="1">
            <a:spLocks/>
          </p:cNvSpPr>
          <p:nvPr/>
        </p:nvSpPr>
        <p:spPr>
          <a:xfrm>
            <a:off x="3491880" y="1952394"/>
            <a:ext cx="540954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s-EC" sz="3800" b="1" dirty="0" smtClean="0">
                <a:effectLst>
                  <a:outerShdw blurRad="38100" dist="38100" dir="2700000" algn="tl">
                    <a:srgbClr val="000000">
                      <a:alpha val="43137"/>
                    </a:srgbClr>
                  </a:outerShdw>
                </a:effectLst>
                <a:latin typeface="Arial" pitchFamily="34" charset="0"/>
                <a:cs typeface="Arial" pitchFamily="34" charset="0"/>
              </a:rPr>
              <a:t>Plan de Desarrollo</a:t>
            </a:r>
            <a:endParaRPr lang="es-EC" sz="38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2" descr="C:\Users\CHUCHO\Desktop\ESP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10" y="1627180"/>
            <a:ext cx="2636652" cy="252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http://www.negocioselectronicoshoy.com/wp-content/uploads/2010/01/marca-registrada.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667" b="95000" l="4954" r="98762"/>
                    </a14:imgEffect>
                  </a14:imgLayer>
                </a14:imgProps>
              </a:ext>
              <a:ext uri="{28A0092B-C50C-407E-A947-70E740481C1C}">
                <a14:useLocalDpi xmlns:a14="http://schemas.microsoft.com/office/drawing/2010/main" xmlns="" val="0"/>
              </a:ext>
            </a:extLst>
          </a:blip>
          <a:srcRect/>
          <a:stretch>
            <a:fillRect/>
          </a:stretch>
        </p:blipFill>
        <p:spPr bwMode="auto">
          <a:xfrm>
            <a:off x="3583657" y="3429000"/>
            <a:ext cx="3076575"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9774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Plan de Desarrollo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776570" cy="3830043"/>
          </a:xfrm>
        </p:spPr>
        <p:txBody>
          <a:bodyPr>
            <a:noAutofit/>
          </a:bodyPr>
          <a:lstStyle/>
          <a:p>
            <a:pPr marL="0" lvl="0" indent="0">
              <a:buNone/>
            </a:pPr>
            <a:r>
              <a:rPr lang="es-EC" sz="2000" b="1" dirty="0" smtClean="0">
                <a:latin typeface="Arial" pitchFamily="34" charset="0"/>
                <a:cs typeface="Arial" pitchFamily="34" charset="0"/>
              </a:rPr>
              <a:t>ANTECEDENTES</a:t>
            </a:r>
          </a:p>
          <a:p>
            <a:pPr marL="0" lvl="0" indent="0">
              <a:buNone/>
            </a:pPr>
            <a:endParaRPr lang="es-EC" sz="2000" b="1" dirty="0" smtClean="0">
              <a:latin typeface="Arial" pitchFamily="34" charset="0"/>
              <a:cs typeface="Arial" pitchFamily="34" charset="0"/>
            </a:endParaRPr>
          </a:p>
          <a:p>
            <a:r>
              <a:rPr lang="es-EC" sz="2000" dirty="0" smtClean="0">
                <a:latin typeface="Arial" pitchFamily="34" charset="0"/>
                <a:cs typeface="Arial" pitchFamily="34" charset="0"/>
              </a:rPr>
              <a:t>Mediante </a:t>
            </a:r>
            <a:r>
              <a:rPr lang="es-EC" sz="2000" dirty="0">
                <a:latin typeface="Arial" pitchFamily="34" charset="0"/>
                <a:cs typeface="Arial" pitchFamily="34" charset="0"/>
              </a:rPr>
              <a:t>el estudio de mercado efectuado se ha podido identificar las preferencias, gustos, apreciaciones y actitudes del consumidor sobre la imagen que proyecta la </a:t>
            </a:r>
            <a:r>
              <a:rPr lang="es-EC" sz="2000" dirty="0" smtClean="0">
                <a:latin typeface="Arial" pitchFamily="34" charset="0"/>
                <a:cs typeface="Arial" pitchFamily="34" charset="0"/>
              </a:rPr>
              <a:t>empresa </a:t>
            </a:r>
            <a:r>
              <a:rPr lang="es-EC" sz="2000" dirty="0">
                <a:latin typeface="Arial" pitchFamily="34" charset="0"/>
                <a:cs typeface="Arial" pitchFamily="34" charset="0"/>
              </a:rPr>
              <a:t>y los servicios que ésta ofrece</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a:latin typeface="Arial" pitchFamily="34" charset="0"/>
                <a:cs typeface="Arial" pitchFamily="34" charset="0"/>
              </a:rPr>
              <a:t>También determinamos el elevado interés y expectativa de </a:t>
            </a:r>
            <a:r>
              <a:rPr lang="es-EC" sz="2000" dirty="0" smtClean="0">
                <a:latin typeface="Arial" pitchFamily="34" charset="0"/>
                <a:cs typeface="Arial" pitchFamily="34" charset="0"/>
              </a:rPr>
              <a:t>los empleados hacia el rediseño de la imagen corporativa de la compañía.</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2843145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F.O.D.A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714166"/>
            <a:ext cx="7920586" cy="4739170"/>
          </a:xfrm>
        </p:spPr>
        <p:txBody>
          <a:bodyPr>
            <a:noAutofit/>
          </a:bodyPr>
          <a:lstStyle/>
          <a:p>
            <a:pPr marL="0" lvl="0" indent="0">
              <a:buNone/>
            </a:pPr>
            <a:r>
              <a:rPr lang="es-EC" sz="2000" b="1" dirty="0" smtClean="0">
                <a:latin typeface="Arial" pitchFamily="34" charset="0"/>
                <a:cs typeface="Arial" pitchFamily="34" charset="0"/>
              </a:rPr>
              <a:t>FORTALEZAS</a:t>
            </a:r>
          </a:p>
          <a:p>
            <a:pPr marL="0" lvl="0" indent="0">
              <a:buNone/>
            </a:pPr>
            <a:endParaRPr lang="es-EC" sz="2000" b="1" dirty="0" smtClean="0">
              <a:latin typeface="Arial" pitchFamily="34" charset="0"/>
              <a:cs typeface="Arial" pitchFamily="34" charset="0"/>
            </a:endParaRPr>
          </a:p>
          <a:p>
            <a:r>
              <a:rPr lang="es-EC" sz="2000" dirty="0" smtClean="0">
                <a:latin typeface="Arial" pitchFamily="34" charset="0"/>
                <a:cs typeface="Arial" pitchFamily="34" charset="0"/>
              </a:rPr>
              <a:t>Personal </a:t>
            </a:r>
            <a:r>
              <a:rPr lang="es-EC" sz="2000" dirty="0">
                <a:latin typeface="Arial" pitchFamily="34" charset="0"/>
                <a:cs typeface="Arial" pitchFamily="34" charset="0"/>
              </a:rPr>
              <a:t>de gran nivel y capacidad </a:t>
            </a:r>
            <a:r>
              <a:rPr lang="es-EC" sz="2000" dirty="0" smtClean="0">
                <a:latin typeface="Arial" pitchFamily="34" charset="0"/>
                <a:cs typeface="Arial" pitchFamily="34" charset="0"/>
              </a:rPr>
              <a:t>profesional.</a:t>
            </a:r>
          </a:p>
          <a:p>
            <a:endParaRPr lang="es-EC" sz="2000" dirty="0">
              <a:latin typeface="Arial" pitchFamily="34" charset="0"/>
              <a:cs typeface="Arial" pitchFamily="34" charset="0"/>
            </a:endParaRPr>
          </a:p>
          <a:p>
            <a:r>
              <a:rPr lang="es-EC" sz="2000" dirty="0" smtClean="0">
                <a:latin typeface="Arial" pitchFamily="34" charset="0"/>
                <a:cs typeface="Arial" pitchFamily="34" charset="0"/>
              </a:rPr>
              <a:t>Espacio </a:t>
            </a:r>
            <a:r>
              <a:rPr lang="es-EC" sz="2000" dirty="0">
                <a:latin typeface="Arial" pitchFamily="34" charset="0"/>
                <a:cs typeface="Arial" pitchFamily="34" charset="0"/>
              </a:rPr>
              <a:t>propio para el desarrollo del </a:t>
            </a:r>
            <a:r>
              <a:rPr lang="es-EC" sz="2000" dirty="0" smtClean="0">
                <a:latin typeface="Arial" pitchFamily="34" charset="0"/>
                <a:cs typeface="Arial" pitchFamily="34" charset="0"/>
              </a:rPr>
              <a:t>proyecto</a:t>
            </a:r>
            <a:r>
              <a:rPr lang="es-EC" sz="2000" dirty="0">
                <a:latin typeface="Arial" pitchFamily="34" charset="0"/>
                <a:cs typeface="Arial" pitchFamily="34" charset="0"/>
              </a:rPr>
              <a:t> </a:t>
            </a:r>
            <a:r>
              <a:rPr lang="es-EC" sz="2000" dirty="0" smtClean="0">
                <a:latin typeface="Arial" pitchFamily="34" charset="0"/>
                <a:cs typeface="Arial" pitchFamily="34" charset="0"/>
              </a:rPr>
              <a:t>y acceso </a:t>
            </a:r>
            <a:r>
              <a:rPr lang="es-EC" sz="2000" dirty="0">
                <a:latin typeface="Arial" pitchFamily="34" charset="0"/>
                <a:cs typeface="Arial" pitchFamily="34" charset="0"/>
              </a:rPr>
              <a:t>inmediato a la información de la Compañía.</a:t>
            </a:r>
            <a:endParaRPr lang="es-EC" sz="2000" dirty="0" smtClean="0">
              <a:latin typeface="Arial" pitchFamily="34" charset="0"/>
              <a:cs typeface="Arial" pitchFamily="34" charset="0"/>
            </a:endParaRPr>
          </a:p>
          <a:p>
            <a:endParaRPr lang="es-EC" sz="2000" dirty="0">
              <a:latin typeface="Arial" pitchFamily="34" charset="0"/>
              <a:cs typeface="Arial" pitchFamily="34" charset="0"/>
            </a:endParaRPr>
          </a:p>
          <a:p>
            <a:pPr marL="0" lvl="0" indent="0">
              <a:buNone/>
            </a:pPr>
            <a:r>
              <a:rPr lang="es-EC" sz="2000" b="1" dirty="0" smtClean="0">
                <a:latin typeface="Arial" pitchFamily="34" charset="0"/>
                <a:cs typeface="Arial" pitchFamily="34" charset="0"/>
              </a:rPr>
              <a:t>OPORTUNIDADES</a:t>
            </a:r>
            <a:endParaRPr lang="es-EC" sz="2000" b="1" dirty="0">
              <a:latin typeface="Arial" pitchFamily="34" charset="0"/>
              <a:cs typeface="Arial" pitchFamily="34" charset="0"/>
            </a:endParaRPr>
          </a:p>
          <a:p>
            <a:pPr marL="0" lvl="0" indent="0">
              <a:buNone/>
            </a:pPr>
            <a:endParaRPr lang="es-EC" sz="2000" b="1" dirty="0">
              <a:latin typeface="Arial" pitchFamily="34" charset="0"/>
              <a:cs typeface="Arial" pitchFamily="34" charset="0"/>
            </a:endParaRPr>
          </a:p>
          <a:p>
            <a:r>
              <a:rPr lang="es-EC" sz="2000" dirty="0" smtClean="0">
                <a:latin typeface="Arial" pitchFamily="34" charset="0"/>
                <a:cs typeface="Arial" pitchFamily="34" charset="0"/>
              </a:rPr>
              <a:t>El </a:t>
            </a:r>
            <a:r>
              <a:rPr lang="es-EC" sz="2000" dirty="0">
                <a:latin typeface="Arial" pitchFamily="34" charset="0"/>
                <a:cs typeface="Arial" pitchFamily="34" charset="0"/>
              </a:rPr>
              <a:t>interés por parte del personal administrativo de llevar a cabo el proyecto.</a:t>
            </a:r>
          </a:p>
          <a:p>
            <a:endParaRPr lang="es-EC" sz="2000" dirty="0">
              <a:latin typeface="Arial" pitchFamily="34" charset="0"/>
              <a:cs typeface="Arial" pitchFamily="34" charset="0"/>
            </a:endParaRPr>
          </a:p>
          <a:p>
            <a:r>
              <a:rPr lang="es-EC" sz="2000" dirty="0" smtClean="0">
                <a:latin typeface="Arial" pitchFamily="34" charset="0"/>
                <a:cs typeface="Arial" pitchFamily="34" charset="0"/>
              </a:rPr>
              <a:t>Ubicación </a:t>
            </a:r>
            <a:r>
              <a:rPr lang="es-EC" sz="2000" dirty="0">
                <a:latin typeface="Arial" pitchFamily="34" charset="0"/>
                <a:cs typeface="Arial" pitchFamily="34" charset="0"/>
              </a:rPr>
              <a:t>de la empresa en un sector socioeconómico fuerte.</a:t>
            </a:r>
          </a:p>
          <a:p>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3349132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F.O.D.A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714166"/>
            <a:ext cx="7920586" cy="4739170"/>
          </a:xfrm>
        </p:spPr>
        <p:txBody>
          <a:bodyPr>
            <a:noAutofit/>
          </a:bodyPr>
          <a:lstStyle/>
          <a:p>
            <a:pPr marL="0" lvl="0" indent="0">
              <a:buNone/>
            </a:pPr>
            <a:r>
              <a:rPr lang="es-EC" sz="2000" b="1" dirty="0" smtClean="0">
                <a:latin typeface="Arial" pitchFamily="34" charset="0"/>
                <a:cs typeface="Arial" pitchFamily="34" charset="0"/>
              </a:rPr>
              <a:t>DEBILIDADES</a:t>
            </a:r>
          </a:p>
          <a:p>
            <a:pPr marL="0" lvl="0" indent="0">
              <a:buNone/>
            </a:pPr>
            <a:endParaRPr lang="es-EC" sz="2000" b="1" dirty="0" smtClean="0">
              <a:latin typeface="Arial" pitchFamily="34" charset="0"/>
              <a:cs typeface="Arial" pitchFamily="34" charset="0"/>
            </a:endParaRPr>
          </a:p>
          <a:p>
            <a:r>
              <a:rPr lang="es-EC" sz="2000" dirty="0" smtClean="0">
                <a:latin typeface="Arial" pitchFamily="34" charset="0"/>
                <a:cs typeface="Arial" pitchFamily="34" charset="0"/>
              </a:rPr>
              <a:t>El </a:t>
            </a:r>
            <a:r>
              <a:rPr lang="es-EC" sz="2000" dirty="0">
                <a:latin typeface="Arial" pitchFamily="34" charset="0"/>
                <a:cs typeface="Arial" pitchFamily="34" charset="0"/>
              </a:rPr>
              <a:t>bajo presupuesto asignado a la publicidad en la compañía.</a:t>
            </a:r>
            <a:endParaRPr lang="es-EC" sz="2000" dirty="0" smtClean="0">
              <a:latin typeface="Arial" pitchFamily="34" charset="0"/>
              <a:cs typeface="Arial" pitchFamily="34" charset="0"/>
            </a:endParaRPr>
          </a:p>
          <a:p>
            <a:endParaRPr lang="es-EC" sz="2000" dirty="0">
              <a:latin typeface="Arial" pitchFamily="34" charset="0"/>
              <a:cs typeface="Arial" pitchFamily="34" charset="0"/>
            </a:endParaRPr>
          </a:p>
          <a:p>
            <a:r>
              <a:rPr lang="es-EC" sz="2000" dirty="0" smtClean="0">
                <a:latin typeface="Arial" pitchFamily="34" charset="0"/>
                <a:cs typeface="Arial" pitchFamily="34" charset="0"/>
              </a:rPr>
              <a:t>La </a:t>
            </a:r>
            <a:r>
              <a:rPr lang="es-EC" sz="2000" dirty="0">
                <a:latin typeface="Arial" pitchFamily="34" charset="0"/>
                <a:cs typeface="Arial" pitchFamily="34" charset="0"/>
              </a:rPr>
              <a:t>reducida área de trabajo para realizar el proyecto.</a:t>
            </a:r>
            <a:endParaRPr lang="es-EC" sz="2000" dirty="0" smtClean="0">
              <a:latin typeface="Arial" pitchFamily="34" charset="0"/>
              <a:cs typeface="Arial" pitchFamily="34" charset="0"/>
            </a:endParaRPr>
          </a:p>
          <a:p>
            <a:endParaRPr lang="es-EC" sz="2000" dirty="0">
              <a:latin typeface="Arial" pitchFamily="34" charset="0"/>
              <a:cs typeface="Arial" pitchFamily="34" charset="0"/>
            </a:endParaRPr>
          </a:p>
          <a:p>
            <a:pPr marL="0" lvl="0" indent="0">
              <a:buNone/>
            </a:pPr>
            <a:r>
              <a:rPr lang="es-EC" sz="2000" b="1" dirty="0" smtClean="0">
                <a:latin typeface="Arial" pitchFamily="34" charset="0"/>
                <a:cs typeface="Arial" pitchFamily="34" charset="0"/>
              </a:rPr>
              <a:t>AMENAZAS</a:t>
            </a:r>
            <a:endParaRPr lang="es-EC" sz="2000" b="1" dirty="0">
              <a:latin typeface="Arial" pitchFamily="34" charset="0"/>
              <a:cs typeface="Arial" pitchFamily="34" charset="0"/>
            </a:endParaRPr>
          </a:p>
          <a:p>
            <a:pPr marL="0" lvl="0" indent="0">
              <a:buNone/>
            </a:pPr>
            <a:endParaRPr lang="es-EC" sz="2000" b="1" dirty="0">
              <a:latin typeface="Arial" pitchFamily="34" charset="0"/>
              <a:cs typeface="Arial" pitchFamily="34" charset="0"/>
            </a:endParaRPr>
          </a:p>
          <a:p>
            <a:r>
              <a:rPr lang="es-EC" sz="2000" dirty="0" smtClean="0">
                <a:latin typeface="Arial" pitchFamily="34" charset="0"/>
                <a:cs typeface="Arial" pitchFamily="34" charset="0"/>
              </a:rPr>
              <a:t>El </a:t>
            </a:r>
            <a:r>
              <a:rPr lang="es-EC" sz="2000" dirty="0">
                <a:latin typeface="Arial" pitchFamily="34" charset="0"/>
                <a:cs typeface="Arial" pitchFamily="34" charset="0"/>
              </a:rPr>
              <a:t>poco tiempo para desarrollar el proyecto</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smtClean="0">
                <a:latin typeface="Arial" pitchFamily="34" charset="0"/>
                <a:cs typeface="Arial" pitchFamily="34" charset="0"/>
              </a:rPr>
              <a:t>El </a:t>
            </a:r>
            <a:r>
              <a:rPr lang="es-EC" sz="2000" dirty="0">
                <a:latin typeface="Arial" pitchFamily="34" charset="0"/>
                <a:cs typeface="Arial" pitchFamily="34" charset="0"/>
              </a:rPr>
              <a:t>desconocimiento de la marca por parte de los </a:t>
            </a:r>
            <a:r>
              <a:rPr lang="es-EC" sz="2000" dirty="0" smtClean="0">
                <a:latin typeface="Arial" pitchFamily="34" charset="0"/>
                <a:cs typeface="Arial" pitchFamily="34" charset="0"/>
              </a:rPr>
              <a:t>consumidores.</a:t>
            </a:r>
            <a:endParaRPr lang="es-EC" sz="2000" dirty="0">
              <a:latin typeface="Arial" pitchFamily="34" charset="0"/>
              <a:cs typeface="Arial" pitchFamily="34" charset="0"/>
            </a:endParaRPr>
          </a:p>
          <a:p>
            <a:endParaRPr lang="es-EC" sz="2000" dirty="0">
              <a:latin typeface="Arial" pitchFamily="34" charset="0"/>
              <a:cs typeface="Arial" pitchFamily="34" charset="0"/>
            </a:endParaRPr>
          </a:p>
          <a:p>
            <a:r>
              <a:rPr lang="es-EC" sz="2000" dirty="0" smtClean="0">
                <a:latin typeface="Arial" pitchFamily="34" charset="0"/>
                <a:cs typeface="Arial" pitchFamily="34" charset="0"/>
              </a:rPr>
              <a:t>El </a:t>
            </a:r>
            <a:r>
              <a:rPr lang="es-EC" sz="2000" dirty="0">
                <a:latin typeface="Arial" pitchFamily="34" charset="0"/>
                <a:cs typeface="Arial" pitchFamily="34" charset="0"/>
              </a:rPr>
              <a:t>posicionamiento que tiene la competencia en el mercado.</a:t>
            </a:r>
          </a:p>
          <a:p>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283928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Introducción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714166"/>
            <a:ext cx="5328298" cy="3830043"/>
          </a:xfrm>
        </p:spPr>
        <p:txBody>
          <a:bodyPr>
            <a:noAutofit/>
          </a:bodyPr>
          <a:lstStyle/>
          <a:p>
            <a:pPr marL="0" lvl="0" indent="0">
              <a:buNone/>
            </a:pPr>
            <a:r>
              <a:rPr lang="es-EC" sz="2000" dirty="0">
                <a:latin typeface="Arial" pitchFamily="34" charset="0"/>
                <a:cs typeface="Arial" pitchFamily="34" charset="0"/>
              </a:rPr>
              <a:t>En la actualidad</a:t>
            </a:r>
            <a:r>
              <a:rPr lang="es-EC" sz="2000" dirty="0" smtClean="0">
                <a:latin typeface="Arial" pitchFamily="34" charset="0"/>
                <a:cs typeface="Arial" pitchFamily="34" charset="0"/>
              </a:rPr>
              <a:t>, </a:t>
            </a:r>
            <a:r>
              <a:rPr lang="es-EC" sz="2000" dirty="0">
                <a:latin typeface="Arial" pitchFamily="34" charset="0"/>
                <a:cs typeface="Arial" pitchFamily="34" charset="0"/>
              </a:rPr>
              <a:t>una institución </a:t>
            </a:r>
            <a:r>
              <a:rPr lang="es-EC" sz="2000" dirty="0" smtClean="0">
                <a:latin typeface="Arial" pitchFamily="34" charset="0"/>
                <a:cs typeface="Arial" pitchFamily="34" charset="0"/>
              </a:rPr>
              <a:t>sea pública </a:t>
            </a:r>
            <a:r>
              <a:rPr lang="es-EC" sz="2000" dirty="0">
                <a:latin typeface="Arial" pitchFamily="34" charset="0"/>
                <a:cs typeface="Arial" pitchFamily="34" charset="0"/>
              </a:rPr>
              <a:t>o </a:t>
            </a:r>
            <a:r>
              <a:rPr lang="es-EC" sz="2000" dirty="0" smtClean="0">
                <a:latin typeface="Arial" pitchFamily="34" charset="0"/>
                <a:cs typeface="Arial" pitchFamily="34" charset="0"/>
              </a:rPr>
              <a:t>privada, </a:t>
            </a:r>
            <a:r>
              <a:rPr lang="es-EC" sz="2000" dirty="0">
                <a:latin typeface="Arial" pitchFamily="34" charset="0"/>
                <a:cs typeface="Arial" pitchFamily="34" charset="0"/>
              </a:rPr>
              <a:t>o un producto requieren incuestionablemente una imagen </a:t>
            </a:r>
            <a:r>
              <a:rPr lang="es-EC" sz="2000" dirty="0" smtClean="0">
                <a:latin typeface="Arial" pitchFamily="34" charset="0"/>
                <a:cs typeface="Arial" pitchFamily="34" charset="0"/>
              </a:rPr>
              <a:t>oficial, </a:t>
            </a:r>
            <a:r>
              <a:rPr lang="es-EC" sz="2000" dirty="0">
                <a:latin typeface="Arial" pitchFamily="34" charset="0"/>
                <a:cs typeface="Arial" pitchFamily="34" charset="0"/>
              </a:rPr>
              <a:t>que los identifique y distinga, y que </a:t>
            </a:r>
            <a:r>
              <a:rPr lang="es-EC" sz="2000" dirty="0" smtClean="0">
                <a:latin typeface="Arial" pitchFamily="34" charset="0"/>
                <a:cs typeface="Arial" pitchFamily="34" charset="0"/>
              </a:rPr>
              <a:t>contribuya a </a:t>
            </a:r>
            <a:r>
              <a:rPr lang="es-EC" sz="2000" dirty="0">
                <a:latin typeface="Arial" pitchFamily="34" charset="0"/>
                <a:cs typeface="Arial" pitchFamily="34" charset="0"/>
              </a:rPr>
              <a:t>comunicarse con el público</a:t>
            </a:r>
            <a:r>
              <a:rPr lang="es-EC" sz="2000" dirty="0" smtClean="0">
                <a:latin typeface="Arial" pitchFamily="34" charset="0"/>
                <a:cs typeface="Arial" pitchFamily="34" charset="0"/>
              </a:rPr>
              <a:t>.</a:t>
            </a:r>
          </a:p>
          <a:p>
            <a:pPr marL="0" lvl="0" indent="0">
              <a:buNone/>
            </a:pPr>
            <a:endParaRPr lang="es-EC" sz="2000" dirty="0">
              <a:latin typeface="Arial" pitchFamily="34" charset="0"/>
              <a:cs typeface="Arial" pitchFamily="34" charset="0"/>
            </a:endParaRPr>
          </a:p>
          <a:p>
            <a:pPr marL="0" lvl="0" indent="0">
              <a:buNone/>
            </a:pPr>
            <a:r>
              <a:rPr lang="es-EC" sz="2000" dirty="0">
                <a:latin typeface="Arial" pitchFamily="34" charset="0"/>
                <a:cs typeface="Arial" pitchFamily="34" charset="0"/>
              </a:rPr>
              <a:t>Este manual recoge las visualizaciones </a:t>
            </a:r>
            <a:r>
              <a:rPr lang="es-EC" sz="2000" dirty="0" smtClean="0">
                <a:latin typeface="Arial" pitchFamily="34" charset="0"/>
                <a:cs typeface="Arial" pitchFamily="34" charset="0"/>
              </a:rPr>
              <a:t>de </a:t>
            </a:r>
            <a:r>
              <a:rPr lang="es-EC" sz="2000" dirty="0">
                <a:latin typeface="Arial" pitchFamily="34" charset="0"/>
                <a:cs typeface="Arial" pitchFamily="34" charset="0"/>
              </a:rPr>
              <a:t>la marca </a:t>
            </a:r>
            <a:r>
              <a:rPr lang="es-EC" sz="2000" dirty="0" smtClean="0">
                <a:latin typeface="Arial" pitchFamily="34" charset="0"/>
                <a:cs typeface="Arial" pitchFamily="34" charset="0"/>
              </a:rPr>
              <a:t>FESP </a:t>
            </a:r>
            <a:r>
              <a:rPr lang="es-EC" sz="2000" dirty="0">
                <a:latin typeface="Arial" pitchFamily="34" charset="0"/>
                <a:cs typeface="Arial" pitchFamily="34" charset="0"/>
              </a:rPr>
              <a:t>y fija </a:t>
            </a:r>
            <a:r>
              <a:rPr lang="es-EC" sz="2000" dirty="0" smtClean="0">
                <a:latin typeface="Arial" pitchFamily="34" charset="0"/>
                <a:cs typeface="Arial" pitchFamily="34" charset="0"/>
              </a:rPr>
              <a:t>normas </a:t>
            </a:r>
            <a:r>
              <a:rPr lang="es-EC" sz="2000" dirty="0">
                <a:latin typeface="Arial" pitchFamily="34" charset="0"/>
                <a:cs typeface="Arial" pitchFamily="34" charset="0"/>
              </a:rPr>
              <a:t>que regulan sus aplicaciones de forma coherente.  Es imprescindible que </a:t>
            </a:r>
            <a:r>
              <a:rPr lang="es-EC" sz="2000" dirty="0" smtClean="0">
                <a:latin typeface="Arial" pitchFamily="34" charset="0"/>
                <a:cs typeface="Arial" pitchFamily="34" charset="0"/>
              </a:rPr>
              <a:t>esta imagen sea implantada </a:t>
            </a:r>
            <a:r>
              <a:rPr lang="es-EC" sz="2000" dirty="0">
                <a:latin typeface="Arial" pitchFamily="34" charset="0"/>
                <a:cs typeface="Arial" pitchFamily="34" charset="0"/>
              </a:rPr>
              <a:t>de modo global en todas las actividades y servicios de la </a:t>
            </a:r>
            <a:r>
              <a:rPr lang="es-EC" sz="2000" dirty="0" smtClean="0">
                <a:latin typeface="Arial" pitchFamily="34" charset="0"/>
                <a:cs typeface="Arial" pitchFamily="34" charset="0"/>
              </a:rPr>
              <a:t>empresa.</a:t>
            </a:r>
            <a:endParaRPr lang="es-EC" sz="2000" dirty="0">
              <a:latin typeface="Arial" pitchFamily="34" charset="0"/>
              <a:cs typeface="Arial" pitchFamily="34" charset="0"/>
            </a:endParaRPr>
          </a:p>
        </p:txBody>
      </p:sp>
      <p:pic>
        <p:nvPicPr>
          <p:cNvPr id="7" name="Picture 2" descr="http://www.fierros.com.co/uploads/images/ediciones/edicion_especial2/tips-para-desarrollo-de-marc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3298" y="3140968"/>
            <a:ext cx="2753247" cy="280831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63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1196752"/>
            <a:ext cx="7613517" cy="747447"/>
          </a:xfrm>
        </p:spPr>
        <p:txBody>
          <a:bodyPr>
            <a:normAutofit fontScale="90000"/>
          </a:bodyPr>
          <a:lstStyle/>
          <a:p>
            <a:r>
              <a:rPr lang="es-ES" sz="4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IDENTIFICACIÓN DE OBJETIVOS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290230"/>
            <a:ext cx="7488538" cy="3830043"/>
          </a:xfrm>
        </p:spPr>
        <p:txBody>
          <a:bodyPr>
            <a:noAutofit/>
          </a:bodyPr>
          <a:lstStyle/>
          <a:p>
            <a:pPr lvl="0"/>
            <a:r>
              <a:rPr lang="es-EC" sz="2000" dirty="0" smtClean="0">
                <a:latin typeface="Arial" pitchFamily="34" charset="0"/>
                <a:cs typeface="Arial" pitchFamily="34" charset="0"/>
              </a:rPr>
              <a:t>Presentar </a:t>
            </a:r>
            <a:r>
              <a:rPr lang="es-EC" sz="2000" dirty="0">
                <a:latin typeface="Arial" pitchFamily="34" charset="0"/>
                <a:cs typeface="Arial" pitchFamily="34" charset="0"/>
              </a:rPr>
              <a:t>una imagen de Identidad Corporativa completa que refleje todas las funciones y servicios</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Permitir </a:t>
            </a:r>
            <a:r>
              <a:rPr lang="es-EC" sz="2000" dirty="0">
                <a:latin typeface="Arial" pitchFamily="34" charset="0"/>
                <a:cs typeface="Arial" pitchFamily="34" charset="0"/>
              </a:rPr>
              <a:t>a la empresa gozar de una imagen funcional y de alta competitividad</a:t>
            </a:r>
            <a:r>
              <a:rPr lang="es-EC" sz="2000" dirty="0" smtClean="0">
                <a:latin typeface="Arial" pitchFamily="34" charset="0"/>
                <a:cs typeface="Arial" pitchFamily="34" charset="0"/>
              </a:rPr>
              <a:t>.</a:t>
            </a:r>
          </a:p>
          <a:p>
            <a:pPr lvl="0"/>
            <a:endParaRPr lang="es-EC" sz="2000" dirty="0">
              <a:latin typeface="Arial" pitchFamily="34" charset="0"/>
              <a:cs typeface="Arial" pitchFamily="34" charset="0"/>
            </a:endParaRPr>
          </a:p>
          <a:p>
            <a:pPr lvl="0"/>
            <a:r>
              <a:rPr lang="es-EC" sz="2000" dirty="0" smtClean="0">
                <a:latin typeface="Arial" pitchFamily="34" charset="0"/>
                <a:cs typeface="Arial" pitchFamily="34" charset="0"/>
              </a:rPr>
              <a:t>Proporcionar </a:t>
            </a:r>
            <a:r>
              <a:rPr lang="es-EC" sz="2000" dirty="0">
                <a:latin typeface="Arial" pitchFamily="34" charset="0"/>
                <a:cs typeface="Arial" pitchFamily="34" charset="0"/>
              </a:rPr>
              <a:t>la comprensión de los componentes visuales de la marca y la manera de usarlos</a:t>
            </a:r>
            <a:r>
              <a:rPr lang="es-EC" sz="2000" dirty="0" smtClean="0">
                <a:latin typeface="Arial" pitchFamily="34" charset="0"/>
                <a:cs typeface="Arial" pitchFamily="34" charset="0"/>
              </a:rPr>
              <a:t>.</a:t>
            </a:r>
          </a:p>
        </p:txBody>
      </p:sp>
    </p:spTree>
    <p:extLst>
      <p:ext uri="{BB962C8B-B14F-4D97-AF65-F5344CB8AC3E}">
        <p14:creationId xmlns:p14="http://schemas.microsoft.com/office/powerpoint/2010/main" xmlns="" val="404614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txBox="1">
            <a:spLocks/>
          </p:cNvSpPr>
          <p:nvPr/>
        </p:nvSpPr>
        <p:spPr>
          <a:xfrm>
            <a:off x="827584" y="4437112"/>
            <a:ext cx="7704856" cy="1656184"/>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s-EC" sz="3200" dirty="0" smtClean="0">
                <a:effectLst>
                  <a:outerShdw blurRad="38100" dist="38100" dir="2700000" algn="tl">
                    <a:srgbClr val="000000">
                      <a:alpha val="43137"/>
                    </a:srgbClr>
                  </a:outerShdw>
                </a:effectLst>
                <a:latin typeface="Arial" pitchFamily="34" charset="0"/>
                <a:cs typeface="Arial" pitchFamily="34" charset="0"/>
              </a:rPr>
              <a:t>Tema:</a:t>
            </a:r>
          </a:p>
          <a:p>
            <a:pPr algn="l"/>
            <a:r>
              <a:rPr lang="es-EC" sz="2800" dirty="0" smtClean="0">
                <a:latin typeface="Arial" pitchFamily="34" charset="0"/>
                <a:cs typeface="Arial" pitchFamily="34" charset="0"/>
              </a:rPr>
              <a:t>Rediseño de Imagen Corporativa  de Fuerzas Especiales y Seguridad Privada Cía. Ltda.</a:t>
            </a:r>
            <a:endParaRPr lang="es-EC" sz="2800" dirty="0">
              <a:latin typeface="Arial" pitchFamily="34" charset="0"/>
              <a:cs typeface="Arial" pitchFamily="34" charset="0"/>
            </a:endParaRPr>
          </a:p>
        </p:txBody>
      </p:sp>
      <p:sp>
        <p:nvSpPr>
          <p:cNvPr id="6" name="4 Marcador de contenido"/>
          <p:cNvSpPr txBox="1">
            <a:spLocks/>
          </p:cNvSpPr>
          <p:nvPr/>
        </p:nvSpPr>
        <p:spPr>
          <a:xfrm>
            <a:off x="3491880" y="1664362"/>
            <a:ext cx="540954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Font typeface="Wingdings 2"/>
              <a:buNone/>
            </a:pPr>
            <a:r>
              <a:rPr lang="es-EC" sz="3800" b="1" dirty="0" smtClean="0">
                <a:effectLst>
                  <a:outerShdw blurRad="38100" dist="38100" dir="2700000" algn="tl">
                    <a:srgbClr val="000000">
                      <a:alpha val="43137"/>
                    </a:srgbClr>
                  </a:outerShdw>
                </a:effectLst>
                <a:latin typeface="Arial" pitchFamily="34" charset="0"/>
                <a:cs typeface="Arial" pitchFamily="34" charset="0"/>
              </a:rPr>
              <a:t>PLAN DE NEGOCIOS</a:t>
            </a:r>
          </a:p>
        </p:txBody>
      </p:sp>
      <p:pic>
        <p:nvPicPr>
          <p:cNvPr id="7" name="Picture 2" descr="C:\Users\CHUCHO\Desktop\ESP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10" y="1627180"/>
            <a:ext cx="2636652" cy="252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8595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La Marca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7920586" cy="1498810"/>
          </a:xfrm>
        </p:spPr>
        <p:txBody>
          <a:bodyPr>
            <a:noAutofit/>
          </a:bodyPr>
          <a:lstStyle/>
          <a:p>
            <a:pPr lvl="0"/>
            <a:r>
              <a:rPr lang="es-EC" sz="2000" dirty="0">
                <a:latin typeface="Arial" pitchFamily="34" charset="0"/>
                <a:cs typeface="Arial" pitchFamily="34" charset="0"/>
              </a:rPr>
              <a:t>La identificación visual de una empresa se conforma a través del uso armónico del nombre, símbolos y colores que la </a:t>
            </a:r>
            <a:r>
              <a:rPr lang="es-EC" sz="2000" dirty="0" smtClean="0">
                <a:latin typeface="Arial" pitchFamily="34" charset="0"/>
                <a:cs typeface="Arial" pitchFamily="34" charset="0"/>
              </a:rPr>
              <a:t>distinguen, su </a:t>
            </a:r>
            <a:r>
              <a:rPr lang="es-EC" sz="2000" dirty="0">
                <a:latin typeface="Arial" pitchFamily="34" charset="0"/>
                <a:cs typeface="Arial" pitchFamily="34" charset="0"/>
              </a:rPr>
              <a:t>correcta utilización es esencial para lograr efectos de recordación </a:t>
            </a:r>
            <a:r>
              <a:rPr lang="es-EC" sz="2000" dirty="0" smtClean="0">
                <a:latin typeface="Arial" pitchFamily="34" charset="0"/>
                <a:cs typeface="Arial" pitchFamily="34" charset="0"/>
              </a:rPr>
              <a:t>inmediata </a:t>
            </a:r>
            <a:r>
              <a:rPr lang="es-EC" sz="2000" dirty="0">
                <a:latin typeface="Arial" pitchFamily="34" charset="0"/>
                <a:cs typeface="Arial" pitchFamily="34" charset="0"/>
              </a:rPr>
              <a:t>en el observador.</a:t>
            </a:r>
          </a:p>
          <a:p>
            <a:pPr marL="0" lvl="0" indent="0">
              <a:buNone/>
            </a:pPr>
            <a:endParaRPr lang="es-EC" sz="2000" dirty="0">
              <a:latin typeface="Arial" pitchFamily="34" charset="0"/>
              <a:cs typeface="Arial" pitchFamily="34" charset="0"/>
            </a:endParaRPr>
          </a:p>
        </p:txBody>
      </p:sp>
      <p:sp>
        <p:nvSpPr>
          <p:cNvPr id="7" name="Marcador de contenido 2"/>
          <p:cNvSpPr txBox="1">
            <a:spLocks/>
          </p:cNvSpPr>
          <p:nvPr/>
        </p:nvSpPr>
        <p:spPr>
          <a:xfrm>
            <a:off x="683568" y="3284984"/>
            <a:ext cx="3168352" cy="266429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2000" dirty="0">
                <a:latin typeface="Arial" pitchFamily="34" charset="0"/>
                <a:cs typeface="Arial" pitchFamily="34" charset="0"/>
              </a:rPr>
              <a:t>La marca </a:t>
            </a:r>
            <a:r>
              <a:rPr lang="es-EC" sz="2000" dirty="0" smtClean="0">
                <a:latin typeface="Arial" pitchFamily="34" charset="0"/>
                <a:cs typeface="Arial" pitchFamily="34" charset="0"/>
              </a:rPr>
              <a:t>es </a:t>
            </a:r>
            <a:r>
              <a:rPr lang="es-EC" sz="2000" dirty="0">
                <a:latin typeface="Arial" pitchFamily="34" charset="0"/>
                <a:cs typeface="Arial" pitchFamily="34" charset="0"/>
              </a:rPr>
              <a:t>la representación mental de un determinado “estilo” de una empresa, transmitida especialmente a través de sus actividades.</a:t>
            </a:r>
          </a:p>
        </p:txBody>
      </p:sp>
      <p:pic>
        <p:nvPicPr>
          <p:cNvPr id="8" name="6 Imagen" descr="placa.jpg"/>
          <p:cNvPicPr/>
          <p:nvPr/>
        </p:nvPicPr>
        <p:blipFill>
          <a:blip r:embed="rId2" cstate="print"/>
          <a:stretch>
            <a:fillRect/>
          </a:stretch>
        </p:blipFill>
        <p:spPr>
          <a:xfrm>
            <a:off x="4139952" y="3789040"/>
            <a:ext cx="4160421" cy="1566792"/>
          </a:xfrm>
          <a:prstGeom prst="rect">
            <a:avLst/>
          </a:prstGeom>
        </p:spPr>
      </p:pic>
    </p:spTree>
    <p:extLst>
      <p:ext uri="{BB962C8B-B14F-4D97-AF65-F5344CB8AC3E}">
        <p14:creationId xmlns:p14="http://schemas.microsoft.com/office/powerpoint/2010/main" xmlns="" val="1560850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El Isologo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8064602" cy="1498810"/>
          </a:xfrm>
        </p:spPr>
        <p:txBody>
          <a:bodyPr>
            <a:noAutofit/>
          </a:bodyPr>
          <a:lstStyle/>
          <a:p>
            <a:pPr lvl="0"/>
            <a:r>
              <a:rPr lang="es-EC" sz="2000" dirty="0">
                <a:latin typeface="Arial" pitchFamily="34" charset="0"/>
                <a:cs typeface="Arial" pitchFamily="34" charset="0"/>
              </a:rPr>
              <a:t>Es la combinación de un logotipo con un isotipo, es decir, tiene tanto tipografía como ícono; el texto y la imagen se encuentran fundidos.</a:t>
            </a:r>
          </a:p>
        </p:txBody>
      </p:sp>
      <p:pic>
        <p:nvPicPr>
          <p:cNvPr id="8" name="7 Imagen"/>
          <p:cNvPicPr/>
          <p:nvPr/>
        </p:nvPicPr>
        <p:blipFill>
          <a:blip r:embed="rId2" cstate="print"/>
          <a:srcRect/>
          <a:stretch>
            <a:fillRect/>
          </a:stretch>
        </p:blipFill>
        <p:spPr bwMode="auto">
          <a:xfrm>
            <a:off x="3419872" y="2852936"/>
            <a:ext cx="2955528" cy="3598147"/>
          </a:xfrm>
          <a:prstGeom prst="rect">
            <a:avLst/>
          </a:prstGeom>
          <a:noFill/>
          <a:ln w="9525">
            <a:noFill/>
            <a:miter lim="800000"/>
            <a:headEnd/>
            <a:tailEnd/>
          </a:ln>
        </p:spPr>
      </p:pic>
    </p:spTree>
    <p:extLst>
      <p:ext uri="{BB962C8B-B14F-4D97-AF65-F5344CB8AC3E}">
        <p14:creationId xmlns:p14="http://schemas.microsoft.com/office/powerpoint/2010/main" xmlns="" val="2175112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Variantes del Isologo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556792"/>
            <a:ext cx="8064602" cy="1498810"/>
          </a:xfrm>
        </p:spPr>
        <p:txBody>
          <a:bodyPr>
            <a:noAutofit/>
          </a:bodyPr>
          <a:lstStyle/>
          <a:p>
            <a:pPr lvl="0"/>
            <a:r>
              <a:rPr lang="es-EC" sz="2000" dirty="0" smtClean="0">
                <a:latin typeface="Arial" pitchFamily="34" charset="0"/>
                <a:cs typeface="Arial" pitchFamily="34" charset="0"/>
              </a:rPr>
              <a:t>Alineación Vertical.</a:t>
            </a:r>
            <a:endParaRPr lang="es-EC" sz="2000" dirty="0">
              <a:latin typeface="Arial" pitchFamily="34" charset="0"/>
              <a:cs typeface="Arial" pitchFamily="34" charset="0"/>
            </a:endParaRPr>
          </a:p>
        </p:txBody>
      </p:sp>
      <p:pic>
        <p:nvPicPr>
          <p:cNvPr id="6" name="5 Imagen"/>
          <p:cNvPicPr/>
          <p:nvPr/>
        </p:nvPicPr>
        <p:blipFill>
          <a:blip r:embed="rId2" cstate="print"/>
          <a:srcRect/>
          <a:stretch>
            <a:fillRect/>
          </a:stretch>
        </p:blipFill>
        <p:spPr bwMode="auto">
          <a:xfrm>
            <a:off x="3886835" y="1907907"/>
            <a:ext cx="1370330" cy="2529205"/>
          </a:xfrm>
          <a:prstGeom prst="rect">
            <a:avLst/>
          </a:prstGeom>
          <a:noFill/>
          <a:ln w="9525">
            <a:noFill/>
            <a:miter lim="800000"/>
            <a:headEnd/>
            <a:tailEnd/>
          </a:ln>
        </p:spPr>
      </p:pic>
      <p:sp>
        <p:nvSpPr>
          <p:cNvPr id="7" name="Marcador de contenido 2"/>
          <p:cNvSpPr txBox="1">
            <a:spLocks/>
          </p:cNvSpPr>
          <p:nvPr/>
        </p:nvSpPr>
        <p:spPr>
          <a:xfrm>
            <a:off x="683568" y="4666494"/>
            <a:ext cx="8064602" cy="149881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C" sz="2000" dirty="0">
                <a:latin typeface="Arial" pitchFamily="34" charset="0"/>
                <a:cs typeface="Arial" pitchFamily="34" charset="0"/>
              </a:rPr>
              <a:t>Alineación </a:t>
            </a:r>
            <a:r>
              <a:rPr lang="es-EC" sz="2000" dirty="0" smtClean="0">
                <a:latin typeface="Arial" pitchFamily="34" charset="0"/>
                <a:cs typeface="Arial" pitchFamily="34" charset="0"/>
              </a:rPr>
              <a:t>Horizontal.</a:t>
            </a:r>
            <a:endParaRPr lang="es-EC" sz="2000" dirty="0">
              <a:latin typeface="Arial" pitchFamily="34" charset="0"/>
              <a:cs typeface="Arial" pitchFamily="34" charset="0"/>
            </a:endParaRPr>
          </a:p>
        </p:txBody>
      </p:sp>
      <p:pic>
        <p:nvPicPr>
          <p:cNvPr id="9" name="8 Imagen"/>
          <p:cNvPicPr/>
          <p:nvPr/>
        </p:nvPicPr>
        <p:blipFill>
          <a:blip r:embed="rId3" cstate="print"/>
          <a:srcRect/>
          <a:stretch>
            <a:fillRect/>
          </a:stretch>
        </p:blipFill>
        <p:spPr bwMode="auto">
          <a:xfrm>
            <a:off x="1220075" y="5301208"/>
            <a:ext cx="6703850" cy="1110739"/>
          </a:xfrm>
          <a:prstGeom prst="rect">
            <a:avLst/>
          </a:prstGeom>
          <a:noFill/>
          <a:ln w="9525">
            <a:noFill/>
            <a:miter lim="800000"/>
            <a:headEnd/>
            <a:tailEnd/>
          </a:ln>
        </p:spPr>
      </p:pic>
    </p:spTree>
    <p:extLst>
      <p:ext uri="{BB962C8B-B14F-4D97-AF65-F5344CB8AC3E}">
        <p14:creationId xmlns:p14="http://schemas.microsoft.com/office/powerpoint/2010/main" xmlns="" val="4110345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Tipografía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pic>
        <p:nvPicPr>
          <p:cNvPr id="6" name="5 Imagen"/>
          <p:cNvPicPr/>
          <p:nvPr/>
        </p:nvPicPr>
        <p:blipFill>
          <a:blip r:embed="rId2" cstate="print"/>
          <a:srcRect/>
          <a:stretch>
            <a:fillRect/>
          </a:stretch>
        </p:blipFill>
        <p:spPr bwMode="auto">
          <a:xfrm>
            <a:off x="2315346" y="1628799"/>
            <a:ext cx="4513308" cy="4791699"/>
          </a:xfrm>
          <a:prstGeom prst="rect">
            <a:avLst/>
          </a:prstGeom>
          <a:noFill/>
          <a:ln w="9525">
            <a:noFill/>
            <a:miter lim="800000"/>
            <a:headEnd/>
            <a:tailEnd/>
          </a:ln>
        </p:spPr>
      </p:pic>
    </p:spTree>
    <p:extLst>
      <p:ext uri="{BB962C8B-B14F-4D97-AF65-F5344CB8AC3E}">
        <p14:creationId xmlns:p14="http://schemas.microsoft.com/office/powerpoint/2010/main" xmlns="" val="981615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Punto comparativo entre isologos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2231887" y="5013176"/>
            <a:ext cx="4680226" cy="1498810"/>
          </a:xfrm>
        </p:spPr>
        <p:txBody>
          <a:bodyPr>
            <a:noAutofit/>
          </a:bodyPr>
          <a:lstStyle/>
          <a:p>
            <a:pPr lvl="0"/>
            <a:r>
              <a:rPr lang="es-EC" sz="2000" dirty="0" smtClean="0">
                <a:latin typeface="Arial" pitchFamily="34" charset="0"/>
                <a:cs typeface="Arial" pitchFamily="34" charset="0"/>
              </a:rPr>
              <a:t>Colores utilizados</a:t>
            </a:r>
          </a:p>
          <a:p>
            <a:pPr lvl="0"/>
            <a:r>
              <a:rPr lang="es-EC" sz="2000" dirty="0" smtClean="0">
                <a:latin typeface="Arial" pitchFamily="34" charset="0"/>
                <a:cs typeface="Arial" pitchFamily="34" charset="0"/>
              </a:rPr>
              <a:t>Tipografía distorsionada</a:t>
            </a:r>
          </a:p>
          <a:p>
            <a:pPr lvl="0"/>
            <a:r>
              <a:rPr lang="es-EC" sz="2000" dirty="0" smtClean="0">
                <a:latin typeface="Arial" pitchFamily="34" charset="0"/>
                <a:cs typeface="Arial" pitchFamily="34" charset="0"/>
              </a:rPr>
              <a:t>Imágenes con diferencias marcadas</a:t>
            </a:r>
          </a:p>
          <a:p>
            <a:pPr lvl="0"/>
            <a:r>
              <a:rPr lang="es-EC" sz="2000" dirty="0" smtClean="0">
                <a:latin typeface="Arial" pitchFamily="34" charset="0"/>
                <a:cs typeface="Arial" pitchFamily="34" charset="0"/>
              </a:rPr>
              <a:t>Sombras y gradientes</a:t>
            </a:r>
            <a:endParaRPr lang="es-EC" sz="2000" dirty="0">
              <a:latin typeface="Arial" pitchFamily="34" charset="0"/>
              <a:cs typeface="Arial" pitchFamily="34" charset="0"/>
            </a:endParaRPr>
          </a:p>
        </p:txBody>
      </p:sp>
      <p:pic>
        <p:nvPicPr>
          <p:cNvPr id="6" name="5 Imagen"/>
          <p:cNvPicPr/>
          <p:nvPr/>
        </p:nvPicPr>
        <p:blipFill>
          <a:blip r:embed="rId2" cstate="print"/>
          <a:srcRect/>
          <a:stretch>
            <a:fillRect/>
          </a:stretch>
        </p:blipFill>
        <p:spPr bwMode="auto">
          <a:xfrm>
            <a:off x="5957684" y="1556792"/>
            <a:ext cx="1134209" cy="2055943"/>
          </a:xfrm>
          <a:prstGeom prst="rect">
            <a:avLst/>
          </a:prstGeom>
          <a:noFill/>
          <a:ln w="9525">
            <a:noFill/>
            <a:miter lim="800000"/>
            <a:headEnd/>
            <a:tailEnd/>
          </a:ln>
        </p:spPr>
      </p:pic>
      <p:pic>
        <p:nvPicPr>
          <p:cNvPr id="7" name="5 Imagen" descr="FESP3.jpg"/>
          <p:cNvPicPr/>
          <p:nvPr/>
        </p:nvPicPr>
        <p:blipFill>
          <a:blip r:embed="rId3" cstate="print"/>
          <a:stretch>
            <a:fillRect/>
          </a:stretch>
        </p:blipFill>
        <p:spPr>
          <a:xfrm>
            <a:off x="2077412" y="1661989"/>
            <a:ext cx="1101695" cy="1815491"/>
          </a:xfrm>
          <a:prstGeom prst="rect">
            <a:avLst/>
          </a:prstGeom>
        </p:spPr>
      </p:pic>
      <p:pic>
        <p:nvPicPr>
          <p:cNvPr id="9" name="8 Imagen"/>
          <p:cNvPicPr/>
          <p:nvPr/>
        </p:nvPicPr>
        <p:blipFill>
          <a:blip r:embed="rId4" cstate="print"/>
          <a:srcRect l="51852"/>
          <a:stretch>
            <a:fillRect/>
          </a:stretch>
        </p:blipFill>
        <p:spPr bwMode="auto">
          <a:xfrm>
            <a:off x="5164592" y="3898951"/>
            <a:ext cx="2431744" cy="834022"/>
          </a:xfrm>
          <a:prstGeom prst="rect">
            <a:avLst/>
          </a:prstGeom>
          <a:noFill/>
          <a:ln w="9525">
            <a:noFill/>
            <a:miter lim="800000"/>
            <a:headEnd/>
            <a:tailEnd/>
          </a:ln>
        </p:spPr>
      </p:pic>
      <p:pic>
        <p:nvPicPr>
          <p:cNvPr id="10" name="6 Imagen" descr="placa.jpg"/>
          <p:cNvPicPr/>
          <p:nvPr/>
        </p:nvPicPr>
        <p:blipFill>
          <a:blip r:embed="rId5" cstate="print"/>
          <a:stretch>
            <a:fillRect/>
          </a:stretch>
        </p:blipFill>
        <p:spPr>
          <a:xfrm>
            <a:off x="1403648" y="3805134"/>
            <a:ext cx="2409060" cy="904343"/>
          </a:xfrm>
          <a:prstGeom prst="rect">
            <a:avLst/>
          </a:prstGeom>
        </p:spPr>
      </p:pic>
    </p:spTree>
    <p:extLst>
      <p:ext uri="{BB962C8B-B14F-4D97-AF65-F5344CB8AC3E}">
        <p14:creationId xmlns:p14="http://schemas.microsoft.com/office/powerpoint/2010/main" xmlns="" val="4047951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Aplicación del isologo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pic>
        <p:nvPicPr>
          <p:cNvPr id="11" name="10 Imagen"/>
          <p:cNvPicPr/>
          <p:nvPr/>
        </p:nvPicPr>
        <p:blipFill>
          <a:blip r:embed="rId2" cstate="print"/>
          <a:srcRect/>
          <a:stretch>
            <a:fillRect/>
          </a:stretch>
        </p:blipFill>
        <p:spPr bwMode="auto">
          <a:xfrm>
            <a:off x="107504" y="2420888"/>
            <a:ext cx="3638202" cy="4053057"/>
          </a:xfrm>
          <a:prstGeom prst="rect">
            <a:avLst/>
          </a:prstGeom>
          <a:noFill/>
          <a:ln w="9525">
            <a:noFill/>
            <a:miter lim="800000"/>
            <a:headEnd/>
            <a:tailEnd/>
          </a:ln>
        </p:spPr>
      </p:pic>
      <p:pic>
        <p:nvPicPr>
          <p:cNvPr id="13" name="12 Imagen"/>
          <p:cNvPicPr/>
          <p:nvPr/>
        </p:nvPicPr>
        <p:blipFill>
          <a:blip r:embed="rId3" cstate="print"/>
          <a:srcRect/>
          <a:stretch>
            <a:fillRect/>
          </a:stretch>
        </p:blipFill>
        <p:spPr bwMode="auto">
          <a:xfrm>
            <a:off x="3837116" y="1700015"/>
            <a:ext cx="5199380" cy="4773930"/>
          </a:xfrm>
          <a:prstGeom prst="rect">
            <a:avLst/>
          </a:prstGeom>
          <a:noFill/>
          <a:ln w="9525">
            <a:noFill/>
            <a:miter lim="800000"/>
            <a:headEnd/>
            <a:tailEnd/>
          </a:ln>
        </p:spPr>
      </p:pic>
    </p:spTree>
    <p:extLst>
      <p:ext uri="{BB962C8B-B14F-4D97-AF65-F5344CB8AC3E}">
        <p14:creationId xmlns:p14="http://schemas.microsoft.com/office/powerpoint/2010/main" xmlns="" val="474522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Aplicación del isologo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pic>
        <p:nvPicPr>
          <p:cNvPr id="5" name="4 Imagen"/>
          <p:cNvPicPr/>
          <p:nvPr/>
        </p:nvPicPr>
        <p:blipFill>
          <a:blip r:embed="rId2" cstate="print"/>
          <a:srcRect/>
          <a:stretch>
            <a:fillRect/>
          </a:stretch>
        </p:blipFill>
        <p:spPr bwMode="auto">
          <a:xfrm>
            <a:off x="2104889" y="1628800"/>
            <a:ext cx="4934222" cy="4968552"/>
          </a:xfrm>
          <a:prstGeom prst="rect">
            <a:avLst/>
          </a:prstGeom>
          <a:noFill/>
          <a:ln w="9525">
            <a:noFill/>
            <a:miter lim="800000"/>
            <a:headEnd/>
            <a:tailEnd/>
          </a:ln>
        </p:spPr>
      </p:pic>
    </p:spTree>
    <p:extLst>
      <p:ext uri="{BB962C8B-B14F-4D97-AF65-F5344CB8AC3E}">
        <p14:creationId xmlns:p14="http://schemas.microsoft.com/office/powerpoint/2010/main" xmlns="" val="2885032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Aplicación del isologo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pic>
        <p:nvPicPr>
          <p:cNvPr id="6" name="5 Imagen" descr="C:\Documents and Settings\Administrador\Mis documentos\Descargas\fespINICIO.JPG"/>
          <p:cNvPicPr/>
          <p:nvPr/>
        </p:nvPicPr>
        <p:blipFill>
          <a:blip r:embed="rId2" cstate="print"/>
          <a:srcRect l="20610" t="8688" r="21739"/>
          <a:stretch>
            <a:fillRect/>
          </a:stretch>
        </p:blipFill>
        <p:spPr bwMode="auto">
          <a:xfrm>
            <a:off x="2347212" y="1628800"/>
            <a:ext cx="4449577" cy="4823971"/>
          </a:xfrm>
          <a:prstGeom prst="rect">
            <a:avLst/>
          </a:prstGeom>
          <a:noFill/>
          <a:ln w="9525">
            <a:noFill/>
            <a:miter lim="800000"/>
            <a:headEnd/>
            <a:tailEnd/>
          </a:ln>
        </p:spPr>
      </p:pic>
    </p:spTree>
    <p:extLst>
      <p:ext uri="{BB962C8B-B14F-4D97-AF65-F5344CB8AC3E}">
        <p14:creationId xmlns:p14="http://schemas.microsoft.com/office/powerpoint/2010/main" xmlns="" val="3560183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contenido"/>
          <p:cNvSpPr txBox="1">
            <a:spLocks/>
          </p:cNvSpPr>
          <p:nvPr/>
        </p:nvSpPr>
        <p:spPr>
          <a:xfrm>
            <a:off x="3491880" y="1952394"/>
            <a:ext cx="5409540" cy="90054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es-EC" sz="3800" b="1" dirty="0" smtClean="0">
                <a:effectLst>
                  <a:outerShdw blurRad="38100" dist="38100" dir="2700000" algn="tl">
                    <a:srgbClr val="000000">
                      <a:alpha val="43137"/>
                    </a:srgbClr>
                  </a:outerShdw>
                </a:effectLst>
                <a:latin typeface="Arial" pitchFamily="34" charset="0"/>
                <a:cs typeface="Arial" pitchFamily="34" charset="0"/>
              </a:rPr>
              <a:t>Presupuesto</a:t>
            </a:r>
            <a:endParaRPr lang="es-EC" sz="38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2" descr="C:\Users\CHUCHO\Desktop\ESPO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10" y="1627180"/>
            <a:ext cx="2636652" cy="2526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Imagen 1"/>
          <p:cNvPicPr>
            <a:picLocks noChangeAspect="1"/>
          </p:cNvPicPr>
          <p:nvPr/>
        </p:nvPicPr>
        <p:blipFill>
          <a:blip r:embed="rId3" cstate="print"/>
          <a:stretch>
            <a:fillRect/>
          </a:stretch>
        </p:blipFill>
        <p:spPr>
          <a:xfrm>
            <a:off x="3203848" y="2691821"/>
            <a:ext cx="5272391" cy="35035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107833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Presupuesto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8064602" cy="1498810"/>
          </a:xfrm>
        </p:spPr>
        <p:txBody>
          <a:bodyPr>
            <a:noAutofit/>
          </a:bodyPr>
          <a:lstStyle/>
          <a:p>
            <a:pPr lvl="0"/>
            <a:r>
              <a:rPr lang="es-EC" sz="2000" dirty="0">
                <a:latin typeface="Arial" pitchFamily="34" charset="0"/>
                <a:cs typeface="Arial" pitchFamily="34" charset="0"/>
              </a:rPr>
              <a:t>Los </a:t>
            </a:r>
            <a:r>
              <a:rPr lang="es-EC" sz="2000" b="1" dirty="0" smtClean="0">
                <a:latin typeface="Arial" pitchFamily="34" charset="0"/>
                <a:cs typeface="Arial" pitchFamily="34" charset="0"/>
              </a:rPr>
              <a:t>GASTOS FINANCIEROS </a:t>
            </a:r>
            <a:r>
              <a:rPr lang="es-EC" sz="2000" dirty="0" smtClean="0">
                <a:latin typeface="Arial" pitchFamily="34" charset="0"/>
                <a:cs typeface="Arial" pitchFamily="34" charset="0"/>
              </a:rPr>
              <a:t>son </a:t>
            </a:r>
            <a:r>
              <a:rPr lang="es-EC" sz="2000" dirty="0">
                <a:latin typeface="Arial" pitchFamily="34" charset="0"/>
                <a:cs typeface="Arial" pitchFamily="34" charset="0"/>
              </a:rPr>
              <a:t>el valor que se necesita para iniciar el proyecto y con el cual se estará apalancado al 100% con una tasa de interés del 15</a:t>
            </a:r>
            <a:r>
              <a:rPr lang="es-EC" sz="2000" dirty="0" smtClean="0">
                <a:latin typeface="Arial" pitchFamily="34" charset="0"/>
                <a:cs typeface="Arial" pitchFamily="34" charset="0"/>
              </a:rPr>
              <a:t>%.</a:t>
            </a:r>
            <a:endParaRPr lang="es-EC" sz="20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2498376216"/>
              </p:ext>
            </p:extLst>
          </p:nvPr>
        </p:nvGraphicFramePr>
        <p:xfrm>
          <a:off x="2140027" y="3284984"/>
          <a:ext cx="4863947" cy="2251772"/>
        </p:xfrm>
        <a:graphic>
          <a:graphicData uri="http://schemas.openxmlformats.org/drawingml/2006/table">
            <a:tbl>
              <a:tblPr firstRow="1" firstCol="1" bandRow="1"/>
              <a:tblGrid>
                <a:gridCol w="3246817"/>
                <a:gridCol w="1617130"/>
              </a:tblGrid>
              <a:tr h="272302">
                <a:tc>
                  <a:txBody>
                    <a:bodyPr/>
                    <a:lstStyle/>
                    <a:p>
                      <a:pPr>
                        <a:lnSpc>
                          <a:spcPct val="115000"/>
                        </a:lnSpc>
                        <a:spcAft>
                          <a:spcPts val="600"/>
                        </a:spcAft>
                      </a:pPr>
                      <a:r>
                        <a:rPr lang="es-EC" sz="1600" dirty="0">
                          <a:solidFill>
                            <a:srgbClr val="000000"/>
                          </a:solidFill>
                          <a:effectLst/>
                          <a:latin typeface="Calibri"/>
                          <a:ea typeface="Times New Roman"/>
                          <a:cs typeface="Times New Roman"/>
                        </a:rPr>
                        <a:t>MAQUINARIAS Y EQUIPOS</a:t>
                      </a:r>
                      <a:endParaRPr lang="es-EC" sz="1600" dirty="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   </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02">
                <a:tc>
                  <a:txBody>
                    <a:bodyPr/>
                    <a:lstStyle/>
                    <a:p>
                      <a:pPr>
                        <a:lnSpc>
                          <a:spcPct val="115000"/>
                        </a:lnSpc>
                        <a:spcAft>
                          <a:spcPts val="600"/>
                        </a:spcAft>
                      </a:pPr>
                      <a:r>
                        <a:rPr lang="es-EC" sz="1600">
                          <a:solidFill>
                            <a:srgbClr val="000000"/>
                          </a:solidFill>
                          <a:effectLst/>
                          <a:latin typeface="Calibri"/>
                          <a:ea typeface="Times New Roman"/>
                          <a:cs typeface="Times New Roman"/>
                        </a:rPr>
                        <a:t>GASTOS OBRA FÍSICA</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   </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02">
                <a:tc>
                  <a:txBody>
                    <a:bodyPr/>
                    <a:lstStyle/>
                    <a:p>
                      <a:pPr>
                        <a:lnSpc>
                          <a:spcPct val="115000"/>
                        </a:lnSpc>
                        <a:spcAft>
                          <a:spcPts val="600"/>
                        </a:spcAft>
                      </a:pPr>
                      <a:r>
                        <a:rPr lang="es-EC" sz="1600">
                          <a:solidFill>
                            <a:srgbClr val="000000"/>
                          </a:solidFill>
                          <a:effectLst/>
                          <a:latin typeface="Calibri"/>
                          <a:ea typeface="Times New Roman"/>
                          <a:cs typeface="Times New Roman"/>
                        </a:rPr>
                        <a:t>PUBLICIDAD</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   </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527">
                <a:tc>
                  <a:txBody>
                    <a:bodyPr/>
                    <a:lstStyle/>
                    <a:p>
                      <a:pPr>
                        <a:lnSpc>
                          <a:spcPct val="115000"/>
                        </a:lnSpc>
                        <a:spcAft>
                          <a:spcPts val="600"/>
                        </a:spcAft>
                      </a:pPr>
                      <a:r>
                        <a:rPr lang="es-EC" sz="1600">
                          <a:solidFill>
                            <a:srgbClr val="000000"/>
                          </a:solidFill>
                          <a:effectLst/>
                          <a:latin typeface="Calibri"/>
                          <a:ea typeface="Times New Roman"/>
                          <a:cs typeface="Times New Roman"/>
                        </a:rPr>
                        <a:t>CAPITAL DE TRABAJO</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dirty="0">
                          <a:solidFill>
                            <a:srgbClr val="000000"/>
                          </a:solidFill>
                          <a:effectLst/>
                          <a:latin typeface="Calibri"/>
                          <a:ea typeface="Times New Roman"/>
                          <a:cs typeface="Times New Roman"/>
                        </a:rPr>
                        <a:t> $       </a:t>
                      </a:r>
                      <a:r>
                        <a:rPr lang="es-EC" sz="1600" dirty="0" smtClean="0">
                          <a:solidFill>
                            <a:srgbClr val="000000"/>
                          </a:solidFill>
                          <a:effectLst/>
                          <a:latin typeface="Calibri"/>
                          <a:ea typeface="Times New Roman"/>
                          <a:cs typeface="Times New Roman"/>
                        </a:rPr>
                        <a:t>      350,00 </a:t>
                      </a:r>
                      <a:endParaRPr lang="es-EC" sz="1600" dirty="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82527">
                <a:tc>
                  <a:txBody>
                    <a:bodyPr/>
                    <a:lstStyle/>
                    <a:p>
                      <a:pPr>
                        <a:lnSpc>
                          <a:spcPct val="115000"/>
                        </a:lnSpc>
                        <a:spcAft>
                          <a:spcPts val="600"/>
                        </a:spcAft>
                      </a:pPr>
                      <a:r>
                        <a:rPr lang="es-EC" sz="1600" b="1">
                          <a:solidFill>
                            <a:srgbClr val="000000"/>
                          </a:solidFill>
                          <a:effectLst/>
                          <a:latin typeface="Calibri"/>
                          <a:ea typeface="Times New Roman"/>
                          <a:cs typeface="Times New Roman"/>
                        </a:rPr>
                        <a:t>TOTAL GASTOS INV. INICIALES</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dirty="0">
                          <a:solidFill>
                            <a:srgbClr val="000000"/>
                          </a:solidFill>
                          <a:effectLst/>
                          <a:latin typeface="Calibri"/>
                          <a:ea typeface="Times New Roman"/>
                          <a:cs typeface="Times New Roman"/>
                        </a:rPr>
                        <a:t> $        </a:t>
                      </a:r>
                      <a:r>
                        <a:rPr lang="es-EC" sz="1600" dirty="0" smtClean="0">
                          <a:solidFill>
                            <a:srgbClr val="000000"/>
                          </a:solidFill>
                          <a:effectLst/>
                          <a:latin typeface="Calibri"/>
                          <a:ea typeface="Times New Roman"/>
                          <a:cs typeface="Times New Roman"/>
                        </a:rPr>
                        <a:t>     350,00 </a:t>
                      </a:r>
                      <a:endParaRPr lang="es-EC" sz="1600" dirty="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02">
                <a:tc>
                  <a:txBody>
                    <a:bodyPr/>
                    <a:lstStyle/>
                    <a:p>
                      <a:pPr>
                        <a:lnSpc>
                          <a:spcPct val="115000"/>
                        </a:lnSpc>
                      </a:pPr>
                      <a:endParaRPr lang="es-EC" sz="1600">
                        <a:effectLst/>
                        <a:latin typeface="Calibri"/>
                        <a:cs typeface="Times New Roman"/>
                      </a:endParaRPr>
                    </a:p>
                  </a:txBody>
                  <a:tcPr marL="62784" marR="627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600">
                        <a:effectLst/>
                        <a:latin typeface="Calibri"/>
                        <a:cs typeface="Times New Roman"/>
                      </a:endParaRPr>
                    </a:p>
                  </a:txBody>
                  <a:tcPr marL="62784" marR="62784" marT="0" marB="0" anchor="ctr">
                    <a:lnL>
                      <a:noFill/>
                    </a:lnL>
                    <a:lnR>
                      <a:noFill/>
                    </a:lnR>
                    <a:lnT w="12700" cap="flat" cmpd="sng" algn="ctr">
                      <a:solidFill>
                        <a:srgbClr val="000000"/>
                      </a:solidFill>
                      <a:prstDash val="solid"/>
                      <a:round/>
                      <a:headEnd type="none" w="med" len="med"/>
                      <a:tailEnd type="none" w="med" len="med"/>
                    </a:lnT>
                    <a:lnB>
                      <a:noFill/>
                    </a:lnB>
                  </a:tcPr>
                </a:tc>
              </a:tr>
              <a:tr h="282527">
                <a:tc>
                  <a:txBody>
                    <a:bodyPr/>
                    <a:lstStyle/>
                    <a:p>
                      <a:pPr>
                        <a:lnSpc>
                          <a:spcPct val="115000"/>
                        </a:lnSpc>
                        <a:spcAft>
                          <a:spcPts val="600"/>
                        </a:spcAft>
                      </a:pPr>
                      <a:r>
                        <a:rPr lang="es-EC" sz="1600">
                          <a:solidFill>
                            <a:srgbClr val="000000"/>
                          </a:solidFill>
                          <a:effectLst/>
                          <a:latin typeface="Calibri"/>
                          <a:ea typeface="Times New Roman"/>
                          <a:cs typeface="Times New Roman"/>
                        </a:rPr>
                        <a:t>TASA DE INTERÉS</a:t>
                      </a:r>
                      <a:endParaRPr lang="es-EC" sz="1600">
                        <a:effectLst/>
                        <a:latin typeface="Calibri"/>
                        <a:ea typeface="Calibri"/>
                        <a:cs typeface="Times New Roman"/>
                      </a:endParaRPr>
                    </a:p>
                  </a:txBody>
                  <a:tcPr marL="62784" marR="627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15%</a:t>
                      </a:r>
                      <a:endParaRPr lang="es-EC" sz="1600">
                        <a:effectLst/>
                        <a:latin typeface="Calibri"/>
                        <a:ea typeface="Calibri"/>
                        <a:cs typeface="Times New Roman"/>
                      </a:endParaRPr>
                    </a:p>
                  </a:txBody>
                  <a:tcPr marL="62784" marR="62784" marT="0" marB="0" anchor="ctr">
                    <a:lnL>
                      <a:noFill/>
                    </a:lnL>
                    <a:lnR>
                      <a:noFill/>
                    </a:lnR>
                    <a:lnT>
                      <a:noFill/>
                    </a:lnT>
                    <a:lnB w="12700" cap="flat" cmpd="sng" algn="ctr">
                      <a:solidFill>
                        <a:srgbClr val="000000"/>
                      </a:solidFill>
                      <a:prstDash val="solid"/>
                      <a:round/>
                      <a:headEnd type="none" w="med" len="med"/>
                      <a:tailEnd type="none" w="med" len="med"/>
                    </a:lnB>
                  </a:tcPr>
                </a:tc>
              </a:tr>
              <a:tr h="282527">
                <a:tc>
                  <a:txBody>
                    <a:bodyPr/>
                    <a:lstStyle/>
                    <a:p>
                      <a:pPr>
                        <a:lnSpc>
                          <a:spcPct val="115000"/>
                        </a:lnSpc>
                        <a:spcAft>
                          <a:spcPts val="600"/>
                        </a:spcAft>
                      </a:pPr>
                      <a:r>
                        <a:rPr lang="es-EC" sz="1600">
                          <a:solidFill>
                            <a:srgbClr val="000000"/>
                          </a:solidFill>
                          <a:effectLst/>
                          <a:latin typeface="Calibri"/>
                          <a:ea typeface="Times New Roman"/>
                          <a:cs typeface="Times New Roman"/>
                        </a:rPr>
                        <a:t>GASTOS DE INTERESÉS</a:t>
                      </a:r>
                      <a:endParaRPr lang="es-EC" sz="160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dirty="0">
                          <a:solidFill>
                            <a:srgbClr val="000000"/>
                          </a:solidFill>
                          <a:effectLst/>
                          <a:latin typeface="Calibri"/>
                          <a:ea typeface="Times New Roman"/>
                          <a:cs typeface="Times New Roman"/>
                        </a:rPr>
                        <a:t> $               </a:t>
                      </a:r>
                      <a:r>
                        <a:rPr lang="es-EC" sz="1600" dirty="0" smtClean="0">
                          <a:solidFill>
                            <a:srgbClr val="000000"/>
                          </a:solidFill>
                          <a:effectLst/>
                          <a:latin typeface="Calibri"/>
                          <a:ea typeface="Times New Roman"/>
                          <a:cs typeface="Times New Roman"/>
                        </a:rPr>
                        <a:t>52,50 </a:t>
                      </a:r>
                      <a:endParaRPr lang="es-EC" sz="1600" dirty="0">
                        <a:effectLst/>
                        <a:latin typeface="Calibri"/>
                        <a:ea typeface="Calibri"/>
                        <a:cs typeface="Times New Roman"/>
                      </a:endParaRPr>
                    </a:p>
                  </a:txBody>
                  <a:tcPr marL="62784" marR="62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73359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Generalidades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algn="just"/>
            <a:r>
              <a:rPr lang="es-EC" sz="2000" dirty="0">
                <a:latin typeface="Arial" pitchFamily="34" charset="0"/>
                <a:cs typeface="Arial" pitchFamily="34" charset="0"/>
              </a:rPr>
              <a:t>Este  proyecto se basa en  el rediseño de una nueva imagen corporativa de la empresa de seguridad privada FESP CÍA. LTDA., la cual comprenderá la realización de un nuevo </a:t>
            </a:r>
            <a:r>
              <a:rPr lang="es-EC" sz="2000" dirty="0" smtClean="0">
                <a:latin typeface="Arial" pitchFamily="34" charset="0"/>
                <a:cs typeface="Arial" pitchFamily="34" charset="0"/>
              </a:rPr>
              <a:t>isologotipo </a:t>
            </a:r>
            <a:r>
              <a:rPr lang="es-EC" sz="2000" dirty="0">
                <a:latin typeface="Arial" pitchFamily="34" charset="0"/>
                <a:cs typeface="Arial" pitchFamily="34" charset="0"/>
              </a:rPr>
              <a:t>con su respectivo manual de </a:t>
            </a:r>
            <a:r>
              <a:rPr lang="es-EC" sz="2000" dirty="0" smtClean="0">
                <a:latin typeface="Arial" pitchFamily="34" charset="0"/>
                <a:cs typeface="Arial" pitchFamily="34" charset="0"/>
              </a:rPr>
              <a:t>marca.</a:t>
            </a:r>
          </a:p>
          <a:p>
            <a:pPr algn="just"/>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La </a:t>
            </a:r>
            <a:r>
              <a:rPr lang="es-EC" sz="2000" dirty="0">
                <a:latin typeface="Arial" pitchFamily="34" charset="0"/>
                <a:cs typeface="Arial" pitchFamily="34" charset="0"/>
              </a:rPr>
              <a:t>finalidad de todo </a:t>
            </a:r>
            <a:r>
              <a:rPr lang="es-EC" sz="2000" dirty="0" smtClean="0">
                <a:latin typeface="Arial" pitchFamily="34" charset="0"/>
                <a:cs typeface="Arial" pitchFamily="34" charset="0"/>
              </a:rPr>
              <a:t>este </a:t>
            </a:r>
            <a:r>
              <a:rPr lang="es-EC" sz="2000" dirty="0">
                <a:latin typeface="Arial" pitchFamily="34" charset="0"/>
                <a:cs typeface="Arial" pitchFamily="34" charset="0"/>
              </a:rPr>
              <a:t>proceso a realizarse  es que la nueva imagen de la compañía tenga mayor identificación, sea percibida de una mejor manera por el público objetivo, </a:t>
            </a:r>
            <a:r>
              <a:rPr lang="es-EC" sz="2000" dirty="0" smtClean="0">
                <a:latin typeface="Arial" pitchFamily="34" charset="0"/>
                <a:cs typeface="Arial" pitchFamily="34" charset="0"/>
              </a:rPr>
              <a:t>y </a:t>
            </a:r>
            <a:r>
              <a:rPr lang="es-EC" sz="2000" dirty="0">
                <a:latin typeface="Arial" pitchFamily="34" charset="0"/>
                <a:cs typeface="Arial" pitchFamily="34" charset="0"/>
              </a:rPr>
              <a:t>así </a:t>
            </a:r>
            <a:r>
              <a:rPr lang="es-EC" sz="2000" dirty="0" smtClean="0">
                <a:latin typeface="Arial" pitchFamily="34" charset="0"/>
                <a:cs typeface="Arial" pitchFamily="34" charset="0"/>
              </a:rPr>
              <a:t>tener </a:t>
            </a:r>
            <a:r>
              <a:rPr lang="es-EC" sz="2000" dirty="0">
                <a:latin typeface="Arial" pitchFamily="34" charset="0"/>
                <a:cs typeface="Arial" pitchFamily="34" charset="0"/>
              </a:rPr>
              <a:t>mayor aceptación en la ciudad de Guayaquil.</a:t>
            </a:r>
            <a:endParaRPr lang="es-ES_tradnl" sz="2000" dirty="0">
              <a:latin typeface="Arial" pitchFamily="34" charset="0"/>
              <a:cs typeface="Arial" pitchFamily="34" charset="0"/>
            </a:endParaRPr>
          </a:p>
        </p:txBody>
      </p:sp>
    </p:spTree>
    <p:extLst>
      <p:ext uri="{BB962C8B-B14F-4D97-AF65-F5344CB8AC3E}">
        <p14:creationId xmlns:p14="http://schemas.microsoft.com/office/powerpoint/2010/main" xmlns="" val="90123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Presupuesto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8064602" cy="1224136"/>
          </a:xfrm>
        </p:spPr>
        <p:txBody>
          <a:bodyPr>
            <a:noAutofit/>
          </a:bodyPr>
          <a:lstStyle/>
          <a:p>
            <a:pPr lvl="0"/>
            <a:r>
              <a:rPr lang="es-EC" sz="2000" dirty="0" smtClean="0">
                <a:latin typeface="Arial" pitchFamily="34" charset="0"/>
                <a:cs typeface="Arial" pitchFamily="34" charset="0"/>
              </a:rPr>
              <a:t>El </a:t>
            </a:r>
            <a:r>
              <a:rPr lang="es-EC" sz="2000" dirty="0">
                <a:latin typeface="Arial" pitchFamily="34" charset="0"/>
                <a:cs typeface="Arial" pitchFamily="34" charset="0"/>
              </a:rPr>
              <a:t>valor </a:t>
            </a:r>
            <a:r>
              <a:rPr lang="es-EC" sz="2000" dirty="0" smtClean="0">
                <a:latin typeface="Arial" pitchFamily="34" charset="0"/>
                <a:cs typeface="Arial" pitchFamily="34" charset="0"/>
              </a:rPr>
              <a:t>de </a:t>
            </a:r>
            <a:r>
              <a:rPr lang="es-EC" sz="2000" b="1" dirty="0" smtClean="0">
                <a:latin typeface="Arial" pitchFamily="34" charset="0"/>
                <a:cs typeface="Arial" pitchFamily="34" charset="0"/>
              </a:rPr>
              <a:t>SUELDOS Y SALARIOS </a:t>
            </a:r>
            <a:r>
              <a:rPr lang="es-EC" sz="2000" dirty="0" smtClean="0">
                <a:latin typeface="Arial" pitchFamily="34" charset="0"/>
                <a:cs typeface="Arial" pitchFamily="34" charset="0"/>
              </a:rPr>
              <a:t>deberá </a:t>
            </a:r>
            <a:r>
              <a:rPr lang="es-EC" sz="2000" dirty="0">
                <a:latin typeface="Arial" pitchFamily="34" charset="0"/>
                <a:cs typeface="Arial" pitchFamily="34" charset="0"/>
              </a:rPr>
              <a:t>ser cancelado al personal que llevará a cabo el proyecto </a:t>
            </a:r>
            <a:r>
              <a:rPr lang="es-EC" sz="2000" dirty="0" smtClean="0">
                <a:latin typeface="Arial" pitchFamily="34" charset="0"/>
                <a:cs typeface="Arial" pitchFamily="34" charset="0"/>
              </a:rPr>
              <a:t>durante </a:t>
            </a:r>
            <a:r>
              <a:rPr lang="es-EC" sz="2000" dirty="0">
                <a:latin typeface="Arial" pitchFamily="34" charset="0"/>
                <a:cs typeface="Arial" pitchFamily="34" charset="0"/>
              </a:rPr>
              <a:t>el tiempo de desarrollo del </a:t>
            </a:r>
            <a:r>
              <a:rPr lang="es-EC" sz="2000" dirty="0" smtClean="0">
                <a:latin typeface="Arial" pitchFamily="34" charset="0"/>
                <a:cs typeface="Arial" pitchFamily="34" charset="0"/>
              </a:rPr>
              <a:t>mismo.</a:t>
            </a:r>
            <a:endParaRPr lang="es-EC" sz="2000"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2669298668"/>
              </p:ext>
            </p:extLst>
          </p:nvPr>
        </p:nvGraphicFramePr>
        <p:xfrm>
          <a:off x="1239137" y="3356992"/>
          <a:ext cx="6665726" cy="2116968"/>
        </p:xfrm>
        <a:graphic>
          <a:graphicData uri="http://schemas.openxmlformats.org/drawingml/2006/table">
            <a:tbl>
              <a:tblPr firstRow="1" firstCol="1" bandRow="1"/>
              <a:tblGrid>
                <a:gridCol w="1540257"/>
                <a:gridCol w="1548719"/>
                <a:gridCol w="1831075"/>
                <a:gridCol w="1745675"/>
              </a:tblGrid>
              <a:tr h="242348">
                <a:tc>
                  <a:txBody>
                    <a:bodyPr/>
                    <a:lstStyle/>
                    <a:p>
                      <a:pPr>
                        <a:lnSpc>
                          <a:spcPct val="115000"/>
                        </a:lnSpc>
                      </a:pPr>
                      <a:endParaRPr lang="es-EC" sz="1300" dirty="0">
                        <a:effectLst/>
                        <a:latin typeface="Calibri"/>
                        <a:cs typeface="Times New Roman"/>
                      </a:endParaRPr>
                    </a:p>
                  </a:txBody>
                  <a:tcPr marL="53855" marR="538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s-EC" sz="1300" b="1">
                          <a:solidFill>
                            <a:srgbClr val="000000"/>
                          </a:solidFill>
                          <a:effectLst/>
                          <a:latin typeface="Calibri"/>
                          <a:ea typeface="Times New Roman"/>
                          <a:cs typeface="Times New Roman"/>
                        </a:rPr>
                        <a:t>SALARIO MENSUAL</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s-EC" sz="1300" b="1">
                          <a:solidFill>
                            <a:srgbClr val="000000"/>
                          </a:solidFill>
                          <a:effectLst/>
                          <a:latin typeface="Calibri"/>
                          <a:ea typeface="Times New Roman"/>
                          <a:cs typeface="Times New Roman"/>
                        </a:rPr>
                        <a:t>OCUPANTES DEL CARGO</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s-EC" sz="1300" b="1">
                          <a:solidFill>
                            <a:srgbClr val="000000"/>
                          </a:solidFill>
                          <a:effectLst/>
                          <a:latin typeface="Calibri"/>
                          <a:ea typeface="Times New Roman"/>
                          <a:cs typeface="Times New Roman"/>
                        </a:rPr>
                        <a:t>SALARIO POR 1 MES</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55">
                <a:tc>
                  <a:txBody>
                    <a:bodyPr/>
                    <a:lstStyle/>
                    <a:p>
                      <a:pPr>
                        <a:lnSpc>
                          <a:spcPct val="115000"/>
                        </a:lnSpc>
                        <a:spcAft>
                          <a:spcPts val="600"/>
                        </a:spcAft>
                      </a:pPr>
                      <a:r>
                        <a:rPr lang="es-EC" sz="1300">
                          <a:solidFill>
                            <a:srgbClr val="000000"/>
                          </a:solidFill>
                          <a:effectLst/>
                          <a:latin typeface="Calibri"/>
                          <a:ea typeface="Times New Roman"/>
                          <a:cs typeface="Times New Roman"/>
                        </a:rPr>
                        <a:t>DIRECTOR CREATIVO</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550,00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1</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550,00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55">
                <a:tc>
                  <a:txBody>
                    <a:bodyPr/>
                    <a:lstStyle/>
                    <a:p>
                      <a:pPr>
                        <a:lnSpc>
                          <a:spcPct val="115000"/>
                        </a:lnSpc>
                        <a:spcAft>
                          <a:spcPts val="600"/>
                        </a:spcAft>
                      </a:pPr>
                      <a:r>
                        <a:rPr lang="es-EC" sz="1300">
                          <a:solidFill>
                            <a:srgbClr val="000000"/>
                          </a:solidFill>
                          <a:effectLst/>
                          <a:latin typeface="Calibri"/>
                          <a:ea typeface="Times New Roman"/>
                          <a:cs typeface="Times New Roman"/>
                        </a:rPr>
                        <a:t>DIR. ART. / DISEÑADOR</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550,00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1</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550,00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155">
                <a:tc>
                  <a:txBody>
                    <a:bodyPr/>
                    <a:lstStyle/>
                    <a:p>
                      <a:pPr>
                        <a:lnSpc>
                          <a:spcPct val="115000"/>
                        </a:lnSpc>
                        <a:spcAft>
                          <a:spcPts val="600"/>
                        </a:spcAft>
                      </a:pPr>
                      <a:r>
                        <a:rPr lang="es-EC" sz="1300">
                          <a:solidFill>
                            <a:srgbClr val="000000"/>
                          </a:solidFill>
                          <a:effectLst/>
                          <a:latin typeface="Calibri"/>
                          <a:ea typeface="Times New Roman"/>
                          <a:cs typeface="Times New Roman"/>
                        </a:rPr>
                        <a:t>DISEÑADOR</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380,00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1</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a:solidFill>
                            <a:srgbClr val="000000"/>
                          </a:solidFill>
                          <a:effectLst/>
                          <a:latin typeface="Calibri"/>
                          <a:ea typeface="Times New Roman"/>
                          <a:cs typeface="Times New Roman"/>
                        </a:rPr>
                        <a:t> $                    380,00 </a:t>
                      </a:r>
                      <a:endParaRPr lang="es-EC" sz="130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155">
                <a:tc>
                  <a:txBody>
                    <a:bodyPr/>
                    <a:lstStyle/>
                    <a:p>
                      <a:pPr>
                        <a:lnSpc>
                          <a:spcPct val="115000"/>
                        </a:lnSpc>
                      </a:pPr>
                      <a:endParaRPr lang="es-EC" sz="1300">
                        <a:effectLst/>
                        <a:latin typeface="Calibri"/>
                        <a:cs typeface="Times New Roman"/>
                      </a:endParaRPr>
                    </a:p>
                  </a:txBody>
                  <a:tcPr marL="53855" marR="5385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300">
                        <a:effectLst/>
                        <a:latin typeface="Calibri"/>
                        <a:cs typeface="Times New Roman"/>
                      </a:endParaRPr>
                    </a:p>
                  </a:txBody>
                  <a:tcPr marL="53855" marR="538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s-EC" sz="1300" b="1" dirty="0">
                          <a:solidFill>
                            <a:srgbClr val="000000"/>
                          </a:solidFill>
                          <a:effectLst/>
                          <a:latin typeface="Calibri"/>
                          <a:ea typeface="Times New Roman"/>
                          <a:cs typeface="Times New Roman"/>
                        </a:rPr>
                        <a:t>TOTAL GASTOS DE SUELDOS Y SALARIOS</a:t>
                      </a:r>
                      <a:endParaRPr lang="es-EC" sz="1300" dirty="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300" b="1" dirty="0">
                          <a:solidFill>
                            <a:srgbClr val="000000"/>
                          </a:solidFill>
                          <a:effectLst/>
                          <a:latin typeface="Calibri"/>
                          <a:ea typeface="Times New Roman"/>
                          <a:cs typeface="Times New Roman"/>
                        </a:rPr>
                        <a:t> $                1.480,00 </a:t>
                      </a:r>
                      <a:endParaRPr lang="es-EC" sz="1300" dirty="0">
                        <a:effectLst/>
                        <a:latin typeface="Calibri"/>
                        <a:ea typeface="Calibri"/>
                        <a:cs typeface="Times New Roman"/>
                      </a:endParaRPr>
                    </a:p>
                  </a:txBody>
                  <a:tcPr marL="53855" marR="538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xmlns="" val="3029095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Presupuesto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8064602" cy="1498810"/>
          </a:xfrm>
        </p:spPr>
        <p:txBody>
          <a:bodyPr>
            <a:noAutofit/>
          </a:bodyPr>
          <a:lstStyle/>
          <a:p>
            <a:pPr lvl="0"/>
            <a:r>
              <a:rPr lang="es-EC" sz="2000" dirty="0" smtClean="0">
                <a:latin typeface="Arial" pitchFamily="34" charset="0"/>
                <a:cs typeface="Arial" pitchFamily="34" charset="0"/>
              </a:rPr>
              <a:t>Los </a:t>
            </a:r>
            <a:r>
              <a:rPr lang="es-EC" sz="2000" b="1" dirty="0" smtClean="0">
                <a:latin typeface="Arial" pitchFamily="34" charset="0"/>
                <a:cs typeface="Arial" pitchFamily="34" charset="0"/>
              </a:rPr>
              <a:t>GASTOS DE ALQUILER </a:t>
            </a:r>
            <a:r>
              <a:rPr lang="es-EC" sz="2000" dirty="0" smtClean="0">
                <a:latin typeface="Arial" pitchFamily="34" charset="0"/>
                <a:cs typeface="Arial" pitchFamily="34" charset="0"/>
              </a:rPr>
              <a:t>de </a:t>
            </a:r>
            <a:r>
              <a:rPr lang="es-EC" sz="2000" dirty="0">
                <a:latin typeface="Arial" pitchFamily="34" charset="0"/>
                <a:cs typeface="Arial" pitchFamily="34" charset="0"/>
              </a:rPr>
              <a:t>equipos como, cámara digital, trípode y computadoras para un tiempo estimado de 10 días, se </a:t>
            </a:r>
            <a:r>
              <a:rPr lang="es-EC" sz="2000" dirty="0" smtClean="0">
                <a:latin typeface="Arial" pitchFamily="34" charset="0"/>
                <a:cs typeface="Arial" pitchFamily="34" charset="0"/>
              </a:rPr>
              <a:t>justifican debido </a:t>
            </a:r>
            <a:r>
              <a:rPr lang="es-EC" sz="2000" dirty="0">
                <a:latin typeface="Arial" pitchFamily="34" charset="0"/>
                <a:cs typeface="Arial" pitchFamily="34" charset="0"/>
              </a:rPr>
              <a:t>a que se trata de un proyecto puntual a corto plazo</a:t>
            </a:r>
            <a:r>
              <a:rPr lang="es-EC" sz="2000" dirty="0" smtClean="0">
                <a:latin typeface="Arial" pitchFamily="34" charset="0"/>
                <a:cs typeface="Arial" pitchFamily="34" charset="0"/>
              </a:rPr>
              <a:t>.</a:t>
            </a:r>
            <a:endParaRPr lang="es-EC" sz="20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xmlns="" val="3598855471"/>
              </p:ext>
            </p:extLst>
          </p:nvPr>
        </p:nvGraphicFramePr>
        <p:xfrm>
          <a:off x="1176408" y="3629819"/>
          <a:ext cx="6791184" cy="1383360"/>
        </p:xfrm>
        <a:graphic>
          <a:graphicData uri="http://schemas.openxmlformats.org/drawingml/2006/table">
            <a:tbl>
              <a:tblPr firstRow="1" firstCol="1" bandRow="1"/>
              <a:tblGrid>
                <a:gridCol w="1508957"/>
                <a:gridCol w="2366199"/>
                <a:gridCol w="2916028"/>
              </a:tblGrid>
              <a:tr h="276672">
                <a:tc>
                  <a:txBody>
                    <a:bodyPr/>
                    <a:lstStyle/>
                    <a:p>
                      <a:pPr>
                        <a:lnSpc>
                          <a:spcPct val="115000"/>
                        </a:lnSpc>
                      </a:pPr>
                      <a:endParaRPr lang="es-EC" sz="1500">
                        <a:effectLst/>
                        <a:latin typeface="Calibri"/>
                        <a:cs typeface="Times New Roman"/>
                      </a:endParaRPr>
                    </a:p>
                  </a:txBody>
                  <a:tcPr marL="61483" marR="6148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ALQUILER DIARIO</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ALQUILER PROYECTO (10 DÍAS)</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72">
                <a:tc>
                  <a:txBody>
                    <a:bodyPr/>
                    <a:lstStyle/>
                    <a:p>
                      <a:pPr>
                        <a:lnSpc>
                          <a:spcPct val="115000"/>
                        </a:lnSpc>
                        <a:spcAft>
                          <a:spcPts val="600"/>
                        </a:spcAft>
                      </a:pPr>
                      <a:r>
                        <a:rPr lang="es-EC" sz="1500">
                          <a:solidFill>
                            <a:srgbClr val="000000"/>
                          </a:solidFill>
                          <a:effectLst/>
                          <a:latin typeface="Calibri"/>
                          <a:ea typeface="Times New Roman"/>
                          <a:cs typeface="Times New Roman"/>
                        </a:rPr>
                        <a:t>PC</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5,00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50,00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72">
                <a:tc>
                  <a:txBody>
                    <a:bodyPr/>
                    <a:lstStyle/>
                    <a:p>
                      <a:pPr>
                        <a:lnSpc>
                          <a:spcPct val="115000"/>
                        </a:lnSpc>
                        <a:spcAft>
                          <a:spcPts val="600"/>
                        </a:spcAft>
                      </a:pPr>
                      <a:r>
                        <a:rPr lang="es-EC" sz="1500">
                          <a:solidFill>
                            <a:srgbClr val="000000"/>
                          </a:solidFill>
                          <a:effectLst/>
                          <a:latin typeface="Calibri"/>
                          <a:ea typeface="Times New Roman"/>
                          <a:cs typeface="Times New Roman"/>
                        </a:rPr>
                        <a:t>Trípode</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5,00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50,00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72">
                <a:tc>
                  <a:txBody>
                    <a:bodyPr/>
                    <a:lstStyle/>
                    <a:p>
                      <a:pPr>
                        <a:lnSpc>
                          <a:spcPct val="115000"/>
                        </a:lnSpc>
                        <a:spcAft>
                          <a:spcPts val="600"/>
                        </a:spcAft>
                      </a:pPr>
                      <a:r>
                        <a:rPr lang="es-EC" sz="1500">
                          <a:solidFill>
                            <a:srgbClr val="000000"/>
                          </a:solidFill>
                          <a:effectLst/>
                          <a:latin typeface="Calibri"/>
                          <a:ea typeface="Times New Roman"/>
                          <a:cs typeface="Times New Roman"/>
                        </a:rPr>
                        <a:t>Cámara</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25,00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500" b="1">
                          <a:solidFill>
                            <a:srgbClr val="000000"/>
                          </a:solidFill>
                          <a:effectLst/>
                          <a:latin typeface="Calibri"/>
                          <a:ea typeface="Times New Roman"/>
                          <a:cs typeface="Times New Roman"/>
                        </a:rPr>
                        <a:t> $                          250,00 </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72">
                <a:tc>
                  <a:txBody>
                    <a:bodyPr/>
                    <a:lstStyle/>
                    <a:p>
                      <a:pPr>
                        <a:lnSpc>
                          <a:spcPct val="115000"/>
                        </a:lnSpc>
                      </a:pPr>
                      <a:endParaRPr lang="es-EC" sz="1500">
                        <a:effectLst/>
                        <a:latin typeface="Calibri"/>
                        <a:cs typeface="Times New Roman"/>
                      </a:endParaRPr>
                    </a:p>
                  </a:txBody>
                  <a:tcPr marL="61483" marR="6148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600"/>
                        </a:spcAft>
                      </a:pPr>
                      <a:r>
                        <a:rPr lang="es-EC" sz="1500">
                          <a:solidFill>
                            <a:srgbClr val="000000"/>
                          </a:solidFill>
                          <a:effectLst/>
                          <a:latin typeface="Calibri"/>
                          <a:ea typeface="Times New Roman"/>
                          <a:cs typeface="Times New Roman"/>
                        </a:rPr>
                        <a:t>TOTAL</a:t>
                      </a:r>
                      <a:endParaRPr lang="es-EC" sz="150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s-EC" sz="1500" b="1" dirty="0">
                          <a:solidFill>
                            <a:srgbClr val="000000"/>
                          </a:solidFill>
                          <a:effectLst/>
                          <a:latin typeface="Calibri"/>
                          <a:ea typeface="Times New Roman"/>
                          <a:cs typeface="Times New Roman"/>
                        </a:rPr>
                        <a:t> $                          350,00 </a:t>
                      </a:r>
                      <a:endParaRPr lang="es-EC" sz="1500" dirty="0">
                        <a:effectLst/>
                        <a:latin typeface="Calibri"/>
                        <a:ea typeface="Calibri"/>
                        <a:cs typeface="Times New Roman"/>
                      </a:endParaRPr>
                    </a:p>
                  </a:txBody>
                  <a:tcPr marL="61483" marR="614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xmlns="" val="1261638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Presupuesto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556792"/>
            <a:ext cx="8064602" cy="576064"/>
          </a:xfrm>
        </p:spPr>
        <p:txBody>
          <a:bodyPr>
            <a:noAutofit/>
          </a:bodyPr>
          <a:lstStyle/>
          <a:p>
            <a:pPr lvl="0"/>
            <a:r>
              <a:rPr lang="es-EC" sz="2000" b="1" dirty="0">
                <a:latin typeface="Arial" pitchFamily="34" charset="0"/>
                <a:cs typeface="Arial" pitchFamily="34" charset="0"/>
              </a:rPr>
              <a:t>MARGEN DE COMERCIALIZACIÓN</a:t>
            </a:r>
            <a:r>
              <a:rPr lang="es-EC" sz="2000" dirty="0">
                <a:latin typeface="Arial" pitchFamily="34" charset="0"/>
                <a:cs typeface="Arial" pitchFamily="34" charset="0"/>
              </a:rPr>
              <a:t>.</a:t>
            </a:r>
          </a:p>
        </p:txBody>
      </p:sp>
      <p:pic>
        <p:nvPicPr>
          <p:cNvPr id="6" name="5 Imagen"/>
          <p:cNvPicPr/>
          <p:nvPr/>
        </p:nvPicPr>
        <p:blipFill>
          <a:blip r:embed="rId2" cstate="print"/>
          <a:srcRect l="3439" t="13895" r="28943" b="44673"/>
          <a:stretch>
            <a:fillRect/>
          </a:stretch>
        </p:blipFill>
        <p:spPr bwMode="auto">
          <a:xfrm>
            <a:off x="1547811" y="1988840"/>
            <a:ext cx="5543892" cy="2026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p:cNvPicPr/>
          <p:nvPr/>
        </p:nvPicPr>
        <p:blipFill>
          <a:blip r:embed="rId3" cstate="print"/>
          <a:srcRect t="34014" r="49559" b="28896"/>
          <a:stretch>
            <a:fillRect/>
          </a:stretch>
        </p:blipFill>
        <p:spPr bwMode="auto">
          <a:xfrm>
            <a:off x="1541461" y="4230650"/>
            <a:ext cx="5556592" cy="2441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935165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7613517" cy="747447"/>
          </a:xfrm>
        </p:spPr>
        <p:txBody>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Presupuesto</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628800"/>
            <a:ext cx="8064602" cy="792088"/>
          </a:xfrm>
        </p:spPr>
        <p:txBody>
          <a:bodyPr>
            <a:noAutofit/>
          </a:bodyPr>
          <a:lstStyle/>
          <a:p>
            <a:pPr lvl="0"/>
            <a:r>
              <a:rPr lang="es-EC" sz="2000" dirty="0">
                <a:latin typeface="Arial" pitchFamily="34" charset="0"/>
                <a:cs typeface="Arial" pitchFamily="34" charset="0"/>
              </a:rPr>
              <a:t>La inversión para </a:t>
            </a:r>
            <a:r>
              <a:rPr lang="es-EC" sz="2000" dirty="0" smtClean="0">
                <a:latin typeface="Arial" pitchFamily="34" charset="0"/>
                <a:cs typeface="Arial" pitchFamily="34" charset="0"/>
              </a:rPr>
              <a:t>desarrollo </a:t>
            </a:r>
            <a:r>
              <a:rPr lang="es-EC" sz="2000" dirty="0">
                <a:latin typeface="Arial" pitchFamily="34" charset="0"/>
                <a:cs typeface="Arial" pitchFamily="34" charset="0"/>
              </a:rPr>
              <a:t>y </a:t>
            </a:r>
            <a:r>
              <a:rPr lang="es-EC" sz="2000" dirty="0" smtClean="0">
                <a:latin typeface="Arial" pitchFamily="34" charset="0"/>
                <a:cs typeface="Arial" pitchFamily="34" charset="0"/>
              </a:rPr>
              <a:t>ejecución de </a:t>
            </a:r>
            <a:r>
              <a:rPr lang="es-EC" sz="2000" dirty="0">
                <a:latin typeface="Arial" pitchFamily="34" charset="0"/>
                <a:cs typeface="Arial" pitchFamily="34" charset="0"/>
              </a:rPr>
              <a:t>este </a:t>
            </a:r>
            <a:r>
              <a:rPr lang="es-EC" sz="2000" dirty="0" smtClean="0">
                <a:latin typeface="Arial" pitchFamily="34" charset="0"/>
                <a:cs typeface="Arial" pitchFamily="34" charset="0"/>
              </a:rPr>
              <a:t>proyecto </a:t>
            </a:r>
            <a:r>
              <a:rPr lang="es-EC" sz="2000" dirty="0">
                <a:latin typeface="Arial" pitchFamily="34" charset="0"/>
                <a:cs typeface="Arial" pitchFamily="34" charset="0"/>
              </a:rPr>
              <a:t>está compuesta de los siguientes rubros</a:t>
            </a:r>
            <a:r>
              <a:rPr lang="es-EC" sz="2000" dirty="0" smtClean="0">
                <a:latin typeface="Arial" pitchFamily="34" charset="0"/>
                <a:cs typeface="Arial" pitchFamily="34" charset="0"/>
              </a:rPr>
              <a:t>:</a:t>
            </a:r>
            <a:endParaRPr lang="es-EC" sz="2000"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4276210334"/>
              </p:ext>
            </p:extLst>
          </p:nvPr>
        </p:nvGraphicFramePr>
        <p:xfrm>
          <a:off x="2099364" y="3140615"/>
          <a:ext cx="4945273" cy="2880673"/>
        </p:xfrm>
        <a:graphic>
          <a:graphicData uri="http://schemas.openxmlformats.org/drawingml/2006/table">
            <a:tbl>
              <a:tblPr firstRow="1" firstCol="1" bandRow="1"/>
              <a:tblGrid>
                <a:gridCol w="3502057"/>
                <a:gridCol w="1443216"/>
              </a:tblGrid>
              <a:tr h="282853">
                <a:tc>
                  <a:txBody>
                    <a:bodyPr/>
                    <a:lstStyle/>
                    <a:p>
                      <a:pPr>
                        <a:lnSpc>
                          <a:spcPct val="115000"/>
                        </a:lnSpc>
                        <a:spcAft>
                          <a:spcPts val="600"/>
                        </a:spcAft>
                      </a:pPr>
                      <a:r>
                        <a:rPr lang="es-EC" sz="1600" dirty="0">
                          <a:solidFill>
                            <a:srgbClr val="000000"/>
                          </a:solidFill>
                          <a:effectLst/>
                          <a:latin typeface="Calibri"/>
                          <a:ea typeface="Times New Roman"/>
                          <a:cs typeface="Times New Roman"/>
                        </a:rPr>
                        <a:t>GASTOS FINANCIEROS</a:t>
                      </a:r>
                      <a:endParaRPr lang="es-EC" sz="1600" dirty="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52,50 </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53">
                <a:tc>
                  <a:txBody>
                    <a:bodyPr/>
                    <a:lstStyle/>
                    <a:p>
                      <a:pPr>
                        <a:lnSpc>
                          <a:spcPct val="115000"/>
                        </a:lnSpc>
                        <a:spcAft>
                          <a:spcPts val="600"/>
                        </a:spcAft>
                      </a:pPr>
                      <a:r>
                        <a:rPr lang="es-EC" sz="1600">
                          <a:solidFill>
                            <a:srgbClr val="000000"/>
                          </a:solidFill>
                          <a:effectLst/>
                          <a:latin typeface="Calibri"/>
                          <a:ea typeface="Times New Roman"/>
                          <a:cs typeface="Times New Roman"/>
                        </a:rPr>
                        <a:t>GASTOS DE SUELDOS Y SALARIOS</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1.480,00 </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53">
                <a:tc>
                  <a:txBody>
                    <a:bodyPr/>
                    <a:lstStyle/>
                    <a:p>
                      <a:pPr>
                        <a:lnSpc>
                          <a:spcPct val="115000"/>
                        </a:lnSpc>
                        <a:spcAft>
                          <a:spcPts val="600"/>
                        </a:spcAft>
                      </a:pPr>
                      <a:r>
                        <a:rPr lang="es-EC" sz="1600">
                          <a:solidFill>
                            <a:srgbClr val="000000"/>
                          </a:solidFill>
                          <a:effectLst/>
                          <a:latin typeface="Calibri"/>
                          <a:ea typeface="Times New Roman"/>
                          <a:cs typeface="Times New Roman"/>
                        </a:rPr>
                        <a:t>GASTOS DE SERVICIOS BASICOS</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   </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spcAft>
                          <a:spcPts val="600"/>
                        </a:spcAft>
                      </a:pPr>
                      <a:r>
                        <a:rPr lang="es-EC" sz="1600">
                          <a:solidFill>
                            <a:srgbClr val="000000"/>
                          </a:solidFill>
                          <a:effectLst/>
                          <a:latin typeface="Calibri"/>
                          <a:ea typeface="Times New Roman"/>
                          <a:cs typeface="Times New Roman"/>
                        </a:rPr>
                        <a:t>GASTOS DE ALQUILER</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350,00 </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spcAft>
                          <a:spcPts val="600"/>
                        </a:spcAft>
                      </a:pPr>
                      <a:r>
                        <a:rPr lang="es-EC" sz="1600" b="1">
                          <a:solidFill>
                            <a:srgbClr val="000000"/>
                          </a:solidFill>
                          <a:effectLst/>
                          <a:latin typeface="Calibri"/>
                          <a:ea typeface="Times New Roman"/>
                          <a:cs typeface="Times New Roman"/>
                        </a:rPr>
                        <a:t>TOTAL GASTOS OPERATIVOS</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a:solidFill>
                            <a:srgbClr val="000000"/>
                          </a:solidFill>
                          <a:effectLst/>
                          <a:latin typeface="Calibri"/>
                          <a:ea typeface="Times New Roman"/>
                          <a:cs typeface="Times New Roman"/>
                        </a:rPr>
                        <a:t> $     1.830,00 </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spcAft>
                          <a:spcPts val="600"/>
                        </a:spcAft>
                      </a:pPr>
                      <a:r>
                        <a:rPr lang="es-EC" sz="1600">
                          <a:solidFill>
                            <a:srgbClr val="000000"/>
                          </a:solidFill>
                          <a:effectLst/>
                          <a:latin typeface="Calibri"/>
                          <a:ea typeface="Times New Roman"/>
                          <a:cs typeface="Times New Roman"/>
                        </a:rPr>
                        <a:t>MARGEN DE COMERCIALIZACIÓN</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s-EC" sz="1400">
                          <a:effectLst/>
                          <a:latin typeface="Arial"/>
                          <a:ea typeface="Times New Roman"/>
                          <a:cs typeface="Times New Roman"/>
                        </a:rPr>
                        <a:t>10%</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90302">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600">
                        <a:effectLst/>
                        <a:latin typeface="Calibri"/>
                        <a:cs typeface="Times New Roman"/>
                      </a:endParaRPr>
                    </a:p>
                  </a:txBody>
                  <a:tcPr marL="64511" marR="645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2">
                <a:tc>
                  <a:txBody>
                    <a:bodyPr/>
                    <a:lstStyle/>
                    <a:p>
                      <a:pPr>
                        <a:lnSpc>
                          <a:spcPct val="115000"/>
                        </a:lnSpc>
                        <a:spcAft>
                          <a:spcPts val="600"/>
                        </a:spcAft>
                      </a:pPr>
                      <a:r>
                        <a:rPr lang="es-EC" sz="1600">
                          <a:solidFill>
                            <a:srgbClr val="000000"/>
                          </a:solidFill>
                          <a:effectLst/>
                          <a:latin typeface="Calibri"/>
                          <a:ea typeface="Times New Roman"/>
                          <a:cs typeface="Times New Roman"/>
                        </a:rPr>
                        <a:t>PRECIO DE VENTA DEL PROYECTO</a:t>
                      </a:r>
                      <a:endParaRPr lang="es-EC" sz="160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C" sz="1600" dirty="0">
                          <a:solidFill>
                            <a:srgbClr val="000000"/>
                          </a:solidFill>
                          <a:effectLst/>
                          <a:latin typeface="Calibri"/>
                          <a:ea typeface="Times New Roman"/>
                          <a:cs typeface="Times New Roman"/>
                        </a:rPr>
                        <a:t> $     2.014,46 </a:t>
                      </a:r>
                      <a:endParaRPr lang="es-EC" sz="1600" dirty="0">
                        <a:effectLst/>
                        <a:latin typeface="Calibri"/>
                        <a:ea typeface="Calibri"/>
                        <a:cs typeface="Times New Roman"/>
                      </a:endParaRPr>
                    </a:p>
                  </a:txBody>
                  <a:tcPr marL="64511" marR="6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75465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Conclusiones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714166"/>
            <a:ext cx="7920586" cy="4739170"/>
          </a:xfrm>
        </p:spPr>
        <p:txBody>
          <a:bodyPr>
            <a:noAutofit/>
          </a:bodyPr>
          <a:lstStyle/>
          <a:p>
            <a:r>
              <a:rPr lang="es-EC" sz="2000" dirty="0">
                <a:latin typeface="Arial" pitchFamily="34" charset="0"/>
                <a:cs typeface="Arial" pitchFamily="34" charset="0"/>
              </a:rPr>
              <a:t>El total de gastos operativos para el desarrollo y ejecución de este proyecto de rediseño de imagen será de $ 1.830,00 más un margen de comercialización del 10 % que dará como resultado </a:t>
            </a:r>
            <a:r>
              <a:rPr lang="es-EC" sz="2000" dirty="0" smtClean="0">
                <a:latin typeface="Arial" pitchFamily="34" charset="0"/>
                <a:cs typeface="Arial" pitchFamily="34" charset="0"/>
              </a:rPr>
              <a:t>   $ </a:t>
            </a:r>
            <a:r>
              <a:rPr lang="es-EC" sz="2000" dirty="0">
                <a:latin typeface="Arial" pitchFamily="34" charset="0"/>
                <a:cs typeface="Arial" pitchFamily="34" charset="0"/>
              </a:rPr>
              <a:t>2.014,00 como Precio de Venta del Proyecto</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a:latin typeface="Arial" pitchFamily="34" charset="0"/>
                <a:cs typeface="Arial" pitchFamily="34" charset="0"/>
              </a:rPr>
              <a:t>En conclusión podemos decir que la implementación de </a:t>
            </a:r>
            <a:r>
              <a:rPr lang="es-EC" sz="2000" dirty="0" smtClean="0">
                <a:latin typeface="Arial" pitchFamily="34" charset="0"/>
                <a:cs typeface="Arial" pitchFamily="34" charset="0"/>
              </a:rPr>
              <a:t>la nueva imagen corporativa </a:t>
            </a:r>
            <a:r>
              <a:rPr lang="es-EC" sz="2000" dirty="0">
                <a:latin typeface="Arial" pitchFamily="34" charset="0"/>
                <a:cs typeface="Arial" pitchFamily="34" charset="0"/>
              </a:rPr>
              <a:t>es </a:t>
            </a:r>
            <a:r>
              <a:rPr lang="es-EC" sz="2000" dirty="0" smtClean="0">
                <a:latin typeface="Arial" pitchFamily="34" charset="0"/>
                <a:cs typeface="Arial" pitchFamily="34" charset="0"/>
              </a:rPr>
              <a:t>factible para la renovación, el reconocimiento en el mercado y el emprendimiento de nuevas metas por parte de la empresa.</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135032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6" y="620688"/>
            <a:ext cx="8117574" cy="747447"/>
          </a:xfrm>
        </p:spPr>
        <p:txBody>
          <a:bodyPr>
            <a:normAutofit/>
          </a:bodyPr>
          <a:lstStyle/>
          <a:p>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Recomendaciones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1714166"/>
            <a:ext cx="7920586" cy="4955194"/>
          </a:xfrm>
        </p:spPr>
        <p:txBody>
          <a:bodyPr>
            <a:noAutofit/>
          </a:bodyPr>
          <a:lstStyle/>
          <a:p>
            <a:r>
              <a:rPr lang="es-EC" sz="2000" dirty="0">
                <a:latin typeface="Arial" pitchFamily="34" charset="0"/>
                <a:cs typeface="Arial" pitchFamily="34" charset="0"/>
              </a:rPr>
              <a:t>Ya que se dispone de un nuevo isologo, darle el uso indicado es esencial porque éste es el que ayuda al reconocimiento de la empresa, debido a que el consumidor regularmente asocia una marca muy bien elaborada como sinónimo de calidad</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a:latin typeface="Arial" pitchFamily="34" charset="0"/>
                <a:cs typeface="Arial" pitchFamily="34" charset="0"/>
              </a:rPr>
              <a:t>La no </a:t>
            </a:r>
            <a:r>
              <a:rPr lang="es-EC" sz="2000" dirty="0" smtClean="0">
                <a:latin typeface="Arial" pitchFamily="34" charset="0"/>
                <a:cs typeface="Arial" pitchFamily="34" charset="0"/>
              </a:rPr>
              <a:t>implementación o la </a:t>
            </a:r>
            <a:r>
              <a:rPr lang="es-EC" sz="2000" dirty="0">
                <a:latin typeface="Arial" pitchFamily="34" charset="0"/>
                <a:cs typeface="Arial" pitchFamily="34" charset="0"/>
              </a:rPr>
              <a:t>implementación</a:t>
            </a:r>
            <a:r>
              <a:rPr lang="es-EC" sz="2000" dirty="0" smtClean="0">
                <a:latin typeface="Arial" pitchFamily="34" charset="0"/>
                <a:cs typeface="Arial" pitchFamily="34" charset="0"/>
              </a:rPr>
              <a:t> </a:t>
            </a:r>
            <a:r>
              <a:rPr lang="es-EC" sz="2000" dirty="0">
                <a:latin typeface="Arial" pitchFamily="34" charset="0"/>
                <a:cs typeface="Arial" pitchFamily="34" charset="0"/>
              </a:rPr>
              <a:t>parcial </a:t>
            </a:r>
            <a:r>
              <a:rPr lang="es-EC" sz="2000" dirty="0" smtClean="0">
                <a:latin typeface="Arial" pitchFamily="34" charset="0"/>
                <a:cs typeface="Arial" pitchFamily="34" charset="0"/>
              </a:rPr>
              <a:t>del </a:t>
            </a:r>
            <a:r>
              <a:rPr lang="es-EC" sz="2000" dirty="0">
                <a:latin typeface="Arial" pitchFamily="34" charset="0"/>
                <a:cs typeface="Arial" pitchFamily="34" charset="0"/>
              </a:rPr>
              <a:t>proyecto </a:t>
            </a:r>
            <a:r>
              <a:rPr lang="es-EC" sz="2000" dirty="0" smtClean="0">
                <a:latin typeface="Arial" pitchFamily="34" charset="0"/>
                <a:cs typeface="Arial" pitchFamily="34" charset="0"/>
              </a:rPr>
              <a:t>acarrearía </a:t>
            </a:r>
            <a:r>
              <a:rPr lang="es-EC" sz="2000" dirty="0">
                <a:latin typeface="Arial" pitchFamily="34" charset="0"/>
                <a:cs typeface="Arial" pitchFamily="34" charset="0"/>
              </a:rPr>
              <a:t>problemas en el aspecto del reconocimiento de la </a:t>
            </a:r>
            <a:r>
              <a:rPr lang="es-EC" sz="2000" dirty="0" smtClean="0">
                <a:latin typeface="Arial" pitchFamily="34" charset="0"/>
                <a:cs typeface="Arial" pitchFamily="34" charset="0"/>
              </a:rPr>
              <a:t>marca. </a:t>
            </a:r>
            <a:r>
              <a:rPr lang="es-EC" sz="2000" dirty="0">
                <a:latin typeface="Arial" pitchFamily="34" charset="0"/>
                <a:cs typeface="Arial" pitchFamily="34" charset="0"/>
              </a:rPr>
              <a:t>Al momento de utilizar la marca se deben seguir las normas que rigen en el Manual, </a:t>
            </a:r>
            <a:r>
              <a:rPr lang="es-EC" sz="2000" dirty="0" smtClean="0">
                <a:latin typeface="Arial" pitchFamily="34" charset="0"/>
                <a:cs typeface="Arial" pitchFamily="34" charset="0"/>
              </a:rPr>
              <a:t>para su </a:t>
            </a:r>
            <a:r>
              <a:rPr lang="es-EC" sz="2000" dirty="0">
                <a:latin typeface="Arial" pitchFamily="34" charset="0"/>
                <a:cs typeface="Arial" pitchFamily="34" charset="0"/>
              </a:rPr>
              <a:t>correcta utilización</a:t>
            </a:r>
            <a:r>
              <a:rPr lang="es-EC" sz="2000" dirty="0" smtClean="0">
                <a:latin typeface="Arial" pitchFamily="34" charset="0"/>
                <a:cs typeface="Arial" pitchFamily="34" charset="0"/>
              </a:rPr>
              <a:t>.</a:t>
            </a:r>
          </a:p>
          <a:p>
            <a:endParaRPr lang="es-EC" sz="2000" dirty="0">
              <a:latin typeface="Arial" pitchFamily="34" charset="0"/>
              <a:cs typeface="Arial" pitchFamily="34" charset="0"/>
            </a:endParaRPr>
          </a:p>
          <a:p>
            <a:r>
              <a:rPr lang="es-EC" sz="2000" dirty="0">
                <a:latin typeface="Arial" pitchFamily="34" charset="0"/>
                <a:cs typeface="Arial" pitchFamily="34" charset="0"/>
              </a:rPr>
              <a:t>Se recomienda</a:t>
            </a:r>
            <a:r>
              <a:rPr lang="es-EC" sz="2000" dirty="0" smtClean="0">
                <a:latin typeface="Arial" pitchFamily="34" charset="0"/>
                <a:cs typeface="Arial" pitchFamily="34" charset="0"/>
              </a:rPr>
              <a:t>, </a:t>
            </a:r>
            <a:r>
              <a:rPr lang="es-EC" sz="2000" dirty="0">
                <a:latin typeface="Arial" pitchFamily="34" charset="0"/>
                <a:cs typeface="Arial" pitchFamily="34" charset="0"/>
              </a:rPr>
              <a:t>revisar el Manual de Imagen Corporativa. Las diferentes aplicaciones que contienen la marca FESP </a:t>
            </a:r>
            <a:r>
              <a:rPr lang="es-EC" sz="2000" dirty="0" smtClean="0">
                <a:latin typeface="Arial" pitchFamily="34" charset="0"/>
                <a:cs typeface="Arial" pitchFamily="34" charset="0"/>
              </a:rPr>
              <a:t>están </a:t>
            </a:r>
            <a:r>
              <a:rPr lang="es-EC" sz="2000" dirty="0">
                <a:latin typeface="Arial" pitchFamily="34" charset="0"/>
                <a:cs typeface="Arial" pitchFamily="34" charset="0"/>
              </a:rPr>
              <a:t>regidas a la cromática, las correctas proporciones y la legibilidad; la mala utilización de la misma produciría confusión al ser visualizada. </a:t>
            </a:r>
          </a:p>
        </p:txBody>
      </p:sp>
    </p:spTree>
    <p:extLst>
      <p:ext uri="{BB962C8B-B14F-4D97-AF65-F5344CB8AC3E}">
        <p14:creationId xmlns:p14="http://schemas.microsoft.com/office/powerpoint/2010/main" xmlns="" val="3886742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13213" y="1916832"/>
            <a:ext cx="8117574" cy="1944216"/>
          </a:xfrm>
        </p:spPr>
        <p:txBody>
          <a:bodyPr>
            <a:normAutofit/>
          </a:bodyPr>
          <a:lstStyle/>
          <a:p>
            <a:pPr algn="ctr"/>
            <a:r>
              <a:rPr lang="es-ES" sz="8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GRACIAS</a:t>
            </a:r>
            <a:endParaRPr lang="es-ES" sz="8000"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Tree>
    <p:extLst>
      <p:ext uri="{BB962C8B-B14F-4D97-AF65-F5344CB8AC3E}">
        <p14:creationId xmlns:p14="http://schemas.microsoft.com/office/powerpoint/2010/main" xmlns="" val="87983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Descripción del Tema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4680226" cy="2821931"/>
          </a:xfrm>
        </p:spPr>
        <p:txBody>
          <a:bodyPr>
            <a:noAutofit/>
          </a:bodyPr>
          <a:lstStyle/>
          <a:p>
            <a:pPr algn="just"/>
            <a:r>
              <a:rPr lang="es-ES_tradnl" sz="2000" dirty="0">
                <a:latin typeface="Arial" pitchFamily="34" charset="0"/>
                <a:cs typeface="Arial" pitchFamily="34" charset="0"/>
              </a:rPr>
              <a:t>El proyecto consiste en </a:t>
            </a:r>
            <a:r>
              <a:rPr lang="es-ES_tradnl" sz="2000" dirty="0" smtClean="0">
                <a:latin typeface="Arial" pitchFamily="34" charset="0"/>
                <a:cs typeface="Arial" pitchFamily="34" charset="0"/>
              </a:rPr>
              <a:t>el rediseño de la imagen corporativa </a:t>
            </a:r>
            <a:r>
              <a:rPr lang="es-EC" sz="2000" dirty="0">
                <a:latin typeface="Arial" pitchFamily="34" charset="0"/>
                <a:cs typeface="Arial" pitchFamily="34" charset="0"/>
              </a:rPr>
              <a:t>de la empresa Fuerzas Especiales y Seguridad </a:t>
            </a:r>
            <a:r>
              <a:rPr lang="es-EC" sz="2000" dirty="0" smtClean="0">
                <a:latin typeface="Arial" pitchFamily="34" charset="0"/>
                <a:cs typeface="Arial" pitchFamily="34" charset="0"/>
              </a:rPr>
              <a:t>Privada (FESP </a:t>
            </a:r>
            <a:r>
              <a:rPr lang="es-EC" sz="2000" dirty="0">
                <a:latin typeface="Arial" pitchFamily="34" charset="0"/>
                <a:cs typeface="Arial" pitchFamily="34" charset="0"/>
              </a:rPr>
              <a:t>Cía. Ltda</a:t>
            </a:r>
            <a:r>
              <a:rPr lang="es-EC" sz="2000" dirty="0" smtClean="0">
                <a:latin typeface="Arial" pitchFamily="34" charset="0"/>
                <a:cs typeface="Arial" pitchFamily="34" charset="0"/>
              </a:rPr>
              <a:t>.)</a:t>
            </a:r>
            <a:r>
              <a:rPr lang="es-ES_tradnl" sz="2000" dirty="0" smtClean="0">
                <a:latin typeface="Arial" pitchFamily="34" charset="0"/>
                <a:cs typeface="Arial" pitchFamily="34" charset="0"/>
              </a:rPr>
              <a:t> </a:t>
            </a:r>
            <a:r>
              <a:rPr lang="es-ES_tradnl" sz="2000" dirty="0">
                <a:latin typeface="Arial" pitchFamily="34" charset="0"/>
                <a:cs typeface="Arial" pitchFamily="34" charset="0"/>
              </a:rPr>
              <a:t>para </a:t>
            </a:r>
            <a:r>
              <a:rPr lang="es-ES_tradnl" sz="2000" dirty="0" smtClean="0">
                <a:latin typeface="Arial" pitchFamily="34" charset="0"/>
                <a:cs typeface="Arial" pitchFamily="34" charset="0"/>
              </a:rPr>
              <a:t>posicionarla </a:t>
            </a:r>
            <a:r>
              <a:rPr lang="es-EC" sz="2000" dirty="0">
                <a:latin typeface="Arial" pitchFamily="34" charset="0"/>
                <a:cs typeface="Arial" pitchFamily="34" charset="0"/>
              </a:rPr>
              <a:t>como una </a:t>
            </a:r>
            <a:r>
              <a:rPr lang="es-EC" sz="2000" dirty="0" smtClean="0">
                <a:latin typeface="Arial" pitchFamily="34" charset="0"/>
                <a:cs typeface="Arial" pitchFamily="34" charset="0"/>
              </a:rPr>
              <a:t>compañía que </a:t>
            </a:r>
            <a:r>
              <a:rPr lang="es-EC" sz="2000" dirty="0">
                <a:latin typeface="Arial" pitchFamily="34" charset="0"/>
                <a:cs typeface="Arial" pitchFamily="34" charset="0"/>
              </a:rPr>
              <a:t>brinde seguridad y confianza a sus </a:t>
            </a:r>
            <a:r>
              <a:rPr lang="es-EC" sz="2000" dirty="0" smtClean="0">
                <a:latin typeface="Arial" pitchFamily="34" charset="0"/>
                <a:cs typeface="Arial" pitchFamily="34" charset="0"/>
              </a:rPr>
              <a:t>clientes.</a:t>
            </a:r>
            <a:endParaRPr lang="es-ES_tradnl" sz="2000" dirty="0">
              <a:latin typeface="Arial" pitchFamily="34" charset="0"/>
              <a:cs typeface="Arial" pitchFamily="34" charset="0"/>
            </a:endParaRPr>
          </a:p>
        </p:txBody>
      </p:sp>
      <p:pic>
        <p:nvPicPr>
          <p:cNvPr id="6" name="5 Imagen" descr="D:\Espol\Plan de Negocios\sello para permiso copy.jpg"/>
          <p:cNvPicPr/>
          <p:nvPr/>
        </p:nvPicPr>
        <p:blipFill>
          <a:blip r:embed="rId2" cstate="print"/>
          <a:srcRect/>
          <a:stretch>
            <a:fillRect/>
          </a:stretch>
        </p:blipFill>
        <p:spPr bwMode="auto">
          <a:xfrm>
            <a:off x="6588224" y="2047574"/>
            <a:ext cx="1512168" cy="2528758"/>
          </a:xfrm>
          <a:prstGeom prst="rect">
            <a:avLst/>
          </a:prstGeom>
          <a:noFill/>
          <a:ln w="9525">
            <a:noFill/>
            <a:miter lim="800000"/>
            <a:headEnd/>
            <a:tailEnd/>
          </a:ln>
        </p:spPr>
      </p:pic>
    </p:spTree>
    <p:extLst>
      <p:ext uri="{BB962C8B-B14F-4D97-AF65-F5344CB8AC3E}">
        <p14:creationId xmlns:p14="http://schemas.microsoft.com/office/powerpoint/2010/main" xmlns="" val="4367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Antecedentes</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algn="just"/>
            <a:r>
              <a:rPr lang="es-EC" sz="2000" dirty="0">
                <a:latin typeface="Arial" pitchFamily="34" charset="0"/>
                <a:cs typeface="Arial" pitchFamily="34" charset="0"/>
              </a:rPr>
              <a:t>El ámbito competitivo en el que están situadas las empresas que ofrecen servicios de seguridad privada, vigilancia y guardianía es muy fuerte, </a:t>
            </a:r>
            <a:r>
              <a:rPr lang="es-EC" sz="2000" dirty="0" smtClean="0">
                <a:latin typeface="Arial" pitchFamily="34" charset="0"/>
                <a:cs typeface="Arial" pitchFamily="34" charset="0"/>
              </a:rPr>
              <a:t>debido a la gran cantidad de estas empresas existentes en el mercado. </a:t>
            </a:r>
          </a:p>
          <a:p>
            <a:pPr algn="just"/>
            <a:endParaRPr lang="es-EC" sz="2000" dirty="0">
              <a:latin typeface="Arial" pitchFamily="34" charset="0"/>
              <a:cs typeface="Arial" pitchFamily="34" charset="0"/>
            </a:endParaRPr>
          </a:p>
          <a:p>
            <a:pPr algn="just"/>
            <a:r>
              <a:rPr lang="es-EC" sz="2000" dirty="0">
                <a:latin typeface="Arial" pitchFamily="34" charset="0"/>
                <a:cs typeface="Arial" pitchFamily="34" charset="0"/>
              </a:rPr>
              <a:t>Básicamente una imagen </a:t>
            </a:r>
            <a:r>
              <a:rPr lang="es-EC" sz="2000" dirty="0" smtClean="0">
                <a:latin typeface="Arial" pitchFamily="34" charset="0"/>
                <a:cs typeface="Arial" pitchFamily="34" charset="0"/>
              </a:rPr>
              <a:t>corporativa es </a:t>
            </a:r>
            <a:r>
              <a:rPr lang="es-EC" sz="2000" dirty="0">
                <a:latin typeface="Arial" pitchFamily="34" charset="0"/>
                <a:cs typeface="Arial" pitchFamily="34" charset="0"/>
              </a:rPr>
              <a:t>una representación mental de un determinado “estilo” de l</a:t>
            </a:r>
            <a:r>
              <a:rPr lang="es-EC" sz="2000" dirty="0" smtClean="0">
                <a:latin typeface="Arial" pitchFamily="34" charset="0"/>
                <a:cs typeface="Arial" pitchFamily="34" charset="0"/>
              </a:rPr>
              <a:t>a </a:t>
            </a:r>
            <a:r>
              <a:rPr lang="es-EC" sz="2000" dirty="0">
                <a:latin typeface="Arial" pitchFamily="34" charset="0"/>
                <a:cs typeface="Arial" pitchFamily="34" charset="0"/>
              </a:rPr>
              <a:t>empresa, transmitida especialmente a través de sus actividades </a:t>
            </a:r>
            <a:r>
              <a:rPr lang="es-EC" sz="2000" dirty="0" smtClean="0">
                <a:latin typeface="Arial" pitchFamily="34" charset="0"/>
                <a:cs typeface="Arial" pitchFamily="34" charset="0"/>
              </a:rPr>
              <a:t>como los </a:t>
            </a:r>
            <a:r>
              <a:rPr lang="es-EC" sz="2000" dirty="0">
                <a:latin typeface="Arial" pitchFamily="34" charset="0"/>
                <a:cs typeface="Arial" pitchFamily="34" charset="0"/>
              </a:rPr>
              <a:t>servicios </a:t>
            </a:r>
            <a:r>
              <a:rPr lang="es-EC" sz="2000" dirty="0" smtClean="0">
                <a:latin typeface="Arial" pitchFamily="34" charset="0"/>
                <a:cs typeface="Arial" pitchFamily="34" charset="0"/>
              </a:rPr>
              <a:t>que esta presta.</a:t>
            </a:r>
            <a:endParaRPr lang="es-ES_tradnl" sz="2000" dirty="0">
              <a:latin typeface="Arial" pitchFamily="34" charset="0"/>
              <a:cs typeface="Arial" pitchFamily="34" charset="0"/>
            </a:endParaRPr>
          </a:p>
        </p:txBody>
      </p:sp>
    </p:spTree>
    <p:extLst>
      <p:ext uri="{BB962C8B-B14F-4D97-AF65-F5344CB8AC3E}">
        <p14:creationId xmlns:p14="http://schemas.microsoft.com/office/powerpoint/2010/main" xmlns="" val="16151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Problemática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algn="just"/>
            <a:r>
              <a:rPr lang="es-EC" sz="2000" dirty="0">
                <a:latin typeface="Arial" pitchFamily="34" charset="0"/>
                <a:cs typeface="Arial" pitchFamily="34" charset="0"/>
              </a:rPr>
              <a:t>El diseño de la Imagen Corporativa (</a:t>
            </a:r>
            <a:r>
              <a:rPr lang="es-EC" sz="2000" dirty="0" smtClean="0">
                <a:latin typeface="Arial" pitchFamily="34" charset="0"/>
                <a:cs typeface="Arial" pitchFamily="34" charset="0"/>
              </a:rPr>
              <a:t>isologotipo) </a:t>
            </a:r>
            <a:r>
              <a:rPr lang="es-EC" sz="2000" dirty="0">
                <a:latin typeface="Arial" pitchFamily="34" charset="0"/>
                <a:cs typeface="Arial" pitchFamily="34" charset="0"/>
              </a:rPr>
              <a:t>de FESP Cía. Ltda. fue realizado en Perú </a:t>
            </a:r>
            <a:r>
              <a:rPr lang="es-EC" sz="2000" dirty="0" smtClean="0">
                <a:latin typeface="Arial" pitchFamily="34" charset="0"/>
                <a:cs typeface="Arial" pitchFamily="34" charset="0"/>
              </a:rPr>
              <a:t>únicamente debido a que en </a:t>
            </a:r>
            <a:r>
              <a:rPr lang="es-EC" sz="2000" dirty="0">
                <a:latin typeface="Arial" pitchFamily="34" charset="0"/>
                <a:cs typeface="Arial" pitchFamily="34" charset="0"/>
              </a:rPr>
              <a:t>ese país resultaba más económico el desarrollo del diseño</a:t>
            </a:r>
            <a:r>
              <a:rPr lang="es-EC" sz="2000" dirty="0" smtClean="0">
                <a:latin typeface="Arial" pitchFamily="34" charset="0"/>
                <a:cs typeface="Arial" pitchFamily="34" charset="0"/>
              </a:rPr>
              <a:t>. </a:t>
            </a:r>
          </a:p>
          <a:p>
            <a:pPr algn="just"/>
            <a:endParaRPr lang="es-EC" sz="2000" dirty="0" smtClean="0">
              <a:latin typeface="Arial" pitchFamily="34" charset="0"/>
              <a:cs typeface="Arial" pitchFamily="34" charset="0"/>
            </a:endParaRPr>
          </a:p>
          <a:p>
            <a:pPr algn="just"/>
            <a:r>
              <a:rPr lang="es-EC" sz="2000" dirty="0">
                <a:latin typeface="Arial" pitchFamily="34" charset="0"/>
                <a:cs typeface="Arial" pitchFamily="34" charset="0"/>
              </a:rPr>
              <a:t>La marca fue realizada de manera empírica según lo dado a conocer por parte de sus directivos, razón por la cual ellos consideran que un rediseño de imagen de la empresa llevado a cabo de forma profesional sería el primer paso para sobresalir </a:t>
            </a:r>
            <a:r>
              <a:rPr lang="es-EC" sz="2000" dirty="0" smtClean="0">
                <a:latin typeface="Arial" pitchFamily="34" charset="0"/>
                <a:cs typeface="Arial" pitchFamily="34" charset="0"/>
              </a:rPr>
              <a:t>en el mercado.</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2762889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Problemática</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algn="just"/>
            <a:r>
              <a:rPr lang="es-EC" sz="2000" dirty="0">
                <a:latin typeface="Arial" pitchFamily="34" charset="0"/>
                <a:cs typeface="Arial" pitchFamily="34" charset="0"/>
              </a:rPr>
              <a:t>FESP CÍA LTDA. no consta con una imagen corporativa </a:t>
            </a:r>
            <a:r>
              <a:rPr lang="es-EC" sz="2000" dirty="0" smtClean="0">
                <a:latin typeface="Arial" pitchFamily="34" charset="0"/>
                <a:cs typeface="Arial" pitchFamily="34" charset="0"/>
              </a:rPr>
              <a:t>adecuada </a:t>
            </a:r>
            <a:r>
              <a:rPr lang="es-EC" sz="2000" dirty="0">
                <a:latin typeface="Arial" pitchFamily="34" charset="0"/>
                <a:cs typeface="Arial" pitchFamily="34" charset="0"/>
              </a:rPr>
              <a:t>para el mercado en la cual se desempeña; </a:t>
            </a:r>
            <a:r>
              <a:rPr lang="es-EC" sz="2000" dirty="0" smtClean="0">
                <a:latin typeface="Arial" pitchFamily="34" charset="0"/>
                <a:cs typeface="Arial" pitchFamily="34" charset="0"/>
              </a:rPr>
              <a:t>además no se da </a:t>
            </a:r>
            <a:r>
              <a:rPr lang="es-EC" sz="2000" dirty="0">
                <a:latin typeface="Arial" pitchFamily="34" charset="0"/>
                <a:cs typeface="Arial" pitchFamily="34" charset="0"/>
              </a:rPr>
              <a:t>el uso </a:t>
            </a:r>
            <a:r>
              <a:rPr lang="es-EC" sz="2000" dirty="0" smtClean="0">
                <a:latin typeface="Arial" pitchFamily="34" charset="0"/>
                <a:cs typeface="Arial" pitchFamily="34" charset="0"/>
              </a:rPr>
              <a:t>adecuado a </a:t>
            </a:r>
            <a:r>
              <a:rPr lang="es-EC" sz="2000" dirty="0">
                <a:latin typeface="Arial" pitchFamily="34" charset="0"/>
                <a:cs typeface="Arial" pitchFamily="34" charset="0"/>
              </a:rPr>
              <a:t>su logotipo, ya que </a:t>
            </a:r>
            <a:r>
              <a:rPr lang="es-EC" sz="2000" dirty="0" smtClean="0">
                <a:latin typeface="Arial" pitchFamily="34" charset="0"/>
                <a:cs typeface="Arial" pitchFamily="34" charset="0"/>
              </a:rPr>
              <a:t>no dispone de un manual de marca.</a:t>
            </a:r>
          </a:p>
          <a:p>
            <a:pPr algn="just"/>
            <a:endParaRPr lang="es-EC" sz="2000" dirty="0">
              <a:latin typeface="Arial" pitchFamily="34" charset="0"/>
              <a:cs typeface="Arial" pitchFamily="34" charset="0"/>
            </a:endParaRPr>
          </a:p>
          <a:p>
            <a:pPr algn="just"/>
            <a:r>
              <a:rPr lang="es-EC" sz="2000" dirty="0" smtClean="0">
                <a:latin typeface="Arial" pitchFamily="34" charset="0"/>
                <a:cs typeface="Arial" pitchFamily="34" charset="0"/>
              </a:rPr>
              <a:t>La vestimenta y </a:t>
            </a:r>
            <a:r>
              <a:rPr lang="es-EC" sz="2000" dirty="0">
                <a:latin typeface="Arial" pitchFamily="34" charset="0"/>
                <a:cs typeface="Arial" pitchFamily="34" charset="0"/>
              </a:rPr>
              <a:t>uniformes</a:t>
            </a:r>
            <a:r>
              <a:rPr lang="es-EC" sz="2000" dirty="0" smtClean="0">
                <a:latin typeface="Arial" pitchFamily="34" charset="0"/>
                <a:cs typeface="Arial" pitchFamily="34" charset="0"/>
              </a:rPr>
              <a:t> que utilizan los </a:t>
            </a:r>
            <a:r>
              <a:rPr lang="es-EC" sz="2000" dirty="0">
                <a:latin typeface="Arial" pitchFamily="34" charset="0"/>
                <a:cs typeface="Arial" pitchFamily="34" charset="0"/>
              </a:rPr>
              <a:t>empleados </a:t>
            </a:r>
            <a:r>
              <a:rPr lang="es-EC" sz="2000" dirty="0" smtClean="0">
                <a:latin typeface="Arial" pitchFamily="34" charset="0"/>
                <a:cs typeface="Arial" pitchFamily="34" charset="0"/>
              </a:rPr>
              <a:t>tanto administrativos como guardias no </a:t>
            </a:r>
            <a:r>
              <a:rPr lang="es-EC" sz="2000" dirty="0">
                <a:latin typeface="Arial" pitchFamily="34" charset="0"/>
                <a:cs typeface="Arial" pitchFamily="34" charset="0"/>
              </a:rPr>
              <a:t>proyectan la imagen </a:t>
            </a:r>
            <a:r>
              <a:rPr lang="es-EC" sz="2000" dirty="0" smtClean="0">
                <a:latin typeface="Arial" pitchFamily="34" charset="0"/>
                <a:cs typeface="Arial" pitchFamily="34" charset="0"/>
              </a:rPr>
              <a:t>del isologo actual</a:t>
            </a:r>
            <a:r>
              <a:rPr lang="es-EC" sz="2000" dirty="0">
                <a:latin typeface="Arial" pitchFamily="34" charset="0"/>
                <a:cs typeface="Arial" pitchFamily="34" charset="0"/>
              </a:rPr>
              <a:t>.</a:t>
            </a:r>
          </a:p>
          <a:p>
            <a:pPr algn="just"/>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1841748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4907" y="1385799"/>
            <a:ext cx="5234008" cy="747447"/>
          </a:xfrm>
        </p:spPr>
        <p:txBody>
          <a:bodyPr/>
          <a:lstStyle/>
          <a:p>
            <a:pPr algn="l"/>
            <a:r>
              <a:rPr lang="es-ES" sz="4000" dirty="0" smtClean="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rPr>
              <a:t>Justificación</a:t>
            </a:r>
            <a:endParaRPr lang="es-ES" dirty="0">
              <a:solidFill>
                <a:schemeClr val="tx2">
                  <a:lumMod val="75000"/>
                  <a:lumOff val="25000"/>
                </a:schemeClr>
              </a:solidFill>
              <a:effectLst>
                <a:outerShdw blurRad="38100" dist="38100" dir="2700000" algn="tl">
                  <a:srgbClr val="000000">
                    <a:alpha val="43137"/>
                  </a:srgbClr>
                </a:outerShdw>
              </a:effectLst>
              <a:latin typeface="Arial" pitchFamily="34" charset="0"/>
              <a:ea typeface="Adobe Fan Heiti Std B" pitchFamily="34" charset="-128"/>
              <a:cs typeface="Arial" pitchFamily="34" charset="0"/>
            </a:endParaRPr>
          </a:p>
        </p:txBody>
      </p:sp>
      <p:sp>
        <p:nvSpPr>
          <p:cNvPr id="5" name="Marcador de contenido 2"/>
          <p:cNvSpPr>
            <a:spLocks noGrp="1"/>
          </p:cNvSpPr>
          <p:nvPr>
            <p:ph idx="1"/>
          </p:nvPr>
        </p:nvSpPr>
        <p:spPr>
          <a:xfrm>
            <a:off x="683862" y="2479277"/>
            <a:ext cx="7416530" cy="3325987"/>
          </a:xfrm>
        </p:spPr>
        <p:txBody>
          <a:bodyPr>
            <a:noAutofit/>
          </a:bodyPr>
          <a:lstStyle/>
          <a:p>
            <a:pPr algn="just"/>
            <a:r>
              <a:rPr lang="es-EC" sz="2000" dirty="0" smtClean="0">
                <a:latin typeface="Arial" pitchFamily="34" charset="0"/>
                <a:cs typeface="Arial" pitchFamily="34" charset="0"/>
              </a:rPr>
              <a:t>Destacar a FESP Cía. Ltda. de </a:t>
            </a:r>
            <a:r>
              <a:rPr lang="es-EC" sz="2000" dirty="0">
                <a:latin typeface="Arial" pitchFamily="34" charset="0"/>
                <a:cs typeface="Arial" pitchFamily="34" charset="0"/>
              </a:rPr>
              <a:t>la cantidad </a:t>
            </a:r>
            <a:r>
              <a:rPr lang="es-EC" sz="2000" dirty="0" smtClean="0">
                <a:latin typeface="Arial" pitchFamily="34" charset="0"/>
                <a:cs typeface="Arial" pitchFamily="34" charset="0"/>
              </a:rPr>
              <a:t>de empresas </a:t>
            </a:r>
            <a:r>
              <a:rPr lang="es-EC" sz="2000" dirty="0">
                <a:latin typeface="Arial" pitchFamily="34" charset="0"/>
                <a:cs typeface="Arial" pitchFamily="34" charset="0"/>
              </a:rPr>
              <a:t>de seguridad existentes en </a:t>
            </a:r>
            <a:r>
              <a:rPr lang="es-EC" sz="2000" dirty="0" smtClean="0">
                <a:latin typeface="Arial" pitchFamily="34" charset="0"/>
                <a:cs typeface="Arial" pitchFamily="34" charset="0"/>
              </a:rPr>
              <a:t>el mercado</a:t>
            </a:r>
            <a:r>
              <a:rPr lang="es-EC" sz="2000" dirty="0">
                <a:latin typeface="Arial" pitchFamily="34" charset="0"/>
                <a:cs typeface="Arial" pitchFamily="34" charset="0"/>
              </a:rPr>
              <a:t>, </a:t>
            </a:r>
            <a:r>
              <a:rPr lang="es-EC" sz="2000" dirty="0" smtClean="0">
                <a:latin typeface="Arial" pitchFamily="34" charset="0"/>
                <a:cs typeface="Arial" pitchFamily="34" charset="0"/>
              </a:rPr>
              <a:t>debido a que </a:t>
            </a:r>
            <a:r>
              <a:rPr lang="es-EC" sz="2000" dirty="0">
                <a:latin typeface="Arial" pitchFamily="34" charset="0"/>
                <a:cs typeface="Arial" pitchFamily="34" charset="0"/>
              </a:rPr>
              <a:t>no es una </a:t>
            </a:r>
            <a:r>
              <a:rPr lang="es-EC" sz="2000" dirty="0" smtClean="0">
                <a:latin typeface="Arial" pitchFamily="34" charset="0"/>
                <a:cs typeface="Arial" pitchFamily="34" charset="0"/>
              </a:rPr>
              <a:t>compañía reconocida </a:t>
            </a:r>
            <a:r>
              <a:rPr lang="es-EC" sz="2000" dirty="0">
                <a:latin typeface="Arial" pitchFamily="34" charset="0"/>
                <a:cs typeface="Arial" pitchFamily="34" charset="0"/>
              </a:rPr>
              <a:t>dentro del medio. </a:t>
            </a:r>
            <a:endParaRPr lang="es-EC" sz="2000" dirty="0" smtClean="0">
              <a:latin typeface="Arial" pitchFamily="34" charset="0"/>
              <a:cs typeface="Arial" pitchFamily="34" charset="0"/>
            </a:endParaRPr>
          </a:p>
          <a:p>
            <a:pPr algn="just"/>
            <a:endParaRPr lang="es-EC" sz="2000" dirty="0" smtClean="0">
              <a:latin typeface="Arial" pitchFamily="34" charset="0"/>
              <a:cs typeface="Arial" pitchFamily="34" charset="0"/>
            </a:endParaRPr>
          </a:p>
          <a:p>
            <a:pPr algn="just"/>
            <a:r>
              <a:rPr lang="es-EC" sz="2000" dirty="0" smtClean="0">
                <a:latin typeface="Arial" pitchFamily="34" charset="0"/>
                <a:cs typeface="Arial" pitchFamily="34" charset="0"/>
              </a:rPr>
              <a:t>Posicionar a la empresa en la mente del consumidor como una compañía que brinde seguridad y confianza. </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3826843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796</TotalTime>
  <Words>2085</Words>
  <Application>Microsoft Office PowerPoint</Application>
  <PresentationFormat>Presentación en pantalla (4:3)</PresentationFormat>
  <Paragraphs>261</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Flujo</vt:lpstr>
      <vt:lpstr>Diapositiva 1</vt:lpstr>
      <vt:lpstr>Diapositiva 2</vt:lpstr>
      <vt:lpstr>Diapositiva 3</vt:lpstr>
      <vt:lpstr>Generalidades</vt:lpstr>
      <vt:lpstr>Descripción del Tema</vt:lpstr>
      <vt:lpstr>Antecedentes</vt:lpstr>
      <vt:lpstr>Problemática</vt:lpstr>
      <vt:lpstr>Problemática</vt:lpstr>
      <vt:lpstr>Justificación</vt:lpstr>
      <vt:lpstr>Objetivos del Proyecto</vt:lpstr>
      <vt:lpstr>Objetivos específicos</vt:lpstr>
      <vt:lpstr>Diapositiva 12</vt:lpstr>
      <vt:lpstr>Perspectivas de la Investigación</vt:lpstr>
      <vt:lpstr>Perspectivas de la Investigación</vt:lpstr>
      <vt:lpstr>Objetivos de la investigación</vt:lpstr>
      <vt:lpstr>Diapositiva 16</vt:lpstr>
      <vt:lpstr>Definición de la población</vt:lpstr>
      <vt:lpstr>Definición de la población</vt:lpstr>
      <vt:lpstr>Plan de Muestreo</vt:lpstr>
      <vt:lpstr>Plan de Muestreo</vt:lpstr>
      <vt:lpstr>Plan de Muestreo</vt:lpstr>
      <vt:lpstr>Resultados y Conclusiones</vt:lpstr>
      <vt:lpstr>Resultados y Conclusiones</vt:lpstr>
      <vt:lpstr>Diapositiva 24</vt:lpstr>
      <vt:lpstr>Plan de Desarrollo</vt:lpstr>
      <vt:lpstr>F.O.D.A</vt:lpstr>
      <vt:lpstr>F.O.D.A</vt:lpstr>
      <vt:lpstr>Introducción</vt:lpstr>
      <vt:lpstr>IDENTIFICACIÓN DE OBJETIVOS</vt:lpstr>
      <vt:lpstr>La Marca</vt:lpstr>
      <vt:lpstr>El Isologo</vt:lpstr>
      <vt:lpstr>Variantes del Isologo</vt:lpstr>
      <vt:lpstr>Tipografía</vt:lpstr>
      <vt:lpstr>Punto comparativo entre isologos</vt:lpstr>
      <vt:lpstr>Aplicación del isologo</vt:lpstr>
      <vt:lpstr>Aplicación del isologo</vt:lpstr>
      <vt:lpstr>Aplicación del isologo</vt:lpstr>
      <vt:lpstr>Diapositiva 38</vt:lpstr>
      <vt:lpstr>Presupuesto</vt:lpstr>
      <vt:lpstr>Presupuesto</vt:lpstr>
      <vt:lpstr>Presupuesto</vt:lpstr>
      <vt:lpstr>Presupuesto</vt:lpstr>
      <vt:lpstr>Presupuesto</vt:lpstr>
      <vt:lpstr>Conclusiones</vt:lpstr>
      <vt:lpstr>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CHUCHO</dc:creator>
  <cp:lastModifiedBy>WinuE</cp:lastModifiedBy>
  <cp:revision>76</cp:revision>
  <dcterms:created xsi:type="dcterms:W3CDTF">2012-07-30T20:25:14Z</dcterms:created>
  <dcterms:modified xsi:type="dcterms:W3CDTF">2012-11-17T20:15:24Z</dcterms:modified>
</cp:coreProperties>
</file>