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6" r:id="rId3"/>
    <p:sldId id="258" r:id="rId4"/>
    <p:sldId id="259" r:id="rId5"/>
    <p:sldId id="260" r:id="rId6"/>
    <p:sldId id="263" r:id="rId7"/>
    <p:sldId id="265" r:id="rId8"/>
    <p:sldId id="264" r:id="rId9"/>
    <p:sldId id="261" r:id="rId10"/>
    <p:sldId id="262" r:id="rId11"/>
    <p:sldId id="266" r:id="rId12"/>
    <p:sldId id="268" r:id="rId13"/>
    <p:sldId id="395"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96"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2" r:id="rId47"/>
    <p:sldId id="303" r:id="rId48"/>
    <p:sldId id="304" r:id="rId49"/>
    <p:sldId id="305" r:id="rId50"/>
    <p:sldId id="306" r:id="rId51"/>
    <p:sldId id="307" r:id="rId52"/>
    <p:sldId id="308" r:id="rId53"/>
    <p:sldId id="309" r:id="rId54"/>
    <p:sldId id="310"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1" r:id="rId114"/>
    <p:sldId id="372" r:id="rId115"/>
    <p:sldId id="373" r:id="rId116"/>
    <p:sldId id="375" r:id="rId117"/>
    <p:sldId id="376" r:id="rId118"/>
    <p:sldId id="377" r:id="rId119"/>
    <p:sldId id="378" r:id="rId120"/>
    <p:sldId id="379" r:id="rId121"/>
    <p:sldId id="380" r:id="rId122"/>
    <p:sldId id="381" r:id="rId123"/>
    <p:sldId id="382" r:id="rId124"/>
    <p:sldId id="384" r:id="rId125"/>
    <p:sldId id="385" r:id="rId126"/>
    <p:sldId id="386" r:id="rId127"/>
    <p:sldId id="370" r:id="rId128"/>
    <p:sldId id="387" r:id="rId129"/>
    <p:sldId id="388" r:id="rId130"/>
    <p:sldId id="389" r:id="rId131"/>
    <p:sldId id="390" r:id="rId132"/>
    <p:sldId id="391" r:id="rId133"/>
    <p:sldId id="392" r:id="rId134"/>
    <p:sldId id="393" r:id="rId135"/>
    <p:sldId id="394" r:id="rId136"/>
    <p:sldId id="397" r:id="rId1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4" autoAdjust="0"/>
    <p:restoredTop sz="94660"/>
  </p:normalViewPr>
  <p:slideViewPr>
    <p:cSldViewPr>
      <p:cViewPr>
        <p:scale>
          <a:sx n="62" d="100"/>
          <a:sy n="62" d="100"/>
        </p:scale>
        <p:origin x="-828"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5" name="4 Marcador de pie de página"/>
          <p:cNvSpPr>
            <a:spLocks noGrp="1"/>
          </p:cNvSpPr>
          <p:nvPr>
            <p:ph type="ftr" sz="quarter" idx="11"/>
          </p:nvPr>
        </p:nvSpPr>
        <p:spPr>
          <a:xfrm>
            <a:off x="2640597" y="6377459"/>
            <a:ext cx="3836404" cy="365125"/>
          </a:xfrm>
        </p:spPr>
        <p:txBody>
          <a:bodyPr/>
          <a:lstStyle/>
          <a:p>
            <a:endParaRPr lang="es-EC" dirty="0"/>
          </a:p>
        </p:txBody>
      </p:sp>
      <p:sp>
        <p:nvSpPr>
          <p:cNvPr id="6" name="5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B7F982D-6450-4994-8FF7-1AD3B5771413}" type="datetimeFigureOut">
              <a:rPr lang="es-EC" smtClean="0"/>
              <a:pPr/>
              <a:t>09/09/2011</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BD26E578-A89E-47AA-829B-CA1636FDADD7}" type="slidenum">
              <a:rPr lang="es-EC" smtClean="0"/>
              <a:pPr/>
              <a:t>‹Nº›</a:t>
            </a:fld>
            <a:endParaRPr lang="es-EC" dirty="0"/>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0B7F982D-6450-4994-8FF7-1AD3B5771413}" type="datetimeFigureOut">
              <a:rPr lang="es-EC" smtClean="0"/>
              <a:pPr/>
              <a:t>09/09/2011</a:t>
            </a:fld>
            <a:endParaRPr lang="es-EC" dirty="0"/>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C" dirty="0"/>
          </a:p>
        </p:txBody>
      </p:sp>
      <p:sp>
        <p:nvSpPr>
          <p:cNvPr id="7" name="6 Marcador de número de diapositiva"/>
          <p:cNvSpPr>
            <a:spLocks noGrp="1"/>
          </p:cNvSpPr>
          <p:nvPr>
            <p:ph type="sldNum" sz="quarter" idx="12"/>
          </p:nvPr>
        </p:nvSpPr>
        <p:spPr>
          <a:xfrm>
            <a:off x="8339328" y="1170432"/>
            <a:ext cx="733864" cy="201168"/>
          </a:xfrm>
        </p:spPr>
        <p:txBody>
          <a:bodyPr/>
          <a:lstStyle/>
          <a:p>
            <a:fld id="{BD26E578-A89E-47AA-829B-CA1636FDADD7}"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B7F982D-6450-4994-8FF7-1AD3B5771413}" type="datetimeFigureOut">
              <a:rPr lang="es-EC" smtClean="0"/>
              <a:pPr/>
              <a:t>09/09/2011</a:t>
            </a:fld>
            <a:endParaRPr lang="es-EC" dirty="0"/>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C" dirty="0"/>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D26E578-A89E-47AA-829B-CA1636FDADD7}"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10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sesion%202.se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LA MEZCLA DE AUDIO</a:t>
            </a:r>
            <a:endParaRPr lang="es-EC" sz="6200" dirty="0"/>
          </a:p>
        </p:txBody>
      </p:sp>
      <p:sp>
        <p:nvSpPr>
          <p:cNvPr id="5" name="1 Título"/>
          <p:cNvSpPr txBox="1">
            <a:spLocks/>
          </p:cNvSpPr>
          <p:nvPr/>
        </p:nvSpPr>
        <p:spPr>
          <a:xfrm>
            <a:off x="4357686" y="1500174"/>
            <a:ext cx="4000528" cy="1928826"/>
          </a:xfrm>
          <a:prstGeom prst="rect">
            <a:avLst/>
          </a:prstGeom>
        </p:spPr>
        <p:txBody>
          <a:bodyPr vert="horz" lIns="91440" rIns="45720" rtlCol="0" anchor="ctr">
            <a:normAutofit fontScale="92500" lnSpcReduction="10000"/>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DESCRIPCIÓN</a:t>
            </a:r>
          </a:p>
          <a:p>
            <a:pPr marL="0" marR="0" lvl="0" indent="0" algn="r" defTabSz="914400" rtl="0" eaLnBrk="1" fontAlgn="auto" latinLnBrk="0" hangingPunct="1">
              <a:lnSpc>
                <a:spcPct val="100000"/>
              </a:lnSpc>
              <a:spcBef>
                <a:spcPct val="0"/>
              </a:spcBef>
              <a:spcAft>
                <a:spcPts val="0"/>
              </a:spcAft>
              <a:buClrTx/>
              <a:buSzTx/>
              <a:buFontTx/>
              <a:buNone/>
              <a:tabLst/>
              <a:defRPr/>
            </a:pPr>
            <a:r>
              <a:rPr lang="es-ES" sz="4500" b="1" dirty="0" smtClean="0">
                <a:solidFill>
                  <a:schemeClr val="accent1">
                    <a:satMod val="150000"/>
                  </a:schemeClr>
                </a:solidFill>
                <a:latin typeface="+mj-lt"/>
                <a:ea typeface="+mj-ea"/>
                <a:cs typeface="+mj-cs"/>
              </a:rPr>
              <a:t>ELEMENTOS</a:t>
            </a:r>
            <a:r>
              <a:rPr lang="es-EC" sz="4500" b="1" dirty="0">
                <a:solidFill>
                  <a:schemeClr val="accent1">
                    <a:satMod val="150000"/>
                  </a:schemeClr>
                </a:solidFill>
                <a:latin typeface="+mj-lt"/>
                <a:ea typeface="+mj-ea"/>
                <a:cs typeface="+mj-cs"/>
              </a:rPr>
              <a:t>  </a:t>
            </a:r>
            <a:r>
              <a:rPr lang="es-EC" sz="4500" b="1" dirty="0" smtClean="0">
                <a:solidFill>
                  <a:schemeClr val="accent1">
                    <a:satMod val="150000"/>
                  </a:schemeClr>
                </a:solidFill>
                <a:latin typeface="+mj-lt"/>
                <a:ea typeface="+mj-ea"/>
                <a:cs typeface="+mj-cs"/>
              </a:rPr>
              <a:t>Y</a:t>
            </a:r>
          </a:p>
          <a:p>
            <a:pPr marL="0" marR="0" lvl="0" indent="0" algn="r" defTabSz="914400" rtl="0" eaLnBrk="1" fontAlgn="auto" latinLnBrk="0" hangingPunct="1">
              <a:lnSpc>
                <a:spcPct val="100000"/>
              </a:lnSpc>
              <a:spcBef>
                <a:spcPct val="0"/>
              </a:spcBef>
              <a:spcAft>
                <a:spcPts val="0"/>
              </a:spcAft>
              <a:buClrTx/>
              <a:buSzTx/>
              <a:buFontTx/>
              <a:buNone/>
              <a:tabLst/>
              <a:defRPr/>
            </a:pPr>
            <a:r>
              <a:rPr lang="es-ES" sz="4500" b="1" dirty="0" smtClean="0">
                <a:solidFill>
                  <a:schemeClr val="accent1">
                    <a:satMod val="150000"/>
                  </a:schemeClr>
                </a:solidFill>
                <a:latin typeface="+mj-lt"/>
                <a:ea typeface="+mj-ea"/>
                <a:cs typeface="+mj-cs"/>
              </a:rPr>
              <a:t>APLICACIONES</a:t>
            </a:r>
          </a:p>
        </p:txBody>
      </p:sp>
      <p:sp>
        <p:nvSpPr>
          <p:cNvPr id="6" name="1 Título"/>
          <p:cNvSpPr txBox="1">
            <a:spLocks/>
          </p:cNvSpPr>
          <p:nvPr/>
        </p:nvSpPr>
        <p:spPr>
          <a:xfrm>
            <a:off x="4510086" y="4500570"/>
            <a:ext cx="4000528" cy="1928826"/>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bg1"/>
                </a:solidFill>
                <a:latin typeface="+mj-lt"/>
                <a:ea typeface="+mj-ea"/>
                <a:cs typeface="+mj-cs"/>
              </a:rPr>
              <a:t>Por</a:t>
            </a:r>
            <a:r>
              <a:rPr lang="es-EC" sz="3200" dirty="0" smtClean="0">
                <a:solidFill>
                  <a:schemeClr val="bg1"/>
                </a:solidFill>
                <a:latin typeface="+mj-lt"/>
                <a:ea typeface="+mj-ea"/>
                <a:cs typeface="+mj-cs"/>
              </a:rPr>
              <a:t>:</a:t>
            </a:r>
          </a:p>
          <a:p>
            <a:pPr marL="0" marR="0" lvl="0" indent="0" algn="r" defTabSz="914400" rtl="0" eaLnBrk="1" fontAlgn="auto" latinLnBrk="0" hangingPunct="1">
              <a:lnSpc>
                <a:spcPct val="100000"/>
              </a:lnSpc>
              <a:spcBef>
                <a:spcPct val="0"/>
              </a:spcBef>
              <a:spcAft>
                <a:spcPts val="0"/>
              </a:spcAft>
              <a:buClrTx/>
              <a:buSzTx/>
              <a:buFontTx/>
              <a:buNone/>
              <a:tabLst/>
              <a:defRPr/>
            </a:pPr>
            <a:r>
              <a:rPr lang="es-EC" sz="3200" dirty="0" smtClean="0">
                <a:solidFill>
                  <a:schemeClr val="bg1"/>
                </a:solidFill>
                <a:latin typeface="+mj-lt"/>
                <a:ea typeface="+mj-ea"/>
                <a:cs typeface="+mj-cs"/>
              </a:rPr>
              <a:t>Daniela Cotrina</a:t>
            </a:r>
          </a:p>
          <a:p>
            <a:pPr marL="0" marR="0" lvl="0" indent="0" algn="r" defTabSz="914400" rtl="0" eaLnBrk="1" fontAlgn="auto" latinLnBrk="0" hangingPunct="1">
              <a:lnSpc>
                <a:spcPct val="100000"/>
              </a:lnSpc>
              <a:spcBef>
                <a:spcPct val="0"/>
              </a:spcBef>
              <a:spcAft>
                <a:spcPts val="0"/>
              </a:spcAft>
              <a:buClrTx/>
              <a:buSzTx/>
              <a:buFontTx/>
              <a:buNone/>
              <a:tabLst/>
              <a:defRPr/>
            </a:pPr>
            <a:r>
              <a:rPr lang="es-EC" sz="3200" dirty="0" smtClean="0">
                <a:solidFill>
                  <a:schemeClr val="bg1"/>
                </a:solidFill>
                <a:latin typeface="+mj-lt"/>
                <a:ea typeface="+mj-ea"/>
                <a:cs typeface="+mj-cs"/>
              </a:rPr>
              <a:t>Martha Trejo</a:t>
            </a:r>
            <a:endParaRPr lang="en-US" sz="3200" dirty="0" smtClean="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EVOLUC</a:t>
            </a:r>
            <a:r>
              <a:rPr kumimoji="0" lang="es-ES" sz="4000" b="1" i="0" u="none" strike="noStrike" kern="1200" cap="none" spc="0" normalizeH="0" baseline="0" noProof="0" dirty="0" smtClean="0">
                <a:ln>
                  <a:noFill/>
                </a:ln>
                <a:effectLst/>
                <a:uLnTx/>
                <a:uFillTx/>
                <a:latin typeface="+mj-lt"/>
                <a:ea typeface="+mj-ea"/>
                <a:cs typeface="+mj-cs"/>
              </a:rPr>
              <a:t>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643306" y="1214422"/>
            <a:ext cx="4929222" cy="464347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C" sz="3000" b="1" dirty="0" smtClean="0">
                <a:solidFill>
                  <a:srgbClr val="FFC000"/>
                </a:solidFill>
              </a:rPr>
              <a:t> ACTUALIDAD</a:t>
            </a:r>
          </a:p>
          <a:p>
            <a:pPr marL="514350" indent="-514350">
              <a:buFont typeface="Arial" pitchFamily="34" charset="0"/>
              <a:buChar char="•"/>
            </a:pPr>
            <a:r>
              <a:rPr lang="es-EC" sz="3000" dirty="0" smtClean="0"/>
              <a:t>Calidad y cantidad de plugins de audio mejora a diario.</a:t>
            </a:r>
          </a:p>
          <a:p>
            <a:pPr marL="514350" indent="-514350">
              <a:buFont typeface="Arial" pitchFamily="34" charset="0"/>
              <a:buChar char="•"/>
            </a:pPr>
            <a:r>
              <a:rPr lang="es-EC" sz="3000" dirty="0" smtClean="0"/>
              <a:t> Es posible armar una computadora con tarjeta de sonido de 8 canales, dos micrófonos dinámicos, parlantes y controladora MIDI externa.</a:t>
            </a:r>
            <a:endParaRPr lang="es-EC" sz="3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LA COMPRESIÓN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786050" y="1142984"/>
            <a:ext cx="6000792"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Solamente con aplicar 2 ó 3 dB de compresión puede ser suficiente para añadir una intangible calidad sonora.</a:t>
            </a:r>
          </a:p>
          <a:p>
            <a:pPr marL="514350" lvl="0" indent="-514350">
              <a:buFont typeface="Arial" pitchFamily="34" charset="0"/>
              <a:buChar char="•"/>
            </a:pPr>
            <a:endParaRPr lang="es-ES_tradnl" sz="3000" dirty="0" smtClean="0"/>
          </a:p>
          <a:p>
            <a:pPr marL="514350" lvl="0" indent="-514350">
              <a:buFont typeface="Arial" pitchFamily="34" charset="0"/>
              <a:buChar char="•"/>
            </a:pPr>
            <a:r>
              <a:rPr lang="es-ES_tradnl" sz="3000" dirty="0" smtClean="0"/>
              <a:t>No hay que olvidar que se aplican pequeña dosis de compresión en el posterior proceso de masterización y difusión.</a:t>
            </a:r>
          </a:p>
          <a:p>
            <a:pPr marL="514350" lvl="0" indent="-514350">
              <a:buFont typeface="Arial" pitchFamily="34" charset="0"/>
              <a:buChar char="•"/>
            </a:pPr>
            <a:endParaRPr lang="es-ES_tradnl" sz="3000" dirty="0" smtClean="0"/>
          </a:p>
        </p:txBody>
      </p:sp>
      <p:sp>
        <p:nvSpPr>
          <p:cNvPr id="7" name="6 Rectángulo"/>
          <p:cNvSpPr/>
          <p:nvPr/>
        </p:nvSpPr>
        <p:spPr>
          <a:xfrm>
            <a:off x="214282" y="5715016"/>
            <a:ext cx="6830716"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EN LA MEZCLA FINAL</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LOS LIMITADORES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285984" y="1285860"/>
            <a:ext cx="6500858"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Hacen la mitad del trabajo de un compresor tradicional.</a:t>
            </a:r>
          </a:p>
          <a:p>
            <a:pPr marL="514350" lvl="0" indent="-514350">
              <a:buFont typeface="Arial" pitchFamily="34" charset="0"/>
              <a:buChar char="•"/>
            </a:pPr>
            <a:r>
              <a:rPr lang="es-ES_tradnl" sz="3000" dirty="0" smtClean="0"/>
              <a:t>Controla la dinámica.</a:t>
            </a:r>
          </a:p>
          <a:p>
            <a:pPr marL="514350" lvl="0" indent="-514350">
              <a:buFont typeface="Arial" pitchFamily="34" charset="0"/>
              <a:buChar char="•"/>
            </a:pPr>
            <a:r>
              <a:rPr lang="es-ES_tradnl" sz="3000" dirty="0" smtClean="0"/>
              <a:t>Limitan  la amplitud de la señal de entrada.</a:t>
            </a:r>
          </a:p>
          <a:p>
            <a:pPr marL="514350" lvl="0" indent="-514350">
              <a:buFont typeface="Arial" pitchFamily="34" charset="0"/>
              <a:buChar char="•"/>
            </a:pPr>
            <a:r>
              <a:rPr lang="es-ES_tradnl" sz="3000" dirty="0" smtClean="0"/>
              <a:t>Cualquier señal que supere el umbral será reducida un nivel predeterminado.</a:t>
            </a:r>
          </a:p>
          <a:p>
            <a:pPr marL="514350" lvl="0" indent="-514350">
              <a:buFont typeface="Arial" pitchFamily="34" charset="0"/>
              <a:buChar char="•"/>
            </a:pPr>
            <a:r>
              <a:rPr lang="es-ES_tradnl" sz="3000" dirty="0" smtClean="0"/>
              <a:t>Se usan para prevenir la saturación de algún canal o grabador.</a:t>
            </a:r>
          </a:p>
          <a:p>
            <a:pPr marL="514350" lvl="0" indent="-514350">
              <a:buFont typeface="Arial" pitchFamily="34" charset="0"/>
              <a:buChar char="•"/>
            </a:pPr>
            <a:endParaRPr lang="es-ES_tradnl" sz="3000" dirty="0"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285720" y="285728"/>
            <a:ext cx="8501122"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PUERTAS DE RUIDO O EXPANSORES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285984" y="1285860"/>
            <a:ext cx="6500858"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Al igual que los compresores trabajan sobre la dinámica de las señales, pero en sentido contrario.</a:t>
            </a:r>
          </a:p>
          <a:p>
            <a:pPr marL="514350" lvl="0" indent="-514350">
              <a:buFont typeface="Arial" pitchFamily="34" charset="0"/>
              <a:buChar char="•"/>
            </a:pPr>
            <a:r>
              <a:rPr lang="es-ES_tradnl" sz="3000" dirty="0" smtClean="0"/>
              <a:t>Mantienen cerrada la pista de audio hasta que detectan que llegan sonidos a partir de un umbral determinado y la abren.</a:t>
            </a:r>
          </a:p>
          <a:p>
            <a:pPr marL="514350" lvl="0" indent="-514350">
              <a:buFont typeface="Arial" pitchFamily="34" charset="0"/>
              <a:buChar char="•"/>
            </a:pPr>
            <a:r>
              <a:rPr lang="es-ES_tradnl" sz="3000" dirty="0" smtClean="0"/>
              <a:t>Solucionan problemas en pistas como : soplo, ruidos, interferencias eléctricas, etc.</a:t>
            </a:r>
          </a:p>
          <a:p>
            <a:pPr marL="514350" lvl="0" indent="-514350">
              <a:buFont typeface="Arial" pitchFamily="34" charset="0"/>
              <a:buChar char="•"/>
            </a:pPr>
            <a:endParaRPr lang="es-ES_tradnl" sz="3000" dirty="0"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HERRAMIENTAS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7" name="6 Rectángulo"/>
          <p:cNvSpPr/>
          <p:nvPr/>
        </p:nvSpPr>
        <p:spPr>
          <a:xfrm>
            <a:off x="214282" y="5715016"/>
            <a:ext cx="3919792"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HARDWARE</a:t>
            </a:r>
            <a:endParaRPr lang="es-ES" sz="5400" b="1" cap="none" spc="0" dirty="0">
              <a:ln w="1905"/>
              <a:solidFill>
                <a:srgbClr val="FFC000"/>
              </a:solidFill>
              <a:effectLst>
                <a:innerShdw blurRad="69850" dist="43180" dir="5400000">
                  <a:srgbClr val="000000">
                    <a:alpha val="65000"/>
                  </a:srgbClr>
                </a:innerShdw>
              </a:effectLst>
            </a:endParaRPr>
          </a:p>
        </p:txBody>
      </p:sp>
      <p:sp>
        <p:nvSpPr>
          <p:cNvPr id="11" name="10 CuadroTexto"/>
          <p:cNvSpPr txBox="1"/>
          <p:nvPr/>
        </p:nvSpPr>
        <p:spPr>
          <a:xfrm>
            <a:off x="2643174" y="4404848"/>
            <a:ext cx="5357850" cy="461665"/>
          </a:xfrm>
          <a:prstGeom prst="rect">
            <a:avLst/>
          </a:prstGeom>
          <a:noFill/>
        </p:spPr>
        <p:txBody>
          <a:bodyPr wrap="square" rtlCol="0">
            <a:spAutoFit/>
          </a:bodyPr>
          <a:lstStyle/>
          <a:p>
            <a:r>
              <a:rPr lang="es-ES_tradnl" sz="2400" b="1" dirty="0" smtClean="0"/>
              <a:t>Procesador de dinámica 266XL (dbx)</a:t>
            </a:r>
            <a:endParaRPr lang="es-EC" b="1" dirty="0"/>
          </a:p>
        </p:txBody>
      </p:sp>
      <p:pic>
        <p:nvPicPr>
          <p:cNvPr id="13" name="0 Imagen"/>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42910" y="1785926"/>
            <a:ext cx="7762443" cy="7858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0 Imagen"/>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39665" y="3054741"/>
            <a:ext cx="7789987" cy="8743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HERRAMIENTAS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7" name="6 Rectángulo"/>
          <p:cNvSpPr/>
          <p:nvPr/>
        </p:nvSpPr>
        <p:spPr>
          <a:xfrm>
            <a:off x="214282" y="5715016"/>
            <a:ext cx="3730637"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SOFTWARE</a:t>
            </a:r>
            <a:endParaRPr lang="es-ES" sz="5400" b="1" cap="none" spc="0" dirty="0">
              <a:ln w="1905"/>
              <a:solidFill>
                <a:srgbClr val="FFC000"/>
              </a:solidFill>
              <a:effectLst>
                <a:innerShdw blurRad="69850" dist="43180" dir="5400000">
                  <a:srgbClr val="000000">
                    <a:alpha val="65000"/>
                  </a:srgbClr>
                </a:innerShdw>
              </a:effectLst>
            </a:endParaRPr>
          </a:p>
        </p:txBody>
      </p:sp>
      <p:sp>
        <p:nvSpPr>
          <p:cNvPr id="14" name="13 CuadroTexto"/>
          <p:cNvSpPr txBox="1"/>
          <p:nvPr/>
        </p:nvSpPr>
        <p:spPr>
          <a:xfrm>
            <a:off x="3571868" y="4681847"/>
            <a:ext cx="5143536" cy="461665"/>
          </a:xfrm>
          <a:prstGeom prst="rect">
            <a:avLst/>
          </a:prstGeom>
          <a:noFill/>
        </p:spPr>
        <p:txBody>
          <a:bodyPr wrap="square" rtlCol="0">
            <a:spAutoFit/>
          </a:bodyPr>
          <a:lstStyle/>
          <a:p>
            <a:r>
              <a:rPr lang="es-ES_tradnl" sz="2400" b="1" dirty="0" smtClean="0"/>
              <a:t>Plug-in Compressor II (para Pro Tools)</a:t>
            </a:r>
            <a:endParaRPr lang="es-EC" sz="2400" b="1" dirty="0"/>
          </a:p>
        </p:txBody>
      </p:sp>
      <p:pic>
        <p:nvPicPr>
          <p:cNvPr id="9" name="8 Imagen" descr="C:\Documents and Settings\Daniela\Escritorio\topico sonido\imagenes\compresor plugin.bmp"/>
          <p:cNvPicPr/>
          <p:nvPr/>
        </p:nvPicPr>
        <p:blipFill>
          <a:blip r:embed="rId3"/>
          <a:srcRect/>
          <a:stretch>
            <a:fillRect/>
          </a:stretch>
        </p:blipFill>
        <p:spPr bwMode="auto">
          <a:xfrm>
            <a:off x="4425061" y="1500174"/>
            <a:ext cx="3361649" cy="31432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HERRAMIENTAS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7" name="6 Rectángulo"/>
          <p:cNvSpPr/>
          <p:nvPr/>
        </p:nvSpPr>
        <p:spPr>
          <a:xfrm>
            <a:off x="214282" y="5715016"/>
            <a:ext cx="3730637"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SOFTWARE</a:t>
            </a:r>
            <a:endParaRPr lang="es-ES" sz="5400" b="1" cap="none" spc="0" dirty="0">
              <a:ln w="1905"/>
              <a:solidFill>
                <a:srgbClr val="FFC000"/>
              </a:solidFill>
              <a:effectLst>
                <a:innerShdw blurRad="69850" dist="43180" dir="5400000">
                  <a:srgbClr val="000000">
                    <a:alpha val="65000"/>
                  </a:srgbClr>
                </a:innerShdw>
              </a:effectLst>
            </a:endParaRPr>
          </a:p>
        </p:txBody>
      </p:sp>
      <p:sp>
        <p:nvSpPr>
          <p:cNvPr id="14" name="13 CuadroTexto"/>
          <p:cNvSpPr txBox="1"/>
          <p:nvPr/>
        </p:nvSpPr>
        <p:spPr>
          <a:xfrm>
            <a:off x="3786182" y="4824723"/>
            <a:ext cx="4572032" cy="461665"/>
          </a:xfrm>
          <a:prstGeom prst="rect">
            <a:avLst/>
          </a:prstGeom>
          <a:noFill/>
        </p:spPr>
        <p:txBody>
          <a:bodyPr wrap="square" rtlCol="0">
            <a:spAutoFit/>
          </a:bodyPr>
          <a:lstStyle/>
          <a:p>
            <a:r>
              <a:rPr lang="es-ES_tradnl" sz="2400" b="1" dirty="0" smtClean="0"/>
              <a:t>Plug-in Limiter II (para Pro Tools)</a:t>
            </a:r>
            <a:endParaRPr lang="es-EC" sz="2400" b="1" dirty="0"/>
          </a:p>
        </p:txBody>
      </p:sp>
      <p:pic>
        <p:nvPicPr>
          <p:cNvPr id="11" name="10 Imagen" descr="C:\Documents and Settings\Daniela\Escritorio\topico sonido\imagenes\limitador plugin.bmp"/>
          <p:cNvPicPr/>
          <p:nvPr/>
        </p:nvPicPr>
        <p:blipFill>
          <a:blip r:embed="rId3"/>
          <a:srcRect/>
          <a:stretch>
            <a:fillRect/>
          </a:stretch>
        </p:blipFill>
        <p:spPr bwMode="auto">
          <a:xfrm>
            <a:off x="4351016" y="1424999"/>
            <a:ext cx="3364256" cy="32184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HERRAMIENTAS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7" name="6 Rectángulo"/>
          <p:cNvSpPr/>
          <p:nvPr/>
        </p:nvSpPr>
        <p:spPr>
          <a:xfrm>
            <a:off x="214282" y="5715016"/>
            <a:ext cx="3730637"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SOFTWARE</a:t>
            </a:r>
            <a:endParaRPr lang="es-ES" sz="5400" b="1" cap="none" spc="0" dirty="0">
              <a:ln w="1905"/>
              <a:solidFill>
                <a:srgbClr val="FFC000"/>
              </a:solidFill>
              <a:effectLst>
                <a:innerShdw blurRad="69850" dist="43180" dir="5400000">
                  <a:srgbClr val="000000">
                    <a:alpha val="65000"/>
                  </a:srgbClr>
                </a:innerShdw>
              </a:effectLst>
            </a:endParaRPr>
          </a:p>
        </p:txBody>
      </p:sp>
      <p:sp>
        <p:nvSpPr>
          <p:cNvPr id="14" name="13 CuadroTexto"/>
          <p:cNvSpPr txBox="1"/>
          <p:nvPr/>
        </p:nvSpPr>
        <p:spPr>
          <a:xfrm>
            <a:off x="3786182" y="4753285"/>
            <a:ext cx="4357718" cy="461665"/>
          </a:xfrm>
          <a:prstGeom prst="rect">
            <a:avLst/>
          </a:prstGeom>
          <a:noFill/>
        </p:spPr>
        <p:txBody>
          <a:bodyPr wrap="square" rtlCol="0">
            <a:spAutoFit/>
          </a:bodyPr>
          <a:lstStyle/>
          <a:p>
            <a:r>
              <a:rPr lang="es-ES_tradnl" sz="2400" b="1" dirty="0" smtClean="0"/>
              <a:t>Plug-in Gate II (para Pro Tools)</a:t>
            </a:r>
            <a:endParaRPr lang="es-EC" sz="2400" b="1" dirty="0"/>
          </a:p>
        </p:txBody>
      </p:sp>
      <p:pic>
        <p:nvPicPr>
          <p:cNvPr id="11" name="10 Imagen" descr="C:\Documents and Settings\Daniela\Escritorio\topico sonido\imagenes\gate plugin.bmp"/>
          <p:cNvPicPr/>
          <p:nvPr/>
        </p:nvPicPr>
        <p:blipFill>
          <a:blip r:embed="rId3"/>
          <a:srcRect/>
          <a:stretch>
            <a:fillRect/>
          </a:stretch>
        </p:blipFill>
        <p:spPr bwMode="auto">
          <a:xfrm>
            <a:off x="4123851" y="1519581"/>
            <a:ext cx="3662859" cy="30524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ELEMENTO SEXTO</a:t>
            </a:r>
            <a:endParaRPr lang="es-EC" sz="6200" dirty="0"/>
          </a:p>
        </p:txBody>
      </p:sp>
      <p:sp>
        <p:nvSpPr>
          <p:cNvPr id="5" name="1 Título"/>
          <p:cNvSpPr txBox="1">
            <a:spLocks/>
          </p:cNvSpPr>
          <p:nvPr/>
        </p:nvSpPr>
        <p:spPr>
          <a:xfrm>
            <a:off x="642910" y="1500174"/>
            <a:ext cx="7858180" cy="100013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500" b="1" dirty="0" smtClean="0">
                <a:solidFill>
                  <a:schemeClr val="accent1">
                    <a:satMod val="150000"/>
                  </a:schemeClr>
                </a:solidFill>
                <a:latin typeface="+mj-lt"/>
                <a:ea typeface="+mj-ea"/>
                <a:cs typeface="+mj-cs"/>
              </a:rPr>
              <a:t>TOQUE PERSONAL</a:t>
            </a:r>
          </a:p>
        </p:txBody>
      </p:sp>
      <p:sp>
        <p:nvSpPr>
          <p:cNvPr id="8" name="1 Título"/>
          <p:cNvSpPr txBox="1">
            <a:spLocks/>
          </p:cNvSpPr>
          <p:nvPr/>
        </p:nvSpPr>
        <p:spPr>
          <a:xfrm>
            <a:off x="4429124" y="2357430"/>
            <a:ext cx="4143404" cy="228601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solidFill>
                  <a:schemeClr val="bg1"/>
                </a:solidFill>
              </a:rPr>
              <a:t>El toque personal es lo que hace diferente a una mezcla de audio, el cual la convierte en una vulgar o una excelente.</a:t>
            </a:r>
            <a:endParaRPr lang="es-EC" sz="3000" dirty="0">
              <a:solidFill>
                <a:schemeClr val="bg1"/>
              </a:solidFill>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285720" y="285728"/>
            <a:ext cx="8501122"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GENERALIDADES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500298" y="1285860"/>
            <a:ext cx="6286544"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A parte de manejar correctamente los cinco elementos vistos hasta ahora, trabajar con buenos músicos y hacer excelentes grabaciones y mezclas, se debe aportar algo más: ese sexto elemento que hace especial al proyecto.</a:t>
            </a:r>
          </a:p>
          <a:p>
            <a:pPr marL="514350" lvl="0" indent="-514350">
              <a:buFont typeface="Arial" pitchFamily="34" charset="0"/>
              <a:buChar char="•"/>
            </a:pPr>
            <a:r>
              <a:rPr lang="es-ES_tradnl" sz="3000" dirty="0" smtClean="0"/>
              <a:t>No solamente hay que ser técnicamente perfecto, sino que se tiene que reflejar la pasión y la emoción de un trabajo bien hecho.</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285720" y="285728"/>
            <a:ext cx="8501122"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DIRECCIÓN DEL PROYECTO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500298" y="1285860"/>
            <a:ext cx="6286544"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200" dirty="0" smtClean="0"/>
              <a:t>Lo primero que hay que hacer es conocer y entender la dirección de la canción.</a:t>
            </a:r>
          </a:p>
          <a:p>
            <a:pPr marL="514350" lvl="0" indent="-514350">
              <a:buFont typeface="Arial" pitchFamily="34" charset="0"/>
              <a:buChar char="•"/>
            </a:pPr>
            <a:r>
              <a:rPr lang="es-ES_tradnl" sz="3200" dirty="0" smtClean="0"/>
              <a:t>Esto lo marca mucho por supuesto, la personalidad del artista.</a:t>
            </a:r>
            <a:endParaRPr lang="es-ES_tradnl" sz="30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EVOLUC</a:t>
            </a:r>
            <a:r>
              <a:rPr kumimoji="0" lang="es-ES" sz="4000" b="1" i="0" u="none" strike="noStrike" kern="1200" cap="none" spc="0" normalizeH="0" baseline="0" noProof="0" dirty="0" smtClean="0">
                <a:ln>
                  <a:noFill/>
                </a:ln>
                <a:effectLst/>
                <a:uLnTx/>
                <a:uFillTx/>
                <a:latin typeface="+mj-lt"/>
                <a:ea typeface="+mj-ea"/>
                <a:cs typeface="+mj-cs"/>
              </a:rPr>
              <a:t>IÓN</a:t>
            </a:r>
            <a:endParaRPr kumimoji="0" lang="es-EC" sz="4000" b="1" i="0" u="none" strike="noStrike" kern="1200" cap="none" spc="0" normalizeH="0" baseline="0" noProof="0" dirty="0">
              <a:ln>
                <a:noFill/>
              </a:ln>
              <a:effectLst/>
              <a:uLnTx/>
              <a:uFillTx/>
              <a:latin typeface="+mj-lt"/>
              <a:ea typeface="+mj-ea"/>
              <a:cs typeface="+mj-cs"/>
            </a:endParaRPr>
          </a:p>
        </p:txBody>
      </p:sp>
      <p:pic>
        <p:nvPicPr>
          <p:cNvPr id="8" name="7 Imagen" descr="C:\Documents and Settings\Daniela\Escritorio\topico sonido\imagenes\estudio aficionado.JPG"/>
          <p:cNvPicPr/>
          <p:nvPr/>
        </p:nvPicPr>
        <p:blipFill>
          <a:blip r:embed="rId3"/>
          <a:srcRect/>
          <a:stretch>
            <a:fillRect/>
          </a:stretch>
        </p:blipFill>
        <p:spPr bwMode="auto">
          <a:xfrm>
            <a:off x="4000496" y="1428736"/>
            <a:ext cx="3954741" cy="33250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1 Título"/>
          <p:cNvSpPr txBox="1">
            <a:spLocks/>
          </p:cNvSpPr>
          <p:nvPr/>
        </p:nvSpPr>
        <p:spPr>
          <a:xfrm>
            <a:off x="4786314" y="4857760"/>
            <a:ext cx="2571768" cy="71438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tabLst/>
              <a:defRPr/>
            </a:pPr>
            <a:r>
              <a:rPr lang="en-US" sz="2400" dirty="0" err="1" smtClean="0">
                <a:solidFill>
                  <a:srgbClr val="FFC000"/>
                </a:solidFill>
                <a:latin typeface="+mj-lt"/>
                <a:ea typeface="+mj-ea"/>
                <a:cs typeface="+mj-cs"/>
              </a:rPr>
              <a:t>Estudio</a:t>
            </a:r>
            <a:r>
              <a:rPr lang="en-US" sz="2400" dirty="0" smtClean="0">
                <a:solidFill>
                  <a:srgbClr val="FFC000"/>
                </a:solidFill>
                <a:latin typeface="+mj-lt"/>
                <a:ea typeface="+mj-ea"/>
                <a:cs typeface="+mj-cs"/>
              </a:rPr>
              <a:t> aficionado de audio</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1357322"/>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500034" y="285728"/>
            <a:ext cx="8501122" cy="1214446"/>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DESARROLLAR EL PROYECTO Y</a:t>
            </a:r>
          </a:p>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CONSTRUIRLO DESDE LA BASE</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643174" y="1785926"/>
            <a:ext cx="6000792"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Encontrar el pulso, el sentimiento de la canción y que todos los instrumentos aporten algo a ese pulso. En inglés se denomina “</a:t>
            </a:r>
            <a:r>
              <a:rPr lang="es-ES_tradnl" sz="3000" dirty="0" err="1" smtClean="0"/>
              <a:t>groove</a:t>
            </a:r>
            <a:r>
              <a:rPr lang="es-ES_tradnl" sz="3000" dirty="0" smtClean="0"/>
              <a:t>”.</a:t>
            </a:r>
          </a:p>
          <a:p>
            <a:pPr marL="514350" lvl="0" indent="-514350">
              <a:buFont typeface="Arial" pitchFamily="34" charset="0"/>
              <a:buChar char="•"/>
            </a:pPr>
            <a:r>
              <a:rPr lang="es-ES_tradnl" sz="3000" dirty="0" smtClean="0"/>
              <a:t>Se debe determinar qué instrumento marca el pulso de la canción y entonces construir el resto de la mezcla alrededor de él. </a:t>
            </a:r>
            <a:r>
              <a:rPr lang="es-EC" sz="3000" dirty="0" smtClean="0"/>
              <a:t> </a:t>
            </a:r>
            <a:endParaRPr lang="es-ES_tradnl" sz="3000" dirty="0" smtClean="0"/>
          </a:p>
          <a:p>
            <a:pPr marL="514350" lvl="0" indent="-514350">
              <a:buFont typeface="Arial" pitchFamily="34" charset="0"/>
              <a:buChar char="•"/>
            </a:pPr>
            <a:endParaRPr lang="es-ES_tradnl" sz="3000" dirty="0"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1357322"/>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500034" y="285728"/>
            <a:ext cx="8501122" cy="1214446"/>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ENCONTRAR EL ELEMENTO MÁS IMPORTANTE Y ENFATIZARLO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786050" y="1785926"/>
            <a:ext cx="5857916"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Habitualmente las voces suelen tener una importancia fundamental en la mezcla, pero hay ocasiones en las que existe un elemento en la canción que se debe resaltar además de la voz.</a:t>
            </a:r>
          </a:p>
          <a:p>
            <a:pPr marL="514350" lvl="0" indent="-514350">
              <a:buFont typeface="Arial" pitchFamily="34" charset="0"/>
              <a:buChar char="•"/>
            </a:pPr>
            <a:r>
              <a:rPr lang="es-ES_tradnl" sz="3000" dirty="0" smtClean="0"/>
              <a:t>Al hacer una mezcla no se debe subestimar el talento y la experiencia.</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APLICACIONES</a:t>
            </a:r>
            <a:endParaRPr lang="es-EC" sz="6200" dirty="0"/>
          </a:p>
        </p:txBody>
      </p:sp>
      <p:sp>
        <p:nvSpPr>
          <p:cNvPr id="5" name="1 Título"/>
          <p:cNvSpPr txBox="1">
            <a:spLocks/>
          </p:cNvSpPr>
          <p:nvPr/>
        </p:nvSpPr>
        <p:spPr>
          <a:xfrm>
            <a:off x="642910" y="1500174"/>
            <a:ext cx="6715172" cy="100013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500" b="1" dirty="0" smtClean="0">
                <a:solidFill>
                  <a:schemeClr val="accent1">
                    <a:satMod val="150000"/>
                  </a:schemeClr>
                </a:solidFill>
                <a:latin typeface="+mj-lt"/>
                <a:ea typeface="+mj-ea"/>
                <a:cs typeface="+mj-cs"/>
              </a:rPr>
              <a:t>EN AUDIO</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501122"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MEZCLA EN VIVO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500298" y="1071546"/>
            <a:ext cx="6286544"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Una correcta mezcla de audio permite estar  seguros de que todos los componentes de los instrumentos musicales, locutor, artista, están a un volumen, nivel y ecualización adecuados para que el mensaje, música o performance sean transmitidos de una forma adecuada al público.</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501122"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MEZCLA EN VIVO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285984" y="1071546"/>
            <a:ext cx="6500858"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El objetivo principal es cubrir la zona del público y el escenario con una señal lo suficientemente amplificada.</a:t>
            </a:r>
          </a:p>
          <a:p>
            <a:pPr marL="514350" indent="-514350">
              <a:buFont typeface="Arial" pitchFamily="34" charset="0"/>
              <a:buChar char="•"/>
            </a:pPr>
            <a:r>
              <a:rPr lang="es-ES_tradnl" sz="3000" dirty="0" smtClean="0"/>
              <a:t>La fuentes de sonido para una mezcla en vivo pueden ser: instrumentos musicales electrónicos o acústicos, la reproducción de sonidos o música pre-grabados, voces, sonidos de ambiente o efectos de sonido. </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501122"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a:t>
            </a:r>
            <a:r>
              <a:rPr lang="es-ES" sz="4000" b="1" noProof="0" dirty="0" smtClean="0">
                <a:latin typeface="+mj-lt"/>
                <a:ea typeface="+mj-ea"/>
                <a:cs typeface="+mj-cs"/>
              </a:rPr>
              <a:t> EN VIVO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000232" y="1071546"/>
            <a:ext cx="6786610"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También una serie de micrófonos en el escenario capturan los sonidos acústicos y una amplia variedad de señales electrónicas. Adicionalmente, una mesa de mezcla, una serie de altavoces (activos y pasivos)</a:t>
            </a:r>
            <a:r>
              <a:rPr lang="es-EC" sz="3000" dirty="0" smtClean="0"/>
              <a:t>, amplificadores de potencia, algunos dispositivos de procesamiento de audio, cableado y un sistema de alimentación para conectar todos estos componentes.</a:t>
            </a:r>
            <a:endParaRPr lang="es-ES_tradnl" sz="3000" dirty="0" smtClean="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VIVO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571868" y="4286256"/>
            <a:ext cx="4500594" cy="157163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r>
              <a:rPr lang="es-ES_tradnl" sz="3000" b="1" dirty="0" smtClean="0">
                <a:solidFill>
                  <a:srgbClr val="FFC000"/>
                </a:solidFill>
              </a:rPr>
              <a:t>FOH (Front Of House)</a:t>
            </a:r>
          </a:p>
          <a:p>
            <a:pPr algn="ctr"/>
            <a:r>
              <a:rPr lang="es-ES_tradnl" sz="3000" dirty="0" smtClean="0"/>
              <a:t>Para la audiencia</a:t>
            </a:r>
          </a:p>
        </p:txBody>
      </p:sp>
      <p:sp>
        <p:nvSpPr>
          <p:cNvPr id="8" name="7 Rectángulo"/>
          <p:cNvSpPr/>
          <p:nvPr/>
        </p:nvSpPr>
        <p:spPr>
          <a:xfrm>
            <a:off x="336621" y="5715016"/>
            <a:ext cx="2092239"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TIPOS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C:\Documents and Settings\Daniela\Escritorio\topico sonido\imagenes\mezclador FOH.jpg"/>
          <p:cNvPicPr/>
          <p:nvPr/>
        </p:nvPicPr>
        <p:blipFill>
          <a:blip r:embed="rId3"/>
          <a:srcRect/>
          <a:stretch>
            <a:fillRect/>
          </a:stretch>
        </p:blipFill>
        <p:spPr bwMode="auto">
          <a:xfrm>
            <a:off x="3857620" y="1428735"/>
            <a:ext cx="4000528" cy="30148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VIVO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571868" y="4286256"/>
            <a:ext cx="4500594" cy="157163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r>
              <a:rPr lang="es-ES_tradnl" sz="3000" b="1" dirty="0" smtClean="0">
                <a:solidFill>
                  <a:srgbClr val="FFC000"/>
                </a:solidFill>
              </a:rPr>
              <a:t>De Monitor</a:t>
            </a:r>
          </a:p>
          <a:p>
            <a:pPr algn="ctr"/>
            <a:r>
              <a:rPr lang="es-ES_tradnl" sz="3000" dirty="0" smtClean="0"/>
              <a:t>Para el escenario</a:t>
            </a:r>
          </a:p>
        </p:txBody>
      </p:sp>
      <p:sp>
        <p:nvSpPr>
          <p:cNvPr id="8" name="7 Rectángulo"/>
          <p:cNvSpPr/>
          <p:nvPr/>
        </p:nvSpPr>
        <p:spPr>
          <a:xfrm>
            <a:off x="336621" y="5715016"/>
            <a:ext cx="2092239"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TIPOS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9" name="8 Imagen" descr="C:\Documents and Settings\Daniela\Escritorio\topico sonido\imagenes\mezclador monitor.jpg"/>
          <p:cNvPicPr/>
          <p:nvPr/>
        </p:nvPicPr>
        <p:blipFill>
          <a:blip r:embed="rId3"/>
          <a:srcRect/>
          <a:stretch>
            <a:fillRect/>
          </a:stretch>
        </p:blipFill>
        <p:spPr bwMode="auto">
          <a:xfrm>
            <a:off x="3357554" y="1428736"/>
            <a:ext cx="4286280" cy="28592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RADIO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4143372" y="1357298"/>
            <a:ext cx="4500594" cy="392909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Es un dispositivo que tiene dos o más señales de audio de entrada, las cuales las mezcla y proporciona una o más señales de salida.</a:t>
            </a:r>
          </a:p>
        </p:txBody>
      </p:sp>
      <p:sp>
        <p:nvSpPr>
          <p:cNvPr id="8" name="7 Rectángulo"/>
          <p:cNvSpPr/>
          <p:nvPr/>
        </p:nvSpPr>
        <p:spPr>
          <a:xfrm>
            <a:off x="336621" y="5715016"/>
            <a:ext cx="5772734"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MESA DE MEZCLA</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C:\Documents and Settings\Daniela\Escritorio\topico sonido\imagenes\mesaradio.jpg"/>
          <p:cNvPicPr/>
          <p:nvPr/>
        </p:nvPicPr>
        <p:blipFill>
          <a:blip r:embed="rId3"/>
          <a:srcRect/>
          <a:stretch>
            <a:fillRect/>
          </a:stretch>
        </p:blipFill>
        <p:spPr bwMode="auto">
          <a:xfrm>
            <a:off x="714348" y="2143116"/>
            <a:ext cx="3071834" cy="23076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RADIO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4143372" y="1357298"/>
            <a:ext cx="4500594" cy="392909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Sus funciones son: ajustar los niveles de sonido de las fuentes, mejorar la calidad del sonido, relacionar las características del sonido entre las fuentes, crear efectos, etc.</a:t>
            </a:r>
            <a:endParaRPr lang="es-EC" sz="3000" dirty="0"/>
          </a:p>
        </p:txBody>
      </p:sp>
      <p:sp>
        <p:nvSpPr>
          <p:cNvPr id="8" name="7 Rectángulo"/>
          <p:cNvSpPr/>
          <p:nvPr/>
        </p:nvSpPr>
        <p:spPr>
          <a:xfrm>
            <a:off x="336621" y="5715016"/>
            <a:ext cx="5772734"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MESA DE MEZCLA</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C:\Documents and Settings\Daniela\Escritorio\topico sonido\imagenes\mesaradio.jpg"/>
          <p:cNvPicPr/>
          <p:nvPr/>
        </p:nvPicPr>
        <p:blipFill>
          <a:blip r:embed="rId3"/>
          <a:srcRect/>
          <a:stretch>
            <a:fillRect/>
          </a:stretch>
        </p:blipFill>
        <p:spPr bwMode="auto">
          <a:xfrm>
            <a:off x="714348" y="2143116"/>
            <a:ext cx="3071834" cy="23076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DEFINICIÓN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571868" y="1071546"/>
            <a:ext cx="5072098" cy="464347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Es</a:t>
            </a:r>
            <a:r>
              <a:rPr lang="es-ES_tradnl" sz="3000" b="1" dirty="0" smtClean="0"/>
              <a:t> </a:t>
            </a:r>
            <a:r>
              <a:rPr lang="es-ES_tradnl" sz="3000" dirty="0" smtClean="0"/>
              <a:t>uno de los procesos más delicados y creativos de una producción de audio. El objetivo es conseguir un reparto equilibrado de las frecuencias, volúmenes y planos de cada elemento de tal forma que lo que se escuche sea agradable y apropiado a lo que se intenta transmitir. </a:t>
            </a:r>
            <a:endParaRPr lang="es-EC" sz="3000" dirty="0"/>
          </a:p>
        </p:txBody>
      </p:sp>
      <p:sp>
        <p:nvSpPr>
          <p:cNvPr id="8" name="7 Rectángulo"/>
          <p:cNvSpPr/>
          <p:nvPr/>
        </p:nvSpPr>
        <p:spPr>
          <a:xfrm>
            <a:off x="214282" y="5715016"/>
            <a:ext cx="3767378"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LA MEZCLA</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RADIO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4143372" y="1357298"/>
            <a:ext cx="4500594" cy="392909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buFont typeface="Arial" pitchFamily="34" charset="0"/>
              <a:buChar char="•"/>
            </a:pPr>
            <a:r>
              <a:rPr lang="es-ES_tradnl" sz="3200" dirty="0" smtClean="0"/>
              <a:t> Consta de 16 entradas aproximadamente</a:t>
            </a:r>
            <a:r>
              <a:rPr lang="es-ES_tradnl" sz="3000" dirty="0" smtClean="0"/>
              <a:t>.</a:t>
            </a:r>
          </a:p>
          <a:p>
            <a:pPr>
              <a:buFont typeface="Arial" pitchFamily="34" charset="0"/>
              <a:buChar char="•"/>
            </a:pPr>
            <a:r>
              <a:rPr lang="es-ES_tradnl" sz="3200" dirty="0" smtClean="0"/>
              <a:t> La apertura de los micrófonos se realiza mediante interruptor.</a:t>
            </a:r>
            <a:endParaRPr lang="es-EC" sz="3000" dirty="0"/>
          </a:p>
        </p:txBody>
      </p:sp>
      <p:sp>
        <p:nvSpPr>
          <p:cNvPr id="8" name="7 Rectángulo"/>
          <p:cNvSpPr/>
          <p:nvPr/>
        </p:nvSpPr>
        <p:spPr>
          <a:xfrm>
            <a:off x="336621" y="5715016"/>
            <a:ext cx="5772734"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MESA DE MEZCLA</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C:\Documents and Settings\Daniela\Escritorio\topico sonido\imagenes\mesaradio.jpg"/>
          <p:cNvPicPr/>
          <p:nvPr/>
        </p:nvPicPr>
        <p:blipFill>
          <a:blip r:embed="rId3"/>
          <a:srcRect/>
          <a:stretch>
            <a:fillRect/>
          </a:stretch>
        </p:blipFill>
        <p:spPr bwMode="auto">
          <a:xfrm>
            <a:off x="714348" y="2143116"/>
            <a:ext cx="3071834" cy="23076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RADIO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786182" y="1357298"/>
            <a:ext cx="4857784" cy="392909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mj-lt"/>
              <a:buAutoNum type="arabicPeriod"/>
            </a:pPr>
            <a:r>
              <a:rPr lang="es-ES_tradnl" sz="3200" dirty="0" smtClean="0"/>
              <a:t>Es imprescindible evitar en todo momento la modulación excesiva.</a:t>
            </a:r>
          </a:p>
          <a:p>
            <a:pPr marL="514350" lvl="0" indent="-514350">
              <a:buFont typeface="+mj-lt"/>
              <a:buAutoNum type="arabicPeriod"/>
            </a:pPr>
            <a:r>
              <a:rPr lang="es-ES_tradnl" sz="3200" dirty="0" smtClean="0"/>
              <a:t>Un programa de radio con mucha dinámica puede producir en el oyente varios efectos:</a:t>
            </a:r>
            <a:endParaRPr lang="es-EC" sz="3200" dirty="0"/>
          </a:p>
        </p:txBody>
      </p:sp>
      <p:sp>
        <p:nvSpPr>
          <p:cNvPr id="8" name="7 Rectángulo"/>
          <p:cNvSpPr/>
          <p:nvPr/>
        </p:nvSpPr>
        <p:spPr>
          <a:xfrm>
            <a:off x="336621" y="5715016"/>
            <a:ext cx="626235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NIVELES SONOROS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RADIO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000364" y="1357298"/>
            <a:ext cx="5643602" cy="392909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Cuando la dinámica es elevada, es decir hay mucha diferencia de nivel entre el máximo y el mínimo, el nivel medio de programa se reduce. Para paliar este efecto se sube la ganancia y se aplica compresión para evitar la distorsión.</a:t>
            </a:r>
            <a:endParaRPr lang="es-EC" sz="3000" dirty="0"/>
          </a:p>
        </p:txBody>
      </p:sp>
      <p:sp>
        <p:nvSpPr>
          <p:cNvPr id="8" name="7 Rectángulo"/>
          <p:cNvSpPr/>
          <p:nvPr/>
        </p:nvSpPr>
        <p:spPr>
          <a:xfrm>
            <a:off x="336621" y="5715016"/>
            <a:ext cx="626235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NIVELES SONOROS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RADIO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571736" y="1214422"/>
            <a:ext cx="5929354" cy="392909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1"/>
            <a:r>
              <a:rPr lang="es-ES_tradnl" sz="3000" dirty="0" smtClean="0"/>
              <a:t> </a:t>
            </a:r>
          </a:p>
          <a:p>
            <a:pPr marL="971550" lvl="1" indent="-514350">
              <a:buFont typeface="Arial" pitchFamily="34" charset="0"/>
              <a:buChar char="•"/>
            </a:pPr>
            <a:r>
              <a:rPr lang="es-ES_tradnl" sz="3000" dirty="0" smtClean="0"/>
              <a:t>Por otro lado, la radio es un medio que se oye, aunque no se escuche continuamente, con lo que es importante que el nivel se mantenga dentro de unos márgenes, dado que si no puede producir fatiga en la audiencia. </a:t>
            </a:r>
            <a:endParaRPr lang="es-EC" sz="3000" dirty="0"/>
          </a:p>
        </p:txBody>
      </p:sp>
      <p:sp>
        <p:nvSpPr>
          <p:cNvPr id="8" name="7 Rectángulo"/>
          <p:cNvSpPr/>
          <p:nvPr/>
        </p:nvSpPr>
        <p:spPr>
          <a:xfrm>
            <a:off x="336621" y="5715016"/>
            <a:ext cx="626235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NIVELES SONOROS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RADIO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714348" y="1357298"/>
            <a:ext cx="7929618" cy="392909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mj-lt"/>
              <a:buAutoNum type="arabicPeriod" startAt="3"/>
            </a:pPr>
            <a:r>
              <a:rPr lang="es-ES_tradnl" sz="3000" dirty="0" smtClean="0"/>
              <a:t>Es el  procesado de dinámica no se limita, sin embargo, a la función de </a:t>
            </a:r>
            <a:r>
              <a:rPr lang="es-ES_tradnl" sz="3000" dirty="0" err="1" smtClean="0"/>
              <a:t>leveler</a:t>
            </a:r>
            <a:r>
              <a:rPr lang="es-ES_tradnl" sz="3000" dirty="0" smtClean="0"/>
              <a:t> o de compresor/limitador. Con el fin de conseguir un sonido adecuado al tipo de programa o estilo de la emisora, se realiza un procesado de dinámica selectivo por bandas, de forma que se pueda potenciar lo que se desee, sin producir efecto de bombeo o afectación del nivel del resto del espectro. </a:t>
            </a:r>
          </a:p>
        </p:txBody>
      </p:sp>
      <p:sp>
        <p:nvSpPr>
          <p:cNvPr id="8" name="7 Rectángulo"/>
          <p:cNvSpPr/>
          <p:nvPr/>
        </p:nvSpPr>
        <p:spPr>
          <a:xfrm>
            <a:off x="336621" y="5715016"/>
            <a:ext cx="626235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NIVELES SONOROS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RADIO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143108" y="1357298"/>
            <a:ext cx="6357982" cy="392909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1"/>
            <a:r>
              <a:rPr lang="es-ES_tradnl" sz="3000" dirty="0" smtClean="0"/>
              <a:t> </a:t>
            </a:r>
          </a:p>
          <a:p>
            <a:pPr marL="971550" lvl="1" indent="-514350">
              <a:buFont typeface="Arial" pitchFamily="34" charset="0"/>
              <a:buChar char="•"/>
            </a:pPr>
            <a:r>
              <a:rPr lang="es-ES_tradnl" sz="3000" dirty="0" smtClean="0"/>
              <a:t>Constituyen un componente esencial dentro de la mezcla de un “medio ciego”.</a:t>
            </a:r>
          </a:p>
          <a:p>
            <a:pPr marL="971550" lvl="1" indent="-514350">
              <a:buFont typeface="Arial" pitchFamily="34" charset="0"/>
              <a:buChar char="•"/>
            </a:pPr>
            <a:r>
              <a:rPr lang="es-ES_tradnl" sz="3000" dirty="0" smtClean="0"/>
              <a:t>Ayudan a describir ambientes, lugares y atmósferas, es decir, paisajes sonoros.</a:t>
            </a:r>
          </a:p>
          <a:p>
            <a:pPr marL="971550" lvl="1" indent="-514350">
              <a:buFont typeface="Arial" pitchFamily="34" charset="0"/>
              <a:buChar char="•"/>
            </a:pPr>
            <a:r>
              <a:rPr lang="es-EC" sz="3000" dirty="0" smtClean="0"/>
              <a:t>Sonidos recogidos directamente del paisaje  o sonidos creados por el hombre.</a:t>
            </a:r>
          </a:p>
          <a:p>
            <a:pPr marL="971550" lvl="1" indent="-514350">
              <a:buFont typeface="Arial" pitchFamily="34" charset="0"/>
              <a:buChar char="•"/>
            </a:pPr>
            <a:endParaRPr lang="es-EC" sz="3000" dirty="0"/>
          </a:p>
        </p:txBody>
      </p:sp>
      <p:sp>
        <p:nvSpPr>
          <p:cNvPr id="8" name="7 Rectángulo"/>
          <p:cNvSpPr/>
          <p:nvPr/>
        </p:nvSpPr>
        <p:spPr>
          <a:xfrm>
            <a:off x="336621" y="5715016"/>
            <a:ext cx="6405729"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EFECTOS SONOROS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RADIO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357290" y="1357298"/>
            <a:ext cx="7500990" cy="41434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971550" lvl="1" indent="-514350">
              <a:buFont typeface="Arial" pitchFamily="34" charset="0"/>
              <a:buChar char="•"/>
            </a:pPr>
            <a:r>
              <a:rPr lang="es-ES_tradnl" sz="3000" dirty="0" smtClean="0"/>
              <a:t> El sentido de la mezcla en radio tiene que ver con la correcta realización de las transiciones de música a voz, de voz a publicidad y de cuña publicitaria a cuña publicitaria.</a:t>
            </a:r>
          </a:p>
          <a:p>
            <a:pPr marL="971550" lvl="1" indent="-514350">
              <a:buFont typeface="Arial" pitchFamily="34" charset="0"/>
              <a:buChar char="•"/>
            </a:pPr>
            <a:r>
              <a:rPr lang="es-ES_tradnl" sz="3000" dirty="0" smtClean="0"/>
              <a:t>El éxito se habrá alcanzado si los oyentes escuchan una programación continuada en la que todo entra a su tiempo y de forma “automática”.</a:t>
            </a:r>
            <a:endParaRPr lang="es-EC" sz="3000" dirty="0"/>
          </a:p>
        </p:txBody>
      </p:sp>
      <p:sp>
        <p:nvSpPr>
          <p:cNvPr id="8" name="7 Rectángulo"/>
          <p:cNvSpPr/>
          <p:nvPr/>
        </p:nvSpPr>
        <p:spPr>
          <a:xfrm>
            <a:off x="336621" y="5715016"/>
            <a:ext cx="4774064"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CONTINUIDAD</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APLICACIONES</a:t>
            </a:r>
            <a:endParaRPr lang="es-EC" sz="6200" dirty="0"/>
          </a:p>
        </p:txBody>
      </p:sp>
      <p:sp>
        <p:nvSpPr>
          <p:cNvPr id="5" name="1 Título"/>
          <p:cNvSpPr txBox="1">
            <a:spLocks/>
          </p:cNvSpPr>
          <p:nvPr/>
        </p:nvSpPr>
        <p:spPr>
          <a:xfrm>
            <a:off x="571472" y="1500174"/>
            <a:ext cx="6715172" cy="100013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500" b="1" dirty="0" smtClean="0">
                <a:solidFill>
                  <a:schemeClr val="accent1">
                    <a:satMod val="150000"/>
                  </a:schemeClr>
                </a:solidFill>
                <a:latin typeface="+mj-lt"/>
                <a:ea typeface="+mj-ea"/>
                <a:cs typeface="+mj-cs"/>
              </a:rPr>
              <a:t>EN AUDIOVISUALES</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EL CINE</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071538" y="1357298"/>
            <a:ext cx="8072494" cy="457203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971550" lvl="1" indent="-514350">
              <a:buFont typeface="Arial" pitchFamily="34" charset="0"/>
              <a:buChar char="•"/>
            </a:pPr>
            <a:r>
              <a:rPr lang="es-ES_tradnl" sz="3000" dirty="0" smtClean="0"/>
              <a:t> Aparición del Dolby Stereo en los 70’s.</a:t>
            </a:r>
          </a:p>
          <a:p>
            <a:pPr marL="971550" lvl="1" indent="-514350">
              <a:buFont typeface="Arial" pitchFamily="34" charset="0"/>
              <a:buChar char="•"/>
            </a:pPr>
            <a:r>
              <a:rPr lang="es-ES_tradnl" sz="3000" dirty="0" smtClean="0"/>
              <a:t>En los 80’s consolas de mezcla.</a:t>
            </a:r>
          </a:p>
          <a:p>
            <a:pPr marL="971550" lvl="1" indent="-514350">
              <a:buFont typeface="Arial" pitchFamily="34" charset="0"/>
              <a:buChar char="•"/>
            </a:pPr>
            <a:r>
              <a:rPr lang="es-ES_tradnl" sz="3000" dirty="0" smtClean="0"/>
              <a:t>En los 90’s los diversos formatos digitales.</a:t>
            </a:r>
          </a:p>
          <a:p>
            <a:pPr marL="971550" lvl="1" indent="-514350">
              <a:buFont typeface="Arial" pitchFamily="34" charset="0"/>
              <a:buChar char="•"/>
            </a:pPr>
            <a:r>
              <a:rPr lang="es-ES_tradnl" sz="3000" dirty="0" smtClean="0"/>
              <a:t>Actualmente se encuentra un formato estándar de audio: 3 canales de sonido detrás de la pantalla, surrounds a cada lado y un canal de realce de baja frecuencia.</a:t>
            </a:r>
          </a:p>
          <a:p>
            <a:pPr marL="971550" lvl="1" indent="-514350">
              <a:buFont typeface="Arial" pitchFamily="34" charset="0"/>
              <a:buChar char="•"/>
            </a:pPr>
            <a:r>
              <a:rPr lang="es-ES_tradnl" sz="3000" dirty="0" smtClean="0"/>
              <a:t>En el cine moderno se puede llegar a mezclar una docena o más de bandas diferentes o tracks.</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EL CINE</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571604" y="1357298"/>
            <a:ext cx="6858048" cy="41434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971550" lvl="1" indent="-514350">
              <a:buFont typeface="Arial" pitchFamily="34" charset="0"/>
              <a:buChar char="•"/>
            </a:pPr>
            <a:r>
              <a:rPr lang="es-ES_tradnl" sz="3000" b="1" dirty="0" smtClean="0">
                <a:solidFill>
                  <a:srgbClr val="FFC000"/>
                </a:solidFill>
              </a:rPr>
              <a:t>Superposición armónica</a:t>
            </a:r>
          </a:p>
          <a:p>
            <a:pPr marL="971550" lvl="1" indent="-514350"/>
            <a:r>
              <a:rPr lang="es-ES_tradnl" sz="3000" dirty="0" smtClean="0"/>
              <a:t>	Combinación de pistas de sonidos similares. Ej.: Grillos.</a:t>
            </a:r>
          </a:p>
          <a:p>
            <a:pPr marL="971550" lvl="1" indent="-514350">
              <a:buFont typeface="Arial" pitchFamily="34" charset="0"/>
              <a:buChar char="•"/>
            </a:pPr>
            <a:endParaRPr lang="es-ES_tradnl" sz="3000" dirty="0" smtClean="0"/>
          </a:p>
          <a:p>
            <a:pPr marL="971550" lvl="1" indent="-514350">
              <a:buFont typeface="Arial" pitchFamily="34" charset="0"/>
              <a:buChar char="•"/>
            </a:pPr>
            <a:r>
              <a:rPr lang="es-ES_tradnl" sz="3000" b="1" dirty="0" smtClean="0">
                <a:solidFill>
                  <a:srgbClr val="FFC000"/>
                </a:solidFill>
              </a:rPr>
              <a:t>Superposición no-armónica</a:t>
            </a:r>
          </a:p>
          <a:p>
            <a:pPr marL="971550" lvl="1" indent="-514350"/>
            <a:r>
              <a:rPr lang="es-ES_tradnl" sz="3000" b="1" dirty="0" smtClean="0">
                <a:solidFill>
                  <a:srgbClr val="FFC000"/>
                </a:solidFill>
              </a:rPr>
              <a:t>	</a:t>
            </a:r>
            <a:r>
              <a:rPr lang="es-ES_tradnl" sz="3000" dirty="0" smtClean="0"/>
              <a:t>Combinación de pistas de diferentes elementos .</a:t>
            </a:r>
            <a:r>
              <a:rPr lang="es-ES_tradnl" sz="3000" b="1" dirty="0" smtClean="0">
                <a:solidFill>
                  <a:srgbClr val="FFC000"/>
                </a:solidFill>
              </a:rPr>
              <a:t> </a:t>
            </a:r>
            <a:r>
              <a:rPr lang="es-ES_tradnl" sz="3000" dirty="0" smtClean="0"/>
              <a:t>Ej.: Diálogo, helicópteros, música, efectos.</a:t>
            </a:r>
            <a:endParaRPr lang="es-ES_tradnl" sz="3000" b="1" dirty="0" smtClean="0">
              <a:solidFill>
                <a:srgbClr val="FFC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COORDENADAS</a:t>
            </a:r>
            <a:r>
              <a:rPr lang="es-ES" sz="4000" b="1" noProof="0" dirty="0" smtClean="0">
                <a:latin typeface="+mj-lt"/>
                <a:ea typeface="+mj-ea"/>
                <a:cs typeface="+mj-cs"/>
              </a:rPr>
              <a:t> DE LA MEZCLA</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857620" y="1214422"/>
            <a:ext cx="4786346" cy="464347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Entender la dirección de la canción.</a:t>
            </a:r>
            <a:endParaRPr lang="es-EC" sz="3000" dirty="0" smtClean="0"/>
          </a:p>
          <a:p>
            <a:pPr marL="514350" lvl="0" indent="-514350">
              <a:buFont typeface="Arial" pitchFamily="34" charset="0"/>
              <a:buChar char="•"/>
            </a:pPr>
            <a:r>
              <a:rPr lang="es-ES_tradnl" sz="3000" dirty="0" smtClean="0"/>
              <a:t>Ir desarrollando la canción y construirla desde la base, poco a poco.</a:t>
            </a:r>
            <a:endParaRPr lang="es-EC" sz="3000" dirty="0" smtClean="0"/>
          </a:p>
          <a:p>
            <a:pPr marL="514350" lvl="0" indent="-514350">
              <a:buFont typeface="Arial" pitchFamily="34" charset="0"/>
              <a:buChar char="•"/>
            </a:pPr>
            <a:r>
              <a:rPr lang="es-ES_tradnl" sz="3000" dirty="0" smtClean="0"/>
              <a:t>Encontrar el elemento más importante y enfatizarlo.</a:t>
            </a:r>
            <a:endParaRPr lang="es-EC" sz="30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TELEVISIÓN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214414" y="1714488"/>
            <a:ext cx="7572428" cy="41434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971550" lvl="1" indent="-514350">
              <a:buFont typeface="Arial" pitchFamily="34" charset="0"/>
              <a:buChar char="•"/>
            </a:pPr>
            <a:r>
              <a:rPr lang="es-ES_tradnl" sz="3000" dirty="0" smtClean="0"/>
              <a:t>Se hacen dos mezclas: la primera es una mezcla normal en estéreo y la segunda es lo que suele llamarse Post Mix, Posproducción o simplemente Post.</a:t>
            </a:r>
          </a:p>
          <a:p>
            <a:pPr marL="971550" lvl="1" indent="-514350">
              <a:buFont typeface="Arial" pitchFamily="34" charset="0"/>
              <a:buChar char="•"/>
            </a:pPr>
            <a:r>
              <a:rPr lang="es-ES_tradnl" sz="3000" dirty="0" smtClean="0"/>
              <a:t>La post es el equivalente a la masterización de un disco, ya que es la última oportunidad para corregir el audio con algo de ecualización -EQ- o compresión.</a:t>
            </a:r>
            <a:endParaRPr lang="es-EC" sz="3000" dirty="0" smtClean="0"/>
          </a:p>
          <a:p>
            <a:pPr marL="971550" lvl="1" indent="-514350">
              <a:buFont typeface="Arial" pitchFamily="34" charset="0"/>
              <a:buChar char="•"/>
            </a:pPr>
            <a:endParaRPr lang="es-ES_tradnl" sz="3000" b="1" dirty="0" smtClean="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TELEVISIÓN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214414" y="1714488"/>
            <a:ext cx="7572428" cy="41434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971550" lvl="1" indent="-514350">
              <a:buFont typeface="Arial" pitchFamily="34" charset="0"/>
              <a:buChar char="•"/>
            </a:pPr>
            <a:r>
              <a:rPr lang="es-ES" sz="3000" dirty="0" smtClean="0"/>
              <a:t>El audio se transmite en diferentes calidades: </a:t>
            </a:r>
          </a:p>
          <a:p>
            <a:pPr marL="1428750" lvl="2" indent="-514350">
              <a:buFont typeface="Arial" pitchFamily="34" charset="0"/>
              <a:buChar char="•"/>
            </a:pPr>
            <a:r>
              <a:rPr lang="es-ES" sz="3000" dirty="0" smtClean="0"/>
              <a:t>En sistema 5.1</a:t>
            </a:r>
          </a:p>
          <a:p>
            <a:pPr marL="1428750" lvl="2" indent="-514350">
              <a:buFont typeface="Arial" pitchFamily="34" charset="0"/>
              <a:buChar char="•"/>
            </a:pPr>
            <a:r>
              <a:rPr lang="es-ES" sz="3000" dirty="0" smtClean="0"/>
              <a:t>En estéreo o Mono</a:t>
            </a:r>
          </a:p>
          <a:p>
            <a:pPr marL="971550" lvl="1" indent="-514350">
              <a:buFont typeface="Arial" pitchFamily="34" charset="0"/>
              <a:buChar char="•"/>
            </a:pPr>
            <a:r>
              <a:rPr lang="es-ES" sz="3000" dirty="0" smtClean="0"/>
              <a:t>Es recomendable mezclar a bajo volumen a fin de tener una idea clara de los niveles que los sonidos van a tener al aire.</a:t>
            </a:r>
            <a:endParaRPr lang="es-EC" sz="3000" dirty="0" smtClean="0"/>
          </a:p>
          <a:p>
            <a:pPr marL="971550" lvl="1" indent="-514350">
              <a:buFont typeface="Arial" pitchFamily="34" charset="0"/>
              <a:buChar char="•"/>
            </a:pPr>
            <a:endParaRPr lang="es-ES_tradnl" sz="3000" b="1" dirty="0" smtClean="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TELEVISIÓN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214414" y="1714488"/>
            <a:ext cx="7572428" cy="41434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971550" lvl="1" indent="-514350">
              <a:buFont typeface="Arial" pitchFamily="34" charset="0"/>
              <a:buChar char="•"/>
            </a:pPr>
            <a:r>
              <a:rPr lang="es-ES" sz="3000" dirty="0" smtClean="0"/>
              <a:t>Para mantener el material a un nivel que no sature sus transmisores.</a:t>
            </a:r>
          </a:p>
          <a:p>
            <a:pPr marL="971550" lvl="1" indent="-514350">
              <a:buFont typeface="Arial" pitchFamily="34" charset="0"/>
              <a:buChar char="•"/>
            </a:pPr>
            <a:r>
              <a:rPr lang="es-ES" sz="3000" dirty="0" smtClean="0"/>
              <a:t>Para dar una consistencia al volumen y ecualización del audio transmitido.</a:t>
            </a:r>
          </a:p>
          <a:p>
            <a:pPr marL="971550" lvl="1" indent="-514350">
              <a:buFont typeface="Arial" pitchFamily="34" charset="0"/>
              <a:buChar char="•"/>
            </a:pPr>
            <a:r>
              <a:rPr lang="es-ES" sz="3000" dirty="0" smtClean="0"/>
              <a:t>Reaccionan al encontrar algún pico exagerado en el audio, bajando el nivel general de la mezcla y quede más suave.</a:t>
            </a:r>
            <a:endParaRPr lang="es-EC" sz="3000" dirty="0" smtClean="0"/>
          </a:p>
          <a:p>
            <a:pPr marL="971550" lvl="1" indent="-514350">
              <a:buFont typeface="Arial" pitchFamily="34" charset="0"/>
              <a:buChar char="•"/>
            </a:pPr>
            <a:endParaRPr lang="es-ES_tradnl" sz="3000" b="1" dirty="0" smtClean="0"/>
          </a:p>
        </p:txBody>
      </p:sp>
      <p:sp>
        <p:nvSpPr>
          <p:cNvPr id="6" name="5 Rectángulo"/>
          <p:cNvSpPr/>
          <p:nvPr/>
        </p:nvSpPr>
        <p:spPr>
          <a:xfrm>
            <a:off x="336621" y="5715016"/>
            <a:ext cx="4012317"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LIMITANTES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TELEVISIÓN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571736" y="1357298"/>
            <a:ext cx="6215106" cy="442915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La música lleva, gran parte del tiempo, alguna voz encima, ya sea de un locutor o –en el caso de los “jingles” o anuncios publicitarios– uno o varios cantantes. Esta situación hay que </a:t>
            </a:r>
            <a:r>
              <a:rPr lang="es-ES_tradnl" sz="3000" dirty="0" err="1" smtClean="0"/>
              <a:t>preveerla</a:t>
            </a:r>
            <a:r>
              <a:rPr lang="es-ES_tradnl" sz="3000" dirty="0" smtClean="0"/>
              <a:t> dejando un leve “hueco” en las frecuencias correspondientes a la voz que se va a utilizar, para que no le estorbe la pista de música. </a:t>
            </a:r>
            <a:endParaRPr lang="es-EC" sz="3000" dirty="0" smtClean="0"/>
          </a:p>
        </p:txBody>
      </p:sp>
      <p:sp>
        <p:nvSpPr>
          <p:cNvPr id="6" name="5 Rectángulo"/>
          <p:cNvSpPr/>
          <p:nvPr/>
        </p:nvSpPr>
        <p:spPr>
          <a:xfrm>
            <a:off x="336621" y="5715016"/>
            <a:ext cx="2466189"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LA VOZ</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TELEVISIÓN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928794" y="1500174"/>
            <a:ext cx="6858048" cy="442915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Si se toma en cuenta que el audio puede ser oído en un aparato monoaural, es importante revisar con frecuencia como se oye la mezcla con ambos canales sumados al centro.</a:t>
            </a:r>
          </a:p>
          <a:p>
            <a:pPr marL="514350" indent="-514350">
              <a:buFont typeface="Arial" pitchFamily="34" charset="0"/>
              <a:buChar char="•"/>
            </a:pPr>
            <a:r>
              <a:rPr lang="es-ES_tradnl" sz="3000" dirty="0" smtClean="0"/>
              <a:t>Hay que considerar que los efectos digitales como la </a:t>
            </a:r>
            <a:r>
              <a:rPr lang="es-ES_tradnl" sz="3000" dirty="0" err="1" smtClean="0"/>
              <a:t>reverb</a:t>
            </a:r>
            <a:r>
              <a:rPr lang="es-ES_tradnl" sz="3000" dirty="0" smtClean="0"/>
              <a:t> y los </a:t>
            </a:r>
            <a:r>
              <a:rPr lang="es-ES_tradnl" sz="3000" dirty="0" err="1" smtClean="0"/>
              <a:t>delays</a:t>
            </a:r>
            <a:r>
              <a:rPr lang="es-ES_tradnl" sz="3000" dirty="0" smtClean="0"/>
              <a:t> se van a notar menos al estar en mono y la tendencia va a ser que ensucien la mezcla.</a:t>
            </a:r>
            <a:endParaRPr lang="es-EC" sz="3000" dirty="0" smtClean="0"/>
          </a:p>
          <a:p>
            <a:pPr marL="514350" indent="-514350">
              <a:buFont typeface="Arial" pitchFamily="34" charset="0"/>
              <a:buChar char="•"/>
            </a:pPr>
            <a:endParaRPr lang="es-EC" sz="3000" dirty="0"/>
          </a:p>
        </p:txBody>
      </p:sp>
      <p:sp>
        <p:nvSpPr>
          <p:cNvPr id="6" name="5 Rectángulo"/>
          <p:cNvSpPr/>
          <p:nvPr/>
        </p:nvSpPr>
        <p:spPr>
          <a:xfrm>
            <a:off x="336621" y="5715016"/>
            <a:ext cx="227658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MONO</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lvl="0">
              <a:spcBef>
                <a:spcPct val="0"/>
              </a:spcBef>
              <a:defRPr/>
            </a:pPr>
            <a:r>
              <a:rPr lang="es-ES" sz="4000" b="1" dirty="0" smtClean="0"/>
              <a:t>MEZCLA </a:t>
            </a:r>
            <a:r>
              <a:rPr lang="es-ES" sz="4000" b="1" noProof="0" dirty="0" smtClean="0">
                <a:latin typeface="+mj-lt"/>
                <a:ea typeface="+mj-ea"/>
                <a:cs typeface="+mj-cs"/>
              </a:rPr>
              <a:t>EN LA TELEVISIÓN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928794" y="1500174"/>
            <a:ext cx="6858048" cy="442915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Técnicamente hay que unir el audio al video con precisión.</a:t>
            </a:r>
          </a:p>
          <a:p>
            <a:pPr marL="514350" indent="-514350">
              <a:buFont typeface="Arial" pitchFamily="34" charset="0"/>
              <a:buChar char="•"/>
            </a:pPr>
            <a:r>
              <a:rPr lang="es-ES_tradnl" sz="3000" dirty="0" smtClean="0"/>
              <a:t>La estrella es la voz, que debe ir más alto que en un disco de música.</a:t>
            </a:r>
          </a:p>
          <a:p>
            <a:pPr marL="514350" indent="-514350">
              <a:buFont typeface="Arial" pitchFamily="34" charset="0"/>
              <a:buChar char="•"/>
            </a:pPr>
            <a:r>
              <a:rPr lang="es-ES_tradnl" sz="3000" dirty="0" smtClean="0"/>
              <a:t>En un segundo plano va la música, que no debe estorbar sino ser un soporte para la imagen.</a:t>
            </a:r>
          </a:p>
          <a:p>
            <a:pPr marL="514350" indent="-514350">
              <a:buFont typeface="Arial" pitchFamily="34" charset="0"/>
              <a:buChar char="•"/>
            </a:pPr>
            <a:r>
              <a:rPr lang="es-ES_tradnl" sz="3000" dirty="0" smtClean="0"/>
              <a:t>Un poco atrás se colocan los sonidos ambientales.</a:t>
            </a:r>
            <a:endParaRPr lang="es-EC" sz="3000" dirty="0" smtClean="0"/>
          </a:p>
          <a:p>
            <a:pPr marL="514350" indent="-514350">
              <a:buFont typeface="Arial" pitchFamily="34" charset="0"/>
              <a:buChar char="•"/>
            </a:pPr>
            <a:endParaRPr lang="es-EC" sz="3000" dirty="0"/>
          </a:p>
        </p:txBody>
      </p:sp>
      <p:sp>
        <p:nvSpPr>
          <p:cNvPr id="6" name="5 Rectángulo"/>
          <p:cNvSpPr/>
          <p:nvPr/>
        </p:nvSpPr>
        <p:spPr>
          <a:xfrm>
            <a:off x="336621" y="5715016"/>
            <a:ext cx="5830122"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POSPRODUCCIÓN</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GRACIAS</a:t>
            </a:r>
            <a:endParaRPr lang="es-EC" sz="6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571472" y="285728"/>
            <a:ext cx="785818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DIMENSIONES</a:t>
            </a:r>
            <a:r>
              <a:rPr lang="es-ES" sz="4000" b="1" noProof="0" dirty="0" smtClean="0">
                <a:latin typeface="+mj-lt"/>
                <a:ea typeface="+mj-ea"/>
                <a:cs typeface="+mj-cs"/>
              </a:rPr>
              <a:t> DE LA MEZCLA</a:t>
            </a:r>
            <a:endParaRPr kumimoji="0" lang="es-EC" sz="4000" b="1" i="0" u="none" strike="noStrike" kern="1200" cap="none" spc="0" normalizeH="0" baseline="0" noProof="0" dirty="0">
              <a:ln>
                <a:noFill/>
              </a:ln>
              <a:effectLst/>
              <a:uLnTx/>
              <a:uFillTx/>
              <a:latin typeface="+mj-lt"/>
              <a:ea typeface="+mj-ea"/>
              <a:cs typeface="+mj-cs"/>
            </a:endParaRPr>
          </a:p>
        </p:txBody>
      </p:sp>
      <p:pic>
        <p:nvPicPr>
          <p:cNvPr id="1027" name="Picture 3" descr="C:\Documents and Settings\Daniela\Escritorio\PRESENTACION TESIS\3.png"/>
          <p:cNvPicPr>
            <a:picLocks noChangeAspect="1" noChangeArrowheads="1"/>
          </p:cNvPicPr>
          <p:nvPr/>
        </p:nvPicPr>
        <p:blipFill>
          <a:blip r:embed="rId3"/>
          <a:srcRect/>
          <a:stretch>
            <a:fillRect/>
          </a:stretch>
        </p:blipFill>
        <p:spPr bwMode="auto">
          <a:xfrm>
            <a:off x="3000364" y="1071546"/>
            <a:ext cx="5643602" cy="4714908"/>
          </a:xfrm>
          <a:prstGeom prst="rect">
            <a:avLst/>
          </a:prstGeom>
          <a:noFill/>
        </p:spPr>
      </p:pic>
      <p:sp>
        <p:nvSpPr>
          <p:cNvPr id="11" name="1 Título"/>
          <p:cNvSpPr txBox="1">
            <a:spLocks/>
          </p:cNvSpPr>
          <p:nvPr/>
        </p:nvSpPr>
        <p:spPr>
          <a:xfrm rot="19248708">
            <a:off x="4854189" y="2741399"/>
            <a:ext cx="2071702" cy="50006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tabLst/>
              <a:defRPr/>
            </a:pPr>
            <a:r>
              <a:rPr lang="en-US" sz="2400" dirty="0" err="1" smtClean="0">
                <a:solidFill>
                  <a:srgbClr val="FFC000"/>
                </a:solidFill>
                <a:latin typeface="+mj-lt"/>
                <a:ea typeface="+mj-ea"/>
                <a:cs typeface="+mj-cs"/>
              </a:rPr>
              <a:t>Profundidad</a:t>
            </a:r>
            <a:endParaRPr lang="en-US" sz="2400" dirty="0" smtClean="0">
              <a:solidFill>
                <a:srgbClr val="FFC000"/>
              </a:solidFill>
              <a:latin typeface="+mj-lt"/>
              <a:ea typeface="+mj-ea"/>
              <a:cs typeface="+mj-cs"/>
            </a:endParaRPr>
          </a:p>
        </p:txBody>
      </p:sp>
      <p:sp>
        <p:nvSpPr>
          <p:cNvPr id="13" name="1 Título"/>
          <p:cNvSpPr txBox="1">
            <a:spLocks/>
          </p:cNvSpPr>
          <p:nvPr/>
        </p:nvSpPr>
        <p:spPr>
          <a:xfrm rot="16200000">
            <a:off x="3071802" y="2857496"/>
            <a:ext cx="2071702" cy="50006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tabLst/>
              <a:defRPr/>
            </a:pPr>
            <a:r>
              <a:rPr lang="en-US" sz="2400" dirty="0" err="1" smtClean="0">
                <a:solidFill>
                  <a:srgbClr val="FFC000"/>
                </a:solidFill>
                <a:latin typeface="+mj-lt"/>
                <a:ea typeface="+mj-ea"/>
                <a:cs typeface="+mj-cs"/>
              </a:rPr>
              <a:t>Altura</a:t>
            </a:r>
            <a:endParaRPr lang="en-US" sz="2400" dirty="0" smtClean="0">
              <a:solidFill>
                <a:srgbClr val="FFC000"/>
              </a:solidFill>
              <a:latin typeface="+mj-lt"/>
              <a:ea typeface="+mj-ea"/>
              <a:cs typeface="+mj-cs"/>
            </a:endParaRPr>
          </a:p>
        </p:txBody>
      </p:sp>
      <p:sp>
        <p:nvSpPr>
          <p:cNvPr id="14" name="1 Título"/>
          <p:cNvSpPr txBox="1">
            <a:spLocks/>
          </p:cNvSpPr>
          <p:nvPr/>
        </p:nvSpPr>
        <p:spPr>
          <a:xfrm>
            <a:off x="5072066" y="4572008"/>
            <a:ext cx="2071702" cy="50006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tabLst/>
              <a:defRPr/>
            </a:pPr>
            <a:r>
              <a:rPr lang="en-US" sz="2400" dirty="0" err="1" smtClean="0">
                <a:solidFill>
                  <a:srgbClr val="FFC000"/>
                </a:solidFill>
                <a:latin typeface="+mj-lt"/>
                <a:ea typeface="+mj-ea"/>
                <a:cs typeface="+mj-cs"/>
              </a:rPr>
              <a:t>Anchura</a:t>
            </a:r>
            <a:endParaRPr lang="en-US" sz="2400" dirty="0" smtClean="0">
              <a:solidFill>
                <a:srgbClr val="FFC000"/>
              </a:solidFill>
              <a:latin typeface="+mj-lt"/>
              <a:ea typeface="+mj-ea"/>
              <a:cs typeface="+mj-cs"/>
            </a:endParaRPr>
          </a:p>
        </p:txBody>
      </p:sp>
      <p:sp>
        <p:nvSpPr>
          <p:cNvPr id="15" name="1 Título"/>
          <p:cNvSpPr txBox="1">
            <a:spLocks/>
          </p:cNvSpPr>
          <p:nvPr/>
        </p:nvSpPr>
        <p:spPr>
          <a:xfrm rot="16200000">
            <a:off x="3357554" y="2857496"/>
            <a:ext cx="2071702" cy="50006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tabLst/>
              <a:defRPr/>
            </a:pPr>
            <a:r>
              <a:rPr lang="en-US" sz="2400" dirty="0" smtClean="0">
                <a:latin typeface="+mj-lt"/>
                <a:ea typeface="+mj-ea"/>
                <a:cs typeface="+mj-cs"/>
              </a:rPr>
              <a:t>(</a:t>
            </a:r>
            <a:r>
              <a:rPr lang="en-US" sz="2400" dirty="0" err="1" smtClean="0">
                <a:latin typeface="+mj-lt"/>
                <a:ea typeface="+mj-ea"/>
                <a:cs typeface="+mj-cs"/>
              </a:rPr>
              <a:t>Frecuencias</a:t>
            </a:r>
            <a:r>
              <a:rPr lang="en-US" sz="2400" dirty="0" smtClean="0">
                <a:latin typeface="+mj-lt"/>
                <a:ea typeface="+mj-ea"/>
                <a:cs typeface="+mj-cs"/>
              </a:rPr>
              <a:t>)</a:t>
            </a:r>
          </a:p>
        </p:txBody>
      </p:sp>
      <p:sp>
        <p:nvSpPr>
          <p:cNvPr id="16" name="1 Título"/>
          <p:cNvSpPr txBox="1">
            <a:spLocks/>
          </p:cNvSpPr>
          <p:nvPr/>
        </p:nvSpPr>
        <p:spPr>
          <a:xfrm rot="19375620">
            <a:off x="5299168" y="3288524"/>
            <a:ext cx="2071702" cy="50006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tabLst/>
              <a:defRPr/>
            </a:pPr>
            <a:r>
              <a:rPr lang="en-US" sz="2400" dirty="0" smtClean="0">
                <a:latin typeface="+mj-lt"/>
                <a:ea typeface="+mj-ea"/>
                <a:cs typeface="+mj-cs"/>
              </a:rPr>
              <a:t>(</a:t>
            </a:r>
            <a:r>
              <a:rPr lang="en-US" sz="2400" dirty="0" err="1" smtClean="0">
                <a:latin typeface="+mj-lt"/>
                <a:ea typeface="+mj-ea"/>
                <a:cs typeface="+mj-cs"/>
              </a:rPr>
              <a:t>Efectos</a:t>
            </a:r>
            <a:r>
              <a:rPr lang="en-US" sz="2400" dirty="0" smtClean="0">
                <a:latin typeface="+mj-lt"/>
                <a:ea typeface="+mj-ea"/>
                <a:cs typeface="+mj-cs"/>
              </a:rPr>
              <a:t>)</a:t>
            </a:r>
          </a:p>
        </p:txBody>
      </p:sp>
      <p:sp>
        <p:nvSpPr>
          <p:cNvPr id="17" name="1 Título"/>
          <p:cNvSpPr txBox="1">
            <a:spLocks/>
          </p:cNvSpPr>
          <p:nvPr/>
        </p:nvSpPr>
        <p:spPr>
          <a:xfrm>
            <a:off x="5072066" y="4857760"/>
            <a:ext cx="2071702" cy="50006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tabLst/>
              <a:defRPr/>
            </a:pPr>
            <a:r>
              <a:rPr lang="en-US" sz="2400" dirty="0" smtClean="0">
                <a:latin typeface="+mj-lt"/>
                <a:ea typeface="+mj-ea"/>
                <a:cs typeface="+mj-cs"/>
              </a:rPr>
              <a:t>(Panorama)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OBJETIVOS DE LA MEZCLA</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857620" y="1214422"/>
            <a:ext cx="4786346" cy="464347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Crear una realidad física, no una combinación de sonidos.</a:t>
            </a:r>
            <a:endParaRPr lang="es-EC" sz="3000" dirty="0" smtClean="0"/>
          </a:p>
          <a:p>
            <a:pPr marL="514350" lvl="0" indent="-514350">
              <a:buFont typeface="Arial" pitchFamily="34" charset="0"/>
              <a:buChar char="•"/>
            </a:pPr>
            <a:r>
              <a:rPr lang="es-ES_tradnl" sz="3000" dirty="0" smtClean="0"/>
              <a:t>Mejorar o suavizar el audio.</a:t>
            </a:r>
            <a:endParaRPr lang="es-EC" sz="3000" dirty="0" smtClean="0"/>
          </a:p>
          <a:p>
            <a:pPr marL="514350" lvl="0" indent="-514350">
              <a:buFont typeface="Arial" pitchFamily="34" charset="0"/>
              <a:buChar char="•"/>
            </a:pPr>
            <a:r>
              <a:rPr lang="es-ES_tradnl" sz="3000" dirty="0" smtClean="0"/>
              <a:t>Dar un carácter sonoro a cada pista.</a:t>
            </a:r>
            <a:endParaRPr lang="es-EC" sz="3000" dirty="0" smtClean="0"/>
          </a:p>
          <a:p>
            <a:pPr marL="514350" lvl="0" indent="-514350">
              <a:buFont typeface="Arial" pitchFamily="34" charset="0"/>
              <a:buChar char="•"/>
            </a:pPr>
            <a:r>
              <a:rPr lang="es-ES_tradnl" sz="3000" dirty="0" smtClean="0"/>
              <a:t>Mezclar o fundir sonidos.</a:t>
            </a:r>
            <a:endParaRPr lang="es-EC" sz="3000" dirty="0" smtClean="0"/>
          </a:p>
          <a:p>
            <a:pPr marL="514350" lvl="0" indent="-514350">
              <a:buFont typeface="Arial" pitchFamily="34" charset="0"/>
              <a:buChar char="•"/>
            </a:pPr>
            <a:r>
              <a:rPr lang="es-ES_tradnl" sz="3000" dirty="0" smtClean="0"/>
              <a:t>Balancear los niveles.</a:t>
            </a:r>
            <a:endParaRPr lang="es-EC" sz="3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OBJETIVOS DE LA MEZCLA</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4000496" y="1214422"/>
            <a:ext cx="4643470" cy="464347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Generar un espacio y perspectiva sonora.</a:t>
            </a:r>
            <a:endParaRPr lang="es-EC" sz="3000" dirty="0" smtClean="0"/>
          </a:p>
          <a:p>
            <a:pPr marL="514350" lvl="0" indent="-514350">
              <a:buFont typeface="Arial" pitchFamily="34" charset="0"/>
              <a:buChar char="•"/>
            </a:pPr>
            <a:r>
              <a:rPr lang="es-ES_tradnl" sz="3000" dirty="0" smtClean="0"/>
              <a:t>Asignar una posición o movimiento en el espacio.</a:t>
            </a:r>
            <a:endParaRPr lang="es-EC" sz="3000" dirty="0" smtClean="0"/>
          </a:p>
          <a:p>
            <a:pPr marL="514350" lvl="0" indent="-514350">
              <a:buFont typeface="Arial" pitchFamily="34" charset="0"/>
              <a:buChar char="•"/>
            </a:pPr>
            <a:r>
              <a:rPr lang="es-ES_tradnl" sz="3000" dirty="0" smtClean="0"/>
              <a:t>Sincronizar todos los elementos.</a:t>
            </a:r>
            <a:endParaRPr lang="es-EC" sz="3000" dirty="0" smtClean="0"/>
          </a:p>
          <a:p>
            <a:pPr marL="514350" lvl="0" indent="-514350">
              <a:buFont typeface="Arial" pitchFamily="34" charset="0"/>
              <a:buChar char="•"/>
            </a:pPr>
            <a:r>
              <a:rPr lang="es-ES_tradnl" sz="3000" dirty="0" smtClean="0"/>
              <a:t>Reducir el número de elementos al formato final deseado.</a:t>
            </a:r>
            <a:endParaRPr lang="es-EC" sz="3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ELEMENTOS DE LA MEZCLA</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4000496" y="1214422"/>
            <a:ext cx="4643470" cy="464347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mj-lt"/>
              <a:buAutoNum type="arabicPeriod"/>
            </a:pPr>
            <a:r>
              <a:rPr lang="es-ES_tradnl" sz="3000" dirty="0" smtClean="0"/>
              <a:t>El equilibrio</a:t>
            </a:r>
            <a:endParaRPr lang="es-EC" sz="3000" dirty="0" smtClean="0"/>
          </a:p>
          <a:p>
            <a:pPr marL="514350" lvl="0" indent="-514350">
              <a:buFont typeface="+mj-lt"/>
              <a:buAutoNum type="arabicPeriod"/>
            </a:pPr>
            <a:r>
              <a:rPr lang="es-ES_tradnl" sz="3000" dirty="0" smtClean="0"/>
              <a:t>El balance o panorama</a:t>
            </a:r>
            <a:endParaRPr lang="es-EC" sz="3000" dirty="0" smtClean="0"/>
          </a:p>
          <a:p>
            <a:pPr marL="514350" lvl="0" indent="-514350">
              <a:buFont typeface="+mj-lt"/>
              <a:buAutoNum type="arabicPeriod"/>
            </a:pPr>
            <a:r>
              <a:rPr lang="es-ES_tradnl" sz="3000" dirty="0" smtClean="0"/>
              <a:t>El rango de frecuencias o la ecualización</a:t>
            </a:r>
            <a:endParaRPr lang="es-EC" sz="3000" dirty="0" smtClean="0"/>
          </a:p>
          <a:p>
            <a:pPr marL="514350" lvl="0" indent="-514350">
              <a:buFont typeface="+mj-lt"/>
              <a:buAutoNum type="arabicPeriod"/>
            </a:pPr>
            <a:r>
              <a:rPr lang="es-ES_tradnl" sz="3000" dirty="0" smtClean="0"/>
              <a:t>La dimensión o efectos</a:t>
            </a:r>
            <a:endParaRPr lang="es-EC" sz="3000" dirty="0" smtClean="0"/>
          </a:p>
          <a:p>
            <a:pPr marL="514350" lvl="0" indent="-514350">
              <a:buFont typeface="+mj-lt"/>
              <a:buAutoNum type="arabicPeriod"/>
            </a:pPr>
            <a:r>
              <a:rPr lang="es-ES_tradnl" sz="3000" dirty="0" smtClean="0"/>
              <a:t>La dinámica</a:t>
            </a:r>
            <a:endParaRPr lang="es-EC" sz="3000" dirty="0" smtClean="0"/>
          </a:p>
          <a:p>
            <a:pPr marL="514350" lvl="0" indent="-514350">
              <a:buFont typeface="+mj-lt"/>
              <a:buAutoNum type="arabicPeriod"/>
            </a:pPr>
            <a:r>
              <a:rPr lang="es-ES_tradnl" sz="3000" dirty="0" smtClean="0"/>
              <a:t>El toque personal</a:t>
            </a:r>
            <a:endParaRPr lang="es-EC" sz="3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ELEMENTO PRIMERO</a:t>
            </a:r>
            <a:endParaRPr lang="es-EC" sz="6200" dirty="0"/>
          </a:p>
        </p:txBody>
      </p:sp>
      <p:sp>
        <p:nvSpPr>
          <p:cNvPr id="5" name="1 Título">
            <a:hlinkClick r:id="rId3" action="ppaction://hlinkfile"/>
          </p:cNvPr>
          <p:cNvSpPr txBox="1">
            <a:spLocks/>
          </p:cNvSpPr>
          <p:nvPr/>
        </p:nvSpPr>
        <p:spPr>
          <a:xfrm>
            <a:off x="642910" y="1500174"/>
            <a:ext cx="7858180" cy="100013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EL EQUILIBRIO</a:t>
            </a:r>
            <a:endParaRPr lang="es-ES" sz="4500" b="1" dirty="0" smtClean="0">
              <a:solidFill>
                <a:schemeClr val="accent1">
                  <a:satMod val="150000"/>
                </a:schemeClr>
              </a:solidFill>
              <a:latin typeface="+mj-lt"/>
              <a:ea typeface="+mj-ea"/>
              <a:cs typeface="+mj-cs"/>
            </a:endParaRPr>
          </a:p>
        </p:txBody>
      </p:sp>
      <p:sp>
        <p:nvSpPr>
          <p:cNvPr id="8" name="1 Título"/>
          <p:cNvSpPr txBox="1">
            <a:spLocks/>
          </p:cNvSpPr>
          <p:nvPr/>
        </p:nvSpPr>
        <p:spPr>
          <a:xfrm>
            <a:off x="4643438" y="2357430"/>
            <a:ext cx="4071966" cy="221457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solidFill>
                  <a:schemeClr val="bg1"/>
                </a:solidFill>
              </a:rPr>
              <a:t>El equilibrio se refiere a la correcta relación de nivel entre los elementos de la mezcla de audio.</a:t>
            </a:r>
            <a:endParaRPr lang="es-EC" sz="3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EL ARREGLO</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4357686" y="2214554"/>
            <a:ext cx="4214842" cy="250033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Un arreglo es la modificación efectuada sobre una pieza musical para embellecer su línea melódica.</a:t>
            </a:r>
            <a:endParaRPr lang="es-EC"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INTRODUCCI</a:t>
            </a:r>
            <a:r>
              <a:rPr kumimoji="0" lang="es-ES" sz="4000" b="1" i="0" u="none" strike="noStrike" kern="1200" cap="none" spc="0" normalizeH="0" baseline="0" noProof="0" dirty="0" smtClean="0">
                <a:ln>
                  <a:noFill/>
                </a:ln>
                <a:effectLst/>
                <a:uLnTx/>
                <a:uFillTx/>
                <a:latin typeface="+mj-lt"/>
                <a:ea typeface="+mj-ea"/>
                <a:cs typeface="+mj-cs"/>
              </a:rPr>
              <a:t>ÓN</a:t>
            </a:r>
            <a:endParaRPr kumimoji="0" lang="es-EC" sz="4000" b="1" i="0" u="none" strike="noStrike" kern="1200" cap="none" spc="0" normalizeH="0" baseline="0" noProof="0" dirty="0">
              <a:ln>
                <a:noFill/>
              </a:ln>
              <a:effectLst/>
              <a:uLnTx/>
              <a:uFillTx/>
              <a:latin typeface="+mj-lt"/>
              <a:ea typeface="+mj-ea"/>
              <a:cs typeface="+mj-cs"/>
            </a:endParaRPr>
          </a:p>
        </p:txBody>
      </p:sp>
      <p:pic>
        <p:nvPicPr>
          <p:cNvPr id="2050" name="Picture 2" descr="C:\Documents and Settings\Daniela\Escritorio\PRESENTACION TESIS\1.png"/>
          <p:cNvPicPr>
            <a:picLocks noChangeAspect="1" noChangeArrowheads="1"/>
          </p:cNvPicPr>
          <p:nvPr/>
        </p:nvPicPr>
        <p:blipFill>
          <a:blip r:embed="rId3"/>
          <a:srcRect/>
          <a:stretch>
            <a:fillRect/>
          </a:stretch>
        </p:blipFill>
        <p:spPr bwMode="auto">
          <a:xfrm>
            <a:off x="1785918" y="1142984"/>
            <a:ext cx="6818313" cy="4648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ELEMENTOS DEL ARREGLO</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857620" y="1142984"/>
            <a:ext cx="4929222" cy="450059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AutoNum type="arabicPeriod"/>
            </a:pPr>
            <a:r>
              <a:rPr lang="es-ES_tradnl" sz="3000" b="1" dirty="0" smtClean="0">
                <a:solidFill>
                  <a:srgbClr val="FFC000"/>
                </a:solidFill>
              </a:rPr>
              <a:t>FUNDACIÓN U ORIGEN</a:t>
            </a:r>
          </a:p>
          <a:p>
            <a:pPr marL="514350" indent="-514350"/>
            <a:r>
              <a:rPr lang="es-ES_tradnl" sz="3000" b="1" dirty="0" smtClean="0">
                <a:solidFill>
                  <a:srgbClr val="FFC000"/>
                </a:solidFill>
              </a:rPr>
              <a:t>(FOUNDATION) </a:t>
            </a:r>
            <a:endParaRPr lang="es-EC" sz="3000" b="1" dirty="0" smtClean="0">
              <a:solidFill>
                <a:srgbClr val="FFC000"/>
              </a:solidFill>
            </a:endParaRPr>
          </a:p>
          <a:p>
            <a:r>
              <a:rPr lang="es-ES_tradnl" sz="3000" dirty="0" smtClean="0"/>
              <a:t>Son los cimientos de la canción. Normalmente incluye el bajo y la batería, pero también puede contar con una guitarra rítmica y/o teclados tocando el mismo patrón que la base rítmica.</a:t>
            </a:r>
            <a:endParaRPr lang="es-EC" sz="3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ELEMENTOS DEL ARREGLO</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214678" y="1214422"/>
            <a:ext cx="5357850" cy="471490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r>
              <a:rPr lang="es-ES_tradnl" sz="3000" b="1" dirty="0" smtClean="0">
                <a:solidFill>
                  <a:srgbClr val="FFC000"/>
                </a:solidFill>
              </a:rPr>
              <a:t>2. FONDO O COLCHÓN  (PAD)</a:t>
            </a:r>
            <a:endParaRPr lang="es-EC" sz="3000" b="1" dirty="0" smtClean="0">
              <a:solidFill>
                <a:srgbClr val="FFC000"/>
              </a:solidFill>
            </a:endParaRPr>
          </a:p>
          <a:p>
            <a:r>
              <a:rPr lang="es-ES_tradnl" sz="3000" dirty="0" smtClean="0"/>
              <a:t>Es una nota larga o un acorde sostenido. Antes de que existieran los sintetizadores, un órgano </a:t>
            </a:r>
            <a:r>
              <a:rPr lang="es-ES_tradnl" sz="3000" dirty="0" err="1" smtClean="0"/>
              <a:t>Hammond</a:t>
            </a:r>
            <a:r>
              <a:rPr lang="es-ES_tradnl" sz="3000" dirty="0" smtClean="0"/>
              <a:t> o el piano </a:t>
            </a:r>
            <a:r>
              <a:rPr lang="es-ES_tradnl" sz="3000" dirty="0" err="1" smtClean="0"/>
              <a:t>Fender</a:t>
            </a:r>
            <a:r>
              <a:rPr lang="es-ES_tradnl" sz="3000" dirty="0" smtClean="0"/>
              <a:t> </a:t>
            </a:r>
            <a:r>
              <a:rPr lang="es-ES_tradnl" sz="3000" dirty="0" err="1" smtClean="0"/>
              <a:t>Rhodesson</a:t>
            </a:r>
            <a:r>
              <a:rPr lang="es-ES_tradnl" sz="3000" dirty="0" smtClean="0"/>
              <a:t> eran los que hacían este trabajo. En la actualidad, además de los sintetizadores se puede utilizar los instrumentos de cuerda para crear el fondo.</a:t>
            </a:r>
            <a:endParaRPr lang="es-EC" sz="3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ELEMENTOS DEL ARREGLO</a:t>
            </a:r>
            <a:endParaRPr kumimoji="0" lang="es-EC" sz="4000" b="1" i="0" u="none" strike="noStrike" kern="1200" cap="none" spc="0" normalizeH="0" baseline="0" noProof="0" dirty="0">
              <a:ln>
                <a:noFill/>
              </a:ln>
              <a:effectLst/>
              <a:uLnTx/>
              <a:uFillTx/>
              <a:latin typeface="+mj-lt"/>
              <a:ea typeface="+mj-ea"/>
              <a:cs typeface="+mj-cs"/>
            </a:endParaRPr>
          </a:p>
        </p:txBody>
      </p:sp>
      <p:pic>
        <p:nvPicPr>
          <p:cNvPr id="8" name="7 Imagen" descr="C:\Documents and Settings\Daniela\Escritorio\topico sonido\imagenes\Hammond_b3_con_leslie_122.jpg"/>
          <p:cNvPicPr/>
          <p:nvPr/>
        </p:nvPicPr>
        <p:blipFill>
          <a:blip r:embed="rId3"/>
          <a:srcRect/>
          <a:stretch>
            <a:fillRect/>
          </a:stretch>
        </p:blipFill>
        <p:spPr bwMode="auto">
          <a:xfrm>
            <a:off x="4357686" y="1357298"/>
            <a:ext cx="3330979" cy="37862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1 Título"/>
          <p:cNvSpPr txBox="1">
            <a:spLocks/>
          </p:cNvSpPr>
          <p:nvPr/>
        </p:nvSpPr>
        <p:spPr>
          <a:xfrm>
            <a:off x="4214810" y="5143512"/>
            <a:ext cx="3643338" cy="5715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lgn="ctr">
              <a:spcBef>
                <a:spcPct val="0"/>
              </a:spcBef>
              <a:defRPr/>
            </a:pPr>
            <a:r>
              <a:rPr lang="es-ES" sz="2400" dirty="0" smtClean="0">
                <a:solidFill>
                  <a:srgbClr val="FFC000"/>
                </a:solidFill>
              </a:rPr>
              <a:t>Órgano </a:t>
            </a:r>
            <a:r>
              <a:rPr lang="es-ES" sz="2400" dirty="0" err="1" smtClean="0">
                <a:solidFill>
                  <a:srgbClr val="FFC000"/>
                </a:solidFill>
              </a:rPr>
              <a:t>Hammond</a:t>
            </a:r>
            <a:endParaRPr lang="en-US" sz="2400" dirty="0" smtClean="0">
              <a:solidFill>
                <a:srgbClr val="FFC000"/>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ELEMENTOS DEL ARREGLO</a:t>
            </a:r>
            <a:endParaRPr kumimoji="0" lang="es-EC" sz="4000" b="1" i="0" u="none" strike="noStrike" kern="1200" cap="none" spc="0" normalizeH="0" baseline="0" noProof="0" dirty="0">
              <a:ln>
                <a:noFill/>
              </a:ln>
              <a:effectLst/>
              <a:uLnTx/>
              <a:uFillTx/>
              <a:latin typeface="+mj-lt"/>
              <a:ea typeface="+mj-ea"/>
              <a:cs typeface="+mj-cs"/>
            </a:endParaRPr>
          </a:p>
        </p:txBody>
      </p:sp>
      <p:sp>
        <p:nvSpPr>
          <p:cNvPr id="9" name="1 Título"/>
          <p:cNvSpPr txBox="1">
            <a:spLocks/>
          </p:cNvSpPr>
          <p:nvPr/>
        </p:nvSpPr>
        <p:spPr>
          <a:xfrm>
            <a:off x="4214810" y="5072074"/>
            <a:ext cx="3643338" cy="5715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lgn="ctr">
              <a:spcBef>
                <a:spcPct val="0"/>
              </a:spcBef>
              <a:defRPr/>
            </a:pPr>
            <a:r>
              <a:rPr lang="es-ES_tradnl" sz="2400" dirty="0" smtClean="0">
                <a:solidFill>
                  <a:srgbClr val="FFC000"/>
                </a:solidFill>
              </a:rPr>
              <a:t>Piano </a:t>
            </a:r>
            <a:r>
              <a:rPr lang="es-ES_tradnl" sz="2400" dirty="0" err="1" smtClean="0">
                <a:solidFill>
                  <a:srgbClr val="FFC000"/>
                </a:solidFill>
              </a:rPr>
              <a:t>Fender</a:t>
            </a:r>
            <a:r>
              <a:rPr lang="es-ES_tradnl" sz="2400" dirty="0" smtClean="0">
                <a:solidFill>
                  <a:srgbClr val="FFC000"/>
                </a:solidFill>
              </a:rPr>
              <a:t> </a:t>
            </a:r>
            <a:r>
              <a:rPr lang="es-ES_tradnl" sz="2400" dirty="0" err="1" smtClean="0">
                <a:solidFill>
                  <a:srgbClr val="FFC000"/>
                </a:solidFill>
              </a:rPr>
              <a:t>Rhodes</a:t>
            </a:r>
            <a:endParaRPr lang="en-US" sz="2400" dirty="0" smtClean="0">
              <a:solidFill>
                <a:srgbClr val="FFC000"/>
              </a:solidFill>
              <a:latin typeface="+mj-lt"/>
              <a:ea typeface="+mj-ea"/>
              <a:cs typeface="+mj-cs"/>
            </a:endParaRPr>
          </a:p>
        </p:txBody>
      </p:sp>
      <p:pic>
        <p:nvPicPr>
          <p:cNvPr id="11" name="10 Imagen" descr="C:\Documents and Settings\Daniela\Escritorio\topico sonido\imagenes\800px-Fender_Rhodes.jpg"/>
          <p:cNvPicPr/>
          <p:nvPr/>
        </p:nvPicPr>
        <p:blipFill>
          <a:blip r:embed="rId3"/>
          <a:srcRect/>
          <a:stretch>
            <a:fillRect/>
          </a:stretch>
        </p:blipFill>
        <p:spPr bwMode="auto">
          <a:xfrm>
            <a:off x="3643306" y="1428736"/>
            <a:ext cx="4786346" cy="35672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ELEMENTOS DEL ARREGLO</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143240" y="1000108"/>
            <a:ext cx="5572164" cy="478634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b="1" dirty="0" smtClean="0">
                <a:solidFill>
                  <a:srgbClr val="FFC000"/>
                </a:solidFill>
              </a:rPr>
              <a:t>3. RITMO O RÍTMICOS</a:t>
            </a:r>
          </a:p>
          <a:p>
            <a:r>
              <a:rPr lang="es-ES_tradnl" sz="3000" b="1" dirty="0" smtClean="0">
                <a:solidFill>
                  <a:srgbClr val="FFC000"/>
                </a:solidFill>
              </a:rPr>
              <a:t>(RHYTHM)</a:t>
            </a:r>
            <a:endParaRPr lang="es-EC" sz="3000" b="1" dirty="0" smtClean="0">
              <a:solidFill>
                <a:srgbClr val="FFC000"/>
              </a:solidFill>
            </a:endParaRPr>
          </a:p>
          <a:p>
            <a:r>
              <a:rPr lang="es-ES_tradnl" sz="3000" dirty="0" smtClean="0"/>
              <a:t>Lo crea cualquier instrumento que va acompañando a la base rítmica. Se puede usar cualquier instrumento de percusión como pandereta, congas, etc.; o una guitarra tocada a contra ritmo. Este elemento otorga movimiento y entusiasmo a la pista.</a:t>
            </a:r>
            <a:endParaRPr lang="es-EC" sz="3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ELEMENTOS DEL ARREGLO</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786182" y="1000108"/>
            <a:ext cx="4929222" cy="478634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b="1" dirty="0" smtClean="0">
                <a:solidFill>
                  <a:srgbClr val="FFC000"/>
                </a:solidFill>
              </a:rPr>
              <a:t>4. EL ELEMENTO SOLISTA O PRINCIPAL  (LEAD)</a:t>
            </a:r>
            <a:endParaRPr lang="es-EC" sz="3000" b="1" dirty="0" smtClean="0">
              <a:solidFill>
                <a:srgbClr val="FFC000"/>
              </a:solidFill>
            </a:endParaRPr>
          </a:p>
          <a:p>
            <a:r>
              <a:rPr lang="es-ES_tradnl" sz="3000" dirty="0" smtClean="0"/>
              <a:t>La voz principal, un instrumento solista o un solo.</a:t>
            </a:r>
            <a:endParaRPr lang="es-EC"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771530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ELEMENTOS DEL ARREGLO</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500430" y="928670"/>
            <a:ext cx="5143536" cy="478634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b="1" dirty="0" smtClean="0">
                <a:solidFill>
                  <a:srgbClr val="FFC000"/>
                </a:solidFill>
              </a:rPr>
              <a:t>5. EL RELLENO  (FILLS)</a:t>
            </a:r>
            <a:endParaRPr lang="es-EC" sz="3000" b="1" dirty="0" smtClean="0">
              <a:solidFill>
                <a:srgbClr val="FFC000"/>
              </a:solidFill>
            </a:endParaRPr>
          </a:p>
          <a:p>
            <a:r>
              <a:rPr lang="es-ES_tradnl" sz="3000" dirty="0" smtClean="0"/>
              <a:t>Es una especie de respuesta a la acción del elemento solista o principal, normalmente va en el espacio que deja el solista. Incluso a veces tiene una “conversación” musical con el solista.</a:t>
            </a:r>
            <a:endParaRPr lang="es-EC" sz="3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00034" y="285728"/>
            <a:ext cx="807249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REGLAS PARA UN BUEN ARREGLO</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4143372" y="928670"/>
            <a:ext cx="4500594" cy="478634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Limitar el número de elementos.</a:t>
            </a:r>
            <a:endParaRPr lang="es-EC" sz="3000" dirty="0" smtClean="0"/>
          </a:p>
          <a:p>
            <a:pPr marL="514350" indent="-514350">
              <a:buFont typeface="Arial" pitchFamily="34" charset="0"/>
              <a:buChar char="•"/>
            </a:pPr>
            <a:r>
              <a:rPr lang="es-ES_tradnl" sz="3000" dirty="0" smtClean="0"/>
              <a:t> Todo instrumento debe sonar en su rango de frecuencia.</a:t>
            </a:r>
            <a:endParaRPr lang="es-EC"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00034" y="285728"/>
            <a:ext cx="8072494"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LUCHA DE INSTRUMENTOS</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1857356" y="1285860"/>
            <a:ext cx="7072362" cy="507209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mj-lt"/>
              <a:buAutoNum type="arabicPeriod"/>
            </a:pPr>
            <a:r>
              <a:rPr lang="es-ES_tradnl" sz="3000" dirty="0" smtClean="0"/>
              <a:t>Cambiar el arreglo y volver a grabar el instrumento que no funciona.</a:t>
            </a:r>
            <a:endParaRPr lang="es-EC" sz="3000" dirty="0" smtClean="0"/>
          </a:p>
          <a:p>
            <a:pPr marL="514350" lvl="0" indent="-514350">
              <a:buFont typeface="+mj-lt"/>
              <a:buAutoNum type="arabicPeriod"/>
            </a:pPr>
            <a:r>
              <a:rPr lang="es-ES_tradnl" sz="3000" dirty="0" err="1" smtClean="0"/>
              <a:t>Mutear</a:t>
            </a:r>
            <a:r>
              <a:rPr lang="es-ES_tradnl" sz="3000" dirty="0" smtClean="0"/>
              <a:t> el instrumento que está en conflicto para que uno suene a la vez.</a:t>
            </a:r>
            <a:endParaRPr lang="es-EC" sz="3000" dirty="0" smtClean="0"/>
          </a:p>
          <a:p>
            <a:pPr marL="514350" lvl="0" indent="-514350">
              <a:buFont typeface="+mj-lt"/>
              <a:buAutoNum type="arabicPeriod"/>
            </a:pPr>
            <a:r>
              <a:rPr lang="es-ES_tradnl" sz="3000" dirty="0" smtClean="0"/>
              <a:t>Atenuar el nivel del instrumento que está en conflicto.</a:t>
            </a:r>
            <a:endParaRPr lang="es-EC" sz="3000" dirty="0" smtClean="0"/>
          </a:p>
          <a:p>
            <a:pPr marL="514350" lvl="0" indent="-514350">
              <a:buFont typeface="+mj-lt"/>
              <a:buAutoNum type="arabicPeriod"/>
            </a:pPr>
            <a:r>
              <a:rPr lang="es-ES_tradnl" sz="3000" dirty="0" smtClean="0"/>
              <a:t>Ajustar la ecualización del instrumento para que adquiera otro rango de frecuencia.</a:t>
            </a:r>
            <a:endParaRPr lang="es-EC" sz="3000" dirty="0" smtClean="0"/>
          </a:p>
          <a:p>
            <a:pPr marL="514350" lvl="0" indent="-514350">
              <a:buFont typeface="+mj-lt"/>
              <a:buAutoNum type="arabicPeriod"/>
            </a:pPr>
            <a:r>
              <a:rPr lang="es-ES_tradnl" sz="3000" dirty="0" smtClean="0"/>
              <a:t>Ubicar el instrumento hacia otro sitio en la panorámica. Por ejemplo del centro a “L” o “R”.</a:t>
            </a:r>
            <a:endParaRPr lang="es-EC" sz="3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POR DÓNDE EMPEZAR A MEZCLAR</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2857488" y="928670"/>
            <a:ext cx="5857916" cy="478634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buFont typeface="Arial" pitchFamily="34" charset="0"/>
              <a:buChar char="•"/>
            </a:pPr>
            <a:r>
              <a:rPr lang="es-ES_tradnl" sz="3000" dirty="0" smtClean="0"/>
              <a:t> Cada ingeniero tiene su técnica, pero normalmente hay formas comunes de trabajo. Lo normal suele ser empezar con el bajo o la batería para luego crear la mezcla alrededor de estos instrumentos. </a:t>
            </a:r>
          </a:p>
          <a:p>
            <a:pPr>
              <a:buFont typeface="Arial" pitchFamily="34" charset="0"/>
              <a:buChar char="•"/>
            </a:pPr>
            <a:r>
              <a:rPr lang="es-ES_tradnl" sz="3000" dirty="0" smtClean="0"/>
              <a:t> Cada pista tiene su particularidad y habrá ocasiones que será necesario romper los esquemas habituales y cambiar el método de trabajo.</a:t>
            </a:r>
            <a:endParaRPr lang="es-EC"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smtClean="0">
                <a:ln>
                  <a:noFill/>
                </a:ln>
                <a:effectLst/>
                <a:uLnTx/>
                <a:uFillTx/>
                <a:latin typeface="+mj-lt"/>
                <a:ea typeface="+mj-ea"/>
                <a:cs typeface="+mj-cs"/>
              </a:rPr>
              <a:t>INTRODUCCIÓN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4429124" y="1428736"/>
            <a:ext cx="4143404" cy="428628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dirty="0" smtClean="0">
                <a:latin typeface="+mj-lt"/>
                <a:ea typeface="+mj-ea"/>
                <a:cs typeface="+mj-cs"/>
              </a:rPr>
              <a:t>La “</a:t>
            </a:r>
            <a:r>
              <a:rPr lang="en-US" sz="3000" dirty="0" err="1" smtClean="0">
                <a:latin typeface="+mj-lt"/>
                <a:ea typeface="+mj-ea"/>
                <a:cs typeface="+mj-cs"/>
              </a:rPr>
              <a:t>democratización</a:t>
            </a:r>
            <a:r>
              <a:rPr lang="en-US" sz="3000" dirty="0" smtClean="0">
                <a:latin typeface="+mj-lt"/>
                <a:ea typeface="+mj-ea"/>
                <a:cs typeface="+mj-cs"/>
              </a:rPr>
              <a:t>”</a:t>
            </a:r>
          </a:p>
          <a:p>
            <a:pPr marL="514350" marR="0" lvl="0" indent="-514350" defTabSz="914400" rtl="0" eaLnBrk="1" fontAlgn="auto" latinLnBrk="0" hangingPunct="1">
              <a:lnSpc>
                <a:spcPct val="100000"/>
              </a:lnSpc>
              <a:spcBef>
                <a:spcPct val="0"/>
              </a:spcBef>
              <a:spcAft>
                <a:spcPts val="0"/>
              </a:spcAft>
              <a:buClrTx/>
              <a:buSzTx/>
              <a:tabLst/>
              <a:defRPr/>
            </a:pPr>
            <a:r>
              <a:rPr lang="en-US" sz="3000" dirty="0" smtClean="0">
                <a:latin typeface="+mj-lt"/>
                <a:ea typeface="+mj-ea"/>
                <a:cs typeface="+mj-cs"/>
              </a:rPr>
              <a:t>	de la </a:t>
            </a:r>
            <a:r>
              <a:rPr lang="en-US" sz="3000" dirty="0" err="1" smtClean="0">
                <a:latin typeface="+mj-lt"/>
                <a:ea typeface="+mj-ea"/>
                <a:cs typeface="+mj-cs"/>
              </a:rPr>
              <a:t>tecnología</a:t>
            </a:r>
            <a:r>
              <a:rPr lang="en-US" sz="3000" dirty="0" smtClean="0">
                <a:latin typeface="+mj-lt"/>
                <a:ea typeface="+mj-ea"/>
                <a:cs typeface="+mj-cs"/>
              </a:rPr>
              <a:t> de </a:t>
            </a:r>
            <a:r>
              <a:rPr lang="en-US" sz="3000" dirty="0" err="1" smtClean="0">
                <a:latin typeface="+mj-lt"/>
                <a:ea typeface="+mj-ea"/>
                <a:cs typeface="+mj-cs"/>
              </a:rPr>
              <a:t>producción</a:t>
            </a:r>
            <a:r>
              <a:rPr lang="en-US" sz="3000" dirty="0" smtClean="0">
                <a:latin typeface="+mj-lt"/>
                <a:ea typeface="+mj-ea"/>
                <a:cs typeface="+mj-cs"/>
              </a:rPr>
              <a:t> de audio</a:t>
            </a: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000" dirty="0" smtClean="0">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dirty="0" smtClean="0">
                <a:latin typeface="+mj-lt"/>
                <a:ea typeface="+mj-ea"/>
                <a:cs typeface="+mj-cs"/>
              </a:rPr>
              <a:t> </a:t>
            </a:r>
            <a:r>
              <a:rPr lang="en-US" sz="3000" dirty="0" err="1" smtClean="0">
                <a:latin typeface="+mj-lt"/>
                <a:ea typeface="+mj-ea"/>
                <a:cs typeface="+mj-cs"/>
              </a:rPr>
              <a:t>Aspectos</a:t>
            </a:r>
            <a:r>
              <a:rPr lang="en-US" sz="3000" dirty="0" smtClean="0">
                <a:latin typeface="+mj-lt"/>
                <a:ea typeface="+mj-ea"/>
                <a:cs typeface="+mj-cs"/>
              </a:rPr>
              <a:t> </a:t>
            </a:r>
            <a:r>
              <a:rPr lang="en-US" sz="3000" dirty="0" err="1" smtClean="0">
                <a:latin typeface="+mj-lt"/>
                <a:ea typeface="+mj-ea"/>
                <a:cs typeface="+mj-cs"/>
              </a:rPr>
              <a:t>técnicos</a:t>
            </a:r>
            <a:endParaRPr lang="en-US" sz="3000" dirty="0" smtClean="0">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000" dirty="0" smtClean="0">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dirty="0" smtClean="0">
                <a:latin typeface="+mj-lt"/>
                <a:ea typeface="+mj-ea"/>
                <a:cs typeface="+mj-cs"/>
              </a:rPr>
              <a:t> </a:t>
            </a:r>
            <a:r>
              <a:rPr lang="en-US" sz="3000" dirty="0" err="1" smtClean="0">
                <a:latin typeface="+mj-lt"/>
                <a:ea typeface="+mj-ea"/>
                <a:cs typeface="+mj-cs"/>
              </a:rPr>
              <a:t>Criterio</a:t>
            </a:r>
            <a:r>
              <a:rPr lang="en-US" sz="3000" dirty="0" smtClean="0">
                <a:latin typeface="+mj-lt"/>
                <a:ea typeface="+mj-ea"/>
                <a:cs typeface="+mj-cs"/>
              </a:rPr>
              <a:t> </a:t>
            </a:r>
            <a:r>
              <a:rPr lang="en-US" sz="3000" dirty="0" err="1" smtClean="0">
                <a:latin typeface="+mj-lt"/>
                <a:ea typeface="+mj-ea"/>
                <a:cs typeface="+mj-cs"/>
              </a:rPr>
              <a:t>Auditivo</a:t>
            </a:r>
            <a:endParaRPr lang="en-US" sz="3000" dirty="0" smtClean="0">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ELEMENTO SEGUNDO</a:t>
            </a:r>
            <a:endParaRPr lang="es-EC" sz="6200" dirty="0"/>
          </a:p>
        </p:txBody>
      </p:sp>
      <p:sp>
        <p:nvSpPr>
          <p:cNvPr id="5" name="1 Título"/>
          <p:cNvSpPr txBox="1">
            <a:spLocks/>
          </p:cNvSpPr>
          <p:nvPr/>
        </p:nvSpPr>
        <p:spPr>
          <a:xfrm>
            <a:off x="642910" y="1500174"/>
            <a:ext cx="7858180" cy="100013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500" b="1" dirty="0" smtClean="0">
                <a:solidFill>
                  <a:schemeClr val="accent1">
                    <a:satMod val="150000"/>
                  </a:schemeClr>
                </a:solidFill>
                <a:latin typeface="+mj-lt"/>
                <a:ea typeface="+mj-ea"/>
                <a:cs typeface="+mj-cs"/>
              </a:rPr>
              <a:t>EL BALANCE O PANORAMA</a:t>
            </a:r>
          </a:p>
        </p:txBody>
      </p:sp>
      <p:sp>
        <p:nvSpPr>
          <p:cNvPr id="8" name="1 Título"/>
          <p:cNvSpPr txBox="1">
            <a:spLocks/>
          </p:cNvSpPr>
          <p:nvPr/>
        </p:nvSpPr>
        <p:spPr>
          <a:xfrm>
            <a:off x="4429124" y="2357430"/>
            <a:ext cx="4143404" cy="228601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solidFill>
                  <a:schemeClr val="bg1"/>
                </a:solidFill>
              </a:rPr>
              <a:t>El balance o panorama  consiste en colocar cada elemento de la mezcla en su correcto lugar en el espacio sonoro.</a:t>
            </a:r>
            <a:endParaRPr lang="es-EC" sz="30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SONIDO ESTÉREO</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214678" y="928670"/>
            <a:ext cx="5500726" cy="478634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Se inventó en 1931 por Alan Blumlien.</a:t>
            </a:r>
          </a:p>
          <a:p>
            <a:pPr marL="514350" indent="-514350">
              <a:buFont typeface="Arial" pitchFamily="34" charset="0"/>
              <a:buChar char="•"/>
            </a:pPr>
            <a:r>
              <a:rPr lang="es-ES_tradnl" sz="3000" dirty="0" smtClean="0"/>
              <a:t> Consta de dos canales, el izquierdo y el derecho.</a:t>
            </a:r>
          </a:p>
          <a:p>
            <a:pPr marL="514350" indent="-514350">
              <a:buFont typeface="Arial" pitchFamily="34" charset="0"/>
              <a:buChar char="•"/>
            </a:pPr>
            <a:r>
              <a:rPr lang="es-ES_tradnl" sz="3000" dirty="0" smtClean="0"/>
              <a:t> Permite crear emoción al añadir movimiento al elemento sonoro y aportar claridad a un instrumento.</a:t>
            </a:r>
          </a:p>
          <a:p>
            <a:pPr marL="514350" indent="-514350">
              <a:buFont typeface="Arial" pitchFamily="34" charset="0"/>
              <a:buChar char="•"/>
            </a:pPr>
            <a:r>
              <a:rPr lang="es-ES_tradnl" sz="3000" dirty="0" smtClean="0"/>
              <a:t> Puede crear “el centro fantasma”.</a:t>
            </a:r>
            <a:endParaRPr lang="es-EC" sz="3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SONIDO ESTÉREO</a:t>
            </a:r>
            <a:endParaRPr kumimoji="0" lang="es-EC" sz="4000" b="1" i="0" u="none" strike="noStrike" kern="1200" cap="none" spc="0" normalizeH="0" baseline="0" noProof="0" dirty="0">
              <a:ln>
                <a:noFill/>
              </a:ln>
              <a:effectLst/>
              <a:uLnTx/>
              <a:uFillTx/>
              <a:latin typeface="+mj-lt"/>
              <a:ea typeface="+mj-ea"/>
              <a:cs typeface="+mj-cs"/>
            </a:endParaRPr>
          </a:p>
        </p:txBody>
      </p:sp>
      <p:pic>
        <p:nvPicPr>
          <p:cNvPr id="8" name="7 Imagen" descr="C:\Documents and Settings\Daniela\Escritorio\topico sonido\imagenes\ESTEREO.png"/>
          <p:cNvPicPr/>
          <p:nvPr/>
        </p:nvPicPr>
        <p:blipFill>
          <a:blip r:embed="rId3"/>
          <a:srcRect/>
          <a:stretch>
            <a:fillRect/>
          </a:stretch>
        </p:blipFill>
        <p:spPr bwMode="auto">
          <a:xfrm>
            <a:off x="4429124" y="1428736"/>
            <a:ext cx="3437153" cy="34290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1 Título"/>
          <p:cNvSpPr txBox="1">
            <a:spLocks/>
          </p:cNvSpPr>
          <p:nvPr/>
        </p:nvSpPr>
        <p:spPr>
          <a:xfrm>
            <a:off x="4714876" y="5000636"/>
            <a:ext cx="3000396" cy="5715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lgn="ctr">
              <a:spcBef>
                <a:spcPct val="0"/>
              </a:spcBef>
              <a:defRPr/>
            </a:pPr>
            <a:r>
              <a:rPr lang="es-ES_tradnl" sz="2400" dirty="0" smtClean="0">
                <a:solidFill>
                  <a:srgbClr val="FFC000"/>
                </a:solidFill>
              </a:rPr>
              <a:t>Símbolo  del Sistema de  Sonido Estéreo</a:t>
            </a:r>
            <a:endParaRPr lang="en-US" sz="2400" dirty="0" smtClean="0">
              <a:solidFill>
                <a:srgbClr val="FFC000"/>
              </a:solidFill>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GENERALIDADES</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214678" y="928670"/>
            <a:ext cx="5500726" cy="478634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El fin principal del balance o panorama en la música moderna es crear un campo sonoro atractivo y permitir que el elemento sonoro principal consiga relevancia.</a:t>
            </a:r>
          </a:p>
          <a:p>
            <a:pPr marL="514350" indent="-514350">
              <a:buFont typeface="Arial" pitchFamily="34" charset="0"/>
              <a:buChar char="•"/>
            </a:pPr>
            <a:r>
              <a:rPr lang="es-ES_tradnl" sz="3000" dirty="0" smtClean="0"/>
              <a:t> También puede influir sobre el volumen.</a:t>
            </a:r>
          </a:p>
          <a:p>
            <a:pPr marL="514350" indent="-514350">
              <a:buFont typeface="Arial" pitchFamily="34" charset="0"/>
              <a:buChar char="•"/>
            </a:pPr>
            <a:r>
              <a:rPr lang="es-ES_tradnl" sz="3000" dirty="0" smtClean="0"/>
              <a:t> Efecto dramático.</a:t>
            </a:r>
          </a:p>
          <a:p>
            <a:pPr marL="514350" indent="-514350">
              <a:buFont typeface="Arial" pitchFamily="34" charset="0"/>
              <a:buChar char="•"/>
            </a:pPr>
            <a:r>
              <a:rPr lang="es-ES_tradnl" sz="3000" dirty="0" smtClean="0"/>
              <a:t> Principios de contraste.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pic>
        <p:nvPicPr>
          <p:cNvPr id="3074" name="Picture 2" descr="C:\Documents and Settings\Daniela\Escritorio\PRESENTACION TESIS\4.png"/>
          <p:cNvPicPr>
            <a:picLocks noChangeAspect="1" noChangeArrowheads="1"/>
          </p:cNvPicPr>
          <p:nvPr/>
        </p:nvPicPr>
        <p:blipFill>
          <a:blip r:embed="rId3"/>
          <a:srcRect/>
          <a:stretch>
            <a:fillRect/>
          </a:stretch>
        </p:blipFill>
        <p:spPr bwMode="auto">
          <a:xfrm>
            <a:off x="3143239" y="1928802"/>
            <a:ext cx="5536131" cy="1500198"/>
          </a:xfrm>
          <a:prstGeom prst="rect">
            <a:avLst/>
          </a:prstGeom>
          <a:noFill/>
        </p:spPr>
      </p:pic>
      <p:sp>
        <p:nvSpPr>
          <p:cNvPr id="8" name="1 Título"/>
          <p:cNvSpPr txBox="1">
            <a:spLocks/>
          </p:cNvSpPr>
          <p:nvPr/>
        </p:nvSpPr>
        <p:spPr>
          <a:xfrm>
            <a:off x="3786182" y="1785926"/>
            <a:ext cx="1785950" cy="4286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lgn="ctr">
              <a:spcBef>
                <a:spcPct val="0"/>
              </a:spcBef>
              <a:defRPr/>
            </a:pPr>
            <a:r>
              <a:rPr lang="es-ES_tradnl" sz="2400" dirty="0" smtClean="0">
                <a:solidFill>
                  <a:srgbClr val="FFC000"/>
                </a:solidFill>
              </a:rPr>
              <a:t>Izquierda</a:t>
            </a:r>
            <a:endParaRPr lang="en-US" sz="2400" dirty="0" smtClean="0">
              <a:solidFill>
                <a:srgbClr val="FFC000"/>
              </a:solidFill>
              <a:latin typeface="+mj-lt"/>
              <a:ea typeface="+mj-ea"/>
              <a:cs typeface="+mj-cs"/>
            </a:endParaRPr>
          </a:p>
        </p:txBody>
      </p:sp>
      <p:sp>
        <p:nvSpPr>
          <p:cNvPr id="9" name="1 Título"/>
          <p:cNvSpPr txBox="1">
            <a:spLocks/>
          </p:cNvSpPr>
          <p:nvPr/>
        </p:nvSpPr>
        <p:spPr>
          <a:xfrm>
            <a:off x="6357950" y="1785926"/>
            <a:ext cx="1785950" cy="4286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lgn="ctr">
              <a:spcBef>
                <a:spcPct val="0"/>
              </a:spcBef>
              <a:defRPr/>
            </a:pPr>
            <a:r>
              <a:rPr lang="en-US" sz="2400" dirty="0" err="1" smtClean="0">
                <a:solidFill>
                  <a:srgbClr val="FFC000"/>
                </a:solidFill>
                <a:latin typeface="+mj-lt"/>
                <a:ea typeface="+mj-ea"/>
                <a:cs typeface="+mj-cs"/>
              </a:rPr>
              <a:t>Derecha</a:t>
            </a:r>
            <a:endParaRPr lang="en-US" sz="2400" dirty="0" smtClean="0">
              <a:solidFill>
                <a:srgbClr val="FFC000"/>
              </a:solidFill>
              <a:latin typeface="+mj-lt"/>
              <a:ea typeface="+mj-ea"/>
              <a:cs typeface="+mj-cs"/>
            </a:endParaRPr>
          </a:p>
        </p:txBody>
      </p:sp>
      <p:sp>
        <p:nvSpPr>
          <p:cNvPr id="14" name="1 Título"/>
          <p:cNvSpPr txBox="1">
            <a:spLocks/>
          </p:cNvSpPr>
          <p:nvPr/>
        </p:nvSpPr>
        <p:spPr>
          <a:xfrm>
            <a:off x="5000628" y="3214686"/>
            <a:ext cx="1785950" cy="4286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lgn="ctr">
              <a:spcBef>
                <a:spcPct val="0"/>
              </a:spcBef>
              <a:defRPr/>
            </a:pPr>
            <a:r>
              <a:rPr lang="es-ES_tradnl" sz="2400" dirty="0" smtClean="0">
                <a:solidFill>
                  <a:srgbClr val="FFC000"/>
                </a:solidFill>
              </a:rPr>
              <a:t>Centro</a:t>
            </a:r>
            <a:endParaRPr lang="en-US" sz="2400" dirty="0" smtClean="0">
              <a:solidFill>
                <a:srgbClr val="FFC000"/>
              </a:solidFill>
              <a:latin typeface="+mj-lt"/>
              <a:ea typeface="+mj-ea"/>
              <a:cs typeface="+mj-cs"/>
            </a:endParaRPr>
          </a:p>
        </p:txBody>
      </p:sp>
      <p:sp>
        <p:nvSpPr>
          <p:cNvPr id="16" name="1 Título"/>
          <p:cNvSpPr txBox="1">
            <a:spLocks/>
          </p:cNvSpPr>
          <p:nvPr/>
        </p:nvSpPr>
        <p:spPr>
          <a:xfrm>
            <a:off x="3500430" y="3429000"/>
            <a:ext cx="5000660"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Los elementos </a:t>
            </a:r>
            <a:r>
              <a:rPr lang="es-EC" sz="3000" dirty="0" smtClean="0"/>
              <a:t>más importantes se balancean al centro</a:t>
            </a:r>
            <a:r>
              <a:rPr lang="es-ES_tradnl" sz="3000" dirty="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571868" y="3929042"/>
            <a:ext cx="5000660"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a:t>
            </a:r>
            <a:r>
              <a:rPr lang="es-EC" sz="3000" dirty="0" smtClean="0"/>
              <a:t>Generalmente se panea en el centro exacto.</a:t>
            </a:r>
            <a:endParaRPr lang="es-ES_tradnl" sz="3000" dirty="0" smtClean="0"/>
          </a:p>
        </p:txBody>
      </p:sp>
      <p:pic>
        <p:nvPicPr>
          <p:cNvPr id="11" name="10 Imagen" descr="bombo1.jpg"/>
          <p:cNvPicPr>
            <a:picLocks noChangeAspect="1"/>
          </p:cNvPicPr>
          <p:nvPr/>
        </p:nvPicPr>
        <p:blipFill>
          <a:blip r:embed="rId3"/>
          <a:stretch>
            <a:fillRect/>
          </a:stretch>
        </p:blipFill>
        <p:spPr>
          <a:xfrm>
            <a:off x="3857620" y="1142984"/>
            <a:ext cx="4391025" cy="3381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12 Rectángulo"/>
          <p:cNvSpPr/>
          <p:nvPr/>
        </p:nvSpPr>
        <p:spPr>
          <a:xfrm>
            <a:off x="214282" y="5715016"/>
            <a:ext cx="2635658"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BOMBO</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714744" y="3500438"/>
            <a:ext cx="5000660"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a:t>
            </a:r>
            <a:r>
              <a:rPr lang="es-EC" sz="3000" dirty="0" smtClean="0"/>
              <a:t>Se panean ligeramente hacia la derecha o hacia la izquierda.</a:t>
            </a:r>
            <a:endParaRPr lang="es-ES_tradnl" sz="3000" dirty="0" smtClean="0"/>
          </a:p>
        </p:txBody>
      </p:sp>
      <p:pic>
        <p:nvPicPr>
          <p:cNvPr id="8" name="7 Imagen" descr="redoblantes.jpg"/>
          <p:cNvPicPr>
            <a:picLocks noChangeAspect="1"/>
          </p:cNvPicPr>
          <p:nvPr/>
        </p:nvPicPr>
        <p:blipFill>
          <a:blip r:embed="rId3"/>
          <a:stretch>
            <a:fillRect/>
          </a:stretch>
        </p:blipFill>
        <p:spPr>
          <a:xfrm>
            <a:off x="4071934" y="1571612"/>
            <a:ext cx="4048125" cy="2476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8 Rectángulo"/>
          <p:cNvSpPr/>
          <p:nvPr/>
        </p:nvSpPr>
        <p:spPr>
          <a:xfrm>
            <a:off x="214282" y="5715016"/>
            <a:ext cx="4945586"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REDOBLANTES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071802" y="3643314"/>
            <a:ext cx="5786478"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a:t>
            </a:r>
            <a:r>
              <a:rPr lang="es-EC" sz="3000" dirty="0" smtClean="0"/>
              <a:t>Se panea invariablemente hacia medio camino, entre el centro y uno de los dos extremos.</a:t>
            </a:r>
            <a:endParaRPr lang="es-ES_tradnl" sz="3000" dirty="0" smtClean="0"/>
          </a:p>
        </p:txBody>
      </p:sp>
      <p:pic>
        <p:nvPicPr>
          <p:cNvPr id="9" name="8 Imagen" descr="hit-hat.jpg"/>
          <p:cNvPicPr>
            <a:picLocks noChangeAspect="1"/>
          </p:cNvPicPr>
          <p:nvPr/>
        </p:nvPicPr>
        <p:blipFill>
          <a:blip r:embed="rId3"/>
          <a:stretch>
            <a:fillRect/>
          </a:stretch>
        </p:blipFill>
        <p:spPr>
          <a:xfrm>
            <a:off x="4000496" y="1142984"/>
            <a:ext cx="4481623" cy="3041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10 Rectángulo"/>
          <p:cNvSpPr/>
          <p:nvPr/>
        </p:nvSpPr>
        <p:spPr>
          <a:xfrm>
            <a:off x="214282" y="5715016"/>
            <a:ext cx="238687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HI-HAT</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500298" y="3643314"/>
            <a:ext cx="6357982"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a:t>
            </a:r>
            <a:r>
              <a:rPr lang="es-EC" sz="3000" dirty="0" smtClean="0"/>
              <a:t>Se graban en estéreo sobre canales separados. Se panean totalmente a la derecha o la izquierda.</a:t>
            </a:r>
            <a:endParaRPr lang="es-ES_tradnl" sz="3000" dirty="0" smtClean="0"/>
          </a:p>
        </p:txBody>
      </p:sp>
      <p:sp>
        <p:nvSpPr>
          <p:cNvPr id="8" name="7 Rectángulo"/>
          <p:cNvSpPr/>
          <p:nvPr/>
        </p:nvSpPr>
        <p:spPr>
          <a:xfrm>
            <a:off x="214282" y="5715016"/>
            <a:ext cx="3598934"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PLATILLOS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platillos.jpg"/>
          <p:cNvPicPr>
            <a:picLocks noChangeAspect="1"/>
          </p:cNvPicPr>
          <p:nvPr/>
        </p:nvPicPr>
        <p:blipFill>
          <a:blip r:embed="rId3"/>
          <a:stretch>
            <a:fillRect/>
          </a:stretch>
        </p:blipFill>
        <p:spPr>
          <a:xfrm>
            <a:off x="4786314" y="1285860"/>
            <a:ext cx="3067050" cy="29337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500298" y="3929066"/>
            <a:ext cx="6357982" cy="264320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a:t>
            </a:r>
            <a:r>
              <a:rPr lang="es-EC" sz="3000" dirty="0" smtClean="0"/>
              <a:t>Se panea el primero a la izquierda, el segundo en el centro y el tercero a la derecha.</a:t>
            </a:r>
            <a:endParaRPr lang="es-ES_tradnl" sz="3000" dirty="0" smtClean="0"/>
          </a:p>
        </p:txBody>
      </p:sp>
      <p:sp>
        <p:nvSpPr>
          <p:cNvPr id="8" name="7 Rectángulo"/>
          <p:cNvSpPr/>
          <p:nvPr/>
        </p:nvSpPr>
        <p:spPr>
          <a:xfrm>
            <a:off x="214282" y="5715016"/>
            <a:ext cx="5690853"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TIMBALES / TOMS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3" name="12 Imagen" descr="timbales.jpg"/>
          <p:cNvPicPr>
            <a:picLocks noChangeAspect="1"/>
          </p:cNvPicPr>
          <p:nvPr/>
        </p:nvPicPr>
        <p:blipFill>
          <a:blip r:embed="rId3" cstate="print"/>
          <a:stretch>
            <a:fillRect/>
          </a:stretch>
        </p:blipFill>
        <p:spPr>
          <a:xfrm>
            <a:off x="4786314" y="1285860"/>
            <a:ext cx="3138494" cy="31384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EVOLUC</a:t>
            </a:r>
            <a:r>
              <a:rPr kumimoji="0" lang="es-ES" sz="4000" b="1" i="0" u="none" strike="noStrike" kern="1200" cap="none" spc="0" normalizeH="0" baseline="0" noProof="0" dirty="0" smtClean="0">
                <a:ln>
                  <a:noFill/>
                </a:ln>
                <a:effectLst/>
                <a:uLnTx/>
                <a:uFillTx/>
                <a:latin typeface="+mj-lt"/>
                <a:ea typeface="+mj-ea"/>
                <a:cs typeface="+mj-cs"/>
              </a:rPr>
              <a:t>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500430" y="1428736"/>
            <a:ext cx="5000660" cy="428628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solidFill>
                  <a:srgbClr val="FFC000"/>
                </a:solidFill>
                <a:latin typeface="+mj-lt"/>
                <a:ea typeface="+mj-ea"/>
                <a:cs typeface="+mj-cs"/>
              </a:rPr>
              <a:t> FORMA PRIMITIVA:</a:t>
            </a:r>
          </a:p>
          <a:p>
            <a:pPr marL="514350" marR="0" lvl="0" indent="-514350" defTabSz="914400" rtl="0" eaLnBrk="1" fontAlgn="auto" latinLnBrk="0" hangingPunct="1">
              <a:lnSpc>
                <a:spcPct val="100000"/>
              </a:lnSpc>
              <a:spcBef>
                <a:spcPct val="0"/>
              </a:spcBef>
              <a:spcAft>
                <a:spcPts val="0"/>
              </a:spcAft>
              <a:buClrTx/>
              <a:buSzTx/>
              <a:tabLst/>
              <a:defRPr/>
            </a:pPr>
            <a:r>
              <a:rPr lang="en-US" sz="3000" dirty="0" smtClean="0">
                <a:latin typeface="+mj-lt"/>
                <a:ea typeface="+mj-ea"/>
                <a:cs typeface="+mj-cs"/>
              </a:rPr>
              <a:t>	- </a:t>
            </a:r>
            <a:r>
              <a:rPr lang="en-US" sz="3000" dirty="0" err="1" smtClean="0">
                <a:latin typeface="+mj-lt"/>
                <a:ea typeface="+mj-ea"/>
                <a:cs typeface="+mj-cs"/>
              </a:rPr>
              <a:t>Piezas</a:t>
            </a:r>
            <a:r>
              <a:rPr lang="en-US" sz="3000" dirty="0" smtClean="0">
                <a:latin typeface="+mj-lt"/>
                <a:ea typeface="+mj-ea"/>
                <a:cs typeface="+mj-cs"/>
              </a:rPr>
              <a:t> </a:t>
            </a:r>
            <a:r>
              <a:rPr lang="en-US" sz="3000" dirty="0" err="1" smtClean="0">
                <a:latin typeface="+mj-lt"/>
                <a:ea typeface="+mj-ea"/>
                <a:cs typeface="+mj-cs"/>
              </a:rPr>
              <a:t>Orquestales</a:t>
            </a:r>
            <a:endParaRPr lang="en-US" sz="3000" dirty="0" smtClean="0">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000" dirty="0" smtClean="0">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solidFill>
                  <a:srgbClr val="FFC000"/>
                </a:solidFill>
                <a:latin typeface="+mj-lt"/>
                <a:ea typeface="+mj-ea"/>
                <a:cs typeface="+mj-cs"/>
              </a:rPr>
              <a:t> INICIO DE LOS 50’s:</a:t>
            </a:r>
          </a:p>
          <a:p>
            <a:pPr marL="514350" marR="0" lvl="0" indent="-514350" defTabSz="914400" rtl="0" eaLnBrk="1" fontAlgn="auto" latinLnBrk="0" hangingPunct="1">
              <a:lnSpc>
                <a:spcPct val="100000"/>
              </a:lnSpc>
              <a:spcBef>
                <a:spcPct val="0"/>
              </a:spcBef>
              <a:spcAft>
                <a:spcPts val="0"/>
              </a:spcAft>
              <a:buClrTx/>
              <a:buSzTx/>
              <a:tabLst/>
              <a:defRPr/>
            </a:pPr>
            <a:r>
              <a:rPr lang="en-US" sz="3000" dirty="0" smtClean="0">
                <a:latin typeface="+mj-lt"/>
                <a:ea typeface="+mj-ea"/>
                <a:cs typeface="+mj-cs"/>
              </a:rPr>
              <a:t>	- </a:t>
            </a:r>
            <a:r>
              <a:rPr lang="en-US" sz="3000" dirty="0" err="1" smtClean="0">
                <a:latin typeface="+mj-lt"/>
                <a:ea typeface="+mj-ea"/>
                <a:cs typeface="+mj-cs"/>
              </a:rPr>
              <a:t>Proceso</a:t>
            </a:r>
            <a:r>
              <a:rPr lang="en-US" sz="3000" dirty="0" smtClean="0">
                <a:latin typeface="+mj-lt"/>
                <a:ea typeface="+mj-ea"/>
                <a:cs typeface="+mj-cs"/>
              </a:rPr>
              <a:t> de </a:t>
            </a:r>
            <a:r>
              <a:rPr lang="en-US" sz="3000" dirty="0" err="1" smtClean="0">
                <a:latin typeface="+mj-lt"/>
                <a:ea typeface="+mj-ea"/>
                <a:cs typeface="+mj-cs"/>
              </a:rPr>
              <a:t>grabación</a:t>
            </a:r>
            <a:r>
              <a:rPr lang="en-US" sz="3000" dirty="0" smtClean="0">
                <a:latin typeface="+mj-lt"/>
                <a:ea typeface="+mj-ea"/>
                <a:cs typeface="+mj-cs"/>
              </a:rPr>
              <a:t> MONO</a:t>
            </a:r>
          </a:p>
          <a:p>
            <a:pPr marL="514350" marR="0" lvl="0" indent="-514350" defTabSz="914400" rtl="0" eaLnBrk="1" fontAlgn="auto" latinLnBrk="0" hangingPunct="1">
              <a:lnSpc>
                <a:spcPct val="100000"/>
              </a:lnSpc>
              <a:spcBef>
                <a:spcPct val="0"/>
              </a:spcBef>
              <a:spcAft>
                <a:spcPts val="0"/>
              </a:spcAft>
              <a:buClrTx/>
              <a:buSzTx/>
              <a:tabLst/>
              <a:defRPr/>
            </a:pPr>
            <a:r>
              <a:rPr lang="en-US" sz="3000" dirty="0" smtClean="0">
                <a:latin typeface="+mj-lt"/>
                <a:ea typeface="+mj-ea"/>
                <a:cs typeface="+mj-cs"/>
              </a:rPr>
              <a:t>	- 4 </a:t>
            </a:r>
            <a:r>
              <a:rPr lang="en-US" sz="3000" dirty="0" err="1" smtClean="0">
                <a:latin typeface="+mj-lt"/>
                <a:ea typeface="+mj-ea"/>
                <a:cs typeface="+mj-cs"/>
              </a:rPr>
              <a:t>micrófonos</a:t>
            </a:r>
            <a:endParaRPr lang="en-US" sz="3000" dirty="0" smtClean="0">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000" dirty="0" smtClean="0">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solidFill>
                  <a:srgbClr val="FFC000"/>
                </a:solidFill>
                <a:latin typeface="+mj-lt"/>
                <a:ea typeface="+mj-ea"/>
                <a:cs typeface="+mj-cs"/>
              </a:rPr>
              <a:t> 1955: </a:t>
            </a:r>
            <a:r>
              <a:rPr lang="en-US" sz="3000" dirty="0" err="1" smtClean="0">
                <a:latin typeface="+mj-lt"/>
                <a:ea typeface="+mj-ea"/>
                <a:cs typeface="+mj-cs"/>
              </a:rPr>
              <a:t>Selsync</a:t>
            </a:r>
            <a:endParaRPr lang="en-US" sz="3000"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000" dirty="0" smtClean="0">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357554" y="4071942"/>
            <a:ext cx="5500726" cy="264320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a:t>
            </a:r>
            <a:r>
              <a:rPr lang="es-EC" sz="3000" dirty="0" smtClean="0"/>
              <a:t>Se panea generalmente en el centro junto al bombo.</a:t>
            </a:r>
            <a:endParaRPr lang="es-ES_tradnl" sz="3000" dirty="0" smtClean="0"/>
          </a:p>
        </p:txBody>
      </p:sp>
      <p:sp>
        <p:nvSpPr>
          <p:cNvPr id="8" name="7 Rectángulo"/>
          <p:cNvSpPr/>
          <p:nvPr/>
        </p:nvSpPr>
        <p:spPr>
          <a:xfrm>
            <a:off x="214282" y="5715016"/>
            <a:ext cx="185820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BAJO</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9" name="8 Imagen" descr="bajo_electrico_yamaha_RBX5A2JBL.jpg"/>
          <p:cNvPicPr>
            <a:picLocks noChangeAspect="1"/>
          </p:cNvPicPr>
          <p:nvPr/>
        </p:nvPicPr>
        <p:blipFill>
          <a:blip r:embed="rId3"/>
          <a:stretch>
            <a:fillRect/>
          </a:stretch>
        </p:blipFill>
        <p:spPr>
          <a:xfrm>
            <a:off x="4857752" y="1428736"/>
            <a:ext cx="3286148" cy="32861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357554" y="3929066"/>
            <a:ext cx="5500726" cy="264320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a:t>
            </a:r>
            <a:r>
              <a:rPr lang="es-EC" sz="3000" dirty="0" smtClean="0"/>
              <a:t>Siempre se ubica en pleno centro.</a:t>
            </a:r>
            <a:endParaRPr lang="es-ES_tradnl" sz="3000" dirty="0" smtClean="0"/>
          </a:p>
        </p:txBody>
      </p:sp>
      <p:sp>
        <p:nvSpPr>
          <p:cNvPr id="8" name="7 Rectángulo"/>
          <p:cNvSpPr/>
          <p:nvPr/>
        </p:nvSpPr>
        <p:spPr>
          <a:xfrm>
            <a:off x="214282" y="5715016"/>
            <a:ext cx="501297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VOZ PRINCIPAL</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voz principal.jpg"/>
          <p:cNvPicPr>
            <a:picLocks noChangeAspect="1"/>
          </p:cNvPicPr>
          <p:nvPr/>
        </p:nvPicPr>
        <p:blipFill>
          <a:blip r:embed="rId3"/>
          <a:stretch>
            <a:fillRect/>
          </a:stretch>
        </p:blipFill>
        <p:spPr>
          <a:xfrm>
            <a:off x="3714744" y="1500174"/>
            <a:ext cx="4679380" cy="31131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928926" y="4214818"/>
            <a:ext cx="5929354" cy="235745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a:t>
            </a:r>
            <a:r>
              <a:rPr lang="es-EC" sz="3000" dirty="0" smtClean="0"/>
              <a:t>Se graba los coros en estéreo. Puede ir paneado a la derecha y a la izquierda.</a:t>
            </a:r>
            <a:endParaRPr lang="es-ES_tradnl" sz="3000" dirty="0" smtClean="0"/>
          </a:p>
        </p:txBody>
      </p:sp>
      <p:sp>
        <p:nvSpPr>
          <p:cNvPr id="8" name="7 Rectángulo"/>
          <p:cNvSpPr/>
          <p:nvPr/>
        </p:nvSpPr>
        <p:spPr>
          <a:xfrm>
            <a:off x="214282" y="5715016"/>
            <a:ext cx="2438488"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COROS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9" name="8 Imagen" descr="coros.jpg"/>
          <p:cNvPicPr>
            <a:picLocks noChangeAspect="1"/>
          </p:cNvPicPr>
          <p:nvPr/>
        </p:nvPicPr>
        <p:blipFill>
          <a:blip r:embed="rId3"/>
          <a:stretch>
            <a:fillRect/>
          </a:stretch>
        </p:blipFill>
        <p:spPr>
          <a:xfrm>
            <a:off x="3857621" y="1285860"/>
            <a:ext cx="4429156" cy="33287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643042" y="4214818"/>
            <a:ext cx="7215238" cy="235745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a:t>
            </a:r>
            <a:r>
              <a:rPr lang="es-EC" sz="3000" dirty="0" smtClean="0"/>
              <a:t>Se graba en estéreo, con las notas graves paneadas totalmente hacia la izquierda y las agudas totalmente a la derecha.</a:t>
            </a:r>
            <a:endParaRPr lang="es-ES_tradnl" sz="3000" dirty="0" smtClean="0"/>
          </a:p>
        </p:txBody>
      </p:sp>
      <p:sp>
        <p:nvSpPr>
          <p:cNvPr id="8" name="7 Rectángulo"/>
          <p:cNvSpPr/>
          <p:nvPr/>
        </p:nvSpPr>
        <p:spPr>
          <a:xfrm>
            <a:off x="214282" y="5715016"/>
            <a:ext cx="2257349"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PIANO</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YoungChang_G047777-750x564piano.jpg"/>
          <p:cNvPicPr>
            <a:picLocks noChangeAspect="1"/>
          </p:cNvPicPr>
          <p:nvPr/>
        </p:nvPicPr>
        <p:blipFill>
          <a:blip r:embed="rId3"/>
          <a:stretch>
            <a:fillRect/>
          </a:stretch>
        </p:blipFill>
        <p:spPr>
          <a:xfrm>
            <a:off x="3786182" y="1214422"/>
            <a:ext cx="4559872" cy="34290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357554" y="4071942"/>
            <a:ext cx="5500726" cy="235745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C" sz="3000" dirty="0" smtClean="0"/>
              <a:t>Se graban en estéreo y se panean a las 11 ó a las 2 en punto.</a:t>
            </a:r>
            <a:endParaRPr lang="es-ES_tradnl" sz="3000" dirty="0" smtClean="0"/>
          </a:p>
        </p:txBody>
      </p:sp>
      <p:sp>
        <p:nvSpPr>
          <p:cNvPr id="8" name="7 Rectángulo"/>
          <p:cNvSpPr/>
          <p:nvPr/>
        </p:nvSpPr>
        <p:spPr>
          <a:xfrm>
            <a:off x="214282" y="5715016"/>
            <a:ext cx="386003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GUITARRAS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9" name="8 Imagen" descr="abfmd_1011880xlguitarra.jpg"/>
          <p:cNvPicPr>
            <a:picLocks noChangeAspect="1"/>
          </p:cNvPicPr>
          <p:nvPr/>
        </p:nvPicPr>
        <p:blipFill>
          <a:blip r:embed="rId3"/>
          <a:stretch>
            <a:fillRect/>
          </a:stretch>
        </p:blipFill>
        <p:spPr>
          <a:xfrm>
            <a:off x="4857752" y="1285860"/>
            <a:ext cx="3333755" cy="3333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10 Imagen" descr="guitarra electro acustica.jpg"/>
          <p:cNvPicPr>
            <a:picLocks noChangeAspect="1"/>
          </p:cNvPicPr>
          <p:nvPr/>
        </p:nvPicPr>
        <p:blipFill>
          <a:blip r:embed="rId4"/>
          <a:stretch>
            <a:fillRect/>
          </a:stretch>
        </p:blipFill>
        <p:spPr>
          <a:xfrm>
            <a:off x="1857356" y="1643050"/>
            <a:ext cx="2667002" cy="26670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ÁREAS DEL PANEO</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571736" y="4071942"/>
            <a:ext cx="6286544" cy="235745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C" sz="3000" dirty="0" smtClean="0"/>
              <a:t>Estos elementos se graban en mono. Se panean en espacios no ocupados.</a:t>
            </a:r>
            <a:endParaRPr lang="es-ES_tradnl" sz="3000" dirty="0" smtClean="0"/>
          </a:p>
        </p:txBody>
      </p:sp>
      <p:sp>
        <p:nvSpPr>
          <p:cNvPr id="8" name="7 Rectángulo"/>
          <p:cNvSpPr/>
          <p:nvPr/>
        </p:nvSpPr>
        <p:spPr>
          <a:xfrm>
            <a:off x="214282" y="5715016"/>
            <a:ext cx="6794552"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METALES Y CUERDAS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7" name="16 Imagen" descr="hq3citara.jpg"/>
          <p:cNvPicPr>
            <a:picLocks noChangeAspect="1"/>
          </p:cNvPicPr>
          <p:nvPr/>
        </p:nvPicPr>
        <p:blipFill>
          <a:blip r:embed="rId3"/>
          <a:stretch>
            <a:fillRect/>
          </a:stretch>
        </p:blipFill>
        <p:spPr>
          <a:xfrm>
            <a:off x="4572000" y="1500174"/>
            <a:ext cx="4000528" cy="30003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12 Imagen" descr="saxo_op.jpg"/>
          <p:cNvPicPr>
            <a:picLocks noChangeAspect="1"/>
          </p:cNvPicPr>
          <p:nvPr/>
        </p:nvPicPr>
        <p:blipFill>
          <a:blip r:embed="rId4"/>
          <a:stretch>
            <a:fillRect/>
          </a:stretch>
        </p:blipFill>
        <p:spPr>
          <a:xfrm>
            <a:off x="1714480" y="1428736"/>
            <a:ext cx="2209800" cy="1714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8" name="17 Imagen" descr="trompeta%20ytr%201335.jpg"/>
          <p:cNvPicPr>
            <a:picLocks noChangeAspect="1"/>
          </p:cNvPicPr>
          <p:nvPr/>
        </p:nvPicPr>
        <p:blipFill>
          <a:blip r:embed="rId5"/>
          <a:stretch>
            <a:fillRect/>
          </a:stretch>
        </p:blipFill>
        <p:spPr>
          <a:xfrm>
            <a:off x="285720" y="3429000"/>
            <a:ext cx="2024066" cy="20240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SONIDO MULTICANAL</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143240" y="1428736"/>
            <a:ext cx="5500726" cy="40005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Se denomina sistema de sonido multicanal al diseño de la pista de audio que tiene tres o más canales (típicamente canal derecho e izquierdo y otro para los sub-graves, más otros canales especializados).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SONIDO MULTICANAL</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143240" y="1428736"/>
            <a:ext cx="5500726" cy="40005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También al equipo en sí (con tres o más altavoces) capaz de reproducir dicha pista. Para lograr esta división y reorientación no tradicional de señales, es necesario un filtro especial llamado </a:t>
            </a:r>
            <a:r>
              <a:rPr lang="es-ES_tradnl" sz="3000" i="1" dirty="0" smtClean="0"/>
              <a:t>Crossover</a:t>
            </a:r>
            <a:r>
              <a:rPr lang="es-ES_tradnl" sz="3000" dirty="0" smtClean="0"/>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SONIDO MULTICANAL</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928926" y="4214818"/>
            <a:ext cx="5929354" cy="214314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200" dirty="0" smtClean="0"/>
              <a:t> </a:t>
            </a:r>
            <a:r>
              <a:rPr lang="es-ES_tradnl" sz="3000" dirty="0" smtClean="0"/>
              <a:t>Consta de 3 altavoces: canal izquierdo y derecho, y otro para sub-graves (subwoofer).</a:t>
            </a:r>
            <a:endParaRPr lang="es-EC" sz="3000" dirty="0" smtClean="0"/>
          </a:p>
          <a:p>
            <a:pPr algn="ctr">
              <a:buFont typeface="Arial" pitchFamily="34" charset="0"/>
              <a:buChar char="•"/>
            </a:pPr>
            <a:r>
              <a:rPr lang="es-EC" sz="3000" dirty="0" smtClean="0"/>
              <a:t>.</a:t>
            </a:r>
            <a:endParaRPr lang="es-ES_tradnl" sz="3000" dirty="0" smtClean="0"/>
          </a:p>
        </p:txBody>
      </p:sp>
      <p:sp>
        <p:nvSpPr>
          <p:cNvPr id="8" name="7 Rectángulo"/>
          <p:cNvSpPr/>
          <p:nvPr/>
        </p:nvSpPr>
        <p:spPr>
          <a:xfrm>
            <a:off x="214282" y="5715016"/>
            <a:ext cx="402225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SISTEMA 2.1</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9" name="8 Imagen" descr="multicanal 2.1"/>
          <p:cNvPicPr>
            <a:picLocks noChangeAspect="1"/>
          </p:cNvPicPr>
          <p:nvPr/>
        </p:nvPicPr>
        <p:blipFill>
          <a:blip r:embed="rId3"/>
          <a:stretch>
            <a:fillRect/>
          </a:stretch>
        </p:blipFill>
        <p:spPr>
          <a:xfrm>
            <a:off x="4500562" y="1571612"/>
            <a:ext cx="3536684" cy="26432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SONIDO MULTICANAL</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1285852" y="4500570"/>
            <a:ext cx="7572428" cy="214314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200" dirty="0" smtClean="0"/>
              <a:t> </a:t>
            </a:r>
            <a:r>
              <a:rPr lang="es-ES_tradnl" sz="3000" dirty="0" smtClean="0"/>
              <a:t>Consta de 5 altavoces: canales frontales izquierdo y derecho, dos traseros, izquierdo y derecho, y otro para sub-graves (subwoofer).</a:t>
            </a:r>
            <a:endParaRPr lang="es-EC" sz="3000" dirty="0" smtClean="0"/>
          </a:p>
          <a:p>
            <a:pPr algn="ctr">
              <a:buFont typeface="Arial" pitchFamily="34" charset="0"/>
              <a:buChar char="•"/>
            </a:pPr>
            <a:endParaRPr lang="es-EC" sz="3000" dirty="0" smtClean="0"/>
          </a:p>
          <a:p>
            <a:pPr algn="ctr">
              <a:buFont typeface="Arial" pitchFamily="34" charset="0"/>
              <a:buChar char="•"/>
            </a:pPr>
            <a:r>
              <a:rPr lang="es-EC" sz="3000" dirty="0" smtClean="0"/>
              <a:t>.</a:t>
            </a:r>
            <a:endParaRPr lang="es-ES_tradnl" sz="3000" dirty="0" smtClean="0"/>
          </a:p>
        </p:txBody>
      </p:sp>
      <p:sp>
        <p:nvSpPr>
          <p:cNvPr id="8" name="7 Rectángulo"/>
          <p:cNvSpPr/>
          <p:nvPr/>
        </p:nvSpPr>
        <p:spPr>
          <a:xfrm>
            <a:off x="214282" y="5715016"/>
            <a:ext cx="4041492"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SISTEMA 4.1</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PREMIER-4-1-SES-SISTEMI-VE-HEDIYESI__4.1"/>
          <p:cNvPicPr>
            <a:picLocks noChangeAspect="1"/>
          </p:cNvPicPr>
          <p:nvPr/>
        </p:nvPicPr>
        <p:blipFill>
          <a:blip r:embed="rId3"/>
          <a:stretch>
            <a:fillRect/>
          </a:stretch>
        </p:blipFill>
        <p:spPr>
          <a:xfrm>
            <a:off x="4643438" y="1285860"/>
            <a:ext cx="2286016" cy="30469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EVOLUC</a:t>
            </a:r>
            <a:r>
              <a:rPr kumimoji="0" lang="es-ES" sz="4000" b="1" i="0" u="none" strike="noStrike" kern="1200" cap="none" spc="0" normalizeH="0" baseline="0" noProof="0" dirty="0" smtClean="0">
                <a:ln>
                  <a:noFill/>
                </a:ln>
                <a:effectLst/>
                <a:uLnTx/>
                <a:uFillTx/>
                <a:latin typeface="+mj-lt"/>
                <a:ea typeface="+mj-ea"/>
                <a:cs typeface="+mj-cs"/>
              </a:rPr>
              <a:t>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929058" y="1714488"/>
            <a:ext cx="4714908" cy="342902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latin typeface="+mj-lt"/>
                <a:ea typeface="+mj-ea"/>
                <a:cs typeface="+mj-cs"/>
              </a:rPr>
              <a:t> </a:t>
            </a:r>
            <a:r>
              <a:rPr lang="en-US" sz="3000" b="1" dirty="0" smtClean="0">
                <a:solidFill>
                  <a:srgbClr val="FFC000"/>
                </a:solidFill>
                <a:latin typeface="+mj-lt"/>
                <a:ea typeface="+mj-ea"/>
                <a:cs typeface="+mj-cs"/>
              </a:rPr>
              <a:t>1970: </a:t>
            </a:r>
            <a:r>
              <a:rPr lang="en-US" sz="3000" dirty="0" err="1" smtClean="0">
                <a:latin typeface="+mj-lt"/>
                <a:ea typeface="+mj-ea"/>
                <a:cs typeface="+mj-cs"/>
              </a:rPr>
              <a:t>Multipistas</a:t>
            </a:r>
            <a:endParaRPr lang="en-US" sz="3000" dirty="0" smtClean="0">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tabLst/>
              <a:defRPr/>
            </a:pPr>
            <a:r>
              <a:rPr lang="en-US" sz="3000" dirty="0" smtClean="0">
                <a:latin typeface="+mj-lt"/>
                <a:ea typeface="+mj-ea"/>
                <a:cs typeface="+mj-cs"/>
              </a:rPr>
              <a:t>	- De 8      16     24</a:t>
            </a: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dirty="0" err="1" smtClean="0">
                <a:latin typeface="+mj-lt"/>
                <a:ea typeface="+mj-ea"/>
                <a:cs typeface="+mj-cs"/>
              </a:rPr>
              <a:t>Nacimiento</a:t>
            </a:r>
            <a:r>
              <a:rPr lang="en-US" sz="3000" dirty="0" smtClean="0">
                <a:latin typeface="+mj-lt"/>
                <a:ea typeface="+mj-ea"/>
                <a:cs typeface="+mj-cs"/>
              </a:rPr>
              <a:t> de la </a:t>
            </a:r>
            <a:r>
              <a:rPr lang="en-US" sz="3000" dirty="0" err="1" smtClean="0">
                <a:latin typeface="+mj-lt"/>
                <a:ea typeface="+mj-ea"/>
                <a:cs typeface="+mj-cs"/>
              </a:rPr>
              <a:t>mezcla</a:t>
            </a:r>
            <a:endParaRPr lang="en-US" sz="3000" dirty="0" smtClean="0">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dirty="0" err="1" smtClean="0">
                <a:latin typeface="+mj-lt"/>
                <a:ea typeface="+mj-ea"/>
                <a:cs typeface="+mj-cs"/>
              </a:rPr>
              <a:t>Ecualizadores</a:t>
            </a:r>
            <a:r>
              <a:rPr lang="en-US" sz="3000" dirty="0" smtClean="0">
                <a:latin typeface="+mj-lt"/>
                <a:ea typeface="+mj-ea"/>
                <a:cs typeface="+mj-cs"/>
              </a:rPr>
              <a:t>, </a:t>
            </a:r>
            <a:r>
              <a:rPr lang="en-US" sz="3000" dirty="0" err="1" smtClean="0">
                <a:latin typeface="+mj-lt"/>
                <a:ea typeface="+mj-ea"/>
                <a:cs typeface="+mj-cs"/>
              </a:rPr>
              <a:t>compresores</a:t>
            </a:r>
            <a:r>
              <a:rPr lang="en-US" sz="3000" dirty="0" smtClean="0">
                <a:latin typeface="+mj-lt"/>
                <a:ea typeface="+mj-ea"/>
                <a:cs typeface="+mj-cs"/>
              </a:rPr>
              <a:t> y </a:t>
            </a:r>
            <a:r>
              <a:rPr lang="en-US" sz="3000" dirty="0" err="1" smtClean="0">
                <a:latin typeface="+mj-lt"/>
                <a:ea typeface="+mj-ea"/>
                <a:cs typeface="+mj-cs"/>
              </a:rPr>
              <a:t>emuladores</a:t>
            </a:r>
            <a:r>
              <a:rPr lang="en-US" sz="3000" dirty="0" smtClean="0">
                <a:latin typeface="+mj-lt"/>
                <a:ea typeface="+mj-ea"/>
                <a:cs typeface="+mj-cs"/>
              </a:rPr>
              <a:t> de </a:t>
            </a:r>
            <a:r>
              <a:rPr lang="en-US" sz="3000" dirty="0" err="1" smtClean="0">
                <a:latin typeface="+mj-lt"/>
                <a:ea typeface="+mj-ea"/>
                <a:cs typeface="+mj-cs"/>
              </a:rPr>
              <a:t>reverberación</a:t>
            </a:r>
            <a:r>
              <a:rPr lang="en-US" sz="3000" dirty="0" smtClean="0">
                <a:latin typeface="+mj-lt"/>
                <a:ea typeface="+mj-ea"/>
                <a:cs typeface="+mj-cs"/>
              </a:rPr>
              <a:t>.</a:t>
            </a:r>
          </a:p>
        </p:txBody>
      </p:sp>
      <p:sp>
        <p:nvSpPr>
          <p:cNvPr id="8" name="7 Flecha derecha"/>
          <p:cNvSpPr/>
          <p:nvPr/>
        </p:nvSpPr>
        <p:spPr>
          <a:xfrm>
            <a:off x="5500694" y="242886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erecha"/>
          <p:cNvSpPr/>
          <p:nvPr/>
        </p:nvSpPr>
        <p:spPr>
          <a:xfrm>
            <a:off x="6286512" y="242886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14 Imagen" descr="C:\Users\Invitado\Desktop\sonido topico\imagenes\figura 1-1.jpg"/>
          <p:cNvPicPr/>
          <p:nvPr/>
        </p:nvPicPr>
        <p:blipFill>
          <a:blip r:embed="rId3" cstate="print"/>
          <a:srcRect/>
          <a:stretch>
            <a:fillRect/>
          </a:stretch>
        </p:blipFill>
        <p:spPr bwMode="auto">
          <a:xfrm>
            <a:off x="857224" y="1571612"/>
            <a:ext cx="2928958" cy="34082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6" name="1 Título"/>
          <p:cNvSpPr txBox="1">
            <a:spLocks/>
          </p:cNvSpPr>
          <p:nvPr/>
        </p:nvSpPr>
        <p:spPr>
          <a:xfrm>
            <a:off x="357158" y="5072074"/>
            <a:ext cx="3929090" cy="928694"/>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algn="ctr"/>
            <a:r>
              <a:rPr lang="es-ES_tradnl" sz="2400" dirty="0" smtClean="0">
                <a:solidFill>
                  <a:srgbClr val="FFC000"/>
                </a:solidFill>
              </a:rPr>
              <a:t>Grabadora </a:t>
            </a:r>
            <a:r>
              <a:rPr lang="es-ES_tradnl" sz="2400" dirty="0" err="1" smtClean="0">
                <a:solidFill>
                  <a:srgbClr val="FFC000"/>
                </a:solidFill>
              </a:rPr>
              <a:t>Multipista</a:t>
            </a:r>
            <a:endParaRPr lang="es-ES_tradnl" sz="2400" dirty="0" smtClean="0">
              <a:solidFill>
                <a:srgbClr val="FFC000"/>
              </a:solidFill>
            </a:endParaRPr>
          </a:p>
          <a:p>
            <a:pPr algn="ctr"/>
            <a:r>
              <a:rPr lang="es-ES_tradnl" sz="2400" dirty="0" smtClean="0">
                <a:solidFill>
                  <a:srgbClr val="FFC000"/>
                </a:solidFill>
              </a:rPr>
              <a:t>TEAC 2340</a:t>
            </a:r>
            <a:endParaRPr lang="es-EC" sz="2400" dirty="0">
              <a:solidFill>
                <a:srgbClr val="FFC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SONIDO MULTICANAL</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071670" y="1428736"/>
            <a:ext cx="6643734" cy="464347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Consta de 6 altavoces. 5 de ellos se distribuyen: central (emite sonidos medios o de voz), delantero izquierdo y derecho (emite sonidos de todo tipo, a excepción de los bajos), trasero izquierdo y derecho (emiten sonidos de ambientación). Y el último, ".1", hace referencia al canal de subwoofer.</a:t>
            </a:r>
            <a:endParaRPr lang="es-EC" sz="3000" dirty="0" smtClean="0"/>
          </a:p>
        </p:txBody>
      </p:sp>
      <p:sp>
        <p:nvSpPr>
          <p:cNvPr id="8" name="7 Rectángulo"/>
          <p:cNvSpPr/>
          <p:nvPr/>
        </p:nvSpPr>
        <p:spPr>
          <a:xfrm>
            <a:off x="214282" y="5715016"/>
            <a:ext cx="4014240"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SISTEMA 5.1</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SONIDO MULTICANAL</a:t>
            </a:r>
            <a:endParaRPr kumimoji="0" lang="es-EC" sz="4000" b="1" i="0" u="none" strike="noStrike" kern="1200" cap="none" spc="0" normalizeH="0" baseline="0" noProof="0" dirty="0">
              <a:ln>
                <a:noFill/>
              </a:ln>
              <a:effectLst/>
              <a:uLnTx/>
              <a:uFillTx/>
              <a:latin typeface="+mj-lt"/>
              <a:ea typeface="+mj-ea"/>
              <a:cs typeface="+mj-cs"/>
            </a:endParaRPr>
          </a:p>
        </p:txBody>
      </p:sp>
      <p:sp>
        <p:nvSpPr>
          <p:cNvPr id="9" name="1 Título"/>
          <p:cNvSpPr txBox="1">
            <a:spLocks/>
          </p:cNvSpPr>
          <p:nvPr/>
        </p:nvSpPr>
        <p:spPr>
          <a:xfrm>
            <a:off x="4714876" y="5000636"/>
            <a:ext cx="3000396" cy="5715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lgn="ctr">
              <a:spcBef>
                <a:spcPct val="0"/>
              </a:spcBef>
              <a:defRPr/>
            </a:pPr>
            <a:r>
              <a:rPr lang="es-ES_tradnl" sz="2400" dirty="0" smtClean="0">
                <a:solidFill>
                  <a:srgbClr val="FFC000"/>
                </a:solidFill>
              </a:rPr>
              <a:t>Símbolo  del Sistema de Sonido 5.1</a:t>
            </a:r>
            <a:endParaRPr lang="en-US" sz="2400" dirty="0" smtClean="0">
              <a:solidFill>
                <a:srgbClr val="FFC000"/>
              </a:solidFill>
              <a:latin typeface="+mj-lt"/>
              <a:ea typeface="+mj-ea"/>
              <a:cs typeface="+mj-cs"/>
            </a:endParaRPr>
          </a:p>
        </p:txBody>
      </p:sp>
      <p:pic>
        <p:nvPicPr>
          <p:cNvPr id="11" name="10 Imagen" descr="C:\Documents and Settings\Daniela\Escritorio\topico sonido\imagenes\SURROUND.png"/>
          <p:cNvPicPr/>
          <p:nvPr/>
        </p:nvPicPr>
        <p:blipFill>
          <a:blip r:embed="rId3"/>
          <a:srcRect/>
          <a:stretch>
            <a:fillRect/>
          </a:stretch>
        </p:blipFill>
        <p:spPr bwMode="auto">
          <a:xfrm>
            <a:off x="4572000" y="1428736"/>
            <a:ext cx="3357586" cy="33446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SONIDO MULTICANAL</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157161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Se añade un altavoz central en la parte posterior con respecto al 5.1.</a:t>
            </a:r>
            <a:endParaRPr lang="es-EC" sz="3000" dirty="0" smtClean="0"/>
          </a:p>
        </p:txBody>
      </p:sp>
      <p:sp>
        <p:nvSpPr>
          <p:cNvPr id="8" name="7 Rectángulo"/>
          <p:cNvSpPr/>
          <p:nvPr/>
        </p:nvSpPr>
        <p:spPr>
          <a:xfrm>
            <a:off x="4429124" y="1500174"/>
            <a:ext cx="405752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SISTEMA 6.1</a:t>
            </a:r>
            <a:endParaRPr lang="es-ES" sz="5400" b="1" cap="none" spc="0" dirty="0">
              <a:ln w="1905"/>
              <a:solidFill>
                <a:srgbClr val="FFC000"/>
              </a:solidFill>
              <a:effectLst>
                <a:innerShdw blurRad="69850" dist="43180" dir="5400000">
                  <a:srgbClr val="000000">
                    <a:alpha val="65000"/>
                  </a:srgbClr>
                </a:innerShdw>
              </a:effectLst>
            </a:endParaRPr>
          </a:p>
        </p:txBody>
      </p:sp>
      <p:sp>
        <p:nvSpPr>
          <p:cNvPr id="7" name="6 Rectángulo"/>
          <p:cNvSpPr/>
          <p:nvPr/>
        </p:nvSpPr>
        <p:spPr>
          <a:xfrm>
            <a:off x="4443569" y="3434364"/>
            <a:ext cx="4014240"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SISTEMA 7.1</a:t>
            </a:r>
            <a:endParaRPr lang="es-ES" sz="5400" b="1" cap="none" spc="0" dirty="0">
              <a:ln w="1905"/>
              <a:solidFill>
                <a:srgbClr val="FFC000"/>
              </a:solidFill>
              <a:effectLst>
                <a:innerShdw blurRad="69850" dist="43180" dir="5400000">
                  <a:srgbClr val="000000">
                    <a:alpha val="65000"/>
                  </a:srgbClr>
                </a:innerShdw>
              </a:effectLst>
            </a:endParaRPr>
          </a:p>
        </p:txBody>
      </p:sp>
      <p:sp>
        <p:nvSpPr>
          <p:cNvPr id="9" name="1 Título"/>
          <p:cNvSpPr txBox="1">
            <a:spLocks/>
          </p:cNvSpPr>
          <p:nvPr/>
        </p:nvSpPr>
        <p:spPr>
          <a:xfrm>
            <a:off x="3000364" y="3643314"/>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Coloca dos altavoces más en la parte lateral con respecto al 5.1.</a:t>
            </a:r>
            <a:endParaRPr lang="es-EC" sz="3000" dirty="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ELEMENTO TERCERO</a:t>
            </a:r>
            <a:endParaRPr lang="es-EC" sz="6200" dirty="0"/>
          </a:p>
        </p:txBody>
      </p:sp>
      <p:sp>
        <p:nvSpPr>
          <p:cNvPr id="5" name="1 Título"/>
          <p:cNvSpPr txBox="1">
            <a:spLocks/>
          </p:cNvSpPr>
          <p:nvPr/>
        </p:nvSpPr>
        <p:spPr>
          <a:xfrm>
            <a:off x="642910" y="1500174"/>
            <a:ext cx="7858180" cy="100013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500" b="1" dirty="0" smtClean="0">
                <a:solidFill>
                  <a:schemeClr val="accent1">
                    <a:satMod val="150000"/>
                  </a:schemeClr>
                </a:solidFill>
                <a:latin typeface="+mj-lt"/>
                <a:ea typeface="+mj-ea"/>
                <a:cs typeface="+mj-cs"/>
              </a:rPr>
              <a:t>LA ECUALIZACIÓN</a:t>
            </a:r>
          </a:p>
        </p:txBody>
      </p:sp>
      <p:sp>
        <p:nvSpPr>
          <p:cNvPr id="8" name="1 Título"/>
          <p:cNvSpPr txBox="1">
            <a:spLocks/>
          </p:cNvSpPr>
          <p:nvPr/>
        </p:nvSpPr>
        <p:spPr>
          <a:xfrm>
            <a:off x="4429124" y="2357430"/>
            <a:ext cx="4143404" cy="228601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solidFill>
                  <a:schemeClr val="bg1"/>
                </a:solidFill>
              </a:rPr>
              <a:t>La ecualización es la representación adecuada de todo el rango de frecuencias y su manipulación.</a:t>
            </a:r>
            <a:endParaRPr lang="es-EC" sz="3000" dirty="0">
              <a:solidFill>
                <a:schemeClr val="bg1"/>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GENERALIDADES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500298" y="1428736"/>
            <a:ext cx="6357982"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Es quizás la herramienta más importante de la mezcla.</a:t>
            </a:r>
          </a:p>
          <a:p>
            <a:pPr marL="514350" indent="-514350">
              <a:buFont typeface="Arial" pitchFamily="34" charset="0"/>
              <a:buChar char="•"/>
            </a:pPr>
            <a:endParaRPr lang="es-ES_tradnl" sz="3000" dirty="0" smtClean="0"/>
          </a:p>
          <a:p>
            <a:pPr marL="514350" indent="-514350">
              <a:buFont typeface="Arial" pitchFamily="34" charset="0"/>
              <a:buChar char="•"/>
            </a:pPr>
            <a:r>
              <a:rPr lang="es-ES_tradnl" sz="3000" dirty="0" smtClean="0"/>
              <a:t> Le da al sonido más fuerza y consigue que suene más brillante y claro.</a:t>
            </a:r>
          </a:p>
          <a:p>
            <a:pPr marL="514350" indent="-514350">
              <a:buFont typeface="Arial" pitchFamily="34" charset="0"/>
              <a:buChar char="•"/>
            </a:pPr>
            <a:endParaRPr lang="es-ES_tradnl" sz="3000" dirty="0" smtClean="0"/>
          </a:p>
          <a:p>
            <a:pPr marL="514350" indent="-514350">
              <a:buFont typeface="Arial" pitchFamily="34" charset="0"/>
              <a:buChar char="•"/>
            </a:pPr>
            <a:r>
              <a:rPr lang="es-ES_tradnl" sz="3000" dirty="0" smtClean="0"/>
              <a:t> Puede darle más carácter a un instrumento o restarle protagonismo.</a:t>
            </a:r>
            <a:endParaRPr lang="es-EC" sz="3000"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TERMINOLOGÍA DE LA EQ</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214678" y="1428736"/>
            <a:ext cx="5500726" cy="464347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Se refiere al método por el que se eliminan todas las frecuencias que hay por debajo o por encima de cierto punto, e implica de forma habitual la utilización de filtros paso-bajo o paso-alto.</a:t>
            </a:r>
            <a:endParaRPr lang="es-EC" sz="3000" dirty="0" smtClean="0"/>
          </a:p>
          <a:p>
            <a:pPr algn="ctr"/>
            <a:endParaRPr lang="es-EC" sz="3000" dirty="0" smtClean="0"/>
          </a:p>
        </p:txBody>
      </p:sp>
      <p:sp>
        <p:nvSpPr>
          <p:cNvPr id="8" name="7 Rectángulo"/>
          <p:cNvSpPr/>
          <p:nvPr/>
        </p:nvSpPr>
        <p:spPr>
          <a:xfrm>
            <a:off x="214282" y="5715016"/>
            <a:ext cx="3216138"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ROLL OFF</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TERMINOLOGÍA DE LA EQ</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143248"/>
            <a:ext cx="5786478"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Pasan todas las frecuencias desde un punto marcado hacia la derecha. Básicamente, suelen pasar las frecuencias más agudas.</a:t>
            </a:r>
            <a:endParaRPr lang="es-EC" sz="3000" dirty="0" smtClean="0"/>
          </a:p>
        </p:txBody>
      </p:sp>
      <p:sp>
        <p:nvSpPr>
          <p:cNvPr id="8" name="7 Rectángulo"/>
          <p:cNvSpPr/>
          <p:nvPr/>
        </p:nvSpPr>
        <p:spPr>
          <a:xfrm>
            <a:off x="214282" y="5715016"/>
            <a:ext cx="3565784"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HIGH PASS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7" name="6 Imagen" descr="high pass.jpg"/>
          <p:cNvPicPr>
            <a:picLocks noChangeAspect="1"/>
          </p:cNvPicPr>
          <p:nvPr/>
        </p:nvPicPr>
        <p:blipFill>
          <a:blip r:embed="rId3"/>
          <a:stretch>
            <a:fillRect/>
          </a:stretch>
        </p:blipFill>
        <p:spPr>
          <a:xfrm>
            <a:off x="4429124" y="1571612"/>
            <a:ext cx="3493253" cy="18573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TERMINOLOGÍA DE LA EQ</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357422" y="3500438"/>
            <a:ext cx="6286544" cy="257176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Pasan todas las frecuencias desde un punto marcado hacia la izquierda. Sirve para cortar las frecuencias agudas.</a:t>
            </a:r>
            <a:endParaRPr lang="es-EC" sz="3000" dirty="0" smtClean="0"/>
          </a:p>
        </p:txBody>
      </p:sp>
      <p:sp>
        <p:nvSpPr>
          <p:cNvPr id="8" name="7 Rectángulo"/>
          <p:cNvSpPr/>
          <p:nvPr/>
        </p:nvSpPr>
        <p:spPr>
          <a:xfrm>
            <a:off x="214282" y="5715016"/>
            <a:ext cx="3424912"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LOW PASS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9" name="8 Imagen" descr="low pass.jpg"/>
          <p:cNvPicPr>
            <a:picLocks noChangeAspect="1"/>
          </p:cNvPicPr>
          <p:nvPr/>
        </p:nvPicPr>
        <p:blipFill>
          <a:blip r:embed="rId3"/>
          <a:stretch>
            <a:fillRect/>
          </a:stretch>
        </p:blipFill>
        <p:spPr>
          <a:xfrm>
            <a:off x="4500562" y="1639217"/>
            <a:ext cx="3500462" cy="18612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TERMINOLOGÍA DE LA EQ</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143240" y="3286124"/>
            <a:ext cx="5500726"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Sólo permanece la banda de frecuencia seleccionada. El resto de bandas se eliminan.</a:t>
            </a:r>
            <a:endParaRPr lang="es-EC" sz="3000" dirty="0" smtClean="0"/>
          </a:p>
        </p:txBody>
      </p:sp>
      <p:sp>
        <p:nvSpPr>
          <p:cNvPr id="8" name="7 Rectángulo"/>
          <p:cNvSpPr/>
          <p:nvPr/>
        </p:nvSpPr>
        <p:spPr>
          <a:xfrm>
            <a:off x="214282" y="5715016"/>
            <a:ext cx="380944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BAND PASS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band pass.jpg"/>
          <p:cNvPicPr>
            <a:picLocks noChangeAspect="1"/>
          </p:cNvPicPr>
          <p:nvPr/>
        </p:nvPicPr>
        <p:blipFill>
          <a:blip r:embed="rId3"/>
          <a:stretch>
            <a:fillRect/>
          </a:stretch>
        </p:blipFill>
        <p:spPr>
          <a:xfrm>
            <a:off x="4572000" y="1605763"/>
            <a:ext cx="3429024" cy="18232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TERMINOLOGÍA DE LA EQ</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143240" y="3357562"/>
            <a:ext cx="5500726"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Sólo permanece la banda de frecuencia seleccionada. El resto de bandas se eliminan.</a:t>
            </a:r>
            <a:endParaRPr lang="es-EC" sz="3000" dirty="0" smtClean="0"/>
          </a:p>
        </p:txBody>
      </p:sp>
      <p:sp>
        <p:nvSpPr>
          <p:cNvPr id="8" name="7 Rectángulo"/>
          <p:cNvSpPr/>
          <p:nvPr/>
        </p:nvSpPr>
        <p:spPr>
          <a:xfrm>
            <a:off x="214282" y="5715016"/>
            <a:ext cx="380944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BAND PASS</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9" name="8 Imagen" descr="low pass.jpg"/>
          <p:cNvPicPr>
            <a:picLocks noChangeAspect="1"/>
          </p:cNvPicPr>
          <p:nvPr/>
        </p:nvPicPr>
        <p:blipFill>
          <a:blip r:embed="rId3"/>
          <a:stretch>
            <a:fillRect/>
          </a:stretch>
        </p:blipFill>
        <p:spPr>
          <a:xfrm>
            <a:off x="4500562" y="1639217"/>
            <a:ext cx="3500462" cy="18612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EVOLUC</a:t>
            </a:r>
            <a:r>
              <a:rPr kumimoji="0" lang="es-ES" sz="4000" b="1" i="0" u="none" strike="noStrike" kern="1200" cap="none" spc="0" normalizeH="0" baseline="0" noProof="0" dirty="0" smtClean="0">
                <a:ln>
                  <a:noFill/>
                </a:ln>
                <a:effectLst/>
                <a:uLnTx/>
                <a:uFillTx/>
                <a:latin typeface="+mj-lt"/>
                <a:ea typeface="+mj-ea"/>
                <a:cs typeface="+mj-cs"/>
              </a:rPr>
              <a:t>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571868" y="1071546"/>
            <a:ext cx="4857784" cy="1571636"/>
          </a:xfrm>
          <a:prstGeom prst="rect">
            <a:avLst/>
          </a:prstGeom>
        </p:spPr>
        <p:txBody>
          <a:bodyPr vert="horz" lIns="91440" rIns="45720" rtlCol="0" anchor="ctr">
            <a:normAutofit fontScale="92500" lnSpcReduction="20000"/>
            <a:scene3d>
              <a:camera prst="orthographicFront"/>
              <a:lightRig rig="threePt" dir="t">
                <a:rot lat="0" lon="0" rev="4800000"/>
              </a:lightRig>
            </a:scene3d>
            <a:sp3d prstMaterial="matte">
              <a:bevelT w="50800" h="10160"/>
            </a:sp3d>
          </a:bodyPr>
          <a:lstStyle/>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200" b="1" dirty="0" smtClean="0">
                <a:solidFill>
                  <a:srgbClr val="FFC000"/>
                </a:solidFill>
                <a:latin typeface="+mj-lt"/>
                <a:ea typeface="+mj-ea"/>
                <a:cs typeface="+mj-cs"/>
              </a:rPr>
              <a:t> 70’s &amp; 80’s:</a:t>
            </a:r>
          </a:p>
          <a:p>
            <a:pPr marL="514350" marR="0" lvl="0" indent="-514350" defTabSz="914400" rtl="0" eaLnBrk="1" fontAlgn="auto" latinLnBrk="0" hangingPunct="1">
              <a:lnSpc>
                <a:spcPct val="100000"/>
              </a:lnSpc>
              <a:spcBef>
                <a:spcPct val="0"/>
              </a:spcBef>
              <a:spcAft>
                <a:spcPts val="0"/>
              </a:spcAft>
              <a:buClrTx/>
              <a:buSzTx/>
              <a:tabLst/>
              <a:defRPr/>
            </a:pPr>
            <a:r>
              <a:rPr lang="en-US" sz="3200" dirty="0" smtClean="0">
                <a:latin typeface="+mj-lt"/>
                <a:ea typeface="+mj-ea"/>
                <a:cs typeface="+mj-cs"/>
              </a:rPr>
              <a:t>	- Grandes </a:t>
            </a:r>
            <a:r>
              <a:rPr lang="en-US" sz="3200" dirty="0" err="1" smtClean="0">
                <a:latin typeface="+mj-lt"/>
                <a:ea typeface="+mj-ea"/>
                <a:cs typeface="+mj-cs"/>
              </a:rPr>
              <a:t>estudios</a:t>
            </a:r>
            <a:r>
              <a:rPr lang="en-US" sz="3200" dirty="0" smtClean="0">
                <a:latin typeface="+mj-lt"/>
                <a:ea typeface="+mj-ea"/>
                <a:cs typeface="+mj-cs"/>
              </a:rPr>
              <a:t> y </a:t>
            </a:r>
            <a:r>
              <a:rPr lang="en-US" sz="3200" dirty="0" err="1" smtClean="0">
                <a:latin typeface="+mj-lt"/>
                <a:ea typeface="+mj-ea"/>
                <a:cs typeface="+mj-cs"/>
              </a:rPr>
              <a:t>costosos</a:t>
            </a:r>
            <a:r>
              <a:rPr lang="en-US" sz="3200" dirty="0" smtClean="0">
                <a:latin typeface="+mj-lt"/>
                <a:ea typeface="+mj-ea"/>
                <a:cs typeface="+mj-cs"/>
              </a:rPr>
              <a:t> </a:t>
            </a:r>
            <a:r>
              <a:rPr lang="en-US" sz="3200" dirty="0" err="1" smtClean="0">
                <a:latin typeface="+mj-lt"/>
                <a:ea typeface="+mj-ea"/>
                <a:cs typeface="+mj-cs"/>
              </a:rPr>
              <a:t>procesos</a:t>
            </a:r>
            <a:r>
              <a:rPr lang="en-US" sz="3200" dirty="0" smtClean="0">
                <a:latin typeface="+mj-lt"/>
                <a:ea typeface="+mj-ea"/>
                <a:cs typeface="+mj-cs"/>
              </a:rPr>
              <a:t> de </a:t>
            </a:r>
            <a:r>
              <a:rPr lang="en-US" sz="3200" dirty="0" err="1" smtClean="0">
                <a:latin typeface="+mj-lt"/>
                <a:ea typeface="+mj-ea"/>
                <a:cs typeface="+mj-cs"/>
              </a:rPr>
              <a:t>grabación</a:t>
            </a:r>
            <a:r>
              <a:rPr lang="en-US" sz="3000" dirty="0" smtClean="0">
                <a:latin typeface="+mj-lt"/>
                <a:ea typeface="+mj-ea"/>
                <a:cs typeface="+mj-cs"/>
              </a:rPr>
              <a:t>.</a:t>
            </a:r>
          </a:p>
        </p:txBody>
      </p:sp>
      <p:pic>
        <p:nvPicPr>
          <p:cNvPr id="11" name="10 Imagen" descr="C:\Users\Invitado\Desktop\sonido topico\imagenes\figura 1-2.jpg"/>
          <p:cNvPicPr/>
          <p:nvPr/>
        </p:nvPicPr>
        <p:blipFill>
          <a:blip r:embed="rId3"/>
          <a:srcRect/>
          <a:stretch>
            <a:fillRect/>
          </a:stretch>
        </p:blipFill>
        <p:spPr bwMode="auto">
          <a:xfrm>
            <a:off x="3643306" y="2685900"/>
            <a:ext cx="4643470" cy="32434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TERMINOLOGÍA DE LA EQ</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143240" y="3143248"/>
            <a:ext cx="5500726"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En este caso, se corta la banda de frecuencia seleccionada.</a:t>
            </a:r>
            <a:endParaRPr lang="es-EC" sz="3000" dirty="0" smtClean="0"/>
          </a:p>
        </p:txBody>
      </p:sp>
      <p:sp>
        <p:nvSpPr>
          <p:cNvPr id="8" name="7 Rectángulo"/>
          <p:cNvSpPr/>
          <p:nvPr/>
        </p:nvSpPr>
        <p:spPr>
          <a:xfrm>
            <a:off x="214282" y="5715016"/>
            <a:ext cx="449193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BAND REJECT</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1" name="10 Imagen" descr="band reject.jpg"/>
          <p:cNvPicPr>
            <a:picLocks noChangeAspect="1"/>
          </p:cNvPicPr>
          <p:nvPr/>
        </p:nvPicPr>
        <p:blipFill>
          <a:blip r:embed="rId3"/>
          <a:stretch>
            <a:fillRect/>
          </a:stretch>
        </p:blipFill>
        <p:spPr>
          <a:xfrm>
            <a:off x="4429124" y="1717672"/>
            <a:ext cx="3618485" cy="17827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TERMINOLOGÍA DE LA EQ</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428860" y="3429000"/>
            <a:ext cx="6215106"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Un ecualizador con controladores de frecuencia, ganancia y Q para todas las bandas.</a:t>
            </a:r>
            <a:endParaRPr lang="es-EC" sz="3000" dirty="0" smtClean="0"/>
          </a:p>
        </p:txBody>
      </p:sp>
      <p:sp>
        <p:nvSpPr>
          <p:cNvPr id="8" name="7 Rectángulo"/>
          <p:cNvSpPr/>
          <p:nvPr/>
        </p:nvSpPr>
        <p:spPr>
          <a:xfrm>
            <a:off x="214282" y="5715016"/>
            <a:ext cx="584846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EQ PARAMÉTRICO</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9" name="8 Imagen" descr="C:\Documents and Settings\Daniela\Escritorio\topico sonido\imagenes\io2_express_audio interface.jpg"/>
          <p:cNvPicPr/>
          <p:nvPr/>
        </p:nvPicPr>
        <p:blipFill>
          <a:blip r:embed="rId3" cstate="print"/>
          <a:srcRect/>
          <a:stretch>
            <a:fillRect/>
          </a:stretch>
        </p:blipFill>
        <p:spPr bwMode="auto">
          <a:xfrm>
            <a:off x="4214810" y="1428736"/>
            <a:ext cx="3971059" cy="22681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12 Imagen" descr="C:\Documents and Settings\Daniela\Escritorio\topico sonido\imagenes\untitled.bmp"/>
          <p:cNvPicPr/>
          <p:nvPr/>
        </p:nvPicPr>
        <p:blipFill>
          <a:blip r:embed="rId4"/>
          <a:srcRect/>
          <a:stretch>
            <a:fillRect/>
          </a:stretch>
        </p:blipFill>
        <p:spPr bwMode="auto">
          <a:xfrm>
            <a:off x="1571604" y="1517816"/>
            <a:ext cx="2113429" cy="21969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TERMINOLOGÍA DE LA EQ</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428860" y="3714752"/>
            <a:ext cx="6215106"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r>
              <a:rPr lang="es-ES_tradnl" sz="3000" dirty="0" smtClean="0"/>
              <a:t> Un ecualizador con controladores de frecuencia, ganancia y Q para todas las bandas.</a:t>
            </a:r>
            <a:endParaRPr lang="es-EC" sz="3000" dirty="0" smtClean="0"/>
          </a:p>
        </p:txBody>
      </p:sp>
      <p:sp>
        <p:nvSpPr>
          <p:cNvPr id="8" name="7 Rectángulo"/>
          <p:cNvSpPr/>
          <p:nvPr/>
        </p:nvSpPr>
        <p:spPr>
          <a:xfrm>
            <a:off x="214282" y="5715016"/>
            <a:ext cx="584846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EQ PARAMÉTRICO</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9" name="8 Imagen" descr="C:\Documents and Settings\Daniela\Escritorio\topico sonido\imagenes\io2_express_audio interface.jpg"/>
          <p:cNvPicPr/>
          <p:nvPr/>
        </p:nvPicPr>
        <p:blipFill>
          <a:blip r:embed="rId3" cstate="print"/>
          <a:srcRect/>
          <a:stretch>
            <a:fillRect/>
          </a:stretch>
        </p:blipFill>
        <p:spPr bwMode="auto">
          <a:xfrm>
            <a:off x="1928794" y="1285860"/>
            <a:ext cx="3971059" cy="22681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12 Imagen" descr="C:\Documents and Settings\Daniela\Escritorio\topico sonido\imagenes\untitled.bmp"/>
          <p:cNvPicPr/>
          <p:nvPr/>
        </p:nvPicPr>
        <p:blipFill>
          <a:blip r:embed="rId4"/>
          <a:srcRect/>
          <a:stretch>
            <a:fillRect/>
          </a:stretch>
        </p:blipFill>
        <p:spPr bwMode="auto">
          <a:xfrm>
            <a:off x="6357950" y="1357298"/>
            <a:ext cx="2113429" cy="21969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10 CuadroTexto"/>
          <p:cNvSpPr txBox="1"/>
          <p:nvPr/>
        </p:nvSpPr>
        <p:spPr>
          <a:xfrm>
            <a:off x="5286380" y="3643314"/>
            <a:ext cx="3500462" cy="830997"/>
          </a:xfrm>
          <a:prstGeom prst="rect">
            <a:avLst/>
          </a:prstGeom>
          <a:noFill/>
        </p:spPr>
        <p:txBody>
          <a:bodyPr wrap="square" rtlCol="0">
            <a:spAutoFit/>
          </a:bodyPr>
          <a:lstStyle/>
          <a:p>
            <a:pPr algn="r"/>
            <a:r>
              <a:rPr lang="es-EC" sz="2400" dirty="0" smtClean="0">
                <a:solidFill>
                  <a:srgbClr val="FFC000"/>
                </a:solidFill>
              </a:rPr>
              <a:t>Sección del ecualizador de la consola Neve 88 RS</a:t>
            </a:r>
            <a:endParaRPr lang="es-EC" sz="2400" dirty="0">
              <a:solidFill>
                <a:srgbClr val="FFC000"/>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TERMINOLOGÍA DE LA EQ</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3214678" y="1571612"/>
            <a:ext cx="5286412" cy="414340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Este ecualizador recibe su nombre de la inteligente disposición de sus potenciómetros deslizantes (faders), colocados de tal manera que permiten visualizar la compensación realizada.</a:t>
            </a:r>
            <a:endParaRPr lang="es-EC" sz="3000" dirty="0" smtClean="0"/>
          </a:p>
          <a:p>
            <a:pPr algn="ctr">
              <a:buFont typeface="Arial" pitchFamily="34" charset="0"/>
              <a:buChar char="•"/>
            </a:pPr>
            <a:endParaRPr lang="es-EC" sz="3000" dirty="0" smtClean="0"/>
          </a:p>
        </p:txBody>
      </p:sp>
      <p:sp>
        <p:nvSpPr>
          <p:cNvPr id="8" name="7 Rectángulo"/>
          <p:cNvSpPr/>
          <p:nvPr/>
        </p:nvSpPr>
        <p:spPr>
          <a:xfrm>
            <a:off x="214282" y="5715016"/>
            <a:ext cx="403687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EQ GRÁFICO</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14" name="13 Imagen" descr="C:\Documents and Settings\Daniela\Escritorio\topico sonido\imagenes\EQ700_P0350_Top_XL.jpg"/>
          <p:cNvPicPr/>
          <p:nvPr/>
        </p:nvPicPr>
        <p:blipFill>
          <a:blip r:embed="rId3" cstate="print"/>
          <a:srcRect/>
          <a:stretch>
            <a:fillRect/>
          </a:stretch>
        </p:blipFill>
        <p:spPr bwMode="auto">
          <a:xfrm>
            <a:off x="1071538" y="1571612"/>
            <a:ext cx="1882118" cy="33676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OBJETIVOS DE LA ECUALIZACIÓN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500298" y="1000108"/>
            <a:ext cx="6357982"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mj-lt"/>
              <a:buAutoNum type="arabicPeriod"/>
            </a:pPr>
            <a:r>
              <a:rPr lang="es-ES_tradnl" sz="3000" dirty="0" smtClean="0"/>
              <a:t> Conseguir que un instrumento suene de forma más clara y definida.</a:t>
            </a:r>
            <a:endParaRPr lang="es-EC" sz="3000" dirty="0" smtClean="0"/>
          </a:p>
          <a:p>
            <a:pPr marL="514350" lvl="0" indent="-514350">
              <a:buFont typeface="+mj-lt"/>
              <a:buAutoNum type="arabicPeriod"/>
            </a:pPr>
            <a:r>
              <a:rPr lang="es-ES_tradnl" sz="3000" dirty="0" smtClean="0"/>
              <a:t>Conseguir que un instrumento o la mezcla en general suene espectacular.</a:t>
            </a:r>
            <a:endParaRPr lang="es-EC" sz="3000" dirty="0" smtClean="0"/>
          </a:p>
          <a:p>
            <a:pPr marL="514350" lvl="0" indent="-514350">
              <a:buFont typeface="+mj-lt"/>
              <a:buAutoNum type="arabicPeriod"/>
            </a:pPr>
            <a:r>
              <a:rPr lang="es-ES_tradnl" sz="3000" dirty="0" smtClean="0"/>
              <a:t>Conseguir que todos los elementos se acoplen perfectamente en la mezcla de forma que se establezcan en su propio rango de frecuencia.</a:t>
            </a:r>
            <a:endParaRPr lang="es-EC" sz="3000" dirty="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FRECUENCIAS BÁSICAS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1643042" y="3500438"/>
            <a:ext cx="7215238" cy="314327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C" sz="3000" dirty="0" smtClean="0"/>
              <a:t>Es importante conocer el espectro de banda de audio y sus efectos en el oyente. Se divide en seis rangos, cada uno tiene un enorme impacto en el sonido final.</a:t>
            </a:r>
          </a:p>
        </p:txBody>
      </p:sp>
      <p:pic>
        <p:nvPicPr>
          <p:cNvPr id="7" name="6 Imagen"/>
          <p:cNvPicPr/>
          <p:nvPr/>
        </p:nvPicPr>
        <p:blipFill>
          <a:blip r:embed="rId3" cstate="print"/>
          <a:srcRect/>
          <a:stretch>
            <a:fillRect/>
          </a:stretch>
        </p:blipFill>
        <p:spPr bwMode="auto">
          <a:xfrm>
            <a:off x="1357290" y="1428736"/>
            <a:ext cx="6578579"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FRECUENCIAS BÁSICAS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1643042" y="3143248"/>
            <a:ext cx="7215238" cy="314327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Son frecuencias que van desde 16 </a:t>
            </a:r>
            <a:r>
              <a:rPr lang="es-ES_tradnl" sz="3000" dirty="0" err="1" smtClean="0"/>
              <a:t>Hz.</a:t>
            </a:r>
            <a:r>
              <a:rPr lang="es-ES_tradnl" sz="3000" dirty="0" smtClean="0"/>
              <a:t> hasta 60 </a:t>
            </a:r>
            <a:r>
              <a:rPr lang="es-ES_tradnl" sz="3000" dirty="0" err="1" smtClean="0"/>
              <a:t>Hz.</a:t>
            </a:r>
            <a:r>
              <a:rPr lang="es-ES_tradnl" sz="3000" dirty="0" smtClean="0"/>
              <a:t> Son los que proporcionan la sensación de potencia. El abuso en el uso de sub-graves hace que la mezcla suene opaca o turbia.</a:t>
            </a:r>
            <a:endParaRPr lang="es-EC" sz="3000" dirty="0"/>
          </a:p>
        </p:txBody>
      </p:sp>
      <p:pic>
        <p:nvPicPr>
          <p:cNvPr id="7" name="6 Imagen"/>
          <p:cNvPicPr/>
          <p:nvPr/>
        </p:nvPicPr>
        <p:blipFill>
          <a:blip r:embed="rId3" cstate="print"/>
          <a:srcRect/>
          <a:stretch>
            <a:fillRect/>
          </a:stretch>
        </p:blipFill>
        <p:spPr bwMode="auto">
          <a:xfrm>
            <a:off x="1357290" y="1428736"/>
            <a:ext cx="6578579"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7 Rectángulo"/>
          <p:cNvSpPr/>
          <p:nvPr/>
        </p:nvSpPr>
        <p:spPr>
          <a:xfrm>
            <a:off x="214282" y="5715016"/>
            <a:ext cx="4280018"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SUB-GRAVES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FRECUENCIAS BÁSICAS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285984" y="3286124"/>
            <a:ext cx="6572296" cy="314327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Están entre 60 </a:t>
            </a:r>
            <a:r>
              <a:rPr lang="es-ES_tradnl" sz="3000" dirty="0" err="1" smtClean="0"/>
              <a:t>Hz.</a:t>
            </a:r>
            <a:r>
              <a:rPr lang="es-ES_tradnl" sz="3000" dirty="0" smtClean="0"/>
              <a:t> y 250 </a:t>
            </a:r>
            <a:r>
              <a:rPr lang="es-ES_tradnl" sz="3000" dirty="0" err="1" smtClean="0"/>
              <a:t>Hz.</a:t>
            </a:r>
            <a:r>
              <a:rPr lang="es-ES_tradnl" sz="3000" dirty="0" smtClean="0"/>
              <a:t> Contienen las frecuencias fundamentales de la base rítmica y su abuso hace que la mezcla retumbe demasiado.</a:t>
            </a:r>
            <a:endParaRPr lang="es-EC" sz="3000" dirty="0" smtClean="0"/>
          </a:p>
          <a:p>
            <a:r>
              <a:rPr lang="es-ES_tradnl" sz="3000" dirty="0" smtClean="0"/>
              <a:t>.</a:t>
            </a:r>
            <a:endParaRPr lang="es-EC" sz="3000" dirty="0"/>
          </a:p>
        </p:txBody>
      </p:sp>
      <p:pic>
        <p:nvPicPr>
          <p:cNvPr id="7" name="6 Imagen"/>
          <p:cNvPicPr/>
          <p:nvPr/>
        </p:nvPicPr>
        <p:blipFill>
          <a:blip r:embed="rId3" cstate="print"/>
          <a:srcRect/>
          <a:stretch>
            <a:fillRect/>
          </a:stretch>
        </p:blipFill>
        <p:spPr bwMode="auto">
          <a:xfrm>
            <a:off x="1636759" y="1428736"/>
            <a:ext cx="6578579"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7 Rectángulo"/>
          <p:cNvSpPr/>
          <p:nvPr/>
        </p:nvSpPr>
        <p:spPr>
          <a:xfrm>
            <a:off x="214282" y="5715016"/>
            <a:ext cx="2734723"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GRAVES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FRECUENCIAS BÁSICAS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071670" y="3286124"/>
            <a:ext cx="6786610" cy="314327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Entre 250 </a:t>
            </a:r>
            <a:r>
              <a:rPr lang="es-ES_tradnl" sz="3000" dirty="0" err="1" smtClean="0"/>
              <a:t>Hz.</a:t>
            </a:r>
            <a:r>
              <a:rPr lang="es-ES_tradnl" sz="3000" dirty="0" smtClean="0"/>
              <a:t> y 2.000 </a:t>
            </a:r>
            <a:r>
              <a:rPr lang="es-ES_tradnl" sz="3000" dirty="0" err="1" smtClean="0"/>
              <a:t>Hz.</a:t>
            </a:r>
            <a:r>
              <a:rPr lang="es-ES_tradnl" sz="3000" dirty="0" smtClean="0"/>
              <a:t> Contienen los armónicos graves de la mayoría de los instrumentos. Según la frecuencia amplificada, se consigue un indeseado sonido de lata, de corneta o de teléfono.</a:t>
            </a:r>
            <a:endParaRPr lang="es-EC" sz="3000" dirty="0" smtClean="0"/>
          </a:p>
          <a:p>
            <a:r>
              <a:rPr lang="es-ES_tradnl" sz="3000" dirty="0" smtClean="0"/>
              <a:t>.</a:t>
            </a:r>
            <a:endParaRPr lang="es-EC" sz="3000" dirty="0"/>
          </a:p>
        </p:txBody>
      </p:sp>
      <p:pic>
        <p:nvPicPr>
          <p:cNvPr id="7" name="6 Imagen"/>
          <p:cNvPicPr/>
          <p:nvPr/>
        </p:nvPicPr>
        <p:blipFill>
          <a:blip r:embed="rId3" cstate="print"/>
          <a:srcRect/>
          <a:stretch>
            <a:fillRect/>
          </a:stretch>
        </p:blipFill>
        <p:spPr bwMode="auto">
          <a:xfrm>
            <a:off x="1636759" y="1285860"/>
            <a:ext cx="6578579"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7 Rectángulo"/>
          <p:cNvSpPr/>
          <p:nvPr/>
        </p:nvSpPr>
        <p:spPr>
          <a:xfrm>
            <a:off x="214282" y="5715016"/>
            <a:ext cx="539109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MEDIOS GRAVES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FRECUENCIAS BÁSICAS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285984" y="3286124"/>
            <a:ext cx="6572296" cy="314327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De 2.000 </a:t>
            </a:r>
            <a:r>
              <a:rPr lang="es-ES_tradnl" sz="3000" dirty="0" err="1" smtClean="0"/>
              <a:t>Hz.</a:t>
            </a:r>
            <a:r>
              <a:rPr lang="es-ES_tradnl" sz="3000" dirty="0" smtClean="0"/>
              <a:t> a 4.000 </a:t>
            </a:r>
            <a:r>
              <a:rPr lang="es-ES_tradnl" sz="3000" dirty="0" err="1" smtClean="0"/>
              <a:t>Hz.</a:t>
            </a:r>
            <a:r>
              <a:rPr lang="es-ES_tradnl" sz="3000" dirty="0" smtClean="0"/>
              <a:t> Contiene los sonidos “m”, “b” y “v” de la voz. Su abuso causa fatiga auditiva.</a:t>
            </a:r>
            <a:endParaRPr lang="es-EC" sz="3000" dirty="0" smtClean="0"/>
          </a:p>
        </p:txBody>
      </p:sp>
      <p:pic>
        <p:nvPicPr>
          <p:cNvPr id="7" name="6 Imagen"/>
          <p:cNvPicPr/>
          <p:nvPr/>
        </p:nvPicPr>
        <p:blipFill>
          <a:blip r:embed="rId3" cstate="print"/>
          <a:srcRect/>
          <a:stretch>
            <a:fillRect/>
          </a:stretch>
        </p:blipFill>
        <p:spPr bwMode="auto">
          <a:xfrm>
            <a:off x="1636759" y="1643050"/>
            <a:ext cx="6578579"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7 Rectángulo"/>
          <p:cNvSpPr/>
          <p:nvPr/>
        </p:nvSpPr>
        <p:spPr>
          <a:xfrm>
            <a:off x="214282" y="5715016"/>
            <a:ext cx="5620128"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MEDIOS AGUDOS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EVOLUC</a:t>
            </a:r>
            <a:r>
              <a:rPr kumimoji="0" lang="es-ES" sz="4000" b="1" i="0" u="none" strike="noStrike" kern="1200" cap="none" spc="0" normalizeH="0" baseline="0" noProof="0" dirty="0" smtClean="0">
                <a:ln>
                  <a:noFill/>
                </a:ln>
                <a:effectLst/>
                <a:uLnTx/>
                <a:uFillTx/>
                <a:latin typeface="+mj-lt"/>
                <a:ea typeface="+mj-ea"/>
                <a:cs typeface="+mj-cs"/>
              </a:rPr>
              <a:t>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4286248" y="1928802"/>
            <a:ext cx="4000528" cy="292895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marR="0" lvl="0" indent="-514350"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solidFill>
                  <a:srgbClr val="FFC000"/>
                </a:solidFill>
                <a:latin typeface="+mj-lt"/>
                <a:ea typeface="+mj-ea"/>
                <a:cs typeface="+mj-cs"/>
              </a:rPr>
              <a:t> 90’s</a:t>
            </a:r>
          </a:p>
          <a:p>
            <a:pPr marL="0" marR="0" lvl="0" indent="0" defTabSz="914400" rtl="0" eaLnBrk="1" fontAlgn="auto" latinLnBrk="0" hangingPunct="1">
              <a:lnSpc>
                <a:spcPct val="100000"/>
              </a:lnSpc>
              <a:spcBef>
                <a:spcPct val="0"/>
              </a:spcBef>
              <a:spcAft>
                <a:spcPts val="0"/>
              </a:spcAft>
              <a:buClrTx/>
              <a:buSzTx/>
              <a:buFontTx/>
              <a:buChar char="-"/>
              <a:tabLst/>
              <a:defRPr/>
            </a:pPr>
            <a:r>
              <a:rPr lang="en-US" sz="3000" dirty="0" err="1" smtClean="0">
                <a:latin typeface="+mj-lt"/>
                <a:ea typeface="+mj-ea"/>
                <a:cs typeface="+mj-cs"/>
              </a:rPr>
              <a:t>Revolución</a:t>
            </a:r>
            <a:r>
              <a:rPr lang="en-US" sz="3000" dirty="0" smtClean="0">
                <a:latin typeface="+mj-lt"/>
                <a:ea typeface="+mj-ea"/>
                <a:cs typeface="+mj-cs"/>
              </a:rPr>
              <a:t> </a:t>
            </a:r>
            <a:r>
              <a:rPr lang="en-US" sz="3000" dirty="0" err="1" smtClean="0">
                <a:latin typeface="+mj-lt"/>
                <a:ea typeface="+mj-ea"/>
                <a:cs typeface="+mj-cs"/>
              </a:rPr>
              <a:t>informática</a:t>
            </a:r>
            <a:endParaRPr lang="en-US" sz="3000"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Char char="-"/>
              <a:tabLst/>
              <a:defRPr/>
            </a:pPr>
            <a:r>
              <a:rPr lang="en-US" sz="3000" dirty="0" smtClean="0">
                <a:latin typeface="+mj-lt"/>
                <a:ea typeface="+mj-ea"/>
                <a:cs typeface="+mj-cs"/>
              </a:rPr>
              <a:t> </a:t>
            </a:r>
            <a:r>
              <a:rPr lang="en-US" sz="3000" dirty="0" err="1" smtClean="0">
                <a:latin typeface="+mj-lt"/>
                <a:ea typeface="+mj-ea"/>
                <a:cs typeface="+mj-cs"/>
              </a:rPr>
              <a:t>Tecnología</a:t>
            </a:r>
            <a:r>
              <a:rPr lang="en-US" sz="3000" dirty="0" smtClean="0">
                <a:latin typeface="+mj-lt"/>
                <a:ea typeface="+mj-ea"/>
                <a:cs typeface="+mj-cs"/>
              </a:rPr>
              <a:t> MIDI (Musical Instrument Digital Interface)</a:t>
            </a:r>
          </a:p>
          <a:p>
            <a:pPr marL="0" marR="0" lvl="0" indent="0" defTabSz="914400" rtl="0" eaLnBrk="1" fontAlgn="auto" latinLnBrk="0" hangingPunct="1">
              <a:lnSpc>
                <a:spcPct val="100000"/>
              </a:lnSpc>
              <a:spcBef>
                <a:spcPct val="0"/>
              </a:spcBef>
              <a:spcAft>
                <a:spcPts val="0"/>
              </a:spcAft>
              <a:buClrTx/>
              <a:buSzTx/>
              <a:buFontTx/>
              <a:buChar char="-"/>
              <a:tabLst/>
              <a:defRPr/>
            </a:pPr>
            <a:r>
              <a:rPr lang="en-US" sz="3000" dirty="0" smtClean="0">
                <a:latin typeface="+mj-lt"/>
                <a:ea typeface="+mj-ea"/>
                <a:cs typeface="+mj-cs"/>
              </a:rPr>
              <a:t> Atari 520ST</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000" dirty="0" smtClean="0">
              <a:latin typeface="+mj-lt"/>
              <a:ea typeface="+mj-ea"/>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FRECUENCIAS BÁSICAS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1500166" y="3143248"/>
            <a:ext cx="7358114" cy="314327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De 4.000 </a:t>
            </a:r>
            <a:r>
              <a:rPr lang="es-ES_tradnl" sz="3000" dirty="0" err="1" smtClean="0"/>
              <a:t>Hz.</a:t>
            </a:r>
            <a:r>
              <a:rPr lang="es-ES_tradnl" sz="3000" dirty="0" smtClean="0"/>
              <a:t> a 6.000 </a:t>
            </a:r>
            <a:r>
              <a:rPr lang="es-ES_tradnl" sz="3000" dirty="0" err="1" smtClean="0"/>
              <a:t>Hz.</a:t>
            </a:r>
            <a:r>
              <a:rPr lang="es-ES_tradnl" sz="3000" dirty="0" smtClean="0"/>
              <a:t> Son las frecuencias responsables de la claridad y definición de la voz y los instrumentos. Al proveer de ganancia a estas frecuencias se logra un sonido más cercano.</a:t>
            </a:r>
            <a:endParaRPr lang="es-EC" sz="3000" dirty="0"/>
          </a:p>
        </p:txBody>
      </p:sp>
      <p:pic>
        <p:nvPicPr>
          <p:cNvPr id="7" name="6 Imagen"/>
          <p:cNvPicPr/>
          <p:nvPr/>
        </p:nvPicPr>
        <p:blipFill>
          <a:blip r:embed="rId3" cstate="print"/>
          <a:srcRect/>
          <a:stretch>
            <a:fillRect/>
          </a:stretch>
        </p:blipFill>
        <p:spPr bwMode="auto">
          <a:xfrm>
            <a:off x="1636759" y="1428736"/>
            <a:ext cx="6578579"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7 Rectángulo"/>
          <p:cNvSpPr/>
          <p:nvPr/>
        </p:nvSpPr>
        <p:spPr>
          <a:xfrm>
            <a:off x="214282" y="5715016"/>
            <a:ext cx="3772186"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PRESENCIA</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FRECUENCIAS BÁSICAS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1500166" y="3143248"/>
            <a:ext cx="7358114" cy="314327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De 6.000 </a:t>
            </a:r>
            <a:r>
              <a:rPr lang="es-ES_tradnl" sz="3000" dirty="0" err="1" smtClean="0"/>
              <a:t>Hz.</a:t>
            </a:r>
            <a:r>
              <a:rPr lang="es-ES_tradnl" sz="3000" dirty="0" smtClean="0"/>
              <a:t> a 16.000 </a:t>
            </a:r>
            <a:r>
              <a:rPr lang="es-ES_tradnl" sz="3000" dirty="0" err="1" smtClean="0"/>
              <a:t>Hz.</a:t>
            </a:r>
            <a:r>
              <a:rPr lang="es-ES_tradnl" sz="3000" dirty="0" smtClean="0"/>
              <a:t> Se controla el brillo y la claridad de los sonidos. Su abuso produce un sonido demasiado sibilante.</a:t>
            </a:r>
            <a:endParaRPr lang="es-EC" sz="3000" dirty="0"/>
          </a:p>
        </p:txBody>
      </p:sp>
      <p:pic>
        <p:nvPicPr>
          <p:cNvPr id="7" name="6 Imagen"/>
          <p:cNvPicPr/>
          <p:nvPr/>
        </p:nvPicPr>
        <p:blipFill>
          <a:blip r:embed="rId3" cstate="print"/>
          <a:srcRect/>
          <a:stretch>
            <a:fillRect/>
          </a:stretch>
        </p:blipFill>
        <p:spPr bwMode="auto">
          <a:xfrm>
            <a:off x="1636759" y="1571612"/>
            <a:ext cx="6578579"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7 Rectángulo"/>
          <p:cNvSpPr/>
          <p:nvPr/>
        </p:nvSpPr>
        <p:spPr>
          <a:xfrm>
            <a:off x="214282" y="5715016"/>
            <a:ext cx="2465932"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BRILLO</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MÉTODOS PARA ECUALIZAR</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500298" y="1000108"/>
            <a:ext cx="6357982"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C" sz="3000" dirty="0" smtClean="0"/>
              <a:t>Escuchar atentamente el sonido.</a:t>
            </a:r>
          </a:p>
          <a:p>
            <a:pPr marL="514350" lvl="0" indent="-514350">
              <a:buFont typeface="Arial" pitchFamily="34" charset="0"/>
              <a:buChar char="•"/>
            </a:pPr>
            <a:endParaRPr lang="es-EC" sz="3000" dirty="0" smtClean="0"/>
          </a:p>
          <a:p>
            <a:pPr marL="514350" lvl="0" indent="-514350">
              <a:buFont typeface="Arial" pitchFamily="34" charset="0"/>
              <a:buChar char="•"/>
            </a:pPr>
            <a:r>
              <a:rPr lang="es-EC" sz="3000" dirty="0" smtClean="0"/>
              <a:t>El nivel de audio debe ser confortable.</a:t>
            </a:r>
          </a:p>
          <a:p>
            <a:pPr marL="514350" lvl="0" indent="-514350">
              <a:buFont typeface="Arial" pitchFamily="34" charset="0"/>
              <a:buChar char="•"/>
            </a:pPr>
            <a:endParaRPr lang="es-EC" sz="3000" dirty="0" smtClean="0"/>
          </a:p>
          <a:p>
            <a:pPr marL="514350" lvl="0" indent="-514350">
              <a:buFont typeface="Arial" pitchFamily="34" charset="0"/>
              <a:buChar char="•"/>
            </a:pPr>
            <a:r>
              <a:rPr lang="es-EC" sz="3000" dirty="0" smtClean="0"/>
              <a:t>Conocer y confiar en los altavoces y en la sala donde se trabaja.</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MÉTODOS PARA ECUALIZAR</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1357290" y="1643050"/>
            <a:ext cx="7358114"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mj-lt"/>
              <a:buAutoNum type="arabicPeriod"/>
            </a:pPr>
            <a:r>
              <a:rPr lang="es-EC" sz="3000" b="1" dirty="0" smtClean="0">
                <a:solidFill>
                  <a:srgbClr val="FFC000"/>
                </a:solidFill>
              </a:rPr>
              <a:t>Conseguir que un instrumento suene de forma más clara y definida</a:t>
            </a:r>
          </a:p>
          <a:p>
            <a:pPr marL="514350" lvl="0" indent="-514350">
              <a:buFont typeface="+mj-lt"/>
              <a:buAutoNum type="arabicPeriod"/>
            </a:pPr>
            <a:endParaRPr lang="es-EC" sz="3000" dirty="0" smtClean="0"/>
          </a:p>
          <a:p>
            <a:pPr marL="514350" indent="-514350">
              <a:buFont typeface="Arial" pitchFamily="34" charset="0"/>
              <a:buChar char="•"/>
            </a:pPr>
            <a:r>
              <a:rPr lang="es-ES_tradnl" sz="3000" dirty="0" smtClean="0"/>
              <a:t>Buscar las frecuencias que dan claridad a cada instrumento y amplificarlas pero sin abusar, entre 8 y 10 </a:t>
            </a:r>
            <a:r>
              <a:rPr lang="es-ES_tradnl" sz="3000" dirty="0" err="1" smtClean="0"/>
              <a:t>db</a:t>
            </a:r>
            <a:r>
              <a:rPr lang="es-ES_tradnl" sz="3000" dirty="0" smtClean="0"/>
              <a:t>. será suficiente. Empezar suavemente e ir escuchando lo que se consigue individualmente y dentro de toda la mezcla. Usar una “Q”  estrecha al atenuar y una “Q” ancha al amplificar frecuencias.</a:t>
            </a:r>
            <a:endParaRPr lang="es-EC" sz="3000" dirty="0" smtClean="0"/>
          </a:p>
          <a:p>
            <a:pPr marL="514350" lvl="0" indent="-514350">
              <a:buFont typeface="Arial" pitchFamily="34" charset="0"/>
              <a:buChar char="•"/>
            </a:pPr>
            <a:endParaRPr lang="es-EC" sz="3000" dirty="0"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MÉTODOS PARA ECUALIZAR</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285984" y="1071546"/>
            <a:ext cx="6572296"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r>
              <a:rPr lang="es-EC" sz="3000" b="1" dirty="0" smtClean="0">
                <a:solidFill>
                  <a:srgbClr val="FFC000"/>
                </a:solidFill>
              </a:rPr>
              <a:t>2.   Conseguir que un instrumento o la mezcla en general suene espectacular.</a:t>
            </a:r>
          </a:p>
          <a:p>
            <a:pPr marL="514350" lvl="0" indent="-514350">
              <a:buFont typeface="Arial" pitchFamily="34" charset="0"/>
              <a:buChar char="•"/>
            </a:pPr>
            <a:endParaRPr lang="es-EC" sz="3000" dirty="0" smtClean="0"/>
          </a:p>
          <a:p>
            <a:pPr marL="514350" indent="-514350">
              <a:buFont typeface="Arial" pitchFamily="34" charset="0"/>
              <a:buChar char="•"/>
            </a:pPr>
            <a:r>
              <a:rPr lang="es-ES_tradnl" sz="3000" dirty="0" smtClean="0"/>
              <a:t>Se consigue al amplificar frecuencias entre 40 </a:t>
            </a:r>
            <a:r>
              <a:rPr lang="es-ES_tradnl" sz="3000" dirty="0" err="1" smtClean="0"/>
              <a:t>Hz.</a:t>
            </a:r>
            <a:r>
              <a:rPr lang="es-ES_tradnl" sz="3000" dirty="0" smtClean="0"/>
              <a:t> y 250 </a:t>
            </a:r>
            <a:r>
              <a:rPr lang="es-ES_tradnl" sz="3000" dirty="0" err="1" smtClean="0"/>
              <a:t>Hz.</a:t>
            </a:r>
            <a:r>
              <a:rPr lang="es-ES_tradnl" sz="3000" dirty="0" smtClean="0"/>
              <a:t> Pero hay que tener en consideración que el abuso hace que la mezcla suene muy opaca</a:t>
            </a:r>
            <a:r>
              <a:rPr lang="es-ES_tradnl" sz="3200" dirty="0" smtClean="0"/>
              <a:t>.</a:t>
            </a:r>
            <a:endParaRPr lang="es-EC" sz="3200" dirty="0"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MÉTODOS PARA ECUALIZAR</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857224" y="1357298"/>
            <a:ext cx="8001056"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r>
              <a:rPr lang="es-EC" sz="3000" b="1" dirty="0" smtClean="0">
                <a:solidFill>
                  <a:srgbClr val="FFC000"/>
                </a:solidFill>
              </a:rPr>
              <a:t>3.   Conseguir que todos los elementos se acoplen perfectamente en su propio rango de frecuencia.</a:t>
            </a:r>
          </a:p>
          <a:p>
            <a:pPr marL="514350" lvl="0" indent="-514350">
              <a:buFont typeface="Arial" pitchFamily="34" charset="0"/>
              <a:buChar char="•"/>
            </a:pPr>
            <a:endParaRPr lang="es-EC" sz="3000" dirty="0" smtClean="0"/>
          </a:p>
          <a:p>
            <a:pPr marL="514350" indent="-514350">
              <a:buFont typeface="Arial" pitchFamily="34" charset="0"/>
              <a:buChar char="•"/>
            </a:pPr>
            <a:r>
              <a:rPr lang="es-ES_tradnl" sz="3000" dirty="0" smtClean="0"/>
              <a:t>El proceso es empezar con la base rítmica e intentar que se distinga perfectamente el bajo del bombo. Para ello, no hay que amplificar la misma frecuencia en ambos instrumentos. Añadir el elemento principal, y los restantes ecualizándolos individualmente con atención al resultado final. </a:t>
            </a:r>
            <a:endParaRPr lang="es-EC" sz="3200" dirty="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REGLAS DE ORO</a:t>
            </a:r>
            <a:r>
              <a:rPr lang="es-ES" sz="4000" b="1" noProof="0" dirty="0" smtClean="0">
                <a:latin typeface="+mj-lt"/>
                <a:ea typeface="+mj-ea"/>
                <a:cs typeface="+mj-cs"/>
              </a:rPr>
              <a:t> PARA ECUALIZAR</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1785918" y="1357298"/>
            <a:ext cx="7072362"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endParaRPr lang="es-EC" sz="3000" dirty="0" smtClean="0"/>
          </a:p>
          <a:p>
            <a:pPr lvl="0">
              <a:buFont typeface="Arial" pitchFamily="34" charset="0"/>
              <a:buChar char="•"/>
            </a:pPr>
            <a:r>
              <a:rPr lang="es-ES_tradnl" sz="3000" dirty="0" smtClean="0"/>
              <a:t>Si el sonido es opaco o turbio atenuar alrededor de 250 </a:t>
            </a:r>
            <a:r>
              <a:rPr lang="es-ES_tradnl" sz="3000" dirty="0" err="1" smtClean="0"/>
              <a:t>Hz.</a:t>
            </a:r>
            <a:endParaRPr lang="es-EC" sz="3000" dirty="0" smtClean="0"/>
          </a:p>
          <a:p>
            <a:pPr lvl="0">
              <a:buFont typeface="Arial" pitchFamily="34" charset="0"/>
              <a:buChar char="•"/>
            </a:pPr>
            <a:r>
              <a:rPr lang="es-ES_tradnl" sz="3000" dirty="0" smtClean="0"/>
              <a:t>Si el sonido es demasiado “enlatado” o tipo “bocina” atenuar a 500 </a:t>
            </a:r>
            <a:r>
              <a:rPr lang="es-ES_tradnl" sz="3000" dirty="0" err="1" smtClean="0"/>
              <a:t>Hz.</a:t>
            </a:r>
            <a:endParaRPr lang="es-EC" sz="3000" dirty="0" smtClean="0"/>
          </a:p>
          <a:p>
            <a:pPr lvl="0">
              <a:buFont typeface="Arial" pitchFamily="34" charset="0"/>
              <a:buChar char="•"/>
            </a:pPr>
            <a:r>
              <a:rPr lang="es-ES_tradnl" sz="3000" dirty="0" smtClean="0"/>
              <a:t>Atenuar si se intenta que el sonido suene algo mejor.</a:t>
            </a:r>
            <a:endParaRPr lang="es-EC" sz="3000" dirty="0" smtClean="0"/>
          </a:p>
          <a:p>
            <a:pPr lvl="0">
              <a:buFont typeface="Arial" pitchFamily="34" charset="0"/>
              <a:buChar char="•"/>
            </a:pPr>
            <a:r>
              <a:rPr lang="es-ES_tradnl" sz="3000" dirty="0" smtClean="0"/>
              <a:t>Amplificar si se intenta que el sonido sea diferente.</a:t>
            </a:r>
            <a:endParaRPr lang="es-EC" sz="3000" dirty="0" smtClean="0"/>
          </a:p>
          <a:p>
            <a:pPr lvl="0">
              <a:buFont typeface="Arial" pitchFamily="34" charset="0"/>
              <a:buChar char="•"/>
            </a:pPr>
            <a:r>
              <a:rPr lang="es-ES_tradnl" sz="3000" dirty="0" smtClean="0"/>
              <a:t>No se debe amplificar algo que no está en primer plano</a:t>
            </a:r>
            <a:r>
              <a:rPr lang="es-ES_tradnl" sz="3200" dirty="0" smtClean="0"/>
              <a:t>.</a:t>
            </a:r>
            <a:endParaRPr lang="es-EC" sz="3200"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HERRAMIENTAS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7" name="6 Rectángulo"/>
          <p:cNvSpPr/>
          <p:nvPr/>
        </p:nvSpPr>
        <p:spPr>
          <a:xfrm>
            <a:off x="214282" y="5715016"/>
            <a:ext cx="3919792"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HARDWARE</a:t>
            </a:r>
            <a:endParaRPr lang="es-ES" sz="5400" b="1" cap="none" spc="0" dirty="0">
              <a:ln w="1905"/>
              <a:solidFill>
                <a:srgbClr val="FFC000"/>
              </a:solidFill>
              <a:effectLst>
                <a:innerShdw blurRad="69850" dist="43180" dir="5400000">
                  <a:srgbClr val="000000">
                    <a:alpha val="65000"/>
                  </a:srgbClr>
                </a:innerShdw>
              </a:effectLst>
            </a:endParaRPr>
          </a:p>
        </p:txBody>
      </p:sp>
      <p:pic>
        <p:nvPicPr>
          <p:cNvPr id="8" name="7 Imagen" descr="C:\Documents and Settings\Daniela\Escritorio\topico sonido\imagenes\DEQ830.JPG"/>
          <p:cNvPicPr/>
          <p:nvPr/>
        </p:nvPicPr>
        <p:blipFill>
          <a:blip r:embed="rId3"/>
          <a:srcRect/>
          <a:stretch>
            <a:fillRect/>
          </a:stretch>
        </p:blipFill>
        <p:spPr bwMode="auto">
          <a:xfrm>
            <a:off x="857224" y="1714488"/>
            <a:ext cx="7086585" cy="22145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10 CuadroTexto"/>
          <p:cNvSpPr txBox="1"/>
          <p:nvPr/>
        </p:nvSpPr>
        <p:spPr>
          <a:xfrm>
            <a:off x="4071934" y="4333410"/>
            <a:ext cx="3929090" cy="738664"/>
          </a:xfrm>
          <a:prstGeom prst="rect">
            <a:avLst/>
          </a:prstGeom>
          <a:noFill/>
        </p:spPr>
        <p:txBody>
          <a:bodyPr wrap="square" rtlCol="0">
            <a:spAutoFit/>
          </a:bodyPr>
          <a:lstStyle/>
          <a:p>
            <a:r>
              <a:rPr lang="es-ES_tradnl" sz="2400" b="1" dirty="0" smtClean="0"/>
              <a:t>Ecualizador DEQ830 (Alesis)</a:t>
            </a:r>
            <a:endParaRPr lang="es-EC" sz="2400" b="1" dirty="0" smtClean="0"/>
          </a:p>
          <a:p>
            <a:endParaRPr lang="es-EC"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HERRAMIENTAS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7" name="6 Rectángulo"/>
          <p:cNvSpPr/>
          <p:nvPr/>
        </p:nvSpPr>
        <p:spPr>
          <a:xfrm>
            <a:off x="214282" y="5715016"/>
            <a:ext cx="3730637"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SOFTWARE</a:t>
            </a:r>
            <a:endParaRPr lang="es-ES" sz="5400" b="1" cap="none" spc="0" dirty="0">
              <a:ln w="1905"/>
              <a:solidFill>
                <a:srgbClr val="FFC000"/>
              </a:solidFill>
              <a:effectLst>
                <a:innerShdw blurRad="69850" dist="43180" dir="5400000">
                  <a:srgbClr val="000000">
                    <a:alpha val="65000"/>
                  </a:srgbClr>
                </a:innerShdw>
              </a:effectLst>
            </a:endParaRPr>
          </a:p>
        </p:txBody>
      </p:sp>
      <p:sp>
        <p:nvSpPr>
          <p:cNvPr id="11" name="10 CuadroTexto"/>
          <p:cNvSpPr txBox="1"/>
          <p:nvPr/>
        </p:nvSpPr>
        <p:spPr>
          <a:xfrm>
            <a:off x="500034" y="4643446"/>
            <a:ext cx="3929090" cy="461665"/>
          </a:xfrm>
          <a:prstGeom prst="rect">
            <a:avLst/>
          </a:prstGeom>
          <a:noFill/>
        </p:spPr>
        <p:txBody>
          <a:bodyPr wrap="square" rtlCol="0">
            <a:spAutoFit/>
          </a:bodyPr>
          <a:lstStyle/>
          <a:p>
            <a:r>
              <a:rPr lang="es-EC" sz="2400" b="1" dirty="0" smtClean="0"/>
              <a:t>Plug-in EQ III</a:t>
            </a:r>
            <a:endParaRPr lang="es-EC" b="1" dirty="0"/>
          </a:p>
        </p:txBody>
      </p:sp>
      <p:pic>
        <p:nvPicPr>
          <p:cNvPr id="9" name="8 Imagen" descr="C:\Documents and Settings\Daniela\Escritorio\topico sonido\imagenes\ecualizador plugin.bmp"/>
          <p:cNvPicPr/>
          <p:nvPr/>
        </p:nvPicPr>
        <p:blipFill>
          <a:blip r:embed="rId3"/>
          <a:srcRect/>
          <a:stretch>
            <a:fillRect/>
          </a:stretch>
        </p:blipFill>
        <p:spPr bwMode="auto">
          <a:xfrm>
            <a:off x="500034" y="1571612"/>
            <a:ext cx="4135855" cy="29289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12 Imagen" descr="C:\Documents and Settings\Daniela\Escritorio\topico sonido\imagenes\Screenshots_sshot_big_q10_01.jpg"/>
          <p:cNvPicPr/>
          <p:nvPr/>
        </p:nvPicPr>
        <p:blipFill>
          <a:blip r:embed="rId4"/>
          <a:srcRect/>
          <a:stretch>
            <a:fillRect/>
          </a:stretch>
        </p:blipFill>
        <p:spPr bwMode="auto">
          <a:xfrm>
            <a:off x="5500694" y="1500174"/>
            <a:ext cx="3092285" cy="30163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13 CuadroTexto"/>
          <p:cNvSpPr txBox="1"/>
          <p:nvPr/>
        </p:nvSpPr>
        <p:spPr>
          <a:xfrm>
            <a:off x="4857752" y="4643446"/>
            <a:ext cx="3929090" cy="830997"/>
          </a:xfrm>
          <a:prstGeom prst="rect">
            <a:avLst/>
          </a:prstGeom>
          <a:noFill/>
        </p:spPr>
        <p:txBody>
          <a:bodyPr wrap="square" rtlCol="0">
            <a:spAutoFit/>
          </a:bodyPr>
          <a:lstStyle/>
          <a:p>
            <a:r>
              <a:rPr lang="es-ES_tradnl" sz="2400" b="1" dirty="0" smtClean="0"/>
              <a:t>Ecualizador Paragráfico Q10 (Waves)</a:t>
            </a:r>
            <a:endParaRPr lang="es-EC" b="1"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ELEMENTO CUARTO</a:t>
            </a:r>
            <a:endParaRPr lang="es-EC" sz="6200" dirty="0"/>
          </a:p>
        </p:txBody>
      </p:sp>
      <p:sp>
        <p:nvSpPr>
          <p:cNvPr id="5" name="1 Título"/>
          <p:cNvSpPr txBox="1">
            <a:spLocks/>
          </p:cNvSpPr>
          <p:nvPr/>
        </p:nvSpPr>
        <p:spPr>
          <a:xfrm>
            <a:off x="642910" y="1500174"/>
            <a:ext cx="7858180" cy="100013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500" b="1" dirty="0" smtClean="0">
                <a:solidFill>
                  <a:schemeClr val="accent1">
                    <a:satMod val="150000"/>
                  </a:schemeClr>
                </a:solidFill>
                <a:latin typeface="+mj-lt"/>
                <a:ea typeface="+mj-ea"/>
                <a:cs typeface="+mj-cs"/>
              </a:rPr>
              <a:t>DIMENSIÓN O EFECTOS</a:t>
            </a:r>
          </a:p>
        </p:txBody>
      </p:sp>
      <p:sp>
        <p:nvSpPr>
          <p:cNvPr id="8" name="1 Título"/>
          <p:cNvSpPr txBox="1">
            <a:spLocks/>
          </p:cNvSpPr>
          <p:nvPr/>
        </p:nvSpPr>
        <p:spPr>
          <a:xfrm>
            <a:off x="4429124" y="2357430"/>
            <a:ext cx="4143404" cy="228601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200" dirty="0" smtClean="0">
                <a:solidFill>
                  <a:schemeClr val="bg1"/>
                </a:solidFill>
              </a:rPr>
              <a:t>La dimensión es  la recreación de un ambiente acústico determinado</a:t>
            </a:r>
            <a:r>
              <a:rPr lang="es-ES_tradnl" sz="3000" dirty="0" smtClean="0">
                <a:solidFill>
                  <a:schemeClr val="bg1"/>
                </a:solidFill>
              </a:rPr>
              <a:t>.</a:t>
            </a:r>
            <a:endParaRPr lang="es-EC" sz="3000"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EVOLUC</a:t>
            </a:r>
            <a:r>
              <a:rPr kumimoji="0" lang="es-ES" sz="4000" b="1" i="0" u="none" strike="noStrike" kern="1200" cap="none" spc="0" normalizeH="0" baseline="0" noProof="0" dirty="0" smtClean="0">
                <a:ln>
                  <a:noFill/>
                </a:ln>
                <a:effectLst/>
                <a:uLnTx/>
                <a:uFillTx/>
                <a:latin typeface="+mj-lt"/>
                <a:ea typeface="+mj-ea"/>
                <a:cs typeface="+mj-cs"/>
              </a:rPr>
              <a:t>IÓN</a:t>
            </a:r>
            <a:endParaRPr kumimoji="0" lang="es-EC" sz="4000" b="1" i="0" u="none" strike="noStrike" kern="1200" cap="none" spc="0" normalizeH="0" baseline="0" noProof="0" dirty="0">
              <a:ln>
                <a:noFill/>
              </a:ln>
              <a:effectLst/>
              <a:uLnTx/>
              <a:uFillTx/>
              <a:latin typeface="+mj-lt"/>
              <a:ea typeface="+mj-ea"/>
              <a:cs typeface="+mj-cs"/>
            </a:endParaRPr>
          </a:p>
        </p:txBody>
      </p:sp>
      <p:pic>
        <p:nvPicPr>
          <p:cNvPr id="8" name="7 Imagen" descr="C:\Users\Invitado\Desktop\sonido topico\imagenes\figura 1-3.jpg"/>
          <p:cNvPicPr/>
          <p:nvPr/>
        </p:nvPicPr>
        <p:blipFill>
          <a:blip r:embed="rId3"/>
          <a:srcRect/>
          <a:stretch>
            <a:fillRect/>
          </a:stretch>
        </p:blipFill>
        <p:spPr bwMode="auto">
          <a:xfrm>
            <a:off x="3786182" y="1643050"/>
            <a:ext cx="4500594" cy="32851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1 Título"/>
          <p:cNvSpPr txBox="1">
            <a:spLocks/>
          </p:cNvSpPr>
          <p:nvPr/>
        </p:nvSpPr>
        <p:spPr>
          <a:xfrm>
            <a:off x="4929190" y="5000636"/>
            <a:ext cx="2214578" cy="71438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tabLst/>
              <a:defRPr/>
            </a:pPr>
            <a:r>
              <a:rPr lang="en-US" sz="2400" dirty="0" smtClean="0">
                <a:solidFill>
                  <a:srgbClr val="FFC000"/>
                </a:solidFill>
                <a:latin typeface="+mj-lt"/>
                <a:ea typeface="+mj-ea"/>
                <a:cs typeface="+mj-cs"/>
              </a:rPr>
              <a:t>Atari 520ST</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000" dirty="0" smtClean="0">
              <a:solidFill>
                <a:srgbClr val="FFC000"/>
              </a:solidFill>
              <a:latin typeface="+mj-lt"/>
              <a:ea typeface="+mj-ea"/>
              <a:cs typeface="+mj-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EFECTOS REALES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3357554" y="857232"/>
            <a:ext cx="5429288" cy="507209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000" dirty="0" smtClean="0"/>
              <a:t>Son aquellos sonidos que se extraen directamente del medio real, mediante la grabación. Por ejemplo: el canto de los pájaros, el ruido del tráfico, etcétera.</a:t>
            </a:r>
            <a:endParaRPr lang="es-EC" sz="3000" dirty="0" smtClean="0"/>
          </a:p>
          <a:p>
            <a:r>
              <a:rPr lang="es-ES_tradnl" sz="3000" dirty="0" smtClean="0"/>
              <a:t>Estos efectos son muy conocidos y utilizados en la producción de radio, televisión y cine. Sirven para recrear objetos o ambientes, lo más fiel posible a los reales. </a:t>
            </a:r>
            <a:endParaRPr lang="es-EC" sz="3000"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EFECTOS GENERADOS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928926" y="857232"/>
            <a:ext cx="5857916" cy="507209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buFont typeface="Arial" pitchFamily="34" charset="0"/>
              <a:buChar char="•"/>
            </a:pPr>
            <a:r>
              <a:rPr lang="es-ES_tradnl" sz="3200" dirty="0" smtClean="0"/>
              <a:t> Efectos de sonido creados por el hombre. Ej.:</a:t>
            </a:r>
          </a:p>
          <a:p>
            <a:r>
              <a:rPr lang="es-ES_tradnl" sz="3200" dirty="0" smtClean="0"/>
              <a:t>El fuego      papel celofán arrugado</a:t>
            </a:r>
          </a:p>
          <a:p>
            <a:pPr>
              <a:buFont typeface="Arial" pitchFamily="34" charset="0"/>
              <a:buChar char="•"/>
            </a:pPr>
            <a:r>
              <a:rPr lang="es-ES_tradnl" sz="3200" dirty="0" smtClean="0"/>
              <a:t> Efectos que proporcionan el sonido característico de un determinado estilo musical. </a:t>
            </a:r>
            <a:endParaRPr lang="es-EC" sz="3000" dirty="0"/>
          </a:p>
        </p:txBody>
      </p:sp>
      <p:sp>
        <p:nvSpPr>
          <p:cNvPr id="7" name="6 Flecha derecha"/>
          <p:cNvSpPr/>
          <p:nvPr/>
        </p:nvSpPr>
        <p:spPr>
          <a:xfrm>
            <a:off x="4429124" y="3071810"/>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EFECTOS GENERADOS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786050" y="1357298"/>
            <a:ext cx="6072230"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Sirve para simular que lo que se oye está en un ambiente o localidad determinada.</a:t>
            </a:r>
          </a:p>
          <a:p>
            <a:pPr marL="514350" indent="-514350">
              <a:buFont typeface="Arial" pitchFamily="34" charset="0"/>
              <a:buChar char="•"/>
            </a:pPr>
            <a:r>
              <a:rPr lang="es-ES_tradnl" sz="3000" dirty="0" smtClean="0"/>
              <a:t> Se utiliza para darle presencia al sonido de un instrumento musical.</a:t>
            </a:r>
          </a:p>
        </p:txBody>
      </p:sp>
      <p:sp>
        <p:nvSpPr>
          <p:cNvPr id="8" name="7 Rectángulo"/>
          <p:cNvSpPr/>
          <p:nvPr/>
        </p:nvSpPr>
        <p:spPr>
          <a:xfrm>
            <a:off x="214282" y="5715016"/>
            <a:ext cx="8685070"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REVERB (REVERBERACIÓN)</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EFECTOS GENERADOS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3357554" y="1357298"/>
            <a:ext cx="5500726"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Algoritmo de la reverberación</a:t>
            </a:r>
          </a:p>
          <a:p>
            <a:pPr marL="514350" indent="-514350">
              <a:buFont typeface="Arial" pitchFamily="34" charset="0"/>
              <a:buChar char="•"/>
            </a:pPr>
            <a:r>
              <a:rPr lang="es-ES_tradnl" sz="3000" dirty="0" smtClean="0"/>
              <a:t> Control Size (Control de tamaño)</a:t>
            </a:r>
          </a:p>
          <a:p>
            <a:pPr marL="514350" indent="-514350">
              <a:buFont typeface="Arial" pitchFamily="34" charset="0"/>
              <a:buChar char="•"/>
            </a:pPr>
            <a:r>
              <a:rPr lang="es-ES_tradnl" sz="3000" dirty="0" smtClean="0"/>
              <a:t> Decay (Decaimiento)</a:t>
            </a:r>
          </a:p>
          <a:p>
            <a:pPr marL="514350" indent="-514350">
              <a:buFont typeface="Arial" pitchFamily="34" charset="0"/>
              <a:buChar char="•"/>
            </a:pPr>
            <a:r>
              <a:rPr lang="es-ES_tradnl" sz="3000" dirty="0" smtClean="0"/>
              <a:t> Damp (Amortiguación)</a:t>
            </a:r>
          </a:p>
          <a:p>
            <a:pPr marL="514350" indent="-514350">
              <a:buFont typeface="Arial" pitchFamily="34" charset="0"/>
              <a:buChar char="•"/>
            </a:pPr>
            <a:r>
              <a:rPr lang="es-ES_tradnl" sz="3000" dirty="0" smtClean="0"/>
              <a:t> Dry / Wet (Seco / Húmedo)</a:t>
            </a:r>
          </a:p>
        </p:txBody>
      </p:sp>
      <p:sp>
        <p:nvSpPr>
          <p:cNvPr id="8" name="7 Rectángulo"/>
          <p:cNvSpPr/>
          <p:nvPr/>
        </p:nvSpPr>
        <p:spPr>
          <a:xfrm>
            <a:off x="214282" y="5715016"/>
            <a:ext cx="723826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PARÁMETROS (Reverb)</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EFECTOS GENERADOS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3214678" y="1357298"/>
            <a:ext cx="5643602"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No confundir con el efecto Echo (Eco).</a:t>
            </a:r>
          </a:p>
          <a:p>
            <a:pPr marL="514350" indent="-514350">
              <a:buFont typeface="Arial" pitchFamily="34" charset="0"/>
              <a:buChar char="•"/>
            </a:pPr>
            <a:r>
              <a:rPr lang="es-ES_tradnl" sz="3000" dirty="0" smtClean="0"/>
              <a:t> El Delay proporciona más cuerpo a la señal, a diferencia del Echo, que no lo hace.</a:t>
            </a:r>
          </a:p>
          <a:p>
            <a:pPr marL="514350" indent="-514350">
              <a:buFont typeface="Arial" pitchFamily="34" charset="0"/>
              <a:buChar char="•"/>
            </a:pPr>
            <a:r>
              <a:rPr lang="es-ES_tradnl" sz="3000" dirty="0" smtClean="0"/>
              <a:t> El Echo tiene mayor tiempo de retraso que el Delay.</a:t>
            </a:r>
          </a:p>
        </p:txBody>
      </p:sp>
      <p:sp>
        <p:nvSpPr>
          <p:cNvPr id="8" name="7 Rectángulo"/>
          <p:cNvSpPr/>
          <p:nvPr/>
        </p:nvSpPr>
        <p:spPr>
          <a:xfrm>
            <a:off x="214282" y="5715016"/>
            <a:ext cx="587949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DELAY (RETARDO)</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EFECTOS GENERADOS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3357554" y="1357298"/>
            <a:ext cx="5500726"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Feedback (Retroalimentación)</a:t>
            </a:r>
          </a:p>
          <a:p>
            <a:pPr marL="514350" indent="-514350">
              <a:buFont typeface="Arial" pitchFamily="34" charset="0"/>
              <a:buChar char="•"/>
            </a:pPr>
            <a:r>
              <a:rPr lang="es-ES_tradnl" sz="3000" dirty="0" smtClean="0"/>
              <a:t> Pan (Paneo)</a:t>
            </a:r>
          </a:p>
          <a:p>
            <a:pPr marL="514350" indent="-514350">
              <a:buFont typeface="Arial" pitchFamily="34" charset="0"/>
              <a:buChar char="•"/>
            </a:pPr>
            <a:r>
              <a:rPr lang="es-ES_tradnl" sz="3000" dirty="0" smtClean="0"/>
              <a:t> Dry / Wet (Seco / Húmedo)</a:t>
            </a:r>
          </a:p>
          <a:p>
            <a:endParaRPr lang="es-ES_tradnl" sz="3000" dirty="0" smtClean="0"/>
          </a:p>
        </p:txBody>
      </p:sp>
      <p:sp>
        <p:nvSpPr>
          <p:cNvPr id="8" name="7 Rectángulo"/>
          <p:cNvSpPr/>
          <p:nvPr/>
        </p:nvSpPr>
        <p:spPr>
          <a:xfrm>
            <a:off x="214282" y="5715016"/>
            <a:ext cx="687598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PARÁMETROS (Delay)</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EFECTOS GENERADOS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786050" y="1357298"/>
            <a:ext cx="6072230"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Simula un coro. </a:t>
            </a:r>
          </a:p>
          <a:p>
            <a:pPr marL="514350" indent="-514350">
              <a:buFont typeface="Arial" pitchFamily="34" charset="0"/>
              <a:buChar char="•"/>
            </a:pPr>
            <a:r>
              <a:rPr lang="es-ES_tradnl" sz="3000" dirty="0" smtClean="0"/>
              <a:t> Da mayor profundidad a la señal tratada.</a:t>
            </a:r>
          </a:p>
          <a:p>
            <a:pPr marL="514350" indent="-514350">
              <a:buFont typeface="Arial" pitchFamily="34" charset="0"/>
              <a:buChar char="•"/>
            </a:pPr>
            <a:r>
              <a:rPr lang="es-ES_tradnl" sz="3000" dirty="0" smtClean="0"/>
              <a:t> Divide la señal en tres partes que se colocan en el centro, izquierda y derecha del panorama estéreo.</a:t>
            </a:r>
          </a:p>
          <a:p>
            <a:pPr marL="514350" indent="-514350">
              <a:buFont typeface="Arial" pitchFamily="34" charset="0"/>
              <a:buChar char="•"/>
            </a:pPr>
            <a:r>
              <a:rPr lang="es-ES_tradnl" sz="3000" dirty="0" smtClean="0"/>
              <a:t> El oscilador de baja frecuencia (LFO) permite que las variaciones de tono sean mínimas.</a:t>
            </a:r>
          </a:p>
        </p:txBody>
      </p:sp>
      <p:sp>
        <p:nvSpPr>
          <p:cNvPr id="8" name="7 Rectángulo"/>
          <p:cNvSpPr/>
          <p:nvPr/>
        </p:nvSpPr>
        <p:spPr>
          <a:xfrm>
            <a:off x="214282" y="5715016"/>
            <a:ext cx="2898550"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CHORUS</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EFECTOS GENERADOS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3214678" y="1357298"/>
            <a:ext cx="5643602"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Es un efecto típico de las guitarras eléctricas.</a:t>
            </a:r>
          </a:p>
          <a:p>
            <a:pPr marL="514350" indent="-514350">
              <a:buFont typeface="Arial" pitchFamily="34" charset="0"/>
              <a:buChar char="•"/>
            </a:pPr>
            <a:r>
              <a:rPr lang="es-ES_tradnl" sz="3000" dirty="0" smtClean="0"/>
              <a:t>  Resulta de la combinación del uso del efecto de retardo y el LFO.</a:t>
            </a:r>
          </a:p>
        </p:txBody>
      </p:sp>
      <p:sp>
        <p:nvSpPr>
          <p:cNvPr id="8" name="7 Rectángulo"/>
          <p:cNvSpPr/>
          <p:nvPr/>
        </p:nvSpPr>
        <p:spPr>
          <a:xfrm>
            <a:off x="214282" y="5715016"/>
            <a:ext cx="316785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FLANGER</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EFECTOS GENERADOS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3214678" y="1357298"/>
            <a:ext cx="5643602" cy="421484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S_tradnl" sz="3000" dirty="0" smtClean="0"/>
              <a:t>  Aumenta la intensidad abruptamente a una pequeña porción del espectro de frecuencias de la señal.</a:t>
            </a:r>
          </a:p>
          <a:p>
            <a:pPr marL="514350" indent="-514350">
              <a:buFont typeface="Arial" pitchFamily="34" charset="0"/>
              <a:buChar char="•"/>
            </a:pPr>
            <a:endParaRPr lang="es-ES_tradnl" sz="3000" dirty="0" smtClean="0"/>
          </a:p>
          <a:p>
            <a:pPr marL="514350" indent="-514350">
              <a:buFont typeface="Arial" pitchFamily="34" charset="0"/>
              <a:buChar char="•"/>
            </a:pPr>
            <a:r>
              <a:rPr lang="es-ES_tradnl" sz="3000" dirty="0" smtClean="0"/>
              <a:t>Se utiliza poco, principalmente en música electrónica. Es apreciado por los guitarristas.</a:t>
            </a:r>
          </a:p>
        </p:txBody>
      </p:sp>
      <p:sp>
        <p:nvSpPr>
          <p:cNvPr id="8" name="7 Rectángulo"/>
          <p:cNvSpPr/>
          <p:nvPr/>
        </p:nvSpPr>
        <p:spPr>
          <a:xfrm>
            <a:off x="214282" y="5715016"/>
            <a:ext cx="2765501"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PHASER</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HERRAMIENTAS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7" name="6 Rectángulo"/>
          <p:cNvSpPr/>
          <p:nvPr/>
        </p:nvSpPr>
        <p:spPr>
          <a:xfrm>
            <a:off x="214282" y="5715016"/>
            <a:ext cx="3919792"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HARDWARE</a:t>
            </a:r>
            <a:endParaRPr lang="es-ES" sz="5400" b="1" cap="none" spc="0" dirty="0">
              <a:ln w="1905"/>
              <a:solidFill>
                <a:srgbClr val="FFC000"/>
              </a:solidFill>
              <a:effectLst>
                <a:innerShdw blurRad="69850" dist="43180" dir="5400000">
                  <a:srgbClr val="000000">
                    <a:alpha val="65000"/>
                  </a:srgbClr>
                </a:innerShdw>
              </a:effectLst>
            </a:endParaRPr>
          </a:p>
        </p:txBody>
      </p:sp>
      <p:sp>
        <p:nvSpPr>
          <p:cNvPr id="11" name="10 CuadroTexto"/>
          <p:cNvSpPr txBox="1"/>
          <p:nvPr/>
        </p:nvSpPr>
        <p:spPr>
          <a:xfrm>
            <a:off x="2643174" y="3929066"/>
            <a:ext cx="5357850" cy="738664"/>
          </a:xfrm>
          <a:prstGeom prst="rect">
            <a:avLst/>
          </a:prstGeom>
          <a:noFill/>
        </p:spPr>
        <p:txBody>
          <a:bodyPr wrap="square" rtlCol="0">
            <a:spAutoFit/>
          </a:bodyPr>
          <a:lstStyle/>
          <a:p>
            <a:r>
              <a:rPr lang="es-ES_tradnl" sz="2400" b="1" dirty="0" smtClean="0"/>
              <a:t>Procesador de efectos PCM2 (Lexicon)</a:t>
            </a:r>
            <a:endParaRPr lang="es-EC" sz="2400" b="1" dirty="0" smtClean="0"/>
          </a:p>
          <a:p>
            <a:endParaRPr lang="es-EC" dirty="0"/>
          </a:p>
        </p:txBody>
      </p:sp>
      <p:pic>
        <p:nvPicPr>
          <p:cNvPr id="9" name="8 Imagen" descr="C:\Documents and Settings\Daniela\Escritorio\topico sonido\imagenes\68944_l.jpg"/>
          <p:cNvPicPr/>
          <p:nvPr/>
        </p:nvPicPr>
        <p:blipFill>
          <a:blip r:embed="rId3"/>
          <a:srcRect/>
          <a:stretch>
            <a:fillRect/>
          </a:stretch>
        </p:blipFill>
        <p:spPr bwMode="auto">
          <a:xfrm>
            <a:off x="928662" y="2114917"/>
            <a:ext cx="6876215" cy="15283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p:txBody>
          <a:bodyPr/>
          <a:lstStyle/>
          <a:p>
            <a:r>
              <a:rPr lang="es-EC" dirty="0" smtClean="0"/>
              <a:t> </a:t>
            </a:r>
            <a:endParaRPr lang="es-EC" dirty="0"/>
          </a:p>
        </p:txBody>
      </p:sp>
      <p:sp>
        <p:nvSpPr>
          <p:cNvPr id="10" name="1 Título"/>
          <p:cNvSpPr txBox="1">
            <a:spLocks/>
          </p:cNvSpPr>
          <p:nvPr/>
        </p:nvSpPr>
        <p:spPr>
          <a:xfrm>
            <a:off x="571472" y="285728"/>
            <a:ext cx="5857916"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EVOLUC</a:t>
            </a:r>
            <a:r>
              <a:rPr kumimoji="0" lang="es-ES" sz="4000" b="1" i="0" u="none" strike="noStrike" kern="1200" cap="none" spc="0" normalizeH="0" baseline="0" noProof="0" dirty="0" smtClean="0">
                <a:ln>
                  <a:noFill/>
                </a:ln>
                <a:effectLst/>
                <a:uLnTx/>
                <a:uFillTx/>
                <a:latin typeface="+mj-lt"/>
                <a:ea typeface="+mj-ea"/>
                <a:cs typeface="+mj-cs"/>
              </a:rPr>
              <a:t>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7" name="1 Título"/>
          <p:cNvSpPr txBox="1">
            <a:spLocks/>
          </p:cNvSpPr>
          <p:nvPr/>
        </p:nvSpPr>
        <p:spPr>
          <a:xfrm>
            <a:off x="3000364" y="1071546"/>
            <a:ext cx="5572164" cy="500066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indent="-514350">
              <a:buFont typeface="Arial" pitchFamily="34" charset="0"/>
              <a:buChar char="•"/>
            </a:pPr>
            <a:r>
              <a:rPr lang="es-EC" sz="3000" dirty="0" err="1" smtClean="0"/>
              <a:t>Realtime</a:t>
            </a:r>
            <a:r>
              <a:rPr lang="es-EC" sz="3000" dirty="0" smtClean="0"/>
              <a:t> audio plugins de Pro Tools III.</a:t>
            </a:r>
          </a:p>
          <a:p>
            <a:pPr marL="514350" indent="-514350">
              <a:buFont typeface="Arial" pitchFamily="34" charset="0"/>
              <a:buChar char="•"/>
            </a:pPr>
            <a:r>
              <a:rPr lang="es-EC" sz="3000" dirty="0" err="1" smtClean="0"/>
              <a:t>Steinberg</a:t>
            </a:r>
            <a:r>
              <a:rPr lang="es-EC" sz="3000" dirty="0" smtClean="0"/>
              <a:t>       Cubase VST (Virtual Studio </a:t>
            </a:r>
            <a:r>
              <a:rPr lang="es-EC" sz="3000" dirty="0" err="1" smtClean="0"/>
              <a:t>Technology</a:t>
            </a:r>
            <a:r>
              <a:rPr lang="es-EC" sz="3000" dirty="0" smtClean="0"/>
              <a:t>), pioneros de audio plugins.</a:t>
            </a:r>
          </a:p>
          <a:p>
            <a:pPr marL="514350" indent="-514350">
              <a:buFont typeface="Arial" pitchFamily="34" charset="0"/>
              <a:buChar char="•"/>
            </a:pPr>
            <a:r>
              <a:rPr lang="es-EC" sz="3000" dirty="0" smtClean="0"/>
              <a:t> Calidad y cantidad de dispositivos de mezcla no competían con un estudio profesional.</a:t>
            </a:r>
          </a:p>
          <a:p>
            <a:pPr marL="514350" indent="-514350">
              <a:buFont typeface="Arial" pitchFamily="34" charset="0"/>
              <a:buChar char="•"/>
            </a:pPr>
            <a:r>
              <a:rPr lang="es-EC" sz="3000" dirty="0" smtClean="0"/>
              <a:t> Tecnología DAW</a:t>
            </a:r>
          </a:p>
          <a:p>
            <a:pPr marL="514350" indent="-514350"/>
            <a:r>
              <a:rPr lang="es-EC" sz="3000" dirty="0" smtClean="0"/>
              <a:t>       (Digital Audio Workstation).</a:t>
            </a:r>
          </a:p>
        </p:txBody>
      </p:sp>
      <p:sp>
        <p:nvSpPr>
          <p:cNvPr id="11" name="10 Flecha derecha"/>
          <p:cNvSpPr/>
          <p:nvPr/>
        </p:nvSpPr>
        <p:spPr>
          <a:xfrm>
            <a:off x="5286380" y="2143116"/>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HERRAMIENTAS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7" name="6 Rectángulo"/>
          <p:cNvSpPr/>
          <p:nvPr/>
        </p:nvSpPr>
        <p:spPr>
          <a:xfrm>
            <a:off x="214282" y="5715016"/>
            <a:ext cx="3730637"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SOFTWARE</a:t>
            </a:r>
            <a:endParaRPr lang="es-ES" sz="5400" b="1" cap="none" spc="0" dirty="0">
              <a:ln w="1905"/>
              <a:solidFill>
                <a:srgbClr val="FFC000"/>
              </a:solidFill>
              <a:effectLst>
                <a:innerShdw blurRad="69850" dist="43180" dir="5400000">
                  <a:srgbClr val="000000">
                    <a:alpha val="65000"/>
                  </a:srgbClr>
                </a:innerShdw>
              </a:effectLst>
            </a:endParaRPr>
          </a:p>
        </p:txBody>
      </p:sp>
      <p:sp>
        <p:nvSpPr>
          <p:cNvPr id="14" name="13 CuadroTexto"/>
          <p:cNvSpPr txBox="1"/>
          <p:nvPr/>
        </p:nvSpPr>
        <p:spPr>
          <a:xfrm>
            <a:off x="3571868" y="4500570"/>
            <a:ext cx="3929090" cy="830997"/>
          </a:xfrm>
          <a:prstGeom prst="rect">
            <a:avLst/>
          </a:prstGeom>
          <a:noFill/>
        </p:spPr>
        <p:txBody>
          <a:bodyPr wrap="square" rtlCol="0">
            <a:spAutoFit/>
          </a:bodyPr>
          <a:lstStyle/>
          <a:p>
            <a:r>
              <a:rPr lang="es-ES_tradnl" sz="2400" b="1" dirty="0" smtClean="0"/>
              <a:t>Renaissance Reverberator (WAVES)</a:t>
            </a:r>
            <a:endParaRPr lang="es-EC" sz="2400" b="1" dirty="0"/>
          </a:p>
        </p:txBody>
      </p:sp>
      <p:pic>
        <p:nvPicPr>
          <p:cNvPr id="15" name="14 Imagen" descr="C:\Documents and Settings\Daniela\Escritorio\topico sonido\imagenes\sshot_big_ren_verb01.jpg"/>
          <p:cNvPicPr/>
          <p:nvPr/>
        </p:nvPicPr>
        <p:blipFill>
          <a:blip r:embed="rId3"/>
          <a:srcRect/>
          <a:stretch>
            <a:fillRect/>
          </a:stretch>
        </p:blipFill>
        <p:spPr bwMode="auto">
          <a:xfrm>
            <a:off x="1500166" y="1357298"/>
            <a:ext cx="5808044" cy="29289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HERRAMIENTAS </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7" name="6 Rectángulo"/>
          <p:cNvSpPr/>
          <p:nvPr/>
        </p:nvSpPr>
        <p:spPr>
          <a:xfrm>
            <a:off x="214282" y="5715016"/>
            <a:ext cx="3730637"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SOFTWARE</a:t>
            </a:r>
            <a:endParaRPr lang="es-ES" sz="5400" b="1" cap="none" spc="0" dirty="0">
              <a:ln w="1905"/>
              <a:solidFill>
                <a:srgbClr val="FFC000"/>
              </a:solidFill>
              <a:effectLst>
                <a:innerShdw blurRad="69850" dist="43180" dir="5400000">
                  <a:srgbClr val="000000">
                    <a:alpha val="65000"/>
                  </a:srgbClr>
                </a:innerShdw>
              </a:effectLst>
            </a:endParaRPr>
          </a:p>
        </p:txBody>
      </p:sp>
      <p:sp>
        <p:nvSpPr>
          <p:cNvPr id="14" name="13 CuadroTexto"/>
          <p:cNvSpPr txBox="1"/>
          <p:nvPr/>
        </p:nvSpPr>
        <p:spPr>
          <a:xfrm>
            <a:off x="3428992" y="4857760"/>
            <a:ext cx="3929090" cy="830997"/>
          </a:xfrm>
          <a:prstGeom prst="rect">
            <a:avLst/>
          </a:prstGeom>
          <a:noFill/>
        </p:spPr>
        <p:txBody>
          <a:bodyPr wrap="square" rtlCol="0">
            <a:spAutoFit/>
          </a:bodyPr>
          <a:lstStyle/>
          <a:p>
            <a:r>
              <a:rPr lang="en-US" sz="2400" b="1" dirty="0" smtClean="0"/>
              <a:t>Plug-in Mod Delay II</a:t>
            </a:r>
            <a:r>
              <a:rPr lang="es-ES_tradnl" sz="2400" b="1" dirty="0" smtClean="0"/>
              <a:t> (para Pro Tools)</a:t>
            </a:r>
            <a:endParaRPr lang="es-EC" sz="2400" b="1" dirty="0"/>
          </a:p>
        </p:txBody>
      </p:sp>
      <p:pic>
        <p:nvPicPr>
          <p:cNvPr id="9" name="8 Imagen" descr="C:\Documents and Settings\Daniela\Escritorio\topico sonido\imagenes\delay plugin.bmp"/>
          <p:cNvPicPr/>
          <p:nvPr/>
        </p:nvPicPr>
        <p:blipFill>
          <a:blip r:embed="rId3"/>
          <a:srcRect/>
          <a:stretch>
            <a:fillRect/>
          </a:stretch>
        </p:blipFill>
        <p:spPr bwMode="auto">
          <a:xfrm>
            <a:off x="3000364" y="1214422"/>
            <a:ext cx="3786214" cy="3643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niela\Escritorio\PRESENTACION TESIS\INTR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Rectángulo redondeado"/>
          <p:cNvSpPr/>
          <p:nvPr/>
        </p:nvSpPr>
        <p:spPr>
          <a:xfrm>
            <a:off x="428596" y="642918"/>
            <a:ext cx="8286808" cy="857256"/>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500034" y="428604"/>
            <a:ext cx="8186766" cy="1285860"/>
          </a:xfrm>
        </p:spPr>
        <p:txBody>
          <a:bodyPr>
            <a:noAutofit/>
          </a:bodyPr>
          <a:lstStyle/>
          <a:p>
            <a:pPr algn="ctr"/>
            <a:r>
              <a:rPr lang="es-ES" sz="6200" dirty="0" smtClean="0"/>
              <a:t>ELEMENTO QUINTO</a:t>
            </a:r>
            <a:endParaRPr lang="es-EC" sz="6200" dirty="0"/>
          </a:p>
        </p:txBody>
      </p:sp>
      <p:sp>
        <p:nvSpPr>
          <p:cNvPr id="5" name="1 Título"/>
          <p:cNvSpPr txBox="1">
            <a:spLocks/>
          </p:cNvSpPr>
          <p:nvPr/>
        </p:nvSpPr>
        <p:spPr>
          <a:xfrm>
            <a:off x="642910" y="1500174"/>
            <a:ext cx="7858180" cy="100013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500" b="1" dirty="0" smtClean="0">
                <a:solidFill>
                  <a:schemeClr val="accent1">
                    <a:satMod val="150000"/>
                  </a:schemeClr>
                </a:solidFill>
                <a:latin typeface="+mj-lt"/>
                <a:ea typeface="+mj-ea"/>
                <a:cs typeface="+mj-cs"/>
              </a:rPr>
              <a:t>DINÁMICA</a:t>
            </a:r>
          </a:p>
        </p:txBody>
      </p:sp>
      <p:sp>
        <p:nvSpPr>
          <p:cNvPr id="8" name="1 Título"/>
          <p:cNvSpPr txBox="1">
            <a:spLocks/>
          </p:cNvSpPr>
          <p:nvPr/>
        </p:nvSpPr>
        <p:spPr>
          <a:xfrm>
            <a:off x="4429124" y="2357430"/>
            <a:ext cx="4143404" cy="228601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r>
              <a:rPr lang="es-ES_tradnl" sz="3200" dirty="0" smtClean="0">
                <a:solidFill>
                  <a:schemeClr val="bg1"/>
                </a:solidFill>
              </a:rPr>
              <a:t>La dinámica se refiere a las graduaciones de la intensidad de sonido.</a:t>
            </a:r>
            <a:endParaRPr lang="es-EC" sz="3000" dirty="0">
              <a:solidFill>
                <a:schemeClr val="bg1"/>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CONTROLADORES DINÁMICOS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857224" y="1357298"/>
            <a:ext cx="8001056"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C" sz="3000" dirty="0" smtClean="0"/>
              <a:t>Pueden ser compresores, limitadores y puertas de ruido.</a:t>
            </a:r>
          </a:p>
          <a:p>
            <a:pPr marL="514350" indent="-514350">
              <a:buFont typeface="Arial" pitchFamily="34" charset="0"/>
              <a:buChar char="•"/>
            </a:pPr>
            <a:r>
              <a:rPr lang="es-ES_tradnl" sz="3000" dirty="0" smtClean="0"/>
              <a:t>En la música moderna actual, el control de la dinámica es fundamental. </a:t>
            </a:r>
          </a:p>
          <a:p>
            <a:pPr marL="514350" indent="-514350">
              <a:buFont typeface="Arial" pitchFamily="34" charset="0"/>
              <a:buChar char="•"/>
            </a:pPr>
            <a:r>
              <a:rPr lang="es-ES_tradnl" sz="3000" dirty="0" smtClean="0"/>
              <a:t>Ningún elemento puede afectar a la mezcla tanto y de distintas maneras como la dinámica.</a:t>
            </a:r>
            <a:endParaRPr lang="es-EC" sz="3200" dirty="0"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CONTROLADORES DINÁMICOS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857224" y="1357298"/>
            <a:ext cx="8001056"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C" sz="3000" dirty="0" smtClean="0"/>
              <a:t>Sube las partes que suenan más bajo y bajar las que suenan más alto.</a:t>
            </a:r>
          </a:p>
          <a:p>
            <a:pPr marL="514350" lvl="0" indent="-514350">
              <a:buFont typeface="Arial" pitchFamily="34" charset="0"/>
              <a:buChar char="•"/>
            </a:pPr>
            <a:r>
              <a:rPr lang="es-EC" sz="3000" dirty="0" smtClean="0"/>
              <a:t>Reduce el margen dinámico de una señal de audio.</a:t>
            </a:r>
          </a:p>
          <a:p>
            <a:pPr marL="514350" lvl="0" indent="-514350">
              <a:buFont typeface="Arial" pitchFamily="34" charset="0"/>
              <a:buChar char="•"/>
            </a:pPr>
            <a:r>
              <a:rPr lang="es-EC" sz="3000" dirty="0" smtClean="0"/>
              <a:t>Una compresión excesiva puede realzar el ruido de una pista o potencialmente causar una pérdida en el margen dinámico.</a:t>
            </a:r>
          </a:p>
          <a:p>
            <a:pPr marL="514350" lvl="0" indent="-514350">
              <a:buFont typeface="Arial" pitchFamily="34" charset="0"/>
              <a:buChar char="•"/>
            </a:pPr>
            <a:r>
              <a:rPr lang="es-EC" sz="3000" dirty="0" smtClean="0"/>
              <a:t>Puede crear potentes pistas de ritmo.</a:t>
            </a:r>
          </a:p>
        </p:txBody>
      </p:sp>
      <p:sp>
        <p:nvSpPr>
          <p:cNvPr id="7" name="6 Rectángulo"/>
          <p:cNvSpPr/>
          <p:nvPr/>
        </p:nvSpPr>
        <p:spPr>
          <a:xfrm>
            <a:off x="214282" y="5715016"/>
            <a:ext cx="4512775"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COMPRESIÓN</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CONTROLADORES DINÁMICOS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pic>
        <p:nvPicPr>
          <p:cNvPr id="8" name="7 Imagen" descr="C:\Documents and Settings\Daniela\Escritorio\topico sonido\imagenes\compresor.bmp"/>
          <p:cNvPicPr/>
          <p:nvPr/>
        </p:nvPicPr>
        <p:blipFill>
          <a:blip r:embed="rId3"/>
          <a:srcRect/>
          <a:stretch>
            <a:fillRect/>
          </a:stretch>
        </p:blipFill>
        <p:spPr bwMode="auto">
          <a:xfrm>
            <a:off x="785786" y="1500174"/>
            <a:ext cx="7725924" cy="39611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CONTROLADORES DINÁMICOS</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3286116" y="1357298"/>
            <a:ext cx="5572164"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C" sz="3000" dirty="0" smtClean="0"/>
              <a:t>Umbral (Threshold)</a:t>
            </a:r>
          </a:p>
          <a:p>
            <a:pPr marL="514350" lvl="0" indent="-514350">
              <a:buFont typeface="Arial" pitchFamily="34" charset="0"/>
              <a:buChar char="•"/>
            </a:pPr>
            <a:r>
              <a:rPr lang="es-EC" sz="3000" dirty="0" smtClean="0"/>
              <a:t>Relación de compresión (Ratio)</a:t>
            </a:r>
          </a:p>
          <a:p>
            <a:pPr marL="514350" lvl="0" indent="-514350">
              <a:buFont typeface="Arial" pitchFamily="34" charset="0"/>
              <a:buChar char="•"/>
            </a:pPr>
            <a:r>
              <a:rPr lang="es-ES" sz="3000" dirty="0" smtClean="0"/>
              <a:t>Codo: Duro o suave (</a:t>
            </a:r>
            <a:r>
              <a:rPr lang="es-ES" sz="3000" dirty="0" err="1" smtClean="0"/>
              <a:t>Knee</a:t>
            </a:r>
            <a:r>
              <a:rPr lang="es-ES" sz="3000" dirty="0" smtClean="0"/>
              <a:t>)</a:t>
            </a:r>
            <a:endParaRPr lang="es-EC" sz="3000" dirty="0" smtClean="0"/>
          </a:p>
          <a:p>
            <a:pPr marL="514350" lvl="0" indent="-514350">
              <a:buFont typeface="Arial" pitchFamily="34" charset="0"/>
              <a:buChar char="•"/>
            </a:pPr>
            <a:r>
              <a:rPr lang="es-EC" sz="3000" dirty="0" smtClean="0"/>
              <a:t>Ataque (Attack)</a:t>
            </a:r>
          </a:p>
          <a:p>
            <a:pPr marL="514350" lvl="0" indent="-514350">
              <a:buFont typeface="Arial" pitchFamily="34" charset="0"/>
              <a:buChar char="•"/>
            </a:pPr>
            <a:r>
              <a:rPr lang="es-EC" sz="3000" dirty="0" smtClean="0"/>
              <a:t>Tiempo de liberación (</a:t>
            </a:r>
            <a:r>
              <a:rPr lang="es-EC" sz="3000" dirty="0" err="1" smtClean="0"/>
              <a:t>Release</a:t>
            </a:r>
            <a:r>
              <a:rPr lang="es-EC" sz="3000" dirty="0" smtClean="0"/>
              <a:t>)</a:t>
            </a:r>
          </a:p>
          <a:p>
            <a:pPr marL="514350" lvl="0" indent="-514350">
              <a:buFont typeface="Arial" pitchFamily="34" charset="0"/>
              <a:buChar char="•"/>
            </a:pPr>
            <a:r>
              <a:rPr lang="es-ES" sz="3000" dirty="0" smtClean="0"/>
              <a:t>Nivel de salida</a:t>
            </a:r>
            <a:endParaRPr lang="es-EC" sz="3000" dirty="0" smtClean="0"/>
          </a:p>
          <a:p>
            <a:pPr marL="514350" lvl="0" indent="-514350"/>
            <a:endParaRPr lang="es-EC" sz="3000" dirty="0" smtClean="0"/>
          </a:p>
        </p:txBody>
      </p:sp>
      <p:sp>
        <p:nvSpPr>
          <p:cNvPr id="7" name="6 Rectángulo"/>
          <p:cNvSpPr/>
          <p:nvPr/>
        </p:nvSpPr>
        <p:spPr>
          <a:xfrm>
            <a:off x="214282" y="5715016"/>
            <a:ext cx="8704499"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PARÁMETROS (Compresión)</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LA COMPRESIÓN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1714480" y="1357298"/>
            <a:ext cx="7143800"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C" sz="3000" dirty="0" smtClean="0"/>
              <a:t>En el bajo. Atenúa las notas más fuertes.</a:t>
            </a:r>
          </a:p>
          <a:p>
            <a:pPr marL="514350" lvl="0" indent="-514350">
              <a:buFont typeface="Arial" pitchFamily="34" charset="0"/>
              <a:buChar char="•"/>
            </a:pPr>
            <a:endParaRPr lang="es-EC" sz="3000" dirty="0" smtClean="0"/>
          </a:p>
          <a:p>
            <a:pPr marL="514350" lvl="0" indent="-514350">
              <a:buFont typeface="Arial" pitchFamily="34" charset="0"/>
              <a:buChar char="•"/>
            </a:pPr>
            <a:r>
              <a:rPr lang="es-EC" sz="3000" dirty="0" smtClean="0"/>
              <a:t>En la voz solista. Iguala los niveles.</a:t>
            </a:r>
          </a:p>
          <a:p>
            <a:pPr marL="514350" lvl="0" indent="-514350">
              <a:buFont typeface="Arial" pitchFamily="34" charset="0"/>
              <a:buChar char="•"/>
            </a:pPr>
            <a:endParaRPr lang="es-EC" sz="3000" dirty="0" smtClean="0"/>
          </a:p>
          <a:p>
            <a:pPr marL="514350" lvl="0" indent="-514350">
              <a:buFont typeface="Arial" pitchFamily="34" charset="0"/>
              <a:buChar char="•"/>
            </a:pPr>
            <a:r>
              <a:rPr lang="es-EC" sz="3000" dirty="0" smtClean="0"/>
              <a:t>En el bombo o la caja de una batería. Iguala la intensidad de los golpes al instrumento.</a:t>
            </a:r>
          </a:p>
        </p:txBody>
      </p:sp>
      <p:sp>
        <p:nvSpPr>
          <p:cNvPr id="7" name="6 Rectángulo"/>
          <p:cNvSpPr/>
          <p:nvPr/>
        </p:nvSpPr>
        <p:spPr>
          <a:xfrm>
            <a:off x="214282" y="5715016"/>
            <a:ext cx="8125943"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CONTROLA LA DINÁMICA</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LA COMPRESIÓN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214546" y="1142984"/>
            <a:ext cx="6572296"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Una pista comprimida con un buen dispositivo y con los parámetros correctos puede parecer más cercana y tener mayor agresividad.</a:t>
            </a:r>
          </a:p>
          <a:p>
            <a:pPr marL="514350" lvl="0" indent="-514350">
              <a:buFont typeface="Arial" pitchFamily="34" charset="0"/>
              <a:buChar char="•"/>
            </a:pPr>
            <a:endParaRPr lang="es-ES_tradnl" sz="3000" dirty="0" smtClean="0"/>
          </a:p>
          <a:p>
            <a:pPr marL="514350" lvl="0" indent="-514350">
              <a:buFont typeface="Arial" pitchFamily="34" charset="0"/>
              <a:buChar char="•"/>
            </a:pPr>
            <a:r>
              <a:rPr lang="es-ES_tradnl" sz="3000" dirty="0" smtClean="0"/>
              <a:t>Se puede colocar el compresor antes o después de la ecualización.</a:t>
            </a:r>
            <a:endParaRPr lang="es-EC" sz="3000" dirty="0" smtClean="0"/>
          </a:p>
        </p:txBody>
      </p:sp>
      <p:sp>
        <p:nvSpPr>
          <p:cNvPr id="7" name="6 Rectángulo"/>
          <p:cNvSpPr/>
          <p:nvPr/>
        </p:nvSpPr>
        <p:spPr>
          <a:xfrm>
            <a:off x="214282" y="5715016"/>
            <a:ext cx="4755533"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COMO EFECTO</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niela\Escritorio\PLANTILLA.jpg"/>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12" name="11 Rectángulo redondeado"/>
          <p:cNvSpPr/>
          <p:nvPr/>
        </p:nvSpPr>
        <p:spPr>
          <a:xfrm>
            <a:off x="357158" y="214290"/>
            <a:ext cx="8286808" cy="785818"/>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428596" y="285728"/>
            <a:ext cx="8215370" cy="571504"/>
          </a:xfrm>
          <a:prstGeom prst="rect">
            <a:avLst/>
          </a:prstGeom>
          <a:effectLst>
            <a:outerShdw dir="8100000" algn="tr" rotWithShape="0">
              <a:prstClr val="black"/>
            </a:outerShdw>
          </a:effectLst>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4000" b="1" noProof="0" dirty="0" smtClean="0">
                <a:latin typeface="+mj-lt"/>
                <a:ea typeface="+mj-ea"/>
                <a:cs typeface="+mj-cs"/>
              </a:rPr>
              <a:t>LA COMPRESIÓN</a:t>
            </a:r>
            <a:endParaRPr kumimoji="0" lang="es-EC" sz="4000" b="1" i="0" u="none" strike="noStrike" kern="1200" cap="none" spc="0" normalizeH="0" baseline="0" noProof="0" dirty="0">
              <a:ln>
                <a:noFill/>
              </a:ln>
              <a:effectLst/>
              <a:uLnTx/>
              <a:uFillTx/>
              <a:latin typeface="+mj-lt"/>
              <a:ea typeface="+mj-ea"/>
              <a:cs typeface="+mj-cs"/>
            </a:endParaRPr>
          </a:p>
        </p:txBody>
      </p:sp>
      <p:sp>
        <p:nvSpPr>
          <p:cNvPr id="16" name="1 Título"/>
          <p:cNvSpPr txBox="1">
            <a:spLocks/>
          </p:cNvSpPr>
          <p:nvPr/>
        </p:nvSpPr>
        <p:spPr>
          <a:xfrm>
            <a:off x="2857488" y="3357562"/>
            <a:ext cx="5857916" cy="242889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lgn="ctr">
              <a:buFont typeface="Arial" pitchFamily="34" charset="0"/>
              <a:buChar char="•"/>
            </a:pPr>
            <a:endParaRPr lang="es-EC" sz="3000" dirty="0" smtClean="0"/>
          </a:p>
        </p:txBody>
      </p:sp>
      <p:sp>
        <p:nvSpPr>
          <p:cNvPr id="9" name="1 Título"/>
          <p:cNvSpPr txBox="1">
            <a:spLocks/>
          </p:cNvSpPr>
          <p:nvPr/>
        </p:nvSpPr>
        <p:spPr>
          <a:xfrm>
            <a:off x="2214546" y="1142984"/>
            <a:ext cx="6572296" cy="485778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514350" lvl="0" indent="-514350">
              <a:buFont typeface="Arial" pitchFamily="34" charset="0"/>
              <a:buChar char="•"/>
            </a:pPr>
            <a:r>
              <a:rPr lang="es-ES_tradnl" sz="3000" dirty="0" smtClean="0"/>
              <a:t>Depende del tipo de música.</a:t>
            </a:r>
          </a:p>
          <a:p>
            <a:pPr marL="514350" lvl="0" indent="-514350">
              <a:buFont typeface="Arial" pitchFamily="34" charset="0"/>
              <a:buChar char="•"/>
            </a:pPr>
            <a:endParaRPr lang="es-ES_tradnl" sz="3000" dirty="0" smtClean="0"/>
          </a:p>
          <a:p>
            <a:pPr marL="514350" lvl="0" indent="-514350">
              <a:buFont typeface="Arial" pitchFamily="34" charset="0"/>
              <a:buChar char="•"/>
            </a:pPr>
            <a:r>
              <a:rPr lang="es-ES_tradnl" sz="3000" dirty="0" smtClean="0"/>
              <a:t>Puede usarse para controlar la dinámica.</a:t>
            </a:r>
          </a:p>
          <a:p>
            <a:pPr marL="514350" lvl="0" indent="-514350">
              <a:buFont typeface="Arial" pitchFamily="34" charset="0"/>
              <a:buChar char="•"/>
            </a:pPr>
            <a:endParaRPr lang="es-ES_tradnl" sz="3000" dirty="0" smtClean="0"/>
          </a:p>
          <a:p>
            <a:pPr marL="514350" lvl="0" indent="-514350">
              <a:buFont typeface="Arial" pitchFamily="34" charset="0"/>
              <a:buChar char="•"/>
            </a:pPr>
            <a:r>
              <a:rPr lang="es-ES_tradnl" sz="3000" dirty="0" smtClean="0"/>
              <a:t>Puede usarse como efecto aplicado al instrumento.</a:t>
            </a:r>
            <a:endParaRPr lang="es-EC" sz="3000" dirty="0" smtClean="0"/>
          </a:p>
        </p:txBody>
      </p:sp>
      <p:sp>
        <p:nvSpPr>
          <p:cNvPr id="7" name="6 Rectángulo"/>
          <p:cNvSpPr/>
          <p:nvPr/>
        </p:nvSpPr>
        <p:spPr>
          <a:xfrm>
            <a:off x="214282" y="5715016"/>
            <a:ext cx="6642460" cy="923330"/>
          </a:xfrm>
          <a:prstGeom prst="rect">
            <a:avLst/>
          </a:prstGeom>
          <a:noFill/>
        </p:spPr>
        <p:txBody>
          <a:bodyPr wrap="none" lIns="91440" tIns="45720" rIns="91440" bIns="45720">
            <a:spAutoFit/>
          </a:bodyPr>
          <a:lstStyle/>
          <a:p>
            <a:pPr algn="ctr"/>
            <a:r>
              <a:rPr lang="es-ES" sz="5400" b="1" dirty="0" smtClean="0">
                <a:ln w="1905"/>
                <a:solidFill>
                  <a:srgbClr val="FFC000"/>
                </a:solidFill>
                <a:effectLst>
                  <a:innerShdw blurRad="69850" dist="43180" dir="5400000">
                    <a:srgbClr val="000000">
                      <a:alpha val="65000"/>
                    </a:srgbClr>
                  </a:innerShdw>
                </a:effectLst>
              </a:rPr>
              <a:t>EN CADA ELEMENTO</a:t>
            </a:r>
            <a:endParaRPr lang="es-ES" sz="5400" b="1" cap="none" spc="0" dirty="0">
              <a:ln w="1905"/>
              <a:solidFill>
                <a:srgbClr val="FFC000"/>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1180</TotalTime>
  <Words>4534</Words>
  <Application>Microsoft Office PowerPoint</Application>
  <PresentationFormat>Presentación en pantalla (4:3)</PresentationFormat>
  <Paragraphs>562</Paragraphs>
  <Slides>136</Slides>
  <Notes>0</Notes>
  <HiddenSlides>0</HiddenSlides>
  <MMClips>0</MMClips>
  <ScaleCrop>false</ScaleCrop>
  <HeadingPairs>
    <vt:vector size="4" baseType="variant">
      <vt:variant>
        <vt:lpstr>Tema</vt:lpstr>
      </vt:variant>
      <vt:variant>
        <vt:i4>1</vt:i4>
      </vt:variant>
      <vt:variant>
        <vt:lpstr>Títulos de diapositiva</vt:lpstr>
      </vt:variant>
      <vt:variant>
        <vt:i4>136</vt:i4>
      </vt:variant>
    </vt:vector>
  </HeadingPairs>
  <TitlesOfParts>
    <vt:vector size="137" baseType="lpstr">
      <vt:lpstr>Módulo</vt:lpstr>
      <vt:lpstr>LA MEZCLA DE AUDIO</vt:lpstr>
      <vt:lpstr> </vt:lpstr>
      <vt:lpstr> </vt:lpstr>
      <vt:lpstr> </vt:lpstr>
      <vt:lpstr> </vt:lpstr>
      <vt:lpstr> </vt:lpstr>
      <vt:lpstr> </vt:lpstr>
      <vt:lpstr> </vt:lpstr>
      <vt:lpstr> </vt:lpstr>
      <vt:lpstr> </vt:lpstr>
      <vt:lpstr> </vt:lpstr>
      <vt:lpstr> </vt:lpstr>
      <vt:lpstr> </vt:lpstr>
      <vt:lpstr>Diapositiva 14</vt:lpstr>
      <vt:lpstr> </vt:lpstr>
      <vt:lpstr> </vt:lpstr>
      <vt:lpstr> </vt:lpstr>
      <vt:lpstr>ELEMENTO PRIMERO</vt:lpstr>
      <vt:lpstr> </vt:lpstr>
      <vt:lpstr> </vt:lpstr>
      <vt:lpstr> </vt:lpstr>
      <vt:lpstr> </vt:lpstr>
      <vt:lpstr> </vt:lpstr>
      <vt:lpstr> </vt:lpstr>
      <vt:lpstr> </vt:lpstr>
      <vt:lpstr> </vt:lpstr>
      <vt:lpstr> </vt:lpstr>
      <vt:lpstr> </vt:lpstr>
      <vt:lpstr> </vt:lpstr>
      <vt:lpstr>ELEMENTO SEGUNDO</vt:lpstr>
      <vt:lpstr> </vt:lpstr>
      <vt:lpstr> </vt:lpstr>
      <vt:lpstr> </vt:lpstr>
      <vt:lpstr> </vt:lpstr>
      <vt:lpstr> </vt:lpstr>
      <vt:lpstr> </vt:lpstr>
      <vt:lpstr> </vt:lpstr>
      <vt:lpstr> </vt:lpstr>
      <vt:lpstr> </vt:lpstr>
      <vt:lpstr> </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 </vt:lpstr>
      <vt:lpstr>Diapositiva 52</vt:lpstr>
      <vt:lpstr>ELEMENTO TERCERO</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ELEMENTO CUARTO</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ELEMENTO QUINTO</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ELEMENTO SEXTO</vt:lpstr>
      <vt:lpstr>Diapositiva 108</vt:lpstr>
      <vt:lpstr>Diapositiva 109</vt:lpstr>
      <vt:lpstr>Diapositiva 110</vt:lpstr>
      <vt:lpstr>Diapositiva 111</vt:lpstr>
      <vt:lpstr>APLICACIONES</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APLICACIONES</vt:lpstr>
      <vt:lpstr>Diapositiva 128</vt:lpstr>
      <vt:lpstr>Diapositiva 129</vt:lpstr>
      <vt:lpstr>Diapositiva 130</vt:lpstr>
      <vt:lpstr>Diapositiva 131</vt:lpstr>
      <vt:lpstr>Diapositiva 132</vt:lpstr>
      <vt:lpstr>Diapositiva 133</vt:lpstr>
      <vt:lpstr>Diapositiva 134</vt:lpstr>
      <vt:lpstr>Diapositiva 135</vt:lpstr>
      <vt:lpstr>GRACIAS</vt:lpstr>
    </vt:vector>
  </TitlesOfParts>
  <Company>CATALISIS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Daniela</dc:creator>
  <cp:lastModifiedBy>Daniela</cp:lastModifiedBy>
  <cp:revision>303</cp:revision>
  <dcterms:created xsi:type="dcterms:W3CDTF">2011-08-27T21:14:06Z</dcterms:created>
  <dcterms:modified xsi:type="dcterms:W3CDTF">2011-09-09T19:07:52Z</dcterms:modified>
</cp:coreProperties>
</file>