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custDataLst>
    <p:tags r:id="rId21"/>
  </p:custData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mero" id="{E13F82C9-FCBB-4A13-A287-F6D8AD42CB95}">
          <p14:sldIdLst>
            <p14:sldId id="257"/>
          </p14:sldIdLst>
        </p14:section>
        <p14:section name="GPS" id="{C5B06405-5076-4F8F-818C-A625E70B42E6}">
          <p14:sldIdLst>
            <p14:sldId id="258"/>
            <p14:sldId id="260"/>
            <p14:sldId id="261"/>
          </p14:sldIdLst>
        </p14:section>
        <p14:section name="RECEPTOR GPS" id="{81843C25-BF75-4125-8D31-92A7663ABFFB}">
          <p14:sldIdLst>
            <p14:sldId id="259"/>
            <p14:sldId id="262"/>
            <p14:sldId id="263"/>
          </p14:sldIdLst>
        </p14:section>
        <p14:section name="FPGA" id="{77B73107-57C8-4F63-8ED3-26D293AD72EC}">
          <p14:sldIdLst>
            <p14:sldId id="264"/>
            <p14:sldId id="265"/>
            <p14:sldId id="266"/>
            <p14:sldId id="267"/>
            <p14:sldId id="268"/>
            <p14:sldId id="269"/>
            <p14:sldId id="270"/>
          </p14:sldIdLst>
        </p14:section>
        <p14:section name="SD" id="{C41D980A-14DF-43F7-8A21-93C2096F43AF}">
          <p14:sldIdLst>
            <p14:sldId id="271"/>
            <p14:sldId id="272"/>
          </p14:sldIdLst>
        </p14:section>
        <p14:section name="VISUALIZACION" id="{8E881746-E472-45B7-8651-12DECFECB5A9}">
          <p14:sldIdLst>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p:scale>
          <a:sx n="66" d="100"/>
          <a:sy n="66" d="100"/>
        </p:scale>
        <p:origin x="-1506"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156627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411892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426731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96962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374174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299407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8" name="Footer Placeholder 4"/>
          <p:cNvSpPr>
            <a:spLocks noGrp="1"/>
          </p:cNvSpPr>
          <p:nvPr>
            <p:ph type="ftr" sz="quarter" idx="11"/>
          </p:nvPr>
        </p:nvSpPr>
        <p:spPr/>
        <p:txBody>
          <a:bodyPr/>
          <a:lstStyle>
            <a:lvl1pPr>
              <a:defRPr/>
            </a:lvl1pPr>
          </a:lstStyle>
          <a:p>
            <a:endParaRPr lang="es-EC"/>
          </a:p>
        </p:txBody>
      </p:sp>
      <p:sp>
        <p:nvSpPr>
          <p:cNvPr id="9"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365177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4" name="Footer Placeholder 4"/>
          <p:cNvSpPr>
            <a:spLocks noGrp="1"/>
          </p:cNvSpPr>
          <p:nvPr>
            <p:ph type="ftr" sz="quarter" idx="11"/>
          </p:nvPr>
        </p:nvSpPr>
        <p:spPr/>
        <p:txBody>
          <a:bodyPr/>
          <a:lstStyle>
            <a:lvl1pPr>
              <a:defRPr/>
            </a:lvl1pPr>
          </a:lstStyle>
          <a:p>
            <a:endParaRPr lang="es-EC"/>
          </a:p>
        </p:txBody>
      </p:sp>
      <p:sp>
        <p:nvSpPr>
          <p:cNvPr id="5"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384534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3" name="Footer Placeholder 4"/>
          <p:cNvSpPr>
            <a:spLocks noGrp="1"/>
          </p:cNvSpPr>
          <p:nvPr>
            <p:ph type="ftr" sz="quarter" idx="11"/>
          </p:nvPr>
        </p:nvSpPr>
        <p:spPr/>
        <p:txBody>
          <a:bodyPr/>
          <a:lstStyle>
            <a:lvl1pPr>
              <a:defRPr/>
            </a:lvl1pPr>
          </a:lstStyle>
          <a:p>
            <a:endParaRPr lang="es-EC"/>
          </a:p>
        </p:txBody>
      </p:sp>
      <p:sp>
        <p:nvSpPr>
          <p:cNvPr id="4"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57917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311624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03A052-CD80-4387-B213-DD283AE39D20}" type="datetimeFigureOut">
              <a:rPr lang="es-EC" smtClean="0"/>
              <a:t>24/07/2012</a:t>
            </a:fld>
            <a:endParaRPr lang="es-EC"/>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82905CB1-3121-409B-BCF5-9454A25DD112}" type="slidenum">
              <a:rPr lang="es-EC" smtClean="0"/>
              <a:t>‹Nº›</a:t>
            </a:fld>
            <a:endParaRPr lang="es-EC"/>
          </a:p>
        </p:txBody>
      </p:sp>
    </p:spTree>
    <p:extLst>
      <p:ext uri="{BB962C8B-B14F-4D97-AF65-F5344CB8AC3E}">
        <p14:creationId xmlns:p14="http://schemas.microsoft.com/office/powerpoint/2010/main" val="119196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fld id="{0503A052-CD80-4387-B213-DD283AE39D20}" type="datetimeFigureOut">
              <a:rPr lang="es-EC" smtClean="0"/>
              <a:t>24/07/2012</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fld id="{82905CB1-3121-409B-BCF5-9454A25DD11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Box5" descr="5"/>
          <p:cNvSpPr/>
          <p:nvPr/>
        </p:nvSpPr>
        <p:spPr>
          <a:xfrm>
            <a:off x="10044609" y="241468"/>
            <a:ext cx="650812" cy="67231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50" dirty="0" smtClean="0"/>
              <a:t>primero</a:t>
            </a:r>
            <a:endParaRPr lang="es-EC" sz="950"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522" y="3090718"/>
            <a:ext cx="1637182" cy="1563509"/>
          </a:xfrm>
          <a:prstGeom prst="rect">
            <a:avLst/>
          </a:prstGeom>
        </p:spPr>
      </p:pic>
      <p:sp>
        <p:nvSpPr>
          <p:cNvPr id="13" name="ContentBox1" descr="1"/>
          <p:cNvSpPr/>
          <p:nvPr/>
        </p:nvSpPr>
        <p:spPr>
          <a:xfrm>
            <a:off x="1268335" y="248768"/>
            <a:ext cx="1295400" cy="99628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t>GPS</a:t>
            </a:r>
            <a:endParaRPr lang="en-US" sz="2400" dirty="0"/>
          </a:p>
        </p:txBody>
      </p:sp>
      <p:sp>
        <p:nvSpPr>
          <p:cNvPr id="24" name="ContentBox4" descr="4"/>
          <p:cNvSpPr/>
          <p:nvPr/>
        </p:nvSpPr>
        <p:spPr>
          <a:xfrm>
            <a:off x="5574119" y="4512223"/>
            <a:ext cx="1172096" cy="838411"/>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t>SD</a:t>
            </a:r>
            <a:endParaRPr lang="en-US" sz="2400" dirty="0"/>
          </a:p>
        </p:txBody>
      </p:sp>
      <p:sp>
        <p:nvSpPr>
          <p:cNvPr id="22" name="ContentBox3" descr="3"/>
          <p:cNvSpPr/>
          <p:nvPr/>
        </p:nvSpPr>
        <p:spPr>
          <a:xfrm>
            <a:off x="3276600" y="5292535"/>
            <a:ext cx="1872208" cy="97828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t>FPGA</a:t>
            </a:r>
            <a:endParaRPr lang="en-US" sz="2400" dirty="0"/>
          </a:p>
        </p:txBody>
      </p:sp>
      <p:sp>
        <p:nvSpPr>
          <p:cNvPr id="26" name="ContentBox2" descr="2"/>
          <p:cNvSpPr/>
          <p:nvPr/>
        </p:nvSpPr>
        <p:spPr>
          <a:xfrm>
            <a:off x="1268335" y="4654227"/>
            <a:ext cx="1512168" cy="902346"/>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3" smtClean="0"/>
              <a:t>RECEPTOR GPS</a:t>
            </a:r>
            <a:endParaRPr lang="en-US" sz="2303" dirty="0"/>
          </a:p>
        </p:txBody>
      </p:sp>
      <p:pic>
        <p:nvPicPr>
          <p:cNvPr id="2" name="1 Imagen"/>
          <p:cNvPicPr>
            <a:picLocks noChangeAspect="1"/>
          </p:cNvPicPr>
          <p:nvPr/>
        </p:nvPicPr>
        <p:blipFill rotWithShape="1">
          <a:blip r:embed="rId4">
            <a:extLst>
              <a:ext uri="{28A0092B-C50C-407E-A947-70E740481C1C}">
                <a14:useLocalDpi xmlns:a14="http://schemas.microsoft.com/office/drawing/2010/main" val="0"/>
              </a:ext>
            </a:extLst>
          </a:blip>
          <a:srcRect l="-785" t="14920" r="45455" b="36020"/>
          <a:stretch/>
        </p:blipFill>
        <p:spPr>
          <a:xfrm rot="1644546">
            <a:off x="1078905" y="1256123"/>
            <a:ext cx="996998" cy="1301024"/>
          </a:xfrm>
          <a:prstGeom prst="rect">
            <a:avLst/>
          </a:prstGeom>
        </p:spPr>
      </p:pic>
      <p:pic>
        <p:nvPicPr>
          <p:cNvPr id="16" name="15 Imagen"/>
          <p:cNvPicPr>
            <a:picLocks noChangeAspect="1"/>
          </p:cNvPicPr>
          <p:nvPr/>
        </p:nvPicPr>
        <p:blipFill rotWithShape="1">
          <a:blip r:embed="rId4">
            <a:extLst>
              <a:ext uri="{28A0092B-C50C-407E-A947-70E740481C1C}">
                <a14:useLocalDpi xmlns:a14="http://schemas.microsoft.com/office/drawing/2010/main" val="0"/>
              </a:ext>
            </a:extLst>
          </a:blip>
          <a:srcRect l="-785" t="14920" r="45455" b="36020"/>
          <a:stretch/>
        </p:blipFill>
        <p:spPr>
          <a:xfrm rot="3252555">
            <a:off x="2030161" y="1372035"/>
            <a:ext cx="996998" cy="1301024"/>
          </a:xfrm>
          <a:prstGeom prst="rect">
            <a:avLst/>
          </a:prstGeom>
        </p:spPr>
      </p:pic>
      <p:pic>
        <p:nvPicPr>
          <p:cNvPr id="17" name="16 Imagen"/>
          <p:cNvPicPr>
            <a:picLocks noChangeAspect="1"/>
          </p:cNvPicPr>
          <p:nvPr/>
        </p:nvPicPr>
        <p:blipFill rotWithShape="1">
          <a:blip r:embed="rId4">
            <a:extLst>
              <a:ext uri="{28A0092B-C50C-407E-A947-70E740481C1C}">
                <a14:useLocalDpi xmlns:a14="http://schemas.microsoft.com/office/drawing/2010/main" val="0"/>
              </a:ext>
            </a:extLst>
          </a:blip>
          <a:srcRect l="-785" t="14920" r="45455" b="36020"/>
          <a:stretch/>
        </p:blipFill>
        <p:spPr>
          <a:xfrm rot="21171117">
            <a:off x="98476" y="1526916"/>
            <a:ext cx="996998" cy="1301024"/>
          </a:xfrm>
          <a:prstGeom prst="rect">
            <a:avLst/>
          </a:prstGeom>
        </p:spPr>
      </p:pic>
      <p:pic>
        <p:nvPicPr>
          <p:cNvPr id="20" name="19 Imagen"/>
          <p:cNvPicPr/>
          <p:nvPr/>
        </p:nvPicPr>
        <p:blipFill>
          <a:blip r:embed="rId5">
            <a:extLst>
              <a:ext uri="{28A0092B-C50C-407E-A947-70E740481C1C}">
                <a14:useLocalDpi xmlns:a14="http://schemas.microsoft.com/office/drawing/2010/main" val="0"/>
              </a:ext>
            </a:extLst>
          </a:blip>
          <a:srcRect/>
          <a:stretch>
            <a:fillRect/>
          </a:stretch>
        </p:blipFill>
        <p:spPr bwMode="auto">
          <a:xfrm>
            <a:off x="2987825" y="3331313"/>
            <a:ext cx="2736304" cy="1774087"/>
          </a:xfrm>
          <a:prstGeom prst="rect">
            <a:avLst/>
          </a:prstGeom>
          <a:noFill/>
        </p:spPr>
      </p:pic>
      <p:pic>
        <p:nvPicPr>
          <p:cNvPr id="28" name="27 Imagen"/>
          <p:cNvPicPr/>
          <p:nvPr/>
        </p:nvPicPr>
        <p:blipFill rotWithShape="1">
          <a:blip r:embed="rId6" cstate="print">
            <a:extLst>
              <a:ext uri="{28A0092B-C50C-407E-A947-70E740481C1C}">
                <a14:useLocalDpi xmlns:a14="http://schemas.microsoft.com/office/drawing/2010/main" val="0"/>
              </a:ext>
            </a:extLst>
          </a:blip>
          <a:srcRect l="26153" t="33931" r="49385" b="34875"/>
          <a:stretch/>
        </p:blipFill>
        <p:spPr bwMode="auto">
          <a:xfrm>
            <a:off x="5574119" y="3563300"/>
            <a:ext cx="1224136" cy="948923"/>
          </a:xfrm>
          <a:prstGeom prst="rect">
            <a:avLst/>
          </a:prstGeom>
          <a:ln>
            <a:noFill/>
          </a:ln>
          <a:extLst>
            <a:ext uri="{53640926-AAD7-44D8-BBD7-CCE9431645EC}">
              <a14:shadowObscured xmlns:a14="http://schemas.microsoft.com/office/drawing/2010/main"/>
            </a:ext>
          </a:extLst>
        </p:spPr>
      </p:pic>
      <p:pic>
        <p:nvPicPr>
          <p:cNvPr id="29" name="Imagen 4" descr="GRAFICO LECTOR TOPSY.png"/>
          <p:cNvPicPr>
            <a:picLocks noChangeAspect="1"/>
          </p:cNvPicPr>
          <p:nvPr/>
        </p:nvPicPr>
        <p:blipFill rotWithShape="1">
          <a:blip r:embed="rId7">
            <a:extLst>
              <a:ext uri="{28A0092B-C50C-407E-A947-70E740481C1C}">
                <a14:useLocalDpi xmlns:a14="http://schemas.microsoft.com/office/drawing/2010/main" val="0"/>
              </a:ext>
            </a:extLst>
          </a:blip>
          <a:srcRect l="77587" t="77499" r="9957" b="10331"/>
          <a:stretch/>
        </p:blipFill>
        <p:spPr>
          <a:xfrm>
            <a:off x="7068471" y="3477444"/>
            <a:ext cx="1562720" cy="991628"/>
          </a:xfrm>
          <a:prstGeom prst="rect">
            <a:avLst/>
          </a:prstGeom>
        </p:spPr>
      </p:pic>
      <p:sp>
        <p:nvSpPr>
          <p:cNvPr id="4" name="3 CuadroTexto"/>
          <p:cNvSpPr txBox="1"/>
          <p:nvPr/>
        </p:nvSpPr>
        <p:spPr>
          <a:xfrm>
            <a:off x="3921188" y="2041291"/>
            <a:ext cx="4477957" cy="707886"/>
          </a:xfrm>
          <a:prstGeom prst="rect">
            <a:avLst/>
          </a:prstGeom>
          <a:noFill/>
        </p:spPr>
        <p:txBody>
          <a:bodyPr wrap="none" rtlCol="0">
            <a:spAutoFit/>
          </a:bodyPr>
          <a:lstStyle/>
          <a:p>
            <a:r>
              <a:rPr lang="es-EC" sz="2000" b="1" i="1" dirty="0" smtClean="0">
                <a:solidFill>
                  <a:schemeClr val="tx2"/>
                </a:solidFill>
                <a:latin typeface="Arial Black" pitchFamily="34" charset="0"/>
              </a:rPr>
              <a:t>MANEJO DE UN MODULO GPS </a:t>
            </a:r>
          </a:p>
          <a:p>
            <a:r>
              <a:rPr lang="es-EC" sz="2000" b="1" i="1" dirty="0">
                <a:solidFill>
                  <a:schemeClr val="tx2"/>
                </a:solidFill>
                <a:latin typeface="Arial Black" pitchFamily="34" charset="0"/>
              </a:rPr>
              <a:t> </a:t>
            </a:r>
            <a:r>
              <a:rPr lang="es-EC" sz="2000" b="1" i="1" dirty="0" smtClean="0">
                <a:solidFill>
                  <a:schemeClr val="tx2"/>
                </a:solidFill>
                <a:latin typeface="Arial Black" pitchFamily="34" charset="0"/>
              </a:rPr>
              <a:t>              CON NIOS II</a:t>
            </a:r>
            <a:endParaRPr lang="es-EC" sz="2000" b="1" i="1" dirty="0">
              <a:solidFill>
                <a:schemeClr val="tx2"/>
              </a:solidFill>
              <a:latin typeface="Arial Black" pitchFamily="34" charset="0"/>
            </a:endParaRPr>
          </a:p>
        </p:txBody>
      </p:sp>
      <p:sp>
        <p:nvSpPr>
          <p:cNvPr id="6" name="ContentBox6" descr="6"/>
          <p:cNvSpPr/>
          <p:nvPr/>
        </p:nvSpPr>
        <p:spPr>
          <a:xfrm>
            <a:off x="7236296" y="4512223"/>
            <a:ext cx="1227070" cy="904064"/>
          </a:xfrm>
          <a:prstGeom prst="rect">
            <a:avLst/>
          </a:prstGeom>
          <a:solidFill>
            <a:srgbClr val="A6A6A6">
              <a:alpha val="3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17" smtClean="0"/>
              <a:t>VISUALIZACION</a:t>
            </a:r>
            <a:endParaRPr lang="es-EC" sz="1117"/>
          </a:p>
        </p:txBody>
      </p:sp>
      <p:sp>
        <p:nvSpPr>
          <p:cNvPr id="7" name="6 Flecha derecha"/>
          <p:cNvSpPr/>
          <p:nvPr/>
        </p:nvSpPr>
        <p:spPr>
          <a:xfrm>
            <a:off x="2780504" y="3837484"/>
            <a:ext cx="504800" cy="271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izquierda y derecha"/>
          <p:cNvSpPr/>
          <p:nvPr/>
        </p:nvSpPr>
        <p:spPr>
          <a:xfrm>
            <a:off x="5148808" y="3899233"/>
            <a:ext cx="526584" cy="2770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Flecha izquierda y derecha"/>
          <p:cNvSpPr/>
          <p:nvPr/>
        </p:nvSpPr>
        <p:spPr>
          <a:xfrm>
            <a:off x="6630606" y="3899231"/>
            <a:ext cx="605690" cy="2770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ustDataLst>
      <p:tags r:id="rId1"/>
    </p:custDataLst>
    <p:extLst>
      <p:ext uri="{BB962C8B-B14F-4D97-AF65-F5344CB8AC3E}">
        <p14:creationId xmlns:p14="http://schemas.microsoft.com/office/powerpoint/2010/main" val="377882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Configuración </a:t>
            </a:r>
            <a:r>
              <a:rPr lang="es-EC" dirty="0" smtClean="0"/>
              <a:t>del Hardware</a:t>
            </a:r>
            <a:endParaRPr lang="es-EC"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374127" cy="335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Nios</a:t>
            </a:r>
            <a:r>
              <a:rPr lang="es-EC" dirty="0" smtClean="0"/>
              <a:t> II</a:t>
            </a:r>
            <a:endParaRPr lang="es-EC" dirty="0"/>
          </a:p>
        </p:txBody>
      </p:sp>
      <p:sp>
        <p:nvSpPr>
          <p:cNvPr id="3" name="2 Marcador de contenido"/>
          <p:cNvSpPr>
            <a:spLocks noGrp="1"/>
          </p:cNvSpPr>
          <p:nvPr>
            <p:ph idx="1"/>
          </p:nvPr>
        </p:nvSpPr>
        <p:spPr/>
        <p:txBody>
          <a:bodyPr/>
          <a:lstStyle/>
          <a:p>
            <a:r>
              <a:rPr lang="es-ES" dirty="0"/>
              <a:t>EL Procesador </a:t>
            </a:r>
            <a:r>
              <a:rPr lang="es-ES" dirty="0" err="1"/>
              <a:t>Nios</a:t>
            </a:r>
            <a:r>
              <a:rPr lang="es-ES" dirty="0"/>
              <a:t> II es un procesador de propósito general RISC </a:t>
            </a:r>
            <a:endParaRPr lang="es-ES" dirty="0" smtClean="0"/>
          </a:p>
          <a:p>
            <a:r>
              <a:rPr lang="es-ES" dirty="0" smtClean="0"/>
              <a:t>Conjunto </a:t>
            </a:r>
            <a:r>
              <a:rPr lang="es-ES" dirty="0"/>
              <a:t>de instrucciones completas de 32 bits</a:t>
            </a:r>
            <a:endParaRPr lang="es-EC" dirty="0"/>
          </a:p>
          <a:p>
            <a:pPr lvl="0"/>
            <a:r>
              <a:rPr lang="es-ES" dirty="0"/>
              <a:t>32 registros de propósito general</a:t>
            </a:r>
            <a:endParaRPr lang="es-EC" dirty="0"/>
          </a:p>
          <a:p>
            <a:pPr lvl="0"/>
            <a:r>
              <a:rPr lang="es-ES" dirty="0"/>
              <a:t>32 fuentes de interrupción</a:t>
            </a:r>
            <a:endParaRPr lang="es-EC" dirty="0"/>
          </a:p>
          <a:p>
            <a:pPr lvl="0"/>
            <a:r>
              <a:rPr lang="es-ES" dirty="0"/>
              <a:t>Desempeño de hasta 250 DMIPS</a:t>
            </a:r>
            <a:endParaRPr lang="es-EC" dirty="0"/>
          </a:p>
          <a:p>
            <a:pPr lvl="0"/>
            <a:r>
              <a:rPr lang="es-ES" dirty="0"/>
              <a:t>Entorno de desarrollo basado en C/C++</a:t>
            </a:r>
            <a:endParaRPr lang="es-EC" dirty="0"/>
          </a:p>
          <a:p>
            <a:endParaRPr lang="es-EC" dirty="0"/>
          </a:p>
        </p:txBody>
      </p:sp>
    </p:spTree>
    <p:extLst>
      <p:ext uri="{BB962C8B-B14F-4D97-AF65-F5344CB8AC3E}">
        <p14:creationId xmlns:p14="http://schemas.microsoft.com/office/powerpoint/2010/main" val="1862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a:t>
            </a:r>
            <a:r>
              <a:rPr lang="es-EC" dirty="0" err="1" smtClean="0"/>
              <a:t>Nios</a:t>
            </a:r>
            <a:r>
              <a:rPr lang="es-EC" dirty="0" smtClean="0"/>
              <a:t> II</a:t>
            </a:r>
            <a:endParaRPr lang="es-EC"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5862" y="1196752"/>
            <a:ext cx="360431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Programacion</a:t>
            </a:r>
            <a:r>
              <a:rPr lang="es-EC" dirty="0" smtClean="0"/>
              <a:t> </a:t>
            </a:r>
            <a:r>
              <a:rPr lang="es-EC" dirty="0" err="1" smtClean="0"/>
              <a:t>Nios</a:t>
            </a:r>
            <a:r>
              <a:rPr lang="es-EC" dirty="0" smtClean="0"/>
              <a:t> II</a:t>
            </a:r>
            <a:endParaRPr lang="es-EC"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862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Programacion</a:t>
            </a:r>
            <a:r>
              <a:rPr lang="es-EC" dirty="0" smtClean="0"/>
              <a:t> </a:t>
            </a:r>
            <a:r>
              <a:rPr lang="es-EC" dirty="0" err="1" smtClean="0"/>
              <a:t>Nios</a:t>
            </a:r>
            <a:r>
              <a:rPr lang="es-EC" dirty="0" smtClean="0"/>
              <a:t> II</a:t>
            </a:r>
            <a:endParaRPr lang="es-EC" dirty="0"/>
          </a:p>
        </p:txBody>
      </p:sp>
      <p:sp>
        <p:nvSpPr>
          <p:cNvPr id="3" name="2 Marcador de contenido"/>
          <p:cNvSpPr>
            <a:spLocks noGrp="1"/>
          </p:cNvSpPr>
          <p:nvPr>
            <p:ph idx="1"/>
          </p:nvPr>
        </p:nvSpPr>
        <p:spPr/>
        <p:txBody>
          <a:bodyPr/>
          <a:lstStyle/>
          <a:p>
            <a:pPr marL="0" indent="0">
              <a:buNone/>
            </a:pPr>
            <a:r>
              <a:rPr lang="en-US" sz="1200" b="1" i="1" dirty="0" err="1"/>
              <a:t>int</a:t>
            </a:r>
            <a:r>
              <a:rPr lang="en-US" sz="1200" i="1" dirty="0"/>
              <a:t> </a:t>
            </a:r>
            <a:r>
              <a:rPr lang="en-US" sz="1200" b="1" i="1" dirty="0"/>
              <a:t>main</a:t>
            </a:r>
            <a:r>
              <a:rPr lang="en-US" sz="1200" i="1" dirty="0"/>
              <a:t>(</a:t>
            </a:r>
            <a:r>
              <a:rPr lang="en-US" sz="1200" b="1" i="1" dirty="0"/>
              <a:t>void</a:t>
            </a:r>
            <a:r>
              <a:rPr lang="en-US" sz="1200" i="1" dirty="0"/>
              <a:t>)</a:t>
            </a:r>
            <a:endParaRPr lang="es-EC" sz="1200" dirty="0"/>
          </a:p>
          <a:p>
            <a:pPr marL="0" indent="0">
              <a:buNone/>
            </a:pPr>
            <a:r>
              <a:rPr lang="es-EC" sz="1200" i="1" dirty="0"/>
              <a:t>{</a:t>
            </a:r>
            <a:endParaRPr lang="es-EC" sz="1200" dirty="0"/>
          </a:p>
          <a:p>
            <a:pPr marL="0" indent="0">
              <a:buNone/>
            </a:pPr>
            <a:r>
              <a:rPr lang="es-EC" sz="1200" i="1" dirty="0"/>
              <a:t>	</a:t>
            </a:r>
            <a:r>
              <a:rPr lang="es-EC" sz="1200" i="1" dirty="0" err="1"/>
              <a:t>indice</a:t>
            </a:r>
            <a:r>
              <a:rPr lang="es-EC" sz="1200" i="1" dirty="0"/>
              <a:t>=0;</a:t>
            </a:r>
            <a:endParaRPr lang="es-EC" sz="1200" dirty="0"/>
          </a:p>
          <a:p>
            <a:pPr marL="0" indent="0">
              <a:buNone/>
            </a:pPr>
            <a:r>
              <a:rPr lang="es-EC" sz="1200" i="1" dirty="0"/>
              <a:t>	</a:t>
            </a:r>
            <a:r>
              <a:rPr lang="es-EC" sz="1200" i="1" dirty="0" err="1"/>
              <a:t>LimpiarLCD</a:t>
            </a:r>
            <a:r>
              <a:rPr lang="es-EC" sz="1200" i="1" dirty="0"/>
              <a:t>(16, "INICIO GPS      ","");	// </a:t>
            </a:r>
            <a:r>
              <a:rPr lang="es-EC" sz="1200" i="1" u="sng" dirty="0"/>
              <a:t>Muestra</a:t>
            </a:r>
            <a:r>
              <a:rPr lang="es-EC" sz="1200" i="1" dirty="0"/>
              <a:t> el </a:t>
            </a:r>
            <a:r>
              <a:rPr lang="es-EC" sz="1200" i="1" u="sng" dirty="0"/>
              <a:t>mensaje</a:t>
            </a:r>
            <a:r>
              <a:rPr lang="es-EC" sz="1200" i="1" dirty="0"/>
              <a:t> </a:t>
            </a:r>
            <a:r>
              <a:rPr lang="es-EC" sz="1200" i="1" u="sng" dirty="0"/>
              <a:t>de</a:t>
            </a:r>
            <a:r>
              <a:rPr lang="es-EC" sz="1200" i="1" dirty="0"/>
              <a:t> </a:t>
            </a:r>
            <a:r>
              <a:rPr lang="es-EC" sz="1200" i="1" u="sng" dirty="0" err="1"/>
              <a:t>incio</a:t>
            </a:r>
            <a:r>
              <a:rPr lang="es-EC" sz="1200" i="1" dirty="0"/>
              <a:t> </a:t>
            </a:r>
            <a:r>
              <a:rPr lang="es-EC" sz="1200" i="1" u="sng" dirty="0"/>
              <a:t>en</a:t>
            </a:r>
            <a:r>
              <a:rPr lang="es-EC" sz="1200" i="1" dirty="0"/>
              <a:t> </a:t>
            </a:r>
            <a:r>
              <a:rPr lang="es-EC" sz="1200" i="1" u="sng" dirty="0"/>
              <a:t>la</a:t>
            </a:r>
            <a:r>
              <a:rPr lang="es-EC" sz="1200" i="1" dirty="0"/>
              <a:t> LCD</a:t>
            </a:r>
            <a:endParaRPr lang="es-EC" sz="1200" dirty="0"/>
          </a:p>
          <a:p>
            <a:pPr marL="0" indent="0">
              <a:buNone/>
            </a:pPr>
            <a:r>
              <a:rPr lang="es-EC" sz="1200" i="1" dirty="0"/>
              <a:t>	</a:t>
            </a:r>
            <a:r>
              <a:rPr lang="es-EC" sz="1200" i="1" dirty="0" err="1"/>
              <a:t>usleep</a:t>
            </a:r>
            <a:r>
              <a:rPr lang="es-EC" sz="1200" i="1" dirty="0"/>
              <a:t>(1000000);</a:t>
            </a:r>
            <a:endParaRPr lang="es-EC" sz="1200" dirty="0"/>
          </a:p>
          <a:p>
            <a:pPr marL="0" indent="0">
              <a:buNone/>
            </a:pPr>
            <a:r>
              <a:rPr lang="es-EC" sz="1200" i="1" dirty="0"/>
              <a:t> </a:t>
            </a:r>
            <a:endParaRPr lang="es-EC" sz="1200" dirty="0"/>
          </a:p>
          <a:p>
            <a:pPr marL="0" indent="0">
              <a:buNone/>
            </a:pPr>
            <a:r>
              <a:rPr lang="es-EC" sz="1200" i="1" dirty="0"/>
              <a:t>	</a:t>
            </a:r>
            <a:r>
              <a:rPr lang="es-EC" sz="1200" b="1" i="1" dirty="0" err="1"/>
              <a:t>while</a:t>
            </a:r>
            <a:r>
              <a:rPr lang="es-EC" sz="1200" i="1" dirty="0"/>
              <a:t> (1)				//</a:t>
            </a:r>
            <a:r>
              <a:rPr lang="es-EC" sz="1200" i="1" u="sng" dirty="0"/>
              <a:t>Lazo</a:t>
            </a:r>
            <a:r>
              <a:rPr lang="es-EC" sz="1200" i="1" dirty="0"/>
              <a:t> </a:t>
            </a:r>
            <a:r>
              <a:rPr lang="es-EC" sz="1200" i="1" u="sng" dirty="0"/>
              <a:t>infinito</a:t>
            </a:r>
            <a:r>
              <a:rPr lang="es-EC" sz="1200" i="1" dirty="0"/>
              <a:t> </a:t>
            </a:r>
            <a:r>
              <a:rPr lang="es-EC" sz="1200" i="1" u="sng" dirty="0"/>
              <a:t>de</a:t>
            </a:r>
            <a:r>
              <a:rPr lang="es-EC" sz="1200" i="1" dirty="0"/>
              <a:t> </a:t>
            </a:r>
            <a:r>
              <a:rPr lang="es-EC" sz="1200" i="1" u="sng" dirty="0"/>
              <a:t>operación</a:t>
            </a:r>
            <a:endParaRPr lang="es-EC" sz="1200" dirty="0"/>
          </a:p>
          <a:p>
            <a:pPr marL="0" indent="0">
              <a:buNone/>
            </a:pPr>
            <a:r>
              <a:rPr lang="es-EC" sz="1200" i="1" dirty="0"/>
              <a:t>	{</a:t>
            </a:r>
            <a:endParaRPr lang="es-EC" sz="1200" dirty="0"/>
          </a:p>
          <a:p>
            <a:pPr marL="0" indent="0">
              <a:buNone/>
            </a:pPr>
            <a:r>
              <a:rPr lang="es-EC" sz="1200" i="1" dirty="0"/>
              <a:t>		</a:t>
            </a:r>
            <a:r>
              <a:rPr lang="es-EC" sz="1200" b="1" i="1" dirty="0" err="1"/>
              <a:t>if</a:t>
            </a:r>
            <a:r>
              <a:rPr lang="es-EC" sz="1200" i="1" dirty="0"/>
              <a:t>(d==0)</a:t>
            </a:r>
            <a:endParaRPr lang="es-EC" sz="1200" dirty="0"/>
          </a:p>
          <a:p>
            <a:pPr marL="0" indent="0">
              <a:buNone/>
            </a:pPr>
            <a:r>
              <a:rPr lang="es-EC" sz="1200" i="1" dirty="0"/>
              <a:t>		{</a:t>
            </a:r>
            <a:endParaRPr lang="es-EC" sz="1200" dirty="0"/>
          </a:p>
          <a:p>
            <a:pPr marL="0" indent="0">
              <a:buNone/>
            </a:pPr>
            <a:r>
              <a:rPr lang="es-EC" sz="1200" i="1" dirty="0"/>
              <a:t>			</a:t>
            </a:r>
            <a:r>
              <a:rPr lang="es-EC" sz="1200" i="1" dirty="0" err="1"/>
              <a:t>VerificarSD</a:t>
            </a:r>
            <a:r>
              <a:rPr lang="es-EC" sz="1200" i="1" dirty="0"/>
              <a:t> ();	// </a:t>
            </a:r>
            <a:r>
              <a:rPr lang="es-EC" sz="1200" i="1" u="sng" dirty="0"/>
              <a:t>Verifica</a:t>
            </a:r>
            <a:r>
              <a:rPr lang="es-EC" sz="1200" i="1" dirty="0"/>
              <a:t> </a:t>
            </a:r>
            <a:r>
              <a:rPr lang="es-EC" sz="1200" i="1" u="sng" dirty="0"/>
              <a:t>estado</a:t>
            </a:r>
            <a:r>
              <a:rPr lang="es-EC" sz="1200" i="1" dirty="0"/>
              <a:t> y </a:t>
            </a:r>
            <a:r>
              <a:rPr lang="es-EC" sz="1200" i="1" u="sng" dirty="0"/>
              <a:t>conexión</a:t>
            </a:r>
            <a:r>
              <a:rPr lang="es-EC" sz="1200" i="1" dirty="0"/>
              <a:t> </a:t>
            </a:r>
            <a:r>
              <a:rPr lang="es-EC" sz="1200" i="1" u="sng" dirty="0"/>
              <a:t>de</a:t>
            </a:r>
            <a:r>
              <a:rPr lang="es-EC" sz="1200" i="1" dirty="0"/>
              <a:t> SD</a:t>
            </a:r>
            <a:endParaRPr lang="es-EC" sz="1200" dirty="0"/>
          </a:p>
          <a:p>
            <a:pPr marL="0" indent="0">
              <a:buNone/>
            </a:pPr>
            <a:r>
              <a:rPr lang="es-EC" sz="1200" i="1" dirty="0"/>
              <a:t>			d=1;</a:t>
            </a:r>
            <a:endParaRPr lang="es-EC" sz="1200" dirty="0"/>
          </a:p>
          <a:p>
            <a:pPr marL="0" indent="0">
              <a:buNone/>
            </a:pPr>
            <a:r>
              <a:rPr lang="es-EC" sz="1200" i="1" dirty="0"/>
              <a:t>		}</a:t>
            </a:r>
            <a:endParaRPr lang="es-EC" sz="1200" dirty="0"/>
          </a:p>
          <a:p>
            <a:pPr marL="0" indent="0">
              <a:buNone/>
            </a:pPr>
            <a:r>
              <a:rPr lang="es-EC" sz="1200" i="1" dirty="0"/>
              <a:t>		</a:t>
            </a:r>
            <a:r>
              <a:rPr lang="es-EC" sz="1200" i="1" dirty="0" err="1"/>
              <a:t>VerificarGPS</a:t>
            </a:r>
            <a:r>
              <a:rPr lang="es-EC" sz="1200" i="1" dirty="0"/>
              <a:t>();		//</a:t>
            </a:r>
            <a:r>
              <a:rPr lang="es-EC" sz="1200" i="1" u="sng" dirty="0"/>
              <a:t>Verifica</a:t>
            </a:r>
            <a:r>
              <a:rPr lang="es-EC" sz="1200" i="1" dirty="0"/>
              <a:t> </a:t>
            </a:r>
            <a:r>
              <a:rPr lang="es-EC" sz="1200" i="1" u="sng" dirty="0"/>
              <a:t>estado</a:t>
            </a:r>
            <a:r>
              <a:rPr lang="es-EC" sz="1200" i="1" dirty="0"/>
              <a:t> y </a:t>
            </a:r>
            <a:r>
              <a:rPr lang="es-EC" sz="1200" i="1" u="sng" dirty="0"/>
              <a:t>conexión</a:t>
            </a:r>
            <a:r>
              <a:rPr lang="es-EC" sz="1200" i="1" dirty="0"/>
              <a:t> </a:t>
            </a:r>
            <a:r>
              <a:rPr lang="es-EC" sz="1200" i="1" u="sng" dirty="0"/>
              <a:t>de</a:t>
            </a:r>
            <a:r>
              <a:rPr lang="es-EC" sz="1200" i="1" dirty="0"/>
              <a:t> GPS</a:t>
            </a:r>
            <a:endParaRPr lang="es-EC" sz="1200" dirty="0"/>
          </a:p>
          <a:p>
            <a:pPr marL="0" indent="0">
              <a:buNone/>
            </a:pPr>
            <a:r>
              <a:rPr lang="es-EC" sz="1200" i="1" dirty="0"/>
              <a:t>		</a:t>
            </a:r>
            <a:r>
              <a:rPr lang="es-EC" sz="1200" b="1" i="1" dirty="0" err="1"/>
              <a:t>if</a:t>
            </a:r>
            <a:r>
              <a:rPr lang="es-EC" sz="1200" i="1" dirty="0"/>
              <a:t>(c==1) </a:t>
            </a:r>
            <a:r>
              <a:rPr lang="es-EC" sz="1200" b="1" i="1" dirty="0"/>
              <a:t>break;</a:t>
            </a:r>
            <a:endParaRPr lang="es-EC" sz="1200" dirty="0"/>
          </a:p>
          <a:p>
            <a:pPr marL="0" indent="0">
              <a:buNone/>
            </a:pPr>
            <a:r>
              <a:rPr lang="es-EC" sz="1200" i="1" dirty="0"/>
              <a:t>		</a:t>
            </a:r>
            <a:r>
              <a:rPr lang="es-EC" sz="1200" i="1" dirty="0" err="1"/>
              <a:t>LlenarCadena</a:t>
            </a:r>
            <a:r>
              <a:rPr lang="es-EC" sz="1200" i="1" dirty="0"/>
              <a:t>();		//</a:t>
            </a:r>
            <a:r>
              <a:rPr lang="es-EC" sz="1200" i="1" u="sng" dirty="0"/>
              <a:t>Almacena</a:t>
            </a:r>
            <a:r>
              <a:rPr lang="es-EC" sz="1200" i="1" dirty="0"/>
              <a:t> </a:t>
            </a:r>
            <a:r>
              <a:rPr lang="es-EC" sz="1200" i="1" u="sng" dirty="0"/>
              <a:t>la</a:t>
            </a:r>
            <a:r>
              <a:rPr lang="es-EC" sz="1200" i="1" dirty="0"/>
              <a:t> </a:t>
            </a:r>
            <a:r>
              <a:rPr lang="es-EC" sz="1200" i="1" u="sng" dirty="0"/>
              <a:t>información</a:t>
            </a:r>
            <a:r>
              <a:rPr lang="es-EC" sz="1200" i="1" dirty="0"/>
              <a:t> GPS </a:t>
            </a:r>
            <a:r>
              <a:rPr lang="es-EC" sz="1200" i="1" u="sng" dirty="0"/>
              <a:t>en</a:t>
            </a:r>
            <a:r>
              <a:rPr lang="es-EC" sz="1200" i="1" dirty="0"/>
              <a:t> </a:t>
            </a:r>
            <a:r>
              <a:rPr lang="es-EC" sz="1200" i="1" u="sng" dirty="0"/>
              <a:t>la</a:t>
            </a:r>
            <a:r>
              <a:rPr lang="es-EC" sz="1200" i="1" dirty="0"/>
              <a:t> SD</a:t>
            </a:r>
            <a:endParaRPr lang="es-EC" sz="1200" dirty="0"/>
          </a:p>
          <a:p>
            <a:pPr marL="0" indent="0">
              <a:buNone/>
            </a:pPr>
            <a:r>
              <a:rPr lang="es-EC" sz="1200" i="1" dirty="0"/>
              <a:t> </a:t>
            </a:r>
            <a:endParaRPr lang="es-EC" sz="1200" dirty="0"/>
          </a:p>
          <a:p>
            <a:pPr marL="0" indent="0">
              <a:buNone/>
            </a:pPr>
            <a:r>
              <a:rPr lang="es-EC" sz="1200" i="1" dirty="0"/>
              <a:t>    </a:t>
            </a:r>
            <a:r>
              <a:rPr lang="en-US" sz="1200" i="1" dirty="0"/>
              <a:t>}</a:t>
            </a:r>
            <a:endParaRPr lang="es-EC" sz="1200" dirty="0"/>
          </a:p>
          <a:p>
            <a:pPr marL="0" indent="0">
              <a:buNone/>
            </a:pPr>
            <a:r>
              <a:rPr lang="en-US" sz="1200" i="1" dirty="0"/>
              <a:t>    </a:t>
            </a:r>
            <a:r>
              <a:rPr lang="en-US" sz="1200" b="1" i="1" dirty="0"/>
              <a:t>return</a:t>
            </a:r>
            <a:r>
              <a:rPr lang="en-US" sz="1200" i="1" dirty="0"/>
              <a:t> 0;</a:t>
            </a:r>
            <a:endParaRPr lang="es-EC" sz="1200" dirty="0"/>
          </a:p>
          <a:p>
            <a:pPr marL="0" indent="0">
              <a:buNone/>
            </a:pPr>
            <a:r>
              <a:rPr lang="en-US" sz="1200" i="1" dirty="0"/>
              <a:t>}</a:t>
            </a:r>
            <a:endParaRPr lang="es-EC" sz="1200" dirty="0"/>
          </a:p>
          <a:p>
            <a:pPr marL="0" indent="0">
              <a:buNone/>
            </a:pPr>
            <a:r>
              <a:rPr lang="en-US" sz="1200" i="1" dirty="0"/>
              <a:t> </a:t>
            </a:r>
            <a:endParaRPr lang="es-EC" sz="1200" dirty="0"/>
          </a:p>
          <a:p>
            <a:endParaRPr lang="es-EC" dirty="0"/>
          </a:p>
        </p:txBody>
      </p:sp>
    </p:spTree>
    <p:extLst>
      <p:ext uri="{BB962C8B-B14F-4D97-AF65-F5344CB8AC3E}">
        <p14:creationId xmlns:p14="http://schemas.microsoft.com/office/powerpoint/2010/main" val="162732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Características </a:t>
            </a:r>
            <a:r>
              <a:rPr lang="es-EC" dirty="0" smtClean="0"/>
              <a:t>SD</a:t>
            </a:r>
            <a:endParaRPr lang="es-EC"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2776"/>
            <a:ext cx="6984776" cy="483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33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Micro SD</a:t>
            </a:r>
            <a:endParaRPr lang="es-EC"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124744"/>
            <a:ext cx="3103133" cy="223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3861048"/>
            <a:ext cx="7488832" cy="1938992"/>
          </a:xfrm>
          <a:prstGeom prst="rect">
            <a:avLst/>
          </a:prstGeom>
        </p:spPr>
        <p:txBody>
          <a:bodyPr wrap="square">
            <a:spAutoFit/>
          </a:bodyPr>
          <a:lstStyle/>
          <a:p>
            <a:pPr algn="just"/>
            <a:r>
              <a:rPr lang="es-EC" sz="2000" dirty="0" err="1"/>
              <a:t>Secure</a:t>
            </a:r>
            <a:r>
              <a:rPr lang="es-EC" sz="2000" dirty="0"/>
              <a:t> Digital (SD) es un tipo de tarjeta de memoria, inventado por el fabricante de tecnología Panasonic, que se utiliza como medio de almacenamiento externo específicamente diseñado para cumplir con los requisitos de seguridad, capacidad, rendimiento, y ambiente inherentes a dispositivos electrónicos de audio y vídeo de reciente aparición.</a:t>
            </a:r>
          </a:p>
        </p:txBody>
      </p:sp>
    </p:spTree>
    <p:extLst>
      <p:ext uri="{BB962C8B-B14F-4D97-AF65-F5344CB8AC3E}">
        <p14:creationId xmlns:p14="http://schemas.microsoft.com/office/powerpoint/2010/main" val="306378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Recolección de datos</a:t>
            </a:r>
            <a:endParaRPr lang="es-EC" dirty="0"/>
          </a:p>
        </p:txBody>
      </p:sp>
      <p:pic>
        <p:nvPicPr>
          <p:cNvPr id="4" name="3 Marcador de contenido" descr="C:\Users\DJACOME\Desktop\IMG_0252.JPG"/>
          <p:cNvPicPr>
            <a:picLocks noGrp="1"/>
          </p:cNvPicPr>
          <p:nvPr>
            <p:ph idx="1"/>
          </p:nvPr>
        </p:nvPicPr>
        <p:blipFill rotWithShape="1">
          <a:blip r:embed="rId2" cstate="print">
            <a:extLst>
              <a:ext uri="{28A0092B-C50C-407E-A947-70E740481C1C}">
                <a14:useLocalDpi xmlns:a14="http://schemas.microsoft.com/office/drawing/2010/main" val="0"/>
              </a:ext>
            </a:extLst>
          </a:blip>
          <a:srcRect t="11211" b="6242"/>
          <a:stretch/>
        </p:blipFill>
        <p:spPr bwMode="auto">
          <a:xfrm>
            <a:off x="3203848" y="2348880"/>
            <a:ext cx="2743200" cy="3019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415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Creación </a:t>
            </a:r>
            <a:r>
              <a:rPr lang="es-EC" dirty="0" smtClean="0"/>
              <a:t>Archivo KML</a:t>
            </a:r>
            <a:endParaRPr lang="es-EC" dirty="0"/>
          </a:p>
        </p:txBody>
      </p:sp>
      <p:pic>
        <p:nvPicPr>
          <p:cNvPr id="4" name="3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rcRect l="32273" r="22375"/>
          <a:stretch/>
        </p:blipFill>
        <p:spPr bwMode="auto">
          <a:xfrm>
            <a:off x="539552" y="1772815"/>
            <a:ext cx="2520280" cy="3302883"/>
          </a:xfrm>
          <a:prstGeom prst="rect">
            <a:avLst/>
          </a:prstGeom>
          <a:ln>
            <a:noFill/>
          </a:ln>
          <a:extLst>
            <a:ext uri="{53640926-AAD7-44D8-BBD7-CCE9431645EC}">
              <a14:shadowObscured xmlns:a14="http://schemas.microsoft.com/office/drawing/2010/main"/>
            </a:ext>
          </a:ex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3275856" y="1988840"/>
            <a:ext cx="5106035" cy="2870835"/>
          </a:xfrm>
          <a:prstGeom prst="rect">
            <a:avLst/>
          </a:prstGeom>
        </p:spPr>
      </p:pic>
    </p:spTree>
    <p:extLst>
      <p:ext uri="{BB962C8B-B14F-4D97-AF65-F5344CB8AC3E}">
        <p14:creationId xmlns:p14="http://schemas.microsoft.com/office/powerpoint/2010/main" val="1548095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Ejecución en Google </a:t>
            </a:r>
            <a:r>
              <a:rPr lang="es-EC" dirty="0" err="1" smtClean="0"/>
              <a:t>Earth</a:t>
            </a:r>
            <a:endParaRPr lang="es-EC" dirty="0"/>
          </a:p>
        </p:txBody>
      </p:sp>
      <p:pic>
        <p:nvPicPr>
          <p:cNvPr id="4" name="3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rcRect r="67727"/>
          <a:stretch/>
        </p:blipFill>
        <p:spPr bwMode="auto">
          <a:xfrm>
            <a:off x="2987824" y="1196752"/>
            <a:ext cx="2952328"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933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Definición </a:t>
            </a:r>
            <a:r>
              <a:rPr lang="es-EC" dirty="0" err="1" smtClean="0"/>
              <a:t>Gps</a:t>
            </a:r>
            <a:endParaRPr lang="es-EC" dirty="0"/>
          </a:p>
        </p:txBody>
      </p:sp>
      <p:sp>
        <p:nvSpPr>
          <p:cNvPr id="3" name="2 Marcador de contenido"/>
          <p:cNvSpPr>
            <a:spLocks noGrp="1"/>
          </p:cNvSpPr>
          <p:nvPr>
            <p:ph idx="1"/>
          </p:nvPr>
        </p:nvSpPr>
        <p:spPr/>
        <p:txBody>
          <a:bodyPr/>
          <a:lstStyle/>
          <a:p>
            <a:pPr algn="just"/>
            <a:r>
              <a:rPr lang="es-ES" sz="2400" dirty="0"/>
              <a:t>Sistema de Posicionamiento Global, </a:t>
            </a:r>
            <a:r>
              <a:rPr lang="es-ES" sz="2400" dirty="0" smtClean="0"/>
              <a:t>sistema </a:t>
            </a:r>
            <a:r>
              <a:rPr lang="es-ES" sz="2400" dirty="0"/>
              <a:t>de radionavegación por satélite desarrollado y operado por el Departamento de Defensa de EE.UU. El GPS permite </a:t>
            </a:r>
            <a:r>
              <a:rPr lang="es-ES" sz="2400" dirty="0" smtClean="0"/>
              <a:t>determinar posición </a:t>
            </a:r>
            <a:r>
              <a:rPr lang="es-ES" sz="2400" dirty="0"/>
              <a:t>tridimensional, velocidad y tiempo las 24 horas del </a:t>
            </a:r>
            <a:r>
              <a:rPr lang="es-ES" sz="2400" dirty="0" smtClean="0"/>
              <a:t>día.</a:t>
            </a:r>
          </a:p>
          <a:p>
            <a:endParaRPr lang="es-EC" dirty="0"/>
          </a:p>
        </p:txBody>
      </p:sp>
      <p:pic>
        <p:nvPicPr>
          <p:cNvPr id="4" name="Picture 2" descr="C:\Users\DJACOME\Desktop\Galileo_sat_constall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10362" y="3429000"/>
            <a:ext cx="412845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Características GPS</a:t>
            </a:r>
            <a:endParaRPr lang="es-EC" dirty="0"/>
          </a:p>
        </p:txBody>
      </p:sp>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b="3616"/>
          <a:stretch/>
        </p:blipFill>
        <p:spPr>
          <a:xfrm>
            <a:off x="2339752" y="1268760"/>
            <a:ext cx="4305647" cy="4362783"/>
          </a:xfrm>
        </p:spPr>
      </p:pic>
    </p:spTree>
    <p:extLst>
      <p:ext uri="{BB962C8B-B14F-4D97-AF65-F5344CB8AC3E}">
        <p14:creationId xmlns:p14="http://schemas.microsoft.com/office/powerpoint/2010/main" val="1862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Características GPS</a:t>
            </a:r>
            <a:endParaRPr lang="es-EC" dirty="0"/>
          </a:p>
        </p:txBody>
      </p:sp>
      <p:sp>
        <p:nvSpPr>
          <p:cNvPr id="3" name="2 Marcador de contenido"/>
          <p:cNvSpPr>
            <a:spLocks noGrp="1"/>
          </p:cNvSpPr>
          <p:nvPr>
            <p:ph idx="1"/>
          </p:nvPr>
        </p:nvSpPr>
        <p:spPr/>
        <p:txBody>
          <a:bodyPr/>
          <a:lstStyle/>
          <a:p>
            <a:r>
              <a:rPr lang="es-ES" dirty="0"/>
              <a:t>24 satélites operacionales </a:t>
            </a:r>
            <a:r>
              <a:rPr lang="es-ES" dirty="0" smtClean="0"/>
              <a:t>en </a:t>
            </a:r>
            <a:r>
              <a:rPr lang="es-ES" dirty="0"/>
              <a:t>seis órbitas circulares a 20.200 </a:t>
            </a:r>
            <a:r>
              <a:rPr lang="es-ES" dirty="0" smtClean="0"/>
              <a:t>, </a:t>
            </a:r>
            <a:r>
              <a:rPr lang="es-ES" dirty="0"/>
              <a:t>con un período de 12 horas. </a:t>
            </a:r>
            <a:endParaRPr lang="es-ES" dirty="0" smtClean="0"/>
          </a:p>
          <a:p>
            <a:r>
              <a:rPr lang="es-ES" dirty="0" smtClean="0"/>
              <a:t>Los </a:t>
            </a:r>
            <a:r>
              <a:rPr lang="es-ES" dirty="0"/>
              <a:t>satélites en órbita están </a:t>
            </a:r>
            <a:r>
              <a:rPr lang="es-ES" dirty="0" smtClean="0"/>
              <a:t>para que un </a:t>
            </a:r>
            <a:r>
              <a:rPr lang="es-ES" dirty="0"/>
              <a:t>mínimo de 6 satélites </a:t>
            </a:r>
            <a:r>
              <a:rPr lang="es-ES" dirty="0" smtClean="0"/>
              <a:t>estén </a:t>
            </a:r>
            <a:r>
              <a:rPr lang="es-ES" dirty="0"/>
              <a:t>en vista </a:t>
            </a:r>
            <a:r>
              <a:rPr lang="es-ES" dirty="0" smtClean="0"/>
              <a:t>.</a:t>
            </a:r>
          </a:p>
          <a:p>
            <a:r>
              <a:rPr lang="es-ES" dirty="0" smtClean="0"/>
              <a:t> </a:t>
            </a:r>
            <a:r>
              <a:rPr lang="es-ES" dirty="0"/>
              <a:t>Los satélites transmiten continuamente, en dos frecuencias la civil a 1575,42 MHz y la militar a 1227,60 </a:t>
            </a:r>
            <a:r>
              <a:rPr lang="es-ES" dirty="0" smtClean="0"/>
              <a:t>MHz</a:t>
            </a:r>
            <a:r>
              <a:rPr lang="es-ES" dirty="0"/>
              <a:t>.</a:t>
            </a:r>
            <a:endParaRPr lang="es-EC" dirty="0"/>
          </a:p>
        </p:txBody>
      </p:sp>
    </p:spTree>
    <p:extLst>
      <p:ext uri="{BB962C8B-B14F-4D97-AF65-F5344CB8AC3E}">
        <p14:creationId xmlns:p14="http://schemas.microsoft.com/office/powerpoint/2010/main" val="18625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Características Receptor</a:t>
            </a:r>
            <a:endParaRPr lang="es-EC" dirty="0"/>
          </a:p>
        </p:txBody>
      </p:sp>
      <p:sp>
        <p:nvSpPr>
          <p:cNvPr id="3" name="2 Marcador de contenido"/>
          <p:cNvSpPr>
            <a:spLocks noGrp="1"/>
          </p:cNvSpPr>
          <p:nvPr>
            <p:ph idx="1"/>
          </p:nvPr>
        </p:nvSpPr>
        <p:spPr/>
        <p:txBody>
          <a:bodyPr/>
          <a:lstStyle/>
          <a:p>
            <a:pPr algn="just"/>
            <a:r>
              <a:rPr lang="es-ES" dirty="0"/>
              <a:t>S</a:t>
            </a:r>
            <a:r>
              <a:rPr lang="es-ES" dirty="0" smtClean="0"/>
              <a:t>e </a:t>
            </a:r>
            <a:r>
              <a:rPr lang="es-ES" dirty="0"/>
              <a:t>componen de una antena sintonizada a las frecuencias transmitidas por los satélites, procesadores de recepción, y un reloj muy </a:t>
            </a:r>
            <a:r>
              <a:rPr lang="es-ES" dirty="0" smtClean="0"/>
              <a:t>estable.</a:t>
            </a:r>
          </a:p>
          <a:p>
            <a:pPr algn="just"/>
            <a:r>
              <a:rPr lang="es-MX" dirty="0"/>
              <a:t>R</a:t>
            </a:r>
            <a:r>
              <a:rPr lang="es-MX" dirty="0" smtClean="0"/>
              <a:t>eceptor </a:t>
            </a:r>
            <a:r>
              <a:rPr lang="es-MX" dirty="0"/>
              <a:t>GM-158 </a:t>
            </a:r>
            <a:r>
              <a:rPr lang="es-MX" dirty="0" smtClean="0"/>
              <a:t>SANAV</a:t>
            </a:r>
          </a:p>
          <a:p>
            <a:pPr algn="just"/>
            <a:r>
              <a:rPr lang="es-MX" dirty="0" smtClean="0"/>
              <a:t>32 canales en paralelo</a:t>
            </a:r>
          </a:p>
          <a:p>
            <a:pPr algn="just"/>
            <a:endParaRPr lang="es-ES" dirty="0" smtClean="0"/>
          </a:p>
          <a:p>
            <a:pPr algn="just"/>
            <a:endParaRPr lang="es-EC" dirty="0"/>
          </a:p>
        </p:txBody>
      </p:sp>
    </p:spTree>
    <p:extLst>
      <p:ext uri="{BB962C8B-B14F-4D97-AF65-F5344CB8AC3E}">
        <p14:creationId xmlns:p14="http://schemas.microsoft.com/office/powerpoint/2010/main" val="1862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Protocolo de comunicación</a:t>
            </a:r>
            <a:endParaRPr lang="es-EC" dirty="0"/>
          </a:p>
        </p:txBody>
      </p:sp>
      <p:sp>
        <p:nvSpPr>
          <p:cNvPr id="3" name="2 Marcador de contenido"/>
          <p:cNvSpPr>
            <a:spLocks noGrp="1"/>
          </p:cNvSpPr>
          <p:nvPr>
            <p:ph idx="1"/>
          </p:nvPr>
        </p:nvSpPr>
        <p:spPr/>
        <p:txBody>
          <a:bodyPr/>
          <a:lstStyle/>
          <a:p>
            <a:r>
              <a:rPr lang="es-EC" dirty="0" err="1" smtClean="0"/>
              <a:t>Nmea</a:t>
            </a:r>
            <a:endParaRPr lang="es-EC" dirty="0" smtClean="0"/>
          </a:p>
          <a:p>
            <a:r>
              <a:rPr lang="es-EC" dirty="0" smtClean="0"/>
              <a:t>RS232</a:t>
            </a:r>
          </a:p>
          <a:p>
            <a:pPr marL="0" indent="0">
              <a:buNone/>
            </a:pPr>
            <a:r>
              <a:rPr lang="pt-BR" sz="1800" dirty="0"/>
              <a:t>$PMTK010,001*2E</a:t>
            </a:r>
          </a:p>
          <a:p>
            <a:pPr marL="0" indent="0">
              <a:buNone/>
            </a:pPr>
            <a:endParaRPr lang="pt-BR" sz="1800" dirty="0"/>
          </a:p>
          <a:p>
            <a:pPr marL="0" indent="0">
              <a:buNone/>
            </a:pPr>
            <a:r>
              <a:rPr lang="pt-BR" sz="1800" dirty="0"/>
              <a:t>$POLYN,TIME,RESTART_OCCURRED</a:t>
            </a:r>
          </a:p>
          <a:p>
            <a:pPr marL="0" indent="0">
              <a:buNone/>
            </a:pPr>
            <a:r>
              <a:rPr lang="pt-BR" sz="1800" dirty="0"/>
              <a:t>$POLYN,EPH,0,00000000</a:t>
            </a:r>
          </a:p>
          <a:p>
            <a:pPr marL="0" indent="0">
              <a:buNone/>
            </a:pPr>
            <a:r>
              <a:rPr lang="pt-BR" sz="1800" dirty="0"/>
              <a:t>$POLYN,ALM,0,00000000</a:t>
            </a:r>
          </a:p>
          <a:p>
            <a:pPr marL="0" indent="0">
              <a:buNone/>
            </a:pPr>
            <a:r>
              <a:rPr lang="pt-BR" sz="1800" dirty="0"/>
              <a:t>$GPRMC,235946.005,V,8960.0000,N,00000.0000,E,0.00,0.00,050180,,,N*77</a:t>
            </a:r>
          </a:p>
          <a:p>
            <a:pPr marL="0" indent="0">
              <a:buNone/>
            </a:pPr>
            <a:r>
              <a:rPr lang="pt-BR" sz="1800" dirty="0"/>
              <a:t>$GPRMC,235947.004,V,8960.0000,N,00000.0000,E,0.00,0.00,050180,,,</a:t>
            </a:r>
            <a:r>
              <a:rPr lang="pt-BR" sz="1800" dirty="0" smtClean="0"/>
              <a:t>N*77</a:t>
            </a:r>
            <a:endParaRPr lang="pt-BR" sz="1800" dirty="0"/>
          </a:p>
          <a:p>
            <a:pPr marL="0" indent="0">
              <a:buNone/>
            </a:pPr>
            <a:r>
              <a:rPr lang="pt-BR" sz="1800" dirty="0"/>
              <a:t>$GPRMC,155737.000,A,0208.6837,S,07958.0726,W,0.04,0.00,011111,,,A*66</a:t>
            </a:r>
          </a:p>
          <a:p>
            <a:pPr marL="0" indent="0">
              <a:buNone/>
            </a:pPr>
            <a:r>
              <a:rPr lang="pt-BR" sz="1800" dirty="0"/>
              <a:t>$GPRMC,155738.000,A,0208.6837,S,07958.0726,W,0.09,0.00,011111,,,A*64</a:t>
            </a:r>
          </a:p>
          <a:p>
            <a:pPr marL="0" indent="0">
              <a:buNone/>
            </a:pPr>
            <a:r>
              <a:rPr lang="pt-BR" sz="1800" dirty="0"/>
              <a:t>$GPRMC,155739.000,A,0208.6837,S,07958.0725,W,0.07,0.00,011111,,,A*68</a:t>
            </a:r>
          </a:p>
          <a:p>
            <a:pPr marL="0" indent="0">
              <a:buNone/>
            </a:pPr>
            <a:r>
              <a:rPr lang="pt-BR" sz="1800" dirty="0"/>
              <a:t>$GPRMC,155740.000,A,0208.6837,S,07958.0725,W,0.21,0.00,011111,,,A*62</a:t>
            </a:r>
          </a:p>
          <a:p>
            <a:pPr marL="0" indent="0">
              <a:buNone/>
            </a:pPr>
            <a:endParaRPr lang="es-EC" sz="1200" dirty="0"/>
          </a:p>
        </p:txBody>
      </p:sp>
    </p:spTree>
    <p:extLst>
      <p:ext uri="{BB962C8B-B14F-4D97-AF65-F5344CB8AC3E}">
        <p14:creationId xmlns:p14="http://schemas.microsoft.com/office/powerpoint/2010/main" val="1862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Nmea</a:t>
            </a:r>
            <a:endParaRPr lang="es-EC" dirty="0"/>
          </a:p>
        </p:txBody>
      </p:sp>
      <p:sp>
        <p:nvSpPr>
          <p:cNvPr id="3" name="2 Marcador de contenido"/>
          <p:cNvSpPr>
            <a:spLocks noGrp="1"/>
          </p:cNvSpPr>
          <p:nvPr>
            <p:ph idx="1"/>
          </p:nvPr>
        </p:nvSpPr>
        <p:spPr/>
        <p:txBody>
          <a:bodyPr/>
          <a:lstStyle/>
          <a:p>
            <a:pPr marL="0" indent="0" algn="ctr">
              <a:buNone/>
            </a:pPr>
            <a:r>
              <a:rPr lang="es-MX" sz="2000" b="1" i="1" dirty="0"/>
              <a:t>$GPRMC,194911.000,A,0202.6759,S,07954.9329,W,0.29,0.00,180612,,,A*60</a:t>
            </a:r>
            <a:endParaRPr lang="es-EC" sz="2000" b="1" dirty="0"/>
          </a:p>
          <a:p>
            <a:pPr marL="0" indent="0" algn="ctr">
              <a:buNone/>
            </a:pPr>
            <a:r>
              <a:rPr lang="es-MX" sz="1600" i="1" dirty="0"/>
              <a:t> </a:t>
            </a:r>
            <a:endParaRPr lang="es-EC" sz="1600" dirty="0"/>
          </a:p>
          <a:p>
            <a:pPr marL="0" indent="0">
              <a:buNone/>
            </a:pPr>
            <a:r>
              <a:rPr lang="es-MX" sz="1600" i="1" dirty="0"/>
              <a:t> </a:t>
            </a:r>
            <a:endParaRPr lang="es-EC" sz="1600" dirty="0"/>
          </a:p>
          <a:p>
            <a:pPr marL="0" indent="0">
              <a:buNone/>
            </a:pPr>
            <a:r>
              <a:rPr lang="es-MX" sz="1600" dirty="0"/>
              <a:t>En donde:</a:t>
            </a:r>
            <a:endParaRPr lang="es-EC" sz="1600" dirty="0"/>
          </a:p>
          <a:p>
            <a:r>
              <a:rPr lang="es-MX" sz="1600" i="1" dirty="0"/>
              <a:t>$</a:t>
            </a:r>
            <a:r>
              <a:rPr lang="es-MX" sz="1600" dirty="0"/>
              <a:t>: inicio de cadena</a:t>
            </a:r>
            <a:endParaRPr lang="es-EC" sz="1600" dirty="0"/>
          </a:p>
          <a:p>
            <a:r>
              <a:rPr lang="es-MX" sz="1600" i="1" dirty="0"/>
              <a:t>GPRMC</a:t>
            </a:r>
            <a:r>
              <a:rPr lang="es-MX" sz="1600" dirty="0"/>
              <a:t>: tipo de cadena NMEA</a:t>
            </a:r>
            <a:endParaRPr lang="es-EC" sz="1600" dirty="0"/>
          </a:p>
          <a:p>
            <a:r>
              <a:rPr lang="es-MX" sz="1600" i="1" dirty="0"/>
              <a:t>194911.0000</a:t>
            </a:r>
            <a:r>
              <a:rPr lang="es-MX" sz="1600" dirty="0"/>
              <a:t>: Hora UTC 19 horas, 49 minutos, 11.0 segundos</a:t>
            </a:r>
            <a:endParaRPr lang="es-EC" sz="1600" dirty="0"/>
          </a:p>
          <a:p>
            <a:r>
              <a:rPr lang="es-MX" sz="1600" i="1" dirty="0"/>
              <a:t>A</a:t>
            </a:r>
            <a:r>
              <a:rPr lang="es-MX" sz="1600" dirty="0"/>
              <a:t>: Dato Válido</a:t>
            </a:r>
            <a:endParaRPr lang="es-EC" sz="1600" dirty="0"/>
          </a:p>
          <a:p>
            <a:r>
              <a:rPr lang="es-EC" sz="1600" i="1" dirty="0"/>
              <a:t>0202.6759</a:t>
            </a:r>
            <a:r>
              <a:rPr lang="es-EC" sz="1600" dirty="0"/>
              <a:t>: Latitud 2° 2.6759’</a:t>
            </a:r>
          </a:p>
          <a:p>
            <a:r>
              <a:rPr lang="es-EC" sz="1600" i="1" dirty="0"/>
              <a:t>S</a:t>
            </a:r>
            <a:r>
              <a:rPr lang="es-EC" sz="1600" dirty="0"/>
              <a:t>: Latitud Sur</a:t>
            </a:r>
          </a:p>
          <a:p>
            <a:r>
              <a:rPr lang="es-EC" sz="1600" i="1" dirty="0"/>
              <a:t>07954.9329</a:t>
            </a:r>
            <a:r>
              <a:rPr lang="es-EC" sz="1600" dirty="0"/>
              <a:t>: Longitud 79° 54.9329’</a:t>
            </a:r>
          </a:p>
          <a:p>
            <a:r>
              <a:rPr lang="es-EC" sz="1600" i="1" dirty="0"/>
              <a:t>W</a:t>
            </a:r>
            <a:r>
              <a:rPr lang="es-EC" sz="1600" dirty="0"/>
              <a:t>: Longitud Oeste</a:t>
            </a:r>
          </a:p>
          <a:p>
            <a:r>
              <a:rPr lang="es-EC" sz="1600" i="1" dirty="0"/>
              <a:t>0.29</a:t>
            </a:r>
            <a:r>
              <a:rPr lang="es-EC" sz="1600" dirty="0"/>
              <a:t>: Velocidad 0.29 nudos</a:t>
            </a:r>
          </a:p>
          <a:p>
            <a:r>
              <a:rPr lang="es-EC" sz="1600" i="1" dirty="0"/>
              <a:t>0.00</a:t>
            </a:r>
            <a:r>
              <a:rPr lang="es-EC" sz="1600" dirty="0"/>
              <a:t>: Curso 0.00°</a:t>
            </a:r>
          </a:p>
          <a:p>
            <a:r>
              <a:rPr lang="es-EC" sz="1600" i="1" dirty="0"/>
              <a:t>180612</a:t>
            </a:r>
            <a:r>
              <a:rPr lang="es-EC" sz="1600" dirty="0"/>
              <a:t>: Fecha 18 de Junio de 2012</a:t>
            </a:r>
          </a:p>
          <a:p>
            <a:r>
              <a:rPr lang="en-US" sz="1600" i="1" dirty="0"/>
              <a:t>A*60</a:t>
            </a:r>
            <a:r>
              <a:rPr lang="en-US" sz="1600" dirty="0"/>
              <a:t>: check sum 60</a:t>
            </a:r>
            <a:endParaRPr lang="es-EC" sz="1600" dirty="0"/>
          </a:p>
          <a:p>
            <a:endParaRPr lang="es-EC" dirty="0"/>
          </a:p>
        </p:txBody>
      </p:sp>
    </p:spTree>
    <p:extLst>
      <p:ext uri="{BB962C8B-B14F-4D97-AF65-F5344CB8AC3E}">
        <p14:creationId xmlns:p14="http://schemas.microsoft.com/office/powerpoint/2010/main" val="18625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Cyclone</a:t>
            </a:r>
            <a:r>
              <a:rPr lang="es-EC" dirty="0" smtClean="0"/>
              <a:t> II</a:t>
            </a:r>
            <a:endParaRPr lang="es-EC"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44824"/>
            <a:ext cx="7098736" cy="407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Configuración del </a:t>
            </a:r>
            <a:r>
              <a:rPr lang="es-EC" dirty="0" smtClean="0"/>
              <a:t>Hardware</a:t>
            </a:r>
            <a:endParaRPr lang="es-EC" dirty="0"/>
          </a:p>
        </p:txBody>
      </p:sp>
      <p:pic>
        <p:nvPicPr>
          <p:cNvPr id="4" name="5 Marcador de contenido"/>
          <p:cNvPicPr>
            <a:picLocks noGrp="1"/>
          </p:cNvPicPr>
          <p:nvPr>
            <p:ph idx="1"/>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030861" y="1600200"/>
            <a:ext cx="7082277" cy="4525963"/>
          </a:xfrm>
          <a:prstGeom prst="rect">
            <a:avLst/>
          </a:prstGeom>
          <a:noFill/>
          <a:ln>
            <a:noFill/>
          </a:ln>
        </p:spPr>
      </p:pic>
    </p:spTree>
    <p:extLst>
      <p:ext uri="{BB962C8B-B14F-4D97-AF65-F5344CB8AC3E}">
        <p14:creationId xmlns:p14="http://schemas.microsoft.com/office/powerpoint/2010/main" val="186255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Bounce&lt;/TransitionType&gt;&#10;  &lt;UniqueID&gt;0&lt;/UniqueID&gt;&#10;  &lt;ShowPreviews&gt;true&lt;/ShowPreviews&gt;&#10;  &lt;ShowReviews&gt;true&lt;/ShowReviews&gt;&#10;  &lt;ShowHeaderTitle&gt;true&lt;/ShowHeaderTitle&gt;&#10;  &lt;ShowHeaderNumber&gt;false&lt;/ShowHeaderNumber&gt;&#10;  &lt;SectionTemplate&gt;Template2&lt;/SectionTemplate&gt;&#10;  &lt;SectionTemplateColor&gt;&#10;    &lt;A&gt;255&lt;/A&gt;&#10;    &lt;R&gt;50&lt;/R&gt;&#10;    &lt;G&gt;95&lt;/G&gt;&#10;    &lt;B&gt;188&lt;/B&gt;&#10;    &lt;ScA&gt;1&lt;/ScA&gt;&#10;    &lt;ScR&gt;0.0318960324&lt;/ScR&gt;&#10;    &lt;ScG&gt;0.114435375&lt;/ScG&gt;&#10;    &lt;ScB&gt;0.5028865&lt;/ScB&gt;&#10;  &lt;/SectionTemplateColor&gt;&#10;  &lt;SectionArrangement&gt;Simple&lt;/SectionArrangement&gt;&#10;&lt;/PresentationMetadata&gt;"/>
</p:tagLst>
</file>

<file path=ppt/tags/tag2.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2&lt;/SectionTemplate&gt;&#10;      &lt;SectionTemplateColor&gt;&#10;        &lt;A&gt;255&lt;/A&gt;&#10;        &lt;R&gt;50&lt;/R&gt;&#10;        &lt;G&gt;95&lt;/G&gt;&#10;        &lt;B&gt;188&lt;/B&gt;&#10;        &lt;ScA&gt;1&lt;/ScA&gt;&#10;        &lt;ScR&gt;0.0318960324&lt;/ScR&gt;&#10;        &lt;ScG&gt;0.114435375&lt;/ScG&gt;&#10;        &lt;ScB&gt;0.5028865&lt;/ScB&gt;&#10;      &lt;/SectionTemplateColor&gt;&#10;      &lt;ShowPreviews&gt;true&lt;/ShowPreviews&gt;&#10;      &lt;ShowReviews&gt;true&lt;/ShowReviews&gt;&#10;      &lt;ShowHeaderTitle&gt;true&lt;/ShowHeaderTitle&gt;&#10;      &lt;ShowHeaderNumber&gt;false&lt;/ShowHeaderNumber&gt;&#10;      &lt;SectionArrangement&gt;Simple&lt;/SectionArrangement&gt;&#10;    &lt;/SectionStartMetadata&gt;&#10;    &lt;SectionStartMetadata&gt;&#10;      &lt;SectionTemplate&gt;Template2&lt;/SectionTemplate&gt;&#10;      &lt;SectionTemplateColor&gt;&#10;        &lt;A&gt;255&lt;/A&gt;&#10;        &lt;R&gt;50&lt;/R&gt;&#10;        &lt;G&gt;95&lt;/G&gt;&#10;        &lt;B&gt;188&lt;/B&gt;&#10;        &lt;ScA&gt;1&lt;/ScA&gt;&#10;        &lt;ScR&gt;0.0318960324&lt;/ScR&gt;&#10;        &lt;ScG&gt;0.114435375&lt;/ScG&gt;&#10;        &lt;ScB&gt;0.5028865&lt;/ScB&gt;&#10;      &lt;/SectionTemplateColor&gt;&#10;      &lt;ShowPreviews&gt;true&lt;/ShowPreviews&gt;&#10;      &lt;ShowReviews&gt;true&lt;/ShowReviews&gt;&#10;      &lt;ShowHeaderTitle&gt;true&lt;/ShowHeaderTitle&gt;&#10;      &lt;ShowHeaderNumber&gt;false&lt;/ShowHeaderNumber&gt;&#10;      &lt;SectionArrangement&gt;Simple&lt;/SectionArrangement&gt;&#10;    &lt;/SectionStartMetadata&gt;&#10;    &lt;SectionStartMetadata&gt;&#10;      &lt;SectionTemplate&gt;Template2&lt;/SectionTemplate&gt;&#10;      &lt;SectionTemplateColor&gt;&#10;        &lt;A&gt;255&lt;/A&gt;&#10;        &lt;R&gt;50&lt;/R&gt;&#10;        &lt;G&gt;95&lt;/G&gt;&#10;        &lt;B&gt;188&lt;/B&gt;&#10;        &lt;ScA&gt;1&lt;/ScA&gt;&#10;        &lt;ScR&gt;0.0318960324&lt;/ScR&gt;&#10;        &lt;ScG&gt;0.114435375&lt;/ScG&gt;&#10;        &lt;ScB&gt;0.5028865&lt;/ScB&gt;&#10;      &lt;/SectionTemplateColor&gt;&#10;      &lt;ShowPreviews&gt;true&lt;/ShowPreviews&gt;&#10;      &lt;ShowReviews&gt;true&lt;/ShowReviews&gt;&#10;      &lt;ShowHeaderTitle&gt;true&lt;/ShowHeaderTitle&gt;&#10;      &lt;ShowHeaderNumber&gt;false&lt;/ShowHeaderNumber&gt;&#10;      &lt;SectionArrangement&gt;Simple&lt;/SectionArrangement&gt;&#10;    &lt;/SectionStartMetadata&gt;&#10;    &lt;SectionStartMetadata&gt;&#10;      &lt;SectionTemplate&gt;Template2&lt;/SectionTemplate&gt;&#10;      &lt;SectionTemplateColor&gt;&#10;        &lt;A&gt;255&lt;/A&gt;&#10;        &lt;R&gt;50&lt;/R&gt;&#10;        &lt;G&gt;95&lt;/G&gt;&#10;        &lt;B&gt;188&lt;/B&gt;&#10;        &lt;ScA&gt;1&lt;/ScA&gt;&#10;        &lt;ScR&gt;0.0318960324&lt;/ScR&gt;&#10;        &lt;ScG&gt;0.114435375&lt;/ScG&gt;&#10;        &lt;ScB&gt;0.5028865&lt;/ScB&gt;&#10;      &lt;/SectionTemplateColor&gt;&#10;      &lt;ShowPreviews&gt;true&lt;/ShowPreviews&gt;&#10;      &lt;ShowReviews&gt;true&lt;/ShowReviews&gt;&#10;      &lt;ShowHeaderTitle&gt;true&lt;/ShowHeaderTitle&gt;&#10;      &lt;ShowHeaderNumber&gt;false&lt;/ShowHeaderNumber&gt;&#10;      &lt;SectionArrangement&gt;Simple&lt;/SectionArrangement&gt;&#10;    &lt;/SectionStartMetadata&gt;&#10;    &lt;SectionStartMetadata&gt;&#10;      &lt;SectionTemplate&gt;Template2&lt;/SectionTemplate&gt;&#10;      &lt;SectionTemplateColor&gt;&#10;        &lt;A&gt;255&lt;/A&gt;&#10;        &lt;R&gt;50&lt;/R&gt;&#10;        &lt;G&gt;95&lt;/G&gt;&#10;        &lt;B&gt;188&lt;/B&gt;&#10;        &lt;ScA&gt;1&lt;/ScA&gt;&#10;        &lt;ScR&gt;0.0318960324&lt;/ScR&gt;&#10;        &lt;ScG&gt;0.114435375&lt;/ScG&gt;&#10;        &lt;ScB&gt;0.5028865&lt;/ScB&gt;&#10;      &lt;/SectionTemplateColor&gt;&#10;      &lt;ShowPreviews&gt;true&lt;/ShowPreviews&gt;&#10;      &lt;ShowReviews&gt;true&lt;/ShowReviews&gt;&#10;      &lt;ShowHeaderTitle&gt;true&lt;/ShowHeaderTitle&gt;&#10;      &lt;ShowHeaderNumber&gt;false&lt;/ShowHeaderNumber&gt;&#10;      &lt;SectionArrangement&gt;Simple&lt;/SectionArrangement&gt;&#10;    &lt;/SectionStartMetadata&gt;&#10;    &lt;SectionStartMetadata&gt;&#10;      &lt;SectionTemplate&gt;Template2&lt;/SectionTemplate&gt;&#10;      &lt;SectionTemplateColor&gt;&#10;        &lt;A&gt;255&lt;/A&gt;&#10;        &lt;R&gt;50&lt;/R&gt;&#10;        &lt;G&gt;95&lt;/G&gt;&#10;        &lt;B&gt;188&lt;/B&gt;&#10;        &lt;ScA&gt;1&lt;/ScA&gt;&#10;        &lt;ScR&gt;0.0318960324&lt;/ScR&gt;&#10;        &lt;ScG&gt;0.114435375&lt;/ScG&gt;&#10;        &lt;ScB&gt;0.5028865&lt;/ScB&gt;&#10;      &lt;/SectionTemplateColor&gt;&#10;      &lt;ShowPreviews&gt;true&lt;/ShowPreviews&gt;&#10;      &lt;ShowReviews&gt;true&lt;/ShowReviews&gt;&#10;      &lt;ShowHeaderTitle&gt;true&lt;/ShowHeaderTitle&gt;&#10;      &lt;ShowHeaderNumber&gt;false&lt;/ShowHeaderNumber&gt;&#10;      &lt;SectionArrangement&gt;Simple&lt;/SectionArrangement&gt;&#10;    &lt;/SectionStartMetadata&gt;&#10;  &lt;/SectionOptions&gt;&#10;  &lt;GalleryItemID&gt;BackgroundGalleryItem12&lt;/GalleryItemID&gt;&#10;&lt;/Metadat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321</Words>
  <Application>Microsoft Office PowerPoint</Application>
  <PresentationFormat>Presentación en pantalla (4:3)</PresentationFormat>
  <Paragraphs>90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Office Theme</vt:lpstr>
      <vt:lpstr>Presentación de PowerPoint</vt:lpstr>
      <vt:lpstr>Definición Gps</vt:lpstr>
      <vt:lpstr>Características GPS</vt:lpstr>
      <vt:lpstr>Características GPS</vt:lpstr>
      <vt:lpstr>Características Receptor</vt:lpstr>
      <vt:lpstr>Protocolo de comunicación</vt:lpstr>
      <vt:lpstr>Nmea</vt:lpstr>
      <vt:lpstr>Cyclone II</vt:lpstr>
      <vt:lpstr>Configuración del Hardware</vt:lpstr>
      <vt:lpstr>Configuración del Hardware</vt:lpstr>
      <vt:lpstr>Nios II</vt:lpstr>
      <vt:lpstr>Programación Nios II</vt:lpstr>
      <vt:lpstr>Programacion Nios II</vt:lpstr>
      <vt:lpstr>Programacion Nios II</vt:lpstr>
      <vt:lpstr>Características SD</vt:lpstr>
      <vt:lpstr>Micro SD</vt:lpstr>
      <vt:lpstr>Recolección de datos</vt:lpstr>
      <vt:lpstr>Creación Archivo KML</vt:lpstr>
      <vt:lpstr>Ejecución en Google Earth</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DJACOME</dc:creator>
  <cp:lastModifiedBy>DJACOME</cp:lastModifiedBy>
  <cp:revision>29</cp:revision>
  <dcterms:created xsi:type="dcterms:W3CDTF">2012-07-23T23:24:12Z</dcterms:created>
  <dcterms:modified xsi:type="dcterms:W3CDTF">2012-07-24T14:08:19Z</dcterms:modified>
</cp:coreProperties>
</file>