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9" r:id="rId3"/>
    <p:sldId id="272" r:id="rId4"/>
    <p:sldId id="275" r:id="rId5"/>
    <p:sldId id="258" r:id="rId6"/>
    <p:sldId id="261" r:id="rId7"/>
    <p:sldId id="268" r:id="rId8"/>
    <p:sldId id="260" r:id="rId9"/>
    <p:sldId id="262" r:id="rId10"/>
    <p:sldId id="273" r:id="rId11"/>
    <p:sldId id="271" r:id="rId12"/>
    <p:sldId id="264" r:id="rId13"/>
    <p:sldId id="270" r:id="rId14"/>
    <p:sldId id="266" r:id="rId15"/>
    <p:sldId id="269" r:id="rId16"/>
    <p:sldId id="267"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000000"/>
    <a:srgbClr val="16745B"/>
    <a:srgbClr val="DCA60E"/>
    <a:srgbClr val="F37B3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72" d="100"/>
          <a:sy n="172" d="100"/>
        </p:scale>
        <p:origin x="1908" y="16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30DCD512-37AC-4642-85C7-174ECD77771E}" type="datetimeFigureOut">
              <a:rPr lang="es-EC" smtClean="0"/>
              <a:pPr/>
              <a:t>01/02/2012</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76335742-BBF0-4ED2-9404-1B0E73F7A78E}"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30DCD512-37AC-4642-85C7-174ECD77771E}" type="datetimeFigureOut">
              <a:rPr lang="es-EC" smtClean="0"/>
              <a:pPr/>
              <a:t>01/02/2012</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76335742-BBF0-4ED2-9404-1B0E73F7A78E}"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30DCD512-37AC-4642-85C7-174ECD77771E}" type="datetimeFigureOut">
              <a:rPr lang="es-EC" smtClean="0"/>
              <a:pPr/>
              <a:t>01/02/2012</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76335742-BBF0-4ED2-9404-1B0E73F7A78E}"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30DCD512-37AC-4642-85C7-174ECD77771E}" type="datetimeFigureOut">
              <a:rPr lang="es-EC" smtClean="0"/>
              <a:pPr/>
              <a:t>01/02/2012</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76335742-BBF0-4ED2-9404-1B0E73F7A78E}"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0DCD512-37AC-4642-85C7-174ECD77771E}" type="datetimeFigureOut">
              <a:rPr lang="es-EC" smtClean="0"/>
              <a:pPr/>
              <a:t>01/02/2012</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76335742-BBF0-4ED2-9404-1B0E73F7A78E}" type="slidenum">
              <a:rPr lang="es-EC" smtClean="0"/>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30DCD512-37AC-4642-85C7-174ECD77771E}" type="datetimeFigureOut">
              <a:rPr lang="es-EC" smtClean="0"/>
              <a:pPr/>
              <a:t>01/02/2012</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76335742-BBF0-4ED2-9404-1B0E73F7A78E}"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30DCD512-37AC-4642-85C7-174ECD77771E}" type="datetimeFigureOut">
              <a:rPr lang="es-EC" smtClean="0"/>
              <a:pPr/>
              <a:t>01/02/2012</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76335742-BBF0-4ED2-9404-1B0E73F7A78E}"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30DCD512-37AC-4642-85C7-174ECD77771E}" type="datetimeFigureOut">
              <a:rPr lang="es-EC" smtClean="0"/>
              <a:pPr/>
              <a:t>01/02/2012</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76335742-BBF0-4ED2-9404-1B0E73F7A78E}"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0DCD512-37AC-4642-85C7-174ECD77771E}" type="datetimeFigureOut">
              <a:rPr lang="es-EC" smtClean="0"/>
              <a:pPr/>
              <a:t>01/02/2012</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76335742-BBF0-4ED2-9404-1B0E73F7A78E}"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DCD512-37AC-4642-85C7-174ECD77771E}" type="datetimeFigureOut">
              <a:rPr lang="es-EC" smtClean="0"/>
              <a:pPr/>
              <a:t>01/02/2012</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76335742-BBF0-4ED2-9404-1B0E73F7A78E}"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DCD512-37AC-4642-85C7-174ECD77771E}" type="datetimeFigureOut">
              <a:rPr lang="es-EC" smtClean="0"/>
              <a:pPr/>
              <a:t>01/02/2012</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76335742-BBF0-4ED2-9404-1B0E73F7A78E}"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CD512-37AC-4642-85C7-174ECD77771E}" type="datetimeFigureOut">
              <a:rPr lang="es-EC" smtClean="0"/>
              <a:pPr/>
              <a:t>01/02/2012</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35742-BBF0-4ED2-9404-1B0E73F7A78E}"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7"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LibroGraficaPopular.swf" TargetMode="External"/><Relationship Id="rId5" Type="http://schemas.openxmlformats.org/officeDocument/2006/relationships/image" Target="../media/image6.png"/><Relationship Id="rId4" Type="http://schemas.openxmlformats.org/officeDocument/2006/relationships/hyperlink" Target="LibroGraficaPopular.pd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AutoShape 5"/>
          <p:cNvCxnSpPr>
            <a:cxnSpLocks noChangeShapeType="1"/>
          </p:cNvCxnSpPr>
          <p:nvPr/>
        </p:nvCxnSpPr>
        <p:spPr bwMode="auto">
          <a:xfrm>
            <a:off x="786374" y="3559859"/>
            <a:ext cx="771689" cy="374"/>
          </a:xfrm>
          <a:prstGeom prst="straightConnector1">
            <a:avLst/>
          </a:prstGeom>
          <a:noFill/>
          <a:ln w="57150">
            <a:solidFill>
              <a:srgbClr val="0094C8"/>
            </a:solidFill>
            <a:round/>
            <a:headEnd/>
            <a:tailEnd type="triangle" w="med" len="med"/>
          </a:ln>
          <a:effectLst/>
        </p:spPr>
      </p:cxnSp>
      <p:sp>
        <p:nvSpPr>
          <p:cNvPr id="10" name="Rectangle 7"/>
          <p:cNvSpPr>
            <a:spLocks noChangeArrowheads="1"/>
          </p:cNvSpPr>
          <p:nvPr/>
        </p:nvSpPr>
        <p:spPr bwMode="auto">
          <a:xfrm>
            <a:off x="786374" y="0"/>
            <a:ext cx="671911" cy="75114"/>
          </a:xfrm>
          <a:prstGeom prst="rect">
            <a:avLst/>
          </a:prstGeom>
          <a:solidFill>
            <a:srgbClr val="0094C8"/>
          </a:solidFill>
          <a:ln w="9525" algn="ctr">
            <a:noFill/>
            <a:miter lim="800000"/>
            <a:headEnd/>
            <a:tailEnd/>
          </a:ln>
          <a:effectLst/>
        </p:spPr>
        <p:txBody>
          <a:bodyPr vert="horz" wrap="square" lIns="91440" tIns="45720" rIns="91440" bIns="45720" numCol="1" anchor="t" anchorCtr="0" compatLnSpc="1">
            <a:prstTxWarp prst="textNoShape">
              <a:avLst/>
            </a:prstTxWarp>
          </a:bodyPr>
          <a:lstStyle/>
          <a:p>
            <a:endParaRPr lang="es-EC"/>
          </a:p>
        </p:txBody>
      </p:sp>
      <p:pic>
        <p:nvPicPr>
          <p:cNvPr id="15" name="Picture 4" descr="LOGO-ESPOL"/>
          <p:cNvPicPr>
            <a:picLocks noChangeAspect="1" noChangeArrowheads="1"/>
          </p:cNvPicPr>
          <p:nvPr/>
        </p:nvPicPr>
        <p:blipFill>
          <a:blip r:embed="rId2" cstate="print"/>
          <a:srcRect/>
          <a:stretch>
            <a:fillRect/>
          </a:stretch>
        </p:blipFill>
        <p:spPr bwMode="auto">
          <a:xfrm>
            <a:off x="8244408" y="6021288"/>
            <a:ext cx="650731" cy="623424"/>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l="1601" t="8201" r="1601" b="8541"/>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23649" y="-27384"/>
            <a:ext cx="9227997" cy="6885384"/>
            <a:chOff x="-23649" y="-27384"/>
            <a:chExt cx="9227997" cy="6885384"/>
          </a:xfrm>
        </p:grpSpPr>
        <p:pic>
          <p:nvPicPr>
            <p:cNvPr id="5" name="4 Imagen" descr="fon.png"/>
            <p:cNvPicPr>
              <a:picLocks noChangeAspect="1"/>
            </p:cNvPicPr>
            <p:nvPr/>
          </p:nvPicPr>
          <p:blipFill>
            <a:blip r:embed="rId2" cstate="print"/>
            <a:stretch>
              <a:fillRect/>
            </a:stretch>
          </p:blipFill>
          <p:spPr>
            <a:xfrm>
              <a:off x="-23649" y="-27384"/>
              <a:ext cx="9227997" cy="6885384"/>
            </a:xfrm>
            <a:prstGeom prst="rect">
              <a:avLst/>
            </a:prstGeom>
          </p:spPr>
        </p:pic>
        <p:grpSp>
          <p:nvGrpSpPr>
            <p:cNvPr id="6" name="19 Grupo"/>
            <p:cNvGrpSpPr/>
            <p:nvPr/>
          </p:nvGrpSpPr>
          <p:grpSpPr>
            <a:xfrm>
              <a:off x="7668344" y="0"/>
              <a:ext cx="1475656" cy="1331640"/>
              <a:chOff x="7668344" y="0"/>
              <a:chExt cx="1475656" cy="1331640"/>
            </a:xfrm>
          </p:grpSpPr>
          <p:sp>
            <p:nvSpPr>
              <p:cNvPr id="7" name="6 Elipse"/>
              <p:cNvSpPr/>
              <p:nvPr/>
            </p:nvSpPr>
            <p:spPr>
              <a:xfrm>
                <a:off x="7668344" y="0"/>
                <a:ext cx="1475656" cy="13316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descr="LOGO-ESPOL.gif"/>
              <p:cNvPicPr>
                <a:picLocks noChangeAspect="1"/>
              </p:cNvPicPr>
              <p:nvPr/>
            </p:nvPicPr>
            <p:blipFill>
              <a:blip r:embed="rId3" cstate="print"/>
              <a:stretch>
                <a:fillRect/>
              </a:stretch>
            </p:blipFill>
            <p:spPr>
              <a:xfrm>
                <a:off x="7884368" y="166936"/>
                <a:ext cx="1074798" cy="1029816"/>
              </a:xfrm>
              <a:prstGeom prst="rect">
                <a:avLst/>
              </a:prstGeom>
            </p:spPr>
          </p:pic>
        </p:grpSp>
      </p:grpSp>
      <p:sp>
        <p:nvSpPr>
          <p:cNvPr id="13" name="12 Subtítulo"/>
          <p:cNvSpPr>
            <a:spLocks noGrp="1"/>
          </p:cNvSpPr>
          <p:nvPr>
            <p:ph type="subTitle" idx="1"/>
          </p:nvPr>
        </p:nvSpPr>
        <p:spPr>
          <a:xfrm>
            <a:off x="539552" y="2708920"/>
            <a:ext cx="7772400" cy="2520280"/>
          </a:xfrm>
        </p:spPr>
        <p:txBody>
          <a:bodyPr>
            <a:normAutofit/>
          </a:bodyPr>
          <a:lstStyle/>
          <a:p>
            <a:pPr algn="l">
              <a:buClr>
                <a:schemeClr val="tx1"/>
              </a:buClr>
              <a:buFont typeface="Courier New" pitchFamily="49" charset="0"/>
              <a:buChar char="o"/>
            </a:pPr>
            <a:r>
              <a:rPr lang="es-EC" sz="2800" dirty="0" smtClean="0">
                <a:solidFill>
                  <a:srgbClr val="5F5F5F"/>
                </a:solidFill>
                <a:latin typeface="Calibri" pitchFamily="34" charset="0"/>
              </a:rPr>
              <a:t>  Procesos de comunicación</a:t>
            </a:r>
          </a:p>
          <a:p>
            <a:pPr algn="l">
              <a:buClr>
                <a:schemeClr val="tx1"/>
              </a:buClr>
              <a:buFont typeface="Courier New" pitchFamily="49" charset="0"/>
              <a:buChar char="o"/>
            </a:pPr>
            <a:r>
              <a:rPr lang="es-EC" sz="2800" dirty="0" smtClean="0">
                <a:solidFill>
                  <a:srgbClr val="5F5F5F"/>
                </a:solidFill>
                <a:latin typeface="Calibri" pitchFamily="34" charset="0"/>
              </a:rPr>
              <a:t>  Procesos de significación</a:t>
            </a:r>
          </a:p>
          <a:p>
            <a:pPr algn="l">
              <a:buClr>
                <a:schemeClr val="tx1"/>
              </a:buClr>
              <a:buFont typeface="Courier New" pitchFamily="49" charset="0"/>
              <a:buChar char="o"/>
            </a:pPr>
            <a:r>
              <a:rPr lang="es-EC" sz="2800" dirty="0" smtClean="0">
                <a:solidFill>
                  <a:srgbClr val="5F5F5F"/>
                </a:solidFill>
                <a:latin typeface="Calibri" pitchFamily="34" charset="0"/>
              </a:rPr>
              <a:t>  Procesos discursivos</a:t>
            </a:r>
          </a:p>
          <a:p>
            <a:pPr algn="l">
              <a:buClr>
                <a:schemeClr val="tx1"/>
              </a:buClr>
              <a:buFont typeface="Courier New" pitchFamily="49" charset="0"/>
              <a:buChar char="o"/>
            </a:pPr>
            <a:r>
              <a:rPr lang="es-EC" sz="2800" dirty="0" smtClean="0">
                <a:solidFill>
                  <a:srgbClr val="5F5F5F"/>
                </a:solidFill>
                <a:latin typeface="Calibri" pitchFamily="34" charset="0"/>
              </a:rPr>
              <a:t>  Factores Socioeconómicos.</a:t>
            </a:r>
          </a:p>
          <a:p>
            <a:pPr algn="l">
              <a:buClr>
                <a:schemeClr val="tx1"/>
              </a:buClr>
              <a:buFont typeface="Courier New" pitchFamily="49" charset="0"/>
              <a:buChar char="o"/>
            </a:pPr>
            <a:endParaRPr lang="es-EC" sz="2800" dirty="0" smtClean="0">
              <a:solidFill>
                <a:srgbClr val="5F5F5F"/>
              </a:solidFill>
              <a:latin typeface="Calibri" pitchFamily="34" charset="0"/>
            </a:endParaRPr>
          </a:p>
          <a:p>
            <a:pPr algn="l"/>
            <a:endParaRPr lang="es-ES" sz="2400" dirty="0" smtClean="0">
              <a:solidFill>
                <a:srgbClr val="5F5F5F"/>
              </a:solidFill>
              <a:latin typeface="Calibri" pitchFamily="34" charset="0"/>
            </a:endParaRPr>
          </a:p>
          <a:p>
            <a:pPr algn="l"/>
            <a:endParaRPr lang="es-EC" sz="3600" dirty="0">
              <a:solidFill>
                <a:srgbClr val="5F5F5F"/>
              </a:solidFill>
            </a:endParaRPr>
          </a:p>
        </p:txBody>
      </p:sp>
      <p:sp>
        <p:nvSpPr>
          <p:cNvPr id="9" name="1 Título"/>
          <p:cNvSpPr txBox="1">
            <a:spLocks/>
          </p:cNvSpPr>
          <p:nvPr/>
        </p:nvSpPr>
        <p:spPr>
          <a:xfrm>
            <a:off x="0" y="1412776"/>
            <a:ext cx="9144000" cy="1143000"/>
          </a:xfrm>
          <a:prstGeom prst="rect">
            <a:avLst/>
          </a:prstGeom>
          <a:effectLst>
            <a:reflection blurRad="6350" stA="52000" endA="300" endPos="35000" dir="5400000" sy="-100000" algn="bl" rotWithShape="0"/>
          </a:effectLst>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4000" b="0" i="0" u="none" strike="noStrike" kern="1200" cap="none" spc="0" normalizeH="0" baseline="0" noProof="0" dirty="0" smtClean="0">
                <a:ln>
                  <a:noFill/>
                </a:ln>
                <a:solidFill>
                  <a:srgbClr val="000000"/>
                </a:solidFill>
                <a:effectLst/>
                <a:uLnTx/>
                <a:uFillTx/>
                <a:latin typeface="+mj-lt"/>
                <a:ea typeface="+mj-ea"/>
                <a:cs typeface="+mj-cs"/>
              </a:rPr>
              <a:t>	Aspectos Culturales</a:t>
            </a:r>
            <a:endParaRPr kumimoji="0" lang="es-EC" sz="4000" b="0" i="0" u="none" strike="noStrike" kern="1200" cap="none" spc="0" normalizeH="0" baseline="0" noProof="0" dirty="0">
              <a:ln>
                <a:noFill/>
              </a:ln>
              <a:solidFill>
                <a:srgbClr val="000000"/>
              </a:solidFill>
              <a:effectLst/>
              <a:uLnTx/>
              <a:uFillTx/>
              <a:latin typeface="+mj-lt"/>
              <a:ea typeface="+mj-ea"/>
              <a:cs typeface="+mj-cs"/>
            </a:endParaRPr>
          </a:p>
        </p:txBody>
      </p:sp>
      <p:cxnSp>
        <p:nvCxnSpPr>
          <p:cNvPr id="10" name="9 Conector recto"/>
          <p:cNvCxnSpPr/>
          <p:nvPr/>
        </p:nvCxnSpPr>
        <p:spPr>
          <a:xfrm flipV="1">
            <a:off x="0" y="2276872"/>
            <a:ext cx="5004048" cy="18878"/>
          </a:xfrm>
          <a:prstGeom prst="line">
            <a:avLst/>
          </a:prstGeom>
          <a:ln w="28575">
            <a:solidFill>
              <a:srgbClr val="000000"/>
            </a:solidFill>
            <a:prstDash val="sysDash"/>
          </a:ln>
          <a:effectLst>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1" name="10 Imagen" descr="disccover.png"/>
          <p:cNvPicPr>
            <a:picLocks noChangeAspect="1"/>
          </p:cNvPicPr>
          <p:nvPr/>
        </p:nvPicPr>
        <p:blipFill>
          <a:blip r:embed="rId4"/>
          <a:stretch>
            <a:fillRect/>
          </a:stretch>
        </p:blipFill>
        <p:spPr>
          <a:xfrm>
            <a:off x="-71470" y="5548005"/>
            <a:ext cx="2714644" cy="123855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23649" y="-27384"/>
            <a:ext cx="9227997" cy="6885384"/>
            <a:chOff x="-23649" y="-27384"/>
            <a:chExt cx="9227997" cy="6885384"/>
          </a:xfrm>
        </p:grpSpPr>
        <p:pic>
          <p:nvPicPr>
            <p:cNvPr id="5" name="4 Imagen" descr="fon.png"/>
            <p:cNvPicPr>
              <a:picLocks noChangeAspect="1"/>
            </p:cNvPicPr>
            <p:nvPr/>
          </p:nvPicPr>
          <p:blipFill>
            <a:blip r:embed="rId2" cstate="print"/>
            <a:stretch>
              <a:fillRect/>
            </a:stretch>
          </p:blipFill>
          <p:spPr>
            <a:xfrm>
              <a:off x="-23649" y="-27384"/>
              <a:ext cx="9227997" cy="6885384"/>
            </a:xfrm>
            <a:prstGeom prst="rect">
              <a:avLst/>
            </a:prstGeom>
          </p:spPr>
        </p:pic>
        <p:grpSp>
          <p:nvGrpSpPr>
            <p:cNvPr id="6" name="19 Grupo"/>
            <p:cNvGrpSpPr/>
            <p:nvPr/>
          </p:nvGrpSpPr>
          <p:grpSpPr>
            <a:xfrm>
              <a:off x="7668344" y="0"/>
              <a:ext cx="1475656" cy="1331640"/>
              <a:chOff x="7668344" y="0"/>
              <a:chExt cx="1475656" cy="1331640"/>
            </a:xfrm>
          </p:grpSpPr>
          <p:sp>
            <p:nvSpPr>
              <p:cNvPr id="7" name="6 Elipse"/>
              <p:cNvSpPr/>
              <p:nvPr/>
            </p:nvSpPr>
            <p:spPr>
              <a:xfrm>
                <a:off x="7668344" y="0"/>
                <a:ext cx="1475656" cy="13316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descr="LOGO-ESPOL.gif"/>
              <p:cNvPicPr>
                <a:picLocks noChangeAspect="1"/>
              </p:cNvPicPr>
              <p:nvPr/>
            </p:nvPicPr>
            <p:blipFill>
              <a:blip r:embed="rId3" cstate="print"/>
              <a:stretch>
                <a:fillRect/>
              </a:stretch>
            </p:blipFill>
            <p:spPr>
              <a:xfrm>
                <a:off x="7884368" y="166936"/>
                <a:ext cx="1074798" cy="1029816"/>
              </a:xfrm>
              <a:prstGeom prst="rect">
                <a:avLst/>
              </a:prstGeom>
            </p:spPr>
          </p:pic>
        </p:grpSp>
      </p:grpSp>
      <p:sp>
        <p:nvSpPr>
          <p:cNvPr id="13" name="12 Subtítulo"/>
          <p:cNvSpPr>
            <a:spLocks noGrp="1"/>
          </p:cNvSpPr>
          <p:nvPr>
            <p:ph type="subTitle" idx="1"/>
          </p:nvPr>
        </p:nvSpPr>
        <p:spPr>
          <a:xfrm>
            <a:off x="616024" y="2708920"/>
            <a:ext cx="7772400" cy="2592288"/>
          </a:xfrm>
        </p:spPr>
        <p:txBody>
          <a:bodyPr>
            <a:normAutofit/>
          </a:bodyPr>
          <a:lstStyle/>
          <a:p>
            <a:pPr algn="l">
              <a:buClr>
                <a:schemeClr val="tx1"/>
              </a:buClr>
              <a:buFont typeface="Courier New" pitchFamily="49" charset="0"/>
              <a:buChar char="o"/>
            </a:pPr>
            <a:r>
              <a:rPr lang="es-EC" sz="2800" dirty="0" smtClean="0">
                <a:solidFill>
                  <a:srgbClr val="5F5F5F"/>
                </a:solidFill>
                <a:latin typeface="Calibri" pitchFamily="34" charset="0"/>
              </a:rPr>
              <a:t>  Esfera Pública</a:t>
            </a:r>
          </a:p>
          <a:p>
            <a:pPr algn="l">
              <a:buClr>
                <a:schemeClr val="tx1"/>
              </a:buClr>
              <a:buFont typeface="Courier New" pitchFamily="49" charset="0"/>
              <a:buChar char="o"/>
            </a:pPr>
            <a:r>
              <a:rPr lang="es-EC" sz="2800" dirty="0" smtClean="0">
                <a:solidFill>
                  <a:srgbClr val="5F5F5F"/>
                </a:solidFill>
                <a:latin typeface="Calibri" pitchFamily="34" charset="0"/>
              </a:rPr>
              <a:t>  Los mitos y la cotidianidad.</a:t>
            </a:r>
          </a:p>
          <a:p>
            <a:pPr algn="l">
              <a:buClr>
                <a:schemeClr val="tx1"/>
              </a:buClr>
              <a:buFont typeface="Courier New" pitchFamily="49" charset="0"/>
              <a:buChar char="o"/>
            </a:pPr>
            <a:r>
              <a:rPr lang="es-EC" sz="2800" dirty="0" smtClean="0">
                <a:solidFill>
                  <a:srgbClr val="5F5F5F"/>
                </a:solidFill>
                <a:latin typeface="Calibri" pitchFamily="34" charset="0"/>
              </a:rPr>
              <a:t>  Distribución de la gráfica.</a:t>
            </a:r>
          </a:p>
          <a:p>
            <a:pPr algn="l"/>
            <a:endParaRPr lang="es-ES" sz="2400" dirty="0" smtClean="0">
              <a:solidFill>
                <a:srgbClr val="5F5F5F"/>
              </a:solidFill>
              <a:latin typeface="Calibri" pitchFamily="34" charset="0"/>
            </a:endParaRPr>
          </a:p>
          <a:p>
            <a:pPr algn="l"/>
            <a:endParaRPr lang="es-EC" sz="3600" dirty="0">
              <a:solidFill>
                <a:srgbClr val="5F5F5F"/>
              </a:solidFill>
            </a:endParaRPr>
          </a:p>
        </p:txBody>
      </p:sp>
      <p:sp>
        <p:nvSpPr>
          <p:cNvPr id="14" name="1 Título"/>
          <p:cNvSpPr txBox="1">
            <a:spLocks/>
          </p:cNvSpPr>
          <p:nvPr/>
        </p:nvSpPr>
        <p:spPr>
          <a:xfrm>
            <a:off x="0" y="1484784"/>
            <a:ext cx="9144000" cy="1143000"/>
          </a:xfrm>
          <a:prstGeom prst="rect">
            <a:avLst/>
          </a:prstGeom>
          <a:effectLst>
            <a:reflection blurRad="6350" stA="52000" endA="300" endPos="35000" dir="5400000" sy="-100000" algn="bl" rotWithShape="0"/>
          </a:effectLst>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4000" b="0" i="0" u="none" strike="noStrike" kern="1200" cap="none" spc="0" normalizeH="0" baseline="0" noProof="0" dirty="0" smtClean="0">
                <a:ln>
                  <a:noFill/>
                </a:ln>
                <a:solidFill>
                  <a:srgbClr val="000000"/>
                </a:solidFill>
                <a:effectLst/>
                <a:uLnTx/>
                <a:uFillTx/>
                <a:latin typeface="+mj-lt"/>
                <a:ea typeface="+mj-ea"/>
                <a:cs typeface="+mj-cs"/>
              </a:rPr>
              <a:t>	Cartelistas en Guayaquil</a:t>
            </a:r>
            <a:endParaRPr kumimoji="0" lang="es-EC" sz="4000" b="0" i="0" u="none" strike="noStrike" kern="1200" cap="none" spc="0" normalizeH="0" baseline="0" noProof="0" dirty="0">
              <a:ln>
                <a:noFill/>
              </a:ln>
              <a:solidFill>
                <a:srgbClr val="000000"/>
              </a:solidFill>
              <a:effectLst/>
              <a:uLnTx/>
              <a:uFillTx/>
              <a:latin typeface="+mj-lt"/>
              <a:ea typeface="+mj-ea"/>
              <a:cs typeface="+mj-cs"/>
            </a:endParaRPr>
          </a:p>
        </p:txBody>
      </p:sp>
      <p:cxnSp>
        <p:nvCxnSpPr>
          <p:cNvPr id="15" name="14 Conector recto"/>
          <p:cNvCxnSpPr/>
          <p:nvPr/>
        </p:nvCxnSpPr>
        <p:spPr>
          <a:xfrm flipV="1">
            <a:off x="0" y="2348880"/>
            <a:ext cx="5940152" cy="18878"/>
          </a:xfrm>
          <a:prstGeom prst="line">
            <a:avLst/>
          </a:prstGeom>
          <a:ln w="28575">
            <a:solidFill>
              <a:srgbClr val="000000"/>
            </a:solidFill>
            <a:prstDash val="sysDash"/>
          </a:ln>
          <a:effectLst>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0" name="9 Imagen" descr="disccover.png"/>
          <p:cNvPicPr>
            <a:picLocks noChangeAspect="1"/>
          </p:cNvPicPr>
          <p:nvPr/>
        </p:nvPicPr>
        <p:blipFill>
          <a:blip r:embed="rId4"/>
          <a:stretch>
            <a:fillRect/>
          </a:stretch>
        </p:blipFill>
        <p:spPr>
          <a:xfrm>
            <a:off x="-71470" y="5548005"/>
            <a:ext cx="2714644" cy="123855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6 Grupo"/>
          <p:cNvGrpSpPr/>
          <p:nvPr/>
        </p:nvGrpSpPr>
        <p:grpSpPr>
          <a:xfrm>
            <a:off x="-23649" y="-27384"/>
            <a:ext cx="9227997" cy="6885384"/>
            <a:chOff x="-23649" y="-27384"/>
            <a:chExt cx="9227997" cy="6885384"/>
          </a:xfrm>
        </p:grpSpPr>
        <p:pic>
          <p:nvPicPr>
            <p:cNvPr id="8" name="7 Imagen" descr="fon.png"/>
            <p:cNvPicPr>
              <a:picLocks noChangeAspect="1"/>
            </p:cNvPicPr>
            <p:nvPr/>
          </p:nvPicPr>
          <p:blipFill>
            <a:blip r:embed="rId2" cstate="print"/>
            <a:stretch>
              <a:fillRect/>
            </a:stretch>
          </p:blipFill>
          <p:spPr>
            <a:xfrm>
              <a:off x="-23649" y="-27384"/>
              <a:ext cx="9227997" cy="6885384"/>
            </a:xfrm>
            <a:prstGeom prst="rect">
              <a:avLst/>
            </a:prstGeom>
          </p:spPr>
        </p:pic>
        <p:grpSp>
          <p:nvGrpSpPr>
            <p:cNvPr id="9" name="19 Grupo"/>
            <p:cNvGrpSpPr/>
            <p:nvPr/>
          </p:nvGrpSpPr>
          <p:grpSpPr>
            <a:xfrm>
              <a:off x="7668344" y="0"/>
              <a:ext cx="1475656" cy="1331640"/>
              <a:chOff x="7668344" y="0"/>
              <a:chExt cx="1475656" cy="1331640"/>
            </a:xfrm>
          </p:grpSpPr>
          <p:sp>
            <p:nvSpPr>
              <p:cNvPr id="10" name="9 Elipse"/>
              <p:cNvSpPr/>
              <p:nvPr/>
            </p:nvSpPr>
            <p:spPr>
              <a:xfrm>
                <a:off x="7668344" y="0"/>
                <a:ext cx="1475656" cy="13316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1" name="10 Imagen" descr="LOGO-ESPOL.gif"/>
              <p:cNvPicPr>
                <a:picLocks noChangeAspect="1"/>
              </p:cNvPicPr>
              <p:nvPr/>
            </p:nvPicPr>
            <p:blipFill>
              <a:blip r:embed="rId3" cstate="print"/>
              <a:stretch>
                <a:fillRect/>
              </a:stretch>
            </p:blipFill>
            <p:spPr>
              <a:xfrm>
                <a:off x="7884368" y="166936"/>
                <a:ext cx="1074798" cy="1029816"/>
              </a:xfrm>
              <a:prstGeom prst="rect">
                <a:avLst/>
              </a:prstGeom>
            </p:spPr>
          </p:pic>
        </p:grpSp>
      </p:grpSp>
      <p:sp>
        <p:nvSpPr>
          <p:cNvPr id="5" name="1 Título"/>
          <p:cNvSpPr txBox="1">
            <a:spLocks/>
          </p:cNvSpPr>
          <p:nvPr/>
        </p:nvSpPr>
        <p:spPr>
          <a:xfrm>
            <a:off x="0" y="1484784"/>
            <a:ext cx="9144000" cy="1143000"/>
          </a:xfrm>
          <a:prstGeom prst="rect">
            <a:avLst/>
          </a:prstGeom>
          <a:effectLst>
            <a:reflection blurRad="6350" stA="52000" endA="300" endPos="35000" dir="5400000" sy="-100000" algn="bl" rotWithShape="0"/>
          </a:effectLst>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4000" b="0" i="0" u="none" strike="noStrike" kern="1200" cap="none" spc="0" normalizeH="0" baseline="0" noProof="0" dirty="0" smtClean="0">
                <a:ln>
                  <a:noFill/>
                </a:ln>
                <a:solidFill>
                  <a:srgbClr val="000000"/>
                </a:solidFill>
                <a:effectLst/>
                <a:uLnTx/>
                <a:uFillTx/>
                <a:latin typeface="+mj-lt"/>
                <a:ea typeface="+mj-ea"/>
                <a:cs typeface="+mj-cs"/>
              </a:rPr>
              <a:t>	Procesos de Producción</a:t>
            </a:r>
            <a:endParaRPr kumimoji="0" lang="es-EC" sz="4000" b="0" i="0" u="none" strike="noStrike" kern="1200" cap="none" spc="0" normalizeH="0" baseline="0" noProof="0" dirty="0">
              <a:ln>
                <a:noFill/>
              </a:ln>
              <a:solidFill>
                <a:srgbClr val="000000"/>
              </a:solidFill>
              <a:effectLst/>
              <a:uLnTx/>
              <a:uFillTx/>
              <a:latin typeface="+mj-lt"/>
              <a:ea typeface="+mj-ea"/>
              <a:cs typeface="+mj-cs"/>
            </a:endParaRPr>
          </a:p>
        </p:txBody>
      </p:sp>
      <p:cxnSp>
        <p:nvCxnSpPr>
          <p:cNvPr id="6" name="5 Conector recto"/>
          <p:cNvCxnSpPr/>
          <p:nvPr/>
        </p:nvCxnSpPr>
        <p:spPr>
          <a:xfrm flipV="1">
            <a:off x="0" y="2348880"/>
            <a:ext cx="5940152" cy="18878"/>
          </a:xfrm>
          <a:prstGeom prst="line">
            <a:avLst/>
          </a:prstGeom>
          <a:ln w="28575">
            <a:solidFill>
              <a:srgbClr val="000000"/>
            </a:solidFill>
            <a:prstDash val="sysDash"/>
          </a:ln>
          <a:effectLst>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14" name="12 Subtítulo"/>
          <p:cNvSpPr txBox="1">
            <a:spLocks/>
          </p:cNvSpPr>
          <p:nvPr/>
        </p:nvSpPr>
        <p:spPr>
          <a:xfrm>
            <a:off x="539552" y="2708920"/>
            <a:ext cx="7772400" cy="2592288"/>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
                <a:schemeClr val="tx1"/>
              </a:buClr>
              <a:buSzTx/>
              <a:buFont typeface="Courier New" pitchFamily="49" charset="0"/>
              <a:buChar char="o"/>
              <a:tabLst/>
              <a:defRPr/>
            </a:pPr>
            <a:r>
              <a:rPr kumimoji="0" lang="es-EC" sz="2800" b="0" i="0" u="none" strike="noStrike" kern="1200" cap="none" spc="0" normalizeH="0" baseline="0" noProof="0" dirty="0" smtClean="0">
                <a:ln>
                  <a:noFill/>
                </a:ln>
                <a:solidFill>
                  <a:srgbClr val="5F5F5F"/>
                </a:solidFill>
                <a:effectLst/>
                <a:uLnTx/>
                <a:uFillTx/>
                <a:latin typeface="Calibri" pitchFamily="34" charset="0"/>
                <a:ea typeface="+mn-ea"/>
                <a:cs typeface="+mn-cs"/>
              </a:rPr>
              <a:t>  Soportes.</a:t>
            </a:r>
          </a:p>
          <a:p>
            <a:pPr marL="0" marR="0" lvl="0" indent="0" algn="l" defTabSz="914400" rtl="0" eaLnBrk="1" fontAlgn="auto" latinLnBrk="0" hangingPunct="1">
              <a:lnSpc>
                <a:spcPct val="100000"/>
              </a:lnSpc>
              <a:spcBef>
                <a:spcPct val="20000"/>
              </a:spcBef>
              <a:spcAft>
                <a:spcPts val="0"/>
              </a:spcAft>
              <a:buClr>
                <a:schemeClr val="tx1"/>
              </a:buClr>
              <a:buSzTx/>
              <a:buFont typeface="Courier New" pitchFamily="49" charset="0"/>
              <a:buChar char="o"/>
              <a:tabLst/>
              <a:defRPr/>
            </a:pPr>
            <a:r>
              <a:rPr kumimoji="0" lang="es-EC" sz="2800" b="0" i="0" u="none" strike="noStrike" kern="1200" cap="none" spc="0" normalizeH="0" baseline="0" noProof="0" dirty="0" smtClean="0">
                <a:ln>
                  <a:noFill/>
                </a:ln>
                <a:solidFill>
                  <a:srgbClr val="5F5F5F"/>
                </a:solidFill>
                <a:effectLst/>
                <a:uLnTx/>
                <a:uFillTx/>
                <a:latin typeface="Calibri" pitchFamily="34" charset="0"/>
                <a:ea typeface="+mn-ea"/>
                <a:cs typeface="+mn-cs"/>
              </a:rPr>
              <a:t>  Métodos</a:t>
            </a:r>
            <a:r>
              <a:rPr kumimoji="0" lang="es-EC" sz="2800" b="0" i="0" u="none" strike="noStrike" kern="1200" cap="none" spc="0" normalizeH="0" baseline="0" noProof="0" dirty="0" smtClean="0">
                <a:ln>
                  <a:noFill/>
                </a:ln>
                <a:solidFill>
                  <a:srgbClr val="5F5F5F"/>
                </a:solidFill>
                <a:effectLst/>
                <a:uLnTx/>
                <a:uFillTx/>
                <a:latin typeface="Calibri" pitchFamily="34" charset="0"/>
                <a:ea typeface="+mn-ea"/>
                <a:cs typeface="+mn-cs"/>
              </a:rPr>
              <a:t>.</a:t>
            </a:r>
          </a:p>
          <a:p>
            <a:pPr marL="0" marR="0" lvl="0" indent="0" algn="l" defTabSz="914400" rtl="0" eaLnBrk="1" fontAlgn="auto" latinLnBrk="0" hangingPunct="1">
              <a:lnSpc>
                <a:spcPct val="100000"/>
              </a:lnSpc>
              <a:spcBef>
                <a:spcPct val="20000"/>
              </a:spcBef>
              <a:spcAft>
                <a:spcPts val="0"/>
              </a:spcAft>
              <a:buClr>
                <a:schemeClr val="tx1"/>
              </a:buClr>
              <a:buSzTx/>
              <a:buFont typeface="Courier New" pitchFamily="49" charset="0"/>
              <a:buChar char="o"/>
              <a:tabLst/>
              <a:defRPr/>
            </a:pPr>
            <a:r>
              <a:rPr lang="es-EC" sz="2800" noProof="0" dirty="0" smtClean="0">
                <a:solidFill>
                  <a:srgbClr val="5F5F5F"/>
                </a:solidFill>
                <a:latin typeface="Calibri" pitchFamily="34" charset="0"/>
              </a:rPr>
              <a:t>  Casos de estudio</a:t>
            </a:r>
          </a:p>
          <a:p>
            <a:pPr marL="0" marR="0" lvl="0" indent="0" algn="l" defTabSz="914400" rtl="0" eaLnBrk="1" fontAlgn="auto" latinLnBrk="0" hangingPunct="1">
              <a:lnSpc>
                <a:spcPct val="100000"/>
              </a:lnSpc>
              <a:spcBef>
                <a:spcPct val="20000"/>
              </a:spcBef>
              <a:spcAft>
                <a:spcPts val="0"/>
              </a:spcAft>
              <a:buClr>
                <a:schemeClr val="tx1"/>
              </a:buClr>
              <a:buSzTx/>
              <a:buFont typeface="Courier New" pitchFamily="49" charset="0"/>
              <a:buChar char="o"/>
              <a:tabLst/>
              <a:defRPr/>
            </a:pPr>
            <a:r>
              <a:rPr kumimoji="0" lang="es-EC" sz="2800" b="0" i="0" u="none" strike="noStrike" kern="1200" cap="none" spc="0" normalizeH="0" baseline="0" dirty="0" smtClean="0">
                <a:ln>
                  <a:noFill/>
                </a:ln>
                <a:solidFill>
                  <a:srgbClr val="5F5F5F"/>
                </a:solidFill>
                <a:effectLst/>
                <a:uLnTx/>
                <a:uFillTx/>
                <a:latin typeface="Calibri" pitchFamily="34" charset="0"/>
                <a:ea typeface="+mn-ea"/>
                <a:cs typeface="+mn-cs"/>
              </a:rPr>
              <a:t> </a:t>
            </a:r>
            <a:r>
              <a:rPr kumimoji="0" lang="es-EC" sz="2800" b="0" i="0" u="none" strike="noStrike" kern="1200" cap="none" spc="0" normalizeH="0" baseline="0" dirty="0" smtClean="0">
                <a:ln>
                  <a:noFill/>
                </a:ln>
                <a:solidFill>
                  <a:srgbClr val="5F5F5F"/>
                </a:solidFill>
                <a:effectLst/>
                <a:uLnTx/>
                <a:uFillTx/>
                <a:latin typeface="Calibri" pitchFamily="34" charset="0"/>
                <a:ea typeface="+mn-ea"/>
                <a:cs typeface="+mn-cs"/>
              </a:rPr>
              <a:t> Conclusiones</a:t>
            </a:r>
            <a:endParaRPr kumimoji="0" lang="es-EC" sz="2800" b="0" i="0" u="none" strike="noStrike" kern="1200" cap="none" spc="0" normalizeH="0" baseline="0" noProof="0" dirty="0" smtClean="0">
              <a:ln>
                <a:noFill/>
              </a:ln>
              <a:solidFill>
                <a:srgbClr val="5F5F5F"/>
              </a:solidFill>
              <a:effectLst/>
              <a:uLnTx/>
              <a:uFillTx/>
              <a:latin typeface="Calibri" pitchFamily="34" charset="0"/>
              <a:ea typeface="+mn-ea"/>
              <a:cs typeface="+mn-cs"/>
            </a:endParaRPr>
          </a:p>
          <a:p>
            <a:pPr>
              <a:spcBef>
                <a:spcPct val="20000"/>
              </a:spcBef>
              <a:buClr>
                <a:schemeClr val="tx1"/>
              </a:buClr>
              <a:defRPr/>
            </a:pPr>
            <a:endParaRPr kumimoji="0" lang="es-ES" sz="2400" b="0" i="0" u="none" strike="noStrike" kern="1200" cap="none" spc="0" normalizeH="0" baseline="0" noProof="0" dirty="0" smtClean="0">
              <a:ln>
                <a:noFill/>
              </a:ln>
              <a:solidFill>
                <a:srgbClr val="5F5F5F"/>
              </a:solidFill>
              <a:effectLst/>
              <a:uLnTx/>
              <a:uFillTx/>
              <a:latin typeface="Calibri"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C" sz="3600" b="0" i="0" u="none" strike="noStrike" kern="1200" cap="none" spc="0" normalizeH="0" baseline="0" noProof="0" dirty="0">
              <a:ln>
                <a:noFill/>
              </a:ln>
              <a:solidFill>
                <a:srgbClr val="5F5F5F"/>
              </a:solidFill>
              <a:effectLst/>
              <a:uLnTx/>
              <a:uFillTx/>
              <a:latin typeface="+mn-lt"/>
              <a:ea typeface="+mn-ea"/>
              <a:cs typeface="+mn-cs"/>
            </a:endParaRPr>
          </a:p>
        </p:txBody>
      </p:sp>
      <p:pic>
        <p:nvPicPr>
          <p:cNvPr id="12" name="11 Imagen" descr="disccover.png"/>
          <p:cNvPicPr>
            <a:picLocks noChangeAspect="1"/>
          </p:cNvPicPr>
          <p:nvPr/>
        </p:nvPicPr>
        <p:blipFill>
          <a:blip r:embed="rId4"/>
          <a:stretch>
            <a:fillRect/>
          </a:stretch>
        </p:blipFill>
        <p:spPr>
          <a:xfrm>
            <a:off x="-71470" y="5548005"/>
            <a:ext cx="2714644" cy="123855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4 Grupo"/>
          <p:cNvGrpSpPr/>
          <p:nvPr/>
        </p:nvGrpSpPr>
        <p:grpSpPr>
          <a:xfrm>
            <a:off x="-23649" y="-27384"/>
            <a:ext cx="9227997" cy="6885384"/>
            <a:chOff x="-23649" y="-27384"/>
            <a:chExt cx="9227997" cy="6885384"/>
          </a:xfrm>
        </p:grpSpPr>
        <p:pic>
          <p:nvPicPr>
            <p:cNvPr id="6" name="5 Imagen" descr="fon.png"/>
            <p:cNvPicPr>
              <a:picLocks noChangeAspect="1"/>
            </p:cNvPicPr>
            <p:nvPr/>
          </p:nvPicPr>
          <p:blipFill>
            <a:blip r:embed="rId2" cstate="print"/>
            <a:stretch>
              <a:fillRect/>
            </a:stretch>
          </p:blipFill>
          <p:spPr>
            <a:xfrm>
              <a:off x="-23649" y="-27384"/>
              <a:ext cx="9227997" cy="6885384"/>
            </a:xfrm>
            <a:prstGeom prst="rect">
              <a:avLst/>
            </a:prstGeom>
          </p:spPr>
        </p:pic>
        <p:grpSp>
          <p:nvGrpSpPr>
            <p:cNvPr id="7" name="19 Grupo"/>
            <p:cNvGrpSpPr/>
            <p:nvPr/>
          </p:nvGrpSpPr>
          <p:grpSpPr>
            <a:xfrm>
              <a:off x="7668344" y="0"/>
              <a:ext cx="1475656" cy="1331640"/>
              <a:chOff x="7668344" y="0"/>
              <a:chExt cx="1475656" cy="1331640"/>
            </a:xfrm>
          </p:grpSpPr>
          <p:sp>
            <p:nvSpPr>
              <p:cNvPr id="8" name="7 Elipse"/>
              <p:cNvSpPr/>
              <p:nvPr/>
            </p:nvSpPr>
            <p:spPr>
              <a:xfrm>
                <a:off x="7668344" y="0"/>
                <a:ext cx="1475656" cy="13316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8 Imagen" descr="LOGO-ESPOL.gif"/>
              <p:cNvPicPr>
                <a:picLocks noChangeAspect="1"/>
              </p:cNvPicPr>
              <p:nvPr/>
            </p:nvPicPr>
            <p:blipFill>
              <a:blip r:embed="rId3" cstate="print"/>
              <a:stretch>
                <a:fillRect/>
              </a:stretch>
            </p:blipFill>
            <p:spPr>
              <a:xfrm>
                <a:off x="7884368" y="166936"/>
                <a:ext cx="1074798" cy="1029816"/>
              </a:xfrm>
              <a:prstGeom prst="rect">
                <a:avLst/>
              </a:prstGeom>
            </p:spPr>
          </p:pic>
        </p:grpSp>
      </p:grpSp>
      <p:sp>
        <p:nvSpPr>
          <p:cNvPr id="4" name="12 Subtítulo"/>
          <p:cNvSpPr txBox="1">
            <a:spLocks/>
          </p:cNvSpPr>
          <p:nvPr/>
        </p:nvSpPr>
        <p:spPr>
          <a:xfrm>
            <a:off x="976064" y="2564904"/>
            <a:ext cx="7556376" cy="3240360"/>
          </a:xfrm>
          <a:prstGeom prst="rect">
            <a:avLst/>
          </a:prstGeom>
        </p:spPr>
        <p:txBody>
          <a:bodyPr vert="horz" lIns="45720" rIns="45720">
            <a:normAutofit/>
          </a:bodyPr>
          <a:lstStyle/>
          <a:p>
            <a:r>
              <a:rPr lang="es-EC" sz="2500" dirty="0">
                <a:solidFill>
                  <a:srgbClr val="5F5F5F"/>
                </a:solidFill>
                <a:latin typeface="Calibri" pitchFamily="34" charset="0"/>
              </a:rPr>
              <a:t>Este proyecto busca dar a conocer las cualidades culturales y sociales de la gráfica popular </a:t>
            </a:r>
            <a:r>
              <a:rPr lang="es-EC" sz="2500" dirty="0" smtClean="0">
                <a:solidFill>
                  <a:srgbClr val="5F5F5F"/>
                </a:solidFill>
                <a:latin typeface="Calibri" pitchFamily="34" charset="0"/>
              </a:rPr>
              <a:t>Guayaquileña. </a:t>
            </a:r>
          </a:p>
          <a:p>
            <a:r>
              <a:rPr lang="es-EC" sz="2500" dirty="0" smtClean="0">
                <a:solidFill>
                  <a:srgbClr val="5F5F5F"/>
                </a:solidFill>
                <a:latin typeface="Calibri" pitchFamily="34" charset="0"/>
              </a:rPr>
              <a:t> </a:t>
            </a:r>
          </a:p>
          <a:p>
            <a:pPr>
              <a:spcBef>
                <a:spcPct val="20000"/>
              </a:spcBef>
              <a:buClr>
                <a:schemeClr val="tx1"/>
              </a:buClr>
              <a:buFont typeface="Courier New" pitchFamily="49" charset="0"/>
              <a:buChar char="o"/>
            </a:pPr>
            <a:r>
              <a:rPr lang="es-EC" sz="2500" dirty="0" smtClean="0">
                <a:solidFill>
                  <a:srgbClr val="5F5F5F"/>
                </a:solidFill>
                <a:latin typeface="Calibri" pitchFamily="34" charset="0"/>
              </a:rPr>
              <a:t>  Planteamiento del libro.</a:t>
            </a:r>
          </a:p>
          <a:p>
            <a:pPr>
              <a:spcBef>
                <a:spcPct val="20000"/>
              </a:spcBef>
              <a:buClr>
                <a:schemeClr val="tx1"/>
              </a:buClr>
              <a:buFont typeface="Courier New" pitchFamily="49" charset="0"/>
              <a:buChar char="o"/>
            </a:pPr>
            <a:r>
              <a:rPr lang="es-EC" sz="2500" dirty="0" smtClean="0">
                <a:solidFill>
                  <a:srgbClr val="5F5F5F"/>
                </a:solidFill>
                <a:latin typeface="Calibri" pitchFamily="34" charset="0"/>
              </a:rPr>
              <a:t>  Características</a:t>
            </a:r>
            <a:r>
              <a:rPr lang="es-EC" sz="2500" dirty="0" smtClean="0">
                <a:solidFill>
                  <a:srgbClr val="5F5F5F"/>
                </a:solidFill>
                <a:latin typeface="Calibri" pitchFamily="34" charset="0"/>
              </a:rPr>
              <a:t>.</a:t>
            </a:r>
            <a:endParaRPr lang="es-EC" sz="2500" dirty="0" smtClean="0">
              <a:solidFill>
                <a:srgbClr val="5F5F5F"/>
              </a:solidFill>
              <a:latin typeface="Calibri" pitchFamily="34" charset="0"/>
            </a:endParaRPr>
          </a:p>
          <a:p>
            <a:endParaRPr kumimoji="0" lang="es-EC" sz="2500" b="0" i="0" u="none" strike="noStrike" kern="1200" cap="none" spc="0" normalizeH="0" baseline="0" noProof="0" dirty="0" smtClean="0">
              <a:ln>
                <a:noFill/>
              </a:ln>
              <a:solidFill>
                <a:srgbClr val="5F5F5F"/>
              </a:solidFill>
              <a:effectLst/>
              <a:uLnTx/>
              <a:uFillTx/>
              <a:latin typeface="Calibri" pitchFamily="34" charset="0"/>
              <a:ea typeface="+mn-ea"/>
              <a:cs typeface="+mn-cs"/>
            </a:endParaRPr>
          </a:p>
          <a:p>
            <a:pPr marL="0" marR="64008" lvl="0" indent="0"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s-ES" sz="2500" b="0" i="0" u="none" strike="noStrike" kern="1200" cap="none" spc="0" normalizeH="0" baseline="0" noProof="0" dirty="0" smtClean="0">
              <a:ln>
                <a:noFill/>
              </a:ln>
              <a:solidFill>
                <a:srgbClr val="5F5F5F"/>
              </a:solidFill>
              <a:effectLst/>
              <a:uLnTx/>
              <a:uFillTx/>
              <a:latin typeface="Calibri" pitchFamily="34" charset="0"/>
              <a:ea typeface="+mn-ea"/>
              <a:cs typeface="+mn-cs"/>
            </a:endParaRPr>
          </a:p>
          <a:p>
            <a:pPr marL="0" marR="64008" lvl="0" indent="0"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s-EC" sz="2500" b="0" i="0" u="none" strike="noStrike" kern="1200" cap="none" spc="0" normalizeH="0" baseline="0" noProof="0" dirty="0">
              <a:ln>
                <a:noFill/>
              </a:ln>
              <a:solidFill>
                <a:srgbClr val="5F5F5F"/>
              </a:solidFill>
              <a:effectLst/>
              <a:uLnTx/>
              <a:uFillTx/>
              <a:latin typeface="+mn-lt"/>
              <a:ea typeface="+mn-ea"/>
              <a:cs typeface="+mn-cs"/>
            </a:endParaRPr>
          </a:p>
        </p:txBody>
      </p:sp>
      <p:sp>
        <p:nvSpPr>
          <p:cNvPr id="10" name="1 Título"/>
          <p:cNvSpPr txBox="1">
            <a:spLocks/>
          </p:cNvSpPr>
          <p:nvPr/>
        </p:nvSpPr>
        <p:spPr>
          <a:xfrm>
            <a:off x="0" y="1484784"/>
            <a:ext cx="9144000" cy="1143000"/>
          </a:xfrm>
          <a:prstGeom prst="rect">
            <a:avLst/>
          </a:prstGeom>
          <a:effectLst>
            <a:reflection blurRad="6350" stA="52000" endA="300" endPos="35000" dir="5400000" sy="-100000" algn="bl" rotWithShape="0"/>
          </a:effectLst>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4000" b="0" i="0" u="none" strike="noStrike" kern="1200" cap="none" spc="0" normalizeH="0" baseline="0" noProof="0" dirty="0" smtClean="0">
                <a:ln>
                  <a:noFill/>
                </a:ln>
                <a:solidFill>
                  <a:srgbClr val="000000"/>
                </a:solidFill>
                <a:effectLst/>
                <a:uLnTx/>
                <a:uFillTx/>
                <a:latin typeface="+mj-lt"/>
                <a:ea typeface="+mj-ea"/>
                <a:cs typeface="+mj-cs"/>
              </a:rPr>
              <a:t>	Criterios del Proyecto</a:t>
            </a:r>
            <a:endParaRPr kumimoji="0" lang="es-EC" sz="4000" b="0" i="0" u="none" strike="noStrike" kern="1200" cap="none" spc="0" normalizeH="0" baseline="0" noProof="0" dirty="0">
              <a:ln>
                <a:noFill/>
              </a:ln>
              <a:solidFill>
                <a:srgbClr val="000000"/>
              </a:solidFill>
              <a:effectLst/>
              <a:uLnTx/>
              <a:uFillTx/>
              <a:latin typeface="+mj-lt"/>
              <a:ea typeface="+mj-ea"/>
              <a:cs typeface="+mj-cs"/>
            </a:endParaRPr>
          </a:p>
        </p:txBody>
      </p:sp>
      <p:cxnSp>
        <p:nvCxnSpPr>
          <p:cNvPr id="11" name="10 Conector recto"/>
          <p:cNvCxnSpPr/>
          <p:nvPr/>
        </p:nvCxnSpPr>
        <p:spPr>
          <a:xfrm flipV="1">
            <a:off x="0" y="2348880"/>
            <a:ext cx="5364088" cy="18878"/>
          </a:xfrm>
          <a:prstGeom prst="line">
            <a:avLst/>
          </a:prstGeom>
          <a:ln w="28575">
            <a:solidFill>
              <a:srgbClr val="000000"/>
            </a:solidFill>
            <a:prstDash val="sysDash"/>
          </a:ln>
          <a:effectLst>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5" name="Picture 2">
            <a:hlinkClick r:id="rId4" action="ppaction://hlinkfile"/>
          </p:cNvPr>
          <p:cNvPicPr>
            <a:picLocks noChangeAspect="1" noChangeArrowheads="1"/>
          </p:cNvPicPr>
          <p:nvPr/>
        </p:nvPicPr>
        <p:blipFill>
          <a:blip r:embed="rId5" cstate="print"/>
          <a:srcRect l="1601" t="8201" r="1601" b="8541"/>
          <a:stretch>
            <a:fillRect/>
          </a:stretch>
        </p:blipFill>
        <p:spPr bwMode="auto">
          <a:xfrm>
            <a:off x="5905450" y="4005064"/>
            <a:ext cx="2266950" cy="1700213"/>
          </a:xfrm>
          <a:prstGeom prst="rect">
            <a:avLst/>
          </a:prstGeom>
          <a:noFill/>
          <a:ln w="9525">
            <a:noFill/>
            <a:miter lim="800000"/>
            <a:headEnd/>
            <a:tailEnd/>
          </a:ln>
        </p:spPr>
      </p:pic>
      <p:sp>
        <p:nvSpPr>
          <p:cNvPr id="12" name="11 CuadroTexto">
            <a:hlinkClick r:id="rId6" action="ppaction://hlinkfile"/>
          </p:cNvPr>
          <p:cNvSpPr txBox="1"/>
          <p:nvPr/>
        </p:nvSpPr>
        <p:spPr>
          <a:xfrm>
            <a:off x="5868144" y="5733256"/>
            <a:ext cx="2376264" cy="338554"/>
          </a:xfrm>
          <a:prstGeom prst="rect">
            <a:avLst/>
          </a:prstGeom>
          <a:noFill/>
        </p:spPr>
        <p:txBody>
          <a:bodyPr wrap="square" rtlCol="0">
            <a:spAutoFit/>
          </a:bodyPr>
          <a:lstStyle/>
          <a:p>
            <a:r>
              <a:rPr lang="es-EC" sz="1600" dirty="0" smtClean="0"/>
              <a:t>LIBRO GRÁFICA POPULAR</a:t>
            </a:r>
            <a:endParaRPr lang="es-EC" sz="1600" dirty="0"/>
          </a:p>
        </p:txBody>
      </p:sp>
      <p:pic>
        <p:nvPicPr>
          <p:cNvPr id="13" name="12 Imagen" descr="disccover.png"/>
          <p:cNvPicPr>
            <a:picLocks noChangeAspect="1"/>
          </p:cNvPicPr>
          <p:nvPr/>
        </p:nvPicPr>
        <p:blipFill>
          <a:blip r:embed="rId7"/>
          <a:stretch>
            <a:fillRect/>
          </a:stretch>
        </p:blipFill>
        <p:spPr>
          <a:xfrm>
            <a:off x="-71470" y="5548005"/>
            <a:ext cx="2714644" cy="123855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23649" y="-27384"/>
            <a:ext cx="9227997" cy="6885384"/>
            <a:chOff x="-23649" y="-27384"/>
            <a:chExt cx="9227997" cy="6885384"/>
          </a:xfrm>
        </p:grpSpPr>
        <p:pic>
          <p:nvPicPr>
            <p:cNvPr id="5" name="4 Imagen" descr="fon.png"/>
            <p:cNvPicPr>
              <a:picLocks noChangeAspect="1"/>
            </p:cNvPicPr>
            <p:nvPr/>
          </p:nvPicPr>
          <p:blipFill>
            <a:blip r:embed="rId2" cstate="print"/>
            <a:stretch>
              <a:fillRect/>
            </a:stretch>
          </p:blipFill>
          <p:spPr>
            <a:xfrm>
              <a:off x="-23649" y="-27384"/>
              <a:ext cx="9227997" cy="6885384"/>
            </a:xfrm>
            <a:prstGeom prst="rect">
              <a:avLst/>
            </a:prstGeom>
          </p:spPr>
        </p:pic>
        <p:grpSp>
          <p:nvGrpSpPr>
            <p:cNvPr id="6" name="19 Grupo"/>
            <p:cNvGrpSpPr/>
            <p:nvPr/>
          </p:nvGrpSpPr>
          <p:grpSpPr>
            <a:xfrm>
              <a:off x="7668344" y="0"/>
              <a:ext cx="1475656" cy="1331640"/>
              <a:chOff x="7668344" y="0"/>
              <a:chExt cx="1475656" cy="1331640"/>
            </a:xfrm>
          </p:grpSpPr>
          <p:sp>
            <p:nvSpPr>
              <p:cNvPr id="7" name="6 Elipse"/>
              <p:cNvSpPr/>
              <p:nvPr/>
            </p:nvSpPr>
            <p:spPr>
              <a:xfrm>
                <a:off x="7668344" y="0"/>
                <a:ext cx="1475656" cy="13316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descr="LOGO-ESPOL.gif"/>
              <p:cNvPicPr>
                <a:picLocks noChangeAspect="1"/>
              </p:cNvPicPr>
              <p:nvPr/>
            </p:nvPicPr>
            <p:blipFill>
              <a:blip r:embed="rId3" cstate="print"/>
              <a:stretch>
                <a:fillRect/>
              </a:stretch>
            </p:blipFill>
            <p:spPr>
              <a:xfrm>
                <a:off x="7884368" y="166936"/>
                <a:ext cx="1074798" cy="1029816"/>
              </a:xfrm>
              <a:prstGeom prst="rect">
                <a:avLst/>
              </a:prstGeom>
            </p:spPr>
          </p:pic>
        </p:grpSp>
      </p:grpSp>
      <p:sp>
        <p:nvSpPr>
          <p:cNvPr id="13" name="12 Subtítulo"/>
          <p:cNvSpPr>
            <a:spLocks noGrp="1"/>
          </p:cNvSpPr>
          <p:nvPr>
            <p:ph type="subTitle" idx="1"/>
          </p:nvPr>
        </p:nvSpPr>
        <p:spPr>
          <a:xfrm>
            <a:off x="904056" y="2132856"/>
            <a:ext cx="7412360" cy="3456384"/>
          </a:xfrm>
        </p:spPr>
        <p:txBody>
          <a:bodyPr>
            <a:noAutofit/>
          </a:bodyPr>
          <a:lstStyle/>
          <a:p>
            <a:pPr algn="just"/>
            <a:endParaRPr lang="es-EC" sz="2500" dirty="0" smtClean="0">
              <a:solidFill>
                <a:srgbClr val="5F5F5F"/>
              </a:solidFill>
              <a:latin typeface="Calibri" pitchFamily="34" charset="0"/>
            </a:endParaRPr>
          </a:p>
          <a:p>
            <a:pPr algn="just"/>
            <a:r>
              <a:rPr lang="es-EC" sz="2500" dirty="0" smtClean="0">
                <a:solidFill>
                  <a:srgbClr val="5F5F5F"/>
                </a:solidFill>
                <a:latin typeface="Calibri" pitchFamily="34" charset="0"/>
              </a:rPr>
              <a:t>Con esta investigación se logra demostrar que las imágenes de la gráfica popular son producciones culturales que reflejan las costumbres y la historia del puerto de Guayaquil, que estas imágenes han logrado establecer códigos visuales de comunicación  que son comprendidos por todos y que establecen relación entre sí.</a:t>
            </a:r>
          </a:p>
          <a:p>
            <a:pPr algn="just"/>
            <a:endParaRPr lang="es-ES" sz="2500" dirty="0" smtClean="0">
              <a:solidFill>
                <a:srgbClr val="5F5F5F"/>
              </a:solidFill>
              <a:latin typeface="Calibri" pitchFamily="34" charset="0"/>
            </a:endParaRPr>
          </a:p>
          <a:p>
            <a:endParaRPr lang="es-EC" sz="2500" dirty="0">
              <a:solidFill>
                <a:srgbClr val="5F5F5F"/>
              </a:solidFill>
            </a:endParaRPr>
          </a:p>
        </p:txBody>
      </p:sp>
      <p:sp>
        <p:nvSpPr>
          <p:cNvPr id="9" name="1 Título"/>
          <p:cNvSpPr txBox="1">
            <a:spLocks/>
          </p:cNvSpPr>
          <p:nvPr/>
        </p:nvSpPr>
        <p:spPr>
          <a:xfrm>
            <a:off x="0" y="1484784"/>
            <a:ext cx="9144000" cy="1143000"/>
          </a:xfrm>
          <a:prstGeom prst="rect">
            <a:avLst/>
          </a:prstGeom>
          <a:effectLst>
            <a:reflection blurRad="6350" stA="52000" endA="300" endPos="35000" dir="5400000" sy="-100000" algn="bl" rotWithShape="0"/>
          </a:effectLst>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4000" b="0" i="0" u="none" strike="noStrike" kern="1200" cap="none" spc="0" normalizeH="0" baseline="0" noProof="0" dirty="0" smtClean="0">
                <a:ln>
                  <a:noFill/>
                </a:ln>
                <a:solidFill>
                  <a:srgbClr val="000000"/>
                </a:solidFill>
                <a:effectLst/>
                <a:uLnTx/>
                <a:uFillTx/>
                <a:latin typeface="+mj-lt"/>
                <a:ea typeface="+mj-ea"/>
                <a:cs typeface="+mj-cs"/>
              </a:rPr>
              <a:t>	Conclusiones</a:t>
            </a:r>
            <a:endParaRPr kumimoji="0" lang="es-EC" sz="4000" b="0" i="0" u="none" strike="noStrike" kern="1200" cap="none" spc="0" normalizeH="0" baseline="0" noProof="0" dirty="0">
              <a:ln>
                <a:noFill/>
              </a:ln>
              <a:solidFill>
                <a:srgbClr val="000000"/>
              </a:solidFill>
              <a:effectLst/>
              <a:uLnTx/>
              <a:uFillTx/>
              <a:latin typeface="+mj-lt"/>
              <a:ea typeface="+mj-ea"/>
              <a:cs typeface="+mj-cs"/>
            </a:endParaRPr>
          </a:p>
        </p:txBody>
      </p:sp>
      <p:cxnSp>
        <p:nvCxnSpPr>
          <p:cNvPr id="10" name="9 Conector recto"/>
          <p:cNvCxnSpPr/>
          <p:nvPr/>
        </p:nvCxnSpPr>
        <p:spPr>
          <a:xfrm flipV="1">
            <a:off x="0" y="2348880"/>
            <a:ext cx="3635896" cy="18878"/>
          </a:xfrm>
          <a:prstGeom prst="line">
            <a:avLst/>
          </a:prstGeom>
          <a:ln w="28575">
            <a:solidFill>
              <a:srgbClr val="000000"/>
            </a:solidFill>
            <a:prstDash val="sysDash"/>
          </a:ln>
          <a:effectLst>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1" name="10 Imagen" descr="disccover.png"/>
          <p:cNvPicPr>
            <a:picLocks noChangeAspect="1"/>
          </p:cNvPicPr>
          <p:nvPr/>
        </p:nvPicPr>
        <p:blipFill>
          <a:blip r:embed="rId4"/>
          <a:stretch>
            <a:fillRect/>
          </a:stretch>
        </p:blipFill>
        <p:spPr>
          <a:xfrm>
            <a:off x="-71470" y="5548005"/>
            <a:ext cx="2714644" cy="1238556"/>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2 Grupo"/>
          <p:cNvGrpSpPr/>
          <p:nvPr/>
        </p:nvGrpSpPr>
        <p:grpSpPr>
          <a:xfrm>
            <a:off x="-23649" y="-27384"/>
            <a:ext cx="9227997" cy="6885384"/>
            <a:chOff x="-23649" y="-27384"/>
            <a:chExt cx="9227997" cy="6885384"/>
          </a:xfrm>
        </p:grpSpPr>
        <p:pic>
          <p:nvPicPr>
            <p:cNvPr id="4" name="3 Imagen" descr="fon.png"/>
            <p:cNvPicPr>
              <a:picLocks noChangeAspect="1"/>
            </p:cNvPicPr>
            <p:nvPr/>
          </p:nvPicPr>
          <p:blipFill>
            <a:blip r:embed="rId2" cstate="print"/>
            <a:stretch>
              <a:fillRect/>
            </a:stretch>
          </p:blipFill>
          <p:spPr>
            <a:xfrm>
              <a:off x="-23649" y="-27384"/>
              <a:ext cx="9227997" cy="6885384"/>
            </a:xfrm>
            <a:prstGeom prst="rect">
              <a:avLst/>
            </a:prstGeom>
          </p:spPr>
        </p:pic>
        <p:grpSp>
          <p:nvGrpSpPr>
            <p:cNvPr id="5" name="19 Grupo"/>
            <p:cNvGrpSpPr/>
            <p:nvPr/>
          </p:nvGrpSpPr>
          <p:grpSpPr>
            <a:xfrm>
              <a:off x="7668344" y="0"/>
              <a:ext cx="1475656" cy="1331640"/>
              <a:chOff x="7668344" y="0"/>
              <a:chExt cx="1475656" cy="1331640"/>
            </a:xfrm>
          </p:grpSpPr>
          <p:sp>
            <p:nvSpPr>
              <p:cNvPr id="6" name="5 Elipse"/>
              <p:cNvSpPr/>
              <p:nvPr/>
            </p:nvSpPr>
            <p:spPr>
              <a:xfrm>
                <a:off x="7668344" y="0"/>
                <a:ext cx="1475656" cy="13316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7" name="6 Imagen" descr="LOGO-ESPOL.gif"/>
              <p:cNvPicPr>
                <a:picLocks noChangeAspect="1"/>
              </p:cNvPicPr>
              <p:nvPr/>
            </p:nvPicPr>
            <p:blipFill>
              <a:blip r:embed="rId3" cstate="print"/>
              <a:stretch>
                <a:fillRect/>
              </a:stretch>
            </p:blipFill>
            <p:spPr>
              <a:xfrm>
                <a:off x="7884368" y="166936"/>
                <a:ext cx="1074798" cy="1029816"/>
              </a:xfrm>
              <a:prstGeom prst="rect">
                <a:avLst/>
              </a:prstGeom>
            </p:spPr>
          </p:pic>
        </p:grpSp>
      </p:grpSp>
      <p:sp>
        <p:nvSpPr>
          <p:cNvPr id="13" name="12 Subtítulo"/>
          <p:cNvSpPr>
            <a:spLocks noGrp="1"/>
          </p:cNvSpPr>
          <p:nvPr>
            <p:ph type="subTitle" idx="1"/>
          </p:nvPr>
        </p:nvSpPr>
        <p:spPr>
          <a:xfrm>
            <a:off x="685800" y="2420888"/>
            <a:ext cx="7772400" cy="3024336"/>
          </a:xfrm>
        </p:spPr>
        <p:txBody>
          <a:bodyPr>
            <a:normAutofit/>
          </a:bodyPr>
          <a:lstStyle/>
          <a:p>
            <a:r>
              <a:rPr lang="es-EC" sz="2400" dirty="0" smtClean="0">
                <a:solidFill>
                  <a:srgbClr val="5F5F5F"/>
                </a:solidFill>
                <a:latin typeface="Calibri" pitchFamily="34" charset="0"/>
              </a:rPr>
              <a:t>Se espera que esta investigación sea valorada por el lector y logre fomentar el interés en las manifestaciones de la gráfica popular Guayaquileña, que el individuo llegue a conocer más a fondo la cultura del puerto para reconocer a las imágenes de la gráfica popular como objetos culturales.</a:t>
            </a:r>
            <a:endParaRPr lang="es-ES" sz="2400" dirty="0" smtClean="0">
              <a:solidFill>
                <a:srgbClr val="5F5F5F"/>
              </a:solidFill>
              <a:latin typeface="Calibri" pitchFamily="34" charset="0"/>
            </a:endParaRPr>
          </a:p>
          <a:p>
            <a:endParaRPr lang="es-ES" sz="2800" dirty="0" smtClean="0">
              <a:solidFill>
                <a:srgbClr val="5F5F5F"/>
              </a:solidFill>
              <a:latin typeface="Calibri" pitchFamily="34" charset="0"/>
            </a:endParaRPr>
          </a:p>
          <a:p>
            <a:endParaRPr lang="es-EC" sz="3600" dirty="0">
              <a:solidFill>
                <a:srgbClr val="5F5F5F"/>
              </a:solidFill>
              <a:latin typeface="Calibri" pitchFamily="34" charset="0"/>
            </a:endParaRPr>
          </a:p>
        </p:txBody>
      </p:sp>
      <p:pic>
        <p:nvPicPr>
          <p:cNvPr id="8" name="7 Imagen" descr="disccover.png"/>
          <p:cNvPicPr>
            <a:picLocks noChangeAspect="1"/>
          </p:cNvPicPr>
          <p:nvPr/>
        </p:nvPicPr>
        <p:blipFill>
          <a:blip r:embed="rId4"/>
          <a:stretch>
            <a:fillRect/>
          </a:stretch>
        </p:blipFill>
        <p:spPr>
          <a:xfrm>
            <a:off x="-71470" y="5548005"/>
            <a:ext cx="2714644" cy="1238556"/>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83997" y="-27384"/>
            <a:ext cx="9227997" cy="6885384"/>
            <a:chOff x="-23649" y="-27384"/>
            <a:chExt cx="9227997" cy="6885384"/>
          </a:xfrm>
        </p:grpSpPr>
        <p:pic>
          <p:nvPicPr>
            <p:cNvPr id="5" name="4 Imagen" descr="fon.png"/>
            <p:cNvPicPr>
              <a:picLocks noChangeAspect="1"/>
            </p:cNvPicPr>
            <p:nvPr/>
          </p:nvPicPr>
          <p:blipFill>
            <a:blip r:embed="rId2" cstate="print"/>
            <a:stretch>
              <a:fillRect/>
            </a:stretch>
          </p:blipFill>
          <p:spPr>
            <a:xfrm>
              <a:off x="-23649" y="-27384"/>
              <a:ext cx="9227997" cy="6885384"/>
            </a:xfrm>
            <a:prstGeom prst="rect">
              <a:avLst/>
            </a:prstGeom>
          </p:spPr>
        </p:pic>
        <p:grpSp>
          <p:nvGrpSpPr>
            <p:cNvPr id="6" name="19 Grupo"/>
            <p:cNvGrpSpPr/>
            <p:nvPr/>
          </p:nvGrpSpPr>
          <p:grpSpPr>
            <a:xfrm>
              <a:off x="7668344" y="0"/>
              <a:ext cx="1475656" cy="1331640"/>
              <a:chOff x="7668344" y="0"/>
              <a:chExt cx="1475656" cy="1331640"/>
            </a:xfrm>
          </p:grpSpPr>
          <p:sp>
            <p:nvSpPr>
              <p:cNvPr id="7" name="6 Elipse"/>
              <p:cNvSpPr/>
              <p:nvPr/>
            </p:nvSpPr>
            <p:spPr>
              <a:xfrm>
                <a:off x="7668344" y="0"/>
                <a:ext cx="1475656" cy="13316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descr="LOGO-ESPOL.gif"/>
              <p:cNvPicPr>
                <a:picLocks noChangeAspect="1"/>
              </p:cNvPicPr>
              <p:nvPr/>
            </p:nvPicPr>
            <p:blipFill>
              <a:blip r:embed="rId3" cstate="print"/>
              <a:stretch>
                <a:fillRect/>
              </a:stretch>
            </p:blipFill>
            <p:spPr>
              <a:xfrm>
                <a:off x="7884368" y="166936"/>
                <a:ext cx="1074798" cy="1029816"/>
              </a:xfrm>
              <a:prstGeom prst="rect">
                <a:avLst/>
              </a:prstGeom>
            </p:spPr>
          </p:pic>
        </p:grpSp>
      </p:grpSp>
      <p:sp>
        <p:nvSpPr>
          <p:cNvPr id="10" name="9 Título"/>
          <p:cNvSpPr>
            <a:spLocks noGrp="1"/>
          </p:cNvSpPr>
          <p:nvPr>
            <p:ph type="ctrTitle"/>
          </p:nvPr>
        </p:nvSpPr>
        <p:spPr>
          <a:xfrm>
            <a:off x="0" y="2562473"/>
            <a:ext cx="9144000" cy="1946647"/>
          </a:xfrm>
        </p:spPr>
        <p:txBody>
          <a:bodyPr/>
          <a:lstStyle/>
          <a:p>
            <a:pPr lvl="0"/>
            <a:r>
              <a:rPr lang="es-EC" dirty="0" smtClean="0">
                <a:solidFill>
                  <a:srgbClr val="5F5F5F"/>
                </a:solidFill>
              </a:rPr>
              <a:t>Gracias por su atención…</a:t>
            </a:r>
            <a:br>
              <a:rPr lang="es-EC" dirty="0" smtClean="0">
                <a:solidFill>
                  <a:srgbClr val="5F5F5F"/>
                </a:solidFill>
              </a:rPr>
            </a:br>
            <a:endParaRPr lang="es-EC" dirty="0">
              <a:solidFill>
                <a:srgbClr val="5F5F5F"/>
              </a:solidFill>
            </a:endParaRPr>
          </a:p>
        </p:txBody>
      </p:sp>
      <p:pic>
        <p:nvPicPr>
          <p:cNvPr id="11" name="10 Imagen" descr="disccover.png"/>
          <p:cNvPicPr>
            <a:picLocks noChangeAspect="1"/>
          </p:cNvPicPr>
          <p:nvPr/>
        </p:nvPicPr>
        <p:blipFill>
          <a:blip r:embed="rId4"/>
          <a:stretch>
            <a:fillRect/>
          </a:stretch>
        </p:blipFill>
        <p:spPr>
          <a:xfrm>
            <a:off x="-142908" y="5548005"/>
            <a:ext cx="2714644" cy="12385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17 Imagen" descr="fon.png"/>
          <p:cNvPicPr>
            <a:picLocks noChangeAspect="1"/>
          </p:cNvPicPr>
          <p:nvPr/>
        </p:nvPicPr>
        <p:blipFill>
          <a:blip r:embed="rId2" cstate="print"/>
          <a:stretch>
            <a:fillRect/>
          </a:stretch>
        </p:blipFill>
        <p:spPr>
          <a:xfrm>
            <a:off x="-23649" y="-27384"/>
            <a:ext cx="9227997" cy="6885384"/>
          </a:xfrm>
          <a:prstGeom prst="rect">
            <a:avLst/>
          </a:prstGeom>
        </p:spPr>
      </p:pic>
      <p:sp>
        <p:nvSpPr>
          <p:cNvPr id="19" name="1 Título"/>
          <p:cNvSpPr>
            <a:spLocks noGrp="1"/>
          </p:cNvSpPr>
          <p:nvPr>
            <p:ph type="ctrTitle"/>
          </p:nvPr>
        </p:nvSpPr>
        <p:spPr>
          <a:xfrm>
            <a:off x="0" y="1628800"/>
            <a:ext cx="9144000" cy="1829761"/>
          </a:xfrm>
        </p:spPr>
        <p:txBody>
          <a:bodyPr>
            <a:normAutofit/>
          </a:bodyPr>
          <a:lstStyle/>
          <a:p>
            <a:r>
              <a:rPr lang="es-EC" sz="3600" b="1" dirty="0" smtClean="0">
                <a:solidFill>
                  <a:srgbClr val="000000"/>
                </a:solidFill>
                <a:latin typeface="Calibri" pitchFamily="34" charset="0"/>
              </a:rPr>
              <a:t>AUTORES:</a:t>
            </a:r>
            <a:endParaRPr lang="es-EC" sz="4400" b="1" dirty="0">
              <a:solidFill>
                <a:srgbClr val="000000"/>
              </a:solidFill>
              <a:latin typeface="Calibri" pitchFamily="34" charset="0"/>
            </a:endParaRPr>
          </a:p>
        </p:txBody>
      </p:sp>
      <p:sp>
        <p:nvSpPr>
          <p:cNvPr id="20" name="2 Subtítulo"/>
          <p:cNvSpPr>
            <a:spLocks noGrp="1"/>
          </p:cNvSpPr>
          <p:nvPr>
            <p:ph type="subTitle" idx="1"/>
          </p:nvPr>
        </p:nvSpPr>
        <p:spPr>
          <a:xfrm>
            <a:off x="0" y="3284984"/>
            <a:ext cx="9144000" cy="1199704"/>
          </a:xfrm>
        </p:spPr>
        <p:txBody>
          <a:bodyPr>
            <a:noAutofit/>
          </a:bodyPr>
          <a:lstStyle/>
          <a:p>
            <a:r>
              <a:rPr lang="es-EC" sz="2400" kern="1000" dirty="0" smtClean="0">
                <a:solidFill>
                  <a:srgbClr val="5F5F5F"/>
                </a:solidFill>
                <a:latin typeface="Calibri" pitchFamily="34" charset="0"/>
              </a:rPr>
              <a:t>Andrea Brito A.</a:t>
            </a:r>
          </a:p>
          <a:p>
            <a:r>
              <a:rPr lang="es-EC" sz="2400" kern="1000" dirty="0" smtClean="0">
                <a:solidFill>
                  <a:srgbClr val="5F5F5F"/>
                </a:solidFill>
                <a:latin typeface="Calibri" pitchFamily="34" charset="0"/>
              </a:rPr>
              <a:t>Jacqueline Brito A.</a:t>
            </a:r>
          </a:p>
          <a:p>
            <a:r>
              <a:rPr lang="es-EC" sz="2400" kern="1000" dirty="0" smtClean="0">
                <a:solidFill>
                  <a:srgbClr val="5F5F5F"/>
                </a:solidFill>
                <a:latin typeface="Calibri" pitchFamily="34" charset="0"/>
              </a:rPr>
              <a:t>Andrés Landivar R.</a:t>
            </a:r>
            <a:endParaRPr lang="es-EC" sz="2400" kern="1000" dirty="0">
              <a:solidFill>
                <a:srgbClr val="5F5F5F"/>
              </a:solidFill>
              <a:latin typeface="Calibri" pitchFamily="34" charset="0"/>
            </a:endParaRPr>
          </a:p>
        </p:txBody>
      </p:sp>
      <p:grpSp>
        <p:nvGrpSpPr>
          <p:cNvPr id="9" name="8 Grupo"/>
          <p:cNvGrpSpPr/>
          <p:nvPr/>
        </p:nvGrpSpPr>
        <p:grpSpPr>
          <a:xfrm>
            <a:off x="7668344" y="0"/>
            <a:ext cx="1475656" cy="1331640"/>
            <a:chOff x="7668344" y="0"/>
            <a:chExt cx="1475656" cy="1331640"/>
          </a:xfrm>
        </p:grpSpPr>
        <p:sp>
          <p:nvSpPr>
            <p:cNvPr id="6" name="5 Elipse"/>
            <p:cNvSpPr/>
            <p:nvPr/>
          </p:nvSpPr>
          <p:spPr>
            <a:xfrm>
              <a:off x="7668344" y="0"/>
              <a:ext cx="1475656" cy="13316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descr="LOGO-ESPOL.gif"/>
            <p:cNvPicPr>
              <a:picLocks noChangeAspect="1"/>
            </p:cNvPicPr>
            <p:nvPr/>
          </p:nvPicPr>
          <p:blipFill>
            <a:blip r:embed="rId3" cstate="print"/>
            <a:stretch>
              <a:fillRect/>
            </a:stretch>
          </p:blipFill>
          <p:spPr>
            <a:xfrm>
              <a:off x="7884368" y="166936"/>
              <a:ext cx="1074798" cy="1029816"/>
            </a:xfrm>
            <a:prstGeom prst="rect">
              <a:avLst/>
            </a:prstGeom>
          </p:spPr>
        </p:pic>
      </p:grpSp>
      <p:pic>
        <p:nvPicPr>
          <p:cNvPr id="10" name="9 Imagen" descr="disccover.png"/>
          <p:cNvPicPr>
            <a:picLocks noChangeAspect="1"/>
          </p:cNvPicPr>
          <p:nvPr/>
        </p:nvPicPr>
        <p:blipFill>
          <a:blip r:embed="rId4"/>
          <a:stretch>
            <a:fillRect/>
          </a:stretch>
        </p:blipFill>
        <p:spPr>
          <a:xfrm>
            <a:off x="-71470" y="5548005"/>
            <a:ext cx="2714644" cy="123855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2 Subtítulo"/>
          <p:cNvSpPr>
            <a:spLocks noGrp="1"/>
          </p:cNvSpPr>
          <p:nvPr>
            <p:ph type="subTitle" idx="1"/>
          </p:nvPr>
        </p:nvSpPr>
        <p:spPr>
          <a:xfrm>
            <a:off x="467544" y="3717032"/>
            <a:ext cx="8280920" cy="1199704"/>
          </a:xfrm>
        </p:spPr>
        <p:txBody>
          <a:bodyPr>
            <a:noAutofit/>
          </a:bodyPr>
          <a:lstStyle/>
          <a:p>
            <a:pPr algn="r"/>
            <a:r>
              <a:rPr lang="es-EC" sz="2400" kern="1000" dirty="0" smtClean="0">
                <a:solidFill>
                  <a:srgbClr val="5F5F5F"/>
                </a:solidFill>
                <a:latin typeface="Calibri" pitchFamily="34" charset="0"/>
              </a:rPr>
              <a:t>El Diseño crea cultura.</a:t>
            </a:r>
          </a:p>
          <a:p>
            <a:pPr algn="r"/>
            <a:r>
              <a:rPr lang="es-EC" sz="2400" kern="1000" dirty="0" smtClean="0">
                <a:solidFill>
                  <a:srgbClr val="5F5F5F"/>
                </a:solidFill>
                <a:latin typeface="Calibri" pitchFamily="34" charset="0"/>
              </a:rPr>
              <a:t> La cultura forma valores. </a:t>
            </a:r>
          </a:p>
          <a:p>
            <a:pPr algn="r"/>
            <a:r>
              <a:rPr lang="es-EC" sz="2400" kern="1000" dirty="0" smtClean="0">
                <a:solidFill>
                  <a:srgbClr val="5F5F5F"/>
                </a:solidFill>
                <a:latin typeface="Calibri" pitchFamily="34" charset="0"/>
              </a:rPr>
              <a:t>Los valores determinan el futuro.</a:t>
            </a:r>
            <a:endParaRPr lang="es-EC" sz="2400" kern="1000" dirty="0">
              <a:solidFill>
                <a:srgbClr val="5F5F5F"/>
              </a:solidFill>
              <a:latin typeface="Calibri" pitchFamily="34" charset="0"/>
            </a:endParaRPr>
          </a:p>
        </p:txBody>
      </p:sp>
      <p:sp>
        <p:nvSpPr>
          <p:cNvPr id="15" name="2 Subtítulo"/>
          <p:cNvSpPr txBox="1">
            <a:spLocks/>
          </p:cNvSpPr>
          <p:nvPr/>
        </p:nvSpPr>
        <p:spPr>
          <a:xfrm>
            <a:off x="467544" y="4797152"/>
            <a:ext cx="8136904" cy="1008112"/>
          </a:xfrm>
          <a:prstGeom prst="rect">
            <a:avLst/>
          </a:prstGeom>
        </p:spPr>
        <p:txBody>
          <a:bodyPr vert="horz" lIns="45720" rIns="45720">
            <a:noAutofit/>
          </a:bodyPr>
          <a:lstStyle/>
          <a:p>
            <a:pPr marL="0" marR="64008" lvl="0" indent="0" algn="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s-EC" sz="2400" b="1" i="0" u="none" strike="noStrike" kern="1000" cap="none" spc="0" normalizeH="0" baseline="0" noProof="0" dirty="0" smtClean="0">
              <a:ln>
                <a:noFill/>
              </a:ln>
              <a:solidFill>
                <a:srgbClr val="000000"/>
              </a:solidFill>
              <a:effectLst/>
              <a:uLnTx/>
              <a:uFillTx/>
              <a:latin typeface="Calibri" pitchFamily="34" charset="0"/>
              <a:ea typeface="+mn-ea"/>
              <a:cs typeface="+mn-cs"/>
            </a:endParaRPr>
          </a:p>
          <a:p>
            <a:pPr marL="0" marR="64008" lvl="0" indent="0" algn="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s-EC" sz="2400" b="1" i="0" u="none" strike="noStrike" kern="1000" cap="none" spc="0" normalizeH="0" baseline="0" noProof="0" dirty="0" smtClean="0">
                <a:ln>
                  <a:noFill/>
                </a:ln>
                <a:solidFill>
                  <a:srgbClr val="000000"/>
                </a:solidFill>
                <a:effectLst/>
                <a:uLnTx/>
                <a:uFillTx/>
                <a:latin typeface="Calibri" pitchFamily="34" charset="0"/>
                <a:ea typeface="+mn-ea"/>
                <a:cs typeface="+mn-cs"/>
              </a:rPr>
              <a:t>Robert. L </a:t>
            </a:r>
            <a:r>
              <a:rPr kumimoji="0" lang="es-EC" sz="2400" b="1" i="0" u="none" strike="noStrike" kern="1000" cap="none" spc="0" normalizeH="0" baseline="0" noProof="0" dirty="0" err="1" smtClean="0">
                <a:ln>
                  <a:noFill/>
                </a:ln>
                <a:solidFill>
                  <a:srgbClr val="000000"/>
                </a:solidFill>
                <a:effectLst/>
                <a:uLnTx/>
                <a:uFillTx/>
                <a:latin typeface="Calibri" pitchFamily="34" charset="0"/>
                <a:ea typeface="+mn-ea"/>
                <a:cs typeface="+mn-cs"/>
              </a:rPr>
              <a:t>Peters</a:t>
            </a:r>
            <a:endParaRPr kumimoji="0" lang="es-EC" sz="2400" b="1" i="0" u="none" strike="noStrike" kern="1000" cap="none" spc="0" normalizeH="0" baseline="0" noProof="0" dirty="0">
              <a:ln>
                <a:noFill/>
              </a:ln>
              <a:solidFill>
                <a:srgbClr val="000000"/>
              </a:solidFill>
              <a:effectLst/>
              <a:uLnTx/>
              <a:uFillTx/>
              <a:latin typeface="Calibri" pitchFamily="34" charset="0"/>
              <a:ea typeface="+mn-ea"/>
              <a:cs typeface="+mn-cs"/>
            </a:endParaRPr>
          </a:p>
        </p:txBody>
      </p:sp>
      <p:grpSp>
        <p:nvGrpSpPr>
          <p:cNvPr id="23" name="22 Grupo"/>
          <p:cNvGrpSpPr/>
          <p:nvPr/>
        </p:nvGrpSpPr>
        <p:grpSpPr>
          <a:xfrm>
            <a:off x="-23649" y="-27384"/>
            <a:ext cx="9227997" cy="6885384"/>
            <a:chOff x="-23649" y="-27384"/>
            <a:chExt cx="9227997" cy="6885384"/>
          </a:xfrm>
        </p:grpSpPr>
        <p:pic>
          <p:nvPicPr>
            <p:cNvPr id="19" name="18 Imagen" descr="fon.png"/>
            <p:cNvPicPr>
              <a:picLocks noChangeAspect="1"/>
            </p:cNvPicPr>
            <p:nvPr/>
          </p:nvPicPr>
          <p:blipFill>
            <a:blip r:embed="rId2" cstate="print"/>
            <a:stretch>
              <a:fillRect/>
            </a:stretch>
          </p:blipFill>
          <p:spPr>
            <a:xfrm>
              <a:off x="-23649" y="-27384"/>
              <a:ext cx="9227997" cy="6885384"/>
            </a:xfrm>
            <a:prstGeom prst="rect">
              <a:avLst/>
            </a:prstGeom>
          </p:spPr>
        </p:pic>
        <p:grpSp>
          <p:nvGrpSpPr>
            <p:cNvPr id="20" name="19 Grupo"/>
            <p:cNvGrpSpPr/>
            <p:nvPr/>
          </p:nvGrpSpPr>
          <p:grpSpPr>
            <a:xfrm>
              <a:off x="7668344" y="0"/>
              <a:ext cx="1475656" cy="1331640"/>
              <a:chOff x="7668344" y="0"/>
              <a:chExt cx="1475656" cy="1331640"/>
            </a:xfrm>
          </p:grpSpPr>
          <p:sp>
            <p:nvSpPr>
              <p:cNvPr id="21" name="20 Elipse"/>
              <p:cNvSpPr/>
              <p:nvPr/>
            </p:nvSpPr>
            <p:spPr>
              <a:xfrm>
                <a:off x="7668344" y="0"/>
                <a:ext cx="1475656" cy="13316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22" name="21 Imagen" descr="LOGO-ESPOL.gif"/>
              <p:cNvPicPr>
                <a:picLocks noChangeAspect="1"/>
              </p:cNvPicPr>
              <p:nvPr/>
            </p:nvPicPr>
            <p:blipFill>
              <a:blip r:embed="rId3" cstate="print"/>
              <a:stretch>
                <a:fillRect/>
              </a:stretch>
            </p:blipFill>
            <p:spPr>
              <a:xfrm>
                <a:off x="7884368" y="166936"/>
                <a:ext cx="1074798" cy="1029816"/>
              </a:xfrm>
              <a:prstGeom prst="rect">
                <a:avLst/>
              </a:prstGeom>
            </p:spPr>
          </p:pic>
        </p:grpSp>
      </p:grpSp>
      <p:pic>
        <p:nvPicPr>
          <p:cNvPr id="9" name="8 Imagen" descr="disccover.png"/>
          <p:cNvPicPr>
            <a:picLocks noChangeAspect="1"/>
          </p:cNvPicPr>
          <p:nvPr/>
        </p:nvPicPr>
        <p:blipFill>
          <a:blip r:embed="rId4"/>
          <a:stretch>
            <a:fillRect/>
          </a:stretch>
        </p:blipFill>
        <p:spPr>
          <a:xfrm>
            <a:off x="-71470" y="5548005"/>
            <a:ext cx="2714644" cy="123855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4 Grupo"/>
          <p:cNvGrpSpPr/>
          <p:nvPr/>
        </p:nvGrpSpPr>
        <p:grpSpPr>
          <a:xfrm>
            <a:off x="-23649" y="-27384"/>
            <a:ext cx="9227997" cy="6885384"/>
            <a:chOff x="-23649" y="-27384"/>
            <a:chExt cx="9227997" cy="6885384"/>
          </a:xfrm>
        </p:grpSpPr>
        <p:pic>
          <p:nvPicPr>
            <p:cNvPr id="6" name="5 Imagen" descr="fon.png"/>
            <p:cNvPicPr>
              <a:picLocks noChangeAspect="1"/>
            </p:cNvPicPr>
            <p:nvPr/>
          </p:nvPicPr>
          <p:blipFill>
            <a:blip r:embed="rId2" cstate="print"/>
            <a:stretch>
              <a:fillRect/>
            </a:stretch>
          </p:blipFill>
          <p:spPr>
            <a:xfrm>
              <a:off x="-23649" y="-27384"/>
              <a:ext cx="9227997" cy="6885384"/>
            </a:xfrm>
            <a:prstGeom prst="rect">
              <a:avLst/>
            </a:prstGeom>
          </p:spPr>
        </p:pic>
        <p:grpSp>
          <p:nvGrpSpPr>
            <p:cNvPr id="7" name="19 Grupo"/>
            <p:cNvGrpSpPr/>
            <p:nvPr/>
          </p:nvGrpSpPr>
          <p:grpSpPr>
            <a:xfrm>
              <a:off x="7668344" y="0"/>
              <a:ext cx="1475656" cy="1331640"/>
              <a:chOff x="7668344" y="0"/>
              <a:chExt cx="1475656" cy="1331640"/>
            </a:xfrm>
          </p:grpSpPr>
          <p:sp>
            <p:nvSpPr>
              <p:cNvPr id="8" name="7 Elipse"/>
              <p:cNvSpPr/>
              <p:nvPr/>
            </p:nvSpPr>
            <p:spPr>
              <a:xfrm>
                <a:off x="7668344" y="0"/>
                <a:ext cx="1475656" cy="13316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8 Imagen" descr="LOGO-ESPOL.gif"/>
              <p:cNvPicPr>
                <a:picLocks noChangeAspect="1"/>
              </p:cNvPicPr>
              <p:nvPr/>
            </p:nvPicPr>
            <p:blipFill>
              <a:blip r:embed="rId3" cstate="print"/>
              <a:stretch>
                <a:fillRect/>
              </a:stretch>
            </p:blipFill>
            <p:spPr>
              <a:xfrm>
                <a:off x="7884368" y="166936"/>
                <a:ext cx="1074798" cy="1029816"/>
              </a:xfrm>
              <a:prstGeom prst="rect">
                <a:avLst/>
              </a:prstGeom>
            </p:spPr>
          </p:pic>
        </p:grpSp>
      </p:grpSp>
      <p:sp>
        <p:nvSpPr>
          <p:cNvPr id="2" name="1 Título"/>
          <p:cNvSpPr>
            <a:spLocks noGrp="1"/>
          </p:cNvSpPr>
          <p:nvPr>
            <p:ph type="title"/>
          </p:nvPr>
        </p:nvSpPr>
        <p:spPr>
          <a:xfrm>
            <a:off x="0" y="1753939"/>
            <a:ext cx="9144000" cy="1143000"/>
          </a:xfrm>
          <a:effectLst>
            <a:reflection blurRad="6350" stA="52000" endA="300" endPos="35000" dir="5400000" sy="-100000" algn="bl" rotWithShape="0"/>
          </a:effectLst>
        </p:spPr>
        <p:txBody>
          <a:bodyPr>
            <a:normAutofit/>
          </a:bodyPr>
          <a:lstStyle/>
          <a:p>
            <a:pPr algn="l"/>
            <a:r>
              <a:rPr lang="es-EC" sz="4000" dirty="0" smtClean="0">
                <a:solidFill>
                  <a:srgbClr val="000000"/>
                </a:solidFill>
              </a:rPr>
              <a:t>	Introducción </a:t>
            </a:r>
            <a:endParaRPr lang="es-EC" sz="4000" dirty="0">
              <a:solidFill>
                <a:srgbClr val="000000"/>
              </a:solidFill>
            </a:endParaRPr>
          </a:p>
        </p:txBody>
      </p:sp>
      <p:sp>
        <p:nvSpPr>
          <p:cNvPr id="3" name="2 Marcador de contenido"/>
          <p:cNvSpPr>
            <a:spLocks noGrp="1"/>
          </p:cNvSpPr>
          <p:nvPr>
            <p:ph idx="1"/>
          </p:nvPr>
        </p:nvSpPr>
        <p:spPr>
          <a:xfrm>
            <a:off x="539552" y="2852936"/>
            <a:ext cx="7992888" cy="2880320"/>
          </a:xfrm>
        </p:spPr>
        <p:txBody>
          <a:bodyPr>
            <a:normAutofit/>
          </a:bodyPr>
          <a:lstStyle/>
          <a:p>
            <a:pPr algn="just">
              <a:buNone/>
            </a:pPr>
            <a:r>
              <a:rPr lang="es-EC" dirty="0" smtClean="0">
                <a:solidFill>
                  <a:srgbClr val="5F5F5F"/>
                </a:solidFill>
              </a:rPr>
              <a:t>	En el estudio de la gráfica popular, la cultura ha jugado un papel inferior en contraste con el de la estética, este último  ha generado el reconocimiento de esta expresión como arte popular de la sociedad ecuatoriana. </a:t>
            </a:r>
            <a:endParaRPr lang="es-EC" dirty="0">
              <a:solidFill>
                <a:srgbClr val="5F5F5F"/>
              </a:solidFill>
            </a:endParaRPr>
          </a:p>
        </p:txBody>
      </p:sp>
      <p:cxnSp>
        <p:nvCxnSpPr>
          <p:cNvPr id="11" name="10 Conector recto"/>
          <p:cNvCxnSpPr/>
          <p:nvPr/>
        </p:nvCxnSpPr>
        <p:spPr>
          <a:xfrm>
            <a:off x="0" y="2636912"/>
            <a:ext cx="3635896" cy="0"/>
          </a:xfrm>
          <a:prstGeom prst="line">
            <a:avLst/>
          </a:prstGeom>
          <a:ln w="28575" cmpd="thickThin">
            <a:solidFill>
              <a:srgbClr val="000000"/>
            </a:solidFill>
            <a:prstDash val="sysDash"/>
          </a:ln>
          <a:effectLst>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0" name="9 Imagen" descr="disccover.png"/>
          <p:cNvPicPr>
            <a:picLocks noChangeAspect="1"/>
          </p:cNvPicPr>
          <p:nvPr/>
        </p:nvPicPr>
        <p:blipFill>
          <a:blip r:embed="rId4"/>
          <a:stretch>
            <a:fillRect/>
          </a:stretch>
        </p:blipFill>
        <p:spPr>
          <a:xfrm>
            <a:off x="-71470" y="5548005"/>
            <a:ext cx="2714644" cy="123855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23649" y="-27384"/>
            <a:ext cx="9227997" cy="6885384"/>
            <a:chOff x="-23649" y="-27384"/>
            <a:chExt cx="9227997" cy="6885384"/>
          </a:xfrm>
        </p:grpSpPr>
        <p:pic>
          <p:nvPicPr>
            <p:cNvPr id="5" name="4 Imagen" descr="fon.png"/>
            <p:cNvPicPr>
              <a:picLocks noChangeAspect="1"/>
            </p:cNvPicPr>
            <p:nvPr/>
          </p:nvPicPr>
          <p:blipFill>
            <a:blip r:embed="rId2" cstate="print"/>
            <a:stretch>
              <a:fillRect/>
            </a:stretch>
          </p:blipFill>
          <p:spPr>
            <a:xfrm>
              <a:off x="-23649" y="-27384"/>
              <a:ext cx="9227997" cy="6885384"/>
            </a:xfrm>
            <a:prstGeom prst="rect">
              <a:avLst/>
            </a:prstGeom>
          </p:spPr>
        </p:pic>
        <p:grpSp>
          <p:nvGrpSpPr>
            <p:cNvPr id="6" name="19 Grupo"/>
            <p:cNvGrpSpPr/>
            <p:nvPr/>
          </p:nvGrpSpPr>
          <p:grpSpPr>
            <a:xfrm>
              <a:off x="7668344" y="0"/>
              <a:ext cx="1475656" cy="1331640"/>
              <a:chOff x="7668344" y="0"/>
              <a:chExt cx="1475656" cy="1331640"/>
            </a:xfrm>
          </p:grpSpPr>
          <p:sp>
            <p:nvSpPr>
              <p:cNvPr id="7" name="6 Elipse"/>
              <p:cNvSpPr/>
              <p:nvPr/>
            </p:nvSpPr>
            <p:spPr>
              <a:xfrm>
                <a:off x="7668344" y="0"/>
                <a:ext cx="1475656" cy="13316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descr="LOGO-ESPOL.gif"/>
              <p:cNvPicPr>
                <a:picLocks noChangeAspect="1"/>
              </p:cNvPicPr>
              <p:nvPr/>
            </p:nvPicPr>
            <p:blipFill>
              <a:blip r:embed="rId3" cstate="print"/>
              <a:stretch>
                <a:fillRect/>
              </a:stretch>
            </p:blipFill>
            <p:spPr>
              <a:xfrm>
                <a:off x="7884368" y="166936"/>
                <a:ext cx="1074798" cy="1029816"/>
              </a:xfrm>
              <a:prstGeom prst="rect">
                <a:avLst/>
              </a:prstGeom>
            </p:spPr>
          </p:pic>
        </p:grpSp>
      </p:grpSp>
      <p:sp>
        <p:nvSpPr>
          <p:cNvPr id="13" name="12 Subtítulo"/>
          <p:cNvSpPr>
            <a:spLocks noGrp="1"/>
          </p:cNvSpPr>
          <p:nvPr>
            <p:ph type="subTitle" idx="1"/>
          </p:nvPr>
        </p:nvSpPr>
        <p:spPr>
          <a:xfrm>
            <a:off x="899592" y="2780928"/>
            <a:ext cx="7776864" cy="2880320"/>
          </a:xfrm>
        </p:spPr>
        <p:txBody>
          <a:bodyPr>
            <a:noAutofit/>
          </a:bodyPr>
          <a:lstStyle/>
          <a:p>
            <a:pPr algn="just"/>
            <a:r>
              <a:rPr lang="es-EC" sz="3000" dirty="0" smtClean="0">
                <a:solidFill>
                  <a:srgbClr val="5F5F5F"/>
                </a:solidFill>
                <a:latin typeface="Calibri" pitchFamily="34" charset="0"/>
              </a:rPr>
              <a:t>La pérdida de los recursos culturales de nuestra ciudad, debido a que los diseñadores son inspirados por medios gráficos externos a los de nuestra ciudad y país, mismos que se encuentran contaminados con diferentes estéticas que no son vernáculas de nuestra ciudad</a:t>
            </a:r>
            <a:r>
              <a:rPr lang="es-EC" sz="2100" dirty="0" smtClean="0">
                <a:latin typeface="Calibri" pitchFamily="34" charset="0"/>
              </a:rPr>
              <a:t>. </a:t>
            </a:r>
          </a:p>
        </p:txBody>
      </p:sp>
      <p:sp>
        <p:nvSpPr>
          <p:cNvPr id="12" name="1 Título"/>
          <p:cNvSpPr txBox="1">
            <a:spLocks/>
          </p:cNvSpPr>
          <p:nvPr/>
        </p:nvSpPr>
        <p:spPr>
          <a:xfrm>
            <a:off x="0" y="1753939"/>
            <a:ext cx="9144000" cy="1143000"/>
          </a:xfrm>
          <a:prstGeom prst="rect">
            <a:avLst/>
          </a:prstGeom>
          <a:effectLst>
            <a:reflection blurRad="6350" stA="52000" endA="300" endPos="35000" dir="5400000" sy="-100000" algn="bl" rotWithShape="0"/>
          </a:effectLst>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4000" b="0" i="0" u="none" strike="noStrike" kern="1200" cap="none" spc="0" normalizeH="0" baseline="0" noProof="0" dirty="0" smtClean="0">
                <a:ln>
                  <a:noFill/>
                </a:ln>
                <a:solidFill>
                  <a:srgbClr val="000000"/>
                </a:solidFill>
                <a:effectLst/>
                <a:uLnTx/>
                <a:uFillTx/>
                <a:latin typeface="+mj-lt"/>
                <a:ea typeface="+mj-ea"/>
                <a:cs typeface="+mj-cs"/>
              </a:rPr>
              <a:t>	El Problema… </a:t>
            </a:r>
            <a:endParaRPr kumimoji="0" lang="es-EC" sz="4000" b="0" i="0" u="none" strike="noStrike" kern="1200" cap="none" spc="0" normalizeH="0" baseline="0" noProof="0" dirty="0">
              <a:ln>
                <a:noFill/>
              </a:ln>
              <a:solidFill>
                <a:srgbClr val="000000"/>
              </a:solidFill>
              <a:effectLst/>
              <a:uLnTx/>
              <a:uFillTx/>
              <a:latin typeface="+mj-lt"/>
              <a:ea typeface="+mj-ea"/>
              <a:cs typeface="+mj-cs"/>
            </a:endParaRPr>
          </a:p>
        </p:txBody>
      </p:sp>
      <p:cxnSp>
        <p:nvCxnSpPr>
          <p:cNvPr id="18" name="17 Conector recto"/>
          <p:cNvCxnSpPr/>
          <p:nvPr/>
        </p:nvCxnSpPr>
        <p:spPr>
          <a:xfrm>
            <a:off x="0" y="2636912"/>
            <a:ext cx="3347864" cy="0"/>
          </a:xfrm>
          <a:prstGeom prst="line">
            <a:avLst/>
          </a:prstGeom>
          <a:ln w="28575">
            <a:solidFill>
              <a:srgbClr val="000000"/>
            </a:solidFill>
            <a:prstDash val="sysDash"/>
          </a:ln>
          <a:effectLst>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0" name="9 Imagen" descr="disccover.png"/>
          <p:cNvPicPr>
            <a:picLocks noChangeAspect="1"/>
          </p:cNvPicPr>
          <p:nvPr/>
        </p:nvPicPr>
        <p:blipFill>
          <a:blip r:embed="rId4"/>
          <a:stretch>
            <a:fillRect/>
          </a:stretch>
        </p:blipFill>
        <p:spPr>
          <a:xfrm>
            <a:off x="-71470" y="5548005"/>
            <a:ext cx="2714644" cy="123855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23649" y="-27384"/>
            <a:ext cx="9227997" cy="6885384"/>
            <a:chOff x="-23649" y="-27384"/>
            <a:chExt cx="9227997" cy="6885384"/>
          </a:xfrm>
        </p:grpSpPr>
        <p:pic>
          <p:nvPicPr>
            <p:cNvPr id="5" name="4 Imagen" descr="fon.png"/>
            <p:cNvPicPr>
              <a:picLocks noChangeAspect="1"/>
            </p:cNvPicPr>
            <p:nvPr/>
          </p:nvPicPr>
          <p:blipFill>
            <a:blip r:embed="rId2" cstate="print"/>
            <a:stretch>
              <a:fillRect/>
            </a:stretch>
          </p:blipFill>
          <p:spPr>
            <a:xfrm>
              <a:off x="-23649" y="-27384"/>
              <a:ext cx="9227997" cy="6885384"/>
            </a:xfrm>
            <a:prstGeom prst="rect">
              <a:avLst/>
            </a:prstGeom>
          </p:spPr>
        </p:pic>
        <p:grpSp>
          <p:nvGrpSpPr>
            <p:cNvPr id="6" name="19 Grupo"/>
            <p:cNvGrpSpPr/>
            <p:nvPr/>
          </p:nvGrpSpPr>
          <p:grpSpPr>
            <a:xfrm>
              <a:off x="7668344" y="0"/>
              <a:ext cx="1475656" cy="1331640"/>
              <a:chOff x="7668344" y="0"/>
              <a:chExt cx="1475656" cy="1331640"/>
            </a:xfrm>
          </p:grpSpPr>
          <p:sp>
            <p:nvSpPr>
              <p:cNvPr id="7" name="6 Elipse"/>
              <p:cNvSpPr/>
              <p:nvPr/>
            </p:nvSpPr>
            <p:spPr>
              <a:xfrm>
                <a:off x="7668344" y="0"/>
                <a:ext cx="1475656" cy="13316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descr="LOGO-ESPOL.gif"/>
              <p:cNvPicPr>
                <a:picLocks noChangeAspect="1"/>
              </p:cNvPicPr>
              <p:nvPr/>
            </p:nvPicPr>
            <p:blipFill>
              <a:blip r:embed="rId3" cstate="print"/>
              <a:stretch>
                <a:fillRect/>
              </a:stretch>
            </p:blipFill>
            <p:spPr>
              <a:xfrm>
                <a:off x="7884368" y="166936"/>
                <a:ext cx="1074798" cy="1029816"/>
              </a:xfrm>
              <a:prstGeom prst="rect">
                <a:avLst/>
              </a:prstGeom>
            </p:spPr>
          </p:pic>
        </p:grpSp>
      </p:grpSp>
      <p:sp>
        <p:nvSpPr>
          <p:cNvPr id="13" name="12 Subtítulo"/>
          <p:cNvSpPr>
            <a:spLocks noGrp="1"/>
          </p:cNvSpPr>
          <p:nvPr>
            <p:ph type="subTitle" idx="1"/>
          </p:nvPr>
        </p:nvSpPr>
        <p:spPr>
          <a:xfrm>
            <a:off x="971600" y="2924944"/>
            <a:ext cx="7560840" cy="2713856"/>
          </a:xfrm>
        </p:spPr>
        <p:txBody>
          <a:bodyPr>
            <a:normAutofit/>
          </a:bodyPr>
          <a:lstStyle/>
          <a:p>
            <a:pPr algn="l"/>
            <a:r>
              <a:rPr lang="es-EC" sz="3000" dirty="0" smtClean="0">
                <a:solidFill>
                  <a:srgbClr val="5F5F5F"/>
                </a:solidFill>
                <a:latin typeface="Calibri" pitchFamily="34" charset="0"/>
              </a:rPr>
              <a:t>Rescatar la Gráfica popular Guayaquileña, a través de un estudio de la misma, e implementándola en un diseño del medio editorial.</a:t>
            </a:r>
            <a:endParaRPr lang="es-ES" sz="3000" dirty="0" smtClean="0">
              <a:solidFill>
                <a:srgbClr val="5F5F5F"/>
              </a:solidFill>
              <a:latin typeface="Calibri" pitchFamily="34" charset="0"/>
            </a:endParaRPr>
          </a:p>
          <a:p>
            <a:pPr algn="l"/>
            <a:endParaRPr lang="es-EC" dirty="0"/>
          </a:p>
        </p:txBody>
      </p:sp>
      <p:sp>
        <p:nvSpPr>
          <p:cNvPr id="12" name="1 Título"/>
          <p:cNvSpPr txBox="1">
            <a:spLocks/>
          </p:cNvSpPr>
          <p:nvPr/>
        </p:nvSpPr>
        <p:spPr>
          <a:xfrm>
            <a:off x="0" y="1753939"/>
            <a:ext cx="9144000" cy="1143000"/>
          </a:xfrm>
          <a:prstGeom prst="rect">
            <a:avLst/>
          </a:prstGeom>
          <a:effectLst>
            <a:reflection blurRad="6350" stA="52000" endA="300" endPos="35000" dir="5400000" sy="-100000" algn="bl" rotWithShape="0"/>
          </a:effectLst>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4000" b="0" i="0" u="none" strike="noStrike" kern="1200" cap="none" spc="0" normalizeH="0" baseline="0" noProof="0" dirty="0" smtClean="0">
                <a:ln>
                  <a:noFill/>
                </a:ln>
                <a:solidFill>
                  <a:srgbClr val="000000"/>
                </a:solidFill>
                <a:effectLst/>
                <a:uLnTx/>
                <a:uFillTx/>
                <a:latin typeface="+mj-lt"/>
                <a:ea typeface="+mj-ea"/>
                <a:cs typeface="+mj-cs"/>
              </a:rPr>
              <a:t>	Objetivo General</a:t>
            </a:r>
            <a:endParaRPr kumimoji="0" lang="es-EC" sz="4000" b="0" i="0" u="none" strike="noStrike" kern="1200" cap="none" spc="0" normalizeH="0" baseline="0" noProof="0" dirty="0">
              <a:ln>
                <a:noFill/>
              </a:ln>
              <a:solidFill>
                <a:srgbClr val="000000"/>
              </a:solidFill>
              <a:effectLst/>
              <a:uLnTx/>
              <a:uFillTx/>
              <a:latin typeface="+mj-lt"/>
              <a:ea typeface="+mj-ea"/>
              <a:cs typeface="+mj-cs"/>
            </a:endParaRPr>
          </a:p>
        </p:txBody>
      </p:sp>
      <p:cxnSp>
        <p:nvCxnSpPr>
          <p:cNvPr id="16" name="15 Conector recto"/>
          <p:cNvCxnSpPr/>
          <p:nvPr/>
        </p:nvCxnSpPr>
        <p:spPr>
          <a:xfrm>
            <a:off x="0" y="2636912"/>
            <a:ext cx="4427984" cy="0"/>
          </a:xfrm>
          <a:prstGeom prst="line">
            <a:avLst/>
          </a:prstGeom>
          <a:ln w="28575">
            <a:solidFill>
              <a:srgbClr val="000000"/>
            </a:solidFill>
            <a:prstDash val="sysDash"/>
          </a:ln>
          <a:effectLst>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0" name="9 Imagen" descr="disccover.png"/>
          <p:cNvPicPr>
            <a:picLocks noChangeAspect="1"/>
          </p:cNvPicPr>
          <p:nvPr/>
        </p:nvPicPr>
        <p:blipFill>
          <a:blip r:embed="rId4"/>
          <a:stretch>
            <a:fillRect/>
          </a:stretch>
        </p:blipFill>
        <p:spPr>
          <a:xfrm>
            <a:off x="-71470" y="5548005"/>
            <a:ext cx="2714644" cy="123855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23649" y="-27384"/>
            <a:ext cx="9227997" cy="6885384"/>
            <a:chOff x="-23649" y="-27384"/>
            <a:chExt cx="9227997" cy="6885384"/>
          </a:xfrm>
        </p:grpSpPr>
        <p:pic>
          <p:nvPicPr>
            <p:cNvPr id="5" name="4 Imagen" descr="fon.png"/>
            <p:cNvPicPr>
              <a:picLocks noChangeAspect="1"/>
            </p:cNvPicPr>
            <p:nvPr/>
          </p:nvPicPr>
          <p:blipFill>
            <a:blip r:embed="rId2" cstate="print"/>
            <a:stretch>
              <a:fillRect/>
            </a:stretch>
          </p:blipFill>
          <p:spPr>
            <a:xfrm>
              <a:off x="-23649" y="-27384"/>
              <a:ext cx="9227997" cy="6885384"/>
            </a:xfrm>
            <a:prstGeom prst="rect">
              <a:avLst/>
            </a:prstGeom>
          </p:spPr>
        </p:pic>
        <p:grpSp>
          <p:nvGrpSpPr>
            <p:cNvPr id="6" name="19 Grupo"/>
            <p:cNvGrpSpPr/>
            <p:nvPr/>
          </p:nvGrpSpPr>
          <p:grpSpPr>
            <a:xfrm>
              <a:off x="7668344" y="0"/>
              <a:ext cx="1475656" cy="1331640"/>
              <a:chOff x="7668344" y="0"/>
              <a:chExt cx="1475656" cy="1331640"/>
            </a:xfrm>
          </p:grpSpPr>
          <p:sp>
            <p:nvSpPr>
              <p:cNvPr id="7" name="6 Elipse"/>
              <p:cNvSpPr/>
              <p:nvPr/>
            </p:nvSpPr>
            <p:spPr>
              <a:xfrm>
                <a:off x="7668344" y="0"/>
                <a:ext cx="1475656" cy="13316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descr="LOGO-ESPOL.gif"/>
              <p:cNvPicPr>
                <a:picLocks noChangeAspect="1"/>
              </p:cNvPicPr>
              <p:nvPr/>
            </p:nvPicPr>
            <p:blipFill>
              <a:blip r:embed="rId3" cstate="print"/>
              <a:stretch>
                <a:fillRect/>
              </a:stretch>
            </p:blipFill>
            <p:spPr>
              <a:xfrm>
                <a:off x="7884368" y="166936"/>
                <a:ext cx="1074798" cy="1029816"/>
              </a:xfrm>
              <a:prstGeom prst="rect">
                <a:avLst/>
              </a:prstGeom>
            </p:spPr>
          </p:pic>
        </p:grpSp>
      </p:grpSp>
      <p:sp>
        <p:nvSpPr>
          <p:cNvPr id="13" name="12 Subtítulo"/>
          <p:cNvSpPr>
            <a:spLocks noGrp="1"/>
          </p:cNvSpPr>
          <p:nvPr>
            <p:ph type="subTitle" idx="1"/>
          </p:nvPr>
        </p:nvSpPr>
        <p:spPr>
          <a:xfrm>
            <a:off x="901824" y="2348880"/>
            <a:ext cx="7558608" cy="3456384"/>
          </a:xfrm>
        </p:spPr>
        <p:txBody>
          <a:bodyPr>
            <a:noAutofit/>
          </a:bodyPr>
          <a:lstStyle/>
          <a:p>
            <a:pPr lvl="0" algn="just"/>
            <a:r>
              <a:rPr lang="es-ES" sz="2600" dirty="0" smtClean="0">
                <a:solidFill>
                  <a:srgbClr val="5F5F5F"/>
                </a:solidFill>
                <a:latin typeface="Calibri" pitchFamily="34" charset="0"/>
              </a:rPr>
              <a:t>Analizar el estilo de la Gráfica Popular Guayaquileña, para diseñar y diagramar el libro como medio editorial seleccionado, acorde al estilo de la misma.  </a:t>
            </a:r>
          </a:p>
          <a:p>
            <a:pPr algn="just"/>
            <a:r>
              <a:rPr lang="es-ES" sz="2600" dirty="0" smtClean="0">
                <a:solidFill>
                  <a:srgbClr val="5F5F5F"/>
                </a:solidFill>
                <a:latin typeface="Calibri" pitchFamily="34" charset="0"/>
              </a:rPr>
              <a:t>Recopilar los procesos de elaboración de los rótulos, a través de la entrevista a los maestros dedicados a la realización de los mismos, y posteriormente incluirlo en el libro.</a:t>
            </a:r>
          </a:p>
          <a:p>
            <a:pPr algn="just"/>
            <a:endParaRPr lang="es-EC" sz="2600" dirty="0">
              <a:solidFill>
                <a:srgbClr val="5F5F5F"/>
              </a:solidFill>
            </a:endParaRPr>
          </a:p>
        </p:txBody>
      </p:sp>
      <p:sp>
        <p:nvSpPr>
          <p:cNvPr id="9" name="1 Título"/>
          <p:cNvSpPr txBox="1">
            <a:spLocks/>
          </p:cNvSpPr>
          <p:nvPr/>
        </p:nvSpPr>
        <p:spPr>
          <a:xfrm>
            <a:off x="0" y="1196752"/>
            <a:ext cx="9144000" cy="1143000"/>
          </a:xfrm>
          <a:prstGeom prst="rect">
            <a:avLst/>
          </a:prstGeom>
          <a:effectLst>
            <a:reflection blurRad="6350" stA="52000" endA="300" endPos="35000" dir="5400000" sy="-100000" algn="bl" rotWithShape="0"/>
          </a:effectLst>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4000" b="0" i="0" u="none" strike="noStrike" kern="1200" cap="none" spc="0" normalizeH="0" baseline="0" noProof="0" dirty="0" smtClean="0">
                <a:ln>
                  <a:noFill/>
                </a:ln>
                <a:solidFill>
                  <a:srgbClr val="000000"/>
                </a:solidFill>
                <a:effectLst/>
                <a:uLnTx/>
                <a:uFillTx/>
                <a:latin typeface="+mj-lt"/>
                <a:ea typeface="+mj-ea"/>
                <a:cs typeface="+mj-cs"/>
              </a:rPr>
              <a:t>	Objetivos</a:t>
            </a:r>
            <a:r>
              <a:rPr kumimoji="0" lang="es-EC" sz="4000" b="0" i="0" u="none" strike="noStrike" kern="1200" cap="none" spc="0" normalizeH="0" noProof="0" dirty="0" smtClean="0">
                <a:ln>
                  <a:noFill/>
                </a:ln>
                <a:solidFill>
                  <a:srgbClr val="000000"/>
                </a:solidFill>
                <a:effectLst/>
                <a:uLnTx/>
                <a:uFillTx/>
                <a:latin typeface="+mj-lt"/>
                <a:ea typeface="+mj-ea"/>
                <a:cs typeface="+mj-cs"/>
              </a:rPr>
              <a:t> </a:t>
            </a:r>
            <a:r>
              <a:rPr kumimoji="0" lang="es-EC" sz="4000" b="0" i="0" u="none" strike="noStrike" kern="1200" cap="none" spc="0" normalizeH="0" noProof="0" dirty="0" err="1" smtClean="0">
                <a:ln>
                  <a:noFill/>
                </a:ln>
                <a:solidFill>
                  <a:srgbClr val="000000"/>
                </a:solidFill>
                <a:effectLst/>
                <a:uLnTx/>
                <a:uFillTx/>
                <a:latin typeface="+mj-lt"/>
                <a:ea typeface="+mj-ea"/>
                <a:cs typeface="+mj-cs"/>
              </a:rPr>
              <a:t>Espec</a:t>
            </a:r>
            <a:r>
              <a:rPr lang="es-EC" sz="4000" dirty="0" err="1" smtClean="0">
                <a:solidFill>
                  <a:srgbClr val="000000"/>
                </a:solidFill>
                <a:latin typeface="+mj-lt"/>
                <a:ea typeface="+mj-ea"/>
                <a:cs typeface="+mj-cs"/>
              </a:rPr>
              <a:t>íficos</a:t>
            </a:r>
            <a:endParaRPr kumimoji="0" lang="es-EC" sz="4000" b="0" i="0" u="none" strike="noStrike" kern="1200" cap="none" spc="0" normalizeH="0" baseline="0" noProof="0" dirty="0">
              <a:ln>
                <a:noFill/>
              </a:ln>
              <a:solidFill>
                <a:srgbClr val="000000"/>
              </a:solidFill>
              <a:effectLst/>
              <a:uLnTx/>
              <a:uFillTx/>
              <a:latin typeface="+mj-lt"/>
              <a:ea typeface="+mj-ea"/>
              <a:cs typeface="+mj-cs"/>
            </a:endParaRPr>
          </a:p>
        </p:txBody>
      </p:sp>
      <p:cxnSp>
        <p:nvCxnSpPr>
          <p:cNvPr id="10" name="9 Conector recto"/>
          <p:cNvCxnSpPr/>
          <p:nvPr/>
        </p:nvCxnSpPr>
        <p:spPr>
          <a:xfrm>
            <a:off x="0" y="2079725"/>
            <a:ext cx="5292080" cy="0"/>
          </a:xfrm>
          <a:prstGeom prst="line">
            <a:avLst/>
          </a:prstGeom>
          <a:ln w="28575">
            <a:solidFill>
              <a:srgbClr val="000000"/>
            </a:solidFill>
            <a:prstDash val="sysDash"/>
          </a:ln>
          <a:effectLst>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1" name="10 Imagen" descr="disccover.png"/>
          <p:cNvPicPr>
            <a:picLocks noChangeAspect="1"/>
          </p:cNvPicPr>
          <p:nvPr/>
        </p:nvPicPr>
        <p:blipFill>
          <a:blip r:embed="rId4"/>
          <a:stretch>
            <a:fillRect/>
          </a:stretch>
        </p:blipFill>
        <p:spPr>
          <a:xfrm>
            <a:off x="-71470" y="5548005"/>
            <a:ext cx="2714644" cy="123855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23649" y="-27384"/>
            <a:ext cx="9227997" cy="6885384"/>
            <a:chOff x="-23649" y="-27384"/>
            <a:chExt cx="9227997" cy="6885384"/>
          </a:xfrm>
        </p:grpSpPr>
        <p:pic>
          <p:nvPicPr>
            <p:cNvPr id="5" name="4 Imagen" descr="fon.png"/>
            <p:cNvPicPr>
              <a:picLocks noChangeAspect="1"/>
            </p:cNvPicPr>
            <p:nvPr/>
          </p:nvPicPr>
          <p:blipFill>
            <a:blip r:embed="rId2" cstate="print"/>
            <a:stretch>
              <a:fillRect/>
            </a:stretch>
          </p:blipFill>
          <p:spPr>
            <a:xfrm>
              <a:off x="-23649" y="-27384"/>
              <a:ext cx="9227997" cy="6885384"/>
            </a:xfrm>
            <a:prstGeom prst="rect">
              <a:avLst/>
            </a:prstGeom>
          </p:spPr>
        </p:pic>
        <p:grpSp>
          <p:nvGrpSpPr>
            <p:cNvPr id="6" name="19 Grupo"/>
            <p:cNvGrpSpPr/>
            <p:nvPr/>
          </p:nvGrpSpPr>
          <p:grpSpPr>
            <a:xfrm>
              <a:off x="7668344" y="0"/>
              <a:ext cx="1475656" cy="1331640"/>
              <a:chOff x="7668344" y="0"/>
              <a:chExt cx="1475656" cy="1331640"/>
            </a:xfrm>
          </p:grpSpPr>
          <p:sp>
            <p:nvSpPr>
              <p:cNvPr id="7" name="6 Elipse"/>
              <p:cNvSpPr/>
              <p:nvPr/>
            </p:nvSpPr>
            <p:spPr>
              <a:xfrm>
                <a:off x="7668344" y="0"/>
                <a:ext cx="1475656" cy="13316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descr="LOGO-ESPOL.gif"/>
              <p:cNvPicPr>
                <a:picLocks noChangeAspect="1"/>
              </p:cNvPicPr>
              <p:nvPr/>
            </p:nvPicPr>
            <p:blipFill>
              <a:blip r:embed="rId3" cstate="print"/>
              <a:stretch>
                <a:fillRect/>
              </a:stretch>
            </p:blipFill>
            <p:spPr>
              <a:xfrm>
                <a:off x="7884368" y="166936"/>
                <a:ext cx="1074798" cy="1029816"/>
              </a:xfrm>
              <a:prstGeom prst="rect">
                <a:avLst/>
              </a:prstGeom>
            </p:spPr>
          </p:pic>
        </p:grpSp>
      </p:grpSp>
      <p:sp>
        <p:nvSpPr>
          <p:cNvPr id="13" name="12 Subtítulo"/>
          <p:cNvSpPr>
            <a:spLocks noGrp="1"/>
          </p:cNvSpPr>
          <p:nvPr>
            <p:ph type="subTitle" idx="1"/>
          </p:nvPr>
        </p:nvSpPr>
        <p:spPr>
          <a:xfrm>
            <a:off x="971600" y="2262713"/>
            <a:ext cx="7344816" cy="3398535"/>
          </a:xfrm>
        </p:spPr>
        <p:txBody>
          <a:bodyPr>
            <a:normAutofit fontScale="77500" lnSpcReduction="20000"/>
          </a:bodyPr>
          <a:lstStyle/>
          <a:p>
            <a:pPr algn="just"/>
            <a:r>
              <a:rPr lang="es-EC" sz="3000" dirty="0" smtClean="0">
                <a:solidFill>
                  <a:srgbClr val="5F5F5F"/>
                </a:solidFill>
                <a:latin typeface="Calibri" pitchFamily="34" charset="0"/>
              </a:rPr>
              <a:t>La razón del estudio es conocer, rescatar los métodos y estéticas de los grafistas encargados de los letreros de la urbe de Guayaquil, para luego poder obtener un resumen apropiado que se podrá usar para la creación y reinvención en la gráfica contemporánea.</a:t>
            </a:r>
            <a:endParaRPr lang="es-ES" sz="3000" dirty="0" smtClean="0">
              <a:solidFill>
                <a:srgbClr val="5F5F5F"/>
              </a:solidFill>
              <a:latin typeface="Calibri" pitchFamily="34" charset="0"/>
            </a:endParaRPr>
          </a:p>
          <a:p>
            <a:pPr algn="l"/>
            <a:r>
              <a:rPr lang="es-EC" sz="3000" dirty="0" smtClean="0">
                <a:solidFill>
                  <a:srgbClr val="5F5F5F"/>
                </a:solidFill>
                <a:latin typeface="Calibri" pitchFamily="34" charset="0"/>
              </a:rPr>
              <a:t> </a:t>
            </a:r>
            <a:endParaRPr lang="es-ES" sz="3000" dirty="0" smtClean="0">
              <a:solidFill>
                <a:srgbClr val="5F5F5F"/>
              </a:solidFill>
              <a:latin typeface="Calibri" pitchFamily="34" charset="0"/>
            </a:endParaRPr>
          </a:p>
          <a:p>
            <a:pPr algn="just"/>
            <a:r>
              <a:rPr lang="es-EC" sz="3000" dirty="0" smtClean="0">
                <a:solidFill>
                  <a:srgbClr val="5F5F5F"/>
                </a:solidFill>
                <a:latin typeface="Calibri" pitchFamily="34" charset="0"/>
              </a:rPr>
              <a:t>Comprender que la estética también se encuentra en la inspiración de los creadores de la gráfica en Guayaquil décadas atrás y que de ese compendio de soportes podemos entender una gráfica común y la identidad con respecto a la misma. </a:t>
            </a:r>
            <a:endParaRPr lang="es-ES" sz="3000" dirty="0" smtClean="0">
              <a:solidFill>
                <a:srgbClr val="5F5F5F"/>
              </a:solidFill>
              <a:latin typeface="Calibri" pitchFamily="34" charset="0"/>
            </a:endParaRPr>
          </a:p>
          <a:p>
            <a:pPr algn="l"/>
            <a:endParaRPr lang="es-EC" dirty="0">
              <a:solidFill>
                <a:srgbClr val="5F5F5F"/>
              </a:solidFill>
            </a:endParaRPr>
          </a:p>
        </p:txBody>
      </p:sp>
      <p:sp>
        <p:nvSpPr>
          <p:cNvPr id="9" name="1 Título"/>
          <p:cNvSpPr txBox="1">
            <a:spLocks/>
          </p:cNvSpPr>
          <p:nvPr/>
        </p:nvSpPr>
        <p:spPr>
          <a:xfrm>
            <a:off x="0" y="1196752"/>
            <a:ext cx="9144000" cy="1143000"/>
          </a:xfrm>
          <a:prstGeom prst="rect">
            <a:avLst/>
          </a:prstGeom>
          <a:effectLst>
            <a:reflection blurRad="6350" stA="52000" endA="300" endPos="35000" dir="5400000" sy="-100000" algn="bl" rotWithShape="0"/>
          </a:effectLst>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4000" b="0" i="0" u="none" strike="noStrike" kern="1200" cap="none" spc="0" normalizeH="0" baseline="0" noProof="0" dirty="0" smtClean="0">
                <a:ln>
                  <a:noFill/>
                </a:ln>
                <a:solidFill>
                  <a:srgbClr val="000000"/>
                </a:solidFill>
                <a:effectLst/>
                <a:uLnTx/>
                <a:uFillTx/>
                <a:latin typeface="+mj-lt"/>
                <a:ea typeface="+mj-ea"/>
                <a:cs typeface="+mj-cs"/>
              </a:rPr>
              <a:t>	Justificación</a:t>
            </a:r>
            <a:endParaRPr kumimoji="0" lang="es-EC" sz="4000" b="0" i="0" u="none" strike="noStrike" kern="1200" cap="none" spc="0" normalizeH="0" baseline="0" noProof="0" dirty="0">
              <a:ln>
                <a:noFill/>
              </a:ln>
              <a:solidFill>
                <a:srgbClr val="000000"/>
              </a:solidFill>
              <a:effectLst/>
              <a:uLnTx/>
              <a:uFillTx/>
              <a:latin typeface="+mj-lt"/>
              <a:ea typeface="+mj-ea"/>
              <a:cs typeface="+mj-cs"/>
            </a:endParaRPr>
          </a:p>
        </p:txBody>
      </p:sp>
      <p:cxnSp>
        <p:nvCxnSpPr>
          <p:cNvPr id="10" name="9 Conector recto"/>
          <p:cNvCxnSpPr/>
          <p:nvPr/>
        </p:nvCxnSpPr>
        <p:spPr>
          <a:xfrm flipV="1">
            <a:off x="0" y="2060848"/>
            <a:ext cx="3491880" cy="18877"/>
          </a:xfrm>
          <a:prstGeom prst="line">
            <a:avLst/>
          </a:prstGeom>
          <a:ln w="28575">
            <a:solidFill>
              <a:srgbClr val="000000"/>
            </a:solidFill>
            <a:prstDash val="sysDash"/>
          </a:ln>
          <a:effectLst>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1" name="10 Imagen" descr="disccover.png"/>
          <p:cNvPicPr>
            <a:picLocks noChangeAspect="1"/>
          </p:cNvPicPr>
          <p:nvPr/>
        </p:nvPicPr>
        <p:blipFill>
          <a:blip r:embed="rId4"/>
          <a:stretch>
            <a:fillRect/>
          </a:stretch>
        </p:blipFill>
        <p:spPr>
          <a:xfrm>
            <a:off x="-71470" y="5548005"/>
            <a:ext cx="2714644" cy="123855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23649" y="-27384"/>
            <a:ext cx="9227997" cy="6885384"/>
            <a:chOff x="-23649" y="-27384"/>
            <a:chExt cx="9227997" cy="6885384"/>
          </a:xfrm>
        </p:grpSpPr>
        <p:pic>
          <p:nvPicPr>
            <p:cNvPr id="5" name="4 Imagen" descr="fon.png"/>
            <p:cNvPicPr>
              <a:picLocks noChangeAspect="1"/>
            </p:cNvPicPr>
            <p:nvPr/>
          </p:nvPicPr>
          <p:blipFill>
            <a:blip r:embed="rId2" cstate="print"/>
            <a:stretch>
              <a:fillRect/>
            </a:stretch>
          </p:blipFill>
          <p:spPr>
            <a:xfrm>
              <a:off x="-23649" y="-27384"/>
              <a:ext cx="9227997" cy="6885384"/>
            </a:xfrm>
            <a:prstGeom prst="rect">
              <a:avLst/>
            </a:prstGeom>
          </p:spPr>
        </p:pic>
        <p:grpSp>
          <p:nvGrpSpPr>
            <p:cNvPr id="6" name="19 Grupo"/>
            <p:cNvGrpSpPr/>
            <p:nvPr/>
          </p:nvGrpSpPr>
          <p:grpSpPr>
            <a:xfrm>
              <a:off x="7668344" y="0"/>
              <a:ext cx="1475656" cy="1331640"/>
              <a:chOff x="7668344" y="0"/>
              <a:chExt cx="1475656" cy="1331640"/>
            </a:xfrm>
          </p:grpSpPr>
          <p:sp>
            <p:nvSpPr>
              <p:cNvPr id="7" name="6 Elipse"/>
              <p:cNvSpPr/>
              <p:nvPr/>
            </p:nvSpPr>
            <p:spPr>
              <a:xfrm>
                <a:off x="7668344" y="0"/>
                <a:ext cx="1475656" cy="13316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descr="LOGO-ESPOL.gif"/>
              <p:cNvPicPr>
                <a:picLocks noChangeAspect="1"/>
              </p:cNvPicPr>
              <p:nvPr/>
            </p:nvPicPr>
            <p:blipFill>
              <a:blip r:embed="rId3" cstate="print"/>
              <a:stretch>
                <a:fillRect/>
              </a:stretch>
            </p:blipFill>
            <p:spPr>
              <a:xfrm>
                <a:off x="7884368" y="166936"/>
                <a:ext cx="1074798" cy="1029816"/>
              </a:xfrm>
              <a:prstGeom prst="rect">
                <a:avLst/>
              </a:prstGeom>
            </p:spPr>
          </p:pic>
        </p:grpSp>
      </p:grpSp>
      <p:sp>
        <p:nvSpPr>
          <p:cNvPr id="13" name="12 Subtítulo"/>
          <p:cNvSpPr>
            <a:spLocks noGrp="1"/>
          </p:cNvSpPr>
          <p:nvPr>
            <p:ph type="subTitle" idx="1"/>
          </p:nvPr>
        </p:nvSpPr>
        <p:spPr>
          <a:xfrm>
            <a:off x="611560" y="2348880"/>
            <a:ext cx="7772400" cy="3240360"/>
          </a:xfrm>
        </p:spPr>
        <p:txBody>
          <a:bodyPr>
            <a:normAutofit/>
          </a:bodyPr>
          <a:lstStyle/>
          <a:p>
            <a:pPr algn="l">
              <a:buClr>
                <a:schemeClr val="tx1"/>
              </a:buClr>
              <a:buFont typeface="Courier New" pitchFamily="49" charset="0"/>
              <a:buChar char="o"/>
            </a:pPr>
            <a:r>
              <a:rPr lang="es-EC" sz="2400" dirty="0" smtClean="0">
                <a:solidFill>
                  <a:srgbClr val="5F5F5F"/>
                </a:solidFill>
                <a:latin typeface="Calibri" pitchFamily="34" charset="0"/>
              </a:rPr>
              <a:t>  Formas de escritura en el Ecuador.</a:t>
            </a:r>
          </a:p>
          <a:p>
            <a:pPr algn="l">
              <a:buClr>
                <a:schemeClr val="tx1"/>
              </a:buClr>
              <a:buFont typeface="Courier New" pitchFamily="49" charset="0"/>
              <a:buChar char="o"/>
            </a:pPr>
            <a:r>
              <a:rPr lang="es-EC" sz="2400" dirty="0" smtClean="0">
                <a:solidFill>
                  <a:srgbClr val="5F5F5F"/>
                </a:solidFill>
                <a:latin typeface="Calibri" pitchFamily="34" charset="0"/>
              </a:rPr>
              <a:t>  Antecedentes.</a:t>
            </a:r>
          </a:p>
          <a:p>
            <a:pPr algn="l">
              <a:buClr>
                <a:schemeClr val="tx1"/>
              </a:buClr>
              <a:buFont typeface="Courier New" pitchFamily="49" charset="0"/>
              <a:buChar char="o"/>
            </a:pPr>
            <a:r>
              <a:rPr lang="es-EC" sz="2400" dirty="0" smtClean="0">
                <a:solidFill>
                  <a:srgbClr val="5F5F5F"/>
                </a:solidFill>
                <a:latin typeface="Calibri" pitchFamily="34" charset="0"/>
              </a:rPr>
              <a:t>  Aspectos tipográficos.</a:t>
            </a:r>
          </a:p>
          <a:p>
            <a:pPr algn="l">
              <a:buClr>
                <a:schemeClr val="tx1"/>
              </a:buClr>
              <a:buFont typeface="Courier New" pitchFamily="49" charset="0"/>
              <a:buChar char="o"/>
            </a:pPr>
            <a:r>
              <a:rPr lang="es-EC" sz="2400" dirty="0" smtClean="0">
                <a:solidFill>
                  <a:srgbClr val="5F5F5F"/>
                </a:solidFill>
                <a:latin typeface="Calibri" pitchFamily="34" charset="0"/>
              </a:rPr>
              <a:t>  Aspectos cromáticos.</a:t>
            </a:r>
          </a:p>
          <a:p>
            <a:pPr algn="l">
              <a:buClr>
                <a:schemeClr val="tx1"/>
              </a:buClr>
              <a:buFont typeface="Courier New" pitchFamily="49" charset="0"/>
              <a:buChar char="o"/>
            </a:pPr>
            <a:r>
              <a:rPr lang="es-EC" sz="2400" dirty="0" smtClean="0">
                <a:solidFill>
                  <a:srgbClr val="5F5F5F"/>
                </a:solidFill>
                <a:latin typeface="Calibri" pitchFamily="34" charset="0"/>
              </a:rPr>
              <a:t>  Contexto geográfico.</a:t>
            </a:r>
          </a:p>
          <a:p>
            <a:pPr algn="l">
              <a:buClr>
                <a:schemeClr val="tx1"/>
              </a:buClr>
              <a:buFont typeface="Courier New" pitchFamily="49" charset="0"/>
              <a:buChar char="o"/>
            </a:pPr>
            <a:r>
              <a:rPr lang="es-EC" sz="2400" dirty="0" smtClean="0">
                <a:solidFill>
                  <a:srgbClr val="5F5F5F"/>
                </a:solidFill>
                <a:latin typeface="Calibri" pitchFamily="34" charset="0"/>
              </a:rPr>
              <a:t>  Contexto histórico.</a:t>
            </a:r>
          </a:p>
          <a:p>
            <a:pPr algn="l">
              <a:buClr>
                <a:schemeClr val="tx1"/>
              </a:buClr>
              <a:buFont typeface="Courier New" pitchFamily="49" charset="0"/>
              <a:buChar char="o"/>
            </a:pPr>
            <a:r>
              <a:rPr lang="es-EC" sz="2400" dirty="0" smtClean="0">
                <a:solidFill>
                  <a:srgbClr val="5F5F5F"/>
                </a:solidFill>
                <a:latin typeface="Calibri" pitchFamily="34" charset="0"/>
              </a:rPr>
              <a:t>  Contexto social y económico.</a:t>
            </a:r>
          </a:p>
          <a:p>
            <a:pPr algn="l"/>
            <a:endParaRPr lang="es-ES" sz="2400" dirty="0" smtClean="0">
              <a:solidFill>
                <a:srgbClr val="5F5F5F"/>
              </a:solidFill>
              <a:latin typeface="Calibri" pitchFamily="34" charset="0"/>
            </a:endParaRPr>
          </a:p>
          <a:p>
            <a:pPr algn="l"/>
            <a:endParaRPr lang="es-EC" sz="2400" dirty="0">
              <a:solidFill>
                <a:srgbClr val="5F5F5F"/>
              </a:solidFill>
            </a:endParaRPr>
          </a:p>
        </p:txBody>
      </p:sp>
      <p:sp>
        <p:nvSpPr>
          <p:cNvPr id="9" name="1 Título"/>
          <p:cNvSpPr txBox="1">
            <a:spLocks/>
          </p:cNvSpPr>
          <p:nvPr/>
        </p:nvSpPr>
        <p:spPr>
          <a:xfrm>
            <a:off x="0" y="1196752"/>
            <a:ext cx="9144000" cy="1143000"/>
          </a:xfrm>
          <a:prstGeom prst="rect">
            <a:avLst/>
          </a:prstGeom>
          <a:effectLst>
            <a:reflection blurRad="6350" stA="52000" endA="300" endPos="35000" dir="5400000" sy="-100000" algn="bl" rotWithShape="0"/>
          </a:effectLst>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4000" b="0" i="0" u="none" strike="noStrike" kern="1200" cap="none" spc="0" normalizeH="0" baseline="0" noProof="0" dirty="0" smtClean="0">
                <a:ln>
                  <a:noFill/>
                </a:ln>
                <a:solidFill>
                  <a:srgbClr val="000000"/>
                </a:solidFill>
                <a:effectLst/>
                <a:uLnTx/>
                <a:uFillTx/>
                <a:latin typeface="+mj-lt"/>
                <a:ea typeface="+mj-ea"/>
                <a:cs typeface="+mj-cs"/>
              </a:rPr>
              <a:t>	Orígenes</a:t>
            </a:r>
            <a:endParaRPr kumimoji="0" lang="es-EC" sz="4000" b="0" i="0" u="none" strike="noStrike" kern="1200" cap="none" spc="0" normalizeH="0" baseline="0" noProof="0" dirty="0">
              <a:ln>
                <a:noFill/>
              </a:ln>
              <a:solidFill>
                <a:srgbClr val="000000"/>
              </a:solidFill>
              <a:effectLst/>
              <a:uLnTx/>
              <a:uFillTx/>
              <a:latin typeface="+mj-lt"/>
              <a:ea typeface="+mj-ea"/>
              <a:cs typeface="+mj-cs"/>
            </a:endParaRPr>
          </a:p>
        </p:txBody>
      </p:sp>
      <p:cxnSp>
        <p:nvCxnSpPr>
          <p:cNvPr id="10" name="9 Conector recto"/>
          <p:cNvCxnSpPr/>
          <p:nvPr/>
        </p:nvCxnSpPr>
        <p:spPr>
          <a:xfrm flipV="1">
            <a:off x="0" y="2060848"/>
            <a:ext cx="2843808" cy="18877"/>
          </a:xfrm>
          <a:prstGeom prst="line">
            <a:avLst/>
          </a:prstGeom>
          <a:ln w="28575">
            <a:solidFill>
              <a:srgbClr val="000000"/>
            </a:solidFill>
            <a:prstDash val="sysDash"/>
          </a:ln>
          <a:effectLst>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1" name="10 Imagen" descr="disccover.png"/>
          <p:cNvPicPr>
            <a:picLocks noChangeAspect="1"/>
          </p:cNvPicPr>
          <p:nvPr/>
        </p:nvPicPr>
        <p:blipFill>
          <a:blip r:embed="rId4"/>
          <a:stretch>
            <a:fillRect/>
          </a:stretch>
        </p:blipFill>
        <p:spPr>
          <a:xfrm>
            <a:off x="-71470" y="5548005"/>
            <a:ext cx="2714644" cy="123855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321</TotalTime>
  <Words>387</Words>
  <Application>Microsoft Office PowerPoint</Application>
  <PresentationFormat>Presentación en pantalla (4:3)</PresentationFormat>
  <Paragraphs>57</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Diapositiva 1</vt:lpstr>
      <vt:lpstr>AUTORES:</vt:lpstr>
      <vt:lpstr>Diapositiva 3</vt:lpstr>
      <vt:lpstr> Introducción </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Gracias por su atención…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GRAFICA POPULAR GUAYAQUILEÑA</dc:title>
  <dc:creator>CHIQUITA</dc:creator>
  <cp:lastModifiedBy>ANDREZ LANDIVAR RUIZ</cp:lastModifiedBy>
  <cp:revision>60</cp:revision>
  <dcterms:created xsi:type="dcterms:W3CDTF">2012-01-31T04:13:38Z</dcterms:created>
  <dcterms:modified xsi:type="dcterms:W3CDTF">2012-02-01T05:21:04Z</dcterms:modified>
</cp:coreProperties>
</file>