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01" r:id="rId24"/>
    <p:sldId id="302" r:id="rId25"/>
    <p:sldId id="306" r:id="rId26"/>
    <p:sldId id="307" r:id="rId27"/>
    <p:sldId id="308" r:id="rId28"/>
    <p:sldId id="311" r:id="rId29"/>
    <p:sldId id="278" r:id="rId30"/>
    <p:sldId id="279" r:id="rId31"/>
    <p:sldId id="280" r:id="rId32"/>
    <p:sldId id="281" r:id="rId33"/>
    <p:sldId id="282" r:id="rId34"/>
    <p:sldId id="294" r:id="rId35"/>
    <p:sldId id="295" r:id="rId36"/>
    <p:sldId id="296" r:id="rId37"/>
    <p:sldId id="297" r:id="rId38"/>
    <p:sldId id="298" r:id="rId39"/>
    <p:sldId id="299" r:id="rId40"/>
    <p:sldId id="300" r:id="rId4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60" d="100"/>
          <a:sy n="60" d="100"/>
        </p:scale>
        <p:origin x="-1656" y="-2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209498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137831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166002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4277668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416283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8038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44341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206809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399511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2296284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438D791-506C-48F1-94C3-B69DD34376C2}" type="datetimeFigureOut">
              <a:rPr lang="es-EC" smtClean="0"/>
              <a:pPr/>
              <a:t>09/11/2011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1452034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8D791-506C-48F1-94C3-B69DD34376C2}" type="datetimeFigureOut">
              <a:rPr lang="es-EC" smtClean="0"/>
              <a:pPr/>
              <a:t>09/11/2011</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6C0C5-CF93-49BB-9097-3578FCC1C97F}" type="slidenum">
              <a:rPr lang="es-EC" smtClean="0"/>
              <a:pPr/>
              <a:t>‹Nº›</a:t>
            </a:fld>
            <a:endParaRPr lang="es-EC"/>
          </a:p>
        </p:txBody>
      </p:sp>
    </p:spTree>
    <p:extLst>
      <p:ext uri="{BB962C8B-B14F-4D97-AF65-F5344CB8AC3E}">
        <p14:creationId xmlns:p14="http://schemas.microsoft.com/office/powerpoint/2010/main" xmlns="" val="1292090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C" dirty="0"/>
          </a:p>
        </p:txBody>
      </p:sp>
      <p:sp>
        <p:nvSpPr>
          <p:cNvPr id="3" name="2 Subtítulo"/>
          <p:cNvSpPr>
            <a:spLocks noGrp="1"/>
          </p:cNvSpPr>
          <p:nvPr>
            <p:ph type="subTitle" idx="1"/>
          </p:nvPr>
        </p:nvSpPr>
        <p:spPr/>
        <p:txBody>
          <a:bodyPr/>
          <a:lstStyle/>
          <a:p>
            <a:endParaRPr lang="es-EC"/>
          </a:p>
        </p:txBody>
      </p:sp>
      <p:pic>
        <p:nvPicPr>
          <p:cNvPr id="1026" name="Picture 2" descr="D:\Andres personal\Espol\Diseño de sonido\tesis\cover diapo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7045" y="-171399"/>
            <a:ext cx="9599440" cy="71998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6850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62272"/>
            <a:ext cx="8229600" cy="1143000"/>
          </a:xfrm>
        </p:spPr>
        <p:txBody>
          <a:bodyPr>
            <a:normAutofit/>
          </a:bodyPr>
          <a:lstStyle/>
          <a:p>
            <a:r>
              <a:rPr lang="es-EC" sz="3200" b="1" dirty="0">
                <a:solidFill>
                  <a:srgbClr val="FFC000"/>
                </a:solidFill>
              </a:rPr>
              <a:t>FACTOR Q</a:t>
            </a:r>
          </a:p>
        </p:txBody>
      </p:sp>
      <p:sp>
        <p:nvSpPr>
          <p:cNvPr id="3" name="2 Marcador de contenido"/>
          <p:cNvSpPr>
            <a:spLocks noGrp="1"/>
          </p:cNvSpPr>
          <p:nvPr>
            <p:ph idx="1"/>
          </p:nvPr>
        </p:nvSpPr>
        <p:spPr>
          <a:xfrm>
            <a:off x="457200" y="908720"/>
            <a:ext cx="8229600" cy="5328592"/>
          </a:xfrm>
        </p:spPr>
        <p:txBody>
          <a:bodyPr>
            <a:normAutofit/>
          </a:bodyPr>
          <a:lstStyle/>
          <a:p>
            <a:pPr marL="0" indent="0" algn="just">
              <a:buNone/>
            </a:pPr>
            <a:r>
              <a:rPr lang="es-EC" sz="2400" dirty="0">
                <a:solidFill>
                  <a:schemeClr val="bg1"/>
                </a:solidFill>
              </a:rPr>
              <a:t>El factor Q, también denominado factor de calidad o factor de selectividad, es el espacio comprendido de la curva de frecuencia, </a:t>
            </a:r>
            <a:r>
              <a:rPr lang="es-EC" sz="2400" i="1" dirty="0">
                <a:solidFill>
                  <a:schemeClr val="bg1"/>
                </a:solidFill>
              </a:rPr>
              <a:t>tiempo o rango  en </a:t>
            </a:r>
            <a:r>
              <a:rPr lang="es-EC" sz="2400" i="1" dirty="0" smtClean="0">
                <a:solidFill>
                  <a:schemeClr val="bg1"/>
                </a:solidFill>
              </a:rPr>
              <a:t>que </a:t>
            </a:r>
            <a:r>
              <a:rPr lang="es-EC" sz="2400" i="1" dirty="0">
                <a:solidFill>
                  <a:schemeClr val="bg1"/>
                </a:solidFill>
              </a:rPr>
              <a:t>se demora en desaparecer el </a:t>
            </a:r>
            <a:r>
              <a:rPr lang="es-EC" sz="2400" i="1" dirty="0" smtClean="0">
                <a:solidFill>
                  <a:schemeClr val="bg1"/>
                </a:solidFill>
              </a:rPr>
              <a:t>sonido</a:t>
            </a:r>
            <a:r>
              <a:rPr lang="es-EC" sz="2400" dirty="0" smtClean="0">
                <a:solidFill>
                  <a:schemeClr val="bg1"/>
                </a:solidFill>
              </a:rPr>
              <a:t>.</a:t>
            </a:r>
          </a:p>
          <a:p>
            <a:pPr marL="0" indent="0" algn="just">
              <a:buNone/>
            </a:pPr>
            <a:endParaRPr lang="es-EC" sz="2400" dirty="0" smtClean="0">
              <a:solidFill>
                <a:schemeClr val="bg1"/>
              </a:solidFill>
            </a:endParaRPr>
          </a:p>
          <a:p>
            <a:pPr marL="0" indent="0" algn="just">
              <a:buNone/>
            </a:pPr>
            <a:r>
              <a:rPr lang="es-EC" sz="1800" i="1" dirty="0" smtClean="0">
                <a:solidFill>
                  <a:schemeClr val="bg1"/>
                </a:solidFill>
              </a:rPr>
              <a:t>«El volumen </a:t>
            </a:r>
            <a:r>
              <a:rPr lang="es-EC" sz="1800" i="1" dirty="0">
                <a:solidFill>
                  <a:schemeClr val="bg1"/>
                </a:solidFill>
              </a:rPr>
              <a:t>en esa frecuencia es la relación que existe entre la frecuencia central de una banda enfatizada o </a:t>
            </a:r>
            <a:r>
              <a:rPr lang="es-EC" sz="1800" i="1" dirty="0" smtClean="0">
                <a:solidFill>
                  <a:schemeClr val="bg1"/>
                </a:solidFill>
              </a:rPr>
              <a:t>atenuada </a:t>
            </a:r>
            <a:r>
              <a:rPr lang="es-EC" sz="1800" i="1" dirty="0">
                <a:solidFill>
                  <a:schemeClr val="bg1"/>
                </a:solidFill>
              </a:rPr>
              <a:t>un parámetro que mide la relación entre la energía reactiva que almacena y la energía que disipa durante un ciclo completo</a:t>
            </a:r>
            <a:r>
              <a:rPr lang="es-EC" sz="1800" i="1" dirty="0" smtClean="0">
                <a:solidFill>
                  <a:schemeClr val="bg1"/>
                </a:solidFill>
              </a:rPr>
              <a:t>»</a:t>
            </a:r>
            <a:endParaRPr lang="es-EC" sz="1800" i="1" dirty="0">
              <a:solidFill>
                <a:schemeClr val="bg1"/>
              </a:solidFill>
            </a:endParaRPr>
          </a:p>
        </p:txBody>
      </p:sp>
      <p:pic>
        <p:nvPicPr>
          <p:cNvPr id="5122" name="Picture 2" descr="http://antartidasonido.com/archivos_home/Fotos_servicio/PANTALLAS_SERVICIOS/POSP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79712" y="4149080"/>
            <a:ext cx="5715000" cy="20002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69489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b="1" dirty="0">
                <a:solidFill>
                  <a:srgbClr val="FFC000"/>
                </a:solidFill>
              </a:rPr>
              <a:t>CORRECTOR DE TONALIDAD</a:t>
            </a:r>
          </a:p>
        </p:txBody>
      </p:sp>
      <p:sp>
        <p:nvSpPr>
          <p:cNvPr id="3" name="2 Marcador de contenido"/>
          <p:cNvSpPr>
            <a:spLocks noGrp="1"/>
          </p:cNvSpPr>
          <p:nvPr>
            <p:ph idx="1"/>
          </p:nvPr>
        </p:nvSpPr>
        <p:spPr>
          <a:xfrm>
            <a:off x="457200" y="1340768"/>
            <a:ext cx="8229600" cy="4525963"/>
          </a:xfrm>
        </p:spPr>
        <p:txBody>
          <a:bodyPr/>
          <a:lstStyle/>
          <a:p>
            <a:pPr algn="just"/>
            <a:r>
              <a:rPr lang="es-EC" sz="2400" dirty="0">
                <a:solidFill>
                  <a:schemeClr val="bg1"/>
                </a:solidFill>
              </a:rPr>
              <a:t>Se los conoce como </a:t>
            </a:r>
            <a:r>
              <a:rPr lang="es-EC" sz="2400" b="1" i="1" dirty="0">
                <a:solidFill>
                  <a:schemeClr val="bg1"/>
                </a:solidFill>
              </a:rPr>
              <a:t>ecualizadores</a:t>
            </a:r>
            <a:r>
              <a:rPr lang="es-EC" sz="2400" dirty="0">
                <a:solidFill>
                  <a:schemeClr val="bg1"/>
                </a:solidFill>
              </a:rPr>
              <a:t> y, son filtros que se utilizan para corregir  el realce y </a:t>
            </a:r>
            <a:r>
              <a:rPr lang="es-EC" sz="2400" dirty="0" smtClean="0">
                <a:solidFill>
                  <a:schemeClr val="bg1"/>
                </a:solidFill>
              </a:rPr>
              <a:t>atenuación; </a:t>
            </a:r>
            <a:r>
              <a:rPr lang="es-EC" sz="2400" dirty="0">
                <a:solidFill>
                  <a:schemeClr val="bg1"/>
                </a:solidFill>
              </a:rPr>
              <a:t>adaptan la escucha a gusto del oyente. Se divide en tres clases: </a:t>
            </a:r>
          </a:p>
          <a:p>
            <a:pPr marL="0" indent="0" algn="just">
              <a:buNone/>
            </a:pPr>
            <a:endParaRPr lang="es-EC" sz="2400" dirty="0">
              <a:solidFill>
                <a:schemeClr val="bg1"/>
              </a:solidFill>
            </a:endParaRPr>
          </a:p>
          <a:p>
            <a:pPr algn="just"/>
            <a:r>
              <a:rPr lang="es-EC" sz="2400" dirty="0">
                <a:solidFill>
                  <a:schemeClr val="bg1"/>
                </a:solidFill>
              </a:rPr>
              <a:t>Agudos </a:t>
            </a:r>
            <a:r>
              <a:rPr lang="es-EC" sz="2400" i="1" dirty="0">
                <a:solidFill>
                  <a:schemeClr val="bg1"/>
                </a:solidFill>
              </a:rPr>
              <a:t>(o mal llamados </a:t>
            </a:r>
            <a:r>
              <a:rPr lang="es-EC" sz="2400" b="1" i="1" dirty="0">
                <a:solidFill>
                  <a:schemeClr val="bg1"/>
                </a:solidFill>
              </a:rPr>
              <a:t>brillos</a:t>
            </a:r>
            <a:r>
              <a:rPr lang="es-EC" sz="2400" i="1" dirty="0">
                <a:solidFill>
                  <a:schemeClr val="bg1"/>
                </a:solidFill>
              </a:rPr>
              <a:t>),</a:t>
            </a:r>
            <a:r>
              <a:rPr lang="es-EC" sz="2400" dirty="0">
                <a:solidFill>
                  <a:schemeClr val="bg1"/>
                </a:solidFill>
              </a:rPr>
              <a:t> </a:t>
            </a:r>
            <a:r>
              <a:rPr lang="es-EC" sz="2400" dirty="0" smtClean="0">
                <a:solidFill>
                  <a:schemeClr val="bg1"/>
                </a:solidFill>
              </a:rPr>
              <a:t>Medios, Graves, </a:t>
            </a:r>
            <a:r>
              <a:rPr lang="es-EC" sz="2400" dirty="0">
                <a:solidFill>
                  <a:schemeClr val="bg1"/>
                </a:solidFill>
              </a:rPr>
              <a:t>los cuales son controlados con el </a:t>
            </a:r>
            <a:r>
              <a:rPr lang="es-EC" sz="2400" i="1" dirty="0" err="1">
                <a:solidFill>
                  <a:schemeClr val="bg1"/>
                </a:solidFill>
              </a:rPr>
              <a:t>Loudness</a:t>
            </a:r>
            <a:r>
              <a:rPr lang="es-EC" sz="2400" i="1" dirty="0">
                <a:solidFill>
                  <a:schemeClr val="bg1"/>
                </a:solidFill>
              </a:rPr>
              <a:t>. </a:t>
            </a:r>
            <a:endParaRPr lang="es-EC" sz="2400" dirty="0">
              <a:solidFill>
                <a:schemeClr val="bg1"/>
              </a:solidFill>
            </a:endParaRPr>
          </a:p>
          <a:p>
            <a:endParaRPr lang="es-EC" dirty="0"/>
          </a:p>
        </p:txBody>
      </p:sp>
      <p:pic>
        <p:nvPicPr>
          <p:cNvPr id="6146" name="Picture 2" descr="http://home.comcast.net/~mc_audio/C30_loudness.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9992" y="4293096"/>
            <a:ext cx="4032448" cy="21858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43537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71400"/>
            <a:ext cx="8229600" cy="1143000"/>
          </a:xfrm>
        </p:spPr>
        <p:txBody>
          <a:bodyPr>
            <a:normAutofit/>
          </a:bodyPr>
          <a:lstStyle/>
          <a:p>
            <a:pPr algn="l"/>
            <a:r>
              <a:rPr lang="es-EC" sz="3200" b="1" dirty="0">
                <a:solidFill>
                  <a:srgbClr val="FFC000"/>
                </a:solidFill>
              </a:rPr>
              <a:t>LOUDNESS</a:t>
            </a:r>
          </a:p>
        </p:txBody>
      </p:sp>
      <p:sp>
        <p:nvSpPr>
          <p:cNvPr id="3" name="2 Marcador de contenido"/>
          <p:cNvSpPr>
            <a:spLocks noGrp="1"/>
          </p:cNvSpPr>
          <p:nvPr>
            <p:ph idx="1"/>
          </p:nvPr>
        </p:nvSpPr>
        <p:spPr>
          <a:xfrm>
            <a:off x="395536" y="908720"/>
            <a:ext cx="8229600" cy="1512168"/>
          </a:xfrm>
        </p:spPr>
        <p:txBody>
          <a:bodyPr>
            <a:normAutofit/>
          </a:bodyPr>
          <a:lstStyle/>
          <a:p>
            <a:pPr algn="just"/>
            <a:r>
              <a:rPr lang="es-EC" sz="2400" dirty="0">
                <a:solidFill>
                  <a:schemeClr val="bg1"/>
                </a:solidFill>
              </a:rPr>
              <a:t>Botón o </a:t>
            </a:r>
            <a:r>
              <a:rPr lang="es-EC" sz="2400" i="1" dirty="0">
                <a:solidFill>
                  <a:schemeClr val="bg1"/>
                </a:solidFill>
              </a:rPr>
              <a:t>“PAD” </a:t>
            </a:r>
            <a:r>
              <a:rPr lang="es-EC" sz="2400" dirty="0">
                <a:solidFill>
                  <a:schemeClr val="bg1"/>
                </a:solidFill>
              </a:rPr>
              <a:t>que se encuentra en el ecualizador</a:t>
            </a:r>
            <a:r>
              <a:rPr lang="es-EC" sz="2400" dirty="0" smtClean="0">
                <a:solidFill>
                  <a:schemeClr val="bg1"/>
                </a:solidFill>
              </a:rPr>
              <a:t>, regula la sensibilidad </a:t>
            </a:r>
            <a:r>
              <a:rPr lang="es-EC" sz="2400" dirty="0">
                <a:solidFill>
                  <a:schemeClr val="bg1"/>
                </a:solidFill>
              </a:rPr>
              <a:t>en frecuencias </a:t>
            </a:r>
            <a:r>
              <a:rPr lang="es-EC" sz="2400" dirty="0" smtClean="0">
                <a:solidFill>
                  <a:schemeClr val="bg1"/>
                </a:solidFill>
              </a:rPr>
              <a:t>medias,  más a </a:t>
            </a:r>
            <a:r>
              <a:rPr lang="es-EC" sz="2400" dirty="0">
                <a:solidFill>
                  <a:schemeClr val="bg1"/>
                </a:solidFill>
              </a:rPr>
              <a:t>las </a:t>
            </a:r>
            <a:r>
              <a:rPr lang="es-EC" sz="2400" dirty="0" smtClean="0">
                <a:solidFill>
                  <a:schemeClr val="bg1"/>
                </a:solidFill>
              </a:rPr>
              <a:t>altas que a las bajas</a:t>
            </a:r>
            <a:r>
              <a:rPr lang="es-EC" sz="2400" dirty="0">
                <a:solidFill>
                  <a:schemeClr val="bg1"/>
                </a:solidFill>
              </a:rPr>
              <a:t>.</a:t>
            </a:r>
          </a:p>
        </p:txBody>
      </p:sp>
      <p:sp>
        <p:nvSpPr>
          <p:cNvPr id="4" name="1 Título"/>
          <p:cNvSpPr txBox="1">
            <a:spLocks/>
          </p:cNvSpPr>
          <p:nvPr/>
        </p:nvSpPr>
        <p:spPr>
          <a:xfrm>
            <a:off x="158824" y="19888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200" b="1" dirty="0">
                <a:solidFill>
                  <a:srgbClr val="FFC000"/>
                </a:solidFill>
              </a:rPr>
              <a:t>ECUALIZADORES SINTONIZADOS</a:t>
            </a:r>
          </a:p>
        </p:txBody>
      </p:sp>
      <p:sp>
        <p:nvSpPr>
          <p:cNvPr id="5" name="2 Marcador de contenido"/>
          <p:cNvSpPr txBox="1">
            <a:spLocks/>
          </p:cNvSpPr>
          <p:nvPr/>
        </p:nvSpPr>
        <p:spPr>
          <a:xfrm>
            <a:off x="518864" y="2852936"/>
            <a:ext cx="1719808"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C" sz="2800" b="1" dirty="0">
                <a:solidFill>
                  <a:srgbClr val="FFC000"/>
                </a:solidFill>
              </a:rPr>
              <a:t>GRÁFICOS</a:t>
            </a:r>
          </a:p>
        </p:txBody>
      </p:sp>
      <p:sp>
        <p:nvSpPr>
          <p:cNvPr id="6" name="2 Marcador de contenido"/>
          <p:cNvSpPr txBox="1">
            <a:spLocks/>
          </p:cNvSpPr>
          <p:nvPr/>
        </p:nvSpPr>
        <p:spPr>
          <a:xfrm>
            <a:off x="251520" y="3731592"/>
            <a:ext cx="8568952" cy="31537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C" sz="2400" dirty="0">
                <a:solidFill>
                  <a:schemeClr val="bg1"/>
                </a:solidFill>
              </a:rPr>
              <a:t>Se los llama “Gráficos” porque </a:t>
            </a:r>
            <a:r>
              <a:rPr lang="es-EC" sz="2400" dirty="0" smtClean="0">
                <a:solidFill>
                  <a:schemeClr val="bg1"/>
                </a:solidFill>
              </a:rPr>
              <a:t>poseen </a:t>
            </a:r>
            <a:r>
              <a:rPr lang="es-EC" sz="2400" dirty="0">
                <a:solidFill>
                  <a:schemeClr val="bg1"/>
                </a:solidFill>
              </a:rPr>
              <a:t>paneles frontales, su calidad depende del número de bandas que </a:t>
            </a:r>
            <a:r>
              <a:rPr lang="es-EC" sz="2400" dirty="0" smtClean="0">
                <a:solidFill>
                  <a:schemeClr val="bg1"/>
                </a:solidFill>
              </a:rPr>
              <a:t>posee</a:t>
            </a:r>
            <a:r>
              <a:rPr lang="es-EC" sz="2400" i="1" dirty="0" smtClean="0">
                <a:solidFill>
                  <a:schemeClr val="bg1"/>
                </a:solidFill>
              </a:rPr>
              <a:t>.</a:t>
            </a:r>
            <a:r>
              <a:rPr lang="es-EC" sz="2400" dirty="0" smtClean="0">
                <a:solidFill>
                  <a:schemeClr val="bg1"/>
                </a:solidFill>
              </a:rPr>
              <a:t> </a:t>
            </a:r>
            <a:endParaRPr lang="es-EC" sz="2400" dirty="0">
              <a:solidFill>
                <a:schemeClr val="bg1"/>
              </a:solidFill>
            </a:endParaRPr>
          </a:p>
        </p:txBody>
      </p:sp>
      <p:pic>
        <p:nvPicPr>
          <p:cNvPr id="7" name="6 Imagen" descr="006_EQ_Graf"/>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5856" y="4869160"/>
            <a:ext cx="5391150" cy="1495425"/>
          </a:xfrm>
          <a:prstGeom prst="rect">
            <a:avLst/>
          </a:prstGeom>
          <a:noFill/>
          <a:ln>
            <a:noFill/>
          </a:ln>
        </p:spPr>
      </p:pic>
      <p:sp>
        <p:nvSpPr>
          <p:cNvPr id="8" name="7 CuadroTexto"/>
          <p:cNvSpPr txBox="1"/>
          <p:nvPr/>
        </p:nvSpPr>
        <p:spPr>
          <a:xfrm>
            <a:off x="-36512" y="5373216"/>
            <a:ext cx="3385096" cy="707886"/>
          </a:xfrm>
          <a:prstGeom prst="rect">
            <a:avLst/>
          </a:prstGeom>
          <a:noFill/>
        </p:spPr>
        <p:txBody>
          <a:bodyPr wrap="square" rtlCol="0">
            <a:spAutoFit/>
          </a:bodyPr>
          <a:lstStyle/>
          <a:p>
            <a:pPr algn="ctr"/>
            <a:r>
              <a:rPr lang="es-EC" sz="2000" i="1" u="sng" dirty="0">
                <a:solidFill>
                  <a:schemeClr val="bg1"/>
                </a:solidFill>
              </a:rPr>
              <a:t>Ecualizador Gráfico 1/3 de octava de 31 bandas </a:t>
            </a:r>
            <a:r>
              <a:rPr lang="es-EC" sz="2000" i="1" u="sng" dirty="0" smtClean="0">
                <a:solidFill>
                  <a:schemeClr val="bg1"/>
                </a:solidFill>
              </a:rPr>
              <a:t>dual» </a:t>
            </a:r>
            <a:endParaRPr lang="es-EC" sz="2000" u="sng" dirty="0">
              <a:solidFill>
                <a:schemeClr val="bg1"/>
              </a:solidFill>
            </a:endParaRPr>
          </a:p>
        </p:txBody>
      </p:sp>
    </p:spTree>
    <p:extLst>
      <p:ext uri="{BB962C8B-B14F-4D97-AF65-F5344CB8AC3E}">
        <p14:creationId xmlns:p14="http://schemas.microsoft.com/office/powerpoint/2010/main" xmlns="" val="1510070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2840" y="197768"/>
            <a:ext cx="8229600" cy="1143000"/>
          </a:xfrm>
        </p:spPr>
        <p:txBody>
          <a:bodyPr/>
          <a:lstStyle/>
          <a:p>
            <a:pPr algn="l"/>
            <a:r>
              <a:rPr lang="es-EC" sz="3200" b="1" dirty="0">
                <a:solidFill>
                  <a:srgbClr val="FFC000"/>
                </a:solidFill>
              </a:rPr>
              <a:t>PARAMÉTRICOS</a:t>
            </a:r>
          </a:p>
        </p:txBody>
      </p:sp>
      <p:sp>
        <p:nvSpPr>
          <p:cNvPr id="3" name="2 Marcador de contenido"/>
          <p:cNvSpPr>
            <a:spLocks noGrp="1"/>
          </p:cNvSpPr>
          <p:nvPr>
            <p:ph idx="1"/>
          </p:nvPr>
        </p:nvSpPr>
        <p:spPr>
          <a:xfrm>
            <a:off x="457200" y="1124974"/>
            <a:ext cx="8229600" cy="5476415"/>
          </a:xfrm>
        </p:spPr>
        <p:txBody>
          <a:bodyPr/>
          <a:lstStyle/>
          <a:p>
            <a:pPr algn="just"/>
            <a:r>
              <a:rPr lang="es-EC" sz="2400" dirty="0">
                <a:solidFill>
                  <a:schemeClr val="bg1"/>
                </a:solidFill>
              </a:rPr>
              <a:t>Se los conoce también como filtros de campana, permiten realzar o atenuar la posición del </a:t>
            </a:r>
            <a:r>
              <a:rPr lang="es-EC" sz="2400" dirty="0" smtClean="0">
                <a:solidFill>
                  <a:schemeClr val="bg1"/>
                </a:solidFill>
              </a:rPr>
              <a:t>espectro, permitiendo ajustar </a:t>
            </a:r>
            <a:r>
              <a:rPr lang="es-EC" sz="2400" dirty="0">
                <a:solidFill>
                  <a:schemeClr val="bg1"/>
                </a:solidFill>
              </a:rPr>
              <a:t>la ganancia, la frecuencia central y el ancho de banda también </a:t>
            </a:r>
            <a:r>
              <a:rPr lang="es-EC" sz="2400" i="1" dirty="0">
                <a:solidFill>
                  <a:schemeClr val="bg1"/>
                </a:solidFill>
              </a:rPr>
              <a:t>(Factor Q). </a:t>
            </a:r>
            <a:endParaRPr lang="es-EC" dirty="0"/>
          </a:p>
        </p:txBody>
      </p:sp>
      <p:pic>
        <p:nvPicPr>
          <p:cNvPr id="4" name="3 Imagen" descr="008_pa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5616" y="3140968"/>
            <a:ext cx="7185146" cy="2520280"/>
          </a:xfrm>
          <a:prstGeom prst="rect">
            <a:avLst/>
          </a:prstGeom>
          <a:noFill/>
          <a:ln>
            <a:noFill/>
          </a:ln>
        </p:spPr>
      </p:pic>
      <p:sp>
        <p:nvSpPr>
          <p:cNvPr id="5" name="4 CuadroTexto"/>
          <p:cNvSpPr txBox="1"/>
          <p:nvPr/>
        </p:nvSpPr>
        <p:spPr>
          <a:xfrm>
            <a:off x="1043608" y="5693186"/>
            <a:ext cx="3816424" cy="400110"/>
          </a:xfrm>
          <a:prstGeom prst="rect">
            <a:avLst/>
          </a:prstGeom>
          <a:noFill/>
        </p:spPr>
        <p:txBody>
          <a:bodyPr wrap="square" rtlCol="0">
            <a:spAutoFit/>
          </a:bodyPr>
          <a:lstStyle/>
          <a:p>
            <a:r>
              <a:rPr lang="es-EC" sz="2000" i="1" dirty="0">
                <a:solidFill>
                  <a:schemeClr val="bg1"/>
                </a:solidFill>
              </a:rPr>
              <a:t>Ecualizador Paramétrico</a:t>
            </a:r>
          </a:p>
        </p:txBody>
      </p:sp>
    </p:spTree>
    <p:extLst>
      <p:ext uri="{BB962C8B-B14F-4D97-AF65-F5344CB8AC3E}">
        <p14:creationId xmlns:p14="http://schemas.microsoft.com/office/powerpoint/2010/main" xmlns="" val="1210159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88640"/>
            <a:ext cx="8229600" cy="1143000"/>
          </a:xfrm>
        </p:spPr>
        <p:txBody>
          <a:bodyPr>
            <a:normAutofit fontScale="90000"/>
          </a:bodyPr>
          <a:lstStyle/>
          <a:p>
            <a:pPr algn="l"/>
            <a:r>
              <a:rPr lang="es-EC" sz="3600" b="1" cap="all" dirty="0" smtClean="0">
                <a:solidFill>
                  <a:srgbClr val="FFC000"/>
                </a:solidFill>
              </a:rPr>
              <a:t>PARAGRÁFICOS</a:t>
            </a:r>
            <a:r>
              <a:rPr lang="es-EC" b="1" i="1" cap="all" dirty="0"/>
              <a:t>)</a:t>
            </a:r>
            <a:r>
              <a:rPr lang="es-EC" b="1" cap="all" dirty="0"/>
              <a:t/>
            </a:r>
            <a:br>
              <a:rPr lang="es-EC" b="1" cap="all" dirty="0"/>
            </a:br>
            <a:endParaRPr lang="es-EC" dirty="0"/>
          </a:p>
        </p:txBody>
      </p:sp>
      <p:sp>
        <p:nvSpPr>
          <p:cNvPr id="3" name="2 Marcador de contenido"/>
          <p:cNvSpPr>
            <a:spLocks noGrp="1"/>
          </p:cNvSpPr>
          <p:nvPr>
            <p:ph idx="1"/>
          </p:nvPr>
        </p:nvSpPr>
        <p:spPr>
          <a:xfrm>
            <a:off x="457200" y="836712"/>
            <a:ext cx="8229600" cy="4525963"/>
          </a:xfrm>
        </p:spPr>
        <p:txBody>
          <a:bodyPr/>
          <a:lstStyle/>
          <a:p>
            <a:pPr algn="just"/>
            <a:r>
              <a:rPr lang="es-EC" sz="2400" dirty="0">
                <a:solidFill>
                  <a:schemeClr val="bg1"/>
                </a:solidFill>
              </a:rPr>
              <a:t>Poseen un funcionamiento parecido a los ecualizadores </a:t>
            </a:r>
            <a:r>
              <a:rPr lang="es-EC" sz="2400" dirty="0" smtClean="0">
                <a:solidFill>
                  <a:schemeClr val="bg1"/>
                </a:solidFill>
              </a:rPr>
              <a:t>paramétricos, </a:t>
            </a:r>
            <a:r>
              <a:rPr lang="es-EC" sz="2400" dirty="0">
                <a:solidFill>
                  <a:schemeClr val="bg1"/>
                </a:solidFill>
              </a:rPr>
              <a:t>pero no puede variar el Q de los filtros; se los encuentra en consolas analógicas.</a:t>
            </a:r>
          </a:p>
          <a:p>
            <a:endParaRPr lang="es-EC" dirty="0"/>
          </a:p>
        </p:txBody>
      </p:sp>
      <p:pic>
        <p:nvPicPr>
          <p:cNvPr id="4" name="3 Imagen" descr="ecualizadores_fijos-parametricos-consola_mezcla"/>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2564904"/>
            <a:ext cx="6046032" cy="3624684"/>
          </a:xfrm>
          <a:prstGeom prst="rect">
            <a:avLst/>
          </a:prstGeom>
          <a:noFill/>
          <a:ln>
            <a:noFill/>
          </a:ln>
        </p:spPr>
      </p:pic>
    </p:spTree>
    <p:extLst>
      <p:ext uri="{BB962C8B-B14F-4D97-AF65-F5344CB8AC3E}">
        <p14:creationId xmlns:p14="http://schemas.microsoft.com/office/powerpoint/2010/main" xmlns="" val="868558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1"/>
            <a:ext cx="8229600" cy="1036712"/>
          </a:xfrm>
        </p:spPr>
        <p:txBody>
          <a:bodyPr>
            <a:normAutofit/>
          </a:bodyPr>
          <a:lstStyle/>
          <a:p>
            <a:r>
              <a:rPr lang="es-EC" sz="2400" dirty="0">
                <a:solidFill>
                  <a:schemeClr val="bg1"/>
                </a:solidFill>
              </a:rPr>
              <a:t>Atenúa o limita las señales que excedan un nivel previamente señalado</a:t>
            </a:r>
            <a:endParaRPr lang="es-EC" sz="2400" dirty="0" smtClean="0">
              <a:solidFill>
                <a:schemeClr val="bg1"/>
              </a:solidFill>
            </a:endParaRPr>
          </a:p>
          <a:p>
            <a:pPr marL="0" indent="0">
              <a:buNone/>
            </a:pPr>
            <a:endParaRPr lang="es-EC" sz="2400" dirty="0">
              <a:solidFill>
                <a:schemeClr val="bg1"/>
              </a:solidFill>
            </a:endParaRPr>
          </a:p>
        </p:txBody>
      </p:sp>
      <p:sp>
        <p:nvSpPr>
          <p:cNvPr id="4" name="1 Título"/>
          <p:cNvSpPr>
            <a:spLocks noGrp="1"/>
          </p:cNvSpPr>
          <p:nvPr>
            <p:ph type="title"/>
          </p:nvPr>
        </p:nvSpPr>
        <p:spPr>
          <a:xfrm>
            <a:off x="635000" y="3256384"/>
            <a:ext cx="8229600" cy="1143000"/>
          </a:xfrm>
        </p:spPr>
        <p:txBody>
          <a:bodyPr>
            <a:normAutofit fontScale="90000"/>
          </a:bodyPr>
          <a:lstStyle/>
          <a:p>
            <a:pPr algn="l"/>
            <a:r>
              <a:rPr lang="es-EC" sz="3600" b="1" dirty="0" smtClean="0">
                <a:solidFill>
                  <a:srgbClr val="FFC000"/>
                </a:solidFill>
              </a:rPr>
              <a:t>PROCESADORES DE DINÁMICA</a:t>
            </a:r>
            <a:r>
              <a:rPr lang="es-EC" b="1" cap="all" dirty="0">
                <a:solidFill>
                  <a:srgbClr val="FFC000"/>
                </a:solidFill>
              </a:rPr>
              <a:t/>
            </a:r>
            <a:br>
              <a:rPr lang="es-EC" b="1" cap="all" dirty="0">
                <a:solidFill>
                  <a:srgbClr val="FFC000"/>
                </a:solidFill>
              </a:rPr>
            </a:br>
            <a:endParaRPr lang="es-EC" dirty="0">
              <a:solidFill>
                <a:srgbClr val="FFC000"/>
              </a:solidFill>
            </a:endParaRPr>
          </a:p>
        </p:txBody>
      </p:sp>
      <p:sp>
        <p:nvSpPr>
          <p:cNvPr id="6" name="1 Título"/>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200" b="1" dirty="0" smtClean="0">
                <a:solidFill>
                  <a:srgbClr val="FFC000"/>
                </a:solidFill>
              </a:rPr>
              <a:t>COMPRESORES / LIMITADORES</a:t>
            </a:r>
            <a:endParaRPr lang="es-EC" sz="3200" b="1" dirty="0">
              <a:solidFill>
                <a:srgbClr val="FFC000"/>
              </a:solidFill>
            </a:endParaRPr>
          </a:p>
        </p:txBody>
      </p:sp>
      <p:sp>
        <p:nvSpPr>
          <p:cNvPr id="8" name="2 Marcador de contenido"/>
          <p:cNvSpPr txBox="1">
            <a:spLocks/>
          </p:cNvSpPr>
          <p:nvPr/>
        </p:nvSpPr>
        <p:spPr>
          <a:xfrm>
            <a:off x="609600" y="4192488"/>
            <a:ext cx="8229600" cy="10367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400" dirty="0">
                <a:solidFill>
                  <a:schemeClr val="bg1"/>
                </a:solidFill>
              </a:rPr>
              <a:t>Controla y regula el volumen que sintetiza los canales en una mezcla</a:t>
            </a:r>
            <a:endParaRPr lang="es-EC" sz="2400" dirty="0" smtClean="0">
              <a:solidFill>
                <a:schemeClr val="bg1"/>
              </a:solidFill>
            </a:endParaRPr>
          </a:p>
          <a:p>
            <a:pPr marL="0" indent="0">
              <a:buFont typeface="Arial" pitchFamily="34" charset="0"/>
              <a:buNone/>
            </a:pPr>
            <a:endParaRPr lang="es-EC" sz="2400" dirty="0">
              <a:solidFill>
                <a:schemeClr val="bg1"/>
              </a:solidFill>
            </a:endParaRPr>
          </a:p>
        </p:txBody>
      </p:sp>
    </p:spTree>
    <p:extLst>
      <p:ext uri="{BB962C8B-B14F-4D97-AF65-F5344CB8AC3E}">
        <p14:creationId xmlns:p14="http://schemas.microsoft.com/office/powerpoint/2010/main" xmlns="" val="640150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4620" y="1556792"/>
            <a:ext cx="8229600" cy="2736304"/>
          </a:xfrm>
        </p:spPr>
        <p:txBody>
          <a:bodyPr>
            <a:normAutofit/>
          </a:bodyPr>
          <a:lstStyle/>
          <a:p>
            <a:pPr algn="just"/>
            <a:r>
              <a:rPr lang="es-EC" sz="2400" dirty="0">
                <a:solidFill>
                  <a:schemeClr val="bg1"/>
                </a:solidFill>
              </a:rPr>
              <a:t>Margen entre Nivel de Pico y Ruido de fondo. </a:t>
            </a:r>
            <a:r>
              <a:rPr lang="es-EC" sz="2400" i="1" dirty="0" smtClean="0">
                <a:solidFill>
                  <a:schemeClr val="bg1"/>
                </a:solidFill>
              </a:rPr>
              <a:t>Este </a:t>
            </a:r>
            <a:r>
              <a:rPr lang="es-EC" sz="2400" i="1" dirty="0">
                <a:solidFill>
                  <a:schemeClr val="bg1"/>
                </a:solidFill>
              </a:rPr>
              <a:t>rango es superior al rango dinámico de un sistema estéreo típico y, de hecho, superior a la capacidad de grabación de medios tales como un disco de vinilo y una cinta de audio</a:t>
            </a:r>
            <a:endParaRPr lang="es-EC" sz="2400" dirty="0">
              <a:solidFill>
                <a:schemeClr val="bg1"/>
              </a:solidFill>
            </a:endParaRPr>
          </a:p>
        </p:txBody>
      </p:sp>
      <p:sp>
        <p:nvSpPr>
          <p:cNvPr id="4" name="3 Título"/>
          <p:cNvSpPr>
            <a:spLocks noGrp="1"/>
          </p:cNvSpPr>
          <p:nvPr>
            <p:ph type="title"/>
          </p:nvPr>
        </p:nvSpPr>
        <p:spPr>
          <a:xfrm>
            <a:off x="457200" y="629816"/>
            <a:ext cx="8229600" cy="1143000"/>
          </a:xfrm>
        </p:spPr>
        <p:txBody>
          <a:bodyPr>
            <a:normAutofit/>
          </a:bodyPr>
          <a:lstStyle/>
          <a:p>
            <a:pPr algn="l"/>
            <a:r>
              <a:rPr lang="es-EC" sz="3200" b="1" dirty="0">
                <a:solidFill>
                  <a:srgbClr val="FFC000"/>
                </a:solidFill>
              </a:rPr>
              <a:t>RANGO DINÁMICO</a:t>
            </a:r>
          </a:p>
        </p:txBody>
      </p:sp>
      <p:sp>
        <p:nvSpPr>
          <p:cNvPr id="5" name="3 Título"/>
          <p:cNvSpPr txBox="1">
            <a:spLocks/>
          </p:cNvSpPr>
          <p:nvPr/>
        </p:nvSpPr>
        <p:spPr>
          <a:xfrm>
            <a:off x="617364" y="33569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200" b="1" dirty="0" smtClean="0">
                <a:solidFill>
                  <a:srgbClr val="FFC000"/>
                </a:solidFill>
              </a:rPr>
              <a:t>MARGEN DINÁMICO</a:t>
            </a:r>
            <a:endParaRPr lang="es-EC" sz="3200" b="1" dirty="0">
              <a:solidFill>
                <a:srgbClr val="FFC000"/>
              </a:solidFill>
            </a:endParaRPr>
          </a:p>
        </p:txBody>
      </p:sp>
      <p:sp>
        <p:nvSpPr>
          <p:cNvPr id="6" name="2 Marcador de contenido"/>
          <p:cNvSpPr txBox="1">
            <a:spLocks/>
          </p:cNvSpPr>
          <p:nvPr/>
        </p:nvSpPr>
        <p:spPr>
          <a:xfrm>
            <a:off x="467544" y="4259635"/>
            <a:ext cx="8229600" cy="12527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400" dirty="0" smtClean="0">
                <a:solidFill>
                  <a:schemeClr val="bg1"/>
                </a:solidFill>
              </a:rPr>
              <a:t>Diferencia que existe entre Nivel de pico y Ruido de fondo medida en decibeles </a:t>
            </a:r>
            <a:r>
              <a:rPr lang="es-EC" sz="2400" i="1" dirty="0" smtClean="0">
                <a:solidFill>
                  <a:schemeClr val="bg1"/>
                </a:solidFill>
              </a:rPr>
              <a:t>(60db). </a:t>
            </a:r>
            <a:endParaRPr lang="es-EC" sz="2400" dirty="0" smtClean="0">
              <a:solidFill>
                <a:schemeClr val="bg1"/>
              </a:solidFill>
            </a:endParaRPr>
          </a:p>
          <a:p>
            <a:endParaRPr lang="es-EC" dirty="0"/>
          </a:p>
        </p:txBody>
      </p:sp>
    </p:spTree>
    <p:extLst>
      <p:ext uri="{BB962C8B-B14F-4D97-AF65-F5344CB8AC3E}">
        <p14:creationId xmlns:p14="http://schemas.microsoft.com/office/powerpoint/2010/main" xmlns="" val="2634327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429000"/>
            <a:ext cx="7560840" cy="2405856"/>
          </a:xfrm>
        </p:spPr>
        <p:txBody>
          <a:bodyPr>
            <a:noAutofit/>
          </a:bodyPr>
          <a:lstStyle/>
          <a:p>
            <a:pPr algn="just"/>
            <a:r>
              <a:rPr lang="es-EC" sz="2400" dirty="0">
                <a:solidFill>
                  <a:schemeClr val="bg1"/>
                </a:solidFill>
              </a:rPr>
              <a:t>Existen también compresores - </a:t>
            </a:r>
            <a:r>
              <a:rPr lang="es-EC" sz="2400" dirty="0" err="1">
                <a:solidFill>
                  <a:schemeClr val="bg1"/>
                </a:solidFill>
              </a:rPr>
              <a:t>expansores</a:t>
            </a:r>
            <a:r>
              <a:rPr lang="es-EC" sz="2400" dirty="0">
                <a:solidFill>
                  <a:schemeClr val="bg1"/>
                </a:solidFill>
              </a:rPr>
              <a:t>, aunque a nivel comercial, no se los puede encontrar equipos que realicen la función de amplificar señales que excedan niveles ya </a:t>
            </a:r>
            <a:r>
              <a:rPr lang="es-EC" sz="2400" dirty="0" smtClean="0">
                <a:solidFill>
                  <a:schemeClr val="bg1"/>
                </a:solidFill>
              </a:rPr>
              <a:t>fijados.</a:t>
            </a:r>
            <a:endParaRPr lang="es-EC" sz="2400" dirty="0">
              <a:solidFill>
                <a:schemeClr val="bg1"/>
              </a:solidFill>
            </a:endParaRPr>
          </a:p>
        </p:txBody>
      </p:sp>
      <p:sp>
        <p:nvSpPr>
          <p:cNvPr id="4" name="3 Título"/>
          <p:cNvSpPr>
            <a:spLocks noGrp="1"/>
          </p:cNvSpPr>
          <p:nvPr>
            <p:ph type="title"/>
          </p:nvPr>
        </p:nvSpPr>
        <p:spPr>
          <a:xfrm>
            <a:off x="251520" y="188640"/>
            <a:ext cx="7067128" cy="1143000"/>
          </a:xfrm>
        </p:spPr>
        <p:txBody>
          <a:bodyPr>
            <a:normAutofit/>
          </a:bodyPr>
          <a:lstStyle/>
          <a:p>
            <a:pPr algn="l"/>
            <a:r>
              <a:rPr lang="es-EC" sz="3200" b="1" dirty="0" smtClean="0">
                <a:solidFill>
                  <a:srgbClr val="FFC000"/>
                </a:solidFill>
              </a:rPr>
              <a:t>PUERTA DE RUIDO (NOISE GATE)</a:t>
            </a:r>
            <a:endParaRPr lang="es-EC" sz="3200" b="1" dirty="0">
              <a:solidFill>
                <a:srgbClr val="FFC000"/>
              </a:solidFill>
            </a:endParaRPr>
          </a:p>
        </p:txBody>
      </p:sp>
      <p:sp>
        <p:nvSpPr>
          <p:cNvPr id="7" name="2 Marcador de contenido"/>
          <p:cNvSpPr txBox="1">
            <a:spLocks/>
          </p:cNvSpPr>
          <p:nvPr/>
        </p:nvSpPr>
        <p:spPr>
          <a:xfrm>
            <a:off x="619944" y="1277144"/>
            <a:ext cx="8229600" cy="12527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C" sz="2400" dirty="0" smtClean="0">
                <a:solidFill>
                  <a:schemeClr val="bg1"/>
                </a:solidFill>
              </a:rPr>
              <a:t>Enmudece o atenúa las señales que bajen de un nivel, si permite regular la cantidad de atenuación</a:t>
            </a:r>
            <a:endParaRPr lang="es-EC" dirty="0">
              <a:solidFill>
                <a:schemeClr val="bg1"/>
              </a:solidFill>
            </a:endParaRPr>
          </a:p>
        </p:txBody>
      </p:sp>
      <p:sp>
        <p:nvSpPr>
          <p:cNvPr id="8" name="3 Título"/>
          <p:cNvSpPr txBox="1">
            <a:spLocks/>
          </p:cNvSpPr>
          <p:nvPr/>
        </p:nvSpPr>
        <p:spPr>
          <a:xfrm>
            <a:off x="313184" y="2430016"/>
            <a:ext cx="706712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200" b="1" dirty="0">
                <a:solidFill>
                  <a:srgbClr val="FFC000"/>
                </a:solidFill>
              </a:rPr>
              <a:t>EXPANSORES</a:t>
            </a:r>
          </a:p>
        </p:txBody>
      </p:sp>
    </p:spTree>
    <p:extLst>
      <p:ext uri="{BB962C8B-B14F-4D97-AF65-F5344CB8AC3E}">
        <p14:creationId xmlns:p14="http://schemas.microsoft.com/office/powerpoint/2010/main" xmlns="" val="2498518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16632"/>
            <a:ext cx="8229600" cy="1143000"/>
          </a:xfrm>
        </p:spPr>
        <p:txBody>
          <a:bodyPr>
            <a:normAutofit/>
          </a:bodyPr>
          <a:lstStyle/>
          <a:p>
            <a:pPr algn="l"/>
            <a:r>
              <a:rPr lang="es-EC" sz="3200" b="1" dirty="0">
                <a:solidFill>
                  <a:srgbClr val="FFC000"/>
                </a:solidFill>
              </a:rPr>
              <a:t>PARÁMETROS DE COMPRESIÓN</a:t>
            </a:r>
          </a:p>
        </p:txBody>
      </p:sp>
      <p:sp>
        <p:nvSpPr>
          <p:cNvPr id="3" name="2 Marcador de contenido"/>
          <p:cNvSpPr>
            <a:spLocks noGrp="1"/>
          </p:cNvSpPr>
          <p:nvPr>
            <p:ph idx="1"/>
          </p:nvPr>
        </p:nvSpPr>
        <p:spPr>
          <a:xfrm>
            <a:off x="457200" y="1268760"/>
            <a:ext cx="8229600" cy="4997152"/>
          </a:xfrm>
        </p:spPr>
        <p:txBody>
          <a:bodyPr>
            <a:normAutofit/>
          </a:bodyPr>
          <a:lstStyle/>
          <a:p>
            <a:pPr marL="0" indent="0" algn="just">
              <a:buNone/>
            </a:pPr>
            <a:r>
              <a:rPr lang="es-EC" sz="2400" dirty="0">
                <a:solidFill>
                  <a:schemeClr val="bg1"/>
                </a:solidFill>
              </a:rPr>
              <a:t>Los diferentes procesadores de dinámica tienen diferentes parámetros e indicadores, en los cuales generalmente se encuentran los siguientes</a:t>
            </a:r>
            <a:r>
              <a:rPr lang="es-EC" sz="2400" dirty="0" smtClean="0">
                <a:solidFill>
                  <a:schemeClr val="bg1"/>
                </a:solidFill>
              </a:rPr>
              <a:t>:</a:t>
            </a:r>
          </a:p>
          <a:p>
            <a:pPr lvl="0" algn="just"/>
            <a:endParaRPr lang="es-EC" sz="2000" b="1" dirty="0" smtClean="0">
              <a:solidFill>
                <a:schemeClr val="bg1"/>
              </a:solidFill>
            </a:endParaRPr>
          </a:p>
          <a:p>
            <a:pPr lvl="0" algn="just"/>
            <a:r>
              <a:rPr lang="es-EC" sz="2000" b="1" dirty="0" smtClean="0">
                <a:solidFill>
                  <a:schemeClr val="bg1"/>
                </a:solidFill>
              </a:rPr>
              <a:t>Umbral </a:t>
            </a:r>
            <a:r>
              <a:rPr lang="es-EC" sz="2000" i="1" dirty="0">
                <a:solidFill>
                  <a:schemeClr val="bg1"/>
                </a:solidFill>
              </a:rPr>
              <a:t>(</a:t>
            </a:r>
            <a:r>
              <a:rPr lang="es-EC" sz="2000" dirty="0" err="1">
                <a:solidFill>
                  <a:schemeClr val="bg1"/>
                </a:solidFill>
              </a:rPr>
              <a:t>threshold</a:t>
            </a:r>
            <a:r>
              <a:rPr lang="es-EC" sz="2000" dirty="0">
                <a:solidFill>
                  <a:schemeClr val="bg1"/>
                </a:solidFill>
              </a:rPr>
              <a:t>):</a:t>
            </a:r>
            <a:r>
              <a:rPr lang="es-EC" sz="2000" b="1" dirty="0">
                <a:solidFill>
                  <a:schemeClr val="bg1"/>
                </a:solidFill>
              </a:rPr>
              <a:t> </a:t>
            </a:r>
            <a:r>
              <a:rPr lang="es-EC" sz="2000" dirty="0">
                <a:solidFill>
                  <a:schemeClr val="bg1"/>
                </a:solidFill>
              </a:rPr>
              <a:t>Establece el nivel límite entre activación del procesador y la no activación del mismo y su intensidad se mide en decibeles.</a:t>
            </a:r>
          </a:p>
          <a:p>
            <a:pPr algn="just"/>
            <a:r>
              <a:rPr lang="es-EC" sz="2000" b="1" dirty="0">
                <a:solidFill>
                  <a:schemeClr val="bg1"/>
                </a:solidFill>
              </a:rPr>
              <a:t>Ataque </a:t>
            </a:r>
            <a:r>
              <a:rPr lang="es-EC" sz="2000" i="1" dirty="0">
                <a:solidFill>
                  <a:schemeClr val="bg1"/>
                </a:solidFill>
              </a:rPr>
              <a:t>(</a:t>
            </a:r>
            <a:r>
              <a:rPr lang="es-EC" sz="2000" i="1" dirty="0" err="1">
                <a:solidFill>
                  <a:schemeClr val="bg1"/>
                </a:solidFill>
              </a:rPr>
              <a:t>attack</a:t>
            </a:r>
            <a:r>
              <a:rPr lang="es-EC" sz="2000" i="1" dirty="0">
                <a:solidFill>
                  <a:schemeClr val="bg1"/>
                </a:solidFill>
              </a:rPr>
              <a:t>):</a:t>
            </a:r>
            <a:r>
              <a:rPr lang="es-EC" sz="2000" dirty="0">
                <a:solidFill>
                  <a:schemeClr val="bg1"/>
                </a:solidFill>
              </a:rPr>
              <a:t> Determina el tiempo en el que debe encender la señal en atenuarse, limitarse, enmudecerse, </a:t>
            </a:r>
            <a:r>
              <a:rPr lang="es-EC" sz="2000" dirty="0" smtClean="0">
                <a:solidFill>
                  <a:schemeClr val="bg1"/>
                </a:solidFill>
              </a:rPr>
              <a:t>amplificarse.</a:t>
            </a:r>
          </a:p>
          <a:p>
            <a:pPr algn="just"/>
            <a:r>
              <a:rPr lang="es-EC" sz="2000" b="1" dirty="0">
                <a:solidFill>
                  <a:schemeClr val="bg1"/>
                </a:solidFill>
              </a:rPr>
              <a:t>Relevo </a:t>
            </a:r>
            <a:r>
              <a:rPr lang="es-EC" sz="2000" i="1" dirty="0">
                <a:solidFill>
                  <a:schemeClr val="bg1"/>
                </a:solidFill>
              </a:rPr>
              <a:t>(</a:t>
            </a:r>
            <a:r>
              <a:rPr lang="es-EC" sz="2000" i="1" dirty="0" err="1">
                <a:solidFill>
                  <a:schemeClr val="bg1"/>
                </a:solidFill>
              </a:rPr>
              <a:t>Release</a:t>
            </a:r>
            <a:r>
              <a:rPr lang="es-EC" sz="2000" i="1" dirty="0">
                <a:solidFill>
                  <a:schemeClr val="bg1"/>
                </a:solidFill>
              </a:rPr>
              <a:t>): </a:t>
            </a:r>
            <a:r>
              <a:rPr lang="es-EC" sz="2000" dirty="0">
                <a:solidFill>
                  <a:schemeClr val="bg1"/>
                </a:solidFill>
              </a:rPr>
              <a:t>Al contrario del ataque, es el tiempo que tarda en dejar de pasar la señal sin alteración de </a:t>
            </a:r>
            <a:r>
              <a:rPr lang="es-EC" sz="2000" dirty="0" smtClean="0">
                <a:solidFill>
                  <a:schemeClr val="bg1"/>
                </a:solidFill>
              </a:rPr>
              <a:t>nivel.</a:t>
            </a:r>
          </a:p>
          <a:p>
            <a:pPr algn="just"/>
            <a:r>
              <a:rPr lang="es-EC" sz="2000" b="1" dirty="0">
                <a:solidFill>
                  <a:schemeClr val="bg1"/>
                </a:solidFill>
              </a:rPr>
              <a:t>Ganancia</a:t>
            </a:r>
            <a:r>
              <a:rPr lang="es-EC" sz="2000" dirty="0">
                <a:solidFill>
                  <a:schemeClr val="bg1"/>
                </a:solidFill>
              </a:rPr>
              <a:t> </a:t>
            </a:r>
            <a:r>
              <a:rPr lang="es-EC" sz="2000" i="1" dirty="0">
                <a:solidFill>
                  <a:schemeClr val="bg1"/>
                </a:solidFill>
              </a:rPr>
              <a:t>(</a:t>
            </a:r>
            <a:r>
              <a:rPr lang="es-EC" sz="2000" i="1" dirty="0" err="1">
                <a:solidFill>
                  <a:schemeClr val="bg1"/>
                </a:solidFill>
              </a:rPr>
              <a:t>Gain</a:t>
            </a:r>
            <a:r>
              <a:rPr lang="es-EC" sz="2000" i="1" dirty="0">
                <a:solidFill>
                  <a:schemeClr val="bg1"/>
                </a:solidFill>
              </a:rPr>
              <a:t>): </a:t>
            </a:r>
            <a:r>
              <a:rPr lang="es-EC" sz="2000" dirty="0">
                <a:solidFill>
                  <a:schemeClr val="bg1"/>
                </a:solidFill>
              </a:rPr>
              <a:t>Define la cantidad de atenuación o ganancia que se aplica a la señal, medida en decibeles.</a:t>
            </a:r>
          </a:p>
        </p:txBody>
      </p:sp>
    </p:spTree>
    <p:extLst>
      <p:ext uri="{BB962C8B-B14F-4D97-AF65-F5344CB8AC3E}">
        <p14:creationId xmlns:p14="http://schemas.microsoft.com/office/powerpoint/2010/main" xmlns="" val="1604307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29600" cy="2002234"/>
          </a:xfrm>
        </p:spPr>
        <p:txBody>
          <a:bodyPr>
            <a:normAutofit/>
          </a:bodyPr>
          <a:lstStyle/>
          <a:p>
            <a:pPr algn="l"/>
            <a:r>
              <a:rPr lang="es-EC" sz="3100" b="1" dirty="0">
                <a:solidFill>
                  <a:srgbClr val="FFC000"/>
                </a:solidFill>
              </a:rPr>
              <a:t>DESCRIPCION DEMOGRÁFICA </a:t>
            </a:r>
            <a:r>
              <a:rPr lang="es-EC" sz="3100" dirty="0">
                <a:solidFill>
                  <a:srgbClr val="FFC000"/>
                </a:solidFill>
              </a:rPr>
              <a:t> </a:t>
            </a:r>
            <a:r>
              <a:rPr lang="es-EC" sz="3100" b="1" dirty="0" smtClean="0">
                <a:solidFill>
                  <a:srgbClr val="FFC000"/>
                </a:solidFill>
              </a:rPr>
              <a:t>Y </a:t>
            </a:r>
            <a:r>
              <a:rPr lang="es-EC" sz="3100" b="1" dirty="0">
                <a:solidFill>
                  <a:srgbClr val="FFC000"/>
                </a:solidFill>
              </a:rPr>
              <a:t>SOCIOLÓGICA DE </a:t>
            </a:r>
            <a:r>
              <a:rPr lang="es-EC" sz="3100" b="1" dirty="0" smtClean="0">
                <a:solidFill>
                  <a:srgbClr val="FFC000"/>
                </a:solidFill>
              </a:rPr>
              <a:t>LA </a:t>
            </a:r>
            <a:r>
              <a:rPr lang="es-EC" sz="3100" b="1" dirty="0">
                <a:solidFill>
                  <a:srgbClr val="FFC000"/>
                </a:solidFill>
              </a:rPr>
              <a:t>CIUDAD DE NUEVA YORK </a:t>
            </a:r>
            <a:r>
              <a:rPr lang="es-EC" sz="3100" b="1" dirty="0" smtClean="0">
                <a:solidFill>
                  <a:srgbClr val="FFC000"/>
                </a:solidFill>
              </a:rPr>
              <a:t>Y </a:t>
            </a:r>
            <a:r>
              <a:rPr lang="es-EC" sz="3100" b="1" dirty="0">
                <a:solidFill>
                  <a:srgbClr val="FFC000"/>
                </a:solidFill>
              </a:rPr>
              <a:t>CÓMO INFLUYE EN EL </a:t>
            </a:r>
            <a:r>
              <a:rPr lang="es-EC" sz="3100" b="1" dirty="0" smtClean="0">
                <a:solidFill>
                  <a:srgbClr val="FFC000"/>
                </a:solidFill>
              </a:rPr>
              <a:t>ESTILO </a:t>
            </a:r>
            <a:r>
              <a:rPr lang="es-EC" sz="3100" b="1" dirty="0">
                <a:solidFill>
                  <a:srgbClr val="FFC000"/>
                </a:solidFill>
              </a:rPr>
              <a:t>DE </a:t>
            </a:r>
            <a:r>
              <a:rPr lang="es-EC" sz="3100" b="1" dirty="0" smtClean="0">
                <a:solidFill>
                  <a:srgbClr val="FFC000"/>
                </a:solidFill>
              </a:rPr>
              <a:t>MEZCLA</a:t>
            </a:r>
            <a:endParaRPr lang="es-EC" dirty="0">
              <a:solidFill>
                <a:srgbClr val="FFC000"/>
              </a:solidFill>
            </a:endParaRPr>
          </a:p>
        </p:txBody>
      </p:sp>
      <p:sp>
        <p:nvSpPr>
          <p:cNvPr id="3" name="2 Marcador de contenido"/>
          <p:cNvSpPr>
            <a:spLocks noGrp="1"/>
          </p:cNvSpPr>
          <p:nvPr>
            <p:ph idx="1"/>
          </p:nvPr>
        </p:nvSpPr>
        <p:spPr>
          <a:xfrm>
            <a:off x="467544" y="2924944"/>
            <a:ext cx="8229600" cy="2088232"/>
          </a:xfrm>
        </p:spPr>
        <p:txBody>
          <a:bodyPr>
            <a:noAutofit/>
          </a:bodyPr>
          <a:lstStyle/>
          <a:p>
            <a:r>
              <a:rPr lang="es-EC" sz="2400" dirty="0" smtClean="0">
                <a:solidFill>
                  <a:schemeClr val="bg1"/>
                </a:solidFill>
              </a:rPr>
              <a:t>Capital Económica de los Estados Unidos</a:t>
            </a:r>
          </a:p>
          <a:p>
            <a:pPr marL="0" indent="0">
              <a:buNone/>
            </a:pPr>
            <a:endParaRPr lang="es-EC" sz="2400" dirty="0" smtClean="0">
              <a:solidFill>
                <a:schemeClr val="bg1"/>
              </a:solidFill>
            </a:endParaRPr>
          </a:p>
          <a:p>
            <a:r>
              <a:rPr lang="es-EC" sz="2500" dirty="0" smtClean="0">
                <a:solidFill>
                  <a:schemeClr val="bg1"/>
                </a:solidFill>
              </a:rPr>
              <a:t>La Gran Manzana</a:t>
            </a:r>
            <a:r>
              <a:rPr lang="es-EC" sz="2400" dirty="0" smtClean="0">
                <a:solidFill>
                  <a:schemeClr val="bg1"/>
                </a:solidFill>
              </a:rPr>
              <a:t> – </a:t>
            </a:r>
            <a:r>
              <a:rPr lang="es-EC" sz="2500" dirty="0" smtClean="0">
                <a:solidFill>
                  <a:schemeClr val="bg1"/>
                </a:solidFill>
              </a:rPr>
              <a:t>La ciudad que nunca duerme </a:t>
            </a:r>
          </a:p>
          <a:p>
            <a:pPr marL="0" indent="0">
              <a:buNone/>
            </a:pPr>
            <a:endParaRPr lang="es-EC" sz="2400" dirty="0" smtClean="0">
              <a:solidFill>
                <a:schemeClr val="bg1"/>
              </a:solidFill>
            </a:endParaRPr>
          </a:p>
          <a:p>
            <a:r>
              <a:rPr lang="es-EC" sz="2400" dirty="0" smtClean="0">
                <a:solidFill>
                  <a:schemeClr val="bg1"/>
                </a:solidFill>
              </a:rPr>
              <a:t>Gran Afluencia de Personas</a:t>
            </a:r>
          </a:p>
        </p:txBody>
      </p:sp>
    </p:spTree>
    <p:extLst>
      <p:ext uri="{BB962C8B-B14F-4D97-AF65-F5344CB8AC3E}">
        <p14:creationId xmlns:p14="http://schemas.microsoft.com/office/powerpoint/2010/main" xmlns="" val="3308596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260648"/>
            <a:ext cx="8229600" cy="1070992"/>
          </a:xfrm>
        </p:spPr>
        <p:txBody>
          <a:bodyPr/>
          <a:lstStyle/>
          <a:p>
            <a:r>
              <a:rPr lang="es-EC" b="1" dirty="0" smtClean="0">
                <a:solidFill>
                  <a:srgbClr val="FFC000"/>
                </a:solidFill>
              </a:rPr>
              <a:t>Introducción</a:t>
            </a:r>
            <a:endParaRPr lang="es-EC" b="1" dirty="0">
              <a:solidFill>
                <a:srgbClr val="FFC000"/>
              </a:solidFill>
            </a:endParaRPr>
          </a:p>
        </p:txBody>
      </p:sp>
      <p:pic>
        <p:nvPicPr>
          <p:cNvPr id="1027" name="Picture 3" descr="D:\Andres personal\Espol\Diseño de sonido\tesis\mick_ja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4088" y="4071506"/>
            <a:ext cx="3779913" cy="278649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2 Marcador de contenido"/>
          <p:cNvSpPr>
            <a:spLocks noGrp="1"/>
          </p:cNvSpPr>
          <p:nvPr>
            <p:ph idx="1"/>
          </p:nvPr>
        </p:nvSpPr>
        <p:spPr>
          <a:xfrm>
            <a:off x="467544" y="836712"/>
            <a:ext cx="8229600" cy="4525963"/>
          </a:xfrm>
        </p:spPr>
        <p:txBody>
          <a:bodyPr>
            <a:normAutofit/>
          </a:bodyPr>
          <a:lstStyle/>
          <a:p>
            <a:pPr marL="0" indent="0" algn="just">
              <a:buNone/>
            </a:pPr>
            <a:endParaRPr lang="es-EC" sz="2400" dirty="0" smtClean="0">
              <a:solidFill>
                <a:schemeClr val="bg1"/>
              </a:solidFill>
            </a:endParaRPr>
          </a:p>
          <a:p>
            <a:pPr marL="0" indent="0" algn="just">
              <a:buNone/>
            </a:pPr>
            <a:r>
              <a:rPr lang="es-EC" sz="2400" dirty="0" smtClean="0">
                <a:solidFill>
                  <a:schemeClr val="bg1"/>
                </a:solidFill>
              </a:rPr>
              <a:t>El </a:t>
            </a:r>
            <a:r>
              <a:rPr lang="es-EC" sz="2400" dirty="0">
                <a:solidFill>
                  <a:schemeClr val="bg1"/>
                </a:solidFill>
              </a:rPr>
              <a:t>estilo de mezcla Nueva </a:t>
            </a:r>
            <a:r>
              <a:rPr lang="es-EC" sz="2400" dirty="0" smtClean="0">
                <a:solidFill>
                  <a:schemeClr val="bg1"/>
                </a:solidFill>
              </a:rPr>
              <a:t>York o  </a:t>
            </a:r>
            <a:r>
              <a:rPr lang="es-EC" sz="2400" b="1" dirty="0">
                <a:solidFill>
                  <a:schemeClr val="bg1"/>
                </a:solidFill>
              </a:rPr>
              <a:t>estilo de mezcla en paralelo</a:t>
            </a:r>
            <a:r>
              <a:rPr lang="es-EC" sz="2400" dirty="0">
                <a:solidFill>
                  <a:schemeClr val="bg1"/>
                </a:solidFill>
              </a:rPr>
              <a:t>, tiene como principal </a:t>
            </a:r>
            <a:r>
              <a:rPr lang="es-EC" sz="2400" dirty="0" smtClean="0">
                <a:solidFill>
                  <a:schemeClr val="bg1"/>
                </a:solidFill>
              </a:rPr>
              <a:t>característica </a:t>
            </a:r>
            <a:r>
              <a:rPr lang="es-EC" sz="2400" b="1" dirty="0">
                <a:solidFill>
                  <a:schemeClr val="bg1"/>
                </a:solidFill>
              </a:rPr>
              <a:t>la gran cantidad de compresión que tiene en sus canales</a:t>
            </a:r>
            <a:r>
              <a:rPr lang="es-EC" sz="2400" dirty="0">
                <a:solidFill>
                  <a:schemeClr val="bg1"/>
                </a:solidFill>
              </a:rPr>
              <a:t>, lo que hace que la mezcla sea </a:t>
            </a:r>
            <a:r>
              <a:rPr lang="es-EC" sz="2400" b="1" dirty="0">
                <a:solidFill>
                  <a:schemeClr val="bg1"/>
                </a:solidFill>
              </a:rPr>
              <a:t>impactante y agresiva</a:t>
            </a:r>
            <a:r>
              <a:rPr lang="es-EC" sz="2400" dirty="0" smtClean="0">
                <a:solidFill>
                  <a:schemeClr val="bg1"/>
                </a:solidFill>
              </a:rPr>
              <a:t>, ya que esta </a:t>
            </a:r>
            <a:r>
              <a:rPr lang="es-EC" sz="2400" dirty="0">
                <a:solidFill>
                  <a:schemeClr val="bg1"/>
                </a:solidFill>
              </a:rPr>
              <a:t>se recomprime varias veces</a:t>
            </a:r>
            <a:r>
              <a:rPr lang="es-EC" sz="2400" dirty="0" smtClean="0">
                <a:solidFill>
                  <a:schemeClr val="bg1"/>
                </a:solidFill>
              </a:rPr>
              <a:t>.</a:t>
            </a:r>
          </a:p>
          <a:p>
            <a:pPr marL="0" indent="0" algn="just">
              <a:buNone/>
            </a:pPr>
            <a:endParaRPr lang="es-EC" sz="2400" dirty="0" smtClean="0">
              <a:solidFill>
                <a:schemeClr val="bg1"/>
              </a:solidFill>
            </a:endParaRPr>
          </a:p>
          <a:p>
            <a:pPr marL="0" indent="0" algn="just">
              <a:buNone/>
            </a:pPr>
            <a:r>
              <a:rPr lang="es-EC" sz="2400" dirty="0" smtClean="0">
                <a:solidFill>
                  <a:schemeClr val="bg1"/>
                </a:solidFill>
              </a:rPr>
              <a:t>En la historia moderna de la música y en cuanto a la evolución del Rock pesado se refiere, nace este estilo de mezcla, partiendo de las influencias del Jazz, el Blues y el Rock n’ Roll</a:t>
            </a:r>
          </a:p>
          <a:p>
            <a:pPr marL="0" indent="0" algn="just">
              <a:buNone/>
            </a:pPr>
            <a:endParaRPr lang="es-EC" sz="2400" dirty="0" smtClean="0">
              <a:solidFill>
                <a:schemeClr val="bg1"/>
              </a:solidFill>
            </a:endParaRPr>
          </a:p>
          <a:p>
            <a:pPr marL="0" indent="0" algn="just">
              <a:buNone/>
            </a:pPr>
            <a:endParaRPr lang="es-EC" sz="2400" dirty="0" smtClean="0">
              <a:solidFill>
                <a:schemeClr val="bg1"/>
              </a:solidFill>
            </a:endParaRPr>
          </a:p>
          <a:p>
            <a:pPr marL="0" indent="0" algn="just">
              <a:buNone/>
            </a:pPr>
            <a:endParaRPr lang="es-EC" sz="2400" b="1" i="1" dirty="0">
              <a:solidFill>
                <a:schemeClr val="bg1"/>
              </a:solidFill>
            </a:endParaRPr>
          </a:p>
        </p:txBody>
      </p:sp>
    </p:spTree>
    <p:extLst>
      <p:ext uri="{BB962C8B-B14F-4D97-AF65-F5344CB8AC3E}">
        <p14:creationId xmlns:p14="http://schemas.microsoft.com/office/powerpoint/2010/main" xmlns="" val="2077846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txBody>
          <a:bodyPr/>
          <a:lstStyle/>
          <a:p>
            <a:pPr algn="l"/>
            <a:r>
              <a:rPr lang="es-EC" dirty="0" smtClean="0">
                <a:solidFill>
                  <a:srgbClr val="FFC000"/>
                </a:solidFill>
              </a:rPr>
              <a:t>Aspecto Demográfico</a:t>
            </a:r>
            <a:endParaRPr lang="es-EC" dirty="0">
              <a:solidFill>
                <a:srgbClr val="FFC000"/>
              </a:solidFill>
            </a:endParaRPr>
          </a:p>
        </p:txBody>
      </p:sp>
      <p:sp>
        <p:nvSpPr>
          <p:cNvPr id="3" name="2 Marcador de contenido"/>
          <p:cNvSpPr>
            <a:spLocks noGrp="1"/>
          </p:cNvSpPr>
          <p:nvPr>
            <p:ph idx="1"/>
          </p:nvPr>
        </p:nvSpPr>
        <p:spPr>
          <a:xfrm>
            <a:off x="467544" y="1412776"/>
            <a:ext cx="8229600" cy="4525963"/>
          </a:xfrm>
        </p:spPr>
        <p:txBody>
          <a:bodyPr>
            <a:normAutofit/>
          </a:bodyPr>
          <a:lstStyle/>
          <a:p>
            <a:r>
              <a:rPr lang="es-EC" sz="2400" dirty="0" smtClean="0">
                <a:solidFill>
                  <a:schemeClr val="bg1"/>
                </a:solidFill>
              </a:rPr>
              <a:t>Nueva York,  la ciudad  más grande y más poblada </a:t>
            </a:r>
          </a:p>
          <a:p>
            <a:endParaRPr lang="es-EC" sz="2400" dirty="0" smtClean="0">
              <a:solidFill>
                <a:schemeClr val="bg1"/>
              </a:solidFill>
            </a:endParaRPr>
          </a:p>
          <a:p>
            <a:r>
              <a:rPr lang="es-EC" sz="2400" dirty="0" smtClean="0">
                <a:solidFill>
                  <a:schemeClr val="bg1"/>
                </a:solidFill>
              </a:rPr>
              <a:t>Número de habitantes más de 8.500.000, 25.000 habitantes por km2.</a:t>
            </a:r>
          </a:p>
          <a:p>
            <a:pPr>
              <a:buNone/>
            </a:pPr>
            <a:endParaRPr lang="es-EC" sz="2400" dirty="0" smtClean="0">
              <a:solidFill>
                <a:schemeClr val="bg1"/>
              </a:solidFill>
            </a:endParaRPr>
          </a:p>
          <a:p>
            <a:r>
              <a:rPr lang="es-EC" sz="2400" dirty="0" smtClean="0">
                <a:solidFill>
                  <a:schemeClr val="bg1"/>
                </a:solidFill>
              </a:rPr>
              <a:t>Es la  ciudad más diversa de este país, </a:t>
            </a:r>
          </a:p>
          <a:p>
            <a:pPr>
              <a:buNone/>
            </a:pPr>
            <a:endParaRPr lang="es-EC" sz="2400" dirty="0" smtClean="0">
              <a:solidFill>
                <a:schemeClr val="bg1"/>
              </a:solidFill>
            </a:endParaRPr>
          </a:p>
          <a:p>
            <a:r>
              <a:rPr lang="es-EC" sz="2400" dirty="0" smtClean="0">
                <a:solidFill>
                  <a:schemeClr val="bg1"/>
                </a:solidFill>
              </a:rPr>
              <a:t>Puerta abierta a la inmigración</a:t>
            </a:r>
          </a:p>
          <a:p>
            <a:endParaRPr lang="es-EC" sz="2400" dirty="0" smtClean="0">
              <a:solidFill>
                <a:schemeClr val="bg1"/>
              </a:solidFill>
            </a:endParaRPr>
          </a:p>
          <a:p>
            <a:r>
              <a:rPr lang="es-EC" sz="2400" dirty="0" smtClean="0">
                <a:solidFill>
                  <a:schemeClr val="bg1"/>
                </a:solidFill>
              </a:rPr>
              <a:t>Territorio  </a:t>
            </a:r>
            <a:r>
              <a:rPr lang="es-EC" sz="2400" dirty="0" err="1" smtClean="0">
                <a:solidFill>
                  <a:schemeClr val="bg1"/>
                </a:solidFill>
              </a:rPr>
              <a:t>Pluricultural</a:t>
            </a:r>
            <a:endParaRPr lang="es-EC" sz="2400" dirty="0">
              <a:solidFill>
                <a:schemeClr val="bg1"/>
              </a:solidFill>
            </a:endParaRPr>
          </a:p>
        </p:txBody>
      </p:sp>
    </p:spTree>
    <p:extLst>
      <p:ext uri="{BB962C8B-B14F-4D97-AF65-F5344CB8AC3E}">
        <p14:creationId xmlns:p14="http://schemas.microsoft.com/office/powerpoint/2010/main" xmlns="" val="30944927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solidFill>
                  <a:srgbClr val="FFC000"/>
                </a:solidFill>
              </a:rPr>
              <a:t>Aspecto Demográfico</a:t>
            </a:r>
            <a:endParaRPr lang="es-EC" dirty="0"/>
          </a:p>
        </p:txBody>
      </p:sp>
      <p:sp>
        <p:nvSpPr>
          <p:cNvPr id="3" name="2 Marcador de contenido"/>
          <p:cNvSpPr>
            <a:spLocks noGrp="1"/>
          </p:cNvSpPr>
          <p:nvPr>
            <p:ph idx="1"/>
          </p:nvPr>
        </p:nvSpPr>
        <p:spPr>
          <a:xfrm>
            <a:off x="457200" y="1340768"/>
            <a:ext cx="8229600" cy="4785395"/>
          </a:xfrm>
        </p:spPr>
        <p:txBody>
          <a:bodyPr>
            <a:normAutofit/>
          </a:bodyPr>
          <a:lstStyle/>
          <a:p>
            <a:endParaRPr lang="es-EC" sz="2400" dirty="0" smtClean="0">
              <a:solidFill>
                <a:schemeClr val="bg1"/>
              </a:solidFill>
            </a:endParaRPr>
          </a:p>
          <a:p>
            <a:r>
              <a:rPr lang="es-EC" sz="2400" dirty="0" smtClean="0">
                <a:solidFill>
                  <a:schemeClr val="bg1"/>
                </a:solidFill>
              </a:rPr>
              <a:t>Soberanía para autogobernarse </a:t>
            </a:r>
          </a:p>
          <a:p>
            <a:endParaRPr lang="es-EC" sz="2400" dirty="0" smtClean="0">
              <a:solidFill>
                <a:schemeClr val="bg1"/>
              </a:solidFill>
            </a:endParaRPr>
          </a:p>
          <a:p>
            <a:endParaRPr lang="es-EC" sz="2400" dirty="0" smtClean="0">
              <a:solidFill>
                <a:schemeClr val="bg1"/>
              </a:solidFill>
            </a:endParaRPr>
          </a:p>
          <a:p>
            <a:r>
              <a:rPr lang="es-EC" sz="2400" dirty="0" smtClean="0">
                <a:solidFill>
                  <a:schemeClr val="bg1"/>
                </a:solidFill>
              </a:rPr>
              <a:t>Posee competencias muy amplias:</a:t>
            </a:r>
          </a:p>
          <a:p>
            <a:pPr>
              <a:buNone/>
            </a:pPr>
            <a:r>
              <a:rPr lang="es-EC" sz="2400" dirty="0" smtClean="0">
                <a:solidFill>
                  <a:schemeClr val="bg1"/>
                </a:solidFill>
              </a:rPr>
              <a:t>	Servicio social, </a:t>
            </a:r>
            <a:r>
              <a:rPr lang="es-EC" sz="2400" dirty="0" smtClean="0">
                <a:solidFill>
                  <a:schemeClr val="bg1"/>
                </a:solidFill>
              </a:rPr>
              <a:t>salud y seguridad </a:t>
            </a:r>
            <a:r>
              <a:rPr lang="es-EC" sz="2400" dirty="0" smtClean="0">
                <a:solidFill>
                  <a:schemeClr val="bg1"/>
                </a:solidFill>
              </a:rPr>
              <a:t>pública, vivienda, desarrollo económico, </a:t>
            </a:r>
            <a:r>
              <a:rPr lang="es-EC" sz="2400" dirty="0" smtClean="0">
                <a:solidFill>
                  <a:schemeClr val="bg1"/>
                </a:solidFill>
              </a:rPr>
              <a:t>cultura,  </a:t>
            </a:r>
            <a:r>
              <a:rPr lang="es-EC" sz="2400" dirty="0" smtClean="0">
                <a:solidFill>
                  <a:schemeClr val="bg1"/>
                </a:solidFill>
              </a:rPr>
              <a:t>etc.</a:t>
            </a:r>
          </a:p>
          <a:p>
            <a:endParaRPr lang="es-EC" sz="2400" dirty="0" smtClean="0">
              <a:solidFill>
                <a:schemeClr val="bg1"/>
              </a:solidFill>
            </a:endParaRPr>
          </a:p>
          <a:p>
            <a:endParaRPr lang="es-EC" sz="2400" dirty="0" smtClean="0">
              <a:solidFill>
                <a:schemeClr val="bg1"/>
              </a:solidFill>
            </a:endParaRPr>
          </a:p>
          <a:p>
            <a:r>
              <a:rPr lang="es-EC" sz="2400" dirty="0" smtClean="0">
                <a:solidFill>
                  <a:schemeClr val="bg1"/>
                </a:solidFill>
              </a:rPr>
              <a:t>Cada organismo se maneja de manera autónoma</a:t>
            </a:r>
            <a:r>
              <a:rPr lang="es-EC" dirty="0" smtClean="0">
                <a:solidFill>
                  <a:schemeClr val="bg1"/>
                </a:solidFill>
              </a:rPr>
              <a:t>.</a:t>
            </a:r>
            <a:endParaRPr lang="es-EC" dirty="0">
              <a:solidFill>
                <a:schemeClr val="bg1"/>
              </a:solidFill>
            </a:endParaRPr>
          </a:p>
        </p:txBody>
      </p:sp>
    </p:spTree>
    <p:extLst>
      <p:ext uri="{BB962C8B-B14F-4D97-AF65-F5344CB8AC3E}">
        <p14:creationId xmlns:p14="http://schemas.microsoft.com/office/powerpoint/2010/main" xmlns="" val="41904739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solidFill>
                  <a:srgbClr val="FFC000"/>
                </a:solidFill>
              </a:rPr>
              <a:t>Aspecto Demográfico</a:t>
            </a:r>
            <a:endParaRPr lang="es-EC" dirty="0"/>
          </a:p>
        </p:txBody>
      </p:sp>
      <p:sp>
        <p:nvSpPr>
          <p:cNvPr id="3" name="2 Marcador de contenido"/>
          <p:cNvSpPr>
            <a:spLocks noGrp="1"/>
          </p:cNvSpPr>
          <p:nvPr>
            <p:ph idx="1"/>
          </p:nvPr>
        </p:nvSpPr>
        <p:spPr>
          <a:xfrm>
            <a:off x="457200" y="1484784"/>
            <a:ext cx="8229600" cy="4320480"/>
          </a:xfrm>
        </p:spPr>
        <p:txBody>
          <a:bodyPr>
            <a:normAutofit/>
          </a:bodyPr>
          <a:lstStyle/>
          <a:p>
            <a:endParaRPr lang="es-EC" sz="2400" dirty="0" smtClean="0">
              <a:solidFill>
                <a:schemeClr val="bg1"/>
              </a:solidFill>
            </a:endParaRPr>
          </a:p>
          <a:p>
            <a:r>
              <a:rPr lang="es-EC" sz="2400" dirty="0" smtClean="0">
                <a:solidFill>
                  <a:schemeClr val="bg1"/>
                </a:solidFill>
              </a:rPr>
              <a:t>Ciudadanos con descendencia extranjera</a:t>
            </a:r>
          </a:p>
          <a:p>
            <a:pPr>
              <a:buNone/>
            </a:pPr>
            <a:endParaRPr lang="es-EC" sz="2400" dirty="0" smtClean="0">
              <a:solidFill>
                <a:schemeClr val="bg1"/>
              </a:solidFill>
            </a:endParaRPr>
          </a:p>
          <a:p>
            <a:pPr>
              <a:buNone/>
            </a:pPr>
            <a:endParaRPr lang="es-EC" sz="2400" dirty="0" smtClean="0">
              <a:solidFill>
                <a:schemeClr val="bg1"/>
              </a:solidFill>
            </a:endParaRPr>
          </a:p>
          <a:p>
            <a:r>
              <a:rPr lang="es-EC" sz="2400" dirty="0" smtClean="0">
                <a:solidFill>
                  <a:schemeClr val="bg1"/>
                </a:solidFill>
              </a:rPr>
              <a:t>Comunidad Judía la más grande</a:t>
            </a:r>
          </a:p>
          <a:p>
            <a:endParaRPr lang="es-EC" sz="2400" dirty="0" smtClean="0">
              <a:solidFill>
                <a:schemeClr val="bg1"/>
              </a:solidFill>
            </a:endParaRPr>
          </a:p>
          <a:p>
            <a:pPr>
              <a:buNone/>
            </a:pPr>
            <a:endParaRPr lang="es-EC" sz="2400" dirty="0" smtClean="0">
              <a:solidFill>
                <a:schemeClr val="bg1"/>
              </a:solidFill>
            </a:endParaRPr>
          </a:p>
          <a:p>
            <a:r>
              <a:rPr lang="es-EC" sz="2400" dirty="0" smtClean="0">
                <a:solidFill>
                  <a:schemeClr val="bg1"/>
                </a:solidFill>
              </a:rPr>
              <a:t>Nueva York esta comprendida por 5 diferentes distritos:</a:t>
            </a:r>
            <a:endParaRPr lang="es-EC" sz="2400" dirty="0">
              <a:solidFill>
                <a:schemeClr val="bg1"/>
              </a:solidFill>
            </a:endParaRPr>
          </a:p>
        </p:txBody>
      </p:sp>
    </p:spTree>
    <p:extLst>
      <p:ext uri="{BB962C8B-B14F-4D97-AF65-F5344CB8AC3E}">
        <p14:creationId xmlns:p14="http://schemas.microsoft.com/office/powerpoint/2010/main" xmlns="" val="839812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ground-zero1.jpg"/>
          <p:cNvPicPr>
            <a:picLocks noChangeAspect="1"/>
          </p:cNvPicPr>
          <p:nvPr/>
        </p:nvPicPr>
        <p:blipFill>
          <a:blip r:embed="rId2" cstate="print"/>
          <a:stretch>
            <a:fillRect/>
          </a:stretch>
        </p:blipFill>
        <p:spPr>
          <a:xfrm>
            <a:off x="0" y="576064"/>
            <a:ext cx="9144000" cy="5877272"/>
          </a:xfrm>
          <a:prstGeom prst="rect">
            <a:avLst/>
          </a:prstGeom>
        </p:spPr>
      </p:pic>
      <p:pic>
        <p:nvPicPr>
          <p:cNvPr id="9" name="8 Imagen" descr="manhattan7.jpg"/>
          <p:cNvPicPr>
            <a:picLocks noChangeAspect="1"/>
          </p:cNvPicPr>
          <p:nvPr/>
        </p:nvPicPr>
        <p:blipFill>
          <a:blip r:embed="rId3" cstate="print"/>
          <a:stretch>
            <a:fillRect/>
          </a:stretch>
        </p:blipFill>
        <p:spPr>
          <a:xfrm>
            <a:off x="0" y="0"/>
            <a:ext cx="9144000" cy="1628800"/>
          </a:xfrm>
          <a:prstGeom prst="rect">
            <a:avLst/>
          </a:prstGeom>
        </p:spPr>
      </p:pic>
      <p:sp>
        <p:nvSpPr>
          <p:cNvPr id="3" name="2 Marcador de contenido"/>
          <p:cNvSpPr>
            <a:spLocks noGrp="1"/>
          </p:cNvSpPr>
          <p:nvPr>
            <p:ph idx="1"/>
          </p:nvPr>
        </p:nvSpPr>
        <p:spPr>
          <a:xfrm>
            <a:off x="-288032" y="1052736"/>
            <a:ext cx="3347864" cy="604664"/>
          </a:xfrm>
        </p:spPr>
        <p:txBody>
          <a:bodyPr>
            <a:normAutofit fontScale="92500" lnSpcReduction="10000"/>
          </a:bodyPr>
          <a:lstStyle/>
          <a:p>
            <a:pPr algn="ctr">
              <a:buNone/>
            </a:pPr>
            <a:r>
              <a:rPr lang="es-EC" sz="4000" b="1" dirty="0" smtClean="0">
                <a:solidFill>
                  <a:schemeClr val="bg1"/>
                </a:solidFill>
              </a:rPr>
              <a:t>MANHATTAN</a:t>
            </a:r>
          </a:p>
          <a:p>
            <a:pPr algn="ctr">
              <a:buNone/>
            </a:pPr>
            <a:endParaRPr lang="en-GB" b="1"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1826960-vista-a-rea-del-puente-de-brooklyn-de-nueva-york-con-los-edificios.jpg"/>
          <p:cNvPicPr>
            <a:picLocks noChangeAspect="1"/>
          </p:cNvPicPr>
          <p:nvPr/>
        </p:nvPicPr>
        <p:blipFill>
          <a:blip r:embed="rId2" cstate="print"/>
          <a:stretch>
            <a:fillRect/>
          </a:stretch>
        </p:blipFill>
        <p:spPr>
          <a:xfrm>
            <a:off x="4566285" y="0"/>
            <a:ext cx="4577715" cy="6858000"/>
          </a:xfrm>
          <a:prstGeom prst="rect">
            <a:avLst/>
          </a:prstGeom>
        </p:spPr>
      </p:pic>
      <p:sp>
        <p:nvSpPr>
          <p:cNvPr id="7" name="6 CuadroTexto"/>
          <p:cNvSpPr txBox="1"/>
          <p:nvPr/>
        </p:nvSpPr>
        <p:spPr>
          <a:xfrm>
            <a:off x="1187624" y="188640"/>
            <a:ext cx="2448272" cy="661720"/>
          </a:xfrm>
          <a:prstGeom prst="rect">
            <a:avLst/>
          </a:prstGeom>
          <a:noFill/>
        </p:spPr>
        <p:txBody>
          <a:bodyPr wrap="square" rtlCol="0">
            <a:spAutoFit/>
          </a:bodyPr>
          <a:lstStyle/>
          <a:p>
            <a:r>
              <a:rPr lang="es-EC" sz="3700" b="1" dirty="0" smtClean="0">
                <a:solidFill>
                  <a:schemeClr val="bg1"/>
                </a:solidFill>
              </a:rPr>
              <a:t>BROOKLYN</a:t>
            </a:r>
            <a:endParaRPr lang="en-GB" sz="3700" b="1" dirty="0">
              <a:solidFill>
                <a:schemeClr val="bg1"/>
              </a:solidFill>
            </a:endParaRPr>
          </a:p>
        </p:txBody>
      </p:sp>
      <p:sp>
        <p:nvSpPr>
          <p:cNvPr id="10" name="9 CuadroTexto"/>
          <p:cNvSpPr txBox="1"/>
          <p:nvPr/>
        </p:nvSpPr>
        <p:spPr>
          <a:xfrm>
            <a:off x="4644008" y="6237312"/>
            <a:ext cx="2021387" cy="369332"/>
          </a:xfrm>
          <a:prstGeom prst="rect">
            <a:avLst/>
          </a:prstGeom>
          <a:noFill/>
        </p:spPr>
        <p:txBody>
          <a:bodyPr wrap="none" rtlCol="0">
            <a:spAutoFit/>
          </a:bodyPr>
          <a:lstStyle/>
          <a:p>
            <a:r>
              <a:rPr lang="es-EC" dirty="0" smtClean="0"/>
              <a:t>Puente de Brooklyn</a:t>
            </a:r>
            <a:endParaRPr lang="en-GB" dirty="0"/>
          </a:p>
        </p:txBody>
      </p:sp>
      <p:pic>
        <p:nvPicPr>
          <p:cNvPr id="11" name="10 Imagen" descr="Santa_Fe_Grill_Brooklyn_NY.jpg"/>
          <p:cNvPicPr>
            <a:picLocks noChangeAspect="1"/>
          </p:cNvPicPr>
          <p:nvPr/>
        </p:nvPicPr>
        <p:blipFill>
          <a:blip r:embed="rId3" cstate="print"/>
          <a:stretch>
            <a:fillRect/>
          </a:stretch>
        </p:blipFill>
        <p:spPr>
          <a:xfrm>
            <a:off x="689710" y="856738"/>
            <a:ext cx="3234218" cy="3796398"/>
          </a:xfrm>
          <a:prstGeom prst="rect">
            <a:avLst/>
          </a:prstGeom>
        </p:spPr>
      </p:pic>
      <p:pic>
        <p:nvPicPr>
          <p:cNvPr id="9" name="8 Imagen" descr="Brooklyn_Bridge_at_Night.jpg"/>
          <p:cNvPicPr>
            <a:picLocks noChangeAspect="1"/>
          </p:cNvPicPr>
          <p:nvPr/>
        </p:nvPicPr>
        <p:blipFill>
          <a:blip r:embed="rId4" cstate="print"/>
          <a:stretch>
            <a:fillRect/>
          </a:stretch>
        </p:blipFill>
        <p:spPr>
          <a:xfrm>
            <a:off x="323528" y="4338409"/>
            <a:ext cx="3851920" cy="251959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8 Grupo"/>
          <p:cNvGrpSpPr/>
          <p:nvPr/>
        </p:nvGrpSpPr>
        <p:grpSpPr>
          <a:xfrm>
            <a:off x="4929190" y="1071545"/>
            <a:ext cx="3429024" cy="2571769"/>
            <a:chOff x="5805857" y="714356"/>
            <a:chExt cx="3143271" cy="2357454"/>
          </a:xfrm>
        </p:grpSpPr>
        <p:pic>
          <p:nvPicPr>
            <p:cNvPr id="6" name="5 Imagen" descr="queens1.jpg"/>
            <p:cNvPicPr>
              <a:picLocks noChangeAspect="1"/>
            </p:cNvPicPr>
            <p:nvPr/>
          </p:nvPicPr>
          <p:blipFill>
            <a:blip r:embed="rId2" cstate="print"/>
            <a:stretch>
              <a:fillRect/>
            </a:stretch>
          </p:blipFill>
          <p:spPr>
            <a:xfrm>
              <a:off x="5805857" y="714356"/>
              <a:ext cx="3143271" cy="23574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4 CuadroTexto"/>
            <p:cNvSpPr txBox="1"/>
            <p:nvPr/>
          </p:nvSpPr>
          <p:spPr>
            <a:xfrm>
              <a:off x="7115553" y="714357"/>
              <a:ext cx="1573892" cy="369332"/>
            </a:xfrm>
            <a:prstGeom prst="rect">
              <a:avLst/>
            </a:prstGeom>
            <a:noFill/>
          </p:spPr>
          <p:txBody>
            <a:bodyPr wrap="none" rtlCol="0">
              <a:spAutoFit/>
            </a:bodyPr>
            <a:lstStyle/>
            <a:p>
              <a:r>
                <a:rPr lang="es-EC" dirty="0" smtClean="0"/>
                <a:t>Parque Corona</a:t>
              </a:r>
              <a:endParaRPr lang="es-EC" dirty="0"/>
            </a:p>
          </p:txBody>
        </p:sp>
      </p:grpSp>
      <p:grpSp>
        <p:nvGrpSpPr>
          <p:cNvPr id="3" name="13 Grupo"/>
          <p:cNvGrpSpPr/>
          <p:nvPr/>
        </p:nvGrpSpPr>
        <p:grpSpPr>
          <a:xfrm>
            <a:off x="2428860" y="3790256"/>
            <a:ext cx="4431404" cy="2996306"/>
            <a:chOff x="2643174" y="3790256"/>
            <a:chExt cx="4431404" cy="2996306"/>
          </a:xfrm>
        </p:grpSpPr>
        <p:pic>
          <p:nvPicPr>
            <p:cNvPr id="8" name="7 Imagen" descr="Queens-2.jpg"/>
            <p:cNvPicPr>
              <a:picLocks noChangeAspect="1"/>
            </p:cNvPicPr>
            <p:nvPr/>
          </p:nvPicPr>
          <p:blipFill>
            <a:blip r:embed="rId3" cstate="print"/>
            <a:stretch>
              <a:fillRect/>
            </a:stretch>
          </p:blipFill>
          <p:spPr>
            <a:xfrm>
              <a:off x="2643174" y="3790256"/>
              <a:ext cx="4431404" cy="29963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6 CuadroTexto"/>
            <p:cNvSpPr txBox="1"/>
            <p:nvPr/>
          </p:nvSpPr>
          <p:spPr>
            <a:xfrm>
              <a:off x="4572000" y="4000504"/>
              <a:ext cx="1856559" cy="336759"/>
            </a:xfrm>
            <a:prstGeom prst="rect">
              <a:avLst/>
            </a:prstGeom>
            <a:noFill/>
          </p:spPr>
          <p:txBody>
            <a:bodyPr wrap="none" rtlCol="0">
              <a:spAutoFit/>
            </a:bodyPr>
            <a:lstStyle/>
            <a:p>
              <a:r>
                <a:rPr lang="es-EC" dirty="0" smtClean="0"/>
                <a:t>Estadio de los </a:t>
              </a:r>
              <a:r>
                <a:rPr lang="es-EC" dirty="0" err="1" smtClean="0"/>
                <a:t>Lakes</a:t>
              </a:r>
              <a:endParaRPr lang="es-EC" dirty="0"/>
            </a:p>
          </p:txBody>
        </p:sp>
      </p:grpSp>
      <p:grpSp>
        <p:nvGrpSpPr>
          <p:cNvPr id="9" name="11 Grupo"/>
          <p:cNvGrpSpPr/>
          <p:nvPr/>
        </p:nvGrpSpPr>
        <p:grpSpPr>
          <a:xfrm>
            <a:off x="498892" y="1071546"/>
            <a:ext cx="3867940" cy="2571768"/>
            <a:chOff x="928662" y="1000108"/>
            <a:chExt cx="3438169" cy="2286016"/>
          </a:xfrm>
        </p:grpSpPr>
        <p:pic>
          <p:nvPicPr>
            <p:cNvPr id="4" name="3 Imagen" descr="queens.jpg"/>
            <p:cNvPicPr>
              <a:picLocks noChangeAspect="1"/>
            </p:cNvPicPr>
            <p:nvPr/>
          </p:nvPicPr>
          <p:blipFill>
            <a:blip r:embed="rId4" cstate="print"/>
            <a:stretch>
              <a:fillRect/>
            </a:stretch>
          </p:blipFill>
          <p:spPr>
            <a:xfrm>
              <a:off x="928662" y="1000108"/>
              <a:ext cx="3438169" cy="22860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9 CuadroTexto"/>
            <p:cNvSpPr txBox="1"/>
            <p:nvPr/>
          </p:nvSpPr>
          <p:spPr>
            <a:xfrm>
              <a:off x="2136186" y="1000108"/>
              <a:ext cx="2024465" cy="369332"/>
            </a:xfrm>
            <a:prstGeom prst="rect">
              <a:avLst/>
            </a:prstGeom>
            <a:noFill/>
          </p:spPr>
          <p:txBody>
            <a:bodyPr wrap="none" rtlCol="0">
              <a:spAutoFit/>
            </a:bodyPr>
            <a:lstStyle/>
            <a:p>
              <a:r>
                <a:rPr lang="es-EC" dirty="0" smtClean="0"/>
                <a:t>Cementerio </a:t>
              </a:r>
              <a:r>
                <a:rPr lang="es-EC" dirty="0" err="1" smtClean="0"/>
                <a:t>Calvary</a:t>
              </a:r>
              <a:endParaRPr lang="es-EC" dirty="0"/>
            </a:p>
          </p:txBody>
        </p:sp>
      </p:grpSp>
      <p:sp>
        <p:nvSpPr>
          <p:cNvPr id="11" name="10 CuadroTexto"/>
          <p:cNvSpPr txBox="1"/>
          <p:nvPr/>
        </p:nvSpPr>
        <p:spPr>
          <a:xfrm>
            <a:off x="3071802" y="285728"/>
            <a:ext cx="2286016" cy="661720"/>
          </a:xfrm>
          <a:prstGeom prst="rect">
            <a:avLst/>
          </a:prstGeom>
          <a:noFill/>
        </p:spPr>
        <p:txBody>
          <a:bodyPr wrap="square" rtlCol="0">
            <a:spAutoFit/>
          </a:bodyPr>
          <a:lstStyle/>
          <a:p>
            <a:pPr algn="ctr"/>
            <a:r>
              <a:rPr lang="es-EC" sz="3700" b="1" dirty="0" smtClean="0">
                <a:solidFill>
                  <a:schemeClr val="bg1"/>
                </a:solidFill>
              </a:rPr>
              <a:t>QUEENS</a:t>
            </a:r>
            <a:endParaRPr lang="es-EC" sz="3700"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bronx2.JPG"/>
          <p:cNvPicPr>
            <a:picLocks noChangeAspect="1"/>
          </p:cNvPicPr>
          <p:nvPr/>
        </p:nvPicPr>
        <p:blipFill>
          <a:blip r:embed="rId2" cstate="print"/>
          <a:stretch>
            <a:fillRect/>
          </a:stretch>
        </p:blipFill>
        <p:spPr>
          <a:xfrm>
            <a:off x="2857488" y="2546673"/>
            <a:ext cx="6143636" cy="40970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4 Imagen" descr="bronx3.jpg"/>
          <p:cNvPicPr>
            <a:picLocks noChangeAspect="1"/>
          </p:cNvPicPr>
          <p:nvPr/>
        </p:nvPicPr>
        <p:blipFill>
          <a:blip r:embed="rId3" cstate="print"/>
          <a:stretch>
            <a:fillRect/>
          </a:stretch>
        </p:blipFill>
        <p:spPr>
          <a:xfrm>
            <a:off x="142844" y="928670"/>
            <a:ext cx="3718684" cy="30304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6 CuadroTexto"/>
          <p:cNvSpPr txBox="1"/>
          <p:nvPr/>
        </p:nvSpPr>
        <p:spPr>
          <a:xfrm>
            <a:off x="5572132" y="1000108"/>
            <a:ext cx="1608325" cy="661720"/>
          </a:xfrm>
          <a:prstGeom prst="rect">
            <a:avLst/>
          </a:prstGeom>
          <a:noFill/>
        </p:spPr>
        <p:txBody>
          <a:bodyPr wrap="none" rtlCol="0">
            <a:spAutoFit/>
          </a:bodyPr>
          <a:lstStyle/>
          <a:p>
            <a:r>
              <a:rPr lang="es-EC" sz="3700" b="1" dirty="0" smtClean="0">
                <a:solidFill>
                  <a:schemeClr val="bg1"/>
                </a:solidFill>
              </a:rPr>
              <a:t>BRONX</a:t>
            </a:r>
            <a:endParaRPr lang="es-EC" sz="37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staten island.jpg"/>
          <p:cNvPicPr>
            <a:picLocks noChangeAspect="1"/>
          </p:cNvPicPr>
          <p:nvPr/>
        </p:nvPicPr>
        <p:blipFill>
          <a:blip r:embed="rId2" cstate="print"/>
          <a:stretch>
            <a:fillRect/>
          </a:stretch>
        </p:blipFill>
        <p:spPr>
          <a:xfrm>
            <a:off x="5715008" y="3786190"/>
            <a:ext cx="3143272" cy="2092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4 Imagen" descr="Staten Island 3.jpg"/>
          <p:cNvPicPr>
            <a:picLocks noChangeAspect="1"/>
          </p:cNvPicPr>
          <p:nvPr/>
        </p:nvPicPr>
        <p:blipFill>
          <a:blip r:embed="rId3" cstate="print"/>
          <a:stretch>
            <a:fillRect/>
          </a:stretch>
        </p:blipFill>
        <p:spPr>
          <a:xfrm>
            <a:off x="5715008" y="1357298"/>
            <a:ext cx="3143272" cy="235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5 Imagen" descr="Staten_Island_Ferry_terminal_crop.jpg"/>
          <p:cNvPicPr>
            <a:picLocks noChangeAspect="1"/>
          </p:cNvPicPr>
          <p:nvPr/>
        </p:nvPicPr>
        <p:blipFill>
          <a:blip r:embed="rId4" cstate="print"/>
          <a:stretch>
            <a:fillRect/>
          </a:stretch>
        </p:blipFill>
        <p:spPr>
          <a:xfrm>
            <a:off x="214282" y="2000240"/>
            <a:ext cx="5351574" cy="3429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7 CuadroTexto"/>
          <p:cNvSpPr txBox="1"/>
          <p:nvPr/>
        </p:nvSpPr>
        <p:spPr>
          <a:xfrm>
            <a:off x="1643042" y="571480"/>
            <a:ext cx="3189848" cy="661720"/>
          </a:xfrm>
          <a:prstGeom prst="rect">
            <a:avLst/>
          </a:prstGeom>
          <a:noFill/>
        </p:spPr>
        <p:txBody>
          <a:bodyPr wrap="none" rtlCol="0">
            <a:spAutoFit/>
          </a:bodyPr>
          <a:lstStyle/>
          <a:p>
            <a:r>
              <a:rPr lang="es-EC" sz="3700" b="1" dirty="0" smtClean="0">
                <a:solidFill>
                  <a:schemeClr val="bg1"/>
                </a:solidFill>
              </a:rPr>
              <a:t>STATEN ISLAND</a:t>
            </a:r>
            <a:endParaRPr lang="es-EC" sz="3700" b="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96908"/>
          </a:xfrm>
        </p:spPr>
        <p:txBody>
          <a:bodyPr/>
          <a:lstStyle/>
          <a:p>
            <a:pPr algn="l"/>
            <a:r>
              <a:rPr lang="es-EC" dirty="0" smtClean="0">
                <a:solidFill>
                  <a:srgbClr val="FFC000"/>
                </a:solidFill>
              </a:rPr>
              <a:t>Aspecto Psicológico y Social</a:t>
            </a:r>
            <a:endParaRPr lang="es-EC" dirty="0">
              <a:solidFill>
                <a:srgbClr val="FFC000"/>
              </a:solidFill>
            </a:endParaRPr>
          </a:p>
        </p:txBody>
      </p:sp>
      <p:sp>
        <p:nvSpPr>
          <p:cNvPr id="3" name="2 Marcador de contenido"/>
          <p:cNvSpPr>
            <a:spLocks noGrp="1"/>
          </p:cNvSpPr>
          <p:nvPr>
            <p:ph idx="1"/>
          </p:nvPr>
        </p:nvSpPr>
        <p:spPr>
          <a:xfrm>
            <a:off x="500034" y="1142984"/>
            <a:ext cx="8229600" cy="4643469"/>
          </a:xfrm>
        </p:spPr>
        <p:txBody>
          <a:bodyPr>
            <a:normAutofit fontScale="92500" lnSpcReduction="10000"/>
          </a:bodyPr>
          <a:lstStyle/>
          <a:p>
            <a:r>
              <a:rPr lang="es-EC" dirty="0" smtClean="0">
                <a:solidFill>
                  <a:schemeClr val="bg1"/>
                </a:solidFill>
              </a:rPr>
              <a:t>Neoyorquinos sociedad alternativa, estado de ánimo distintos.</a:t>
            </a:r>
          </a:p>
          <a:p>
            <a:endParaRPr lang="es-EC" dirty="0" smtClean="0">
              <a:solidFill>
                <a:schemeClr val="bg1"/>
              </a:solidFill>
            </a:endParaRPr>
          </a:p>
          <a:p>
            <a:r>
              <a:rPr lang="es-EC" dirty="0" err="1" smtClean="0">
                <a:solidFill>
                  <a:schemeClr val="bg1"/>
                </a:solidFill>
              </a:rPr>
              <a:t>Elwyn</a:t>
            </a:r>
            <a:r>
              <a:rPr lang="es-EC" dirty="0" smtClean="0">
                <a:solidFill>
                  <a:schemeClr val="bg1"/>
                </a:solidFill>
              </a:rPr>
              <a:t> Brooks White, 3 tipos de neoyorquinos:</a:t>
            </a:r>
          </a:p>
          <a:p>
            <a:pPr lvl="1"/>
            <a:r>
              <a:rPr lang="es-EC" dirty="0" smtClean="0">
                <a:solidFill>
                  <a:schemeClr val="bg1"/>
                </a:solidFill>
              </a:rPr>
              <a:t>El New </a:t>
            </a:r>
            <a:r>
              <a:rPr lang="es-EC" dirty="0" err="1" smtClean="0">
                <a:solidFill>
                  <a:schemeClr val="bg1"/>
                </a:solidFill>
              </a:rPr>
              <a:t>Yorker</a:t>
            </a:r>
            <a:endParaRPr lang="es-EC" dirty="0" smtClean="0">
              <a:solidFill>
                <a:schemeClr val="bg1"/>
              </a:solidFill>
            </a:endParaRPr>
          </a:p>
          <a:p>
            <a:pPr lvl="1"/>
            <a:r>
              <a:rPr lang="es-EC" dirty="0" smtClean="0">
                <a:solidFill>
                  <a:schemeClr val="bg1"/>
                </a:solidFill>
              </a:rPr>
              <a:t>El Viajero</a:t>
            </a:r>
          </a:p>
          <a:p>
            <a:pPr lvl="1"/>
            <a:r>
              <a:rPr lang="es-EC" dirty="0" smtClean="0">
                <a:solidFill>
                  <a:schemeClr val="bg1"/>
                </a:solidFill>
              </a:rPr>
              <a:t>El Buscador</a:t>
            </a:r>
          </a:p>
          <a:p>
            <a:pPr lvl="1">
              <a:buNone/>
            </a:pPr>
            <a:endParaRPr lang="es-EC" dirty="0" smtClean="0">
              <a:solidFill>
                <a:schemeClr val="bg1"/>
              </a:solidFill>
            </a:endParaRPr>
          </a:p>
          <a:p>
            <a:pPr lvl="1">
              <a:buNone/>
            </a:pPr>
            <a:r>
              <a:rPr lang="es-EC" sz="3200" dirty="0" smtClean="0">
                <a:solidFill>
                  <a:schemeClr val="bg1"/>
                </a:solidFill>
              </a:rPr>
              <a:t>Estudios de la Universidad de Cambridge, Mapas de Personalidad</a:t>
            </a:r>
          </a:p>
          <a:p>
            <a:pPr lvl="1">
              <a:buNone/>
            </a:pPr>
            <a:endParaRPr lang="es-EC" dirty="0" smtClean="0">
              <a:solidFill>
                <a:schemeClr val="bg1"/>
              </a:solidFill>
            </a:endParaRPr>
          </a:p>
          <a:p>
            <a:pPr lvl="1">
              <a:buNone/>
            </a:pPr>
            <a:endParaRPr lang="es-EC" dirty="0" smtClean="0">
              <a:solidFill>
                <a:schemeClr val="bg1"/>
              </a:solidFill>
            </a:endParaRPr>
          </a:p>
        </p:txBody>
      </p:sp>
      <p:sp>
        <p:nvSpPr>
          <p:cNvPr id="4" name="3 CuadroTexto"/>
          <p:cNvSpPr txBox="1"/>
          <p:nvPr/>
        </p:nvSpPr>
        <p:spPr>
          <a:xfrm>
            <a:off x="539552" y="5877272"/>
            <a:ext cx="7776864" cy="861774"/>
          </a:xfrm>
          <a:prstGeom prst="rect">
            <a:avLst/>
          </a:prstGeom>
          <a:noFill/>
        </p:spPr>
        <p:txBody>
          <a:bodyPr wrap="square" rtlCol="0">
            <a:spAutoFit/>
          </a:bodyPr>
          <a:lstStyle/>
          <a:p>
            <a:pPr algn="ctr"/>
            <a:r>
              <a:rPr lang="es-EC" sz="2500" b="1" dirty="0" smtClean="0">
                <a:solidFill>
                  <a:srgbClr val="FF0000"/>
                </a:solidFill>
              </a:rPr>
              <a:t>Rasgos: ansiedad, estrés, propensas a sufrir complicaciones cardiacas y al cáncer</a:t>
            </a:r>
            <a:endParaRPr lang="en-GB" sz="2500" b="1"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256"/>
            <a:ext cx="8229600" cy="1143000"/>
          </a:xfrm>
        </p:spPr>
        <p:txBody>
          <a:bodyPr>
            <a:normAutofit/>
          </a:bodyPr>
          <a:lstStyle/>
          <a:p>
            <a:r>
              <a:rPr lang="es-EC" sz="3200" b="1" dirty="0">
                <a:solidFill>
                  <a:srgbClr val="FFC000"/>
                </a:solidFill>
              </a:rPr>
              <a:t>ORIGEN DEL ESTILO DE MEZCLA NUEVA YORK</a:t>
            </a:r>
          </a:p>
        </p:txBody>
      </p:sp>
      <p:sp>
        <p:nvSpPr>
          <p:cNvPr id="3" name="2 Marcador de contenido"/>
          <p:cNvSpPr>
            <a:spLocks noGrp="1"/>
          </p:cNvSpPr>
          <p:nvPr>
            <p:ph idx="1"/>
          </p:nvPr>
        </p:nvSpPr>
        <p:spPr>
          <a:xfrm>
            <a:off x="539552" y="991269"/>
            <a:ext cx="7920880" cy="4525963"/>
          </a:xfrm>
        </p:spPr>
        <p:txBody>
          <a:bodyPr>
            <a:normAutofit/>
          </a:bodyPr>
          <a:lstStyle/>
          <a:p>
            <a:pPr algn="ctr">
              <a:buNone/>
            </a:pPr>
            <a:r>
              <a:rPr lang="es-EC" sz="2400" b="1" dirty="0">
                <a:solidFill>
                  <a:schemeClr val="bg1"/>
                </a:solidFill>
              </a:rPr>
              <a:t>”Un buen equilibrio comienza con buen arreglo</a:t>
            </a:r>
            <a:r>
              <a:rPr lang="es-EC" sz="2400" b="1" dirty="0" smtClean="0">
                <a:solidFill>
                  <a:schemeClr val="bg1"/>
                </a:solidFill>
              </a:rPr>
              <a:t>"</a:t>
            </a:r>
            <a:endParaRPr lang="es-EC" sz="2400" b="1" dirty="0">
              <a:solidFill>
                <a:schemeClr val="bg1"/>
              </a:solidFill>
            </a:endParaRPr>
          </a:p>
          <a:p>
            <a:pPr marL="0" indent="0" algn="just">
              <a:buNone/>
            </a:pPr>
            <a:endParaRPr lang="es-EC" sz="2400" dirty="0">
              <a:solidFill>
                <a:schemeClr val="bg1"/>
              </a:solidFill>
            </a:endParaRPr>
          </a:p>
          <a:p>
            <a:pPr algn="just"/>
            <a:r>
              <a:rPr lang="es-EC" sz="2400" dirty="0">
                <a:solidFill>
                  <a:schemeClr val="bg1"/>
                </a:solidFill>
              </a:rPr>
              <a:t>Cuando dos instrumentos tocan  esencialmente la misma banda de frecuencias en el mismo volumen, al mismo tiempo, el resultado es una lucha por la atención.  </a:t>
            </a:r>
          </a:p>
          <a:p>
            <a:endParaRPr lang="es-EC" dirty="0"/>
          </a:p>
        </p:txBody>
      </p:sp>
      <p:sp>
        <p:nvSpPr>
          <p:cNvPr id="4" name="3 Rectángulo"/>
          <p:cNvSpPr/>
          <p:nvPr/>
        </p:nvSpPr>
        <p:spPr>
          <a:xfrm>
            <a:off x="395536" y="3789040"/>
            <a:ext cx="8064896" cy="1384995"/>
          </a:xfrm>
          <a:prstGeom prst="rect">
            <a:avLst/>
          </a:prstGeom>
        </p:spPr>
        <p:txBody>
          <a:bodyPr wrap="square">
            <a:spAutoFit/>
          </a:bodyPr>
          <a:lstStyle/>
          <a:p>
            <a:pPr algn="just"/>
            <a:r>
              <a:rPr lang="es-EC" sz="2800" b="1" i="1" dirty="0" smtClean="0">
                <a:solidFill>
                  <a:schemeClr val="bg1"/>
                </a:solidFill>
              </a:rPr>
              <a:t>«Los </a:t>
            </a:r>
            <a:r>
              <a:rPr lang="es-EC" sz="2800" b="1" i="1" dirty="0">
                <a:solidFill>
                  <a:schemeClr val="bg1"/>
                </a:solidFill>
              </a:rPr>
              <a:t>criterios de Mezcla aparecieron con nuevas tendencias musicales a finales de los años 70´s y a inicios de los años </a:t>
            </a:r>
            <a:r>
              <a:rPr lang="es-EC" sz="2800" b="1" i="1" dirty="0" smtClean="0">
                <a:solidFill>
                  <a:schemeClr val="bg1"/>
                </a:solidFill>
              </a:rPr>
              <a:t>80’s.»</a:t>
            </a:r>
            <a:endParaRPr lang="es-EC" sz="2800" b="1" i="1" dirty="0">
              <a:solidFill>
                <a:schemeClr val="bg1"/>
              </a:solidFill>
            </a:endParaRPr>
          </a:p>
        </p:txBody>
      </p:sp>
    </p:spTree>
    <p:extLst>
      <p:ext uri="{BB962C8B-B14F-4D97-AF65-F5344CB8AC3E}">
        <p14:creationId xmlns:p14="http://schemas.microsoft.com/office/powerpoint/2010/main" xmlns="" val="39943687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171400"/>
            <a:ext cx="8229600" cy="6813376"/>
          </a:xfrm>
        </p:spPr>
        <p:txBody>
          <a:bodyPr>
            <a:normAutofit/>
          </a:bodyPr>
          <a:lstStyle/>
          <a:p>
            <a:pPr algn="just">
              <a:buNone/>
            </a:pPr>
            <a:endParaRPr lang="es-EC" sz="2400" i="1" dirty="0" smtClean="0">
              <a:solidFill>
                <a:schemeClr val="bg1"/>
              </a:solidFill>
            </a:endParaRPr>
          </a:p>
          <a:p>
            <a:pPr algn="just"/>
            <a:r>
              <a:rPr lang="es-EC" sz="2400" b="1" dirty="0" smtClean="0">
                <a:solidFill>
                  <a:schemeClr val="bg1"/>
                </a:solidFill>
              </a:rPr>
              <a:t>El </a:t>
            </a:r>
            <a:r>
              <a:rPr lang="es-EC" sz="2400" b="1" i="1" dirty="0" smtClean="0">
                <a:solidFill>
                  <a:schemeClr val="bg1"/>
                </a:solidFill>
              </a:rPr>
              <a:t>New York Style </a:t>
            </a:r>
            <a:r>
              <a:rPr lang="es-EC" sz="2400" i="1" dirty="0" smtClean="0">
                <a:solidFill>
                  <a:schemeClr val="bg1"/>
                </a:solidFill>
              </a:rPr>
              <a:t>: no es solo un estilo de mezcla</a:t>
            </a:r>
            <a:r>
              <a:rPr lang="es-EC" sz="2400" b="1" i="1" dirty="0" smtClean="0">
                <a:solidFill>
                  <a:schemeClr val="bg1"/>
                </a:solidFill>
              </a:rPr>
              <a:t>,  </a:t>
            </a:r>
            <a:r>
              <a:rPr lang="es-EC" sz="2400" b="1" dirty="0" smtClean="0">
                <a:solidFill>
                  <a:schemeClr val="bg1"/>
                </a:solidFill>
              </a:rPr>
              <a:t>identidad sonora y musical </a:t>
            </a:r>
            <a:r>
              <a:rPr lang="es-EC" sz="2400" dirty="0" smtClean="0">
                <a:solidFill>
                  <a:schemeClr val="bg1"/>
                </a:solidFill>
              </a:rPr>
              <a:t>de una región, perteneciente a la ciudad más grande en los Estados Unidos</a:t>
            </a:r>
          </a:p>
          <a:p>
            <a:pPr algn="just"/>
            <a:endParaRPr lang="es-EC" sz="2400" dirty="0" smtClean="0">
              <a:solidFill>
                <a:schemeClr val="bg1"/>
              </a:solidFill>
            </a:endParaRPr>
          </a:p>
          <a:p>
            <a:pPr algn="just"/>
            <a:r>
              <a:rPr lang="es-EC" sz="2400" dirty="0" smtClean="0">
                <a:solidFill>
                  <a:schemeClr val="bg1"/>
                </a:solidFill>
              </a:rPr>
              <a:t>Mezcla en Paralelo: se refiere compresión y atenuación de una mezcla en todos sus canales, se duplican las pistas de baterías y se las comprime por separado para luego unir todo en el máster.</a:t>
            </a:r>
          </a:p>
          <a:p>
            <a:pPr algn="just"/>
            <a:endParaRPr lang="es-EC" dirty="0"/>
          </a:p>
        </p:txBody>
      </p:sp>
      <p:pic>
        <p:nvPicPr>
          <p:cNvPr id="2052" name="Picture 4" descr="D:\Andres personal\Espol\Diseño de sonido\tesis\Ray_c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3861048"/>
            <a:ext cx="3962605" cy="2957512"/>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D:\Andres personal\Espol\Diseño de sonido\tesis\bb_king.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1800" y="4580182"/>
            <a:ext cx="2808311" cy="2277818"/>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D:\Andres personal\Espol\Diseño de sonido\tesis\el rey.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15602" y="4437112"/>
            <a:ext cx="3264910" cy="240341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1331640" y="3683496"/>
            <a:ext cx="2448272" cy="369332"/>
          </a:xfrm>
          <a:prstGeom prst="rect">
            <a:avLst/>
          </a:prstGeom>
          <a:noFill/>
        </p:spPr>
        <p:txBody>
          <a:bodyPr wrap="square" rtlCol="0">
            <a:spAutoFit/>
          </a:bodyPr>
          <a:lstStyle/>
          <a:p>
            <a:r>
              <a:rPr lang="es-EC" dirty="0" err="1" smtClean="0">
                <a:solidFill>
                  <a:schemeClr val="bg1"/>
                </a:solidFill>
                <a:latin typeface="Mistral" pitchFamily="66" charset="0"/>
              </a:rPr>
              <a:t>Ray</a:t>
            </a:r>
            <a:r>
              <a:rPr lang="es-EC" dirty="0" smtClean="0">
                <a:solidFill>
                  <a:schemeClr val="bg1"/>
                </a:solidFill>
                <a:latin typeface="Mistral" pitchFamily="66" charset="0"/>
              </a:rPr>
              <a:t> Charles</a:t>
            </a:r>
            <a:endParaRPr lang="es-EC" dirty="0">
              <a:solidFill>
                <a:schemeClr val="bg1"/>
              </a:solidFill>
              <a:latin typeface="Mistral" pitchFamily="66" charset="0"/>
            </a:endParaRPr>
          </a:p>
        </p:txBody>
      </p:sp>
      <p:sp>
        <p:nvSpPr>
          <p:cNvPr id="8" name="7 CuadroTexto"/>
          <p:cNvSpPr txBox="1"/>
          <p:nvPr/>
        </p:nvSpPr>
        <p:spPr>
          <a:xfrm>
            <a:off x="2843808" y="4941168"/>
            <a:ext cx="2448272" cy="369332"/>
          </a:xfrm>
          <a:prstGeom prst="rect">
            <a:avLst/>
          </a:prstGeom>
          <a:noFill/>
        </p:spPr>
        <p:txBody>
          <a:bodyPr wrap="square" rtlCol="0">
            <a:spAutoFit/>
          </a:bodyPr>
          <a:lstStyle/>
          <a:p>
            <a:r>
              <a:rPr lang="es-EC" dirty="0" smtClean="0">
                <a:solidFill>
                  <a:schemeClr val="bg1"/>
                </a:solidFill>
                <a:latin typeface="Mistral" pitchFamily="66" charset="0"/>
              </a:rPr>
              <a:t>B.B. King</a:t>
            </a:r>
            <a:endParaRPr lang="es-EC" dirty="0">
              <a:solidFill>
                <a:schemeClr val="bg1"/>
              </a:solidFill>
              <a:latin typeface="Mistral" pitchFamily="66" charset="0"/>
            </a:endParaRPr>
          </a:p>
        </p:txBody>
      </p:sp>
      <p:sp>
        <p:nvSpPr>
          <p:cNvPr id="9" name="8 CuadroTexto"/>
          <p:cNvSpPr txBox="1"/>
          <p:nvPr/>
        </p:nvSpPr>
        <p:spPr>
          <a:xfrm>
            <a:off x="6300192" y="4715852"/>
            <a:ext cx="2448272" cy="369332"/>
          </a:xfrm>
          <a:prstGeom prst="rect">
            <a:avLst/>
          </a:prstGeom>
          <a:noFill/>
        </p:spPr>
        <p:txBody>
          <a:bodyPr wrap="square" rtlCol="0">
            <a:spAutoFit/>
          </a:bodyPr>
          <a:lstStyle/>
          <a:p>
            <a:r>
              <a:rPr lang="es-EC" dirty="0" smtClean="0">
                <a:solidFill>
                  <a:schemeClr val="bg1"/>
                </a:solidFill>
                <a:latin typeface="Mistral" pitchFamily="66" charset="0"/>
              </a:rPr>
              <a:t>Elvis Presley,</a:t>
            </a:r>
            <a:endParaRPr lang="es-EC" dirty="0">
              <a:solidFill>
                <a:schemeClr val="bg1"/>
              </a:solidFill>
              <a:latin typeface="Mistral" pitchFamily="66" charset="0"/>
            </a:endParaRPr>
          </a:p>
        </p:txBody>
      </p:sp>
    </p:spTree>
    <p:extLst>
      <p:ext uri="{BB962C8B-B14F-4D97-AF65-F5344CB8AC3E}">
        <p14:creationId xmlns:p14="http://schemas.microsoft.com/office/powerpoint/2010/main" xmlns="" val="1565810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C" sz="3200" b="1" dirty="0" smtClean="0">
                <a:solidFill>
                  <a:srgbClr val="FFC000"/>
                </a:solidFill>
              </a:rPr>
              <a:t>CARACTERÍSTICAS</a:t>
            </a:r>
            <a:endParaRPr lang="es-EC" sz="3200" b="1" dirty="0">
              <a:solidFill>
                <a:srgbClr val="FFC000"/>
              </a:solidFill>
            </a:endParaRPr>
          </a:p>
        </p:txBody>
      </p:sp>
      <p:sp>
        <p:nvSpPr>
          <p:cNvPr id="3" name="2 Marcador de contenido"/>
          <p:cNvSpPr>
            <a:spLocks noGrp="1"/>
          </p:cNvSpPr>
          <p:nvPr>
            <p:ph idx="1"/>
          </p:nvPr>
        </p:nvSpPr>
        <p:spPr>
          <a:xfrm>
            <a:off x="745232" y="1279301"/>
            <a:ext cx="7427168" cy="4525963"/>
          </a:xfrm>
        </p:spPr>
        <p:txBody>
          <a:bodyPr>
            <a:normAutofit/>
          </a:bodyPr>
          <a:lstStyle/>
          <a:p>
            <a:pPr algn="just"/>
            <a:r>
              <a:rPr lang="es-EC" sz="2400" dirty="0">
                <a:solidFill>
                  <a:schemeClr val="bg1"/>
                </a:solidFill>
              </a:rPr>
              <a:t>Particularmente en este estilo de mezcla, los instrumentos son comprimidos </a:t>
            </a:r>
            <a:r>
              <a:rPr lang="es-EC" sz="2400" i="1" dirty="0">
                <a:solidFill>
                  <a:schemeClr val="bg1"/>
                </a:solidFill>
              </a:rPr>
              <a:t>(sobre todo la sección rítmica)</a:t>
            </a:r>
            <a:r>
              <a:rPr lang="es-EC" sz="2400" dirty="0">
                <a:solidFill>
                  <a:schemeClr val="bg1"/>
                </a:solidFill>
              </a:rPr>
              <a:t> son aún re-comprimidos varias veces mientras se van grabando sus canales</a:t>
            </a:r>
            <a:r>
              <a:rPr lang="es-EC" sz="2400" dirty="0" smtClean="0">
                <a:solidFill>
                  <a:schemeClr val="bg1"/>
                </a:solidFill>
              </a:rPr>
              <a:t>.</a:t>
            </a:r>
          </a:p>
          <a:p>
            <a:pPr algn="just"/>
            <a:endParaRPr lang="es-EC" sz="2400" dirty="0" smtClean="0">
              <a:solidFill>
                <a:schemeClr val="bg1"/>
              </a:solidFill>
            </a:endParaRPr>
          </a:p>
          <a:p>
            <a:pPr algn="just"/>
            <a:r>
              <a:rPr lang="es-EC" sz="2400" dirty="0" smtClean="0">
                <a:solidFill>
                  <a:schemeClr val="bg1"/>
                </a:solidFill>
              </a:rPr>
              <a:t>Se aumenta </a:t>
            </a:r>
            <a:r>
              <a:rPr lang="es-EC" sz="2400" dirty="0">
                <a:solidFill>
                  <a:schemeClr val="bg1"/>
                </a:solidFill>
              </a:rPr>
              <a:t>en la ganancia y atenuación de la mezcla al punto de que la batería y guitarras crean un efecto estridente en la </a:t>
            </a:r>
            <a:r>
              <a:rPr lang="es-EC" sz="2400" dirty="0" smtClean="0">
                <a:solidFill>
                  <a:schemeClr val="bg1"/>
                </a:solidFill>
              </a:rPr>
              <a:t>mezcla.</a:t>
            </a:r>
            <a:endParaRPr lang="es-EC" sz="2400" dirty="0">
              <a:solidFill>
                <a:schemeClr val="bg1"/>
              </a:solidFill>
            </a:endParaRPr>
          </a:p>
          <a:p>
            <a:pPr algn="just"/>
            <a:endParaRPr lang="es-EC" sz="2400" dirty="0">
              <a:solidFill>
                <a:schemeClr val="bg1"/>
              </a:solidFill>
            </a:endParaRPr>
          </a:p>
        </p:txBody>
      </p:sp>
    </p:spTree>
    <p:extLst>
      <p:ext uri="{BB962C8B-B14F-4D97-AF65-F5344CB8AC3E}">
        <p14:creationId xmlns:p14="http://schemas.microsoft.com/office/powerpoint/2010/main" xmlns="" val="838930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260"/>
            <a:ext cx="8229600" cy="1143000"/>
          </a:xfrm>
        </p:spPr>
        <p:txBody>
          <a:bodyPr>
            <a:normAutofit/>
          </a:bodyPr>
          <a:lstStyle/>
          <a:p>
            <a:r>
              <a:rPr lang="es-EC" sz="3200" b="1" dirty="0" smtClean="0">
                <a:solidFill>
                  <a:srgbClr val="FFC000"/>
                </a:solidFill>
              </a:rPr>
              <a:t>USO DE COMPRESORES</a:t>
            </a:r>
            <a:endParaRPr lang="es-EC" sz="3200" b="1" dirty="0">
              <a:solidFill>
                <a:srgbClr val="FFC000"/>
              </a:solidFill>
            </a:endParaRPr>
          </a:p>
        </p:txBody>
      </p:sp>
      <p:sp>
        <p:nvSpPr>
          <p:cNvPr id="3" name="2 Marcador de contenido"/>
          <p:cNvSpPr>
            <a:spLocks noGrp="1"/>
          </p:cNvSpPr>
          <p:nvPr>
            <p:ph idx="1"/>
          </p:nvPr>
        </p:nvSpPr>
        <p:spPr/>
        <p:txBody>
          <a:bodyPr>
            <a:normAutofit/>
          </a:bodyPr>
          <a:lstStyle/>
          <a:p>
            <a:pPr algn="just"/>
            <a:r>
              <a:rPr lang="es-EC" sz="2400" dirty="0">
                <a:solidFill>
                  <a:schemeClr val="bg1"/>
                </a:solidFill>
              </a:rPr>
              <a:t>En la actualidad la forma en que se graban los canales de audio en los estudios de grabación, los sistemas de compresión son mucho más modernos porque antiguamente se grababan en varios canales: guitarras, baterías, bajos, voces, coros y demás instrumentos en caso de que existieran más y se mezclaba directamente en la </a:t>
            </a:r>
            <a:r>
              <a:rPr lang="es-EC" sz="2400" dirty="0" smtClean="0">
                <a:solidFill>
                  <a:schemeClr val="bg1"/>
                </a:solidFill>
              </a:rPr>
              <a:t>mesa </a:t>
            </a:r>
            <a:r>
              <a:rPr lang="es-EC" sz="2400" dirty="0">
                <a:solidFill>
                  <a:schemeClr val="bg1"/>
                </a:solidFill>
              </a:rPr>
              <a:t>de mezclas en el máster y se obtenían buenos resultados al comprimir.</a:t>
            </a:r>
          </a:p>
        </p:txBody>
      </p:sp>
    </p:spTree>
    <p:extLst>
      <p:ext uri="{BB962C8B-B14F-4D97-AF65-F5344CB8AC3E}">
        <p14:creationId xmlns:p14="http://schemas.microsoft.com/office/powerpoint/2010/main" xmlns="" val="2520024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63888" y="-315416"/>
            <a:ext cx="8229600" cy="1143000"/>
          </a:xfrm>
        </p:spPr>
        <p:txBody>
          <a:bodyPr>
            <a:normAutofit/>
          </a:bodyPr>
          <a:lstStyle/>
          <a:p>
            <a:pPr algn="l"/>
            <a:r>
              <a:rPr lang="es-EC" sz="3200" b="1" dirty="0">
                <a:solidFill>
                  <a:srgbClr val="FFC000"/>
                </a:solidFill>
              </a:rPr>
              <a:t>MEZCLA EN CAPAS</a:t>
            </a:r>
          </a:p>
        </p:txBody>
      </p:sp>
      <p:sp>
        <p:nvSpPr>
          <p:cNvPr id="3" name="2 Marcador de contenido"/>
          <p:cNvSpPr>
            <a:spLocks noGrp="1"/>
          </p:cNvSpPr>
          <p:nvPr>
            <p:ph idx="1"/>
          </p:nvPr>
        </p:nvSpPr>
        <p:spPr>
          <a:xfrm>
            <a:off x="3563888" y="548680"/>
            <a:ext cx="5400600" cy="5832648"/>
          </a:xfrm>
        </p:spPr>
        <p:txBody>
          <a:bodyPr>
            <a:noAutofit/>
          </a:bodyPr>
          <a:lstStyle/>
          <a:p>
            <a:pPr marL="0" indent="0" algn="just">
              <a:buNone/>
            </a:pPr>
            <a:r>
              <a:rPr lang="es-EC" sz="1500" b="1" dirty="0" smtClean="0">
                <a:solidFill>
                  <a:schemeClr val="bg1"/>
                </a:solidFill>
              </a:rPr>
              <a:t>- Batería: </a:t>
            </a:r>
            <a:r>
              <a:rPr lang="es-EC" sz="1500" dirty="0">
                <a:solidFill>
                  <a:schemeClr val="bg1"/>
                </a:solidFill>
              </a:rPr>
              <a:t>Por lo general la batería en la mezcla abarca entre 7 y 10 canales de la consola</a:t>
            </a:r>
            <a:r>
              <a:rPr lang="es-EC" sz="1500" dirty="0" smtClean="0">
                <a:solidFill>
                  <a:schemeClr val="bg1"/>
                </a:solidFill>
              </a:rPr>
              <a:t>.</a:t>
            </a:r>
          </a:p>
          <a:p>
            <a:pPr marL="0" indent="0" algn="just">
              <a:buNone/>
            </a:pPr>
            <a:r>
              <a:rPr lang="es-EC" sz="1500" b="1" dirty="0" smtClean="0">
                <a:solidFill>
                  <a:schemeClr val="bg1"/>
                </a:solidFill>
              </a:rPr>
              <a:t>- Bombo: </a:t>
            </a:r>
            <a:r>
              <a:rPr lang="es-EC" sz="1500" dirty="0" smtClean="0">
                <a:solidFill>
                  <a:schemeClr val="bg1"/>
                </a:solidFill>
              </a:rPr>
              <a:t>Tiene </a:t>
            </a:r>
            <a:r>
              <a:rPr lang="es-EC" sz="1500" dirty="0">
                <a:solidFill>
                  <a:schemeClr val="bg1"/>
                </a:solidFill>
              </a:rPr>
              <a:t>una gran energía musical a través de las 10 octavas del espectro </a:t>
            </a:r>
            <a:r>
              <a:rPr lang="es-EC" sz="1500" dirty="0" smtClean="0">
                <a:solidFill>
                  <a:schemeClr val="bg1"/>
                </a:solidFill>
              </a:rPr>
              <a:t>sonoro.</a:t>
            </a:r>
          </a:p>
          <a:p>
            <a:pPr marL="0" indent="0" algn="just">
              <a:buNone/>
            </a:pPr>
            <a:r>
              <a:rPr lang="es-EC" sz="1500" b="1" dirty="0" smtClean="0">
                <a:solidFill>
                  <a:schemeClr val="bg1"/>
                </a:solidFill>
              </a:rPr>
              <a:t>- Tambor:  </a:t>
            </a:r>
            <a:r>
              <a:rPr lang="es-EC" sz="1500" dirty="0" smtClean="0">
                <a:solidFill>
                  <a:schemeClr val="bg1"/>
                </a:solidFill>
              </a:rPr>
              <a:t>Atenuar en </a:t>
            </a:r>
            <a:r>
              <a:rPr lang="es-EC" sz="1500" dirty="0">
                <a:solidFill>
                  <a:schemeClr val="bg1"/>
                </a:solidFill>
              </a:rPr>
              <a:t>los 240 Hz, </a:t>
            </a:r>
            <a:r>
              <a:rPr lang="es-EC" sz="1500" dirty="0" smtClean="0">
                <a:solidFill>
                  <a:schemeClr val="bg1"/>
                </a:solidFill>
              </a:rPr>
              <a:t>se </a:t>
            </a:r>
            <a:r>
              <a:rPr lang="es-EC" sz="1500" dirty="0">
                <a:solidFill>
                  <a:schemeClr val="bg1"/>
                </a:solidFill>
              </a:rPr>
              <a:t>aplican frecuencias tales como los 5 KHz, y dependiendo del tambor y </a:t>
            </a:r>
            <a:r>
              <a:rPr lang="es-EC" sz="1500" dirty="0" smtClean="0">
                <a:solidFill>
                  <a:schemeClr val="bg1"/>
                </a:solidFill>
              </a:rPr>
              <a:t>realzan los agudos </a:t>
            </a:r>
            <a:r>
              <a:rPr lang="es-EC" sz="1500" i="1" dirty="0" smtClean="0">
                <a:solidFill>
                  <a:schemeClr val="bg1"/>
                </a:solidFill>
              </a:rPr>
              <a:t>«mal llamado brillo» </a:t>
            </a:r>
            <a:r>
              <a:rPr lang="es-EC" sz="1500" dirty="0">
                <a:solidFill>
                  <a:schemeClr val="bg1"/>
                </a:solidFill>
              </a:rPr>
              <a:t>en los 12 </a:t>
            </a:r>
            <a:r>
              <a:rPr lang="es-EC" sz="1500" dirty="0" smtClean="0">
                <a:solidFill>
                  <a:schemeClr val="bg1"/>
                </a:solidFill>
              </a:rPr>
              <a:t>KHZ.</a:t>
            </a:r>
            <a:endParaRPr lang="es-EC" sz="1500" b="1" dirty="0">
              <a:solidFill>
                <a:schemeClr val="bg1"/>
              </a:solidFill>
            </a:endParaRPr>
          </a:p>
          <a:p>
            <a:pPr marL="0" indent="0" algn="just">
              <a:buNone/>
            </a:pPr>
            <a:r>
              <a:rPr lang="es-EC" sz="1500" b="1" dirty="0" smtClean="0">
                <a:solidFill>
                  <a:schemeClr val="bg1"/>
                </a:solidFill>
              </a:rPr>
              <a:t>- Hi-</a:t>
            </a:r>
            <a:r>
              <a:rPr lang="es-EC" sz="1500" b="1" dirty="0" err="1" smtClean="0">
                <a:solidFill>
                  <a:schemeClr val="bg1"/>
                </a:solidFill>
              </a:rPr>
              <a:t>hats</a:t>
            </a:r>
            <a:r>
              <a:rPr lang="es-EC" sz="1500" b="1" dirty="0" smtClean="0">
                <a:solidFill>
                  <a:schemeClr val="bg1"/>
                </a:solidFill>
              </a:rPr>
              <a:t>/Platos: </a:t>
            </a:r>
            <a:r>
              <a:rPr lang="es-EC" sz="1500" dirty="0" smtClean="0">
                <a:solidFill>
                  <a:schemeClr val="bg1"/>
                </a:solidFill>
              </a:rPr>
              <a:t> </a:t>
            </a:r>
            <a:r>
              <a:rPr lang="es-EC" sz="1500" dirty="0">
                <a:solidFill>
                  <a:schemeClr val="bg1"/>
                </a:solidFill>
              </a:rPr>
              <a:t>200 Hz el gong, y </a:t>
            </a:r>
            <a:r>
              <a:rPr lang="es-EC" sz="1500" dirty="0" smtClean="0">
                <a:solidFill>
                  <a:schemeClr val="bg1"/>
                </a:solidFill>
              </a:rPr>
              <a:t>los agudos en </a:t>
            </a:r>
            <a:r>
              <a:rPr lang="es-EC" sz="1500" dirty="0">
                <a:solidFill>
                  <a:schemeClr val="bg1"/>
                </a:solidFill>
              </a:rPr>
              <a:t>los 7.5 </a:t>
            </a:r>
            <a:r>
              <a:rPr lang="es-EC" sz="1500" dirty="0" smtClean="0">
                <a:solidFill>
                  <a:schemeClr val="bg1"/>
                </a:solidFill>
              </a:rPr>
              <a:t>KHz.</a:t>
            </a:r>
          </a:p>
          <a:p>
            <a:pPr marL="0" indent="0" algn="just">
              <a:buNone/>
            </a:pPr>
            <a:r>
              <a:rPr lang="es-EC" sz="1500" b="1" dirty="0" smtClean="0">
                <a:solidFill>
                  <a:schemeClr val="bg1"/>
                </a:solidFill>
              </a:rPr>
              <a:t>- </a:t>
            </a:r>
            <a:r>
              <a:rPr lang="es-EC" sz="1500" b="1" dirty="0" err="1" smtClean="0">
                <a:solidFill>
                  <a:schemeClr val="bg1"/>
                </a:solidFill>
              </a:rPr>
              <a:t>Toms</a:t>
            </a:r>
            <a:r>
              <a:rPr lang="es-EC" sz="1500" b="1" dirty="0" smtClean="0">
                <a:solidFill>
                  <a:schemeClr val="bg1"/>
                </a:solidFill>
              </a:rPr>
              <a:t>:  </a:t>
            </a:r>
            <a:r>
              <a:rPr lang="es-EC" sz="1500" dirty="0" smtClean="0">
                <a:solidFill>
                  <a:schemeClr val="bg1"/>
                </a:solidFill>
              </a:rPr>
              <a:t>Aéreos, o agudos en 240 </a:t>
            </a:r>
            <a:r>
              <a:rPr lang="es-EC" sz="1500" dirty="0">
                <a:solidFill>
                  <a:schemeClr val="bg1"/>
                </a:solidFill>
              </a:rPr>
              <a:t>Hz y darle ataque en los </a:t>
            </a:r>
            <a:r>
              <a:rPr lang="es-EC" sz="1500" dirty="0" smtClean="0">
                <a:solidFill>
                  <a:schemeClr val="bg1"/>
                </a:solidFill>
              </a:rPr>
              <a:t>7.5 kHz, de Piso, son graves en </a:t>
            </a:r>
            <a:r>
              <a:rPr lang="es-EC" sz="1500" dirty="0">
                <a:solidFill>
                  <a:schemeClr val="bg1"/>
                </a:solidFill>
              </a:rPr>
              <a:t>80 - 120 Hz y </a:t>
            </a:r>
            <a:r>
              <a:rPr lang="es-EC" sz="1500" dirty="0" smtClean="0">
                <a:solidFill>
                  <a:schemeClr val="bg1"/>
                </a:solidFill>
              </a:rPr>
              <a:t>dar  ataque </a:t>
            </a:r>
            <a:r>
              <a:rPr lang="es-EC" sz="1500" dirty="0">
                <a:solidFill>
                  <a:schemeClr val="bg1"/>
                </a:solidFill>
              </a:rPr>
              <a:t>en 5 kHz.</a:t>
            </a:r>
            <a:r>
              <a:rPr lang="es-EC" sz="1500" dirty="0" smtClean="0">
                <a:solidFill>
                  <a:schemeClr val="bg1"/>
                </a:solidFill>
              </a:rPr>
              <a:t> </a:t>
            </a:r>
          </a:p>
          <a:p>
            <a:pPr marL="0" indent="0" algn="just">
              <a:buNone/>
            </a:pPr>
            <a:r>
              <a:rPr lang="es-EC" sz="1500" b="1" dirty="0" smtClean="0">
                <a:solidFill>
                  <a:schemeClr val="bg1"/>
                </a:solidFill>
              </a:rPr>
              <a:t>- Bajos: </a:t>
            </a:r>
            <a:r>
              <a:rPr lang="es-EC" sz="1500" dirty="0" smtClean="0">
                <a:solidFill>
                  <a:schemeClr val="bg1"/>
                </a:solidFill>
              </a:rPr>
              <a:t>Cuerpo </a:t>
            </a:r>
            <a:r>
              <a:rPr lang="es-EC" sz="1500" dirty="0">
                <a:solidFill>
                  <a:schemeClr val="bg1"/>
                </a:solidFill>
              </a:rPr>
              <a:t>del sonido, sobre los 60 - 80 Hz Una de las posibilidades de ecualizar el bajo también es enfatizar los 700 Hz y 1100 Hz</a:t>
            </a:r>
            <a:r>
              <a:rPr lang="es-EC" sz="1500" dirty="0" smtClean="0">
                <a:solidFill>
                  <a:schemeClr val="bg1"/>
                </a:solidFill>
              </a:rPr>
              <a:t>.</a:t>
            </a:r>
          </a:p>
          <a:p>
            <a:pPr marL="0" indent="0" algn="just">
              <a:buNone/>
            </a:pPr>
            <a:r>
              <a:rPr lang="es-EC" sz="1500" b="1" dirty="0" smtClean="0">
                <a:solidFill>
                  <a:schemeClr val="bg1"/>
                </a:solidFill>
              </a:rPr>
              <a:t>- Guitarra Eléctrica:  </a:t>
            </a:r>
            <a:r>
              <a:rPr lang="es-EC" sz="1500" dirty="0" err="1">
                <a:solidFill>
                  <a:schemeClr val="bg1"/>
                </a:solidFill>
              </a:rPr>
              <a:t>F</a:t>
            </a:r>
            <a:r>
              <a:rPr lang="es-EC" sz="1500" dirty="0" err="1" smtClean="0">
                <a:solidFill>
                  <a:schemeClr val="bg1"/>
                </a:solidFill>
              </a:rPr>
              <a:t>q</a:t>
            </a:r>
            <a:r>
              <a:rPr lang="es-EC" sz="1500" dirty="0" smtClean="0">
                <a:solidFill>
                  <a:schemeClr val="bg1"/>
                </a:solidFill>
              </a:rPr>
              <a:t>. 240 </a:t>
            </a:r>
            <a:r>
              <a:rPr lang="es-EC" sz="1500" dirty="0">
                <a:solidFill>
                  <a:schemeClr val="bg1"/>
                </a:solidFill>
              </a:rPr>
              <a:t>Hz y el ataque en los 2.5 </a:t>
            </a:r>
            <a:r>
              <a:rPr lang="es-EC" sz="1500" dirty="0" smtClean="0">
                <a:solidFill>
                  <a:schemeClr val="bg1"/>
                </a:solidFill>
              </a:rPr>
              <a:t>kHz.</a:t>
            </a:r>
          </a:p>
          <a:p>
            <a:pPr marL="0" indent="0" algn="just">
              <a:buNone/>
            </a:pPr>
            <a:r>
              <a:rPr lang="es-EC" sz="1500" b="1" dirty="0" smtClean="0">
                <a:solidFill>
                  <a:schemeClr val="bg1"/>
                </a:solidFill>
              </a:rPr>
              <a:t>- Guitarra Acústica:  </a:t>
            </a:r>
            <a:r>
              <a:rPr lang="es-EC" sz="1500" dirty="0" err="1" smtClean="0">
                <a:solidFill>
                  <a:schemeClr val="bg1"/>
                </a:solidFill>
              </a:rPr>
              <a:t>Fq</a:t>
            </a:r>
            <a:r>
              <a:rPr lang="es-EC" sz="1500" dirty="0" smtClean="0">
                <a:solidFill>
                  <a:schemeClr val="bg1"/>
                </a:solidFill>
              </a:rPr>
              <a:t>. </a:t>
            </a:r>
            <a:r>
              <a:rPr lang="es-EC" sz="1500" dirty="0">
                <a:solidFill>
                  <a:schemeClr val="bg1"/>
                </a:solidFill>
              </a:rPr>
              <a:t>80 -120 Hz en los graves, 240 Hz en el cuerpo y claridad o presencia en 2.5 kHz - 5 kHz.</a:t>
            </a:r>
            <a:endParaRPr lang="es-EC" sz="1500" dirty="0" smtClean="0">
              <a:solidFill>
                <a:schemeClr val="bg1"/>
              </a:solidFill>
            </a:endParaRPr>
          </a:p>
          <a:p>
            <a:pPr marL="0" indent="0" algn="just">
              <a:buNone/>
            </a:pPr>
            <a:r>
              <a:rPr lang="es-EC" sz="1500" b="1" dirty="0" smtClean="0">
                <a:solidFill>
                  <a:schemeClr val="bg1"/>
                </a:solidFill>
              </a:rPr>
              <a:t>- Órgano:  </a:t>
            </a:r>
            <a:r>
              <a:rPr lang="es-EC" sz="1500" dirty="0">
                <a:solidFill>
                  <a:schemeClr val="bg1"/>
                </a:solidFill>
              </a:rPr>
              <a:t>S</a:t>
            </a:r>
            <a:r>
              <a:rPr lang="es-EC" sz="1500" dirty="0" smtClean="0">
                <a:solidFill>
                  <a:schemeClr val="bg1"/>
                </a:solidFill>
              </a:rPr>
              <a:t>intetizador </a:t>
            </a:r>
            <a:r>
              <a:rPr lang="es-EC" sz="1500" i="1" dirty="0">
                <a:solidFill>
                  <a:schemeClr val="bg1"/>
                </a:solidFill>
              </a:rPr>
              <a:t>o </a:t>
            </a:r>
            <a:r>
              <a:rPr lang="es-EC" sz="1500" i="1" dirty="0" err="1">
                <a:solidFill>
                  <a:schemeClr val="bg1"/>
                </a:solidFill>
              </a:rPr>
              <a:t>sampler</a:t>
            </a:r>
            <a:r>
              <a:rPr lang="es-EC" sz="1500" i="1" dirty="0">
                <a:solidFill>
                  <a:schemeClr val="bg1"/>
                </a:solidFill>
              </a:rPr>
              <a:t> </a:t>
            </a:r>
            <a:r>
              <a:rPr lang="es-EC" sz="1500" dirty="0">
                <a:solidFill>
                  <a:schemeClr val="bg1"/>
                </a:solidFill>
              </a:rPr>
              <a:t>puede trabajar el sonido en la parte grave en 80 - 120 Hz, cuerpo en 240 Hz y presencia en los 2.5kHz </a:t>
            </a:r>
            <a:r>
              <a:rPr lang="es-EC" sz="1500" dirty="0" smtClean="0">
                <a:solidFill>
                  <a:schemeClr val="bg1"/>
                </a:solidFill>
              </a:rPr>
              <a:t>aproximadamente.</a:t>
            </a:r>
            <a:endParaRPr lang="es-EC" sz="1500" dirty="0">
              <a:solidFill>
                <a:schemeClr val="bg1"/>
              </a:solidFill>
            </a:endParaRPr>
          </a:p>
          <a:p>
            <a:pPr marL="0" indent="0" algn="just">
              <a:buNone/>
            </a:pPr>
            <a:r>
              <a:rPr lang="es-EC" sz="1500" b="1" dirty="0" smtClean="0">
                <a:solidFill>
                  <a:schemeClr val="bg1"/>
                </a:solidFill>
              </a:rPr>
              <a:t>- Piano Acústico: </a:t>
            </a:r>
            <a:r>
              <a:rPr lang="es-EC" sz="1500" dirty="0" smtClean="0">
                <a:solidFill>
                  <a:schemeClr val="bg1"/>
                </a:solidFill>
              </a:rPr>
              <a:t>Graves </a:t>
            </a:r>
            <a:r>
              <a:rPr lang="es-EC" sz="1500" dirty="0">
                <a:solidFill>
                  <a:schemeClr val="bg1"/>
                </a:solidFill>
              </a:rPr>
              <a:t>en 80 - 120 Hz; </a:t>
            </a:r>
            <a:r>
              <a:rPr lang="es-EC" sz="1500" dirty="0" smtClean="0">
                <a:solidFill>
                  <a:schemeClr val="bg1"/>
                </a:solidFill>
              </a:rPr>
              <a:t>Agudos en </a:t>
            </a:r>
            <a:r>
              <a:rPr lang="es-EC" sz="1500" dirty="0">
                <a:solidFill>
                  <a:schemeClr val="bg1"/>
                </a:solidFill>
              </a:rPr>
              <a:t>2.5 kHz - </a:t>
            </a:r>
            <a:r>
              <a:rPr lang="es-EC" sz="1500" dirty="0" smtClean="0">
                <a:solidFill>
                  <a:schemeClr val="bg1"/>
                </a:solidFill>
              </a:rPr>
              <a:t>5kHz</a:t>
            </a:r>
          </a:p>
          <a:p>
            <a:pPr marL="0" indent="0" algn="just">
              <a:buNone/>
            </a:pPr>
            <a:r>
              <a:rPr lang="es-EC" sz="1500" b="1" dirty="0" smtClean="0">
                <a:solidFill>
                  <a:schemeClr val="bg1"/>
                </a:solidFill>
              </a:rPr>
              <a:t>- </a:t>
            </a:r>
            <a:r>
              <a:rPr lang="es-EC" sz="1500" b="1" dirty="0" err="1" smtClean="0">
                <a:solidFill>
                  <a:schemeClr val="bg1"/>
                </a:solidFill>
              </a:rPr>
              <a:t>Horns</a:t>
            </a:r>
            <a:r>
              <a:rPr lang="es-EC" sz="1500" b="1" dirty="0" smtClean="0">
                <a:solidFill>
                  <a:schemeClr val="bg1"/>
                </a:solidFill>
              </a:rPr>
              <a:t> </a:t>
            </a:r>
            <a:r>
              <a:rPr lang="es-EC" sz="1500" b="1" dirty="0">
                <a:solidFill>
                  <a:schemeClr val="bg1"/>
                </a:solidFill>
              </a:rPr>
              <a:t>(</a:t>
            </a:r>
            <a:r>
              <a:rPr lang="es-EC" sz="1500" b="1" dirty="0" smtClean="0">
                <a:solidFill>
                  <a:schemeClr val="bg1"/>
                </a:solidFill>
              </a:rPr>
              <a:t>Saxo, trompetas, trombón) </a:t>
            </a:r>
            <a:r>
              <a:rPr lang="es-EC" sz="1500" dirty="0">
                <a:solidFill>
                  <a:schemeClr val="bg1"/>
                </a:solidFill>
              </a:rPr>
              <a:t>Debido a su complejidad, es importante siempre tratar de tener una buena toma del instrumento cuando lo se graba. </a:t>
            </a:r>
            <a:endParaRPr lang="es-EC" sz="1500" b="1" dirty="0">
              <a:solidFill>
                <a:schemeClr val="bg1"/>
              </a:solidFill>
            </a:endParaRPr>
          </a:p>
        </p:txBody>
      </p:sp>
      <p:pic>
        <p:nvPicPr>
          <p:cNvPr id="4" name="3 Imagen" descr="019_im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1" y="116632"/>
            <a:ext cx="3168352" cy="6645812"/>
          </a:xfrm>
          <a:prstGeom prst="rect">
            <a:avLst/>
          </a:prstGeom>
          <a:noFill/>
          <a:ln>
            <a:noFill/>
          </a:ln>
        </p:spPr>
      </p:pic>
      <p:sp>
        <p:nvSpPr>
          <p:cNvPr id="5" name="4 CuadroTexto"/>
          <p:cNvSpPr txBox="1"/>
          <p:nvPr/>
        </p:nvSpPr>
        <p:spPr>
          <a:xfrm>
            <a:off x="3347864" y="6381328"/>
            <a:ext cx="4824536" cy="369332"/>
          </a:xfrm>
          <a:prstGeom prst="rect">
            <a:avLst/>
          </a:prstGeom>
          <a:noFill/>
        </p:spPr>
        <p:txBody>
          <a:bodyPr wrap="square" rtlCol="0">
            <a:spAutoFit/>
          </a:bodyPr>
          <a:lstStyle/>
          <a:p>
            <a:r>
              <a:rPr lang="es-EC" b="1" i="1" dirty="0" smtClean="0">
                <a:solidFill>
                  <a:schemeClr val="bg1"/>
                </a:solidFill>
              </a:rPr>
              <a:t>&gt;&gt;Tabla </a:t>
            </a:r>
            <a:r>
              <a:rPr lang="es-EC" b="1" i="1" dirty="0">
                <a:solidFill>
                  <a:schemeClr val="bg1"/>
                </a:solidFill>
              </a:rPr>
              <a:t>de Frecuencias</a:t>
            </a:r>
            <a:endParaRPr lang="es-EC" b="1" dirty="0">
              <a:solidFill>
                <a:schemeClr val="bg1"/>
              </a:solidFill>
            </a:endParaRPr>
          </a:p>
        </p:txBody>
      </p:sp>
    </p:spTree>
    <p:extLst>
      <p:ext uri="{BB962C8B-B14F-4D97-AF65-F5344CB8AC3E}">
        <p14:creationId xmlns:p14="http://schemas.microsoft.com/office/powerpoint/2010/main" xmlns="" val="3908121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60648"/>
            <a:ext cx="9144000" cy="1257300"/>
          </a:xfrm>
        </p:spPr>
        <p:txBody>
          <a:bodyPr>
            <a:noAutofit/>
          </a:bodyPr>
          <a:lstStyle/>
          <a:p>
            <a:r>
              <a:rPr lang="es-EC" sz="3200" b="1" cap="all" dirty="0">
                <a:solidFill>
                  <a:srgbClr val="FFC000"/>
                </a:solidFill>
              </a:rPr>
              <a:t>BANDAS QUE </a:t>
            </a:r>
            <a:r>
              <a:rPr lang="es-EC" sz="3200" b="1" cap="all" dirty="0" smtClean="0">
                <a:solidFill>
                  <a:srgbClr val="FFC000"/>
                </a:solidFill>
              </a:rPr>
              <a:t>USAN </a:t>
            </a:r>
            <a:r>
              <a:rPr lang="es-EC" sz="3200" b="1" cap="all" dirty="0">
                <a:solidFill>
                  <a:srgbClr val="FFC000"/>
                </a:solidFill>
              </a:rPr>
              <a:t>EL ESTILO </a:t>
            </a:r>
            <a:r>
              <a:rPr lang="es-EC" sz="3200" b="1" cap="all" dirty="0" smtClean="0">
                <a:solidFill>
                  <a:srgbClr val="FFC000"/>
                </a:solidFill>
              </a:rPr>
              <a:t/>
            </a:r>
            <a:br>
              <a:rPr lang="es-EC" sz="3200" b="1" cap="all" dirty="0" smtClean="0">
                <a:solidFill>
                  <a:srgbClr val="FFC000"/>
                </a:solidFill>
              </a:rPr>
            </a:br>
            <a:r>
              <a:rPr lang="es-EC" sz="3200" b="1" cap="all" dirty="0" smtClean="0">
                <a:solidFill>
                  <a:srgbClr val="FFC000"/>
                </a:solidFill>
              </a:rPr>
              <a:t>DE </a:t>
            </a:r>
            <a:r>
              <a:rPr lang="es-EC" sz="3200" b="1" cap="all" dirty="0">
                <a:solidFill>
                  <a:srgbClr val="FFC000"/>
                </a:solidFill>
              </a:rPr>
              <a:t>MEZCLA </a:t>
            </a:r>
            <a:r>
              <a:rPr lang="es-EC" sz="3200" b="1" cap="all" dirty="0" err="1">
                <a:solidFill>
                  <a:srgbClr val="FFC000"/>
                </a:solidFill>
              </a:rPr>
              <a:t>nUEVA</a:t>
            </a:r>
            <a:r>
              <a:rPr lang="es-EC" sz="3200" b="1" cap="all" dirty="0">
                <a:solidFill>
                  <a:srgbClr val="FFC000"/>
                </a:solidFill>
              </a:rPr>
              <a:t> </a:t>
            </a:r>
            <a:r>
              <a:rPr lang="es-EC" sz="3200" b="1" cap="all" dirty="0" err="1">
                <a:solidFill>
                  <a:srgbClr val="FFC000"/>
                </a:solidFill>
              </a:rPr>
              <a:t>yORK</a:t>
            </a:r>
            <a:r>
              <a:rPr lang="es-EC" sz="3200" b="1" cap="all" dirty="0">
                <a:solidFill>
                  <a:srgbClr val="FFC000"/>
                </a:solidFill>
              </a:rPr>
              <a:t> </a:t>
            </a:r>
            <a:r>
              <a:rPr lang="es-EC" sz="3200" b="1" cap="all" dirty="0" smtClean="0">
                <a:solidFill>
                  <a:srgbClr val="FFC000"/>
                </a:solidFill>
              </a:rPr>
              <a:t/>
            </a:r>
            <a:br>
              <a:rPr lang="es-EC" sz="3200" b="1" cap="all" dirty="0" smtClean="0">
                <a:solidFill>
                  <a:srgbClr val="FFC000"/>
                </a:solidFill>
              </a:rPr>
            </a:br>
            <a:r>
              <a:rPr lang="es-EC" sz="3200" b="1" cap="all" dirty="0" smtClean="0">
                <a:solidFill>
                  <a:srgbClr val="FFC000"/>
                </a:solidFill>
              </a:rPr>
              <a:t>(</a:t>
            </a:r>
            <a:r>
              <a:rPr lang="es-EC" sz="3200" b="1" cap="all" dirty="0">
                <a:solidFill>
                  <a:srgbClr val="FFC000"/>
                </a:solidFill>
              </a:rPr>
              <a:t>PARALLEL COMPRESSION).</a:t>
            </a:r>
          </a:p>
        </p:txBody>
      </p:sp>
      <p:sp>
        <p:nvSpPr>
          <p:cNvPr id="3" name="2 Marcador de contenido"/>
          <p:cNvSpPr>
            <a:spLocks noGrp="1"/>
          </p:cNvSpPr>
          <p:nvPr>
            <p:ph idx="1"/>
          </p:nvPr>
        </p:nvSpPr>
        <p:spPr>
          <a:xfrm>
            <a:off x="2555776" y="1988840"/>
            <a:ext cx="4114800" cy="4869160"/>
          </a:xfrm>
        </p:spPr>
        <p:txBody>
          <a:bodyPr>
            <a:normAutofit/>
          </a:bodyPr>
          <a:lstStyle/>
          <a:p>
            <a:pPr>
              <a:buNone/>
            </a:pPr>
            <a:r>
              <a:rPr lang="es-EC" b="1" dirty="0" smtClean="0">
                <a:solidFill>
                  <a:srgbClr val="FFC000"/>
                </a:solidFill>
              </a:rPr>
              <a:t>           </a:t>
            </a:r>
            <a:r>
              <a:rPr lang="es-EC" b="1" dirty="0" err="1" smtClean="0">
                <a:solidFill>
                  <a:srgbClr val="FFC000"/>
                </a:solidFill>
              </a:rPr>
              <a:t>MOTöRHEAD</a:t>
            </a:r>
            <a:endParaRPr lang="es-EC" b="1" dirty="0" smtClean="0">
              <a:solidFill>
                <a:srgbClr val="FFC000"/>
              </a:solidFill>
            </a:endParaRPr>
          </a:p>
          <a:p>
            <a:endParaRPr lang="es-EC" b="1" dirty="0" smtClean="0">
              <a:solidFill>
                <a:srgbClr val="FFC000"/>
              </a:solidFill>
            </a:endParaRPr>
          </a:p>
          <a:p>
            <a:pPr>
              <a:buNone/>
            </a:pPr>
            <a:r>
              <a:rPr lang="es-EC" b="1" dirty="0" smtClean="0">
                <a:solidFill>
                  <a:srgbClr val="FFC000"/>
                </a:solidFill>
              </a:rPr>
              <a:t>PANTERA</a:t>
            </a:r>
          </a:p>
          <a:p>
            <a:pPr>
              <a:buNone/>
            </a:pPr>
            <a:endParaRPr lang="es-EC" b="1" dirty="0" smtClean="0">
              <a:solidFill>
                <a:srgbClr val="FFC000"/>
              </a:solidFill>
            </a:endParaRPr>
          </a:p>
          <a:p>
            <a:pPr>
              <a:buNone/>
            </a:pPr>
            <a:r>
              <a:rPr lang="es-EC" b="1" dirty="0" smtClean="0">
                <a:solidFill>
                  <a:srgbClr val="FFC000"/>
                </a:solidFill>
              </a:rPr>
              <a:t>           RAMONES</a:t>
            </a:r>
          </a:p>
          <a:p>
            <a:pPr>
              <a:buNone/>
            </a:pPr>
            <a:endParaRPr lang="es-EC" b="1" dirty="0" smtClean="0">
              <a:solidFill>
                <a:srgbClr val="FFC000"/>
              </a:solidFill>
            </a:endParaRPr>
          </a:p>
          <a:p>
            <a:pPr>
              <a:buNone/>
            </a:pPr>
            <a:r>
              <a:rPr lang="es-EC" b="1" dirty="0" smtClean="0">
                <a:solidFill>
                  <a:srgbClr val="FFC000"/>
                </a:solidFill>
              </a:rPr>
              <a:t>SEX PISTOL</a:t>
            </a:r>
            <a:endParaRPr lang="es-EC" b="1" dirty="0" smtClean="0">
              <a:solidFill>
                <a:schemeClr val="bg1"/>
              </a:solidFill>
            </a:endParaRPr>
          </a:p>
          <a:p>
            <a:endParaRPr lang="es-EC" sz="2400" dirty="0">
              <a:solidFill>
                <a:schemeClr val="bg1"/>
              </a:solidFill>
            </a:endParaRPr>
          </a:p>
        </p:txBody>
      </p:sp>
      <p:pic>
        <p:nvPicPr>
          <p:cNvPr id="4" name="3 Imagen" descr="C:\Users\monowar\Desktop\Motorhead.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40152" y="1772816"/>
            <a:ext cx="2016224" cy="1340772"/>
          </a:xfrm>
          <a:prstGeom prst="rect">
            <a:avLst/>
          </a:prstGeom>
          <a:noFill/>
          <a:ln>
            <a:noFill/>
          </a:ln>
        </p:spPr>
      </p:pic>
      <p:pic>
        <p:nvPicPr>
          <p:cNvPr id="5" name="4 Imagen" descr="pantera"/>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2564904"/>
            <a:ext cx="2377264" cy="1694683"/>
          </a:xfrm>
          <a:prstGeom prst="rect">
            <a:avLst/>
          </a:prstGeom>
          <a:noFill/>
          <a:ln>
            <a:noFill/>
          </a:ln>
        </p:spPr>
      </p:pic>
      <p:pic>
        <p:nvPicPr>
          <p:cNvPr id="6" name="5 Imagen" descr="ramones"/>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112" y="3789040"/>
            <a:ext cx="1728192" cy="1728192"/>
          </a:xfrm>
          <a:prstGeom prst="rect">
            <a:avLst/>
          </a:prstGeom>
          <a:noFill/>
          <a:ln>
            <a:noFill/>
          </a:ln>
        </p:spPr>
      </p:pic>
      <p:pic>
        <p:nvPicPr>
          <p:cNvPr id="7" name="6 Imagen" descr="C:\Users\Andres\Downloads\sex_pistols.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15616" y="4619400"/>
            <a:ext cx="1440160" cy="2049960"/>
          </a:xfrm>
          <a:prstGeom prst="rect">
            <a:avLst/>
          </a:prstGeom>
          <a:noFill/>
          <a:ln>
            <a:noFill/>
          </a:ln>
        </p:spPr>
      </p:pic>
    </p:spTree>
    <p:extLst>
      <p:ext uri="{BB962C8B-B14F-4D97-AF65-F5344CB8AC3E}">
        <p14:creationId xmlns:p14="http://schemas.microsoft.com/office/powerpoint/2010/main" xmlns="" val="17551644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16632"/>
            <a:ext cx="9144000" cy="1143000"/>
          </a:xfrm>
        </p:spPr>
        <p:txBody>
          <a:bodyPr>
            <a:normAutofit/>
          </a:bodyPr>
          <a:lstStyle/>
          <a:p>
            <a:r>
              <a:rPr lang="es-EC" sz="3200" b="1" dirty="0" smtClean="0">
                <a:solidFill>
                  <a:srgbClr val="FFC000"/>
                </a:solidFill>
                <a:latin typeface="Century Gothic" pitchFamily="34" charset="0"/>
              </a:rPr>
              <a:t>Aplicaciones del </a:t>
            </a:r>
            <a:br>
              <a:rPr lang="es-EC" sz="3200" b="1" dirty="0" smtClean="0">
                <a:solidFill>
                  <a:srgbClr val="FFC000"/>
                </a:solidFill>
                <a:latin typeface="Century Gothic" pitchFamily="34" charset="0"/>
              </a:rPr>
            </a:br>
            <a:r>
              <a:rPr lang="es-EC" sz="3200" b="1" dirty="0" smtClean="0">
                <a:solidFill>
                  <a:srgbClr val="FFC000"/>
                </a:solidFill>
                <a:latin typeface="Century Gothic" pitchFamily="34" charset="0"/>
              </a:rPr>
              <a:t>Estilo de Mezcla Nueva York</a:t>
            </a:r>
            <a:endParaRPr lang="es-EC" sz="3200" b="1" dirty="0">
              <a:solidFill>
                <a:srgbClr val="FFC000"/>
              </a:solidFill>
              <a:latin typeface="Century Gothic" pitchFamily="34" charset="0"/>
            </a:endParaRPr>
          </a:p>
        </p:txBody>
      </p:sp>
      <p:sp>
        <p:nvSpPr>
          <p:cNvPr id="3" name="2 Marcador de contenido"/>
          <p:cNvSpPr>
            <a:spLocks noGrp="1"/>
          </p:cNvSpPr>
          <p:nvPr>
            <p:ph idx="1"/>
          </p:nvPr>
        </p:nvSpPr>
        <p:spPr>
          <a:xfrm>
            <a:off x="179512" y="1279301"/>
            <a:ext cx="8712968" cy="4525963"/>
          </a:xfrm>
        </p:spPr>
        <p:txBody>
          <a:bodyPr/>
          <a:lstStyle/>
          <a:p>
            <a:pPr marL="0" indent="0" algn="just">
              <a:buNone/>
            </a:pPr>
            <a:r>
              <a:rPr lang="es-EC" sz="2000" dirty="0">
                <a:solidFill>
                  <a:schemeClr val="bg1"/>
                </a:solidFill>
              </a:rPr>
              <a:t>Una vez comprendida la historia, la utilidad y el estilo Nueva York en sí, su forma y definición; cabe reconocer las utilidades del mismo dentro de la Producción Audiovisual, y es que no solo se comprime de ésta forma en la industria musical sino que también es de gran utilidad en la televisión como en el cine.</a:t>
            </a:r>
          </a:p>
          <a:p>
            <a:pPr algn="just"/>
            <a:endParaRPr lang="es-EC" dirty="0"/>
          </a:p>
        </p:txBody>
      </p:sp>
      <p:pic>
        <p:nvPicPr>
          <p:cNvPr id="2050" name="Picture 2" descr="http://www.eliasponcecorp.com/estudios/estudioA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4612" y="2852936"/>
            <a:ext cx="5715000" cy="35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ifdacvirtual.com.ar/9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4088" y="2852936"/>
            <a:ext cx="3533552" cy="35217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04049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www.teleypunto.es/wp-content/upLoads/2009/10/wb6wkz.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4" descr="http://www.teleypunto.es/wp-content/upLoads/2009/10/wb6wkz.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500" y="15874"/>
            <a:ext cx="9080500" cy="6810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1 Título"/>
          <p:cNvSpPr>
            <a:spLocks noGrp="1"/>
          </p:cNvSpPr>
          <p:nvPr>
            <p:ph type="title"/>
          </p:nvPr>
        </p:nvSpPr>
        <p:spPr>
          <a:xfrm>
            <a:off x="230832" y="260648"/>
            <a:ext cx="8229600" cy="1143000"/>
          </a:xfrm>
        </p:spPr>
        <p:txBody>
          <a:bodyPr>
            <a:normAutofit/>
          </a:bodyPr>
          <a:lstStyle/>
          <a:p>
            <a:pPr algn="l"/>
            <a:r>
              <a:rPr lang="es-EC" sz="3200" b="1" dirty="0">
                <a:solidFill>
                  <a:srgbClr val="FFC000"/>
                </a:solidFill>
                <a:latin typeface="Century Gothic" pitchFamily="34" charset="0"/>
              </a:rPr>
              <a:t>En la televisión</a:t>
            </a:r>
          </a:p>
        </p:txBody>
      </p:sp>
      <p:sp>
        <p:nvSpPr>
          <p:cNvPr id="10" name="2 Marcador de contenido"/>
          <p:cNvSpPr>
            <a:spLocks noGrp="1"/>
          </p:cNvSpPr>
          <p:nvPr>
            <p:ph idx="1"/>
          </p:nvPr>
        </p:nvSpPr>
        <p:spPr>
          <a:xfrm>
            <a:off x="288032" y="4509119"/>
            <a:ext cx="8532440" cy="2317129"/>
          </a:xfrm>
        </p:spPr>
        <p:txBody>
          <a:bodyPr>
            <a:noAutofit/>
          </a:bodyPr>
          <a:lstStyle/>
          <a:p>
            <a:pPr marL="0" indent="0" algn="just">
              <a:buNone/>
            </a:pPr>
            <a:r>
              <a:rPr lang="es-EC" sz="2800" dirty="0" smtClean="0">
                <a:solidFill>
                  <a:schemeClr val="bg1"/>
                </a:solidFill>
              </a:rPr>
              <a:t>En la Producción </a:t>
            </a:r>
            <a:r>
              <a:rPr lang="es-EC" sz="2800" dirty="0">
                <a:solidFill>
                  <a:schemeClr val="bg1"/>
                </a:solidFill>
              </a:rPr>
              <a:t>Nacional y medios locales la compresión en paralelo o estilo de mezcla Nueva York, no se implementa a ciencia cierta bajo un criterio </a:t>
            </a:r>
            <a:r>
              <a:rPr lang="es-EC" sz="2800" dirty="0" smtClean="0">
                <a:solidFill>
                  <a:schemeClr val="bg1"/>
                </a:solidFill>
              </a:rPr>
              <a:t>profesional, algo que sí es realizado en  cadenas </a:t>
            </a:r>
            <a:r>
              <a:rPr lang="es-EC" sz="2800" dirty="0">
                <a:solidFill>
                  <a:schemeClr val="bg1"/>
                </a:solidFill>
              </a:rPr>
              <a:t>Internacionales como Universal, Fox, y </a:t>
            </a:r>
            <a:r>
              <a:rPr lang="es-EC" sz="2800" dirty="0" smtClean="0">
                <a:solidFill>
                  <a:schemeClr val="bg1"/>
                </a:solidFill>
              </a:rPr>
              <a:t>Warner </a:t>
            </a:r>
            <a:r>
              <a:rPr lang="es-EC" sz="2800" dirty="0" err="1" smtClean="0">
                <a:solidFill>
                  <a:schemeClr val="bg1"/>
                </a:solidFill>
              </a:rPr>
              <a:t>Bros</a:t>
            </a:r>
            <a:r>
              <a:rPr lang="es-EC" sz="2800" dirty="0" smtClean="0">
                <a:solidFill>
                  <a:schemeClr val="bg1"/>
                </a:solidFill>
              </a:rPr>
              <a:t>.</a:t>
            </a:r>
            <a:endParaRPr lang="es-EC" sz="2800" dirty="0"/>
          </a:p>
        </p:txBody>
      </p:sp>
    </p:spTree>
    <p:extLst>
      <p:ext uri="{BB962C8B-B14F-4D97-AF65-F5344CB8AC3E}">
        <p14:creationId xmlns:p14="http://schemas.microsoft.com/office/powerpoint/2010/main" xmlns="" val="2597447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13184" y="4725144"/>
            <a:ext cx="8507288" cy="2523629"/>
          </a:xfrm>
        </p:spPr>
        <p:txBody>
          <a:bodyPr>
            <a:normAutofit/>
          </a:bodyPr>
          <a:lstStyle/>
          <a:p>
            <a:pPr algn="just"/>
            <a:r>
              <a:rPr lang="es-EC" sz="2400" i="1" dirty="0" err="1">
                <a:solidFill>
                  <a:schemeClr val="bg1"/>
                </a:solidFill>
              </a:rPr>
              <a:t>That</a:t>
            </a:r>
            <a:r>
              <a:rPr lang="es-EC" sz="2400" i="1" dirty="0">
                <a:solidFill>
                  <a:schemeClr val="bg1"/>
                </a:solidFill>
              </a:rPr>
              <a:t> '70s Show;</a:t>
            </a:r>
            <a:r>
              <a:rPr lang="es-EC" sz="2400" dirty="0">
                <a:solidFill>
                  <a:schemeClr val="bg1"/>
                </a:solidFill>
              </a:rPr>
              <a:t> (</a:t>
            </a:r>
            <a:r>
              <a:rPr lang="es-EC" sz="2400" i="1" dirty="0">
                <a:solidFill>
                  <a:schemeClr val="bg1"/>
                </a:solidFill>
              </a:rPr>
              <a:t>El Show de los 70</a:t>
            </a:r>
            <a:r>
              <a:rPr lang="es-EC" sz="2400" dirty="0">
                <a:solidFill>
                  <a:schemeClr val="bg1"/>
                </a:solidFill>
              </a:rPr>
              <a:t> en Latinoamérica y, </a:t>
            </a:r>
            <a:r>
              <a:rPr lang="es-EC" sz="2400" i="1" dirty="0">
                <a:solidFill>
                  <a:schemeClr val="bg1"/>
                </a:solidFill>
              </a:rPr>
              <a:t>Aquellos maravillosos 70’s </a:t>
            </a:r>
            <a:r>
              <a:rPr lang="es-EC" sz="2400" dirty="0">
                <a:solidFill>
                  <a:schemeClr val="bg1"/>
                </a:solidFill>
              </a:rPr>
              <a:t> en España) es una serie de televisión de las cadenas televisivas estadounidenses </a:t>
            </a:r>
            <a:r>
              <a:rPr lang="es-EC" sz="2400" u="sng" dirty="0">
                <a:solidFill>
                  <a:schemeClr val="bg1"/>
                </a:solidFill>
              </a:rPr>
              <a:t>Fox</a:t>
            </a:r>
            <a:r>
              <a:rPr lang="es-EC" sz="2400" dirty="0">
                <a:solidFill>
                  <a:schemeClr val="bg1"/>
                </a:solidFill>
              </a:rPr>
              <a:t> y </a:t>
            </a:r>
            <a:r>
              <a:rPr lang="es-EC" sz="2400" u="sng" dirty="0">
                <a:solidFill>
                  <a:schemeClr val="bg1"/>
                </a:solidFill>
              </a:rPr>
              <a:t>Sony</a:t>
            </a:r>
            <a:r>
              <a:rPr lang="es-EC" sz="2400" dirty="0">
                <a:solidFill>
                  <a:schemeClr val="bg1"/>
                </a:solidFill>
              </a:rPr>
              <a:t>, que relata la vida de un grupo de adolescentes en los </a:t>
            </a:r>
            <a:r>
              <a:rPr lang="es-EC" sz="2400" u="sng" dirty="0" smtClean="0">
                <a:solidFill>
                  <a:schemeClr val="bg1"/>
                </a:solidFill>
              </a:rPr>
              <a:t>años setenta</a:t>
            </a:r>
            <a:r>
              <a:rPr lang="es-EC" sz="2400" dirty="0">
                <a:solidFill>
                  <a:schemeClr val="bg1"/>
                </a:solidFill>
              </a:rPr>
              <a:t>; su moda, su música, etc. </a:t>
            </a:r>
          </a:p>
          <a:p>
            <a:endParaRPr lang="es-EC" dirty="0"/>
          </a:p>
        </p:txBody>
      </p:sp>
      <p:sp>
        <p:nvSpPr>
          <p:cNvPr id="4" name="3 CuadroTexto"/>
          <p:cNvSpPr txBox="1"/>
          <p:nvPr/>
        </p:nvSpPr>
        <p:spPr>
          <a:xfrm>
            <a:off x="10592" y="179929"/>
            <a:ext cx="9144000" cy="584775"/>
          </a:xfrm>
          <a:prstGeom prst="rect">
            <a:avLst/>
          </a:prstGeom>
          <a:noFill/>
        </p:spPr>
        <p:txBody>
          <a:bodyPr wrap="square" rtlCol="0">
            <a:spAutoFit/>
          </a:bodyPr>
          <a:lstStyle/>
          <a:p>
            <a:pPr algn="ctr"/>
            <a:r>
              <a:rPr lang="es-EC" sz="3200" b="1" smtClean="0">
                <a:solidFill>
                  <a:srgbClr val="FFC000"/>
                </a:solidFill>
                <a:latin typeface="Century Gothic" pitchFamily="34" charset="0"/>
              </a:rPr>
              <a:t>« THAT´S </a:t>
            </a:r>
            <a:r>
              <a:rPr lang="es-EC" sz="3200" b="1">
                <a:solidFill>
                  <a:srgbClr val="FFC000"/>
                </a:solidFill>
                <a:latin typeface="Century Gothic" pitchFamily="34" charset="0"/>
              </a:rPr>
              <a:t>70 </a:t>
            </a:r>
            <a:r>
              <a:rPr lang="es-EC" sz="3200" b="1" smtClean="0">
                <a:solidFill>
                  <a:srgbClr val="FFC000"/>
                </a:solidFill>
                <a:latin typeface="Century Gothic" pitchFamily="34" charset="0"/>
              </a:rPr>
              <a:t>SHOW »</a:t>
            </a:r>
            <a:endParaRPr lang="es-EC" sz="3200" b="1" dirty="0">
              <a:solidFill>
                <a:srgbClr val="FFC000"/>
              </a:solidFill>
              <a:latin typeface="Century Gothic" pitchFamily="34" charset="0"/>
            </a:endParaRPr>
          </a:p>
        </p:txBody>
      </p:sp>
      <p:pic>
        <p:nvPicPr>
          <p:cNvPr id="5" name="4 Imagen" descr="D:\Andres personal\Espol\Diseño de sonido\tesis\gang-that-70s-show-tv-series-wallpapers-1024x768.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836712"/>
            <a:ext cx="5040560" cy="3781919"/>
          </a:xfrm>
          <a:prstGeom prst="rect">
            <a:avLst/>
          </a:prstGeom>
          <a:noFill/>
          <a:ln>
            <a:noFill/>
          </a:ln>
        </p:spPr>
      </p:pic>
    </p:spTree>
    <p:extLst>
      <p:ext uri="{BB962C8B-B14F-4D97-AF65-F5344CB8AC3E}">
        <p14:creationId xmlns:p14="http://schemas.microsoft.com/office/powerpoint/2010/main" xmlns="" val="30703344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28600"/>
            <a:ext cx="9753600" cy="731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Título"/>
          <p:cNvSpPr>
            <a:spLocks noGrp="1"/>
          </p:cNvSpPr>
          <p:nvPr>
            <p:ph type="title"/>
          </p:nvPr>
        </p:nvSpPr>
        <p:spPr>
          <a:xfrm>
            <a:off x="179512" y="-99392"/>
            <a:ext cx="8229600" cy="940966"/>
          </a:xfrm>
        </p:spPr>
        <p:txBody>
          <a:bodyPr>
            <a:normAutofit/>
          </a:bodyPr>
          <a:lstStyle/>
          <a:p>
            <a:pPr algn="l"/>
            <a:r>
              <a:rPr lang="es-EC" sz="3200" b="1" cap="all" dirty="0">
                <a:solidFill>
                  <a:srgbClr val="FFC000"/>
                </a:solidFill>
              </a:rPr>
              <a:t>En el Cine</a:t>
            </a:r>
          </a:p>
        </p:txBody>
      </p:sp>
      <p:sp>
        <p:nvSpPr>
          <p:cNvPr id="4" name="3 Rectángulo redondeado"/>
          <p:cNvSpPr/>
          <p:nvPr/>
        </p:nvSpPr>
        <p:spPr>
          <a:xfrm>
            <a:off x="52016" y="871116"/>
            <a:ext cx="4536504" cy="5986884"/>
          </a:xfrm>
          <a:prstGeom prst="roundRect">
            <a:avLst/>
          </a:prstGeom>
          <a:solidFill>
            <a:schemeClr val="dk1">
              <a:alpha val="62000"/>
            </a:schemeClr>
          </a:solidFill>
          <a:ln w="60325" cmpd="sng">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3" name="2 Marcador de contenido"/>
          <p:cNvSpPr>
            <a:spLocks noGrp="1"/>
          </p:cNvSpPr>
          <p:nvPr>
            <p:ph idx="1"/>
          </p:nvPr>
        </p:nvSpPr>
        <p:spPr>
          <a:xfrm>
            <a:off x="276300" y="1207293"/>
            <a:ext cx="4087936" cy="4525963"/>
          </a:xfrm>
        </p:spPr>
        <p:txBody>
          <a:bodyPr>
            <a:noAutofit/>
          </a:bodyPr>
          <a:lstStyle/>
          <a:p>
            <a:pPr marL="0" indent="0" algn="just">
              <a:buNone/>
            </a:pPr>
            <a:r>
              <a:rPr lang="es-EC" sz="2400" dirty="0">
                <a:solidFill>
                  <a:schemeClr val="bg1"/>
                </a:solidFill>
              </a:rPr>
              <a:t>Las utilidades que tiene el estilo de mezcla en paralelo son más notorias en el Cine que en la </a:t>
            </a:r>
            <a:r>
              <a:rPr lang="es-EC" sz="2400" dirty="0" smtClean="0">
                <a:solidFill>
                  <a:schemeClr val="bg1"/>
                </a:solidFill>
              </a:rPr>
              <a:t>televisión.</a:t>
            </a:r>
          </a:p>
          <a:p>
            <a:pPr algn="just"/>
            <a:endParaRPr lang="es-EC" sz="2400" dirty="0">
              <a:solidFill>
                <a:schemeClr val="bg1"/>
              </a:solidFill>
            </a:endParaRPr>
          </a:p>
          <a:p>
            <a:pPr marL="0" indent="0" algn="just">
              <a:buNone/>
            </a:pPr>
            <a:r>
              <a:rPr lang="es-EC" sz="2400" i="1" dirty="0" smtClean="0">
                <a:solidFill>
                  <a:schemeClr val="bg1"/>
                </a:solidFill>
              </a:rPr>
              <a:t>Destacan: </a:t>
            </a:r>
          </a:p>
          <a:p>
            <a:pPr marL="0" indent="0" algn="just">
              <a:buNone/>
            </a:pPr>
            <a:r>
              <a:rPr lang="es-EC" sz="2400" i="1" dirty="0" smtClean="0">
                <a:solidFill>
                  <a:schemeClr val="bg1"/>
                </a:solidFill>
              </a:rPr>
              <a:t>Hans </a:t>
            </a:r>
            <a:r>
              <a:rPr lang="es-EC" sz="2400" i="1" dirty="0" err="1">
                <a:solidFill>
                  <a:schemeClr val="bg1"/>
                </a:solidFill>
              </a:rPr>
              <a:t>Zimmer</a:t>
            </a:r>
            <a:r>
              <a:rPr lang="es-EC" sz="2400" i="1" dirty="0">
                <a:solidFill>
                  <a:schemeClr val="bg1"/>
                </a:solidFill>
              </a:rPr>
              <a:t>, </a:t>
            </a:r>
            <a:endParaRPr lang="es-EC" sz="2400" i="1" dirty="0" smtClean="0">
              <a:solidFill>
                <a:schemeClr val="bg1"/>
              </a:solidFill>
            </a:endParaRPr>
          </a:p>
          <a:p>
            <a:pPr marL="0" indent="0" algn="just">
              <a:buNone/>
            </a:pPr>
            <a:r>
              <a:rPr lang="es-EC" sz="2400" i="1" dirty="0" err="1" smtClean="0">
                <a:solidFill>
                  <a:schemeClr val="bg1"/>
                </a:solidFill>
              </a:rPr>
              <a:t>Ramin</a:t>
            </a:r>
            <a:r>
              <a:rPr lang="es-EC" sz="2400" i="1" dirty="0" smtClean="0">
                <a:solidFill>
                  <a:schemeClr val="bg1"/>
                </a:solidFill>
              </a:rPr>
              <a:t> </a:t>
            </a:r>
            <a:r>
              <a:rPr lang="es-EC" sz="2400" i="1" dirty="0" err="1">
                <a:solidFill>
                  <a:schemeClr val="bg1"/>
                </a:solidFill>
              </a:rPr>
              <a:t>Djawadi</a:t>
            </a:r>
            <a:r>
              <a:rPr lang="es-EC" sz="2400" i="1" dirty="0">
                <a:solidFill>
                  <a:schemeClr val="bg1"/>
                </a:solidFill>
              </a:rPr>
              <a:t>, </a:t>
            </a:r>
            <a:endParaRPr lang="es-EC" sz="2400" i="1" dirty="0" smtClean="0">
              <a:solidFill>
                <a:schemeClr val="bg1"/>
              </a:solidFill>
            </a:endParaRPr>
          </a:p>
          <a:p>
            <a:pPr marL="0" indent="0" algn="just">
              <a:buNone/>
            </a:pPr>
            <a:r>
              <a:rPr lang="es-EC" sz="2400" i="1" dirty="0" smtClean="0">
                <a:solidFill>
                  <a:schemeClr val="bg1"/>
                </a:solidFill>
              </a:rPr>
              <a:t>Steve </a:t>
            </a:r>
            <a:r>
              <a:rPr lang="es-EC" sz="2400" i="1" dirty="0" err="1">
                <a:solidFill>
                  <a:schemeClr val="bg1"/>
                </a:solidFill>
              </a:rPr>
              <a:t>Jablonsky</a:t>
            </a:r>
            <a:r>
              <a:rPr lang="es-EC" sz="2400" i="1" dirty="0">
                <a:solidFill>
                  <a:schemeClr val="bg1"/>
                </a:solidFill>
              </a:rPr>
              <a:t>, </a:t>
            </a:r>
            <a:endParaRPr lang="es-EC" sz="2400" i="1" dirty="0" smtClean="0">
              <a:solidFill>
                <a:schemeClr val="bg1"/>
              </a:solidFill>
            </a:endParaRPr>
          </a:p>
          <a:p>
            <a:pPr marL="0" indent="0" algn="just">
              <a:buNone/>
            </a:pPr>
            <a:r>
              <a:rPr lang="es-EC" sz="2400" i="1" dirty="0" smtClean="0">
                <a:solidFill>
                  <a:schemeClr val="bg1"/>
                </a:solidFill>
              </a:rPr>
              <a:t>Bryan </a:t>
            </a:r>
            <a:r>
              <a:rPr lang="es-EC" sz="2400" i="1" dirty="0">
                <a:solidFill>
                  <a:schemeClr val="bg1"/>
                </a:solidFill>
              </a:rPr>
              <a:t>Tyler, Christopher Young, Patrick </a:t>
            </a:r>
            <a:r>
              <a:rPr lang="es-EC" sz="2400" i="1" dirty="0" err="1">
                <a:solidFill>
                  <a:schemeClr val="bg1"/>
                </a:solidFill>
              </a:rPr>
              <a:t>Doyle</a:t>
            </a:r>
            <a:endParaRPr lang="es-EC" sz="2400" i="1" dirty="0">
              <a:solidFill>
                <a:schemeClr val="bg1"/>
              </a:solidFill>
            </a:endParaRPr>
          </a:p>
        </p:txBody>
      </p:sp>
    </p:spTree>
    <p:extLst>
      <p:ext uri="{BB962C8B-B14F-4D97-AF65-F5344CB8AC3E}">
        <p14:creationId xmlns:p14="http://schemas.microsoft.com/office/powerpoint/2010/main" xmlns="" val="28032351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1143000"/>
          </a:xfrm>
        </p:spPr>
        <p:txBody>
          <a:bodyPr>
            <a:normAutofit/>
          </a:bodyPr>
          <a:lstStyle/>
          <a:p>
            <a:r>
              <a:rPr lang="es-EC" sz="3600" b="1" dirty="0" smtClean="0">
                <a:solidFill>
                  <a:srgbClr val="FFC000"/>
                </a:solidFill>
              </a:rPr>
              <a:t>«SCHOOL </a:t>
            </a:r>
            <a:r>
              <a:rPr lang="es-EC" sz="3600" b="1" dirty="0">
                <a:solidFill>
                  <a:srgbClr val="FFC000"/>
                </a:solidFill>
              </a:rPr>
              <a:t>OF </a:t>
            </a:r>
            <a:r>
              <a:rPr lang="es-EC" sz="3600" b="1" dirty="0" smtClean="0">
                <a:solidFill>
                  <a:srgbClr val="FFC000"/>
                </a:solidFill>
              </a:rPr>
              <a:t>ROCK»</a:t>
            </a:r>
            <a:endParaRPr lang="es-EC" sz="3600" b="1" dirty="0">
              <a:solidFill>
                <a:srgbClr val="FFC000"/>
              </a:solidFill>
            </a:endParaRPr>
          </a:p>
        </p:txBody>
      </p:sp>
      <p:sp>
        <p:nvSpPr>
          <p:cNvPr id="3" name="2 Marcador de contenido"/>
          <p:cNvSpPr>
            <a:spLocks noGrp="1"/>
          </p:cNvSpPr>
          <p:nvPr>
            <p:ph idx="1"/>
          </p:nvPr>
        </p:nvSpPr>
        <p:spPr>
          <a:xfrm>
            <a:off x="251520" y="1124744"/>
            <a:ext cx="4032448" cy="5316615"/>
          </a:xfrm>
        </p:spPr>
        <p:txBody>
          <a:bodyPr>
            <a:normAutofit/>
          </a:bodyPr>
          <a:lstStyle/>
          <a:p>
            <a:pPr marL="0" indent="0">
              <a:buNone/>
            </a:pPr>
            <a:r>
              <a:rPr lang="es-EC" sz="2400" dirty="0">
                <a:solidFill>
                  <a:schemeClr val="bg1"/>
                </a:solidFill>
              </a:rPr>
              <a:t>"Para algunos cineastas es extraño que la banda sonora de una película infantil esté compuesta por temas de </a:t>
            </a:r>
            <a:r>
              <a:rPr lang="es-EC" sz="2400" i="1" dirty="0" err="1">
                <a:solidFill>
                  <a:schemeClr val="bg1"/>
                </a:solidFill>
              </a:rPr>
              <a:t>The</a:t>
            </a:r>
            <a:r>
              <a:rPr lang="es-EC" sz="2400" i="1" dirty="0">
                <a:solidFill>
                  <a:schemeClr val="bg1"/>
                </a:solidFill>
              </a:rPr>
              <a:t> </a:t>
            </a:r>
            <a:r>
              <a:rPr lang="es-EC" sz="2400" i="1" dirty="0" err="1">
                <a:solidFill>
                  <a:schemeClr val="bg1"/>
                </a:solidFill>
              </a:rPr>
              <a:t>Who</a:t>
            </a:r>
            <a:r>
              <a:rPr lang="es-EC" sz="2400" i="1" dirty="0">
                <a:solidFill>
                  <a:schemeClr val="bg1"/>
                </a:solidFill>
              </a:rPr>
              <a:t>, Ramones, </a:t>
            </a:r>
            <a:r>
              <a:rPr lang="es-EC" sz="2400" i="1" dirty="0" err="1">
                <a:solidFill>
                  <a:schemeClr val="bg1"/>
                </a:solidFill>
              </a:rPr>
              <a:t>Led</a:t>
            </a:r>
            <a:r>
              <a:rPr lang="es-EC" sz="2400" i="1" dirty="0">
                <a:solidFill>
                  <a:schemeClr val="bg1"/>
                </a:solidFill>
              </a:rPr>
              <a:t> </a:t>
            </a:r>
            <a:r>
              <a:rPr lang="es-EC" sz="2400" i="1" dirty="0" err="1">
                <a:solidFill>
                  <a:schemeClr val="bg1"/>
                </a:solidFill>
              </a:rPr>
              <a:t>Zeppelin</a:t>
            </a:r>
            <a:r>
              <a:rPr lang="es-EC" sz="2400" i="1" dirty="0">
                <a:solidFill>
                  <a:schemeClr val="bg1"/>
                </a:solidFill>
              </a:rPr>
              <a:t> y </a:t>
            </a:r>
            <a:r>
              <a:rPr lang="es-EC" sz="2400" i="1" dirty="0" err="1">
                <a:solidFill>
                  <a:schemeClr val="bg1"/>
                </a:solidFill>
              </a:rPr>
              <a:t>The</a:t>
            </a:r>
            <a:r>
              <a:rPr lang="es-EC" sz="2400" i="1" dirty="0">
                <a:solidFill>
                  <a:schemeClr val="bg1"/>
                </a:solidFill>
              </a:rPr>
              <a:t> </a:t>
            </a:r>
            <a:r>
              <a:rPr lang="es-EC" sz="2400" i="1" dirty="0" err="1">
                <a:solidFill>
                  <a:schemeClr val="bg1"/>
                </a:solidFill>
              </a:rPr>
              <a:t>Doors</a:t>
            </a:r>
            <a:r>
              <a:rPr lang="es-EC" sz="2400" i="1" dirty="0">
                <a:solidFill>
                  <a:schemeClr val="bg1"/>
                </a:solidFill>
              </a:rPr>
              <a:t>, </a:t>
            </a:r>
            <a:r>
              <a:rPr lang="es-EC" sz="2400" dirty="0">
                <a:solidFill>
                  <a:schemeClr val="bg1"/>
                </a:solidFill>
              </a:rPr>
              <a:t>entre otros. </a:t>
            </a:r>
            <a:endParaRPr lang="es-EC" sz="2400" dirty="0" smtClean="0">
              <a:solidFill>
                <a:schemeClr val="bg1"/>
              </a:solidFill>
            </a:endParaRPr>
          </a:p>
          <a:p>
            <a:pPr marL="0" indent="0">
              <a:buNone/>
            </a:pPr>
            <a:endParaRPr lang="es-EC" sz="2400" dirty="0">
              <a:solidFill>
                <a:schemeClr val="bg1"/>
              </a:solidFill>
            </a:endParaRPr>
          </a:p>
          <a:p>
            <a:pPr marL="0" indent="0">
              <a:buNone/>
            </a:pPr>
            <a:r>
              <a:rPr lang="es-EC" sz="2400" dirty="0" smtClean="0">
                <a:solidFill>
                  <a:schemeClr val="bg1"/>
                </a:solidFill>
              </a:rPr>
              <a:t>Pero </a:t>
            </a:r>
            <a:r>
              <a:rPr lang="es-EC" sz="2400" dirty="0">
                <a:solidFill>
                  <a:schemeClr val="bg1"/>
                </a:solidFill>
              </a:rPr>
              <a:t>no se trata de cualquier película para chicos, </a:t>
            </a:r>
            <a:r>
              <a:rPr lang="es-EC" sz="2400" dirty="0" err="1">
                <a:solidFill>
                  <a:schemeClr val="bg1"/>
                </a:solidFill>
              </a:rPr>
              <a:t>School</a:t>
            </a:r>
            <a:r>
              <a:rPr lang="es-EC" sz="2400" dirty="0">
                <a:solidFill>
                  <a:schemeClr val="bg1"/>
                </a:solidFill>
              </a:rPr>
              <a:t> of Rock fue dirigida por Richard </a:t>
            </a:r>
            <a:r>
              <a:rPr lang="es-EC" sz="2400" dirty="0" err="1">
                <a:solidFill>
                  <a:schemeClr val="bg1"/>
                </a:solidFill>
              </a:rPr>
              <a:t>Linklatter</a:t>
            </a:r>
            <a:r>
              <a:rPr lang="es-EC" sz="2400" dirty="0">
                <a:solidFill>
                  <a:schemeClr val="bg1"/>
                </a:solidFill>
              </a:rPr>
              <a:t> cuya filmografía es tan heterogénea e interesante como la música del film.</a:t>
            </a:r>
          </a:p>
        </p:txBody>
      </p:sp>
      <p:pic>
        <p:nvPicPr>
          <p:cNvPr id="5123" name="Picture 3" descr="D:\Andres personal\Espol\Diseño de sonido\tesis\rockin.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55976" y="1412776"/>
            <a:ext cx="4608512" cy="46085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5932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143000"/>
          </a:xfrm>
        </p:spPr>
        <p:txBody>
          <a:bodyPr>
            <a:normAutofit/>
          </a:bodyPr>
          <a:lstStyle/>
          <a:p>
            <a:r>
              <a:rPr lang="es-EC" sz="3200" b="1" dirty="0" smtClean="0">
                <a:solidFill>
                  <a:srgbClr val="FFC000"/>
                </a:solidFill>
              </a:rPr>
              <a:t>«</a:t>
            </a:r>
            <a:r>
              <a:rPr lang="en-US" sz="3200" b="1" cap="all" dirty="0" smtClean="0">
                <a:solidFill>
                  <a:srgbClr val="FFC000"/>
                </a:solidFill>
              </a:rPr>
              <a:t>Tenacious D: </a:t>
            </a:r>
            <a:r>
              <a:rPr lang="en-US" sz="3200" b="1" cap="all" dirty="0">
                <a:solidFill>
                  <a:srgbClr val="FFC000"/>
                </a:solidFill>
              </a:rPr>
              <a:t>in The Pick of </a:t>
            </a:r>
            <a:r>
              <a:rPr lang="en-US" sz="3200" b="1" cap="all" dirty="0" smtClean="0">
                <a:solidFill>
                  <a:srgbClr val="FFC000"/>
                </a:solidFill>
              </a:rPr>
              <a:t>Destiny</a:t>
            </a:r>
            <a:r>
              <a:rPr lang="es-EC" sz="3200" b="1" dirty="0" smtClean="0">
                <a:solidFill>
                  <a:srgbClr val="FFC000"/>
                </a:solidFill>
              </a:rPr>
              <a:t>»</a:t>
            </a:r>
            <a:endParaRPr lang="es-EC" sz="3200" b="1" cap="all" dirty="0">
              <a:solidFill>
                <a:srgbClr val="FFC000"/>
              </a:solidFill>
            </a:endParaRPr>
          </a:p>
        </p:txBody>
      </p:sp>
      <p:sp>
        <p:nvSpPr>
          <p:cNvPr id="3" name="2 Marcador de contenido"/>
          <p:cNvSpPr>
            <a:spLocks noGrp="1"/>
          </p:cNvSpPr>
          <p:nvPr>
            <p:ph idx="1"/>
          </p:nvPr>
        </p:nvSpPr>
        <p:spPr>
          <a:xfrm>
            <a:off x="395536" y="1268760"/>
            <a:ext cx="4321522" cy="5069160"/>
          </a:xfrm>
        </p:spPr>
        <p:txBody>
          <a:bodyPr>
            <a:normAutofit/>
          </a:bodyPr>
          <a:lstStyle/>
          <a:p>
            <a:pPr marL="0" indent="0">
              <a:buNone/>
            </a:pPr>
            <a:r>
              <a:rPr lang="es-EC" sz="2600" i="1" dirty="0">
                <a:solidFill>
                  <a:schemeClr val="bg1"/>
                </a:solidFill>
              </a:rPr>
              <a:t>“</a:t>
            </a:r>
            <a:r>
              <a:rPr lang="es-EC" sz="2600" i="1" dirty="0" err="1">
                <a:solidFill>
                  <a:schemeClr val="bg1"/>
                </a:solidFill>
              </a:rPr>
              <a:t>Tenacious</a:t>
            </a:r>
            <a:r>
              <a:rPr lang="es-EC" sz="2600" i="1" dirty="0">
                <a:solidFill>
                  <a:schemeClr val="bg1"/>
                </a:solidFill>
              </a:rPr>
              <a:t> D: la Púa del destino es una película de género comedia musical del año 2006. La película está basada </a:t>
            </a:r>
            <a:r>
              <a:rPr lang="es-EC" sz="2600" i="1" dirty="0" smtClean="0">
                <a:solidFill>
                  <a:schemeClr val="bg1"/>
                </a:solidFill>
              </a:rPr>
              <a:t>en </a:t>
            </a:r>
            <a:r>
              <a:rPr lang="es-EC" sz="2600" i="1" dirty="0">
                <a:solidFill>
                  <a:schemeClr val="bg1"/>
                </a:solidFill>
              </a:rPr>
              <a:t>la banda de rock </a:t>
            </a:r>
            <a:r>
              <a:rPr lang="es-EC" sz="2600" i="1" dirty="0" err="1">
                <a:solidFill>
                  <a:schemeClr val="bg1"/>
                </a:solidFill>
              </a:rPr>
              <a:t>Tenacious</a:t>
            </a:r>
            <a:r>
              <a:rPr lang="es-EC" sz="2600" i="1" dirty="0">
                <a:solidFill>
                  <a:schemeClr val="bg1"/>
                </a:solidFill>
              </a:rPr>
              <a:t> </a:t>
            </a:r>
            <a:r>
              <a:rPr lang="es-EC" sz="2600" i="1" dirty="0" smtClean="0">
                <a:solidFill>
                  <a:schemeClr val="bg1"/>
                </a:solidFill>
              </a:rPr>
              <a:t> D.</a:t>
            </a:r>
          </a:p>
          <a:p>
            <a:pPr marL="0" indent="0">
              <a:buNone/>
            </a:pPr>
            <a:endParaRPr lang="es-EC" sz="2600" i="1" dirty="0">
              <a:solidFill>
                <a:schemeClr val="bg1"/>
              </a:solidFill>
            </a:endParaRPr>
          </a:p>
          <a:p>
            <a:pPr marL="0" indent="0">
              <a:buNone/>
            </a:pPr>
            <a:r>
              <a:rPr lang="es-EC" sz="2600" i="1" dirty="0" smtClean="0">
                <a:solidFill>
                  <a:schemeClr val="bg1"/>
                </a:solidFill>
              </a:rPr>
              <a:t>Durante el </a:t>
            </a:r>
            <a:r>
              <a:rPr lang="es-EC" sz="2600" i="1" dirty="0">
                <a:solidFill>
                  <a:schemeClr val="bg1"/>
                </a:solidFill>
              </a:rPr>
              <a:t>filme hay pequeñas apariciones de diferentes actores y músicos como Ben </a:t>
            </a:r>
            <a:r>
              <a:rPr lang="es-EC" sz="2600" i="1" dirty="0" err="1">
                <a:solidFill>
                  <a:schemeClr val="bg1"/>
                </a:solidFill>
              </a:rPr>
              <a:t>Stiller</a:t>
            </a:r>
            <a:r>
              <a:rPr lang="es-EC" sz="2600" i="1" dirty="0">
                <a:solidFill>
                  <a:schemeClr val="bg1"/>
                </a:solidFill>
              </a:rPr>
              <a:t>, </a:t>
            </a:r>
            <a:r>
              <a:rPr lang="es-EC" sz="2600" i="1" dirty="0" err="1">
                <a:solidFill>
                  <a:schemeClr val="bg1"/>
                </a:solidFill>
              </a:rPr>
              <a:t>Amy</a:t>
            </a:r>
            <a:r>
              <a:rPr lang="es-EC" sz="2600" i="1" dirty="0">
                <a:solidFill>
                  <a:schemeClr val="bg1"/>
                </a:solidFill>
              </a:rPr>
              <a:t> Adams, </a:t>
            </a:r>
            <a:r>
              <a:rPr lang="es-EC" sz="2600" i="1" dirty="0" err="1">
                <a:solidFill>
                  <a:schemeClr val="bg1"/>
                </a:solidFill>
              </a:rPr>
              <a:t>Ronnie</a:t>
            </a:r>
            <a:r>
              <a:rPr lang="es-EC" sz="2600" i="1" dirty="0">
                <a:solidFill>
                  <a:schemeClr val="bg1"/>
                </a:solidFill>
              </a:rPr>
              <a:t> James Dio y </a:t>
            </a:r>
            <a:r>
              <a:rPr lang="es-EC" sz="2600" i="1" dirty="0" err="1">
                <a:solidFill>
                  <a:schemeClr val="bg1"/>
                </a:solidFill>
              </a:rPr>
              <a:t>Dave</a:t>
            </a:r>
            <a:r>
              <a:rPr lang="es-EC" sz="2600" i="1" dirty="0">
                <a:solidFill>
                  <a:schemeClr val="bg1"/>
                </a:solidFill>
              </a:rPr>
              <a:t> </a:t>
            </a:r>
            <a:r>
              <a:rPr lang="es-EC" sz="2600" i="1" dirty="0" err="1">
                <a:solidFill>
                  <a:schemeClr val="bg1"/>
                </a:solidFill>
              </a:rPr>
              <a:t>Grohl</a:t>
            </a:r>
            <a:r>
              <a:rPr lang="es-EC" sz="2600" i="1" dirty="0">
                <a:solidFill>
                  <a:schemeClr val="bg1"/>
                </a:solidFill>
              </a:rPr>
              <a:t>.”</a:t>
            </a:r>
            <a:endParaRPr lang="es-EC" sz="2600" dirty="0">
              <a:solidFill>
                <a:schemeClr val="bg1"/>
              </a:solidFill>
            </a:endParaRPr>
          </a:p>
          <a:p>
            <a:pPr marL="0" indent="0">
              <a:buNone/>
            </a:pPr>
            <a:endParaRPr lang="es-EC" dirty="0"/>
          </a:p>
        </p:txBody>
      </p:sp>
      <p:pic>
        <p:nvPicPr>
          <p:cNvPr id="6146" name="Picture 2" descr="D:\Andres personal\Espol\Diseño de sonido\tesis\tena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01530" y="1340768"/>
            <a:ext cx="4426942" cy="44269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41053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1340768"/>
            <a:ext cx="8229600" cy="4525963"/>
          </a:xfrm>
        </p:spPr>
        <p:txBody>
          <a:bodyPr>
            <a:normAutofit/>
          </a:bodyPr>
          <a:lstStyle/>
          <a:p>
            <a:pPr marL="0" indent="0" algn="just">
              <a:buNone/>
            </a:pPr>
            <a:r>
              <a:rPr lang="es-EC" sz="2400" dirty="0">
                <a:solidFill>
                  <a:schemeClr val="bg1"/>
                </a:solidFill>
              </a:rPr>
              <a:t>El </a:t>
            </a:r>
            <a:r>
              <a:rPr lang="es-EC" sz="2400" dirty="0" smtClean="0">
                <a:solidFill>
                  <a:schemeClr val="bg1"/>
                </a:solidFill>
              </a:rPr>
              <a:t>ecualizador: permite </a:t>
            </a:r>
            <a:r>
              <a:rPr lang="es-EC" sz="2400" dirty="0">
                <a:solidFill>
                  <a:schemeClr val="bg1"/>
                </a:solidFill>
              </a:rPr>
              <a:t>modificar la curva de respuesta en un sistema de </a:t>
            </a:r>
            <a:r>
              <a:rPr lang="es-EC" sz="2400" dirty="0" smtClean="0">
                <a:solidFill>
                  <a:schemeClr val="bg1"/>
                </a:solidFill>
              </a:rPr>
              <a:t>audio.</a:t>
            </a:r>
          </a:p>
          <a:p>
            <a:pPr marL="0" indent="0" algn="just">
              <a:buNone/>
            </a:pPr>
            <a:r>
              <a:rPr lang="es-EC" sz="2400" dirty="0" smtClean="0">
                <a:solidFill>
                  <a:schemeClr val="bg1"/>
                </a:solidFill>
              </a:rPr>
              <a:t>Permite </a:t>
            </a:r>
            <a:r>
              <a:rPr lang="es-EC" sz="2400" dirty="0">
                <a:solidFill>
                  <a:schemeClr val="bg1"/>
                </a:solidFill>
              </a:rPr>
              <a:t>realizar distintas modificaciones en los canales en los que se trabaja el sonido </a:t>
            </a:r>
            <a:r>
              <a:rPr lang="es-EC" sz="2400" dirty="0" smtClean="0">
                <a:solidFill>
                  <a:schemeClr val="bg1"/>
                </a:solidFill>
              </a:rPr>
              <a:t>ej. </a:t>
            </a:r>
            <a:r>
              <a:rPr lang="es-EC" sz="2400" dirty="0">
                <a:solidFill>
                  <a:schemeClr val="bg1"/>
                </a:solidFill>
              </a:rPr>
              <a:t>los filtros, permitiendo así aumentar o reducir la ganancia.</a:t>
            </a:r>
            <a:endParaRPr lang="es-EC" sz="2400" b="1" dirty="0">
              <a:solidFill>
                <a:schemeClr val="bg1"/>
              </a:solidFill>
            </a:endParaRPr>
          </a:p>
        </p:txBody>
      </p:sp>
      <p:sp>
        <p:nvSpPr>
          <p:cNvPr id="3" name="2 CuadroTexto"/>
          <p:cNvSpPr txBox="1"/>
          <p:nvPr/>
        </p:nvSpPr>
        <p:spPr>
          <a:xfrm>
            <a:off x="251520" y="179929"/>
            <a:ext cx="5544616" cy="584775"/>
          </a:xfrm>
          <a:prstGeom prst="rect">
            <a:avLst/>
          </a:prstGeom>
          <a:noFill/>
        </p:spPr>
        <p:txBody>
          <a:bodyPr wrap="square" rtlCol="0">
            <a:spAutoFit/>
          </a:bodyPr>
          <a:lstStyle/>
          <a:p>
            <a:r>
              <a:rPr lang="es-EC" sz="3200" b="1" dirty="0">
                <a:solidFill>
                  <a:srgbClr val="FFC000"/>
                </a:solidFill>
              </a:rPr>
              <a:t>Breve descripción de la mezcla</a:t>
            </a:r>
          </a:p>
        </p:txBody>
      </p:sp>
      <p:sp>
        <p:nvSpPr>
          <p:cNvPr id="6" name="5 CuadroTexto"/>
          <p:cNvSpPr txBox="1"/>
          <p:nvPr/>
        </p:nvSpPr>
        <p:spPr>
          <a:xfrm>
            <a:off x="323528" y="764704"/>
            <a:ext cx="5544616" cy="523220"/>
          </a:xfrm>
          <a:prstGeom prst="rect">
            <a:avLst/>
          </a:prstGeom>
          <a:noFill/>
        </p:spPr>
        <p:txBody>
          <a:bodyPr wrap="square" rtlCol="0">
            <a:spAutoFit/>
          </a:bodyPr>
          <a:lstStyle/>
          <a:p>
            <a:r>
              <a:rPr lang="es-EC" sz="2800" b="1" dirty="0">
                <a:solidFill>
                  <a:srgbClr val="FFC000"/>
                </a:solidFill>
              </a:rPr>
              <a:t>Ecualizadores</a:t>
            </a:r>
          </a:p>
        </p:txBody>
      </p:sp>
      <p:pic>
        <p:nvPicPr>
          <p:cNvPr id="3074" name="Picture 2" descr="D:\Andres personal\Espol\Diseño de sonido\tesis\estudio de sonid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1" y="3789041"/>
            <a:ext cx="3567814" cy="2664295"/>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D:\Andres personal\Espol\Diseño de sonido\tesis\e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056" y="3789041"/>
            <a:ext cx="3552393" cy="26642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3332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1143000"/>
          </a:xfrm>
        </p:spPr>
        <p:txBody>
          <a:bodyPr/>
          <a:lstStyle/>
          <a:p>
            <a:r>
              <a:rPr lang="es-EC" b="1" dirty="0" smtClean="0">
                <a:solidFill>
                  <a:srgbClr val="FFC000"/>
                </a:solidFill>
              </a:rPr>
              <a:t>USO DE COMPRESORES EN EL CINE</a:t>
            </a:r>
            <a:endParaRPr lang="es-EC" b="1" dirty="0">
              <a:solidFill>
                <a:srgbClr val="FFC000"/>
              </a:solidFill>
            </a:endParaRPr>
          </a:p>
        </p:txBody>
      </p:sp>
      <p:sp>
        <p:nvSpPr>
          <p:cNvPr id="3" name="2 Marcador de contenido"/>
          <p:cNvSpPr>
            <a:spLocks noGrp="1"/>
          </p:cNvSpPr>
          <p:nvPr>
            <p:ph idx="1"/>
          </p:nvPr>
        </p:nvSpPr>
        <p:spPr>
          <a:xfrm>
            <a:off x="395536" y="1268760"/>
            <a:ext cx="4536504" cy="5328592"/>
          </a:xfrm>
        </p:spPr>
        <p:txBody>
          <a:bodyPr>
            <a:normAutofit/>
          </a:bodyPr>
          <a:lstStyle/>
          <a:p>
            <a:pPr marL="0" indent="0">
              <a:buNone/>
            </a:pPr>
            <a:r>
              <a:rPr lang="es-EC" sz="2800" dirty="0">
                <a:solidFill>
                  <a:schemeClr val="bg1"/>
                </a:solidFill>
              </a:rPr>
              <a:t>Para la secuela de Batman </a:t>
            </a:r>
            <a:r>
              <a:rPr lang="es-EC" sz="2800" dirty="0" err="1">
                <a:solidFill>
                  <a:schemeClr val="bg1"/>
                </a:solidFill>
              </a:rPr>
              <a:t>Dark</a:t>
            </a:r>
            <a:r>
              <a:rPr lang="es-EC" sz="2800" dirty="0">
                <a:solidFill>
                  <a:schemeClr val="bg1"/>
                </a:solidFill>
              </a:rPr>
              <a:t> </a:t>
            </a:r>
            <a:r>
              <a:rPr lang="es-EC" sz="2800" dirty="0" err="1">
                <a:solidFill>
                  <a:schemeClr val="bg1"/>
                </a:solidFill>
              </a:rPr>
              <a:t>Knight</a:t>
            </a:r>
            <a:r>
              <a:rPr lang="es-EC" sz="2800" dirty="0">
                <a:solidFill>
                  <a:schemeClr val="bg1"/>
                </a:solidFill>
              </a:rPr>
              <a:t>, en español “El señor de la noche”, el Director Christopher </a:t>
            </a:r>
            <a:r>
              <a:rPr lang="es-EC" sz="2800" dirty="0" err="1">
                <a:solidFill>
                  <a:schemeClr val="bg1"/>
                </a:solidFill>
              </a:rPr>
              <a:t>Nolan</a:t>
            </a:r>
            <a:r>
              <a:rPr lang="es-EC" sz="2800" dirty="0">
                <a:solidFill>
                  <a:schemeClr val="bg1"/>
                </a:solidFill>
              </a:rPr>
              <a:t> contó con el talento de uno de los mejores compositores de la industria del </a:t>
            </a:r>
            <a:r>
              <a:rPr lang="es-EC" sz="2800" dirty="0" smtClean="0">
                <a:solidFill>
                  <a:schemeClr val="bg1"/>
                </a:solidFill>
              </a:rPr>
              <a:t>cine, </a:t>
            </a:r>
            <a:r>
              <a:rPr lang="es-EC" sz="2800" dirty="0">
                <a:solidFill>
                  <a:schemeClr val="bg1"/>
                </a:solidFill>
              </a:rPr>
              <a:t>Hans </a:t>
            </a:r>
            <a:r>
              <a:rPr lang="es-EC" sz="2800" dirty="0" err="1">
                <a:solidFill>
                  <a:schemeClr val="bg1"/>
                </a:solidFill>
              </a:rPr>
              <a:t>Zimmer</a:t>
            </a:r>
            <a:r>
              <a:rPr lang="es-EC" sz="2800" dirty="0">
                <a:solidFill>
                  <a:schemeClr val="bg1"/>
                </a:solidFill>
              </a:rPr>
              <a:t> a quien </a:t>
            </a:r>
            <a:r>
              <a:rPr lang="es-EC" sz="2800" dirty="0" err="1">
                <a:solidFill>
                  <a:schemeClr val="bg1"/>
                </a:solidFill>
              </a:rPr>
              <a:t>Nolan</a:t>
            </a:r>
            <a:r>
              <a:rPr lang="es-EC" sz="2800" dirty="0">
                <a:solidFill>
                  <a:schemeClr val="bg1"/>
                </a:solidFill>
              </a:rPr>
              <a:t> le sugirió que el villano y el tema central de la película debía impactar a la </a:t>
            </a:r>
            <a:r>
              <a:rPr lang="es-EC" sz="2800" dirty="0" smtClean="0">
                <a:solidFill>
                  <a:schemeClr val="bg1"/>
                </a:solidFill>
              </a:rPr>
              <a:t>audiencia.</a:t>
            </a:r>
            <a:endParaRPr lang="es-EC" sz="2800" dirty="0">
              <a:solidFill>
                <a:schemeClr val="bg1"/>
              </a:solidFill>
            </a:endParaRPr>
          </a:p>
        </p:txBody>
      </p:sp>
      <p:pic>
        <p:nvPicPr>
          <p:cNvPr id="4" name="3 Imagen" descr="D:\Andres personal\Espol\Diseño de sonido\tesis\The Dark Knight.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2623" y="1613515"/>
            <a:ext cx="4011865" cy="4047733"/>
          </a:xfrm>
          <a:prstGeom prst="rect">
            <a:avLst/>
          </a:prstGeom>
          <a:noFill/>
          <a:ln>
            <a:noFill/>
          </a:ln>
        </p:spPr>
      </p:pic>
    </p:spTree>
    <p:extLst>
      <p:ext uri="{BB962C8B-B14F-4D97-AF65-F5344CB8AC3E}">
        <p14:creationId xmlns:p14="http://schemas.microsoft.com/office/powerpoint/2010/main" xmlns="" val="43654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Andres personal\Espol\Diseño de sonido\tesis\aud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2" y="2851761"/>
            <a:ext cx="5328592" cy="400623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2 Marcador de contenido"/>
          <p:cNvSpPr>
            <a:spLocks noGrp="1"/>
          </p:cNvSpPr>
          <p:nvPr>
            <p:ph idx="1"/>
          </p:nvPr>
        </p:nvSpPr>
        <p:spPr>
          <a:xfrm>
            <a:off x="457200" y="476673"/>
            <a:ext cx="8229600" cy="2976000"/>
          </a:xfrm>
        </p:spPr>
        <p:txBody>
          <a:bodyPr>
            <a:normAutofit/>
          </a:bodyPr>
          <a:lstStyle/>
          <a:p>
            <a:pPr algn="just"/>
            <a:r>
              <a:rPr lang="es-EC" sz="2400" dirty="0">
                <a:solidFill>
                  <a:schemeClr val="bg1"/>
                </a:solidFill>
              </a:rPr>
              <a:t>El </a:t>
            </a:r>
            <a:r>
              <a:rPr lang="es-EC" sz="2400" dirty="0" smtClean="0">
                <a:solidFill>
                  <a:schemeClr val="bg1"/>
                </a:solidFill>
              </a:rPr>
              <a:t>ecualizador mas común es el clásico </a:t>
            </a:r>
            <a:r>
              <a:rPr lang="es-EC" sz="2400" dirty="0">
                <a:solidFill>
                  <a:schemeClr val="bg1"/>
                </a:solidFill>
              </a:rPr>
              <a:t>o </a:t>
            </a:r>
            <a:r>
              <a:rPr lang="es-EC" sz="2400" dirty="0" smtClean="0">
                <a:solidFill>
                  <a:schemeClr val="bg1"/>
                </a:solidFill>
              </a:rPr>
              <a:t> </a:t>
            </a:r>
            <a:r>
              <a:rPr lang="es-EC" sz="2400" dirty="0">
                <a:solidFill>
                  <a:schemeClr val="bg1"/>
                </a:solidFill>
              </a:rPr>
              <a:t>control de </a:t>
            </a:r>
            <a:r>
              <a:rPr lang="es-EC" sz="2400" dirty="0" smtClean="0">
                <a:solidFill>
                  <a:schemeClr val="bg1"/>
                </a:solidFill>
              </a:rPr>
              <a:t>tono</a:t>
            </a:r>
            <a:r>
              <a:rPr lang="es-EC" sz="2400" i="1" dirty="0" smtClean="0">
                <a:solidFill>
                  <a:schemeClr val="bg1"/>
                </a:solidFill>
              </a:rPr>
              <a:t>.</a:t>
            </a:r>
          </a:p>
          <a:p>
            <a:pPr marL="0" indent="0" algn="just">
              <a:buNone/>
            </a:pPr>
            <a:endParaRPr lang="es-EC" sz="2400" dirty="0" smtClean="0">
              <a:solidFill>
                <a:schemeClr val="bg1"/>
              </a:solidFill>
            </a:endParaRPr>
          </a:p>
          <a:p>
            <a:pPr marL="0" indent="0" algn="just"/>
            <a:r>
              <a:rPr lang="es-EC" sz="2400" dirty="0" smtClean="0">
                <a:solidFill>
                  <a:schemeClr val="bg1"/>
                </a:solidFill>
              </a:rPr>
              <a:t>    Función de los ecualizadores: permitir controlar las  3                                                            bandas </a:t>
            </a:r>
            <a:r>
              <a:rPr lang="es-EC" sz="2400" dirty="0">
                <a:solidFill>
                  <a:schemeClr val="bg1"/>
                </a:solidFill>
              </a:rPr>
              <a:t>fijas de frecuencia</a:t>
            </a:r>
            <a:r>
              <a:rPr lang="es-EC" sz="2400" dirty="0" smtClean="0">
                <a:solidFill>
                  <a:schemeClr val="bg1"/>
                </a:solidFill>
              </a:rPr>
              <a:t>, </a:t>
            </a:r>
            <a:r>
              <a:rPr lang="es-EC" sz="2400" i="1" dirty="0">
                <a:solidFill>
                  <a:schemeClr val="bg1"/>
                </a:solidFill>
              </a:rPr>
              <a:t>graves, medios y agudos. </a:t>
            </a:r>
            <a:endParaRPr lang="es-EC" sz="2400" i="1" dirty="0" smtClean="0">
              <a:solidFill>
                <a:schemeClr val="bg1"/>
              </a:solidFill>
            </a:endParaRPr>
          </a:p>
          <a:p>
            <a:pPr marL="0" indent="0" algn="just">
              <a:buNone/>
            </a:pPr>
            <a:endParaRPr lang="es-EC" sz="2400" i="1" dirty="0">
              <a:solidFill>
                <a:schemeClr val="bg1"/>
              </a:solidFill>
            </a:endParaRPr>
          </a:p>
          <a:p>
            <a:endParaRPr lang="es-EC" sz="2400" dirty="0">
              <a:solidFill>
                <a:schemeClr val="bg1"/>
              </a:solidFill>
            </a:endParaRPr>
          </a:p>
        </p:txBody>
      </p:sp>
      <p:sp>
        <p:nvSpPr>
          <p:cNvPr id="4" name="3 CuadroTexto"/>
          <p:cNvSpPr txBox="1"/>
          <p:nvPr/>
        </p:nvSpPr>
        <p:spPr>
          <a:xfrm>
            <a:off x="4283968" y="3140968"/>
            <a:ext cx="4680520" cy="1846659"/>
          </a:xfrm>
          <a:prstGeom prst="rect">
            <a:avLst/>
          </a:prstGeom>
          <a:noFill/>
        </p:spPr>
        <p:txBody>
          <a:bodyPr wrap="square" rtlCol="0">
            <a:spAutoFit/>
          </a:bodyPr>
          <a:lstStyle/>
          <a:p>
            <a:r>
              <a:rPr lang="es-EC" sz="2400" dirty="0">
                <a:solidFill>
                  <a:schemeClr val="bg1"/>
                </a:solidFill>
              </a:rPr>
              <a:t>Los ecualizadores son capaces de adaptar el sonido grave o agudo al escucha del oyente armonizando sus frecuencias y tonalidades.</a:t>
            </a:r>
          </a:p>
          <a:p>
            <a:endParaRPr lang="es-EC" dirty="0"/>
          </a:p>
        </p:txBody>
      </p:sp>
    </p:spTree>
    <p:extLst>
      <p:ext uri="{BB962C8B-B14F-4D97-AF65-F5344CB8AC3E}">
        <p14:creationId xmlns:p14="http://schemas.microsoft.com/office/powerpoint/2010/main" xmlns="" val="301127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90264"/>
            <a:ext cx="8229600" cy="1143000"/>
          </a:xfrm>
        </p:spPr>
        <p:txBody>
          <a:bodyPr/>
          <a:lstStyle/>
          <a:p>
            <a:pPr algn="l"/>
            <a:r>
              <a:rPr lang="es-EC" sz="3200" b="1" dirty="0">
                <a:solidFill>
                  <a:srgbClr val="FFC000"/>
                </a:solidFill>
              </a:rPr>
              <a:t>FILTROS</a:t>
            </a:r>
          </a:p>
        </p:txBody>
      </p:sp>
      <p:sp>
        <p:nvSpPr>
          <p:cNvPr id="3" name="2 Marcador de contenido"/>
          <p:cNvSpPr>
            <a:spLocks noGrp="1"/>
          </p:cNvSpPr>
          <p:nvPr>
            <p:ph idx="1"/>
          </p:nvPr>
        </p:nvSpPr>
        <p:spPr>
          <a:xfrm>
            <a:off x="323527" y="908720"/>
            <a:ext cx="8374467" cy="4525963"/>
          </a:xfrm>
        </p:spPr>
        <p:txBody>
          <a:bodyPr/>
          <a:lstStyle/>
          <a:p>
            <a:pPr algn="just"/>
            <a:r>
              <a:rPr lang="es-EC" sz="2400" dirty="0">
                <a:solidFill>
                  <a:schemeClr val="bg1"/>
                </a:solidFill>
              </a:rPr>
              <a:t>Los filtros son circuitos electrónicos que tienen como objetivo </a:t>
            </a:r>
            <a:r>
              <a:rPr lang="es-EC" sz="2400" dirty="0" smtClean="0">
                <a:solidFill>
                  <a:schemeClr val="bg1"/>
                </a:solidFill>
              </a:rPr>
              <a:t>principal transmitir </a:t>
            </a:r>
            <a:r>
              <a:rPr lang="es-EC" sz="2400" dirty="0">
                <a:solidFill>
                  <a:schemeClr val="bg1"/>
                </a:solidFill>
              </a:rPr>
              <a:t>las señales dentro de una banda de </a:t>
            </a:r>
            <a:r>
              <a:rPr lang="es-EC" sz="2400" dirty="0" smtClean="0">
                <a:solidFill>
                  <a:schemeClr val="bg1"/>
                </a:solidFill>
              </a:rPr>
              <a:t>frecuencias. Se </a:t>
            </a:r>
            <a:r>
              <a:rPr lang="es-EC" sz="2400" dirty="0">
                <a:solidFill>
                  <a:schemeClr val="bg1"/>
                </a:solidFill>
              </a:rPr>
              <a:t>dividen en: Paso Alto, Paso Bajo, Paso Banda,  Banda  </a:t>
            </a:r>
            <a:r>
              <a:rPr lang="es-EC" sz="2400" dirty="0" smtClean="0">
                <a:solidFill>
                  <a:schemeClr val="bg1"/>
                </a:solidFill>
              </a:rPr>
              <a:t>Eliminada.</a:t>
            </a:r>
            <a:endParaRPr lang="es-EC" sz="2400" dirty="0">
              <a:solidFill>
                <a:schemeClr val="bg1"/>
              </a:solidFill>
            </a:endParaRPr>
          </a:p>
          <a:p>
            <a:endParaRPr lang="es-EC" dirty="0"/>
          </a:p>
        </p:txBody>
      </p:sp>
      <p:pic>
        <p:nvPicPr>
          <p:cNvPr id="4" name="3 Imagen" descr="00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95936" y="3347700"/>
            <a:ext cx="4702059" cy="2653630"/>
          </a:xfrm>
          <a:prstGeom prst="rect">
            <a:avLst/>
          </a:prstGeom>
          <a:noFill/>
          <a:ln>
            <a:noFill/>
          </a:ln>
        </p:spPr>
      </p:pic>
      <p:sp>
        <p:nvSpPr>
          <p:cNvPr id="5" name="4 CuadroTexto"/>
          <p:cNvSpPr txBox="1"/>
          <p:nvPr/>
        </p:nvSpPr>
        <p:spPr>
          <a:xfrm>
            <a:off x="251520" y="3356992"/>
            <a:ext cx="3456384" cy="2708434"/>
          </a:xfrm>
          <a:prstGeom prst="rect">
            <a:avLst/>
          </a:prstGeom>
          <a:noFill/>
        </p:spPr>
        <p:txBody>
          <a:bodyPr wrap="square" rtlCol="0">
            <a:spAutoFit/>
          </a:bodyPr>
          <a:lstStyle/>
          <a:p>
            <a:r>
              <a:rPr lang="es-EC" sz="3200" b="1" cap="all" dirty="0">
                <a:solidFill>
                  <a:srgbClr val="FFC000"/>
                </a:solidFill>
              </a:rPr>
              <a:t>PASO ALTO</a:t>
            </a:r>
          </a:p>
          <a:p>
            <a:r>
              <a:rPr lang="es-EC" sz="2400" dirty="0">
                <a:solidFill>
                  <a:schemeClr val="bg1"/>
                </a:solidFill>
              </a:rPr>
              <a:t>Los filtros de paso alto no alteran a las frecuencias agudas o altas, sino que, recortan la intensidad de las frecuencias graves.</a:t>
            </a:r>
          </a:p>
          <a:p>
            <a:endParaRPr lang="es-EC" dirty="0"/>
          </a:p>
        </p:txBody>
      </p:sp>
      <p:sp>
        <p:nvSpPr>
          <p:cNvPr id="7" name="6 CuadroTexto"/>
          <p:cNvSpPr txBox="1"/>
          <p:nvPr/>
        </p:nvSpPr>
        <p:spPr>
          <a:xfrm>
            <a:off x="3923928" y="6084004"/>
            <a:ext cx="4032448" cy="369332"/>
          </a:xfrm>
          <a:prstGeom prst="rect">
            <a:avLst/>
          </a:prstGeom>
          <a:noFill/>
        </p:spPr>
        <p:txBody>
          <a:bodyPr wrap="square" rtlCol="0">
            <a:spAutoFit/>
          </a:bodyPr>
          <a:lstStyle/>
          <a:p>
            <a:r>
              <a:rPr lang="es-EC" i="1" dirty="0" smtClean="0">
                <a:solidFill>
                  <a:schemeClr val="bg1"/>
                </a:solidFill>
              </a:rPr>
              <a:t>- </a:t>
            </a:r>
            <a:r>
              <a:rPr lang="es-EC" i="1" u="sng" dirty="0" smtClean="0">
                <a:solidFill>
                  <a:schemeClr val="bg1"/>
                </a:solidFill>
              </a:rPr>
              <a:t>Filtro </a:t>
            </a:r>
            <a:r>
              <a:rPr lang="es-EC" i="1" u="sng" dirty="0">
                <a:solidFill>
                  <a:schemeClr val="bg1"/>
                </a:solidFill>
              </a:rPr>
              <a:t>paso </a:t>
            </a:r>
            <a:r>
              <a:rPr lang="es-EC" i="1" u="sng" dirty="0" smtClean="0">
                <a:solidFill>
                  <a:schemeClr val="bg1"/>
                </a:solidFill>
              </a:rPr>
              <a:t>alto______</a:t>
            </a:r>
            <a:endParaRPr lang="es-EC" u="sng" dirty="0">
              <a:solidFill>
                <a:schemeClr val="bg1"/>
              </a:solidFill>
            </a:endParaRPr>
          </a:p>
        </p:txBody>
      </p:sp>
    </p:spTree>
    <p:extLst>
      <p:ext uri="{BB962C8B-B14F-4D97-AF65-F5344CB8AC3E}">
        <p14:creationId xmlns:p14="http://schemas.microsoft.com/office/powerpoint/2010/main" xmlns="" val="124523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476672"/>
            <a:ext cx="8136904" cy="1969770"/>
          </a:xfrm>
          <a:prstGeom prst="rect">
            <a:avLst/>
          </a:prstGeom>
          <a:noFill/>
        </p:spPr>
        <p:txBody>
          <a:bodyPr wrap="square" rtlCol="0">
            <a:spAutoFit/>
          </a:bodyPr>
          <a:lstStyle/>
          <a:p>
            <a:r>
              <a:rPr lang="es-EC" sz="3200" b="1" cap="all" dirty="0">
                <a:solidFill>
                  <a:srgbClr val="FFC000"/>
                </a:solidFill>
              </a:rPr>
              <a:t>PASO </a:t>
            </a:r>
            <a:r>
              <a:rPr lang="es-EC" sz="3200" b="1" cap="all" dirty="0" smtClean="0">
                <a:solidFill>
                  <a:srgbClr val="FFC000"/>
                </a:solidFill>
              </a:rPr>
              <a:t>Bajo</a:t>
            </a:r>
            <a:endParaRPr lang="es-EC" sz="3200" b="1" cap="all" dirty="0">
              <a:solidFill>
                <a:srgbClr val="FFC000"/>
              </a:solidFill>
            </a:endParaRPr>
          </a:p>
          <a:p>
            <a:r>
              <a:rPr lang="es-EC" sz="2400" dirty="0">
                <a:solidFill>
                  <a:schemeClr val="bg1"/>
                </a:solidFill>
              </a:rPr>
              <a:t>Conocido también como </a:t>
            </a:r>
            <a:r>
              <a:rPr lang="es-EC" sz="2400" i="1" dirty="0" err="1">
                <a:solidFill>
                  <a:schemeClr val="bg1"/>
                </a:solidFill>
              </a:rPr>
              <a:t>Low</a:t>
            </a:r>
            <a:r>
              <a:rPr lang="es-EC" sz="2400" i="1" dirty="0">
                <a:solidFill>
                  <a:schemeClr val="bg1"/>
                </a:solidFill>
              </a:rPr>
              <a:t> </a:t>
            </a:r>
            <a:r>
              <a:rPr lang="es-EC" sz="2400" i="1" dirty="0" err="1">
                <a:solidFill>
                  <a:schemeClr val="bg1"/>
                </a:solidFill>
              </a:rPr>
              <a:t>pass</a:t>
            </a:r>
            <a:r>
              <a:rPr lang="es-EC" sz="2400" i="1" dirty="0">
                <a:solidFill>
                  <a:schemeClr val="bg1"/>
                </a:solidFill>
              </a:rPr>
              <a:t> </a:t>
            </a:r>
            <a:r>
              <a:rPr lang="es-EC" sz="2400" i="1" dirty="0" err="1" smtClean="0">
                <a:solidFill>
                  <a:schemeClr val="bg1"/>
                </a:solidFill>
              </a:rPr>
              <a:t>filter</a:t>
            </a:r>
            <a:r>
              <a:rPr lang="es-EC" sz="2400" i="1" dirty="0" smtClean="0">
                <a:solidFill>
                  <a:schemeClr val="bg1"/>
                </a:solidFill>
              </a:rPr>
              <a:t>;</a:t>
            </a:r>
            <a:r>
              <a:rPr lang="es-EC" sz="2400" dirty="0" smtClean="0">
                <a:solidFill>
                  <a:schemeClr val="bg1"/>
                </a:solidFill>
              </a:rPr>
              <a:t> permite </a:t>
            </a:r>
            <a:r>
              <a:rPr lang="es-EC" sz="2400" dirty="0">
                <a:solidFill>
                  <a:schemeClr val="bg1"/>
                </a:solidFill>
              </a:rPr>
              <a:t>alterar las frecuencias </a:t>
            </a:r>
            <a:r>
              <a:rPr lang="es-EC" sz="2400" dirty="0" smtClean="0">
                <a:solidFill>
                  <a:schemeClr val="bg1"/>
                </a:solidFill>
              </a:rPr>
              <a:t>altas </a:t>
            </a:r>
            <a:r>
              <a:rPr lang="es-EC" sz="2400" dirty="0">
                <a:solidFill>
                  <a:schemeClr val="bg1"/>
                </a:solidFill>
              </a:rPr>
              <a:t>o agudas, y dejar sin alterar las graves que se encuentren hasta una cierta </a:t>
            </a:r>
            <a:r>
              <a:rPr lang="es-EC" sz="2400" dirty="0" smtClean="0">
                <a:solidFill>
                  <a:schemeClr val="bg1"/>
                </a:solidFill>
              </a:rPr>
              <a:t>frecuencia.</a:t>
            </a:r>
            <a:endParaRPr lang="es-EC" sz="2400" dirty="0">
              <a:solidFill>
                <a:schemeClr val="bg1"/>
              </a:solidFill>
            </a:endParaRPr>
          </a:p>
          <a:p>
            <a:endParaRPr lang="es-EC" dirty="0"/>
          </a:p>
        </p:txBody>
      </p:sp>
      <p:pic>
        <p:nvPicPr>
          <p:cNvPr id="5" name="4 Imagen" descr="00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2815772"/>
            <a:ext cx="5688632" cy="3201529"/>
          </a:xfrm>
          <a:prstGeom prst="rect">
            <a:avLst/>
          </a:prstGeom>
          <a:noFill/>
          <a:ln>
            <a:noFill/>
          </a:ln>
        </p:spPr>
      </p:pic>
      <p:sp>
        <p:nvSpPr>
          <p:cNvPr id="6" name="5 CuadroTexto"/>
          <p:cNvSpPr txBox="1"/>
          <p:nvPr/>
        </p:nvSpPr>
        <p:spPr>
          <a:xfrm>
            <a:off x="1619672" y="6165304"/>
            <a:ext cx="4032448" cy="369332"/>
          </a:xfrm>
          <a:prstGeom prst="rect">
            <a:avLst/>
          </a:prstGeom>
          <a:noFill/>
        </p:spPr>
        <p:txBody>
          <a:bodyPr wrap="square" rtlCol="0">
            <a:spAutoFit/>
          </a:bodyPr>
          <a:lstStyle/>
          <a:p>
            <a:r>
              <a:rPr lang="es-EC" i="1" dirty="0" smtClean="0">
                <a:solidFill>
                  <a:schemeClr val="bg1"/>
                </a:solidFill>
              </a:rPr>
              <a:t>- </a:t>
            </a:r>
            <a:r>
              <a:rPr lang="es-EC" i="1" u="sng" dirty="0" smtClean="0">
                <a:solidFill>
                  <a:schemeClr val="bg1"/>
                </a:solidFill>
              </a:rPr>
              <a:t>Filtro </a:t>
            </a:r>
            <a:r>
              <a:rPr lang="es-EC" i="1" u="sng" dirty="0">
                <a:solidFill>
                  <a:schemeClr val="bg1"/>
                </a:solidFill>
              </a:rPr>
              <a:t>paso </a:t>
            </a:r>
            <a:r>
              <a:rPr lang="es-EC" i="1" u="sng" dirty="0" smtClean="0">
                <a:solidFill>
                  <a:schemeClr val="bg1"/>
                </a:solidFill>
              </a:rPr>
              <a:t>bajo______</a:t>
            </a:r>
            <a:endParaRPr lang="es-EC" u="sng" dirty="0">
              <a:solidFill>
                <a:schemeClr val="bg1"/>
              </a:solidFill>
            </a:endParaRPr>
          </a:p>
        </p:txBody>
      </p:sp>
    </p:spTree>
    <p:extLst>
      <p:ext uri="{BB962C8B-B14F-4D97-AF65-F5344CB8AC3E}">
        <p14:creationId xmlns:p14="http://schemas.microsoft.com/office/powerpoint/2010/main" xmlns="" val="4273450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23528" y="665401"/>
            <a:ext cx="8568952" cy="1323439"/>
          </a:xfrm>
          <a:prstGeom prst="rect">
            <a:avLst/>
          </a:prstGeom>
          <a:noFill/>
        </p:spPr>
        <p:txBody>
          <a:bodyPr wrap="square" rtlCol="0">
            <a:spAutoFit/>
          </a:bodyPr>
          <a:lstStyle/>
          <a:p>
            <a:r>
              <a:rPr lang="es-EC" sz="3200" b="1" cap="all" dirty="0">
                <a:solidFill>
                  <a:srgbClr val="FFC000"/>
                </a:solidFill>
              </a:rPr>
              <a:t>PASO </a:t>
            </a:r>
            <a:r>
              <a:rPr lang="es-EC" sz="3200" b="1" cap="all" dirty="0" smtClean="0">
                <a:solidFill>
                  <a:srgbClr val="FFC000"/>
                </a:solidFill>
              </a:rPr>
              <a:t>DE BANDA</a:t>
            </a:r>
            <a:endParaRPr lang="es-EC" sz="3200" b="1" cap="all" dirty="0">
              <a:solidFill>
                <a:srgbClr val="FFC000"/>
              </a:solidFill>
            </a:endParaRPr>
          </a:p>
          <a:p>
            <a:pPr algn="just"/>
            <a:r>
              <a:rPr lang="es-EC" sz="2400" dirty="0">
                <a:solidFill>
                  <a:schemeClr val="bg1"/>
                </a:solidFill>
              </a:rPr>
              <a:t>De la combinación de los filtros de paso alto y paso bajo se obtiene esta clase de filtro, </a:t>
            </a:r>
            <a:r>
              <a:rPr lang="es-EC" sz="2400" dirty="0" smtClean="0">
                <a:solidFill>
                  <a:schemeClr val="bg1"/>
                </a:solidFill>
              </a:rPr>
              <a:t>no </a:t>
            </a:r>
            <a:r>
              <a:rPr lang="es-EC" sz="2400" dirty="0">
                <a:solidFill>
                  <a:schemeClr val="bg1"/>
                </a:solidFill>
              </a:rPr>
              <a:t>altera una banda sino que, la realza o atenúa.</a:t>
            </a:r>
          </a:p>
        </p:txBody>
      </p:sp>
      <p:pic>
        <p:nvPicPr>
          <p:cNvPr id="5" name="4 Imagen" descr="00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2805793"/>
            <a:ext cx="4178124" cy="2371583"/>
          </a:xfrm>
          <a:prstGeom prst="rect">
            <a:avLst/>
          </a:prstGeom>
          <a:noFill/>
          <a:ln>
            <a:noFill/>
          </a:ln>
        </p:spPr>
      </p:pic>
      <p:pic>
        <p:nvPicPr>
          <p:cNvPr id="6" name="5 Imagen" descr="00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4782" y="2805794"/>
            <a:ext cx="4177698" cy="2371582"/>
          </a:xfrm>
          <a:prstGeom prst="rect">
            <a:avLst/>
          </a:prstGeom>
          <a:noFill/>
          <a:ln>
            <a:noFill/>
          </a:ln>
        </p:spPr>
      </p:pic>
      <p:sp>
        <p:nvSpPr>
          <p:cNvPr id="7" name="6 CuadroTexto"/>
          <p:cNvSpPr txBox="1"/>
          <p:nvPr/>
        </p:nvSpPr>
        <p:spPr>
          <a:xfrm>
            <a:off x="251520" y="5373216"/>
            <a:ext cx="4608512" cy="369332"/>
          </a:xfrm>
          <a:prstGeom prst="rect">
            <a:avLst/>
          </a:prstGeom>
          <a:noFill/>
        </p:spPr>
        <p:txBody>
          <a:bodyPr wrap="square" rtlCol="0">
            <a:spAutoFit/>
          </a:bodyPr>
          <a:lstStyle/>
          <a:p>
            <a:r>
              <a:rPr lang="es-EC" i="1" dirty="0" smtClean="0">
                <a:solidFill>
                  <a:schemeClr val="bg1"/>
                </a:solidFill>
              </a:rPr>
              <a:t>- </a:t>
            </a:r>
            <a:r>
              <a:rPr lang="es-EC" i="1" u="sng" dirty="0" smtClean="0">
                <a:solidFill>
                  <a:schemeClr val="bg1"/>
                </a:solidFill>
              </a:rPr>
              <a:t>Filtro </a:t>
            </a:r>
            <a:r>
              <a:rPr lang="es-EC" i="1" u="sng" dirty="0">
                <a:solidFill>
                  <a:schemeClr val="bg1"/>
                </a:solidFill>
              </a:rPr>
              <a:t>paso </a:t>
            </a:r>
            <a:r>
              <a:rPr lang="es-EC" i="1" u="sng" dirty="0" smtClean="0">
                <a:solidFill>
                  <a:schemeClr val="bg1"/>
                </a:solidFill>
              </a:rPr>
              <a:t>banda </a:t>
            </a:r>
            <a:r>
              <a:rPr lang="es-EC" i="1" u="sng" dirty="0" err="1" smtClean="0">
                <a:solidFill>
                  <a:schemeClr val="bg1"/>
                </a:solidFill>
              </a:rPr>
              <a:t>fc</a:t>
            </a:r>
            <a:r>
              <a:rPr lang="es-EC" i="1" u="sng" dirty="0" smtClean="0">
                <a:solidFill>
                  <a:schemeClr val="bg1"/>
                </a:solidFill>
              </a:rPr>
              <a:t>=600hz primer orden_</a:t>
            </a:r>
            <a:endParaRPr lang="es-EC" u="sng" dirty="0">
              <a:solidFill>
                <a:schemeClr val="bg1"/>
              </a:solidFill>
            </a:endParaRPr>
          </a:p>
        </p:txBody>
      </p:sp>
      <p:sp>
        <p:nvSpPr>
          <p:cNvPr id="8" name="7 CuadroTexto"/>
          <p:cNvSpPr txBox="1"/>
          <p:nvPr/>
        </p:nvSpPr>
        <p:spPr>
          <a:xfrm>
            <a:off x="4644008" y="5373216"/>
            <a:ext cx="4608512" cy="369332"/>
          </a:xfrm>
          <a:prstGeom prst="rect">
            <a:avLst/>
          </a:prstGeom>
          <a:noFill/>
        </p:spPr>
        <p:txBody>
          <a:bodyPr wrap="square" rtlCol="0">
            <a:spAutoFit/>
          </a:bodyPr>
          <a:lstStyle/>
          <a:p>
            <a:r>
              <a:rPr lang="es-EC" i="1" dirty="0" smtClean="0">
                <a:solidFill>
                  <a:schemeClr val="bg1"/>
                </a:solidFill>
              </a:rPr>
              <a:t>- </a:t>
            </a:r>
            <a:r>
              <a:rPr lang="es-EC" i="1" u="sng" dirty="0">
                <a:solidFill>
                  <a:schemeClr val="bg1"/>
                </a:solidFill>
              </a:rPr>
              <a:t>Filtro paso banda </a:t>
            </a:r>
            <a:r>
              <a:rPr lang="es-EC" i="1" u="sng" dirty="0" err="1">
                <a:solidFill>
                  <a:schemeClr val="bg1"/>
                </a:solidFill>
              </a:rPr>
              <a:t>fc</a:t>
            </a:r>
            <a:r>
              <a:rPr lang="es-EC" i="1" u="sng" dirty="0">
                <a:solidFill>
                  <a:schemeClr val="bg1"/>
                </a:solidFill>
              </a:rPr>
              <a:t>= 800 </a:t>
            </a:r>
            <a:r>
              <a:rPr lang="es-EC" i="1" u="sng" dirty="0" err="1">
                <a:solidFill>
                  <a:schemeClr val="bg1"/>
                </a:solidFill>
              </a:rPr>
              <a:t>hz</a:t>
            </a:r>
            <a:r>
              <a:rPr lang="es-EC" i="1" u="sng" dirty="0">
                <a:solidFill>
                  <a:schemeClr val="bg1"/>
                </a:solidFill>
              </a:rPr>
              <a:t> segundo orden</a:t>
            </a:r>
            <a:r>
              <a:rPr lang="es-EC" i="1" u="sng" dirty="0" smtClean="0">
                <a:solidFill>
                  <a:schemeClr val="bg1"/>
                </a:solidFill>
              </a:rPr>
              <a:t>_</a:t>
            </a:r>
            <a:endParaRPr lang="es-EC" u="sng" dirty="0">
              <a:solidFill>
                <a:schemeClr val="bg1"/>
              </a:solidFill>
            </a:endParaRPr>
          </a:p>
        </p:txBody>
      </p:sp>
    </p:spTree>
    <p:extLst>
      <p:ext uri="{BB962C8B-B14F-4D97-AF65-F5344CB8AC3E}">
        <p14:creationId xmlns:p14="http://schemas.microsoft.com/office/powerpoint/2010/main" xmlns="" val="443712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476672"/>
            <a:ext cx="8568952" cy="1692771"/>
          </a:xfrm>
          <a:prstGeom prst="rect">
            <a:avLst/>
          </a:prstGeom>
          <a:noFill/>
        </p:spPr>
        <p:txBody>
          <a:bodyPr wrap="square" rtlCol="0">
            <a:spAutoFit/>
          </a:bodyPr>
          <a:lstStyle/>
          <a:p>
            <a:r>
              <a:rPr lang="es-EC" sz="3200" b="1" cap="all" dirty="0" smtClean="0">
                <a:solidFill>
                  <a:srgbClr val="FFC000"/>
                </a:solidFill>
              </a:rPr>
              <a:t>Banda eliminada</a:t>
            </a:r>
            <a:endParaRPr lang="es-EC" sz="3200" b="1" cap="all" dirty="0">
              <a:solidFill>
                <a:srgbClr val="FFC000"/>
              </a:solidFill>
            </a:endParaRPr>
          </a:p>
          <a:p>
            <a:pPr algn="just"/>
            <a:r>
              <a:rPr lang="es-EC" sz="2400" dirty="0">
                <a:solidFill>
                  <a:schemeClr val="bg1"/>
                </a:solidFill>
              </a:rPr>
              <a:t>También conocida como Band - </a:t>
            </a:r>
            <a:r>
              <a:rPr lang="es-EC" sz="2400" dirty="0" err="1">
                <a:solidFill>
                  <a:schemeClr val="bg1"/>
                </a:solidFill>
              </a:rPr>
              <a:t>Reject</a:t>
            </a:r>
            <a:r>
              <a:rPr lang="es-EC" sz="2400" dirty="0">
                <a:solidFill>
                  <a:schemeClr val="bg1"/>
                </a:solidFill>
              </a:rPr>
              <a:t> o </a:t>
            </a:r>
            <a:r>
              <a:rPr lang="es-EC" sz="2400" dirty="0" err="1">
                <a:solidFill>
                  <a:schemeClr val="bg1"/>
                </a:solidFill>
              </a:rPr>
              <a:t>Notch</a:t>
            </a:r>
            <a:r>
              <a:rPr lang="es-EC" sz="2400" dirty="0">
                <a:solidFill>
                  <a:schemeClr val="bg1"/>
                </a:solidFill>
              </a:rPr>
              <a:t>, es un filtro que funciona de manera inversa del paso de banda, y cuenta con varios tonos en el </a:t>
            </a:r>
            <a:r>
              <a:rPr lang="es-EC" sz="2400" i="1" dirty="0">
                <a:solidFill>
                  <a:schemeClr val="bg1"/>
                </a:solidFill>
              </a:rPr>
              <a:t>Factor </a:t>
            </a:r>
            <a:r>
              <a:rPr lang="es-EC" sz="2400" i="1" dirty="0" smtClean="0">
                <a:solidFill>
                  <a:schemeClr val="bg1"/>
                </a:solidFill>
              </a:rPr>
              <a:t>Q.</a:t>
            </a:r>
            <a:endParaRPr lang="es-EC" sz="2400" dirty="0">
              <a:solidFill>
                <a:schemeClr val="bg1"/>
              </a:solidFill>
            </a:endParaRPr>
          </a:p>
        </p:txBody>
      </p:sp>
      <p:pic>
        <p:nvPicPr>
          <p:cNvPr id="5" name="4 Imagen" descr="005"/>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1720" y="2854052"/>
            <a:ext cx="5328592" cy="3002024"/>
          </a:xfrm>
          <a:prstGeom prst="rect">
            <a:avLst/>
          </a:prstGeom>
          <a:noFill/>
          <a:ln>
            <a:noFill/>
          </a:ln>
        </p:spPr>
      </p:pic>
      <p:sp>
        <p:nvSpPr>
          <p:cNvPr id="6" name="5 CuadroTexto"/>
          <p:cNvSpPr txBox="1"/>
          <p:nvPr/>
        </p:nvSpPr>
        <p:spPr>
          <a:xfrm>
            <a:off x="1979712" y="5949280"/>
            <a:ext cx="4608512" cy="369332"/>
          </a:xfrm>
          <a:prstGeom prst="rect">
            <a:avLst/>
          </a:prstGeom>
          <a:noFill/>
        </p:spPr>
        <p:txBody>
          <a:bodyPr wrap="square" rtlCol="0">
            <a:spAutoFit/>
          </a:bodyPr>
          <a:lstStyle/>
          <a:p>
            <a:r>
              <a:rPr lang="es-EC" i="1" dirty="0" smtClean="0">
                <a:solidFill>
                  <a:schemeClr val="bg1"/>
                </a:solidFill>
              </a:rPr>
              <a:t>- </a:t>
            </a:r>
            <a:r>
              <a:rPr lang="es-EC" i="1" u="sng" dirty="0">
                <a:solidFill>
                  <a:schemeClr val="bg1"/>
                </a:solidFill>
              </a:rPr>
              <a:t>Filtro banda eliminada con distinto Factor Q</a:t>
            </a:r>
            <a:r>
              <a:rPr lang="es-EC" i="1" u="sng" dirty="0" smtClean="0">
                <a:solidFill>
                  <a:schemeClr val="bg1"/>
                </a:solidFill>
              </a:rPr>
              <a:t>_</a:t>
            </a:r>
            <a:endParaRPr lang="es-EC" u="sng" dirty="0">
              <a:solidFill>
                <a:schemeClr val="bg1"/>
              </a:solidFill>
            </a:endParaRPr>
          </a:p>
        </p:txBody>
      </p:sp>
    </p:spTree>
    <p:extLst>
      <p:ext uri="{BB962C8B-B14F-4D97-AF65-F5344CB8AC3E}">
        <p14:creationId xmlns:p14="http://schemas.microsoft.com/office/powerpoint/2010/main" xmlns="" val="455849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3300</TotalTime>
  <Words>1970</Words>
  <Application>Microsoft Office PowerPoint</Application>
  <PresentationFormat>Presentación en pantalla (4:3)</PresentationFormat>
  <Paragraphs>184</Paragraphs>
  <Slides>40</Slides>
  <Notes>0</Notes>
  <HiddenSlides>0</HiddenSlides>
  <MMClips>0</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Tema de Office</vt:lpstr>
      <vt:lpstr>Diapositiva 1</vt:lpstr>
      <vt:lpstr>Introducción</vt:lpstr>
      <vt:lpstr>Diapositiva 3</vt:lpstr>
      <vt:lpstr>Diapositiva 4</vt:lpstr>
      <vt:lpstr>Diapositiva 5</vt:lpstr>
      <vt:lpstr>FILTROS</vt:lpstr>
      <vt:lpstr>Diapositiva 7</vt:lpstr>
      <vt:lpstr>Diapositiva 8</vt:lpstr>
      <vt:lpstr>Diapositiva 9</vt:lpstr>
      <vt:lpstr>FACTOR Q</vt:lpstr>
      <vt:lpstr>CORRECTOR DE TONALIDAD</vt:lpstr>
      <vt:lpstr>LOUDNESS</vt:lpstr>
      <vt:lpstr>PARAMÉTRICOS</vt:lpstr>
      <vt:lpstr>PARAGRÁFICOS) </vt:lpstr>
      <vt:lpstr>PROCESADORES DE DINÁMICA </vt:lpstr>
      <vt:lpstr>RANGO DINÁMICO</vt:lpstr>
      <vt:lpstr>PUERTA DE RUIDO (NOISE GATE)</vt:lpstr>
      <vt:lpstr>PARÁMETROS DE COMPRESIÓN</vt:lpstr>
      <vt:lpstr>DESCRIPCION DEMOGRÁFICA  Y SOCIOLÓGICA DE LA CIUDAD DE NUEVA YORK Y CÓMO INFLUYE EN EL ESTILO DE MEZCLA</vt:lpstr>
      <vt:lpstr>Aspecto Demográfico</vt:lpstr>
      <vt:lpstr>Aspecto Demográfico</vt:lpstr>
      <vt:lpstr>Aspecto Demográfico</vt:lpstr>
      <vt:lpstr>Diapositiva 23</vt:lpstr>
      <vt:lpstr>Diapositiva 24</vt:lpstr>
      <vt:lpstr>Diapositiva 25</vt:lpstr>
      <vt:lpstr>Diapositiva 26</vt:lpstr>
      <vt:lpstr>Diapositiva 27</vt:lpstr>
      <vt:lpstr>Aspecto Psicológico y Social</vt:lpstr>
      <vt:lpstr>ORIGEN DEL ESTILO DE MEZCLA NUEVA YORK</vt:lpstr>
      <vt:lpstr>CARACTERÍSTICAS</vt:lpstr>
      <vt:lpstr>USO DE COMPRESORES</vt:lpstr>
      <vt:lpstr>MEZCLA EN CAPAS</vt:lpstr>
      <vt:lpstr>BANDAS QUE USAN EL ESTILO  DE MEZCLA nUEVA yORK  (PARALLEL COMPRESSION).</vt:lpstr>
      <vt:lpstr>Aplicaciones del  Estilo de Mezcla Nueva York</vt:lpstr>
      <vt:lpstr>En la televisión</vt:lpstr>
      <vt:lpstr>Diapositiva 36</vt:lpstr>
      <vt:lpstr>En el Cine</vt:lpstr>
      <vt:lpstr>«SCHOOL OF ROCK»</vt:lpstr>
      <vt:lpstr>«Tenacious D: in The Pick of Destiny»</vt:lpstr>
      <vt:lpstr>USO DE COMPRESORES EN EL CINE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dc:creator>
  <cp:lastModifiedBy>Douglas y Melissa</cp:lastModifiedBy>
  <cp:revision>188</cp:revision>
  <dcterms:created xsi:type="dcterms:W3CDTF">2011-09-28T05:33:45Z</dcterms:created>
  <dcterms:modified xsi:type="dcterms:W3CDTF">2011-11-09T18:16:14Z</dcterms:modified>
</cp:coreProperties>
</file>