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112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645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03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262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40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602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31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98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334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66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808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83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8B405-4F05-874C-B460-B1A8B02AEF6F}" type="datetimeFigureOut">
              <a:rPr lang="es-ES" smtClean="0"/>
              <a:t>23/05/11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BF2F9-54AA-B541-9F7E-A762B2EA5D7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69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oleObject" Target="MAGNUS:TESIS%20AL%20FIN:TESIS%20FINAL%20COPIA.doc!OLE_LINK1" TargetMode="External"/><Relationship Id="rId6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2.wdp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22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22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MAGNUS:TESIS%20AL%20FIN:TESIS%20FINAL%20COPIA.doc!OLE_LINK2" TargetMode="External"/><Relationship Id="rId5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7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oleObject" Target="MAGNUS:TESIS%20AL%20FIN:TESIS%20FINAL%20COPIA.doc!OLE_LINK3" TargetMode="External"/><Relationship Id="rId5" Type="http://schemas.openxmlformats.org/officeDocument/2006/relationships/image" Target="../media/image3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oleObject" Target="MAGNUS:TESIS%20AL%20FIN:TESIS%20FINAL%20COPIA.doc!OLE_LINK4" TargetMode="External"/><Relationship Id="rId5" Type="http://schemas.openxmlformats.org/officeDocument/2006/relationships/image" Target="../media/image3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diapositiva presentació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11"/>
            <a:ext cx="9144000" cy="687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84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906" y="587133"/>
            <a:ext cx="4830500" cy="579362"/>
          </a:xfrm>
        </p:spPr>
        <p:txBody>
          <a:bodyPr>
            <a:noAutofit/>
          </a:bodyPr>
          <a:lstStyle/>
          <a:p>
            <a:r>
              <a:rPr lang="es-ES" sz="2800" b="1" dirty="0" smtClean="0"/>
              <a:t>Objetivos de Investigación</a:t>
            </a:r>
            <a:endParaRPr lang="es-ES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478071"/>
            <a:ext cx="7548247" cy="460940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s-EC" sz="2000" b="1" dirty="0"/>
              <a:t>Objetivos generales</a:t>
            </a:r>
            <a:endParaRPr lang="es-ES_tradnl" sz="2000" b="1" dirty="0"/>
          </a:p>
          <a:p>
            <a:pPr lvl="0"/>
            <a:r>
              <a:rPr lang="es-EC" sz="1600" i="1" dirty="0"/>
              <a:t>Identificar las actuales preferencias, necesidades y gustos de nuestro nicho de mercado para tener una oportunidad de ofertar nuestras maquetas en la ciudad </a:t>
            </a:r>
            <a:r>
              <a:rPr lang="es-EC" sz="1600" i="1" dirty="0" smtClean="0"/>
              <a:t>de Guayaquil</a:t>
            </a:r>
            <a:endParaRPr lang="es-ES_tradnl" i="1" dirty="0"/>
          </a:p>
          <a:p>
            <a:pPr marL="914400" lvl="2" indent="0">
              <a:buNone/>
            </a:pPr>
            <a:r>
              <a:rPr lang="es-EC" sz="2600" b="1" dirty="0" smtClean="0"/>
              <a:t>Objetivos específicos</a:t>
            </a:r>
          </a:p>
          <a:p>
            <a:pPr marL="914400" lvl="2" indent="0">
              <a:buNone/>
            </a:pPr>
            <a:endParaRPr lang="es-ES_tradnl" sz="2600" b="1" dirty="0"/>
          </a:p>
          <a:p>
            <a:pPr lvl="0"/>
            <a:r>
              <a:rPr lang="es-EC" sz="1600" dirty="0"/>
              <a:t>Determinación de gustos y preferencias del consumidor potencial.</a:t>
            </a:r>
            <a:endParaRPr lang="es-ES_tradnl" sz="1600" dirty="0"/>
          </a:p>
          <a:p>
            <a:pPr lvl="0"/>
            <a:r>
              <a:rPr lang="es-EC" sz="1600" dirty="0"/>
              <a:t>Percepción del cliente con respecto al producto ofrecido y las posibilidades de sustituir las maquetas físicas por maquetas digitales.</a:t>
            </a:r>
            <a:endParaRPr lang="es-ES_tradnl" sz="1600" dirty="0"/>
          </a:p>
          <a:p>
            <a:pPr lvl="0"/>
            <a:r>
              <a:rPr lang="es-EC" sz="1600" dirty="0"/>
              <a:t>Establecer el nivel de conocimiento del cliente potencial sobre el </a:t>
            </a:r>
            <a:r>
              <a:rPr lang="es-EC" sz="1600" dirty="0" smtClean="0"/>
              <a:t/>
            </a:r>
            <a:br>
              <a:rPr lang="es-EC" sz="1600" dirty="0" smtClean="0"/>
            </a:br>
            <a:r>
              <a:rPr lang="es-EC" sz="1600" dirty="0" smtClean="0"/>
              <a:t>desarrollo </a:t>
            </a:r>
            <a:r>
              <a:rPr lang="es-EC" sz="1600" dirty="0"/>
              <a:t>de maquetas digitales en el medio, para determinar si </a:t>
            </a:r>
            <a:r>
              <a:rPr lang="es-EC" sz="1600" dirty="0" smtClean="0"/>
              <a:t/>
            </a:r>
            <a:br>
              <a:rPr lang="es-EC" sz="1600" dirty="0" smtClean="0"/>
            </a:br>
            <a:r>
              <a:rPr lang="es-EC" sz="1600" dirty="0" smtClean="0"/>
              <a:t>está </a:t>
            </a:r>
            <a:r>
              <a:rPr lang="es-EC" sz="1600" dirty="0"/>
              <a:t>dispuesto a obtener esta herramienta en vez de usar tiempo </a:t>
            </a:r>
            <a:r>
              <a:rPr lang="es-EC" sz="1600" dirty="0" smtClean="0"/>
              <a:t/>
            </a:r>
            <a:br>
              <a:rPr lang="es-EC" sz="1600" dirty="0" smtClean="0"/>
            </a:br>
            <a:r>
              <a:rPr lang="es-EC" sz="1600" dirty="0" smtClean="0"/>
              <a:t>en </a:t>
            </a:r>
            <a:r>
              <a:rPr lang="es-EC" sz="1600" dirty="0"/>
              <a:t>construcción de maquetas físicas o imágenes con </a:t>
            </a:r>
            <a:r>
              <a:rPr lang="es-EC" sz="1600" dirty="0" smtClean="0"/>
              <a:t>perspectiva</a:t>
            </a:r>
            <a:br>
              <a:rPr lang="es-EC" sz="1600" dirty="0" smtClean="0"/>
            </a:br>
            <a:r>
              <a:rPr lang="es-EC" sz="1600" dirty="0" smtClean="0"/>
              <a:t> </a:t>
            </a:r>
            <a:r>
              <a:rPr lang="es-EC" sz="1600" dirty="0"/>
              <a:t>y volumen.</a:t>
            </a:r>
            <a:endParaRPr lang="es-ES_tradnl" sz="1600" dirty="0"/>
          </a:p>
          <a:p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val="3340908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906" y="587133"/>
            <a:ext cx="3472996" cy="579362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Plan de muestreo</a:t>
            </a:r>
            <a:endParaRPr lang="es-ES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478071"/>
            <a:ext cx="7548247" cy="4609408"/>
          </a:xfrm>
        </p:spPr>
        <p:txBody>
          <a:bodyPr>
            <a:normAutofit/>
          </a:bodyPr>
          <a:lstStyle/>
          <a:p>
            <a:endParaRPr lang="es-ES" sz="1600" dirty="0" smtClean="0"/>
          </a:p>
          <a:p>
            <a:r>
              <a:rPr lang="es-ES" sz="1600" dirty="0" smtClean="0"/>
              <a:t>Primero debemos definir una población para realizar la investigación la cuál la hemos descrito de la siguiente manera:</a:t>
            </a:r>
          </a:p>
          <a:p>
            <a:pPr lvl="1"/>
            <a:r>
              <a:rPr lang="es-ES" sz="1200" dirty="0" smtClean="0"/>
              <a:t>Nuestro mercado se concentra en la ciudad de Guayaquil en Ecuador</a:t>
            </a:r>
          </a:p>
          <a:p>
            <a:pPr lvl="1"/>
            <a:r>
              <a:rPr lang="es-ES" sz="1200" dirty="0" smtClean="0"/>
              <a:t>Actualmente existen 5058 arquitectos afiliados en el colegio de arquitectos</a:t>
            </a:r>
          </a:p>
          <a:p>
            <a:pPr lvl="1"/>
            <a:r>
              <a:rPr lang="es-ES" sz="1200" dirty="0" smtClean="0"/>
              <a:t>Existen aproximadamente 10,123 ingenieros civiles afiliados en el colegio de ingenieros</a:t>
            </a:r>
          </a:p>
          <a:p>
            <a:pPr lvl="1"/>
            <a:r>
              <a:rPr lang="es-ES" sz="1200" dirty="0" smtClean="0"/>
              <a:t>En la ciudad existen 15 constructoras de gran prestigio en cuanto a obras civiles </a:t>
            </a:r>
          </a:p>
          <a:p>
            <a:pPr lvl="1"/>
            <a:r>
              <a:rPr lang="es-ES" sz="1200" dirty="0" smtClean="0"/>
              <a:t>Se estima que por cada ingeniero y arquitecto son propietarios de pequeñas constructoras</a:t>
            </a:r>
          </a:p>
          <a:p>
            <a:pPr lvl="1"/>
            <a:endParaRPr lang="es-ES" sz="1200" dirty="0"/>
          </a:p>
          <a:p>
            <a:pPr lvl="1"/>
            <a:endParaRPr lang="es-ES" sz="1200" dirty="0" smtClean="0"/>
          </a:p>
          <a:p>
            <a:pPr marL="0" indent="0">
              <a:buNone/>
            </a:pPr>
            <a:r>
              <a:rPr lang="es-ES" sz="2000" b="1" dirty="0" smtClean="0"/>
              <a:t>Definición de la muestra</a:t>
            </a:r>
          </a:p>
          <a:p>
            <a:pPr marL="0" indent="0">
              <a:buNone/>
            </a:pPr>
            <a:endParaRPr lang="es-ES" sz="1600" dirty="0"/>
          </a:p>
          <a:p>
            <a:pPr marL="0" indent="0">
              <a:buNone/>
            </a:pPr>
            <a:r>
              <a:rPr lang="es-ES" sz="1600" dirty="0" smtClean="0"/>
              <a:t>Definir una muestra es subdividir nuestro universo de tal forma que se</a:t>
            </a:r>
            <a:r>
              <a:rPr lang="es-ES" sz="1600" dirty="0"/>
              <a:t/>
            </a:r>
            <a:br>
              <a:rPr lang="es-ES" sz="1600" dirty="0"/>
            </a:br>
            <a:r>
              <a:rPr lang="es-ES" sz="1600" dirty="0" smtClean="0"/>
              <a:t>obtengan estratos que mantienen una relación en particular pero de</a:t>
            </a:r>
            <a:br>
              <a:rPr lang="es-ES" sz="1600" dirty="0" smtClean="0"/>
            </a:br>
            <a:r>
              <a:rPr lang="es-ES" sz="1600" dirty="0" smtClean="0"/>
              <a:t>un tamaño reducido por medio una fórmula.</a:t>
            </a:r>
          </a:p>
        </p:txBody>
      </p:sp>
    </p:spTree>
    <p:extLst>
      <p:ext uri="{BB962C8B-B14F-4D97-AF65-F5344CB8AC3E}">
        <p14:creationId xmlns:p14="http://schemas.microsoft.com/office/powerpoint/2010/main" val="378722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905" y="587133"/>
            <a:ext cx="4315961" cy="579362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Definición de la muestra</a:t>
            </a:r>
            <a:endParaRPr lang="es-ES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478071"/>
            <a:ext cx="7548247" cy="4609408"/>
          </a:xfrm>
        </p:spPr>
        <p:txBody>
          <a:bodyPr>
            <a:normAutofit/>
          </a:bodyPr>
          <a:lstStyle/>
          <a:p>
            <a:r>
              <a:rPr lang="es-ES" sz="1600" dirty="0" smtClean="0"/>
              <a:t>Teniendo en cuenta la fórmula y nuestro nivel de confianza de los resultados describimos lo siguiente:</a:t>
            </a:r>
          </a:p>
          <a:p>
            <a:endParaRPr lang="es-ES" sz="1600" dirty="0"/>
          </a:p>
          <a:p>
            <a:pPr marL="0" indent="0">
              <a:buNone/>
            </a:pPr>
            <a:r>
              <a:rPr lang="es-EC" sz="1600" b="1" dirty="0"/>
              <a:t>n:</a:t>
            </a:r>
            <a:r>
              <a:rPr lang="es-EC" sz="1600" dirty="0"/>
              <a:t> Tamaño de la muestra.</a:t>
            </a:r>
            <a:endParaRPr lang="es-ES_tradnl" sz="1600" dirty="0"/>
          </a:p>
          <a:p>
            <a:pPr marL="0" indent="0">
              <a:buNone/>
            </a:pPr>
            <a:r>
              <a:rPr lang="es-EC" sz="1600" b="1" dirty="0"/>
              <a:t>Z:</a:t>
            </a:r>
            <a:r>
              <a:rPr lang="es-EC" sz="1600" dirty="0"/>
              <a:t> Porcentaje de datos que se alcanza dado un porcentaje de confianza del 90%.</a:t>
            </a:r>
            <a:endParaRPr lang="es-ES_tradnl" sz="1600" dirty="0"/>
          </a:p>
          <a:p>
            <a:pPr marL="0" indent="0">
              <a:buNone/>
            </a:pPr>
            <a:r>
              <a:rPr lang="es-EC" sz="1600" b="1" dirty="0"/>
              <a:t>p:</a:t>
            </a:r>
            <a:r>
              <a:rPr lang="es-EC" sz="1600" dirty="0"/>
              <a:t> Probabilidad de éxito, en este caso “p” representa la probabilidad que las maquetas digitales sea demandado por el cliente meta.</a:t>
            </a:r>
            <a:endParaRPr lang="es-ES_tradnl" sz="1600" dirty="0"/>
          </a:p>
          <a:p>
            <a:pPr marL="0" indent="0">
              <a:buNone/>
            </a:pPr>
            <a:r>
              <a:rPr lang="es-EC" sz="1600" b="1" dirty="0"/>
              <a:t>q:</a:t>
            </a:r>
            <a:r>
              <a:rPr lang="es-EC" sz="1600" dirty="0"/>
              <a:t> Probabilidad de fracaso.</a:t>
            </a:r>
            <a:endParaRPr lang="es-ES_tradnl" sz="1600" dirty="0"/>
          </a:p>
          <a:p>
            <a:pPr marL="0" indent="0">
              <a:buNone/>
            </a:pPr>
            <a:r>
              <a:rPr lang="es-EC" sz="1600" b="1" dirty="0"/>
              <a:t>D:</a:t>
            </a:r>
            <a:r>
              <a:rPr lang="es-EC" sz="1600" dirty="0"/>
              <a:t> Máximo error permisible 10%.</a:t>
            </a:r>
            <a:endParaRPr lang="es-ES_tradnl" sz="1600" dirty="0"/>
          </a:p>
          <a:p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val="247223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905" y="587133"/>
            <a:ext cx="4315961" cy="579362"/>
          </a:xfrm>
        </p:spPr>
        <p:txBody>
          <a:bodyPr>
            <a:normAutofit/>
          </a:bodyPr>
          <a:lstStyle/>
          <a:p>
            <a:pPr algn="l"/>
            <a:r>
              <a:rPr lang="es-ES" sz="2800" b="1" dirty="0" smtClean="0"/>
              <a:t>Resumen</a:t>
            </a:r>
            <a:endParaRPr lang="es-ES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478071"/>
            <a:ext cx="7548247" cy="4609408"/>
          </a:xfrm>
        </p:spPr>
        <p:txBody>
          <a:bodyPr>
            <a:normAutofit/>
          </a:bodyPr>
          <a:lstStyle/>
          <a:p>
            <a:r>
              <a:rPr lang="es-EC" sz="1600" dirty="0"/>
              <a:t>Resumiendo:</a:t>
            </a:r>
            <a:endParaRPr lang="es-ES_tradnl" sz="1600" dirty="0"/>
          </a:p>
          <a:p>
            <a:r>
              <a:rPr lang="es-EC" sz="1600" b="1" dirty="0"/>
              <a:t>Z = 1,84</a:t>
            </a:r>
            <a:br>
              <a:rPr lang="es-EC" sz="1600" b="1" dirty="0"/>
            </a:br>
            <a:r>
              <a:rPr lang="es-EC" sz="1600" b="1" dirty="0"/>
              <a:t>D = 0,05</a:t>
            </a:r>
            <a:br>
              <a:rPr lang="es-EC" sz="1600" b="1" dirty="0"/>
            </a:br>
            <a:r>
              <a:rPr lang="es-EC" sz="1600" b="1" dirty="0"/>
              <a:t>p = 0,50</a:t>
            </a:r>
            <a:br>
              <a:rPr lang="es-EC" sz="1600" b="1" dirty="0"/>
            </a:br>
            <a:r>
              <a:rPr lang="es-EC" sz="1600" b="1" dirty="0"/>
              <a:t>q = 0,50</a:t>
            </a:r>
            <a:endParaRPr lang="es-ES_tradnl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 smtClean="0"/>
          </a:p>
          <a:p>
            <a:r>
              <a:rPr lang="es-EC" sz="1600" dirty="0"/>
              <a:t>Por lo tanto, se concluye que se deben realizar 100 encuestas </a:t>
            </a:r>
            <a:r>
              <a:rPr lang="es-EC" sz="1600" dirty="0" smtClean="0"/>
              <a:t>en</a:t>
            </a:r>
            <a:br>
              <a:rPr lang="es-EC" sz="1600" dirty="0" smtClean="0"/>
            </a:br>
            <a:r>
              <a:rPr lang="es-EC" sz="1600" dirty="0" smtClean="0"/>
              <a:t>la </a:t>
            </a:r>
            <a:r>
              <a:rPr lang="es-EC" sz="1600" dirty="0"/>
              <a:t>ciudad de Guayaquil, garantizando que los resultados obtenidos </a:t>
            </a:r>
            <a:r>
              <a:rPr lang="es-EC" sz="1600" dirty="0" smtClean="0"/>
              <a:t/>
            </a:r>
            <a:br>
              <a:rPr lang="es-EC" sz="1600" dirty="0" smtClean="0"/>
            </a:br>
            <a:r>
              <a:rPr lang="es-EC" sz="1600" dirty="0" smtClean="0"/>
              <a:t>sean </a:t>
            </a:r>
            <a:r>
              <a:rPr lang="es-EC" sz="1600" dirty="0"/>
              <a:t>representativos de la población.</a:t>
            </a:r>
            <a:endParaRPr lang="es-ES_tradnl" sz="1600" dirty="0"/>
          </a:p>
          <a:p>
            <a:endParaRPr lang="es-ES" sz="1600" dirty="0" smtClean="0"/>
          </a:p>
        </p:txBody>
      </p:sp>
      <p:pic>
        <p:nvPicPr>
          <p:cNvPr id="7" name="Imagen 6" descr="calculos de la poblac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959390"/>
            <a:ext cx="3145335" cy="330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905" y="587133"/>
            <a:ext cx="4315961" cy="579362"/>
          </a:xfrm>
        </p:spPr>
        <p:txBody>
          <a:bodyPr>
            <a:normAutofit/>
          </a:bodyPr>
          <a:lstStyle/>
          <a:p>
            <a:pPr algn="l"/>
            <a:r>
              <a:rPr lang="es-ES" sz="2800" b="1" dirty="0" smtClean="0"/>
              <a:t>Resultados de la encuesta </a:t>
            </a:r>
            <a:endParaRPr lang="es-ES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478071"/>
            <a:ext cx="7548247" cy="46094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C" sz="2100" dirty="0"/>
              <a:t>De la presente investigación de mercado realizada se pudieron obtener los siguientes resultados:</a:t>
            </a:r>
            <a:br>
              <a:rPr lang="es-EC" sz="2100" dirty="0"/>
            </a:br>
            <a:endParaRPr lang="es-ES_tradnl" sz="2100" dirty="0"/>
          </a:p>
          <a:p>
            <a:pPr lvl="0"/>
            <a:r>
              <a:rPr lang="es-ES" sz="2100" dirty="0"/>
              <a:t>Los clientes potenciales tienen un conocimiento de la existencia de la creación de maquetas digitales en el medio ya que un 94% de los encuestados contestaron positivamente mientras que un pequeño porcentaje del 6% </a:t>
            </a:r>
            <a:endParaRPr lang="es-ES" sz="2100" dirty="0" smtClean="0"/>
          </a:p>
          <a:p>
            <a:pPr lvl="0"/>
            <a:r>
              <a:rPr lang="es-ES" sz="2100" dirty="0"/>
              <a:t> </a:t>
            </a:r>
            <a:endParaRPr lang="es-ES_tradnl" sz="2100" dirty="0"/>
          </a:p>
          <a:p>
            <a:pPr lvl="0"/>
            <a:r>
              <a:rPr lang="es-ES" sz="2100" dirty="0"/>
              <a:t>S</a:t>
            </a:r>
            <a:r>
              <a:rPr lang="es-ES" sz="2100" dirty="0" smtClean="0"/>
              <a:t>erá </a:t>
            </a:r>
            <a:r>
              <a:rPr lang="es-ES" sz="2100" dirty="0"/>
              <a:t>de gran ventaja entrar al mercado en la oferta de maquetas digitales ya que tendrá gran acogida en el medio gracias a </a:t>
            </a:r>
            <a:r>
              <a:rPr lang="es-ES" sz="2100" dirty="0" smtClean="0"/>
              <a:t>la </a:t>
            </a:r>
            <a:r>
              <a:rPr lang="es-ES" sz="2100" dirty="0"/>
              <a:t>respuesta </a:t>
            </a:r>
            <a:r>
              <a:rPr lang="es-ES" sz="2100" dirty="0" smtClean="0"/>
              <a:t>anterior dada por </a:t>
            </a:r>
            <a:r>
              <a:rPr lang="es-ES" sz="2100" dirty="0"/>
              <a:t>parte del cliente </a:t>
            </a:r>
            <a:r>
              <a:rPr lang="es-ES" sz="2100" dirty="0" smtClean="0"/>
              <a:t>potencial.</a:t>
            </a:r>
            <a:endParaRPr lang="es-ES_tradnl" sz="2100" dirty="0"/>
          </a:p>
          <a:p>
            <a:endParaRPr lang="es-ES_tradnl" sz="2100" dirty="0"/>
          </a:p>
          <a:p>
            <a:pPr lvl="0"/>
            <a:r>
              <a:rPr lang="es-ES" sz="2100" dirty="0" smtClean="0"/>
              <a:t>Aspecto importante en la producción de maquetas digitales es de que se obtenga mayor detalle y exactitud seleccionada por un 67</a:t>
            </a:r>
            <a:r>
              <a:rPr lang="es-ES" sz="2100" dirty="0"/>
              <a:t>% </a:t>
            </a:r>
            <a:r>
              <a:rPr lang="es-ES" sz="2100" dirty="0" smtClean="0"/>
              <a:t>de los encuestados</a:t>
            </a:r>
            <a:r>
              <a:rPr lang="es-ES" sz="2100" dirty="0"/>
              <a:t> </a:t>
            </a:r>
            <a:endParaRPr lang="es-ES_tradnl" sz="2100" dirty="0"/>
          </a:p>
          <a:p>
            <a:pPr lvl="0"/>
            <a:endParaRPr lang="es-ES" sz="2100" dirty="0" smtClean="0"/>
          </a:p>
          <a:p>
            <a:pPr lvl="0"/>
            <a:r>
              <a:rPr lang="es-ES" sz="2100" dirty="0" smtClean="0"/>
              <a:t>Factor importante y fundamental en el proyecto de tener un </a:t>
            </a:r>
            <a:r>
              <a:rPr lang="es-ES" sz="2100" dirty="0"/>
              <a:t>96% de profesionales </a:t>
            </a:r>
            <a:r>
              <a:rPr lang="es-ES" sz="2100" dirty="0" smtClean="0"/>
              <a:t>que hacen </a:t>
            </a:r>
            <a:r>
              <a:rPr lang="es-ES" sz="2100" dirty="0"/>
              <a:t>de 20 a 30 proyectos por </a:t>
            </a:r>
            <a:r>
              <a:rPr lang="es-ES" sz="2100" dirty="0" smtClean="0"/>
              <a:t>año.</a:t>
            </a:r>
          </a:p>
          <a:p>
            <a:pPr lvl="0"/>
            <a:endParaRPr lang="es-ES" sz="2100" dirty="0" smtClean="0"/>
          </a:p>
          <a:p>
            <a:pPr lvl="0"/>
            <a:r>
              <a:rPr lang="es-ES" sz="2100" dirty="0"/>
              <a:t>E</a:t>
            </a:r>
            <a:r>
              <a:rPr lang="es-ES" sz="2100" dirty="0" smtClean="0"/>
              <a:t>n </a:t>
            </a:r>
            <a:r>
              <a:rPr lang="es-ES" sz="2100" dirty="0"/>
              <a:t>los datos estadísticos encontramos que lo que más se construye en la ciudad son viviendas más que todo con un 100 </a:t>
            </a:r>
            <a:r>
              <a:rPr lang="es-ES" sz="2100" dirty="0" smtClean="0"/>
              <a:t>%.</a:t>
            </a:r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val="175198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positiva capitulos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11"/>
            <a:ext cx="9144000" cy="687811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26781" y="2793882"/>
            <a:ext cx="512348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C" sz="4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CAPÍTULO </a:t>
            </a:r>
            <a:r>
              <a:rPr lang="es-EC" sz="4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IIi</a:t>
            </a:r>
            <a:endParaRPr lang="es-ES_tradnl" sz="4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s-ES_tradnl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Plan de desarrollo</a:t>
            </a:r>
            <a:endParaRPr lang="es-ES_tradnl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es-E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34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1540" y="297452"/>
            <a:ext cx="3472996" cy="57936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Antecedentes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116764"/>
            <a:ext cx="7548247" cy="4609408"/>
          </a:xfrm>
        </p:spPr>
        <p:txBody>
          <a:bodyPr>
            <a:normAutofit/>
          </a:bodyPr>
          <a:lstStyle/>
          <a:p>
            <a:r>
              <a:rPr lang="es-ES" sz="1600" dirty="0" smtClean="0"/>
              <a:t>Determinados los resultados como las preferencias del cliente, conocimiento y tipo de producción de proyectos mantendremos una firme decisión de tomar planes de marketing necesarios.</a:t>
            </a:r>
          </a:p>
          <a:p>
            <a:endParaRPr lang="es-ES" sz="1600" dirty="0"/>
          </a:p>
          <a:p>
            <a:pPr marL="0" indent="0">
              <a:buNone/>
            </a:pPr>
            <a:r>
              <a:rPr lang="es-ES" sz="2000" b="1" dirty="0" smtClean="0"/>
              <a:t>Herramienta analítica FODA</a:t>
            </a:r>
          </a:p>
          <a:p>
            <a:pPr marL="0" indent="0">
              <a:buNone/>
            </a:pPr>
            <a:r>
              <a:rPr lang="es-ES" sz="1600" dirty="0" smtClean="0"/>
              <a:t>Ayuda a identificar los factores internos y externos de nuestra empresa</a:t>
            </a:r>
          </a:p>
          <a:p>
            <a:pPr marL="0" indent="0">
              <a:buNone/>
            </a:pPr>
            <a:r>
              <a:rPr lang="es-ES" sz="1600" b="1" dirty="0" smtClean="0"/>
              <a:t>Fortalezas: </a:t>
            </a:r>
          </a:p>
          <a:p>
            <a:pPr lvl="1"/>
            <a:r>
              <a:rPr lang="es-ES" sz="1200" dirty="0"/>
              <a:t>I</a:t>
            </a:r>
            <a:r>
              <a:rPr lang="es-ES" sz="1200" dirty="0" smtClean="0"/>
              <a:t>nformación relevante</a:t>
            </a:r>
          </a:p>
          <a:p>
            <a:pPr lvl="1"/>
            <a:r>
              <a:rPr lang="es-ES" sz="1200" dirty="0"/>
              <a:t>C</a:t>
            </a:r>
            <a:r>
              <a:rPr lang="es-ES" sz="1200" dirty="0" smtClean="0"/>
              <a:t>onocimiento y técnica</a:t>
            </a:r>
          </a:p>
          <a:p>
            <a:pPr lvl="1"/>
            <a:r>
              <a:rPr lang="es-ES" sz="1200" dirty="0" smtClean="0"/>
              <a:t>Costos de producción </a:t>
            </a:r>
          </a:p>
          <a:p>
            <a:pPr lvl="1"/>
            <a:r>
              <a:rPr lang="es-ES" sz="1200" dirty="0" smtClean="0"/>
              <a:t>Acogida en el medio</a:t>
            </a:r>
          </a:p>
          <a:p>
            <a:pPr lvl="1"/>
            <a:r>
              <a:rPr lang="es-ES" sz="1200" dirty="0" smtClean="0"/>
              <a:t>Vida útil de las maquetas</a:t>
            </a:r>
          </a:p>
          <a:p>
            <a:pPr marL="0" indent="0">
              <a:buNone/>
            </a:pPr>
            <a:r>
              <a:rPr lang="es-ES" sz="1600" b="1" dirty="0" smtClean="0"/>
              <a:t>Debilidades:</a:t>
            </a:r>
          </a:p>
          <a:p>
            <a:pPr lvl="1"/>
            <a:r>
              <a:rPr lang="es-ES" sz="1200" dirty="0" smtClean="0"/>
              <a:t>Falta de experiencia en obras de construcción</a:t>
            </a:r>
          </a:p>
          <a:p>
            <a:pPr lvl="1"/>
            <a:r>
              <a:rPr lang="es-ES" sz="1200" dirty="0" smtClean="0"/>
              <a:t>Falta de apoyo financiero</a:t>
            </a:r>
          </a:p>
          <a:p>
            <a:pPr lvl="1"/>
            <a:r>
              <a:rPr lang="es-ES" sz="1200" dirty="0" smtClean="0"/>
              <a:t>Falta de personal técnico</a:t>
            </a:r>
          </a:p>
          <a:p>
            <a:pPr lvl="1"/>
            <a:r>
              <a:rPr lang="es-ES" sz="1200" dirty="0" smtClean="0"/>
              <a:t>Competencia de personas capacitadas en programas tridimensionales</a:t>
            </a:r>
          </a:p>
          <a:p>
            <a:pPr lvl="1"/>
            <a:r>
              <a:rPr lang="es-ES" sz="1200" dirty="0" smtClean="0"/>
              <a:t>Clientes pueden ser nuestra propia competencia</a:t>
            </a:r>
          </a:p>
          <a:p>
            <a:pPr marL="0" indent="0">
              <a:buNone/>
            </a:pPr>
            <a:endParaRPr lang="es-ES" sz="1600" b="1" dirty="0" smtClean="0"/>
          </a:p>
          <a:p>
            <a:endParaRPr lang="es-ES" sz="1600" dirty="0" smtClean="0"/>
          </a:p>
          <a:p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val="139198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1540" y="587133"/>
            <a:ext cx="3472996" cy="57936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Herramienta analítica FODA</a:t>
            </a:r>
            <a:br>
              <a:rPr lang="es-ES" sz="2000" b="1" dirty="0" smtClean="0"/>
            </a:br>
            <a:endParaRPr lang="es-ES" sz="2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303809"/>
            <a:ext cx="7548247" cy="42471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1600" b="1" dirty="0" smtClean="0"/>
          </a:p>
          <a:p>
            <a:pPr marL="0" indent="0">
              <a:buNone/>
            </a:pPr>
            <a:r>
              <a:rPr lang="es-ES" sz="1600" b="1" dirty="0" smtClean="0"/>
              <a:t>Oportunidades: </a:t>
            </a:r>
          </a:p>
          <a:p>
            <a:pPr marL="0" indent="0">
              <a:buNone/>
            </a:pPr>
            <a:endParaRPr lang="es-ES" sz="1600" b="1" dirty="0" smtClean="0"/>
          </a:p>
          <a:p>
            <a:pPr lvl="1"/>
            <a:r>
              <a:rPr lang="es-ES" sz="1200" dirty="0" smtClean="0"/>
              <a:t>Avance tecnológico</a:t>
            </a:r>
          </a:p>
          <a:p>
            <a:pPr lvl="1"/>
            <a:r>
              <a:rPr lang="is-IS" sz="1200" dirty="0" smtClean="0"/>
              <a:t>Aumento del Indice de permisos de construcción </a:t>
            </a:r>
            <a:endParaRPr lang="es-ES" sz="1200" dirty="0" smtClean="0"/>
          </a:p>
          <a:p>
            <a:pPr lvl="1"/>
            <a:r>
              <a:rPr lang="es-ES" sz="1200" dirty="0" smtClean="0"/>
              <a:t>Nuevas tendencias de diseño</a:t>
            </a:r>
          </a:p>
          <a:p>
            <a:pPr lvl="1"/>
            <a:r>
              <a:rPr lang="es-ES" sz="1200" dirty="0" smtClean="0"/>
              <a:t>Conocimiento del servicio en el medio </a:t>
            </a:r>
          </a:p>
          <a:p>
            <a:pPr lvl="1"/>
            <a:r>
              <a:rPr lang="es-ES" sz="1200" dirty="0" smtClean="0"/>
              <a:t>Uso de una buena estrategia publicitaria</a:t>
            </a:r>
          </a:p>
          <a:p>
            <a:pPr marL="457200" lvl="1" indent="0">
              <a:buNone/>
            </a:pPr>
            <a:endParaRPr lang="es-ES" sz="1200" dirty="0" smtClean="0"/>
          </a:p>
          <a:p>
            <a:pPr marL="457200" lvl="1" indent="0">
              <a:buNone/>
            </a:pPr>
            <a:endParaRPr lang="es-ES" sz="1200" dirty="0" smtClean="0"/>
          </a:p>
          <a:p>
            <a:pPr marL="0" indent="0">
              <a:buNone/>
            </a:pPr>
            <a:r>
              <a:rPr lang="es-ES" sz="1600" b="1" dirty="0" smtClean="0"/>
              <a:t>Amenazas:</a:t>
            </a:r>
          </a:p>
          <a:p>
            <a:pPr marL="0" indent="0">
              <a:buNone/>
            </a:pPr>
            <a:endParaRPr lang="es-ES" sz="1600" b="1" dirty="0" smtClean="0"/>
          </a:p>
          <a:p>
            <a:pPr lvl="1"/>
            <a:r>
              <a:rPr lang="es-ES" sz="1200" dirty="0" smtClean="0"/>
              <a:t>Capacitación de programas similares </a:t>
            </a:r>
          </a:p>
          <a:p>
            <a:pPr lvl="1"/>
            <a:r>
              <a:rPr lang="es-ES" sz="1200" dirty="0" smtClean="0"/>
              <a:t>Oferta de modelados de manera Internacional</a:t>
            </a:r>
          </a:p>
          <a:p>
            <a:pPr lvl="1"/>
            <a:r>
              <a:rPr lang="es-ES" sz="1200" dirty="0" smtClean="0"/>
              <a:t>Inestabilidad económica</a:t>
            </a:r>
          </a:p>
          <a:p>
            <a:pPr marL="0" indent="0">
              <a:buNone/>
            </a:pPr>
            <a:endParaRPr lang="es-ES" sz="1600" b="1" dirty="0" smtClean="0"/>
          </a:p>
          <a:p>
            <a:pPr marL="0" indent="0">
              <a:buNone/>
            </a:pPr>
            <a:endParaRPr lang="es-ES" sz="1600" dirty="0" smtClean="0"/>
          </a:p>
          <a:p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val="340076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apositiva 4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1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3191" y="183468"/>
            <a:ext cx="3472996" cy="579362"/>
          </a:xfrm>
        </p:spPr>
        <p:txBody>
          <a:bodyPr>
            <a:noAutofit/>
          </a:bodyPr>
          <a:lstStyle/>
          <a:p>
            <a:r>
              <a:rPr lang="es-ES" sz="2000" b="1" dirty="0" err="1" smtClean="0">
                <a:solidFill>
                  <a:schemeClr val="bg1"/>
                </a:solidFill>
              </a:rPr>
              <a:t>Estratégia</a:t>
            </a:r>
            <a:r>
              <a:rPr lang="es-ES" sz="2000" b="1" dirty="0" smtClean="0">
                <a:solidFill>
                  <a:schemeClr val="bg1"/>
                </a:solidFill>
              </a:rPr>
              <a:t> de Marketing </a:t>
            </a:r>
            <a:r>
              <a:rPr lang="es-ES" sz="2000" b="1" dirty="0" err="1" smtClean="0">
                <a:solidFill>
                  <a:schemeClr val="bg1"/>
                </a:solidFill>
              </a:rPr>
              <a:t>Mix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9133" y="4850350"/>
            <a:ext cx="1029080" cy="382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b="1" dirty="0" smtClean="0"/>
              <a:t>Producto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338213" y="5071080"/>
            <a:ext cx="6152563" cy="10611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1600" dirty="0"/>
              <a:t>Una maqueta digital se crea de representaciones en dos dimensiones 2D transformándolas en volúmenes de tres dimensiones, a través de programas de modelado  (Autocad, 3D Studio, Cinema 4D, Unicad, etc) El archivo resultante será lo que se denomina 3D si además se le asigna a cada objeto del 3D su textura o material correspondiente, se obtiene mediante un proceso llamado renderizado, lo que se conoce como render o Maqueta Digital.</a:t>
            </a:r>
            <a:endParaRPr lang="es-ES_tradnl" sz="1600" dirty="0"/>
          </a:p>
        </p:txBody>
      </p:sp>
      <p:pic>
        <p:nvPicPr>
          <p:cNvPr id="4" name="Imagen 3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27" y="2247271"/>
            <a:ext cx="2474283" cy="1855712"/>
          </a:xfrm>
          <a:prstGeom prst="rect">
            <a:avLst/>
          </a:prstGeom>
        </p:spPr>
      </p:pic>
      <p:pic>
        <p:nvPicPr>
          <p:cNvPr id="7" name="Imagen 6" descr="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6" y="3327749"/>
            <a:ext cx="2539846" cy="1447712"/>
          </a:xfrm>
          <a:prstGeom prst="rect">
            <a:avLst/>
          </a:prstGeom>
        </p:spPr>
      </p:pic>
      <p:pic>
        <p:nvPicPr>
          <p:cNvPr id="8" name="Imagen 7" descr="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18" y="183468"/>
            <a:ext cx="2621406" cy="1966054"/>
          </a:xfrm>
          <a:prstGeom prst="rect">
            <a:avLst/>
          </a:prstGeom>
        </p:spPr>
      </p:pic>
      <p:pic>
        <p:nvPicPr>
          <p:cNvPr id="9" name="Imagen 8" descr="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4" y="886847"/>
            <a:ext cx="3368838" cy="2364924"/>
          </a:xfrm>
          <a:prstGeom prst="rect">
            <a:avLst/>
          </a:prstGeom>
        </p:spPr>
      </p:pic>
      <p:pic>
        <p:nvPicPr>
          <p:cNvPr id="10" name="Imagen 9" descr="1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44" y="2069309"/>
            <a:ext cx="3264390" cy="24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7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apositiva 4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1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2144" y="169859"/>
            <a:ext cx="3472996" cy="579362"/>
          </a:xfrm>
        </p:spPr>
        <p:txBody>
          <a:bodyPr>
            <a:no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Principios TAUROS DIGITAL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338213" y="5234469"/>
            <a:ext cx="6152563" cy="8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872043" y="1182460"/>
            <a:ext cx="573655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Misión </a:t>
            </a:r>
            <a:endParaRPr lang="es-ES_tradnl" dirty="0"/>
          </a:p>
          <a:p>
            <a:pPr algn="ctr"/>
            <a:r>
              <a:rPr lang="es-EC" dirty="0"/>
              <a:t>Proporcionar un servicio de digitalización de maquetas digitales con gran detalle y útlil para su mejor percepción para proyectos arquitectónicos. Desarrollar el servicio de una manera que sea preferido por el cliente y satisfacer sus necesidades con nuestro profesionalismo.</a:t>
            </a:r>
            <a:endParaRPr lang="es-ES_tradnl" dirty="0"/>
          </a:p>
          <a:p>
            <a:pPr algn="ctr"/>
            <a:endParaRPr lang="es-EC" b="1" dirty="0" smtClean="0"/>
          </a:p>
          <a:p>
            <a:pPr algn="ctr"/>
            <a:endParaRPr lang="es-EC" b="1" dirty="0"/>
          </a:p>
          <a:p>
            <a:pPr algn="ctr"/>
            <a:r>
              <a:rPr lang="es-EC" b="1" dirty="0" smtClean="0"/>
              <a:t>Visión</a:t>
            </a:r>
            <a:endParaRPr lang="es-ES_tradnl" dirty="0"/>
          </a:p>
          <a:p>
            <a:pPr algn="ctr"/>
            <a:r>
              <a:rPr lang="es-EC" dirty="0"/>
              <a:t>Ser una empresa reconocida a nivel nacional. Motivar a las personas al uso de nuevas tendencias tecnológicas como herramientas de su profesión. Difundir dentro de unos años a nuestra empresa en el medio de manera internacional y que nuestro servicio sea constituido como grandes modeladores tridimensionales.</a:t>
            </a:r>
            <a:endParaRPr lang="es-ES_tradnl" dirty="0"/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759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positiva capitulos 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11"/>
            <a:ext cx="9144000" cy="687811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86760" y="4151773"/>
            <a:ext cx="6929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i="1" cap="all" dirty="0">
                <a:solidFill>
                  <a:schemeClr val="tx2">
                    <a:lumMod val="50000"/>
                  </a:schemeClr>
                </a:solidFill>
                <a:latin typeface="Helvetica Neue"/>
                <a:cs typeface="Helvetica Neue"/>
              </a:rPr>
              <a:t>“LEVANTAMIENTO DE PLANOS ARQUITECTÓNICOS DE 2D A 3D COMO HERRAMIENTA ADICIONAL DE </a:t>
            </a:r>
            <a:r>
              <a:rPr lang="es-MX" sz="1400" b="1" i="1" cap="all" dirty="0" smtClean="0">
                <a:solidFill>
                  <a:schemeClr val="tx2">
                    <a:lumMod val="50000"/>
                  </a:schemeClr>
                </a:solidFill>
                <a:latin typeface="Helvetica Neue"/>
                <a:cs typeface="Helvetica Neue"/>
              </a:rPr>
              <a:t>PRESENTACIÓN”</a:t>
            </a:r>
            <a:endParaRPr lang="es-ES_tradnl" sz="1400" b="1" dirty="0">
              <a:solidFill>
                <a:schemeClr val="tx2">
                  <a:lumMod val="50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413959" y="5299178"/>
            <a:ext cx="423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  <a:latin typeface="Helvetica Neue"/>
                <a:cs typeface="Helvetica Neue"/>
              </a:rPr>
              <a:t>Astudillo Espinoza Kevin Andrés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13959" y="5668510"/>
            <a:ext cx="423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  <a:latin typeface="Helvetica Neue"/>
                <a:cs typeface="Helvetica Neue"/>
              </a:rPr>
              <a:t>Alvarado Alvarado Andrés Alberto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Helvetica Neue"/>
              <a:cs typeface="Helvetica Neue"/>
            </a:endParaRPr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603316"/>
              </p:ext>
            </p:extLst>
          </p:nvPr>
        </p:nvGraphicFramePr>
        <p:xfrm>
          <a:off x="1614771" y="716176"/>
          <a:ext cx="5613400" cy="313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Documento" r:id="rId5" imgW="5613400" imgH="3136900" progId="Word.Document.12">
                  <p:link updateAutomatic="1"/>
                </p:oleObj>
              </mc:Choice>
              <mc:Fallback>
                <p:oleObj name="Documento" r:id="rId5" imgW="5613400" imgH="31369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14771" y="716176"/>
                        <a:ext cx="5613400" cy="313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4039673" y="3664895"/>
            <a:ext cx="89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TEMA: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728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apositiva 4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1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11419" y="645363"/>
            <a:ext cx="4269571" cy="1073586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MARCA   TAUROS DIGITAL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338213" y="5234469"/>
            <a:ext cx="6152563" cy="8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893588" y="2284836"/>
            <a:ext cx="3700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 smtClean="0"/>
              <a:t>Se escogio así el nombre por el símbolo representativo de un signo zodiacal integrado al elemento de la tierra como algo sólido y estable en cuanto a las construcciones de planos tomamos referencia de edificios modernos.</a:t>
            </a:r>
          </a:p>
          <a:p>
            <a:pPr algn="just"/>
            <a:r>
              <a:rPr lang="es-EC" sz="1600" dirty="0" smtClean="0"/>
              <a:t>El color se escogió por ser llamativo y dar el significado de algo moderno, serio e innovación.</a:t>
            </a:r>
            <a:endParaRPr lang="es-ES_tradnl" sz="1600" dirty="0"/>
          </a:p>
          <a:p>
            <a:pPr algn="just"/>
            <a:endParaRPr lang="es-ES" dirty="0"/>
          </a:p>
        </p:txBody>
      </p:sp>
      <p:pic>
        <p:nvPicPr>
          <p:cNvPr id="4" name="Imagen 3" descr="logo tes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07" y="2022070"/>
            <a:ext cx="2350328" cy="25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8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apositiva 4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1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397" y="23303"/>
            <a:ext cx="4269571" cy="567927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Metodología 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338213" y="5234469"/>
            <a:ext cx="6152563" cy="8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46702" y="4541971"/>
            <a:ext cx="6544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Cotización </a:t>
            </a:r>
          </a:p>
          <a:p>
            <a:pPr algn="just"/>
            <a:endParaRPr lang="es-ES" dirty="0"/>
          </a:p>
          <a:p>
            <a:pPr algn="just"/>
            <a:r>
              <a:rPr lang="es-ES" sz="1600" dirty="0" smtClean="0"/>
              <a:t>En base a documentación, enviada por e-mail, o de manera personal se llega a un acuerdo del proyecto a realizar, se negocia el tiempo, el precio según la obra, el tiempo deseado y su estilo de diseño</a:t>
            </a:r>
            <a:endParaRPr lang="es-ES" sz="1600" dirty="0"/>
          </a:p>
        </p:txBody>
      </p:sp>
      <p:pic>
        <p:nvPicPr>
          <p:cNvPr id="5" name="Imagen 4" descr="Photo on 2011-04-27 at 17.11 #3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188" y="1236853"/>
            <a:ext cx="3538212" cy="2653660"/>
          </a:xfrm>
          <a:prstGeom prst="rect">
            <a:avLst/>
          </a:prstGeom>
        </p:spPr>
      </p:pic>
      <p:pic>
        <p:nvPicPr>
          <p:cNvPr id="7" name="Imagen 6" descr="Photo on 2011-04-27 at 17.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59" y="790742"/>
            <a:ext cx="2463864" cy="1847898"/>
          </a:xfrm>
          <a:prstGeom prst="rect">
            <a:avLst/>
          </a:prstGeom>
        </p:spPr>
      </p:pic>
      <p:pic>
        <p:nvPicPr>
          <p:cNvPr id="8" name="Imagen 7" descr="Photo on 2011-04-27 at 17.2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96" y="2717406"/>
            <a:ext cx="2826392" cy="2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apositiva 4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" y="0"/>
            <a:ext cx="9144000" cy="685800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747181" y="755460"/>
            <a:ext cx="2620919" cy="370893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397" y="23303"/>
            <a:ext cx="4269571" cy="567927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Metodología 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338213" y="5234469"/>
            <a:ext cx="6152563" cy="8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46702" y="4541971"/>
            <a:ext cx="6544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Modelado</a:t>
            </a:r>
          </a:p>
          <a:p>
            <a:pPr algn="just"/>
            <a:endParaRPr lang="es-ES" dirty="0"/>
          </a:p>
          <a:p>
            <a:pPr algn="just"/>
            <a:r>
              <a:rPr lang="es-ES" sz="1600" dirty="0" smtClean="0"/>
              <a:t>Después de ser aprobado el proyecto, se toman referencias de los planos para poder modelar la construcción en el programa Cinema 4D por medio de puntos, líneas y formas irregulares se arma la maqueta.</a:t>
            </a:r>
            <a:endParaRPr lang="es-ES" sz="1600" dirty="0"/>
          </a:p>
        </p:txBody>
      </p:sp>
      <p:pic>
        <p:nvPicPr>
          <p:cNvPr id="3" name="Imagen 2" descr="DISEÑO  ARQUITECTÓNICO Cubierta 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81" y="755460"/>
            <a:ext cx="2620919" cy="3708932"/>
          </a:xfrm>
          <a:prstGeom prst="rect">
            <a:avLst/>
          </a:prstGeom>
        </p:spPr>
      </p:pic>
      <p:pic>
        <p:nvPicPr>
          <p:cNvPr id="9" name="Imagen 8" descr="anima4731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24" y="1291948"/>
            <a:ext cx="3671614" cy="275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9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apositiva 4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397" y="23303"/>
            <a:ext cx="4269571" cy="567927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Metodología 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338213" y="5234469"/>
            <a:ext cx="6152563" cy="8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46702" y="4541971"/>
            <a:ext cx="6544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Texturizado</a:t>
            </a:r>
          </a:p>
          <a:p>
            <a:pPr algn="just"/>
            <a:endParaRPr lang="es-ES" dirty="0"/>
          </a:p>
          <a:p>
            <a:pPr algn="just"/>
            <a:r>
              <a:rPr lang="es-ES" sz="1600" dirty="0" smtClean="0"/>
              <a:t>Una vez corregido el modelado según las especificaciones del cliente, se le colocarán materiales o texturas a todas esas partes básicas que conforman la maqueta digital dando una mejor apreciación del proyecto.</a:t>
            </a:r>
            <a:endParaRPr lang="es-ES" sz="1600" dirty="0"/>
          </a:p>
        </p:txBody>
      </p:sp>
      <p:pic>
        <p:nvPicPr>
          <p:cNvPr id="5" name="Imagen 4" descr="edificios1920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13" y="125083"/>
            <a:ext cx="7434046" cy="557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9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apositiva 4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397" y="23303"/>
            <a:ext cx="4269571" cy="567927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Metodología 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338213" y="5234469"/>
            <a:ext cx="6152563" cy="8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46702" y="4541971"/>
            <a:ext cx="6544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/>
              <a:t>Renderizado</a:t>
            </a:r>
            <a:endParaRPr lang="es-ES" b="1" dirty="0" smtClean="0"/>
          </a:p>
          <a:p>
            <a:pPr algn="just"/>
            <a:endParaRPr lang="es-ES" dirty="0"/>
          </a:p>
          <a:p>
            <a:r>
              <a:rPr lang="es-EC" sz="1600" dirty="0"/>
              <a:t>Aprobado el modelado y texturizado se procede a realizar las imágenes con alta	 definición (brillos, luces, sombras, etc) con opciones de rotación se obtendrá como resultado final una maquetas digital</a:t>
            </a:r>
            <a:endParaRPr lang="es-ES_tradnl" sz="1600" dirty="0"/>
          </a:p>
        </p:txBody>
      </p:sp>
      <p:pic>
        <p:nvPicPr>
          <p:cNvPr id="5" name="Imagen 4" descr="edificios1920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13" y="125083"/>
            <a:ext cx="7434046" cy="557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1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apositiva 4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397" y="23303"/>
            <a:ext cx="4269571" cy="567927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Producción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338213" y="5234469"/>
            <a:ext cx="6152563" cy="8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24375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1540" y="297452"/>
            <a:ext cx="3472996" cy="579362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Precios</a:t>
            </a:r>
            <a:endParaRPr lang="es-ES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116764"/>
            <a:ext cx="7548247" cy="4609408"/>
          </a:xfrm>
        </p:spPr>
        <p:txBody>
          <a:bodyPr>
            <a:normAutofit/>
          </a:bodyPr>
          <a:lstStyle/>
          <a:p>
            <a:r>
              <a:rPr lang="es-ES" sz="1600" dirty="0" smtClean="0"/>
              <a:t>Instrumento a corto plazo</a:t>
            </a:r>
          </a:p>
          <a:p>
            <a:r>
              <a:rPr lang="es-ES" sz="1600" dirty="0" smtClean="0"/>
              <a:t>Es un fuerte instrumento competitivo</a:t>
            </a:r>
          </a:p>
          <a:p>
            <a:r>
              <a:rPr lang="es-ES" sz="1600" dirty="0" smtClean="0"/>
              <a:t>Produce ingresos</a:t>
            </a:r>
          </a:p>
          <a:p>
            <a:r>
              <a:rPr lang="es-ES" sz="1600" dirty="0" smtClean="0"/>
              <a:t>Repercusiones psicológica sobre el usuario</a:t>
            </a:r>
          </a:p>
          <a:p>
            <a:r>
              <a:rPr lang="es-ES" sz="1600" dirty="0" smtClean="0"/>
              <a:t>Información para la compra</a:t>
            </a:r>
          </a:p>
          <a:p>
            <a:endParaRPr lang="es-ES" sz="1600" dirty="0"/>
          </a:p>
          <a:p>
            <a:pPr marL="0" indent="0">
              <a:buNone/>
            </a:pPr>
            <a:r>
              <a:rPr lang="es-ES" sz="2000" b="1" dirty="0" smtClean="0"/>
              <a:t>Tipos de proyectos</a:t>
            </a:r>
          </a:p>
          <a:p>
            <a:endParaRPr lang="es-ES" sz="1600" dirty="0" smtClean="0"/>
          </a:p>
          <a:p>
            <a:endParaRPr lang="es-ES" sz="1600" dirty="0" smtClean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294118"/>
              </p:ext>
            </p:extLst>
          </p:nvPr>
        </p:nvGraphicFramePr>
        <p:xfrm>
          <a:off x="139655" y="3656870"/>
          <a:ext cx="8164042" cy="171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Documento" r:id="rId4" imgW="5753100" imgH="1206500" progId="Word.Document.12">
                  <p:link updateAutomatic="1"/>
                </p:oleObj>
              </mc:Choice>
              <mc:Fallback>
                <p:oleObj name="Documento" r:id="rId4" imgW="5753100" imgH="12065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9655" y="3656870"/>
                        <a:ext cx="8164042" cy="1712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516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1540" y="587133"/>
            <a:ext cx="3472996" cy="57936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Plaza </a:t>
            </a:r>
            <a:endParaRPr lang="es-ES" sz="2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303809"/>
            <a:ext cx="7548247" cy="4247188"/>
          </a:xfrm>
        </p:spPr>
        <p:txBody>
          <a:bodyPr>
            <a:normAutofit/>
          </a:bodyPr>
          <a:lstStyle/>
          <a:p>
            <a:pPr lvl="1"/>
            <a:r>
              <a:rPr lang="es-ES" sz="1400" dirty="0" smtClean="0"/>
              <a:t>Uso de canales de distribución directo si es personalmente que desea obtener el producto</a:t>
            </a:r>
          </a:p>
          <a:p>
            <a:pPr lvl="1"/>
            <a:r>
              <a:rPr lang="es-ES" sz="1400" dirty="0" smtClean="0"/>
              <a:t>Uso de canales indirectos como solicitar el servicio por medio de la web, usándolo como intermediario para poder contactarnos y solicitar nuestros servicios</a:t>
            </a:r>
          </a:p>
          <a:p>
            <a:pPr marL="457200" lvl="1" indent="0">
              <a:buNone/>
            </a:pPr>
            <a:endParaRPr lang="es-ES" sz="1200" dirty="0" smtClean="0"/>
          </a:p>
          <a:p>
            <a:pPr marL="0" indent="0">
              <a:buNone/>
            </a:pPr>
            <a:endParaRPr lang="es-ES" sz="1600" dirty="0" smtClean="0"/>
          </a:p>
          <a:p>
            <a:endParaRPr lang="es-ES" sz="1600" dirty="0" smtClean="0"/>
          </a:p>
        </p:txBody>
      </p:sp>
      <p:pic>
        <p:nvPicPr>
          <p:cNvPr id="4" name="Imagen 3" descr="neuvo sitio web AV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9091" r="4274" b="4242"/>
          <a:stretch/>
        </p:blipFill>
        <p:spPr>
          <a:xfrm>
            <a:off x="1696881" y="2277332"/>
            <a:ext cx="5495403" cy="338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5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1540" y="587133"/>
            <a:ext cx="3472996" cy="57936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Promoción</a:t>
            </a:r>
            <a:endParaRPr lang="es-ES" sz="2000" b="1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1039813" y="1303338"/>
            <a:ext cx="7548562" cy="9910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b="1" dirty="0" smtClean="0"/>
              <a:t>Publicidad:</a:t>
            </a:r>
          </a:p>
          <a:p>
            <a:pPr marL="457200" lvl="1" indent="0">
              <a:buNone/>
            </a:pPr>
            <a:r>
              <a:rPr lang="es-ES" sz="1600" dirty="0" smtClean="0"/>
              <a:t>MEDIOS IMPRESOS: Revistas</a:t>
            </a:r>
            <a:r>
              <a:rPr lang="es-ES" sz="1600" dirty="0"/>
              <a:t> </a:t>
            </a:r>
            <a:r>
              <a:rPr lang="es-ES" sz="1600" dirty="0" smtClean="0"/>
              <a:t> y periódico.</a:t>
            </a:r>
          </a:p>
          <a:p>
            <a:pPr marL="0" indent="0">
              <a:buNone/>
            </a:pPr>
            <a:endParaRPr lang="es-ES" sz="1600" b="1" dirty="0" smtClean="0"/>
          </a:p>
        </p:txBody>
      </p:sp>
      <p:pic>
        <p:nvPicPr>
          <p:cNvPr id="8" name="Imagen 7" descr="escanear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27" y="268868"/>
            <a:ext cx="2898648" cy="3538728"/>
          </a:xfrm>
          <a:prstGeom prst="rect">
            <a:avLst/>
          </a:prstGeom>
        </p:spPr>
      </p:pic>
      <p:pic>
        <p:nvPicPr>
          <p:cNvPr id="9" name="Imagen 8" descr="primera publicid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84" y="2690827"/>
            <a:ext cx="3901724" cy="27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2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1540" y="587133"/>
            <a:ext cx="3472996" cy="57936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Promoción</a:t>
            </a:r>
            <a:endParaRPr lang="es-ES" sz="2000" b="1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1039813" y="1303338"/>
            <a:ext cx="4017988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/>
              <a:t>Publicidad:</a:t>
            </a:r>
          </a:p>
          <a:p>
            <a:pPr marL="457200" lvl="1" indent="0">
              <a:buNone/>
            </a:pPr>
            <a:r>
              <a:rPr lang="es-ES" sz="1600" dirty="0" smtClean="0"/>
              <a:t>MEDIOS ELECTRÓNICOS: Anuncios Gratis, vía e-mail, banner en páginas web.</a:t>
            </a:r>
          </a:p>
        </p:txBody>
      </p:sp>
      <p:pic>
        <p:nvPicPr>
          <p:cNvPr id="3" name="Imagen 2" descr="neuvo sitio web AV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8293" r="4153" b="5691"/>
          <a:stretch/>
        </p:blipFill>
        <p:spPr>
          <a:xfrm>
            <a:off x="711551" y="2890461"/>
            <a:ext cx="4346250" cy="2682434"/>
          </a:xfrm>
          <a:prstGeom prst="rect">
            <a:avLst/>
          </a:prstGeom>
        </p:spPr>
      </p:pic>
      <p:pic>
        <p:nvPicPr>
          <p:cNvPr id="4" name="Imagen 3" descr="web-ren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19" y="711666"/>
            <a:ext cx="3588316" cy="2715282"/>
          </a:xfrm>
          <a:prstGeom prst="rect">
            <a:avLst/>
          </a:prstGeom>
        </p:spPr>
      </p:pic>
      <p:pic>
        <p:nvPicPr>
          <p:cNvPr id="10" name="Imagen 9" descr="primera publicida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8"/>
          <a:stretch/>
        </p:blipFill>
        <p:spPr>
          <a:xfrm>
            <a:off x="6864158" y="1093197"/>
            <a:ext cx="1847644" cy="6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4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positiva capitulos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11"/>
            <a:ext cx="9144000" cy="687811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26781" y="2793882"/>
            <a:ext cx="512348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C" sz="4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CAPÍTULO I</a:t>
            </a:r>
            <a:endParaRPr lang="es-ES_tradnl" sz="4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s-EC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DESCRIPCIÓN DEL PROYECTO</a:t>
            </a:r>
            <a:endParaRPr lang="es-ES_tradnl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es-E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8839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5954" y="421985"/>
            <a:ext cx="3472996" cy="579362"/>
          </a:xfrm>
        </p:spPr>
        <p:txBody>
          <a:bodyPr>
            <a:noAutofit/>
          </a:bodyPr>
          <a:lstStyle/>
          <a:p>
            <a:r>
              <a:rPr lang="es-ES" sz="2000" b="1" dirty="0" err="1" smtClean="0"/>
              <a:t>Merchandising</a:t>
            </a:r>
            <a:r>
              <a:rPr lang="es-ES" sz="2000" b="1" dirty="0" smtClean="0"/>
              <a:t> y Papelería</a:t>
            </a:r>
            <a:endParaRPr lang="es-ES" sz="2000" b="1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1039813" y="1303337"/>
            <a:ext cx="460915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/>
              <a:t>Tiene como objeto aumentar la rentabilidad del punto de venta.</a:t>
            </a:r>
          </a:p>
          <a:p>
            <a:r>
              <a:rPr lang="es-ES" sz="1600" dirty="0" smtClean="0"/>
              <a:t>Hace que el cliente cambie su conducta de adquisición de nuestro servicio aplicándolas de otra manera que llame la atención.</a:t>
            </a:r>
          </a:p>
        </p:txBody>
      </p:sp>
      <p:pic>
        <p:nvPicPr>
          <p:cNvPr id="6" name="Imagen 5" descr="agenda abier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15" y="3216304"/>
            <a:ext cx="3079018" cy="2055352"/>
          </a:xfrm>
          <a:prstGeom prst="rect">
            <a:avLst/>
          </a:prstGeom>
        </p:spPr>
      </p:pic>
      <p:pic>
        <p:nvPicPr>
          <p:cNvPr id="8" name="Imagen 7" descr="agend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14" y="819519"/>
            <a:ext cx="3022600" cy="2692400"/>
          </a:xfrm>
          <a:prstGeom prst="rect">
            <a:avLst/>
          </a:prstGeom>
        </p:spPr>
      </p:pic>
      <p:pic>
        <p:nvPicPr>
          <p:cNvPr id="9" name="Imagen 8" descr="imagesxplum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1" y="3216304"/>
            <a:ext cx="2233314" cy="22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0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5954" y="421985"/>
            <a:ext cx="3472996" cy="579362"/>
          </a:xfrm>
        </p:spPr>
        <p:txBody>
          <a:bodyPr>
            <a:noAutofit/>
          </a:bodyPr>
          <a:lstStyle/>
          <a:p>
            <a:r>
              <a:rPr lang="es-ES" sz="2000" b="1" dirty="0" err="1" smtClean="0"/>
              <a:t>Merchandising</a:t>
            </a:r>
            <a:r>
              <a:rPr lang="es-ES" sz="2000" b="1" dirty="0" smtClean="0"/>
              <a:t> y Papelería</a:t>
            </a:r>
            <a:endParaRPr lang="es-ES" sz="2000" b="1" dirty="0"/>
          </a:p>
        </p:txBody>
      </p:sp>
      <p:pic>
        <p:nvPicPr>
          <p:cNvPr id="4" name="Imagen 3" descr="recuadro neg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54" y="1001347"/>
            <a:ext cx="2661740" cy="2544208"/>
          </a:xfrm>
          <a:prstGeom prst="rect">
            <a:avLst/>
          </a:prstGeom>
        </p:spPr>
      </p:pic>
      <p:pic>
        <p:nvPicPr>
          <p:cNvPr id="10" name="Imagen 9" descr="calendari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0" y="3781731"/>
            <a:ext cx="3771900" cy="2159000"/>
          </a:xfrm>
          <a:prstGeom prst="rect">
            <a:avLst/>
          </a:prstGeom>
        </p:spPr>
      </p:pic>
      <p:pic>
        <p:nvPicPr>
          <p:cNvPr id="11" name="Imagen 10" descr="llavero 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4" r="25818"/>
          <a:stretch/>
        </p:blipFill>
        <p:spPr>
          <a:xfrm>
            <a:off x="4492711" y="1001347"/>
            <a:ext cx="2077596" cy="4017920"/>
          </a:xfrm>
          <a:prstGeom prst="rect">
            <a:avLst/>
          </a:prstGeom>
        </p:spPr>
      </p:pic>
      <p:pic>
        <p:nvPicPr>
          <p:cNvPr id="12" name="Imagen 11" descr="llavero uno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8" r="31826"/>
          <a:stretch/>
        </p:blipFill>
        <p:spPr>
          <a:xfrm>
            <a:off x="6732788" y="290094"/>
            <a:ext cx="1346554" cy="36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0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n 6" descr="papeler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91" y="903499"/>
            <a:ext cx="5220878" cy="41767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1415" y="132304"/>
            <a:ext cx="3472996" cy="57936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Aplicación de la marca: Papelería</a:t>
            </a:r>
            <a:endParaRPr lang="es-ES" sz="2000" b="1" dirty="0"/>
          </a:p>
        </p:txBody>
      </p:sp>
      <p:pic>
        <p:nvPicPr>
          <p:cNvPr id="6" name="Imagen 5" descr="tarjetas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820">
            <a:off x="5919796" y="1921958"/>
            <a:ext cx="3343718" cy="186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8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apositiva 4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8213" y="187533"/>
            <a:ext cx="4269571" cy="567927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Balance de Equipos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338213" y="5234469"/>
            <a:ext cx="6152563" cy="8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1600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014749"/>
              </p:ext>
            </p:extLst>
          </p:nvPr>
        </p:nvGraphicFramePr>
        <p:xfrm>
          <a:off x="1708790" y="755460"/>
          <a:ext cx="6273800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ocumento" r:id="rId4" imgW="6273800" imgH="4978400" progId="Word.Document.12">
                  <p:link updateAutomatic="1"/>
                </p:oleObj>
              </mc:Choice>
              <mc:Fallback>
                <p:oleObj name="Documento" r:id="rId4" imgW="6273800" imgH="49784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08790" y="755460"/>
                        <a:ext cx="6273800" cy="497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012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apositiva 4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8213" y="187533"/>
            <a:ext cx="4269571" cy="567927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Balance de Equipos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338213" y="5234469"/>
            <a:ext cx="6152563" cy="89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1600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065766"/>
              </p:ext>
            </p:extLst>
          </p:nvPr>
        </p:nvGraphicFramePr>
        <p:xfrm>
          <a:off x="1068491" y="1499974"/>
          <a:ext cx="7532504" cy="2828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Documento" r:id="rId4" imgW="5715000" imgH="2146300" progId="Word.Document.12">
                  <p:link updateAutomatic="1"/>
                </p:oleObj>
              </mc:Choice>
              <mc:Fallback>
                <p:oleObj name="Documento" r:id="rId4" imgW="5715000" imgH="21463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8491" y="1499974"/>
                        <a:ext cx="7532504" cy="2828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1338213" y="4950505"/>
            <a:ext cx="5350783" cy="1071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600" dirty="0" smtClean="0"/>
              <a:t>Para el inicio del negocio se necesitarán estos cargos principalmente para poder funcionar bien y acaparar el mercado demandante.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279852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906" y="587133"/>
            <a:ext cx="3472996" cy="57936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Generalidades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478071"/>
            <a:ext cx="7548247" cy="4609408"/>
          </a:xfrm>
        </p:spPr>
        <p:txBody>
          <a:bodyPr>
            <a:normAutofit/>
          </a:bodyPr>
          <a:lstStyle/>
          <a:p>
            <a:r>
              <a:rPr lang="es-ES" sz="1600" dirty="0" smtClean="0"/>
              <a:t>El levantamiento de planos 2D a 3D por medio del programa Cinema 4D para una mejor visualización de un proyecto.</a:t>
            </a:r>
          </a:p>
          <a:p>
            <a:endParaRPr lang="es-ES" sz="1600" dirty="0" smtClean="0"/>
          </a:p>
          <a:p>
            <a:pPr marL="0" indent="0">
              <a:buNone/>
            </a:pPr>
            <a:r>
              <a:rPr lang="es-ES" sz="2000" b="1" dirty="0" smtClean="0"/>
              <a:t>¿Porqué se escogió el tema?</a:t>
            </a:r>
          </a:p>
          <a:p>
            <a:pPr marL="0" indent="0">
              <a:buNone/>
            </a:pPr>
            <a:endParaRPr lang="es-ES" sz="2000" b="1" dirty="0"/>
          </a:p>
          <a:p>
            <a:r>
              <a:rPr lang="es-ES" sz="1600" dirty="0" smtClean="0"/>
              <a:t>Se eligió el tema porque es un sistema innovador para la presentación de proyectos arquitectónicos.</a:t>
            </a:r>
          </a:p>
          <a:p>
            <a:endParaRPr lang="es-ES" sz="1600" dirty="0" smtClean="0"/>
          </a:p>
          <a:p>
            <a:r>
              <a:rPr lang="es-ES" sz="1600" dirty="0" smtClean="0"/>
              <a:t>Se vuelve una mejor opción para sostener referencias de cómo quedaría una propuesta arquitectónica.</a:t>
            </a:r>
          </a:p>
          <a:p>
            <a:endParaRPr lang="es-ES" sz="1600" dirty="0"/>
          </a:p>
          <a:p>
            <a:r>
              <a:rPr lang="es-ES" sz="1600" dirty="0" smtClean="0"/>
              <a:t>Nos incentiva a dar un gran uso de la tecnología con los avances</a:t>
            </a:r>
            <a:br>
              <a:rPr lang="es-ES" sz="1600" dirty="0" smtClean="0"/>
            </a:br>
            <a:r>
              <a:rPr lang="es-ES" sz="1600" dirty="0" smtClean="0"/>
              <a:t>de última generación.</a:t>
            </a:r>
          </a:p>
        </p:txBody>
      </p:sp>
    </p:spTree>
    <p:extLst>
      <p:ext uri="{BB962C8B-B14F-4D97-AF65-F5344CB8AC3E}">
        <p14:creationId xmlns:p14="http://schemas.microsoft.com/office/powerpoint/2010/main" val="3855734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906" y="587133"/>
            <a:ext cx="3472996" cy="57936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El Problema !!!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478071"/>
            <a:ext cx="7548247" cy="4609408"/>
          </a:xfrm>
        </p:spPr>
        <p:txBody>
          <a:bodyPr>
            <a:normAutofit/>
          </a:bodyPr>
          <a:lstStyle/>
          <a:p>
            <a:r>
              <a:rPr lang="es-ES" sz="1600" dirty="0" smtClean="0"/>
              <a:t>Crecimiento del índice de construcción en el país según el INEC del Ecuador.</a:t>
            </a:r>
          </a:p>
          <a:p>
            <a:endParaRPr lang="es-ES" sz="1600" dirty="0"/>
          </a:p>
          <a:p>
            <a:r>
              <a:rPr lang="es-ES" sz="1600" dirty="0" smtClean="0"/>
              <a:t>El 87% de los permisos han sido otorgados para la ejecución de proyectos de nuevas construcciones.</a:t>
            </a:r>
          </a:p>
          <a:p>
            <a:endParaRPr lang="es-ES" sz="1600" dirty="0"/>
          </a:p>
          <a:p>
            <a:r>
              <a:rPr lang="es-ES" sz="1600" dirty="0" smtClean="0"/>
              <a:t>Si bien es cierto </a:t>
            </a:r>
            <a:r>
              <a:rPr lang="es-ES" sz="1600" dirty="0" err="1" smtClean="0"/>
              <a:t>Autocad</a:t>
            </a:r>
            <a:r>
              <a:rPr lang="es-ES" sz="1600" dirty="0" smtClean="0"/>
              <a:t> es un programa moderno que ayuda en la composición de los planos arquitectónicos el resultado de la visualización no es tan apreciable para ver los detalles y aspectos que se desean.</a:t>
            </a:r>
          </a:p>
          <a:p>
            <a:endParaRPr lang="es-ES" sz="1600" dirty="0"/>
          </a:p>
          <a:p>
            <a:r>
              <a:rPr lang="es-ES" sz="1600" dirty="0" smtClean="0"/>
              <a:t>Defectos de las maquetas físicas en sus creación, problemas de transportación</a:t>
            </a:r>
            <a:br>
              <a:rPr lang="es-ES" sz="1600" dirty="0" smtClean="0"/>
            </a:br>
            <a:r>
              <a:rPr lang="es-ES" sz="1600" dirty="0" smtClean="0"/>
              <a:t> y su definición de detalle.</a:t>
            </a:r>
          </a:p>
          <a:p>
            <a:endParaRPr lang="es-ES" sz="1600" dirty="0"/>
          </a:p>
          <a:p>
            <a:r>
              <a:rPr lang="es-ES" sz="1600" dirty="0" smtClean="0"/>
              <a:t>Operación de los programas digitales para el modelado de un plano.</a:t>
            </a:r>
          </a:p>
          <a:p>
            <a:endParaRPr lang="es-ES" sz="1600" dirty="0"/>
          </a:p>
          <a:p>
            <a:r>
              <a:rPr lang="es-ES" sz="1600" dirty="0" smtClean="0"/>
              <a:t>Servicio no es tan conocido en el medio.</a:t>
            </a:r>
          </a:p>
        </p:txBody>
      </p:sp>
    </p:spTree>
    <p:extLst>
      <p:ext uri="{BB962C8B-B14F-4D97-AF65-F5344CB8AC3E}">
        <p14:creationId xmlns:p14="http://schemas.microsoft.com/office/powerpoint/2010/main" val="70581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906" y="587133"/>
            <a:ext cx="3472996" cy="57936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Justificación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478071"/>
            <a:ext cx="7548247" cy="4609408"/>
          </a:xfrm>
        </p:spPr>
        <p:txBody>
          <a:bodyPr>
            <a:normAutofit/>
          </a:bodyPr>
          <a:lstStyle/>
          <a:p>
            <a:r>
              <a:rPr lang="es-ES" sz="1600" dirty="0" smtClean="0"/>
              <a:t>Argumentos de Ingenieros civiles y Arquitectos afirman que las maquetas digitales son herramientas muy útiles para la resolución de un proyecto.</a:t>
            </a:r>
          </a:p>
          <a:p>
            <a:endParaRPr lang="es-ES" sz="1600" dirty="0"/>
          </a:p>
          <a:p>
            <a:r>
              <a:rPr lang="es-ES" sz="1600" dirty="0" smtClean="0"/>
              <a:t>Maquetas son fácilmente manipulables en el programa respectivo lo cual permite su fácil corrección de los detalles del proyecto, su transportación y almacenamiento es muy sencilla.</a:t>
            </a:r>
          </a:p>
          <a:p>
            <a:endParaRPr lang="es-ES" sz="1600" dirty="0"/>
          </a:p>
          <a:p>
            <a:r>
              <a:rPr lang="es-ES" sz="1600" dirty="0" smtClean="0"/>
              <a:t>Reemplazará a las maquetas físicas ya que abarata costos de producción y uso de materiales.</a:t>
            </a:r>
          </a:p>
          <a:p>
            <a:endParaRPr lang="es-ES" sz="1600" dirty="0"/>
          </a:p>
          <a:p>
            <a:r>
              <a:rPr lang="es-ES" sz="1600" dirty="0" smtClean="0"/>
              <a:t>El crecimiento del índice de construcciones en el país incrementará la </a:t>
            </a:r>
            <a:br>
              <a:rPr lang="es-ES" sz="1600" dirty="0" smtClean="0"/>
            </a:br>
            <a:r>
              <a:rPr lang="es-ES" sz="1600" dirty="0" smtClean="0"/>
              <a:t>demanda de nuestro servicio.</a:t>
            </a:r>
          </a:p>
          <a:p>
            <a:endParaRPr lang="es-ES" sz="1600" dirty="0"/>
          </a:p>
          <a:p>
            <a:r>
              <a:rPr lang="es-ES" sz="1600" dirty="0" smtClean="0"/>
              <a:t>El producto final tiene como objetivo de impactar y pre-visualizar</a:t>
            </a:r>
            <a:r>
              <a:rPr lang="es-ES" sz="1600" dirty="0"/>
              <a:t/>
            </a:r>
            <a:br>
              <a:rPr lang="es-ES" sz="1600" dirty="0"/>
            </a:br>
            <a:r>
              <a:rPr lang="es-ES" sz="1600" dirty="0" smtClean="0"/>
              <a:t>una propuesta o un proyecto por el cual se podrá apreciar </a:t>
            </a:r>
            <a:br>
              <a:rPr lang="es-ES" sz="1600" dirty="0" smtClean="0"/>
            </a:br>
            <a:r>
              <a:rPr lang="es-ES" sz="1600" dirty="0" smtClean="0"/>
              <a:t>detalles internos y externos de la maqueta digital.</a:t>
            </a:r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val="3590889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906" y="587133"/>
            <a:ext cx="3472996" cy="57936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Objetivos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478071"/>
            <a:ext cx="7548247" cy="4609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 smtClean="0"/>
              <a:t>General</a:t>
            </a:r>
            <a:endParaRPr lang="es-ES_tradnl" sz="2000" b="1" dirty="0"/>
          </a:p>
          <a:p>
            <a:r>
              <a:rPr lang="es-EC" sz="1600" i="1" dirty="0" smtClean="0"/>
              <a:t>“Generar </a:t>
            </a:r>
            <a:r>
              <a:rPr lang="es-EC" sz="1600" i="1" dirty="0"/>
              <a:t>un valor agregado a las empresas de construcción, ingenieros, arquitectos o directores de obras por medio de maquetas digitales capaces de mejorar la visualización de sus proyectos de </a:t>
            </a:r>
            <a:r>
              <a:rPr lang="es-EC" sz="1600" i="1" dirty="0" smtClean="0"/>
              <a:t>construcción”</a:t>
            </a:r>
            <a:endParaRPr lang="es-ES_tradnl" sz="1600" i="1" dirty="0" smtClean="0"/>
          </a:p>
          <a:p>
            <a:pPr marL="0" indent="0">
              <a:buNone/>
            </a:pPr>
            <a:endParaRPr lang="es-ES_tradnl" sz="1600" b="1" i="1" dirty="0"/>
          </a:p>
          <a:p>
            <a:pPr marL="0" indent="0">
              <a:buNone/>
            </a:pPr>
            <a:r>
              <a:rPr lang="es-EC" sz="2200" b="1" dirty="0" smtClean="0"/>
              <a:t>Objetivos </a:t>
            </a:r>
            <a:r>
              <a:rPr lang="es-EC" sz="2200" b="1" dirty="0"/>
              <a:t>específicos: </a:t>
            </a:r>
            <a:endParaRPr lang="es-EC" sz="2200" b="1" dirty="0" smtClean="0"/>
          </a:p>
          <a:p>
            <a:pPr marL="0" indent="0">
              <a:buNone/>
            </a:pPr>
            <a:endParaRPr lang="es-ES_tradnl" sz="2200" b="1" dirty="0"/>
          </a:p>
          <a:p>
            <a:r>
              <a:rPr lang="es-ES" sz="1400" dirty="0" smtClean="0"/>
              <a:t>Crear alianzas </a:t>
            </a:r>
            <a:r>
              <a:rPr lang="es-ES" sz="1400" dirty="0"/>
              <a:t>estratégicas con empresas relacionadas a nuestro mercado.</a:t>
            </a:r>
            <a:endParaRPr lang="es-ES_tradnl" sz="1400" dirty="0"/>
          </a:p>
          <a:p>
            <a:pPr lvl="0"/>
            <a:r>
              <a:rPr lang="es-ES" sz="1400" dirty="0"/>
              <a:t>Incentivar un nuevo sistema de presentación digital de proyectos arquitectónico.</a:t>
            </a:r>
            <a:endParaRPr lang="es-ES_tradnl" sz="1400" dirty="0"/>
          </a:p>
          <a:p>
            <a:pPr lvl="0"/>
            <a:r>
              <a:rPr lang="es-ES" sz="1400" dirty="0"/>
              <a:t>Estar siempre a la vanguardia, de nuevas tendencias arquitectónicas y en programas </a:t>
            </a:r>
            <a:r>
              <a:rPr lang="es-ES" sz="1400" dirty="0" smtClean="0"/>
              <a:t/>
            </a:r>
            <a:br>
              <a:rPr lang="es-ES" sz="1400" dirty="0" smtClean="0"/>
            </a:br>
            <a:r>
              <a:rPr lang="es-ES" sz="1400" dirty="0" smtClean="0"/>
              <a:t>digitales</a:t>
            </a:r>
            <a:r>
              <a:rPr lang="es-ES" sz="1400" dirty="0"/>
              <a:t>.</a:t>
            </a:r>
            <a:endParaRPr lang="es-ES_tradnl" sz="1400" dirty="0"/>
          </a:p>
          <a:p>
            <a:pPr lvl="0"/>
            <a:r>
              <a:rPr lang="es-ES" sz="1400" dirty="0"/>
              <a:t>Conocer la perspectiva del mercado para conocer las preferencias y </a:t>
            </a:r>
            <a:r>
              <a:rPr lang="es-ES" sz="1400" dirty="0" smtClean="0"/>
              <a:t/>
            </a:r>
            <a:br>
              <a:rPr lang="es-ES" sz="1400" dirty="0" smtClean="0"/>
            </a:br>
            <a:r>
              <a:rPr lang="es-ES" sz="1400" dirty="0" smtClean="0"/>
              <a:t>necesidades del </a:t>
            </a:r>
            <a:r>
              <a:rPr lang="es-ES" sz="1400" dirty="0"/>
              <a:t>cliente.</a:t>
            </a:r>
            <a:endParaRPr lang="es-ES_tradnl" sz="1400" dirty="0"/>
          </a:p>
          <a:p>
            <a:pPr lvl="0"/>
            <a:r>
              <a:rPr lang="es-ES" sz="1400" dirty="0"/>
              <a:t>Determinar los precios y poner los competitivos con el mercado</a:t>
            </a:r>
            <a:endParaRPr lang="es-ES_tradnl" sz="1400" dirty="0"/>
          </a:p>
          <a:p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val="558673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positiva capitulos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11"/>
            <a:ext cx="9144000" cy="687811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26781" y="2793882"/>
            <a:ext cx="512348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C" sz="4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CAPÍTULO </a:t>
            </a:r>
            <a:r>
              <a:rPr lang="es-EC" sz="4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II</a:t>
            </a:r>
            <a:endParaRPr lang="es-ES_tradnl" sz="4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s-ES_tradnl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Investigación del mercado</a:t>
            </a:r>
            <a:endParaRPr lang="es-ES_tradnl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es-E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6433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positiva 3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1540" y="297452"/>
            <a:ext cx="3472996" cy="57936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Perspectivas 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0020" y="1116764"/>
            <a:ext cx="7548247" cy="4609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 dirty="0" smtClean="0"/>
              <a:t>En nuestra investigación queremos encontrar factores como:</a:t>
            </a:r>
          </a:p>
          <a:p>
            <a:endParaRPr lang="es-ES" sz="1600" dirty="0"/>
          </a:p>
          <a:p>
            <a:r>
              <a:rPr lang="es-ES" sz="1600" dirty="0" smtClean="0"/>
              <a:t>Atracción del cliente y el nivel de demanda que habría </a:t>
            </a:r>
          </a:p>
          <a:p>
            <a:r>
              <a:rPr lang="es-ES" sz="1600" dirty="0" smtClean="0"/>
              <a:t>Gustos y preferencias de nuestro cliente</a:t>
            </a:r>
          </a:p>
          <a:p>
            <a:r>
              <a:rPr lang="es-ES" sz="1600" dirty="0" smtClean="0"/>
              <a:t>Disposición a pagar por el servicio</a:t>
            </a:r>
          </a:p>
          <a:p>
            <a:r>
              <a:rPr lang="es-ES" sz="1600" dirty="0" smtClean="0"/>
              <a:t>El tipo y la forma de entrega del proyecto (directa o indirecta)</a:t>
            </a:r>
          </a:p>
          <a:p>
            <a:r>
              <a:rPr lang="es-ES" sz="1600" dirty="0" smtClean="0"/>
              <a:t>Aspectos a considerar en la creación de las maquetas digitales</a:t>
            </a:r>
          </a:p>
          <a:p>
            <a:r>
              <a:rPr lang="es-ES" sz="1600" dirty="0" smtClean="0"/>
              <a:t>Tiempo estimado de producción</a:t>
            </a:r>
          </a:p>
          <a:p>
            <a:endParaRPr lang="es-ES" sz="1600" dirty="0"/>
          </a:p>
          <a:p>
            <a:pPr marL="0" indent="0">
              <a:buNone/>
            </a:pPr>
            <a:r>
              <a:rPr lang="es-ES" sz="2000" b="1" dirty="0" smtClean="0"/>
              <a:t>Problemas</a:t>
            </a:r>
          </a:p>
          <a:p>
            <a:pPr marL="0" indent="0">
              <a:buNone/>
            </a:pPr>
            <a:endParaRPr lang="es-ES" sz="2000" b="1" dirty="0" smtClean="0"/>
          </a:p>
          <a:p>
            <a:r>
              <a:rPr lang="es-ES" sz="1600" dirty="0" smtClean="0"/>
              <a:t>Oportunidad para ofrecer esta herramienta al medio</a:t>
            </a:r>
            <a:endParaRPr lang="es-ES" sz="1200" dirty="0" smtClean="0"/>
          </a:p>
          <a:p>
            <a:r>
              <a:rPr lang="es-ES" sz="1600" dirty="0" smtClean="0"/>
              <a:t>Análisis de costos y beneficios entre una maqueta física y una digital</a:t>
            </a:r>
          </a:p>
          <a:p>
            <a:r>
              <a:rPr lang="es-ES" sz="1600" dirty="0" smtClean="0"/>
              <a:t>Problema de decisión a causa de no tener bases de información.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val="135196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1392</Words>
  <Application>Microsoft Macintosh PowerPoint</Application>
  <PresentationFormat>Presentación en pantalla (4:3)</PresentationFormat>
  <Paragraphs>213</Paragraphs>
  <Slides>34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Vínculos</vt:lpstr>
      </vt:variant>
      <vt:variant>
        <vt:i4>4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Tema de Office</vt:lpstr>
      <vt:lpstr>MAGNUS:TESIS%20AL%20FIN:TESIS%20FINAL%20COPIA.doc!OLE_LINK1</vt:lpstr>
      <vt:lpstr>MAGNUS:TESIS%20AL%20FIN:TESIS%20FINAL%20COPIA.doc!OLE_LINK2</vt:lpstr>
      <vt:lpstr>MAGNUS:TESIS%20AL%20FIN:TESIS%20FINAL%20COPIA.doc!OLE_LINK3</vt:lpstr>
      <vt:lpstr>MAGNUS:TESIS%20AL%20FIN:TESIS%20FINAL%20COPIA.doc!OLE_LINK4</vt:lpstr>
      <vt:lpstr>Presentación de PowerPoint</vt:lpstr>
      <vt:lpstr>Presentación de PowerPoint</vt:lpstr>
      <vt:lpstr>Presentación de PowerPoint</vt:lpstr>
      <vt:lpstr>Generalidades</vt:lpstr>
      <vt:lpstr>El Problema !!!</vt:lpstr>
      <vt:lpstr>Justificación</vt:lpstr>
      <vt:lpstr>Objetivos</vt:lpstr>
      <vt:lpstr>Presentación de PowerPoint</vt:lpstr>
      <vt:lpstr>Perspectivas </vt:lpstr>
      <vt:lpstr>Objetivos de Investigación</vt:lpstr>
      <vt:lpstr>Plan de muestreo</vt:lpstr>
      <vt:lpstr>Definición de la muestra</vt:lpstr>
      <vt:lpstr>Resumen</vt:lpstr>
      <vt:lpstr>Resultados de la encuesta </vt:lpstr>
      <vt:lpstr>Presentación de PowerPoint</vt:lpstr>
      <vt:lpstr>Antecedentes</vt:lpstr>
      <vt:lpstr>Herramienta analítica FODA </vt:lpstr>
      <vt:lpstr>Estratégia de Marketing Mix</vt:lpstr>
      <vt:lpstr>Principios TAUROS DIGITAL</vt:lpstr>
      <vt:lpstr>MARCA   TAUROS DIGITAL</vt:lpstr>
      <vt:lpstr>Metodología </vt:lpstr>
      <vt:lpstr>Metodología </vt:lpstr>
      <vt:lpstr>Metodología </vt:lpstr>
      <vt:lpstr>Metodología </vt:lpstr>
      <vt:lpstr>Producción</vt:lpstr>
      <vt:lpstr>Precios</vt:lpstr>
      <vt:lpstr>Plaza </vt:lpstr>
      <vt:lpstr>Promoción</vt:lpstr>
      <vt:lpstr>Promoción</vt:lpstr>
      <vt:lpstr>Merchandising y Papelería</vt:lpstr>
      <vt:lpstr>Merchandising y Papelería</vt:lpstr>
      <vt:lpstr>Aplicación de la marca: Papelería</vt:lpstr>
      <vt:lpstr>Balance de Equipos</vt:lpstr>
      <vt:lpstr>Balance de Equipos</vt:lpstr>
    </vt:vector>
  </TitlesOfParts>
  <Company>...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Mac</dc:creator>
  <cp:lastModifiedBy>Mac</cp:lastModifiedBy>
  <cp:revision>29</cp:revision>
  <dcterms:created xsi:type="dcterms:W3CDTF">2011-05-23T06:27:22Z</dcterms:created>
  <dcterms:modified xsi:type="dcterms:W3CDTF">2011-05-23T11:04:11Z</dcterms:modified>
</cp:coreProperties>
</file>