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384" r:id="rId2"/>
    <p:sldId id="385" r:id="rId3"/>
    <p:sldId id="386" r:id="rId4"/>
    <p:sldId id="286" r:id="rId5"/>
    <p:sldId id="287" r:id="rId6"/>
    <p:sldId id="277" r:id="rId7"/>
    <p:sldId id="264" r:id="rId8"/>
    <p:sldId id="291" r:id="rId9"/>
    <p:sldId id="278" r:id="rId10"/>
    <p:sldId id="293" r:id="rId11"/>
    <p:sldId id="268" r:id="rId12"/>
    <p:sldId id="280" r:id="rId13"/>
    <p:sldId id="282" r:id="rId14"/>
    <p:sldId id="284" r:id="rId15"/>
    <p:sldId id="271" r:id="rId16"/>
    <p:sldId id="294" r:id="rId17"/>
    <p:sldId id="273" r:id="rId18"/>
    <p:sldId id="295" r:id="rId19"/>
    <p:sldId id="298" r:id="rId20"/>
    <p:sldId id="299" r:id="rId21"/>
    <p:sldId id="302" r:id="rId22"/>
    <p:sldId id="315" r:id="rId23"/>
    <p:sldId id="309" r:id="rId24"/>
    <p:sldId id="311" r:id="rId25"/>
    <p:sldId id="312" r:id="rId26"/>
    <p:sldId id="313" r:id="rId27"/>
    <p:sldId id="314" r:id="rId28"/>
    <p:sldId id="379" r:id="rId29"/>
    <p:sldId id="348" r:id="rId30"/>
    <p:sldId id="387" r:id="rId31"/>
    <p:sldId id="350" r:id="rId32"/>
    <p:sldId id="349" r:id="rId33"/>
    <p:sldId id="351" r:id="rId34"/>
    <p:sldId id="352" r:id="rId35"/>
    <p:sldId id="353" r:id="rId36"/>
    <p:sldId id="380" r:id="rId37"/>
    <p:sldId id="321" r:id="rId38"/>
    <p:sldId id="322" r:id="rId39"/>
    <p:sldId id="324" r:id="rId40"/>
    <p:sldId id="325" r:id="rId41"/>
    <p:sldId id="326" r:id="rId42"/>
    <p:sldId id="327" r:id="rId43"/>
    <p:sldId id="329" r:id="rId44"/>
    <p:sldId id="330" r:id="rId45"/>
    <p:sldId id="335" r:id="rId46"/>
    <p:sldId id="333" r:id="rId47"/>
    <p:sldId id="340" r:id="rId48"/>
    <p:sldId id="334" r:id="rId49"/>
    <p:sldId id="336" r:id="rId50"/>
    <p:sldId id="337" r:id="rId51"/>
    <p:sldId id="338" r:id="rId52"/>
    <p:sldId id="339" r:id="rId53"/>
    <p:sldId id="342" r:id="rId54"/>
    <p:sldId id="343" r:id="rId55"/>
    <p:sldId id="344" r:id="rId56"/>
    <p:sldId id="346" r:id="rId57"/>
    <p:sldId id="375" r:id="rId58"/>
    <p:sldId id="376" r:id="rId59"/>
    <p:sldId id="347" r:id="rId60"/>
    <p:sldId id="374" r:id="rId61"/>
    <p:sldId id="345" r:id="rId62"/>
    <p:sldId id="377" r:id="rId63"/>
    <p:sldId id="354" r:id="rId64"/>
    <p:sldId id="381" r:id="rId65"/>
    <p:sldId id="356" r:id="rId66"/>
    <p:sldId id="357" r:id="rId67"/>
    <p:sldId id="358" r:id="rId68"/>
    <p:sldId id="382" r:id="rId69"/>
    <p:sldId id="367" r:id="rId70"/>
    <p:sldId id="360" r:id="rId71"/>
    <p:sldId id="368" r:id="rId72"/>
    <p:sldId id="369" r:id="rId73"/>
    <p:sldId id="370" r:id="rId74"/>
    <p:sldId id="371" r:id="rId75"/>
    <p:sldId id="372" r:id="rId76"/>
    <p:sldId id="373" r:id="rId77"/>
    <p:sldId id="383" r:id="rId78"/>
    <p:sldId id="364" r:id="rId79"/>
    <p:sldId id="365" r:id="rId80"/>
    <p:sldId id="366" r:id="rId81"/>
  </p:sldIdLst>
  <p:sldSz cx="9906000" cy="6858000" type="A4"/>
  <p:notesSz cx="6858000" cy="9715500"/>
  <p:defaultTextStyle>
    <a:defPPr>
      <a:defRPr lang="es-EC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FF33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204" autoAdjust="0"/>
    <p:restoredTop sz="94683" autoAdjust="0"/>
  </p:normalViewPr>
  <p:slideViewPr>
    <p:cSldViewPr>
      <p:cViewPr>
        <p:scale>
          <a:sx n="66" d="100"/>
          <a:sy n="66" d="100"/>
        </p:scale>
        <p:origin x="-72" y="-7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image" Target="../media/image83.png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C"/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C"/>
          </a:p>
        </p:txBody>
      </p:sp>
      <p:sp>
        <p:nvSpPr>
          <p:cNvPr id="3287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C"/>
          </a:p>
        </p:txBody>
      </p:sp>
      <p:sp>
        <p:nvSpPr>
          <p:cNvPr id="3287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CE891E-1429-46BB-9239-7780DC0B82D5}" type="slidenum">
              <a:rPr lang="es-EC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C"/>
          </a:p>
        </p:txBody>
      </p:sp>
      <p:sp>
        <p:nvSpPr>
          <p:cNvPr id="332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s-EC"/>
          </a:p>
        </p:txBody>
      </p:sp>
      <p:sp>
        <p:nvSpPr>
          <p:cNvPr id="33280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00100" y="728663"/>
            <a:ext cx="5262563" cy="3643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2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614863"/>
            <a:ext cx="548640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C" smtClean="0"/>
              <a:t>Haga clic para modificar el estilo de texto del patrón</a:t>
            </a:r>
          </a:p>
          <a:p>
            <a:pPr lvl="1"/>
            <a:r>
              <a:rPr lang="es-EC" smtClean="0"/>
              <a:t>Segundo nivel</a:t>
            </a:r>
          </a:p>
          <a:p>
            <a:pPr lvl="2"/>
            <a:r>
              <a:rPr lang="es-EC" smtClean="0"/>
              <a:t>Tercer nivel</a:t>
            </a:r>
          </a:p>
          <a:p>
            <a:pPr lvl="3"/>
            <a:r>
              <a:rPr lang="es-EC" smtClean="0"/>
              <a:t>Cuarto nivel</a:t>
            </a:r>
          </a:p>
          <a:p>
            <a:pPr lvl="4"/>
            <a:r>
              <a:rPr lang="es-EC" smtClean="0"/>
              <a:t>Quinto nivel</a:t>
            </a:r>
          </a:p>
        </p:txBody>
      </p:sp>
      <p:sp>
        <p:nvSpPr>
          <p:cNvPr id="332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C"/>
          </a:p>
        </p:txBody>
      </p:sp>
      <p:sp>
        <p:nvSpPr>
          <p:cNvPr id="332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228138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FBDE9D-6840-4D61-B744-F67EB51FA683}" type="slidenum">
              <a:rPr lang="es-EC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4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C45BE-ECD7-4CE2-A172-2A617C37DA9D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99D96-E784-49C0-AD6D-632C211BA338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46454-1B70-443A-88CA-D2650EAA8C87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95300" y="274638"/>
            <a:ext cx="89154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6A5210E5-C387-4075-BF3F-71220A17DABF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43815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95300" y="3938588"/>
            <a:ext cx="43815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259D10DC-889D-4EDA-BA33-7D8A1E92FA82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95300" y="1600200"/>
            <a:ext cx="8915400" cy="4525963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564420A6-E7E4-45E3-83C9-4625B1F047B5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8DC5B116-42CD-4A76-8E69-BD1329E6F3DF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2C2B048C-34E2-4492-ABF7-8A5FD510E6D4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5029200" y="1600200"/>
            <a:ext cx="43815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5029200" y="3938588"/>
            <a:ext cx="43815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</p:spPr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</p:spPr>
        <p:txBody>
          <a:bodyPr/>
          <a:lstStyle>
            <a:lvl1pPr>
              <a:defRPr/>
            </a:lvl1pPr>
          </a:lstStyle>
          <a:p>
            <a:fld id="{1BE10446-B640-4D2F-A193-E791BA2CBD59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636D7-8383-40B0-812A-E3616A7BD38D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D2299-152F-4B35-BE0E-513CA45AD660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EE8F9-8039-4B9B-BFD3-4516A08ABDB2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27E92-5FF4-4C1C-9361-E5F18EF50D31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8D9F6F-B30C-4B13-9186-006976F34C62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33CB6-DD23-42D0-AC3C-82CA9AAF5F07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94418-4319-41D3-94C7-E8740F2B36E8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95EAF3-EE0E-4E36-90E4-CCE07DA987BD}" type="slidenum">
              <a:rPr lang="es-EC"/>
              <a:pPr/>
              <a:t>‹Nº›</a:t>
            </a:fld>
            <a:endParaRPr lang="es-EC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C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C" smtClean="0"/>
              <a:t>Haga clic para modificar el estilo de texto del patrón</a:t>
            </a:r>
          </a:p>
          <a:p>
            <a:pPr lvl="1"/>
            <a:r>
              <a:rPr lang="es-EC" smtClean="0"/>
              <a:t>Segundo nivel</a:t>
            </a:r>
          </a:p>
          <a:p>
            <a:pPr lvl="2"/>
            <a:r>
              <a:rPr lang="es-EC" smtClean="0"/>
              <a:t>Tercer nivel</a:t>
            </a:r>
          </a:p>
          <a:p>
            <a:pPr lvl="3"/>
            <a:r>
              <a:rPr lang="es-EC" smtClean="0"/>
              <a:t>Cuarto nivel</a:t>
            </a:r>
          </a:p>
          <a:p>
            <a:pPr lvl="4"/>
            <a:r>
              <a:rPr lang="es-EC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C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C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B62DAB6-3CC9-4F2C-B47E-6BC33EB96E2E}" type="slidenum">
              <a:rPr lang="es-EC"/>
              <a:pPr/>
              <a:t>‹Nº›</a:t>
            </a:fld>
            <a:endParaRPr lang="es-EC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slide" Target="slide69.xml"/><Relationship Id="rId3" Type="http://schemas.openxmlformats.org/officeDocument/2006/relationships/slide" Target="slide5.xml"/><Relationship Id="rId7" Type="http://schemas.openxmlformats.org/officeDocument/2006/relationships/slide" Target="slide37.xml"/><Relationship Id="rId12" Type="http://schemas.openxmlformats.org/officeDocument/2006/relationships/image" Target="../media/image18.w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wmf"/><Relationship Id="rId11" Type="http://schemas.openxmlformats.org/officeDocument/2006/relationships/slide" Target="slide63.xml"/><Relationship Id="rId5" Type="http://schemas.openxmlformats.org/officeDocument/2006/relationships/slide" Target="slide10.xml"/><Relationship Id="rId15" Type="http://schemas.openxmlformats.org/officeDocument/2006/relationships/slide" Target="slide78.xml"/><Relationship Id="rId10" Type="http://schemas.openxmlformats.org/officeDocument/2006/relationships/image" Target="../media/image17.wmf"/><Relationship Id="rId4" Type="http://schemas.openxmlformats.org/officeDocument/2006/relationships/image" Target="../media/image14.wmf"/><Relationship Id="rId9" Type="http://schemas.openxmlformats.org/officeDocument/2006/relationships/slide" Target="slide29.xml"/><Relationship Id="rId14" Type="http://schemas.openxmlformats.org/officeDocument/2006/relationships/image" Target="../media/image19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Gr_fico_de_Microsoft_Office_Excel1.xls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4.emf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10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10" Type="http://schemas.openxmlformats.org/officeDocument/2006/relationships/image" Target="../media/image37.gif"/><Relationship Id="rId4" Type="http://schemas.openxmlformats.org/officeDocument/2006/relationships/image" Target="../media/image31.gif"/><Relationship Id="rId9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7" Type="http://schemas.openxmlformats.org/officeDocument/2006/relationships/image" Target="../media/image4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slide" Target="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slide" Target="slide78.xml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image" Target="../media/image19.wmf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7.xml"/><Relationship Id="rId11" Type="http://schemas.openxmlformats.org/officeDocument/2006/relationships/slide" Target="slide69.xml"/><Relationship Id="rId5" Type="http://schemas.openxmlformats.org/officeDocument/2006/relationships/image" Target="../media/image15.wmf"/><Relationship Id="rId10" Type="http://schemas.openxmlformats.org/officeDocument/2006/relationships/image" Target="../media/image18.wmf"/><Relationship Id="rId4" Type="http://schemas.openxmlformats.org/officeDocument/2006/relationships/slide" Target="slide10.xml"/><Relationship Id="rId9" Type="http://schemas.openxmlformats.org/officeDocument/2006/relationships/slide" Target="slide63.xml"/><Relationship Id="rId14" Type="http://schemas.openxmlformats.org/officeDocument/2006/relationships/image" Target="../media/image20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oleObject" Target="../embeddings/oleObject4.bin"/><Relationship Id="rId7" Type="http://schemas.openxmlformats.org/officeDocument/2006/relationships/image" Target="../media/image8.gif"/><Relationship Id="rId12" Type="http://schemas.openxmlformats.org/officeDocument/2006/relationships/image" Target="../media/image13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7" Type="http://schemas.openxmlformats.org/officeDocument/2006/relationships/image" Target="../media/image64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emf"/><Relationship Id="rId5" Type="http://schemas.openxmlformats.org/officeDocument/2006/relationships/slide" Target="slide29.xml"/><Relationship Id="rId4" Type="http://schemas.openxmlformats.org/officeDocument/2006/relationships/image" Target="../media/image6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slide" Target="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slide" Target="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slide" Target="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" Target="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slide" Target="slide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7.xml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image" Target="../media/image17.wmf"/><Relationship Id="rId14" Type="http://schemas.openxmlformats.org/officeDocument/2006/relationships/slide" Target="slide7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oleObject" Target="../embeddings/oleObject14.bin"/><Relationship Id="rId18" Type="http://schemas.openxmlformats.org/officeDocument/2006/relationships/oleObject" Target="../embeddings/oleObject19.bin"/><Relationship Id="rId3" Type="http://schemas.openxmlformats.org/officeDocument/2006/relationships/slide" Target="slide37.xml"/><Relationship Id="rId7" Type="http://schemas.openxmlformats.org/officeDocument/2006/relationships/oleObject" Target="../embeddings/oleObject9.bin"/><Relationship Id="rId12" Type="http://schemas.openxmlformats.org/officeDocument/2006/relationships/oleObject" Target="../embeddings/oleObject13.bin"/><Relationship Id="rId17" Type="http://schemas.openxmlformats.org/officeDocument/2006/relationships/oleObject" Target="../embeddings/oleObject18.bin"/><Relationship Id="rId2" Type="http://schemas.openxmlformats.org/officeDocument/2006/relationships/slideLayout" Target="../slideLayouts/slideLayout16.xml"/><Relationship Id="rId16" Type="http://schemas.openxmlformats.org/officeDocument/2006/relationships/oleObject" Target="../embeddings/oleObject17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98.png"/><Relationship Id="rId19" Type="http://schemas.openxmlformats.org/officeDocument/2006/relationships/oleObject" Target="../embeddings/oleObject20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11.bin"/><Relationship Id="rId14" Type="http://schemas.openxmlformats.org/officeDocument/2006/relationships/oleObject" Target="../embeddings/oleObject15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slide" Target="slide78.xml"/><Relationship Id="rId3" Type="http://schemas.openxmlformats.org/officeDocument/2006/relationships/slide" Target="slide10.xml"/><Relationship Id="rId7" Type="http://schemas.openxmlformats.org/officeDocument/2006/relationships/slide" Target="slide29.xml"/><Relationship Id="rId12" Type="http://schemas.openxmlformats.org/officeDocument/2006/relationships/image" Target="../media/image19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wmf"/><Relationship Id="rId11" Type="http://schemas.openxmlformats.org/officeDocument/2006/relationships/slide" Target="slide69.xml"/><Relationship Id="rId5" Type="http://schemas.openxmlformats.org/officeDocument/2006/relationships/slide" Target="slide37.xml"/><Relationship Id="rId10" Type="http://schemas.openxmlformats.org/officeDocument/2006/relationships/image" Target="../media/image18.wmf"/><Relationship Id="rId4" Type="http://schemas.openxmlformats.org/officeDocument/2006/relationships/image" Target="../media/image15.wmf"/><Relationship Id="rId9" Type="http://schemas.openxmlformats.org/officeDocument/2006/relationships/slide" Target="slide63.xml"/><Relationship Id="rId14" Type="http://schemas.openxmlformats.org/officeDocument/2006/relationships/image" Target="../media/image20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116.wmf"/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5.wmf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slide" Target="slide37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slide" Target="slide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7.xml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image" Target="../media/image17.wmf"/><Relationship Id="rId14" Type="http://schemas.openxmlformats.org/officeDocument/2006/relationships/slide" Target="slide7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3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slide" Target="slide63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slide" Target="slide63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78.xml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image" Target="../media/image19.wmf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7.xml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image" Target="../media/image17.wmf"/><Relationship Id="rId14" Type="http://schemas.openxmlformats.org/officeDocument/2006/relationships/image" Target="../media/image2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" Target="slide69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slide" Target="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slide" Target="slide6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6.w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slide" Target="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slide" Target="slide69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19.wmf"/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12" Type="http://schemas.openxmlformats.org/officeDocument/2006/relationships/slide" Target="slide6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7.xml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5" Type="http://schemas.openxmlformats.org/officeDocument/2006/relationships/image" Target="../media/image20.wmf"/><Relationship Id="rId10" Type="http://schemas.openxmlformats.org/officeDocument/2006/relationships/slide" Target="slide63.xml"/><Relationship Id="rId4" Type="http://schemas.openxmlformats.org/officeDocument/2006/relationships/slide" Target="slide10.xml"/><Relationship Id="rId9" Type="http://schemas.openxmlformats.org/officeDocument/2006/relationships/image" Target="../media/image17.wmf"/><Relationship Id="rId14" Type="http://schemas.openxmlformats.org/officeDocument/2006/relationships/slide" Target="slide7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" Target="slide78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" Target="slide7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62" name="Object 2"/>
          <p:cNvGraphicFramePr>
            <a:graphicFrameLocks noChangeAspect="1"/>
          </p:cNvGraphicFramePr>
          <p:nvPr>
            <p:ph/>
          </p:nvPr>
        </p:nvGraphicFramePr>
        <p:xfrm>
          <a:off x="0" y="0"/>
          <a:ext cx="9906000" cy="6858000"/>
        </p:xfrm>
        <a:graphic>
          <a:graphicData uri="http://schemas.openxmlformats.org/presentationml/2006/ole">
            <p:oleObj spid="_x0000_s296962" name="PBrush" r:id="rId4" imgW="7276190" imgH="445832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296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65539" name="Picture 3">
            <a:hlinkClick r:id="rId3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4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65540" name="Picture 4">
            <a:hlinkClick r:id="rId5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65541" name="Picture 5">
            <a:hlinkClick r:id="rId7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8">
            <a:lum bright="50000" contrast="-50000"/>
          </a:blip>
          <a:srcRect/>
          <a:stretch>
            <a:fillRect/>
          </a:stretch>
        </p:blipFill>
        <p:spPr>
          <a:xfrm>
            <a:off x="3705225" y="2781300"/>
            <a:ext cx="1279525" cy="3024188"/>
          </a:xfrm>
          <a:ln/>
        </p:spPr>
      </p:pic>
      <p:pic>
        <p:nvPicPr>
          <p:cNvPr id="65542" name="Picture 6">
            <a:hlinkClick r:id="rId9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10">
            <a:lum bright="50000" contrast="-50000"/>
          </a:blip>
          <a:srcRect/>
          <a:stretch>
            <a:fillRect/>
          </a:stretch>
        </p:blipFill>
        <p:spPr>
          <a:xfrm>
            <a:off x="2378075" y="2781300"/>
            <a:ext cx="1344613" cy="2952750"/>
          </a:xfrm>
          <a:ln/>
        </p:spPr>
      </p:pic>
      <p:pic>
        <p:nvPicPr>
          <p:cNvPr id="65543" name="Picture 7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-100013"/>
            <a:ext cx="8915400" cy="1143001"/>
          </a:xfrm>
          <a:noFill/>
        </p:spPr>
        <p:txBody>
          <a:bodyPr/>
          <a:lstStyle/>
          <a:p>
            <a:r>
              <a:rPr lang="es-ES" sz="4000" b="1"/>
              <a:t>ANÁLISIS POBLACIONAL</a:t>
            </a:r>
            <a:endParaRPr lang="es-EC" sz="4000" b="1"/>
          </a:p>
        </p:txBody>
      </p:sp>
      <p:sp>
        <p:nvSpPr>
          <p:cNvPr id="16485" name="AutoShape 10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graphicFrame>
        <p:nvGraphicFramePr>
          <p:cNvPr id="16507" name="Group 123"/>
          <p:cNvGraphicFramePr>
            <a:graphicFrameLocks noGrp="1"/>
          </p:cNvGraphicFramePr>
          <p:nvPr/>
        </p:nvGraphicFramePr>
        <p:xfrm>
          <a:off x="1676400" y="1339850"/>
          <a:ext cx="6881813" cy="2072640"/>
        </p:xfrm>
        <a:graphic>
          <a:graphicData uri="http://schemas.openxmlformats.org/drawingml/2006/table">
            <a:tbl>
              <a:tblPr/>
              <a:tblGrid>
                <a:gridCol w="2028825"/>
                <a:gridCol w="2182813"/>
                <a:gridCol w="2670175"/>
              </a:tblGrid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7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Año 1990*</a:t>
                      </a:r>
                      <a:endParaRPr kumimoji="0" lang="es-E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7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Año 2001*</a:t>
                      </a:r>
                      <a:endParaRPr kumimoji="0" lang="es-ES" sz="17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5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Población Total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Área Rural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Área Urbana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1.570.396 hab.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376.895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1.193.501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2.039.789 hab.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367.162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1.672.627</a:t>
                      </a:r>
                      <a:endParaRPr kumimoji="0" lang="es-EC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500" name="Text Box 116"/>
          <p:cNvSpPr txBox="1">
            <a:spLocks noChangeArrowheads="1"/>
          </p:cNvSpPr>
          <p:nvPr/>
        </p:nvSpPr>
        <p:spPr bwMode="auto">
          <a:xfrm>
            <a:off x="1676400" y="836613"/>
            <a:ext cx="6864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Población del Cantón Guayaquil</a:t>
            </a:r>
            <a:endParaRPr lang="es-EC" sz="24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501" name="Text Box 117"/>
          <p:cNvSpPr txBox="1">
            <a:spLocks noChangeArrowheads="1"/>
          </p:cNvSpPr>
          <p:nvPr/>
        </p:nvSpPr>
        <p:spPr bwMode="auto">
          <a:xfrm>
            <a:off x="1754188" y="3357563"/>
            <a:ext cx="68643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400">
                <a:effectLst>
                  <a:outerShdw blurRad="38100" dist="38100" dir="2700000" algn="tl">
                    <a:srgbClr val="C0C0C0"/>
                  </a:outerShdw>
                </a:effectLst>
              </a:rPr>
              <a:t>*Datos según informe del  VI censo de población 2001 – Julio 2002 (INEC).  Tasa de crecimiento anual del periodo 1990 – 2001 = 2.38%</a:t>
            </a:r>
            <a:endParaRPr lang="es-EC"/>
          </a:p>
        </p:txBody>
      </p:sp>
      <p:sp>
        <p:nvSpPr>
          <p:cNvPr id="16503" name="Rectangle 119"/>
          <p:cNvSpPr>
            <a:spLocks noChangeArrowheads="1"/>
          </p:cNvSpPr>
          <p:nvPr/>
        </p:nvSpPr>
        <p:spPr bwMode="auto">
          <a:xfrm>
            <a:off x="6513513" y="4724400"/>
            <a:ext cx="30797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2400" b="1">
                <a:solidFill>
                  <a:schemeClr val="tx2"/>
                </a:solidFill>
              </a:rPr>
              <a:t>DETERMINACIÓN DE LA MUESTRA</a:t>
            </a:r>
            <a:endParaRPr lang="es-EC" sz="2400" b="1">
              <a:solidFill>
                <a:schemeClr val="tx2"/>
              </a:solidFill>
            </a:endParaRPr>
          </a:p>
        </p:txBody>
      </p:sp>
      <p:sp>
        <p:nvSpPr>
          <p:cNvPr id="16504" name="Rectangle 120"/>
          <p:cNvSpPr>
            <a:spLocks noChangeArrowheads="1"/>
          </p:cNvSpPr>
          <p:nvPr/>
        </p:nvSpPr>
        <p:spPr bwMode="auto">
          <a:xfrm>
            <a:off x="990600" y="4049713"/>
            <a:ext cx="891540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endParaRPr lang="es-ES" sz="2000" b="1"/>
          </a:p>
          <a:p>
            <a:pPr marL="342900" indent="-342900" algn="just">
              <a:spcBef>
                <a:spcPct val="20000"/>
              </a:spcBef>
            </a:pPr>
            <a:r>
              <a:rPr lang="es-ES" sz="2000" b="1"/>
              <a:t>n = (4PQN) / [e</a:t>
            </a:r>
            <a:r>
              <a:rPr lang="es-ES" sz="2000" b="1" baseline="30000"/>
              <a:t>2</a:t>
            </a:r>
            <a:r>
              <a:rPr lang="es-ES" sz="2000" b="1"/>
              <a:t> (N-1) + 4PQ]</a:t>
            </a:r>
          </a:p>
          <a:p>
            <a:pPr marL="342900" indent="-342900" algn="just">
              <a:spcBef>
                <a:spcPct val="20000"/>
              </a:spcBef>
            </a:pPr>
            <a:endParaRPr lang="es-ES" sz="2000" b="1"/>
          </a:p>
          <a:p>
            <a:pPr marL="342900" indent="-342900" algn="just">
              <a:spcBef>
                <a:spcPct val="20000"/>
              </a:spcBef>
            </a:pPr>
            <a:r>
              <a:rPr lang="pt-BR" sz="2000" b="1"/>
              <a:t>             (4 x 0.5 x 0.5 x 2.339.789)  </a:t>
            </a:r>
          </a:p>
          <a:p>
            <a:pPr marL="342900" indent="-342900" algn="just">
              <a:spcBef>
                <a:spcPct val="20000"/>
              </a:spcBef>
            </a:pPr>
            <a:r>
              <a:rPr lang="pt-BR" sz="2000" b="1"/>
              <a:t>       [(0.05)</a:t>
            </a:r>
            <a:r>
              <a:rPr lang="pt-BR" sz="2000" b="1" baseline="30000"/>
              <a:t>2</a:t>
            </a:r>
            <a:r>
              <a:rPr lang="pt-BR" sz="2000" b="1"/>
              <a:t> (2.339.789-1) + 4 x 0.5 x 0.5] </a:t>
            </a:r>
          </a:p>
          <a:p>
            <a:pPr marL="342900" indent="-342900" algn="just">
              <a:spcBef>
                <a:spcPct val="20000"/>
              </a:spcBef>
            </a:pPr>
            <a:endParaRPr lang="pt-BR" sz="2000" b="1"/>
          </a:p>
          <a:p>
            <a:pPr marL="342900" indent="-342900" algn="just">
              <a:spcBef>
                <a:spcPct val="20000"/>
              </a:spcBef>
            </a:pPr>
            <a:r>
              <a:rPr lang="pt-BR" sz="2000" b="1"/>
              <a:t>n = (2.339.789) / [5849.47 + 1] =  400 habitantes</a:t>
            </a:r>
          </a:p>
        </p:txBody>
      </p:sp>
      <p:sp>
        <p:nvSpPr>
          <p:cNvPr id="16505" name="Text Box 121"/>
          <p:cNvSpPr txBox="1">
            <a:spLocks noChangeArrowheads="1"/>
          </p:cNvSpPr>
          <p:nvPr/>
        </p:nvSpPr>
        <p:spPr bwMode="auto">
          <a:xfrm>
            <a:off x="974725" y="5337175"/>
            <a:ext cx="557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000" b="1"/>
              <a:t>n =</a:t>
            </a:r>
            <a:endParaRPr lang="es-EC" sz="2000" b="1"/>
          </a:p>
        </p:txBody>
      </p:sp>
      <p:sp>
        <p:nvSpPr>
          <p:cNvPr id="16506" name="Line 122"/>
          <p:cNvSpPr>
            <a:spLocks noChangeShapeType="1"/>
          </p:cNvSpPr>
          <p:nvPr/>
        </p:nvSpPr>
        <p:spPr bwMode="auto">
          <a:xfrm>
            <a:off x="1754188" y="5516563"/>
            <a:ext cx="436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76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ENCUESTA</a:t>
            </a:r>
            <a:endParaRPr lang="es-EC" sz="4000" b="1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600200"/>
            <a:ext cx="4375150" cy="4525963"/>
          </a:xfrm>
        </p:spPr>
        <p:txBody>
          <a:bodyPr/>
          <a:lstStyle/>
          <a:p>
            <a:pPr algn="just">
              <a:buFontTx/>
              <a:buNone/>
            </a:pPr>
            <a:r>
              <a:rPr lang="es-ES" sz="2000"/>
              <a:t>     1. ¿Cuál de las siguientes alternativas considera usted que causa un mayor impacto negativo en el medio ambiente en Guayaquil?</a:t>
            </a:r>
          </a:p>
          <a:p>
            <a:pPr algn="just">
              <a:buFontTx/>
              <a:buNone/>
            </a:pPr>
            <a:endParaRPr lang="es-EC" sz="2000"/>
          </a:p>
        </p:txBody>
      </p:sp>
      <p:pic>
        <p:nvPicPr>
          <p:cNvPr id="36869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64100" y="1557338"/>
            <a:ext cx="4613275" cy="2449512"/>
          </a:xfrm>
          <a:noFill/>
          <a:ln/>
        </p:spPr>
      </p:pic>
      <p:sp>
        <p:nvSpPr>
          <p:cNvPr id="36872" name="AutoShape 8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895350" y="4078288"/>
            <a:ext cx="3824288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just">
              <a:spcBef>
                <a:spcPct val="20000"/>
              </a:spcBef>
            </a:pPr>
            <a:r>
              <a:rPr lang="es-ES" sz="2000"/>
              <a:t>2. ¿Cuál de las siguientes opciones cree usted más beneficiosa que se implemente en Guayaquil para contrarrestar la basura acumulada?</a:t>
            </a:r>
          </a:p>
          <a:p>
            <a:pPr algn="just">
              <a:spcBef>
                <a:spcPct val="20000"/>
              </a:spcBef>
            </a:pPr>
            <a:endParaRPr lang="es-EC" sz="2000"/>
          </a:p>
        </p:txBody>
      </p:sp>
      <p:pic>
        <p:nvPicPr>
          <p:cNvPr id="36875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95838" y="4221163"/>
            <a:ext cx="4794250" cy="24241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55638" y="1600200"/>
            <a:ext cx="4375150" cy="1181100"/>
          </a:xfrm>
        </p:spPr>
        <p:txBody>
          <a:bodyPr/>
          <a:lstStyle/>
          <a:p>
            <a:pPr algn="just">
              <a:buFontTx/>
              <a:buNone/>
            </a:pPr>
            <a:r>
              <a:rPr lang="es-ES" sz="2000"/>
              <a:t>    3. Al ir al supermercado. ¿Cuál de estas opciones usted adquiere más?</a:t>
            </a:r>
          </a:p>
          <a:p>
            <a:pPr algn="just">
              <a:buFontTx/>
              <a:buNone/>
            </a:pPr>
            <a:endParaRPr lang="es-ES" sz="2000"/>
          </a:p>
          <a:p>
            <a:pPr algn="just">
              <a:buFontTx/>
              <a:buNone/>
            </a:pPr>
            <a:endParaRPr lang="es-EC" sz="2000"/>
          </a:p>
        </p:txBody>
      </p:sp>
      <p:graphicFrame>
        <p:nvGraphicFramePr>
          <p:cNvPr id="39942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030788" y="260350"/>
          <a:ext cx="4686300" cy="2952750"/>
        </p:xfrm>
        <a:graphic>
          <a:graphicData uri="http://schemas.openxmlformats.org/presentationml/2006/ole">
            <p:oleObj spid="_x0000_s39942" name="Gráfico" r:id="rId3" imgW="5029200" imgH="2876702" progId="Excel.Chart.8">
              <p:embed/>
            </p:oleObj>
          </a:graphicData>
        </a:graphic>
      </p:graphicFrame>
      <p:sp>
        <p:nvSpPr>
          <p:cNvPr id="39945" name="AutoShape 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974725" y="4292600"/>
            <a:ext cx="3744913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s-ES" sz="2000"/>
              <a:t>4. ¿Qué cantidad de envases de vidrio consume semanalmente?</a:t>
            </a:r>
          </a:p>
          <a:p>
            <a:pPr marL="342900" indent="-342900" algn="just">
              <a:spcBef>
                <a:spcPct val="20000"/>
              </a:spcBef>
            </a:pPr>
            <a:endParaRPr lang="es-EC" sz="2000"/>
          </a:p>
        </p:txBody>
      </p:sp>
      <p:pic>
        <p:nvPicPr>
          <p:cNvPr id="39947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953000" y="3716338"/>
            <a:ext cx="4575175" cy="2808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52513" y="1600200"/>
            <a:ext cx="3432175" cy="1612900"/>
          </a:xfrm>
        </p:spPr>
        <p:txBody>
          <a:bodyPr/>
          <a:lstStyle/>
          <a:p>
            <a:pPr algn="just">
              <a:buFontTx/>
              <a:buNone/>
            </a:pPr>
            <a:r>
              <a:rPr lang="es-ES" sz="2000"/>
              <a:t>5. ¿Qué tipo de envases de vidrio usted por lo general consume más?</a:t>
            </a:r>
          </a:p>
          <a:p>
            <a:pPr algn="just">
              <a:buFontTx/>
              <a:buNone/>
            </a:pPr>
            <a:endParaRPr lang="es-EC" sz="2000"/>
          </a:p>
        </p:txBody>
      </p:sp>
      <p:pic>
        <p:nvPicPr>
          <p:cNvPr id="41990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9638" y="260350"/>
            <a:ext cx="4914900" cy="3097213"/>
          </a:xfrm>
          <a:ln/>
        </p:spPr>
      </p:pic>
      <p:sp>
        <p:nvSpPr>
          <p:cNvPr id="41993" name="AutoShape 9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1994" name="Rectangle 10"/>
          <p:cNvSpPr>
            <a:spLocks noChangeArrowheads="1"/>
          </p:cNvSpPr>
          <p:nvPr/>
        </p:nvSpPr>
        <p:spPr bwMode="auto">
          <a:xfrm>
            <a:off x="1003300" y="4005263"/>
            <a:ext cx="3481388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</a:pPr>
            <a:r>
              <a:rPr lang="es-ES" sz="2000"/>
              <a:t>6. De los envases de vidrio que usted adquiere, qué colores consume más:</a:t>
            </a:r>
          </a:p>
          <a:p>
            <a:pPr marL="342900" indent="-342900" algn="just">
              <a:spcBef>
                <a:spcPct val="20000"/>
              </a:spcBef>
            </a:pPr>
            <a:endParaRPr lang="es-EC" sz="2000"/>
          </a:p>
        </p:txBody>
      </p:sp>
      <p:pic>
        <p:nvPicPr>
          <p:cNvPr id="41995" name="Picture 11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799013" y="3762375"/>
            <a:ext cx="4835525" cy="28352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RECICLAJE DE VIDRIO EN GUAYAQUIL</a:t>
            </a:r>
            <a:endParaRPr lang="es-EC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19150" y="1628775"/>
            <a:ext cx="4375150" cy="1368425"/>
          </a:xfrm>
        </p:spPr>
        <p:txBody>
          <a:bodyPr/>
          <a:lstStyle/>
          <a:p>
            <a:pPr algn="just">
              <a:lnSpc>
                <a:spcPct val="80000"/>
              </a:lnSpc>
            </a:pPr>
            <a:r>
              <a:rPr lang="es-ES" sz="2400"/>
              <a:t>Sistema de reciclaje en Guayaquil.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s-ES" sz="2400"/>
          </a:p>
          <a:p>
            <a:pPr algn="just">
              <a:lnSpc>
                <a:spcPct val="80000"/>
              </a:lnSpc>
            </a:pPr>
            <a:r>
              <a:rPr lang="es-ES" sz="2400"/>
              <a:t>Reindustrialización de desechos sólidos.</a:t>
            </a:r>
          </a:p>
          <a:p>
            <a:pPr algn="just">
              <a:lnSpc>
                <a:spcPct val="80000"/>
              </a:lnSpc>
              <a:buFontTx/>
              <a:buNone/>
            </a:pPr>
            <a:endParaRPr lang="es-ES" sz="2400"/>
          </a:p>
          <a:p>
            <a:pPr algn="just">
              <a:lnSpc>
                <a:spcPct val="80000"/>
              </a:lnSpc>
            </a:pPr>
            <a:r>
              <a:rPr lang="es-ES" sz="2400"/>
              <a:t>Fundación Malecón 2000</a:t>
            </a:r>
          </a:p>
        </p:txBody>
      </p:sp>
      <p:pic>
        <p:nvPicPr>
          <p:cNvPr id="22535" name="Picture 7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1475" y="4437063"/>
            <a:ext cx="3622675" cy="2185987"/>
          </a:xfrm>
          <a:noFill/>
          <a:ln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22537" name="Picture 9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51463" y="4437063"/>
            <a:ext cx="3502025" cy="2187575"/>
          </a:xfrm>
          <a:noFill/>
          <a:ln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3525" y="1844675"/>
            <a:ext cx="371475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AutoShape 12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40" name="Group 32"/>
          <p:cNvGrpSpPr>
            <a:grpSpLocks/>
          </p:cNvGrpSpPr>
          <p:nvPr/>
        </p:nvGrpSpPr>
        <p:grpSpPr bwMode="auto">
          <a:xfrm>
            <a:off x="1052513" y="569913"/>
            <a:ext cx="4503737" cy="5688012"/>
            <a:chOff x="612" y="359"/>
            <a:chExt cx="2619" cy="3583"/>
          </a:xfrm>
        </p:grpSpPr>
        <p:sp>
          <p:nvSpPr>
            <p:cNvPr id="68611" name="Text Box 3"/>
            <p:cNvSpPr txBox="1">
              <a:spLocks noChangeArrowheads="1"/>
            </p:cNvSpPr>
            <p:nvPr/>
          </p:nvSpPr>
          <p:spPr bwMode="auto">
            <a:xfrm>
              <a:off x="612" y="1224"/>
              <a:ext cx="259" cy="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400" b="1"/>
                <a:t>Mi s ión</a:t>
              </a:r>
              <a:endParaRPr lang="en-US" sz="2400" b="1"/>
            </a:p>
          </p:txBody>
        </p:sp>
        <p:sp>
          <p:nvSpPr>
            <p:cNvPr id="68612" name="Freeform 4"/>
            <p:cNvSpPr>
              <a:spLocks/>
            </p:cNvSpPr>
            <p:nvPr/>
          </p:nvSpPr>
          <p:spPr bwMode="auto">
            <a:xfrm>
              <a:off x="900" y="359"/>
              <a:ext cx="2331" cy="3583"/>
            </a:xfrm>
            <a:custGeom>
              <a:avLst/>
              <a:gdLst/>
              <a:ahLst/>
              <a:cxnLst>
                <a:cxn ang="0">
                  <a:pos x="2160" y="1392"/>
                </a:cxn>
                <a:cxn ang="0">
                  <a:pos x="0" y="0"/>
                </a:cxn>
                <a:cxn ang="0">
                  <a:pos x="0" y="2784"/>
                </a:cxn>
                <a:cxn ang="0">
                  <a:pos x="2160" y="1392"/>
                </a:cxn>
              </a:cxnLst>
              <a:rect l="0" t="0" r="r" b="b"/>
              <a:pathLst>
                <a:path w="2160" h="2784">
                  <a:moveTo>
                    <a:pt x="2160" y="1392"/>
                  </a:moveTo>
                  <a:lnTo>
                    <a:pt x="0" y="0"/>
                  </a:lnTo>
                  <a:lnTo>
                    <a:pt x="0" y="2784"/>
                  </a:lnTo>
                  <a:lnTo>
                    <a:pt x="2160" y="1392"/>
                  </a:lnTo>
                  <a:close/>
                </a:path>
              </a:pathLst>
            </a:custGeom>
            <a:solidFill>
              <a:srgbClr val="99CCFF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68613" name="Text Box 5"/>
            <p:cNvSpPr txBox="1">
              <a:spLocks noChangeArrowheads="1"/>
            </p:cNvSpPr>
            <p:nvPr/>
          </p:nvSpPr>
          <p:spPr bwMode="auto">
            <a:xfrm>
              <a:off x="884" y="1274"/>
              <a:ext cx="1295" cy="1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s-ES" sz="1400"/>
                <a:t>Exceder las expectativas de los clientes en un ambiente de calidad total donde el producto y el servicio ofrecido son reflejo de la calidad empresarial, fundamentada sobre las bases de un desarrollo social sostenible y un desarrollo económico justo.</a:t>
              </a:r>
              <a:r>
                <a:rPr lang="es-ES"/>
                <a:t> </a:t>
              </a:r>
              <a:endParaRPr lang="en-US"/>
            </a:p>
          </p:txBody>
        </p:sp>
      </p:grp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024188" y="4824413"/>
            <a:ext cx="490061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8618" name="Text Box 10"/>
          <p:cNvSpPr txBox="1">
            <a:spLocks noChangeArrowheads="1"/>
          </p:cNvSpPr>
          <p:nvPr/>
        </p:nvSpPr>
        <p:spPr bwMode="auto">
          <a:xfrm>
            <a:off x="3787775" y="4548188"/>
            <a:ext cx="33909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en-US" sz="13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68641" name="Group 33"/>
          <p:cNvGrpSpPr>
            <a:grpSpLocks/>
          </p:cNvGrpSpPr>
          <p:nvPr/>
        </p:nvGrpSpPr>
        <p:grpSpPr bwMode="auto">
          <a:xfrm>
            <a:off x="1520825" y="3429000"/>
            <a:ext cx="7929563" cy="3313113"/>
            <a:chOff x="900" y="2151"/>
            <a:chExt cx="4611" cy="2087"/>
          </a:xfrm>
        </p:grpSpPr>
        <p:sp>
          <p:nvSpPr>
            <p:cNvPr id="68615" name="Text Box 7"/>
            <p:cNvSpPr txBox="1">
              <a:spLocks noChangeArrowheads="1"/>
            </p:cNvSpPr>
            <p:nvPr/>
          </p:nvSpPr>
          <p:spPr bwMode="auto">
            <a:xfrm>
              <a:off x="2684" y="3950"/>
              <a:ext cx="126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400" b="1"/>
                <a:t>Objetivos</a:t>
              </a:r>
              <a:endParaRPr lang="en-US" sz="2400" b="1"/>
            </a:p>
          </p:txBody>
        </p:sp>
        <p:sp>
          <p:nvSpPr>
            <p:cNvPr id="68616" name="Freeform 8"/>
            <p:cNvSpPr>
              <a:spLocks/>
            </p:cNvSpPr>
            <p:nvPr/>
          </p:nvSpPr>
          <p:spPr bwMode="auto">
            <a:xfrm>
              <a:off x="900" y="2151"/>
              <a:ext cx="4611" cy="1791"/>
            </a:xfrm>
            <a:custGeom>
              <a:avLst/>
              <a:gdLst/>
              <a:ahLst/>
              <a:cxnLst>
                <a:cxn ang="0">
                  <a:pos x="2112" y="0"/>
                </a:cxn>
                <a:cxn ang="0">
                  <a:pos x="0" y="1392"/>
                </a:cxn>
                <a:cxn ang="0">
                  <a:pos x="4272" y="1392"/>
                </a:cxn>
                <a:cxn ang="0">
                  <a:pos x="2112" y="0"/>
                </a:cxn>
              </a:cxnLst>
              <a:rect l="0" t="0" r="r" b="b"/>
              <a:pathLst>
                <a:path w="4272" h="1392">
                  <a:moveTo>
                    <a:pt x="2112" y="0"/>
                  </a:moveTo>
                  <a:lnTo>
                    <a:pt x="0" y="1392"/>
                  </a:lnTo>
                  <a:lnTo>
                    <a:pt x="4272" y="1392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FF99CC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68621" name="Text Box 13"/>
            <p:cNvSpPr txBox="1">
              <a:spLocks noChangeArrowheads="1"/>
            </p:cNvSpPr>
            <p:nvPr/>
          </p:nvSpPr>
          <p:spPr bwMode="auto">
            <a:xfrm>
              <a:off x="2109" y="2916"/>
              <a:ext cx="2041" cy="1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buFontTx/>
                <a:buChar char="•"/>
              </a:pPr>
              <a:r>
                <a:rPr lang="es-ES" sz="1300"/>
                <a:t>Impulsar una conciencia de reciclaje y un involucramiento de la comunidad en el proceso de reciclaje.</a:t>
              </a:r>
            </a:p>
            <a:p>
              <a:pPr algn="just">
                <a:buFontTx/>
                <a:buChar char="•"/>
              </a:pPr>
              <a:r>
                <a:rPr lang="es-ES" sz="1300"/>
                <a:t> Brindar un apoyo permanente a la limpieza del ambiente. </a:t>
              </a:r>
            </a:p>
            <a:p>
              <a:pPr algn="just">
                <a:buFontTx/>
                <a:buChar char="•"/>
              </a:pPr>
              <a:r>
                <a:rPr lang="es-ES" sz="1300"/>
                <a:t>Economizar los suministros de las empresas enfocadas al negocio de la fundición de vidrio. </a:t>
              </a:r>
              <a:endParaRPr lang="en-US" sz="1300"/>
            </a:p>
          </p:txBody>
        </p:sp>
      </p:grpSp>
      <p:grpSp>
        <p:nvGrpSpPr>
          <p:cNvPr id="68622" name="Group 14"/>
          <p:cNvGrpSpPr>
            <a:grpSpLocks/>
          </p:cNvGrpSpPr>
          <p:nvPr/>
        </p:nvGrpSpPr>
        <p:grpSpPr bwMode="auto">
          <a:xfrm>
            <a:off x="5380038" y="569913"/>
            <a:ext cx="4525962" cy="5688012"/>
            <a:chOff x="2844" y="1260"/>
            <a:chExt cx="2439" cy="2784"/>
          </a:xfrm>
        </p:grpSpPr>
        <p:sp>
          <p:nvSpPr>
            <p:cNvPr id="68623" name="Text Box 15"/>
            <p:cNvSpPr txBox="1">
              <a:spLocks noChangeArrowheads="1"/>
            </p:cNvSpPr>
            <p:nvPr/>
          </p:nvSpPr>
          <p:spPr bwMode="auto">
            <a:xfrm>
              <a:off x="5043" y="1806"/>
              <a:ext cx="240" cy="1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400" b="1"/>
                <a:t>Vi s ión</a:t>
              </a:r>
              <a:endParaRPr lang="en-US" sz="2400" b="1"/>
            </a:p>
          </p:txBody>
        </p:sp>
        <p:sp>
          <p:nvSpPr>
            <p:cNvPr id="68624" name="Freeform 16"/>
            <p:cNvSpPr>
              <a:spLocks/>
            </p:cNvSpPr>
            <p:nvPr/>
          </p:nvSpPr>
          <p:spPr bwMode="auto">
            <a:xfrm>
              <a:off x="2844" y="1260"/>
              <a:ext cx="2208" cy="2784"/>
            </a:xfrm>
            <a:custGeom>
              <a:avLst/>
              <a:gdLst/>
              <a:ahLst/>
              <a:cxnLst>
                <a:cxn ang="0">
                  <a:pos x="2208" y="0"/>
                </a:cxn>
                <a:cxn ang="0">
                  <a:pos x="2208" y="2784"/>
                </a:cxn>
                <a:cxn ang="0">
                  <a:pos x="0" y="1392"/>
                </a:cxn>
                <a:cxn ang="0">
                  <a:pos x="2208" y="0"/>
                </a:cxn>
              </a:cxnLst>
              <a:rect l="0" t="0" r="r" b="b"/>
              <a:pathLst>
                <a:path w="2208" h="2784">
                  <a:moveTo>
                    <a:pt x="2208" y="0"/>
                  </a:moveTo>
                  <a:lnTo>
                    <a:pt x="2208" y="2784"/>
                  </a:lnTo>
                  <a:lnTo>
                    <a:pt x="0" y="1392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rgbClr val="CC99FF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68625" name="Text Box 17"/>
            <p:cNvSpPr txBox="1">
              <a:spLocks noChangeArrowheads="1"/>
            </p:cNvSpPr>
            <p:nvPr/>
          </p:nvSpPr>
          <p:spPr bwMode="auto">
            <a:xfrm>
              <a:off x="3612" y="2208"/>
              <a:ext cx="1383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/>
              <a:r>
                <a:rPr lang="es-ES" sz="1400"/>
                <a:t>Ser una institución respetada y admirada por sus valores humanos, donde el beneficio del cliente y del entorno es la meta de todos, adquiriendo el cliente un producto de gran valor.</a:t>
              </a:r>
              <a:r>
                <a:rPr lang="es-EC" sz="1400"/>
                <a:t> </a:t>
              </a:r>
              <a:endParaRPr lang="en-US" sz="1400"/>
            </a:p>
          </p:txBody>
        </p:sp>
      </p:grpSp>
      <p:grpSp>
        <p:nvGrpSpPr>
          <p:cNvPr id="68635" name="Group 27"/>
          <p:cNvGrpSpPr>
            <a:grpSpLocks/>
          </p:cNvGrpSpPr>
          <p:nvPr/>
        </p:nvGrpSpPr>
        <p:grpSpPr bwMode="auto">
          <a:xfrm>
            <a:off x="1547813" y="0"/>
            <a:ext cx="7929562" cy="3414713"/>
            <a:chOff x="780" y="981"/>
            <a:chExt cx="4272" cy="1671"/>
          </a:xfrm>
        </p:grpSpPr>
        <p:sp>
          <p:nvSpPr>
            <p:cNvPr id="68627" name="Text Box 19"/>
            <p:cNvSpPr txBox="1">
              <a:spLocks noChangeArrowheads="1"/>
            </p:cNvSpPr>
            <p:nvPr/>
          </p:nvSpPr>
          <p:spPr bwMode="auto">
            <a:xfrm>
              <a:off x="2472" y="981"/>
              <a:ext cx="1004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2400"/>
                <a:t>Filosofía</a:t>
              </a:r>
              <a:endParaRPr lang="en-US" sz="2400"/>
            </a:p>
          </p:txBody>
        </p:sp>
        <p:sp>
          <p:nvSpPr>
            <p:cNvPr id="68628" name="Freeform 20"/>
            <p:cNvSpPr>
              <a:spLocks/>
            </p:cNvSpPr>
            <p:nvPr/>
          </p:nvSpPr>
          <p:spPr bwMode="auto">
            <a:xfrm rot="10800000">
              <a:off x="780" y="1260"/>
              <a:ext cx="4272" cy="1392"/>
            </a:xfrm>
            <a:custGeom>
              <a:avLst/>
              <a:gdLst/>
              <a:ahLst/>
              <a:cxnLst>
                <a:cxn ang="0">
                  <a:pos x="2112" y="0"/>
                </a:cxn>
                <a:cxn ang="0">
                  <a:pos x="0" y="1392"/>
                </a:cxn>
                <a:cxn ang="0">
                  <a:pos x="4272" y="1392"/>
                </a:cxn>
                <a:cxn ang="0">
                  <a:pos x="2112" y="0"/>
                </a:cxn>
              </a:cxnLst>
              <a:rect l="0" t="0" r="r" b="b"/>
              <a:pathLst>
                <a:path w="4272" h="1392">
                  <a:moveTo>
                    <a:pt x="2112" y="0"/>
                  </a:moveTo>
                  <a:lnTo>
                    <a:pt x="0" y="1392"/>
                  </a:lnTo>
                  <a:lnTo>
                    <a:pt x="4272" y="1392"/>
                  </a:lnTo>
                  <a:lnTo>
                    <a:pt x="2112" y="0"/>
                  </a:ln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68629" name="Text Box 21"/>
            <p:cNvSpPr txBox="1">
              <a:spLocks noChangeArrowheads="1"/>
            </p:cNvSpPr>
            <p:nvPr/>
          </p:nvSpPr>
          <p:spPr bwMode="auto">
            <a:xfrm>
              <a:off x="1884" y="1326"/>
              <a:ext cx="2016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s-ES" sz="1400">
                  <a:solidFill>
                    <a:srgbClr val="000000"/>
                  </a:solidFill>
                </a:rPr>
                <a:t>Consciente de su responsabilidad social, participa en el bienestar de la comunidad observando plenamente las normas sociales, ecológicas y legales del país.</a:t>
              </a:r>
              <a:endParaRPr lang="en-US" sz="1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68631" name="AutoShape 23"/>
          <p:cNvSpPr>
            <a:spLocks noChangeArrowheads="1"/>
          </p:cNvSpPr>
          <p:nvPr/>
        </p:nvSpPr>
        <p:spPr bwMode="auto">
          <a:xfrm>
            <a:off x="4259263" y="2236788"/>
            <a:ext cx="2406650" cy="2354262"/>
          </a:xfrm>
          <a:prstGeom prst="flowChartConnector">
            <a:avLst/>
          </a:prstGeom>
          <a:solidFill>
            <a:schemeClr val="tx1"/>
          </a:solidFill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8638" name="AutoShape 30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68642" name="Group 34"/>
          <p:cNvGrpSpPr>
            <a:grpSpLocks/>
          </p:cNvGrpSpPr>
          <p:nvPr/>
        </p:nvGrpSpPr>
        <p:grpSpPr bwMode="auto">
          <a:xfrm>
            <a:off x="4484688" y="3141663"/>
            <a:ext cx="2030412" cy="574675"/>
            <a:chOff x="204" y="1297"/>
            <a:chExt cx="2694" cy="361"/>
          </a:xfrm>
        </p:grpSpPr>
        <p:pic>
          <p:nvPicPr>
            <p:cNvPr id="68643" name="Picture 35" descr="c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04" y="1298"/>
              <a:ext cx="30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4" name="Picture 36" descr="a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" y="1298"/>
              <a:ext cx="31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5" name="Picture 37" descr="s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6" y="1298"/>
              <a:ext cx="264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6" name="Picture 38" descr="c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020" y="1298"/>
              <a:ext cx="30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647" name="Picture 39" descr="o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292" y="1298"/>
              <a:ext cx="336" cy="360"/>
            </a:xfrm>
            <a:prstGeom prst="rect">
              <a:avLst/>
            </a:prstGeom>
            <a:noFill/>
          </p:spPr>
        </p:pic>
        <p:pic>
          <p:nvPicPr>
            <p:cNvPr id="68648" name="Picture 40" descr="v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10" y="1298"/>
              <a:ext cx="312" cy="360"/>
            </a:xfrm>
            <a:prstGeom prst="rect">
              <a:avLst/>
            </a:prstGeom>
            <a:noFill/>
          </p:spPr>
        </p:pic>
        <p:pic>
          <p:nvPicPr>
            <p:cNvPr id="68649" name="Picture 41" descr="i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02" y="1297"/>
              <a:ext cx="156" cy="360"/>
            </a:xfrm>
            <a:prstGeom prst="rect">
              <a:avLst/>
            </a:prstGeom>
            <a:noFill/>
          </p:spPr>
        </p:pic>
        <p:pic>
          <p:nvPicPr>
            <p:cNvPr id="68650" name="Picture 42" descr="t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38" y="1297"/>
              <a:ext cx="264" cy="360"/>
            </a:xfrm>
            <a:prstGeom prst="rect">
              <a:avLst/>
            </a:prstGeom>
            <a:noFill/>
          </p:spPr>
        </p:pic>
        <p:pic>
          <p:nvPicPr>
            <p:cNvPr id="68651" name="Picture 43" descr="r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90" y="1298"/>
              <a:ext cx="276" cy="360"/>
            </a:xfrm>
            <a:prstGeom prst="rect">
              <a:avLst/>
            </a:prstGeom>
            <a:noFill/>
          </p:spPr>
        </p:pic>
        <p:pic>
          <p:nvPicPr>
            <p:cNvPr id="68652" name="Picture 44" descr="o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62" y="1297"/>
              <a:ext cx="336" cy="3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8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86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86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" sz="4000" b="1"/>
              <a:t>ESQUEMA DEL NEGOCIO</a:t>
            </a:r>
            <a:endParaRPr lang="es-EC" sz="4000" b="1"/>
          </a:p>
        </p:txBody>
      </p:sp>
      <p:sp>
        <p:nvSpPr>
          <p:cNvPr id="26629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26630" name="Picture 6" descr="1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9675" y="1557338"/>
            <a:ext cx="8112125" cy="48974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AutoShape 3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title"/>
          </p:nvPr>
        </p:nvSpPr>
        <p:spPr>
          <a:xfrm>
            <a:off x="895350" y="71438"/>
            <a:ext cx="3443288" cy="765175"/>
          </a:xfrm>
        </p:spPr>
        <p:txBody>
          <a:bodyPr/>
          <a:lstStyle/>
          <a:p>
            <a:r>
              <a:rPr lang="es-ES" sz="2400" b="1"/>
              <a:t>EL PRODUCTO</a:t>
            </a:r>
            <a:endParaRPr lang="es-EC" sz="2400" b="1"/>
          </a:p>
        </p:txBody>
      </p:sp>
      <p:sp>
        <p:nvSpPr>
          <p:cNvPr id="70665" name="Text Box 9"/>
          <p:cNvSpPr txBox="1">
            <a:spLocks noChangeArrowheads="1"/>
          </p:cNvSpPr>
          <p:nvPr>
            <p:ph type="body" sz="half" idx="1"/>
          </p:nvPr>
        </p:nvSpPr>
        <p:spPr>
          <a:xfrm>
            <a:off x="1520825" y="1052513"/>
            <a:ext cx="557213" cy="2333625"/>
          </a:xfrm>
          <a:solidFill>
            <a:srgbClr val="FFFFFF"/>
          </a:solidFill>
          <a:ln/>
        </p:spPr>
        <p:txBody>
          <a:bodyPr/>
          <a:lstStyle/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V</a:t>
            </a:r>
          </a:p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I</a:t>
            </a:r>
          </a:p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D</a:t>
            </a:r>
          </a:p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R</a:t>
            </a:r>
          </a:p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I</a:t>
            </a:r>
          </a:p>
          <a:p>
            <a:pPr>
              <a:buFontTx/>
              <a:buNone/>
            </a:pPr>
            <a:r>
              <a:rPr lang="en-US" altLang="zh-CN" sz="2000">
                <a:ea typeface="SimSun" pitchFamily="2" charset="-122"/>
              </a:rPr>
              <a:t>O</a:t>
            </a:r>
            <a:endParaRPr lang="es-EC" sz="2000"/>
          </a:p>
        </p:txBody>
      </p:sp>
      <p:pic>
        <p:nvPicPr>
          <p:cNvPr id="70673" name="Picture 17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500688" y="1052513"/>
            <a:ext cx="3663950" cy="1993900"/>
          </a:xfrm>
          <a:noFill/>
          <a:ln/>
        </p:spPr>
      </p:pic>
      <p:sp>
        <p:nvSpPr>
          <p:cNvPr id="70666" name="AutoShape 10"/>
          <p:cNvSpPr>
            <a:spLocks/>
          </p:cNvSpPr>
          <p:nvPr/>
        </p:nvSpPr>
        <p:spPr bwMode="auto">
          <a:xfrm>
            <a:off x="2144713" y="909638"/>
            <a:ext cx="233362" cy="2374900"/>
          </a:xfrm>
          <a:prstGeom prst="leftBrace">
            <a:avLst>
              <a:gd name="adj1" fmla="val 8480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2455863" y="1844675"/>
            <a:ext cx="1482725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C" altLang="zh-CN" sz="2400">
                <a:latin typeface="Times New Roman" pitchFamily="18" charset="0"/>
                <a:ea typeface="SimSun" pitchFamily="2" charset="-122"/>
              </a:rPr>
              <a:t>ÁMBAR</a:t>
            </a:r>
            <a:endParaRPr lang="es-EC" sz="2400"/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2535238" y="1052513"/>
            <a:ext cx="12477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C" altLang="zh-CN" sz="2400">
                <a:latin typeface="Times New Roman" pitchFamily="18" charset="0"/>
                <a:ea typeface="SimSun" pitchFamily="2" charset="-122"/>
              </a:rPr>
              <a:t>FLINT</a:t>
            </a:r>
            <a:endParaRPr lang="es-EC" sz="2400"/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2455863" y="2636838"/>
            <a:ext cx="1481137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s-EC" altLang="zh-CN" sz="2400">
                <a:latin typeface="Times New Roman" pitchFamily="18" charset="0"/>
                <a:ea typeface="SimSun" pitchFamily="2" charset="-122"/>
              </a:rPr>
              <a:t>VERDE</a:t>
            </a:r>
            <a:endParaRPr lang="es-EC" sz="2400"/>
          </a:p>
        </p:txBody>
      </p:sp>
      <p:sp>
        <p:nvSpPr>
          <p:cNvPr id="70674" name="Rectangle 18"/>
          <p:cNvSpPr>
            <a:spLocks noChangeArrowheads="1"/>
          </p:cNvSpPr>
          <p:nvPr/>
        </p:nvSpPr>
        <p:spPr bwMode="auto">
          <a:xfrm>
            <a:off x="5576888" y="260350"/>
            <a:ext cx="304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chemeClr val="tx2"/>
                </a:solidFill>
              </a:rPr>
              <a:t>MATERIAS PRIMAS</a:t>
            </a:r>
            <a:endParaRPr lang="es-EC" sz="2400" b="1">
              <a:solidFill>
                <a:schemeClr val="tx2"/>
              </a:solidFill>
            </a:endParaRPr>
          </a:p>
        </p:txBody>
      </p:sp>
      <p:sp>
        <p:nvSpPr>
          <p:cNvPr id="70675" name="Rectangle 19"/>
          <p:cNvSpPr>
            <a:spLocks noChangeArrowheads="1"/>
          </p:cNvSpPr>
          <p:nvPr/>
        </p:nvSpPr>
        <p:spPr bwMode="auto">
          <a:xfrm>
            <a:off x="3627438" y="3643313"/>
            <a:ext cx="2790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b="1">
                <a:solidFill>
                  <a:schemeClr val="tx2"/>
                </a:solidFill>
              </a:rPr>
              <a:t>TIPOS DE CASCO</a:t>
            </a:r>
            <a:endParaRPr lang="es-EC" sz="2400" b="1">
              <a:solidFill>
                <a:schemeClr val="tx2"/>
              </a:solidFill>
            </a:endParaRPr>
          </a:p>
        </p:txBody>
      </p:sp>
      <p:sp>
        <p:nvSpPr>
          <p:cNvPr id="70676" name="Rectangle 20"/>
          <p:cNvSpPr>
            <a:spLocks noChangeArrowheads="1"/>
          </p:cNvSpPr>
          <p:nvPr/>
        </p:nvSpPr>
        <p:spPr bwMode="auto">
          <a:xfrm>
            <a:off x="1754188" y="4076700"/>
            <a:ext cx="215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s-ES"/>
              <a:t>Flint o transparente</a:t>
            </a:r>
          </a:p>
        </p:txBody>
      </p:sp>
      <p:sp>
        <p:nvSpPr>
          <p:cNvPr id="70677" name="Rectangle 21"/>
          <p:cNvSpPr>
            <a:spLocks noChangeArrowheads="1"/>
          </p:cNvSpPr>
          <p:nvPr/>
        </p:nvSpPr>
        <p:spPr bwMode="auto">
          <a:xfrm>
            <a:off x="5734050" y="4076700"/>
            <a:ext cx="211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Verde o esmeralda</a:t>
            </a:r>
            <a:endParaRPr lang="es-EC"/>
          </a:p>
        </p:txBody>
      </p:sp>
      <p:sp>
        <p:nvSpPr>
          <p:cNvPr id="70678" name="Rectangle 22"/>
          <p:cNvSpPr>
            <a:spLocks noChangeArrowheads="1"/>
          </p:cNvSpPr>
          <p:nvPr/>
        </p:nvSpPr>
        <p:spPr bwMode="auto">
          <a:xfrm>
            <a:off x="1754188" y="5367338"/>
            <a:ext cx="159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Café o Ámbar</a:t>
            </a:r>
          </a:p>
        </p:txBody>
      </p:sp>
      <p:sp>
        <p:nvSpPr>
          <p:cNvPr id="70679" name="Rectangle 23"/>
          <p:cNvSpPr>
            <a:spLocks noChangeArrowheads="1"/>
          </p:cNvSpPr>
          <p:nvPr/>
        </p:nvSpPr>
        <p:spPr bwMode="auto">
          <a:xfrm>
            <a:off x="5967413" y="5438775"/>
            <a:ext cx="153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/>
              <a:t>Flint con azul</a:t>
            </a:r>
            <a:endParaRPr lang="es-EC"/>
          </a:p>
        </p:txBody>
      </p:sp>
      <p:pic>
        <p:nvPicPr>
          <p:cNvPr id="70680" name="Picture 24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987550" y="4437063"/>
            <a:ext cx="1403350" cy="931862"/>
          </a:xfrm>
          <a:noFill/>
          <a:ln/>
        </p:spPr>
      </p:pic>
      <p:pic>
        <p:nvPicPr>
          <p:cNvPr id="70682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2363" y="5805488"/>
            <a:ext cx="1325562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3" name="Picture 2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6925" y="5805488"/>
            <a:ext cx="137160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84" name="Picture 2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2363" y="4508500"/>
            <a:ext cx="1325562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JAIME GAIBOR</a:t>
            </a:r>
            <a:endParaRPr lang="es-EC" sz="4000" b="1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895350" y="1196975"/>
            <a:ext cx="4375150" cy="460375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ES" sz="2400" b="1"/>
              <a:t>ESQUEMA DEL NEGOCIO</a:t>
            </a:r>
            <a:endParaRPr lang="es-EC" sz="2400" b="1"/>
          </a:p>
        </p:txBody>
      </p:sp>
      <p:pic>
        <p:nvPicPr>
          <p:cNvPr id="86021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628775"/>
            <a:ext cx="5318125" cy="5229225"/>
          </a:xfrm>
          <a:noFill/>
          <a:ln/>
        </p:spPr>
      </p:pic>
      <p:pic>
        <p:nvPicPr>
          <p:cNvPr id="86024" name="Picture 8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8150225" y="1917700"/>
            <a:ext cx="1717675" cy="2016125"/>
          </a:xfrm>
          <a:noFill/>
          <a:ln/>
        </p:spPr>
      </p:pic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6350" y="1262063"/>
            <a:ext cx="1749425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1838" y="3933825"/>
            <a:ext cx="23399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0138" y="5345113"/>
            <a:ext cx="241776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19638" y="1916113"/>
            <a:ext cx="4521200" cy="1395412"/>
          </a:xfrm>
        </p:spPr>
        <p:txBody>
          <a:bodyPr/>
          <a:lstStyle/>
          <a:p>
            <a:r>
              <a:rPr lang="es-ES" b="1" i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INTEGRANTES</a:t>
            </a:r>
            <a:endParaRPr lang="es-EC" b="1" i="1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988" name="Rectangle 4"/>
          <p:cNvSpPr>
            <a:spLocks noChangeArrowheads="1"/>
          </p:cNvSpPr>
          <p:nvPr/>
        </p:nvSpPr>
        <p:spPr bwMode="auto">
          <a:xfrm>
            <a:off x="6669088" y="4292600"/>
            <a:ext cx="32369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ES" sz="2400" b="1">
                <a:latin typeface="Book Antiqua" pitchFamily="18" charset="0"/>
              </a:rPr>
              <a:t>Pazmiño, Christian 			 	</a:t>
            </a:r>
            <a:endParaRPr lang="es-EC" sz="2400" b="1">
              <a:latin typeface="Book Antiqua" pitchFamily="18" charset="0"/>
            </a:endParaRPr>
          </a:p>
        </p:txBody>
      </p:sp>
      <p:sp>
        <p:nvSpPr>
          <p:cNvPr id="297989" name="Rectangle 5"/>
          <p:cNvSpPr>
            <a:spLocks noChangeArrowheads="1"/>
          </p:cNvSpPr>
          <p:nvPr/>
        </p:nvSpPr>
        <p:spPr bwMode="auto">
          <a:xfrm>
            <a:off x="4562475" y="5157788"/>
            <a:ext cx="32369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ES" sz="2400" b="1">
                <a:latin typeface="Book Antiqua" pitchFamily="18" charset="0"/>
              </a:rPr>
              <a:t>Toasa, Harold 			 	</a:t>
            </a:r>
            <a:endParaRPr lang="es-EC" sz="2400" b="1">
              <a:latin typeface="Book Antiqua" pitchFamily="18" charset="0"/>
            </a:endParaRPr>
          </a:p>
        </p:txBody>
      </p:sp>
      <p:sp>
        <p:nvSpPr>
          <p:cNvPr id="297990" name="Rectangle 6"/>
          <p:cNvSpPr>
            <a:spLocks noChangeArrowheads="1"/>
          </p:cNvSpPr>
          <p:nvPr/>
        </p:nvSpPr>
        <p:spPr bwMode="auto">
          <a:xfrm>
            <a:off x="4094163" y="3357563"/>
            <a:ext cx="41354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ES" sz="2400" b="1">
                <a:latin typeface="Book Antiqua" pitchFamily="18" charset="0"/>
              </a:rPr>
              <a:t>Campoverde, Adanelly		 	</a:t>
            </a:r>
            <a:endParaRPr lang="es-EC" sz="2400" b="1">
              <a:latin typeface="Book Antiqua" pitchFamily="18" charset="0"/>
            </a:endParaRPr>
          </a:p>
        </p:txBody>
      </p:sp>
      <p:graphicFrame>
        <p:nvGraphicFramePr>
          <p:cNvPr id="297991" name="Object 7"/>
          <p:cNvGraphicFramePr>
            <a:graphicFrameLocks noChangeAspect="1"/>
          </p:cNvGraphicFramePr>
          <p:nvPr/>
        </p:nvGraphicFramePr>
        <p:xfrm>
          <a:off x="158750" y="0"/>
          <a:ext cx="3763963" cy="6858000"/>
        </p:xfrm>
        <a:graphic>
          <a:graphicData uri="http://schemas.openxmlformats.org/presentationml/2006/ole">
            <p:oleObj spid="_x0000_s297991" name="Fotografía de Photo Editor" r:id="rId4" imgW="1552792" imgH="2828571" progId="MSPhotoEd.3">
              <p:embed/>
            </p:oleObj>
          </a:graphicData>
        </a:graphic>
      </p:graphicFrame>
      <p:graphicFrame>
        <p:nvGraphicFramePr>
          <p:cNvPr id="297992" name="Object 8"/>
          <p:cNvGraphicFramePr>
            <a:graphicFrameLocks noChangeAspect="1"/>
          </p:cNvGraphicFramePr>
          <p:nvPr/>
        </p:nvGraphicFramePr>
        <p:xfrm>
          <a:off x="4318000" y="0"/>
          <a:ext cx="5362575" cy="1687513"/>
        </p:xfrm>
        <a:graphic>
          <a:graphicData uri="http://schemas.openxmlformats.org/presentationml/2006/ole">
            <p:oleObj spid="_x0000_s297992" name="Image" r:id="rId5" imgW="2946032" imgH="926657" progId="Photoshop.Image.7">
              <p:embed/>
            </p:oleObj>
          </a:graphicData>
        </a:graphic>
      </p:graphicFrame>
      <p:sp>
        <p:nvSpPr>
          <p:cNvPr id="297993" name="Rectangle 9"/>
          <p:cNvSpPr>
            <a:spLocks noChangeArrowheads="1"/>
          </p:cNvSpPr>
          <p:nvPr/>
        </p:nvSpPr>
        <p:spPr bwMode="auto">
          <a:xfrm>
            <a:off x="0" y="6453188"/>
            <a:ext cx="4094163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E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MSc. Pedro Gando 	</a:t>
            </a:r>
            <a:r>
              <a:rPr lang="es-ES" sz="2400" b="1">
                <a:latin typeface="Book Antiqua" pitchFamily="18" charset="0"/>
              </a:rPr>
              <a:t>		 	</a:t>
            </a:r>
            <a:endParaRPr lang="es-EC" sz="2400" b="1">
              <a:latin typeface="Book Antiqua" pitchFamily="18" charset="0"/>
            </a:endParaRPr>
          </a:p>
        </p:txBody>
      </p:sp>
      <p:sp>
        <p:nvSpPr>
          <p:cNvPr id="297994" name="Rectangle 10"/>
          <p:cNvSpPr>
            <a:spLocks noChangeArrowheads="1"/>
          </p:cNvSpPr>
          <p:nvPr/>
        </p:nvSpPr>
        <p:spPr bwMode="auto">
          <a:xfrm>
            <a:off x="0" y="5734050"/>
            <a:ext cx="4094163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E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Book Antiqua" pitchFamily="18" charset="0"/>
              </a:rPr>
              <a:t>Director de Tesis 	</a:t>
            </a:r>
            <a:r>
              <a:rPr lang="es-ES" sz="2400" b="1">
                <a:latin typeface="Book Antiqua" pitchFamily="18" charset="0"/>
              </a:rPr>
              <a:t>		 	</a:t>
            </a:r>
            <a:endParaRPr lang="es-EC" sz="2400" b="1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" fill="hold"/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9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122 5.20231E-7 L -3.33333E-6 5.20231E-7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979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0122 5.20231E-7 L -3.33333E-6 5.20231E-7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2979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" fill="hold"/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79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7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7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7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79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7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8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79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86" grpId="0"/>
      <p:bldP spid="297988" grpId="0"/>
      <p:bldP spid="297989" grpId="0"/>
      <p:bldP spid="29799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495300" y="274638"/>
            <a:ext cx="8915400" cy="777875"/>
          </a:xfrm>
        </p:spPr>
        <p:txBody>
          <a:bodyPr/>
          <a:lstStyle/>
          <a:p>
            <a:r>
              <a:rPr lang="es-ES" sz="3600" b="1"/>
              <a:t>JAIME GAIBOR</a:t>
            </a:r>
            <a:endParaRPr lang="es-EC" sz="3600" b="1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28625" y="1125538"/>
            <a:ext cx="4375150" cy="604837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es-ES" sz="2000" b="1"/>
              <a:t>PROVEEDORES</a:t>
            </a:r>
            <a:endParaRPr lang="es-EC" sz="2000" b="1"/>
          </a:p>
        </p:txBody>
      </p:sp>
      <p:pic>
        <p:nvPicPr>
          <p:cNvPr id="87045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1484313"/>
            <a:ext cx="3511550" cy="1133475"/>
          </a:xfrm>
          <a:noFill/>
          <a:ln/>
        </p:spPr>
      </p:pic>
      <p:pic>
        <p:nvPicPr>
          <p:cNvPr id="87047" name="Picture 7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953000" y="1412875"/>
            <a:ext cx="4759325" cy="1250950"/>
          </a:xfrm>
          <a:noFill/>
          <a:ln/>
        </p:spPr>
      </p:pic>
      <p:sp>
        <p:nvSpPr>
          <p:cNvPr id="87049" name="Rectangle 9"/>
          <p:cNvSpPr>
            <a:spLocks noChangeArrowheads="1"/>
          </p:cNvSpPr>
          <p:nvPr/>
        </p:nvSpPr>
        <p:spPr bwMode="auto">
          <a:xfrm>
            <a:off x="5186363" y="1125538"/>
            <a:ext cx="43751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s-ES" sz="2000" b="1"/>
              <a:t>PRECIOS DE COMPRA</a:t>
            </a:r>
            <a:endParaRPr lang="es-EC" sz="2000" b="1"/>
          </a:p>
        </p:txBody>
      </p:sp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688975" y="4149725"/>
            <a:ext cx="92170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s-ES" sz="2400" b="1"/>
              <a:t>PRODUCCIÓN MENSUAL Y DIARIA DE PRODUCTOS</a:t>
            </a:r>
            <a:endParaRPr lang="es-EC" sz="2000"/>
          </a:p>
        </p:txBody>
      </p:sp>
      <p:pic>
        <p:nvPicPr>
          <p:cNvPr id="8705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30300" y="4724400"/>
            <a:ext cx="8424863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584200" y="3006725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600" b="1">
                <a:solidFill>
                  <a:schemeClr val="tx2"/>
                </a:solidFill>
              </a:rPr>
              <a:t>REIPA</a:t>
            </a:r>
            <a:endParaRPr lang="es-EC" sz="36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833563" y="1557338"/>
            <a:ext cx="6484937" cy="533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s-ES" sz="2400" b="1"/>
              <a:t>PRODUCCIÓN DE ENVASES DE VIDRIO</a:t>
            </a:r>
            <a:endParaRPr lang="es-EC" sz="2400" b="1"/>
          </a:p>
        </p:txBody>
      </p:sp>
      <p:pic>
        <p:nvPicPr>
          <p:cNvPr id="90117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973138" y="2079625"/>
            <a:ext cx="8739187" cy="1420813"/>
          </a:xfrm>
          <a:noFill/>
          <a:ln/>
        </p:spPr>
      </p:pic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990600" y="125413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Análisis de la Demanda (CRIDESA)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1117600" y="3832225"/>
            <a:ext cx="7891463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2400" b="1"/>
              <a:t>PORCENTAJE ANUAL DE CASCO EN EL VIDRIO</a:t>
            </a:r>
            <a:endParaRPr lang="es-EC" sz="2400" b="1"/>
          </a:p>
        </p:txBody>
      </p:sp>
      <p:pic>
        <p:nvPicPr>
          <p:cNvPr id="90124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5350" y="4437063"/>
            <a:ext cx="8737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08000" y="188913"/>
            <a:ext cx="9398000" cy="503237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ES" sz="2400" b="1"/>
              <a:t>TONELADAS ANUALES DE CASCO UTILIZADO</a:t>
            </a:r>
            <a:endParaRPr lang="es-EC" sz="2400" b="1"/>
          </a:p>
        </p:txBody>
      </p:sp>
      <p:pic>
        <p:nvPicPr>
          <p:cNvPr id="115717" name="Picture 5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987550" y="692150"/>
            <a:ext cx="6632575" cy="1939925"/>
          </a:xfrm>
          <a:noFill/>
          <a:ln/>
        </p:spPr>
      </p:pic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2133600" y="2852738"/>
            <a:ext cx="60182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2400" b="1"/>
              <a:t>PARTICIPACIÓN ANUAL DE CASCO</a:t>
            </a:r>
            <a:endParaRPr lang="es-EC" sz="2400" b="1"/>
          </a:p>
        </p:txBody>
      </p:sp>
      <p:pic>
        <p:nvPicPr>
          <p:cNvPr id="115722" name="Picture 10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690813" y="3429000"/>
            <a:ext cx="4837112" cy="33258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CRIDESA</a:t>
            </a:r>
            <a:endParaRPr lang="es-EC" sz="4000" b="1"/>
          </a:p>
        </p:txBody>
      </p:sp>
      <p:sp>
        <p:nvSpPr>
          <p:cNvPr id="10957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130300" y="1671638"/>
            <a:ext cx="7967663" cy="6778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ES" sz="2400" b="1"/>
              <a:t>PRECIOS APROXIMADOS DE COMPRA DE CASCO</a:t>
            </a:r>
            <a:endParaRPr lang="es-EC" sz="2400" b="1"/>
          </a:p>
        </p:txBody>
      </p:sp>
      <p:graphicFrame>
        <p:nvGraphicFramePr>
          <p:cNvPr id="109614" name="Group 46"/>
          <p:cNvGraphicFramePr>
            <a:graphicFrameLocks noGrp="1"/>
          </p:cNvGraphicFramePr>
          <p:nvPr>
            <p:ph sz="half" idx="2"/>
          </p:nvPr>
        </p:nvGraphicFramePr>
        <p:xfrm>
          <a:off x="2144713" y="2708275"/>
          <a:ext cx="6084887" cy="1584325"/>
        </p:xfrm>
        <a:graphic>
          <a:graphicData uri="http://schemas.openxmlformats.org/drawingml/2006/table">
            <a:tbl>
              <a:tblPr/>
              <a:tblGrid>
                <a:gridCol w="2824162"/>
                <a:gridCol w="3260725"/>
              </a:tblGrid>
              <a:tr h="528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Tipo de Casco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Precio $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Flint y Ámbar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45 – 55 por tonelada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Verde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30 – 40 por tonelada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620713"/>
            <a:ext cx="9361487" cy="1143000"/>
          </a:xfrm>
        </p:spPr>
        <p:txBody>
          <a:bodyPr/>
          <a:lstStyle/>
          <a:p>
            <a:r>
              <a:rPr lang="es-ES" sz="4000" b="1"/>
              <a:t>MATRIZ PRODUCTO-MERCADO</a:t>
            </a:r>
            <a:endParaRPr lang="es-EC" sz="4000" b="1"/>
          </a:p>
        </p:txBody>
      </p:sp>
      <p:pic>
        <p:nvPicPr>
          <p:cNvPr id="111621" name="Picture 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2133600"/>
            <a:ext cx="8269288" cy="23368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MATRIZ FODA</a:t>
            </a:r>
            <a:endParaRPr lang="es-EC" sz="4000" b="1"/>
          </a:p>
        </p:txBody>
      </p:sp>
      <p:pic>
        <p:nvPicPr>
          <p:cNvPr id="112645" name="Picture 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95350" y="1196975"/>
            <a:ext cx="8931275" cy="53197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>
          <a:xfrm>
            <a:off x="796925" y="274638"/>
            <a:ext cx="8915400" cy="1143000"/>
          </a:xfrm>
        </p:spPr>
        <p:txBody>
          <a:bodyPr/>
          <a:lstStyle/>
          <a:p>
            <a:r>
              <a:rPr lang="es-ES" sz="4000" b="1"/>
              <a:t>MATRIZ GENERAL ELECTRIC</a:t>
            </a:r>
            <a:endParaRPr lang="es-EC" sz="4000" b="1"/>
          </a:p>
        </p:txBody>
      </p:sp>
      <p:pic>
        <p:nvPicPr>
          <p:cNvPr id="113669" name="Picture 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19150" y="1125538"/>
            <a:ext cx="8893175" cy="53165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/>
              <a:t>MATRIZ DE AMENAZAS DEL MEDIO AMBIENTE EXTERNO</a:t>
            </a:r>
            <a:endParaRPr lang="es-EC" sz="4000" b="1"/>
          </a:p>
        </p:txBody>
      </p:sp>
      <p:pic>
        <p:nvPicPr>
          <p:cNvPr id="114693" name="Picture 5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95350" y="1412875"/>
            <a:ext cx="8931275" cy="49688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39" name="Group 3"/>
          <p:cNvGrpSpPr>
            <a:grpSpLocks/>
          </p:cNvGrpSpPr>
          <p:nvPr/>
        </p:nvGrpSpPr>
        <p:grpSpPr bwMode="auto">
          <a:xfrm>
            <a:off x="1600200" y="2678113"/>
            <a:ext cx="3916363" cy="3271837"/>
            <a:chOff x="1392" y="2256"/>
            <a:chExt cx="1680" cy="1344"/>
          </a:xfrm>
        </p:grpSpPr>
        <p:sp>
          <p:nvSpPr>
            <p:cNvPr id="244740" name="Freeform 4"/>
            <p:cNvSpPr>
              <a:spLocks/>
            </p:cNvSpPr>
            <p:nvPr/>
          </p:nvSpPr>
          <p:spPr bwMode="auto">
            <a:xfrm>
              <a:off x="1392" y="2256"/>
              <a:ext cx="1680" cy="1344"/>
            </a:xfrm>
            <a:custGeom>
              <a:avLst/>
              <a:gdLst/>
              <a:ahLst/>
              <a:cxnLst>
                <a:cxn ang="0">
                  <a:pos x="2415" y="2350"/>
                </a:cxn>
                <a:cxn ang="0">
                  <a:pos x="65" y="2289"/>
                </a:cxn>
                <a:cxn ang="0">
                  <a:pos x="0" y="473"/>
                </a:cxn>
                <a:cxn ang="0">
                  <a:pos x="218" y="456"/>
                </a:cxn>
                <a:cxn ang="0">
                  <a:pos x="224" y="414"/>
                </a:cxn>
                <a:cxn ang="0">
                  <a:pos x="213" y="362"/>
                </a:cxn>
                <a:cxn ang="0">
                  <a:pos x="197" y="299"/>
                </a:cxn>
                <a:cxn ang="0">
                  <a:pos x="186" y="238"/>
                </a:cxn>
                <a:cxn ang="0">
                  <a:pos x="188" y="182"/>
                </a:cxn>
                <a:cxn ang="0">
                  <a:pos x="207" y="125"/>
                </a:cxn>
                <a:cxn ang="0">
                  <a:pos x="247" y="79"/>
                </a:cxn>
                <a:cxn ang="0">
                  <a:pos x="291" y="42"/>
                </a:cxn>
                <a:cxn ang="0">
                  <a:pos x="345" y="14"/>
                </a:cxn>
                <a:cxn ang="0">
                  <a:pos x="414" y="2"/>
                </a:cxn>
                <a:cxn ang="0">
                  <a:pos x="475" y="0"/>
                </a:cxn>
                <a:cxn ang="0">
                  <a:pos x="528" y="6"/>
                </a:cxn>
                <a:cxn ang="0">
                  <a:pos x="582" y="23"/>
                </a:cxn>
                <a:cxn ang="0">
                  <a:pos x="626" y="52"/>
                </a:cxn>
                <a:cxn ang="0">
                  <a:pos x="668" y="96"/>
                </a:cxn>
                <a:cxn ang="0">
                  <a:pos x="701" y="144"/>
                </a:cxn>
                <a:cxn ang="0">
                  <a:pos x="720" y="211"/>
                </a:cxn>
                <a:cxn ang="0">
                  <a:pos x="712" y="278"/>
                </a:cxn>
                <a:cxn ang="0">
                  <a:pos x="695" y="345"/>
                </a:cxn>
                <a:cxn ang="0">
                  <a:pos x="678" y="412"/>
                </a:cxn>
                <a:cxn ang="0">
                  <a:pos x="683" y="444"/>
                </a:cxn>
                <a:cxn ang="0">
                  <a:pos x="1089" y="460"/>
                </a:cxn>
                <a:cxn ang="0">
                  <a:pos x="1079" y="584"/>
                </a:cxn>
                <a:cxn ang="0">
                  <a:pos x="1083" y="657"/>
                </a:cxn>
                <a:cxn ang="0">
                  <a:pos x="1093" y="733"/>
                </a:cxn>
                <a:cxn ang="0">
                  <a:pos x="1120" y="779"/>
                </a:cxn>
                <a:cxn ang="0">
                  <a:pos x="1164" y="812"/>
                </a:cxn>
                <a:cxn ang="0">
                  <a:pos x="1219" y="827"/>
                </a:cxn>
                <a:cxn ang="0">
                  <a:pos x="1282" y="829"/>
                </a:cxn>
                <a:cxn ang="0">
                  <a:pos x="1343" y="823"/>
                </a:cxn>
                <a:cxn ang="0">
                  <a:pos x="1418" y="815"/>
                </a:cxn>
                <a:cxn ang="0">
                  <a:pos x="1495" y="819"/>
                </a:cxn>
                <a:cxn ang="0">
                  <a:pos x="1567" y="838"/>
                </a:cxn>
                <a:cxn ang="0">
                  <a:pos x="1625" y="871"/>
                </a:cxn>
                <a:cxn ang="0">
                  <a:pos x="1661" y="921"/>
                </a:cxn>
                <a:cxn ang="0">
                  <a:pos x="1676" y="980"/>
                </a:cxn>
                <a:cxn ang="0">
                  <a:pos x="1669" y="1047"/>
                </a:cxn>
                <a:cxn ang="0">
                  <a:pos x="1676" y="1110"/>
                </a:cxn>
                <a:cxn ang="0">
                  <a:pos x="1699" y="1164"/>
                </a:cxn>
                <a:cxn ang="0">
                  <a:pos x="1741" y="1202"/>
                </a:cxn>
                <a:cxn ang="0">
                  <a:pos x="1810" y="1225"/>
                </a:cxn>
                <a:cxn ang="0">
                  <a:pos x="1875" y="1242"/>
                </a:cxn>
                <a:cxn ang="0">
                  <a:pos x="1952" y="1257"/>
                </a:cxn>
                <a:cxn ang="0">
                  <a:pos x="2017" y="1277"/>
                </a:cxn>
                <a:cxn ang="0">
                  <a:pos x="2070" y="1307"/>
                </a:cxn>
                <a:cxn ang="0">
                  <a:pos x="2114" y="1351"/>
                </a:cxn>
                <a:cxn ang="0">
                  <a:pos x="2141" y="1403"/>
                </a:cxn>
                <a:cxn ang="0">
                  <a:pos x="2143" y="1476"/>
                </a:cxn>
                <a:cxn ang="0">
                  <a:pos x="2128" y="1548"/>
                </a:cxn>
                <a:cxn ang="0">
                  <a:pos x="2107" y="1631"/>
                </a:cxn>
                <a:cxn ang="0">
                  <a:pos x="2103" y="1692"/>
                </a:cxn>
                <a:cxn ang="0">
                  <a:pos x="2118" y="1766"/>
                </a:cxn>
                <a:cxn ang="0">
                  <a:pos x="2145" y="1816"/>
                </a:cxn>
                <a:cxn ang="0">
                  <a:pos x="2189" y="1870"/>
                </a:cxn>
                <a:cxn ang="0">
                  <a:pos x="2248" y="1912"/>
                </a:cxn>
                <a:cxn ang="0">
                  <a:pos x="2308" y="1931"/>
                </a:cxn>
                <a:cxn ang="0">
                  <a:pos x="2377" y="1937"/>
                </a:cxn>
              </a:cxnLst>
              <a:rect l="0" t="0" r="r" b="b"/>
              <a:pathLst>
                <a:path w="2472" h="2352">
                  <a:moveTo>
                    <a:pt x="2415" y="1935"/>
                  </a:moveTo>
                  <a:lnTo>
                    <a:pt x="2415" y="2350"/>
                  </a:lnTo>
                  <a:lnTo>
                    <a:pt x="166" y="2352"/>
                  </a:lnTo>
                  <a:lnTo>
                    <a:pt x="65" y="2289"/>
                  </a:lnTo>
                  <a:lnTo>
                    <a:pt x="3" y="2189"/>
                  </a:lnTo>
                  <a:lnTo>
                    <a:pt x="0" y="473"/>
                  </a:lnTo>
                  <a:lnTo>
                    <a:pt x="209" y="473"/>
                  </a:lnTo>
                  <a:lnTo>
                    <a:pt x="218" y="456"/>
                  </a:lnTo>
                  <a:lnTo>
                    <a:pt x="224" y="433"/>
                  </a:lnTo>
                  <a:lnTo>
                    <a:pt x="224" y="414"/>
                  </a:lnTo>
                  <a:lnTo>
                    <a:pt x="222" y="391"/>
                  </a:lnTo>
                  <a:lnTo>
                    <a:pt x="213" y="362"/>
                  </a:lnTo>
                  <a:lnTo>
                    <a:pt x="205" y="324"/>
                  </a:lnTo>
                  <a:lnTo>
                    <a:pt x="197" y="299"/>
                  </a:lnTo>
                  <a:lnTo>
                    <a:pt x="188" y="268"/>
                  </a:lnTo>
                  <a:lnTo>
                    <a:pt x="186" y="238"/>
                  </a:lnTo>
                  <a:lnTo>
                    <a:pt x="186" y="209"/>
                  </a:lnTo>
                  <a:lnTo>
                    <a:pt x="188" y="182"/>
                  </a:lnTo>
                  <a:lnTo>
                    <a:pt x="197" y="153"/>
                  </a:lnTo>
                  <a:lnTo>
                    <a:pt x="207" y="125"/>
                  </a:lnTo>
                  <a:lnTo>
                    <a:pt x="224" y="104"/>
                  </a:lnTo>
                  <a:lnTo>
                    <a:pt x="247" y="79"/>
                  </a:lnTo>
                  <a:lnTo>
                    <a:pt x="268" y="60"/>
                  </a:lnTo>
                  <a:lnTo>
                    <a:pt x="291" y="42"/>
                  </a:lnTo>
                  <a:lnTo>
                    <a:pt x="316" y="27"/>
                  </a:lnTo>
                  <a:lnTo>
                    <a:pt x="345" y="14"/>
                  </a:lnTo>
                  <a:lnTo>
                    <a:pt x="379" y="6"/>
                  </a:lnTo>
                  <a:lnTo>
                    <a:pt x="414" y="2"/>
                  </a:lnTo>
                  <a:lnTo>
                    <a:pt x="444" y="0"/>
                  </a:lnTo>
                  <a:lnTo>
                    <a:pt x="475" y="0"/>
                  </a:lnTo>
                  <a:lnTo>
                    <a:pt x="505" y="2"/>
                  </a:lnTo>
                  <a:lnTo>
                    <a:pt x="528" y="6"/>
                  </a:lnTo>
                  <a:lnTo>
                    <a:pt x="555" y="14"/>
                  </a:lnTo>
                  <a:lnTo>
                    <a:pt x="582" y="23"/>
                  </a:lnTo>
                  <a:lnTo>
                    <a:pt x="603" y="35"/>
                  </a:lnTo>
                  <a:lnTo>
                    <a:pt x="626" y="52"/>
                  </a:lnTo>
                  <a:lnTo>
                    <a:pt x="647" y="73"/>
                  </a:lnTo>
                  <a:lnTo>
                    <a:pt x="668" y="96"/>
                  </a:lnTo>
                  <a:lnTo>
                    <a:pt x="687" y="119"/>
                  </a:lnTo>
                  <a:lnTo>
                    <a:pt x="701" y="144"/>
                  </a:lnTo>
                  <a:lnTo>
                    <a:pt x="712" y="176"/>
                  </a:lnTo>
                  <a:lnTo>
                    <a:pt x="720" y="211"/>
                  </a:lnTo>
                  <a:lnTo>
                    <a:pt x="720" y="245"/>
                  </a:lnTo>
                  <a:lnTo>
                    <a:pt x="712" y="278"/>
                  </a:lnTo>
                  <a:lnTo>
                    <a:pt x="704" y="312"/>
                  </a:lnTo>
                  <a:lnTo>
                    <a:pt x="695" y="345"/>
                  </a:lnTo>
                  <a:lnTo>
                    <a:pt x="685" y="383"/>
                  </a:lnTo>
                  <a:lnTo>
                    <a:pt x="678" y="412"/>
                  </a:lnTo>
                  <a:lnTo>
                    <a:pt x="678" y="429"/>
                  </a:lnTo>
                  <a:lnTo>
                    <a:pt x="683" y="444"/>
                  </a:lnTo>
                  <a:lnTo>
                    <a:pt x="689" y="460"/>
                  </a:lnTo>
                  <a:lnTo>
                    <a:pt x="1089" y="460"/>
                  </a:lnTo>
                  <a:lnTo>
                    <a:pt x="1081" y="538"/>
                  </a:lnTo>
                  <a:lnTo>
                    <a:pt x="1079" y="584"/>
                  </a:lnTo>
                  <a:lnTo>
                    <a:pt x="1081" y="622"/>
                  </a:lnTo>
                  <a:lnTo>
                    <a:pt x="1083" y="657"/>
                  </a:lnTo>
                  <a:lnTo>
                    <a:pt x="1087" y="695"/>
                  </a:lnTo>
                  <a:lnTo>
                    <a:pt x="1093" y="733"/>
                  </a:lnTo>
                  <a:lnTo>
                    <a:pt x="1106" y="758"/>
                  </a:lnTo>
                  <a:lnTo>
                    <a:pt x="1120" y="779"/>
                  </a:lnTo>
                  <a:lnTo>
                    <a:pt x="1139" y="798"/>
                  </a:lnTo>
                  <a:lnTo>
                    <a:pt x="1164" y="812"/>
                  </a:lnTo>
                  <a:lnTo>
                    <a:pt x="1192" y="823"/>
                  </a:lnTo>
                  <a:lnTo>
                    <a:pt x="1219" y="827"/>
                  </a:lnTo>
                  <a:lnTo>
                    <a:pt x="1248" y="829"/>
                  </a:lnTo>
                  <a:lnTo>
                    <a:pt x="1282" y="829"/>
                  </a:lnTo>
                  <a:lnTo>
                    <a:pt x="1317" y="825"/>
                  </a:lnTo>
                  <a:lnTo>
                    <a:pt x="1343" y="823"/>
                  </a:lnTo>
                  <a:lnTo>
                    <a:pt x="1380" y="819"/>
                  </a:lnTo>
                  <a:lnTo>
                    <a:pt x="1418" y="815"/>
                  </a:lnTo>
                  <a:lnTo>
                    <a:pt x="1460" y="815"/>
                  </a:lnTo>
                  <a:lnTo>
                    <a:pt x="1495" y="819"/>
                  </a:lnTo>
                  <a:lnTo>
                    <a:pt x="1531" y="825"/>
                  </a:lnTo>
                  <a:lnTo>
                    <a:pt x="1567" y="838"/>
                  </a:lnTo>
                  <a:lnTo>
                    <a:pt x="1596" y="850"/>
                  </a:lnTo>
                  <a:lnTo>
                    <a:pt x="1625" y="871"/>
                  </a:lnTo>
                  <a:lnTo>
                    <a:pt x="1644" y="894"/>
                  </a:lnTo>
                  <a:lnTo>
                    <a:pt x="1661" y="921"/>
                  </a:lnTo>
                  <a:lnTo>
                    <a:pt x="1671" y="951"/>
                  </a:lnTo>
                  <a:lnTo>
                    <a:pt x="1676" y="980"/>
                  </a:lnTo>
                  <a:lnTo>
                    <a:pt x="1671" y="1014"/>
                  </a:lnTo>
                  <a:lnTo>
                    <a:pt x="1669" y="1047"/>
                  </a:lnTo>
                  <a:lnTo>
                    <a:pt x="1671" y="1081"/>
                  </a:lnTo>
                  <a:lnTo>
                    <a:pt x="1676" y="1110"/>
                  </a:lnTo>
                  <a:lnTo>
                    <a:pt x="1686" y="1137"/>
                  </a:lnTo>
                  <a:lnTo>
                    <a:pt x="1699" y="1164"/>
                  </a:lnTo>
                  <a:lnTo>
                    <a:pt x="1715" y="1183"/>
                  </a:lnTo>
                  <a:lnTo>
                    <a:pt x="1741" y="1202"/>
                  </a:lnTo>
                  <a:lnTo>
                    <a:pt x="1774" y="1215"/>
                  </a:lnTo>
                  <a:lnTo>
                    <a:pt x="1810" y="1225"/>
                  </a:lnTo>
                  <a:lnTo>
                    <a:pt x="1839" y="1233"/>
                  </a:lnTo>
                  <a:lnTo>
                    <a:pt x="1875" y="1242"/>
                  </a:lnTo>
                  <a:lnTo>
                    <a:pt x="1917" y="1250"/>
                  </a:lnTo>
                  <a:lnTo>
                    <a:pt x="1952" y="1257"/>
                  </a:lnTo>
                  <a:lnTo>
                    <a:pt x="1988" y="1267"/>
                  </a:lnTo>
                  <a:lnTo>
                    <a:pt x="2017" y="1277"/>
                  </a:lnTo>
                  <a:lnTo>
                    <a:pt x="2046" y="1290"/>
                  </a:lnTo>
                  <a:lnTo>
                    <a:pt x="2070" y="1307"/>
                  </a:lnTo>
                  <a:lnTo>
                    <a:pt x="2088" y="1324"/>
                  </a:lnTo>
                  <a:lnTo>
                    <a:pt x="2114" y="1351"/>
                  </a:lnTo>
                  <a:lnTo>
                    <a:pt x="2128" y="1376"/>
                  </a:lnTo>
                  <a:lnTo>
                    <a:pt x="2141" y="1403"/>
                  </a:lnTo>
                  <a:lnTo>
                    <a:pt x="2147" y="1441"/>
                  </a:lnTo>
                  <a:lnTo>
                    <a:pt x="2143" y="1476"/>
                  </a:lnTo>
                  <a:lnTo>
                    <a:pt x="2137" y="1508"/>
                  </a:lnTo>
                  <a:lnTo>
                    <a:pt x="2128" y="1548"/>
                  </a:lnTo>
                  <a:lnTo>
                    <a:pt x="2118" y="1592"/>
                  </a:lnTo>
                  <a:lnTo>
                    <a:pt x="2107" y="1631"/>
                  </a:lnTo>
                  <a:lnTo>
                    <a:pt x="2103" y="1665"/>
                  </a:lnTo>
                  <a:lnTo>
                    <a:pt x="2103" y="1692"/>
                  </a:lnTo>
                  <a:lnTo>
                    <a:pt x="2109" y="1732"/>
                  </a:lnTo>
                  <a:lnTo>
                    <a:pt x="2118" y="1766"/>
                  </a:lnTo>
                  <a:lnTo>
                    <a:pt x="2130" y="1791"/>
                  </a:lnTo>
                  <a:lnTo>
                    <a:pt x="2145" y="1816"/>
                  </a:lnTo>
                  <a:lnTo>
                    <a:pt x="2166" y="1843"/>
                  </a:lnTo>
                  <a:lnTo>
                    <a:pt x="2189" y="1870"/>
                  </a:lnTo>
                  <a:lnTo>
                    <a:pt x="2216" y="1893"/>
                  </a:lnTo>
                  <a:lnTo>
                    <a:pt x="2248" y="1912"/>
                  </a:lnTo>
                  <a:lnTo>
                    <a:pt x="2277" y="1923"/>
                  </a:lnTo>
                  <a:lnTo>
                    <a:pt x="2308" y="1931"/>
                  </a:lnTo>
                  <a:lnTo>
                    <a:pt x="2340" y="1935"/>
                  </a:lnTo>
                  <a:lnTo>
                    <a:pt x="2377" y="1937"/>
                  </a:lnTo>
                  <a:lnTo>
                    <a:pt x="2472" y="1992"/>
                  </a:lnTo>
                </a:path>
              </a:pathLst>
            </a:custGeom>
            <a:solidFill>
              <a:srgbClr val="A2EC88"/>
            </a:solidFill>
            <a:ln w="25400" cap="flat" cmpd="sng">
              <a:solidFill>
                <a:srgbClr val="000000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4741" name="Text Box 5"/>
            <p:cNvSpPr txBox="1">
              <a:spLocks noChangeArrowheads="1"/>
            </p:cNvSpPr>
            <p:nvPr/>
          </p:nvSpPr>
          <p:spPr bwMode="auto">
            <a:xfrm>
              <a:off x="1530" y="3039"/>
              <a:ext cx="1056" cy="231"/>
            </a:xfrm>
            <a:prstGeom prst="rect">
              <a:avLst/>
            </a:prstGeom>
            <a:solidFill>
              <a:srgbClr val="A2EC88"/>
            </a:solidFill>
            <a:ln w="254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DISTRIBUCIÓN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244742" name="Group 6"/>
          <p:cNvGrpSpPr>
            <a:grpSpLocks/>
          </p:cNvGrpSpPr>
          <p:nvPr/>
        </p:nvGrpSpPr>
        <p:grpSpPr bwMode="auto">
          <a:xfrm>
            <a:off x="5162550" y="3141663"/>
            <a:ext cx="3768725" cy="2803525"/>
            <a:chOff x="2920" y="2446"/>
            <a:chExt cx="1616" cy="1152"/>
          </a:xfrm>
        </p:grpSpPr>
        <p:sp>
          <p:nvSpPr>
            <p:cNvPr id="244743" name="Freeform 7"/>
            <p:cNvSpPr>
              <a:spLocks/>
            </p:cNvSpPr>
            <p:nvPr/>
          </p:nvSpPr>
          <p:spPr bwMode="auto">
            <a:xfrm rot="20591">
              <a:off x="2920" y="2446"/>
              <a:ext cx="1526" cy="1152"/>
            </a:xfrm>
            <a:custGeom>
              <a:avLst/>
              <a:gdLst/>
              <a:ahLst/>
              <a:cxnLst>
                <a:cxn ang="0">
                  <a:pos x="0" y="1969"/>
                </a:cxn>
                <a:cxn ang="0">
                  <a:pos x="2371" y="1934"/>
                </a:cxn>
                <a:cxn ang="0">
                  <a:pos x="2424" y="0"/>
                </a:cxn>
                <a:cxn ang="0">
                  <a:pos x="2198" y="38"/>
                </a:cxn>
                <a:cxn ang="0">
                  <a:pos x="2204" y="103"/>
                </a:cxn>
                <a:cxn ang="0">
                  <a:pos x="2229" y="191"/>
                </a:cxn>
                <a:cxn ang="0">
                  <a:pos x="2236" y="262"/>
                </a:cxn>
                <a:cxn ang="0">
                  <a:pos x="2221" y="335"/>
                </a:cxn>
                <a:cxn ang="0">
                  <a:pos x="2171" y="398"/>
                </a:cxn>
                <a:cxn ang="0">
                  <a:pos x="2108" y="444"/>
                </a:cxn>
                <a:cxn ang="0">
                  <a:pos x="2032" y="467"/>
                </a:cxn>
                <a:cxn ang="0">
                  <a:pos x="1923" y="465"/>
                </a:cxn>
                <a:cxn ang="0">
                  <a:pos x="1852" y="450"/>
                </a:cxn>
                <a:cxn ang="0">
                  <a:pos x="1781" y="400"/>
                </a:cxn>
                <a:cxn ang="0">
                  <a:pos x="1733" y="339"/>
                </a:cxn>
                <a:cxn ang="0">
                  <a:pos x="1712" y="274"/>
                </a:cxn>
                <a:cxn ang="0">
                  <a:pos x="1716" y="203"/>
                </a:cxn>
                <a:cxn ang="0">
                  <a:pos x="1733" y="138"/>
                </a:cxn>
                <a:cxn ang="0">
                  <a:pos x="1750" y="71"/>
                </a:cxn>
                <a:cxn ang="0">
                  <a:pos x="1741" y="8"/>
                </a:cxn>
                <a:cxn ang="0">
                  <a:pos x="1339" y="77"/>
                </a:cxn>
                <a:cxn ang="0">
                  <a:pos x="1333" y="165"/>
                </a:cxn>
                <a:cxn ang="0">
                  <a:pos x="1328" y="239"/>
                </a:cxn>
                <a:cxn ang="0">
                  <a:pos x="1310" y="302"/>
                </a:cxn>
                <a:cxn ang="0">
                  <a:pos x="1274" y="343"/>
                </a:cxn>
                <a:cxn ang="0">
                  <a:pos x="1224" y="366"/>
                </a:cxn>
                <a:cxn ang="0">
                  <a:pos x="1167" y="373"/>
                </a:cxn>
                <a:cxn ang="0">
                  <a:pos x="1098" y="369"/>
                </a:cxn>
                <a:cxn ang="0">
                  <a:pos x="1035" y="364"/>
                </a:cxn>
                <a:cxn ang="0">
                  <a:pos x="956" y="360"/>
                </a:cxn>
                <a:cxn ang="0">
                  <a:pos x="884" y="369"/>
                </a:cxn>
                <a:cxn ang="0">
                  <a:pos x="819" y="394"/>
                </a:cxn>
                <a:cxn ang="0">
                  <a:pos x="771" y="438"/>
                </a:cxn>
                <a:cxn ang="0">
                  <a:pos x="744" y="492"/>
                </a:cxn>
                <a:cxn ang="0">
                  <a:pos x="744" y="555"/>
                </a:cxn>
                <a:cxn ang="0">
                  <a:pos x="744" y="624"/>
                </a:cxn>
                <a:cxn ang="0">
                  <a:pos x="729" y="681"/>
                </a:cxn>
                <a:cxn ang="0">
                  <a:pos x="700" y="727"/>
                </a:cxn>
                <a:cxn ang="0">
                  <a:pos x="639" y="758"/>
                </a:cxn>
                <a:cxn ang="0">
                  <a:pos x="574" y="777"/>
                </a:cxn>
                <a:cxn ang="0">
                  <a:pos x="497" y="794"/>
                </a:cxn>
                <a:cxn ang="0">
                  <a:pos x="428" y="811"/>
                </a:cxn>
                <a:cxn ang="0">
                  <a:pos x="369" y="834"/>
                </a:cxn>
                <a:cxn ang="0">
                  <a:pos x="325" y="867"/>
                </a:cxn>
                <a:cxn ang="0">
                  <a:pos x="287" y="920"/>
                </a:cxn>
                <a:cxn ang="0">
                  <a:pos x="268" y="984"/>
                </a:cxn>
                <a:cxn ang="0">
                  <a:pos x="277" y="1051"/>
                </a:cxn>
                <a:cxn ang="0">
                  <a:pos x="298" y="1135"/>
                </a:cxn>
                <a:cxn ang="0">
                  <a:pos x="310" y="1207"/>
                </a:cxn>
                <a:cxn ang="0">
                  <a:pos x="306" y="1276"/>
                </a:cxn>
                <a:cxn ang="0">
                  <a:pos x="287" y="1338"/>
                </a:cxn>
                <a:cxn ang="0">
                  <a:pos x="258" y="1401"/>
                </a:cxn>
                <a:cxn ang="0">
                  <a:pos x="210" y="1470"/>
                </a:cxn>
                <a:cxn ang="0">
                  <a:pos x="162" y="1514"/>
                </a:cxn>
                <a:cxn ang="0">
                  <a:pos x="111" y="1542"/>
                </a:cxn>
                <a:cxn ang="0">
                  <a:pos x="36" y="1556"/>
                </a:cxn>
              </a:cxnLst>
              <a:rect l="0" t="0" r="r" b="b"/>
              <a:pathLst>
                <a:path w="2424" h="1971">
                  <a:moveTo>
                    <a:pt x="0" y="1556"/>
                  </a:moveTo>
                  <a:lnTo>
                    <a:pt x="0" y="1969"/>
                  </a:lnTo>
                  <a:lnTo>
                    <a:pt x="2271" y="1971"/>
                  </a:lnTo>
                  <a:lnTo>
                    <a:pt x="2371" y="1934"/>
                  </a:lnTo>
                  <a:lnTo>
                    <a:pt x="2421" y="1833"/>
                  </a:lnTo>
                  <a:lnTo>
                    <a:pt x="2424" y="0"/>
                  </a:lnTo>
                  <a:lnTo>
                    <a:pt x="2208" y="0"/>
                  </a:lnTo>
                  <a:lnTo>
                    <a:pt x="2198" y="38"/>
                  </a:lnTo>
                  <a:lnTo>
                    <a:pt x="2198" y="65"/>
                  </a:lnTo>
                  <a:lnTo>
                    <a:pt x="2204" y="103"/>
                  </a:lnTo>
                  <a:lnTo>
                    <a:pt x="2217" y="142"/>
                  </a:lnTo>
                  <a:lnTo>
                    <a:pt x="2229" y="191"/>
                  </a:lnTo>
                  <a:lnTo>
                    <a:pt x="2236" y="228"/>
                  </a:lnTo>
                  <a:lnTo>
                    <a:pt x="2236" y="262"/>
                  </a:lnTo>
                  <a:lnTo>
                    <a:pt x="2231" y="299"/>
                  </a:lnTo>
                  <a:lnTo>
                    <a:pt x="2221" y="335"/>
                  </a:lnTo>
                  <a:lnTo>
                    <a:pt x="2198" y="369"/>
                  </a:lnTo>
                  <a:lnTo>
                    <a:pt x="2171" y="398"/>
                  </a:lnTo>
                  <a:lnTo>
                    <a:pt x="2141" y="425"/>
                  </a:lnTo>
                  <a:lnTo>
                    <a:pt x="2108" y="444"/>
                  </a:lnTo>
                  <a:lnTo>
                    <a:pt x="2068" y="459"/>
                  </a:lnTo>
                  <a:lnTo>
                    <a:pt x="2032" y="467"/>
                  </a:lnTo>
                  <a:lnTo>
                    <a:pt x="1982" y="469"/>
                  </a:lnTo>
                  <a:lnTo>
                    <a:pt x="1923" y="465"/>
                  </a:lnTo>
                  <a:lnTo>
                    <a:pt x="1886" y="459"/>
                  </a:lnTo>
                  <a:lnTo>
                    <a:pt x="1852" y="450"/>
                  </a:lnTo>
                  <a:lnTo>
                    <a:pt x="1821" y="431"/>
                  </a:lnTo>
                  <a:lnTo>
                    <a:pt x="1781" y="400"/>
                  </a:lnTo>
                  <a:lnTo>
                    <a:pt x="1756" y="371"/>
                  </a:lnTo>
                  <a:lnTo>
                    <a:pt x="1733" y="339"/>
                  </a:lnTo>
                  <a:lnTo>
                    <a:pt x="1720" y="306"/>
                  </a:lnTo>
                  <a:lnTo>
                    <a:pt x="1712" y="274"/>
                  </a:lnTo>
                  <a:lnTo>
                    <a:pt x="1712" y="239"/>
                  </a:lnTo>
                  <a:lnTo>
                    <a:pt x="1716" y="203"/>
                  </a:lnTo>
                  <a:lnTo>
                    <a:pt x="1724" y="170"/>
                  </a:lnTo>
                  <a:lnTo>
                    <a:pt x="1733" y="138"/>
                  </a:lnTo>
                  <a:lnTo>
                    <a:pt x="1743" y="105"/>
                  </a:lnTo>
                  <a:lnTo>
                    <a:pt x="1750" y="71"/>
                  </a:lnTo>
                  <a:lnTo>
                    <a:pt x="1750" y="42"/>
                  </a:lnTo>
                  <a:lnTo>
                    <a:pt x="1741" y="8"/>
                  </a:lnTo>
                  <a:lnTo>
                    <a:pt x="1335" y="8"/>
                  </a:lnTo>
                  <a:lnTo>
                    <a:pt x="1339" y="77"/>
                  </a:lnTo>
                  <a:lnTo>
                    <a:pt x="1335" y="126"/>
                  </a:lnTo>
                  <a:lnTo>
                    <a:pt x="1333" y="165"/>
                  </a:lnTo>
                  <a:lnTo>
                    <a:pt x="1333" y="201"/>
                  </a:lnTo>
                  <a:lnTo>
                    <a:pt x="1328" y="239"/>
                  </a:lnTo>
                  <a:lnTo>
                    <a:pt x="1320" y="276"/>
                  </a:lnTo>
                  <a:lnTo>
                    <a:pt x="1310" y="302"/>
                  </a:lnTo>
                  <a:lnTo>
                    <a:pt x="1295" y="325"/>
                  </a:lnTo>
                  <a:lnTo>
                    <a:pt x="1274" y="343"/>
                  </a:lnTo>
                  <a:lnTo>
                    <a:pt x="1251" y="358"/>
                  </a:lnTo>
                  <a:lnTo>
                    <a:pt x="1224" y="366"/>
                  </a:lnTo>
                  <a:lnTo>
                    <a:pt x="1194" y="371"/>
                  </a:lnTo>
                  <a:lnTo>
                    <a:pt x="1167" y="373"/>
                  </a:lnTo>
                  <a:lnTo>
                    <a:pt x="1131" y="373"/>
                  </a:lnTo>
                  <a:lnTo>
                    <a:pt x="1098" y="369"/>
                  </a:lnTo>
                  <a:lnTo>
                    <a:pt x="1071" y="366"/>
                  </a:lnTo>
                  <a:lnTo>
                    <a:pt x="1035" y="364"/>
                  </a:lnTo>
                  <a:lnTo>
                    <a:pt x="997" y="360"/>
                  </a:lnTo>
                  <a:lnTo>
                    <a:pt x="956" y="360"/>
                  </a:lnTo>
                  <a:lnTo>
                    <a:pt x="920" y="364"/>
                  </a:lnTo>
                  <a:lnTo>
                    <a:pt x="884" y="369"/>
                  </a:lnTo>
                  <a:lnTo>
                    <a:pt x="847" y="379"/>
                  </a:lnTo>
                  <a:lnTo>
                    <a:pt x="819" y="394"/>
                  </a:lnTo>
                  <a:lnTo>
                    <a:pt x="790" y="413"/>
                  </a:lnTo>
                  <a:lnTo>
                    <a:pt x="771" y="438"/>
                  </a:lnTo>
                  <a:lnTo>
                    <a:pt x="752" y="465"/>
                  </a:lnTo>
                  <a:lnTo>
                    <a:pt x="744" y="492"/>
                  </a:lnTo>
                  <a:lnTo>
                    <a:pt x="740" y="524"/>
                  </a:lnTo>
                  <a:lnTo>
                    <a:pt x="744" y="555"/>
                  </a:lnTo>
                  <a:lnTo>
                    <a:pt x="746" y="589"/>
                  </a:lnTo>
                  <a:lnTo>
                    <a:pt x="744" y="624"/>
                  </a:lnTo>
                  <a:lnTo>
                    <a:pt x="738" y="651"/>
                  </a:lnTo>
                  <a:lnTo>
                    <a:pt x="729" y="681"/>
                  </a:lnTo>
                  <a:lnTo>
                    <a:pt x="717" y="708"/>
                  </a:lnTo>
                  <a:lnTo>
                    <a:pt x="700" y="727"/>
                  </a:lnTo>
                  <a:lnTo>
                    <a:pt x="673" y="746"/>
                  </a:lnTo>
                  <a:lnTo>
                    <a:pt x="639" y="758"/>
                  </a:lnTo>
                  <a:lnTo>
                    <a:pt x="606" y="769"/>
                  </a:lnTo>
                  <a:lnTo>
                    <a:pt x="574" y="777"/>
                  </a:lnTo>
                  <a:lnTo>
                    <a:pt x="541" y="785"/>
                  </a:lnTo>
                  <a:lnTo>
                    <a:pt x="497" y="794"/>
                  </a:lnTo>
                  <a:lnTo>
                    <a:pt x="463" y="800"/>
                  </a:lnTo>
                  <a:lnTo>
                    <a:pt x="428" y="811"/>
                  </a:lnTo>
                  <a:lnTo>
                    <a:pt x="398" y="821"/>
                  </a:lnTo>
                  <a:lnTo>
                    <a:pt x="369" y="834"/>
                  </a:lnTo>
                  <a:lnTo>
                    <a:pt x="346" y="850"/>
                  </a:lnTo>
                  <a:lnTo>
                    <a:pt x="325" y="867"/>
                  </a:lnTo>
                  <a:lnTo>
                    <a:pt x="302" y="894"/>
                  </a:lnTo>
                  <a:lnTo>
                    <a:pt x="287" y="920"/>
                  </a:lnTo>
                  <a:lnTo>
                    <a:pt x="275" y="949"/>
                  </a:lnTo>
                  <a:lnTo>
                    <a:pt x="268" y="984"/>
                  </a:lnTo>
                  <a:lnTo>
                    <a:pt x="273" y="1018"/>
                  </a:lnTo>
                  <a:lnTo>
                    <a:pt x="277" y="1051"/>
                  </a:lnTo>
                  <a:lnTo>
                    <a:pt x="287" y="1091"/>
                  </a:lnTo>
                  <a:lnTo>
                    <a:pt x="298" y="1135"/>
                  </a:lnTo>
                  <a:lnTo>
                    <a:pt x="306" y="1175"/>
                  </a:lnTo>
                  <a:lnTo>
                    <a:pt x="310" y="1207"/>
                  </a:lnTo>
                  <a:lnTo>
                    <a:pt x="310" y="1236"/>
                  </a:lnTo>
                  <a:lnTo>
                    <a:pt x="306" y="1276"/>
                  </a:lnTo>
                  <a:lnTo>
                    <a:pt x="296" y="1309"/>
                  </a:lnTo>
                  <a:lnTo>
                    <a:pt x="287" y="1338"/>
                  </a:lnTo>
                  <a:lnTo>
                    <a:pt x="275" y="1366"/>
                  </a:lnTo>
                  <a:lnTo>
                    <a:pt x="258" y="1401"/>
                  </a:lnTo>
                  <a:lnTo>
                    <a:pt x="235" y="1441"/>
                  </a:lnTo>
                  <a:lnTo>
                    <a:pt x="210" y="1470"/>
                  </a:lnTo>
                  <a:lnTo>
                    <a:pt x="185" y="1493"/>
                  </a:lnTo>
                  <a:lnTo>
                    <a:pt x="162" y="1514"/>
                  </a:lnTo>
                  <a:lnTo>
                    <a:pt x="136" y="1531"/>
                  </a:lnTo>
                  <a:lnTo>
                    <a:pt x="111" y="1542"/>
                  </a:lnTo>
                  <a:lnTo>
                    <a:pt x="76" y="1550"/>
                  </a:lnTo>
                  <a:lnTo>
                    <a:pt x="36" y="1556"/>
                  </a:lnTo>
                  <a:lnTo>
                    <a:pt x="0" y="1556"/>
                  </a:lnTo>
                  <a:close/>
                </a:path>
              </a:pathLst>
            </a:custGeom>
            <a:solidFill>
              <a:srgbClr val="CC99FF"/>
            </a:solidFill>
            <a:ln w="269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4744" name="Text Box 8"/>
            <p:cNvSpPr txBox="1">
              <a:spLocks noChangeArrowheads="1"/>
            </p:cNvSpPr>
            <p:nvPr/>
          </p:nvSpPr>
          <p:spPr bwMode="auto">
            <a:xfrm>
              <a:off x="3192" y="3036"/>
              <a:ext cx="1344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PROMOCIÓN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244745" name="Group 9"/>
          <p:cNvGrpSpPr>
            <a:grpSpLocks/>
          </p:cNvGrpSpPr>
          <p:nvPr/>
        </p:nvGrpSpPr>
        <p:grpSpPr bwMode="auto">
          <a:xfrm>
            <a:off x="5294313" y="692150"/>
            <a:ext cx="3468687" cy="3154363"/>
            <a:chOff x="2976" y="1440"/>
            <a:chExt cx="1488" cy="1296"/>
          </a:xfrm>
        </p:grpSpPr>
        <p:sp>
          <p:nvSpPr>
            <p:cNvPr id="244746" name="Freeform 10"/>
            <p:cNvSpPr>
              <a:spLocks/>
            </p:cNvSpPr>
            <p:nvPr/>
          </p:nvSpPr>
          <p:spPr bwMode="auto">
            <a:xfrm>
              <a:off x="2976" y="1440"/>
              <a:ext cx="1479" cy="12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348" y="39"/>
                </a:cxn>
                <a:cxn ang="0">
                  <a:pos x="2415" y="1877"/>
                </a:cxn>
                <a:cxn ang="0">
                  <a:pos x="2197" y="1894"/>
                </a:cxn>
                <a:cxn ang="0">
                  <a:pos x="2191" y="1936"/>
                </a:cxn>
                <a:cxn ang="0">
                  <a:pos x="2202" y="1988"/>
                </a:cxn>
                <a:cxn ang="0">
                  <a:pos x="2218" y="2051"/>
                </a:cxn>
                <a:cxn ang="0">
                  <a:pos x="2229" y="2112"/>
                </a:cxn>
                <a:cxn ang="0">
                  <a:pos x="2225" y="2168"/>
                </a:cxn>
                <a:cxn ang="0">
                  <a:pos x="2208" y="2225"/>
                </a:cxn>
                <a:cxn ang="0">
                  <a:pos x="2168" y="2271"/>
                </a:cxn>
                <a:cxn ang="0">
                  <a:pos x="2124" y="2309"/>
                </a:cxn>
                <a:cxn ang="0">
                  <a:pos x="2070" y="2334"/>
                </a:cxn>
                <a:cxn ang="0">
                  <a:pos x="2000" y="2348"/>
                </a:cxn>
                <a:cxn ang="0">
                  <a:pos x="1940" y="2350"/>
                </a:cxn>
                <a:cxn ang="0">
                  <a:pos x="1887" y="2344"/>
                </a:cxn>
                <a:cxn ang="0">
                  <a:pos x="1833" y="2327"/>
                </a:cxn>
                <a:cxn ang="0">
                  <a:pos x="1789" y="2298"/>
                </a:cxn>
                <a:cxn ang="0">
                  <a:pos x="1747" y="2254"/>
                </a:cxn>
                <a:cxn ang="0">
                  <a:pos x="1713" y="2206"/>
                </a:cxn>
                <a:cxn ang="0">
                  <a:pos x="1695" y="2139"/>
                </a:cxn>
                <a:cxn ang="0">
                  <a:pos x="1703" y="2072"/>
                </a:cxn>
                <a:cxn ang="0">
                  <a:pos x="1720" y="2005"/>
                </a:cxn>
                <a:cxn ang="0">
                  <a:pos x="1734" y="1938"/>
                </a:cxn>
                <a:cxn ang="0">
                  <a:pos x="1732" y="1906"/>
                </a:cxn>
                <a:cxn ang="0">
                  <a:pos x="1324" y="1890"/>
                </a:cxn>
                <a:cxn ang="0">
                  <a:pos x="1328" y="1779"/>
                </a:cxn>
                <a:cxn ang="0">
                  <a:pos x="1320" y="1705"/>
                </a:cxn>
                <a:cxn ang="0">
                  <a:pos x="1303" y="1661"/>
                </a:cxn>
                <a:cxn ang="0">
                  <a:pos x="1269" y="1626"/>
                </a:cxn>
                <a:cxn ang="0">
                  <a:pos x="1223" y="1603"/>
                </a:cxn>
                <a:cxn ang="0">
                  <a:pos x="1167" y="1596"/>
                </a:cxn>
                <a:cxn ang="0">
                  <a:pos x="1085" y="1600"/>
                </a:cxn>
                <a:cxn ang="0">
                  <a:pos x="1007" y="1607"/>
                </a:cxn>
                <a:cxn ang="0">
                  <a:pos x="928" y="1607"/>
                </a:cxn>
                <a:cxn ang="0">
                  <a:pos x="848" y="1592"/>
                </a:cxn>
                <a:cxn ang="0">
                  <a:pos x="787" y="1556"/>
                </a:cxn>
                <a:cxn ang="0">
                  <a:pos x="752" y="1508"/>
                </a:cxn>
                <a:cxn ang="0">
                  <a:pos x="737" y="1443"/>
                </a:cxn>
                <a:cxn ang="0">
                  <a:pos x="739" y="1370"/>
                </a:cxn>
                <a:cxn ang="0">
                  <a:pos x="729" y="1303"/>
                </a:cxn>
                <a:cxn ang="0">
                  <a:pos x="712" y="1261"/>
                </a:cxn>
                <a:cxn ang="0">
                  <a:pos x="687" y="1234"/>
                </a:cxn>
                <a:cxn ang="0">
                  <a:pos x="628" y="1207"/>
                </a:cxn>
                <a:cxn ang="0">
                  <a:pos x="551" y="1186"/>
                </a:cxn>
                <a:cxn ang="0">
                  <a:pos x="465" y="1171"/>
                </a:cxn>
                <a:cxn ang="0">
                  <a:pos x="400" y="1150"/>
                </a:cxn>
                <a:cxn ang="0">
                  <a:pos x="343" y="1119"/>
                </a:cxn>
                <a:cxn ang="0">
                  <a:pos x="297" y="1075"/>
                </a:cxn>
                <a:cxn ang="0">
                  <a:pos x="268" y="1020"/>
                </a:cxn>
                <a:cxn ang="0">
                  <a:pos x="264" y="959"/>
                </a:cxn>
                <a:cxn ang="0">
                  <a:pos x="280" y="892"/>
                </a:cxn>
                <a:cxn ang="0">
                  <a:pos x="295" y="817"/>
                </a:cxn>
                <a:cxn ang="0">
                  <a:pos x="308" y="746"/>
                </a:cxn>
                <a:cxn ang="0">
                  <a:pos x="295" y="675"/>
                </a:cxn>
                <a:cxn ang="0">
                  <a:pos x="266" y="610"/>
                </a:cxn>
                <a:cxn ang="0">
                  <a:pos x="236" y="570"/>
                </a:cxn>
                <a:cxn ang="0">
                  <a:pos x="199" y="534"/>
                </a:cxn>
                <a:cxn ang="0">
                  <a:pos x="155" y="509"/>
                </a:cxn>
                <a:cxn ang="0">
                  <a:pos x="98" y="492"/>
                </a:cxn>
                <a:cxn ang="0">
                  <a:pos x="31" y="490"/>
                </a:cxn>
              </a:cxnLst>
              <a:rect l="0" t="0" r="r" b="b"/>
              <a:pathLst>
                <a:path w="2415" h="2350">
                  <a:moveTo>
                    <a:pt x="0" y="490"/>
                  </a:moveTo>
                  <a:lnTo>
                    <a:pt x="0" y="0"/>
                  </a:lnTo>
                  <a:lnTo>
                    <a:pt x="2260" y="2"/>
                  </a:lnTo>
                  <a:lnTo>
                    <a:pt x="2348" y="39"/>
                  </a:lnTo>
                  <a:lnTo>
                    <a:pt x="2410" y="127"/>
                  </a:lnTo>
                  <a:lnTo>
                    <a:pt x="2415" y="1877"/>
                  </a:lnTo>
                  <a:lnTo>
                    <a:pt x="2206" y="1877"/>
                  </a:lnTo>
                  <a:lnTo>
                    <a:pt x="2197" y="1894"/>
                  </a:lnTo>
                  <a:lnTo>
                    <a:pt x="2191" y="1917"/>
                  </a:lnTo>
                  <a:lnTo>
                    <a:pt x="2191" y="1936"/>
                  </a:lnTo>
                  <a:lnTo>
                    <a:pt x="2193" y="1959"/>
                  </a:lnTo>
                  <a:lnTo>
                    <a:pt x="2202" y="1988"/>
                  </a:lnTo>
                  <a:lnTo>
                    <a:pt x="2210" y="2026"/>
                  </a:lnTo>
                  <a:lnTo>
                    <a:pt x="2218" y="2051"/>
                  </a:lnTo>
                  <a:lnTo>
                    <a:pt x="2225" y="2082"/>
                  </a:lnTo>
                  <a:lnTo>
                    <a:pt x="2229" y="2112"/>
                  </a:lnTo>
                  <a:lnTo>
                    <a:pt x="2229" y="2141"/>
                  </a:lnTo>
                  <a:lnTo>
                    <a:pt x="2225" y="2168"/>
                  </a:lnTo>
                  <a:lnTo>
                    <a:pt x="2218" y="2197"/>
                  </a:lnTo>
                  <a:lnTo>
                    <a:pt x="2208" y="2225"/>
                  </a:lnTo>
                  <a:lnTo>
                    <a:pt x="2191" y="2246"/>
                  </a:lnTo>
                  <a:lnTo>
                    <a:pt x="2168" y="2271"/>
                  </a:lnTo>
                  <a:lnTo>
                    <a:pt x="2145" y="2290"/>
                  </a:lnTo>
                  <a:lnTo>
                    <a:pt x="2124" y="2309"/>
                  </a:lnTo>
                  <a:lnTo>
                    <a:pt x="2099" y="2323"/>
                  </a:lnTo>
                  <a:lnTo>
                    <a:pt x="2070" y="2334"/>
                  </a:lnTo>
                  <a:lnTo>
                    <a:pt x="2034" y="2344"/>
                  </a:lnTo>
                  <a:lnTo>
                    <a:pt x="2000" y="2348"/>
                  </a:lnTo>
                  <a:lnTo>
                    <a:pt x="1971" y="2350"/>
                  </a:lnTo>
                  <a:lnTo>
                    <a:pt x="1940" y="2350"/>
                  </a:lnTo>
                  <a:lnTo>
                    <a:pt x="1910" y="2348"/>
                  </a:lnTo>
                  <a:lnTo>
                    <a:pt x="1887" y="2344"/>
                  </a:lnTo>
                  <a:lnTo>
                    <a:pt x="1860" y="2336"/>
                  </a:lnTo>
                  <a:lnTo>
                    <a:pt x="1833" y="2327"/>
                  </a:lnTo>
                  <a:lnTo>
                    <a:pt x="1812" y="2315"/>
                  </a:lnTo>
                  <a:lnTo>
                    <a:pt x="1789" y="2298"/>
                  </a:lnTo>
                  <a:lnTo>
                    <a:pt x="1768" y="2277"/>
                  </a:lnTo>
                  <a:lnTo>
                    <a:pt x="1747" y="2254"/>
                  </a:lnTo>
                  <a:lnTo>
                    <a:pt x="1728" y="2231"/>
                  </a:lnTo>
                  <a:lnTo>
                    <a:pt x="1713" y="2206"/>
                  </a:lnTo>
                  <a:lnTo>
                    <a:pt x="1703" y="2174"/>
                  </a:lnTo>
                  <a:lnTo>
                    <a:pt x="1695" y="2139"/>
                  </a:lnTo>
                  <a:lnTo>
                    <a:pt x="1695" y="2105"/>
                  </a:lnTo>
                  <a:lnTo>
                    <a:pt x="1703" y="2072"/>
                  </a:lnTo>
                  <a:lnTo>
                    <a:pt x="1711" y="2038"/>
                  </a:lnTo>
                  <a:lnTo>
                    <a:pt x="1720" y="2005"/>
                  </a:lnTo>
                  <a:lnTo>
                    <a:pt x="1730" y="1967"/>
                  </a:lnTo>
                  <a:lnTo>
                    <a:pt x="1734" y="1938"/>
                  </a:lnTo>
                  <a:lnTo>
                    <a:pt x="1734" y="1921"/>
                  </a:lnTo>
                  <a:lnTo>
                    <a:pt x="1732" y="1906"/>
                  </a:lnTo>
                  <a:lnTo>
                    <a:pt x="1726" y="1890"/>
                  </a:lnTo>
                  <a:lnTo>
                    <a:pt x="1324" y="1890"/>
                  </a:lnTo>
                  <a:lnTo>
                    <a:pt x="1330" y="1818"/>
                  </a:lnTo>
                  <a:lnTo>
                    <a:pt x="1328" y="1779"/>
                  </a:lnTo>
                  <a:lnTo>
                    <a:pt x="1324" y="1741"/>
                  </a:lnTo>
                  <a:lnTo>
                    <a:pt x="1320" y="1705"/>
                  </a:lnTo>
                  <a:lnTo>
                    <a:pt x="1313" y="1682"/>
                  </a:lnTo>
                  <a:lnTo>
                    <a:pt x="1303" y="1661"/>
                  </a:lnTo>
                  <a:lnTo>
                    <a:pt x="1290" y="1642"/>
                  </a:lnTo>
                  <a:lnTo>
                    <a:pt x="1269" y="1626"/>
                  </a:lnTo>
                  <a:lnTo>
                    <a:pt x="1246" y="1611"/>
                  </a:lnTo>
                  <a:lnTo>
                    <a:pt x="1223" y="1603"/>
                  </a:lnTo>
                  <a:lnTo>
                    <a:pt x="1202" y="1598"/>
                  </a:lnTo>
                  <a:lnTo>
                    <a:pt x="1167" y="1596"/>
                  </a:lnTo>
                  <a:lnTo>
                    <a:pt x="1125" y="1596"/>
                  </a:lnTo>
                  <a:lnTo>
                    <a:pt x="1085" y="1600"/>
                  </a:lnTo>
                  <a:lnTo>
                    <a:pt x="1041" y="1603"/>
                  </a:lnTo>
                  <a:lnTo>
                    <a:pt x="1007" y="1607"/>
                  </a:lnTo>
                  <a:lnTo>
                    <a:pt x="963" y="1609"/>
                  </a:lnTo>
                  <a:lnTo>
                    <a:pt x="928" y="1607"/>
                  </a:lnTo>
                  <a:lnTo>
                    <a:pt x="896" y="1603"/>
                  </a:lnTo>
                  <a:lnTo>
                    <a:pt x="848" y="1592"/>
                  </a:lnTo>
                  <a:lnTo>
                    <a:pt x="817" y="1577"/>
                  </a:lnTo>
                  <a:lnTo>
                    <a:pt x="787" y="1556"/>
                  </a:lnTo>
                  <a:lnTo>
                    <a:pt x="769" y="1533"/>
                  </a:lnTo>
                  <a:lnTo>
                    <a:pt x="752" y="1508"/>
                  </a:lnTo>
                  <a:lnTo>
                    <a:pt x="739" y="1477"/>
                  </a:lnTo>
                  <a:lnTo>
                    <a:pt x="737" y="1443"/>
                  </a:lnTo>
                  <a:lnTo>
                    <a:pt x="737" y="1401"/>
                  </a:lnTo>
                  <a:lnTo>
                    <a:pt x="739" y="1370"/>
                  </a:lnTo>
                  <a:lnTo>
                    <a:pt x="737" y="1339"/>
                  </a:lnTo>
                  <a:lnTo>
                    <a:pt x="729" y="1303"/>
                  </a:lnTo>
                  <a:lnTo>
                    <a:pt x="722" y="1282"/>
                  </a:lnTo>
                  <a:lnTo>
                    <a:pt x="712" y="1261"/>
                  </a:lnTo>
                  <a:lnTo>
                    <a:pt x="699" y="1246"/>
                  </a:lnTo>
                  <a:lnTo>
                    <a:pt x="687" y="1234"/>
                  </a:lnTo>
                  <a:lnTo>
                    <a:pt x="660" y="1221"/>
                  </a:lnTo>
                  <a:lnTo>
                    <a:pt x="628" y="1207"/>
                  </a:lnTo>
                  <a:lnTo>
                    <a:pt x="593" y="1196"/>
                  </a:lnTo>
                  <a:lnTo>
                    <a:pt x="551" y="1186"/>
                  </a:lnTo>
                  <a:lnTo>
                    <a:pt x="509" y="1177"/>
                  </a:lnTo>
                  <a:lnTo>
                    <a:pt x="465" y="1171"/>
                  </a:lnTo>
                  <a:lnTo>
                    <a:pt x="433" y="1161"/>
                  </a:lnTo>
                  <a:lnTo>
                    <a:pt x="400" y="1150"/>
                  </a:lnTo>
                  <a:lnTo>
                    <a:pt x="366" y="1138"/>
                  </a:lnTo>
                  <a:lnTo>
                    <a:pt x="343" y="1119"/>
                  </a:lnTo>
                  <a:lnTo>
                    <a:pt x="316" y="1096"/>
                  </a:lnTo>
                  <a:lnTo>
                    <a:pt x="297" y="1075"/>
                  </a:lnTo>
                  <a:lnTo>
                    <a:pt x="280" y="1050"/>
                  </a:lnTo>
                  <a:lnTo>
                    <a:pt x="268" y="1020"/>
                  </a:lnTo>
                  <a:lnTo>
                    <a:pt x="264" y="989"/>
                  </a:lnTo>
                  <a:lnTo>
                    <a:pt x="264" y="959"/>
                  </a:lnTo>
                  <a:lnTo>
                    <a:pt x="270" y="932"/>
                  </a:lnTo>
                  <a:lnTo>
                    <a:pt x="280" y="892"/>
                  </a:lnTo>
                  <a:lnTo>
                    <a:pt x="291" y="853"/>
                  </a:lnTo>
                  <a:lnTo>
                    <a:pt x="295" y="817"/>
                  </a:lnTo>
                  <a:lnTo>
                    <a:pt x="303" y="781"/>
                  </a:lnTo>
                  <a:lnTo>
                    <a:pt x="308" y="746"/>
                  </a:lnTo>
                  <a:lnTo>
                    <a:pt x="303" y="708"/>
                  </a:lnTo>
                  <a:lnTo>
                    <a:pt x="295" y="675"/>
                  </a:lnTo>
                  <a:lnTo>
                    <a:pt x="282" y="641"/>
                  </a:lnTo>
                  <a:lnTo>
                    <a:pt x="266" y="610"/>
                  </a:lnTo>
                  <a:lnTo>
                    <a:pt x="247" y="584"/>
                  </a:lnTo>
                  <a:lnTo>
                    <a:pt x="236" y="570"/>
                  </a:lnTo>
                  <a:lnTo>
                    <a:pt x="218" y="551"/>
                  </a:lnTo>
                  <a:lnTo>
                    <a:pt x="199" y="534"/>
                  </a:lnTo>
                  <a:lnTo>
                    <a:pt x="180" y="522"/>
                  </a:lnTo>
                  <a:lnTo>
                    <a:pt x="155" y="509"/>
                  </a:lnTo>
                  <a:lnTo>
                    <a:pt x="130" y="501"/>
                  </a:lnTo>
                  <a:lnTo>
                    <a:pt x="98" y="492"/>
                  </a:lnTo>
                  <a:lnTo>
                    <a:pt x="63" y="490"/>
                  </a:lnTo>
                  <a:lnTo>
                    <a:pt x="31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FF99CC"/>
            </a:solidFill>
            <a:ln w="269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4747" name="Text Box 11"/>
            <p:cNvSpPr txBox="1">
              <a:spLocks noChangeArrowheads="1"/>
            </p:cNvSpPr>
            <p:nvPr/>
          </p:nvSpPr>
          <p:spPr bwMode="auto">
            <a:xfrm>
              <a:off x="3300" y="1794"/>
              <a:ext cx="1164" cy="1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PRECIO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244748" name="Group 12"/>
          <p:cNvGrpSpPr>
            <a:grpSpLocks/>
          </p:cNvGrpSpPr>
          <p:nvPr/>
        </p:nvGrpSpPr>
        <p:grpSpPr bwMode="auto">
          <a:xfrm>
            <a:off x="1600200" y="692150"/>
            <a:ext cx="3805238" cy="2814638"/>
            <a:chOff x="1392" y="672"/>
            <a:chExt cx="1632" cy="1156"/>
          </a:xfrm>
        </p:grpSpPr>
        <p:sp>
          <p:nvSpPr>
            <p:cNvPr id="244749" name="Freeform 13"/>
            <p:cNvSpPr>
              <a:spLocks/>
            </p:cNvSpPr>
            <p:nvPr/>
          </p:nvSpPr>
          <p:spPr bwMode="auto">
            <a:xfrm>
              <a:off x="1392" y="672"/>
              <a:ext cx="1632" cy="1156"/>
            </a:xfrm>
            <a:custGeom>
              <a:avLst/>
              <a:gdLst/>
              <a:ahLst/>
              <a:cxnLst>
                <a:cxn ang="0">
                  <a:pos x="2424" y="0"/>
                </a:cxn>
                <a:cxn ang="0">
                  <a:pos x="38" y="39"/>
                </a:cxn>
                <a:cxn ang="0">
                  <a:pos x="0" y="1969"/>
                </a:cxn>
                <a:cxn ang="0">
                  <a:pos x="226" y="1931"/>
                </a:cxn>
                <a:cxn ang="0">
                  <a:pos x="220" y="1867"/>
                </a:cxn>
                <a:cxn ang="0">
                  <a:pos x="195" y="1779"/>
                </a:cxn>
                <a:cxn ang="0">
                  <a:pos x="186" y="1707"/>
                </a:cxn>
                <a:cxn ang="0">
                  <a:pos x="203" y="1634"/>
                </a:cxn>
                <a:cxn ang="0">
                  <a:pos x="253" y="1571"/>
                </a:cxn>
                <a:cxn ang="0">
                  <a:pos x="316" y="1525"/>
                </a:cxn>
                <a:cxn ang="0">
                  <a:pos x="392" y="1502"/>
                </a:cxn>
                <a:cxn ang="0">
                  <a:pos x="500" y="1504"/>
                </a:cxn>
                <a:cxn ang="0">
                  <a:pos x="572" y="1519"/>
                </a:cxn>
                <a:cxn ang="0">
                  <a:pos x="643" y="1569"/>
                </a:cxn>
                <a:cxn ang="0">
                  <a:pos x="691" y="1630"/>
                </a:cxn>
                <a:cxn ang="0">
                  <a:pos x="712" y="1695"/>
                </a:cxn>
                <a:cxn ang="0">
                  <a:pos x="708" y="1766"/>
                </a:cxn>
                <a:cxn ang="0">
                  <a:pos x="691" y="1831"/>
                </a:cxn>
                <a:cxn ang="0">
                  <a:pos x="674" y="1898"/>
                </a:cxn>
                <a:cxn ang="0">
                  <a:pos x="683" y="1961"/>
                </a:cxn>
                <a:cxn ang="0">
                  <a:pos x="1085" y="1892"/>
                </a:cxn>
                <a:cxn ang="0">
                  <a:pos x="1089" y="1804"/>
                </a:cxn>
                <a:cxn ang="0">
                  <a:pos x="1095" y="1730"/>
                </a:cxn>
                <a:cxn ang="0">
                  <a:pos x="1114" y="1668"/>
                </a:cxn>
                <a:cxn ang="0">
                  <a:pos x="1150" y="1626"/>
                </a:cxn>
                <a:cxn ang="0">
                  <a:pos x="1200" y="1603"/>
                </a:cxn>
                <a:cxn ang="0">
                  <a:pos x="1257" y="1596"/>
                </a:cxn>
                <a:cxn ang="0">
                  <a:pos x="1326" y="1598"/>
                </a:cxn>
                <a:cxn ang="0">
                  <a:pos x="1389" y="1605"/>
                </a:cxn>
                <a:cxn ang="0">
                  <a:pos x="1468" y="1609"/>
                </a:cxn>
                <a:cxn ang="0">
                  <a:pos x="1540" y="1598"/>
                </a:cxn>
                <a:cxn ang="0">
                  <a:pos x="1605" y="1575"/>
                </a:cxn>
                <a:cxn ang="0">
                  <a:pos x="1653" y="1531"/>
                </a:cxn>
                <a:cxn ang="0">
                  <a:pos x="1680" y="1477"/>
                </a:cxn>
                <a:cxn ang="0">
                  <a:pos x="1680" y="1414"/>
                </a:cxn>
                <a:cxn ang="0">
                  <a:pos x="1680" y="1345"/>
                </a:cxn>
                <a:cxn ang="0">
                  <a:pos x="1695" y="1288"/>
                </a:cxn>
                <a:cxn ang="0">
                  <a:pos x="1724" y="1242"/>
                </a:cxn>
                <a:cxn ang="0">
                  <a:pos x="1785" y="1211"/>
                </a:cxn>
                <a:cxn ang="0">
                  <a:pos x="1850" y="1192"/>
                </a:cxn>
                <a:cxn ang="0">
                  <a:pos x="1927" y="1175"/>
                </a:cxn>
                <a:cxn ang="0">
                  <a:pos x="1996" y="1158"/>
                </a:cxn>
                <a:cxn ang="0">
                  <a:pos x="2055" y="1135"/>
                </a:cxn>
                <a:cxn ang="0">
                  <a:pos x="2099" y="1102"/>
                </a:cxn>
                <a:cxn ang="0">
                  <a:pos x="2137" y="1050"/>
                </a:cxn>
                <a:cxn ang="0">
                  <a:pos x="2156" y="983"/>
                </a:cxn>
                <a:cxn ang="0">
                  <a:pos x="2147" y="918"/>
                </a:cxn>
                <a:cxn ang="0">
                  <a:pos x="2126" y="834"/>
                </a:cxn>
                <a:cxn ang="0">
                  <a:pos x="2114" y="763"/>
                </a:cxn>
                <a:cxn ang="0">
                  <a:pos x="2118" y="693"/>
                </a:cxn>
                <a:cxn ang="0">
                  <a:pos x="2139" y="635"/>
                </a:cxn>
                <a:cxn ang="0">
                  <a:pos x="2174" y="582"/>
                </a:cxn>
                <a:cxn ang="0">
                  <a:pos x="2227" y="532"/>
                </a:cxn>
                <a:cxn ang="0">
                  <a:pos x="2287" y="503"/>
                </a:cxn>
                <a:cxn ang="0">
                  <a:pos x="2348" y="490"/>
                </a:cxn>
                <a:cxn ang="0">
                  <a:pos x="2424" y="490"/>
                </a:cxn>
              </a:cxnLst>
              <a:rect l="0" t="0" r="r" b="b"/>
              <a:pathLst>
                <a:path w="2424" h="1969">
                  <a:moveTo>
                    <a:pt x="2424" y="490"/>
                  </a:moveTo>
                  <a:lnTo>
                    <a:pt x="2424" y="0"/>
                  </a:lnTo>
                  <a:lnTo>
                    <a:pt x="151" y="2"/>
                  </a:lnTo>
                  <a:lnTo>
                    <a:pt x="38" y="39"/>
                  </a:lnTo>
                  <a:lnTo>
                    <a:pt x="1" y="140"/>
                  </a:lnTo>
                  <a:lnTo>
                    <a:pt x="0" y="1969"/>
                  </a:lnTo>
                  <a:lnTo>
                    <a:pt x="216" y="1969"/>
                  </a:lnTo>
                  <a:lnTo>
                    <a:pt x="226" y="1931"/>
                  </a:lnTo>
                  <a:lnTo>
                    <a:pt x="226" y="1904"/>
                  </a:lnTo>
                  <a:lnTo>
                    <a:pt x="220" y="1867"/>
                  </a:lnTo>
                  <a:lnTo>
                    <a:pt x="207" y="1827"/>
                  </a:lnTo>
                  <a:lnTo>
                    <a:pt x="195" y="1779"/>
                  </a:lnTo>
                  <a:lnTo>
                    <a:pt x="188" y="1741"/>
                  </a:lnTo>
                  <a:lnTo>
                    <a:pt x="186" y="1707"/>
                  </a:lnTo>
                  <a:lnTo>
                    <a:pt x="192" y="1670"/>
                  </a:lnTo>
                  <a:lnTo>
                    <a:pt x="203" y="1634"/>
                  </a:lnTo>
                  <a:lnTo>
                    <a:pt x="226" y="1598"/>
                  </a:lnTo>
                  <a:lnTo>
                    <a:pt x="253" y="1571"/>
                  </a:lnTo>
                  <a:lnTo>
                    <a:pt x="283" y="1544"/>
                  </a:lnTo>
                  <a:lnTo>
                    <a:pt x="316" y="1525"/>
                  </a:lnTo>
                  <a:lnTo>
                    <a:pt x="356" y="1508"/>
                  </a:lnTo>
                  <a:lnTo>
                    <a:pt x="392" y="1502"/>
                  </a:lnTo>
                  <a:lnTo>
                    <a:pt x="442" y="1500"/>
                  </a:lnTo>
                  <a:lnTo>
                    <a:pt x="500" y="1504"/>
                  </a:lnTo>
                  <a:lnTo>
                    <a:pt x="538" y="1508"/>
                  </a:lnTo>
                  <a:lnTo>
                    <a:pt x="572" y="1519"/>
                  </a:lnTo>
                  <a:lnTo>
                    <a:pt x="603" y="1538"/>
                  </a:lnTo>
                  <a:lnTo>
                    <a:pt x="643" y="1569"/>
                  </a:lnTo>
                  <a:lnTo>
                    <a:pt x="668" y="1598"/>
                  </a:lnTo>
                  <a:lnTo>
                    <a:pt x="691" y="1630"/>
                  </a:lnTo>
                  <a:lnTo>
                    <a:pt x="704" y="1663"/>
                  </a:lnTo>
                  <a:lnTo>
                    <a:pt x="712" y="1695"/>
                  </a:lnTo>
                  <a:lnTo>
                    <a:pt x="712" y="1730"/>
                  </a:lnTo>
                  <a:lnTo>
                    <a:pt x="708" y="1766"/>
                  </a:lnTo>
                  <a:lnTo>
                    <a:pt x="699" y="1799"/>
                  </a:lnTo>
                  <a:lnTo>
                    <a:pt x="691" y="1831"/>
                  </a:lnTo>
                  <a:lnTo>
                    <a:pt x="681" y="1864"/>
                  </a:lnTo>
                  <a:lnTo>
                    <a:pt x="674" y="1898"/>
                  </a:lnTo>
                  <a:lnTo>
                    <a:pt x="674" y="1927"/>
                  </a:lnTo>
                  <a:lnTo>
                    <a:pt x="683" y="1961"/>
                  </a:lnTo>
                  <a:lnTo>
                    <a:pt x="1089" y="1961"/>
                  </a:lnTo>
                  <a:lnTo>
                    <a:pt x="1085" y="1892"/>
                  </a:lnTo>
                  <a:lnTo>
                    <a:pt x="1089" y="1841"/>
                  </a:lnTo>
                  <a:lnTo>
                    <a:pt x="1089" y="1804"/>
                  </a:lnTo>
                  <a:lnTo>
                    <a:pt x="1091" y="1768"/>
                  </a:lnTo>
                  <a:lnTo>
                    <a:pt x="1095" y="1730"/>
                  </a:lnTo>
                  <a:lnTo>
                    <a:pt x="1104" y="1693"/>
                  </a:lnTo>
                  <a:lnTo>
                    <a:pt x="1114" y="1668"/>
                  </a:lnTo>
                  <a:lnTo>
                    <a:pt x="1129" y="1644"/>
                  </a:lnTo>
                  <a:lnTo>
                    <a:pt x="1150" y="1626"/>
                  </a:lnTo>
                  <a:lnTo>
                    <a:pt x="1173" y="1611"/>
                  </a:lnTo>
                  <a:lnTo>
                    <a:pt x="1200" y="1603"/>
                  </a:lnTo>
                  <a:lnTo>
                    <a:pt x="1230" y="1598"/>
                  </a:lnTo>
                  <a:lnTo>
                    <a:pt x="1257" y="1596"/>
                  </a:lnTo>
                  <a:lnTo>
                    <a:pt x="1292" y="1596"/>
                  </a:lnTo>
                  <a:lnTo>
                    <a:pt x="1326" y="1598"/>
                  </a:lnTo>
                  <a:lnTo>
                    <a:pt x="1353" y="1603"/>
                  </a:lnTo>
                  <a:lnTo>
                    <a:pt x="1389" y="1605"/>
                  </a:lnTo>
                  <a:lnTo>
                    <a:pt x="1426" y="1609"/>
                  </a:lnTo>
                  <a:lnTo>
                    <a:pt x="1468" y="1609"/>
                  </a:lnTo>
                  <a:lnTo>
                    <a:pt x="1504" y="1605"/>
                  </a:lnTo>
                  <a:lnTo>
                    <a:pt x="1540" y="1598"/>
                  </a:lnTo>
                  <a:lnTo>
                    <a:pt x="1577" y="1590"/>
                  </a:lnTo>
                  <a:lnTo>
                    <a:pt x="1605" y="1575"/>
                  </a:lnTo>
                  <a:lnTo>
                    <a:pt x="1634" y="1556"/>
                  </a:lnTo>
                  <a:lnTo>
                    <a:pt x="1653" y="1531"/>
                  </a:lnTo>
                  <a:lnTo>
                    <a:pt x="1672" y="1504"/>
                  </a:lnTo>
                  <a:lnTo>
                    <a:pt x="1680" y="1477"/>
                  </a:lnTo>
                  <a:lnTo>
                    <a:pt x="1684" y="1445"/>
                  </a:lnTo>
                  <a:lnTo>
                    <a:pt x="1680" y="1414"/>
                  </a:lnTo>
                  <a:lnTo>
                    <a:pt x="1678" y="1381"/>
                  </a:lnTo>
                  <a:lnTo>
                    <a:pt x="1680" y="1345"/>
                  </a:lnTo>
                  <a:lnTo>
                    <a:pt x="1686" y="1318"/>
                  </a:lnTo>
                  <a:lnTo>
                    <a:pt x="1695" y="1288"/>
                  </a:lnTo>
                  <a:lnTo>
                    <a:pt x="1707" y="1261"/>
                  </a:lnTo>
                  <a:lnTo>
                    <a:pt x="1724" y="1242"/>
                  </a:lnTo>
                  <a:lnTo>
                    <a:pt x="1751" y="1223"/>
                  </a:lnTo>
                  <a:lnTo>
                    <a:pt x="1785" y="1211"/>
                  </a:lnTo>
                  <a:lnTo>
                    <a:pt x="1818" y="1200"/>
                  </a:lnTo>
                  <a:lnTo>
                    <a:pt x="1850" y="1192"/>
                  </a:lnTo>
                  <a:lnTo>
                    <a:pt x="1883" y="1184"/>
                  </a:lnTo>
                  <a:lnTo>
                    <a:pt x="1927" y="1175"/>
                  </a:lnTo>
                  <a:lnTo>
                    <a:pt x="1961" y="1169"/>
                  </a:lnTo>
                  <a:lnTo>
                    <a:pt x="1996" y="1158"/>
                  </a:lnTo>
                  <a:lnTo>
                    <a:pt x="2026" y="1148"/>
                  </a:lnTo>
                  <a:lnTo>
                    <a:pt x="2055" y="1135"/>
                  </a:lnTo>
                  <a:lnTo>
                    <a:pt x="2078" y="1119"/>
                  </a:lnTo>
                  <a:lnTo>
                    <a:pt x="2099" y="1102"/>
                  </a:lnTo>
                  <a:lnTo>
                    <a:pt x="2122" y="1075"/>
                  </a:lnTo>
                  <a:lnTo>
                    <a:pt x="2137" y="1050"/>
                  </a:lnTo>
                  <a:lnTo>
                    <a:pt x="2149" y="1020"/>
                  </a:lnTo>
                  <a:lnTo>
                    <a:pt x="2156" y="983"/>
                  </a:lnTo>
                  <a:lnTo>
                    <a:pt x="2151" y="951"/>
                  </a:lnTo>
                  <a:lnTo>
                    <a:pt x="2147" y="918"/>
                  </a:lnTo>
                  <a:lnTo>
                    <a:pt x="2137" y="878"/>
                  </a:lnTo>
                  <a:lnTo>
                    <a:pt x="2126" y="834"/>
                  </a:lnTo>
                  <a:lnTo>
                    <a:pt x="2116" y="794"/>
                  </a:lnTo>
                  <a:lnTo>
                    <a:pt x="2114" y="763"/>
                  </a:lnTo>
                  <a:lnTo>
                    <a:pt x="2114" y="733"/>
                  </a:lnTo>
                  <a:lnTo>
                    <a:pt x="2118" y="693"/>
                  </a:lnTo>
                  <a:lnTo>
                    <a:pt x="2128" y="660"/>
                  </a:lnTo>
                  <a:lnTo>
                    <a:pt x="2139" y="635"/>
                  </a:lnTo>
                  <a:lnTo>
                    <a:pt x="2153" y="610"/>
                  </a:lnTo>
                  <a:lnTo>
                    <a:pt x="2174" y="582"/>
                  </a:lnTo>
                  <a:lnTo>
                    <a:pt x="2197" y="555"/>
                  </a:lnTo>
                  <a:lnTo>
                    <a:pt x="2227" y="532"/>
                  </a:lnTo>
                  <a:lnTo>
                    <a:pt x="2258" y="513"/>
                  </a:lnTo>
                  <a:lnTo>
                    <a:pt x="2287" y="503"/>
                  </a:lnTo>
                  <a:lnTo>
                    <a:pt x="2317" y="494"/>
                  </a:lnTo>
                  <a:lnTo>
                    <a:pt x="2348" y="490"/>
                  </a:lnTo>
                  <a:lnTo>
                    <a:pt x="2386" y="490"/>
                  </a:lnTo>
                  <a:lnTo>
                    <a:pt x="2424" y="490"/>
                  </a:lnTo>
                  <a:close/>
                </a:path>
              </a:pathLst>
            </a:custGeom>
            <a:solidFill>
              <a:srgbClr val="00CCFF"/>
            </a:solidFill>
            <a:ln w="269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4750" name="Text Box 14"/>
            <p:cNvSpPr txBox="1">
              <a:spLocks noChangeArrowheads="1"/>
            </p:cNvSpPr>
            <p:nvPr/>
          </p:nvSpPr>
          <p:spPr bwMode="auto">
            <a:xfrm>
              <a:off x="1440" y="1029"/>
              <a:ext cx="1248" cy="151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C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PRODUCTO</a:t>
              </a:r>
              <a:endParaRPr lang="es-E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grpSp>
        <p:nvGrpSpPr>
          <p:cNvPr id="244756" name="Group 20"/>
          <p:cNvGrpSpPr>
            <a:grpSpLocks/>
          </p:cNvGrpSpPr>
          <p:nvPr/>
        </p:nvGrpSpPr>
        <p:grpSpPr bwMode="auto">
          <a:xfrm>
            <a:off x="3165475" y="1158875"/>
            <a:ext cx="4365625" cy="4324350"/>
            <a:chOff x="2064" y="1632"/>
            <a:chExt cx="1872" cy="1776"/>
          </a:xfrm>
        </p:grpSpPr>
        <p:sp>
          <p:nvSpPr>
            <p:cNvPr id="244752" name="Freeform 16"/>
            <p:cNvSpPr>
              <a:spLocks/>
            </p:cNvSpPr>
            <p:nvPr/>
          </p:nvSpPr>
          <p:spPr bwMode="auto">
            <a:xfrm>
              <a:off x="2064" y="1632"/>
              <a:ext cx="1872" cy="1776"/>
            </a:xfrm>
            <a:custGeom>
              <a:avLst/>
              <a:gdLst/>
              <a:ahLst/>
              <a:cxnLst>
                <a:cxn ang="0">
                  <a:pos x="1081" y="469"/>
                </a:cxn>
                <a:cxn ang="0">
                  <a:pos x="1044" y="224"/>
                </a:cxn>
                <a:cxn ang="0">
                  <a:pos x="1175" y="27"/>
                </a:cxn>
                <a:cxn ang="0">
                  <a:pos x="1477" y="6"/>
                </a:cxn>
                <a:cxn ang="0">
                  <a:pos x="1626" y="122"/>
                </a:cxn>
                <a:cxn ang="0">
                  <a:pos x="1659" y="323"/>
                </a:cxn>
                <a:cxn ang="0">
                  <a:pos x="1630" y="538"/>
                </a:cxn>
                <a:cxn ang="0">
                  <a:pos x="1777" y="666"/>
                </a:cxn>
                <a:cxn ang="0">
                  <a:pos x="1999" y="721"/>
                </a:cxn>
                <a:cxn ang="0">
                  <a:pos x="2091" y="821"/>
                </a:cxn>
                <a:cxn ang="0">
                  <a:pos x="2095" y="964"/>
                </a:cxn>
                <a:cxn ang="0">
                  <a:pos x="2181" y="1091"/>
                </a:cxn>
                <a:cxn ang="0">
                  <a:pos x="2357" y="1117"/>
                </a:cxn>
                <a:cxn ang="0">
                  <a:pos x="2548" y="1106"/>
                </a:cxn>
                <a:cxn ang="0">
                  <a:pos x="2661" y="1169"/>
                </a:cxn>
                <a:cxn ang="0">
                  <a:pos x="2688" y="1393"/>
                </a:cxn>
                <a:cxn ang="0">
                  <a:pos x="2661" y="1693"/>
                </a:cxn>
                <a:cxn ang="0">
                  <a:pos x="2546" y="1764"/>
                </a:cxn>
                <a:cxn ang="0">
                  <a:pos x="2338" y="1753"/>
                </a:cxn>
                <a:cxn ang="0">
                  <a:pos x="2185" y="1776"/>
                </a:cxn>
                <a:cxn ang="0">
                  <a:pos x="2099" y="1864"/>
                </a:cxn>
                <a:cxn ang="0">
                  <a:pos x="2091" y="2034"/>
                </a:cxn>
                <a:cxn ang="0">
                  <a:pos x="1993" y="2151"/>
                </a:cxn>
                <a:cxn ang="0">
                  <a:pos x="1814" y="2191"/>
                </a:cxn>
                <a:cxn ang="0">
                  <a:pos x="1659" y="2273"/>
                </a:cxn>
                <a:cxn ang="0">
                  <a:pos x="1626" y="2438"/>
                </a:cxn>
                <a:cxn ang="0">
                  <a:pos x="1659" y="2642"/>
                </a:cxn>
                <a:cxn ang="0">
                  <a:pos x="1586" y="2834"/>
                </a:cxn>
                <a:cxn ang="0">
                  <a:pos x="1456" y="2935"/>
                </a:cxn>
                <a:cxn ang="0">
                  <a:pos x="1255" y="2945"/>
                </a:cxn>
                <a:cxn ang="0">
                  <a:pos x="1104" y="2870"/>
                </a:cxn>
                <a:cxn ang="0">
                  <a:pos x="1033" y="2725"/>
                </a:cxn>
                <a:cxn ang="0">
                  <a:pos x="1052" y="2556"/>
                </a:cxn>
                <a:cxn ang="0">
                  <a:pos x="1062" y="2403"/>
                </a:cxn>
                <a:cxn ang="0">
                  <a:pos x="962" y="2294"/>
                </a:cxn>
                <a:cxn ang="0">
                  <a:pos x="796" y="2252"/>
                </a:cxn>
                <a:cxn ang="0">
                  <a:pos x="637" y="2189"/>
                </a:cxn>
                <a:cxn ang="0">
                  <a:pos x="595" y="2019"/>
                </a:cxn>
                <a:cxn ang="0">
                  <a:pos x="547" y="1879"/>
                </a:cxn>
                <a:cxn ang="0">
                  <a:pos x="388" y="1827"/>
                </a:cxn>
                <a:cxn ang="0">
                  <a:pos x="226" y="1841"/>
                </a:cxn>
                <a:cxn ang="0">
                  <a:pos x="53" y="1797"/>
                </a:cxn>
                <a:cxn ang="0">
                  <a:pos x="2" y="1600"/>
                </a:cxn>
                <a:cxn ang="0">
                  <a:pos x="13" y="1318"/>
                </a:cxn>
                <a:cxn ang="0">
                  <a:pos x="65" y="1148"/>
                </a:cxn>
                <a:cxn ang="0">
                  <a:pos x="199" y="1104"/>
                </a:cxn>
                <a:cxn ang="0">
                  <a:pos x="398" y="1119"/>
                </a:cxn>
                <a:cxn ang="0">
                  <a:pos x="574" y="1052"/>
                </a:cxn>
                <a:cxn ang="0">
                  <a:pos x="606" y="895"/>
                </a:cxn>
                <a:cxn ang="0">
                  <a:pos x="671" y="740"/>
                </a:cxn>
                <a:cxn ang="0">
                  <a:pos x="857" y="685"/>
                </a:cxn>
              </a:cxnLst>
              <a:rect l="0" t="0" r="r" b="b"/>
              <a:pathLst>
                <a:path w="2690" h="2947">
                  <a:moveTo>
                    <a:pt x="1025" y="616"/>
                  </a:moveTo>
                  <a:lnTo>
                    <a:pt x="1052" y="582"/>
                  </a:lnTo>
                  <a:lnTo>
                    <a:pt x="1071" y="551"/>
                  </a:lnTo>
                  <a:lnTo>
                    <a:pt x="1081" y="515"/>
                  </a:lnTo>
                  <a:lnTo>
                    <a:pt x="1081" y="469"/>
                  </a:lnTo>
                  <a:lnTo>
                    <a:pt x="1069" y="417"/>
                  </a:lnTo>
                  <a:lnTo>
                    <a:pt x="1058" y="373"/>
                  </a:lnTo>
                  <a:lnTo>
                    <a:pt x="1044" y="318"/>
                  </a:lnTo>
                  <a:lnTo>
                    <a:pt x="1037" y="260"/>
                  </a:lnTo>
                  <a:lnTo>
                    <a:pt x="1044" y="224"/>
                  </a:lnTo>
                  <a:lnTo>
                    <a:pt x="1054" y="180"/>
                  </a:lnTo>
                  <a:lnTo>
                    <a:pt x="1075" y="134"/>
                  </a:lnTo>
                  <a:lnTo>
                    <a:pt x="1104" y="90"/>
                  </a:lnTo>
                  <a:lnTo>
                    <a:pt x="1142" y="55"/>
                  </a:lnTo>
                  <a:lnTo>
                    <a:pt x="1175" y="27"/>
                  </a:lnTo>
                  <a:lnTo>
                    <a:pt x="1222" y="11"/>
                  </a:lnTo>
                  <a:lnTo>
                    <a:pt x="1276" y="2"/>
                  </a:lnTo>
                  <a:lnTo>
                    <a:pt x="1335" y="0"/>
                  </a:lnTo>
                  <a:lnTo>
                    <a:pt x="1414" y="0"/>
                  </a:lnTo>
                  <a:lnTo>
                    <a:pt x="1477" y="6"/>
                  </a:lnTo>
                  <a:lnTo>
                    <a:pt x="1513" y="19"/>
                  </a:lnTo>
                  <a:lnTo>
                    <a:pt x="1540" y="36"/>
                  </a:lnTo>
                  <a:lnTo>
                    <a:pt x="1569" y="55"/>
                  </a:lnTo>
                  <a:lnTo>
                    <a:pt x="1599" y="84"/>
                  </a:lnTo>
                  <a:lnTo>
                    <a:pt x="1626" y="122"/>
                  </a:lnTo>
                  <a:lnTo>
                    <a:pt x="1647" y="155"/>
                  </a:lnTo>
                  <a:lnTo>
                    <a:pt x="1657" y="184"/>
                  </a:lnTo>
                  <a:lnTo>
                    <a:pt x="1666" y="235"/>
                  </a:lnTo>
                  <a:lnTo>
                    <a:pt x="1666" y="279"/>
                  </a:lnTo>
                  <a:lnTo>
                    <a:pt x="1659" y="323"/>
                  </a:lnTo>
                  <a:lnTo>
                    <a:pt x="1651" y="356"/>
                  </a:lnTo>
                  <a:lnTo>
                    <a:pt x="1641" y="411"/>
                  </a:lnTo>
                  <a:lnTo>
                    <a:pt x="1626" y="467"/>
                  </a:lnTo>
                  <a:lnTo>
                    <a:pt x="1620" y="503"/>
                  </a:lnTo>
                  <a:lnTo>
                    <a:pt x="1630" y="538"/>
                  </a:lnTo>
                  <a:lnTo>
                    <a:pt x="1643" y="564"/>
                  </a:lnTo>
                  <a:lnTo>
                    <a:pt x="1666" y="597"/>
                  </a:lnTo>
                  <a:lnTo>
                    <a:pt x="1699" y="624"/>
                  </a:lnTo>
                  <a:lnTo>
                    <a:pt x="1731" y="647"/>
                  </a:lnTo>
                  <a:lnTo>
                    <a:pt x="1777" y="666"/>
                  </a:lnTo>
                  <a:lnTo>
                    <a:pt x="1823" y="679"/>
                  </a:lnTo>
                  <a:lnTo>
                    <a:pt x="1867" y="689"/>
                  </a:lnTo>
                  <a:lnTo>
                    <a:pt x="1913" y="696"/>
                  </a:lnTo>
                  <a:lnTo>
                    <a:pt x="1961" y="708"/>
                  </a:lnTo>
                  <a:lnTo>
                    <a:pt x="1999" y="721"/>
                  </a:lnTo>
                  <a:lnTo>
                    <a:pt x="2028" y="735"/>
                  </a:lnTo>
                  <a:lnTo>
                    <a:pt x="2051" y="752"/>
                  </a:lnTo>
                  <a:lnTo>
                    <a:pt x="2068" y="771"/>
                  </a:lnTo>
                  <a:lnTo>
                    <a:pt x="2081" y="794"/>
                  </a:lnTo>
                  <a:lnTo>
                    <a:pt x="2091" y="821"/>
                  </a:lnTo>
                  <a:lnTo>
                    <a:pt x="2095" y="846"/>
                  </a:lnTo>
                  <a:lnTo>
                    <a:pt x="2099" y="869"/>
                  </a:lnTo>
                  <a:lnTo>
                    <a:pt x="2099" y="901"/>
                  </a:lnTo>
                  <a:lnTo>
                    <a:pt x="2095" y="936"/>
                  </a:lnTo>
                  <a:lnTo>
                    <a:pt x="2095" y="964"/>
                  </a:lnTo>
                  <a:lnTo>
                    <a:pt x="2101" y="997"/>
                  </a:lnTo>
                  <a:lnTo>
                    <a:pt x="2116" y="1026"/>
                  </a:lnTo>
                  <a:lnTo>
                    <a:pt x="2133" y="1052"/>
                  </a:lnTo>
                  <a:lnTo>
                    <a:pt x="2154" y="1070"/>
                  </a:lnTo>
                  <a:lnTo>
                    <a:pt x="2181" y="1091"/>
                  </a:lnTo>
                  <a:lnTo>
                    <a:pt x="2208" y="1104"/>
                  </a:lnTo>
                  <a:lnTo>
                    <a:pt x="2250" y="1112"/>
                  </a:lnTo>
                  <a:lnTo>
                    <a:pt x="2286" y="1117"/>
                  </a:lnTo>
                  <a:lnTo>
                    <a:pt x="2319" y="1119"/>
                  </a:lnTo>
                  <a:lnTo>
                    <a:pt x="2357" y="1117"/>
                  </a:lnTo>
                  <a:lnTo>
                    <a:pt x="2403" y="1112"/>
                  </a:lnTo>
                  <a:lnTo>
                    <a:pt x="2439" y="1110"/>
                  </a:lnTo>
                  <a:lnTo>
                    <a:pt x="2474" y="1106"/>
                  </a:lnTo>
                  <a:lnTo>
                    <a:pt x="2508" y="1104"/>
                  </a:lnTo>
                  <a:lnTo>
                    <a:pt x="2548" y="1106"/>
                  </a:lnTo>
                  <a:lnTo>
                    <a:pt x="2569" y="1110"/>
                  </a:lnTo>
                  <a:lnTo>
                    <a:pt x="2594" y="1117"/>
                  </a:lnTo>
                  <a:lnTo>
                    <a:pt x="2617" y="1129"/>
                  </a:lnTo>
                  <a:lnTo>
                    <a:pt x="2642" y="1148"/>
                  </a:lnTo>
                  <a:lnTo>
                    <a:pt x="2661" y="1169"/>
                  </a:lnTo>
                  <a:lnTo>
                    <a:pt x="2676" y="1200"/>
                  </a:lnTo>
                  <a:lnTo>
                    <a:pt x="2682" y="1228"/>
                  </a:lnTo>
                  <a:lnTo>
                    <a:pt x="2686" y="1261"/>
                  </a:lnTo>
                  <a:lnTo>
                    <a:pt x="2690" y="1322"/>
                  </a:lnTo>
                  <a:lnTo>
                    <a:pt x="2688" y="1393"/>
                  </a:lnTo>
                  <a:lnTo>
                    <a:pt x="2690" y="1468"/>
                  </a:lnTo>
                  <a:lnTo>
                    <a:pt x="2684" y="1556"/>
                  </a:lnTo>
                  <a:lnTo>
                    <a:pt x="2678" y="1617"/>
                  </a:lnTo>
                  <a:lnTo>
                    <a:pt x="2671" y="1665"/>
                  </a:lnTo>
                  <a:lnTo>
                    <a:pt x="2661" y="1693"/>
                  </a:lnTo>
                  <a:lnTo>
                    <a:pt x="2644" y="1718"/>
                  </a:lnTo>
                  <a:lnTo>
                    <a:pt x="2625" y="1735"/>
                  </a:lnTo>
                  <a:lnTo>
                    <a:pt x="2600" y="1749"/>
                  </a:lnTo>
                  <a:lnTo>
                    <a:pt x="2571" y="1758"/>
                  </a:lnTo>
                  <a:lnTo>
                    <a:pt x="2546" y="1764"/>
                  </a:lnTo>
                  <a:lnTo>
                    <a:pt x="2493" y="1766"/>
                  </a:lnTo>
                  <a:lnTo>
                    <a:pt x="2447" y="1764"/>
                  </a:lnTo>
                  <a:lnTo>
                    <a:pt x="2409" y="1758"/>
                  </a:lnTo>
                  <a:lnTo>
                    <a:pt x="2376" y="1755"/>
                  </a:lnTo>
                  <a:lnTo>
                    <a:pt x="2338" y="1753"/>
                  </a:lnTo>
                  <a:lnTo>
                    <a:pt x="2305" y="1753"/>
                  </a:lnTo>
                  <a:lnTo>
                    <a:pt x="2275" y="1755"/>
                  </a:lnTo>
                  <a:lnTo>
                    <a:pt x="2244" y="1758"/>
                  </a:lnTo>
                  <a:lnTo>
                    <a:pt x="2206" y="1768"/>
                  </a:lnTo>
                  <a:lnTo>
                    <a:pt x="2185" y="1776"/>
                  </a:lnTo>
                  <a:lnTo>
                    <a:pt x="2166" y="1785"/>
                  </a:lnTo>
                  <a:lnTo>
                    <a:pt x="2141" y="1802"/>
                  </a:lnTo>
                  <a:lnTo>
                    <a:pt x="2125" y="1823"/>
                  </a:lnTo>
                  <a:lnTo>
                    <a:pt x="2112" y="1841"/>
                  </a:lnTo>
                  <a:lnTo>
                    <a:pt x="2099" y="1864"/>
                  </a:lnTo>
                  <a:lnTo>
                    <a:pt x="2093" y="1887"/>
                  </a:lnTo>
                  <a:lnTo>
                    <a:pt x="2091" y="1913"/>
                  </a:lnTo>
                  <a:lnTo>
                    <a:pt x="2093" y="1940"/>
                  </a:lnTo>
                  <a:lnTo>
                    <a:pt x="2093" y="1986"/>
                  </a:lnTo>
                  <a:lnTo>
                    <a:pt x="2091" y="2034"/>
                  </a:lnTo>
                  <a:lnTo>
                    <a:pt x="2078" y="2070"/>
                  </a:lnTo>
                  <a:lnTo>
                    <a:pt x="2066" y="2099"/>
                  </a:lnTo>
                  <a:lnTo>
                    <a:pt x="2047" y="2120"/>
                  </a:lnTo>
                  <a:lnTo>
                    <a:pt x="2020" y="2137"/>
                  </a:lnTo>
                  <a:lnTo>
                    <a:pt x="1993" y="2151"/>
                  </a:lnTo>
                  <a:lnTo>
                    <a:pt x="1961" y="2160"/>
                  </a:lnTo>
                  <a:lnTo>
                    <a:pt x="1921" y="2168"/>
                  </a:lnTo>
                  <a:lnTo>
                    <a:pt x="1888" y="2179"/>
                  </a:lnTo>
                  <a:lnTo>
                    <a:pt x="1848" y="2185"/>
                  </a:lnTo>
                  <a:lnTo>
                    <a:pt x="1814" y="2191"/>
                  </a:lnTo>
                  <a:lnTo>
                    <a:pt x="1777" y="2200"/>
                  </a:lnTo>
                  <a:lnTo>
                    <a:pt x="1747" y="2214"/>
                  </a:lnTo>
                  <a:lnTo>
                    <a:pt x="1714" y="2229"/>
                  </a:lnTo>
                  <a:lnTo>
                    <a:pt x="1682" y="2248"/>
                  </a:lnTo>
                  <a:lnTo>
                    <a:pt x="1659" y="2273"/>
                  </a:lnTo>
                  <a:lnTo>
                    <a:pt x="1638" y="2302"/>
                  </a:lnTo>
                  <a:lnTo>
                    <a:pt x="1622" y="2338"/>
                  </a:lnTo>
                  <a:lnTo>
                    <a:pt x="1618" y="2369"/>
                  </a:lnTo>
                  <a:lnTo>
                    <a:pt x="1620" y="2405"/>
                  </a:lnTo>
                  <a:lnTo>
                    <a:pt x="1626" y="2438"/>
                  </a:lnTo>
                  <a:lnTo>
                    <a:pt x="1636" y="2474"/>
                  </a:lnTo>
                  <a:lnTo>
                    <a:pt x="1645" y="2514"/>
                  </a:lnTo>
                  <a:lnTo>
                    <a:pt x="1651" y="2549"/>
                  </a:lnTo>
                  <a:lnTo>
                    <a:pt x="1659" y="2596"/>
                  </a:lnTo>
                  <a:lnTo>
                    <a:pt x="1659" y="2642"/>
                  </a:lnTo>
                  <a:lnTo>
                    <a:pt x="1649" y="2688"/>
                  </a:lnTo>
                  <a:lnTo>
                    <a:pt x="1638" y="2723"/>
                  </a:lnTo>
                  <a:lnTo>
                    <a:pt x="1626" y="2759"/>
                  </a:lnTo>
                  <a:lnTo>
                    <a:pt x="1609" y="2792"/>
                  </a:lnTo>
                  <a:lnTo>
                    <a:pt x="1586" y="2834"/>
                  </a:lnTo>
                  <a:lnTo>
                    <a:pt x="1561" y="2862"/>
                  </a:lnTo>
                  <a:lnTo>
                    <a:pt x="1540" y="2880"/>
                  </a:lnTo>
                  <a:lnTo>
                    <a:pt x="1513" y="2903"/>
                  </a:lnTo>
                  <a:lnTo>
                    <a:pt x="1483" y="2924"/>
                  </a:lnTo>
                  <a:lnTo>
                    <a:pt x="1456" y="2935"/>
                  </a:lnTo>
                  <a:lnTo>
                    <a:pt x="1431" y="2941"/>
                  </a:lnTo>
                  <a:lnTo>
                    <a:pt x="1389" y="2945"/>
                  </a:lnTo>
                  <a:lnTo>
                    <a:pt x="1341" y="2947"/>
                  </a:lnTo>
                  <a:lnTo>
                    <a:pt x="1282" y="2945"/>
                  </a:lnTo>
                  <a:lnTo>
                    <a:pt x="1255" y="2945"/>
                  </a:lnTo>
                  <a:lnTo>
                    <a:pt x="1219" y="2939"/>
                  </a:lnTo>
                  <a:lnTo>
                    <a:pt x="1182" y="2929"/>
                  </a:lnTo>
                  <a:lnTo>
                    <a:pt x="1148" y="2910"/>
                  </a:lnTo>
                  <a:lnTo>
                    <a:pt x="1127" y="2893"/>
                  </a:lnTo>
                  <a:lnTo>
                    <a:pt x="1104" y="2870"/>
                  </a:lnTo>
                  <a:lnTo>
                    <a:pt x="1085" y="2849"/>
                  </a:lnTo>
                  <a:lnTo>
                    <a:pt x="1067" y="2822"/>
                  </a:lnTo>
                  <a:lnTo>
                    <a:pt x="1052" y="2795"/>
                  </a:lnTo>
                  <a:lnTo>
                    <a:pt x="1039" y="2761"/>
                  </a:lnTo>
                  <a:lnTo>
                    <a:pt x="1033" y="2725"/>
                  </a:lnTo>
                  <a:lnTo>
                    <a:pt x="1031" y="2698"/>
                  </a:lnTo>
                  <a:lnTo>
                    <a:pt x="1031" y="2660"/>
                  </a:lnTo>
                  <a:lnTo>
                    <a:pt x="1033" y="2629"/>
                  </a:lnTo>
                  <a:lnTo>
                    <a:pt x="1044" y="2596"/>
                  </a:lnTo>
                  <a:lnTo>
                    <a:pt x="1052" y="2556"/>
                  </a:lnTo>
                  <a:lnTo>
                    <a:pt x="1062" y="2518"/>
                  </a:lnTo>
                  <a:lnTo>
                    <a:pt x="1069" y="2484"/>
                  </a:lnTo>
                  <a:lnTo>
                    <a:pt x="1071" y="2453"/>
                  </a:lnTo>
                  <a:lnTo>
                    <a:pt x="1069" y="2428"/>
                  </a:lnTo>
                  <a:lnTo>
                    <a:pt x="1062" y="2403"/>
                  </a:lnTo>
                  <a:lnTo>
                    <a:pt x="1046" y="2371"/>
                  </a:lnTo>
                  <a:lnTo>
                    <a:pt x="1029" y="2350"/>
                  </a:lnTo>
                  <a:lnTo>
                    <a:pt x="1008" y="2327"/>
                  </a:lnTo>
                  <a:lnTo>
                    <a:pt x="985" y="2311"/>
                  </a:lnTo>
                  <a:lnTo>
                    <a:pt x="962" y="2294"/>
                  </a:lnTo>
                  <a:lnTo>
                    <a:pt x="928" y="2281"/>
                  </a:lnTo>
                  <a:lnTo>
                    <a:pt x="899" y="2273"/>
                  </a:lnTo>
                  <a:lnTo>
                    <a:pt x="861" y="2265"/>
                  </a:lnTo>
                  <a:lnTo>
                    <a:pt x="828" y="2260"/>
                  </a:lnTo>
                  <a:lnTo>
                    <a:pt x="796" y="2252"/>
                  </a:lnTo>
                  <a:lnTo>
                    <a:pt x="759" y="2244"/>
                  </a:lnTo>
                  <a:lnTo>
                    <a:pt x="727" y="2231"/>
                  </a:lnTo>
                  <a:lnTo>
                    <a:pt x="689" y="2221"/>
                  </a:lnTo>
                  <a:lnTo>
                    <a:pt x="660" y="2208"/>
                  </a:lnTo>
                  <a:lnTo>
                    <a:pt x="637" y="2189"/>
                  </a:lnTo>
                  <a:lnTo>
                    <a:pt x="618" y="2164"/>
                  </a:lnTo>
                  <a:lnTo>
                    <a:pt x="606" y="2133"/>
                  </a:lnTo>
                  <a:lnTo>
                    <a:pt x="595" y="2091"/>
                  </a:lnTo>
                  <a:lnTo>
                    <a:pt x="593" y="2057"/>
                  </a:lnTo>
                  <a:lnTo>
                    <a:pt x="595" y="2019"/>
                  </a:lnTo>
                  <a:lnTo>
                    <a:pt x="599" y="1990"/>
                  </a:lnTo>
                  <a:lnTo>
                    <a:pt x="595" y="1954"/>
                  </a:lnTo>
                  <a:lnTo>
                    <a:pt x="585" y="1927"/>
                  </a:lnTo>
                  <a:lnTo>
                    <a:pt x="566" y="1898"/>
                  </a:lnTo>
                  <a:lnTo>
                    <a:pt x="547" y="1879"/>
                  </a:lnTo>
                  <a:lnTo>
                    <a:pt x="524" y="1860"/>
                  </a:lnTo>
                  <a:lnTo>
                    <a:pt x="493" y="1848"/>
                  </a:lnTo>
                  <a:lnTo>
                    <a:pt x="457" y="1835"/>
                  </a:lnTo>
                  <a:lnTo>
                    <a:pt x="419" y="1831"/>
                  </a:lnTo>
                  <a:lnTo>
                    <a:pt x="388" y="1827"/>
                  </a:lnTo>
                  <a:lnTo>
                    <a:pt x="352" y="1827"/>
                  </a:lnTo>
                  <a:lnTo>
                    <a:pt x="321" y="1831"/>
                  </a:lnTo>
                  <a:lnTo>
                    <a:pt x="289" y="1833"/>
                  </a:lnTo>
                  <a:lnTo>
                    <a:pt x="258" y="1837"/>
                  </a:lnTo>
                  <a:lnTo>
                    <a:pt x="226" y="1841"/>
                  </a:lnTo>
                  <a:lnTo>
                    <a:pt x="174" y="1841"/>
                  </a:lnTo>
                  <a:lnTo>
                    <a:pt x="141" y="1839"/>
                  </a:lnTo>
                  <a:lnTo>
                    <a:pt x="105" y="1831"/>
                  </a:lnTo>
                  <a:lnTo>
                    <a:pt x="80" y="1818"/>
                  </a:lnTo>
                  <a:lnTo>
                    <a:pt x="53" y="1797"/>
                  </a:lnTo>
                  <a:lnTo>
                    <a:pt x="34" y="1774"/>
                  </a:lnTo>
                  <a:lnTo>
                    <a:pt x="21" y="1749"/>
                  </a:lnTo>
                  <a:lnTo>
                    <a:pt x="6" y="1701"/>
                  </a:lnTo>
                  <a:lnTo>
                    <a:pt x="4" y="1651"/>
                  </a:lnTo>
                  <a:lnTo>
                    <a:pt x="2" y="1600"/>
                  </a:lnTo>
                  <a:lnTo>
                    <a:pt x="0" y="1538"/>
                  </a:lnTo>
                  <a:lnTo>
                    <a:pt x="4" y="1483"/>
                  </a:lnTo>
                  <a:lnTo>
                    <a:pt x="6" y="1425"/>
                  </a:lnTo>
                  <a:lnTo>
                    <a:pt x="9" y="1372"/>
                  </a:lnTo>
                  <a:lnTo>
                    <a:pt x="13" y="1318"/>
                  </a:lnTo>
                  <a:lnTo>
                    <a:pt x="19" y="1276"/>
                  </a:lnTo>
                  <a:lnTo>
                    <a:pt x="25" y="1230"/>
                  </a:lnTo>
                  <a:lnTo>
                    <a:pt x="34" y="1194"/>
                  </a:lnTo>
                  <a:lnTo>
                    <a:pt x="46" y="1171"/>
                  </a:lnTo>
                  <a:lnTo>
                    <a:pt x="65" y="1148"/>
                  </a:lnTo>
                  <a:lnTo>
                    <a:pt x="84" y="1133"/>
                  </a:lnTo>
                  <a:lnTo>
                    <a:pt x="109" y="1117"/>
                  </a:lnTo>
                  <a:lnTo>
                    <a:pt x="132" y="1112"/>
                  </a:lnTo>
                  <a:lnTo>
                    <a:pt x="162" y="1106"/>
                  </a:lnTo>
                  <a:lnTo>
                    <a:pt x="199" y="1104"/>
                  </a:lnTo>
                  <a:lnTo>
                    <a:pt x="233" y="1106"/>
                  </a:lnTo>
                  <a:lnTo>
                    <a:pt x="279" y="1112"/>
                  </a:lnTo>
                  <a:lnTo>
                    <a:pt x="319" y="1114"/>
                  </a:lnTo>
                  <a:lnTo>
                    <a:pt x="352" y="1117"/>
                  </a:lnTo>
                  <a:lnTo>
                    <a:pt x="398" y="1119"/>
                  </a:lnTo>
                  <a:lnTo>
                    <a:pt x="446" y="1112"/>
                  </a:lnTo>
                  <a:lnTo>
                    <a:pt x="486" y="1104"/>
                  </a:lnTo>
                  <a:lnTo>
                    <a:pt x="524" y="1089"/>
                  </a:lnTo>
                  <a:lnTo>
                    <a:pt x="549" y="1075"/>
                  </a:lnTo>
                  <a:lnTo>
                    <a:pt x="574" y="1052"/>
                  </a:lnTo>
                  <a:lnTo>
                    <a:pt x="593" y="1022"/>
                  </a:lnTo>
                  <a:lnTo>
                    <a:pt x="606" y="993"/>
                  </a:lnTo>
                  <a:lnTo>
                    <a:pt x="610" y="962"/>
                  </a:lnTo>
                  <a:lnTo>
                    <a:pt x="608" y="939"/>
                  </a:lnTo>
                  <a:lnTo>
                    <a:pt x="606" y="895"/>
                  </a:lnTo>
                  <a:lnTo>
                    <a:pt x="608" y="851"/>
                  </a:lnTo>
                  <a:lnTo>
                    <a:pt x="616" y="817"/>
                  </a:lnTo>
                  <a:lnTo>
                    <a:pt x="627" y="786"/>
                  </a:lnTo>
                  <a:lnTo>
                    <a:pt x="641" y="763"/>
                  </a:lnTo>
                  <a:lnTo>
                    <a:pt x="671" y="740"/>
                  </a:lnTo>
                  <a:lnTo>
                    <a:pt x="702" y="723"/>
                  </a:lnTo>
                  <a:lnTo>
                    <a:pt x="742" y="710"/>
                  </a:lnTo>
                  <a:lnTo>
                    <a:pt x="782" y="700"/>
                  </a:lnTo>
                  <a:lnTo>
                    <a:pt x="815" y="691"/>
                  </a:lnTo>
                  <a:lnTo>
                    <a:pt x="857" y="685"/>
                  </a:lnTo>
                  <a:lnTo>
                    <a:pt x="897" y="677"/>
                  </a:lnTo>
                  <a:lnTo>
                    <a:pt x="943" y="664"/>
                  </a:lnTo>
                  <a:lnTo>
                    <a:pt x="987" y="645"/>
                  </a:lnTo>
                  <a:lnTo>
                    <a:pt x="1025" y="616"/>
                  </a:lnTo>
                  <a:close/>
                </a:path>
              </a:pathLst>
            </a:custGeom>
            <a:solidFill>
              <a:srgbClr val="FFFF99"/>
            </a:solidFill>
            <a:ln w="269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44753" name="Text Box 17"/>
            <p:cNvSpPr txBox="1">
              <a:spLocks noChangeArrowheads="1"/>
            </p:cNvSpPr>
            <p:nvPr/>
          </p:nvSpPr>
          <p:spPr bwMode="auto">
            <a:xfrm>
              <a:off x="2472" y="2280"/>
              <a:ext cx="1125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sz="2400" b="1" u="sng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Berlin Sans FB" pitchFamily="34" charset="0"/>
                </a:rPr>
                <a:t>MARKETING MIX</a:t>
              </a:r>
              <a:endParaRPr lang="es-ES" sz="2400" b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endParaRPr>
            </a:p>
          </p:txBody>
        </p:sp>
      </p:grpSp>
      <p:sp>
        <p:nvSpPr>
          <p:cNvPr id="244754" name="AutoShape 1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MERCADO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44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44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244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2447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03779" name="Picture 3">
            <a:hlinkClick r:id="rId2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203780" name="Picture 4">
            <a:hlinkClick r:id="rId4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203781" name="Picture 5">
            <a:hlinkClick r:id="rId6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lum bright="50000" contrast="-50000"/>
          </a:blip>
          <a:srcRect/>
          <a:stretch>
            <a:fillRect/>
          </a:stretch>
        </p:blipFill>
        <p:spPr>
          <a:xfrm>
            <a:off x="3830638" y="2708275"/>
            <a:ext cx="1279525" cy="3024188"/>
          </a:xfrm>
          <a:ln/>
        </p:spPr>
      </p:pic>
      <p:pic>
        <p:nvPicPr>
          <p:cNvPr id="203782" name="Picture 6"/>
          <p:cNvPicPr>
            <a:picLocks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2457450" y="2781300"/>
            <a:ext cx="1344613" cy="2952750"/>
          </a:xfrm>
          <a:noFill/>
          <a:ln/>
        </p:spPr>
      </p:pic>
      <p:pic>
        <p:nvPicPr>
          <p:cNvPr id="203783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4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5" name="Picture 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9010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268288" y="0"/>
          <a:ext cx="6443662" cy="1643063"/>
        </p:xfrm>
        <a:graphic>
          <a:graphicData uri="http://schemas.openxmlformats.org/presentationml/2006/ole">
            <p:oleObj spid="_x0000_s299010" name="Imagen de mapa de bits" r:id="rId3" imgW="6200000" imgH="1580952" progId="Paint.Picture">
              <p:embed/>
            </p:oleObj>
          </a:graphicData>
        </a:graphic>
      </p:graphicFrame>
      <p:graphicFrame>
        <p:nvGraphicFramePr>
          <p:cNvPr id="299011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7618413" y="0"/>
          <a:ext cx="2195512" cy="1606550"/>
        </p:xfrm>
        <a:graphic>
          <a:graphicData uri="http://schemas.openxmlformats.org/presentationml/2006/ole">
            <p:oleObj spid="_x0000_s299011" name="Imagen de mapa de bits" r:id="rId4" imgW="4933333" imgH="3610479" progId="Paint.Picture">
              <p:embed/>
            </p:oleObj>
          </a:graphicData>
        </a:graphic>
      </p:graphicFrame>
      <p:sp>
        <p:nvSpPr>
          <p:cNvPr id="299022" name="Text Box 14"/>
          <p:cNvSpPr txBox="1">
            <a:spLocks noChangeArrowheads="1"/>
          </p:cNvSpPr>
          <p:nvPr/>
        </p:nvSpPr>
        <p:spPr bwMode="auto">
          <a:xfrm>
            <a:off x="584200" y="1773238"/>
            <a:ext cx="67087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800" b="1" i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PROYECTO</a:t>
            </a:r>
            <a:endParaRPr lang="es-EC" sz="4800" b="1" i="1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9023" name="Text Box 15"/>
          <p:cNvSpPr txBox="1">
            <a:spLocks noChangeArrowheads="1"/>
          </p:cNvSpPr>
          <p:nvPr/>
        </p:nvSpPr>
        <p:spPr bwMode="auto">
          <a:xfrm>
            <a:off x="4719638" y="2389188"/>
            <a:ext cx="21859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800" b="1" i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</a:t>
            </a:r>
            <a:endParaRPr lang="es-EC" sz="4800" b="1" i="1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9024" name="Text Box 16"/>
          <p:cNvSpPr txBox="1">
            <a:spLocks noChangeArrowheads="1"/>
          </p:cNvSpPr>
          <p:nvPr/>
        </p:nvSpPr>
        <p:spPr bwMode="auto">
          <a:xfrm>
            <a:off x="5888038" y="3213100"/>
            <a:ext cx="4017962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4800" b="1" i="1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INVERSIÓN</a:t>
            </a:r>
            <a:endParaRPr lang="es-EC" sz="4800" b="1" i="1"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99041" name="Group 33"/>
          <p:cNvGrpSpPr>
            <a:grpSpLocks/>
          </p:cNvGrpSpPr>
          <p:nvPr/>
        </p:nvGrpSpPr>
        <p:grpSpPr bwMode="auto">
          <a:xfrm>
            <a:off x="193675" y="4724400"/>
            <a:ext cx="9478963" cy="1457325"/>
            <a:chOff x="113" y="2976"/>
            <a:chExt cx="5511" cy="918"/>
          </a:xfrm>
        </p:grpSpPr>
        <p:pic>
          <p:nvPicPr>
            <p:cNvPr id="299031" name="Picture 23" descr="c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13" y="3146"/>
              <a:ext cx="555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9032" name="Picture 24" descr="a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2" y="3088"/>
              <a:ext cx="600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9033" name="Picture 25" descr="s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222" y="3088"/>
              <a:ext cx="489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9034" name="Picture 26" descr="c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6" y="3032"/>
              <a:ext cx="554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9035" name="Picture 27" descr="o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258" y="3088"/>
              <a:ext cx="555" cy="749"/>
            </a:xfrm>
            <a:prstGeom prst="rect">
              <a:avLst/>
            </a:prstGeom>
            <a:noFill/>
          </p:spPr>
        </p:pic>
        <p:pic>
          <p:nvPicPr>
            <p:cNvPr id="299036" name="Picture 28" descr="o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069" y="3032"/>
              <a:ext cx="555" cy="748"/>
            </a:xfrm>
            <a:prstGeom prst="rect">
              <a:avLst/>
            </a:prstGeom>
            <a:noFill/>
          </p:spPr>
        </p:pic>
        <p:pic>
          <p:nvPicPr>
            <p:cNvPr id="299037" name="Picture 29" descr="v"/>
            <p:cNvPicPr>
              <a:picLocks noChangeAspect="1" noChangeArrowheads="1" noCrop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887" y="3076"/>
              <a:ext cx="555" cy="748"/>
            </a:xfrm>
            <a:prstGeom prst="rect">
              <a:avLst/>
            </a:prstGeom>
            <a:noFill/>
          </p:spPr>
        </p:pic>
        <p:pic>
          <p:nvPicPr>
            <p:cNvPr id="299038" name="Picture 30" descr="i"/>
            <p:cNvPicPr>
              <a:picLocks noChangeAspect="1" noChangeArrowheads="1" noCrop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442" y="2976"/>
              <a:ext cx="391" cy="748"/>
            </a:xfrm>
            <a:prstGeom prst="rect">
              <a:avLst/>
            </a:prstGeom>
            <a:noFill/>
          </p:spPr>
        </p:pic>
        <p:pic>
          <p:nvPicPr>
            <p:cNvPr id="299039" name="Picture 31" descr="t"/>
            <p:cNvPicPr>
              <a:picLocks noChangeAspect="1" noChangeArrowheads="1" noCrop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940" y="3020"/>
              <a:ext cx="489" cy="748"/>
            </a:xfrm>
            <a:prstGeom prst="rect">
              <a:avLst/>
            </a:prstGeom>
            <a:noFill/>
          </p:spPr>
        </p:pic>
        <p:pic>
          <p:nvPicPr>
            <p:cNvPr id="299040" name="Picture 32" descr="r"/>
            <p:cNvPicPr>
              <a:picLocks noChangeAspect="1" noChangeArrowheads="1" noCrop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469" y="3020"/>
              <a:ext cx="600" cy="74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00"/>
                            </p:stCondLst>
                            <p:childTnLst>
                              <p:par>
                                <p:cTn id="12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990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6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99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99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2" grpId="0"/>
      <p:bldP spid="299023" grpId="0"/>
      <p:bldP spid="2990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0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52513" y="515938"/>
            <a:ext cx="8540750" cy="1257300"/>
          </a:xfrm>
          <a:noFill/>
          <a:ln/>
        </p:spPr>
      </p:pic>
      <p:pic>
        <p:nvPicPr>
          <p:cNvPr id="316522" name="Picture 106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549275"/>
            <a:ext cx="1558925" cy="6308725"/>
          </a:xfrm>
          <a:noFill/>
          <a:ln/>
        </p:spPr>
      </p:pic>
      <p:pic>
        <p:nvPicPr>
          <p:cNvPr id="320667" name="Picture 1179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614613" y="1773238"/>
            <a:ext cx="6940550" cy="5083175"/>
          </a:xfrm>
          <a:noFill/>
          <a:ln/>
        </p:spPr>
      </p:pic>
      <p:sp>
        <p:nvSpPr>
          <p:cNvPr id="316525" name="AutoShape 109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20670" name="Picture 1182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2613025" y="549275"/>
            <a:ext cx="5226050" cy="1196975"/>
          </a:xfrm>
          <a:noFill/>
          <a:ln/>
        </p:spPr>
      </p:pic>
      <p:pic>
        <p:nvPicPr>
          <p:cNvPr id="320734" name="Picture 124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52513" y="1773238"/>
            <a:ext cx="1560512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6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06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07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206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206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2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2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5829" name="Rectangle 5"/>
          <p:cNvSpPr>
            <a:spLocks noChangeArrowheads="1"/>
          </p:cNvSpPr>
          <p:nvPr/>
        </p:nvSpPr>
        <p:spPr bwMode="auto">
          <a:xfrm>
            <a:off x="1104900" y="260350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MATRIZ LEOPOLD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05831" name="Picture 7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1081088"/>
            <a:ext cx="8582025" cy="57769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4803" name="Rectangle 3"/>
          <p:cNvSpPr>
            <a:spLocks noChangeArrowheads="1"/>
          </p:cNvSpPr>
          <p:nvPr/>
        </p:nvSpPr>
        <p:spPr bwMode="auto">
          <a:xfrm>
            <a:off x="1104900" y="260350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MATRIZ LEOPOLD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sp>
        <p:nvSpPr>
          <p:cNvPr id="204806" name="Rectangle 6"/>
          <p:cNvSpPr>
            <a:spLocks noChangeArrowheads="1"/>
          </p:cNvSpPr>
          <p:nvPr/>
        </p:nvSpPr>
        <p:spPr bwMode="auto">
          <a:xfrm>
            <a:off x="1209675" y="1484313"/>
            <a:ext cx="3579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IMPACTOS POSITIVOS</a:t>
            </a:r>
            <a:r>
              <a:rPr lang="es-EC"/>
              <a:t> </a:t>
            </a:r>
          </a:p>
        </p:txBody>
      </p:sp>
      <p:sp>
        <p:nvSpPr>
          <p:cNvPr id="204807" name="Rectangle 7"/>
          <p:cNvSpPr>
            <a:spLocks noChangeArrowheads="1"/>
          </p:cNvSpPr>
          <p:nvPr/>
        </p:nvSpPr>
        <p:spPr bwMode="auto">
          <a:xfrm>
            <a:off x="5421313" y="1484313"/>
            <a:ext cx="367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IMPACTOS NEGATIVOS</a:t>
            </a:r>
            <a:endParaRPr lang="es-EC"/>
          </a:p>
        </p:txBody>
      </p:sp>
      <p:pic>
        <p:nvPicPr>
          <p:cNvPr id="205800" name="Picture 1000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07088" y="2060575"/>
            <a:ext cx="2868612" cy="4525963"/>
          </a:xfrm>
          <a:noFill/>
          <a:ln/>
        </p:spPr>
      </p:pic>
      <p:pic>
        <p:nvPicPr>
          <p:cNvPr id="205802" name="Picture 1002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614488" y="2060575"/>
            <a:ext cx="2868612" cy="45259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6855" name="Rectangle 7"/>
          <p:cNvSpPr>
            <a:spLocks noChangeArrowheads="1"/>
          </p:cNvSpPr>
          <p:nvPr/>
        </p:nvSpPr>
        <p:spPr bwMode="auto">
          <a:xfrm>
            <a:off x="1104900" y="260350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MATRIZ LEOPOLD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06857" name="Picture 9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1196975"/>
            <a:ext cx="8502650" cy="56610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1104900" y="260350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ANÁLISIS ESTADÍSTICO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1476375" y="1557338"/>
            <a:ext cx="5546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Análisis estadístico de las columnas</a:t>
            </a:r>
            <a:r>
              <a:rPr lang="es-EC"/>
              <a:t> </a:t>
            </a:r>
          </a:p>
        </p:txBody>
      </p:sp>
      <p:sp>
        <p:nvSpPr>
          <p:cNvPr id="207877" name="Rectangle 5"/>
          <p:cNvSpPr>
            <a:spLocks noChangeArrowheads="1"/>
          </p:cNvSpPr>
          <p:nvPr/>
        </p:nvSpPr>
        <p:spPr bwMode="auto">
          <a:xfrm>
            <a:off x="1463675" y="4051300"/>
            <a:ext cx="473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Análisis estadístico de las filas</a:t>
            </a:r>
            <a:r>
              <a:rPr lang="es-EC"/>
              <a:t> </a:t>
            </a:r>
          </a:p>
        </p:txBody>
      </p:sp>
      <p:sp>
        <p:nvSpPr>
          <p:cNvPr id="207878" name="Rectangle 6"/>
          <p:cNvSpPr>
            <a:spLocks noChangeArrowheads="1"/>
          </p:cNvSpPr>
          <p:nvPr/>
        </p:nvSpPr>
        <p:spPr bwMode="auto">
          <a:xfrm>
            <a:off x="2298700" y="2286000"/>
            <a:ext cx="49704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marL="182563" indent="-182563" algn="just">
              <a:buFontTx/>
              <a:buChar char="•"/>
            </a:pPr>
            <a:r>
              <a:rPr lang="es-ES" sz="2000"/>
              <a:t>Media = 16,77</a:t>
            </a:r>
          </a:p>
          <a:p>
            <a:pPr marL="182563" indent="-182563" algn="just">
              <a:buFontTx/>
              <a:buChar char="•"/>
            </a:pPr>
            <a:r>
              <a:rPr lang="es-ES" sz="2000"/>
              <a:t>Desviación estándar = 41,34</a:t>
            </a:r>
          </a:p>
          <a:p>
            <a:pPr marL="182563" indent="-182563" algn="just">
              <a:buFontTx/>
              <a:buChar char="•"/>
            </a:pPr>
            <a:r>
              <a:rPr lang="es-ES" sz="2000"/>
              <a:t>Rango de la media = -24,57 hasta 58,11 </a:t>
            </a:r>
            <a:endParaRPr lang="es-EC" sz="2000"/>
          </a:p>
          <a:p>
            <a:pPr marL="182563" indent="-182563" algn="just" eaLnBrk="0" hangingPunct="0">
              <a:buFontTx/>
              <a:buChar char="•"/>
            </a:pPr>
            <a:endParaRPr lang="es-EC" sz="2000"/>
          </a:p>
        </p:txBody>
      </p:sp>
      <p:sp>
        <p:nvSpPr>
          <p:cNvPr id="207879" name="Rectangle 7"/>
          <p:cNvSpPr>
            <a:spLocks noChangeArrowheads="1"/>
          </p:cNvSpPr>
          <p:nvPr/>
        </p:nvSpPr>
        <p:spPr bwMode="auto">
          <a:xfrm>
            <a:off x="2282825" y="4797425"/>
            <a:ext cx="5405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182563" algn="just">
              <a:buFontTx/>
              <a:buChar char="•"/>
            </a:pPr>
            <a:r>
              <a:rPr lang="es-ES" sz="2000"/>
              <a:t>Media = 13,72</a:t>
            </a:r>
          </a:p>
          <a:p>
            <a:pPr indent="182563" algn="just">
              <a:buFontTx/>
              <a:buChar char="•"/>
            </a:pPr>
            <a:r>
              <a:rPr lang="es-ES" sz="2000"/>
              <a:t>Desviación estándar = 70,70</a:t>
            </a:r>
          </a:p>
          <a:p>
            <a:pPr indent="182563" algn="just">
              <a:buFontTx/>
              <a:buChar char="•"/>
            </a:pPr>
            <a:r>
              <a:rPr lang="es-ES" sz="2000"/>
              <a:t>Rango de la media = -56,98 hasta 84,42</a:t>
            </a:r>
            <a:endParaRPr lang="es-EC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8899" name="Rectangle 3"/>
          <p:cNvSpPr>
            <a:spLocks noChangeArrowheads="1"/>
          </p:cNvSpPr>
          <p:nvPr/>
        </p:nvSpPr>
        <p:spPr bwMode="auto">
          <a:xfrm>
            <a:off x="1104900" y="260350"/>
            <a:ext cx="8293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EVALUACIÓN GRÁFICA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1674813" y="2246313"/>
            <a:ext cx="3121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" sz="2400" b="1"/>
              <a:t>Interacciones de la Matriz Leopold</a:t>
            </a:r>
            <a:r>
              <a:rPr lang="es-EC"/>
              <a:t> </a:t>
            </a:r>
          </a:p>
        </p:txBody>
      </p:sp>
      <p:sp>
        <p:nvSpPr>
          <p:cNvPr id="208901" name="Rectangle 5"/>
          <p:cNvSpPr>
            <a:spLocks noChangeArrowheads="1"/>
          </p:cNvSpPr>
          <p:nvPr/>
        </p:nvSpPr>
        <p:spPr bwMode="auto">
          <a:xfrm>
            <a:off x="1677988" y="4618038"/>
            <a:ext cx="29638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" sz="2400" b="1"/>
              <a:t>Dispersión de las interacciones identificadas</a:t>
            </a:r>
            <a:endParaRPr lang="es-EC"/>
          </a:p>
        </p:txBody>
      </p:sp>
      <p:pic>
        <p:nvPicPr>
          <p:cNvPr id="208904" name="Picture 8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48288" y="4060825"/>
            <a:ext cx="3973512" cy="2536825"/>
          </a:xfrm>
          <a:noFill/>
          <a:ln/>
        </p:spPr>
      </p:pic>
      <p:pic>
        <p:nvPicPr>
          <p:cNvPr id="208908" name="Picture 12"/>
          <p:cNvPicPr>
            <a:picLocks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343525" y="1268413"/>
            <a:ext cx="3978275" cy="278606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99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DE MEDIO AMBIENTE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476375" y="333375"/>
            <a:ext cx="3263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Medidas Preventivas</a:t>
            </a:r>
            <a:r>
              <a:rPr lang="es-EC"/>
              <a:t> </a:t>
            </a:r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1470025" y="3643313"/>
            <a:ext cx="349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Medidas de Mitigación</a:t>
            </a:r>
            <a:r>
              <a:rPr lang="es-EC"/>
              <a:t> </a:t>
            </a:r>
          </a:p>
        </p:txBody>
      </p:sp>
      <p:sp>
        <p:nvSpPr>
          <p:cNvPr id="272390" name="Rectangle 6"/>
          <p:cNvSpPr>
            <a:spLocks noChangeArrowheads="1"/>
          </p:cNvSpPr>
          <p:nvPr/>
        </p:nvSpPr>
        <p:spPr bwMode="auto">
          <a:xfrm>
            <a:off x="1520825" y="765175"/>
            <a:ext cx="7723188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182563" indent="-182563" algn="just">
              <a:buFontTx/>
              <a:buChar char="•"/>
            </a:pPr>
            <a:r>
              <a:rPr lang="es-ES"/>
              <a:t> Selección de los materiales de desechos.</a:t>
            </a:r>
          </a:p>
          <a:p>
            <a:pPr marL="182563" indent="-182563" algn="just">
              <a:buFontTx/>
              <a:buChar char="•"/>
            </a:pPr>
            <a:r>
              <a:rPr lang="es-ES"/>
              <a:t> Diseño adecuado de los sistemas de producción.</a:t>
            </a:r>
          </a:p>
          <a:p>
            <a:pPr marL="182563" indent="-182563" algn="just">
              <a:buFontTx/>
              <a:buChar char="•"/>
            </a:pPr>
            <a:r>
              <a:rPr lang="es-ES"/>
              <a:t> Crear procedimientos y normas para el mantenimiento de los equipos. del sistema de producción.</a:t>
            </a:r>
          </a:p>
          <a:p>
            <a:pPr marL="182563" indent="-182563" algn="just">
              <a:buFontTx/>
              <a:buChar char="•"/>
            </a:pPr>
            <a:r>
              <a:rPr lang="es-ES"/>
              <a:t> Crear un sistema de almacenamiento y manejo adecuado de la materia prima.</a:t>
            </a:r>
          </a:p>
          <a:p>
            <a:pPr marL="182563" indent="-182563" algn="just">
              <a:buFontTx/>
              <a:buChar char="•"/>
            </a:pPr>
            <a:r>
              <a:rPr lang="es-ES"/>
              <a:t> Establecer programas de educación ambiental para los trabajadores y funcionarios de la empresa.</a:t>
            </a:r>
          </a:p>
          <a:p>
            <a:pPr marL="182563" indent="-182563" algn="just">
              <a:buFontTx/>
              <a:buChar char="•"/>
            </a:pPr>
            <a:r>
              <a:rPr lang="es-ES"/>
              <a:t> Establecer programas de educación ambiental para la comunidad.</a:t>
            </a:r>
            <a:endParaRPr lang="es-EC" sz="2000"/>
          </a:p>
        </p:txBody>
      </p:sp>
      <p:sp>
        <p:nvSpPr>
          <p:cNvPr id="272392" name="Rectangle 8"/>
          <p:cNvSpPr>
            <a:spLocks noChangeArrowheads="1"/>
          </p:cNvSpPr>
          <p:nvPr/>
        </p:nvSpPr>
        <p:spPr bwMode="auto">
          <a:xfrm>
            <a:off x="1520825" y="4221163"/>
            <a:ext cx="37433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es-ES"/>
              <a:t> Colocar cestos de colores, para obtener el reciclaje de nuestro material.</a:t>
            </a:r>
          </a:p>
          <a:p>
            <a:pPr algn="just">
              <a:buFontTx/>
              <a:buChar char="•"/>
            </a:pPr>
            <a:r>
              <a:rPr lang="es-ES"/>
              <a:t> Protección de los obreros y operadores dotándoles de cascos, mascarillas, botas, etc.</a:t>
            </a:r>
          </a:p>
        </p:txBody>
      </p:sp>
      <p:pic>
        <p:nvPicPr>
          <p:cNvPr id="272393" name="Picture 9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699125" y="3451225"/>
            <a:ext cx="3362325" cy="2930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141315" name="Picture 3">
            <a:hlinkClick r:id="rId2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141316" name="Picture 4">
            <a:hlinkClick r:id="rId4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141317" name="Picture 5">
            <a:hlinkClick r:id="rId6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/>
          <a:srcRect/>
          <a:stretch>
            <a:fillRect/>
          </a:stretch>
        </p:blipFill>
        <p:spPr>
          <a:xfrm>
            <a:off x="3627438" y="2708275"/>
            <a:ext cx="1279525" cy="3024188"/>
          </a:xfrm>
          <a:ln/>
        </p:spPr>
      </p:pic>
      <p:pic>
        <p:nvPicPr>
          <p:cNvPr id="141318" name="Picture 6">
            <a:hlinkClick r:id="rId8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9">
            <a:lum bright="50000" contrast="-50000"/>
          </a:blip>
          <a:srcRect/>
          <a:stretch>
            <a:fillRect/>
          </a:stretch>
        </p:blipFill>
        <p:spPr>
          <a:xfrm>
            <a:off x="2359025" y="2781300"/>
            <a:ext cx="1346200" cy="2952750"/>
          </a:xfrm>
          <a:ln/>
        </p:spPr>
      </p:pic>
      <p:pic>
        <p:nvPicPr>
          <p:cNvPr id="141319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320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1321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42347" name="Rectangle 11"/>
          <p:cNvSpPr>
            <a:spLocks noChangeArrowheads="1"/>
          </p:cNvSpPr>
          <p:nvPr/>
        </p:nvSpPr>
        <p:spPr bwMode="auto">
          <a:xfrm>
            <a:off x="1568450" y="1268413"/>
            <a:ext cx="78787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s-ES" sz="2400" b="1"/>
              <a:t>Demanda de casco de CRIDESA - 2004</a:t>
            </a:r>
            <a:r>
              <a:rPr lang="es-EC" sz="2400"/>
              <a:t> </a:t>
            </a:r>
          </a:p>
        </p:txBody>
      </p:sp>
      <p:pic>
        <p:nvPicPr>
          <p:cNvPr id="142348" name="Picture 12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8088" y="1989138"/>
            <a:ext cx="8191500" cy="1819275"/>
          </a:xfrm>
          <a:noFill/>
          <a:ln/>
        </p:spPr>
      </p:pic>
      <p:sp>
        <p:nvSpPr>
          <p:cNvPr id="142351" name="Rectangle 15"/>
          <p:cNvSpPr>
            <a:spLocks noChangeArrowheads="1"/>
          </p:cNvSpPr>
          <p:nvPr/>
        </p:nvSpPr>
        <p:spPr bwMode="auto">
          <a:xfrm>
            <a:off x="1285875" y="404813"/>
            <a:ext cx="78803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s-EC" sz="4000" b="1"/>
              <a:t>ESTIMACIÓN DE COSTOS</a:t>
            </a:r>
          </a:p>
        </p:txBody>
      </p:sp>
      <p:sp>
        <p:nvSpPr>
          <p:cNvPr id="142353" name="Rectangle 17"/>
          <p:cNvSpPr>
            <a:spLocks noGrp="1" noChangeArrowheads="1"/>
          </p:cNvSpPr>
          <p:nvPr>
            <p:ph type="title"/>
          </p:nvPr>
        </p:nvSpPr>
        <p:spPr>
          <a:xfrm>
            <a:off x="1497013" y="4292600"/>
            <a:ext cx="7332662" cy="566738"/>
          </a:xfrm>
          <a:noFill/>
          <a:ln/>
        </p:spPr>
        <p:txBody>
          <a:bodyPr/>
          <a:lstStyle/>
          <a:p>
            <a:r>
              <a:rPr lang="es-ES" sz="2400" b="1"/>
              <a:t>Participación de la demanda CRIDESA - 2004</a:t>
            </a:r>
            <a:r>
              <a:rPr lang="es-EC" sz="2400"/>
              <a:t> </a:t>
            </a:r>
          </a:p>
        </p:txBody>
      </p:sp>
      <p:pic>
        <p:nvPicPr>
          <p:cNvPr id="142354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650" y="5013325"/>
            <a:ext cx="81899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title"/>
          </p:nvPr>
        </p:nvSpPr>
        <p:spPr>
          <a:xfrm>
            <a:off x="584200" y="404813"/>
            <a:ext cx="8915400" cy="796925"/>
          </a:xfrm>
        </p:spPr>
        <p:txBody>
          <a:bodyPr/>
          <a:lstStyle/>
          <a:p>
            <a:r>
              <a:rPr lang="es-ES" sz="4000" b="1"/>
              <a:t>CASCOVITRO</a:t>
            </a:r>
            <a:endParaRPr lang="es-EC" sz="4000" b="1"/>
          </a:p>
        </p:txBody>
      </p:sp>
      <p:pic>
        <p:nvPicPr>
          <p:cNvPr id="150534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159125" y="2492375"/>
            <a:ext cx="4133850" cy="3630613"/>
          </a:xfrm>
          <a:noFill/>
          <a:ln/>
        </p:spPr>
      </p:pic>
      <p:sp>
        <p:nvSpPr>
          <p:cNvPr id="150533" name="Rectangle 5"/>
          <p:cNvSpPr>
            <a:spLocks noChangeArrowheads="1"/>
          </p:cNvSpPr>
          <p:nvPr/>
        </p:nvSpPr>
        <p:spPr bwMode="auto">
          <a:xfrm>
            <a:off x="2066925" y="1773238"/>
            <a:ext cx="578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Producción estimada para el proyecto</a:t>
            </a:r>
            <a:r>
              <a:rPr lang="es-EC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83" name="Group 27"/>
          <p:cNvGrpSpPr>
            <a:grpSpLocks/>
          </p:cNvGrpSpPr>
          <p:nvPr/>
        </p:nvGrpSpPr>
        <p:grpSpPr bwMode="auto">
          <a:xfrm>
            <a:off x="350838" y="1557338"/>
            <a:ext cx="3854450" cy="1824037"/>
            <a:chOff x="204" y="981"/>
            <a:chExt cx="2241" cy="1149"/>
          </a:xfrm>
        </p:grpSpPr>
        <p:sp>
          <p:nvSpPr>
            <p:cNvPr id="45060" name="AutoShape 4"/>
            <p:cNvSpPr>
              <a:spLocks noChangeArrowheads="1"/>
            </p:cNvSpPr>
            <p:nvPr/>
          </p:nvSpPr>
          <p:spPr bwMode="auto">
            <a:xfrm rot="13500000">
              <a:off x="1906" y="1592"/>
              <a:ext cx="605" cy="472"/>
            </a:xfrm>
            <a:prstGeom prst="rightArrow">
              <a:avLst>
                <a:gd name="adj1" fmla="val 50000"/>
                <a:gd name="adj2" fmla="val 32044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061" name="AutoShape 5"/>
            <p:cNvSpPr>
              <a:spLocks noChangeArrowheads="1"/>
            </p:cNvSpPr>
            <p:nvPr/>
          </p:nvSpPr>
          <p:spPr bwMode="auto">
            <a:xfrm>
              <a:off x="204" y="981"/>
              <a:ext cx="1465" cy="968"/>
            </a:xfrm>
            <a:prstGeom prst="bevel">
              <a:avLst>
                <a:gd name="adj" fmla="val 12500"/>
              </a:avLst>
            </a:prstGeom>
            <a:solidFill>
              <a:srgbClr val="FFFF99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MX" sz="1900" b="1">
                  <a:solidFill>
                    <a:srgbClr val="000000"/>
                  </a:solidFill>
                </a:rPr>
                <a:t>DEFINICIÓN</a:t>
              </a:r>
              <a:endParaRPr lang="es-ES" sz="19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5062" name="Group 6"/>
          <p:cNvGrpSpPr>
            <a:grpSpLocks/>
          </p:cNvGrpSpPr>
          <p:nvPr/>
        </p:nvGrpSpPr>
        <p:grpSpPr bwMode="auto">
          <a:xfrm>
            <a:off x="271463" y="3429000"/>
            <a:ext cx="3838575" cy="1536700"/>
            <a:chOff x="336" y="2160"/>
            <a:chExt cx="2054" cy="968"/>
          </a:xfrm>
        </p:grpSpPr>
        <p:sp>
          <p:nvSpPr>
            <p:cNvPr id="45063" name="AutoShape 7"/>
            <p:cNvSpPr>
              <a:spLocks noChangeArrowheads="1"/>
            </p:cNvSpPr>
            <p:nvPr/>
          </p:nvSpPr>
          <p:spPr bwMode="auto">
            <a:xfrm rot="10800000">
              <a:off x="1785" y="2190"/>
              <a:ext cx="605" cy="404"/>
            </a:xfrm>
            <a:prstGeom prst="rightArrow">
              <a:avLst>
                <a:gd name="adj1" fmla="val 50000"/>
                <a:gd name="adj2" fmla="val 37438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064" name="AutoShape 8"/>
            <p:cNvSpPr>
              <a:spLocks noChangeArrowheads="1"/>
            </p:cNvSpPr>
            <p:nvPr/>
          </p:nvSpPr>
          <p:spPr bwMode="auto">
            <a:xfrm>
              <a:off x="336" y="2160"/>
              <a:ext cx="1379" cy="968"/>
            </a:xfrm>
            <a:prstGeom prst="bevel">
              <a:avLst>
                <a:gd name="adj" fmla="val 12500"/>
              </a:avLst>
            </a:prstGeom>
            <a:solidFill>
              <a:srgbClr val="00CCFF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s-MX" sz="1900" b="1">
                  <a:solidFill>
                    <a:srgbClr val="000000"/>
                  </a:solidFill>
                </a:rPr>
                <a:t>COMPONENTES</a:t>
              </a:r>
              <a:endParaRPr lang="es-ES" sz="19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5068" name="Group 12"/>
          <p:cNvGrpSpPr>
            <a:grpSpLocks/>
          </p:cNvGrpSpPr>
          <p:nvPr/>
        </p:nvGrpSpPr>
        <p:grpSpPr bwMode="auto">
          <a:xfrm>
            <a:off x="5732463" y="3429000"/>
            <a:ext cx="3665537" cy="1536700"/>
            <a:chOff x="3333" y="2160"/>
            <a:chExt cx="2043" cy="968"/>
          </a:xfrm>
        </p:grpSpPr>
        <p:sp>
          <p:nvSpPr>
            <p:cNvPr id="45069" name="AutoShape 13"/>
            <p:cNvSpPr>
              <a:spLocks noChangeArrowheads="1"/>
            </p:cNvSpPr>
            <p:nvPr/>
          </p:nvSpPr>
          <p:spPr bwMode="auto">
            <a:xfrm>
              <a:off x="3333" y="2208"/>
              <a:ext cx="605" cy="404"/>
            </a:xfrm>
            <a:prstGeom prst="rightArrow">
              <a:avLst>
                <a:gd name="adj1" fmla="val 50000"/>
                <a:gd name="adj2" fmla="val 37438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070" name="AutoShape 14"/>
            <p:cNvSpPr>
              <a:spLocks noChangeArrowheads="1"/>
            </p:cNvSpPr>
            <p:nvPr/>
          </p:nvSpPr>
          <p:spPr bwMode="auto">
            <a:xfrm>
              <a:off x="3997" y="2160"/>
              <a:ext cx="1379" cy="968"/>
            </a:xfrm>
            <a:prstGeom prst="bevel">
              <a:avLst>
                <a:gd name="adj" fmla="val 12500"/>
              </a:avLst>
            </a:prstGeom>
            <a:solidFill>
              <a:srgbClr val="0099CC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MX" sz="1700" b="1">
                  <a:solidFill>
                    <a:srgbClr val="000000"/>
                  </a:solidFill>
                </a:rPr>
                <a:t>DEFINICIÓN DE </a:t>
              </a:r>
            </a:p>
            <a:p>
              <a:pPr algn="ctr"/>
              <a:r>
                <a:rPr lang="es-MX" sz="1700" b="1">
                  <a:solidFill>
                    <a:srgbClr val="000000"/>
                  </a:solidFill>
                </a:rPr>
                <a:t>CALCIN</a:t>
              </a:r>
              <a:endParaRPr lang="es-ES" sz="17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5071" name="Group 15"/>
          <p:cNvGrpSpPr>
            <a:grpSpLocks/>
          </p:cNvGrpSpPr>
          <p:nvPr/>
        </p:nvGrpSpPr>
        <p:grpSpPr bwMode="auto">
          <a:xfrm>
            <a:off x="5532438" y="1587500"/>
            <a:ext cx="3865562" cy="1754188"/>
            <a:chOff x="3217" y="1000"/>
            <a:chExt cx="2155" cy="1105"/>
          </a:xfrm>
        </p:grpSpPr>
        <p:sp>
          <p:nvSpPr>
            <p:cNvPr id="45072" name="AutoShape 16"/>
            <p:cNvSpPr>
              <a:spLocks noChangeArrowheads="1"/>
            </p:cNvSpPr>
            <p:nvPr/>
          </p:nvSpPr>
          <p:spPr bwMode="auto">
            <a:xfrm rot="-2968942">
              <a:off x="3137" y="1580"/>
              <a:ext cx="605" cy="445"/>
            </a:xfrm>
            <a:prstGeom prst="rightArrow">
              <a:avLst>
                <a:gd name="adj1" fmla="val 50000"/>
                <a:gd name="adj2" fmla="val 3398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45073" name="AutoShape 17"/>
            <p:cNvSpPr>
              <a:spLocks noChangeArrowheads="1"/>
            </p:cNvSpPr>
            <p:nvPr/>
          </p:nvSpPr>
          <p:spPr bwMode="auto">
            <a:xfrm>
              <a:off x="3993" y="1000"/>
              <a:ext cx="1379" cy="968"/>
            </a:xfrm>
            <a:prstGeom prst="bevel">
              <a:avLst>
                <a:gd name="adj" fmla="val 12500"/>
              </a:avLst>
            </a:prstGeom>
            <a:solidFill>
              <a:srgbClr val="A2EC88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r>
                <a:rPr lang="es-MX" sz="1600" b="1">
                  <a:solidFill>
                    <a:srgbClr val="000000"/>
                  </a:solidFill>
                </a:rPr>
                <a:t> RECICLAJE</a:t>
              </a:r>
              <a:endParaRPr lang="es-ES" sz="16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45074" name="Group 18"/>
          <p:cNvGrpSpPr>
            <a:grpSpLocks/>
          </p:cNvGrpSpPr>
          <p:nvPr/>
        </p:nvGrpSpPr>
        <p:grpSpPr bwMode="auto">
          <a:xfrm>
            <a:off x="350838" y="4221163"/>
            <a:ext cx="4090987" cy="2560637"/>
            <a:chOff x="349" y="2666"/>
            <a:chExt cx="2234" cy="1606"/>
          </a:xfrm>
        </p:grpSpPr>
        <p:sp>
          <p:nvSpPr>
            <p:cNvPr id="45075" name="AutoShape 19"/>
            <p:cNvSpPr>
              <a:spLocks noChangeArrowheads="1"/>
            </p:cNvSpPr>
            <p:nvPr/>
          </p:nvSpPr>
          <p:spPr bwMode="auto">
            <a:xfrm>
              <a:off x="349" y="3304"/>
              <a:ext cx="1379" cy="968"/>
            </a:xfrm>
            <a:prstGeom prst="bevel">
              <a:avLst>
                <a:gd name="adj" fmla="val 12500"/>
              </a:avLst>
            </a:prstGeom>
            <a:solidFill>
              <a:srgbClr val="FF99CC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s-MX" sz="1900" b="1">
                  <a:solidFill>
                    <a:srgbClr val="000000"/>
                  </a:solidFill>
                </a:rPr>
                <a:t>UTILIDAD</a:t>
              </a:r>
              <a:endParaRPr lang="es-ES" sz="1900" b="1">
                <a:solidFill>
                  <a:srgbClr val="000000"/>
                </a:solidFill>
              </a:endParaRPr>
            </a:p>
          </p:txBody>
        </p:sp>
        <p:sp>
          <p:nvSpPr>
            <p:cNvPr id="45076" name="AutoShape 20"/>
            <p:cNvSpPr>
              <a:spLocks noChangeArrowheads="1"/>
            </p:cNvSpPr>
            <p:nvPr/>
          </p:nvSpPr>
          <p:spPr bwMode="auto">
            <a:xfrm rot="8460000">
              <a:off x="1978" y="2666"/>
              <a:ext cx="605" cy="445"/>
            </a:xfrm>
            <a:prstGeom prst="rightArrow">
              <a:avLst>
                <a:gd name="adj1" fmla="val 50000"/>
                <a:gd name="adj2" fmla="val 3398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45077" name="Group 21"/>
          <p:cNvGrpSpPr>
            <a:grpSpLocks/>
          </p:cNvGrpSpPr>
          <p:nvPr/>
        </p:nvGrpSpPr>
        <p:grpSpPr bwMode="auto">
          <a:xfrm>
            <a:off x="5448300" y="4246563"/>
            <a:ext cx="3949700" cy="2535237"/>
            <a:chOff x="3168" y="2675"/>
            <a:chExt cx="2208" cy="1597"/>
          </a:xfrm>
        </p:grpSpPr>
        <p:sp>
          <p:nvSpPr>
            <p:cNvPr id="45078" name="AutoShape 22"/>
            <p:cNvSpPr>
              <a:spLocks noChangeArrowheads="1"/>
            </p:cNvSpPr>
            <p:nvPr/>
          </p:nvSpPr>
          <p:spPr bwMode="auto">
            <a:xfrm>
              <a:off x="3997" y="3304"/>
              <a:ext cx="1379" cy="968"/>
            </a:xfrm>
            <a:prstGeom prst="bevel">
              <a:avLst>
                <a:gd name="adj" fmla="val 12500"/>
              </a:avLst>
            </a:prstGeom>
            <a:solidFill>
              <a:srgbClr val="02AEAA"/>
            </a:solidFill>
            <a:ln w="317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lnSpc>
                  <a:spcPct val="150000"/>
                </a:lnSpc>
              </a:pPr>
              <a:r>
                <a:rPr lang="es-MX" sz="1700" b="1">
                  <a:solidFill>
                    <a:srgbClr val="000000"/>
                  </a:solidFill>
                </a:rPr>
                <a:t>BENEFICIOS DEL</a:t>
              </a:r>
            </a:p>
            <a:p>
              <a:pPr algn="ctr">
                <a:lnSpc>
                  <a:spcPct val="150000"/>
                </a:lnSpc>
              </a:pPr>
              <a:r>
                <a:rPr lang="es-MX" sz="1700" b="1">
                  <a:solidFill>
                    <a:srgbClr val="000000"/>
                  </a:solidFill>
                </a:rPr>
                <a:t> CASCO </a:t>
              </a:r>
              <a:endParaRPr lang="es-ES" sz="1700" b="1">
                <a:solidFill>
                  <a:srgbClr val="000000"/>
                </a:solidFill>
              </a:endParaRPr>
            </a:p>
          </p:txBody>
        </p:sp>
        <p:sp>
          <p:nvSpPr>
            <p:cNvPr id="45079" name="AutoShape 23"/>
            <p:cNvSpPr>
              <a:spLocks noChangeArrowheads="1"/>
            </p:cNvSpPr>
            <p:nvPr/>
          </p:nvSpPr>
          <p:spPr bwMode="auto">
            <a:xfrm rot="2340000">
              <a:off x="3168" y="2675"/>
              <a:ext cx="605" cy="445"/>
            </a:xfrm>
            <a:prstGeom prst="rightArrow">
              <a:avLst>
                <a:gd name="adj1" fmla="val 50000"/>
                <a:gd name="adj2" fmla="val 33989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0099CC"/>
                </a:gs>
              </a:gsLst>
              <a:lin ang="54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</p:grpSp>
      <p:sp>
        <p:nvSpPr>
          <p:cNvPr id="45080" name="Oval 24"/>
          <p:cNvSpPr>
            <a:spLocks noChangeArrowheads="1"/>
          </p:cNvSpPr>
          <p:nvPr/>
        </p:nvSpPr>
        <p:spPr bwMode="auto">
          <a:xfrm>
            <a:off x="4040188" y="3024188"/>
            <a:ext cx="1841500" cy="1541462"/>
          </a:xfrm>
          <a:prstGeom prst="ellipse">
            <a:avLst/>
          </a:prstGeom>
          <a:gradFill rotWithShape="0">
            <a:gsLst>
              <a:gs pos="0">
                <a:srgbClr val="008080"/>
              </a:gs>
              <a:gs pos="100000">
                <a:srgbClr val="0099CC"/>
              </a:gs>
            </a:gsLst>
            <a:lin ang="5400000" scaled="1"/>
          </a:gradFill>
          <a:ln w="444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s-MX" sz="2800">
                <a:latin typeface="Berlin Sans FB" pitchFamily="34" charset="0"/>
              </a:rPr>
              <a:t>VIDRIO</a:t>
            </a:r>
            <a:endParaRPr lang="es-ES" sz="2800">
              <a:latin typeface="Berlin Sans FB" pitchFamily="34" charset="0"/>
            </a:endParaRPr>
          </a:p>
        </p:txBody>
      </p:sp>
      <p:sp>
        <p:nvSpPr>
          <p:cNvPr id="45082" name="Rectangle 26"/>
          <p:cNvSpPr>
            <a:spLocks noChangeArrowheads="1"/>
          </p:cNvSpPr>
          <p:nvPr/>
        </p:nvSpPr>
        <p:spPr bwMode="auto">
          <a:xfrm>
            <a:off x="895350" y="260350"/>
            <a:ext cx="82946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INTRODUCCIÓN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5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80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1557" name="Rectangle 5"/>
          <p:cNvSpPr>
            <a:spLocks noChangeArrowheads="1"/>
          </p:cNvSpPr>
          <p:nvPr/>
        </p:nvSpPr>
        <p:spPr bwMode="auto">
          <a:xfrm>
            <a:off x="895350" y="3644900"/>
            <a:ext cx="901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2400" b="1"/>
              <a:t>Análisis de ingresos y costos variables por tipo de casco</a:t>
            </a:r>
            <a:r>
              <a:rPr lang="es-EC" sz="2400"/>
              <a:t> </a:t>
            </a:r>
          </a:p>
        </p:txBody>
      </p:sp>
      <p:pic>
        <p:nvPicPr>
          <p:cNvPr id="151558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0825" y="4292600"/>
            <a:ext cx="7489825" cy="2108200"/>
          </a:xfrm>
          <a:noFill/>
          <a:ln/>
        </p:spPr>
      </p:pic>
      <p:sp>
        <p:nvSpPr>
          <p:cNvPr id="151564" name="Rectangle 12"/>
          <p:cNvSpPr>
            <a:spLocks noChangeArrowheads="1"/>
          </p:cNvSpPr>
          <p:nvPr/>
        </p:nvSpPr>
        <p:spPr bwMode="auto">
          <a:xfrm>
            <a:off x="1600200" y="692150"/>
            <a:ext cx="6494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Producción de toneladas por tipo de casco</a:t>
            </a:r>
            <a:r>
              <a:rPr lang="es-EC" sz="2400"/>
              <a:t> </a:t>
            </a:r>
          </a:p>
        </p:txBody>
      </p:sp>
      <p:pic>
        <p:nvPicPr>
          <p:cNvPr id="151565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773238"/>
            <a:ext cx="71770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3003550" y="3716338"/>
            <a:ext cx="411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Estimación de costos fijos</a:t>
            </a:r>
            <a:r>
              <a:rPr lang="es-EC" sz="2400"/>
              <a:t> </a:t>
            </a:r>
          </a:p>
        </p:txBody>
      </p:sp>
      <p:pic>
        <p:nvPicPr>
          <p:cNvPr id="152582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535238" y="4292600"/>
            <a:ext cx="5459412" cy="2190750"/>
          </a:xfrm>
          <a:noFill/>
          <a:ln/>
        </p:spPr>
      </p:pic>
      <p:sp>
        <p:nvSpPr>
          <p:cNvPr id="152588" name="Rectangle 12"/>
          <p:cNvSpPr>
            <a:spLocks noChangeArrowheads="1"/>
          </p:cNvSpPr>
          <p:nvPr/>
        </p:nvSpPr>
        <p:spPr bwMode="auto">
          <a:xfrm>
            <a:off x="1676400" y="333375"/>
            <a:ext cx="6276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Proyección anual de producción y ventas</a:t>
            </a:r>
            <a:r>
              <a:rPr lang="es-EC" sz="2400"/>
              <a:t> </a:t>
            </a:r>
          </a:p>
        </p:txBody>
      </p:sp>
      <p:pic>
        <p:nvPicPr>
          <p:cNvPr id="15258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0300" y="836613"/>
            <a:ext cx="83454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53605" name="Rectangle 5"/>
          <p:cNvSpPr>
            <a:spLocks noChangeArrowheads="1"/>
          </p:cNvSpPr>
          <p:nvPr/>
        </p:nvSpPr>
        <p:spPr bwMode="auto">
          <a:xfrm>
            <a:off x="1363663" y="4195763"/>
            <a:ext cx="7551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Estimación de incrementos salariales y transporte</a:t>
            </a:r>
            <a:r>
              <a:rPr lang="es-EC" sz="2400"/>
              <a:t> </a:t>
            </a:r>
          </a:p>
        </p:txBody>
      </p:sp>
      <p:pic>
        <p:nvPicPr>
          <p:cNvPr id="153606" name="Picture 6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85875" y="4587875"/>
            <a:ext cx="8229600" cy="2270125"/>
          </a:xfrm>
          <a:noFill/>
          <a:ln/>
        </p:spPr>
      </p:pic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2301875" y="188913"/>
            <a:ext cx="5126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Estimación de Sueldos y Salarios</a:t>
            </a:r>
            <a:r>
              <a:rPr lang="es-EC" sz="2400"/>
              <a:t> </a:t>
            </a:r>
          </a:p>
        </p:txBody>
      </p:sp>
      <p:pic>
        <p:nvPicPr>
          <p:cNvPr id="15360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0825" y="620713"/>
            <a:ext cx="7800975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5893" name="Rectangle 5"/>
          <p:cNvSpPr>
            <a:spLocks noChangeArrowheads="1"/>
          </p:cNvSpPr>
          <p:nvPr/>
        </p:nvSpPr>
        <p:spPr bwMode="auto">
          <a:xfrm>
            <a:off x="3705225" y="450850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Costos Operativos</a:t>
            </a:r>
            <a:r>
              <a:rPr lang="es-EC" sz="2400"/>
              <a:t> </a:t>
            </a:r>
          </a:p>
        </p:txBody>
      </p:sp>
      <p:pic>
        <p:nvPicPr>
          <p:cNvPr id="165894" name="Picture 6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052513"/>
            <a:ext cx="8737600" cy="532923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66917" name="Rectangle 5"/>
          <p:cNvSpPr>
            <a:spLocks noChangeArrowheads="1"/>
          </p:cNvSpPr>
          <p:nvPr/>
        </p:nvSpPr>
        <p:spPr bwMode="auto">
          <a:xfrm>
            <a:off x="3627438" y="549275"/>
            <a:ext cx="3179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Costos de Inversión</a:t>
            </a:r>
            <a:r>
              <a:rPr lang="es-ES" sz="2400"/>
              <a:t> </a:t>
            </a:r>
          </a:p>
        </p:txBody>
      </p:sp>
      <p:pic>
        <p:nvPicPr>
          <p:cNvPr id="166918" name="Picture 6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130300" y="1052513"/>
            <a:ext cx="8504238" cy="51847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158" name="Group 54"/>
          <p:cNvGrpSpPr>
            <a:grpSpLocks/>
          </p:cNvGrpSpPr>
          <p:nvPr/>
        </p:nvGrpSpPr>
        <p:grpSpPr bwMode="auto">
          <a:xfrm>
            <a:off x="3860800" y="2122488"/>
            <a:ext cx="2028825" cy="1566862"/>
            <a:chOff x="2245" y="1337"/>
            <a:chExt cx="1180" cy="987"/>
          </a:xfrm>
        </p:grpSpPr>
        <p:grpSp>
          <p:nvGrpSpPr>
            <p:cNvPr id="175157" name="Group 53"/>
            <p:cNvGrpSpPr>
              <a:grpSpLocks/>
            </p:cNvGrpSpPr>
            <p:nvPr/>
          </p:nvGrpSpPr>
          <p:grpSpPr bwMode="auto">
            <a:xfrm>
              <a:off x="2245" y="1337"/>
              <a:ext cx="1180" cy="987"/>
              <a:chOff x="2245" y="1337"/>
              <a:chExt cx="1180" cy="987"/>
            </a:xfrm>
          </p:grpSpPr>
          <p:sp>
            <p:nvSpPr>
              <p:cNvPr id="175108" name="Freeform 4"/>
              <p:cNvSpPr>
                <a:spLocks/>
              </p:cNvSpPr>
              <p:nvPr/>
            </p:nvSpPr>
            <p:spPr bwMode="auto">
              <a:xfrm>
                <a:off x="2245" y="1337"/>
                <a:ext cx="1180" cy="816"/>
              </a:xfrm>
              <a:custGeom>
                <a:avLst/>
                <a:gdLst/>
                <a:ahLst/>
                <a:cxnLst>
                  <a:cxn ang="0">
                    <a:pos x="576" y="0"/>
                  </a:cxn>
                  <a:cxn ang="0">
                    <a:pos x="1152" y="816"/>
                  </a:cxn>
                  <a:cxn ang="0">
                    <a:pos x="0" y="816"/>
                  </a:cxn>
                  <a:cxn ang="0">
                    <a:pos x="576" y="0"/>
                  </a:cxn>
                </a:cxnLst>
                <a:rect l="0" t="0" r="r" b="b"/>
                <a:pathLst>
                  <a:path w="1152" h="816">
                    <a:moveTo>
                      <a:pt x="576" y="0"/>
                    </a:moveTo>
                    <a:lnTo>
                      <a:pt x="1152" y="816"/>
                    </a:lnTo>
                    <a:lnTo>
                      <a:pt x="0" y="816"/>
                    </a:lnTo>
                    <a:lnTo>
                      <a:pt x="576" y="0"/>
                    </a:lnTo>
                    <a:close/>
                  </a:path>
                </a:pathLst>
              </a:cu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09" name="Text Box 5"/>
              <p:cNvSpPr txBox="1">
                <a:spLocks noChangeArrowheads="1"/>
              </p:cNvSpPr>
              <p:nvPr/>
            </p:nvSpPr>
            <p:spPr bwMode="auto">
              <a:xfrm>
                <a:off x="2423" y="1797"/>
                <a:ext cx="841" cy="5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000000"/>
                    </a:solidFill>
                  </a:rPr>
                  <a:t>Almacenaje y transporte</a:t>
                </a:r>
                <a:r>
                  <a:rPr lang="es-ES" sz="1400" b="1">
                    <a:solidFill>
                      <a:srgbClr val="000000"/>
                    </a:solidFill>
                  </a:rPr>
                  <a:t> </a:t>
                </a:r>
              </a:p>
              <a:p>
                <a:pPr algn="ctr">
                  <a:spcBef>
                    <a:spcPct val="50000"/>
                  </a:spcBef>
                </a:pPr>
                <a:endParaRPr lang="es-ES" sz="1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75110" name="Group 6"/>
            <p:cNvGrpSpPr>
              <a:grpSpLocks/>
            </p:cNvGrpSpPr>
            <p:nvPr/>
          </p:nvGrpSpPr>
          <p:grpSpPr bwMode="auto">
            <a:xfrm>
              <a:off x="2250" y="1337"/>
              <a:ext cx="1170" cy="827"/>
              <a:chOff x="2309" y="192"/>
              <a:chExt cx="1142" cy="827"/>
            </a:xfrm>
          </p:grpSpPr>
          <p:sp>
            <p:nvSpPr>
              <p:cNvPr id="175111" name="Line 7"/>
              <p:cNvSpPr>
                <a:spLocks noChangeShapeType="1"/>
              </p:cNvSpPr>
              <p:nvPr/>
            </p:nvSpPr>
            <p:spPr bwMode="auto">
              <a:xfrm flipH="1" flipV="1">
                <a:off x="2879" y="192"/>
                <a:ext cx="572" cy="82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12" name="Line 8"/>
              <p:cNvSpPr>
                <a:spLocks noChangeShapeType="1"/>
              </p:cNvSpPr>
              <p:nvPr/>
            </p:nvSpPr>
            <p:spPr bwMode="auto">
              <a:xfrm flipV="1">
                <a:off x="2309" y="192"/>
                <a:ext cx="573" cy="82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75148" name="Group 44"/>
          <p:cNvGrpSpPr>
            <a:grpSpLocks/>
          </p:cNvGrpSpPr>
          <p:nvPr/>
        </p:nvGrpSpPr>
        <p:grpSpPr bwMode="auto">
          <a:xfrm>
            <a:off x="3392488" y="3429000"/>
            <a:ext cx="2971800" cy="685800"/>
            <a:chOff x="2016" y="2160"/>
            <a:chExt cx="1728" cy="432"/>
          </a:xfrm>
        </p:grpSpPr>
        <p:grpSp>
          <p:nvGrpSpPr>
            <p:cNvPr id="175147" name="Group 43"/>
            <p:cNvGrpSpPr>
              <a:grpSpLocks/>
            </p:cNvGrpSpPr>
            <p:nvPr/>
          </p:nvGrpSpPr>
          <p:grpSpPr bwMode="auto">
            <a:xfrm>
              <a:off x="2016" y="2160"/>
              <a:ext cx="1728" cy="432"/>
              <a:chOff x="2016" y="2160"/>
              <a:chExt cx="1728" cy="432"/>
            </a:xfrm>
          </p:grpSpPr>
          <p:sp>
            <p:nvSpPr>
              <p:cNvPr id="175114" name="Freeform 10"/>
              <p:cNvSpPr>
                <a:spLocks/>
              </p:cNvSpPr>
              <p:nvPr/>
            </p:nvSpPr>
            <p:spPr bwMode="auto">
              <a:xfrm>
                <a:off x="2016" y="2160"/>
                <a:ext cx="1728" cy="432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1440" y="0"/>
                  </a:cxn>
                  <a:cxn ang="0">
                    <a:pos x="1728" y="432"/>
                  </a:cxn>
                  <a:cxn ang="0">
                    <a:pos x="0" y="432"/>
                  </a:cxn>
                  <a:cxn ang="0">
                    <a:pos x="288" y="0"/>
                  </a:cxn>
                </a:cxnLst>
                <a:rect l="0" t="0" r="r" b="b"/>
                <a:pathLst>
                  <a:path w="1728" h="432">
                    <a:moveTo>
                      <a:pt x="288" y="0"/>
                    </a:moveTo>
                    <a:lnTo>
                      <a:pt x="1440" y="0"/>
                    </a:lnTo>
                    <a:lnTo>
                      <a:pt x="1728" y="432"/>
                    </a:lnTo>
                    <a:lnTo>
                      <a:pt x="0" y="43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15" name="Text Box 11"/>
              <p:cNvSpPr txBox="1">
                <a:spLocks noChangeArrowheads="1"/>
              </p:cNvSpPr>
              <p:nvPr/>
            </p:nvSpPr>
            <p:spPr bwMode="auto">
              <a:xfrm>
                <a:off x="2336" y="2251"/>
                <a:ext cx="1097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000000"/>
                    </a:solidFill>
                  </a:rPr>
                  <a:t>Trituración</a:t>
                </a:r>
                <a:r>
                  <a:rPr lang="es-ES" sz="1400" b="1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grpSp>
          <p:nvGrpSpPr>
            <p:cNvPr id="175116" name="Group 12"/>
            <p:cNvGrpSpPr>
              <a:grpSpLocks/>
            </p:cNvGrpSpPr>
            <p:nvPr/>
          </p:nvGrpSpPr>
          <p:grpSpPr bwMode="auto">
            <a:xfrm>
              <a:off x="2021" y="2170"/>
              <a:ext cx="1720" cy="417"/>
              <a:chOff x="2021" y="1018"/>
              <a:chExt cx="1720" cy="417"/>
            </a:xfrm>
          </p:grpSpPr>
          <p:sp>
            <p:nvSpPr>
              <p:cNvPr id="175117" name="Line 13"/>
              <p:cNvSpPr>
                <a:spLocks noChangeShapeType="1"/>
              </p:cNvSpPr>
              <p:nvPr/>
            </p:nvSpPr>
            <p:spPr bwMode="auto">
              <a:xfrm>
                <a:off x="2309" y="1018"/>
                <a:ext cx="1140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18" name="Line 14"/>
              <p:cNvSpPr>
                <a:spLocks noChangeShapeType="1"/>
              </p:cNvSpPr>
              <p:nvPr/>
            </p:nvSpPr>
            <p:spPr bwMode="auto">
              <a:xfrm flipH="1" flipV="1">
                <a:off x="3453" y="1020"/>
                <a:ext cx="288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19" name="Line 15"/>
              <p:cNvSpPr>
                <a:spLocks noChangeShapeType="1"/>
              </p:cNvSpPr>
              <p:nvPr/>
            </p:nvSpPr>
            <p:spPr bwMode="auto">
              <a:xfrm flipV="1">
                <a:off x="2021" y="1018"/>
                <a:ext cx="288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75127" name="Group 23"/>
          <p:cNvGrpSpPr>
            <a:grpSpLocks/>
          </p:cNvGrpSpPr>
          <p:nvPr/>
        </p:nvGrpSpPr>
        <p:grpSpPr bwMode="auto">
          <a:xfrm>
            <a:off x="2379663" y="4768850"/>
            <a:ext cx="4991100" cy="668338"/>
            <a:chOff x="1440" y="3004"/>
            <a:chExt cx="2880" cy="421"/>
          </a:xfrm>
        </p:grpSpPr>
        <p:sp>
          <p:nvSpPr>
            <p:cNvPr id="175128" name="Freeform 24"/>
            <p:cNvSpPr>
              <a:spLocks/>
            </p:cNvSpPr>
            <p:nvPr/>
          </p:nvSpPr>
          <p:spPr bwMode="auto">
            <a:xfrm>
              <a:off x="1440" y="3012"/>
              <a:ext cx="2880" cy="413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2592" y="0"/>
                </a:cxn>
                <a:cxn ang="0">
                  <a:pos x="2880" y="384"/>
                </a:cxn>
                <a:cxn ang="0">
                  <a:pos x="0" y="384"/>
                </a:cxn>
                <a:cxn ang="0">
                  <a:pos x="288" y="0"/>
                </a:cxn>
              </a:cxnLst>
              <a:rect l="0" t="0" r="r" b="b"/>
              <a:pathLst>
                <a:path w="2880" h="384">
                  <a:moveTo>
                    <a:pt x="288" y="0"/>
                  </a:moveTo>
                  <a:lnTo>
                    <a:pt x="2592" y="0"/>
                  </a:lnTo>
                  <a:lnTo>
                    <a:pt x="2880" y="384"/>
                  </a:lnTo>
                  <a:lnTo>
                    <a:pt x="0" y="384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CC99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175129" name="Text Box 25"/>
            <p:cNvSpPr txBox="1">
              <a:spLocks noChangeArrowheads="1"/>
            </p:cNvSpPr>
            <p:nvPr/>
          </p:nvSpPr>
          <p:spPr bwMode="auto">
            <a:xfrm>
              <a:off x="1965" y="3121"/>
              <a:ext cx="18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0000"/>
                  </a:solidFill>
                  <a:cs typeface="Arial" charset="0"/>
                </a:rPr>
                <a:t>Clasificación y características</a:t>
              </a:r>
              <a:endParaRPr lang="es-E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75130" name="Group 26"/>
            <p:cNvGrpSpPr>
              <a:grpSpLocks/>
            </p:cNvGrpSpPr>
            <p:nvPr/>
          </p:nvGrpSpPr>
          <p:grpSpPr bwMode="auto">
            <a:xfrm>
              <a:off x="1440" y="3004"/>
              <a:ext cx="2877" cy="417"/>
              <a:chOff x="1440" y="1852"/>
              <a:chExt cx="2877" cy="417"/>
            </a:xfrm>
          </p:grpSpPr>
          <p:sp>
            <p:nvSpPr>
              <p:cNvPr id="175131" name="Line 27"/>
              <p:cNvSpPr>
                <a:spLocks noChangeShapeType="1"/>
              </p:cNvSpPr>
              <p:nvPr/>
            </p:nvSpPr>
            <p:spPr bwMode="auto">
              <a:xfrm>
                <a:off x="1728" y="1854"/>
                <a:ext cx="2296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32" name="Line 28"/>
              <p:cNvSpPr>
                <a:spLocks noChangeShapeType="1"/>
              </p:cNvSpPr>
              <p:nvPr/>
            </p:nvSpPr>
            <p:spPr bwMode="auto">
              <a:xfrm flipH="1" flipV="1">
                <a:off x="4027" y="1852"/>
                <a:ext cx="290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33" name="Line 29"/>
              <p:cNvSpPr>
                <a:spLocks noChangeShapeType="1"/>
              </p:cNvSpPr>
              <p:nvPr/>
            </p:nvSpPr>
            <p:spPr bwMode="auto">
              <a:xfrm flipV="1">
                <a:off x="1440" y="1854"/>
                <a:ext cx="288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</p:grpSp>
      <p:grpSp>
        <p:nvGrpSpPr>
          <p:cNvPr id="175134" name="Group 30"/>
          <p:cNvGrpSpPr>
            <a:grpSpLocks/>
          </p:cNvGrpSpPr>
          <p:nvPr/>
        </p:nvGrpSpPr>
        <p:grpSpPr bwMode="auto">
          <a:xfrm>
            <a:off x="1831975" y="5445125"/>
            <a:ext cx="6086475" cy="685800"/>
            <a:chOff x="1145" y="3408"/>
            <a:chExt cx="3464" cy="432"/>
          </a:xfrm>
        </p:grpSpPr>
        <p:sp>
          <p:nvSpPr>
            <p:cNvPr id="175135" name="Freeform 31"/>
            <p:cNvSpPr>
              <a:spLocks/>
            </p:cNvSpPr>
            <p:nvPr/>
          </p:nvSpPr>
          <p:spPr bwMode="auto">
            <a:xfrm>
              <a:off x="1152" y="3408"/>
              <a:ext cx="3456" cy="432"/>
            </a:xfrm>
            <a:custGeom>
              <a:avLst/>
              <a:gdLst/>
              <a:ahLst/>
              <a:cxnLst>
                <a:cxn ang="0">
                  <a:pos x="288" y="0"/>
                </a:cxn>
                <a:cxn ang="0">
                  <a:pos x="0" y="432"/>
                </a:cxn>
                <a:cxn ang="0">
                  <a:pos x="3456" y="432"/>
                </a:cxn>
                <a:cxn ang="0">
                  <a:pos x="3168" y="0"/>
                </a:cxn>
                <a:cxn ang="0">
                  <a:pos x="288" y="0"/>
                </a:cxn>
              </a:cxnLst>
              <a:rect l="0" t="0" r="r" b="b"/>
              <a:pathLst>
                <a:path w="3456" h="432">
                  <a:moveTo>
                    <a:pt x="288" y="0"/>
                  </a:moveTo>
                  <a:lnTo>
                    <a:pt x="0" y="432"/>
                  </a:lnTo>
                  <a:lnTo>
                    <a:pt x="3456" y="432"/>
                  </a:lnTo>
                  <a:lnTo>
                    <a:pt x="3168" y="0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rgbClr val="FF99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grpSp>
          <p:nvGrpSpPr>
            <p:cNvPr id="175136" name="Group 32"/>
            <p:cNvGrpSpPr>
              <a:grpSpLocks/>
            </p:cNvGrpSpPr>
            <p:nvPr/>
          </p:nvGrpSpPr>
          <p:grpSpPr bwMode="auto">
            <a:xfrm>
              <a:off x="1145" y="3418"/>
              <a:ext cx="3464" cy="422"/>
              <a:chOff x="1145" y="2266"/>
              <a:chExt cx="3464" cy="422"/>
            </a:xfrm>
          </p:grpSpPr>
          <p:sp>
            <p:nvSpPr>
              <p:cNvPr id="175137" name="Line 33"/>
              <p:cNvSpPr>
                <a:spLocks noChangeShapeType="1"/>
              </p:cNvSpPr>
              <p:nvPr/>
            </p:nvSpPr>
            <p:spPr bwMode="auto">
              <a:xfrm>
                <a:off x="1152" y="2688"/>
                <a:ext cx="3457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38" name="Line 34"/>
              <p:cNvSpPr>
                <a:spLocks noChangeShapeType="1"/>
              </p:cNvSpPr>
              <p:nvPr/>
            </p:nvSpPr>
            <p:spPr bwMode="auto">
              <a:xfrm>
                <a:off x="1439" y="2271"/>
                <a:ext cx="2881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39" name="Line 35"/>
              <p:cNvSpPr>
                <a:spLocks noChangeShapeType="1"/>
              </p:cNvSpPr>
              <p:nvPr/>
            </p:nvSpPr>
            <p:spPr bwMode="auto">
              <a:xfrm flipH="1" flipV="1">
                <a:off x="4320" y="2266"/>
                <a:ext cx="288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  <p:sp>
            <p:nvSpPr>
              <p:cNvPr id="175140" name="Line 36"/>
              <p:cNvSpPr>
                <a:spLocks noChangeShapeType="1"/>
              </p:cNvSpPr>
              <p:nvPr/>
            </p:nvSpPr>
            <p:spPr bwMode="auto">
              <a:xfrm flipV="1">
                <a:off x="1145" y="2266"/>
                <a:ext cx="295" cy="41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s-ES"/>
              </a:p>
            </p:txBody>
          </p:sp>
        </p:grpSp>
        <p:sp>
          <p:nvSpPr>
            <p:cNvPr id="175141" name="Text Box 37"/>
            <p:cNvSpPr txBox="1">
              <a:spLocks noChangeArrowheads="1"/>
            </p:cNvSpPr>
            <p:nvPr/>
          </p:nvSpPr>
          <p:spPr bwMode="auto">
            <a:xfrm>
              <a:off x="1752" y="3544"/>
              <a:ext cx="225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0000"/>
                  </a:solidFill>
                  <a:cs typeface="Arial" charset="0"/>
                </a:rPr>
                <a:t>Seguridad Industrial</a:t>
              </a:r>
              <a:endParaRPr lang="es-E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75142" name="AutoShape 3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75144" name="Rectangle 40"/>
          <p:cNvSpPr>
            <a:spLocks noGrp="1" noChangeArrowheads="1"/>
          </p:cNvSpPr>
          <p:nvPr>
            <p:ph type="title"/>
          </p:nvPr>
        </p:nvSpPr>
        <p:spPr>
          <a:xfrm>
            <a:off x="584200" y="1268413"/>
            <a:ext cx="8915400" cy="777875"/>
          </a:xfrm>
          <a:noFill/>
          <a:ln/>
        </p:spPr>
        <p:txBody>
          <a:bodyPr/>
          <a:lstStyle/>
          <a:p>
            <a:r>
              <a:rPr lang="es-ES" sz="2400" b="1"/>
              <a:t>Descripción del proceso de producción</a:t>
            </a:r>
            <a:r>
              <a:rPr lang="es-EC" sz="2400"/>
              <a:t> </a:t>
            </a:r>
            <a:br>
              <a:rPr lang="es-EC" sz="2400"/>
            </a:br>
            <a:endParaRPr lang="es-EC" sz="2400"/>
          </a:p>
        </p:txBody>
      </p:sp>
      <p:grpSp>
        <p:nvGrpSpPr>
          <p:cNvPr id="175146" name="Group 42"/>
          <p:cNvGrpSpPr>
            <a:grpSpLocks/>
          </p:cNvGrpSpPr>
          <p:nvPr/>
        </p:nvGrpSpPr>
        <p:grpSpPr bwMode="auto">
          <a:xfrm>
            <a:off x="2892425" y="4076700"/>
            <a:ext cx="3933825" cy="693738"/>
            <a:chOff x="1728" y="2587"/>
            <a:chExt cx="2304" cy="437"/>
          </a:xfrm>
        </p:grpSpPr>
        <p:grpSp>
          <p:nvGrpSpPr>
            <p:cNvPr id="175120" name="Group 16"/>
            <p:cNvGrpSpPr>
              <a:grpSpLocks/>
            </p:cNvGrpSpPr>
            <p:nvPr/>
          </p:nvGrpSpPr>
          <p:grpSpPr bwMode="auto">
            <a:xfrm>
              <a:off x="1728" y="2587"/>
              <a:ext cx="2304" cy="437"/>
              <a:chOff x="1728" y="2587"/>
              <a:chExt cx="2304" cy="437"/>
            </a:xfrm>
          </p:grpSpPr>
          <p:sp>
            <p:nvSpPr>
              <p:cNvPr id="175121" name="Freeform 17"/>
              <p:cNvSpPr>
                <a:spLocks/>
              </p:cNvSpPr>
              <p:nvPr/>
            </p:nvSpPr>
            <p:spPr bwMode="auto">
              <a:xfrm>
                <a:off x="1728" y="2592"/>
                <a:ext cx="2304" cy="432"/>
              </a:xfrm>
              <a:custGeom>
                <a:avLst/>
                <a:gdLst/>
                <a:ahLst/>
                <a:cxnLst>
                  <a:cxn ang="0">
                    <a:pos x="288" y="0"/>
                  </a:cxn>
                  <a:cxn ang="0">
                    <a:pos x="2016" y="0"/>
                  </a:cxn>
                  <a:cxn ang="0">
                    <a:pos x="2304" y="432"/>
                  </a:cxn>
                  <a:cxn ang="0">
                    <a:pos x="0" y="432"/>
                  </a:cxn>
                  <a:cxn ang="0">
                    <a:pos x="288" y="0"/>
                  </a:cxn>
                </a:cxnLst>
                <a:rect l="0" t="0" r="r" b="b"/>
                <a:pathLst>
                  <a:path w="2304" h="432">
                    <a:moveTo>
                      <a:pt x="288" y="0"/>
                    </a:moveTo>
                    <a:lnTo>
                      <a:pt x="2016" y="0"/>
                    </a:lnTo>
                    <a:lnTo>
                      <a:pt x="2304" y="432"/>
                    </a:lnTo>
                    <a:lnTo>
                      <a:pt x="0" y="432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A2EC8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s-ES"/>
              </a:p>
            </p:txBody>
          </p:sp>
          <p:sp>
            <p:nvSpPr>
              <p:cNvPr id="175122" name="Text Box 18" descr="70%"/>
              <p:cNvSpPr txBox="1">
                <a:spLocks noChangeArrowheads="1"/>
              </p:cNvSpPr>
              <p:nvPr/>
            </p:nvSpPr>
            <p:spPr bwMode="auto">
              <a:xfrm>
                <a:off x="2011" y="2703"/>
                <a:ext cx="1739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es-ES" sz="14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175123" name="Group 19"/>
              <p:cNvGrpSpPr>
                <a:grpSpLocks/>
              </p:cNvGrpSpPr>
              <p:nvPr/>
            </p:nvGrpSpPr>
            <p:grpSpPr bwMode="auto">
              <a:xfrm>
                <a:off x="1733" y="2587"/>
                <a:ext cx="2294" cy="415"/>
                <a:chOff x="1733" y="1435"/>
                <a:chExt cx="2294" cy="415"/>
              </a:xfrm>
            </p:grpSpPr>
            <p:sp>
              <p:nvSpPr>
                <p:cNvPr id="175124" name="Line 20"/>
                <p:cNvSpPr>
                  <a:spLocks noChangeShapeType="1"/>
                </p:cNvSpPr>
                <p:nvPr/>
              </p:nvSpPr>
              <p:spPr bwMode="auto">
                <a:xfrm>
                  <a:off x="2016" y="1440"/>
                  <a:ext cx="1728" cy="0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7512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739" y="1435"/>
                  <a:ext cx="288" cy="41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  <p:sp>
              <p:nvSpPr>
                <p:cNvPr id="175126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1733" y="1435"/>
                  <a:ext cx="288" cy="415"/>
                </a:xfrm>
                <a:prstGeom prst="line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s-ES"/>
                </a:p>
              </p:txBody>
            </p:sp>
          </p:grpSp>
        </p:grpSp>
        <p:sp>
          <p:nvSpPr>
            <p:cNvPr id="175145" name="Text Box 41"/>
            <p:cNvSpPr txBox="1">
              <a:spLocks noChangeArrowheads="1"/>
            </p:cNvSpPr>
            <p:nvPr/>
          </p:nvSpPr>
          <p:spPr bwMode="auto">
            <a:xfrm>
              <a:off x="2336" y="2614"/>
              <a:ext cx="1315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>
                  <a:solidFill>
                    <a:srgbClr val="000000"/>
                  </a:solidFill>
                </a:rPr>
                <a:t>Eliminación de elementos extraños</a:t>
              </a:r>
              <a:r>
                <a:rPr lang="es-ES" sz="1400" b="1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175159" name="Rectangle 55"/>
          <p:cNvSpPr>
            <a:spLocks noChangeArrowheads="1"/>
          </p:cNvSpPr>
          <p:nvPr/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</a:rPr>
              <a:t>ANÁLISIS DE PRODUCCIÓN</a:t>
            </a:r>
            <a:endParaRPr lang="es-EC" sz="4000" b="1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51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AutoShape 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19150" y="549275"/>
            <a:ext cx="8591550" cy="576263"/>
          </a:xfrm>
        </p:spPr>
        <p:txBody>
          <a:bodyPr/>
          <a:lstStyle/>
          <a:p>
            <a:pPr algn="ctr">
              <a:buFontTx/>
              <a:buNone/>
            </a:pPr>
            <a:r>
              <a:rPr lang="es-ES" sz="2400" b="1"/>
              <a:t>Marcas de envases de vidrio según color</a:t>
            </a:r>
            <a:r>
              <a:rPr lang="es-EC" sz="2400"/>
              <a:t> </a:t>
            </a:r>
          </a:p>
        </p:txBody>
      </p:sp>
      <p:sp>
        <p:nvSpPr>
          <p:cNvPr id="173088" name="Rectangle 32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83" name="Object 27"/>
          <p:cNvGraphicFramePr>
            <a:graphicFrameLocks noChangeAspect="1"/>
          </p:cNvGraphicFramePr>
          <p:nvPr/>
        </p:nvGraphicFramePr>
        <p:xfrm>
          <a:off x="1911350" y="3068638"/>
          <a:ext cx="969963" cy="438150"/>
        </p:xfrm>
        <a:graphic>
          <a:graphicData uri="http://schemas.openxmlformats.org/presentationml/2006/ole">
            <p:oleObj spid="_x0000_s173083" name="Imagen de mapa de bits" r:id="rId4" imgW="2723810" imgH="1038370" progId="Paint.Picture">
              <p:embed/>
            </p:oleObj>
          </a:graphicData>
        </a:graphic>
      </p:graphicFrame>
      <p:sp>
        <p:nvSpPr>
          <p:cNvPr id="173090" name="Rectangle 34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82" name="Object 26"/>
          <p:cNvGraphicFramePr>
            <a:graphicFrameLocks noChangeAspect="1"/>
          </p:cNvGraphicFramePr>
          <p:nvPr/>
        </p:nvGraphicFramePr>
        <p:xfrm>
          <a:off x="4017963" y="2133600"/>
          <a:ext cx="619125" cy="476250"/>
        </p:xfrm>
        <a:graphic>
          <a:graphicData uri="http://schemas.openxmlformats.org/presentationml/2006/ole">
            <p:oleObj spid="_x0000_s173082" name="Imagen de mapa de bits" r:id="rId5" imgW="819048" imgH="676369" progId="Paint.Picture">
              <p:embed/>
            </p:oleObj>
          </a:graphicData>
        </a:graphic>
      </p:graphicFrame>
      <p:sp>
        <p:nvSpPr>
          <p:cNvPr id="173092" name="Rectangle 36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81" name="Object 25"/>
          <p:cNvGraphicFramePr>
            <a:graphicFrameLocks noChangeAspect="1"/>
          </p:cNvGraphicFramePr>
          <p:nvPr/>
        </p:nvGraphicFramePr>
        <p:xfrm>
          <a:off x="6045200" y="3933825"/>
          <a:ext cx="690563" cy="523875"/>
        </p:xfrm>
        <a:graphic>
          <a:graphicData uri="http://schemas.openxmlformats.org/presentationml/2006/ole">
            <p:oleObj spid="_x0000_s173081" name="Imagen de mapa de bits" r:id="rId6" imgW="1676634" imgH="857143" progId="Paint.Picture">
              <p:embed/>
            </p:oleObj>
          </a:graphicData>
        </a:graphic>
      </p:graphicFrame>
      <p:sp>
        <p:nvSpPr>
          <p:cNvPr id="173094" name="Rectangle 38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80" name="Object 24"/>
          <p:cNvGraphicFramePr>
            <a:graphicFrameLocks noChangeAspect="1"/>
          </p:cNvGraphicFramePr>
          <p:nvPr/>
        </p:nvGraphicFramePr>
        <p:xfrm>
          <a:off x="7605713" y="2997200"/>
          <a:ext cx="1185862" cy="571500"/>
        </p:xfrm>
        <a:graphic>
          <a:graphicData uri="http://schemas.openxmlformats.org/presentationml/2006/ole">
            <p:oleObj spid="_x0000_s173080" name="Imagen de mapa de bits" r:id="rId7" imgW="2000000" imgH="1057423" progId="Paint.Picture">
              <p:embed/>
            </p:oleObj>
          </a:graphicData>
        </a:graphic>
      </p:graphicFrame>
      <p:sp>
        <p:nvSpPr>
          <p:cNvPr id="173096" name="Rectangle 40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9" name="Object 23"/>
          <p:cNvGraphicFramePr>
            <a:graphicFrameLocks noChangeAspect="1"/>
          </p:cNvGraphicFramePr>
          <p:nvPr/>
        </p:nvGraphicFramePr>
        <p:xfrm>
          <a:off x="1911350" y="1989138"/>
          <a:ext cx="1020763" cy="666750"/>
        </p:xfrm>
        <a:graphic>
          <a:graphicData uri="http://schemas.openxmlformats.org/presentationml/2006/ole">
            <p:oleObj spid="_x0000_s173079" name="Imagen de mapa de bits" r:id="rId8" imgW="1162212" imgH="828791" progId="Paint.Picture">
              <p:embed/>
            </p:oleObj>
          </a:graphicData>
        </a:graphic>
      </p:graphicFrame>
      <p:sp>
        <p:nvSpPr>
          <p:cNvPr id="173098" name="Rectangle 42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8" name="Object 22"/>
          <p:cNvGraphicFramePr>
            <a:graphicFrameLocks noChangeAspect="1"/>
          </p:cNvGraphicFramePr>
          <p:nvPr/>
        </p:nvGraphicFramePr>
        <p:xfrm>
          <a:off x="4040188" y="3933825"/>
          <a:ext cx="492125" cy="590550"/>
        </p:xfrm>
        <a:graphic>
          <a:graphicData uri="http://schemas.openxmlformats.org/presentationml/2006/ole">
            <p:oleObj spid="_x0000_s173078" name="Imagen de mapa de bits" r:id="rId9" imgW="714286" imgH="857143" progId="Paint.Picture">
              <p:embed/>
            </p:oleObj>
          </a:graphicData>
        </a:graphic>
      </p:graphicFrame>
      <p:sp>
        <p:nvSpPr>
          <p:cNvPr id="173100" name="Rectangle 44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pic>
        <p:nvPicPr>
          <p:cNvPr id="173077" name="Picture 2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4675" y="1989138"/>
            <a:ext cx="1279525" cy="523875"/>
          </a:xfrm>
          <a:prstGeom prst="rect">
            <a:avLst/>
          </a:prstGeom>
          <a:noFill/>
        </p:spPr>
      </p:pic>
      <p:sp>
        <p:nvSpPr>
          <p:cNvPr id="173102" name="Rectangle 46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6" name="Object 20"/>
          <p:cNvGraphicFramePr>
            <a:graphicFrameLocks noChangeAspect="1"/>
          </p:cNvGraphicFramePr>
          <p:nvPr/>
        </p:nvGraphicFramePr>
        <p:xfrm>
          <a:off x="8085138" y="3860800"/>
          <a:ext cx="295275" cy="790575"/>
        </p:xfrm>
        <a:graphic>
          <a:graphicData uri="http://schemas.openxmlformats.org/presentationml/2006/ole">
            <p:oleObj spid="_x0000_s173076" name="Imagen de mapa de bits" r:id="rId11" imgW="724001" imgH="1933333" progId="Paint.Picture">
              <p:embed/>
            </p:oleObj>
          </a:graphicData>
        </a:graphic>
      </p:graphicFrame>
      <p:sp>
        <p:nvSpPr>
          <p:cNvPr id="173104" name="Rectangle 48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5" name="Object 19"/>
          <p:cNvGraphicFramePr>
            <a:graphicFrameLocks noChangeAspect="1"/>
          </p:cNvGraphicFramePr>
          <p:nvPr/>
        </p:nvGraphicFramePr>
        <p:xfrm>
          <a:off x="1987550" y="3789363"/>
          <a:ext cx="742950" cy="904875"/>
        </p:xfrm>
        <a:graphic>
          <a:graphicData uri="http://schemas.openxmlformats.org/presentationml/2006/ole">
            <p:oleObj spid="_x0000_s173075" name="Imagen de mapa de bits" r:id="rId12" imgW="1657581" imgH="2219635" progId="Paint.Picture">
              <p:embed/>
            </p:oleObj>
          </a:graphicData>
        </a:graphic>
      </p:graphicFrame>
      <p:sp>
        <p:nvSpPr>
          <p:cNvPr id="173106" name="Rectangle 50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4" name="Object 18"/>
          <p:cNvGraphicFramePr>
            <a:graphicFrameLocks noChangeAspect="1"/>
          </p:cNvGraphicFramePr>
          <p:nvPr/>
        </p:nvGraphicFramePr>
        <p:xfrm>
          <a:off x="3968750" y="2924175"/>
          <a:ext cx="752475" cy="762000"/>
        </p:xfrm>
        <a:graphic>
          <a:graphicData uri="http://schemas.openxmlformats.org/presentationml/2006/ole">
            <p:oleObj spid="_x0000_s173074" name="Imagen de mapa de bits" r:id="rId13" imgW="695238" imgH="704948" progId="Paint.Picture">
              <p:embed/>
            </p:oleObj>
          </a:graphicData>
        </a:graphic>
      </p:graphicFrame>
      <p:sp>
        <p:nvSpPr>
          <p:cNvPr id="173108" name="Rectangle 52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3" name="Object 17"/>
          <p:cNvGraphicFramePr>
            <a:graphicFrameLocks noChangeAspect="1"/>
          </p:cNvGraphicFramePr>
          <p:nvPr/>
        </p:nvGraphicFramePr>
        <p:xfrm>
          <a:off x="6064250" y="2852738"/>
          <a:ext cx="517525" cy="904875"/>
        </p:xfrm>
        <a:graphic>
          <a:graphicData uri="http://schemas.openxmlformats.org/presentationml/2006/ole">
            <p:oleObj spid="_x0000_s173073" name="Imagen de mapa de bits" r:id="rId14" imgW="752381" imgH="1314286" progId="Paint.Picture">
              <p:embed/>
            </p:oleObj>
          </a:graphicData>
        </a:graphic>
      </p:graphicFrame>
      <p:sp>
        <p:nvSpPr>
          <p:cNvPr id="173110" name="Rectangle 54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2" name="Object 16"/>
          <p:cNvGraphicFramePr>
            <a:graphicFrameLocks noChangeAspect="1"/>
          </p:cNvGraphicFramePr>
          <p:nvPr/>
        </p:nvGraphicFramePr>
        <p:xfrm>
          <a:off x="8243888" y="1989138"/>
          <a:ext cx="269875" cy="790575"/>
        </p:xfrm>
        <a:graphic>
          <a:graphicData uri="http://schemas.openxmlformats.org/presentationml/2006/ole">
            <p:oleObj spid="_x0000_s173072" name="Imagen de mapa de bits" r:id="rId15" imgW="905001" imgH="2657846" progId="Paint.Picture">
              <p:embed/>
            </p:oleObj>
          </a:graphicData>
        </a:graphic>
      </p:graphicFrame>
      <p:sp>
        <p:nvSpPr>
          <p:cNvPr id="173112" name="Rectangle 56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1" name="Object 15"/>
          <p:cNvGraphicFramePr>
            <a:graphicFrameLocks noChangeAspect="1"/>
          </p:cNvGraphicFramePr>
          <p:nvPr/>
        </p:nvGraphicFramePr>
        <p:xfrm>
          <a:off x="2162175" y="4797425"/>
          <a:ext cx="488950" cy="733425"/>
        </p:xfrm>
        <a:graphic>
          <a:graphicData uri="http://schemas.openxmlformats.org/presentationml/2006/ole">
            <p:oleObj spid="_x0000_s173071" name="Imagen de mapa de bits" r:id="rId16" imgW="1276190" imgH="1914286" progId="Paint.Picture">
              <p:embed/>
            </p:oleObj>
          </a:graphicData>
        </a:graphic>
      </p:graphicFrame>
      <p:sp>
        <p:nvSpPr>
          <p:cNvPr id="173114" name="Rectangle 58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70" name="Object 14"/>
          <p:cNvGraphicFramePr>
            <a:graphicFrameLocks noChangeAspect="1"/>
          </p:cNvGraphicFramePr>
          <p:nvPr/>
        </p:nvGraphicFramePr>
        <p:xfrm>
          <a:off x="4017963" y="4797425"/>
          <a:ext cx="649287" cy="723900"/>
        </p:xfrm>
        <a:graphic>
          <a:graphicData uri="http://schemas.openxmlformats.org/presentationml/2006/ole">
            <p:oleObj spid="_x0000_s173070" name="Imagen de mapa de bits" r:id="rId17" imgW="1228571" imgH="1504762" progId="Paint.Picture">
              <p:embed/>
            </p:oleObj>
          </a:graphicData>
        </a:graphic>
      </p:graphicFrame>
      <p:sp>
        <p:nvSpPr>
          <p:cNvPr id="173116" name="Rectangle 60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69" name="Object 13"/>
          <p:cNvGraphicFramePr>
            <a:graphicFrameLocks noChangeAspect="1"/>
          </p:cNvGraphicFramePr>
          <p:nvPr/>
        </p:nvGraphicFramePr>
        <p:xfrm>
          <a:off x="5811838" y="4941888"/>
          <a:ext cx="1114425" cy="466725"/>
        </p:xfrm>
        <a:graphic>
          <a:graphicData uri="http://schemas.openxmlformats.org/presentationml/2006/ole">
            <p:oleObj spid="_x0000_s173069" name="Imagen de mapa de bits" r:id="rId18" imgW="1666667" imgH="752381" progId="Paint.Picture">
              <p:embed/>
            </p:oleObj>
          </a:graphicData>
        </a:graphic>
      </p:graphicFrame>
      <p:sp>
        <p:nvSpPr>
          <p:cNvPr id="173118" name="Rectangle 62"/>
          <p:cNvSpPr>
            <a:spLocks noChangeArrowheads="1"/>
          </p:cNvSpPr>
          <p:nvPr/>
        </p:nvSpPr>
        <p:spPr bwMode="auto">
          <a:xfrm>
            <a:off x="2057400" y="2166938"/>
            <a:ext cx="1447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s-ES"/>
          </a:p>
        </p:txBody>
      </p:sp>
      <p:graphicFrame>
        <p:nvGraphicFramePr>
          <p:cNvPr id="173068" name="Object 12"/>
          <p:cNvGraphicFramePr>
            <a:graphicFrameLocks noChangeAspect="1"/>
          </p:cNvGraphicFramePr>
          <p:nvPr/>
        </p:nvGraphicFramePr>
        <p:xfrm>
          <a:off x="8164513" y="4724400"/>
          <a:ext cx="304800" cy="904875"/>
        </p:xfrm>
        <a:graphic>
          <a:graphicData uri="http://schemas.openxmlformats.org/presentationml/2006/ole">
            <p:oleObj spid="_x0000_s173068" name="Imagen de mapa de bits" r:id="rId19" imgW="790476" imgH="2343477" progId="Paint.Picture">
              <p:embed/>
            </p:oleObj>
          </a:graphicData>
        </a:graphic>
      </p:graphicFrame>
      <p:graphicFrame>
        <p:nvGraphicFramePr>
          <p:cNvPr id="173233" name="Group 177"/>
          <p:cNvGraphicFramePr>
            <a:graphicFrameLocks noGrp="1"/>
          </p:cNvGraphicFramePr>
          <p:nvPr/>
        </p:nvGraphicFramePr>
        <p:xfrm>
          <a:off x="1363663" y="1268413"/>
          <a:ext cx="7958137" cy="4392612"/>
        </p:xfrm>
        <a:graphic>
          <a:graphicData uri="http://schemas.openxmlformats.org/drawingml/2006/table">
            <a:tbl>
              <a:tblPr/>
              <a:tblGrid>
                <a:gridCol w="1990725"/>
                <a:gridCol w="1989137"/>
                <a:gridCol w="1987550"/>
                <a:gridCol w="1990725"/>
              </a:tblGrid>
              <a:tr h="614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Flint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Ámbar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Flint con azul ultramarino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Verde</a:t>
                      </a:r>
                      <a:endParaRPr kumimoji="0" lang="es-E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6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6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2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7395" name="Rectangle 3"/>
          <p:cNvSpPr>
            <a:spLocks noChangeArrowheads="1"/>
          </p:cNvSpPr>
          <p:nvPr/>
        </p:nvSpPr>
        <p:spPr bwMode="auto">
          <a:xfrm>
            <a:off x="3003550" y="476250"/>
            <a:ext cx="360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Equipos y maquinarias</a:t>
            </a:r>
            <a:r>
              <a:rPr lang="es-EC" sz="2400"/>
              <a:t> </a:t>
            </a:r>
          </a:p>
        </p:txBody>
      </p:sp>
      <p:sp>
        <p:nvSpPr>
          <p:cNvPr id="187396" name="Rectangle 4"/>
          <p:cNvSpPr>
            <a:spLocks noChangeArrowheads="1"/>
          </p:cNvSpPr>
          <p:nvPr/>
        </p:nvSpPr>
        <p:spPr bwMode="auto">
          <a:xfrm>
            <a:off x="2811463" y="828675"/>
            <a:ext cx="3954462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">
              <a:buFontTx/>
              <a:buChar char="•"/>
            </a:pPr>
            <a:endParaRPr lang="es-EC" sz="2400"/>
          </a:p>
          <a:p>
            <a:pPr algn="just">
              <a:buFontTx/>
              <a:buChar char="•"/>
            </a:pPr>
            <a:r>
              <a:rPr lang="es-ES" sz="2400"/>
              <a:t>Banda transportadora. </a:t>
            </a:r>
          </a:p>
          <a:p>
            <a:pPr algn="just">
              <a:buFontTx/>
              <a:buChar char="•"/>
            </a:pPr>
            <a:endParaRPr lang="es-ES" sz="2400"/>
          </a:p>
          <a:p>
            <a:pPr algn="just">
              <a:buFontTx/>
              <a:buChar char="•"/>
            </a:pPr>
            <a:r>
              <a:rPr lang="es-ES" sz="2400"/>
              <a:t>Máquina trituradora. </a:t>
            </a:r>
          </a:p>
          <a:p>
            <a:pPr algn="just">
              <a:buFontTx/>
              <a:buChar char="•"/>
            </a:pPr>
            <a:endParaRPr lang="es-ES" sz="2400"/>
          </a:p>
          <a:p>
            <a:pPr algn="just">
              <a:buFontTx/>
              <a:buChar char="•"/>
            </a:pPr>
            <a:r>
              <a:rPr lang="es-ES" sz="2400"/>
              <a:t>Corta picos</a:t>
            </a:r>
          </a:p>
          <a:p>
            <a:pPr algn="just">
              <a:buFontTx/>
              <a:buChar char="•"/>
            </a:pPr>
            <a:endParaRPr lang="es-ES" sz="2400"/>
          </a:p>
          <a:p>
            <a:pPr algn="just">
              <a:buFontTx/>
              <a:buChar char="•"/>
            </a:pPr>
            <a:r>
              <a:rPr lang="es-ES" sz="2400"/>
              <a:t>Balanza industrial. </a:t>
            </a:r>
          </a:p>
          <a:p>
            <a:pPr algn="just">
              <a:buFontTx/>
              <a:buChar char="•"/>
            </a:pPr>
            <a:endParaRPr lang="es-ES" sz="2400"/>
          </a:p>
          <a:p>
            <a:pPr algn="just">
              <a:buFontTx/>
              <a:buChar char="•"/>
            </a:pPr>
            <a:r>
              <a:rPr lang="es-ES" sz="2400"/>
              <a:t>Piscina o tanque de lavado</a:t>
            </a:r>
          </a:p>
          <a:p>
            <a:pPr algn="just">
              <a:buFontTx/>
              <a:buChar char="•"/>
            </a:pPr>
            <a:endParaRPr lang="es-ES" sz="2400"/>
          </a:p>
          <a:p>
            <a:pPr algn="just">
              <a:buFontTx/>
              <a:buChar char="•"/>
            </a:pPr>
            <a:r>
              <a:rPr lang="es-ES" sz="2400"/>
              <a:t>Bomba de agua</a:t>
            </a:r>
          </a:p>
          <a:p>
            <a:pPr algn="just">
              <a:buFontTx/>
              <a:buChar char="•"/>
            </a:pPr>
            <a:endParaRPr lang="es-EC" sz="2400"/>
          </a:p>
          <a:p>
            <a:pPr algn="just">
              <a:buFontTx/>
              <a:buChar char="•"/>
            </a:pPr>
            <a:r>
              <a:rPr lang="es-ES" sz="2400"/>
              <a:t>Minicargadora</a:t>
            </a:r>
            <a:r>
              <a:rPr lang="es-EC" sz="2400"/>
              <a:t> </a:t>
            </a:r>
          </a:p>
        </p:txBody>
      </p:sp>
      <p:pic>
        <p:nvPicPr>
          <p:cNvPr id="187397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1268413"/>
            <a:ext cx="1749425" cy="2236787"/>
          </a:xfrm>
          <a:noFill/>
          <a:ln/>
        </p:spPr>
      </p:pic>
      <p:pic>
        <p:nvPicPr>
          <p:cNvPr id="187402" name="Picture 10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6904038" y="1484313"/>
            <a:ext cx="1808162" cy="2016125"/>
          </a:xfrm>
          <a:noFill/>
          <a:ln/>
        </p:spPr>
      </p:pic>
      <p:pic>
        <p:nvPicPr>
          <p:cNvPr id="1874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46875" y="4797425"/>
            <a:ext cx="2352675" cy="1484313"/>
          </a:xfrm>
          <a:prstGeom prst="rect">
            <a:avLst/>
          </a:prstGeom>
          <a:noFill/>
        </p:spPr>
      </p:pic>
      <p:pic>
        <p:nvPicPr>
          <p:cNvPr id="18740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2513" y="5013325"/>
            <a:ext cx="1779587" cy="158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74086" name="Picture 6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209675" y="2781300"/>
            <a:ext cx="8191500" cy="3384550"/>
          </a:xfrm>
          <a:noFill/>
          <a:ln/>
        </p:spPr>
      </p:pic>
      <p:sp>
        <p:nvSpPr>
          <p:cNvPr id="174102" name="Rectangle 22"/>
          <p:cNvSpPr>
            <a:spLocks noChangeArrowheads="1"/>
          </p:cNvSpPr>
          <p:nvPr/>
        </p:nvSpPr>
        <p:spPr bwMode="auto">
          <a:xfrm>
            <a:off x="1987550" y="1773238"/>
            <a:ext cx="6329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zh-CN" sz="2400" b="1">
                <a:ea typeface="SimSun" pitchFamily="2" charset="-122"/>
              </a:rPr>
              <a:t>RECOLECCIÓN DE MATERIAL DE VIDRIO</a:t>
            </a:r>
            <a:r>
              <a:rPr lang="es-EC" altLang="zh-CN" sz="2400">
                <a:ea typeface="SimSun" pitchFamily="2" charset="-122"/>
              </a:rPr>
              <a:t> </a:t>
            </a:r>
          </a:p>
        </p:txBody>
      </p:sp>
      <p:sp>
        <p:nvSpPr>
          <p:cNvPr id="174103" name="Rectangle 23"/>
          <p:cNvSpPr>
            <a:spLocks noChangeArrowheads="1"/>
          </p:cNvSpPr>
          <p:nvPr/>
        </p:nvSpPr>
        <p:spPr bwMode="auto">
          <a:xfrm>
            <a:off x="3313113" y="404813"/>
            <a:ext cx="37099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s-ES" altLang="zh-CN" sz="4000" b="1">
                <a:ea typeface="SimSun" pitchFamily="2" charset="-122"/>
              </a:rPr>
              <a:t>CASCOVITRO</a:t>
            </a:r>
            <a:r>
              <a:rPr lang="es-EC" altLang="zh-CN" sz="400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3302" name="Rectangle 6"/>
          <p:cNvSpPr>
            <a:spLocks noChangeArrowheads="1"/>
          </p:cNvSpPr>
          <p:nvPr/>
        </p:nvSpPr>
        <p:spPr bwMode="auto">
          <a:xfrm>
            <a:off x="741363" y="260350"/>
            <a:ext cx="8931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2400" b="1"/>
              <a:t>Separación de botellas y vidrios no aptos</a:t>
            </a:r>
          </a:p>
          <a:p>
            <a:pPr algn="ctr"/>
            <a:endParaRPr lang="es-EC" altLang="zh-CN" sz="2400">
              <a:ea typeface="SimSun" pitchFamily="2" charset="-122"/>
            </a:endParaRPr>
          </a:p>
        </p:txBody>
      </p:sp>
      <p:sp>
        <p:nvSpPr>
          <p:cNvPr id="183303" name="Rectangle 7"/>
          <p:cNvSpPr>
            <a:spLocks noChangeArrowheads="1"/>
          </p:cNvSpPr>
          <p:nvPr/>
        </p:nvSpPr>
        <p:spPr bwMode="auto">
          <a:xfrm>
            <a:off x="1052513" y="981075"/>
            <a:ext cx="86201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65125" indent="-365125"/>
            <a:r>
              <a:rPr lang="es-ES" sz="2400"/>
              <a:t>A. Separación manual de botellas y vidrio por colores.</a:t>
            </a:r>
            <a:endParaRPr lang="es-EC" sz="2400"/>
          </a:p>
          <a:p>
            <a:pPr marL="365125" indent="-365125"/>
            <a:r>
              <a:rPr lang="es-ES" altLang="zh-CN" sz="2400">
                <a:ea typeface="SimSun" pitchFamily="2" charset="-122"/>
              </a:rPr>
              <a:t>B. Separación manual de cuellos con anillos metálicos y componentes de plásticos</a:t>
            </a:r>
            <a:r>
              <a:rPr lang="es-EC" altLang="zh-CN" sz="2400">
                <a:ea typeface="SimSun" pitchFamily="2" charset="-122"/>
              </a:rPr>
              <a:t> </a:t>
            </a:r>
            <a:endParaRPr lang="es-EC" sz="2400"/>
          </a:p>
        </p:txBody>
      </p:sp>
      <p:pic>
        <p:nvPicPr>
          <p:cNvPr id="183304" name="Picture 8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9188" y="2205038"/>
            <a:ext cx="8786812" cy="43195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46093" name="Picture 13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46095" name="Picture 15">
            <a:hlinkClick r:id="rId3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46098" name="Picture 18">
            <a:hlinkClick r:id="rId5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lum bright="50000" contrast="-50000"/>
          </a:blip>
          <a:srcRect/>
          <a:stretch>
            <a:fillRect/>
          </a:stretch>
        </p:blipFill>
        <p:spPr>
          <a:xfrm>
            <a:off x="3705225" y="2708275"/>
            <a:ext cx="1279525" cy="3024188"/>
          </a:xfrm>
          <a:ln/>
        </p:spPr>
      </p:pic>
      <p:pic>
        <p:nvPicPr>
          <p:cNvPr id="46101" name="Picture 21">
            <a:hlinkClick r:id="rId7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8">
            <a:lum bright="50000" contrast="-50000"/>
          </a:blip>
          <a:srcRect/>
          <a:stretch>
            <a:fillRect/>
          </a:stretch>
        </p:blipFill>
        <p:spPr>
          <a:xfrm>
            <a:off x="2378075" y="2781300"/>
            <a:ext cx="1344613" cy="2952750"/>
          </a:xfrm>
          <a:ln/>
        </p:spPr>
      </p:pic>
      <p:pic>
        <p:nvPicPr>
          <p:cNvPr id="46104" name="Picture 2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05" name="Picture 25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106" name="Picture 26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1911350" y="1052513"/>
            <a:ext cx="47704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Proceso de trituración de vidrio</a:t>
            </a:r>
            <a:endParaRPr lang="es-EC" sz="2400"/>
          </a:p>
          <a:p>
            <a:pPr eaLnBrk="0" hangingPunct="0"/>
            <a:endParaRPr lang="es-EC" sz="2400"/>
          </a:p>
        </p:txBody>
      </p:sp>
      <p:pic>
        <p:nvPicPr>
          <p:cNvPr id="184324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1844675"/>
            <a:ext cx="8853487" cy="44640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85347" name="Rectangle 3"/>
          <p:cNvSpPr>
            <a:spLocks noChangeArrowheads="1"/>
          </p:cNvSpPr>
          <p:nvPr/>
        </p:nvSpPr>
        <p:spPr bwMode="auto">
          <a:xfrm>
            <a:off x="2457450" y="981075"/>
            <a:ext cx="431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zh-CN" sz="2400" b="1">
                <a:ea typeface="SimSun" pitchFamily="2" charset="-122"/>
              </a:rPr>
              <a:t>Proceso de lavado de vidrio</a:t>
            </a:r>
            <a:r>
              <a:rPr lang="es-EC" altLang="zh-CN" sz="2400">
                <a:ea typeface="SimSun" pitchFamily="2" charset="-122"/>
              </a:rPr>
              <a:t> </a:t>
            </a:r>
          </a:p>
        </p:txBody>
      </p:sp>
      <p:pic>
        <p:nvPicPr>
          <p:cNvPr id="185348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557338"/>
            <a:ext cx="8682038" cy="49672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186371" name="Picture 3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052513" y="2205038"/>
            <a:ext cx="8736012" cy="4103687"/>
          </a:xfrm>
          <a:noFill/>
          <a:ln/>
        </p:spPr>
      </p:pic>
      <p:sp>
        <p:nvSpPr>
          <p:cNvPr id="186373" name="Rectangle 5"/>
          <p:cNvSpPr>
            <a:spLocks noChangeArrowheads="1"/>
          </p:cNvSpPr>
          <p:nvPr/>
        </p:nvSpPr>
        <p:spPr bwMode="auto">
          <a:xfrm>
            <a:off x="3470275" y="1081088"/>
            <a:ext cx="3249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altLang="zh-CN" sz="2400" b="1">
                <a:ea typeface="SimSun" pitchFamily="2" charset="-122"/>
              </a:rPr>
              <a:t>Transporte de casco</a:t>
            </a:r>
            <a:r>
              <a:rPr lang="es-EC" altLang="zh-CN" sz="2400">
                <a:ea typeface="SimSun" pitchFamily="2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2515" name="Rectangle 3"/>
          <p:cNvSpPr>
            <a:spLocks noChangeArrowheads="1"/>
          </p:cNvSpPr>
          <p:nvPr/>
        </p:nvSpPr>
        <p:spPr bwMode="auto">
          <a:xfrm>
            <a:off x="974725" y="498475"/>
            <a:ext cx="8347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2400" b="1"/>
              <a:t>Estimación de costos de equipo, maquinaria y transporte</a:t>
            </a:r>
            <a:r>
              <a:rPr lang="es-EC" sz="2400"/>
              <a:t> 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130300" y="1773238"/>
            <a:ext cx="8385175" cy="38163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6611" name="Rectangle 3"/>
          <p:cNvSpPr>
            <a:spLocks noChangeArrowheads="1"/>
          </p:cNvSpPr>
          <p:nvPr/>
        </p:nvSpPr>
        <p:spPr bwMode="auto">
          <a:xfrm>
            <a:off x="3314700" y="1081088"/>
            <a:ext cx="351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Costo de obras físicas</a:t>
            </a:r>
            <a:r>
              <a:rPr lang="es-EC" sz="2400"/>
              <a:t> </a:t>
            </a:r>
          </a:p>
        </p:txBody>
      </p:sp>
      <p:pic>
        <p:nvPicPr>
          <p:cNvPr id="196612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363663" y="1773238"/>
            <a:ext cx="8191500" cy="36004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3079750" y="620713"/>
            <a:ext cx="3721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Mano de obra requerida</a:t>
            </a:r>
            <a:r>
              <a:rPr lang="es-EC" sz="2400"/>
              <a:t> 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1052513" y="1268413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u="sng"/>
              <a:t>Gerente Administrativo</a:t>
            </a:r>
            <a:r>
              <a:rPr lang="es-EC"/>
              <a:t> </a:t>
            </a:r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5811838" y="1341438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u="sng"/>
              <a:t>Gerente Operativo</a:t>
            </a:r>
            <a:endParaRPr lang="es-ES"/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1130300" y="4724400"/>
            <a:ext cx="450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u="sng"/>
              <a:t>Personal de planta (operarios y jornaleros)</a:t>
            </a: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1209675" y="5516563"/>
            <a:ext cx="1720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u="sng"/>
              <a:t>Capacitadores</a:t>
            </a:r>
            <a:r>
              <a:rPr lang="es-EC"/>
              <a:t> </a:t>
            </a: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1130300" y="1909763"/>
            <a:ext cx="304165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84138" indent="-84138" algn="just">
              <a:buFontTx/>
              <a:buChar char="•"/>
            </a:pPr>
            <a:r>
              <a:rPr lang="es-ES"/>
              <a:t>Políticas de conducta</a:t>
            </a:r>
          </a:p>
          <a:p>
            <a:pPr marL="84138" indent="-84138" algn="just">
              <a:buFontTx/>
              <a:buChar char="•"/>
            </a:pPr>
            <a:r>
              <a:rPr lang="es-ES"/>
              <a:t>Efectuar los balances, estados financieros .</a:t>
            </a:r>
          </a:p>
          <a:p>
            <a:pPr marL="84138" indent="-84138" algn="just">
              <a:buFontTx/>
              <a:buChar char="•"/>
            </a:pPr>
            <a:r>
              <a:rPr lang="es-ES"/>
              <a:t>Proporcionar flujos de caja.</a:t>
            </a:r>
          </a:p>
          <a:p>
            <a:pPr marL="84138" indent="-84138" algn="just">
              <a:buFontTx/>
              <a:buChar char="•"/>
            </a:pPr>
            <a:r>
              <a:rPr lang="es-ES"/>
              <a:t>Efectuar declaraciones al (SRI).</a:t>
            </a:r>
            <a:endParaRPr lang="es-EC"/>
          </a:p>
          <a:p>
            <a:pPr marL="84138" indent="-84138" algn="just" eaLnBrk="0" hangingPunct="0">
              <a:buFontTx/>
              <a:buChar char="•"/>
            </a:pPr>
            <a:endParaRPr lang="es-EC"/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5500688" y="1909763"/>
            <a:ext cx="33528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84138" indent="-84138" algn="just">
              <a:buFontTx/>
              <a:buChar char="•"/>
            </a:pPr>
            <a:r>
              <a:rPr lang="es-ES"/>
              <a:t>Coordinar y resolver problemas implícitos al área operativa de la planta.</a:t>
            </a:r>
          </a:p>
          <a:p>
            <a:pPr marL="84138" indent="-84138" algn="just">
              <a:buFontTx/>
              <a:buChar char="•"/>
            </a:pPr>
            <a:r>
              <a:rPr lang="es-ES"/>
              <a:t>Procedimientos de manipulación de las materias primas junto con sus niveles de calidad óptima.</a:t>
            </a:r>
          </a:p>
          <a:p>
            <a:pPr marL="84138" indent="-84138" algn="just"/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1732" name="Rectangle 4"/>
          <p:cNvSpPr>
            <a:spLocks noChangeArrowheads="1"/>
          </p:cNvSpPr>
          <p:nvPr/>
        </p:nvSpPr>
        <p:spPr bwMode="auto">
          <a:xfrm>
            <a:off x="895350" y="195263"/>
            <a:ext cx="88169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4000" b="1"/>
              <a:t>DETERMINACIÓN DEL TAMAÑO DEL PROYECTO</a:t>
            </a:r>
            <a:r>
              <a:rPr lang="es-EC" sz="4000" b="1"/>
              <a:t> </a:t>
            </a:r>
          </a:p>
        </p:txBody>
      </p:sp>
      <p:sp>
        <p:nvSpPr>
          <p:cNvPr id="201733" name="Rectangle 5"/>
          <p:cNvSpPr>
            <a:spLocks noChangeArrowheads="1"/>
          </p:cNvSpPr>
          <p:nvPr/>
        </p:nvSpPr>
        <p:spPr bwMode="auto">
          <a:xfrm>
            <a:off x="1052513" y="1700213"/>
            <a:ext cx="85185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2400" b="1"/>
              <a:t>Estimación de demanda y producción de toneladas de casco</a:t>
            </a:r>
            <a:r>
              <a:rPr lang="es-EC" sz="2400"/>
              <a:t> </a:t>
            </a:r>
          </a:p>
        </p:txBody>
      </p:sp>
      <p:pic>
        <p:nvPicPr>
          <p:cNvPr id="201734" name="Picture 6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2492375"/>
            <a:ext cx="8696325" cy="1512888"/>
          </a:xfrm>
          <a:noFill/>
          <a:ln/>
        </p:spPr>
      </p:pic>
      <p:sp>
        <p:nvSpPr>
          <p:cNvPr id="201736" name="Rectangle 8"/>
          <p:cNvSpPr>
            <a:spLocks noChangeArrowheads="1"/>
          </p:cNvSpPr>
          <p:nvPr/>
        </p:nvSpPr>
        <p:spPr bwMode="auto">
          <a:xfrm>
            <a:off x="1130300" y="4076700"/>
            <a:ext cx="8512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2400" b="1"/>
              <a:t>Estimaciones de costos y capacidad máxima de maquinaria</a:t>
            </a:r>
            <a:r>
              <a:rPr lang="es-EC" sz="2400"/>
              <a:t> </a:t>
            </a:r>
          </a:p>
        </p:txBody>
      </p:sp>
      <p:pic>
        <p:nvPicPr>
          <p:cNvPr id="201737" name="Picture 9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1130300" y="4797425"/>
            <a:ext cx="8502650" cy="206057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3475" name="Rectangle 3"/>
          <p:cNvSpPr>
            <a:spLocks noChangeArrowheads="1"/>
          </p:cNvSpPr>
          <p:nvPr/>
        </p:nvSpPr>
        <p:spPr bwMode="auto">
          <a:xfrm>
            <a:off x="2222500" y="476250"/>
            <a:ext cx="5835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Costo de Capital Promedio Ponderado</a:t>
            </a:r>
            <a:r>
              <a:rPr lang="es-EC" sz="2400"/>
              <a:t> </a:t>
            </a:r>
          </a:p>
        </p:txBody>
      </p:sp>
      <p:pic>
        <p:nvPicPr>
          <p:cNvPr id="233476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30300" y="1989138"/>
            <a:ext cx="3665538" cy="3240087"/>
          </a:xfrm>
          <a:noFill/>
          <a:ln/>
        </p:spPr>
      </p:pic>
      <p:pic>
        <p:nvPicPr>
          <p:cNvPr id="233478" name="Picture 6" descr="tasa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5365750" y="1620838"/>
            <a:ext cx="3714750" cy="2143125"/>
          </a:xfrm>
          <a:noFill/>
          <a:ln/>
        </p:spPr>
      </p:pic>
      <p:pic>
        <p:nvPicPr>
          <p:cNvPr id="233481" name="Picture 9" descr="tasa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186363" y="4221163"/>
            <a:ext cx="3714750" cy="2143125"/>
          </a:xfrm>
          <a:noFill/>
          <a:ln/>
        </p:spPr>
      </p:pic>
      <p:pic>
        <p:nvPicPr>
          <p:cNvPr id="233484" name="Picture 12"/>
          <p:cNvPicPr>
            <a:picLocks noChangeAspect="1" noChangeArrowheads="1"/>
          </p:cNvPicPr>
          <p:nvPr>
            <p:ph sz="quarter" idx="4"/>
          </p:nvPr>
        </p:nvPicPr>
        <p:blipFill>
          <a:blip r:embed="rId6"/>
          <a:srcRect/>
          <a:stretch>
            <a:fillRect/>
          </a:stretch>
        </p:blipFill>
        <p:spPr>
          <a:xfrm>
            <a:off x="6202363" y="1268413"/>
            <a:ext cx="1944687" cy="177800"/>
          </a:xfrm>
          <a:noFill/>
          <a:ln/>
        </p:spPr>
      </p:pic>
      <p:pic>
        <p:nvPicPr>
          <p:cNvPr id="233487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88038" y="3860800"/>
            <a:ext cx="19399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4499" name="Rectangle 3"/>
          <p:cNvSpPr>
            <a:spLocks noChangeArrowheads="1"/>
          </p:cNvSpPr>
          <p:nvPr/>
        </p:nvSpPr>
        <p:spPr bwMode="auto">
          <a:xfrm>
            <a:off x="904875" y="404813"/>
            <a:ext cx="8308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Análisis con una máquina de capacidad 7000 toneladas</a:t>
            </a:r>
            <a:r>
              <a:rPr lang="es-EC" sz="2400"/>
              <a:t> 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125538"/>
            <a:ext cx="8737600" cy="4176712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02755" name="Rectangle 3"/>
          <p:cNvSpPr>
            <a:spLocks noChangeArrowheads="1"/>
          </p:cNvSpPr>
          <p:nvPr/>
        </p:nvSpPr>
        <p:spPr bwMode="auto">
          <a:xfrm>
            <a:off x="720725" y="523875"/>
            <a:ext cx="8478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Análisis con una máquina de capacidad 10000 toneladas</a:t>
            </a:r>
            <a:r>
              <a:rPr lang="es-EC" sz="2400"/>
              <a:t> </a:t>
            </a:r>
          </a:p>
        </p:txBody>
      </p:sp>
      <p:pic>
        <p:nvPicPr>
          <p:cNvPr id="202756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198563"/>
            <a:ext cx="8659813" cy="4175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SECTORIAL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1752" name="Rectangle 8"/>
          <p:cNvSpPr>
            <a:spLocks noGrp="1" noChangeArrowheads="1"/>
          </p:cNvSpPr>
          <p:nvPr>
            <p:ph type="title"/>
          </p:nvPr>
        </p:nvSpPr>
        <p:spPr>
          <a:xfrm>
            <a:off x="741363" y="404813"/>
            <a:ext cx="5226050" cy="647700"/>
          </a:xfrm>
          <a:noFill/>
          <a:ln/>
        </p:spPr>
        <p:txBody>
          <a:bodyPr/>
          <a:lstStyle/>
          <a:p>
            <a:r>
              <a:rPr lang="es-ES" sz="2400" b="1"/>
              <a:t>ANTECEDENTES E HISTORIAL DEL PROYECTO</a:t>
            </a:r>
            <a:endParaRPr lang="es-EC" sz="2400" b="1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1119188" y="1196975"/>
            <a:ext cx="4535487" cy="158432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s-ES" sz="2400"/>
              <a:t>Orígenes del vidrio 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2400"/>
          </a:p>
          <a:p>
            <a:pPr>
              <a:lnSpc>
                <a:spcPct val="80000"/>
              </a:lnSpc>
            </a:pPr>
            <a:r>
              <a:rPr lang="es-ES" sz="2400"/>
              <a:t>Necesidad de reciclar</a:t>
            </a:r>
          </a:p>
          <a:p>
            <a:pPr>
              <a:lnSpc>
                <a:spcPct val="80000"/>
              </a:lnSpc>
              <a:buFontTx/>
              <a:buNone/>
            </a:pPr>
            <a:endParaRPr lang="es-ES" sz="2400"/>
          </a:p>
          <a:p>
            <a:pPr>
              <a:lnSpc>
                <a:spcPct val="80000"/>
              </a:lnSpc>
            </a:pPr>
            <a:r>
              <a:rPr lang="es-ES" sz="2400"/>
              <a:t>Importancia del vidrio</a:t>
            </a:r>
            <a:endParaRPr lang="es-EC" sz="2400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5967413" y="1052513"/>
            <a:ext cx="3133725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2400" b="1">
                <a:solidFill>
                  <a:schemeClr val="tx2"/>
                </a:solidFill>
              </a:rPr>
              <a:t>PLANTEAMIENTO DEL PROBLEMA</a:t>
            </a:r>
            <a:endParaRPr lang="es-EC" sz="2400" b="1">
              <a:solidFill>
                <a:schemeClr val="tx2"/>
              </a:solidFill>
            </a:endParaRPr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5186363" y="2373313"/>
            <a:ext cx="4838700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Volumen de residuos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Contaminación de suelos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Manejo de desechos sólidos</a:t>
            </a:r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819150" y="3803650"/>
            <a:ext cx="5019675" cy="84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24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JUSTIFICACIÓN DEL PROYECTO</a:t>
            </a:r>
            <a:endParaRPr lang="es-EC" sz="24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57" name="Rectangle 13"/>
          <p:cNvSpPr>
            <a:spLocks noChangeArrowheads="1"/>
          </p:cNvSpPr>
          <p:nvPr/>
        </p:nvSpPr>
        <p:spPr bwMode="auto">
          <a:xfrm>
            <a:off x="1130300" y="4749800"/>
            <a:ext cx="4446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Producto ecológico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Mantiene características de calidad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400"/>
              <a:t>Ventajas de reciclar vidrio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32451" name="Rectangle 3"/>
          <p:cNvSpPr>
            <a:spLocks noChangeArrowheads="1"/>
          </p:cNvSpPr>
          <p:nvPr/>
        </p:nvSpPr>
        <p:spPr bwMode="auto">
          <a:xfrm>
            <a:off x="720725" y="476250"/>
            <a:ext cx="8478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Análisis con una máquina de capacidad 13000 toneladas</a:t>
            </a:r>
            <a:r>
              <a:rPr lang="es-EC" sz="2400"/>
              <a:t> </a:t>
            </a:r>
          </a:p>
        </p:txBody>
      </p:sp>
      <p:pic>
        <p:nvPicPr>
          <p:cNvPr id="232452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974725" y="1196975"/>
            <a:ext cx="8737600" cy="410368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198659" name="Rectangle 3"/>
          <p:cNvSpPr>
            <a:spLocks noChangeArrowheads="1"/>
          </p:cNvSpPr>
          <p:nvPr/>
        </p:nvSpPr>
        <p:spPr bwMode="auto">
          <a:xfrm>
            <a:off x="908050" y="549275"/>
            <a:ext cx="8305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4000" b="1"/>
              <a:t>LOCALIZACIÓN DEL PROYECTO</a:t>
            </a:r>
            <a:r>
              <a:rPr lang="es-EC" sz="4000" b="1"/>
              <a:t> </a:t>
            </a:r>
          </a:p>
        </p:txBody>
      </p:sp>
      <p:sp>
        <p:nvSpPr>
          <p:cNvPr id="198660" name="Rectangle 4"/>
          <p:cNvSpPr>
            <a:spLocks noChangeArrowheads="1"/>
          </p:cNvSpPr>
          <p:nvPr/>
        </p:nvSpPr>
        <p:spPr bwMode="auto">
          <a:xfrm>
            <a:off x="974725" y="2349500"/>
            <a:ext cx="8504238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84138" indent="-84138" algn="just">
              <a:buFontTx/>
              <a:buChar char="•"/>
            </a:pPr>
            <a:r>
              <a:rPr lang="es-ES" sz="2400"/>
              <a:t> Medios y costos de transporte.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Disponibilidad y costo de mano de obra.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Cercanía de las fuentes de abastecimiento.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Factores ambientales.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Cercanía del mercado.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Costo y disponibilidad de terrenos.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Topografía de suelos.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Estructura impositiva y legal.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Disponibilidad de agua, energía y otros suministros.</a:t>
            </a:r>
          </a:p>
          <a:p>
            <a:pPr marL="84138" indent="-84138" algn="just">
              <a:buFontTx/>
              <a:buChar char="•"/>
            </a:pPr>
            <a:r>
              <a:rPr lang="es-ES" sz="2400"/>
              <a:t> Comunicaciones.</a:t>
            </a:r>
            <a:endParaRPr lang="es-EC" sz="2400"/>
          </a:p>
          <a:p>
            <a:pPr marL="84138" indent="-84138" algn="just"/>
            <a:endParaRPr lang="es-EC" sz="2400"/>
          </a:p>
        </p:txBody>
      </p:sp>
      <p:sp>
        <p:nvSpPr>
          <p:cNvPr id="198661" name="Rectangle 5"/>
          <p:cNvSpPr>
            <a:spLocks noChangeArrowheads="1"/>
          </p:cNvSpPr>
          <p:nvPr/>
        </p:nvSpPr>
        <p:spPr bwMode="auto">
          <a:xfrm>
            <a:off x="1052513" y="1800225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" sz="2400" b="1"/>
              <a:t>Factores</a:t>
            </a:r>
            <a:r>
              <a:rPr lang="es-EC" sz="24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99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TÉCNICO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3079750" y="260350"/>
            <a:ext cx="4427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sz="2400" b="1"/>
              <a:t>MÉTODO BROWN Y GIBSON</a:t>
            </a:r>
            <a:r>
              <a:rPr lang="es-EC"/>
              <a:t> </a:t>
            </a: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1285875" y="947738"/>
            <a:ext cx="82565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342900" indent="-342900" algn="just">
              <a:buFontTx/>
              <a:buAutoNum type="arabicPeriod"/>
              <a:tabLst>
                <a:tab pos="257175" algn="l"/>
              </a:tabLst>
            </a:pPr>
            <a:r>
              <a:rPr lang="es-ES" sz="2400"/>
              <a:t>Asignar un valor relativo a cada factor objetivo (FO) para cada localización optativa viable.</a:t>
            </a:r>
          </a:p>
          <a:p>
            <a:pPr marL="342900" indent="-342900" algn="just">
              <a:buFontTx/>
              <a:buAutoNum type="arabicPeriod"/>
              <a:tabLst>
                <a:tab pos="257175" algn="l"/>
              </a:tabLst>
            </a:pPr>
            <a:r>
              <a:rPr lang="es-ES" sz="2400"/>
              <a:t>Estimar un valor relativo de cada factor subjetivo (FS) para cada localización optativa viable.</a:t>
            </a:r>
          </a:p>
          <a:p>
            <a:pPr marL="342900" indent="-342900" algn="just">
              <a:buFontTx/>
              <a:buAutoNum type="arabicPeriod"/>
              <a:tabLst>
                <a:tab pos="257175" algn="l"/>
              </a:tabLst>
            </a:pPr>
            <a:r>
              <a:rPr lang="es-ES" sz="2400"/>
              <a:t>Combinar los factores objetivos y subjetivos, asignándoles una ponderación relativa, para obtener una medida de preferencia de localización (MPL).</a:t>
            </a:r>
          </a:p>
          <a:p>
            <a:pPr marL="342900" indent="-342900" algn="just">
              <a:buFontTx/>
              <a:buAutoNum type="arabicPeriod"/>
              <a:tabLst>
                <a:tab pos="257175" algn="l"/>
              </a:tabLst>
            </a:pPr>
            <a:r>
              <a:rPr lang="es-ES" sz="2400"/>
              <a:t>Seleccionar la ubicación que tenga la máxima medida de preferencia de localización.</a:t>
            </a: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1833563" y="4652963"/>
            <a:ext cx="701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s-ES" sz="2400" b="1"/>
              <a:t>Medida de preferencia de localización MPL</a:t>
            </a:r>
            <a:r>
              <a:rPr lang="es-EC" sz="2400"/>
              <a:t> </a:t>
            </a:r>
          </a:p>
        </p:txBody>
      </p:sp>
      <p:pic>
        <p:nvPicPr>
          <p:cNvPr id="24269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9988" y="5445125"/>
            <a:ext cx="87360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09923" name="Picture 3">
            <a:hlinkClick r:id="rId2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209924" name="Picture 4">
            <a:hlinkClick r:id="rId4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209925" name="Picture 5">
            <a:hlinkClick r:id="rId6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lum bright="50000" contrast="-50000"/>
          </a:blip>
          <a:srcRect/>
          <a:stretch>
            <a:fillRect/>
          </a:stretch>
        </p:blipFill>
        <p:spPr>
          <a:xfrm>
            <a:off x="2425700" y="2708275"/>
            <a:ext cx="1279525" cy="3024188"/>
          </a:xfrm>
          <a:ln/>
        </p:spPr>
      </p:pic>
      <p:pic>
        <p:nvPicPr>
          <p:cNvPr id="209926" name="Picture 6">
            <a:hlinkClick r:id="rId8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9">
            <a:lum bright="50000" contrast="-50000"/>
          </a:blip>
          <a:srcRect/>
          <a:stretch>
            <a:fillRect/>
          </a:stretch>
        </p:blipFill>
        <p:spPr>
          <a:xfrm>
            <a:off x="3686175" y="2708275"/>
            <a:ext cx="1344613" cy="2952750"/>
          </a:xfrm>
          <a:ln/>
        </p:spPr>
      </p:pic>
      <p:pic>
        <p:nvPicPr>
          <p:cNvPr id="209927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928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9929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492" name="Group 36"/>
          <p:cNvGrpSpPr>
            <a:grpSpLocks/>
          </p:cNvGrpSpPr>
          <p:nvPr/>
        </p:nvGrpSpPr>
        <p:grpSpPr bwMode="auto">
          <a:xfrm>
            <a:off x="889000" y="3455988"/>
            <a:ext cx="4451350" cy="1828800"/>
            <a:chOff x="517" y="2177"/>
            <a:chExt cx="2588" cy="1152"/>
          </a:xfrm>
        </p:grpSpPr>
        <p:sp>
          <p:nvSpPr>
            <p:cNvPr id="275472" name="Freeform 16"/>
            <p:cNvSpPr>
              <a:spLocks/>
            </p:cNvSpPr>
            <p:nvPr/>
          </p:nvSpPr>
          <p:spPr bwMode="auto">
            <a:xfrm rot="10800000">
              <a:off x="657" y="2177"/>
              <a:ext cx="2448" cy="11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8" y="0"/>
                </a:cxn>
                <a:cxn ang="0">
                  <a:pos x="2448" y="1152"/>
                </a:cxn>
                <a:cxn ang="0">
                  <a:pos x="720" y="1152"/>
                </a:cxn>
                <a:cxn ang="0">
                  <a:pos x="680" y="1080"/>
                </a:cxn>
                <a:cxn ang="0">
                  <a:pos x="632" y="960"/>
                </a:cxn>
                <a:cxn ang="0">
                  <a:pos x="536" y="768"/>
                </a:cxn>
                <a:cxn ang="0">
                  <a:pos x="328" y="696"/>
                </a:cxn>
                <a:cxn ang="0">
                  <a:pos x="272" y="688"/>
                </a:cxn>
                <a:cxn ang="0">
                  <a:pos x="160" y="688"/>
                </a:cxn>
                <a:cxn ang="0">
                  <a:pos x="0" y="688"/>
                </a:cxn>
                <a:cxn ang="0">
                  <a:pos x="0" y="0"/>
                </a:cxn>
              </a:cxnLst>
              <a:rect l="0" t="0" r="r" b="b"/>
              <a:pathLst>
                <a:path w="2448" h="1152">
                  <a:moveTo>
                    <a:pt x="0" y="0"/>
                  </a:moveTo>
                  <a:lnTo>
                    <a:pt x="2448" y="0"/>
                  </a:lnTo>
                  <a:lnTo>
                    <a:pt x="2448" y="1152"/>
                  </a:lnTo>
                  <a:lnTo>
                    <a:pt x="720" y="1152"/>
                  </a:lnTo>
                  <a:cubicBezTo>
                    <a:pt x="698" y="1120"/>
                    <a:pt x="687" y="1112"/>
                    <a:pt x="680" y="1080"/>
                  </a:cubicBezTo>
                  <a:cubicBezTo>
                    <a:pt x="667" y="1023"/>
                    <a:pt x="677" y="990"/>
                    <a:pt x="632" y="960"/>
                  </a:cubicBezTo>
                  <a:cubicBezTo>
                    <a:pt x="603" y="902"/>
                    <a:pt x="591" y="805"/>
                    <a:pt x="536" y="768"/>
                  </a:cubicBezTo>
                  <a:cubicBezTo>
                    <a:pt x="495" y="687"/>
                    <a:pt x="417" y="707"/>
                    <a:pt x="328" y="696"/>
                  </a:cubicBezTo>
                  <a:cubicBezTo>
                    <a:pt x="309" y="694"/>
                    <a:pt x="272" y="688"/>
                    <a:pt x="272" y="688"/>
                  </a:cubicBezTo>
                  <a:cubicBezTo>
                    <a:pt x="235" y="688"/>
                    <a:pt x="197" y="688"/>
                    <a:pt x="160" y="688"/>
                  </a:cubicBezTo>
                  <a:lnTo>
                    <a:pt x="0" y="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33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75473" name="Text Box 17"/>
            <p:cNvSpPr txBox="1">
              <a:spLocks noChangeArrowheads="1"/>
            </p:cNvSpPr>
            <p:nvPr/>
          </p:nvSpPr>
          <p:spPr bwMode="auto">
            <a:xfrm>
              <a:off x="517" y="2684"/>
              <a:ext cx="1864" cy="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s-ES" b="1">
                  <a:solidFill>
                    <a:srgbClr val="000000"/>
                  </a:solidFill>
                  <a:cs typeface="Arial" charset="0"/>
                </a:rPr>
                <a:t>REVISIÓN DE ORDENANZAS</a:t>
              </a:r>
              <a:r>
                <a:rPr lang="es-ES" b="1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275493" name="Group 37"/>
          <p:cNvGrpSpPr>
            <a:grpSpLocks/>
          </p:cNvGrpSpPr>
          <p:nvPr/>
        </p:nvGrpSpPr>
        <p:grpSpPr bwMode="auto">
          <a:xfrm>
            <a:off x="5345113" y="3457575"/>
            <a:ext cx="4210050" cy="1828800"/>
            <a:chOff x="3108" y="2178"/>
            <a:chExt cx="2448" cy="1152"/>
          </a:xfrm>
        </p:grpSpPr>
        <p:sp>
          <p:nvSpPr>
            <p:cNvPr id="275475" name="Freeform 19"/>
            <p:cNvSpPr>
              <a:spLocks/>
            </p:cNvSpPr>
            <p:nvPr/>
          </p:nvSpPr>
          <p:spPr bwMode="auto">
            <a:xfrm>
              <a:off x="3108" y="2178"/>
              <a:ext cx="2448" cy="1152"/>
            </a:xfrm>
            <a:custGeom>
              <a:avLst/>
              <a:gdLst/>
              <a:ahLst/>
              <a:cxnLst>
                <a:cxn ang="0">
                  <a:pos x="0" y="480"/>
                </a:cxn>
                <a:cxn ang="0">
                  <a:pos x="0" y="1152"/>
                </a:cxn>
                <a:cxn ang="0">
                  <a:pos x="2448" y="1152"/>
                </a:cxn>
                <a:cxn ang="0">
                  <a:pos x="2448" y="0"/>
                </a:cxn>
                <a:cxn ang="0">
                  <a:pos x="720" y="0"/>
                </a:cxn>
                <a:cxn ang="0">
                  <a:pos x="664" y="168"/>
                </a:cxn>
                <a:cxn ang="0">
                  <a:pos x="640" y="256"/>
                </a:cxn>
                <a:cxn ang="0">
                  <a:pos x="592" y="304"/>
                </a:cxn>
                <a:cxn ang="0">
                  <a:pos x="544" y="360"/>
                </a:cxn>
                <a:cxn ang="0">
                  <a:pos x="520" y="384"/>
                </a:cxn>
                <a:cxn ang="0">
                  <a:pos x="496" y="432"/>
                </a:cxn>
                <a:cxn ang="0">
                  <a:pos x="392" y="456"/>
                </a:cxn>
                <a:cxn ang="0">
                  <a:pos x="352" y="472"/>
                </a:cxn>
                <a:cxn ang="0">
                  <a:pos x="0" y="480"/>
                </a:cxn>
              </a:cxnLst>
              <a:rect l="0" t="0" r="r" b="b"/>
              <a:pathLst>
                <a:path w="2448" h="1152">
                  <a:moveTo>
                    <a:pt x="0" y="480"/>
                  </a:moveTo>
                  <a:lnTo>
                    <a:pt x="0" y="1152"/>
                  </a:lnTo>
                  <a:lnTo>
                    <a:pt x="2448" y="1152"/>
                  </a:lnTo>
                  <a:lnTo>
                    <a:pt x="2448" y="0"/>
                  </a:lnTo>
                  <a:lnTo>
                    <a:pt x="720" y="0"/>
                  </a:lnTo>
                  <a:cubicBezTo>
                    <a:pt x="678" y="63"/>
                    <a:pt x="685" y="94"/>
                    <a:pt x="664" y="168"/>
                  </a:cubicBezTo>
                  <a:cubicBezTo>
                    <a:pt x="658" y="214"/>
                    <a:pt x="666" y="226"/>
                    <a:pt x="640" y="256"/>
                  </a:cubicBezTo>
                  <a:cubicBezTo>
                    <a:pt x="625" y="273"/>
                    <a:pt x="592" y="304"/>
                    <a:pt x="592" y="304"/>
                  </a:cubicBezTo>
                  <a:cubicBezTo>
                    <a:pt x="582" y="335"/>
                    <a:pt x="576" y="349"/>
                    <a:pt x="544" y="360"/>
                  </a:cubicBezTo>
                  <a:cubicBezTo>
                    <a:pt x="536" y="368"/>
                    <a:pt x="526" y="375"/>
                    <a:pt x="520" y="384"/>
                  </a:cubicBezTo>
                  <a:cubicBezTo>
                    <a:pt x="510" y="400"/>
                    <a:pt x="516" y="421"/>
                    <a:pt x="496" y="432"/>
                  </a:cubicBezTo>
                  <a:cubicBezTo>
                    <a:pt x="474" y="444"/>
                    <a:pt x="418" y="452"/>
                    <a:pt x="392" y="456"/>
                  </a:cubicBezTo>
                  <a:cubicBezTo>
                    <a:pt x="364" y="475"/>
                    <a:pt x="378" y="472"/>
                    <a:pt x="352" y="472"/>
                  </a:cubicBezTo>
                  <a:lnTo>
                    <a:pt x="0" y="480"/>
                  </a:lnTo>
                  <a:close/>
                </a:path>
              </a:pathLst>
            </a:custGeom>
            <a:solidFill>
              <a:srgbClr val="CCFFCC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75476" name="Text Box 20"/>
            <p:cNvSpPr txBox="1">
              <a:spLocks noChangeArrowheads="1"/>
            </p:cNvSpPr>
            <p:nvPr/>
          </p:nvSpPr>
          <p:spPr bwMode="auto">
            <a:xfrm>
              <a:off x="3689" y="2704"/>
              <a:ext cx="1776" cy="474"/>
            </a:xfrm>
            <a:prstGeom prst="rect">
              <a:avLst/>
            </a:prstGeom>
            <a:solidFill>
              <a:srgbClr val="CC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s-ES" b="1">
                  <a:solidFill>
                    <a:srgbClr val="000000"/>
                  </a:solidFill>
                  <a:cs typeface="Arial" charset="0"/>
                </a:rPr>
                <a:t>PARTICIPACIÓN DEL SECTOR PRIVADO</a:t>
              </a: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75481" name="AutoShape 2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99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ADMINISTRATIVO ORGANIZACIONAL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grpSp>
        <p:nvGrpSpPr>
          <p:cNvPr id="275491" name="Group 35"/>
          <p:cNvGrpSpPr>
            <a:grpSpLocks/>
          </p:cNvGrpSpPr>
          <p:nvPr/>
        </p:nvGrpSpPr>
        <p:grpSpPr bwMode="auto">
          <a:xfrm>
            <a:off x="1130300" y="1628775"/>
            <a:ext cx="4210050" cy="1828800"/>
            <a:chOff x="657" y="1026"/>
            <a:chExt cx="2448" cy="1152"/>
          </a:xfrm>
        </p:grpSpPr>
        <p:sp>
          <p:nvSpPr>
            <p:cNvPr id="275486" name="Freeform 30"/>
            <p:cNvSpPr>
              <a:spLocks/>
            </p:cNvSpPr>
            <p:nvPr/>
          </p:nvSpPr>
          <p:spPr bwMode="auto">
            <a:xfrm rot="10800000">
              <a:off x="657" y="1026"/>
              <a:ext cx="2448" cy="1152"/>
            </a:xfrm>
            <a:custGeom>
              <a:avLst/>
              <a:gdLst/>
              <a:ahLst/>
              <a:cxnLst>
                <a:cxn ang="0">
                  <a:pos x="0" y="480"/>
                </a:cxn>
                <a:cxn ang="0">
                  <a:pos x="0" y="1152"/>
                </a:cxn>
                <a:cxn ang="0">
                  <a:pos x="2448" y="1152"/>
                </a:cxn>
                <a:cxn ang="0">
                  <a:pos x="2448" y="0"/>
                </a:cxn>
                <a:cxn ang="0">
                  <a:pos x="720" y="0"/>
                </a:cxn>
                <a:cxn ang="0">
                  <a:pos x="664" y="168"/>
                </a:cxn>
                <a:cxn ang="0">
                  <a:pos x="640" y="256"/>
                </a:cxn>
                <a:cxn ang="0">
                  <a:pos x="592" y="304"/>
                </a:cxn>
                <a:cxn ang="0">
                  <a:pos x="544" y="360"/>
                </a:cxn>
                <a:cxn ang="0">
                  <a:pos x="520" y="384"/>
                </a:cxn>
                <a:cxn ang="0">
                  <a:pos x="496" y="432"/>
                </a:cxn>
                <a:cxn ang="0">
                  <a:pos x="392" y="456"/>
                </a:cxn>
                <a:cxn ang="0">
                  <a:pos x="352" y="472"/>
                </a:cxn>
                <a:cxn ang="0">
                  <a:pos x="0" y="480"/>
                </a:cxn>
              </a:cxnLst>
              <a:rect l="0" t="0" r="r" b="b"/>
              <a:pathLst>
                <a:path w="2448" h="1152">
                  <a:moveTo>
                    <a:pt x="0" y="480"/>
                  </a:moveTo>
                  <a:lnTo>
                    <a:pt x="0" y="1152"/>
                  </a:lnTo>
                  <a:lnTo>
                    <a:pt x="2448" y="1152"/>
                  </a:lnTo>
                  <a:lnTo>
                    <a:pt x="2448" y="0"/>
                  </a:lnTo>
                  <a:lnTo>
                    <a:pt x="720" y="0"/>
                  </a:lnTo>
                  <a:cubicBezTo>
                    <a:pt x="678" y="63"/>
                    <a:pt x="685" y="94"/>
                    <a:pt x="664" y="168"/>
                  </a:cubicBezTo>
                  <a:cubicBezTo>
                    <a:pt x="658" y="214"/>
                    <a:pt x="666" y="226"/>
                    <a:pt x="640" y="256"/>
                  </a:cubicBezTo>
                  <a:cubicBezTo>
                    <a:pt x="625" y="273"/>
                    <a:pt x="592" y="304"/>
                    <a:pt x="592" y="304"/>
                  </a:cubicBezTo>
                  <a:cubicBezTo>
                    <a:pt x="582" y="335"/>
                    <a:pt x="576" y="349"/>
                    <a:pt x="544" y="360"/>
                  </a:cubicBezTo>
                  <a:cubicBezTo>
                    <a:pt x="536" y="368"/>
                    <a:pt x="526" y="375"/>
                    <a:pt x="520" y="384"/>
                  </a:cubicBezTo>
                  <a:cubicBezTo>
                    <a:pt x="510" y="400"/>
                    <a:pt x="516" y="421"/>
                    <a:pt x="496" y="432"/>
                  </a:cubicBezTo>
                  <a:cubicBezTo>
                    <a:pt x="474" y="444"/>
                    <a:pt x="418" y="452"/>
                    <a:pt x="392" y="456"/>
                  </a:cubicBezTo>
                  <a:cubicBezTo>
                    <a:pt x="364" y="475"/>
                    <a:pt x="378" y="472"/>
                    <a:pt x="352" y="472"/>
                  </a:cubicBezTo>
                  <a:lnTo>
                    <a:pt x="0" y="480"/>
                  </a:lnTo>
                  <a:close/>
                </a:path>
              </a:pathLst>
            </a:custGeom>
            <a:solidFill>
              <a:srgbClr val="FFFF99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75487" name="Text Box 31"/>
            <p:cNvSpPr txBox="1">
              <a:spLocks noChangeArrowheads="1"/>
            </p:cNvSpPr>
            <p:nvPr/>
          </p:nvSpPr>
          <p:spPr bwMode="auto">
            <a:xfrm rot="16200000" flipH="1">
              <a:off x="1460" y="768"/>
              <a:ext cx="324" cy="13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eaVert"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s-ES" b="1">
                  <a:solidFill>
                    <a:srgbClr val="000000"/>
                  </a:solidFill>
                  <a:cs typeface="Arial" charset="0"/>
                </a:rPr>
                <a:t>PLAN DE ACCIÓN</a:t>
              </a:r>
              <a:endParaRPr lang="en-US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75494" name="Group 38"/>
          <p:cNvGrpSpPr>
            <a:grpSpLocks/>
          </p:cNvGrpSpPr>
          <p:nvPr/>
        </p:nvGrpSpPr>
        <p:grpSpPr bwMode="auto">
          <a:xfrm>
            <a:off x="5343525" y="1628775"/>
            <a:ext cx="4210050" cy="1828800"/>
            <a:chOff x="3107" y="1026"/>
            <a:chExt cx="2448" cy="1152"/>
          </a:xfrm>
        </p:grpSpPr>
        <p:sp>
          <p:nvSpPr>
            <p:cNvPr id="275489" name="Freeform 33"/>
            <p:cNvSpPr>
              <a:spLocks/>
            </p:cNvSpPr>
            <p:nvPr/>
          </p:nvSpPr>
          <p:spPr bwMode="auto">
            <a:xfrm>
              <a:off x="3107" y="1026"/>
              <a:ext cx="2448" cy="11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8" y="0"/>
                </a:cxn>
                <a:cxn ang="0">
                  <a:pos x="2448" y="1152"/>
                </a:cxn>
                <a:cxn ang="0">
                  <a:pos x="720" y="1152"/>
                </a:cxn>
                <a:cxn ang="0">
                  <a:pos x="680" y="1080"/>
                </a:cxn>
                <a:cxn ang="0">
                  <a:pos x="632" y="960"/>
                </a:cxn>
                <a:cxn ang="0">
                  <a:pos x="536" y="768"/>
                </a:cxn>
                <a:cxn ang="0">
                  <a:pos x="328" y="696"/>
                </a:cxn>
                <a:cxn ang="0">
                  <a:pos x="272" y="688"/>
                </a:cxn>
                <a:cxn ang="0">
                  <a:pos x="160" y="688"/>
                </a:cxn>
                <a:cxn ang="0">
                  <a:pos x="0" y="688"/>
                </a:cxn>
                <a:cxn ang="0">
                  <a:pos x="0" y="0"/>
                </a:cxn>
              </a:cxnLst>
              <a:rect l="0" t="0" r="r" b="b"/>
              <a:pathLst>
                <a:path w="2448" h="1152">
                  <a:moveTo>
                    <a:pt x="0" y="0"/>
                  </a:moveTo>
                  <a:lnTo>
                    <a:pt x="2448" y="0"/>
                  </a:lnTo>
                  <a:lnTo>
                    <a:pt x="2448" y="1152"/>
                  </a:lnTo>
                  <a:lnTo>
                    <a:pt x="720" y="1152"/>
                  </a:lnTo>
                  <a:cubicBezTo>
                    <a:pt x="698" y="1120"/>
                    <a:pt x="687" y="1112"/>
                    <a:pt x="680" y="1080"/>
                  </a:cubicBezTo>
                  <a:cubicBezTo>
                    <a:pt x="667" y="1023"/>
                    <a:pt x="677" y="990"/>
                    <a:pt x="632" y="960"/>
                  </a:cubicBezTo>
                  <a:cubicBezTo>
                    <a:pt x="603" y="902"/>
                    <a:pt x="591" y="805"/>
                    <a:pt x="536" y="768"/>
                  </a:cubicBezTo>
                  <a:cubicBezTo>
                    <a:pt x="495" y="687"/>
                    <a:pt x="417" y="707"/>
                    <a:pt x="328" y="696"/>
                  </a:cubicBezTo>
                  <a:cubicBezTo>
                    <a:pt x="309" y="694"/>
                    <a:pt x="272" y="688"/>
                    <a:pt x="272" y="688"/>
                  </a:cubicBezTo>
                  <a:cubicBezTo>
                    <a:pt x="235" y="688"/>
                    <a:pt x="197" y="688"/>
                    <a:pt x="160" y="688"/>
                  </a:cubicBezTo>
                  <a:lnTo>
                    <a:pt x="0" y="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/>
            </a:solidFill>
            <a:ln w="38100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275490" name="Text Box 34"/>
            <p:cNvSpPr txBox="1">
              <a:spLocks noChangeArrowheads="1"/>
            </p:cNvSpPr>
            <p:nvPr/>
          </p:nvSpPr>
          <p:spPr bwMode="auto">
            <a:xfrm>
              <a:off x="3711" y="1187"/>
              <a:ext cx="1754" cy="47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120000"/>
                </a:lnSpc>
              </a:pPr>
              <a:r>
                <a:rPr lang="es-ES" b="1">
                  <a:solidFill>
                    <a:srgbClr val="000000"/>
                  </a:solidFill>
                  <a:cs typeface="Arial" charset="0"/>
                </a:rPr>
                <a:t>FORMACIÓN DE MANCOMUNIDADES</a:t>
              </a:r>
              <a:r>
                <a:rPr lang="es-ES" b="1">
                  <a:solidFill>
                    <a:srgbClr val="000000"/>
                  </a:solidFill>
                </a:rPr>
                <a:t> </a:t>
              </a:r>
            </a:p>
          </p:txBody>
        </p:sp>
      </p:grpSp>
      <p:grpSp>
        <p:nvGrpSpPr>
          <p:cNvPr id="275495" name="Group 39"/>
          <p:cNvGrpSpPr>
            <a:grpSpLocks/>
          </p:cNvGrpSpPr>
          <p:nvPr/>
        </p:nvGrpSpPr>
        <p:grpSpPr bwMode="auto">
          <a:xfrm>
            <a:off x="5319713" y="2695575"/>
            <a:ext cx="2393950" cy="1524000"/>
            <a:chOff x="3093" y="1698"/>
            <a:chExt cx="1392" cy="960"/>
          </a:xfrm>
        </p:grpSpPr>
        <p:sp>
          <p:nvSpPr>
            <p:cNvPr id="275478" name="AutoShape 22"/>
            <p:cNvSpPr>
              <a:spLocks noChangeArrowheads="1"/>
            </p:cNvSpPr>
            <p:nvPr/>
          </p:nvSpPr>
          <p:spPr bwMode="auto">
            <a:xfrm>
              <a:off x="3105" y="1698"/>
              <a:ext cx="1249" cy="960"/>
            </a:xfrm>
            <a:prstGeom prst="flowChartDelay">
              <a:avLst/>
            </a:prstGeom>
            <a:gradFill rotWithShape="0">
              <a:gsLst>
                <a:gs pos="0">
                  <a:srgbClr val="CC99FF"/>
                </a:gs>
                <a:gs pos="100000">
                  <a:srgbClr val="02AEAA"/>
                </a:gs>
              </a:gsLst>
              <a:lin ang="27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5479" name="Text Box 23"/>
            <p:cNvSpPr txBox="1">
              <a:spLocks noChangeArrowheads="1"/>
            </p:cNvSpPr>
            <p:nvPr/>
          </p:nvSpPr>
          <p:spPr bwMode="auto">
            <a:xfrm>
              <a:off x="3093" y="2058"/>
              <a:ext cx="13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600" b="1">
                  <a:solidFill>
                    <a:srgbClr val="000000"/>
                  </a:solidFill>
                  <a:latin typeface="Berlin Sans FB" pitchFamily="34" charset="0"/>
                </a:rPr>
                <a:t>ORGANIZACIONAL</a:t>
              </a:r>
              <a:endParaRPr lang="en-US" sz="1600" b="1">
                <a:solidFill>
                  <a:srgbClr val="000000"/>
                </a:solidFill>
                <a:latin typeface="Berlin Sans FB" pitchFamily="34" charset="0"/>
              </a:endParaRPr>
            </a:p>
          </p:txBody>
        </p:sp>
      </p:grpSp>
      <p:grpSp>
        <p:nvGrpSpPr>
          <p:cNvPr id="275496" name="Group 40"/>
          <p:cNvGrpSpPr>
            <a:grpSpLocks/>
          </p:cNvGrpSpPr>
          <p:nvPr/>
        </p:nvGrpSpPr>
        <p:grpSpPr bwMode="auto">
          <a:xfrm>
            <a:off x="3194050" y="2695575"/>
            <a:ext cx="2349500" cy="1524000"/>
            <a:chOff x="1857" y="1698"/>
            <a:chExt cx="1366" cy="960"/>
          </a:xfrm>
        </p:grpSpPr>
        <p:sp>
          <p:nvSpPr>
            <p:cNvPr id="275469" name="AutoShape 13"/>
            <p:cNvSpPr>
              <a:spLocks noChangeArrowheads="1"/>
            </p:cNvSpPr>
            <p:nvPr/>
          </p:nvSpPr>
          <p:spPr bwMode="auto">
            <a:xfrm rot="10800000">
              <a:off x="1857" y="1698"/>
              <a:ext cx="1248" cy="960"/>
            </a:xfrm>
            <a:prstGeom prst="flowChartDelay">
              <a:avLst/>
            </a:prstGeom>
            <a:gradFill rotWithShape="0">
              <a:gsLst>
                <a:gs pos="0">
                  <a:srgbClr val="FF99CC"/>
                </a:gs>
                <a:gs pos="100000">
                  <a:srgbClr val="99CCFF"/>
                </a:gs>
              </a:gsLst>
              <a:lin ang="2700000" scaled="1"/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75470" name="Text Box 14"/>
            <p:cNvSpPr txBox="1">
              <a:spLocks noChangeArrowheads="1"/>
            </p:cNvSpPr>
            <p:nvPr/>
          </p:nvSpPr>
          <p:spPr bwMode="auto">
            <a:xfrm>
              <a:off x="1879" y="2058"/>
              <a:ext cx="134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 sz="1600" b="1">
                  <a:solidFill>
                    <a:srgbClr val="000000"/>
                  </a:solidFill>
                  <a:latin typeface="Berlin Sans FB" pitchFamily="34" charset="0"/>
                </a:rPr>
                <a:t>ADMINISTRATIVO</a:t>
              </a:r>
              <a:endParaRPr lang="en-US" sz="1600" b="1">
                <a:solidFill>
                  <a:srgbClr val="000000"/>
                </a:solidFill>
                <a:latin typeface="Berlin Sans FB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4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5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5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5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5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54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5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5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5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5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99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ADMINISTRATIVO ORGANIZACIONAL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11971" name="Rectangle 3"/>
          <p:cNvSpPr>
            <a:spLocks noChangeArrowheads="1"/>
          </p:cNvSpPr>
          <p:nvPr/>
        </p:nvSpPr>
        <p:spPr bwMode="auto">
          <a:xfrm>
            <a:off x="931863" y="504825"/>
            <a:ext cx="8853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PASOS PARA COMENZAR UN PROGRAMA DE RECICLAJE EN UNA COMUNIDAD</a:t>
            </a:r>
            <a:endParaRPr lang="es-EC" sz="3000" b="1">
              <a:solidFill>
                <a:schemeClr val="tx2"/>
              </a:solidFill>
              <a:latin typeface="Benguiat Bk BT" pitchFamily="18" charset="0"/>
            </a:endParaRPr>
          </a:p>
        </p:txBody>
      </p:sp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1522413" y="1741488"/>
            <a:ext cx="7488237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es-ES"/>
              <a:t> Crear un comité con la gente de la comunidad, interesada en el reciclaje, para planificar y coordinar dicha actividad.</a:t>
            </a:r>
          </a:p>
          <a:p>
            <a:pPr algn="just"/>
            <a:endParaRPr lang="es-EC"/>
          </a:p>
          <a:p>
            <a:pPr algn="just">
              <a:buFontTx/>
              <a:buChar char="•"/>
            </a:pPr>
            <a:r>
              <a:rPr lang="es-ES"/>
              <a:t> Considerar que la planificación es la etapa previa y fundamental a cualquier actividad, es la mejor manera de procurar tener éxito. Se debe definir una meta, basada en las necesidades del grupo.</a:t>
            </a:r>
          </a:p>
          <a:p>
            <a:pPr algn="just"/>
            <a:endParaRPr lang="es-EC"/>
          </a:p>
          <a:p>
            <a:pPr algn="just">
              <a:buFontTx/>
              <a:buChar char="•"/>
            </a:pPr>
            <a:r>
              <a:rPr lang="es-ES"/>
              <a:t> Seleccionar el área de almacenamiento del casco de vidrio recolectado; el que no debe ser muy grande, pero si proporcional a la meta de la comunidad. 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Designar coordinadores del proyecto, quienes organizarán y dirigirán las acciones de recolección.</a:t>
            </a:r>
          </a:p>
          <a:p>
            <a:pPr algn="just"/>
            <a:endParaRPr lang="es-EC"/>
          </a:p>
          <a:p>
            <a:pPr algn="just">
              <a:buFontTx/>
              <a:buChar char="•"/>
            </a:pPr>
            <a:r>
              <a:rPr lang="es-ES"/>
              <a:t> Elaborar un cronograma de recolección, el cual se debe cumplir con regularidad, ya que, de lo contrario se crearán problemas de volumen, falta de espacio, etc...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99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ADMINISTRATIVO ORGANIZACIONAL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12995" name="Rectangle 3"/>
          <p:cNvSpPr>
            <a:spLocks noChangeArrowheads="1"/>
          </p:cNvSpPr>
          <p:nvPr/>
        </p:nvSpPr>
        <p:spPr bwMode="auto">
          <a:xfrm>
            <a:off x="1911350" y="1054100"/>
            <a:ext cx="64738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RESPONSABILIDADES DEL COMITÉ DE RECICLAJE</a:t>
            </a:r>
          </a:p>
        </p:txBody>
      </p:sp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1754188" y="2346325"/>
            <a:ext cx="73310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es-ES"/>
              <a:t> Determinar la meta a alcanzar.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Planificar, controlar y supervisar las actividades de recolección.</a:t>
            </a:r>
          </a:p>
          <a:p>
            <a:pPr algn="just">
              <a:buFontTx/>
              <a:buChar char="•"/>
            </a:pPr>
            <a:r>
              <a:rPr lang="es-ES"/>
              <a:t> Localización del transporte.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Divulgación: crear campañas informativas de la importancia y los beneficios del reciclaje.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Organizar el equipo de trabajo.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Controlar los fondos obtenidos con el objeto de que no sean utilizados para otros fines y alcanzar la meta establecida.</a:t>
            </a: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99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ADMINISTRATIVO ORGANIZACIONAL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214019" name="Picture 3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833563" y="1831975"/>
            <a:ext cx="7154862" cy="4549775"/>
          </a:xfrm>
          <a:noFill/>
          <a:ln/>
        </p:spPr>
      </p:pic>
      <p:sp>
        <p:nvSpPr>
          <p:cNvPr id="214021" name="Rectangle 5"/>
          <p:cNvSpPr>
            <a:spLocks noChangeArrowheads="1"/>
          </p:cNvSpPr>
          <p:nvPr/>
        </p:nvSpPr>
        <p:spPr bwMode="auto">
          <a:xfrm>
            <a:off x="1543050" y="550863"/>
            <a:ext cx="7854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ACTORES PRINCIPALES Y RESPONSABILIDADES QUE ASUMIR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99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ADMINISTRATIVO ORGANIZACIONAL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520825" y="622300"/>
            <a:ext cx="7854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MEDIDAS DE CUMPLIMIENTO PARA PROTECCIÓN AMBIENTAL</a:t>
            </a:r>
          </a:p>
        </p:txBody>
      </p:sp>
      <p:pic>
        <p:nvPicPr>
          <p:cNvPr id="277510" name="Picture 6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520825" y="1912938"/>
            <a:ext cx="7956550" cy="4395787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23235" name="Picture 3">
            <a:hlinkClick r:id="rId2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223236" name="Picture 4">
            <a:hlinkClick r:id="rId4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223237" name="Picture 5">
            <a:hlinkClick r:id="rId6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lum bright="50000" contrast="-50000"/>
          </a:blip>
          <a:srcRect/>
          <a:stretch>
            <a:fillRect/>
          </a:stretch>
        </p:blipFill>
        <p:spPr>
          <a:xfrm>
            <a:off x="2425700" y="2708275"/>
            <a:ext cx="1279525" cy="3024188"/>
          </a:xfrm>
          <a:ln/>
        </p:spPr>
      </p:pic>
      <p:pic>
        <p:nvPicPr>
          <p:cNvPr id="223238" name="Picture 6">
            <a:hlinkClick r:id="rId8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9">
            <a:lum bright="50000" contrast="-50000"/>
          </a:blip>
          <a:srcRect/>
          <a:stretch>
            <a:fillRect/>
          </a:stretch>
        </p:blipFill>
        <p:spPr>
          <a:xfrm>
            <a:off x="3686175" y="2708275"/>
            <a:ext cx="1344613" cy="2952750"/>
          </a:xfrm>
          <a:ln/>
        </p:spPr>
      </p:pic>
      <p:pic>
        <p:nvPicPr>
          <p:cNvPr id="223239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0" name="Picture 8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41" name="Picture 9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lum bright="50000" contrast="-50000"/>
          </a:blip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50900" y="563563"/>
            <a:ext cx="8764588" cy="1425575"/>
          </a:xfrm>
          <a:noFill/>
        </p:spPr>
        <p:txBody>
          <a:bodyPr/>
          <a:lstStyle/>
          <a:p>
            <a:r>
              <a:rPr lang="es-ES" sz="4000" b="1">
                <a:effectLst>
                  <a:outerShdw blurRad="38100" dist="38100" dir="2700000" algn="tl">
                    <a:srgbClr val="C0C0C0"/>
                  </a:outerShdw>
                </a:effectLst>
              </a:rPr>
              <a:t>SECTOR INDUSTRIAL VÍNCULOS CON LA ECONOMÍA</a:t>
            </a:r>
            <a:endParaRPr lang="es-EC" sz="4000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22500" y="2060575"/>
            <a:ext cx="6708775" cy="3776663"/>
          </a:xfrm>
        </p:spPr>
        <p:txBody>
          <a:bodyPr/>
          <a:lstStyle/>
          <a:p>
            <a:pPr>
              <a:buFontTx/>
              <a:buNone/>
            </a:pPr>
            <a:endParaRPr lang="es-ES" sz="2400"/>
          </a:p>
          <a:p>
            <a:r>
              <a:rPr lang="es-ES" sz="2400"/>
              <a:t>Material no reciclable:</a:t>
            </a:r>
          </a:p>
          <a:p>
            <a:pPr lvl="2"/>
            <a:r>
              <a:rPr lang="es-ES"/>
              <a:t>Vidrio plano.</a:t>
            </a:r>
          </a:p>
          <a:p>
            <a:pPr lvl="2"/>
            <a:r>
              <a:rPr lang="es-ES"/>
              <a:t>Material refractario.</a:t>
            </a:r>
          </a:p>
          <a:p>
            <a:pPr lvl="2"/>
            <a:r>
              <a:rPr lang="es-ES"/>
              <a:t>Material foráneo.</a:t>
            </a:r>
          </a:p>
          <a:p>
            <a:pPr lvl="2"/>
            <a:r>
              <a:rPr lang="es-ES"/>
              <a:t>Recipientes con impresión azul ultra marino.</a:t>
            </a:r>
          </a:p>
          <a:p>
            <a:pPr>
              <a:buFontTx/>
              <a:buNone/>
            </a:pPr>
            <a:endParaRPr lang="es-ES" sz="2400"/>
          </a:p>
          <a:p>
            <a:r>
              <a:rPr lang="es-ES" sz="2400"/>
              <a:t>Demanda del producto.</a:t>
            </a:r>
          </a:p>
        </p:txBody>
      </p:sp>
      <p:sp>
        <p:nvSpPr>
          <p:cNvPr id="11268" name="AutoShape 4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SECTORIAL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16070" name="Rectangle 6"/>
          <p:cNvSpPr>
            <a:spLocks noChangeArrowheads="1"/>
          </p:cNvSpPr>
          <p:nvPr/>
        </p:nvSpPr>
        <p:spPr bwMode="auto">
          <a:xfrm>
            <a:off x="1658938" y="1150938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FINANCIAMIENTO DEL PROYECTO</a:t>
            </a:r>
          </a:p>
        </p:txBody>
      </p:sp>
      <p:sp>
        <p:nvSpPr>
          <p:cNvPr id="216072" name="Rectangle 8"/>
          <p:cNvSpPr>
            <a:spLocks noChangeArrowheads="1"/>
          </p:cNvSpPr>
          <p:nvPr/>
        </p:nvSpPr>
        <p:spPr bwMode="auto">
          <a:xfrm>
            <a:off x="2146300" y="1858963"/>
            <a:ext cx="7331075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" b="1"/>
              <a:t>Inversión:  $ 149.506,83</a:t>
            </a:r>
          </a:p>
          <a:p>
            <a:pPr algn="just"/>
            <a:endParaRPr lang="es-ES" b="1"/>
          </a:p>
          <a:p>
            <a:pPr algn="just">
              <a:buFontTx/>
              <a:buChar char="•"/>
            </a:pPr>
            <a:r>
              <a:rPr lang="es-ES"/>
              <a:t> 50% Capital Propio</a:t>
            </a:r>
          </a:p>
          <a:p>
            <a:pPr algn="just">
              <a:buFontTx/>
              <a:buChar char="•"/>
            </a:pPr>
            <a:r>
              <a:rPr lang="es-ES"/>
              <a:t> 50% Banco Interamericano de Desarrollo (FOMIN)</a:t>
            </a:r>
          </a:p>
          <a:p>
            <a:pPr algn="just"/>
            <a:r>
              <a:rPr lang="es-ES"/>
              <a:t>	Tiempo máximo: 5 años </a:t>
            </a:r>
          </a:p>
          <a:p>
            <a:pPr algn="just"/>
            <a:r>
              <a:rPr lang="es-ES"/>
              <a:t>	Interés: 6% anual</a:t>
            </a:r>
          </a:p>
          <a:p>
            <a:pPr algn="just"/>
            <a:endParaRPr lang="es-ES"/>
          </a:p>
          <a:p>
            <a:pPr algn="just"/>
            <a:endParaRPr lang="es-ES" b="1"/>
          </a:p>
          <a:p>
            <a:pPr algn="just"/>
            <a:r>
              <a:rPr lang="es-ES" b="1"/>
              <a:t>Requerimientos del FOMIN</a:t>
            </a:r>
          </a:p>
          <a:p>
            <a:pPr algn="just"/>
            <a:endParaRPr lang="es-ES"/>
          </a:p>
          <a:p>
            <a:pPr algn="just">
              <a:buFontTx/>
              <a:buChar char="•"/>
            </a:pPr>
            <a:r>
              <a:rPr lang="es-ES"/>
              <a:t> Innovación</a:t>
            </a:r>
          </a:p>
          <a:p>
            <a:pPr algn="just">
              <a:buFontTx/>
              <a:buChar char="•"/>
            </a:pPr>
            <a:r>
              <a:rPr lang="es-ES"/>
              <a:t> Efectos de demostración</a:t>
            </a:r>
          </a:p>
          <a:p>
            <a:pPr algn="just">
              <a:buFontTx/>
              <a:buChar char="•"/>
            </a:pPr>
            <a:r>
              <a:rPr lang="es-ES"/>
              <a:t> Sostenibilidad</a:t>
            </a:r>
          </a:p>
          <a:p>
            <a:pPr algn="just">
              <a:buFontTx/>
              <a:buChar char="•"/>
            </a:pPr>
            <a:r>
              <a:rPr lang="es-ES"/>
              <a:t> Alianzas</a:t>
            </a:r>
          </a:p>
          <a:p>
            <a:pPr algn="just">
              <a:buFontTx/>
              <a:buChar char="•"/>
            </a:pPr>
            <a:r>
              <a:rPr lang="es-ES"/>
              <a:t> Efecto Catalítico</a:t>
            </a:r>
            <a:endParaRPr lang="es-EC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4259" name="Rectangle 3"/>
          <p:cNvSpPr>
            <a:spLocks noChangeArrowheads="1"/>
          </p:cNvSpPr>
          <p:nvPr/>
        </p:nvSpPr>
        <p:spPr bwMode="auto">
          <a:xfrm>
            <a:off x="1658938" y="549275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INVERSIONES DEL PROYECTO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1285875" y="1766888"/>
            <a:ext cx="520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Proyección de ventas en los próximos 5 años</a:t>
            </a:r>
            <a:r>
              <a:rPr lang="es-EC"/>
              <a:t> </a:t>
            </a:r>
          </a:p>
        </p:txBody>
      </p:sp>
      <p:pic>
        <p:nvPicPr>
          <p:cNvPr id="224261" name="Picture 5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7763" y="2324100"/>
            <a:ext cx="8512175" cy="1176338"/>
          </a:xfrm>
          <a:noFill/>
          <a:ln/>
        </p:spPr>
      </p:pic>
      <p:sp>
        <p:nvSpPr>
          <p:cNvPr id="224264" name="Rectangle 8"/>
          <p:cNvSpPr>
            <a:spLocks noChangeArrowheads="1"/>
          </p:cNvSpPr>
          <p:nvPr/>
        </p:nvSpPr>
        <p:spPr bwMode="auto">
          <a:xfrm>
            <a:off x="1285875" y="4141788"/>
            <a:ext cx="607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Política de Ventas  Año 1 (60% Contado, 40% Crédito)</a:t>
            </a:r>
            <a:r>
              <a:rPr lang="es-EC"/>
              <a:t> </a:t>
            </a:r>
          </a:p>
        </p:txBody>
      </p:sp>
      <p:pic>
        <p:nvPicPr>
          <p:cNvPr id="224274" name="Picture 18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74725" y="4684713"/>
            <a:ext cx="8853488" cy="10795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5286" name="Rectangle 6"/>
          <p:cNvSpPr>
            <a:spLocks noChangeArrowheads="1"/>
          </p:cNvSpPr>
          <p:nvPr/>
        </p:nvSpPr>
        <p:spPr bwMode="auto">
          <a:xfrm>
            <a:off x="1208088" y="549275"/>
            <a:ext cx="4146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Presupuesto de egresos en el año 1</a:t>
            </a:r>
            <a:r>
              <a:rPr lang="es-EC"/>
              <a:t> </a:t>
            </a:r>
          </a:p>
        </p:txBody>
      </p:sp>
      <p:pic>
        <p:nvPicPr>
          <p:cNvPr id="225624" name="Picture 34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065213" y="1412875"/>
            <a:ext cx="8620125" cy="1655763"/>
          </a:xfrm>
          <a:noFill/>
          <a:ln/>
        </p:spPr>
      </p:pic>
      <p:pic>
        <p:nvPicPr>
          <p:cNvPr id="225627" name="Picture 347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069975" y="4652963"/>
            <a:ext cx="8582025" cy="1512887"/>
          </a:xfrm>
          <a:noFill/>
          <a:ln/>
        </p:spPr>
      </p:pic>
      <p:sp>
        <p:nvSpPr>
          <p:cNvPr id="225630" name="Rectangle 350"/>
          <p:cNvSpPr>
            <a:spLocks noChangeArrowheads="1"/>
          </p:cNvSpPr>
          <p:nvPr/>
        </p:nvSpPr>
        <p:spPr bwMode="auto">
          <a:xfrm>
            <a:off x="1136650" y="3644900"/>
            <a:ext cx="666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Capital de trabajo por medio del déficit acumulado máximo</a:t>
            </a:r>
            <a:r>
              <a:rPr lang="es-EC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1643063" y="549275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BENEFICIOS DEL PROYECTO</a:t>
            </a:r>
          </a:p>
        </p:txBody>
      </p:sp>
      <p:pic>
        <p:nvPicPr>
          <p:cNvPr id="226308" name="Picture 4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441450" y="2492375"/>
            <a:ext cx="7956550" cy="3192463"/>
          </a:xfrm>
          <a:noFill/>
          <a:ln/>
        </p:spPr>
      </p:pic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2573338" y="1909763"/>
            <a:ext cx="5060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Valor de desecho contable de  CASCOVITRO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7344" name="Rectangle 16"/>
          <p:cNvSpPr>
            <a:spLocks noChangeArrowheads="1"/>
          </p:cNvSpPr>
          <p:nvPr/>
        </p:nvSpPr>
        <p:spPr bwMode="auto">
          <a:xfrm>
            <a:off x="1643063" y="549275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FLUJOS DE CAJA</a:t>
            </a:r>
          </a:p>
        </p:txBody>
      </p:sp>
      <p:sp>
        <p:nvSpPr>
          <p:cNvPr id="227345" name="Rectangle 17"/>
          <p:cNvSpPr>
            <a:spLocks noChangeArrowheads="1"/>
          </p:cNvSpPr>
          <p:nvPr/>
        </p:nvSpPr>
        <p:spPr bwMode="auto">
          <a:xfrm>
            <a:off x="1911350" y="1397000"/>
            <a:ext cx="2432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100% Capital propio</a:t>
            </a:r>
            <a:r>
              <a:rPr lang="es-ES"/>
              <a:t> </a:t>
            </a:r>
          </a:p>
        </p:txBody>
      </p:sp>
      <p:pic>
        <p:nvPicPr>
          <p:cNvPr id="227347" name="Picture 19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065213" y="1773238"/>
            <a:ext cx="8208962" cy="2879725"/>
          </a:xfrm>
          <a:noFill/>
          <a:ln/>
        </p:spPr>
      </p:pic>
      <p:pic>
        <p:nvPicPr>
          <p:cNvPr id="227349" name="Picture 21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992188" y="4868863"/>
            <a:ext cx="6840537" cy="16351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833563" y="269875"/>
            <a:ext cx="407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70% Capital propio -  30% Préstamo</a:t>
            </a:r>
            <a:endParaRPr lang="es-ES"/>
          </a:p>
        </p:txBody>
      </p:sp>
      <p:pic>
        <p:nvPicPr>
          <p:cNvPr id="228360" name="Picture 8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46188" y="746125"/>
            <a:ext cx="7667625" cy="5851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9381" name="Rectangle 5"/>
          <p:cNvSpPr>
            <a:spLocks noChangeArrowheads="1"/>
          </p:cNvSpPr>
          <p:nvPr/>
        </p:nvSpPr>
        <p:spPr bwMode="auto">
          <a:xfrm>
            <a:off x="1927225" y="260350"/>
            <a:ext cx="412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s-ES" b="1"/>
              <a:t>50% Capital propio – 50% Préstamo</a:t>
            </a:r>
            <a:r>
              <a:rPr lang="es-ES"/>
              <a:t> </a:t>
            </a:r>
          </a:p>
        </p:txBody>
      </p:sp>
      <p:pic>
        <p:nvPicPr>
          <p:cNvPr id="229383" name="Picture 7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135063" y="692150"/>
            <a:ext cx="7921625" cy="5976938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CCFFCC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ANÁLISIS FINANCIERO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95941" name="Rectangle 5"/>
          <p:cNvSpPr>
            <a:spLocks noChangeArrowheads="1"/>
          </p:cNvSpPr>
          <p:nvPr/>
        </p:nvSpPr>
        <p:spPr bwMode="auto">
          <a:xfrm>
            <a:off x="1643063" y="1079500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ANÁLISIS DE SENSIBILIDAD</a:t>
            </a:r>
          </a:p>
        </p:txBody>
      </p:sp>
      <p:pic>
        <p:nvPicPr>
          <p:cNvPr id="295946" name="Picture 10"/>
          <p:cNvPicPr>
            <a:picLocks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1281113" y="1984375"/>
            <a:ext cx="8361362" cy="36766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ChangeArrowheads="1"/>
          </p:cNvSpPr>
          <p:nvPr/>
        </p:nvSpPr>
        <p:spPr bwMode="auto">
          <a:xfrm>
            <a:off x="741363" y="1125538"/>
            <a:ext cx="82946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s-ES" sz="40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nguiat Bk BT" pitchFamily="18" charset="0"/>
              </a:rPr>
              <a:t>ESTUDIOS Y ANÁLISIS</a:t>
            </a:r>
            <a:endParaRPr lang="es-EC" sz="4000" b="1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nguiat Bk BT" pitchFamily="18" charset="0"/>
            </a:endParaRPr>
          </a:p>
        </p:txBody>
      </p:sp>
      <p:pic>
        <p:nvPicPr>
          <p:cNvPr id="220163" name="Picture 3">
            <a:hlinkClick r:id="rId2" action="ppaction://hlinksldjump"/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lum bright="50000" contrast="-50000"/>
          </a:blip>
          <a:srcRect/>
          <a:stretch>
            <a:fillRect/>
          </a:stretch>
        </p:blipFill>
        <p:spPr>
          <a:xfrm>
            <a:off x="103188" y="2781300"/>
            <a:ext cx="1106487" cy="2978150"/>
          </a:xfrm>
          <a:ln/>
        </p:spPr>
      </p:pic>
      <p:pic>
        <p:nvPicPr>
          <p:cNvPr id="220164" name="Picture 4">
            <a:hlinkClick r:id="rId4" action="ppaction://hlinksldjump"/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5">
            <a:lum bright="50000" contrast="-50000"/>
          </a:blip>
          <a:srcRect/>
          <a:stretch>
            <a:fillRect/>
          </a:stretch>
        </p:blipFill>
        <p:spPr>
          <a:xfrm>
            <a:off x="1225550" y="2781300"/>
            <a:ext cx="1152525" cy="2978150"/>
          </a:xfrm>
          <a:ln/>
        </p:spPr>
      </p:pic>
      <p:pic>
        <p:nvPicPr>
          <p:cNvPr id="220165" name="Picture 5">
            <a:hlinkClick r:id="rId6" action="ppaction://hlinksldjump"/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lum bright="50000" contrast="-50000"/>
          </a:blip>
          <a:srcRect/>
          <a:stretch>
            <a:fillRect/>
          </a:stretch>
        </p:blipFill>
        <p:spPr>
          <a:xfrm>
            <a:off x="2425700" y="2708275"/>
            <a:ext cx="1279525" cy="3024188"/>
          </a:xfrm>
          <a:ln/>
        </p:spPr>
      </p:pic>
      <p:pic>
        <p:nvPicPr>
          <p:cNvPr id="220166" name="Picture 6">
            <a:hlinkClick r:id="rId8" action="ppaction://hlinksldjump"/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9">
            <a:lum bright="50000" contrast="-50000"/>
          </a:blip>
          <a:srcRect/>
          <a:stretch>
            <a:fillRect/>
          </a:stretch>
        </p:blipFill>
        <p:spPr>
          <a:xfrm>
            <a:off x="3686175" y="2708275"/>
            <a:ext cx="1344613" cy="2952750"/>
          </a:xfrm>
          <a:ln/>
        </p:spPr>
      </p:pic>
      <p:pic>
        <p:nvPicPr>
          <p:cNvPr id="220167" name="Picture 7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lum bright="50000" contrast="-50000"/>
          </a:blip>
          <a:srcRect/>
          <a:stretch>
            <a:fillRect/>
          </a:stretch>
        </p:blipFill>
        <p:spPr bwMode="auto">
          <a:xfrm>
            <a:off x="5019675" y="2708275"/>
            <a:ext cx="149383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0168" name="Picture 8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lum bright="50000" contrast="-50000"/>
          </a:blip>
          <a:srcRect/>
          <a:stretch>
            <a:fillRect/>
          </a:stretch>
        </p:blipFill>
        <p:spPr bwMode="auto">
          <a:xfrm>
            <a:off x="6513513" y="2708275"/>
            <a:ext cx="1325562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0169" name="Picture 9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18450" y="2708275"/>
            <a:ext cx="1558925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01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CC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CONCLUSIONES Y RECOMENDACIONES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1187" name="Rectangle 3"/>
          <p:cNvSpPr>
            <a:spLocks noChangeArrowheads="1"/>
          </p:cNvSpPr>
          <p:nvPr/>
        </p:nvSpPr>
        <p:spPr bwMode="auto">
          <a:xfrm>
            <a:off x="1209675" y="1989138"/>
            <a:ext cx="81137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buFontTx/>
              <a:buChar char="•"/>
            </a:pPr>
            <a:r>
              <a:rPr lang="es-ES"/>
              <a:t> El proyecto presentado, cuya razón social sería CASCOVITRO es rentable, el mismo que a la vez genera un beneficio socio – ambiental debido a que su fin es reciclar y de esa manera contribuye a la conservación de los recursos naturales del planeta.</a:t>
            </a:r>
          </a:p>
          <a:p>
            <a:pPr algn="just"/>
            <a:endParaRPr lang="es-EC"/>
          </a:p>
          <a:p>
            <a:pPr algn="just">
              <a:buFontTx/>
              <a:buChar char="•"/>
            </a:pPr>
            <a:r>
              <a:rPr lang="es-ES"/>
              <a:t> Es importante la clasificación de los envases de vidrio de acuerdo a su color, así como lo es para el casco o calcín, ya que facilita la producción en sus tres tipos (flint, ámbar y café).</a:t>
            </a:r>
          </a:p>
          <a:p>
            <a:pPr algn="just"/>
            <a:endParaRPr lang="es-EC"/>
          </a:p>
          <a:p>
            <a:pPr algn="just">
              <a:buFontTx/>
              <a:buChar char="•"/>
            </a:pPr>
            <a:r>
              <a:rPr lang="es-ES"/>
              <a:t> Pese a que la competencia directa tiene mayor fuerza en el mercado, la principal ventaja competitiva de CASCOVITRO es la relación directa y personalizada con proveedores, cliente y la comunidad en sí; puesto que hoy en día la orientación de los negocios está enfocada en el Customer Management Relationship (CMR).</a:t>
            </a:r>
          </a:p>
        </p:txBody>
      </p:sp>
      <p:sp>
        <p:nvSpPr>
          <p:cNvPr id="221188" name="Rectangle 4"/>
          <p:cNvSpPr>
            <a:spLocks noChangeArrowheads="1"/>
          </p:cNvSpPr>
          <p:nvPr/>
        </p:nvSpPr>
        <p:spPr bwMode="auto">
          <a:xfrm>
            <a:off x="1643063" y="1079500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CONCLUSIONES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6850" y="577850"/>
            <a:ext cx="4870450" cy="762000"/>
          </a:xfrm>
        </p:spPr>
        <p:txBody>
          <a:bodyPr/>
          <a:lstStyle/>
          <a:p>
            <a:r>
              <a:rPr lang="es-ES" b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SUBSECTOR</a:t>
            </a:r>
            <a:endParaRPr lang="es-ES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52227" name="Group 3"/>
          <p:cNvGrpSpPr>
            <a:grpSpLocks/>
          </p:cNvGrpSpPr>
          <p:nvPr/>
        </p:nvGrpSpPr>
        <p:grpSpPr bwMode="auto">
          <a:xfrm>
            <a:off x="3860800" y="1600200"/>
            <a:ext cx="2290763" cy="5257800"/>
            <a:chOff x="2248" y="984"/>
            <a:chExt cx="1332" cy="3312"/>
          </a:xfrm>
        </p:grpSpPr>
        <p:sp>
          <p:nvSpPr>
            <p:cNvPr id="52228" name="Oval 4"/>
            <p:cNvSpPr>
              <a:spLocks noChangeArrowheads="1"/>
            </p:cNvSpPr>
            <p:nvPr/>
          </p:nvSpPr>
          <p:spPr bwMode="auto">
            <a:xfrm>
              <a:off x="2248" y="984"/>
              <a:ext cx="1332" cy="3312"/>
            </a:xfrm>
            <a:prstGeom prst="ellipse">
              <a:avLst/>
            </a:prstGeom>
            <a:solidFill>
              <a:srgbClr val="00CCFF"/>
            </a:solid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229" name="Text Box 5"/>
            <p:cNvSpPr txBox="1">
              <a:spLocks noChangeArrowheads="1"/>
            </p:cNvSpPr>
            <p:nvPr/>
          </p:nvSpPr>
          <p:spPr bwMode="auto">
            <a:xfrm>
              <a:off x="2505" y="1260"/>
              <a:ext cx="85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VE" sz="1300" b="1">
                  <a:solidFill>
                    <a:srgbClr val="000000"/>
                  </a:solidFill>
                </a:rPr>
                <a:t>CLASIFICACIÓN</a:t>
              </a:r>
            </a:p>
            <a:p>
              <a:pPr algn="ctr" eaLnBrk="0" hangingPunct="0"/>
              <a:r>
                <a:rPr lang="es-VE" sz="1300" b="1">
                  <a:solidFill>
                    <a:srgbClr val="000000"/>
                  </a:solidFill>
                </a:rPr>
                <a:t> POR COLORES</a:t>
              </a:r>
            </a:p>
          </p:txBody>
        </p:sp>
      </p:grpSp>
      <p:grpSp>
        <p:nvGrpSpPr>
          <p:cNvPr id="52230" name="Group 6"/>
          <p:cNvGrpSpPr>
            <a:grpSpLocks/>
          </p:cNvGrpSpPr>
          <p:nvPr/>
        </p:nvGrpSpPr>
        <p:grpSpPr bwMode="auto">
          <a:xfrm>
            <a:off x="2171700" y="2268538"/>
            <a:ext cx="6210300" cy="2762250"/>
            <a:chOff x="1173" y="1518"/>
            <a:chExt cx="3611" cy="1740"/>
          </a:xfrm>
        </p:grpSpPr>
        <p:sp>
          <p:nvSpPr>
            <p:cNvPr id="52231" name="Oval 7"/>
            <p:cNvSpPr>
              <a:spLocks noChangeArrowheads="1"/>
            </p:cNvSpPr>
            <p:nvPr/>
          </p:nvSpPr>
          <p:spPr bwMode="auto">
            <a:xfrm rot="2700000">
              <a:off x="2349" y="823"/>
              <a:ext cx="1259" cy="3611"/>
            </a:xfrm>
            <a:prstGeom prst="ellipse">
              <a:avLst/>
            </a:prstGeom>
            <a:solidFill>
              <a:srgbClr val="FFFF99"/>
            </a:solid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232" name="Text Box 8"/>
            <p:cNvSpPr txBox="1">
              <a:spLocks noChangeArrowheads="1"/>
            </p:cNvSpPr>
            <p:nvPr/>
          </p:nvSpPr>
          <p:spPr bwMode="auto">
            <a:xfrm>
              <a:off x="3654" y="1518"/>
              <a:ext cx="51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VE" sz="1300" b="1">
                  <a:solidFill>
                    <a:srgbClr val="000000"/>
                  </a:solidFill>
                </a:rPr>
                <a:t>PESAJE </a:t>
              </a:r>
            </a:p>
            <a:p>
              <a:pPr algn="ctr" eaLnBrk="0" hangingPunct="0"/>
              <a:endParaRPr lang="es-VE" sz="13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2234" name="Group 10"/>
          <p:cNvGrpSpPr>
            <a:grpSpLocks/>
          </p:cNvGrpSpPr>
          <p:nvPr/>
        </p:nvGrpSpPr>
        <p:grpSpPr bwMode="auto">
          <a:xfrm>
            <a:off x="1987550" y="3213100"/>
            <a:ext cx="6494463" cy="2459038"/>
            <a:chOff x="1075" y="2100"/>
            <a:chExt cx="3776" cy="1549"/>
          </a:xfrm>
        </p:grpSpPr>
        <p:sp>
          <p:nvSpPr>
            <p:cNvPr id="52235" name="Oval 11"/>
            <p:cNvSpPr>
              <a:spLocks noChangeArrowheads="1"/>
            </p:cNvSpPr>
            <p:nvPr/>
          </p:nvSpPr>
          <p:spPr bwMode="auto">
            <a:xfrm rot="-3154149">
              <a:off x="2333" y="842"/>
              <a:ext cx="1259" cy="3776"/>
            </a:xfrm>
            <a:prstGeom prst="ellipse">
              <a:avLst/>
            </a:prstGeom>
            <a:solidFill>
              <a:srgbClr val="CC99FF"/>
            </a:solid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236" name="Text Box 12"/>
            <p:cNvSpPr txBox="1">
              <a:spLocks noChangeArrowheads="1"/>
            </p:cNvSpPr>
            <p:nvPr/>
          </p:nvSpPr>
          <p:spPr bwMode="auto">
            <a:xfrm>
              <a:off x="3541" y="3466"/>
              <a:ext cx="896" cy="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s-VE" sz="1300" b="1">
                  <a:solidFill>
                    <a:srgbClr val="000000"/>
                  </a:solidFill>
                </a:rPr>
                <a:t>ELIMINAR PICOS</a:t>
              </a:r>
            </a:p>
          </p:txBody>
        </p:sp>
      </p:grpSp>
      <p:grpSp>
        <p:nvGrpSpPr>
          <p:cNvPr id="52251" name="Group 27"/>
          <p:cNvGrpSpPr>
            <a:grpSpLocks/>
          </p:cNvGrpSpPr>
          <p:nvPr/>
        </p:nvGrpSpPr>
        <p:grpSpPr bwMode="auto">
          <a:xfrm>
            <a:off x="1987550" y="3284538"/>
            <a:ext cx="6592888" cy="1844675"/>
            <a:chOff x="1156" y="2069"/>
            <a:chExt cx="3833" cy="1162"/>
          </a:xfrm>
        </p:grpSpPr>
        <p:sp>
          <p:nvSpPr>
            <p:cNvPr id="52238" name="Oval 14"/>
            <p:cNvSpPr>
              <a:spLocks noChangeArrowheads="1"/>
            </p:cNvSpPr>
            <p:nvPr/>
          </p:nvSpPr>
          <p:spPr bwMode="auto">
            <a:xfrm rot="5400000">
              <a:off x="2492" y="733"/>
              <a:ext cx="1162" cy="3833"/>
            </a:xfrm>
            <a:prstGeom prst="ellipse">
              <a:avLst/>
            </a:prstGeom>
            <a:solidFill>
              <a:srgbClr val="FF99CC"/>
            </a:solidFill>
            <a:ln w="317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52239" name="Text Box 15"/>
            <p:cNvSpPr txBox="1">
              <a:spLocks noChangeArrowheads="1"/>
            </p:cNvSpPr>
            <p:nvPr/>
          </p:nvSpPr>
          <p:spPr bwMode="auto">
            <a:xfrm>
              <a:off x="3975" y="2451"/>
              <a:ext cx="842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VE" sz="1300" b="1">
                  <a:solidFill>
                    <a:srgbClr val="000000"/>
                  </a:solidFill>
                </a:rPr>
                <a:t>ELIMINACIÓN</a:t>
              </a:r>
            </a:p>
            <a:p>
              <a:r>
                <a:rPr lang="es-VE" sz="1300" b="1">
                  <a:solidFill>
                    <a:srgbClr val="000000"/>
                  </a:solidFill>
                </a:rPr>
                <a:t> DE PLÁSTICOS</a:t>
              </a:r>
            </a:p>
            <a:p>
              <a:pPr eaLnBrk="0" hangingPunct="0"/>
              <a:endParaRPr lang="es-VE" sz="1300" b="1">
                <a:solidFill>
                  <a:srgbClr val="000000"/>
                </a:solidFill>
              </a:endParaRPr>
            </a:p>
          </p:txBody>
        </p:sp>
      </p:grpSp>
      <p:grpSp>
        <p:nvGrpSpPr>
          <p:cNvPr id="52249" name="Group 25"/>
          <p:cNvGrpSpPr>
            <a:grpSpLocks/>
          </p:cNvGrpSpPr>
          <p:nvPr/>
        </p:nvGrpSpPr>
        <p:grpSpPr bwMode="auto">
          <a:xfrm>
            <a:off x="3887788" y="3236913"/>
            <a:ext cx="2606675" cy="1844675"/>
            <a:chOff x="2261" y="2115"/>
            <a:chExt cx="1515" cy="1162"/>
          </a:xfrm>
        </p:grpSpPr>
        <p:sp>
          <p:nvSpPr>
            <p:cNvPr id="52241" name="Oval 17"/>
            <p:cNvSpPr>
              <a:spLocks noChangeArrowheads="1"/>
            </p:cNvSpPr>
            <p:nvPr/>
          </p:nvSpPr>
          <p:spPr bwMode="auto">
            <a:xfrm>
              <a:off x="2261" y="2115"/>
              <a:ext cx="1332" cy="1162"/>
            </a:xfrm>
            <a:prstGeom prst="ellips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anchor="ctr"/>
            <a:lstStyle/>
            <a:p>
              <a:pPr algn="ctr" eaLnBrk="0" hangingPunct="0"/>
              <a:endParaRPr lang="es-VE" sz="13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itchFamily="34" charset="0"/>
              </a:endParaRPr>
            </a:p>
          </p:txBody>
        </p:sp>
        <p:sp>
          <p:nvSpPr>
            <p:cNvPr id="52242" name="Text Box 18"/>
            <p:cNvSpPr txBox="1">
              <a:spLocks noChangeArrowheads="1"/>
            </p:cNvSpPr>
            <p:nvPr/>
          </p:nvSpPr>
          <p:spPr bwMode="auto">
            <a:xfrm>
              <a:off x="2336" y="2478"/>
              <a:ext cx="14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s-ES_tradnl" sz="2000" b="1" u="sng">
                  <a:solidFill>
                    <a:srgbClr val="000000"/>
                  </a:solidFill>
                </a:rPr>
                <a:t>PROCESO DE PRODUCCIÓN</a:t>
              </a:r>
              <a:endParaRPr kumimoji="1" lang="en-US" sz="2000" b="1" u="sng">
                <a:solidFill>
                  <a:srgbClr val="000000"/>
                </a:solidFill>
              </a:endParaRPr>
            </a:p>
          </p:txBody>
        </p:sp>
      </p:grp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2309813" y="4008438"/>
            <a:ext cx="1338262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VE" sz="1300" b="1">
                <a:solidFill>
                  <a:srgbClr val="000000"/>
                </a:solidFill>
              </a:rPr>
              <a:t>DEPURACIÓN 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2946400" y="2706688"/>
            <a:ext cx="1101725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VE" sz="1300" b="1">
                <a:solidFill>
                  <a:srgbClr val="000000"/>
                </a:solidFill>
              </a:rPr>
              <a:t>FUNDICIÓN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3011488" y="5445125"/>
            <a:ext cx="141446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VE" sz="1300" b="1">
                <a:solidFill>
                  <a:srgbClr val="000000"/>
                </a:solidFill>
              </a:rPr>
              <a:t>  TRITURACIÓN</a:t>
            </a:r>
          </a:p>
        </p:txBody>
      </p:sp>
      <p:sp>
        <p:nvSpPr>
          <p:cNvPr id="52246" name="AutoShape 2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SECTORIAL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4598988" y="6057900"/>
            <a:ext cx="881062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s-VE" sz="1300" b="1">
                <a:solidFill>
                  <a:srgbClr val="000000"/>
                </a:solidFill>
              </a:rPr>
              <a:t>LAVADO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2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80"/>
                            </p:stCondLst>
                            <p:childTnLst>
                              <p:par>
                                <p:cTn id="4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522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60"/>
                            </p:stCondLst>
                            <p:childTnLst>
                              <p:par>
                                <p:cTn id="5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2" dur="8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3" dur="8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80"/>
                                        <p:tgtEl>
                                          <p:spTgt spid="52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200"/>
                            </p:stCondLst>
                            <p:childTnLst>
                              <p:par>
                                <p:cTn id="5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522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3" grpId="0"/>
      <p:bldP spid="52244" grpId="0"/>
      <p:bldP spid="52245" grpId="0"/>
      <p:bldP spid="5223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AutoShape 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FFCC99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CONCLUSIONES Y RECOMENDACIONES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643063" y="1079500"/>
            <a:ext cx="74279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s-ES" sz="3000" b="1">
                <a:solidFill>
                  <a:schemeClr val="tx2"/>
                </a:solidFill>
                <a:latin typeface="Benguiat Bk BT" pitchFamily="18" charset="0"/>
              </a:rPr>
              <a:t>RECOMENDACIONES</a:t>
            </a:r>
          </a:p>
        </p:txBody>
      </p:sp>
      <p:sp>
        <p:nvSpPr>
          <p:cNvPr id="222212" name="Rectangle 4"/>
          <p:cNvSpPr>
            <a:spLocks noChangeArrowheads="1"/>
          </p:cNvSpPr>
          <p:nvPr/>
        </p:nvSpPr>
        <p:spPr bwMode="auto">
          <a:xfrm>
            <a:off x="1443038" y="2244725"/>
            <a:ext cx="7954962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/>
            <a:r>
              <a:rPr lang="es-ES"/>
              <a:t>El reciclaje en nuestro país necesita un mejor apoyo e impulso por parte del gobierno y por cada uno de los ciudadanos de esta nación, de iniciarse ya una conciencia de reciclaje se podría llegar a formar un hábito de mejora continua en las personas y lograr así valorar los recursos naturales en nuestro medio.</a:t>
            </a:r>
          </a:p>
          <a:p>
            <a:pPr algn="just"/>
            <a:endParaRPr lang="es-EC"/>
          </a:p>
          <a:p>
            <a:pPr algn="just"/>
            <a:r>
              <a:rPr lang="es-ES"/>
              <a:t>Actualmente, a nivel mundial se busca la preservación del medio ambiente, es por ello el establecimiento de normas ambientales, que deben cumplirse por todos los integrantes de una nación; por lo cual sería muy productivo que los gobiernos opten medidas (subsidio en industrias, multas, incentivos) para optimizar y organizar el reciclaje. Logrando así beneficios económicos, sociales y ecológicos, permitiendo también que la industria consiga materia prima secundaria a un precio bajo aumentando su competitividad.</a:t>
            </a:r>
            <a:r>
              <a:rPr lang="es-EC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" sz="4000" b="1"/>
              <a:t>MARCO LEGAL</a:t>
            </a:r>
            <a:endParaRPr lang="es-EC" sz="4000" b="1"/>
          </a:p>
        </p:txBody>
      </p:sp>
      <p:sp>
        <p:nvSpPr>
          <p:cNvPr id="32773" name="AutoShape 5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0" y="0"/>
            <a:ext cx="895350" cy="6858000"/>
          </a:xfrm>
          <a:prstGeom prst="homePlate">
            <a:avLst>
              <a:gd name="adj" fmla="val 25000"/>
            </a:avLst>
          </a:prstGeom>
          <a:solidFill>
            <a:srgbClr val="00CCFF"/>
          </a:solidFill>
          <a:ln w="317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vert="eaVert" wrap="none" anchor="ctr" anchorCtr="1"/>
          <a:lstStyle/>
          <a:p>
            <a:pPr algn="ctr">
              <a:lnSpc>
                <a:spcPct val="150000"/>
              </a:lnSpc>
            </a:pPr>
            <a:endParaRPr lang="es-EC" b="1">
              <a:solidFill>
                <a:srgbClr val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s-EC" sz="1600" b="1">
                <a:solidFill>
                  <a:srgbClr val="000000"/>
                </a:solidFill>
              </a:rPr>
              <a:t>ESTUDIO SECTORIAL</a:t>
            </a:r>
          </a:p>
          <a:p>
            <a:pPr algn="ctr">
              <a:lnSpc>
                <a:spcPct val="150000"/>
              </a:lnSpc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32779" name="Rectangle 11"/>
          <p:cNvSpPr>
            <a:spLocks noChangeArrowheads="1"/>
          </p:cNvSpPr>
          <p:nvPr/>
        </p:nvSpPr>
        <p:spPr bwMode="auto">
          <a:xfrm>
            <a:off x="819150" y="1412875"/>
            <a:ext cx="8424863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2" algn="just">
              <a:buFontTx/>
              <a:buChar char="•"/>
            </a:pPr>
            <a:r>
              <a:rPr lang="es-ES" sz="2200"/>
              <a:t> Código de la salud.</a:t>
            </a:r>
          </a:p>
          <a:p>
            <a:pPr lvl="2" algn="just">
              <a:buFontTx/>
              <a:buChar char="•"/>
            </a:pPr>
            <a:r>
              <a:rPr lang="es-ES" sz="2200"/>
              <a:t> Reglamento de manejo de desechos sólidos</a:t>
            </a:r>
          </a:p>
          <a:p>
            <a:pPr lvl="2" algn="just">
              <a:buFontTx/>
              <a:buChar char="•"/>
            </a:pPr>
            <a:r>
              <a:rPr lang="es-ES" sz="2200"/>
              <a:t> Ley de gestión ambiental.</a:t>
            </a:r>
          </a:p>
          <a:p>
            <a:pPr lvl="2" algn="just">
              <a:buFontTx/>
              <a:buChar char="•"/>
            </a:pPr>
            <a:r>
              <a:rPr lang="es-ES" sz="2200"/>
              <a:t> Ordenanzas municipales.</a:t>
            </a:r>
          </a:p>
          <a:p>
            <a:pPr lvl="2" algn="just">
              <a:buFontTx/>
              <a:buChar char="•"/>
            </a:pPr>
            <a:r>
              <a:rPr lang="es-ES" sz="2200"/>
              <a:t> Ley de prevención y control de la contaminación ambiental.</a:t>
            </a:r>
          </a:p>
          <a:p>
            <a:pPr lvl="2" algn="just">
              <a:buFontTx/>
              <a:buChar char="•"/>
            </a:pPr>
            <a:r>
              <a:rPr lang="es-ES" sz="2200"/>
              <a:t> Reglamento de seguridad y salud de los trabajadores y mejoramiento del medio ambiente de trabajo.</a:t>
            </a:r>
          </a:p>
          <a:p>
            <a:pPr lvl="2" algn="just"/>
            <a:endParaRPr lang="es-ES" sz="2200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1130300" y="4724400"/>
            <a:ext cx="42910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/>
            <a:r>
              <a:rPr lang="es-ES" sz="2400" b="1" u="sng"/>
              <a:t>Sanciones</a:t>
            </a:r>
          </a:p>
          <a:p>
            <a:pPr marL="342900" indent="-342900" algn="just">
              <a:buFontTx/>
              <a:buAutoNum type="arabicPeriod"/>
            </a:pPr>
            <a:r>
              <a:rPr lang="es-ES" sz="2200"/>
              <a:t>Ley de Gestión Ambiental.</a:t>
            </a:r>
          </a:p>
          <a:p>
            <a:pPr marL="342900" indent="-342900" algn="just">
              <a:buFontTx/>
              <a:buAutoNum type="arabicPeriod"/>
            </a:pPr>
            <a:r>
              <a:rPr lang="es-ES" sz="2200"/>
              <a:t>Código de la salud.</a:t>
            </a:r>
            <a:endParaRPr lang="es-ES" sz="2400" b="1"/>
          </a:p>
        </p:txBody>
      </p:sp>
      <p:sp>
        <p:nvSpPr>
          <p:cNvPr id="32781" name="Rectangle 13"/>
          <p:cNvSpPr>
            <a:spLocks noChangeArrowheads="1"/>
          </p:cNvSpPr>
          <p:nvPr/>
        </p:nvSpPr>
        <p:spPr bwMode="auto">
          <a:xfrm>
            <a:off x="5013325" y="4724400"/>
            <a:ext cx="4524375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800100" lvl="1" indent="-342900"/>
            <a:r>
              <a:rPr lang="es-ES" sz="2400" b="1" u="sng"/>
              <a:t>Mecanismos de Control</a:t>
            </a:r>
          </a:p>
          <a:p>
            <a:pPr marL="800100" lvl="1" indent="-342900">
              <a:buFontTx/>
              <a:buAutoNum type="arabicPeriod"/>
            </a:pPr>
            <a:r>
              <a:rPr lang="es-ES" sz="2200"/>
              <a:t>Operativo</a:t>
            </a:r>
          </a:p>
          <a:p>
            <a:pPr marL="800100" lvl="1" indent="-342900">
              <a:buFontTx/>
              <a:buAutoNum type="arabicPeriod"/>
            </a:pPr>
            <a:r>
              <a:rPr lang="es-ES" sz="2200"/>
              <a:t>Social</a:t>
            </a:r>
          </a:p>
          <a:p>
            <a:pPr marL="800100" lvl="1" indent="-342900">
              <a:buFontTx/>
              <a:buAutoNum type="arabicPeriod"/>
            </a:pPr>
            <a:r>
              <a:rPr lang="es-ES" sz="2200"/>
              <a:t>Administrativo y Político.</a:t>
            </a:r>
            <a:endParaRPr lang="es-EC" sz="2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2171</Words>
  <Application>Microsoft PowerPoint</Application>
  <PresentationFormat>A4 (210 x 297 mm)</PresentationFormat>
  <Paragraphs>494</Paragraphs>
  <Slides>80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5</vt:i4>
      </vt:variant>
      <vt:variant>
        <vt:lpstr>Títulos de diapositiva</vt:lpstr>
      </vt:variant>
      <vt:variant>
        <vt:i4>80</vt:i4>
      </vt:variant>
    </vt:vector>
  </HeadingPairs>
  <TitlesOfParts>
    <vt:vector size="93" baseType="lpstr">
      <vt:lpstr>Arial</vt:lpstr>
      <vt:lpstr>Verdana</vt:lpstr>
      <vt:lpstr>Times New Roman</vt:lpstr>
      <vt:lpstr>Berlin Sans FB</vt:lpstr>
      <vt:lpstr>Benguiat Bk BT</vt:lpstr>
      <vt:lpstr>SimSun</vt:lpstr>
      <vt:lpstr>Book Antiqua</vt:lpstr>
      <vt:lpstr>Diseño predeterminado</vt:lpstr>
      <vt:lpstr>Gráfico de Microsoft Excel</vt:lpstr>
      <vt:lpstr>Imagen de mapa de bits</vt:lpstr>
      <vt:lpstr>PBrush</vt:lpstr>
      <vt:lpstr>Fotografía de Microsoft Photo Editor 3.0</vt:lpstr>
      <vt:lpstr>Adobe Photoshop Image</vt:lpstr>
      <vt:lpstr>Diapositiva 1</vt:lpstr>
      <vt:lpstr>INTEGRANTES</vt:lpstr>
      <vt:lpstr>Diapositiva 3</vt:lpstr>
      <vt:lpstr>Diapositiva 4</vt:lpstr>
      <vt:lpstr>Diapositiva 5</vt:lpstr>
      <vt:lpstr>ANTECEDENTES E HISTORIAL DEL PROYECTO</vt:lpstr>
      <vt:lpstr>SECTOR INDUSTRIAL VÍNCULOS CON LA ECONOMÍA</vt:lpstr>
      <vt:lpstr>SUBSECTOR</vt:lpstr>
      <vt:lpstr>MARCO LEGAL</vt:lpstr>
      <vt:lpstr>Diapositiva 10</vt:lpstr>
      <vt:lpstr>ANÁLISIS POBLACIONAL</vt:lpstr>
      <vt:lpstr>ENCUESTA</vt:lpstr>
      <vt:lpstr>Diapositiva 13</vt:lpstr>
      <vt:lpstr>Diapositiva 14</vt:lpstr>
      <vt:lpstr>RECICLAJE DE VIDRIO EN GUAYAQUIL</vt:lpstr>
      <vt:lpstr>Diapositiva 16</vt:lpstr>
      <vt:lpstr>ESQUEMA DEL NEGOCIO</vt:lpstr>
      <vt:lpstr>EL PRODUCTO</vt:lpstr>
      <vt:lpstr>JAIME GAIBOR</vt:lpstr>
      <vt:lpstr>JAIME GAIBOR</vt:lpstr>
      <vt:lpstr>Diapositiva 21</vt:lpstr>
      <vt:lpstr>Diapositiva 22</vt:lpstr>
      <vt:lpstr>CRIDESA</vt:lpstr>
      <vt:lpstr>MATRIZ PRODUCTO-MERCADO</vt:lpstr>
      <vt:lpstr>MATRIZ FODA</vt:lpstr>
      <vt:lpstr>MATRIZ GENERAL ELECTRIC</vt:lpstr>
      <vt:lpstr>MATRIZ DE AMENAZAS DEL MEDIO AMBIENTE EXTERNO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Participación de la demanda CRIDESA - 2004 </vt:lpstr>
      <vt:lpstr>CASCOVITRO</vt:lpstr>
      <vt:lpstr>Diapositiva 40</vt:lpstr>
      <vt:lpstr>Diapositiva 41</vt:lpstr>
      <vt:lpstr>Diapositiva 42</vt:lpstr>
      <vt:lpstr>Diapositiva 43</vt:lpstr>
      <vt:lpstr>Diapositiva 44</vt:lpstr>
      <vt:lpstr>Descripción del proceso de producción  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</vt:vector>
  </TitlesOfParts>
  <Company>Harol Toasa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Resumen</dc:title>
  <dc:creator>Harold Toasa</dc:creator>
  <cp:lastModifiedBy>Administrador</cp:lastModifiedBy>
  <cp:revision>155</cp:revision>
  <dcterms:created xsi:type="dcterms:W3CDTF">2005-06-25T01:30:00Z</dcterms:created>
  <dcterms:modified xsi:type="dcterms:W3CDTF">2009-12-15T15:11:54Z</dcterms:modified>
</cp:coreProperties>
</file>