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78" r:id="rId5"/>
    <p:sldId id="287" r:id="rId6"/>
    <p:sldId id="290" r:id="rId7"/>
    <p:sldId id="289" r:id="rId8"/>
    <p:sldId id="288" r:id="rId9"/>
    <p:sldId id="260" r:id="rId10"/>
    <p:sldId id="266" r:id="rId11"/>
    <p:sldId id="261" r:id="rId12"/>
    <p:sldId id="265" r:id="rId13"/>
    <p:sldId id="272" r:id="rId14"/>
    <p:sldId id="273" r:id="rId15"/>
    <p:sldId id="274" r:id="rId16"/>
    <p:sldId id="275" r:id="rId17"/>
    <p:sldId id="267" r:id="rId18"/>
    <p:sldId id="271" r:id="rId19"/>
    <p:sldId id="276" r:id="rId20"/>
    <p:sldId id="277" r:id="rId21"/>
    <p:sldId id="263" r:id="rId22"/>
    <p:sldId id="292" r:id="rId23"/>
    <p:sldId id="293" r:id="rId24"/>
    <p:sldId id="297" r:id="rId25"/>
    <p:sldId id="294" r:id="rId26"/>
    <p:sldId id="295" r:id="rId27"/>
    <p:sldId id="296" r:id="rId28"/>
    <p:sldId id="264" r:id="rId29"/>
    <p:sldId id="281" r:id="rId30"/>
    <p:sldId id="298" r:id="rId31"/>
    <p:sldId id="283" r:id="rId32"/>
    <p:sldId id="284" r:id="rId33"/>
    <p:sldId id="286" r:id="rId34"/>
  </p:sldIdLst>
  <p:sldSz cx="9144000" cy="6858000" type="screen4x3"/>
  <p:notesSz cx="6858000" cy="9144000"/>
  <p:defaultTextStyle>
    <a:defPPr>
      <a:defRPr lang="es-E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1843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843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843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844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844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84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C3367B-5C90-46A7-8FA4-DB9D5C6F3E0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94036-68DE-40CA-B872-9DEE4718AD9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94886-B788-475A-AE7A-05DEB75143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19633-6F47-43C9-A5F8-633035A6410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03EAA-6F61-4497-A667-788A07118A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F9A9F-CF9E-4983-B539-1C9CA52D4EC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E73B7-A3A8-4D22-9ED5-7B0E23DE875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BA083-540D-4B33-920B-99957A193B8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694C1-1796-4F29-8CC7-0AB0D3D54C1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8C0CC-317C-4D3D-8F16-EADAEDD5784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8E501-A2B6-48F4-975D-F5A926B2B18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74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74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es-ES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ES"/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AE1DB6DE-8345-4715-AE3E-160A0B4D6DA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3.xml"/><Relationship Id="rId7" Type="http://schemas.openxmlformats.org/officeDocument/2006/relationships/slide" Target="slide17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slide" Target="slide9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slide" Target="slide14.xml"/><Relationship Id="rId9" Type="http://schemas.openxmlformats.org/officeDocument/2006/relationships/slide" Target="slide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slide" Target="slide4.xml"/><Relationship Id="rId7" Type="http://schemas.openxmlformats.org/officeDocument/2006/relationships/slide" Target="slide3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21.xml"/><Relationship Id="rId4" Type="http://schemas.openxmlformats.org/officeDocument/2006/relationships/slide" Target="slide9.xml"/><Relationship Id="rId9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23.xml"/><Relationship Id="rId7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0.xml"/><Relationship Id="rId4" Type="http://schemas.openxmlformats.org/officeDocument/2006/relationships/slide" Target="slide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sz="1800" b="1">
                <a:latin typeface="Arial" charset="0"/>
                <a:hlinkClick r:id="rId2" action="ppaction://hlinksldjump"/>
              </a:rPr>
              <a:t>ESTUDIO DE VIABILIDAD PARA LA EMISIÓN DE TÍTULOS DE DEUDA PARA FINANCIAR LA AMPLIACIÓN DEL COLEGIO BALANDRA CRUZ DEL SUR</a:t>
            </a:r>
            <a:endParaRPr lang="es-ES" sz="1800" b="1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828800" lvl="4" indent="0">
              <a:buFont typeface="Wingdings" pitchFamily="2" charset="2"/>
              <a:buNone/>
            </a:pPr>
            <a:endParaRPr lang="es-ES"/>
          </a:p>
          <a:p>
            <a:pPr marL="1828800" lvl="4" indent="0">
              <a:buFont typeface="Wingdings" pitchFamily="2" charset="2"/>
              <a:buNone/>
            </a:pPr>
            <a:r>
              <a:rPr lang="es-ES"/>
              <a:t>                      </a:t>
            </a:r>
            <a:r>
              <a:rPr lang="es-ES" sz="1600" b="1">
                <a:solidFill>
                  <a:srgbClr val="000066"/>
                </a:solidFill>
              </a:rPr>
              <a:t>Autores: Ma. Elena Dillon Ch.</a:t>
            </a:r>
          </a:p>
          <a:p>
            <a:pPr marL="1828800" lvl="4" indent="0">
              <a:buFont typeface="Wingdings" pitchFamily="2" charset="2"/>
              <a:buNone/>
            </a:pPr>
            <a:r>
              <a:rPr lang="es-ES" sz="1600" b="1">
                <a:solidFill>
                  <a:srgbClr val="000066"/>
                </a:solidFill>
              </a:rPr>
              <a:t>                                          Elma Ramírez R.</a:t>
            </a:r>
          </a:p>
          <a:p>
            <a:pPr marL="1828800" lvl="4" indent="0">
              <a:buFont typeface="Wingdings" pitchFamily="2" charset="2"/>
              <a:buNone/>
            </a:pPr>
            <a:r>
              <a:rPr lang="es-ES" sz="1600" b="1">
                <a:solidFill>
                  <a:srgbClr val="000066"/>
                </a:solidFill>
              </a:rPr>
              <a:t>                                          Ernesto Muñoz 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FINANCIAMIENTO PREDUCA S.A.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  <p:pic>
        <p:nvPicPr>
          <p:cNvPr id="30729" name="Picture 9" descr="Financiamiento 2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1050" y="2060575"/>
            <a:ext cx="5372100" cy="1981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b="1">
                <a:solidFill>
                  <a:srgbClr val="000066"/>
                </a:solidFill>
                <a:latin typeface="Arial" charset="0"/>
              </a:rPr>
              <a:t>ÍNDICES FINANCIEROS RELEVANTES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341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000">
                <a:hlinkClick r:id="rId2" action="ppaction://hlinksldjump"/>
              </a:rPr>
              <a:t>Rentabilidad</a:t>
            </a:r>
            <a:endParaRPr lang="es-E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800"/>
          </a:p>
          <a:p>
            <a:pPr lvl="1">
              <a:lnSpc>
                <a:spcPct val="90000"/>
              </a:lnSpc>
            </a:pPr>
            <a:r>
              <a:rPr lang="es-ES" sz="2000">
                <a:hlinkClick r:id="rId3" action="ppaction://hlinksldjump"/>
              </a:rPr>
              <a:t>Margen Bruto/Ingresos</a:t>
            </a:r>
            <a:endParaRPr lang="es-ES" sz="2000"/>
          </a:p>
          <a:p>
            <a:pPr lvl="1">
              <a:lnSpc>
                <a:spcPct val="90000"/>
              </a:lnSpc>
            </a:pPr>
            <a:r>
              <a:rPr lang="es-ES" sz="2000">
                <a:hlinkClick r:id="rId4" action="ppaction://hlinksldjump"/>
              </a:rPr>
              <a:t>Utilidad Neta/Ingresos</a:t>
            </a:r>
            <a:endParaRPr lang="es-ES" sz="2000"/>
          </a:p>
          <a:p>
            <a:pPr lvl="1">
              <a:lnSpc>
                <a:spcPct val="90000"/>
              </a:lnSpc>
            </a:pPr>
            <a:r>
              <a:rPr lang="es-ES" sz="2000">
                <a:hlinkClick r:id="rId5" action="ppaction://hlinksldjump"/>
              </a:rPr>
              <a:t>Rendimiento sobre la Inversión ROA</a:t>
            </a:r>
            <a:endParaRPr lang="es-ES" sz="2000"/>
          </a:p>
          <a:p>
            <a:pPr lvl="1">
              <a:lnSpc>
                <a:spcPct val="90000"/>
              </a:lnSpc>
            </a:pPr>
            <a:r>
              <a:rPr lang="es-ES" sz="2000">
                <a:hlinkClick r:id="rId6" action="ppaction://hlinksldjump"/>
              </a:rPr>
              <a:t>Poder Generador de Ganancias ROE</a:t>
            </a:r>
            <a:endParaRPr lang="es-ES" sz="2000"/>
          </a:p>
          <a:p>
            <a:pPr>
              <a:lnSpc>
                <a:spcPct val="90000"/>
              </a:lnSpc>
            </a:pPr>
            <a:r>
              <a:rPr lang="es-ES" sz="2000">
                <a:hlinkClick r:id="rId7" action="ppaction://hlinksldjump"/>
              </a:rPr>
              <a:t>Endeudamiento</a:t>
            </a:r>
            <a:endParaRPr lang="es-E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800"/>
          </a:p>
          <a:p>
            <a:pPr lvl="1">
              <a:lnSpc>
                <a:spcPct val="90000"/>
              </a:lnSpc>
            </a:pPr>
            <a:r>
              <a:rPr lang="es-ES" sz="2000">
                <a:hlinkClick r:id="rId8" action="ppaction://hlinksldjump"/>
              </a:rPr>
              <a:t>Pasivos/Activos</a:t>
            </a:r>
            <a:endParaRPr lang="es-ES" sz="2000"/>
          </a:p>
          <a:p>
            <a:pPr lvl="1">
              <a:lnSpc>
                <a:spcPct val="90000"/>
              </a:lnSpc>
            </a:pPr>
            <a:r>
              <a:rPr lang="es-ES" sz="2000">
                <a:hlinkClick r:id="rId9" action="ppaction://hlinksldjump"/>
              </a:rPr>
              <a:t>Patrimonio/Activos</a:t>
            </a:r>
            <a:endParaRPr lang="es-ES" sz="2000"/>
          </a:p>
          <a:p>
            <a:pPr lvl="1">
              <a:lnSpc>
                <a:spcPct val="90000"/>
              </a:lnSpc>
            </a:pPr>
            <a:r>
              <a:rPr lang="es-ES" sz="2000">
                <a:hlinkClick r:id="rId10" action="ppaction://hlinksldjump"/>
              </a:rPr>
              <a:t>Pasivos/Patrimonio</a:t>
            </a:r>
            <a:endParaRPr lang="es-ES" sz="200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11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ÍNDICE DE RENTABILIDAD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  <p:pic>
        <p:nvPicPr>
          <p:cNvPr id="29702" name="Picture 6" descr="RENTABILIDAD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24075" y="1773238"/>
            <a:ext cx="5219700" cy="38671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MARGEN BRUTO/INGRESOS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  <p:pic>
        <p:nvPicPr>
          <p:cNvPr id="38917" name="Picture 5" descr="MARGEN BRUTO SOBRE INGRESOS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68538" y="1989138"/>
            <a:ext cx="4895850" cy="2895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UTILIDAD NETA/INGRESOS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  <p:pic>
        <p:nvPicPr>
          <p:cNvPr id="40965" name="Picture 5" descr="UTILIDAD NETA SOBRE INGRESOS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11413" y="1844675"/>
            <a:ext cx="4752975" cy="30210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RENDIMIENTO SOBRE LA INVERSIÓN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  <p:pic>
        <p:nvPicPr>
          <p:cNvPr id="43013" name="Picture 5" descr="RENDIMIENTO SOBRE LA INVERSION ROE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68538" y="1916113"/>
            <a:ext cx="5113337" cy="2901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PODER GENERADOR DE GANANCIAS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  <p:pic>
        <p:nvPicPr>
          <p:cNvPr id="45061" name="Picture 5" descr="PODER GENERADOR DE GANANCIAS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39975" y="1773238"/>
            <a:ext cx="4824413" cy="30956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ÍNDICE DE ENDEUDAMIENTO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  <p:pic>
        <p:nvPicPr>
          <p:cNvPr id="32773" name="Picture 5" descr="APALANCAMIENTO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1050" y="1773238"/>
            <a:ext cx="5545138" cy="33353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PASIVOS/ACTIVOS</a:t>
            </a:r>
          </a:p>
        </p:txBody>
      </p:sp>
      <p:sp>
        <p:nvSpPr>
          <p:cNvPr id="3789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  <p:pic>
        <p:nvPicPr>
          <p:cNvPr id="37893" name="Picture 5" descr="PASIVOS SOBRE ACTIVOS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1050" y="1916113"/>
            <a:ext cx="5184775" cy="2917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PATRIMONIO/ACTIVOS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  <p:pic>
        <p:nvPicPr>
          <p:cNvPr id="48133" name="Picture 5" descr="PATRIMONIO SOBRE ACTIVOS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11413" y="2133600"/>
            <a:ext cx="4752975" cy="2613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b="1">
                <a:solidFill>
                  <a:srgbClr val="000066"/>
                </a:solidFill>
                <a:latin typeface="Arial" charset="0"/>
              </a:rPr>
              <a:t>PREDUCA S.A.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61288" cy="3700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>
                <a:hlinkClick r:id="rId2" action="ppaction://hlinksldjump"/>
              </a:rPr>
              <a:t>Antecedentes de PREDUCA S.A.</a:t>
            </a:r>
            <a:endParaRPr lang="es-E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700"/>
          </a:p>
          <a:p>
            <a:pPr lvl="1">
              <a:lnSpc>
                <a:spcPct val="80000"/>
              </a:lnSpc>
            </a:pPr>
            <a:r>
              <a:rPr lang="es-ES" sz="2200">
                <a:hlinkClick r:id="rId3" action="ppaction://hlinksldjump"/>
              </a:rPr>
              <a:t>F.O.D.A.</a:t>
            </a:r>
            <a:endParaRPr lang="es-ES" sz="22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s-ES" sz="8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2400">
                <a:hlinkClick r:id="rId4" action="ppaction://hlinksldjump"/>
              </a:rPr>
              <a:t>Situación Actual de Preduca S.A.</a:t>
            </a:r>
            <a:endParaRPr lang="es-E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700"/>
          </a:p>
          <a:p>
            <a:pPr>
              <a:lnSpc>
                <a:spcPct val="80000"/>
              </a:lnSpc>
            </a:pPr>
            <a:r>
              <a:rPr lang="es-ES" sz="2400">
                <a:hlinkClick r:id="rId5" action="ppaction://hlinksldjump"/>
              </a:rPr>
              <a:t>Propuesta</a:t>
            </a:r>
            <a:endParaRPr lang="es-E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2400">
                <a:solidFill>
                  <a:srgbClr val="000066"/>
                </a:solidFill>
                <a:hlinkClick r:id="rId6" action="ppaction://hlinksldjump"/>
              </a:rPr>
              <a:t>Impacto de la Emisión</a:t>
            </a:r>
            <a:endParaRPr lang="es-ES" sz="24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2200">
                <a:solidFill>
                  <a:srgbClr val="000066"/>
                </a:solidFill>
                <a:hlinkClick r:id="rId7" action="ppaction://hlinksldjump"/>
              </a:rPr>
              <a:t>CAUE</a:t>
            </a:r>
            <a:endParaRPr lang="es-ES" sz="22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2400">
                <a:solidFill>
                  <a:srgbClr val="000066"/>
                </a:solidFill>
                <a:hlinkClick r:id="rId8" action="ppaction://hlinksldjump"/>
              </a:rPr>
              <a:t>Conclusiones y Recomendaciones</a:t>
            </a:r>
            <a:endParaRPr lang="es-ES" sz="24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9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latin typeface="Arial" charset="0"/>
              </a:rPr>
              <a:t>PASIVOS/PATRIMONIO</a:t>
            </a:r>
          </a:p>
        </p:txBody>
      </p:sp>
      <p:sp>
        <p:nvSpPr>
          <p:cNvPr id="4915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3" action="ppaction://hlinksldjump"/>
              </a:rPr>
              <a:t>Inicio</a:t>
            </a:r>
            <a:endParaRPr lang="es-ES"/>
          </a:p>
        </p:txBody>
      </p:sp>
      <p:pic>
        <p:nvPicPr>
          <p:cNvPr id="49157" name="Picture 5" descr="PASIVOS SOBRE PATRIMONIO"/>
          <p:cNvPicPr>
            <a:picLocks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555875" y="1989138"/>
            <a:ext cx="4679950" cy="27479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b="1">
                <a:solidFill>
                  <a:srgbClr val="000066"/>
                </a:solidFill>
                <a:latin typeface="Arial" charset="0"/>
              </a:rPr>
              <a:t>PROPUESTA</a:t>
            </a:r>
            <a:r>
              <a:rPr lang="es-ES" sz="3200" b="1">
                <a:latin typeface="Arial" charset="0"/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34168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s-ES" sz="18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</a:rPr>
              <a:t>Emisión de Obligaciones</a:t>
            </a:r>
          </a:p>
          <a:p>
            <a:pPr lvl="1"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  <a:hlinkClick r:id="rId2" action="ppaction://hlinksldjump"/>
              </a:rPr>
              <a:t>Ventajas de Emisión de Deuda</a:t>
            </a:r>
            <a:endParaRPr lang="es-ES" sz="1800">
              <a:solidFill>
                <a:srgbClr val="000066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  <a:hlinkClick r:id="rId3" action="ppaction://hlinksldjump"/>
              </a:rPr>
              <a:t>Proceso de Emisión de obligaciones</a:t>
            </a:r>
            <a:endParaRPr lang="es-ES" sz="1800">
              <a:solidFill>
                <a:srgbClr val="000066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</a:rPr>
              <a:t>Estrategia de Diferenciación</a:t>
            </a:r>
          </a:p>
          <a:p>
            <a:pPr lvl="2">
              <a:lnSpc>
                <a:spcPct val="80000"/>
              </a:lnSpc>
            </a:pPr>
            <a:r>
              <a:rPr lang="es-ES" sz="1700">
                <a:solidFill>
                  <a:srgbClr val="000066"/>
                </a:solidFill>
                <a:hlinkClick r:id="rId4" action="ppaction://hlinksldjump"/>
              </a:rPr>
              <a:t>Fiducia</a:t>
            </a:r>
            <a:endParaRPr lang="es-ES" sz="1700">
              <a:solidFill>
                <a:srgbClr val="000066"/>
              </a:solidFill>
            </a:endParaRPr>
          </a:p>
          <a:p>
            <a:pPr lvl="2">
              <a:lnSpc>
                <a:spcPct val="80000"/>
              </a:lnSpc>
            </a:pPr>
            <a:r>
              <a:rPr lang="es-ES" sz="1700">
                <a:solidFill>
                  <a:srgbClr val="000066"/>
                </a:solidFill>
                <a:hlinkClick r:id="rId5" action="ppaction://hlinksldjump"/>
              </a:rPr>
              <a:t>Decevale</a:t>
            </a:r>
            <a:endParaRPr lang="es-ES" sz="17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  <a:hlinkClick r:id="rId6" action="ppaction://hlinksldjump"/>
              </a:rPr>
              <a:t>Costos iniciales emisión de obligaciones</a:t>
            </a:r>
            <a:endParaRPr lang="es-ES" sz="18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</a:rPr>
              <a:t>Estructuración de la emisión de obligaciones</a:t>
            </a:r>
          </a:p>
          <a:p>
            <a:pPr lvl="1"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  <a:hlinkClick r:id="rId7" action="ppaction://hlinksldjump"/>
              </a:rPr>
              <a:t>Características del papel de deuda</a:t>
            </a:r>
            <a:endParaRPr lang="es-ES" sz="1800">
              <a:solidFill>
                <a:srgbClr val="000066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s-ES" sz="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400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8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2800" b="1">
                <a:solidFill>
                  <a:srgbClr val="000066"/>
                </a:solidFill>
                <a:latin typeface="Arial" charset="0"/>
              </a:rPr>
              <a:t>VENTAJAS DE EMISIÓN </a:t>
            </a:r>
            <a:endParaRPr lang="es-ES" sz="2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413125"/>
          </a:xfrm>
        </p:spPr>
        <p:txBody>
          <a:bodyPr/>
          <a:lstStyle/>
          <a:p>
            <a:pPr algn="just">
              <a:lnSpc>
                <a:spcPct val="95000"/>
              </a:lnSpc>
              <a:buFont typeface="Wingdings" pitchFamily="2" charset="2"/>
              <a:buNone/>
            </a:pPr>
            <a:endParaRPr lang="es-ES" sz="1800">
              <a:solidFill>
                <a:srgbClr val="000066"/>
              </a:solidFill>
            </a:endParaRPr>
          </a:p>
          <a:p>
            <a:pPr algn="just">
              <a:lnSpc>
                <a:spcPct val="95000"/>
              </a:lnSpc>
              <a:buFont typeface="Wingdings" pitchFamily="2" charset="2"/>
              <a:buNone/>
            </a:pPr>
            <a:endParaRPr lang="es-ES" sz="1800">
              <a:solidFill>
                <a:srgbClr val="000066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s-ES" sz="1800">
                <a:solidFill>
                  <a:srgbClr val="000066"/>
                </a:solidFill>
              </a:rPr>
              <a:t>Financiamiento a  un bajo costo 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Financiamiento menos riesgosa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>
              <a:lnSpc>
                <a:spcPct val="95000"/>
              </a:lnSpc>
            </a:pPr>
            <a:r>
              <a:rPr lang="es-ES" sz="1800">
                <a:solidFill>
                  <a:srgbClr val="000066"/>
                </a:solidFill>
              </a:rPr>
              <a:t>Gran demanda de inversionistas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>
              <a:lnSpc>
                <a:spcPct val="95000"/>
              </a:lnSpc>
            </a:pPr>
            <a:r>
              <a:rPr lang="es-ES" sz="1800">
                <a:solidFill>
                  <a:srgbClr val="000066"/>
                </a:solidFill>
              </a:rPr>
              <a:t>Imagen de la empresa</a:t>
            </a:r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2800" b="1">
                <a:solidFill>
                  <a:srgbClr val="000066"/>
                </a:solidFill>
                <a:latin typeface="Arial" charset="0"/>
              </a:rPr>
              <a:t>PROCESO DE EMISIÓN DE OBLIGACIONES</a:t>
            </a:r>
            <a:endParaRPr lang="es-ES" sz="2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042988" y="2349500"/>
            <a:ext cx="1143000" cy="381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/>
              <a:t>Paso 1</a:t>
            </a:r>
            <a:endParaRPr lang="es-ES_tradnl" sz="240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843213" y="2060575"/>
            <a:ext cx="1981200" cy="914400"/>
          </a:xfrm>
          <a:prstGeom prst="rect">
            <a:avLst/>
          </a:pr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843213" y="2060575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s-ES_tradnl" sz="1000" b="1">
              <a:solidFill>
                <a:srgbClr val="990033"/>
              </a:solidFill>
            </a:endParaRPr>
          </a:p>
          <a:p>
            <a:pPr algn="ctr" eaLnBrk="0" hangingPunct="0"/>
            <a:r>
              <a:rPr lang="es-ES_tradnl" sz="1000" b="1">
                <a:solidFill>
                  <a:srgbClr val="990033"/>
                </a:solidFill>
              </a:rPr>
              <a:t>PREPARACION</a:t>
            </a:r>
          </a:p>
          <a:p>
            <a:pPr algn="ctr" eaLnBrk="0" hangingPunct="0"/>
            <a:r>
              <a:rPr lang="es-ES_tradnl" sz="1000" b="1">
                <a:solidFill>
                  <a:srgbClr val="990033"/>
                </a:solidFill>
              </a:rPr>
              <a:t> DE LA</a:t>
            </a:r>
          </a:p>
          <a:p>
            <a:pPr algn="ctr" eaLnBrk="0" hangingPunct="0"/>
            <a:r>
              <a:rPr lang="es-ES_tradnl" sz="1000" b="1">
                <a:solidFill>
                  <a:srgbClr val="990033"/>
                </a:solidFill>
              </a:rPr>
              <a:t> EMISIÓN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143000" y="3429000"/>
            <a:ext cx="838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s-ES_tradnl" sz="1000"/>
              <a:t>.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590800" y="6096000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endParaRPr lang="es-ES_tradnl" sz="900" b="1">
              <a:solidFill>
                <a:srgbClr val="990033"/>
              </a:solidFill>
            </a:endParaRPr>
          </a:p>
          <a:p>
            <a:pPr algn="l" eaLnBrk="0" hangingPunct="0"/>
            <a:endParaRPr lang="es-ES_tradnl" sz="900" b="1">
              <a:solidFill>
                <a:srgbClr val="990033"/>
              </a:solidFill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1042988" y="3644900"/>
            <a:ext cx="1143000" cy="381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/>
              <a:t>Paso 2</a:t>
            </a:r>
            <a:endParaRPr lang="es-ES_tradnl" sz="2400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2843213" y="3284538"/>
            <a:ext cx="1981200" cy="965200"/>
          </a:xfrm>
          <a:prstGeom prst="rect">
            <a:avLst/>
          </a:pr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s-ES_tradnl" sz="1000" b="1">
              <a:solidFill>
                <a:srgbClr val="990033"/>
              </a:solidFill>
            </a:endParaRPr>
          </a:p>
          <a:p>
            <a:pPr algn="ctr" eaLnBrk="0" hangingPunct="0"/>
            <a:r>
              <a:rPr lang="es-ES_tradnl" sz="1000" b="1">
                <a:solidFill>
                  <a:srgbClr val="990033"/>
                </a:solidFill>
              </a:rPr>
              <a:t>INSCRIPCION EN</a:t>
            </a:r>
          </a:p>
          <a:p>
            <a:pPr algn="ctr" eaLnBrk="0" hangingPunct="0"/>
            <a:r>
              <a:rPr lang="es-ES_tradnl" sz="1000" b="1">
                <a:solidFill>
                  <a:srgbClr val="990033"/>
                </a:solidFill>
              </a:rPr>
              <a:t> REGISTRO </a:t>
            </a:r>
          </a:p>
          <a:p>
            <a:pPr algn="ctr" eaLnBrk="0" hangingPunct="0"/>
            <a:r>
              <a:rPr lang="es-ES_tradnl" sz="1000" b="1">
                <a:solidFill>
                  <a:srgbClr val="990033"/>
                </a:solidFill>
              </a:rPr>
              <a:t>DE MERCADO DE VALORES</a:t>
            </a:r>
          </a:p>
          <a:p>
            <a:pPr algn="ctr" eaLnBrk="0" hangingPunct="0"/>
            <a:endParaRPr lang="es-ES_tradnl" sz="1000" b="1">
              <a:solidFill>
                <a:srgbClr val="990033"/>
              </a:solidFill>
            </a:endParaRP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1042988" y="4868863"/>
            <a:ext cx="1143000" cy="381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/>
              <a:t>Paso 3</a:t>
            </a:r>
            <a:endParaRPr lang="es-ES_tradnl" sz="2400"/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2843213" y="4652963"/>
            <a:ext cx="1981200" cy="838200"/>
          </a:xfrm>
          <a:prstGeom prst="rect">
            <a:avLst/>
          </a:pr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s-ES_tradnl" sz="1000" b="1">
              <a:solidFill>
                <a:srgbClr val="990033"/>
              </a:solidFill>
            </a:endParaRPr>
          </a:p>
          <a:p>
            <a:pPr algn="ctr" eaLnBrk="0" hangingPunct="0"/>
            <a:r>
              <a:rPr lang="es-ES_tradnl" sz="1000" b="1">
                <a:solidFill>
                  <a:srgbClr val="990033"/>
                </a:solidFill>
              </a:rPr>
              <a:t>INSCRIPCION EN</a:t>
            </a:r>
          </a:p>
          <a:p>
            <a:pPr algn="ctr" eaLnBrk="0" hangingPunct="0"/>
            <a:r>
              <a:rPr lang="es-ES_tradnl" sz="1000" b="1">
                <a:solidFill>
                  <a:srgbClr val="990033"/>
                </a:solidFill>
              </a:rPr>
              <a:t> BOLSA DE VALORES</a:t>
            </a:r>
          </a:p>
          <a:p>
            <a:pPr algn="ctr" eaLnBrk="0" hangingPunct="0"/>
            <a:endParaRPr lang="es-ES_tradnl" sz="1000" b="1">
              <a:solidFill>
                <a:srgbClr val="990033"/>
              </a:solidFill>
            </a:endParaRP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990600" y="6019800"/>
            <a:ext cx="1143000" cy="3810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S_tradnl"/>
              <a:t>Paso 4</a:t>
            </a:r>
            <a:endParaRPr lang="es-ES_tradnl" sz="2400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2819400" y="5791200"/>
            <a:ext cx="1981200" cy="762000"/>
          </a:xfrm>
          <a:prstGeom prst="rect">
            <a:avLst/>
          </a:pr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s-ES_tradnl" sz="1000" b="1">
              <a:solidFill>
                <a:srgbClr val="990033"/>
              </a:solidFill>
            </a:endParaRPr>
          </a:p>
          <a:p>
            <a:pPr algn="ctr" eaLnBrk="0" hangingPunct="0"/>
            <a:r>
              <a:rPr lang="es-ES_tradnl" sz="1000" b="1">
                <a:solidFill>
                  <a:srgbClr val="990033"/>
                </a:solidFill>
              </a:rPr>
              <a:t>COLOCACION DE </a:t>
            </a:r>
          </a:p>
          <a:p>
            <a:pPr algn="ctr" eaLnBrk="0" hangingPunct="0"/>
            <a:r>
              <a:rPr lang="es-ES_tradnl" sz="1000" b="1">
                <a:solidFill>
                  <a:srgbClr val="990033"/>
                </a:solidFill>
              </a:rPr>
              <a:t>TITULOS</a:t>
            </a:r>
          </a:p>
          <a:p>
            <a:pPr algn="ctr" eaLnBrk="0" hangingPunct="0"/>
            <a:endParaRPr lang="es-ES_tradnl" sz="1000" b="1">
              <a:solidFill>
                <a:srgbClr val="990033"/>
              </a:solidFill>
            </a:endParaRP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2195513" y="24923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2195513" y="37893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>
            <a:off x="2195513" y="50133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>
            <a:off x="2133600" y="6172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66" name="Line 18"/>
          <p:cNvSpPr>
            <a:spLocks noChangeShapeType="1"/>
          </p:cNvSpPr>
          <p:nvPr/>
        </p:nvSpPr>
        <p:spPr bwMode="auto">
          <a:xfrm flipH="1">
            <a:off x="1547813" y="2781300"/>
            <a:ext cx="2381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>
            <a:off x="1547813" y="40052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 flipH="1">
            <a:off x="1524000" y="5300663"/>
            <a:ext cx="2381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 flipV="1">
            <a:off x="4932363" y="1844675"/>
            <a:ext cx="7921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 flipV="1">
            <a:off x="4932363" y="2133600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 flipV="1">
            <a:off x="4932363" y="2492375"/>
            <a:ext cx="7921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>
            <a:off x="4932363" y="2565400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73" name="Line 25"/>
          <p:cNvSpPr>
            <a:spLocks noChangeShapeType="1"/>
          </p:cNvSpPr>
          <p:nvPr/>
        </p:nvSpPr>
        <p:spPr bwMode="auto">
          <a:xfrm>
            <a:off x="4932363" y="25654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74" name="Line 26"/>
          <p:cNvSpPr>
            <a:spLocks noChangeShapeType="1"/>
          </p:cNvSpPr>
          <p:nvPr/>
        </p:nvSpPr>
        <p:spPr bwMode="auto">
          <a:xfrm flipV="1">
            <a:off x="4932363" y="3500438"/>
            <a:ext cx="7191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75" name="Line 27"/>
          <p:cNvSpPr>
            <a:spLocks noChangeShapeType="1"/>
          </p:cNvSpPr>
          <p:nvPr/>
        </p:nvSpPr>
        <p:spPr bwMode="auto">
          <a:xfrm flipV="1">
            <a:off x="4932363" y="3789363"/>
            <a:ext cx="7064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76" name="Line 28"/>
          <p:cNvSpPr>
            <a:spLocks noChangeShapeType="1"/>
          </p:cNvSpPr>
          <p:nvPr/>
        </p:nvSpPr>
        <p:spPr bwMode="auto">
          <a:xfrm>
            <a:off x="4932363" y="3860800"/>
            <a:ext cx="70643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 flipV="1">
            <a:off x="4932363" y="4797425"/>
            <a:ext cx="8413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V="1">
            <a:off x="4932363" y="5157788"/>
            <a:ext cx="842962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79" name="Line 31"/>
          <p:cNvSpPr>
            <a:spLocks noChangeShapeType="1"/>
          </p:cNvSpPr>
          <p:nvPr/>
        </p:nvSpPr>
        <p:spPr bwMode="auto">
          <a:xfrm>
            <a:off x="4932363" y="5229225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80" name="Line 32"/>
          <p:cNvSpPr>
            <a:spLocks noChangeShapeType="1"/>
          </p:cNvSpPr>
          <p:nvPr/>
        </p:nvSpPr>
        <p:spPr bwMode="auto">
          <a:xfrm flipV="1">
            <a:off x="4800600" y="5943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81" name="Line 33"/>
          <p:cNvSpPr>
            <a:spLocks noChangeShapeType="1"/>
          </p:cNvSpPr>
          <p:nvPr/>
        </p:nvSpPr>
        <p:spPr bwMode="auto">
          <a:xfrm>
            <a:off x="4800600" y="624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8882" name="Rectangle 34"/>
          <p:cNvSpPr>
            <a:spLocks noChangeArrowheads="1"/>
          </p:cNvSpPr>
          <p:nvPr/>
        </p:nvSpPr>
        <p:spPr bwMode="auto">
          <a:xfrm>
            <a:off x="5580063" y="3357563"/>
            <a:ext cx="297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es-ES_tradnl" sz="1000">
                <a:latin typeface="Times New Roman" pitchFamily="18" charset="0"/>
                <a:hlinkClick r:id="rId2" action="ppaction://hlinksldjump"/>
              </a:rPr>
              <a:t>  </a:t>
            </a:r>
            <a:r>
              <a:rPr lang="es-ES_tradnl" sz="1000">
                <a:hlinkClick r:id="rId2" action="ppaction://hlinksldjump"/>
              </a:rPr>
              <a:t>Cumplir requisitos.</a:t>
            </a:r>
            <a:endParaRPr lang="es-ES_tradnl" sz="1000"/>
          </a:p>
          <a:p>
            <a:pPr algn="l" eaLnBrk="0" hangingPunct="0">
              <a:buFontTx/>
              <a:buChar char="•"/>
            </a:pPr>
            <a:endParaRPr lang="es-ES_tradnl" sz="1000"/>
          </a:p>
          <a:p>
            <a:pPr algn="l" eaLnBrk="0" hangingPunct="0">
              <a:buFontTx/>
              <a:buChar char="•"/>
            </a:pPr>
            <a:r>
              <a:rPr lang="es-ES_tradnl" sz="1000"/>
              <a:t> Aprobación de emisión y autorización de Oferta</a:t>
            </a:r>
          </a:p>
          <a:p>
            <a:pPr algn="l" eaLnBrk="0" hangingPunct="0"/>
            <a:r>
              <a:rPr lang="es-ES_tradnl" sz="1000"/>
              <a:t>  Pública.</a:t>
            </a:r>
          </a:p>
          <a:p>
            <a:pPr algn="l" eaLnBrk="0" hangingPunct="0"/>
            <a:endParaRPr lang="es-ES_tradnl" sz="1000"/>
          </a:p>
          <a:p>
            <a:pPr algn="l" eaLnBrk="0" hangingPunct="0">
              <a:buFontTx/>
              <a:buChar char="•"/>
            </a:pPr>
            <a:r>
              <a:rPr lang="es-ES_tradnl" sz="1000"/>
              <a:t> Pago de cuota de inscripción</a:t>
            </a:r>
            <a:endParaRPr lang="es-ES_tradnl" sz="900" b="1">
              <a:solidFill>
                <a:schemeClr val="accent2"/>
              </a:solidFill>
            </a:endParaRPr>
          </a:p>
        </p:txBody>
      </p:sp>
      <p:sp>
        <p:nvSpPr>
          <p:cNvPr id="78883" name="Rectangle 35"/>
          <p:cNvSpPr>
            <a:spLocks noChangeArrowheads="1"/>
          </p:cNvSpPr>
          <p:nvPr/>
        </p:nvSpPr>
        <p:spPr bwMode="auto">
          <a:xfrm>
            <a:off x="5724525" y="4724400"/>
            <a:ext cx="26654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es-ES_tradnl" sz="1000">
                <a:latin typeface="Times New Roman" pitchFamily="18" charset="0"/>
              </a:rPr>
              <a:t> </a:t>
            </a:r>
            <a:r>
              <a:rPr lang="es-ES_tradnl" sz="1000"/>
              <a:t>Cumplir requisitos.</a:t>
            </a:r>
          </a:p>
          <a:p>
            <a:pPr algn="l" eaLnBrk="0" hangingPunct="0"/>
            <a:r>
              <a:rPr lang="es-ES_tradnl" sz="1000"/>
              <a:t> </a:t>
            </a:r>
          </a:p>
          <a:p>
            <a:pPr algn="l" eaLnBrk="0" hangingPunct="0">
              <a:buFontTx/>
              <a:buChar char="•"/>
            </a:pPr>
            <a:r>
              <a:rPr lang="es-ES_tradnl" sz="1000"/>
              <a:t>Aprobación de la inscripción.</a:t>
            </a:r>
          </a:p>
          <a:p>
            <a:pPr algn="l" eaLnBrk="0" hangingPunct="0"/>
            <a:endParaRPr lang="es-ES_tradnl" sz="1000"/>
          </a:p>
          <a:p>
            <a:pPr algn="l" eaLnBrk="0" hangingPunct="0">
              <a:buFontTx/>
              <a:buChar char="•"/>
            </a:pPr>
            <a:r>
              <a:rPr lang="es-ES_tradnl" sz="1000"/>
              <a:t> Pago de cuota de inscripción</a:t>
            </a:r>
            <a:endParaRPr lang="es-ES_tradnl" sz="900" b="1">
              <a:solidFill>
                <a:schemeClr val="accent2"/>
              </a:solidFill>
            </a:endParaRPr>
          </a:p>
        </p:txBody>
      </p:sp>
      <p:sp>
        <p:nvSpPr>
          <p:cNvPr id="78884" name="Rectangle 36"/>
          <p:cNvSpPr>
            <a:spLocks noChangeArrowheads="1"/>
          </p:cNvSpPr>
          <p:nvPr/>
        </p:nvSpPr>
        <p:spPr bwMode="auto">
          <a:xfrm>
            <a:off x="6084888" y="1700213"/>
            <a:ext cx="2519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endParaRPr lang="es-ES_tradnl" sz="1000">
              <a:latin typeface="Times New Roman" pitchFamily="18" charset="0"/>
            </a:endParaRPr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5724525" y="1700213"/>
            <a:ext cx="2933700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s-ES_tradnl" sz="1000"/>
              <a:t>Asesoría Casa de Valores</a:t>
            </a:r>
          </a:p>
          <a:p>
            <a:pPr algn="l">
              <a:buFontTx/>
              <a:buChar char="•"/>
            </a:pPr>
            <a:endParaRPr lang="es-ES_tradnl" sz="1000"/>
          </a:p>
          <a:p>
            <a:pPr algn="l">
              <a:buFontTx/>
              <a:buChar char="•"/>
            </a:pPr>
            <a:r>
              <a:rPr lang="es-ES_tradnl" sz="1000"/>
              <a:t> Calificación de riesgo</a:t>
            </a:r>
          </a:p>
          <a:p>
            <a:pPr algn="l">
              <a:buFontTx/>
              <a:buChar char="•"/>
            </a:pPr>
            <a:endParaRPr lang="es-ES_tradnl" sz="1000"/>
          </a:p>
          <a:p>
            <a:pPr algn="l">
              <a:buFontTx/>
              <a:buChar char="•"/>
            </a:pPr>
            <a:r>
              <a:rPr lang="es-ES_tradnl" sz="1000"/>
              <a:t> Representante de Obligacionistas </a:t>
            </a:r>
          </a:p>
          <a:p>
            <a:pPr algn="l">
              <a:buFontTx/>
              <a:buChar char="•"/>
            </a:pPr>
            <a:endParaRPr lang="es-ES_tradnl" sz="1000"/>
          </a:p>
          <a:p>
            <a:pPr algn="l">
              <a:buFontTx/>
              <a:buChar char="•"/>
            </a:pPr>
            <a:r>
              <a:rPr lang="es-ES_tradnl" sz="1000"/>
              <a:t> Agente Pagador</a:t>
            </a:r>
          </a:p>
          <a:p>
            <a:pPr algn="l">
              <a:buFontTx/>
              <a:buChar char="•"/>
            </a:pPr>
            <a:endParaRPr lang="es-ES_tradnl" sz="1000"/>
          </a:p>
          <a:p>
            <a:pPr algn="l">
              <a:buFontTx/>
              <a:buChar char="•"/>
            </a:pPr>
            <a:r>
              <a:rPr lang="es-ES_tradnl" sz="1000"/>
              <a:t> Impresión de </a:t>
            </a:r>
            <a:r>
              <a:rPr lang="es-ES_tradnl" sz="1000">
                <a:hlinkClick r:id="rId3" action="ppaction://hlinksldjump"/>
              </a:rPr>
              <a:t>prospectos</a:t>
            </a:r>
            <a:r>
              <a:rPr lang="es-ES_tradnl">
                <a:hlinkClick r:id="rId3" action="ppaction://hlinksldjump"/>
              </a:rPr>
              <a:t> </a:t>
            </a:r>
            <a:endParaRPr lang="es-ES_tradnl"/>
          </a:p>
        </p:txBody>
      </p:sp>
      <p:sp>
        <p:nvSpPr>
          <p:cNvPr id="78886" name="Rectangle 38"/>
          <p:cNvSpPr>
            <a:spLocks noChangeArrowheads="1"/>
          </p:cNvSpPr>
          <p:nvPr/>
        </p:nvSpPr>
        <p:spPr bwMode="auto">
          <a:xfrm>
            <a:off x="5638800" y="5867400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es-ES_tradnl" sz="1000">
                <a:latin typeface="Times New Roman" pitchFamily="18" charset="0"/>
              </a:rPr>
              <a:t> </a:t>
            </a:r>
            <a:r>
              <a:rPr lang="es-ES_tradnl" sz="1000"/>
              <a:t>Selección de la Casa de Valores vendedora.</a:t>
            </a:r>
          </a:p>
          <a:p>
            <a:pPr algn="l" eaLnBrk="0" hangingPunct="0">
              <a:buFontTx/>
              <a:buChar char="•"/>
            </a:pPr>
            <a:endParaRPr lang="es-ES_tradnl" sz="1000"/>
          </a:p>
          <a:p>
            <a:pPr algn="l" eaLnBrk="0" hangingPunct="0">
              <a:buFontTx/>
              <a:buChar char="•"/>
            </a:pPr>
            <a:r>
              <a:rPr lang="es-ES_tradnl" sz="1000"/>
              <a:t> Venta de títulos - Pago de comisiones Casa de</a:t>
            </a:r>
          </a:p>
          <a:p>
            <a:pPr algn="l" eaLnBrk="0" hangingPunct="0"/>
            <a:r>
              <a:rPr lang="es-ES_tradnl" sz="1000"/>
              <a:t>  Valores y Bolsa.</a:t>
            </a:r>
          </a:p>
        </p:txBody>
      </p:sp>
      <p:sp>
        <p:nvSpPr>
          <p:cNvPr id="78887" name="AutoShape 39"/>
          <p:cNvSpPr>
            <a:spLocks noChangeArrowheads="1"/>
          </p:cNvSpPr>
          <p:nvPr/>
        </p:nvSpPr>
        <p:spPr bwMode="auto">
          <a:xfrm rot="16200000">
            <a:off x="-288925" y="5553075"/>
            <a:ext cx="1368425" cy="2889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4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2800" b="1">
                <a:solidFill>
                  <a:srgbClr val="000066"/>
                </a:solidFill>
                <a:latin typeface="Arial" charset="0"/>
              </a:rPr>
              <a:t>CARACTERÍSTICAS DEL PAPEL DE DEUDA</a:t>
            </a:r>
            <a:endParaRPr lang="es-ES" sz="2800" b="1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84995" name="Picture 3" descr="cuadro caracteristicas emision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1916113"/>
            <a:ext cx="4311650" cy="4681537"/>
          </a:xfrm>
          <a:noFill/>
          <a:ln/>
        </p:spPr>
      </p:pic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3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PROSPECTO DE OFERTA PÚBLICA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341688"/>
          </a:xfrm>
        </p:spPr>
        <p:txBody>
          <a:bodyPr/>
          <a:lstStyle/>
          <a:p>
            <a:endParaRPr lang="es-EC" sz="1800">
              <a:solidFill>
                <a:srgbClr val="000066"/>
              </a:solidFill>
            </a:endParaRPr>
          </a:p>
          <a:p>
            <a:endParaRPr lang="es-EC" sz="1800">
              <a:solidFill>
                <a:srgbClr val="000066"/>
              </a:solidFill>
            </a:endParaRPr>
          </a:p>
          <a:p>
            <a:r>
              <a:rPr lang="es-EC" sz="1800">
                <a:solidFill>
                  <a:srgbClr val="000066"/>
                </a:solidFill>
              </a:rPr>
              <a:t>Información General (RUC, Escritura Pública de Constitución, etc).</a:t>
            </a:r>
          </a:p>
          <a:p>
            <a:pPr>
              <a:buFont typeface="Wingdings" pitchFamily="2" charset="2"/>
              <a:buNone/>
            </a:pPr>
            <a:endParaRPr lang="es-EC" sz="700">
              <a:solidFill>
                <a:srgbClr val="000066"/>
              </a:solidFill>
            </a:endParaRPr>
          </a:p>
          <a:p>
            <a:r>
              <a:rPr lang="es-EC" sz="1800">
                <a:solidFill>
                  <a:srgbClr val="000066"/>
                </a:solidFill>
              </a:rPr>
              <a:t>Características de la Emisión (Monto, plazo, tasa)</a:t>
            </a:r>
          </a:p>
          <a:p>
            <a:pPr>
              <a:buFont typeface="Wingdings" pitchFamily="2" charset="2"/>
              <a:buNone/>
            </a:pPr>
            <a:endParaRPr lang="es-EC" sz="700">
              <a:solidFill>
                <a:srgbClr val="000066"/>
              </a:solidFill>
            </a:endParaRPr>
          </a:p>
          <a:p>
            <a:r>
              <a:rPr lang="es-EC" sz="1800">
                <a:solidFill>
                  <a:srgbClr val="000066"/>
                </a:solidFill>
              </a:rPr>
              <a:t>Información Económico – Financiera (Estados Financieros)</a:t>
            </a:r>
            <a:endParaRPr lang="es-ES" sz="1800">
              <a:solidFill>
                <a:srgbClr val="000066"/>
              </a:solidFill>
            </a:endParaRP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2800" b="1">
                <a:solidFill>
                  <a:srgbClr val="000066"/>
                </a:solidFill>
                <a:latin typeface="Arial" charset="0"/>
              </a:rPr>
              <a:t>REQUISITOS PARA LA INSCRIPCIÓN</a:t>
            </a:r>
            <a:endParaRPr lang="es-ES" sz="2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00463"/>
          </a:xfrm>
        </p:spPr>
        <p:txBody>
          <a:bodyPr/>
          <a:lstStyle/>
          <a:p>
            <a:r>
              <a:rPr lang="es-EC" sz="1800">
                <a:solidFill>
                  <a:srgbClr val="000066"/>
                </a:solidFill>
              </a:rPr>
              <a:t>De Emisores:</a:t>
            </a:r>
          </a:p>
          <a:p>
            <a:pPr>
              <a:buFont typeface="Wingdings" pitchFamily="2" charset="2"/>
              <a:buNone/>
            </a:pPr>
            <a:endParaRPr lang="es-EC" sz="700">
              <a:solidFill>
                <a:srgbClr val="000066"/>
              </a:solidFill>
            </a:endParaRPr>
          </a:p>
          <a:p>
            <a:pPr lvl="1"/>
            <a:r>
              <a:rPr lang="es-EC" sz="1800">
                <a:solidFill>
                  <a:srgbClr val="000066"/>
                </a:solidFill>
              </a:rPr>
              <a:t>Constitución de la compañía</a:t>
            </a:r>
          </a:p>
          <a:p>
            <a:pPr lvl="1"/>
            <a:r>
              <a:rPr lang="es-EC" sz="1800">
                <a:solidFill>
                  <a:srgbClr val="000066"/>
                </a:solidFill>
              </a:rPr>
              <a:t>Curriculum </a:t>
            </a:r>
          </a:p>
          <a:p>
            <a:pPr lvl="1"/>
            <a:r>
              <a:rPr lang="es-EC" sz="1800">
                <a:solidFill>
                  <a:srgbClr val="000066"/>
                </a:solidFill>
              </a:rPr>
              <a:t>Estados financieros auditados (tres años)</a:t>
            </a:r>
          </a:p>
          <a:p>
            <a:r>
              <a:rPr lang="es-EC" sz="1800">
                <a:solidFill>
                  <a:srgbClr val="000066"/>
                </a:solidFill>
              </a:rPr>
              <a:t>De Obligaciones:</a:t>
            </a:r>
          </a:p>
          <a:p>
            <a:pPr>
              <a:buFont typeface="Wingdings" pitchFamily="2" charset="2"/>
              <a:buNone/>
            </a:pPr>
            <a:endParaRPr lang="es-EC" sz="700">
              <a:solidFill>
                <a:srgbClr val="000066"/>
              </a:solidFill>
            </a:endParaRPr>
          </a:p>
          <a:p>
            <a:pPr lvl="1"/>
            <a:r>
              <a:rPr lang="es-EC" sz="1800">
                <a:solidFill>
                  <a:srgbClr val="000066"/>
                </a:solidFill>
              </a:rPr>
              <a:t>Convenio de Representación de Obligacionistas</a:t>
            </a:r>
          </a:p>
          <a:p>
            <a:pPr lvl="1"/>
            <a:r>
              <a:rPr lang="es-EC" sz="1800">
                <a:solidFill>
                  <a:srgbClr val="000066"/>
                </a:solidFill>
              </a:rPr>
              <a:t>Prospecto</a:t>
            </a:r>
          </a:p>
          <a:p>
            <a:pPr lvl="1"/>
            <a:r>
              <a:rPr lang="es-EC" sz="1800">
                <a:solidFill>
                  <a:srgbClr val="000066"/>
                </a:solidFill>
              </a:rPr>
              <a:t>Calificación de Riesgo</a:t>
            </a:r>
          </a:p>
          <a:p>
            <a:pPr lvl="1"/>
            <a:r>
              <a:rPr lang="es-EC" sz="1800">
                <a:solidFill>
                  <a:srgbClr val="000066"/>
                </a:solidFill>
              </a:rPr>
              <a:t>Formato del Título</a:t>
            </a:r>
          </a:p>
          <a:p>
            <a:pPr lvl="1"/>
            <a:r>
              <a:rPr lang="es-EC" sz="1800">
                <a:solidFill>
                  <a:srgbClr val="000066"/>
                </a:solidFill>
              </a:rPr>
              <a:t>Sistema de Colocación y Distribución</a:t>
            </a:r>
          </a:p>
          <a:p>
            <a:pPr>
              <a:buFont typeface="Wingdings" pitchFamily="2" charset="2"/>
              <a:buNone/>
            </a:pPr>
            <a:endParaRPr lang="es-ES" sz="2400">
              <a:solidFill>
                <a:srgbClr val="000066"/>
              </a:solidFill>
            </a:endParaRPr>
          </a:p>
        </p:txBody>
      </p:sp>
      <p:sp>
        <p:nvSpPr>
          <p:cNvPr id="8090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3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47725"/>
          </a:xfrm>
        </p:spPr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COSTOS INICIALES DE EMISIÓN DE OBLIGACIONES</a:t>
            </a:r>
          </a:p>
        </p:txBody>
      </p:sp>
      <p:pic>
        <p:nvPicPr>
          <p:cNvPr id="81923" name="Picture 3" descr="TABLA DE COSTO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557338"/>
            <a:ext cx="4999037" cy="5040312"/>
          </a:xfrm>
          <a:noFill/>
          <a:ln/>
        </p:spPr>
      </p:pic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3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PROPUESTA CON FIDUCIA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341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1800">
                <a:solidFill>
                  <a:srgbClr val="000066"/>
                </a:solidFill>
              </a:rPr>
              <a:t>Precautelar captación recursos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</a:pPr>
            <a:r>
              <a:rPr lang="es-ES" sz="1800">
                <a:solidFill>
                  <a:srgbClr val="000066"/>
                </a:solidFill>
              </a:rPr>
              <a:t>Pagos a tiempo: Provisión de recursos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1800">
                <a:solidFill>
                  <a:srgbClr val="000066"/>
                </a:solidFill>
              </a:rPr>
              <a:t>Producto – Precio: Valor gregado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</a:pPr>
            <a:r>
              <a:rPr lang="es-ES" sz="1800">
                <a:solidFill>
                  <a:srgbClr val="000066"/>
                </a:solidFill>
              </a:rPr>
              <a:t>Diferencia marcada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</a:pPr>
            <a:r>
              <a:rPr lang="es-ES" sz="1800">
                <a:solidFill>
                  <a:srgbClr val="000066"/>
                </a:solidFill>
              </a:rPr>
              <a:t>Confianza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1800">
                <a:hlinkClick r:id="rId2" action="ppaction://hlinksldjump"/>
              </a:rPr>
              <a:t>Estructuración de contrato y administración de flujos de efectivo</a:t>
            </a:r>
            <a:r>
              <a:rPr lang="es-ES" sz="1800"/>
              <a:t>.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3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PROPUESTA CON FIDUCIA</a:t>
            </a:r>
          </a:p>
        </p:txBody>
      </p:sp>
      <p:pic>
        <p:nvPicPr>
          <p:cNvPr id="58373" name="Picture 5" descr="PROPUESTA CON FIDUCIA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700213"/>
            <a:ext cx="5967412" cy="3997325"/>
          </a:xfrm>
          <a:noFill/>
          <a:ln/>
        </p:spPr>
      </p:pic>
      <p:sp>
        <p:nvSpPr>
          <p:cNvPr id="58375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3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3200" b="1">
                <a:solidFill>
                  <a:srgbClr val="000066"/>
                </a:solidFill>
                <a:latin typeface="Arial" charset="0"/>
              </a:rPr>
              <a:t>ANTECEDENTES DE PREDUCA S.A.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57338"/>
            <a:ext cx="7772400" cy="3384550"/>
          </a:xfrm>
        </p:spPr>
        <p:txBody>
          <a:bodyPr/>
          <a:lstStyle/>
          <a:p>
            <a:r>
              <a:rPr lang="es-ES" sz="1800">
                <a:solidFill>
                  <a:srgbClr val="000066"/>
                </a:solidFill>
              </a:rPr>
              <a:t>Inicio de Actividades 1987 (17 años en el mercado)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Centro Educativo Balandra Cruz del Sur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lvl="1"/>
            <a:r>
              <a:rPr lang="es-ES" sz="1800">
                <a:solidFill>
                  <a:srgbClr val="000066"/>
                </a:solidFill>
              </a:rPr>
              <a:t>Maternal</a:t>
            </a:r>
          </a:p>
          <a:p>
            <a:pPr lvl="1"/>
            <a:r>
              <a:rPr lang="es-ES" sz="1800">
                <a:solidFill>
                  <a:srgbClr val="000066"/>
                </a:solidFill>
              </a:rPr>
              <a:t>Kinder</a:t>
            </a:r>
          </a:p>
          <a:p>
            <a:pPr lvl="1"/>
            <a:r>
              <a:rPr lang="es-ES" sz="1800">
                <a:solidFill>
                  <a:srgbClr val="000066"/>
                </a:solidFill>
              </a:rPr>
              <a:t>Escuela</a:t>
            </a:r>
          </a:p>
          <a:p>
            <a:pPr lvl="1"/>
            <a:r>
              <a:rPr lang="es-ES" sz="1800">
                <a:solidFill>
                  <a:srgbClr val="000066"/>
                </a:solidFill>
              </a:rPr>
              <a:t>Colegio (Expansión realizada en 1994)</a:t>
            </a:r>
          </a:p>
          <a:p>
            <a:pPr lvl="1"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 i="1">
                <a:solidFill>
                  <a:srgbClr val="000066"/>
                </a:solidFill>
              </a:rPr>
              <a:t>“Nosotros no enseñamos Inglés, sino en Inglés” </a:t>
            </a:r>
          </a:p>
          <a:p>
            <a:pPr lvl="1"/>
            <a:r>
              <a:rPr lang="es-ES" sz="1800">
                <a:solidFill>
                  <a:srgbClr val="000066"/>
                </a:solidFill>
              </a:rPr>
              <a:t>IGCSE – Bachillerato Cambridge</a:t>
            </a:r>
          </a:p>
          <a:p>
            <a:pPr lvl="1">
              <a:buFont typeface="Wingdings" pitchFamily="2" charset="2"/>
              <a:buNone/>
            </a:pPr>
            <a:endParaRPr lang="es-ES" sz="1800" i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2800" b="1">
                <a:solidFill>
                  <a:srgbClr val="000066"/>
                </a:solidFill>
                <a:latin typeface="Arial" charset="0"/>
              </a:rPr>
              <a:t>PROPUESTA CON DECEVALE</a:t>
            </a:r>
            <a:endParaRPr lang="es-ES" sz="2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268663"/>
          </a:xfrm>
        </p:spPr>
        <p:txBody>
          <a:bodyPr/>
          <a:lstStyle/>
          <a:p>
            <a:endParaRPr lang="es-EC" sz="2000">
              <a:solidFill>
                <a:srgbClr val="000066"/>
              </a:solidFill>
            </a:endParaRPr>
          </a:p>
          <a:p>
            <a:r>
              <a:rPr lang="es-EC" sz="2000">
                <a:solidFill>
                  <a:srgbClr val="000066"/>
                </a:solidFill>
              </a:rPr>
              <a:t>Servicios de :</a:t>
            </a:r>
          </a:p>
          <a:p>
            <a:pPr lvl="1"/>
            <a:r>
              <a:rPr lang="es-EC" sz="2000">
                <a:solidFill>
                  <a:srgbClr val="000066"/>
                </a:solidFill>
              </a:rPr>
              <a:t>Custodia</a:t>
            </a:r>
          </a:p>
          <a:p>
            <a:pPr lvl="1"/>
            <a:r>
              <a:rPr lang="es-EC" sz="2000">
                <a:solidFill>
                  <a:srgbClr val="000066"/>
                </a:solidFill>
              </a:rPr>
              <a:t>Compensación y Liquidación</a:t>
            </a:r>
          </a:p>
          <a:p>
            <a:pPr lvl="1"/>
            <a:r>
              <a:rPr lang="es-EC" sz="2000">
                <a:solidFill>
                  <a:srgbClr val="000066"/>
                </a:solidFill>
              </a:rPr>
              <a:t>Simplificación de procesos operativos</a:t>
            </a:r>
          </a:p>
          <a:p>
            <a:pPr lvl="1"/>
            <a:r>
              <a:rPr lang="es-EC" sz="2000">
                <a:solidFill>
                  <a:srgbClr val="000066"/>
                </a:solidFill>
              </a:rPr>
              <a:t>Disminuir riesgo de traslado de Valores</a:t>
            </a:r>
            <a:endParaRPr lang="es-ES" sz="2000">
              <a:solidFill>
                <a:srgbClr val="000066"/>
              </a:solidFill>
            </a:endParaRPr>
          </a:p>
        </p:txBody>
      </p:sp>
      <p:sp>
        <p:nvSpPr>
          <p:cNvPr id="87044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IMPACTO DE EMISIÓN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413125"/>
          </a:xfrm>
        </p:spPr>
        <p:txBody>
          <a:bodyPr/>
          <a:lstStyle/>
          <a:p>
            <a:r>
              <a:rPr lang="es-ES" sz="1800">
                <a:solidFill>
                  <a:srgbClr val="000066"/>
                </a:solidFill>
              </a:rPr>
              <a:t>Elaboración de proyecciones: Flujo de caja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lvl="1"/>
            <a:r>
              <a:rPr lang="es-ES" sz="1800">
                <a:solidFill>
                  <a:srgbClr val="000066"/>
                </a:solidFill>
              </a:rPr>
              <a:t>Ingresos: Crecimiento PIB</a:t>
            </a:r>
          </a:p>
          <a:p>
            <a:pPr lvl="1"/>
            <a:r>
              <a:rPr lang="es-ES" sz="1800">
                <a:solidFill>
                  <a:srgbClr val="000066"/>
                </a:solidFill>
              </a:rPr>
              <a:t>Egresos: Inflación anual</a:t>
            </a:r>
          </a:p>
          <a:p>
            <a:pPr lvl="1"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Escudo Fiscal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Emisión de obligaciones: Ahorro en costo financiero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Año 2004: FLCJ mayor - recapitalización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IMPACTO DE LA EMISIÓN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557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</a:rPr>
              <a:t>Tasa de descuento: R = RR+PI+PRI+PV+PL+PTC</a:t>
            </a:r>
          </a:p>
          <a:p>
            <a:pPr lvl="1"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</a:rPr>
              <a:t>5-7%</a:t>
            </a:r>
          </a:p>
          <a:p>
            <a:pPr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</a:rPr>
              <a:t>Tasa de Pago o cupón: Tasa Internacional + margen</a:t>
            </a:r>
          </a:p>
          <a:p>
            <a:pPr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</a:rPr>
              <a:t>Ejemplo valorizador: Precio de mercado.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1900">
                <a:solidFill>
                  <a:srgbClr val="000066"/>
                </a:solidFill>
              </a:rPr>
              <a:t>CAUE: Costo anual Uniforme equivalente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lvl="2">
              <a:lnSpc>
                <a:spcPct val="80000"/>
              </a:lnSpc>
            </a:pPr>
            <a:r>
              <a:rPr lang="es-ES" sz="1900">
                <a:solidFill>
                  <a:srgbClr val="000066"/>
                </a:solidFill>
              </a:rPr>
              <a:t>Comparación entre deuda bancaria y emisión de obligaciones</a:t>
            </a:r>
          </a:p>
          <a:p>
            <a:pPr lvl="2">
              <a:lnSpc>
                <a:spcPct val="80000"/>
              </a:lnSpc>
            </a:pPr>
            <a:r>
              <a:rPr lang="es-ES" sz="1900">
                <a:solidFill>
                  <a:srgbClr val="000066"/>
                </a:solidFill>
              </a:rPr>
              <a:t>Emisión de obligaciones: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lvl="3"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</a:rPr>
              <a:t>Minimización de costos financieros</a:t>
            </a:r>
          </a:p>
          <a:p>
            <a:pPr lvl="3"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</a:rPr>
              <a:t>Oportunidad de re-direccionar recursos</a:t>
            </a:r>
          </a:p>
          <a:p>
            <a:pPr lvl="3">
              <a:lnSpc>
                <a:spcPct val="80000"/>
              </a:lnSpc>
            </a:pPr>
            <a:r>
              <a:rPr lang="es-ES" sz="1800">
                <a:solidFill>
                  <a:srgbClr val="000066"/>
                </a:solidFill>
              </a:rPr>
              <a:t>Desintermediación financiera</a:t>
            </a:r>
            <a:r>
              <a:rPr lang="es-ES"/>
              <a:t>.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CONCLUSIONES Y RECOMENDACIONES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341688"/>
          </a:xfrm>
        </p:spPr>
        <p:txBody>
          <a:bodyPr/>
          <a:lstStyle/>
          <a:p>
            <a:r>
              <a:rPr lang="es-ES" sz="1800">
                <a:solidFill>
                  <a:srgbClr val="000066"/>
                </a:solidFill>
              </a:rPr>
              <a:t>Mayor desarrollo económico de PREDUCA S.A.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Tasa de pago por encima de la referencial</a:t>
            </a:r>
          </a:p>
          <a:p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Elaboración de estructura más flexible al emisor.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Horizonte de planificación a largo plazo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Costo de financiamiento más bajo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Pauta de diferenciación: Pioneros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Atracción para inversionistas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F.O.D.A</a:t>
            </a:r>
            <a:r>
              <a:rPr lang="es-ES" sz="2800" b="1">
                <a:latin typeface="Arial" charset="0"/>
              </a:rPr>
              <a:t>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268663"/>
          </a:xfrm>
        </p:spPr>
        <p:txBody>
          <a:bodyPr/>
          <a:lstStyle/>
          <a:p>
            <a:r>
              <a:rPr lang="es-ES" sz="1800">
                <a:solidFill>
                  <a:srgbClr val="000066"/>
                </a:solidFill>
                <a:hlinkClick r:id="rId2" action="ppaction://hlinksldjump"/>
              </a:rPr>
              <a:t>FORTALEZAS</a:t>
            </a:r>
            <a:endParaRPr lang="es-ES" sz="1800">
              <a:solidFill>
                <a:srgbClr val="000066"/>
              </a:solidFill>
            </a:endParaRP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  <a:hlinkClick r:id="rId3" action="ppaction://hlinksldjump"/>
              </a:rPr>
              <a:t>OPORTUNIDADES</a:t>
            </a:r>
            <a:endParaRPr lang="es-ES" sz="1800">
              <a:solidFill>
                <a:srgbClr val="000066"/>
              </a:solidFill>
            </a:endParaRP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  <a:hlinkClick r:id="rId4" action="ppaction://hlinksldjump"/>
              </a:rPr>
              <a:t>DEBILIDADES</a:t>
            </a:r>
            <a:endParaRPr lang="es-ES" sz="1800">
              <a:solidFill>
                <a:srgbClr val="000066"/>
              </a:solidFill>
            </a:endParaRP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  <a:hlinkClick r:id="rId5" action="ppaction://hlinksldjump"/>
              </a:rPr>
              <a:t>AMENAZAS</a:t>
            </a:r>
            <a:endParaRPr lang="es-ES" sz="1800">
              <a:solidFill>
                <a:srgbClr val="000066"/>
              </a:solidFill>
            </a:endParaRPr>
          </a:p>
          <a:p>
            <a:pPr lvl="1"/>
            <a:endParaRPr lang="es-ES" sz="1700">
              <a:solidFill>
                <a:srgbClr val="000066"/>
              </a:solidFill>
            </a:endParaRPr>
          </a:p>
          <a:p>
            <a:pPr lvl="1"/>
            <a:endParaRPr lang="es-ES" sz="1800">
              <a:solidFill>
                <a:srgbClr val="000066"/>
              </a:solidFill>
            </a:endParaRP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6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FORTALEZAS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197225"/>
          </a:xfrm>
        </p:spPr>
        <p:txBody>
          <a:bodyPr/>
          <a:lstStyle/>
          <a:p>
            <a:r>
              <a:rPr lang="es-ES" sz="1800">
                <a:solidFill>
                  <a:srgbClr val="000066"/>
                </a:solidFill>
              </a:rPr>
              <a:t>17 años en el mercado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Primera institución educativa en emitir obligaciones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Costo de capital inferior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Genera escudo fiscal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Altamente flexible</a:t>
            </a:r>
          </a:p>
          <a:p>
            <a:pPr lvl="1"/>
            <a:endParaRPr lang="es-ES" sz="1700">
              <a:solidFill>
                <a:srgbClr val="000066"/>
              </a:solidFill>
            </a:endParaRPr>
          </a:p>
          <a:p>
            <a:pPr>
              <a:buFont typeface="Wingdings" pitchFamily="2" charset="2"/>
              <a:buNone/>
            </a:pPr>
            <a:endParaRPr lang="es-ES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7308850" y="6165850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OPORTUNIDADES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197225"/>
          </a:xfrm>
        </p:spPr>
        <p:txBody>
          <a:bodyPr/>
          <a:lstStyle/>
          <a:p>
            <a:endParaRPr lang="es-ES" sz="1800">
              <a:solidFill>
                <a:srgbClr val="000066"/>
              </a:solidFill>
            </a:endParaRPr>
          </a:p>
          <a:p>
            <a:endParaRPr lang="es-ES" sz="1800">
              <a:solidFill>
                <a:srgbClr val="000066"/>
              </a:solidFill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827088" y="1628775"/>
            <a:ext cx="7489825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>
                <a:solidFill>
                  <a:srgbClr val="000066"/>
                </a:solidFill>
              </a:rPr>
              <a:t> Acceso de Información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>
                <a:solidFill>
                  <a:srgbClr val="000066"/>
                </a:solidFill>
              </a:rPr>
              <a:t> Transparencia de información y gestión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>
                <a:solidFill>
                  <a:srgbClr val="000066"/>
                </a:solidFill>
              </a:rPr>
              <a:t> Tiempo y profesionalismo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>
                <a:solidFill>
                  <a:srgbClr val="000066"/>
                </a:solidFill>
              </a:rPr>
              <a:t> Popularidad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>
                <a:solidFill>
                  <a:srgbClr val="000066"/>
                </a:solidFill>
              </a:rPr>
              <a:t> Interés a partir de su colocación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s-ES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DEBILIDADES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341688"/>
          </a:xfrm>
        </p:spPr>
        <p:txBody>
          <a:bodyPr/>
          <a:lstStyle/>
          <a:p>
            <a:r>
              <a:rPr lang="es-ES" sz="1800">
                <a:solidFill>
                  <a:srgbClr val="000066"/>
                </a:solidFill>
              </a:rPr>
              <a:t>Tiempo y gastos del proceso de emisión.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Limitaciones en el accionar de la empresa.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Monitoreo por parte de Organismos de Control.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Suministrar información de la empresa</a:t>
            </a: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AMENAZAS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268663"/>
          </a:xfrm>
        </p:spPr>
        <p:txBody>
          <a:bodyPr/>
          <a:lstStyle/>
          <a:p>
            <a:r>
              <a:rPr lang="es-ES" sz="1800">
                <a:solidFill>
                  <a:srgbClr val="000066"/>
                </a:solidFill>
              </a:rPr>
              <a:t>Nuevos competidores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Nuevas emisiones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Exceso de Oferta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Poder de negociación de los compradores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Innovaciones en la Ley de Mercado de Valores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solidFill>
                  <a:srgbClr val="000066"/>
                </a:solidFill>
              </a:rPr>
              <a:t>Reducción de la demanda de valores</a:t>
            </a:r>
          </a:p>
          <a:p>
            <a:pPr>
              <a:buFont typeface="Wingdings" pitchFamily="2" charset="2"/>
              <a:buNone/>
            </a:pPr>
            <a:endParaRPr lang="es-ES"/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2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800" b="1">
                <a:solidFill>
                  <a:srgbClr val="000066"/>
                </a:solidFill>
                <a:latin typeface="Arial" charset="0"/>
              </a:rPr>
              <a:t>SITUACIÓN ACTUAL DE PREDUCA S.A.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413125"/>
          </a:xfrm>
        </p:spPr>
        <p:txBody>
          <a:bodyPr/>
          <a:lstStyle/>
          <a:p>
            <a:r>
              <a:rPr lang="es-ES" sz="1800">
                <a:solidFill>
                  <a:srgbClr val="000066"/>
                </a:solidFill>
              </a:rPr>
              <a:t>Compromisos Financieros</a:t>
            </a:r>
          </a:p>
          <a:p>
            <a:pPr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lvl="1"/>
            <a:r>
              <a:rPr lang="es-ES" sz="1800">
                <a:solidFill>
                  <a:srgbClr val="000066"/>
                </a:solidFill>
              </a:rPr>
              <a:t>Expansión Balandra Cruz del Sur 1994</a:t>
            </a:r>
          </a:p>
          <a:p>
            <a:pPr lvl="1"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pPr lvl="1"/>
            <a:r>
              <a:rPr lang="es-ES" sz="1800">
                <a:solidFill>
                  <a:srgbClr val="000066"/>
                </a:solidFill>
                <a:hlinkClick r:id="rId2" action="ppaction://hlinksldjump"/>
              </a:rPr>
              <a:t>Financiamiento PREDUCA S.A.</a:t>
            </a:r>
            <a:endParaRPr lang="es-ES" sz="18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None/>
            </a:pPr>
            <a:endParaRPr lang="es-ES" sz="700">
              <a:solidFill>
                <a:srgbClr val="000066"/>
              </a:solidFill>
            </a:endParaRPr>
          </a:p>
          <a:p>
            <a:r>
              <a:rPr lang="es-ES" sz="1800">
                <a:hlinkClick r:id="rId3" action="ppaction://hlinksldjump"/>
              </a:rPr>
              <a:t>Índices Financieros Relevantes</a:t>
            </a:r>
            <a:endParaRPr lang="es-ES" sz="1800"/>
          </a:p>
          <a:p>
            <a:pPr lvl="1">
              <a:buFont typeface="Wingdings" pitchFamily="2" charset="2"/>
              <a:buNone/>
            </a:pPr>
            <a:endParaRPr lang="es-ES" sz="2000"/>
          </a:p>
          <a:p>
            <a:pPr>
              <a:buFont typeface="Wingdings" pitchFamily="2" charset="2"/>
              <a:buNone/>
            </a:pPr>
            <a:endParaRPr lang="es-ES" sz="1800"/>
          </a:p>
          <a:p>
            <a:endParaRPr lang="es-E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7235825" y="6092825"/>
            <a:ext cx="1368425" cy="36036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>
                <a:hlinkClick r:id="rId4" action="ppaction://hlinksldjump"/>
              </a:rPr>
              <a:t>Inicio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s">
  <a:themeElements>
    <a:clrScheme name="Capas 11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000066"/>
      </a:hlink>
      <a:folHlink>
        <a:srgbClr val="B2B2B2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1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1043</TotalTime>
  <Words>769</Words>
  <Application>Microsoft PowerPoint</Application>
  <PresentationFormat>Presentación en pantalla (4:3)</PresentationFormat>
  <Paragraphs>293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Wingdings</vt:lpstr>
      <vt:lpstr>Capas</vt:lpstr>
      <vt:lpstr>ESTUDIO DE VIABILIDAD PARA LA EMISIÓN DE TÍTULOS DE DEUDA PARA FINANCIAR LA AMPLIACIÓN DEL COLEGIO BALANDRA CRUZ DEL SUR</vt:lpstr>
      <vt:lpstr>PREDUCA S.A.</vt:lpstr>
      <vt:lpstr>ANTECEDENTES DE PREDUCA S.A.</vt:lpstr>
      <vt:lpstr>F.O.D.A.</vt:lpstr>
      <vt:lpstr>FORTALEZAS</vt:lpstr>
      <vt:lpstr>OPORTUNIDADES</vt:lpstr>
      <vt:lpstr>DEBILIDADES</vt:lpstr>
      <vt:lpstr>AMENAZAS</vt:lpstr>
      <vt:lpstr>SITUACIÓN ACTUAL DE PREDUCA S.A.</vt:lpstr>
      <vt:lpstr>FINANCIAMIENTO PREDUCA S.A.</vt:lpstr>
      <vt:lpstr>ÍNDICES FINANCIEROS RELEVANTES</vt:lpstr>
      <vt:lpstr>ÍNDICE DE RENTABILIDAD</vt:lpstr>
      <vt:lpstr>MARGEN BRUTO/INGRESOS</vt:lpstr>
      <vt:lpstr>UTILIDAD NETA/INGRESOS</vt:lpstr>
      <vt:lpstr>RENDIMIENTO SOBRE LA INVERSIÓN</vt:lpstr>
      <vt:lpstr>PODER GENERADOR DE GANANCIAS</vt:lpstr>
      <vt:lpstr>ÍNDICE DE ENDEUDAMIENTO</vt:lpstr>
      <vt:lpstr>PASIVOS/ACTIVOS</vt:lpstr>
      <vt:lpstr>PATRIMONIO/ACTIVOS</vt:lpstr>
      <vt:lpstr>PASIVOS/PATRIMONIO</vt:lpstr>
      <vt:lpstr>PROPUESTA </vt:lpstr>
      <vt:lpstr>VENTAJAS DE EMISIÓN </vt:lpstr>
      <vt:lpstr>PROCESO DE EMISIÓN DE OBLIGACIONES</vt:lpstr>
      <vt:lpstr>CARACTERÍSTICAS DEL PAPEL DE DEUDA</vt:lpstr>
      <vt:lpstr>PROSPECTO DE OFERTA PÚBLICA</vt:lpstr>
      <vt:lpstr>REQUISITOS PARA LA INSCRIPCIÓN</vt:lpstr>
      <vt:lpstr>COSTOS INICIALES DE EMISIÓN DE OBLIGACIONES</vt:lpstr>
      <vt:lpstr>PROPUESTA CON FIDUCIA</vt:lpstr>
      <vt:lpstr>PROPUESTA CON FIDUCIA</vt:lpstr>
      <vt:lpstr>PROPUESTA CON DECEVALE</vt:lpstr>
      <vt:lpstr>IMPACTO DE EMISIÓN</vt:lpstr>
      <vt:lpstr>IMPACTO DE LA EMISIÓN</vt:lpstr>
      <vt:lpstr>CONCLUSIONES Y RECOMENDACIONES</vt:lpstr>
    </vt:vector>
  </TitlesOfParts>
  <Company> Sedes - Montepiedra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DE VIABILIDAD PARA LA EMISIÓN DE TÍTULOS DE DEUDA PARA FINANCIAR LA AMPLIACIÓN DEL COLEGIO BALANDRA CRUZ DEL SUR</dc:title>
  <dc:creator>Ernesto Muñoz V.</dc:creator>
  <cp:lastModifiedBy>Administrador</cp:lastModifiedBy>
  <cp:revision>23</cp:revision>
  <dcterms:created xsi:type="dcterms:W3CDTF">2004-06-05T17:11:40Z</dcterms:created>
  <dcterms:modified xsi:type="dcterms:W3CDTF">2009-12-11T16:29:12Z</dcterms:modified>
</cp:coreProperties>
</file>