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rawings/legacyDiagramText8.bin" ContentType="application/vnd.ms-office.legacyDiagramText"/>
  <Override PartName="/ppt/drawings/legacyDiagramText6.bin" ContentType="application/vnd.ms-office.legacyDiagramText"/>
  <Override PartName="/ppt/drawings/legacyDiagramText12.bin" ContentType="application/vnd.ms-office.legacyDiagramText"/>
  <Override PartName="/ppt/drawings/legacyDiagramText4.bin" ContentType="application/vnd.ms-office.legacyDiagramText"/>
  <Override PartName="/ppt/drawings/legacyDiagramText10.bin" ContentType="application/vnd.ms-office.legacyDiagramTex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2.bin" ContentType="application/vnd.ms-office.legacyDiagramText"/>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rawings/legacyDiagramText9.bin" ContentType="application/vnd.ms-office.legacyDiagramText"/>
  <Override PartName="/ppt/drawings/legacyDiagramText13.bin" ContentType="application/vnd.ms-office.legacyDiagramText"/>
  <Override PartName="/ppt/slideLayouts/slideLayout10.xml" ContentType="application/vnd.openxmlformats-officedocument.presentationml.slideLayout+xml"/>
  <Default Extension="vml" ContentType="application/vnd.openxmlformats-officedocument.vmlDrawing"/>
  <Override PartName="/ppt/drawings/legacyDiagramText7.bin" ContentType="application/vnd.ms-office.legacyDiagramText"/>
  <Override PartName="/ppt/drawings/legacyDiagramText11.bin" ContentType="application/vnd.ms-office.legacyDiagramText"/>
  <Override PartName="/ppt/drawings/legacyDiagramText5.bin" ContentType="application/vnd.ms-office.legacyDiagramText"/>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drawings/legacyDiagramText1.bin" ContentType="application/vnd.ms-office.legacyDiagramText"/>
  <Override PartName="/ppt/drawings/legacyDiagramText3.bin" ContentType="application/vnd.ms-office.legacyDiagramText"/>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47"/>
  </p:notesMasterIdLst>
  <p:handoutMasterIdLst>
    <p:handoutMasterId r:id="rId48"/>
  </p:handoutMasterIdLst>
  <p:sldIdLst>
    <p:sldId id="256" r:id="rId2"/>
    <p:sldId id="260" r:id="rId3"/>
    <p:sldId id="258" r:id="rId4"/>
    <p:sldId id="259" r:id="rId5"/>
    <p:sldId id="268" r:id="rId6"/>
    <p:sldId id="303" r:id="rId7"/>
    <p:sldId id="263" r:id="rId8"/>
    <p:sldId id="264" r:id="rId9"/>
    <p:sldId id="300" r:id="rId10"/>
    <p:sldId id="265" r:id="rId11"/>
    <p:sldId id="302" r:id="rId12"/>
    <p:sldId id="296" r:id="rId13"/>
    <p:sldId id="266" r:id="rId14"/>
    <p:sldId id="267" r:id="rId15"/>
    <p:sldId id="299" r:id="rId16"/>
    <p:sldId id="297" r:id="rId17"/>
    <p:sldId id="285" r:id="rId18"/>
    <p:sldId id="287" r:id="rId19"/>
    <p:sldId id="304" r:id="rId20"/>
    <p:sldId id="305" r:id="rId21"/>
    <p:sldId id="306" r:id="rId22"/>
    <p:sldId id="307" r:id="rId23"/>
    <p:sldId id="308" r:id="rId24"/>
    <p:sldId id="309" r:id="rId25"/>
    <p:sldId id="310" r:id="rId26"/>
    <p:sldId id="311" r:id="rId27"/>
    <p:sldId id="312" r:id="rId28"/>
    <p:sldId id="313" r:id="rId29"/>
    <p:sldId id="314" r:id="rId30"/>
    <p:sldId id="319" r:id="rId31"/>
    <p:sldId id="320" r:id="rId32"/>
    <p:sldId id="321" r:id="rId33"/>
    <p:sldId id="318" r:id="rId34"/>
    <p:sldId id="286" r:id="rId35"/>
    <p:sldId id="281" r:id="rId36"/>
    <p:sldId id="298" r:id="rId37"/>
    <p:sldId id="293" r:id="rId38"/>
    <p:sldId id="294" r:id="rId39"/>
    <p:sldId id="295" r:id="rId40"/>
    <p:sldId id="280" r:id="rId41"/>
    <p:sldId id="315" r:id="rId42"/>
    <p:sldId id="316" r:id="rId43"/>
    <p:sldId id="317" r:id="rId44"/>
    <p:sldId id="282" r:id="rId45"/>
    <p:sldId id="283" r:id="rId46"/>
  </p:sldIdLst>
  <p:sldSz cx="9144000" cy="6858000" type="screen4x3"/>
  <p:notesSz cx="9715500" cy="6856413"/>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428" autoAdjust="0"/>
    <p:restoredTop sz="93655" autoAdjust="0"/>
  </p:normalViewPr>
  <p:slideViewPr>
    <p:cSldViewPr>
      <p:cViewPr>
        <p:scale>
          <a:sx n="100" d="100"/>
          <a:sy n="100" d="100"/>
        </p:scale>
        <p:origin x="210"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3.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211638" cy="342900"/>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defRPr sz="1200">
                <a:latin typeface="Arial" charset="0"/>
              </a:defRPr>
            </a:lvl1pPr>
          </a:lstStyle>
          <a:p>
            <a:pPr>
              <a:defRPr/>
            </a:pPr>
            <a:endParaRPr lang="es-ES"/>
          </a:p>
        </p:txBody>
      </p:sp>
      <p:sp>
        <p:nvSpPr>
          <p:cNvPr id="7171" name="Rectangle 3"/>
          <p:cNvSpPr>
            <a:spLocks noGrp="1" noChangeArrowheads="1"/>
          </p:cNvSpPr>
          <p:nvPr>
            <p:ph type="dt" sz="quarter" idx="1"/>
          </p:nvPr>
        </p:nvSpPr>
        <p:spPr bwMode="auto">
          <a:xfrm>
            <a:off x="5502275" y="0"/>
            <a:ext cx="4211638" cy="342900"/>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latin typeface="Arial" charset="0"/>
              </a:defRPr>
            </a:lvl1pPr>
          </a:lstStyle>
          <a:p>
            <a:pPr>
              <a:defRPr/>
            </a:pPr>
            <a:endParaRPr lang="es-ES"/>
          </a:p>
        </p:txBody>
      </p:sp>
      <p:sp>
        <p:nvSpPr>
          <p:cNvPr id="7172" name="Rectangle 4"/>
          <p:cNvSpPr>
            <a:spLocks noGrp="1" noChangeArrowheads="1"/>
          </p:cNvSpPr>
          <p:nvPr>
            <p:ph type="ftr" sz="quarter" idx="2"/>
          </p:nvPr>
        </p:nvSpPr>
        <p:spPr bwMode="auto">
          <a:xfrm>
            <a:off x="0" y="6511925"/>
            <a:ext cx="4211638" cy="342900"/>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defRPr sz="1200">
                <a:latin typeface="Arial" charset="0"/>
              </a:defRPr>
            </a:lvl1pPr>
          </a:lstStyle>
          <a:p>
            <a:pPr>
              <a:defRPr/>
            </a:pPr>
            <a:endParaRPr lang="es-ES"/>
          </a:p>
        </p:txBody>
      </p:sp>
      <p:sp>
        <p:nvSpPr>
          <p:cNvPr id="7173" name="Rectangle 5"/>
          <p:cNvSpPr>
            <a:spLocks noGrp="1" noChangeArrowheads="1"/>
          </p:cNvSpPr>
          <p:nvPr>
            <p:ph type="sldNum" sz="quarter" idx="3"/>
          </p:nvPr>
        </p:nvSpPr>
        <p:spPr bwMode="auto">
          <a:xfrm>
            <a:off x="5502275" y="6511925"/>
            <a:ext cx="4211638" cy="342900"/>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latin typeface="Arial" charset="0"/>
              </a:defRPr>
            </a:lvl1pPr>
          </a:lstStyle>
          <a:p>
            <a:pPr>
              <a:defRPr/>
            </a:pPr>
            <a:fld id="{3863D207-6723-4EFC-B49C-7E0DD5F212AD}"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211638" cy="342900"/>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defRPr sz="1200">
                <a:latin typeface="Arial" charset="0"/>
              </a:defRPr>
            </a:lvl1pPr>
          </a:lstStyle>
          <a:p>
            <a:pPr>
              <a:defRPr/>
            </a:pPr>
            <a:endParaRPr lang="es-ES"/>
          </a:p>
        </p:txBody>
      </p:sp>
      <p:sp>
        <p:nvSpPr>
          <p:cNvPr id="5123" name="Rectangle 3"/>
          <p:cNvSpPr>
            <a:spLocks noGrp="1" noChangeArrowheads="1"/>
          </p:cNvSpPr>
          <p:nvPr>
            <p:ph type="dt" idx="1"/>
          </p:nvPr>
        </p:nvSpPr>
        <p:spPr bwMode="auto">
          <a:xfrm>
            <a:off x="5502275" y="0"/>
            <a:ext cx="4211638" cy="342900"/>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latin typeface="Arial" charset="0"/>
              </a:defRPr>
            </a:lvl1pPr>
          </a:lstStyle>
          <a:p>
            <a:pPr>
              <a:defRPr/>
            </a:pPr>
            <a:endParaRPr lang="es-ES"/>
          </a:p>
        </p:txBody>
      </p:sp>
      <p:sp>
        <p:nvSpPr>
          <p:cNvPr id="41988" name="Rectangle 4"/>
          <p:cNvSpPr>
            <a:spLocks noRot="1" noChangeArrowheads="1" noTextEdit="1"/>
          </p:cNvSpPr>
          <p:nvPr>
            <p:ph type="sldImg" idx="2"/>
          </p:nvPr>
        </p:nvSpPr>
        <p:spPr bwMode="auto">
          <a:xfrm>
            <a:off x="3151188" y="514350"/>
            <a:ext cx="3427412" cy="25701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1550" y="3255963"/>
            <a:ext cx="7772400" cy="3086100"/>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126" name="Rectangle 6"/>
          <p:cNvSpPr>
            <a:spLocks noGrp="1" noChangeArrowheads="1"/>
          </p:cNvSpPr>
          <p:nvPr>
            <p:ph type="ftr" sz="quarter" idx="4"/>
          </p:nvPr>
        </p:nvSpPr>
        <p:spPr bwMode="auto">
          <a:xfrm>
            <a:off x="0" y="6511925"/>
            <a:ext cx="4211638" cy="342900"/>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defRPr sz="1200">
                <a:latin typeface="Arial" charset="0"/>
              </a:defRPr>
            </a:lvl1pPr>
          </a:lstStyle>
          <a:p>
            <a:pPr>
              <a:defRPr/>
            </a:pPr>
            <a:endParaRPr lang="es-ES"/>
          </a:p>
        </p:txBody>
      </p:sp>
      <p:sp>
        <p:nvSpPr>
          <p:cNvPr id="5127" name="Rectangle 7"/>
          <p:cNvSpPr>
            <a:spLocks noGrp="1" noChangeArrowheads="1"/>
          </p:cNvSpPr>
          <p:nvPr>
            <p:ph type="sldNum" sz="quarter" idx="5"/>
          </p:nvPr>
        </p:nvSpPr>
        <p:spPr bwMode="auto">
          <a:xfrm>
            <a:off x="5502275" y="6511925"/>
            <a:ext cx="4211638" cy="342900"/>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latin typeface="Arial" charset="0"/>
              </a:defRPr>
            </a:lvl1pPr>
          </a:lstStyle>
          <a:p>
            <a:pPr>
              <a:defRPr/>
            </a:pPr>
            <a:fld id="{F01A3B19-6319-4AC1-B469-88E1E8D33A46}"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D116AF7-19DB-4CBD-BE65-D930EBD0EE79}" type="slidenum">
              <a:rPr lang="es-ES" smtClean="0">
                <a:latin typeface="Arial" pitchFamily="34" charset="0"/>
              </a:rPr>
              <a:pPr/>
              <a:t>1</a:t>
            </a:fld>
            <a:endParaRPr lang="es-ES" smtClean="0">
              <a:latin typeface="Arial" pitchFamily="34"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s-EC"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4132F40-8684-4906-B9EC-8A849350C04E}" type="slidenum">
              <a:rPr lang="es-ES" smtClean="0">
                <a:latin typeface="Arial" pitchFamily="34" charset="0"/>
              </a:rPr>
              <a:pPr/>
              <a:t>4</a:t>
            </a:fld>
            <a:endParaRPr lang="es-ES" smtClean="0">
              <a:latin typeface="Arial"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s-EC"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6932957-EC68-4D15-B4EB-5C9C1B5A0409}" type="slidenum">
              <a:rPr lang="es-ES" smtClean="0">
                <a:latin typeface="Arial" pitchFamily="34" charset="0"/>
              </a:rPr>
              <a:pPr/>
              <a:t>17</a:t>
            </a:fld>
            <a:endParaRPr lang="es-ES" smtClean="0">
              <a:latin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s-EC"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9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10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11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12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4" name="13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5" name="14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6" name="1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16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17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18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19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20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endParaRPr lang="es-ES"/>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ES"/>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D4DBCC87-269D-4E57-A9C6-3C40B99C6BB9}"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6324E679-C3EF-4DFE-8B9C-7AE1A7A9BEE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93A3B497-245E-4335-840B-8C860FB076A0}"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371600"/>
          </a:xfrm>
        </p:spPr>
        <p:txBody>
          <a:bodyPr/>
          <a:lstStyle/>
          <a:p>
            <a:r>
              <a:rPr lang="es-ES" smtClean="0"/>
              <a:t>Haga clic para modificar el estilo de título del patrón</a:t>
            </a:r>
            <a:endParaRPr lang="es-EC"/>
          </a:p>
        </p:txBody>
      </p:sp>
      <p:sp>
        <p:nvSpPr>
          <p:cNvPr id="3" name="2 Marcador de texto"/>
          <p:cNvSpPr>
            <a:spLocks noGrp="1"/>
          </p:cNvSpPr>
          <p:nvPr>
            <p:ph type="body" sz="half" idx="1"/>
          </p:nvPr>
        </p:nvSpPr>
        <p:spPr>
          <a:xfrm>
            <a:off x="457200" y="1981200"/>
            <a:ext cx="8229600" cy="18669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57200" y="4000500"/>
            <a:ext cx="8229600" cy="18669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p:txBody>
          <a:bodyPr/>
          <a:lstStyle>
            <a:lvl1pPr>
              <a:defRPr/>
            </a:lvl1pPr>
          </a:lstStyle>
          <a:p>
            <a:pPr>
              <a:defRPr/>
            </a:pPr>
            <a:fld id="{317ABBE0-9239-41FC-873C-092049241C28}" type="slidenum">
              <a:rPr lang="es-ES"/>
              <a:pPr>
                <a:defRPr/>
              </a:pPr>
              <a:t>‹Nº›</a:t>
            </a:fld>
            <a:endParaRPr lang="es-ES"/>
          </a:p>
        </p:txBody>
      </p:sp>
      <p:sp>
        <p:nvSpPr>
          <p:cNvPr id="7" name="Rectangle 16"/>
          <p:cNvSpPr>
            <a:spLocks noGrp="1" noChangeArrowheads="1"/>
          </p:cNvSpPr>
          <p:nvPr>
            <p:ph type="dt" sz="half" idx="12"/>
          </p:nvPr>
        </p:nvSpPr>
        <p:spPr/>
        <p:txBody>
          <a:bodyPr/>
          <a:lstStyle>
            <a:lvl1pPr>
              <a:defRPr/>
            </a:lvl1pPr>
          </a:lstStyle>
          <a:p>
            <a:pPr>
              <a:defRPr/>
            </a:pP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457200"/>
            <a:ext cx="8229600" cy="5410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3" name="Rectangle 2"/>
          <p:cNvSpPr>
            <a:spLocks noGrp="1" noChangeArrowheads="1"/>
          </p:cNvSpPr>
          <p:nvPr>
            <p:ph type="ftr" sz="quarter" idx="10"/>
          </p:nvPr>
        </p:nvSpPr>
        <p:spPr/>
        <p:txBody>
          <a:bodyPr/>
          <a:lstStyle>
            <a:lvl1pPr>
              <a:defRPr/>
            </a:lvl1pPr>
          </a:lstStyle>
          <a:p>
            <a:pPr>
              <a:defRPr/>
            </a:pPr>
            <a:endParaRPr lang="es-ES"/>
          </a:p>
        </p:txBody>
      </p:sp>
      <p:sp>
        <p:nvSpPr>
          <p:cNvPr id="4" name="Rectangle 3"/>
          <p:cNvSpPr>
            <a:spLocks noGrp="1" noChangeArrowheads="1"/>
          </p:cNvSpPr>
          <p:nvPr>
            <p:ph type="sldNum" sz="quarter" idx="11"/>
          </p:nvPr>
        </p:nvSpPr>
        <p:spPr/>
        <p:txBody>
          <a:bodyPr/>
          <a:lstStyle>
            <a:lvl1pPr>
              <a:defRPr/>
            </a:lvl1pPr>
          </a:lstStyle>
          <a:p>
            <a:pPr>
              <a:defRPr/>
            </a:pPr>
            <a:fld id="{FB1D042F-E121-4CCB-A050-5EC4EBEAE843}" type="slidenum">
              <a:rPr lang="es-ES"/>
              <a:pPr>
                <a:defRPr/>
              </a:pPr>
              <a:t>‹Nº›</a:t>
            </a:fld>
            <a:endParaRPr lang="es-ES"/>
          </a:p>
        </p:txBody>
      </p:sp>
      <p:sp>
        <p:nvSpPr>
          <p:cNvPr id="5" name="Rectangle 16"/>
          <p:cNvSpPr>
            <a:spLocks noGrp="1" noChangeArrowheads="1"/>
          </p:cNvSpPr>
          <p:nvPr>
            <p:ph type="dt" sz="half" idx="12"/>
          </p:nvPr>
        </p:nvSpPr>
        <p:spPr/>
        <p:txBody>
          <a:bodyPr/>
          <a:lstStyle>
            <a:lvl1pPr>
              <a:defRPr/>
            </a:lvl1pPr>
          </a:lstStyle>
          <a:p>
            <a:pPr>
              <a:defRPr/>
            </a:pP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7200"/>
            <a:ext cx="8229600" cy="1371600"/>
          </a:xfrm>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981200"/>
            <a:ext cx="8229600" cy="18669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4000500"/>
            <a:ext cx="8229600" cy="18669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2"/>
          <p:cNvSpPr>
            <a:spLocks noGrp="1" noChangeArrowheads="1"/>
          </p:cNvSpPr>
          <p:nvPr>
            <p:ph type="ftr" sz="quarter" idx="10"/>
          </p:nvPr>
        </p:nvSpPr>
        <p:spPr/>
        <p:txBody>
          <a:bodyPr/>
          <a:lstStyle>
            <a:lvl1pPr>
              <a:defRPr/>
            </a:lvl1pPr>
          </a:lstStyle>
          <a:p>
            <a:pPr>
              <a:defRPr/>
            </a:pPr>
            <a:endParaRPr lang="es-ES"/>
          </a:p>
        </p:txBody>
      </p:sp>
      <p:sp>
        <p:nvSpPr>
          <p:cNvPr id="6" name="Rectangle 3"/>
          <p:cNvSpPr>
            <a:spLocks noGrp="1" noChangeArrowheads="1"/>
          </p:cNvSpPr>
          <p:nvPr>
            <p:ph type="sldNum" sz="quarter" idx="11"/>
          </p:nvPr>
        </p:nvSpPr>
        <p:spPr/>
        <p:txBody>
          <a:bodyPr/>
          <a:lstStyle>
            <a:lvl1pPr>
              <a:defRPr/>
            </a:lvl1pPr>
          </a:lstStyle>
          <a:p>
            <a:pPr>
              <a:defRPr/>
            </a:pPr>
            <a:fld id="{67FE757B-2F1E-41AE-95CA-3248E505AFE3}" type="slidenum">
              <a:rPr lang="es-ES"/>
              <a:pPr>
                <a:defRPr/>
              </a:pPr>
              <a:t>‹Nº›</a:t>
            </a:fld>
            <a:endParaRPr lang="es-ES"/>
          </a:p>
        </p:txBody>
      </p:sp>
      <p:sp>
        <p:nvSpPr>
          <p:cNvPr id="7" name="Rectangle 16"/>
          <p:cNvSpPr>
            <a:spLocks noGrp="1" noChangeArrowheads="1"/>
          </p:cNvSpPr>
          <p:nvPr>
            <p:ph type="dt" sz="half" idx="12"/>
          </p:nvPr>
        </p:nvSpPr>
        <p:spPr/>
        <p:txBody>
          <a:bodyPr/>
          <a:lstStyle>
            <a:lvl1pPr>
              <a:defRPr/>
            </a:lvl1pPr>
          </a:lstStyle>
          <a:p>
            <a:pPr>
              <a:defRPr/>
            </a:pP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endParaRPr lang="es-ES"/>
          </a:p>
        </p:txBody>
      </p:sp>
      <p:sp>
        <p:nvSpPr>
          <p:cNvPr id="5" name="8 Marcador de número de diapositiva"/>
          <p:cNvSpPr>
            <a:spLocks noGrp="1"/>
          </p:cNvSpPr>
          <p:nvPr>
            <p:ph type="sldNum" sz="quarter" idx="11"/>
          </p:nvPr>
        </p:nvSpPr>
        <p:spPr/>
        <p:txBody>
          <a:bodyPr rtlCol="0"/>
          <a:lstStyle>
            <a:lvl1pPr>
              <a:defRPr/>
            </a:lvl1pPr>
          </a:lstStyle>
          <a:p>
            <a:pPr>
              <a:defRPr/>
            </a:pPr>
            <a:fld id="{8C3B3306-0B6A-40F7-A88D-0F155F69BE0A}" type="slidenum">
              <a:rPr lang="es-ES"/>
              <a:pPr>
                <a:defRPr/>
              </a:pPr>
              <a:t>‹Nº›</a:t>
            </a:fld>
            <a:endParaRPr lang="es-ES"/>
          </a:p>
        </p:txBody>
      </p:sp>
      <p:sp>
        <p:nvSpPr>
          <p:cNvPr id="6" name="9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3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8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 name="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10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11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12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13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14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15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16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17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18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endParaRPr lang="es-ES"/>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ES"/>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291C576B-D475-4F71-9B07-105F60BE67A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0508047E-9512-4FE6-8A86-D8B48C5D295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BC6A70CA-0315-4C52-B7E5-E2249434FDC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endParaRPr lang="es-ES"/>
          </a:p>
        </p:txBody>
      </p:sp>
      <p:sp>
        <p:nvSpPr>
          <p:cNvPr id="4" name="6 Marcador de número de diapositiva"/>
          <p:cNvSpPr>
            <a:spLocks noGrp="1"/>
          </p:cNvSpPr>
          <p:nvPr>
            <p:ph type="sldNum" sz="quarter" idx="11"/>
          </p:nvPr>
        </p:nvSpPr>
        <p:spPr/>
        <p:txBody>
          <a:bodyPr rtlCol="0"/>
          <a:lstStyle>
            <a:lvl1pPr>
              <a:defRPr/>
            </a:lvl1pPr>
          </a:lstStyle>
          <a:p>
            <a:pPr>
              <a:defRPr/>
            </a:pPr>
            <a:fld id="{CF094B56-7426-4ED7-910C-FF9D49A08B1F}" type="slidenum">
              <a:rPr lang="es-ES"/>
              <a:pPr>
                <a:defRPr/>
              </a:pPr>
              <a:t>‹Nº›</a:t>
            </a:fld>
            <a:endParaRPr lang="es-ES"/>
          </a:p>
        </p:txBody>
      </p:sp>
      <p:sp>
        <p:nvSpPr>
          <p:cNvPr id="5" name="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37EFFC52-4D0F-4EF3-BEA8-88774876F2A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5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7" name="6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endParaRPr>
          </a:p>
        </p:txBody>
      </p:sp>
      <p:sp>
        <p:nvSpPr>
          <p:cNvPr id="8" name="7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9" name="8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9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1" name="10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endParaRPr lang="es-ES"/>
          </a:p>
        </p:txBody>
      </p:sp>
      <p:sp>
        <p:nvSpPr>
          <p:cNvPr id="13" name="21 Marcador de número de diapositiva"/>
          <p:cNvSpPr>
            <a:spLocks noGrp="1"/>
          </p:cNvSpPr>
          <p:nvPr>
            <p:ph type="sldNum" sz="quarter" idx="11"/>
          </p:nvPr>
        </p:nvSpPr>
        <p:spPr/>
        <p:txBody>
          <a:bodyPr rtlCol="0"/>
          <a:lstStyle>
            <a:lvl1pPr>
              <a:defRPr/>
            </a:lvl1pPr>
          </a:lstStyle>
          <a:p>
            <a:pPr>
              <a:defRPr/>
            </a:pPr>
            <a:fld id="{7379D5A3-E6E1-431E-B7BC-7503DB240A8B}" type="slidenum">
              <a:rPr lang="es-ES"/>
              <a:pPr>
                <a:defRPr/>
              </a:pPr>
              <a:t>‹Nº›</a:t>
            </a:fld>
            <a:endParaRPr lang="es-ES"/>
          </a:p>
        </p:txBody>
      </p:sp>
      <p:sp>
        <p:nvSpPr>
          <p:cNvPr id="14" name="22 Marcador de pie de página"/>
          <p:cNvSpPr>
            <a:spLocks noGrp="1"/>
          </p:cNvSpPr>
          <p:nvPr>
            <p:ph type="ftr" sz="quarter" idx="12"/>
          </p:nvPr>
        </p:nvSpPr>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6" name="5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6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sp>
        <p:nvSpPr>
          <p:cNvPr id="8" name="7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0" name="9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10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endParaRPr lang="es-ES"/>
          </a:p>
        </p:txBody>
      </p:sp>
      <p:sp>
        <p:nvSpPr>
          <p:cNvPr id="13" name="17 Marcador de número de diapositiva"/>
          <p:cNvSpPr>
            <a:spLocks noGrp="1"/>
          </p:cNvSpPr>
          <p:nvPr>
            <p:ph type="sldNum" sz="quarter" idx="11"/>
          </p:nvPr>
        </p:nvSpPr>
        <p:spPr/>
        <p:txBody>
          <a:bodyPr rtlCol="0"/>
          <a:lstStyle>
            <a:lvl1pPr>
              <a:defRPr/>
            </a:lvl1pPr>
          </a:lstStyle>
          <a:p>
            <a:pPr>
              <a:defRPr/>
            </a:pPr>
            <a:fld id="{A93CBDE5-824C-4DB8-83B4-361832078114}" type="slidenum">
              <a:rPr lang="es-ES"/>
              <a:pPr>
                <a:defRPr/>
              </a:pPr>
              <a:t>‹Nº›</a:t>
            </a:fld>
            <a:endParaRPr lang="es-ES"/>
          </a:p>
        </p:txBody>
      </p:sp>
      <p:sp>
        <p:nvSpPr>
          <p:cNvPr id="14" name="20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8196"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endParaRPr lang="es-ES"/>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defRPr>
            </a:lvl1pPr>
          </a:lstStyle>
          <a:p>
            <a:pPr>
              <a:defRPr/>
            </a:pPr>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latin typeface="Arial" charset="0"/>
              </a:defRPr>
            </a:lvl1pPr>
          </a:lstStyle>
          <a:p>
            <a:pPr>
              <a:defRPr/>
            </a:pPr>
            <a:fld id="{85F3F88B-EAEC-4633-866E-34CC33602E1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3" r:id="rId4"/>
    <p:sldLayoutId id="2147483922" r:id="rId5"/>
    <p:sldLayoutId id="2147483927" r:id="rId6"/>
    <p:sldLayoutId id="2147483921" r:id="rId7"/>
    <p:sldLayoutId id="2147483928" r:id="rId8"/>
    <p:sldLayoutId id="2147483929" r:id="rId9"/>
    <p:sldLayoutId id="2147483920" r:id="rId10"/>
    <p:sldLayoutId id="2147483919" r:id="rId11"/>
    <p:sldLayoutId id="2147483930" r:id="rId12"/>
    <p:sldLayoutId id="2147483931" r:id="rId13"/>
    <p:sldLayoutId id="2147483932" r:id="rId14"/>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86063" y="2349500"/>
            <a:ext cx="6357937" cy="1295400"/>
          </a:xfrm>
        </p:spPr>
        <p:txBody>
          <a:bodyPr>
            <a:normAutofit fontScale="90000"/>
          </a:bodyPr>
          <a:lstStyle/>
          <a:p>
            <a:pPr fontAlgn="auto">
              <a:spcAft>
                <a:spcPts val="0"/>
              </a:spcAft>
              <a:tabLst>
                <a:tab pos="5380038" algn="l"/>
              </a:tabLst>
              <a:defRPr/>
            </a:pPr>
            <a:r>
              <a:rPr lang="es-EC" sz="2400" dirty="0" smtClean="0">
                <a:effectLst>
                  <a:outerShdw blurRad="38100" dist="38100" dir="2700000" algn="tl">
                    <a:srgbClr val="C0C0C0"/>
                  </a:outerShdw>
                </a:effectLst>
              </a:rPr>
              <a:t>PROYECTO DE SOSTENIBILIDAD FINANCIERA DE UNA CONCESIONARIA DE VEHÍCULOS USADOS</a:t>
            </a:r>
            <a:r>
              <a:rPr lang="es-ES" sz="2400" i="1" dirty="0" smtClean="0">
                <a:effectLst>
                  <a:outerShdw blurRad="38100" dist="38100" dir="2700000" algn="tl">
                    <a:srgbClr val="C0C0C0"/>
                  </a:outerShdw>
                </a:effectLst>
              </a:rPr>
              <a:t/>
            </a:r>
            <a:br>
              <a:rPr lang="es-ES" sz="2400" i="1" dirty="0" smtClean="0">
                <a:effectLst>
                  <a:outerShdw blurRad="38100" dist="38100" dir="2700000" algn="tl">
                    <a:srgbClr val="C0C0C0"/>
                  </a:outerShdw>
                </a:effectLst>
              </a:rPr>
            </a:br>
            <a:r>
              <a:rPr lang="es-ES" sz="2400" i="1" dirty="0" smtClean="0">
                <a:effectLst>
                  <a:outerShdw blurRad="38100" dist="38100" dir="2700000" algn="tl">
                    <a:srgbClr val="C0C0C0"/>
                  </a:outerShdw>
                </a:effectLst>
              </a:rPr>
              <a:t/>
            </a:r>
            <a:br>
              <a:rPr lang="es-ES" sz="2400" i="1" dirty="0" smtClean="0">
                <a:effectLst>
                  <a:outerShdw blurRad="38100" dist="38100" dir="2700000" algn="tl">
                    <a:srgbClr val="C0C0C0"/>
                  </a:outerShdw>
                </a:effectLst>
              </a:rPr>
            </a:br>
            <a:r>
              <a:rPr lang="es-ES" sz="2400" dirty="0" smtClean="0">
                <a:effectLst>
                  <a:outerShdw blurRad="38100" dist="38100" dir="2700000" algn="tl">
                    <a:srgbClr val="C0C0C0"/>
                  </a:outerShdw>
                </a:effectLst>
              </a:rPr>
              <a:t>Danny Arévalo</a:t>
            </a:r>
            <a:r>
              <a:rPr lang="es-ES" sz="2800" dirty="0" smtClean="0">
                <a:effectLst>
                  <a:outerShdw blurRad="38100" dist="38100" dir="2700000" algn="tl">
                    <a:srgbClr val="C0C0C0"/>
                  </a:outerShdw>
                </a:effectLst>
              </a:rPr>
              <a:t> Avecillas </a:t>
            </a:r>
          </a:p>
        </p:txBody>
      </p:sp>
      <p:pic>
        <p:nvPicPr>
          <p:cNvPr id="18435" name="Picture 4"/>
          <p:cNvPicPr>
            <a:picLocks noChangeAspect="1" noChangeArrowheads="1"/>
          </p:cNvPicPr>
          <p:nvPr/>
        </p:nvPicPr>
        <p:blipFill>
          <a:blip r:embed="rId3">
            <a:lum contrast="30000"/>
          </a:blip>
          <a:srcRect t="9328" r="79710" b="5228"/>
          <a:stretch>
            <a:fillRect/>
          </a:stretch>
        </p:blipFill>
        <p:spPr bwMode="auto">
          <a:xfrm>
            <a:off x="395288" y="0"/>
            <a:ext cx="1547812" cy="1517650"/>
          </a:xfrm>
          <a:prstGeom prst="rect">
            <a:avLst/>
          </a:prstGeom>
          <a:noFill/>
          <a:ln w="9525" algn="ctr">
            <a:noFill/>
            <a:miter lim="800000"/>
            <a:headEnd/>
            <a:tailEnd/>
          </a:ln>
        </p:spPr>
      </p:pic>
      <p:pic>
        <p:nvPicPr>
          <p:cNvPr id="18436" name="Picture 5"/>
          <p:cNvPicPr>
            <a:picLocks noChangeAspect="1" noChangeArrowheads="1"/>
          </p:cNvPicPr>
          <p:nvPr/>
        </p:nvPicPr>
        <p:blipFill>
          <a:blip r:embed="rId4"/>
          <a:srcRect/>
          <a:stretch>
            <a:fillRect/>
          </a:stretch>
        </p:blipFill>
        <p:spPr bwMode="auto">
          <a:xfrm>
            <a:off x="7380288" y="115888"/>
            <a:ext cx="1295400" cy="1176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 Procedencia de los Vehículos Importados US $ CIF/2004</a:t>
            </a:r>
          </a:p>
        </p:txBody>
      </p:sp>
      <p:sp>
        <p:nvSpPr>
          <p:cNvPr id="410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410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4103" name="Rectangle 37"/>
          <p:cNvSpPr>
            <a:spLocks noChangeArrowheads="1"/>
          </p:cNvSpPr>
          <p:nvPr/>
        </p:nvSpPr>
        <p:spPr bwMode="auto">
          <a:xfrm>
            <a:off x="0" y="3128963"/>
            <a:ext cx="9144000" cy="0"/>
          </a:xfrm>
          <a:prstGeom prst="rect">
            <a:avLst/>
          </a:prstGeom>
          <a:noFill/>
          <a:ln w="9525">
            <a:noFill/>
            <a:miter lim="800000"/>
            <a:headEnd/>
            <a:tailEnd/>
          </a:ln>
        </p:spPr>
        <p:txBody>
          <a:bodyPr wrap="none" anchor="ctr">
            <a:spAutoFit/>
          </a:bodyPr>
          <a:lstStyle/>
          <a:p>
            <a:endParaRPr lang="es-EC"/>
          </a:p>
        </p:txBody>
      </p:sp>
      <p:sp>
        <p:nvSpPr>
          <p:cNvPr id="4104" name="Rectangle 39"/>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endParaRPr lang="es-EC"/>
          </a:p>
        </p:txBody>
      </p:sp>
      <p:sp>
        <p:nvSpPr>
          <p:cNvPr id="4105" name="Rectangle 4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pic>
        <p:nvPicPr>
          <p:cNvPr id="4108" name="Picture 12" descr="procedencia3"/>
          <p:cNvPicPr>
            <a:picLocks noChangeAspect="1" noChangeArrowheads="1"/>
          </p:cNvPicPr>
          <p:nvPr>
            <p:ph idx="4294967295"/>
          </p:nvPr>
        </p:nvPicPr>
        <p:blipFill>
          <a:blip r:embed="rId2"/>
          <a:srcRect l="1692" t="13379" r="2841" b="11391"/>
          <a:stretch>
            <a:fillRect/>
          </a:stretch>
        </p:blipFill>
        <p:spPr>
          <a:xfrm>
            <a:off x="468313" y="1430338"/>
            <a:ext cx="7416800" cy="51927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randombar(horizontal)">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Procedencia de los Vehículos Importados US $ CIF/2005</a:t>
            </a:r>
          </a:p>
        </p:txBody>
      </p:sp>
      <p:sp>
        <p:nvSpPr>
          <p:cNvPr id="512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512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5128" name="Rectangle 7"/>
          <p:cNvSpPr>
            <a:spLocks noChangeArrowheads="1"/>
          </p:cNvSpPr>
          <p:nvPr/>
        </p:nvSpPr>
        <p:spPr bwMode="auto">
          <a:xfrm>
            <a:off x="0" y="3128963"/>
            <a:ext cx="9144000" cy="0"/>
          </a:xfrm>
          <a:prstGeom prst="rect">
            <a:avLst/>
          </a:prstGeom>
          <a:noFill/>
          <a:ln w="9525">
            <a:noFill/>
            <a:miter lim="800000"/>
            <a:headEnd/>
            <a:tailEnd/>
          </a:ln>
        </p:spPr>
        <p:txBody>
          <a:bodyPr wrap="none" anchor="ctr">
            <a:spAutoFit/>
          </a:bodyPr>
          <a:lstStyle/>
          <a:p>
            <a:endParaRPr lang="es-EC"/>
          </a:p>
        </p:txBody>
      </p:sp>
      <p:sp>
        <p:nvSpPr>
          <p:cNvPr id="5129" name="Rectangle 8"/>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endParaRPr lang="es-EC"/>
          </a:p>
        </p:txBody>
      </p:sp>
      <p:pic>
        <p:nvPicPr>
          <p:cNvPr id="5135" name="Picture 15" descr="procedencia4"/>
          <p:cNvPicPr>
            <a:picLocks noChangeAspect="1" noChangeArrowheads="1"/>
          </p:cNvPicPr>
          <p:nvPr>
            <p:ph idx="4294967295"/>
          </p:nvPr>
        </p:nvPicPr>
        <p:blipFill>
          <a:blip r:embed="rId2"/>
          <a:srcRect t="10748" r="3456" b="15936"/>
          <a:stretch>
            <a:fillRect/>
          </a:stretch>
        </p:blipFill>
        <p:spPr>
          <a:xfrm>
            <a:off x="468313" y="1430338"/>
            <a:ext cx="7488237" cy="52435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randombar(horizontal)">
                                      <p:cBhvr>
                                        <p:cTn id="7" dur="2000"/>
                                        <p:tgtEl>
                                          <p:spTgt spid="209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6" name="Rectangle 6"/>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Comparativo de la Importación de Vehículos Años 2003</a:t>
            </a:r>
          </a:p>
        </p:txBody>
      </p:sp>
      <p:pic>
        <p:nvPicPr>
          <p:cNvPr id="24584" name="Picture 8" descr="companias"/>
          <p:cNvPicPr>
            <a:picLocks noChangeAspect="1" noChangeArrowheads="1"/>
          </p:cNvPicPr>
          <p:nvPr>
            <p:ph idx="4294967295"/>
          </p:nvPr>
        </p:nvPicPr>
        <p:blipFill>
          <a:blip r:embed="rId2"/>
          <a:srcRect t="5049" b="7072"/>
          <a:stretch>
            <a:fillRect/>
          </a:stretch>
        </p:blipFill>
        <p:spPr>
          <a:xfrm>
            <a:off x="468313" y="1665288"/>
            <a:ext cx="7488237" cy="47704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79206"/>
                                        </p:tgtEl>
                                        <p:attrNameLst>
                                          <p:attrName>style.visibility</p:attrName>
                                        </p:attrNameLst>
                                      </p:cBhvr>
                                      <p:to>
                                        <p:strVal val="visible"/>
                                      </p:to>
                                    </p:set>
                                    <p:animEffect transition="in" filter="randombar(horizontal)">
                                      <p:cBhvr>
                                        <p:cTn id="7" dur="2000"/>
                                        <p:tgtEl>
                                          <p:spTgt spid="179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3" name="Rectangle 7"/>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PIB del Sector Automotor en millones de dólares</a:t>
            </a: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76320" name="Group 1568"/>
          <p:cNvGraphicFramePr>
            <a:graphicFrameLocks noGrp="1"/>
          </p:cNvGraphicFramePr>
          <p:nvPr>
            <p:ph idx="4294967295"/>
          </p:nvPr>
        </p:nvGraphicFramePr>
        <p:xfrm>
          <a:off x="457200" y="1600200"/>
          <a:ext cx="8328025" cy="4921253"/>
        </p:xfrm>
        <a:graphic>
          <a:graphicData uri="http://schemas.openxmlformats.org/drawingml/2006/table">
            <a:tbl>
              <a:tblPr/>
              <a:tblGrid>
                <a:gridCol w="1162050"/>
                <a:gridCol w="314325"/>
                <a:gridCol w="539750"/>
                <a:gridCol w="539750"/>
                <a:gridCol w="692150"/>
                <a:gridCol w="539750"/>
                <a:gridCol w="692150"/>
                <a:gridCol w="692150"/>
                <a:gridCol w="692150"/>
                <a:gridCol w="692150"/>
                <a:gridCol w="692150"/>
                <a:gridCol w="539750"/>
                <a:gridCol w="539750"/>
              </a:tblGrid>
              <a:tr h="260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RUBRO</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1994</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1995</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1996</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2000</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2002</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2003 (3)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Fabricaci</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de equipo de transporte</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79,80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79,10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76,60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62,60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60,70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55,60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14,40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23,10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23,30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Transporte (1)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719,40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922,70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1.036,10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978,60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1.087,20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1.223,10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980,30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890,20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1.705,80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1.910,60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2.125,00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Combustibles y Lubricantes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464,20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377,70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547,70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784,40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593,00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150,90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745,70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1.359,90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727,20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965,90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1.285,90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Comercio</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245,20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304,70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316,10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423,00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383,30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404,40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288,70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301,70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351,50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410,50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451,30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Total</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1.508,60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1.684,20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1.976,50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2.248,60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2.124,20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1.834,00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2.025,60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2.566,20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2.807,60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3.310,30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3.887,20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PIB</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15.056,60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18.572,80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20.195,60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21.267,90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23.635,60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23.255,10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16.674,50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15.933,70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21.024,10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24.310,90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26.844,40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gridSpan="1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PARTICIPACI</a:t>
                      </a:r>
                      <a:r>
                        <a:rPr kumimoji="0" lang="es-EC" sz="800" b="1"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PORCENTUAL RESPECTO DEL PIB TOTAL</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95288">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Fabricaci</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de equipo de transporte</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0,53%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0,43%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0,38%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0,29%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0,26%</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0,24%</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0,07%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0,09%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0,11%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0,10%</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0,09%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Transporte (1)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4,78%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4,97%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5,13%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4,60%</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4,60%</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5,26%</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5,88%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5,59%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8,11%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7,86%</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7,92%</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Combustibles y Lubricantes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3,08%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2,71%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3,69%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2,51%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0,65%</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4,47%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8,53%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3,46%</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3,97%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4,79%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Comercio</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1,64%</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1,62%</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1,74%</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1,73%</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1,89%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Total</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10,02%</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9,07%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9,79%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10,57%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8,99%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7,89%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12,15%</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16,11%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13,35%</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13,62%</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14,48%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6743"/>
                                        </p:tgtEl>
                                        <p:attrNameLst>
                                          <p:attrName>style.visibility</p:attrName>
                                        </p:attrNameLst>
                                      </p:cBhvr>
                                      <p:to>
                                        <p:strVal val="visible"/>
                                      </p:to>
                                    </p:set>
                                    <p:animEffect transition="in" filter="randombar(horizontal)">
                                      <p:cBhvr>
                                        <p:cTn id="7" dur="2000"/>
                                        <p:tgtEl>
                                          <p:spTgt spid="116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84" name="Rectangle 24"/>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Variación de las ventas anuales de vehículos</a:t>
            </a:r>
          </a:p>
        </p:txBody>
      </p:sp>
      <p:sp>
        <p:nvSpPr>
          <p:cNvPr id="717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7178" name="Rectangle 16"/>
          <p:cNvSpPr>
            <a:spLocks noChangeArrowheads="1"/>
          </p:cNvSpPr>
          <p:nvPr/>
        </p:nvSpPr>
        <p:spPr bwMode="auto">
          <a:xfrm>
            <a:off x="0" y="3333750"/>
            <a:ext cx="9144000" cy="0"/>
          </a:xfrm>
          <a:prstGeom prst="rect">
            <a:avLst/>
          </a:prstGeom>
          <a:noFill/>
          <a:ln w="9525">
            <a:noFill/>
            <a:miter lim="800000"/>
            <a:headEnd/>
            <a:tailEnd/>
          </a:ln>
        </p:spPr>
        <p:txBody>
          <a:bodyPr wrap="none" anchor="ctr">
            <a:spAutoFit/>
          </a:bodyPr>
          <a:lstStyle/>
          <a:p>
            <a:endParaRPr lang="es-EC"/>
          </a:p>
        </p:txBody>
      </p:sp>
      <p:pic>
        <p:nvPicPr>
          <p:cNvPr id="7190" name="Picture 22" descr="variacion2"/>
          <p:cNvPicPr>
            <a:picLocks noChangeAspect="1" noChangeArrowheads="1"/>
          </p:cNvPicPr>
          <p:nvPr>
            <p:ph idx="4294967295"/>
          </p:nvPr>
        </p:nvPicPr>
        <p:blipFill>
          <a:blip r:embed="rId2"/>
          <a:srcRect t="6349" b="6544"/>
          <a:stretch>
            <a:fillRect/>
          </a:stretch>
        </p:blipFill>
        <p:spPr>
          <a:xfrm>
            <a:off x="539750" y="1668463"/>
            <a:ext cx="7488238" cy="48577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7784"/>
                                        </p:tgtEl>
                                        <p:attrNameLst>
                                          <p:attrName>style.visibility</p:attrName>
                                        </p:attrNameLst>
                                      </p:cBhvr>
                                      <p:to>
                                        <p:strVal val="visible"/>
                                      </p:to>
                                    </p:set>
                                    <p:animEffect transition="in" filter="randombar(horizontal)">
                                      <p:cBhvr>
                                        <p:cTn id="7" dur="2000"/>
                                        <p:tgtEl>
                                          <p:spTgt spid="117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57200" y="274638"/>
            <a:ext cx="7467600" cy="1143000"/>
          </a:xfrm>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Comparativo de Ventas, Producción Local e Importaciones</a:t>
            </a:r>
          </a:p>
        </p:txBody>
      </p:sp>
      <p:pic>
        <p:nvPicPr>
          <p:cNvPr id="25640" name="Picture 40" descr="comparativa"/>
          <p:cNvPicPr>
            <a:picLocks noChangeAspect="1" noChangeArrowheads="1"/>
          </p:cNvPicPr>
          <p:nvPr>
            <p:ph idx="4294967295"/>
          </p:nvPr>
        </p:nvPicPr>
        <p:blipFill>
          <a:blip r:embed="rId2"/>
          <a:srcRect t="4721" b="6688"/>
          <a:stretch>
            <a:fillRect/>
          </a:stretch>
        </p:blipFill>
        <p:spPr>
          <a:xfrm>
            <a:off x="0" y="1590675"/>
            <a:ext cx="8172450" cy="477043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90466"/>
                                        </p:tgtEl>
                                        <p:attrNameLst>
                                          <p:attrName>style.visibility</p:attrName>
                                        </p:attrNameLst>
                                      </p:cBhvr>
                                      <p:to>
                                        <p:strVal val="visible"/>
                                      </p:to>
                                    </p:set>
                                    <p:animEffect transition="in" filter="randombar(horizontal)">
                                      <p:cBhvr>
                                        <p:cTn id="7" dur="2000"/>
                                        <p:tgtEl>
                                          <p:spTgt spid="190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Análisis del Entorno Automotriz Ecuatoriano</a:t>
            </a:r>
            <a:endParaRPr lang="es-ES" b="1" u="sng" cap="none" smtClean="0">
              <a:effectLst>
                <a:outerShdw blurRad="38100" dist="38100" dir="2700000" algn="tl">
                  <a:srgbClr val="C0C0C0"/>
                </a:outerShdw>
              </a:effectLst>
            </a:endParaRPr>
          </a:p>
        </p:txBody>
      </p:sp>
      <p:sp>
        <p:nvSpPr>
          <p:cNvPr id="180227" name="Rectangle 3"/>
          <p:cNvSpPr>
            <a:spLocks noGrp="1" noChangeArrowheads="1"/>
          </p:cNvSpPr>
          <p:nvPr>
            <p:ph sz="quarter" idx="1"/>
          </p:nvPr>
        </p:nvSpPr>
        <p:spPr>
          <a:xfrm>
            <a:off x="457200" y="1600200"/>
            <a:ext cx="7467600" cy="4873625"/>
          </a:xfrm>
        </p:spPr>
        <p:txBody>
          <a:bodyPr>
            <a:normAutofit/>
          </a:bodyPr>
          <a:lstStyle/>
          <a:p>
            <a:pPr marL="457200" indent="-457200">
              <a:lnSpc>
                <a:spcPct val="90000"/>
              </a:lnSpc>
              <a:buFont typeface="Wingdings" pitchFamily="2" charset="2"/>
              <a:buNone/>
            </a:pPr>
            <a:r>
              <a:rPr lang="es-EC" sz="2000" b="1" u="sng" smtClean="0">
                <a:effectLst>
                  <a:outerShdw blurRad="38100" dist="38100" dir="2700000" algn="tl">
                    <a:srgbClr val="C0C0C0"/>
                  </a:outerShdw>
                </a:effectLst>
              </a:rPr>
              <a:t>Análisis FODA</a:t>
            </a:r>
          </a:p>
          <a:p>
            <a:pPr marL="457200" indent="-457200">
              <a:lnSpc>
                <a:spcPct val="90000"/>
              </a:lnSpc>
            </a:pPr>
            <a:r>
              <a:rPr lang="es-EC" sz="2000" b="1" u="sng" smtClean="0">
                <a:effectLst>
                  <a:outerShdw blurRad="38100" dist="38100" dir="2700000" algn="tl">
                    <a:srgbClr val="C0C0C0"/>
                  </a:outerShdw>
                </a:effectLst>
              </a:rPr>
              <a:t>Fortalezas.- </a:t>
            </a:r>
            <a:r>
              <a:rPr lang="es-EC" sz="2000" b="1" smtClean="0">
                <a:effectLst>
                  <a:outerShdw blurRad="38100" dist="38100" dir="2700000" algn="tl">
                    <a:srgbClr val="C0C0C0"/>
                  </a:outerShdw>
                </a:effectLst>
              </a:rPr>
              <a:t>La tendencia creciente en el Ecuador. Los costos bajos de los vehículos usados. </a:t>
            </a:r>
          </a:p>
          <a:p>
            <a:pPr marL="457200" indent="-457200">
              <a:lnSpc>
                <a:spcPct val="90000"/>
              </a:lnSpc>
            </a:pPr>
            <a:endParaRPr lang="es-EC" sz="2000" b="1" smtClean="0">
              <a:effectLst>
                <a:outerShdw blurRad="38100" dist="38100" dir="2700000" algn="tl">
                  <a:srgbClr val="C0C0C0"/>
                </a:outerShdw>
              </a:effectLst>
            </a:endParaRPr>
          </a:p>
          <a:p>
            <a:pPr marL="457200" indent="-457200">
              <a:lnSpc>
                <a:spcPct val="90000"/>
              </a:lnSpc>
            </a:pPr>
            <a:r>
              <a:rPr lang="es-EC" sz="2000" b="1" u="sng" smtClean="0">
                <a:effectLst>
                  <a:outerShdw blurRad="38100" dist="38100" dir="2700000" algn="tl">
                    <a:srgbClr val="C0C0C0"/>
                  </a:outerShdw>
                </a:effectLst>
              </a:rPr>
              <a:t>Oportunidades.- </a:t>
            </a:r>
            <a:r>
              <a:rPr lang="es-EC" sz="2000" b="1" smtClean="0">
                <a:effectLst>
                  <a:outerShdw blurRad="38100" dist="38100" dir="2700000" algn="tl">
                    <a:srgbClr val="C0C0C0"/>
                  </a:outerShdw>
                </a:effectLst>
              </a:rPr>
              <a:t>Las clases media –baja y Baja constituyen un nicho de mercado  no cubierto, debido a los altos costos de transacción </a:t>
            </a:r>
          </a:p>
          <a:p>
            <a:pPr marL="457200" indent="-457200">
              <a:lnSpc>
                <a:spcPct val="90000"/>
              </a:lnSpc>
            </a:pPr>
            <a:endParaRPr lang="es-EC" sz="2000" b="1" smtClean="0">
              <a:effectLst>
                <a:outerShdw blurRad="38100" dist="38100" dir="2700000" algn="tl">
                  <a:srgbClr val="C0C0C0"/>
                </a:outerShdw>
              </a:effectLst>
            </a:endParaRPr>
          </a:p>
          <a:p>
            <a:pPr marL="457200" indent="-457200">
              <a:lnSpc>
                <a:spcPct val="90000"/>
              </a:lnSpc>
            </a:pPr>
            <a:r>
              <a:rPr lang="es-EC" sz="2000" b="1" u="sng" smtClean="0">
                <a:effectLst>
                  <a:outerShdw blurRad="38100" dist="38100" dir="2700000" algn="tl">
                    <a:srgbClr val="C0C0C0"/>
                  </a:outerShdw>
                </a:effectLst>
              </a:rPr>
              <a:t>Debilidades.- </a:t>
            </a:r>
            <a:r>
              <a:rPr lang="es-EC" sz="2000" b="1" smtClean="0">
                <a:effectLst>
                  <a:outerShdw blurRad="38100" dist="38100" dir="2700000" algn="tl">
                    <a:srgbClr val="C0C0C0"/>
                  </a:outerShdw>
                </a:effectLst>
              </a:rPr>
              <a:t>Las restricciones aduaneras que imponen aranceles altos a la importación de vehículos, que podrían ser incluso más altos </a:t>
            </a:r>
          </a:p>
          <a:p>
            <a:pPr marL="457200" indent="-457200">
              <a:lnSpc>
                <a:spcPct val="90000"/>
              </a:lnSpc>
            </a:pPr>
            <a:endParaRPr lang="es-EC" sz="2000" b="1" smtClean="0">
              <a:effectLst>
                <a:outerShdw blurRad="38100" dist="38100" dir="2700000" algn="tl">
                  <a:srgbClr val="C0C0C0"/>
                </a:outerShdw>
              </a:effectLst>
            </a:endParaRPr>
          </a:p>
          <a:p>
            <a:pPr marL="457200" indent="-457200">
              <a:lnSpc>
                <a:spcPct val="90000"/>
              </a:lnSpc>
            </a:pPr>
            <a:r>
              <a:rPr lang="es-EC" sz="2000" b="1" u="sng" smtClean="0">
                <a:effectLst>
                  <a:outerShdw blurRad="38100" dist="38100" dir="2700000" algn="tl">
                    <a:srgbClr val="C0C0C0"/>
                  </a:outerShdw>
                </a:effectLst>
              </a:rPr>
              <a:t>Amenazas.- </a:t>
            </a:r>
            <a:r>
              <a:rPr lang="es-EC" sz="2000" b="1" smtClean="0">
                <a:effectLst>
                  <a:outerShdw blurRad="38100" dist="38100" dir="2700000" algn="tl">
                    <a:srgbClr val="C0C0C0"/>
                  </a:outerShdw>
                </a:effectLst>
              </a:rPr>
              <a:t>La presión vía precios por parte de los concesionarios de vehículos nuevos para captar la demanda de este nicho de mercado.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73" name="Rectangle 125"/>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Estudio de Mercado</a:t>
            </a:r>
            <a:endParaRPr lang="en-US" b="1" i="1" cap="none" smtClean="0"/>
          </a:p>
        </p:txBody>
      </p:sp>
      <p:sp>
        <p:nvSpPr>
          <p:cNvPr id="27774" name="Rectangle 126"/>
          <p:cNvSpPr>
            <a:spLocks noGrp="1"/>
          </p:cNvSpPr>
          <p:nvPr>
            <p:ph type="body" idx="4294967295"/>
          </p:nvPr>
        </p:nvSpPr>
        <p:spPr/>
        <p:txBody>
          <a:bodyPr/>
          <a:lstStyle/>
          <a:p>
            <a:r>
              <a:rPr lang="es-EC" b="1" smtClean="0"/>
              <a:t>Identificación del mercado potencial Global</a:t>
            </a:r>
          </a:p>
          <a:p>
            <a:r>
              <a:rPr lang="es-EC" b="1" smtClean="0"/>
              <a:t>Identificación del Mercado Potencial </a:t>
            </a:r>
          </a:p>
          <a:p>
            <a:r>
              <a:rPr lang="es-EC" b="1" smtClean="0"/>
              <a:t>Específico (vehículos usados)</a:t>
            </a:r>
          </a:p>
          <a:p>
            <a:r>
              <a:rPr lang="es-EC" b="1" smtClean="0"/>
              <a:t>Antigüedad máxima de los vehículos</a:t>
            </a:r>
          </a:p>
          <a:p>
            <a:r>
              <a:rPr lang="es-EC" b="1" smtClean="0"/>
              <a:t>Precios Mínimos y Máximos</a:t>
            </a:r>
          </a:p>
          <a:p>
            <a:r>
              <a:rPr lang="es-EC" b="1" smtClean="0"/>
              <a:t>Marcas de Preferencia</a:t>
            </a:r>
          </a:p>
          <a:p>
            <a:r>
              <a:rPr lang="es-EC" b="1" smtClean="0"/>
              <a:t>El tipo de establecimiento</a:t>
            </a:r>
          </a:p>
          <a:p>
            <a:r>
              <a:rPr lang="es-EC" b="1" smtClean="0"/>
              <a:t>El tipo de Vehículo</a:t>
            </a:r>
          </a:p>
          <a:p>
            <a:r>
              <a:rPr lang="es-EC" b="1" smtClean="0"/>
              <a:t>Forma de Pago</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84" name="Rectangle 11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28798" name="Rectangle 126"/>
          <p:cNvSpPr>
            <a:spLocks noGrp="1"/>
          </p:cNvSpPr>
          <p:nvPr>
            <p:ph type="body" idx="4294967295"/>
          </p:nvPr>
        </p:nvSpPr>
        <p:spPr/>
        <p:txBody>
          <a:bodyPr/>
          <a:lstStyle/>
          <a:p>
            <a:pPr marL="457200" indent="-457200"/>
            <a:r>
              <a:rPr lang="es-EC" b="1" smtClean="0"/>
              <a:t>¿Estaría usted dispuesto a adquirir un vehículo en los próximos doce meses?</a:t>
            </a:r>
            <a:endParaRPr lang="en-US" b="1" smtClean="0"/>
          </a:p>
        </p:txBody>
      </p:sp>
      <p:sp>
        <p:nvSpPr>
          <p:cNvPr id="28797" name="Rectangle 1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28796" name="Object 124"/>
          <p:cNvGraphicFramePr>
            <a:graphicFrameLocks noChangeAspect="1"/>
          </p:cNvGraphicFramePr>
          <p:nvPr/>
        </p:nvGraphicFramePr>
        <p:xfrm>
          <a:off x="-252413" y="2073275"/>
          <a:ext cx="9001126" cy="4595813"/>
        </p:xfrm>
        <a:graphic>
          <a:graphicData uri="http://schemas.openxmlformats.org/presentationml/2006/ole">
            <p:oleObj spid="_x0000_s28796" name="Gráfico" r:id="rId3" imgW="4105275" imgH="2095398" progId="MSGraph.Char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86019" name="Rectangle 3"/>
          <p:cNvSpPr>
            <a:spLocks noGrp="1"/>
          </p:cNvSpPr>
          <p:nvPr>
            <p:ph type="body" idx="4294967295"/>
          </p:nvPr>
        </p:nvSpPr>
        <p:spPr/>
        <p:txBody>
          <a:bodyPr/>
          <a:lstStyle/>
          <a:p>
            <a:pPr marL="457200" indent="-457200"/>
            <a:r>
              <a:rPr lang="es-EC" b="1" smtClean="0"/>
              <a:t>¿Estaría usted interesado en adquirir un vehículo Usado?</a:t>
            </a:r>
            <a:endParaRPr lang="en-US" b="1" smtClean="0"/>
          </a:p>
        </p:txBody>
      </p:sp>
      <p:sp>
        <p:nvSpPr>
          <p:cNvPr id="86020"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86023" name="Rectangle 7"/>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86022" name="Object 6"/>
          <p:cNvGraphicFramePr>
            <a:graphicFrameLocks noChangeAspect="1"/>
          </p:cNvGraphicFramePr>
          <p:nvPr/>
        </p:nvGraphicFramePr>
        <p:xfrm>
          <a:off x="0" y="2414588"/>
          <a:ext cx="8101013" cy="3930650"/>
        </p:xfrm>
        <a:graphic>
          <a:graphicData uri="http://schemas.openxmlformats.org/presentationml/2006/ole">
            <p:oleObj spid="_x0000_s86022" name="Gráfico" r:id="rId3" imgW="4181551" imgH="2028749" progId="MSGraph.Char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fontAlgn="auto">
              <a:spcAft>
                <a:spcPts val="0"/>
              </a:spcAft>
              <a:defRPr/>
            </a:pPr>
            <a:r>
              <a:rPr lang="es-EC" b="1" u="sng" dirty="0" smtClean="0">
                <a:effectLst>
                  <a:outerShdw blurRad="38100" dist="38100" dir="2700000" algn="tl">
                    <a:srgbClr val="C0C0C0"/>
                  </a:outerShdw>
                </a:effectLst>
              </a:rPr>
              <a:t>Objetivos</a:t>
            </a:r>
            <a:endParaRPr lang="es-ES" b="1" u="sng" dirty="0" smtClean="0">
              <a:effectLst>
                <a:outerShdw blurRad="38100" dist="38100" dir="2700000" algn="tl">
                  <a:srgbClr val="C0C0C0"/>
                </a:outerShdw>
              </a:effectLst>
            </a:endParaRPr>
          </a:p>
        </p:txBody>
      </p:sp>
      <p:sp>
        <p:nvSpPr>
          <p:cNvPr id="74755" name="Rectangle 3"/>
          <p:cNvSpPr>
            <a:spLocks noGrp="1" noChangeArrowheads="1"/>
          </p:cNvSpPr>
          <p:nvPr>
            <p:ph sz="quarter" idx="1"/>
          </p:nvPr>
        </p:nvSpPr>
        <p:spPr>
          <a:xfrm>
            <a:off x="457200" y="1981200"/>
            <a:ext cx="8229600" cy="4543425"/>
          </a:xfrm>
        </p:spPr>
        <p:txBody>
          <a:bodyPr/>
          <a:lstStyle/>
          <a:p>
            <a:r>
              <a:rPr lang="es-EC" smtClean="0"/>
              <a:t>Demostrar que abrir las fronteras para el mercado de vehículos usados, constituye un nicho muy predispuesto a ser explotado.</a:t>
            </a:r>
          </a:p>
          <a:p>
            <a:pPr lvl="2"/>
            <a:endParaRPr lang="es-EC" smtClean="0"/>
          </a:p>
          <a:p>
            <a:r>
              <a:rPr lang="es-EC" smtClean="0"/>
              <a:t>Evaluar el impacto financiero en los flujos que generará una concesionaria creada en la ciudad de Guayaquil, y un análisis económico de los sectores que intervienen.</a:t>
            </a:r>
            <a:endParaRPr lang="es-E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randombar(horizontal)">
                                      <p:cBhvr>
                                        <p:cTn id="7" dur="2000"/>
                                        <p:tgtEl>
                                          <p:spTgt spid="74754"/>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74755">
                                            <p:txEl>
                                              <p:pRg st="0" end="0"/>
                                            </p:txEl>
                                          </p:spTgt>
                                        </p:tgtEl>
                                        <p:attrNameLst>
                                          <p:attrName>style.visibility</p:attrName>
                                        </p:attrNameLst>
                                      </p:cBhvr>
                                      <p:to>
                                        <p:strVal val="visible"/>
                                      </p:to>
                                    </p:set>
                                    <p:animEffect transition="in" filter="randombar(horizontal)">
                                      <p:cBhvr>
                                        <p:cTn id="11" dur="20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87043" name="Rectangle 3"/>
          <p:cNvSpPr>
            <a:spLocks noGrp="1"/>
          </p:cNvSpPr>
          <p:nvPr>
            <p:ph type="body" idx="4294967295"/>
          </p:nvPr>
        </p:nvSpPr>
        <p:spPr/>
        <p:txBody>
          <a:bodyPr/>
          <a:lstStyle/>
          <a:p>
            <a:pPr marL="457200" indent="-457200"/>
            <a:endParaRPr lang="en-US" smtClean="0"/>
          </a:p>
        </p:txBody>
      </p:sp>
      <p:sp>
        <p:nvSpPr>
          <p:cNvPr id="8704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87047"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87046" name="Object 6"/>
          <p:cNvGraphicFramePr>
            <a:graphicFrameLocks noChangeAspect="1"/>
          </p:cNvGraphicFramePr>
          <p:nvPr/>
        </p:nvGraphicFramePr>
        <p:xfrm>
          <a:off x="395288" y="2276475"/>
          <a:ext cx="7343775" cy="4032250"/>
        </p:xfrm>
        <a:graphic>
          <a:graphicData uri="http://schemas.openxmlformats.org/presentationml/2006/ole">
            <p:oleObj spid="_x0000_s87046" name="Gráfico" r:id="rId3" imgW="5172075" imgH="1876349" progId="MSGraph.Char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88075" name="Rectangle 11"/>
          <p:cNvSpPr>
            <a:spLocks noGrp="1"/>
          </p:cNvSpPr>
          <p:nvPr>
            <p:ph type="body" idx="4294967295"/>
          </p:nvPr>
        </p:nvSpPr>
        <p:spPr/>
        <p:txBody>
          <a:bodyPr/>
          <a:lstStyle/>
          <a:p>
            <a:endParaRPr lang="en-US" smtClean="0"/>
          </a:p>
        </p:txBody>
      </p:sp>
      <p:sp>
        <p:nvSpPr>
          <p:cNvPr id="8806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88069"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88073" name="Object 9"/>
          <p:cNvGraphicFramePr>
            <a:graphicFrameLocks noChangeAspect="1"/>
          </p:cNvGraphicFramePr>
          <p:nvPr>
            <p:ph idx="4294967295"/>
          </p:nvPr>
        </p:nvGraphicFramePr>
        <p:xfrm>
          <a:off x="539750" y="2492375"/>
          <a:ext cx="7488238" cy="3529013"/>
        </p:xfrm>
        <a:graphic>
          <a:graphicData uri="http://schemas.openxmlformats.org/presentationml/2006/ole">
            <p:oleObj spid="_x0000_s88073" name="Gráfico" r:id="rId3" imgW="4867453" imgH="1743050" progId="MSGraph.Char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2163" name="Rectangle 3"/>
          <p:cNvSpPr>
            <a:spLocks noGrp="1"/>
          </p:cNvSpPr>
          <p:nvPr>
            <p:ph type="body" idx="4294967295"/>
          </p:nvPr>
        </p:nvSpPr>
        <p:spPr/>
        <p:txBody>
          <a:bodyPr/>
          <a:lstStyle/>
          <a:p>
            <a:pPr marL="457200" indent="-457200"/>
            <a:r>
              <a:rPr lang="es-EC" b="1" smtClean="0"/>
              <a:t>¿Estaría usted dispuesto a adquirir un vehículo en los próximos doce meses?</a:t>
            </a:r>
            <a:endParaRPr lang="en-US" b="1" smtClean="0"/>
          </a:p>
        </p:txBody>
      </p:sp>
      <p:sp>
        <p:nvSpPr>
          <p:cNvPr id="9216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2165" name="Object 5"/>
          <p:cNvGraphicFramePr>
            <a:graphicFrameLocks noChangeAspect="1"/>
          </p:cNvGraphicFramePr>
          <p:nvPr/>
        </p:nvGraphicFramePr>
        <p:xfrm>
          <a:off x="-252413" y="2073275"/>
          <a:ext cx="9001126" cy="4595813"/>
        </p:xfrm>
        <a:graphic>
          <a:graphicData uri="http://schemas.openxmlformats.org/presentationml/2006/ole">
            <p:oleObj spid="_x0000_s92165" name="Gráfico" r:id="rId3" imgW="4105275" imgH="2095398" progId="MSGraph.Chart.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3187" name="Rectangle 3"/>
          <p:cNvSpPr>
            <a:spLocks noGrp="1"/>
          </p:cNvSpPr>
          <p:nvPr>
            <p:ph type="body" idx="4294967295"/>
          </p:nvPr>
        </p:nvSpPr>
        <p:spPr/>
        <p:txBody>
          <a:bodyPr/>
          <a:lstStyle/>
          <a:p>
            <a:pPr marL="457200" indent="-457200"/>
            <a:r>
              <a:rPr lang="es-EC" b="1" smtClean="0"/>
              <a:t>¿Estaría usted interesado en adquirir un vehículo Usado?</a:t>
            </a:r>
            <a:endParaRPr lang="en-US" b="1" smtClean="0"/>
          </a:p>
        </p:txBody>
      </p:sp>
      <p:sp>
        <p:nvSpPr>
          <p:cNvPr id="9318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3189"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3190" name="Object 6"/>
          <p:cNvGraphicFramePr>
            <a:graphicFrameLocks noChangeAspect="1"/>
          </p:cNvGraphicFramePr>
          <p:nvPr/>
        </p:nvGraphicFramePr>
        <p:xfrm>
          <a:off x="0" y="2414588"/>
          <a:ext cx="8101013" cy="3930650"/>
        </p:xfrm>
        <a:graphic>
          <a:graphicData uri="http://schemas.openxmlformats.org/presentationml/2006/ole">
            <p:oleObj spid="_x0000_s93190" name="Gráfico" r:id="rId3" imgW="4181475" imgH="2028749" progId="MSGraph.Chart.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4211" name="Rectangle 3"/>
          <p:cNvSpPr>
            <a:spLocks noGrp="1"/>
          </p:cNvSpPr>
          <p:nvPr>
            <p:ph type="body" idx="4294967295"/>
          </p:nvPr>
        </p:nvSpPr>
        <p:spPr/>
        <p:txBody>
          <a:bodyPr/>
          <a:lstStyle/>
          <a:p>
            <a:pPr marL="457200" indent="-457200"/>
            <a:r>
              <a:rPr lang="es-EC" sz="2000" b="1" smtClean="0"/>
              <a:t>¿Cuanto es el número máximo de años de uso, con el cual usted estaría dispuesto a adquirir su vehículo?</a:t>
            </a:r>
            <a:endParaRPr lang="en-US" sz="2000" b="1" smtClean="0"/>
          </a:p>
        </p:txBody>
      </p:sp>
      <p:sp>
        <p:nvSpPr>
          <p:cNvPr id="9421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421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4214" name="Object 6"/>
          <p:cNvGraphicFramePr>
            <a:graphicFrameLocks noChangeAspect="1"/>
          </p:cNvGraphicFramePr>
          <p:nvPr/>
        </p:nvGraphicFramePr>
        <p:xfrm>
          <a:off x="395288" y="2276475"/>
          <a:ext cx="7343775" cy="4032250"/>
        </p:xfrm>
        <a:graphic>
          <a:graphicData uri="http://schemas.openxmlformats.org/presentationml/2006/ole">
            <p:oleObj spid="_x0000_s94214" name="Gráfico" r:id="rId3" imgW="5172075" imgH="1876349" progId="MSGraph.Chart.8">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5235" name="Rectangle 3"/>
          <p:cNvSpPr>
            <a:spLocks noGrp="1"/>
          </p:cNvSpPr>
          <p:nvPr>
            <p:ph type="body" idx="4294967295"/>
          </p:nvPr>
        </p:nvSpPr>
        <p:spPr/>
        <p:txBody>
          <a:bodyPr/>
          <a:lstStyle/>
          <a:p>
            <a:r>
              <a:rPr lang="es-EC" b="1" smtClean="0"/>
              <a:t>¿Cuánto estaría dispuesto a pagar por su vehículo?</a:t>
            </a:r>
            <a:r>
              <a:rPr lang="en-US" smtClean="0"/>
              <a:t> </a:t>
            </a:r>
          </a:p>
        </p:txBody>
      </p:sp>
      <p:sp>
        <p:nvSpPr>
          <p:cNvPr id="9523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5237"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5238" name="Object 6"/>
          <p:cNvGraphicFramePr>
            <a:graphicFrameLocks noChangeAspect="1"/>
          </p:cNvGraphicFramePr>
          <p:nvPr>
            <p:ph idx="4294967295"/>
          </p:nvPr>
        </p:nvGraphicFramePr>
        <p:xfrm>
          <a:off x="539750" y="2492375"/>
          <a:ext cx="7488238" cy="3529013"/>
        </p:xfrm>
        <a:graphic>
          <a:graphicData uri="http://schemas.openxmlformats.org/presentationml/2006/ole">
            <p:oleObj spid="_x0000_s95238" name="Gráfico" r:id="rId3" imgW="4867453" imgH="1743050" progId="MSGraph.Char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6259" name="Rectangle 3"/>
          <p:cNvSpPr>
            <a:spLocks noGrp="1"/>
          </p:cNvSpPr>
          <p:nvPr>
            <p:ph type="body" idx="4294967295"/>
          </p:nvPr>
        </p:nvSpPr>
        <p:spPr/>
        <p:txBody>
          <a:bodyPr/>
          <a:lstStyle/>
          <a:p>
            <a:pPr marL="457200" indent="-457200"/>
            <a:r>
              <a:rPr lang="es-EC" b="1" smtClean="0"/>
              <a:t>¿Tiene usted preferencia por alguna de las siguientes marcas?</a:t>
            </a:r>
            <a:endParaRPr lang="en-US" b="1" smtClean="0"/>
          </a:p>
        </p:txBody>
      </p:sp>
      <p:sp>
        <p:nvSpPr>
          <p:cNvPr id="96260"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6263" name="Rectangle 7"/>
          <p:cNvSpPr>
            <a:spLocks noChangeArrowheads="1"/>
          </p:cNvSpPr>
          <p:nvPr/>
        </p:nvSpPr>
        <p:spPr bwMode="auto">
          <a:xfrm>
            <a:off x="0" y="250507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6262" name="Object 6"/>
          <p:cNvGraphicFramePr>
            <a:graphicFrameLocks noChangeAspect="1"/>
          </p:cNvGraphicFramePr>
          <p:nvPr/>
        </p:nvGraphicFramePr>
        <p:xfrm>
          <a:off x="468313" y="2781300"/>
          <a:ext cx="7488237" cy="3538538"/>
        </p:xfrm>
        <a:graphic>
          <a:graphicData uri="http://schemas.openxmlformats.org/presentationml/2006/ole">
            <p:oleObj spid="_x0000_s96262" name="Gráfico" r:id="rId3" imgW="5172075" imgH="1847901" progId="MSGraph.Char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7283" name="Rectangle 3"/>
          <p:cNvSpPr>
            <a:spLocks noGrp="1"/>
          </p:cNvSpPr>
          <p:nvPr>
            <p:ph type="body" idx="4294967295"/>
          </p:nvPr>
        </p:nvSpPr>
        <p:spPr/>
        <p:txBody>
          <a:bodyPr/>
          <a:lstStyle/>
          <a:p>
            <a:pPr marL="457200" indent="-457200"/>
            <a:r>
              <a:rPr lang="es-EC" b="1" smtClean="0"/>
              <a:t>¿En qué tipo de establecimiento concesionario preferiría hacer la compra de su vehículo usado?</a:t>
            </a:r>
            <a:endParaRPr lang="en-US" b="1" smtClean="0"/>
          </a:p>
        </p:txBody>
      </p:sp>
      <p:sp>
        <p:nvSpPr>
          <p:cNvPr id="9728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7285"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sp>
        <p:nvSpPr>
          <p:cNvPr id="97288" name="Rectangle 8"/>
          <p:cNvSpPr>
            <a:spLocks noChangeArrowheads="1"/>
          </p:cNvSpPr>
          <p:nvPr/>
        </p:nvSpPr>
        <p:spPr bwMode="auto">
          <a:xfrm>
            <a:off x="0" y="250507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7287" name="Object 7"/>
          <p:cNvGraphicFramePr>
            <a:graphicFrameLocks noChangeAspect="1"/>
          </p:cNvGraphicFramePr>
          <p:nvPr/>
        </p:nvGraphicFramePr>
        <p:xfrm>
          <a:off x="611188" y="2781300"/>
          <a:ext cx="7632700" cy="3311525"/>
        </p:xfrm>
        <a:graphic>
          <a:graphicData uri="http://schemas.openxmlformats.org/presentationml/2006/ole">
            <p:oleObj spid="_x0000_s97287" name="Gráfico" r:id="rId3" imgW="5172075" imgH="1847901" progId="MSGraph.Chart.8">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8307" name="Rectangle 3"/>
          <p:cNvSpPr>
            <a:spLocks noGrp="1"/>
          </p:cNvSpPr>
          <p:nvPr>
            <p:ph type="body" idx="4294967295"/>
          </p:nvPr>
        </p:nvSpPr>
        <p:spPr/>
        <p:txBody>
          <a:bodyPr/>
          <a:lstStyle/>
          <a:p>
            <a:pPr marL="457200" indent="-457200"/>
            <a:r>
              <a:rPr lang="es-EC" b="1" smtClean="0"/>
              <a:t>Qué tipo de Vehículo es de su agrado mayoritariamente?</a:t>
            </a:r>
            <a:endParaRPr lang="en-US" b="1" smtClean="0"/>
          </a:p>
        </p:txBody>
      </p:sp>
      <p:sp>
        <p:nvSpPr>
          <p:cNvPr id="9830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83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8312" name="Rectangle 8"/>
          <p:cNvSpPr>
            <a:spLocks noChangeArrowheads="1"/>
          </p:cNvSpPr>
          <p:nvPr/>
        </p:nvSpPr>
        <p:spPr bwMode="auto">
          <a:xfrm>
            <a:off x="0" y="250507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8311" name="Object 7"/>
          <p:cNvGraphicFramePr>
            <a:graphicFrameLocks noChangeAspect="1"/>
          </p:cNvGraphicFramePr>
          <p:nvPr/>
        </p:nvGraphicFramePr>
        <p:xfrm>
          <a:off x="468313" y="2276475"/>
          <a:ext cx="7488237" cy="4032250"/>
        </p:xfrm>
        <a:graphic>
          <a:graphicData uri="http://schemas.openxmlformats.org/presentationml/2006/ole">
            <p:oleObj spid="_x0000_s98311" name="Gráfico" r:id="rId3" imgW="5172075" imgH="1847901" progId="MSGraph.Chart.8">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Resultados de la Encuesta</a:t>
            </a:r>
            <a:endParaRPr lang="en-US" b="1" cap="none" smtClean="0"/>
          </a:p>
        </p:txBody>
      </p:sp>
      <p:sp>
        <p:nvSpPr>
          <p:cNvPr id="99331" name="Rectangle 3"/>
          <p:cNvSpPr>
            <a:spLocks noGrp="1"/>
          </p:cNvSpPr>
          <p:nvPr>
            <p:ph type="body" idx="4294967295"/>
          </p:nvPr>
        </p:nvSpPr>
        <p:spPr/>
        <p:txBody>
          <a:bodyPr/>
          <a:lstStyle/>
          <a:p>
            <a:pPr marL="457200" indent="-457200"/>
            <a:r>
              <a:rPr lang="es-EC" b="1" smtClean="0"/>
              <a:t>¿Al comprar su vehículo, como ejecutoría la transacción?</a:t>
            </a:r>
            <a:endParaRPr lang="en-US" b="1" smtClean="0"/>
          </a:p>
        </p:txBody>
      </p:sp>
      <p:sp>
        <p:nvSpPr>
          <p:cNvPr id="9933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
        <p:nvSpPr>
          <p:cNvPr id="99333"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s-ES"/>
          </a:p>
        </p:txBody>
      </p:sp>
      <p:sp>
        <p:nvSpPr>
          <p:cNvPr id="9933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99335" name="Object 7"/>
          <p:cNvGraphicFramePr>
            <a:graphicFrameLocks noChangeAspect="1"/>
          </p:cNvGraphicFramePr>
          <p:nvPr/>
        </p:nvGraphicFramePr>
        <p:xfrm>
          <a:off x="468313" y="2205038"/>
          <a:ext cx="7343775" cy="4176712"/>
        </p:xfrm>
        <a:graphic>
          <a:graphicData uri="http://schemas.openxmlformats.org/presentationml/2006/ole">
            <p:oleObj spid="_x0000_s99335" name="Gráfico" r:id="rId3" imgW="5172075" imgH="1847901" progId="MSGraph.Char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fontAlgn="auto">
              <a:spcAft>
                <a:spcPts val="0"/>
              </a:spcAft>
              <a:defRPr/>
            </a:pPr>
            <a:r>
              <a:rPr lang="es-EC" sz="3600" b="1" u="sng" smtClean="0">
                <a:effectLst>
                  <a:outerShdw blurRad="38100" dist="38100" dir="2700000" algn="tl">
                    <a:srgbClr val="C0C0C0"/>
                  </a:outerShdw>
                </a:effectLst>
              </a:rPr>
              <a:t>Antecedentes</a:t>
            </a:r>
            <a:endParaRPr lang="es-ES" sz="3600" b="1" u="sng" smtClean="0">
              <a:effectLst>
                <a:outerShdw blurRad="38100" dist="38100" dir="2700000" algn="tl">
                  <a:srgbClr val="C0C0C0"/>
                </a:outerShdw>
              </a:effectLst>
            </a:endParaRPr>
          </a:p>
        </p:txBody>
      </p:sp>
      <p:sp>
        <p:nvSpPr>
          <p:cNvPr id="1031" name="Rectangle 7"/>
          <p:cNvSpPr>
            <a:spLocks noGrp="1"/>
          </p:cNvSpPr>
          <p:nvPr>
            <p:ph type="body" idx="4294967295"/>
          </p:nvPr>
        </p:nvSpPr>
        <p:spPr/>
        <p:txBody>
          <a:bodyPr/>
          <a:lstStyle/>
          <a:p>
            <a:r>
              <a:rPr lang="es-EC" smtClean="0"/>
              <a:t>La importación de vehículos se apertura en 1992, año en el cual se importan 22.825 vehículos de distinta procedencia </a:t>
            </a:r>
          </a:p>
          <a:p>
            <a:pPr lvl="1"/>
            <a:r>
              <a:rPr lang="es-EC" smtClean="0"/>
              <a:t> Toyota (15,32%), </a:t>
            </a:r>
          </a:p>
          <a:p>
            <a:pPr lvl="1"/>
            <a:r>
              <a:rPr lang="es-EC" smtClean="0"/>
              <a:t>Lada (14,83%), </a:t>
            </a:r>
          </a:p>
          <a:p>
            <a:pPr lvl="1"/>
            <a:r>
              <a:rPr lang="es-EC" smtClean="0"/>
              <a:t>Mitsubishi (11,25%) y </a:t>
            </a:r>
          </a:p>
          <a:p>
            <a:pPr lvl="1"/>
            <a:r>
              <a:rPr lang="es-EC" smtClean="0"/>
              <a:t>Ford (9,92%)</a:t>
            </a:r>
            <a:r>
              <a:rPr lang="en-US" smtClean="0"/>
              <a:t> </a:t>
            </a:r>
          </a:p>
          <a:p>
            <a:pPr lvl="1"/>
            <a:endParaRPr lang="en-US" smtClean="0"/>
          </a:p>
          <a:p>
            <a:r>
              <a:rPr lang="es-EC" smtClean="0"/>
              <a:t> Para el año 1993, la cifra se incrementa en un 5,66% por efecto de un crecimiento de la demanda</a:t>
            </a:r>
            <a:r>
              <a:rPr lang="en-US"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randombar(horizontal)">
                                      <p:cBhvr>
                                        <p:cTn id="7" dur="20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cap="none" smtClean="0"/>
              <a:t>Mercado Objetivo</a:t>
            </a:r>
          </a:p>
        </p:txBody>
      </p:sp>
      <p:sp>
        <p:nvSpPr>
          <p:cNvPr id="113667" name="Rectangle 3"/>
          <p:cNvSpPr>
            <a:spLocks noGrp="1"/>
          </p:cNvSpPr>
          <p:nvPr>
            <p:ph type="body" idx="4294967295"/>
          </p:nvPr>
        </p:nvSpPr>
        <p:spPr/>
        <p:txBody>
          <a:bodyPr/>
          <a:lstStyle/>
          <a:p>
            <a:pPr>
              <a:lnSpc>
                <a:spcPct val="90000"/>
              </a:lnSpc>
              <a:buFont typeface="Wingdings" pitchFamily="2" charset="2"/>
              <a:buNone/>
            </a:pPr>
            <a:r>
              <a:rPr lang="es-EC" sz="2000" smtClean="0"/>
              <a:t>    En Guayaquil habitan 2’300.000 individuos de acuerdo a datos confiables ofrecidos por el Jefe del Departamentote Ordenamiento e Infraestructura Territorial de la M.I. Municipalidad de Guayaquil, población que se encuentra distribuida en edades de la siguiente manera:</a:t>
            </a:r>
          </a:p>
          <a:p>
            <a:pPr>
              <a:lnSpc>
                <a:spcPct val="90000"/>
              </a:lnSpc>
            </a:pPr>
            <a:r>
              <a:rPr lang="es-EC" sz="2000" smtClean="0"/>
              <a:t>35 % menores de 18 años.</a:t>
            </a:r>
          </a:p>
          <a:p>
            <a:pPr>
              <a:lnSpc>
                <a:spcPct val="90000"/>
              </a:lnSpc>
            </a:pPr>
            <a:r>
              <a:rPr lang="es-EC" sz="2000" smtClean="0"/>
              <a:t>9,7 %  de 8 a 20 años</a:t>
            </a:r>
          </a:p>
          <a:p>
            <a:pPr>
              <a:lnSpc>
                <a:spcPct val="90000"/>
              </a:lnSpc>
            </a:pPr>
            <a:r>
              <a:rPr lang="es-EC" sz="2000" smtClean="0"/>
              <a:t>55,3 % Mayores de 20años</a:t>
            </a:r>
          </a:p>
          <a:p>
            <a:pPr>
              <a:lnSpc>
                <a:spcPct val="90000"/>
              </a:lnSpc>
              <a:buFont typeface="Wingdings" pitchFamily="2" charset="2"/>
              <a:buNone/>
            </a:pPr>
            <a:r>
              <a:rPr lang="es-EC" sz="2000" smtClean="0"/>
              <a:t>    Según datos el 70% de la población corresponde al segmento socioeconómico Medio bajo y Bajo (Clase Social)</a:t>
            </a:r>
            <a:endParaRPr lang="es-ES" sz="2000" smtClean="0"/>
          </a:p>
          <a:p>
            <a:pPr>
              <a:lnSpc>
                <a:spcPct val="90000"/>
              </a:lnSpc>
            </a:pPr>
            <a:r>
              <a:rPr lang="es-EC" sz="2000" smtClean="0"/>
              <a:t>43,3 % Baja</a:t>
            </a:r>
          </a:p>
          <a:p>
            <a:pPr>
              <a:lnSpc>
                <a:spcPct val="90000"/>
              </a:lnSpc>
            </a:pPr>
            <a:r>
              <a:rPr lang="es-EC" sz="2000" smtClean="0"/>
              <a:t>26,7 % Media Baja</a:t>
            </a:r>
          </a:p>
          <a:p>
            <a:pPr>
              <a:lnSpc>
                <a:spcPct val="90000"/>
              </a:lnSpc>
            </a:pPr>
            <a:r>
              <a:rPr lang="es-EC" sz="2000" smtClean="0"/>
              <a:t>23,3% Media</a:t>
            </a:r>
          </a:p>
          <a:p>
            <a:pPr>
              <a:lnSpc>
                <a:spcPct val="90000"/>
              </a:lnSpc>
            </a:pPr>
            <a:r>
              <a:rPr lang="es-EC" sz="2000" smtClean="0"/>
              <a:t>6,7 % Media alta y alta</a:t>
            </a:r>
            <a:endParaRPr lang="es-ES" sz="2000" smtClean="0"/>
          </a:p>
          <a:p>
            <a:pPr>
              <a:lnSpc>
                <a:spcPct val="90000"/>
              </a:lnSpc>
              <a:buFont typeface="Wingdings" pitchFamily="2" charset="2"/>
              <a:buNone/>
            </a:pPr>
            <a:endParaRPr lang="es-ES" sz="2000" smtClean="0"/>
          </a:p>
          <a:p>
            <a:pPr>
              <a:lnSpc>
                <a:spcPct val="90000"/>
              </a:lnSpc>
              <a:buFont typeface="Wingdings" pitchFamily="2" charset="2"/>
              <a:buNone/>
            </a:pPr>
            <a:endParaRPr lang="es-ES" sz="2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cap="none" smtClean="0"/>
              <a:t>Mercado Objetivo</a:t>
            </a:r>
          </a:p>
        </p:txBody>
      </p:sp>
      <p:sp>
        <p:nvSpPr>
          <p:cNvPr id="114691" name="Rectangle 3"/>
          <p:cNvSpPr>
            <a:spLocks noGrp="1"/>
          </p:cNvSpPr>
          <p:nvPr>
            <p:ph type="body" idx="4294967295"/>
          </p:nvPr>
        </p:nvSpPr>
        <p:spPr/>
        <p:txBody>
          <a:bodyPr/>
          <a:lstStyle/>
          <a:p>
            <a:pPr>
              <a:buFont typeface="Wingdings" pitchFamily="2" charset="2"/>
              <a:buNone/>
            </a:pPr>
            <a:r>
              <a:rPr lang="es-EC" smtClean="0"/>
              <a:t>   </a:t>
            </a:r>
            <a:r>
              <a:rPr lang="es-EC" sz="1800" smtClean="0"/>
              <a:t>Por lo cual la cuantificación del mercado potencial queda de la siguiente manera:</a:t>
            </a:r>
          </a:p>
          <a:p>
            <a:pPr>
              <a:buFont typeface="Wingdings" pitchFamily="2" charset="2"/>
              <a:buNone/>
            </a:pPr>
            <a:endParaRPr lang="es-EC" sz="1800" smtClean="0"/>
          </a:p>
          <a:p>
            <a:pPr>
              <a:buFont typeface="Wingdings" pitchFamily="2" charset="2"/>
              <a:buNone/>
            </a:pPr>
            <a:r>
              <a:rPr lang="es-EC" sz="1800" smtClean="0"/>
              <a:t> 2.300.000,00   Total de la Población</a:t>
            </a:r>
            <a:r>
              <a:rPr lang="es-EC" sz="1800" u="sng" smtClean="0"/>
              <a:t> </a:t>
            </a:r>
          </a:p>
          <a:p>
            <a:pPr>
              <a:buFont typeface="Wingdings" pitchFamily="2" charset="2"/>
              <a:buNone/>
            </a:pPr>
            <a:r>
              <a:rPr lang="es-EC" sz="1800" u="sng" smtClean="0"/>
              <a:t>    805.000,00   </a:t>
            </a:r>
            <a:r>
              <a:rPr lang="es-EC" sz="1800" smtClean="0"/>
              <a:t>35 % de menores de edad</a:t>
            </a:r>
            <a:r>
              <a:rPr lang="es-EC" sz="1800" b="1" smtClean="0"/>
              <a:t> </a:t>
            </a:r>
          </a:p>
          <a:p>
            <a:pPr>
              <a:buFont typeface="Wingdings" pitchFamily="2" charset="2"/>
              <a:buNone/>
            </a:pPr>
            <a:r>
              <a:rPr lang="es-EC" sz="1800" b="1" smtClean="0"/>
              <a:t> 1.495.000,00   </a:t>
            </a:r>
            <a:r>
              <a:rPr lang="es-EC" sz="1800" smtClean="0"/>
              <a:t>Mayores de edad</a:t>
            </a:r>
          </a:p>
          <a:p>
            <a:pPr>
              <a:buFont typeface="Wingdings" pitchFamily="2" charset="2"/>
              <a:buNone/>
            </a:pPr>
            <a:r>
              <a:rPr lang="es-EC" sz="1800" u="sng" smtClean="0"/>
              <a:t>     223.100,00   </a:t>
            </a:r>
            <a:r>
              <a:rPr lang="es-EC" sz="1800" smtClean="0"/>
              <a:t>Individuos entre 18 - 20 años </a:t>
            </a:r>
            <a:r>
              <a:rPr lang="es-EC" sz="1800" b="1" smtClean="0"/>
              <a:t>  </a:t>
            </a:r>
          </a:p>
          <a:p>
            <a:pPr>
              <a:buFont typeface="Wingdings" pitchFamily="2" charset="2"/>
              <a:buNone/>
            </a:pPr>
            <a:r>
              <a:rPr lang="es-EC" sz="1800" b="1" smtClean="0"/>
              <a:t>1.271.900,00   </a:t>
            </a:r>
            <a:r>
              <a:rPr lang="es-EC" sz="1800" smtClean="0"/>
              <a:t>Mayores de 20 años</a:t>
            </a:r>
          </a:p>
          <a:p>
            <a:pPr>
              <a:buFont typeface="Wingdings" pitchFamily="2" charset="2"/>
              <a:buNone/>
            </a:pPr>
            <a:endParaRPr lang="es-EC" sz="1800" smtClean="0"/>
          </a:p>
          <a:p>
            <a:pPr>
              <a:buFont typeface="Wingdings" pitchFamily="2" charset="2"/>
              <a:buNone/>
            </a:pPr>
            <a:r>
              <a:rPr lang="es-EC" sz="1800" smtClean="0"/>
              <a:t>De ahí tenemos:</a:t>
            </a:r>
          </a:p>
          <a:p>
            <a:pPr>
              <a:buFont typeface="Wingdings" pitchFamily="2" charset="2"/>
              <a:buNone/>
            </a:pPr>
            <a:r>
              <a:rPr lang="es-EC" smtClean="0"/>
              <a:t>   </a:t>
            </a:r>
            <a:r>
              <a:rPr lang="es-EC" sz="1800" smtClean="0"/>
              <a:t>223.100,00   Individuos entre 18 - 20 años</a:t>
            </a:r>
            <a:r>
              <a:rPr lang="es-EC" sz="1800" u="sng" smtClean="0"/>
              <a:t>     </a:t>
            </a:r>
          </a:p>
          <a:p>
            <a:pPr>
              <a:buFont typeface="Wingdings" pitchFamily="2" charset="2"/>
              <a:buNone/>
            </a:pPr>
            <a:r>
              <a:rPr lang="es-EC" sz="1800" u="sng" smtClean="0"/>
              <a:t>+  339.597,30   </a:t>
            </a:r>
            <a:r>
              <a:rPr lang="es-EC" sz="1800" smtClean="0"/>
              <a:t>El 26,7 % de la Población que pertenece al estrato medio bajo</a:t>
            </a:r>
            <a:r>
              <a:rPr lang="es-EC" sz="1800" b="1" smtClean="0"/>
              <a:t>     562.697,30   </a:t>
            </a:r>
            <a:r>
              <a:rPr lang="es-EC" sz="1800" smtClean="0"/>
              <a:t>Muestra que constituye nuestro mercado objetivo</a:t>
            </a:r>
            <a:endParaRPr lang="es-ES" sz="1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cap="none" smtClean="0"/>
              <a:t>Oferta y Demanda</a:t>
            </a:r>
          </a:p>
        </p:txBody>
      </p:sp>
      <p:sp>
        <p:nvSpPr>
          <p:cNvPr id="115715" name="Rectangle 3"/>
          <p:cNvSpPr>
            <a:spLocks noGrp="1"/>
          </p:cNvSpPr>
          <p:nvPr>
            <p:ph type="body" idx="4294967295"/>
          </p:nvPr>
        </p:nvSpPr>
        <p:spPr/>
        <p:txBody>
          <a:bodyPr/>
          <a:lstStyle/>
          <a:p>
            <a:pPr>
              <a:lnSpc>
                <a:spcPct val="90000"/>
              </a:lnSpc>
            </a:pPr>
            <a:r>
              <a:rPr lang="es-ES" sz="1800" smtClean="0"/>
              <a:t>Las concesionarias importantes que venden vehículos nuevos y usados venden alrededor de 700 vehículos usados al mes que es la cantidad demandada.</a:t>
            </a:r>
          </a:p>
          <a:p>
            <a:pPr>
              <a:lnSpc>
                <a:spcPct val="90000"/>
              </a:lnSpc>
            </a:pPr>
            <a:r>
              <a:rPr lang="es-ES" sz="1800" smtClean="0"/>
              <a:t>Ahora existen alrededor de 30 patios de vehículos usados que venden alrededor de 440 vehículos mensuales al mes.</a:t>
            </a:r>
          </a:p>
          <a:p>
            <a:pPr>
              <a:lnSpc>
                <a:spcPct val="90000"/>
              </a:lnSpc>
            </a:pPr>
            <a:r>
              <a:rPr lang="es-ES" sz="1800" smtClean="0"/>
              <a:t>Si sumamos estas 2 cantidades nos da un total de 1.140 vehículos usados que se venden en esta ciudad mensualmente, pero hay que tener en cuenta que hay meses picos en los que se venden más vehículos.</a:t>
            </a:r>
          </a:p>
          <a:p>
            <a:pPr>
              <a:lnSpc>
                <a:spcPct val="90000"/>
              </a:lnSpc>
            </a:pPr>
            <a:r>
              <a:rPr lang="es-ES" sz="1800" smtClean="0"/>
              <a:t>Para sacar la estimación anual multiplicamos los 12 meses del año por los 1.140 y teniendo en cuenta los meses picos nos damos cuenta que se venden 14.000 vehículos usados anualmente en la ciudad de Guayaquil.</a:t>
            </a:r>
          </a:p>
          <a:p>
            <a:pPr>
              <a:lnSpc>
                <a:spcPct val="90000"/>
              </a:lnSpc>
            </a:pPr>
            <a:r>
              <a:rPr lang="es-ES" sz="1800" smtClean="0"/>
              <a:t>Teniendo en cuenta el valor sacado anteriormente de nuestro futuro mercado objetivo y teniendo en consideración los resultados de las encuestas nos queda un nicho exacto de 16.569 personas.</a:t>
            </a:r>
          </a:p>
          <a:p>
            <a:pPr>
              <a:lnSpc>
                <a:spcPct val="90000"/>
              </a:lnSpc>
            </a:pPr>
            <a:r>
              <a:rPr lang="es-ES" sz="1800" smtClean="0"/>
              <a:t>Si tomamos en cuenta esto y los 14.000 vehículos que venden las concesionarias nos quedan 2.569 personas que es el mercado que no está cubierto y el cual queremos explotar.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s-ES" cap="none" smtClean="0"/>
              <a:t>Objetivos Estratégicos</a:t>
            </a:r>
          </a:p>
        </p:txBody>
      </p:sp>
      <p:sp>
        <p:nvSpPr>
          <p:cNvPr id="112643" name="Rectangle 3"/>
          <p:cNvSpPr>
            <a:spLocks noGrp="1"/>
          </p:cNvSpPr>
          <p:nvPr>
            <p:ph type="body" idx="4294967295"/>
          </p:nvPr>
        </p:nvSpPr>
        <p:spPr/>
        <p:txBody>
          <a:bodyPr/>
          <a:lstStyle/>
          <a:p>
            <a:r>
              <a:rPr lang="es-EC" sz="2000" smtClean="0"/>
              <a:t>Satisfacer de modo personalizado y dinámico las necesidades de nuestros clientes.</a:t>
            </a:r>
          </a:p>
          <a:p>
            <a:r>
              <a:rPr lang="es-EC" sz="2000" smtClean="0"/>
              <a:t>Maximizar nuestras ganancias para así, ampliar nuestra gama de servicios y expandirnos nacionalmente.</a:t>
            </a:r>
          </a:p>
          <a:p>
            <a:r>
              <a:rPr lang="es-EC" sz="2000" smtClean="0"/>
              <a:t>Ser considerados como una empresa ágil, moderna y de vanguardia que responda ampliamente a las exigencias de un mercado diversificado y en constante evolución comercialmente.</a:t>
            </a:r>
          </a:p>
          <a:p>
            <a:r>
              <a:rPr lang="es-EC" sz="2000" smtClean="0"/>
              <a:t>Con el objetivo de penetrar en el mercado y de captar en la mayor medida los clientes que pertenecen al segmento que se quiere atacar. Es de vital importancia establecer la entrada los más competitiva y asequible posible al cliente, por lo tanto sería mesurado exigir el 10% de entrada y el resto financiado por el banco.</a:t>
            </a:r>
            <a:endParaRPr lang="es-ES" sz="20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ESTRUCTURA ORGANIZACIONAL</a:t>
            </a:r>
            <a:endParaRPr lang="es-ES" b="1" u="sng" cap="none" smtClean="0">
              <a:effectLst>
                <a:outerShdw blurRad="38100" dist="38100" dir="2700000" algn="tl">
                  <a:srgbClr val="C0C0C0"/>
                </a:outerShdw>
              </a:effectLst>
            </a:endParaRPr>
          </a:p>
        </p:txBody>
      </p:sp>
      <p:graphicFrame>
        <p:nvGraphicFramePr>
          <p:cNvPr id="31750" name="Organization Chart 6"/>
          <p:cNvGraphicFramePr>
            <a:graphicFrameLocks/>
          </p:cNvGraphicFramePr>
          <p:nvPr>
            <p:ph idx="4294967295"/>
          </p:nvPr>
        </p:nvGraphicFramePr>
        <p:xfrm>
          <a:off x="960438" y="1860550"/>
          <a:ext cx="6707187" cy="4376738"/>
        </p:xfrm>
        <a:graphic>
          <a:graphicData uri="http://schemas.openxmlformats.org/drawingml/2006/compatibility">
            <com:legacyDrawing xmlns:com="http://schemas.openxmlformats.org/drawingml/2006/compatibility" spid="_x0000_s3175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randombar(horizontal)">
                                      <p:cBhvr>
                                        <p:cTn id="7" dur="2000"/>
                                        <p:tgtEl>
                                          <p:spTgt spid="161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274638"/>
            <a:ext cx="7467600" cy="1143000"/>
          </a:xfrm>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Plan del Consumidor </a:t>
            </a:r>
            <a:endParaRPr lang="es-ES" b="1" u="sng" cap="none" smtClean="0">
              <a:effectLst>
                <a:outerShdw blurRad="38100" dist="38100" dir="2700000" algn="tl">
                  <a:srgbClr val="C0C0C0"/>
                </a:outerShdw>
              </a:effectLst>
            </a:endParaRPr>
          </a:p>
        </p:txBody>
      </p:sp>
      <p:sp>
        <p:nvSpPr>
          <p:cNvPr id="32848" name="Rectangle 80"/>
          <p:cNvSpPr>
            <a:spLocks noGrp="1"/>
          </p:cNvSpPr>
          <p:nvPr>
            <p:ph type="body" idx="4294967295"/>
          </p:nvPr>
        </p:nvSpPr>
        <p:spPr/>
        <p:txBody>
          <a:bodyPr/>
          <a:lstStyle/>
          <a:p>
            <a:pPr marL="457200" indent="-457200">
              <a:lnSpc>
                <a:spcPct val="90000"/>
              </a:lnSpc>
            </a:pPr>
            <a:r>
              <a:rPr lang="es-EC" sz="1800" smtClean="0"/>
              <a:t>A la visita de un cliente, un vendedor le ofrecerá con amabilidad todas las opciones de la cuales dispone la consecionaria, con una explicación detallada de las características, así como la debida recomendación previo análisis de su perfil, de manera que atienda plenamente a sus necesidades </a:t>
            </a:r>
          </a:p>
          <a:p>
            <a:pPr marL="457200" indent="-457200">
              <a:lnSpc>
                <a:spcPct val="90000"/>
              </a:lnSpc>
            </a:pPr>
            <a:r>
              <a:rPr lang="es-EC" sz="1800" smtClean="0"/>
              <a:t>Luego de establecer la decisión hacia la alternativa que más le satisfizo, será atendido por un oficial de soporte administrativo, el mismo que le instruirá sobre las opciones de financiamiento, esto por supuesto implica la máxima colaboración de los mencionados oficiales para que resulte menos tediosa la espera del cliente y que su proceso de compra sea exitoso.</a:t>
            </a:r>
          </a:p>
          <a:p>
            <a:pPr marL="457200" indent="-457200">
              <a:lnSpc>
                <a:spcPct val="90000"/>
              </a:lnSpc>
            </a:pPr>
            <a:r>
              <a:rPr lang="es-EC" sz="1800" smtClean="0"/>
              <a:t>Luego de que las condiciones de compra-venta han sido expuestas y las formas de pago han sido debidamente aceptadas por el cliente – banco (que hace el préstamo) se procede a la entrega del vehículo.</a:t>
            </a:r>
          </a:p>
          <a:p>
            <a:pPr marL="457200" indent="-457200">
              <a:lnSpc>
                <a:spcPct val="90000"/>
              </a:lnSpc>
            </a:pPr>
            <a:r>
              <a:rPr lang="es-EC" sz="1800" smtClean="0"/>
              <a:t>Adicionalmente dentro de los primeros 6 meses después de la compra se hará un seguimiento quincenal inicialmente hasta ser mensual en los meses consiguientes a partir del tercero.</a:t>
            </a:r>
            <a:endParaRPr lang="en-US" sz="1800" smtClean="0"/>
          </a:p>
        </p:txBody>
      </p:sp>
      <p:sp>
        <p:nvSpPr>
          <p:cNvPr id="32832" name="Text Box 153"/>
          <p:cNvSpPr txBox="1">
            <a:spLocks noChangeArrowheads="1"/>
          </p:cNvSpPr>
          <p:nvPr/>
        </p:nvSpPr>
        <p:spPr bwMode="auto">
          <a:xfrm>
            <a:off x="1763713" y="765175"/>
            <a:ext cx="1079500" cy="274638"/>
          </a:xfrm>
          <a:prstGeom prst="rect">
            <a:avLst/>
          </a:prstGeom>
          <a:noFill/>
          <a:ln w="9525">
            <a:noFill/>
            <a:miter lim="800000"/>
            <a:headEnd/>
            <a:tailEnd/>
          </a:ln>
        </p:spPr>
        <p:txBody>
          <a:bodyPr>
            <a:spAutoFit/>
          </a:bodyPr>
          <a:lstStyle/>
          <a:p>
            <a:pPr algn="r">
              <a:spcBef>
                <a:spcPct val="50000"/>
              </a:spcBef>
            </a:pPr>
            <a:endParaRPr lang="es-EC"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randombar(horizontal)">
                                      <p:cBhvr>
                                        <p:cTn id="7" dur="2000"/>
                                        <p:tgtEl>
                                          <p:spTgt spid="137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Análisis Económico</a:t>
            </a:r>
            <a:r>
              <a:rPr lang="es-EC" cap="none" smtClean="0"/>
              <a:t> </a:t>
            </a:r>
            <a:endParaRPr lang="es-ES" cap="none" smtClean="0"/>
          </a:p>
        </p:txBody>
      </p:sp>
      <p:sp>
        <p:nvSpPr>
          <p:cNvPr id="33906" name="Rectangle 114"/>
          <p:cNvSpPr>
            <a:spLocks noGrp="1"/>
          </p:cNvSpPr>
          <p:nvPr>
            <p:ph type="body" idx="4294967295"/>
          </p:nvPr>
        </p:nvSpPr>
        <p:spPr/>
        <p:txBody>
          <a:bodyPr/>
          <a:lstStyle/>
          <a:p>
            <a:r>
              <a:rPr lang="es-EC" smtClean="0"/>
              <a:t>Balance de Situación Inicial</a:t>
            </a:r>
            <a:r>
              <a:rPr lang="en-US" smtClean="0"/>
              <a:t> </a:t>
            </a:r>
          </a:p>
        </p:txBody>
      </p:sp>
      <p:graphicFrame>
        <p:nvGraphicFramePr>
          <p:cNvPr id="33905" name="Group 113"/>
          <p:cNvGraphicFramePr>
            <a:graphicFrameLocks noGrp="1"/>
          </p:cNvGraphicFramePr>
          <p:nvPr/>
        </p:nvGraphicFramePr>
        <p:xfrm>
          <a:off x="2627313" y="2205038"/>
          <a:ext cx="3703637" cy="4240212"/>
        </p:xfrm>
        <a:graphic>
          <a:graphicData uri="http://schemas.openxmlformats.org/drawingml/2006/table">
            <a:tbl>
              <a:tblPr/>
              <a:tblGrid>
                <a:gridCol w="1912937"/>
                <a:gridCol w="1790700"/>
              </a:tblGrid>
              <a:tr h="200025">
                <a:tc gridSpan="2">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BALANCE INCIAL</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Calibri" pitchFamily="34" charset="0"/>
                          <a:cs typeface="Times New Roman" pitchFamily="18" charset="0"/>
                        </a:rPr>
                        <a:t>ACTIVOS</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Banco</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 $     20.000,00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Inventarios</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 $   130.000,00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TOTAL ACTIVO</a:t>
                      </a: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 $   150.000,00 </a:t>
                      </a: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Calibri" pitchFamily="34" charset="0"/>
                          <a:cs typeface="Times New Roman" pitchFamily="18" charset="0"/>
                        </a:rPr>
                        <a:t>PASIVOS</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cs typeface="Times New Roman" pitchFamily="18" charset="0"/>
                        </a:rPr>
                        <a:t>Cuentas por Pagar</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cs typeface="Times New Roman" pitchFamily="18" charset="0"/>
                        </a:rPr>
                        <a:t>Documentos por Pagar</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 $     75.000,00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Calibri" pitchFamily="34" charset="0"/>
                          <a:cs typeface="Times New Roman" pitchFamily="18" charset="0"/>
                        </a:rPr>
                        <a:t>TOTAL PASIVO</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 $     75.000,00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chemeClr val="tx1"/>
                          </a:solidFill>
                          <a:effectLst/>
                          <a:latin typeface="Calibri" pitchFamily="34" charset="0"/>
                          <a:cs typeface="Times New Roman" pitchFamily="18" charset="0"/>
                        </a:rPr>
                        <a:t>PATRIMONIO</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Capital</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Calibri" pitchFamily="34" charset="0"/>
                          <a:cs typeface="Times New Roman" pitchFamily="18" charset="0"/>
                        </a:rPr>
                        <a:t> $     75.000,00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TOTAL PATRIMONIO</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 $     75.000,00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0025">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48895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TOTAL PASIVO Y PATRIMONIO</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1100" b="1" i="0" u="none" strike="noStrike" cap="none" normalizeH="0" baseline="0" smtClean="0">
                          <a:ln>
                            <a:noFill/>
                          </a:ln>
                          <a:solidFill>
                            <a:srgbClr val="000000"/>
                          </a:solidFill>
                          <a:effectLst/>
                          <a:latin typeface="Calibri" pitchFamily="34" charset="0"/>
                          <a:cs typeface="Times New Roman" pitchFamily="18" charset="0"/>
                        </a:rPr>
                        <a:t> $   150.000,00 </a:t>
                      </a:r>
                      <a:endParaRPr kumimoji="0" lang="es-EC"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33" name="Rectangle 517"/>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s-EC" cap="none" smtClean="0"/>
              <a:t>Estado de Pérdidas y Ganancias Proyectado</a:t>
            </a:r>
            <a:r>
              <a:rPr lang="en-US" cap="none" smtClean="0"/>
              <a:t> </a:t>
            </a:r>
          </a:p>
        </p:txBody>
      </p:sp>
      <p:graphicFrame>
        <p:nvGraphicFramePr>
          <p:cNvPr id="35342" name="Group 526"/>
          <p:cNvGraphicFramePr>
            <a:graphicFrameLocks noGrp="1"/>
          </p:cNvGraphicFramePr>
          <p:nvPr>
            <p:ph idx="4294967295"/>
          </p:nvPr>
        </p:nvGraphicFramePr>
        <p:xfrm>
          <a:off x="457200" y="1600200"/>
          <a:ext cx="7832725" cy="4929188"/>
        </p:xfrm>
        <a:graphic>
          <a:graphicData uri="http://schemas.openxmlformats.org/drawingml/2006/table">
            <a:tbl>
              <a:tblPr/>
              <a:tblGrid>
                <a:gridCol w="2530475"/>
                <a:gridCol w="1041400"/>
                <a:gridCol w="1041400"/>
                <a:gridCol w="1041400"/>
                <a:gridCol w="1041400"/>
                <a:gridCol w="1136650"/>
              </a:tblGrid>
              <a:tr h="48101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2008</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2009</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2011</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TOTAL DE INGRESOS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Calibri" pitchFamily="34" charset="0"/>
                          <a:cs typeface="Times New Roman" pitchFamily="18" charset="0"/>
                        </a:rPr>
                        <a:t> $     387.030,00 </a:t>
                      </a:r>
                      <a:endParaRPr kumimoji="0" lang="es-EC" sz="9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Calibri" pitchFamily="34" charset="0"/>
                          <a:cs typeface="Times New Roman" pitchFamily="18" charset="0"/>
                        </a:rPr>
                        <a:t> $     505.011,10 </a:t>
                      </a:r>
                      <a:endParaRPr kumimoji="0" lang="es-EC" sz="9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Calibri" pitchFamily="34" charset="0"/>
                          <a:cs typeface="Times New Roman" pitchFamily="18" charset="0"/>
                        </a:rPr>
                        <a:t> $     600.827,70 </a:t>
                      </a:r>
                      <a:endParaRPr kumimoji="0" lang="es-EC" sz="9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Calibri" pitchFamily="34" charset="0"/>
                          <a:cs typeface="Times New Roman" pitchFamily="18" charset="0"/>
                        </a:rPr>
                        <a:t> $     774.991,20 </a:t>
                      </a:r>
                      <a:endParaRPr kumimoji="0" lang="es-EC" sz="9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Calibri" pitchFamily="34" charset="0"/>
                          <a:cs typeface="Times New Roman" pitchFamily="18" charset="0"/>
                        </a:rPr>
                        <a:t>962.118,75 </a:t>
                      </a:r>
                      <a:endParaRPr kumimoji="0" lang="es-EC" sz="9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COSTOS DE VENTAS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$226.472,40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$249.902,40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$297.316,80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$351.542,40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$418.968,00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UTILIDAD BRUTA EN VENTAS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$160.557,60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$255.108,70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$303.510,90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$423.448,80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$543.150,75</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COSTOS OPERATIVOS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$6.700,99</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$7.825,24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$9.276,68</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$11.004,24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$13.089,80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ADMINISTRACION</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$51.989,94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$57.445,11</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$62.989,66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$68.585,99</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$61.765,93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VENTAS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$60.737,60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$84.942,23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$90.180,30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$98.522,04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$107.436,08</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FINANCIERO</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$7.980,00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$10.412,60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$12.388,20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$15.979,20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$19.837,50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TOTAL GASTOS (-)</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$127.408,53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$160.625,18</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$174.834,84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$194.091,47</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$202.129,31</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UTILIDAD OPERACIONAL</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$33.149,07</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$94.483,52</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$128.676,06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$229.357,33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$341.021,44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UT. ANTES DE IMPUESTO PART. TRABAJADORES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$33.149,07</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$94.483,52</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$128.676,06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$229.357,33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$341.021,44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 PARTICIPACION TRABAJADORES</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$4.972,36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$14.172,53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$19.301,41</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$34.403,60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$51.153,22</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UTILIDAD ANTES IMPUESTO A LA RENTA</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$28.176,71</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$80.310,99</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$109.374,65</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$194.953,73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$289.868,23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 IMPUESTO A LA RENTA</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$7.044,18</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$20.077,75</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$27.343,66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$48.738,43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$72.467,06</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273050" marR="0" lvl="0" indent="-273050" algn="l"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UTILIDAD O P</a:t>
                      </a:r>
                      <a:r>
                        <a:rPr kumimoji="0" lang="es-EC" sz="900" b="1" i="0" u="none" strike="noStrike" cap="none" normalizeH="0" baseline="0" smtClean="0">
                          <a:ln>
                            <a:noFill/>
                          </a:ln>
                          <a:solidFill>
                            <a:schemeClr val="tx1"/>
                          </a:solidFill>
                          <a:effectLst/>
                          <a:latin typeface="Arial"/>
                          <a:ea typeface="Times New Roman" pitchFamily="18" charset="0"/>
                          <a:cs typeface="Arial" pitchFamily="34" charset="0"/>
                        </a:rPr>
                        <a:t>É</a:t>
                      </a: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RDIDA DEL EJERCICIO</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$21.132,53</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$60.233,24</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$82.030,99</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$146.215,30</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r" defTabSz="914400" rtl="0" eaLnBrk="0" fontAlgn="base" latinLnBrk="0" hangingPunct="0">
                        <a:lnSpc>
                          <a:spcPct val="100000"/>
                        </a:lnSpc>
                        <a:spcBef>
                          <a:spcPct val="0"/>
                        </a:spcBef>
                        <a:spcAft>
                          <a:spcPct val="0"/>
                        </a:spcAft>
                        <a:buClrTx/>
                        <a:buSzTx/>
                        <a:buFontTx/>
                        <a:buNone/>
                        <a:tabLst/>
                      </a:pPr>
                      <a:r>
                        <a:rPr kumimoji="0" lang="es-EC"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$217.401,17</a:t>
                      </a:r>
                      <a:endParaRPr kumimoji="0" lang="es-EC"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8" name="Rectangle 108"/>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marL="571500" indent="-571500" algn="ctr"/>
            <a:r>
              <a:rPr lang="es-EC" b="1" cap="none" smtClean="0"/>
              <a:t>Proyección de Flujo de Caja </a:t>
            </a:r>
            <a:endParaRPr lang="en-US" b="1" i="1" cap="none" smtClean="0"/>
          </a:p>
        </p:txBody>
      </p:sp>
      <p:graphicFrame>
        <p:nvGraphicFramePr>
          <p:cNvPr id="36861" name="Group 1021"/>
          <p:cNvGraphicFramePr>
            <a:graphicFrameLocks noGrp="1"/>
          </p:cNvGraphicFramePr>
          <p:nvPr>
            <p:ph idx="4294967295"/>
          </p:nvPr>
        </p:nvGraphicFramePr>
        <p:xfrm>
          <a:off x="457200" y="1600200"/>
          <a:ext cx="7562850" cy="4892675"/>
        </p:xfrm>
        <a:graphic>
          <a:graphicData uri="http://schemas.openxmlformats.org/drawingml/2006/table">
            <a:tbl>
              <a:tblPr/>
              <a:tblGrid>
                <a:gridCol w="2152650"/>
                <a:gridCol w="950913"/>
                <a:gridCol w="990600"/>
                <a:gridCol w="1138237"/>
                <a:gridCol w="1136650"/>
                <a:gridCol w="1193800"/>
              </a:tblGrid>
              <a:tr h="1206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2008</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2009</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2010</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2011</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A. INGRESOS OPERACIONALES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387.030,00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505.011,10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600.827,70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774.991,20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962.118,75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Ventas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387.030,00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505.011,10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600.827,70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774.991,20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962.118,75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B. EGRESOS OPERACIONALES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254.303,62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442.745,70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508.114,56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588.034,39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681.168,23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a Proveedores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111.797,60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267.907,20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322.766,40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387.129,60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463.425,60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Sueldos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80.526,34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102.999,50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106.953,05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112.467,02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118.304,21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Comisiones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7.501,20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9.787,84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11.644,91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15.020,45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18.647,25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de Nacionalizaci</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de los veh</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í</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culos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6.700,99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7.825,24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9.276,68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11.004,24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13.089,80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de Administraci</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6.000,00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6.300,00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6.615,00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6.945,75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7.293,04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Gastos de Alquiler</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5.000,00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5.400,00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5.832,00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6.298,56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6.802,44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Publicidad</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10.000,00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10.500,00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11.025,00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11.576,25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12.155,06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Gasttos Servicios Bancarios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7.980,00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10.412,60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12.388,20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15.979,20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19.837,50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de Capital e interes Deuda</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18.797,49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21.613,32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21.613,32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21.613,32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21.613,32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C. FLUJO OPERACIONAL (A-B)</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132.726,38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62.265,40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92.713,14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186.956,81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280.950,52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D. INGRESOS NO OPERACIONALES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E. EGRESOS NO OPERACIONALES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12.016,54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34.250,28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46.645,07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83.142,03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participaci</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de utilidades</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4.972,36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14.172,53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19.301,41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34.403,60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de Impuesto a la renta</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7.044,18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20.077,75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27.343,66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48.738,43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Retiro de Ganancias (Due</a:t>
                      </a: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ñ</a:t>
                      </a: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o)</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19.019,28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54.209,92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73.827,89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131.593,77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 FLUJO NO OPERACIONAL (D-E)</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31.035,82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88.460,19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120.472,96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214.735,80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G. FLUJO NETO GENERADO (C+F)</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132.726,38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31.229,58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4.252,95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66.483,84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66.214,72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H. SALDO INICIAL DE CAJA</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20.000,00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152.726,38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183.955,96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188.208,91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254.692,75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I. SALDO FINAL DE CAJA (G+H)</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152.726,38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183.955,96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188.208,91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254.692,75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320.907,48   </a:t>
                      </a:r>
                      <a:endParaRPr kumimoji="0" lang="es-EC"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72" name="Rectangle 108"/>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s-EC" cap="none" smtClean="0"/>
              <a:t>Flujo de Caja del Accionista</a:t>
            </a:r>
            <a:r>
              <a:rPr lang="en-US" cap="none" smtClean="0"/>
              <a:t> </a:t>
            </a:r>
          </a:p>
        </p:txBody>
      </p:sp>
      <p:graphicFrame>
        <p:nvGraphicFramePr>
          <p:cNvPr id="37348" name="Group 484"/>
          <p:cNvGraphicFramePr>
            <a:graphicFrameLocks noGrp="1"/>
          </p:cNvGraphicFramePr>
          <p:nvPr>
            <p:ph idx="4294967295"/>
          </p:nvPr>
        </p:nvGraphicFramePr>
        <p:xfrm>
          <a:off x="457200" y="1600200"/>
          <a:ext cx="7467600" cy="4740275"/>
        </p:xfrm>
        <a:graphic>
          <a:graphicData uri="http://schemas.openxmlformats.org/drawingml/2006/table">
            <a:tbl>
              <a:tblPr/>
              <a:tblGrid>
                <a:gridCol w="2312988"/>
                <a:gridCol w="768350"/>
                <a:gridCol w="855662"/>
                <a:gridCol w="866775"/>
                <a:gridCol w="865188"/>
                <a:gridCol w="889000"/>
                <a:gridCol w="909637"/>
              </a:tblGrid>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DE FONDOS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2008</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2010</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2011</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operacional antes de impuestos y trabajadores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132.726,38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62.265,40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92.713,14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186.956,81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280.950,52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 participaci</a:t>
                      </a: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utilidades trabajadores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$4.972,36</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$14.172,53</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$19.301,41</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$85.556,82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de impuestos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$7.044,18</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$20.077,75</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$27.343,66</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$121.205,49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operacional despues de impuestos y trabajadores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$132.726,38</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$50.248,86</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$58.462,87</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$140.311,74</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$74.188,22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Variacion en Capital de trabajo neto</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-$34.908,84</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-$52.470,67</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-$23.142,65</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-$88.180,90</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-$94.275,69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Valor de recuperaci</a:t>
                      </a: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$303.651,17</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Excedentes operacionales</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neto </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-75.000</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$97.817,54</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-$2.221,81</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$35.320,22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$52.130,83</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$283.563,69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86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Tasa de descuento ke</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24,82%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-75.000</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78.366,9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-1.426,1</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18.162,3</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21.476,2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93.590,1</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VAN</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$135.169</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a:noFill/>
                    </a:lnT>
                    <a:lnB>
                      <a:noFill/>
                    </a:lnB>
                    <a:lnTlToBr>
                      <a:noFill/>
                    </a:lnTlToBr>
                    <a:lnBlToTr>
                      <a:noFill/>
                    </a:lnBlToTr>
                    <a:noFill/>
                  </a:tcPr>
                </a:tc>
              </a:tr>
              <a:tr h="20320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a:noFill/>
                    </a:lnT>
                    <a:lnB>
                      <a:noFill/>
                    </a:lnB>
                    <a:lnTlToBr>
                      <a:noFill/>
                    </a:lnTlToBr>
                    <a:lnBlToTr>
                      <a:noFill/>
                    </a:lnBlToTr>
                    <a:noFill/>
                  </a:tcPr>
                </a:tc>
              </a:tr>
              <a:tr h="4873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TIR</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85,42%</a:t>
                      </a:r>
                      <a:endParaRPr kumimoji="0" lang="es-ES" sz="18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p:txBody>
          <a:bodyPr/>
          <a:lstStyle/>
          <a:p>
            <a:pPr algn="ctr" fontAlgn="auto">
              <a:spcAft>
                <a:spcPts val="0"/>
              </a:spcAft>
              <a:defRPr/>
            </a:pPr>
            <a:r>
              <a:rPr lang="es-EC" sz="3600" b="1" u="sng" smtClean="0">
                <a:effectLst>
                  <a:outerShdw blurRad="38100" dist="38100" dir="2700000" algn="tl">
                    <a:srgbClr val="C0C0C0"/>
                  </a:outerShdw>
                </a:effectLst>
              </a:rPr>
              <a:t>Antecedentes</a:t>
            </a:r>
            <a:endParaRPr lang="es-ES" sz="3600" b="1" u="sng" smtClean="0">
              <a:effectLst>
                <a:outerShdw blurRad="38100" dist="38100" dir="2700000" algn="tl">
                  <a:srgbClr val="C0C0C0"/>
                </a:outerShdw>
              </a:effectLst>
            </a:endParaRPr>
          </a:p>
        </p:txBody>
      </p:sp>
      <p:sp>
        <p:nvSpPr>
          <p:cNvPr id="2058" name="Rectangle 10"/>
          <p:cNvSpPr>
            <a:spLocks noGrp="1"/>
          </p:cNvSpPr>
          <p:nvPr>
            <p:ph type="body" idx="4294967295"/>
          </p:nvPr>
        </p:nvSpPr>
        <p:spPr/>
        <p:txBody>
          <a:bodyPr/>
          <a:lstStyle/>
          <a:p>
            <a:pPr>
              <a:lnSpc>
                <a:spcPct val="90000"/>
              </a:lnSpc>
            </a:pPr>
            <a:r>
              <a:rPr lang="es-EC" smtClean="0"/>
              <a:t>El primer repunte importante de las importaciones de vehículos se dio en el año 1994 (66,04%) </a:t>
            </a:r>
          </a:p>
          <a:p>
            <a:pPr>
              <a:lnSpc>
                <a:spcPct val="90000"/>
              </a:lnSpc>
            </a:pPr>
            <a:endParaRPr lang="es-EC" smtClean="0"/>
          </a:p>
          <a:p>
            <a:pPr>
              <a:lnSpc>
                <a:spcPct val="90000"/>
              </a:lnSpc>
            </a:pPr>
            <a:r>
              <a:rPr lang="es-EC" smtClean="0"/>
              <a:t>La estabilización alcanzada experimenta su primer revés en el año de 1995 cuando se da el conflicto bélico con el Perú</a:t>
            </a:r>
            <a:r>
              <a:rPr lang="en-US" smtClean="0"/>
              <a:t> </a:t>
            </a:r>
          </a:p>
          <a:p>
            <a:pPr>
              <a:lnSpc>
                <a:spcPct val="90000"/>
              </a:lnSpc>
            </a:pPr>
            <a:endParaRPr lang="en-US" smtClean="0"/>
          </a:p>
          <a:p>
            <a:pPr>
              <a:lnSpc>
                <a:spcPct val="90000"/>
              </a:lnSpc>
            </a:pPr>
            <a:r>
              <a:rPr lang="es-EC" smtClean="0"/>
              <a:t>Las incidencias de la inestabilidad política, económica y social en los siguientes años tuvieron secuela. De ahí que las importaciones disminuyeron en 1996 y 1997 a 12.031 y 9.825 vehículos respectivamente</a:t>
            </a:r>
            <a:endParaRPr lang="en-US" smtClean="0"/>
          </a:p>
        </p:txBody>
      </p:sp>
      <p:sp>
        <p:nvSpPr>
          <p:cNvPr id="73744" name="Line 16"/>
          <p:cNvSpPr>
            <a:spLocks noChangeShapeType="1"/>
          </p:cNvSpPr>
          <p:nvPr/>
        </p:nvSpPr>
        <p:spPr bwMode="auto">
          <a:xfrm>
            <a:off x="2124075" y="2781300"/>
            <a:ext cx="3240088" cy="0"/>
          </a:xfrm>
          <a:prstGeom prst="line">
            <a:avLst/>
          </a:prstGeom>
          <a:noFill/>
          <a:ln w="28575">
            <a:solidFill>
              <a:schemeClr val="bg1"/>
            </a:solidFill>
            <a:round/>
            <a:headEnd type="arrow" w="med" len="med"/>
            <a:tailEnd type="arrow"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randombar(horizontal)">
                                      <p:cBhvr>
                                        <p:cTn id="7" dur="2000"/>
                                        <p:tgtEl>
                                          <p:spTgt spid="7373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73744"/>
                                        </p:tgtEl>
                                        <p:attrNameLst>
                                          <p:attrName>style.visibility</p:attrName>
                                        </p:attrNameLst>
                                      </p:cBhvr>
                                      <p:to>
                                        <p:strVal val="visible"/>
                                      </p:to>
                                    </p:set>
                                    <p:animEffect transition="in" filter="randombar(horizontal)">
                                      <p:cBhvr>
                                        <p:cTn id="11" dur="2000"/>
                                        <p:tgtEl>
                                          <p:spTgt spid="73744"/>
                                        </p:tgtEl>
                                      </p:cBhvr>
                                    </p:animEffect>
                                  </p:childTnLst>
                                </p:cTn>
                              </p:par>
                            </p:childTnLst>
                          </p:cTn>
                        </p:par>
                        <p:par>
                          <p:cTn id="12" fill="hold">
                            <p:stCondLst>
                              <p:cond delay="4000"/>
                            </p:stCondLst>
                            <p:childTnLst>
                              <p:par>
                                <p:cTn id="13" presetID="6" presetClass="emph" presetSubtype="0" fill="hold" grpId="1" nodeType="afterEffect">
                                  <p:stCondLst>
                                    <p:cond delay="0"/>
                                  </p:stCondLst>
                                  <p:childTnLst>
                                    <p:animScale>
                                      <p:cBhvr>
                                        <p:cTn id="14" dur="2000" fill="hold"/>
                                        <p:tgtEl>
                                          <p:spTgt spid="73744"/>
                                        </p:tgtEl>
                                      </p:cBhvr>
                                      <p:by x="10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P spid="73744" grpId="0" animBg="1"/>
      <p:bldP spid="73744"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Balance General Clasificado y Proyectado</a:t>
            </a:r>
            <a:r>
              <a:rPr lang="en-US" cap="none" smtClean="0"/>
              <a:t> (1)</a:t>
            </a:r>
            <a:endParaRPr lang="es-ES" cap="none" smtClean="0"/>
          </a:p>
        </p:txBody>
      </p:sp>
      <p:graphicFrame>
        <p:nvGraphicFramePr>
          <p:cNvPr id="38240" name="Group 352"/>
          <p:cNvGraphicFramePr>
            <a:graphicFrameLocks noGrp="1"/>
          </p:cNvGraphicFramePr>
          <p:nvPr>
            <p:ph idx="4294967295"/>
          </p:nvPr>
        </p:nvGraphicFramePr>
        <p:xfrm>
          <a:off x="457200" y="1600200"/>
          <a:ext cx="7888288" cy="4637088"/>
        </p:xfrm>
        <a:graphic>
          <a:graphicData uri="http://schemas.openxmlformats.org/drawingml/2006/table">
            <a:tbl>
              <a:tblPr/>
              <a:tblGrid>
                <a:gridCol w="1835150"/>
                <a:gridCol w="1195388"/>
                <a:gridCol w="1270000"/>
                <a:gridCol w="1120775"/>
                <a:gridCol w="1270000"/>
                <a:gridCol w="1196975"/>
              </a:tblGrid>
              <a:tr h="133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2007</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2008</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2009</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2010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2011</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0478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Calibri" pitchFamily="34" charset="0"/>
                          <a:cs typeface="Times New Roman" pitchFamily="18" charset="0"/>
                        </a:rPr>
                        <a:t>ACTIVO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ACTIVO CIRCULANTE</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180.908,84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234.179,51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258.162,16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347.225,06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442.426,86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Caja</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Bancos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152.726,38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183.955,96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188.208,91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254.692,75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320.907,48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Inventarios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27.000,00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37.510,00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53.020,00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80.880,00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105.250,00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Otros Activos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1.182,46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12.713,55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16.933,25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11.652,31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16.269,38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ACTIVO FIJO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Equipo de Oficina</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Equipo de Computaci</a:t>
                      </a:r>
                      <a:r>
                        <a:rPr kumimoji="0" lang="es-ES" sz="900" b="0" i="0" u="none" strike="noStrike" cap="none" normalizeH="0" baseline="0" smtClean="0">
                          <a:ln>
                            <a:noFill/>
                          </a:ln>
                          <a:solidFill>
                            <a:srgbClr val="000000"/>
                          </a:solidFill>
                          <a:effectLst/>
                          <a:latin typeface="Arial"/>
                          <a:cs typeface="Times New Roman" pitchFamily="18" charset="0"/>
                        </a:rPr>
                        <a:t>ó</a:t>
                      </a:r>
                      <a:r>
                        <a:rPr kumimoji="0" lang="es-ES" sz="900" b="0" i="0" u="none" strike="noStrike" cap="none" normalizeH="0" baseline="0" smtClean="0">
                          <a:ln>
                            <a:noFill/>
                          </a:ln>
                          <a:solidFill>
                            <a:srgbClr val="000000"/>
                          </a:solidFill>
                          <a:effectLst/>
                          <a:latin typeface="Calibri" pitchFamily="34" charset="0"/>
                          <a:cs typeface="Times New Roman" pitchFamily="18" charset="0"/>
                        </a:rPr>
                        <a:t>n</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10.000,00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10.000,00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10.000,00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10.000,00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DEPRECIACI</a:t>
                      </a:r>
                      <a:r>
                        <a:rPr kumimoji="0" lang="es-ES" sz="900" b="1" i="0" u="none" strike="noStrike" cap="none" normalizeH="0" baseline="0" smtClean="0">
                          <a:ln>
                            <a:noFill/>
                          </a:ln>
                          <a:solidFill>
                            <a:srgbClr val="000000"/>
                          </a:solidFill>
                          <a:effectLst/>
                          <a:latin typeface="Arial"/>
                          <a:cs typeface="Times New Roman" pitchFamily="18" charset="0"/>
                        </a:rPr>
                        <a:t>Ó</a:t>
                      </a:r>
                      <a:r>
                        <a:rPr kumimoji="0" lang="es-ES" sz="900" b="1" i="0" u="none" strike="noStrike" cap="none" normalizeH="0" baseline="0" smtClean="0">
                          <a:ln>
                            <a:noFill/>
                          </a:ln>
                          <a:solidFill>
                            <a:srgbClr val="000000"/>
                          </a:solidFill>
                          <a:effectLst/>
                          <a:latin typeface="Calibri" pitchFamily="34" charset="0"/>
                          <a:cs typeface="Times New Roman" pitchFamily="18" charset="0"/>
                        </a:rPr>
                        <a:t>N ACUMULADA</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(3.700,00)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(7.400,00)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(11.100,00)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(14.800,00)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(6.000,00)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Equipo de Oficina</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(1.200,00)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(2.400,00)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(3.600,00)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(4.800,00)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Equipo de Computaci</a:t>
                      </a:r>
                      <a:r>
                        <a:rPr kumimoji="0" lang="es-ES" sz="900" b="0" i="0" u="none" strike="noStrike" cap="none" normalizeH="0" baseline="0" smtClean="0">
                          <a:ln>
                            <a:noFill/>
                          </a:ln>
                          <a:solidFill>
                            <a:srgbClr val="000000"/>
                          </a:solidFill>
                          <a:effectLst/>
                          <a:latin typeface="Arial"/>
                          <a:cs typeface="Times New Roman" pitchFamily="18" charset="0"/>
                        </a:rPr>
                        <a:t>ó</a:t>
                      </a:r>
                      <a:r>
                        <a:rPr kumimoji="0" lang="es-ES" sz="900" b="0" i="0" u="none" strike="noStrike" cap="none" normalizeH="0" baseline="0" smtClean="0">
                          <a:ln>
                            <a:noFill/>
                          </a:ln>
                          <a:solidFill>
                            <a:srgbClr val="000000"/>
                          </a:solidFill>
                          <a:effectLst/>
                          <a:latin typeface="Calibri" pitchFamily="34" charset="0"/>
                          <a:cs typeface="Times New Roman" pitchFamily="18" charset="0"/>
                        </a:rPr>
                        <a:t>n</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(2.500,00)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(5.000,00)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(10.000,00)</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TOTAL ACTIVOS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193.208,84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242.779,51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263.062,16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348.425,06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442.426,86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478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Calibri" pitchFamily="34" charset="0"/>
                          <a:cs typeface="Times New Roman" pitchFamily="18" charset="0"/>
                        </a:rPr>
                        <a:t>PASIVOS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PASIVO CIRCULANTE</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12.630,18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27.021,06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35.604,34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59.151,54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85.262,24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Retencion en la Fuente</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1.715,70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1.893,20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2.252,40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2.663,20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3.174,00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Impuesto valor Agregado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3.870,30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5.050,11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6.008,28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7.749,91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9.621,19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Impuesto a la renta del a</a:t>
                      </a:r>
                      <a:r>
                        <a:rPr kumimoji="0" lang="es-ES" sz="900" b="0" i="0" u="none" strike="noStrike" cap="none" normalizeH="0" baseline="0" smtClean="0">
                          <a:ln>
                            <a:noFill/>
                          </a:ln>
                          <a:solidFill>
                            <a:srgbClr val="000000"/>
                          </a:solidFill>
                          <a:effectLst/>
                          <a:latin typeface="Arial"/>
                          <a:cs typeface="Times New Roman" pitchFamily="18" charset="0"/>
                        </a:rPr>
                        <a:t>ñ</a:t>
                      </a:r>
                      <a:r>
                        <a:rPr kumimoji="0" lang="es-ES" sz="900" b="0" i="0" u="none" strike="noStrike" cap="none" normalizeH="0" baseline="0" smtClean="0">
                          <a:ln>
                            <a:noFill/>
                          </a:ln>
                          <a:solidFill>
                            <a:srgbClr val="000000"/>
                          </a:solidFill>
                          <a:effectLst/>
                          <a:latin typeface="Calibri" pitchFamily="34" charset="0"/>
                          <a:cs typeface="Times New Roman" pitchFamily="18" charset="0"/>
                        </a:rPr>
                        <a:t>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7.044,18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20.077,75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27.343,66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48.738,43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72.467,06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randombar(horizontal)">
                                      <p:cBhvr>
                                        <p:cTn id="7" dur="2000"/>
                                        <p:tgtEl>
                                          <p:spTgt spid="136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Balance General Clasificado y Proyectado</a:t>
            </a:r>
            <a:r>
              <a:rPr lang="en-US" cap="none" smtClean="0"/>
              <a:t> (2)</a:t>
            </a:r>
            <a:endParaRPr lang="es-ES" cap="none" smtClean="0"/>
          </a:p>
        </p:txBody>
      </p:sp>
      <p:graphicFrame>
        <p:nvGraphicFramePr>
          <p:cNvPr id="109114" name="Group 570"/>
          <p:cNvGraphicFramePr>
            <a:graphicFrameLocks noGrp="1"/>
          </p:cNvGraphicFramePr>
          <p:nvPr>
            <p:ph idx="4294967295"/>
          </p:nvPr>
        </p:nvGraphicFramePr>
        <p:xfrm>
          <a:off x="457200" y="1600200"/>
          <a:ext cx="8147050" cy="4694238"/>
        </p:xfrm>
        <a:graphic>
          <a:graphicData uri="http://schemas.openxmlformats.org/drawingml/2006/table">
            <a:tbl>
              <a:tblPr/>
              <a:tblGrid>
                <a:gridCol w="1839913"/>
                <a:gridCol w="1216025"/>
                <a:gridCol w="1293812"/>
                <a:gridCol w="1292225"/>
                <a:gridCol w="1219200"/>
                <a:gridCol w="1285875"/>
              </a:tblGrid>
              <a:tr h="168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VALORES ACUM. POR PAGAR</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7.042,81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16.426,75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21.589,99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36.727,56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53.513,63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Aporte Patronal IECE y Secap</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579,80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591,17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602,89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614,95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627,38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Aporte personal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224,40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231,13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238,07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245,21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252,56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Decimo Tercero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606,25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662,75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675,88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689,41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703,34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Decimo Cuarto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426,67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533,33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533,33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533,33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533,33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8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Fondo de Reserva</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233,33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235,83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238,41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241,06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243,79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Utilidades al Personal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4.972,36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14.172,53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19.301,41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34.403,60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51.153,22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PASIVO A LARGO PLAZO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66.153,32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52.848,46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37.586,84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20.080,66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(0,18)</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8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Pr</a:t>
                      </a:r>
                      <a:r>
                        <a:rPr kumimoji="0" lang="es-ES" sz="900" b="0" i="0" u="none" strike="noStrike" cap="none" normalizeH="0" baseline="0" smtClean="0">
                          <a:ln>
                            <a:noFill/>
                          </a:ln>
                          <a:solidFill>
                            <a:srgbClr val="000000"/>
                          </a:solidFill>
                          <a:effectLst/>
                          <a:latin typeface="Arial"/>
                          <a:cs typeface="Times New Roman" pitchFamily="18" charset="0"/>
                        </a:rPr>
                        <a:t>é</a:t>
                      </a:r>
                      <a:r>
                        <a:rPr kumimoji="0" lang="es-ES" sz="900" b="0" i="0" u="none" strike="noStrike" cap="none" normalizeH="0" baseline="0" smtClean="0">
                          <a:ln>
                            <a:noFill/>
                          </a:ln>
                          <a:solidFill>
                            <a:srgbClr val="000000"/>
                          </a:solidFill>
                          <a:effectLst/>
                          <a:latin typeface="Calibri" pitchFamily="34" charset="0"/>
                          <a:cs typeface="Times New Roman" pitchFamily="18" charset="0"/>
                        </a:rPr>
                        <a:t>stamos Bancarios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66.153,32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52.848,46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37.586,84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20.080,66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(0,18)</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8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TOTAL PASIVOS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85.826,31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96.296,27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94.781,17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115.959,77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138.775,69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CAPITAL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8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CAPITAL SOCIAL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75.000,00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RESERVA DE CAPITAL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Reserva Legal</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11.250,00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RESULTADOS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21.132,53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60.233,24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82.030,99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146.215,30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217.401,17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Resultado Presente A</a:t>
                      </a:r>
                      <a:r>
                        <a:rPr kumimoji="0" lang="es-ES" sz="900" b="0" i="0" u="none" strike="noStrike" cap="none" normalizeH="0" baseline="0" smtClean="0">
                          <a:ln>
                            <a:noFill/>
                          </a:ln>
                          <a:solidFill>
                            <a:srgbClr val="000000"/>
                          </a:solidFill>
                          <a:effectLst/>
                          <a:latin typeface="Arial"/>
                          <a:cs typeface="Times New Roman" pitchFamily="18" charset="0"/>
                        </a:rPr>
                        <a:t>ñ</a:t>
                      </a:r>
                      <a:r>
                        <a:rPr kumimoji="0" lang="es-ES" sz="900" b="0" i="0" u="none" strike="noStrike" cap="none" normalizeH="0" baseline="0" smtClean="0">
                          <a:ln>
                            <a:noFill/>
                          </a:ln>
                          <a:solidFill>
                            <a:srgbClr val="000000"/>
                          </a:solidFill>
                          <a:effectLst/>
                          <a:latin typeface="Calibri" pitchFamily="34" charset="0"/>
                          <a:cs typeface="Times New Roman" pitchFamily="18" charset="0"/>
                        </a:rPr>
                        <a:t>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21.132,53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60.233,24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82.030,99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146.215,30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217.401,17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Utilidades retenidas</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Calibri" pitchFamily="34" charset="0"/>
                          <a:cs typeface="Times New Roman" pitchFamily="18" charset="0"/>
                        </a:rPr>
                        <a:t>               -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16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a:cs typeface="Times New Roman" pitchFamily="18" charset="0"/>
                        </a:rPr>
                        <a:t>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TOTAL PATRIMONIO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107.382,53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146.483,24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168.280,99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232.465,30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303.651,17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666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TOTAL PASIVO Y PATRIMONIO</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193.208,84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    242.779,51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263.062,16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348.425,07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Calibri" pitchFamily="34" charset="0"/>
                          <a:cs typeface="Times New Roman" pitchFamily="18" charset="0"/>
                        </a:rPr>
                        <a:t>442.426,86 </a:t>
                      </a:r>
                      <a:endParaRPr kumimoji="0" lang="es-ES" sz="1400" b="0"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randombar(horizontal)">
                                      <p:cBhvr>
                                        <p:cTn id="7" dur="2000"/>
                                        <p:tgtEl>
                                          <p:spTgt spid="136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p:txBody>
          <a:bodyPr wrap="square" lIns="91440" tIns="45720" rIns="91440" bIns="45720" numCol="1" anchorCtr="0" compatLnSpc="1">
            <a:prstTxWarp prst="textNoShape">
              <a:avLst/>
            </a:prstTxWarp>
          </a:bodyPr>
          <a:lstStyle/>
          <a:p>
            <a:pPr algn="ctr"/>
            <a:r>
              <a:rPr lang="es-EC" b="1" cap="none" smtClean="0"/>
              <a:t>Factibilidad Privada</a:t>
            </a:r>
            <a:endParaRPr lang="es-ES" b="1" cap="none" smtClean="0"/>
          </a:p>
        </p:txBody>
      </p:sp>
      <p:graphicFrame>
        <p:nvGraphicFramePr>
          <p:cNvPr id="110097" name="Group 529"/>
          <p:cNvGraphicFramePr>
            <a:graphicFrameLocks noGrp="1"/>
          </p:cNvGraphicFramePr>
          <p:nvPr>
            <p:ph idx="4294967295"/>
          </p:nvPr>
        </p:nvGraphicFramePr>
        <p:xfrm>
          <a:off x="457200" y="1600200"/>
          <a:ext cx="7381875" cy="4441825"/>
        </p:xfrm>
        <a:graphic>
          <a:graphicData uri="http://schemas.openxmlformats.org/drawingml/2006/table">
            <a:tbl>
              <a:tblPr/>
              <a:tblGrid>
                <a:gridCol w="1250950"/>
                <a:gridCol w="200025"/>
                <a:gridCol w="612775"/>
                <a:gridCol w="1055688"/>
                <a:gridCol w="1016000"/>
                <a:gridCol w="1116012"/>
                <a:gridCol w="1014413"/>
                <a:gridCol w="1116012"/>
              </a:tblGrid>
              <a:tr h="23177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DE FONDOS</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2008</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2011</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Inversi</a:t>
                      </a: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Fija</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Inversi</a:t>
                      </a: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Diferida</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 participaci</a:t>
                      </a: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 utilidades </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trabajadores</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$4.972,36</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$14.172,53</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$19.301,41</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$34.403,60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$51.153,22</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Pago de impuestos</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$7.044,18</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$20.077,75</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$27.343,66</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$48.738,43</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$72.467,06</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Op. despues de imp.</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 y trabajadores</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$139.507,33</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$49.628,44</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$67.681,39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$125.428,10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$178.943,57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Variacion en Capital </a:t>
                      </a:r>
                      <a:endParaRPr kumimoji="0" lang="en-U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de trabajo neto</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-$34.908,84</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-$52.470,67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-$23.142,65</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-$88.180,90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-$94.275,69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Valor de recuperaci</a:t>
                      </a: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ó</a:t>
                      </a: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n</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$303.651,17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Excedentes operacionales</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a:ea typeface="Times New Roman" pitchFamily="18" charset="0"/>
                          <a:cs typeface="Arial" pitchFamily="34" charset="0"/>
                        </a:rPr>
                        <a:t>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Flujo neto </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-150.000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$104.598,49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-$2.842,23</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$44.538,74</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$37.247,19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$388.319,04</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Tasa de descuento kwacc</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17,59%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31800">
                <a:tc gridSpan="2">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cap="flat">
                      <a:noFill/>
                    </a:lnL>
                    <a:lnR>
                      <a:noFill/>
                    </a:lnR>
                    <a:lnT>
                      <a:noFill/>
                    </a:lnT>
                    <a:lnB>
                      <a:noFill/>
                    </a:lnB>
                    <a:lnTlToBr>
                      <a:noFill/>
                    </a:lnTlToBr>
                    <a:lnBlToTr>
                      <a:noFill/>
                    </a:lnBlToTr>
                    <a:noFill/>
                  </a:tcPr>
                </a:tc>
                <a:tc hMerge="1">
                  <a:txBody>
                    <a:bodyPr/>
                    <a:lstStyle/>
                    <a:p>
                      <a:endParaRPr lang="es-E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-150.000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88.951,9</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-2.055,5</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27.392,2</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19.481,0</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172.717,7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a:noFill/>
                    </a:lnL>
                    <a:lnR cap="flat">
                      <a:noFill/>
                    </a:lnR>
                    <a:lnT>
                      <a:noFill/>
                    </a:lnT>
                    <a:lnB>
                      <a:noFill/>
                    </a:lnB>
                    <a:lnTlToBr>
                      <a:noFill/>
                    </a:lnTlToBr>
                    <a:lnBlToTr>
                      <a:noFill/>
                    </a:lnBlToTr>
                    <a:noFill/>
                  </a:tcPr>
                </a:tc>
              </a:tr>
              <a:tr h="43021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VAN</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a:noFill/>
                    </a:lnR>
                    <a:lnT>
                      <a:noFill/>
                    </a:lnT>
                    <a:lnB>
                      <a:noFill/>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$156.487</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a:noFill/>
                    </a:lnT>
                    <a:lnB>
                      <a:noFill/>
                    </a:lnB>
                    <a:lnTlToBr>
                      <a:noFill/>
                    </a:lnTlToBr>
                    <a:lnBlToTr>
                      <a:noFill/>
                    </a:lnBlToTr>
                    <a:noFill/>
                  </a:tcPr>
                </a:tc>
              </a:tr>
              <a:tr h="43021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TIR</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cap="flat">
                      <a:noFill/>
                    </a:lnL>
                    <a:lnR>
                      <a:noFill/>
                    </a:lnR>
                    <a:lnT>
                      <a:noFill/>
                    </a:lnT>
                    <a:lnB cap="flat">
                      <a:noFill/>
                    </a:lnB>
                    <a:lnTlToBr>
                      <a:noFill/>
                    </a:lnTlToBr>
                    <a:lnBlToTr>
                      <a:noFill/>
                    </a:lnBlToTr>
                    <a:no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46,46%</a:t>
                      </a:r>
                      <a:endPar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sz="900" b="0" i="0" u="none" strike="noStrike" cap="none" normalizeH="0" baseline="0" smtClean="0">
                        <a:ln>
                          <a:noFill/>
                        </a:ln>
                        <a:solidFill>
                          <a:schemeClr val="tx1"/>
                        </a:solidFill>
                        <a:effectLst/>
                        <a:latin typeface="Century Schoolbook"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randombar(horizontal)">
                                      <p:cBhvr>
                                        <p:cTn id="7" dur="2000"/>
                                        <p:tgtEl>
                                          <p:spTgt spid="136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Plan del Consumidor </a:t>
            </a:r>
            <a:endParaRPr lang="es-ES" b="1" u="sng" cap="none" smtClean="0">
              <a:effectLst>
                <a:outerShdw blurRad="38100" dist="38100" dir="2700000" algn="tl">
                  <a:srgbClr val="C0C0C0"/>
                </a:outerShdw>
              </a:effectLst>
            </a:endParaRPr>
          </a:p>
        </p:txBody>
      </p:sp>
      <p:sp>
        <p:nvSpPr>
          <p:cNvPr id="110595" name="Rectangle 3"/>
          <p:cNvSpPr>
            <a:spLocks noGrp="1"/>
          </p:cNvSpPr>
          <p:nvPr>
            <p:ph type="body" idx="4294967295"/>
          </p:nvPr>
        </p:nvSpPr>
        <p:spPr/>
        <p:txBody>
          <a:bodyPr/>
          <a:lstStyle/>
          <a:p>
            <a:pPr marL="457200" indent="-457200">
              <a:lnSpc>
                <a:spcPct val="80000"/>
              </a:lnSpc>
            </a:pPr>
            <a:r>
              <a:rPr lang="es-EC" sz="1800" smtClean="0"/>
              <a:t>En lo que respecta a la tasa del accionista y la del préstamo o sea el Ke y el Kwacc se lo calcula de la siguiente forma:</a:t>
            </a:r>
          </a:p>
          <a:p>
            <a:pPr marL="457200" indent="-457200">
              <a:lnSpc>
                <a:spcPct val="80000"/>
              </a:lnSpc>
            </a:pPr>
            <a:endParaRPr lang="es-EC" sz="1800" smtClean="0"/>
          </a:p>
          <a:p>
            <a:pPr marL="766763" lvl="1" indent="-400050">
              <a:lnSpc>
                <a:spcPct val="80000"/>
              </a:lnSpc>
            </a:pPr>
            <a:r>
              <a:rPr lang="es-EC" sz="1700" smtClean="0"/>
              <a:t>ke= Rf+&amp;(Pmdo)+R. Pais, donde</a:t>
            </a:r>
          </a:p>
          <a:p>
            <a:pPr marL="766763" lvl="1" indent="-400050">
              <a:lnSpc>
                <a:spcPct val="80000"/>
              </a:lnSpc>
            </a:pPr>
            <a:endParaRPr lang="es-EC" sz="1700" smtClean="0"/>
          </a:p>
          <a:p>
            <a:pPr marL="766763" lvl="1" indent="-400050">
              <a:lnSpc>
                <a:spcPct val="80000"/>
              </a:lnSpc>
            </a:pPr>
            <a:r>
              <a:rPr lang="es-EC" sz="1700" smtClean="0"/>
              <a:t>Ke=5.5%+1.2(8.6%)+9%.......ke=24.82% que es lo que vamos a encontrar en la tabla del accionista, donde Rf es el valor de los bonos de los Estados Unidos, &amp; es el beta General Motors y de  Anglo y el  9% es el riesgo país del Ecuador, ya que anda en los 900 puntos.</a:t>
            </a:r>
          </a:p>
          <a:p>
            <a:pPr marL="457200" indent="-457200">
              <a:lnSpc>
                <a:spcPct val="80000"/>
              </a:lnSpc>
            </a:pPr>
            <a:endParaRPr lang="es-EC" sz="1800" smtClean="0"/>
          </a:p>
          <a:p>
            <a:pPr marL="457200" indent="-457200">
              <a:lnSpc>
                <a:spcPct val="80000"/>
              </a:lnSpc>
            </a:pPr>
            <a:r>
              <a:rPr lang="es-EC" sz="1800" smtClean="0"/>
              <a:t>Ahora el Kd=13.8% que es la tasa de interés del préstamo de nuestra deuda, donde:</a:t>
            </a:r>
          </a:p>
          <a:p>
            <a:pPr marL="457200" indent="-457200">
              <a:lnSpc>
                <a:spcPct val="80000"/>
              </a:lnSpc>
            </a:pPr>
            <a:endParaRPr lang="es-EC" sz="1800" smtClean="0"/>
          </a:p>
          <a:p>
            <a:pPr marL="766763" lvl="1" indent="-400050">
              <a:lnSpc>
                <a:spcPct val="80000"/>
              </a:lnSpc>
            </a:pPr>
            <a:r>
              <a:rPr lang="es-EC" sz="1700" smtClean="0"/>
              <a:t>Kwacc=0.5 (13.8%) (1-0.25) +24.82%(0.5).........Kwacc=17.59%</a:t>
            </a:r>
          </a:p>
          <a:p>
            <a:pPr marL="457200" indent="-457200">
              <a:lnSpc>
                <a:spcPct val="80000"/>
              </a:lnSpc>
            </a:pPr>
            <a:endParaRPr lang="es-EC" sz="1800" smtClean="0"/>
          </a:p>
          <a:p>
            <a:pPr marL="766763" lvl="1" indent="-400050">
              <a:lnSpc>
                <a:spcPct val="80000"/>
              </a:lnSpc>
            </a:pPr>
            <a:r>
              <a:rPr lang="es-EC" sz="1700" smtClean="0"/>
              <a:t>El primer 0.5 es de B/V, donde (0.25) es tc y ese 0.5 es S/V, donde en resumen decimos que el Ke es la tasa del accionista y el Kwacc es de todos osea del accionista y del banco.</a:t>
            </a:r>
            <a:endParaRPr lang="en-US" sz="1700" smtClean="0"/>
          </a:p>
        </p:txBody>
      </p:sp>
      <p:sp>
        <p:nvSpPr>
          <p:cNvPr id="110596" name="Text Box 153"/>
          <p:cNvSpPr txBox="1">
            <a:spLocks noChangeArrowheads="1"/>
          </p:cNvSpPr>
          <p:nvPr/>
        </p:nvSpPr>
        <p:spPr bwMode="auto">
          <a:xfrm>
            <a:off x="1763713" y="765175"/>
            <a:ext cx="1079500" cy="274638"/>
          </a:xfrm>
          <a:prstGeom prst="rect">
            <a:avLst/>
          </a:prstGeom>
          <a:noFill/>
          <a:ln w="9525">
            <a:noFill/>
            <a:miter lim="800000"/>
            <a:headEnd/>
            <a:tailEnd/>
          </a:ln>
        </p:spPr>
        <p:txBody>
          <a:bodyPr>
            <a:spAutoFit/>
          </a:bodyPr>
          <a:lstStyle/>
          <a:p>
            <a:pPr algn="r">
              <a:spcBef>
                <a:spcPct val="50000"/>
              </a:spcBef>
            </a:pPr>
            <a:endParaRPr lang="es-EC"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randombar(horizontal)">
                                      <p:cBhvr>
                                        <p:cTn id="7" dur="2000"/>
                                        <p:tgtEl>
                                          <p:spTgt spid="137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ctr" fontAlgn="auto">
              <a:spcAft>
                <a:spcPts val="0"/>
              </a:spcAft>
              <a:defRPr/>
            </a:pPr>
            <a:r>
              <a:rPr lang="es-EC" b="1" u="sng" smtClean="0">
                <a:effectLst>
                  <a:outerShdw blurRad="38100" dist="38100" dir="2700000" algn="tl">
                    <a:srgbClr val="C0C0C0"/>
                  </a:outerShdw>
                </a:effectLst>
              </a:rPr>
              <a:t>Conclusiones</a:t>
            </a:r>
            <a:endParaRPr lang="es-ES" b="1" u="sng" smtClean="0">
              <a:effectLst>
                <a:outerShdw blurRad="38100" dist="38100" dir="2700000" algn="tl">
                  <a:srgbClr val="C0C0C0"/>
                </a:outerShdw>
              </a:effectLst>
            </a:endParaRPr>
          </a:p>
        </p:txBody>
      </p:sp>
      <p:sp>
        <p:nvSpPr>
          <p:cNvPr id="139267" name="Rectangle 3"/>
          <p:cNvSpPr>
            <a:spLocks noGrp="1" noChangeArrowheads="1"/>
          </p:cNvSpPr>
          <p:nvPr>
            <p:ph sz="quarter" idx="1"/>
          </p:nvPr>
        </p:nvSpPr>
        <p:spPr>
          <a:xfrm>
            <a:off x="468313" y="1989138"/>
            <a:ext cx="8229600" cy="3886200"/>
          </a:xfrm>
        </p:spPr>
        <p:txBody>
          <a:bodyPr/>
          <a:lstStyle/>
          <a:p>
            <a:pPr marL="609600" indent="-609600"/>
            <a:r>
              <a:rPr lang="es-EC" sz="1800" smtClean="0"/>
              <a:t>El Ecuador resultaría muy beneficiado por a la apertura de las fronteras al negocio de vehículos usados, pues no se vería afectado directamente el nicho de vehículos nuevos, ya que como resultado de la implementación de esta propuesta se estaría incursionando en un mercado netamente nuevo y con una amplia expectativa de crecimiento. </a:t>
            </a:r>
          </a:p>
          <a:p>
            <a:pPr marL="609600" indent="-609600"/>
            <a:r>
              <a:rPr lang="es-EC" sz="1800" smtClean="0"/>
              <a:t>Estamos seguros que  los estratos socioeconómicos más bajos serían los beneficiarios directos debido a que podrán acceder a un bien que hasta ahora era poco accesible, además del bienestar producto de esta posibilidad de satisfacer sus necesidades.</a:t>
            </a:r>
          </a:p>
          <a:p>
            <a:pPr marL="609600" indent="-609600"/>
            <a:r>
              <a:rPr lang="es-EC" sz="1800" smtClean="0"/>
              <a:t>Adicionalmente, se incrementaría la competencia del mercado actual de vehículos usados y a presionar a la estabilización de precios generando un mercado de precios más justo para el consumidor final. </a:t>
            </a:r>
            <a:endParaRPr lang="es-ES"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randombar(horizontal)">
                                      <p:cBhvr>
                                        <p:cTn id="7" dur="2000"/>
                                        <p:tgtEl>
                                          <p:spTgt spid="139266"/>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139267">
                                            <p:txEl>
                                              <p:pRg st="0" end="0"/>
                                            </p:txEl>
                                          </p:spTgt>
                                        </p:tgtEl>
                                        <p:attrNameLst>
                                          <p:attrName>style.visibility</p:attrName>
                                        </p:attrNameLst>
                                      </p:cBhvr>
                                      <p:to>
                                        <p:strVal val="visible"/>
                                      </p:to>
                                    </p:set>
                                    <p:animEffect transition="in" filter="randombar(horizontal)">
                                      <p:cBhvr>
                                        <p:cTn id="11" dur="2000"/>
                                        <p:tgtEl>
                                          <p:spTgt spid="139267">
                                            <p:txEl>
                                              <p:pRg st="0" end="0"/>
                                            </p:txEl>
                                          </p:spTgt>
                                        </p:tgtEl>
                                      </p:cBhvr>
                                    </p:animEffect>
                                  </p:childTnLst>
                                </p:cTn>
                              </p:par>
                            </p:childTnLst>
                          </p:cTn>
                        </p:par>
                        <p:par>
                          <p:cTn id="12" fill="hold">
                            <p:stCondLst>
                              <p:cond delay="4000"/>
                            </p:stCondLst>
                            <p:childTnLst>
                              <p:par>
                                <p:cTn id="13" presetID="14" presetClass="entr" presetSubtype="10" fill="hold" grpId="0" nodeType="afterEffect">
                                  <p:stCondLst>
                                    <p:cond delay="0"/>
                                  </p:stCondLst>
                                  <p:childTnLst>
                                    <p:set>
                                      <p:cBhvr>
                                        <p:cTn id="14" dur="1" fill="hold">
                                          <p:stCondLst>
                                            <p:cond delay="0"/>
                                          </p:stCondLst>
                                        </p:cTn>
                                        <p:tgtEl>
                                          <p:spTgt spid="139267">
                                            <p:txEl>
                                              <p:pRg st="1" end="1"/>
                                            </p:txEl>
                                          </p:spTgt>
                                        </p:tgtEl>
                                        <p:attrNameLst>
                                          <p:attrName>style.visibility</p:attrName>
                                        </p:attrNameLst>
                                      </p:cBhvr>
                                      <p:to>
                                        <p:strVal val="visible"/>
                                      </p:to>
                                    </p:set>
                                    <p:animEffect transition="in" filter="randombar(horizontal)">
                                      <p:cBhvr>
                                        <p:cTn id="15" dur="2000"/>
                                        <p:tgtEl>
                                          <p:spTgt spid="139267">
                                            <p:txEl>
                                              <p:pRg st="1" end="1"/>
                                            </p:txEl>
                                          </p:spTgt>
                                        </p:tgtEl>
                                      </p:cBhvr>
                                    </p:animEffect>
                                  </p:childTnLst>
                                </p:cTn>
                              </p:par>
                            </p:childTnLst>
                          </p:cTn>
                        </p:par>
                        <p:par>
                          <p:cTn id="16" fill="hold">
                            <p:stCondLst>
                              <p:cond delay="6000"/>
                            </p:stCondLst>
                            <p:childTnLst>
                              <p:par>
                                <p:cTn id="17" presetID="14" presetClass="entr" presetSubtype="10" fill="hold" grpId="0" nodeType="after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Effect transition="in" filter="randombar(horizontal)">
                                      <p:cBhvr>
                                        <p:cTn id="19" dur="2000"/>
                                        <p:tgtEl>
                                          <p:spTgt spid="139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ctr" fontAlgn="auto">
              <a:spcAft>
                <a:spcPts val="0"/>
              </a:spcAft>
              <a:defRPr/>
            </a:pPr>
            <a:r>
              <a:rPr lang="es-EC" b="1" u="sng" smtClean="0">
                <a:effectLst>
                  <a:outerShdw blurRad="38100" dist="38100" dir="2700000" algn="tl">
                    <a:srgbClr val="C0C0C0"/>
                  </a:outerShdw>
                </a:effectLst>
              </a:rPr>
              <a:t>Recomendaciones</a:t>
            </a:r>
            <a:endParaRPr lang="es-ES" b="1" u="sng" smtClean="0">
              <a:effectLst>
                <a:outerShdw blurRad="38100" dist="38100" dir="2700000" algn="tl">
                  <a:srgbClr val="C0C0C0"/>
                </a:outerShdw>
              </a:effectLst>
            </a:endParaRPr>
          </a:p>
        </p:txBody>
      </p:sp>
      <p:sp>
        <p:nvSpPr>
          <p:cNvPr id="140291" name="Rectangle 3"/>
          <p:cNvSpPr>
            <a:spLocks noGrp="1" noChangeArrowheads="1"/>
          </p:cNvSpPr>
          <p:nvPr>
            <p:ph sz="quarter" idx="1"/>
          </p:nvPr>
        </p:nvSpPr>
        <p:spPr>
          <a:xfrm>
            <a:off x="457200" y="1600200"/>
            <a:ext cx="7467600" cy="4873625"/>
          </a:xfrm>
        </p:spPr>
        <p:txBody>
          <a:bodyPr/>
          <a:lstStyle/>
          <a:p>
            <a:pPr marL="609600" indent="-609600"/>
            <a:r>
              <a:rPr lang="es-EC" sz="1800" smtClean="0"/>
              <a:t>La regulación en cuanto a la apertura comercial a la importación de vehículos usados debe ser precisa y eficiente de manera de no perjudicar los potenciales inversionistas y a su vez no afecte el mercado de vehículos nuevos </a:t>
            </a:r>
          </a:p>
          <a:p>
            <a:pPr marL="609600" indent="-609600"/>
            <a:r>
              <a:rPr lang="es-EC" sz="1800" smtClean="0"/>
              <a:t>Para alcanzar los resultados proyectados, es indispensable que se apliquen estrategias agresivas de venta (el primer año) para captar los compradores potenciales, así también como complementar un masivo  servicio post-venta</a:t>
            </a:r>
          </a:p>
          <a:p>
            <a:pPr marL="609600" indent="-609600"/>
            <a:r>
              <a:rPr lang="es-EC" sz="1800" smtClean="0"/>
              <a:t>Cuando sea abolida de Ley se espera una competencia limpia entre las personas que estén interesadas en invertir en este negocio, además se debe tratar de prestar el mejor servicio posible a los clientes ya que ellos constituyen la parte más importante de este proyecto.</a:t>
            </a:r>
            <a:endParaRPr lang="es-ES"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randombar(horizontal)">
                                      <p:cBhvr>
                                        <p:cTn id="7" dur="2000"/>
                                        <p:tgtEl>
                                          <p:spTgt spid="140290"/>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140291">
                                            <p:txEl>
                                              <p:pRg st="0" end="0"/>
                                            </p:txEl>
                                          </p:spTgt>
                                        </p:tgtEl>
                                        <p:attrNameLst>
                                          <p:attrName>style.visibility</p:attrName>
                                        </p:attrNameLst>
                                      </p:cBhvr>
                                      <p:to>
                                        <p:strVal val="visible"/>
                                      </p:to>
                                    </p:set>
                                    <p:animEffect transition="in" filter="randombar(horizontal)">
                                      <p:cBhvr>
                                        <p:cTn id="11" dur="2000"/>
                                        <p:tgtEl>
                                          <p:spTgt spid="140291">
                                            <p:txEl>
                                              <p:pRg st="0" end="0"/>
                                            </p:txEl>
                                          </p:spTgt>
                                        </p:tgtEl>
                                      </p:cBhvr>
                                    </p:animEffect>
                                  </p:childTnLst>
                                </p:cTn>
                              </p:par>
                            </p:childTnLst>
                          </p:cTn>
                        </p:par>
                        <p:par>
                          <p:cTn id="12" fill="hold">
                            <p:stCondLst>
                              <p:cond delay="4000"/>
                            </p:stCondLst>
                            <p:childTnLst>
                              <p:par>
                                <p:cTn id="13" presetID="14" presetClass="entr" presetSubtype="10" fill="hold" grpId="0" nodeType="afterEffect">
                                  <p:stCondLst>
                                    <p:cond delay="0"/>
                                  </p:stCondLst>
                                  <p:childTnLst>
                                    <p:set>
                                      <p:cBhvr>
                                        <p:cTn id="14" dur="1" fill="hold">
                                          <p:stCondLst>
                                            <p:cond delay="0"/>
                                          </p:stCondLst>
                                        </p:cTn>
                                        <p:tgtEl>
                                          <p:spTgt spid="140291">
                                            <p:txEl>
                                              <p:pRg st="1" end="1"/>
                                            </p:txEl>
                                          </p:spTgt>
                                        </p:tgtEl>
                                        <p:attrNameLst>
                                          <p:attrName>style.visibility</p:attrName>
                                        </p:attrNameLst>
                                      </p:cBhvr>
                                      <p:to>
                                        <p:strVal val="visible"/>
                                      </p:to>
                                    </p:set>
                                    <p:animEffect transition="in" filter="randombar(horizontal)">
                                      <p:cBhvr>
                                        <p:cTn id="15" dur="2000"/>
                                        <p:tgtEl>
                                          <p:spTgt spid="140291">
                                            <p:txEl>
                                              <p:pRg st="1" end="1"/>
                                            </p:txEl>
                                          </p:spTgt>
                                        </p:tgtEl>
                                      </p:cBhvr>
                                    </p:animEffect>
                                  </p:childTnLst>
                                </p:cTn>
                              </p:par>
                            </p:childTnLst>
                          </p:cTn>
                        </p:par>
                        <p:par>
                          <p:cTn id="16" fill="hold">
                            <p:stCondLst>
                              <p:cond delay="6000"/>
                            </p:stCondLst>
                            <p:childTnLst>
                              <p:par>
                                <p:cTn id="17" presetID="14" presetClass="entr" presetSubtype="10" fill="hold" grpId="0" nodeType="afterEffect">
                                  <p:stCondLst>
                                    <p:cond delay="0"/>
                                  </p:stCondLst>
                                  <p:childTnLst>
                                    <p:set>
                                      <p:cBhvr>
                                        <p:cTn id="18" dur="1" fill="hold">
                                          <p:stCondLst>
                                            <p:cond delay="0"/>
                                          </p:stCondLst>
                                        </p:cTn>
                                        <p:tgtEl>
                                          <p:spTgt spid="140291">
                                            <p:txEl>
                                              <p:pRg st="2" end="2"/>
                                            </p:txEl>
                                          </p:spTgt>
                                        </p:tgtEl>
                                        <p:attrNameLst>
                                          <p:attrName>style.visibility</p:attrName>
                                        </p:attrNameLst>
                                      </p:cBhvr>
                                      <p:to>
                                        <p:strVal val="visible"/>
                                      </p:to>
                                    </p:set>
                                    <p:animEffect transition="in" filter="randombar(horizontal)">
                                      <p:cBhvr>
                                        <p:cTn id="19" dur="2000"/>
                                        <p:tgtEl>
                                          <p:spTgt spid="140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ctr" fontAlgn="auto">
              <a:spcAft>
                <a:spcPts val="0"/>
              </a:spcAft>
              <a:defRPr/>
            </a:pPr>
            <a:r>
              <a:rPr lang="es-EC" b="1" u="sng" smtClean="0">
                <a:effectLst>
                  <a:outerShdw blurRad="38100" dist="38100" dir="2700000" algn="tl">
                    <a:srgbClr val="C0C0C0"/>
                  </a:outerShdw>
                </a:effectLst>
              </a:rPr>
              <a:t>Antecedentes</a:t>
            </a:r>
            <a:endParaRPr lang="es-ES" b="1" u="sng" smtClean="0">
              <a:effectLst>
                <a:outerShdw blurRad="38100" dist="38100" dir="2700000" algn="tl">
                  <a:srgbClr val="C0C0C0"/>
                </a:outerShdw>
              </a:effectLst>
            </a:endParaRPr>
          </a:p>
        </p:txBody>
      </p:sp>
      <p:sp>
        <p:nvSpPr>
          <p:cNvPr id="3077" name="Rectangle 5"/>
          <p:cNvSpPr>
            <a:spLocks noGrp="1"/>
          </p:cNvSpPr>
          <p:nvPr>
            <p:ph type="body" idx="4294967295"/>
          </p:nvPr>
        </p:nvSpPr>
        <p:spPr/>
        <p:txBody>
          <a:bodyPr/>
          <a:lstStyle/>
          <a:p>
            <a:r>
              <a:rPr lang="es-EC" smtClean="0"/>
              <a:t>La reactivación del año 1998 fue temporal que permitió una recuperación general del mercado. Es muy posible que el repunte se haya debido a incremento en ventas por demanda represada de los años anteriores.</a:t>
            </a:r>
          </a:p>
          <a:p>
            <a:endParaRPr lang="es-EC" smtClean="0"/>
          </a:p>
          <a:p>
            <a:r>
              <a:rPr lang="es-EC" smtClean="0"/>
              <a:t>La secuela de la crisis se ve incrementada por la caída del sistema financiero en el 99, presentando los niveles más bajos de ventas de la última década, con una contracción de la demanda que impacto sobre las importaciones de vehículos, que disminuyeron respecto de 1998 un 85,12%.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randombar(horizontal)">
                                      <p:cBhvr>
                                        <p:cTn id="7" dur="20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cap="none" smtClean="0">
                <a:effectLst>
                  <a:outerShdw blurRad="38100" dist="38100" dir="2700000" algn="tl">
                    <a:srgbClr val="C0C0C0"/>
                  </a:outerShdw>
                </a:effectLst>
              </a:rPr>
              <a:t>ANTECEDENTES</a:t>
            </a:r>
            <a:endParaRPr lang="es-ES" b="1" cap="none" smtClean="0">
              <a:effectLst>
                <a:outerShdw blurRad="38100" dist="38100" dir="2700000" algn="tl">
                  <a:srgbClr val="C0C0C0"/>
                </a:outerShdw>
              </a:effectLst>
            </a:endParaRPr>
          </a:p>
        </p:txBody>
      </p:sp>
      <p:sp>
        <p:nvSpPr>
          <p:cNvPr id="20485" name="Rectangle 5"/>
          <p:cNvSpPr>
            <a:spLocks noGrp="1"/>
          </p:cNvSpPr>
          <p:nvPr>
            <p:ph type="body" idx="4294967295"/>
          </p:nvPr>
        </p:nvSpPr>
        <p:spPr/>
        <p:txBody>
          <a:bodyPr/>
          <a:lstStyle/>
          <a:p>
            <a:r>
              <a:rPr lang="es-EC" smtClean="0"/>
              <a:t>El año 2000 la dolarización permite tener algo de estabilidad y brinda la facilidad de contar con una moneda fuerte para las importaciones, lo que da como resultado un incremento de 82,5%.</a:t>
            </a:r>
          </a:p>
          <a:p>
            <a:endParaRPr lang="es-EC" smtClean="0"/>
          </a:p>
          <a:p>
            <a:r>
              <a:rPr lang="es-EC" smtClean="0"/>
              <a:t>Los dos siguientes años el incremento de las importaciones (425,75% en 2001) se debe a: ventas represadas y, la desconfianza en el sistema financiero que llevó a invertir en bienes de capital, principalmente vehículos.</a:t>
            </a: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0946"/>
                                        </p:tgtEl>
                                        <p:attrNameLst>
                                          <p:attrName>style.visibility</p:attrName>
                                        </p:attrNameLst>
                                      </p:cBhvr>
                                      <p:to>
                                        <p:strVal val="visible"/>
                                      </p:to>
                                    </p:set>
                                    <p:animEffect transition="in" filter="randombar(horizontal)">
                                      <p:cBhvr>
                                        <p:cTn id="7" dur="3000"/>
                                        <p:tgtEl>
                                          <p:spTgt spid="210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C" b="1" u="sng" cap="none" smtClean="0">
                <a:effectLst>
                  <a:outerShdw blurRad="38100" dist="38100" dir="2700000" algn="tl">
                    <a:srgbClr val="C0C0C0"/>
                  </a:outerShdw>
                </a:effectLst>
              </a:rPr>
              <a:t>ANTECEDENTES</a:t>
            </a:r>
            <a:endParaRPr lang="es-ES" b="1" u="sng" cap="none" smtClean="0">
              <a:effectLst>
                <a:outerShdw blurRad="38100" dist="38100" dir="2700000" algn="tl">
                  <a:srgbClr val="C0C0C0"/>
                </a:outerShdw>
              </a:effectLst>
            </a:endParaRPr>
          </a:p>
        </p:txBody>
      </p:sp>
      <p:sp>
        <p:nvSpPr>
          <p:cNvPr id="96259" name="Rectangle 3"/>
          <p:cNvSpPr>
            <a:spLocks noGrp="1" noChangeArrowheads="1"/>
          </p:cNvSpPr>
          <p:nvPr>
            <p:ph type="body" idx="1"/>
          </p:nvPr>
        </p:nvSpPr>
        <p:spPr>
          <a:xfrm>
            <a:off x="457200" y="1600200"/>
            <a:ext cx="7467600" cy="4873625"/>
          </a:xfrm>
        </p:spPr>
        <p:txBody>
          <a:bodyPr/>
          <a:lstStyle/>
          <a:p>
            <a:pPr>
              <a:lnSpc>
                <a:spcPct val="90000"/>
              </a:lnSpc>
            </a:pPr>
            <a:r>
              <a:rPr lang="es-EC" smtClean="0"/>
              <a:t>El año 2003, si bien presenta una contracción respecto del año 2002, presenta niveles más acordes a la realidad del mercado ecuatoriano respecto de las importaciones de vehículos. </a:t>
            </a:r>
          </a:p>
          <a:p>
            <a:pPr>
              <a:lnSpc>
                <a:spcPct val="90000"/>
              </a:lnSpc>
            </a:pPr>
            <a:r>
              <a:rPr lang="es-EC" smtClean="0"/>
              <a:t>Paro los siguientes años 2004,2005 y 2006 las importaciones y la procedencia de los vehículos se mantienen a la par con la del año 2003.</a:t>
            </a:r>
          </a:p>
          <a:p>
            <a:pPr>
              <a:lnSpc>
                <a:spcPct val="90000"/>
              </a:lnSpc>
            </a:pPr>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randombar(horizontal)">
                                      <p:cBhvr>
                                        <p:cTn id="7" dur="3000"/>
                                        <p:tgtEl>
                                          <p:spTgt spid="96258"/>
                                        </p:tgtEl>
                                      </p:cBhvr>
                                    </p:animEffect>
                                  </p:childTnLst>
                                </p:cTn>
                              </p:par>
                            </p:childTnLst>
                          </p:cTn>
                        </p:par>
                        <p:par>
                          <p:cTn id="8" fill="hold">
                            <p:stCondLst>
                              <p:cond delay="3000"/>
                            </p:stCondLst>
                            <p:childTnLst>
                              <p:par>
                                <p:cTn id="9" presetID="14" presetClass="entr" presetSubtype="10" fill="hold" grpId="0" nodeType="afterEffect">
                                  <p:stCondLst>
                                    <p:cond delay="0"/>
                                  </p:stCondLst>
                                  <p:childTnLst>
                                    <p:set>
                                      <p:cBhvr>
                                        <p:cTn id="10" dur="1" fill="hold">
                                          <p:stCondLst>
                                            <p:cond delay="0"/>
                                          </p:stCondLst>
                                        </p:cTn>
                                        <p:tgtEl>
                                          <p:spTgt spid="96259">
                                            <p:txEl>
                                              <p:pRg st="0" end="0"/>
                                            </p:txEl>
                                          </p:spTgt>
                                        </p:tgtEl>
                                        <p:attrNameLst>
                                          <p:attrName>style.visibility</p:attrName>
                                        </p:attrNameLst>
                                      </p:cBhvr>
                                      <p:to>
                                        <p:strVal val="visible"/>
                                      </p:to>
                                    </p:set>
                                    <p:animEffect transition="in" filter="randombar(horizontal)">
                                      <p:cBhvr>
                                        <p:cTn id="11" dur="3000"/>
                                        <p:tgtEl>
                                          <p:spTgt spid="9625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96259">
                                            <p:txEl>
                                              <p:pRg st="1" end="1"/>
                                            </p:txEl>
                                          </p:spTgt>
                                        </p:tgtEl>
                                        <p:attrNameLst>
                                          <p:attrName>style.visibility</p:attrName>
                                        </p:attrNameLst>
                                      </p:cBhvr>
                                      <p:to>
                                        <p:strVal val="visible"/>
                                      </p:to>
                                    </p:set>
                                    <p:animEffect transition="in" filter="randombar(horizontal)">
                                      <p:cBhvr>
                                        <p:cTn id="16" dur="3000"/>
                                        <p:tgtEl>
                                          <p:spTgt spid="96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sz="2600" b="1" u="sng" cap="none" smtClean="0">
                <a:effectLst>
                  <a:outerShdw blurRad="38100" dist="38100" dir="2700000" algn="tl">
                    <a:srgbClr val="C0C0C0"/>
                  </a:outerShdw>
                </a:effectLst>
              </a:rPr>
              <a:t>Importación anual por tipo de Vehículo</a:t>
            </a:r>
          </a:p>
        </p:txBody>
      </p:sp>
      <p:sp>
        <p:nvSpPr>
          <p:cNvPr id="2253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253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pic>
        <p:nvPicPr>
          <p:cNvPr id="22542" name="Picture 14" descr="importaciones3"/>
          <p:cNvPicPr>
            <a:picLocks noChangeAspect="1" noChangeArrowheads="1"/>
          </p:cNvPicPr>
          <p:nvPr>
            <p:ph idx="4294967295"/>
          </p:nvPr>
        </p:nvPicPr>
        <p:blipFill>
          <a:blip r:embed="rId2"/>
          <a:srcRect t="5177" b="5824"/>
          <a:stretch>
            <a:fillRect/>
          </a:stretch>
        </p:blipFill>
        <p:spPr>
          <a:xfrm>
            <a:off x="250825" y="1719263"/>
            <a:ext cx="8137525" cy="47879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randombar(horizontal)">
                                      <p:cBhvr>
                                        <p:cTn id="7" dur="3000"/>
                                        <p:tgtEl>
                                          <p:spTgt spid="9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Grp="1" noChangeArrowheads="1"/>
          </p:cNvSpPr>
          <p:nvPr>
            <p:ph type="title"/>
          </p:nvPr>
        </p:nvSpPr>
        <p:spPr/>
        <p:txBody>
          <a:bodyPr wrap="square" lIns="91440" tIns="45720" rIns="91440" bIns="45720" numCol="1" anchorCtr="0" compatLnSpc="1">
            <a:prstTxWarp prst="textNoShape">
              <a:avLst/>
            </a:prstTxWarp>
          </a:bodyPr>
          <a:lstStyle/>
          <a:p>
            <a:pPr algn="ctr"/>
            <a:r>
              <a:rPr lang="es-ES" b="1" u="sng" cap="none" smtClean="0">
                <a:effectLst>
                  <a:outerShdw blurRad="38100" dist="38100" dir="2700000" algn="tl">
                    <a:srgbClr val="C0C0C0"/>
                  </a:outerShdw>
                </a:effectLst>
              </a:rPr>
              <a:t>Procedencia de los Vehículos Importados US $ CIF/2003</a:t>
            </a:r>
          </a:p>
        </p:txBody>
      </p:sp>
      <p:pic>
        <p:nvPicPr>
          <p:cNvPr id="23561" name="Picture 9" descr="procedencia2"/>
          <p:cNvPicPr>
            <a:picLocks noChangeAspect="1" noChangeArrowheads="1"/>
          </p:cNvPicPr>
          <p:nvPr>
            <p:ph idx="4294967295"/>
          </p:nvPr>
        </p:nvPicPr>
        <p:blipFill>
          <a:blip r:embed="rId2"/>
          <a:srcRect l="1627" t="25906" r="1547" b="2501"/>
          <a:stretch>
            <a:fillRect/>
          </a:stretch>
        </p:blipFill>
        <p:spPr>
          <a:xfrm>
            <a:off x="755650" y="1631950"/>
            <a:ext cx="7200900" cy="50403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4804"/>
                                        </p:tgtEl>
                                        <p:attrNameLst>
                                          <p:attrName>style.visibility</p:attrName>
                                        </p:attrNameLst>
                                      </p:cBhvr>
                                      <p:to>
                                        <p:strVal val="visible"/>
                                      </p:to>
                                    </p:set>
                                    <p:animEffect transition="in" filter="randombar(horizontal)">
                                      <p:cBhvr>
                                        <p:cTn id="7" dur="2000"/>
                                        <p:tgtEl>
                                          <p:spTgt spid="204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1505</TotalTime>
  <Words>3487</Words>
  <Application>Microsoft Office PowerPoint</Application>
  <PresentationFormat>Presentación en pantalla (4:3)</PresentationFormat>
  <Paragraphs>935</Paragraphs>
  <Slides>45</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45</vt:i4>
      </vt:variant>
    </vt:vector>
  </HeadingPairs>
  <TitlesOfParts>
    <vt:vector size="53" baseType="lpstr">
      <vt:lpstr>Arial</vt:lpstr>
      <vt:lpstr>Century Schoolbook</vt:lpstr>
      <vt:lpstr>Wingdings</vt:lpstr>
      <vt:lpstr>Wingdings 2</vt:lpstr>
      <vt:lpstr>Times New Roman</vt:lpstr>
      <vt:lpstr>Calibri</vt:lpstr>
      <vt:lpstr>Mirador</vt:lpstr>
      <vt:lpstr>Gráfico de Microsoft Graph</vt:lpstr>
      <vt:lpstr>PROYECTO DE SOSTENIBILIDAD FINANCIERA DE UNA CONCESIONARIA DE VEHÍCULOS USADOS  Danny Arévalo Avecillas </vt:lpstr>
      <vt:lpstr>Objetivos</vt:lpstr>
      <vt:lpstr>Antecedentes</vt:lpstr>
      <vt:lpstr>Antecedentes</vt:lpstr>
      <vt:lpstr>Antecedentes</vt:lpstr>
      <vt:lpstr>ANTECEDENTES</vt:lpstr>
      <vt:lpstr>ANTECEDENTES</vt:lpstr>
      <vt:lpstr>Importación anual por tipo de Vehículo</vt:lpstr>
      <vt:lpstr>Procedencia de los Vehículos Importados US $ CIF/2003</vt:lpstr>
      <vt:lpstr> Procedencia de los Vehículos Importados US $ CIF/2004</vt:lpstr>
      <vt:lpstr>Procedencia de los Vehículos Importados US $ CIF/2005</vt:lpstr>
      <vt:lpstr>Comparativo de la Importación de Vehículos Años 2003</vt:lpstr>
      <vt:lpstr>PIB del Sector Automotor en millones de dólares</vt:lpstr>
      <vt:lpstr>Variación de las ventas anuales de vehículos</vt:lpstr>
      <vt:lpstr>Comparativo de Ventas, Producción Local e Importaciones</vt:lpstr>
      <vt:lpstr>Análisis del Entorno Automotriz Ecuatoriano</vt:lpstr>
      <vt:lpstr>Estudio de Mercado</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Resultados de la Encuesta</vt:lpstr>
      <vt:lpstr>Mercado Objetivo</vt:lpstr>
      <vt:lpstr>Mercado Objetivo</vt:lpstr>
      <vt:lpstr>Oferta y Demanda</vt:lpstr>
      <vt:lpstr>Objetivos Estratégicos</vt:lpstr>
      <vt:lpstr>ESTRUCTURA ORGANIZACIONAL</vt:lpstr>
      <vt:lpstr>Plan del Consumidor </vt:lpstr>
      <vt:lpstr>Análisis Económico </vt:lpstr>
      <vt:lpstr>Estado de Pérdidas y Ganancias Proyectado </vt:lpstr>
      <vt:lpstr>Proyección de Flujo de Caja </vt:lpstr>
      <vt:lpstr>Flujo de Caja del Accionista </vt:lpstr>
      <vt:lpstr>Balance General Clasificado y Proyectado (1)</vt:lpstr>
      <vt:lpstr>Balance General Clasificado y Proyectado (2)</vt:lpstr>
      <vt:lpstr>Factibilidad Privada</vt:lpstr>
      <vt:lpstr>Plan del Consumidor </vt:lpstr>
      <vt:lpstr>Conclusiones</vt:lpstr>
      <vt:lpstr>Recomendaciones</vt:lpstr>
    </vt:vector>
  </TitlesOfParts>
  <Company>Whatever.com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 demanda Residencial de Servicios de Telefonía Fija en Ecuador</dc:title>
  <dc:subject>Presentación para la sustentación</dc:subject>
  <dc:creator>Franklin Rodríguez P.</dc:creator>
  <cp:keywords>Telecomunicaciones, Estudios de demanda, Sesgo de selección</cp:keywords>
  <cp:lastModifiedBy>Administrador</cp:lastModifiedBy>
  <cp:revision>176</cp:revision>
  <dcterms:created xsi:type="dcterms:W3CDTF">2005-11-22T17:18:19Z</dcterms:created>
  <dcterms:modified xsi:type="dcterms:W3CDTF">2009-12-16T17:28:43Z</dcterms:modified>
  <cp:category>Tesis</cp:category>
</cp:coreProperties>
</file>