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7" r:id="rId2"/>
    <p:sldId id="257" r:id="rId3"/>
    <p:sldId id="276" r:id="rId4"/>
    <p:sldId id="258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79" r:id="rId13"/>
    <p:sldId id="284" r:id="rId14"/>
    <p:sldId id="266" r:id="rId15"/>
    <p:sldId id="267" r:id="rId16"/>
    <p:sldId id="285" r:id="rId17"/>
    <p:sldId id="281" r:id="rId18"/>
    <p:sldId id="269" r:id="rId19"/>
    <p:sldId id="283" r:id="rId20"/>
    <p:sldId id="286" r:id="rId21"/>
    <p:sldId id="270" r:id="rId22"/>
    <p:sldId id="287" r:id="rId23"/>
    <p:sldId id="271" r:id="rId24"/>
    <p:sldId id="273" r:id="rId25"/>
    <p:sldId id="274" r:id="rId26"/>
    <p:sldId id="275" r:id="rId27"/>
    <p:sldId id="288" r:id="rId28"/>
    <p:sldId id="302" r:id="rId29"/>
    <p:sldId id="303" r:id="rId30"/>
    <p:sldId id="305" r:id="rId31"/>
    <p:sldId id="306" r:id="rId32"/>
    <p:sldId id="307" r:id="rId33"/>
    <p:sldId id="304" r:id="rId34"/>
    <p:sldId id="308" r:id="rId35"/>
    <p:sldId id="309" r:id="rId36"/>
    <p:sldId id="310" r:id="rId37"/>
    <p:sldId id="311" r:id="rId38"/>
    <p:sldId id="312" r:id="rId39"/>
    <p:sldId id="313" r:id="rId40"/>
    <p:sldId id="314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379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AFCD57-1915-414E-B833-47291B077EF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03220-5178-4B79-B283-A5223634BC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CD498-2733-4C38-8A68-F8578ABE94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B873BA-4930-4370-A555-127453821F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995FCB-7B50-4976-BC3E-2A64D544D0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D5084-1E41-4F79-A00E-F5A70D9C19A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5DEF-ACDE-498B-BB54-DC2BD566A4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B7937-D104-4FE8-9B8F-17930BA669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6B514-A83D-439D-A468-2A42676D5A6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296E8-A7CB-47DA-ABD6-85B363865A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E3A0-7DDE-49F9-9DFD-41B1A3E3B6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07707-EB0B-48A6-B0C1-2D0542E49E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94E30-3614-4D5B-A4B9-FADEB4D1123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27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7EEA323-72D4-475C-82A1-F85FE5A33B8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700" i="1"/>
              <a:t>“MODELO DE CLUSTER PARA LA INDUSTRIA TILAPERA ECUATORIANA”</a:t>
            </a:r>
            <a:endParaRPr lang="es-ES" sz="4700" i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340225"/>
            <a:ext cx="8353425" cy="1752600"/>
          </a:xfrm>
        </p:spPr>
        <p:txBody>
          <a:bodyPr/>
          <a:lstStyle/>
          <a:p>
            <a:r>
              <a:rPr lang="es-MX" sz="3200"/>
              <a:t>POR:</a:t>
            </a:r>
          </a:p>
          <a:p>
            <a:r>
              <a:rPr lang="es-MX" sz="3200"/>
              <a:t>INGE MELISSA BEHR TACURY</a:t>
            </a:r>
          </a:p>
          <a:p>
            <a:r>
              <a:rPr lang="es-MX" sz="3200"/>
              <a:t>JUAN PABLO MOYANO ANTEPARA</a:t>
            </a:r>
            <a:endParaRPr lang="es-ES" sz="3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Cluster Propuesto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29797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Fomentar la comunicación dentro del grupo de empresas y la fluidez del </a:t>
            </a:r>
            <a:r>
              <a:rPr lang="es-ES" sz="2600" i="1"/>
              <a:t>“feed back”</a:t>
            </a:r>
            <a:r>
              <a:rPr lang="es-ES" sz="2600"/>
              <a:t> 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Establecer programas de mejora continua para los procesos de las empresas productoras y proveedoras.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Fomentar el benchmarking entre las empresas del sector, aumentando la competitividad.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3100" y="1484313"/>
            <a:ext cx="31067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MX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ESPECIFICOS</a:t>
            </a:r>
            <a:endParaRPr lang="es-ES" sz="3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En toda la América Latina el desarrollo del cultivo de la Tilapia fue tradicionalmente muy lento y mal orientado. 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1990, con la implementación de la inducción (reversión) sexual, a través del uso de tecnología y alimentos específicos, se inician programas serios de producción. 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A diferencia de otros países, Ecuador ya era un país acuicultor, especialmente en las provincias El Oro y Guayas.  </a:t>
            </a:r>
          </a:p>
          <a:p>
            <a:pPr algn="just">
              <a:lnSpc>
                <a:spcPct val="80000"/>
              </a:lnSpc>
            </a:pPr>
            <a:endParaRPr lang="es-E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1036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En 1992, apareció el Síndrome de Taura en nuestro país.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1994, miles de hectáreas en piscinas (estanques) quedaron abandonadas, por la Necrosis Infecciosa 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1996, ante la presencia de pestes que afectaban el cultivo de camarón, se generalizan los “Policultivos” de Tilapia y Camarón.</a:t>
            </a:r>
            <a:endParaRPr lang="es-E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0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A pesar de esta información, el año exacto de su introducción al Ecuador y procedencia es desconocido, aunque se sabe que las primeras exportaciones hacia Estados Unidos se realizaron en 1993.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el año 1994, el consumo de la Tilapia en Estados Unidos supera al de la Trucha por primera vez.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el año 1996, el Ecuador comienza a perfilar sus intereses por convertirse en líder en la producción, el procesamiento y la exportación de filetes frescos de Tilapia hacia Estados Unidos.</a:t>
            </a:r>
            <a:endParaRPr lang="es-E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77813"/>
            <a:ext cx="8229600" cy="1139825"/>
          </a:xfrm>
        </p:spPr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Producto de esto, se asocian las siguientes empresas: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lvl="1" algn="just">
              <a:lnSpc>
                <a:spcPct val="80000"/>
              </a:lnSpc>
            </a:pPr>
            <a:r>
              <a:rPr lang="es-MX" sz="2600"/>
              <a:t>AQUA TRADE CORPORATION (Industrial Pesquera Santa Priscila, AQUAMAR e INDUPESCA) de Ecuador, con TROPICAL AQUACULTURE PRODUCTS de Estados Unidos.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MX" sz="2600"/>
              <a:t> 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EMPACADORA NACIONAL (ENACA) de Ecuador con la RAIN FOREST AQUACULTURE (RFA) de Estados Unidos. </a:t>
            </a:r>
            <a:endParaRPr lang="es-E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575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En el año 1998, el Ecuador sufre las duras consecuencias del Fenómeno del Niño, lo que frenó en parte la producción de Tilapia.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el año 1999, inició con el problema de la Mancha Blanca (White Spot) en las camaroneras. 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En el año 2000, la industria camaronera ecuatoriana colapsa. El número de hectáreas de agua productiva abandonadas comenzaron a incrementarse en forma alarmante, empujando la crisis económica del sector a su máximo nivel.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graphicFrame>
        <p:nvGraphicFramePr>
          <p:cNvPr id="47274" name="Group 170"/>
          <p:cNvGraphicFramePr>
            <a:graphicFrameLocks noGrp="1"/>
          </p:cNvGraphicFramePr>
          <p:nvPr>
            <p:ph sz="half" idx="1"/>
          </p:nvPr>
        </p:nvGraphicFramePr>
        <p:xfrm>
          <a:off x="1403350" y="1341438"/>
          <a:ext cx="6192838" cy="4816158"/>
        </p:xfrm>
        <a:graphic>
          <a:graphicData uri="http://schemas.openxmlformats.org/drawingml/2006/table">
            <a:tbl>
              <a:tblPr/>
              <a:tblGrid>
                <a:gridCol w="2063750"/>
                <a:gridCol w="2065338"/>
                <a:gridCol w="2063750"/>
              </a:tblGrid>
              <a:tr h="239713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EXPORTACIONES DE TILAPIA DE ECUADOR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8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DESTINO: ESTADOS UNIDOS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Año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Libras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Dólares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21.731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     32.555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88.499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   157.618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689.458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1.352.720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2.116.647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3.661.375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1.941.708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3.555.292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1.668.547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  2.877.739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4.434.657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10.101.692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7.599.686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22.801.850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11.373.891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32.719.948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15.219.326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41.525.578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21.443.302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57.091.858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22.953.709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65.161.010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2005**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10.070.578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 $    28.814.231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**Actualizado hasta Mayo  / 2005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557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Fuente: Banco Central del Ecuador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Antecedentes</a:t>
            </a:r>
          </a:p>
        </p:txBody>
      </p:sp>
      <p:graphicFrame>
        <p:nvGraphicFramePr>
          <p:cNvPr id="41281" name="Object 321"/>
          <p:cNvGraphicFramePr>
            <a:graphicFrameLocks noChangeAspect="1"/>
          </p:cNvGraphicFramePr>
          <p:nvPr>
            <p:ph sz="half" idx="2"/>
          </p:nvPr>
        </p:nvGraphicFramePr>
        <p:xfrm>
          <a:off x="539750" y="1643063"/>
          <a:ext cx="8280400" cy="4508500"/>
        </p:xfrm>
        <a:graphic>
          <a:graphicData uri="http://schemas.openxmlformats.org/presentationml/2006/ole">
            <p:oleObj spid="_x0000_s41281" name="Gráfico" r:id="rId3" imgW="5667451" imgH="3086100" progId="Excel.Chart.8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28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s-ES"/>
              <a:t>Ventajas del Cluster de Tilapia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La empresa miembro del Cluster se vuelve más eficiente.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Los agentes involucrados vuelven más productivos sus procesos de abastecimientos de insumos.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Los integrantes tienen mayor y mejor acceso a información y tecnología existente en la industria.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Aparece la alternativa de que se creen instituciones de soporte y regulación.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Herramientas que le permite a miembros relacionarse con empresas que participan en varios ámbitos de la industria.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Mecanismo de medición y motivación de sus empresas integrantes.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Se pueden generar productos con valor agregado.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Reducción en los costos de los insumos. </a:t>
            </a:r>
          </a:p>
          <a:p>
            <a:pPr algn="just">
              <a:lnSpc>
                <a:spcPct val="80000"/>
              </a:lnSpc>
            </a:pPr>
            <a:endParaRPr lang="es-MX" sz="260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noFill/>
          <a:ln/>
        </p:spPr>
        <p:txBody>
          <a:bodyPr/>
          <a:lstStyle/>
          <a:p>
            <a:r>
              <a:rPr lang="es-ES"/>
              <a:t>Ventajas del Cluster de Tilapia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400"/>
              <a:t>Durante los últimos años, los países latinoamericanos dedican cada vez más su producción de bienes y servicios a los mercados internacionales.</a:t>
            </a:r>
          </a:p>
          <a:p>
            <a:pPr algn="just">
              <a:lnSpc>
                <a:spcPct val="80000"/>
              </a:lnSpc>
            </a:pPr>
            <a:endParaRPr lang="es-ES" sz="2400"/>
          </a:p>
          <a:p>
            <a:pPr algn="just">
              <a:lnSpc>
                <a:spcPct val="80000"/>
              </a:lnSpc>
            </a:pPr>
            <a:r>
              <a:rPr lang="es-ES" sz="2400"/>
              <a:t>Las PYMES, constituyen un factor clave para el crecimiento de la economía de un país.</a:t>
            </a:r>
          </a:p>
          <a:p>
            <a:pPr algn="just">
              <a:lnSpc>
                <a:spcPct val="80000"/>
              </a:lnSpc>
            </a:pPr>
            <a:endParaRPr lang="es-ES" sz="2400"/>
          </a:p>
          <a:p>
            <a:pPr algn="just">
              <a:lnSpc>
                <a:spcPct val="80000"/>
              </a:lnSpc>
            </a:pPr>
            <a:r>
              <a:rPr lang="es-ES" sz="2400"/>
              <a:t>Poseen una estructura flexible ante condiciones cambiantes.</a:t>
            </a:r>
          </a:p>
          <a:p>
            <a:pPr algn="just">
              <a:lnSpc>
                <a:spcPct val="80000"/>
              </a:lnSpc>
            </a:pPr>
            <a:endParaRPr lang="es-ES" sz="2400"/>
          </a:p>
          <a:p>
            <a:pPr algn="just">
              <a:lnSpc>
                <a:spcPct val="80000"/>
              </a:lnSpc>
            </a:pPr>
            <a:r>
              <a:rPr lang="es-ES" sz="2400"/>
              <a:t>Es necesario que las estrategias adoptadas por las PYMES vayan de la mano con las tendencias globales.</a:t>
            </a:r>
            <a:endParaRPr lang="es-MX" sz="240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Mayor facilidad para controlar los precios.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La calidad del producto puede ser estandarizada.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La integración permite que unas con otras puedan cubrirse los inventarios.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Conocimientos compartidos.</a:t>
            </a:r>
            <a:endParaRPr lang="es-ES" sz="2600"/>
          </a:p>
          <a:p>
            <a:pPr algn="just">
              <a:lnSpc>
                <a:spcPct val="80000"/>
              </a:lnSpc>
            </a:pPr>
            <a:endParaRPr lang="es-MX" sz="260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noFill/>
          <a:ln/>
        </p:spPr>
        <p:txBody>
          <a:bodyPr/>
          <a:lstStyle/>
          <a:p>
            <a:r>
              <a:rPr lang="es-ES"/>
              <a:t>Ventajas del Cluster de Tilapia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Proceso Productivo de la Tilapia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r>
              <a:rPr lang="es-ES"/>
              <a:t>Cadena Productiva</a:t>
            </a:r>
          </a:p>
          <a:p>
            <a:endParaRPr lang="es-ES"/>
          </a:p>
          <a:p>
            <a:endParaRPr lang="es-ES"/>
          </a:p>
        </p:txBody>
      </p:sp>
      <p:sp>
        <p:nvSpPr>
          <p:cNvPr id="17414" name="AutoShape 6"/>
          <p:cNvSpPr>
            <a:spLocks noChangeAspect="1" noChangeArrowheads="1"/>
          </p:cNvSpPr>
          <p:nvPr/>
        </p:nvSpPr>
        <p:spPr bwMode="auto">
          <a:xfrm>
            <a:off x="827088" y="2636838"/>
            <a:ext cx="80232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3825875" y="2809875"/>
            <a:ext cx="2176463" cy="1493838"/>
            <a:chOff x="2410" y="1770"/>
            <a:chExt cx="1371" cy="941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2410" y="1770"/>
              <a:ext cx="1371" cy="941"/>
            </a:xfrm>
            <a:prstGeom prst="homePlate">
              <a:avLst>
                <a:gd name="adj" fmla="val 364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516" y="1976"/>
              <a:ext cx="944" cy="6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b="1">
                  <a:solidFill>
                    <a:srgbClr val="000000"/>
                  </a:solidFill>
                  <a:latin typeface="Century Gothic" pitchFamily="34" charset="0"/>
                </a:rPr>
                <a:t>Piscinas de Cultivo</a:t>
              </a:r>
              <a:endParaRPr lang="es-ES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6492875" y="2811463"/>
            <a:ext cx="2174875" cy="1492250"/>
            <a:chOff x="4090" y="1771"/>
            <a:chExt cx="1370" cy="940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4090" y="1771"/>
              <a:ext cx="1370" cy="940"/>
            </a:xfrm>
            <a:prstGeom prst="homePlate">
              <a:avLst>
                <a:gd name="adj" fmla="val 364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195" y="1976"/>
              <a:ext cx="839" cy="6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b="1">
                  <a:solidFill>
                    <a:srgbClr val="000000"/>
                  </a:solidFill>
                  <a:latin typeface="Century Gothic" pitchFamily="34" charset="0"/>
                </a:rPr>
                <a:t>Plantas de  Proceso</a:t>
              </a:r>
              <a:endParaRPr lang="es-ES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160463" y="2811463"/>
            <a:ext cx="2173287" cy="1492250"/>
            <a:chOff x="731" y="1771"/>
            <a:chExt cx="1369" cy="940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731" y="1771"/>
              <a:ext cx="1369" cy="940"/>
            </a:xfrm>
            <a:prstGeom prst="homePlate">
              <a:avLst>
                <a:gd name="adj" fmla="val 3641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731" y="1976"/>
              <a:ext cx="1048" cy="6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b="1">
                  <a:solidFill>
                    <a:srgbClr val="000000"/>
                  </a:solidFill>
                  <a:latin typeface="Century Gothic" pitchFamily="34" charset="0"/>
                </a:rPr>
                <a:t>Hatchery y Piscinas de Reproducción</a:t>
              </a:r>
              <a:endParaRPr lang="es-ES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116013" y="4724400"/>
            <a:ext cx="46799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Cultivadores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Productores de Balanceado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Reproductores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490913" y="4581525"/>
            <a:ext cx="331311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s-MX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508625" y="4724400"/>
            <a:ext cx="33845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Plantas Procesadoras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MX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Exportadores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22" grpId="0"/>
      <p:bldP spid="174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Proceso Productivo de la Tilapia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4916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7848600" cy="527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Estructura de Costos</a:t>
            </a:r>
          </a:p>
        </p:txBody>
      </p:sp>
      <p:graphicFrame>
        <p:nvGraphicFramePr>
          <p:cNvPr id="18541" name="Group 109"/>
          <p:cNvGraphicFramePr>
            <a:graphicFrameLocks noGrp="1"/>
          </p:cNvGraphicFramePr>
          <p:nvPr>
            <p:ph sz="half" idx="1"/>
          </p:nvPr>
        </p:nvGraphicFramePr>
        <p:xfrm>
          <a:off x="468313" y="1557338"/>
          <a:ext cx="4038600" cy="3709987"/>
        </p:xfrm>
        <a:graphic>
          <a:graphicData uri="http://schemas.openxmlformats.org/drawingml/2006/table">
            <a:tbl>
              <a:tblPr/>
              <a:tblGrid>
                <a:gridCol w="2686050"/>
                <a:gridCol w="1352550"/>
              </a:tblGrid>
              <a:tr h="3714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Etapa de Cultivo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Rubro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Porcentaje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Mano de obra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10%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Redes y mallas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Alimentación de personal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9%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Transporte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Tanquero de transferencia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Balanceado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60%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Combustible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Adquisición de alevines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10%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74" name="Group 142"/>
          <p:cNvGraphicFramePr>
            <a:graphicFrameLocks noGrp="1"/>
          </p:cNvGraphicFramePr>
          <p:nvPr>
            <p:ph sz="half" idx="2"/>
          </p:nvPr>
        </p:nvGraphicFramePr>
        <p:xfrm>
          <a:off x="4787900" y="1557338"/>
          <a:ext cx="4038600" cy="3311525"/>
        </p:xfrm>
        <a:graphic>
          <a:graphicData uri="http://schemas.openxmlformats.org/drawingml/2006/table">
            <a:tbl>
              <a:tblPr/>
              <a:tblGrid>
                <a:gridCol w="2716213"/>
                <a:gridCol w="1322387"/>
              </a:tblGrid>
              <a:tr h="3683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Proceso de Planta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Rubro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Porcentaje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Material de empaque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24%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Mano de obra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45%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Energía Eléctrica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6.5%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Agua Potable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8.5%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Uniformes y equipos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Compras y Suministros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Alimentación personal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Comercialización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0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Ecuador se ha convertido en el primer proveedor latinoamericano de Tilapia de Estados Unidos.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La Tilapia es exportada en cuatro presentaciones: entero congelado, filete congelado, filete fresco y entero fresco. 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La logística juega un papel clave en este sector.  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Controles estrictos de temperatura y luego se realizan las ventas.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Estrategias de Comercialización y Distribución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8229600" cy="4530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Los grandes distribuidores de Estados Unidos tienen sus bodegas en 4 ciudades estratégicas: Boston, Maryland, Miami y Los Angeles.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La Agencia de Carga busca vuelos y destinos estratégicos en cuanto a ubicación y cercanía a las bodegas.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Se le da mucha importancia y se destaca la marca y el logo de la empresa comercializadora.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Integrantes de la Industria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MX" sz="2600"/>
              <a:t>La Industria Tilapera Ecuatoriana no cuenta con instituciones de apoyo directo.</a:t>
            </a:r>
          </a:p>
          <a:p>
            <a:pPr algn="just">
              <a:lnSpc>
                <a:spcPct val="80000"/>
              </a:lnSpc>
            </a:pPr>
            <a:endParaRPr lang="es-MX" sz="2600"/>
          </a:p>
          <a:p>
            <a:pPr algn="just">
              <a:lnSpc>
                <a:spcPct val="80000"/>
              </a:lnSpc>
            </a:pPr>
            <a:r>
              <a:rPr lang="es-MX" sz="2600"/>
              <a:t>Los involucrados en la cadena de valor de la Tilapia son: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MX" sz="2600"/>
          </a:p>
          <a:p>
            <a:pPr lvl="1" algn="just">
              <a:lnSpc>
                <a:spcPct val="80000"/>
              </a:lnSpc>
            </a:pPr>
            <a:r>
              <a:rPr lang="es-MX" sz="2600"/>
              <a:t>Laboratorios (Hatchery).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Piscinas de Cultivo.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Productoras de Alimentos Balanceados.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Plantas Empacadoras o Procesadoras.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Agencias de Carga.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Aerolíneas.</a:t>
            </a:r>
          </a:p>
          <a:p>
            <a:pPr lvl="1" algn="just">
              <a:lnSpc>
                <a:spcPct val="80000"/>
              </a:lnSpc>
            </a:pPr>
            <a:r>
              <a:rPr lang="es-MX" sz="2600"/>
              <a:t>Distribuidores o Comercializadores.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Cadena de Valor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92225"/>
            <a:ext cx="7272337" cy="508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3843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Información Básica: Nombre Comercial, RUC, Dirección, Contacto, Teléfonos, etc.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Información Transaccional: Ventas, Inventarios, Costos, Disponibilidad de Productos, etc. 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endParaRPr lang="es-ES" sz="260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73100" y="1484313"/>
            <a:ext cx="60594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MX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INFORMACION GENERADA</a:t>
            </a:r>
            <a:endParaRPr lang="es-ES" sz="3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TABLAS DE INFORMACION BASICA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Cultivadores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Reproductores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Plantas Procesadoras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Distribuidores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Productores de Balanceado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Agencias de Carga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Aerolíneas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Procedencia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Destinos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73100" y="1484313"/>
            <a:ext cx="60594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DISEÑO DE TABLAS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400"/>
              <a:t>Los desafíos actuales de las PYMES son ajustes de transformación e innovación. </a:t>
            </a:r>
          </a:p>
          <a:p>
            <a:pPr algn="just">
              <a:lnSpc>
                <a:spcPct val="80000"/>
              </a:lnSpc>
            </a:pPr>
            <a:endParaRPr lang="es-ES" sz="2400"/>
          </a:p>
          <a:p>
            <a:pPr algn="just">
              <a:lnSpc>
                <a:spcPct val="80000"/>
              </a:lnSpc>
            </a:pPr>
            <a:r>
              <a:rPr lang="es-ES" sz="2400"/>
              <a:t>La estrategia más viable para enfrentar la competencia en economías abiertas es el esquema de asociatividad representada en un </a:t>
            </a:r>
            <a:r>
              <a:rPr lang="es-ES" sz="2400" i="1"/>
              <a:t>“Modelo de Cluster”</a:t>
            </a:r>
            <a:r>
              <a:rPr lang="es-ES" sz="2400"/>
              <a:t>. </a:t>
            </a:r>
          </a:p>
          <a:p>
            <a:pPr algn="just">
              <a:lnSpc>
                <a:spcPct val="80000"/>
              </a:lnSpc>
            </a:pPr>
            <a:endParaRPr lang="es-MX" sz="2400"/>
          </a:p>
          <a:p>
            <a:pPr algn="just">
              <a:lnSpc>
                <a:spcPct val="80000"/>
              </a:lnSpc>
            </a:pPr>
            <a:r>
              <a:rPr lang="es-ES" sz="2400"/>
              <a:t>La aplicación de Clusters representa una estrategia que permite que las empresas trabajen conjuntamente y logren objetivos que individualmente no pueden conseguir.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TABLAS DE INFORMACION BASICA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Rutas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Frecuencias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Tallas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Productos de Balanceado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Independencia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Normas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Productos de Exportación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73100" y="1484313"/>
            <a:ext cx="60594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DISEÑO DE TABLAS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TABLAS DE INFORMACION TRANSACCIONAL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Entrega a Cultivadores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Entrega a Plantas Procesadoras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Entrega a Distribuidores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Productos Exportados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Vuelos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73100" y="1484313"/>
            <a:ext cx="60594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DISEÑO DE TABLAS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TABLAS DE INFORMACION DESCRIPTIVA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Tecnología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Cadena de Frío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Norma de las Plantas Procesadoras</a:t>
            </a:r>
          </a:p>
          <a:p>
            <a:pPr algn="just">
              <a:lnSpc>
                <a:spcPct val="80000"/>
              </a:lnSpc>
            </a:pPr>
            <a:r>
              <a:rPr lang="es-ES" sz="2600"/>
              <a:t>Tabla de Productos de los Productores de Balanceado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73100" y="1484313"/>
            <a:ext cx="60594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DISEÑO DE TABLAS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INGRESOS</a:t>
            </a:r>
          </a:p>
          <a:p>
            <a:pPr algn="just">
              <a:lnSpc>
                <a:spcPct val="80000"/>
              </a:lnSpc>
            </a:pPr>
            <a:endParaRPr lang="es-ES" sz="260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73100" y="1484313"/>
            <a:ext cx="6707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FACTIBILIDAD</a:t>
            </a:r>
          </a:p>
        </p:txBody>
      </p:sp>
      <p:graphicFrame>
        <p:nvGraphicFramePr>
          <p:cNvPr id="75997" name="Group 221"/>
          <p:cNvGraphicFramePr>
            <a:graphicFrameLocks noGrp="1"/>
          </p:cNvGraphicFramePr>
          <p:nvPr/>
        </p:nvGraphicFramePr>
        <p:xfrm>
          <a:off x="1763713" y="2997200"/>
          <a:ext cx="5527675" cy="2822575"/>
        </p:xfrm>
        <a:graphic>
          <a:graphicData uri="http://schemas.openxmlformats.org/drawingml/2006/table">
            <a:tbl>
              <a:tblPr/>
              <a:tblGrid>
                <a:gridCol w="360362"/>
                <a:gridCol w="1944688"/>
                <a:gridCol w="1008062"/>
                <a:gridCol w="1008063"/>
                <a:gridCol w="12065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SOCIO DEL CLUSTER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CANTIDAD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CUOTA MENSUAL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ANUAL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EXPORTADORES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300,00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18.000,00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AGENCIAS DE CARGA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25,00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  900,00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AEROLINEAS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25,00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2.700,00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PRODUCTORES DE BALANCEADO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25,00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1.200,00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CULTIVADORES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25,00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1.200,00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REPRODUCTORES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25,00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   0,00  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REGULADORES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      0,00  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   0,00  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$   24.000,00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5989" name="Rectangle 213"/>
          <p:cNvSpPr>
            <a:spLocks noChangeArrowheads="1"/>
          </p:cNvSpPr>
          <p:nvPr/>
        </p:nvSpPr>
        <p:spPr bwMode="auto">
          <a:xfrm>
            <a:off x="0" y="502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600" b="1"/>
              <a:t>EGRESOS</a:t>
            </a:r>
          </a:p>
          <a:p>
            <a:pPr algn="just">
              <a:lnSpc>
                <a:spcPct val="80000"/>
              </a:lnSpc>
            </a:pPr>
            <a:r>
              <a:rPr lang="es-ES" sz="2600" b="1" i="1"/>
              <a:t>INVERSION INICIAL</a:t>
            </a:r>
          </a:p>
          <a:p>
            <a:pPr algn="just">
              <a:lnSpc>
                <a:spcPct val="80000"/>
              </a:lnSpc>
            </a:pPr>
            <a:endParaRPr lang="es-ES" sz="2600" i="1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73100" y="1484313"/>
            <a:ext cx="6707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FACTIBILIDAD</a:t>
            </a:r>
          </a:p>
        </p:txBody>
      </p:sp>
      <p:sp>
        <p:nvSpPr>
          <p:cNvPr id="76867" name="Rectangle 67"/>
          <p:cNvSpPr>
            <a:spLocks noChangeArrowheads="1"/>
          </p:cNvSpPr>
          <p:nvPr/>
        </p:nvSpPr>
        <p:spPr bwMode="auto">
          <a:xfrm>
            <a:off x="0" y="502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graphicFrame>
        <p:nvGraphicFramePr>
          <p:cNvPr id="76994" name="Group 194"/>
          <p:cNvGraphicFramePr>
            <a:graphicFrameLocks noGrp="1"/>
          </p:cNvGraphicFramePr>
          <p:nvPr/>
        </p:nvGraphicFramePr>
        <p:xfrm>
          <a:off x="1835150" y="3429000"/>
          <a:ext cx="5486400" cy="2674938"/>
        </p:xfrm>
        <a:graphic>
          <a:graphicData uri="http://schemas.openxmlformats.org/drawingml/2006/table">
            <a:tbl>
              <a:tblPr/>
              <a:tblGrid>
                <a:gridCol w="658813"/>
                <a:gridCol w="1790700"/>
                <a:gridCol w="1570037"/>
                <a:gridCol w="146685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DETALLE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OBSERVACIONES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COMPUTADOR CENTRAL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SERVIDOR WEB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3.000,00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COMPUTADORAS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 USO DEL PERSONAL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1.500,00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INSTALACION INTERNET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INTERNET DEDICADO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150,00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DISEÑO DE SITIO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2.000,00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INVERSION INICIAL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6.650,00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6991" name="Rectangle 191"/>
          <p:cNvSpPr>
            <a:spLocks noChangeArrowheads="1"/>
          </p:cNvSpPr>
          <p:nvPr/>
        </p:nvSpPr>
        <p:spPr bwMode="auto">
          <a:xfrm>
            <a:off x="0" y="476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73100" y="1484313"/>
            <a:ext cx="6707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FACTIBILIDAD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502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0" y="476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graphicFrame>
        <p:nvGraphicFramePr>
          <p:cNvPr id="77976" name="Group 152"/>
          <p:cNvGraphicFramePr>
            <a:graphicFrameLocks noGrp="1"/>
          </p:cNvGraphicFramePr>
          <p:nvPr>
            <p:ph sz="half" idx="2"/>
          </p:nvPr>
        </p:nvGraphicFramePr>
        <p:xfrm>
          <a:off x="395288" y="3213100"/>
          <a:ext cx="8569325" cy="3008313"/>
        </p:xfrm>
        <a:graphic>
          <a:graphicData uri="http://schemas.openxmlformats.org/drawingml/2006/table">
            <a:tbl>
              <a:tblPr/>
              <a:tblGrid>
                <a:gridCol w="1049337"/>
                <a:gridCol w="2262188"/>
                <a:gridCol w="3817937"/>
                <a:gridCol w="1439863"/>
              </a:tblGrid>
              <a:tr h="171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PUESTO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FUNCIONES GENERALES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SUELDO MENSUAL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SECRETARIA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Coordinar el envío y/o actualización de la información de negocios que se presentará en el sitio web, con cada uno de los afiliados del cluster.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200,00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WEBMASTER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Actualizar la información enviada por los afiliados del Cluster de Tilapia en el sitio web.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Rediseñar el sitio, de acuerdo a las nuevas tendencias informáticas y soluciones de Tecnología Informática.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350,00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ADMINISTRADOR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Ser el responsable del correcto funcionamiento y disposición de la información en el cluster.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   600,00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SUELDOS MENSUALES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      1.150,00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7974" name="Rectangle 150"/>
          <p:cNvSpPr>
            <a:spLocks noChangeArrowheads="1"/>
          </p:cNvSpPr>
          <p:nvPr/>
        </p:nvSpPr>
        <p:spPr bwMode="auto">
          <a:xfrm>
            <a:off x="457200" y="2249488"/>
            <a:ext cx="8507413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EGRESOS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ES" sz="2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NOMINA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s-ES" sz="2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7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73100" y="1484313"/>
            <a:ext cx="6707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FACTIBILIDAD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502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476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sp>
        <p:nvSpPr>
          <p:cNvPr id="82980" name="Rectangle 36"/>
          <p:cNvSpPr>
            <a:spLocks noChangeArrowheads="1"/>
          </p:cNvSpPr>
          <p:nvPr/>
        </p:nvSpPr>
        <p:spPr bwMode="auto">
          <a:xfrm>
            <a:off x="457200" y="2249488"/>
            <a:ext cx="8507413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FLUJO DE CAJA</a:t>
            </a:r>
            <a:endParaRPr lang="es-ES" sz="26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s-ES" sz="2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4324" name="Picture 13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2708275"/>
            <a:ext cx="8907462" cy="3695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4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4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Desarrollo del Cluster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73100" y="1484313"/>
            <a:ext cx="6707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SENSIBILIDAD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502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476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57200" y="2249488"/>
            <a:ext cx="8507413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CRYSTAL BALL</a:t>
            </a:r>
            <a:endParaRPr lang="es-ES" sz="26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s-ES" sz="2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708275"/>
            <a:ext cx="7561262" cy="3840163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El sector Tilapero Ecuatoriano se encuentra aún en crecimiento, por lo que es prioritario que se conformen organismos de desarrollo.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El Modelo de Cluster Propuesto permitirá que los involucrados desarrollen estrategias competitivas en conjunto.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Las empresas integrantes del Cluster gozarán de capacitación continua.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endParaRPr lang="es-E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Definición de Cluster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400"/>
              <a:t>Mecanismo de cooperación entre varias empresas, donde cada una, manteniendo su independencia jurídica y autonomía administrativa, acepta voluntariamente el ser parte de un esfuerzo conjunto con las otras empresas para lograr objetivos comunes.</a:t>
            </a:r>
          </a:p>
          <a:p>
            <a:pPr algn="just">
              <a:lnSpc>
                <a:spcPct val="90000"/>
              </a:lnSpc>
            </a:pPr>
            <a:endParaRPr lang="es-MX" sz="2400"/>
          </a:p>
          <a:p>
            <a:pPr algn="just">
              <a:lnSpc>
                <a:spcPct val="90000"/>
              </a:lnSpc>
            </a:pPr>
            <a:r>
              <a:rPr lang="es-ES" sz="2400"/>
              <a:t>El Cluster es una concentración sectorial y/o geográfica de empresas que se desempeñan en las mismas actividades o en actividades estrechamente relacionadas, con la posibilidad de llevar a cabo una acción conjunta en búsqueda de eficiencia colectiva.</a:t>
            </a:r>
          </a:p>
          <a:p>
            <a:pPr algn="just">
              <a:lnSpc>
                <a:spcPct val="90000"/>
              </a:lnSpc>
            </a:pPr>
            <a:endParaRPr lang="es-E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507413" cy="3843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Una vez implementado el Cluster, la información generada servirá para retro alimentar al sector.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El VAN calculado mediante los diferentes escenarios tiene una probabilidad de ser positivo más del 80% de las veces.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Agentes Económicos Integrantes del Cluster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1800"/>
            <a:ext cx="8229600" cy="2951163"/>
          </a:xfrm>
        </p:spPr>
        <p:txBody>
          <a:bodyPr/>
          <a:lstStyle/>
          <a:p>
            <a:r>
              <a:rPr lang="es-ES"/>
              <a:t>Empresas Privadas</a:t>
            </a:r>
          </a:p>
          <a:p>
            <a:r>
              <a:rPr lang="es-ES"/>
              <a:t>Proveedores de Infraestructura</a:t>
            </a:r>
          </a:p>
          <a:p>
            <a:r>
              <a:rPr lang="es-ES"/>
              <a:t>Cuerpos Colectivos Empresariales</a:t>
            </a:r>
          </a:p>
          <a:p>
            <a:r>
              <a:rPr lang="es-ES"/>
              <a:t>Gobierno</a:t>
            </a:r>
          </a:p>
          <a:p>
            <a:r>
              <a:rPr lang="es-ES"/>
              <a:t>Universidades</a:t>
            </a:r>
          </a:p>
          <a:p>
            <a:r>
              <a:rPr lang="es-ES"/>
              <a:t>Reguladores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Características del Cluster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400"/>
              <a:t>Se conforman alrededor de clientes y usos finales, enfocando las necesidades de los clientes.</a:t>
            </a:r>
          </a:p>
          <a:p>
            <a:pPr algn="just">
              <a:lnSpc>
                <a:spcPct val="90000"/>
              </a:lnSpc>
            </a:pPr>
            <a:endParaRPr lang="es-ES" sz="2400"/>
          </a:p>
          <a:p>
            <a:pPr algn="just">
              <a:lnSpc>
                <a:spcPct val="90000"/>
              </a:lnSpc>
            </a:pPr>
            <a:r>
              <a:rPr lang="es-ES" sz="2400"/>
              <a:t>Crean mercados más eficientes y menores costos transaccionales (costos de búsqueda).</a:t>
            </a:r>
          </a:p>
          <a:p>
            <a:pPr algn="just">
              <a:lnSpc>
                <a:spcPct val="90000"/>
              </a:lnSpc>
            </a:pPr>
            <a:endParaRPr lang="es-ES" sz="2400"/>
          </a:p>
          <a:p>
            <a:pPr algn="just">
              <a:lnSpc>
                <a:spcPct val="90000"/>
              </a:lnSpc>
            </a:pPr>
            <a:r>
              <a:rPr lang="es-ES" sz="2400"/>
              <a:t>Son Centros de Innovación.</a:t>
            </a:r>
          </a:p>
          <a:p>
            <a:pPr algn="just">
              <a:lnSpc>
                <a:spcPct val="90000"/>
              </a:lnSpc>
            </a:pPr>
            <a:endParaRPr lang="es-ES" sz="2400"/>
          </a:p>
          <a:p>
            <a:pPr algn="just">
              <a:lnSpc>
                <a:spcPct val="90000"/>
              </a:lnSpc>
            </a:pPr>
            <a:r>
              <a:rPr lang="es-ES" sz="2400"/>
              <a:t>Confianza mutua entre los agentes integrantes, de manera que se logre una cooperación intensa y se optimicen las herramientas de Tecnología de Información (TI) implementadas.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Ventajas del Cluster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/>
              <a:t>Acceso a Empleados y Proveedores.</a:t>
            </a:r>
          </a:p>
          <a:p>
            <a:pPr algn="just"/>
            <a:r>
              <a:rPr lang="es-ES"/>
              <a:t>Acceso a Información Especializada.</a:t>
            </a:r>
          </a:p>
          <a:p>
            <a:pPr algn="just"/>
            <a:r>
              <a:rPr lang="es-ES"/>
              <a:t>Actividades Complementarias (I&amp;D).</a:t>
            </a:r>
          </a:p>
          <a:p>
            <a:pPr algn="just"/>
            <a:r>
              <a:rPr lang="es-ES"/>
              <a:t>Acceso a Instituciones y Bienes Públicos.</a:t>
            </a:r>
          </a:p>
          <a:p>
            <a:pPr algn="just"/>
            <a:r>
              <a:rPr lang="es-ES"/>
              <a:t>Motivación y Mejores Mediciones.</a:t>
            </a:r>
          </a:p>
          <a:p>
            <a:pPr algn="just"/>
            <a:r>
              <a:rPr lang="es-ES"/>
              <a:t>Innovación.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Cluster Propuesto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5025"/>
            <a:ext cx="8229600" cy="4276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3000"/>
              <a:t>Aumentar la productividad de las empresas y de la industria.</a:t>
            </a:r>
          </a:p>
          <a:p>
            <a:pPr algn="just">
              <a:lnSpc>
                <a:spcPct val="90000"/>
              </a:lnSpc>
            </a:pPr>
            <a:endParaRPr lang="es-ES" sz="3000"/>
          </a:p>
          <a:p>
            <a:pPr algn="just">
              <a:lnSpc>
                <a:spcPct val="90000"/>
              </a:lnSpc>
            </a:pPr>
            <a:r>
              <a:rPr lang="es-ES" sz="3000"/>
              <a:t>Mejorar la capacidad de innovación de las empresas, por lo  tanto, aumentar su productividad.</a:t>
            </a:r>
          </a:p>
          <a:p>
            <a:pPr algn="just">
              <a:lnSpc>
                <a:spcPct val="90000"/>
              </a:lnSpc>
            </a:pPr>
            <a:endParaRPr lang="es-ES" sz="3000"/>
          </a:p>
          <a:p>
            <a:pPr algn="just">
              <a:lnSpc>
                <a:spcPct val="90000"/>
              </a:lnSpc>
            </a:pPr>
            <a:r>
              <a:rPr lang="es-ES" sz="3000"/>
              <a:t>Estimular la formación de nuevas empresas competitivas.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73100" y="1484313"/>
            <a:ext cx="27463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MX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GENERALES</a:t>
            </a:r>
            <a:endParaRPr lang="es-ES" sz="3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Cluster Propuesto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3843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/>
              <a:t>Identificar necesidades comunes.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Lograr acuerdos de cooperación con los organismos del sector. 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Registrar  información de procesos, materiales y diseños técnicos.</a:t>
            </a:r>
          </a:p>
          <a:p>
            <a:pPr algn="just">
              <a:lnSpc>
                <a:spcPct val="80000"/>
              </a:lnSpc>
            </a:pPr>
            <a:endParaRPr lang="es-ES" sz="2600"/>
          </a:p>
          <a:p>
            <a:pPr algn="just">
              <a:lnSpc>
                <a:spcPct val="80000"/>
              </a:lnSpc>
            </a:pPr>
            <a:r>
              <a:rPr lang="es-ES" sz="2600"/>
              <a:t>Fortalecer el uso de la Tecnología de Información (TI) dentro del grupo de empresas agrupadas.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73100" y="1484313"/>
            <a:ext cx="31067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MX" sz="3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ESPECIFICOS</a:t>
            </a:r>
            <a:endParaRPr lang="es-ES" sz="3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427</TotalTime>
  <Words>1864</Words>
  <Application>Microsoft PowerPoint</Application>
  <PresentationFormat>Presentación en pantalla (4:3)</PresentationFormat>
  <Paragraphs>402</Paragraphs>
  <Slides>40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Century Gothic</vt:lpstr>
      <vt:lpstr>Acantilado</vt:lpstr>
      <vt:lpstr>Gráfico de Microsoft Office Excel</vt:lpstr>
      <vt:lpstr>“MODELO DE CLUSTER PARA LA INDUSTRIA TILAPERA ECUATORIANA”</vt:lpstr>
      <vt:lpstr>Introducción</vt:lpstr>
      <vt:lpstr>Introducción</vt:lpstr>
      <vt:lpstr>Definición de Cluster</vt:lpstr>
      <vt:lpstr>Agentes Económicos Integrantes del Cluster</vt:lpstr>
      <vt:lpstr>Características del Cluster</vt:lpstr>
      <vt:lpstr>Ventajas del Cluster</vt:lpstr>
      <vt:lpstr>Objetivos del Cluster Propuesto</vt:lpstr>
      <vt:lpstr>Objetivos del Cluster Propuesto</vt:lpstr>
      <vt:lpstr>Objetivos del Cluster Propuesto</vt:lpstr>
      <vt:lpstr>Antecedentes</vt:lpstr>
      <vt:lpstr>Antecedentes</vt:lpstr>
      <vt:lpstr>Antecedentes</vt:lpstr>
      <vt:lpstr>Antecedentes</vt:lpstr>
      <vt:lpstr>Antecedentes</vt:lpstr>
      <vt:lpstr>Antecedentes</vt:lpstr>
      <vt:lpstr>Antecedentes</vt:lpstr>
      <vt:lpstr>Ventajas del Cluster de Tilapia</vt:lpstr>
      <vt:lpstr>Ventajas del Cluster de Tilapia</vt:lpstr>
      <vt:lpstr>Ventajas del Cluster de Tilapia</vt:lpstr>
      <vt:lpstr>Proceso Productivo de la Tilapia</vt:lpstr>
      <vt:lpstr>Proceso Productivo de la Tilapia</vt:lpstr>
      <vt:lpstr>Estructura de Costos</vt:lpstr>
      <vt:lpstr>Comercialización</vt:lpstr>
      <vt:lpstr>Estrategias de Comercialización y Distribución</vt:lpstr>
      <vt:lpstr>Integrantes de la Industria</vt:lpstr>
      <vt:lpstr>Cadena de Valor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Desarrollo del Cluster</vt:lpstr>
      <vt:lpstr>CONCLUSIONES</vt:lpstr>
      <vt:lpstr>CONCLUSIONES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 Inge Behr</dc:creator>
  <cp:lastModifiedBy>Administrador</cp:lastModifiedBy>
  <cp:revision>22</cp:revision>
  <dcterms:created xsi:type="dcterms:W3CDTF">2006-05-28T01:06:13Z</dcterms:created>
  <dcterms:modified xsi:type="dcterms:W3CDTF">2009-12-14T16:43:29Z</dcterms:modified>
</cp:coreProperties>
</file>