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84" r:id="rId29"/>
    <p:sldId id="385" r:id="rId30"/>
    <p:sldId id="386" r:id="rId31"/>
    <p:sldId id="387" r:id="rId32"/>
    <p:sldId id="350" r:id="rId33"/>
    <p:sldId id="352" r:id="rId34"/>
    <p:sldId id="353" r:id="rId35"/>
    <p:sldId id="355" r:id="rId36"/>
    <p:sldId id="258" r:id="rId37"/>
    <p:sldId id="259" r:id="rId38"/>
    <p:sldId id="263" r:id="rId39"/>
    <p:sldId id="264" r:id="rId40"/>
    <p:sldId id="262" r:id="rId41"/>
    <p:sldId id="265" r:id="rId42"/>
    <p:sldId id="267" r:id="rId43"/>
    <p:sldId id="268" r:id="rId44"/>
    <p:sldId id="269" r:id="rId45"/>
    <p:sldId id="270" r:id="rId46"/>
    <p:sldId id="273" r:id="rId47"/>
    <p:sldId id="274" r:id="rId48"/>
    <p:sldId id="275" r:id="rId49"/>
    <p:sldId id="276" r:id="rId50"/>
    <p:sldId id="277" r:id="rId51"/>
    <p:sldId id="278" r:id="rId52"/>
    <p:sldId id="279" r:id="rId53"/>
    <p:sldId id="280" r:id="rId54"/>
    <p:sldId id="281" r:id="rId55"/>
    <p:sldId id="285" r:id="rId56"/>
    <p:sldId id="287" r:id="rId57"/>
    <p:sldId id="288" r:id="rId58"/>
    <p:sldId id="289" r:id="rId59"/>
    <p:sldId id="286" r:id="rId60"/>
    <p:sldId id="291" r:id="rId61"/>
    <p:sldId id="294" r:id="rId62"/>
    <p:sldId id="295" r:id="rId63"/>
    <p:sldId id="297" r:id="rId64"/>
    <p:sldId id="300" r:id="rId65"/>
    <p:sldId id="302" r:id="rId66"/>
    <p:sldId id="303" r:id="rId67"/>
    <p:sldId id="304" r:id="rId68"/>
    <p:sldId id="305" r:id="rId69"/>
    <p:sldId id="306" r:id="rId70"/>
    <p:sldId id="307" r:id="rId71"/>
    <p:sldId id="356" r:id="rId72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2B2B2"/>
    <a:srgbClr val="FFFFFF"/>
    <a:srgbClr val="CCFF33"/>
    <a:srgbClr val="FF7C80"/>
    <a:srgbClr val="FF9900"/>
    <a:srgbClr val="FF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342" autoAdjust="0"/>
    <p:restoredTop sz="94737" autoAdjust="0"/>
  </p:normalViewPr>
  <p:slideViewPr>
    <p:cSldViewPr>
      <p:cViewPr>
        <p:scale>
          <a:sx n="45" d="100"/>
          <a:sy n="45" d="100"/>
        </p:scale>
        <p:origin x="-15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image" Target="../media/image47.png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34739-BEA3-460B-8D84-49C99CEC177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05876-7A51-4F60-AAD2-A23CA2BA84D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832B6-756D-48D0-83B8-DC1C89C24C9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0109BE6-467F-4964-9712-A3CC71A92FA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66B193E-3654-488C-A76A-E822B98C6F4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8F491F2-37DB-49CA-AB8C-1B564FB538F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F6D4A7-1D11-43F3-9634-2E44B8BF0E2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676AB05-1976-4EEC-97CC-D9B632325D7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5056-D1ED-4EE2-861B-B4D201B9322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2FF02-CE15-4F1C-9B53-1567A51D1AB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4B1D8-BCB6-4D90-968A-3AF99F4246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7F72A-1991-47EF-AF2A-9CFEDD57312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A5A3AF-BD58-4FDA-A2E4-7F5D4238E6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8E795-5535-4AA6-962F-5CA0B63F9DE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23E36-AA7A-4D8C-8F97-3B86241C8E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F50CB-A9DD-48AF-A15D-20B9C8E97D3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A21C0F5-27D0-49E9-A11B-6B459156F7DD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3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Hoja_de_c_lculo_de_Microsoft_Office_Excel_97-20034.xls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8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Relationship Id="rId5" Type="http://schemas.openxmlformats.org/officeDocument/2006/relationships/hyperlink" Target="Encuesta%20Tipos%20de%20viviendas.doc" TargetMode="External"/><Relationship Id="rId4" Type="http://schemas.openxmlformats.org/officeDocument/2006/relationships/oleObject" Target="../embeddings/Hoja_de_c_lculo_de_Microsoft_Office_Excel_97-200310.xls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3.doc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Documento_de_Microsoft_Office_Word_97-200314.doc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Proyeccion%20de%20Ingresos.doc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Hoja_de_c_lculo_de_Microsoft_Office_Excel_97-200318.xls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9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hyperlink" Target="Valor%20de%20salvamento.doc" TargetMode="External"/><Relationship Id="rId4" Type="http://schemas.openxmlformats.org/officeDocument/2006/relationships/hyperlink" Target="Capital%20trabajo%20financiado.doc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0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Gr_fico_de_Microsoft_Office_Excel21.xls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22.doc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Gr_fico_de_Microsoft_Office_Excel23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Hoja_de_c_lculo_de_Microsoft_Office_Excel_97-200324.xls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5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8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6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5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7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6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8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7.v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39825"/>
          </a:xfrm>
        </p:spPr>
        <p:txBody>
          <a:bodyPr/>
          <a:lstStyle/>
          <a:p>
            <a:r>
              <a:rPr lang="es-ES" b="1">
                <a:solidFill>
                  <a:schemeClr val="tx1"/>
                </a:solidFill>
              </a:rPr>
              <a:t>ESCUELA SUPERIOR POLITÉCNICA DEL LITORAL</a:t>
            </a:r>
            <a:r>
              <a:rPr lang="es-ES" sz="4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0" y="2752725"/>
            <a:ext cx="7392988" cy="4105275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s-ES" sz="3600">
              <a:solidFill>
                <a:srgbClr val="FFFFFF"/>
              </a:solidFill>
            </a:endParaRPr>
          </a:p>
          <a:p>
            <a:pPr marL="0" indent="0" algn="ctr">
              <a:buFontTx/>
              <a:buNone/>
            </a:pPr>
            <a:r>
              <a:rPr lang="es-ES" sz="3600">
                <a:solidFill>
                  <a:srgbClr val="FFFFFF"/>
                </a:solidFill>
              </a:rPr>
              <a:t>FACULTAD DE CIENCIAS HUMANÍSTICAS Y ECONÓMICAS</a:t>
            </a:r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403350" y="2420938"/>
            <a:ext cx="705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341438"/>
            <a:ext cx="4392613" cy="1139825"/>
          </a:xfrm>
        </p:spPr>
        <p:txBody>
          <a:bodyPr/>
          <a:lstStyle/>
          <a:p>
            <a:r>
              <a:rPr lang="es-ES" sz="3000">
                <a:solidFill>
                  <a:schemeClr val="tx1"/>
                </a:solidFill>
              </a:rPr>
              <a:t>NEGOCIO PRINCIPAL </a:t>
            </a:r>
            <a:br>
              <a:rPr lang="es-ES" sz="3000">
                <a:solidFill>
                  <a:schemeClr val="tx1"/>
                </a:solidFill>
              </a:rPr>
            </a:br>
            <a:endParaRPr lang="es-ES" sz="3000">
              <a:solidFill>
                <a:schemeClr val="tx1"/>
              </a:solidFill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1116013" y="2492375"/>
          <a:ext cx="7561262" cy="4105275"/>
        </p:xfrm>
        <a:graphic>
          <a:graphicData uri="http://schemas.openxmlformats.org/presentationml/2006/ole">
            <p:oleObj spid="_x0000_s159748" name="Imagen de mapa de bits" r:id="rId3" imgW="4877481" imgH="2104762" progId="Paint.Picture">
              <p:embed/>
            </p:oleObj>
          </a:graphicData>
        </a:graphic>
      </p:graphicFrame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0" y="2486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8050"/>
            <a:ext cx="10693400" cy="1139825"/>
          </a:xfrm>
        </p:spPr>
        <p:txBody>
          <a:bodyPr/>
          <a:lstStyle/>
          <a:p>
            <a:pPr marL="838200" indent="-838200" algn="l"/>
            <a:r>
              <a:rPr lang="es-ES" sz="3000">
                <a:solidFill>
                  <a:schemeClr val="tx1"/>
                </a:solidFill>
              </a:rPr>
              <a:t>ANÁLISIS DEL MERCADO INMOBILIARIO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>
            <p:ph idx="1"/>
          </p:nvPr>
        </p:nvGraphicFramePr>
        <p:xfrm>
          <a:off x="179388" y="1844675"/>
          <a:ext cx="8964612" cy="4619625"/>
        </p:xfrm>
        <a:graphic>
          <a:graphicData uri="http://schemas.openxmlformats.org/drawingml/2006/table">
            <a:tbl>
              <a:tblPr/>
              <a:tblGrid>
                <a:gridCol w="1655762"/>
                <a:gridCol w="1657350"/>
                <a:gridCol w="1439863"/>
                <a:gridCol w="1252537"/>
                <a:gridCol w="1390650"/>
                <a:gridCol w="1568450"/>
              </a:tblGrid>
              <a:tr h="1260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URBANIZACIÓN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FASE DE CONSTRUCCIÓN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TIEMPO DE CONSTRUIDA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 VIVIENDAS  POR CDLA.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NRO. VIVIENDAS VENDIDAS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PORCENTAJE VIVIENDAS VENDIDAS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Villa del mar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 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228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99%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San Marino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 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San Martino I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 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77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Villa Marina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1ra y 2da etapa de 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  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344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Ciudad Punta Carnero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1ra etapa de 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 1 ½  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450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Las Arenas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1ra etapa de 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 ½  años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75%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Carnero de Mar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1ra etapa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 meses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33%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ext Box 2"/>
          <p:cNvSpPr txBox="1">
            <a:spLocks noChangeArrowheads="1"/>
          </p:cNvSpPr>
          <p:nvPr/>
        </p:nvSpPr>
        <p:spPr bwMode="auto">
          <a:xfrm>
            <a:off x="-180975" y="1268413"/>
            <a:ext cx="9324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000" b="1"/>
              <a:t>PROCEDENCIA DE CLIENTES Y MOTIVO DE COMPRA</a:t>
            </a:r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  <p:graphicFrame>
        <p:nvGraphicFramePr>
          <p:cNvPr id="161796" name="Object 4"/>
          <p:cNvGraphicFramePr>
            <a:graphicFrameLocks noChangeAspect="1"/>
          </p:cNvGraphicFramePr>
          <p:nvPr>
            <p:ph/>
          </p:nvPr>
        </p:nvGraphicFramePr>
        <p:xfrm>
          <a:off x="1042988" y="2492375"/>
          <a:ext cx="7154862" cy="3773488"/>
        </p:xfrm>
        <a:graphic>
          <a:graphicData uri="http://schemas.openxmlformats.org/presentationml/2006/ole">
            <p:oleObj spid="_x0000_s161796" name="Documento" r:id="rId3" imgW="5994643" imgH="377655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12875"/>
            <a:ext cx="2881313" cy="1139825"/>
          </a:xfrm>
        </p:spPr>
        <p:txBody>
          <a:bodyPr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MISIÓN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743200"/>
            <a:ext cx="7543800" cy="4114800"/>
          </a:xfrm>
        </p:spPr>
        <p:txBody>
          <a:bodyPr/>
          <a:lstStyle/>
          <a:p>
            <a:pPr>
              <a:buClr>
                <a:srgbClr val="CC6600"/>
              </a:buClr>
            </a:pPr>
            <a:r>
              <a:rPr lang="es-ES" sz="2800">
                <a:solidFill>
                  <a:schemeClr val="bg1"/>
                </a:solidFill>
              </a:rPr>
              <a:t>Brindar un lugar confortable y seguro donde las personas puedan disfrutar el tiempo libre durante todo el año, con características ideales para la distracción y el descanso</a:t>
            </a:r>
            <a:r>
              <a:rPr lang="es-ES" sz="360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412875"/>
            <a:ext cx="2233613" cy="1116013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VISIÓN 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81300"/>
            <a:ext cx="8229600" cy="3673475"/>
          </a:xfrm>
        </p:spPr>
        <p:txBody>
          <a:bodyPr/>
          <a:lstStyle/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Que todas las personas puedan acceder a una vivienda al pie del mar, saliendo de la rutina diaria y del ambiente agitado de la ciudad, además de gozar de comodidad y seguridad.</a:t>
            </a: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25538"/>
            <a:ext cx="6624637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DETERMINACIÓN DE LA OFERTA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2636838"/>
            <a:ext cx="7543800" cy="4876800"/>
          </a:xfrm>
        </p:spPr>
        <p:txBody>
          <a:bodyPr/>
          <a:lstStyle/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Oferta Existente: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Conjunto Residencial Villa del Mar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Urbanización Ciudad Punta Carnero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Conjunto Residencial Carnero de Mar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Urbanización Las Arenas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Urbanización Villa Marina</a:t>
            </a:r>
          </a:p>
        </p:txBody>
      </p:sp>
      <p:sp>
        <p:nvSpPr>
          <p:cNvPr id="16486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341438"/>
            <a:ext cx="5580063" cy="1139825"/>
          </a:xfrm>
        </p:spPr>
        <p:txBody>
          <a:bodyPr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ANÁLISIS DE LA DEMANDA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636838"/>
            <a:ext cx="8229600" cy="4530725"/>
          </a:xfrm>
        </p:spPr>
        <p:txBody>
          <a:bodyPr/>
          <a:lstStyle/>
          <a:p>
            <a:pPr>
              <a:buFontTx/>
              <a:buNone/>
            </a:pPr>
            <a:r>
              <a:rPr lang="es-ES" sz="2800">
                <a:solidFill>
                  <a:schemeClr val="bg1"/>
                </a:solidFill>
              </a:rPr>
              <a:t>Determinación de la Muestra</a:t>
            </a:r>
            <a:r>
              <a:rPr lang="es-ES">
                <a:solidFill>
                  <a:schemeClr val="bg1"/>
                </a:solidFill>
              </a:rPr>
              <a:t>:</a:t>
            </a:r>
          </a:p>
          <a:p>
            <a:pPr>
              <a:buFontTx/>
              <a:buNone/>
            </a:pPr>
            <a:endParaRPr lang="es-ES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s-ES">
              <a:solidFill>
                <a:schemeClr val="bg1"/>
              </a:solidFill>
            </a:endParaRPr>
          </a:p>
        </p:txBody>
      </p:sp>
      <p:sp>
        <p:nvSpPr>
          <p:cNvPr id="165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5893" name="Rectangle 5"/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sz="1800">
              <a:latin typeface="Arial" charset="0"/>
            </a:endParaRP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4460875" y="3032125"/>
            <a:ext cx="2222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s-ES" sz="1100" b="1">
                <a:latin typeface="Arial" charset="0"/>
              </a:rPr>
              <a:t> </a:t>
            </a:r>
            <a:endParaRPr lang="es-ES" sz="1800">
              <a:latin typeface="Arial" charset="0"/>
            </a:endParaRPr>
          </a:p>
        </p:txBody>
      </p:sp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2819400" y="3505200"/>
          <a:ext cx="5761038" cy="1439863"/>
        </p:xfrm>
        <a:graphic>
          <a:graphicData uri="http://schemas.openxmlformats.org/presentationml/2006/ole">
            <p:oleObj spid="_x0000_s165895" name="Ecuación" r:id="rId3" imgW="1777680" imgH="393480" progId="Equation.3">
              <p:embed/>
            </p:oleObj>
          </a:graphicData>
        </a:graphic>
      </p:graphicFrame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908050"/>
            <a:ext cx="9972675" cy="1431925"/>
          </a:xfrm>
        </p:spPr>
        <p:txBody>
          <a:bodyPr/>
          <a:lstStyle/>
          <a:p>
            <a:pPr algn="l"/>
            <a:r>
              <a:rPr lang="es-MX" sz="3000" b="1">
                <a:solidFill>
                  <a:schemeClr val="tx1"/>
                </a:solidFill>
              </a:rPr>
              <a:t>MOTIVO DE COMPRA DE VIVIENDA</a:t>
            </a:r>
            <a:endParaRPr lang="es-ES" sz="3000" b="1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1300" y="2530475"/>
            <a:ext cx="6326188" cy="917575"/>
          </a:xfrm>
        </p:spPr>
        <p:txBody>
          <a:bodyPr/>
          <a:lstStyle/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ES" sz="2400">
                <a:solidFill>
                  <a:schemeClr val="bg1"/>
                </a:solidFill>
              </a:rPr>
              <a:t>Patrimonio</a:t>
            </a:r>
          </a:p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ES" sz="2400">
                <a:solidFill>
                  <a:schemeClr val="bg1"/>
                </a:solidFill>
              </a:rPr>
              <a:t>Inversión 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0" y="2124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66917" name="Rectangle 5"/>
          <p:cNvSpPr>
            <a:spLocks noChangeArrowheads="1"/>
          </p:cNvSpPr>
          <p:nvPr/>
        </p:nvSpPr>
        <p:spPr bwMode="auto">
          <a:xfrm>
            <a:off x="0" y="4733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sz="1800">
              <a:latin typeface="Arial" charset="0"/>
            </a:endParaRP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6691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357563"/>
            <a:ext cx="5832475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908050"/>
            <a:ext cx="9144000" cy="1431925"/>
          </a:xfrm>
        </p:spPr>
        <p:txBody>
          <a:bodyPr/>
          <a:lstStyle/>
          <a:p>
            <a:pPr marL="838200" indent="-838200" algn="just"/>
            <a:r>
              <a:rPr lang="es-MX" sz="3000" b="1">
                <a:solidFill>
                  <a:schemeClr val="tx1"/>
                </a:solidFill>
              </a:rPr>
              <a:t>PREFERENCIAS DE LOS CONSUMIDORES</a:t>
            </a:r>
            <a:endParaRPr lang="es-ES" sz="3000" b="1">
              <a:solidFill>
                <a:schemeClr val="tx1"/>
              </a:solidFill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44575" y="2420938"/>
            <a:ext cx="4537075" cy="4114800"/>
          </a:xfrm>
        </p:spPr>
        <p:txBody>
          <a:bodyPr/>
          <a:lstStyle/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Precio </a:t>
            </a:r>
          </a:p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Ubicación</a:t>
            </a:r>
          </a:p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Diseño </a:t>
            </a:r>
          </a:p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Facilidades de Pago </a:t>
            </a:r>
          </a:p>
          <a:p>
            <a:pPr marL="1752600" lvl="3" indent="-3810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Prestigio de la Inmobiliaria 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05038"/>
            <a:ext cx="5545138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25538"/>
            <a:ext cx="8964612" cy="1287462"/>
          </a:xfrm>
        </p:spPr>
        <p:txBody>
          <a:bodyPr/>
          <a:lstStyle/>
          <a:p>
            <a:pPr marL="838200" indent="-838200" algn="just"/>
            <a:r>
              <a:rPr lang="es-MX" sz="3000" b="1">
                <a:solidFill>
                  <a:schemeClr val="tx1"/>
                </a:solidFill>
              </a:rPr>
              <a:t>PLAZOS DE FINANCIAMIENTO </a:t>
            </a:r>
            <a:endParaRPr lang="es-ES" sz="3000" b="1">
              <a:solidFill>
                <a:schemeClr val="tx1"/>
              </a:solidFill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43200"/>
            <a:ext cx="7543800" cy="4114800"/>
          </a:xfrm>
        </p:spPr>
        <p:txBody>
          <a:bodyPr/>
          <a:lstStyle/>
          <a:p>
            <a:pPr marL="1371600" lvl="2" indent="-4572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5 años</a:t>
            </a:r>
          </a:p>
          <a:p>
            <a:pPr marL="1371600" lvl="2" indent="-4572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10 años        </a:t>
            </a:r>
          </a:p>
          <a:p>
            <a:pPr marL="1371600" lvl="2" indent="-457200">
              <a:buClr>
                <a:srgbClr val="CC6600"/>
              </a:buClr>
              <a:buFont typeface="Wingdings" pitchFamily="2" charset="2"/>
              <a:buAutoNum type="alphaLcParenR"/>
            </a:pPr>
            <a:r>
              <a:rPr lang="es-MX" sz="2800">
                <a:solidFill>
                  <a:schemeClr val="bg1"/>
                </a:solidFill>
              </a:rPr>
              <a:t>15 años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420938"/>
            <a:ext cx="5184775" cy="3671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0"/>
            <a:ext cx="8604250" cy="270827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tabLst>
                <a:tab pos="3619500" algn="l"/>
              </a:tabLst>
            </a:pPr>
            <a:endParaRPr lang="es-ES_tradnl" sz="2800" b="1"/>
          </a:p>
          <a:p>
            <a:pPr algn="ctr">
              <a:lnSpc>
                <a:spcPct val="80000"/>
              </a:lnSpc>
              <a:buFontTx/>
              <a:buNone/>
              <a:tabLst>
                <a:tab pos="3619500" algn="l"/>
              </a:tabLst>
            </a:pPr>
            <a:endParaRPr lang="es-ES_tradnl" b="1"/>
          </a:p>
          <a:p>
            <a:pPr algn="ctr">
              <a:lnSpc>
                <a:spcPct val="80000"/>
              </a:lnSpc>
              <a:buFontTx/>
              <a:buNone/>
              <a:tabLst>
                <a:tab pos="3619500" algn="l"/>
              </a:tabLst>
            </a:pPr>
            <a:r>
              <a:rPr lang="es-ES_tradnl" sz="2800" b="1"/>
              <a:t>“</a:t>
            </a:r>
            <a:r>
              <a:rPr lang="es-ES_tradnl" b="1"/>
              <a:t>PROYECTO DE INVERSIÓN PARA LA IMPLEMENTACIÓN DE UNA PROMOTORA INMOBILIARIA: PARAÍSO DEL MAR”</a:t>
            </a:r>
            <a:r>
              <a:rPr lang="es-MX"/>
              <a:t> </a:t>
            </a:r>
            <a:endParaRPr lang="es-ES"/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3500438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s-ES" sz="3000" b="1">
                <a:solidFill>
                  <a:schemeClr val="bg1"/>
                </a:solidFill>
              </a:rPr>
              <a:t>DIANA GÓMEZ TOVAR</a:t>
            </a:r>
          </a:p>
          <a:p>
            <a:pPr marL="342900" indent="-342900" algn="ctr">
              <a:spcBef>
                <a:spcPct val="20000"/>
              </a:spcBef>
            </a:pPr>
            <a:endParaRPr lang="es-ES" sz="3000" b="1">
              <a:solidFill>
                <a:schemeClr val="bg1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s-ES" sz="3000" b="1">
                <a:solidFill>
                  <a:schemeClr val="bg1"/>
                </a:solidFill>
              </a:rPr>
              <a:t>CINDY NÚÑEZ DEL ARCO FERNÁNDEZ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68413"/>
            <a:ext cx="8497888" cy="1295400"/>
          </a:xfrm>
        </p:spPr>
        <p:txBody>
          <a:bodyPr/>
          <a:lstStyle/>
          <a:p>
            <a:pPr marL="838200" indent="-838200" algn="just"/>
            <a:r>
              <a:rPr lang="es-MX" sz="3000" b="1">
                <a:solidFill>
                  <a:schemeClr val="tx1"/>
                </a:solidFill>
              </a:rPr>
              <a:t>TIPOS DE VIVIENDAS</a:t>
            </a:r>
            <a:endParaRPr lang="es-ES" sz="3000" b="1">
              <a:solidFill>
                <a:schemeClr val="tx1"/>
              </a:solidFill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8229600" cy="4530725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>
                <a:solidFill>
                  <a:srgbClr val="CC6600"/>
                </a:solidFill>
              </a:rPr>
              <a:t>A) </a:t>
            </a:r>
            <a:r>
              <a:rPr lang="es-MX">
                <a:solidFill>
                  <a:schemeClr val="bg1"/>
                </a:solidFill>
              </a:rPr>
              <a:t>Dos plantas </a:t>
            </a:r>
          </a:p>
          <a:p>
            <a:pPr marL="990600" lvl="1" indent="-533400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>
                <a:solidFill>
                  <a:schemeClr val="bg1"/>
                </a:solidFill>
              </a:rPr>
              <a:t>	3 dormitorios</a:t>
            </a:r>
          </a:p>
          <a:p>
            <a:pPr marL="990600" lvl="1" indent="-533400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>
                <a:solidFill>
                  <a:schemeClr val="bg1"/>
                </a:solidFill>
              </a:rPr>
              <a:t>	2 baños</a:t>
            </a:r>
          </a:p>
          <a:p>
            <a:pPr marL="990600" lvl="1" indent="-533400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endParaRPr lang="es-MX">
              <a:solidFill>
                <a:schemeClr val="bg1"/>
              </a:solidFill>
            </a:endParaRPr>
          </a:p>
          <a:p>
            <a:pPr marL="990600" lvl="1" indent="-533400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>
                <a:solidFill>
                  <a:srgbClr val="CC6600"/>
                </a:solidFill>
              </a:rPr>
              <a:t>B)</a:t>
            </a:r>
            <a:r>
              <a:rPr lang="es-MX">
                <a:solidFill>
                  <a:schemeClr val="bg1"/>
                </a:solidFill>
              </a:rPr>
              <a:t> Una planta	</a:t>
            </a:r>
          </a:p>
          <a:p>
            <a:pPr marL="609600" indent="-609600">
              <a:lnSpc>
                <a:spcPct val="90000"/>
              </a:lnSpc>
              <a:buClr>
                <a:srgbClr val="CC6600"/>
              </a:buClr>
              <a:buFontTx/>
              <a:buNone/>
            </a:pPr>
            <a:r>
              <a:rPr lang="es-MX" sz="2800">
                <a:solidFill>
                  <a:schemeClr val="bg1"/>
                </a:solidFill>
              </a:rPr>
              <a:t>		2 dormitorios</a:t>
            </a:r>
          </a:p>
          <a:p>
            <a:pPr marL="609600" indent="-609600">
              <a:lnSpc>
                <a:spcPct val="90000"/>
              </a:lnSpc>
              <a:buClr>
                <a:srgbClr val="CC6600"/>
              </a:buClr>
              <a:buFontTx/>
              <a:buNone/>
            </a:pPr>
            <a:r>
              <a:rPr lang="es-MX" sz="2800">
                <a:solidFill>
                  <a:schemeClr val="bg1"/>
                </a:solidFill>
              </a:rPr>
              <a:t>	 	1 baño</a:t>
            </a: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2636838"/>
            <a:ext cx="4608512" cy="381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9144000" cy="1431925"/>
          </a:xfrm>
        </p:spPr>
        <p:txBody>
          <a:bodyPr/>
          <a:lstStyle/>
          <a:p>
            <a:pPr marL="838200" indent="-838200" algn="just"/>
            <a:r>
              <a:rPr lang="es-MX" sz="3000" b="1">
                <a:solidFill>
                  <a:schemeClr val="tx1"/>
                </a:solidFill>
              </a:rPr>
              <a:t>DISPONIBILIDAD A PAGAR</a:t>
            </a:r>
            <a:endParaRPr lang="es-ES" sz="3000" b="1">
              <a:solidFill>
                <a:schemeClr val="tx1"/>
              </a:solidFill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710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97200"/>
            <a:ext cx="3743325" cy="2881313"/>
          </a:xfrm>
          <a:prstGeom prst="rect">
            <a:avLst/>
          </a:prstGeom>
          <a:noFill/>
        </p:spPr>
      </p:pic>
      <p:pic>
        <p:nvPicPr>
          <p:cNvPr id="1710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068638"/>
            <a:ext cx="3924300" cy="2881312"/>
          </a:xfrm>
          <a:prstGeom prst="rect">
            <a:avLst/>
          </a:prstGeom>
          <a:noFill/>
        </p:spPr>
      </p:pic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08175" y="3141663"/>
            <a:ext cx="1081088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1763713" y="3422650"/>
            <a:ext cx="1800225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CORALES</a:t>
            </a:r>
          </a:p>
        </p:txBody>
      </p:sp>
      <p:sp>
        <p:nvSpPr>
          <p:cNvPr id="171016" name="Text Box 8"/>
          <p:cNvSpPr txBox="1">
            <a:spLocks noChangeArrowheads="1"/>
          </p:cNvSpPr>
          <p:nvPr/>
        </p:nvSpPr>
        <p:spPr bwMode="auto">
          <a:xfrm>
            <a:off x="5867400" y="3429000"/>
            <a:ext cx="23050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latin typeface="Arial" charset="0"/>
              </a:rPr>
              <a:t>ESTRELLA MARINA</a:t>
            </a:r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6300788" y="3141663"/>
            <a:ext cx="1223962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</p:txBody>
      </p:sp>
      <p:sp>
        <p:nvSpPr>
          <p:cNvPr id="171018" name="Text Box 10"/>
          <p:cNvSpPr txBox="1">
            <a:spLocks noChangeArrowheads="1"/>
          </p:cNvSpPr>
          <p:nvPr/>
        </p:nvSpPr>
        <p:spPr bwMode="auto">
          <a:xfrm>
            <a:off x="2771775" y="3141663"/>
            <a:ext cx="504825" cy="366712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748712" cy="1873250"/>
          </a:xfrm>
        </p:spPr>
        <p:txBody>
          <a:bodyPr/>
          <a:lstStyle/>
          <a:p>
            <a:pPr algn="just"/>
            <a:r>
              <a:rPr lang="es-ES" sz="3000" b="1">
                <a:solidFill>
                  <a:schemeClr val="tx1"/>
                </a:solidFill>
              </a:rPr>
              <a:t>TOP OF MIND</a:t>
            </a: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50825" y="1662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 sz="1800">
              <a:latin typeface="Arial" charset="0"/>
            </a:endParaRPr>
          </a:p>
        </p:txBody>
      </p:sp>
      <p:sp>
        <p:nvSpPr>
          <p:cNvPr id="172036" name="Text Box 4"/>
          <p:cNvSpPr txBox="1">
            <a:spLocks noChangeArrowheads="1"/>
          </p:cNvSpPr>
          <p:nvPr/>
        </p:nvSpPr>
        <p:spPr bwMode="auto">
          <a:xfrm>
            <a:off x="250825" y="3068638"/>
            <a:ext cx="5545138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rgbClr val="CC6600"/>
              </a:buClr>
              <a:buFontTx/>
              <a:buAutoNum type="alphaLcParenR"/>
            </a:pPr>
            <a:r>
              <a:rPr lang="es-ES" sz="2800">
                <a:solidFill>
                  <a:schemeClr val="bg1"/>
                </a:solidFill>
              </a:rPr>
              <a:t>Ciudad Punta Carnero</a:t>
            </a:r>
          </a:p>
          <a:p>
            <a:pPr marL="457200" indent="-457200">
              <a:spcBef>
                <a:spcPct val="50000"/>
              </a:spcBef>
              <a:buClr>
                <a:srgbClr val="CC6600"/>
              </a:buClr>
              <a:buFontTx/>
              <a:buAutoNum type="alphaLcParenR"/>
            </a:pPr>
            <a:r>
              <a:rPr lang="es-ES" sz="2800">
                <a:solidFill>
                  <a:schemeClr val="bg1"/>
                </a:solidFill>
              </a:rPr>
              <a:t>Villa Marina</a:t>
            </a:r>
          </a:p>
          <a:p>
            <a:pPr marL="457200" indent="-457200">
              <a:spcBef>
                <a:spcPct val="50000"/>
              </a:spcBef>
              <a:buClr>
                <a:srgbClr val="CC6600"/>
              </a:buClr>
              <a:buFontTx/>
              <a:buAutoNum type="alphaLcParenR"/>
            </a:pPr>
            <a:r>
              <a:rPr lang="es-ES" sz="2800">
                <a:solidFill>
                  <a:schemeClr val="bg1"/>
                </a:solidFill>
              </a:rPr>
              <a:t>Villa del Mar </a:t>
            </a:r>
          </a:p>
          <a:p>
            <a:pPr marL="457200" indent="-457200">
              <a:spcBef>
                <a:spcPct val="50000"/>
              </a:spcBef>
              <a:buClr>
                <a:srgbClr val="CC6600"/>
              </a:buClr>
              <a:buFontTx/>
              <a:buAutoNum type="alphaLcParenR"/>
            </a:pPr>
            <a:r>
              <a:rPr lang="es-ES" sz="2800">
                <a:solidFill>
                  <a:schemeClr val="bg1"/>
                </a:solidFill>
              </a:rPr>
              <a:t>Ninguna</a:t>
            </a:r>
          </a:p>
        </p:txBody>
      </p:sp>
      <p:sp>
        <p:nvSpPr>
          <p:cNvPr id="172037" name="Text Box 5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72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2420938"/>
            <a:ext cx="4752975" cy="3529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3744913" cy="1139825"/>
          </a:xfrm>
        </p:spPr>
        <p:txBody>
          <a:bodyPr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ANÁLISIS FODA</a:t>
            </a:r>
            <a:r>
              <a:rPr lang="es-ES"/>
              <a:t> 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759075"/>
            <a:ext cx="8229600" cy="4098925"/>
          </a:xfrm>
        </p:spPr>
        <p:txBody>
          <a:bodyPr/>
          <a:lstStyle/>
          <a:p>
            <a:pPr>
              <a:buClr>
                <a:srgbClr val="CC6600"/>
              </a:buClr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Ubicación privilegiada 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Club privado 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Menores Precios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Mejores Acabados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Crédito directo en la entrada 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1187450" y="24209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6600"/>
              </a:buClr>
              <a:buFontTx/>
              <a:buChar char="•"/>
            </a:pPr>
            <a:r>
              <a:rPr lang="es-MX" sz="2800" b="1">
                <a:solidFill>
                  <a:schemeClr val="bg1"/>
                </a:solidFill>
              </a:rPr>
              <a:t> </a:t>
            </a:r>
            <a:r>
              <a:rPr lang="es-MX" sz="2800" b="1"/>
              <a:t>Fortalezas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08175" y="3357563"/>
            <a:ext cx="7543800" cy="4114800"/>
          </a:xfrm>
        </p:spPr>
        <p:txBody>
          <a:bodyPr/>
          <a:lstStyle/>
          <a:p>
            <a:pPr>
              <a:buClr>
                <a:srgbClr val="CC6600"/>
              </a:buClr>
              <a:buFont typeface="Wingdings" pitchFamily="2" charset="2"/>
              <a:buNone/>
            </a:pPr>
            <a:endParaRPr lang="es-ES" sz="1400">
              <a:solidFill>
                <a:schemeClr val="bg1"/>
              </a:solidFill>
            </a:endParaRPr>
          </a:p>
          <a:p>
            <a:pPr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Proyectos de este tipo en</a:t>
            </a:r>
            <a:r>
              <a:rPr lang="es-ES" sz="3600">
                <a:solidFill>
                  <a:schemeClr val="bg1"/>
                </a:solidFill>
              </a:rPr>
              <a:t> </a:t>
            </a:r>
            <a:r>
              <a:rPr lang="es-ES" sz="2800">
                <a:solidFill>
                  <a:schemeClr val="bg1"/>
                </a:solidFill>
              </a:rPr>
              <a:t>auge</a:t>
            </a:r>
          </a:p>
          <a:p>
            <a:pPr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 Gran cantidad de personas que comprarían este tipo de vivienda</a:t>
            </a:r>
          </a:p>
        </p:txBody>
      </p:sp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268413"/>
            <a:ext cx="3744913" cy="1139825"/>
          </a:xfrm>
          <a:noFill/>
          <a:ln/>
        </p:spPr>
        <p:txBody>
          <a:bodyPr anchorCtr="1"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ANÁLISIS FODA</a:t>
            </a:r>
            <a:r>
              <a:rPr lang="es-ES" sz="3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085" name="Text Box 5"/>
          <p:cNvSpPr txBox="1">
            <a:spLocks noChangeArrowheads="1"/>
          </p:cNvSpPr>
          <p:nvPr/>
        </p:nvSpPr>
        <p:spPr bwMode="auto">
          <a:xfrm>
            <a:off x="1116013" y="24209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6600"/>
              </a:buClr>
              <a:buFontTx/>
              <a:buChar char="•"/>
            </a:pPr>
            <a:r>
              <a:rPr lang="es-MX" sz="2800" b="1"/>
              <a:t> Oportunidades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7813" y="3141663"/>
            <a:ext cx="8172450" cy="4114800"/>
          </a:xfrm>
        </p:spPr>
        <p:txBody>
          <a:bodyPr/>
          <a:lstStyle/>
          <a:p>
            <a:pPr algn="just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Empresa sin reconocimiento de marca</a:t>
            </a:r>
          </a:p>
          <a:p>
            <a:pPr algn="just">
              <a:buClr>
                <a:srgbClr val="CC6600"/>
              </a:buClr>
              <a:buFont typeface="Wingdings" pitchFamily="2" charset="2"/>
              <a:buNone/>
            </a:pPr>
            <a:endParaRPr lang="es-ES" sz="1200">
              <a:solidFill>
                <a:schemeClr val="bg1"/>
              </a:solidFill>
            </a:endParaRPr>
          </a:p>
          <a:p>
            <a:pPr algn="just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Falta de cultura para uso de viviendas </a:t>
            </a:r>
          </a:p>
          <a:p>
            <a:pPr algn="just">
              <a:buClr>
                <a:srgbClr val="CC6600"/>
              </a:buClr>
              <a:buFont typeface="Wingdings" pitchFamily="2" charset="2"/>
              <a:buNone/>
            </a:pPr>
            <a:r>
              <a:rPr lang="es-ES" sz="2800">
                <a:solidFill>
                  <a:schemeClr val="bg1"/>
                </a:solidFill>
              </a:rPr>
              <a:t>	vacacionales a lo largo de todo el año</a:t>
            </a:r>
          </a:p>
          <a:p>
            <a:pPr algn="just">
              <a:buClr>
                <a:srgbClr val="CC6600"/>
              </a:buClr>
              <a:buFont typeface="Wingdings" pitchFamily="2" charset="2"/>
              <a:buNone/>
            </a:pPr>
            <a:endParaRPr lang="es-ES" sz="1200">
              <a:solidFill>
                <a:schemeClr val="bg1"/>
              </a:solidFill>
            </a:endParaRPr>
          </a:p>
          <a:p>
            <a:pPr algn="just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No constituyen una necesidad primaria, </a:t>
            </a:r>
          </a:p>
          <a:p>
            <a:pPr algn="just">
              <a:buClr>
                <a:srgbClr val="CC6600"/>
              </a:buClr>
              <a:buFont typeface="Wingdings" pitchFamily="2" charset="2"/>
              <a:buNone/>
            </a:pPr>
            <a:r>
              <a:rPr lang="es-ES" sz="2800">
                <a:solidFill>
                  <a:schemeClr val="bg1"/>
                </a:solidFill>
              </a:rPr>
              <a:t>	sino un lujo. 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96975"/>
            <a:ext cx="3563937" cy="1139825"/>
          </a:xfrm>
          <a:noFill/>
          <a:ln/>
        </p:spPr>
        <p:txBody>
          <a:bodyPr anchorCtr="1"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ANÁLISIS FODA</a:t>
            </a:r>
            <a:r>
              <a:rPr lang="es-ES" sz="3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5109" name="Text Box 5"/>
          <p:cNvSpPr txBox="1">
            <a:spLocks noChangeArrowheads="1"/>
          </p:cNvSpPr>
          <p:nvPr/>
        </p:nvSpPr>
        <p:spPr bwMode="auto">
          <a:xfrm>
            <a:off x="1116013" y="24209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6600"/>
              </a:buClr>
              <a:buFontTx/>
              <a:buChar char="•"/>
            </a:pPr>
            <a:r>
              <a:rPr lang="es-MX" sz="2800" b="1"/>
              <a:t> Debilidades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213100"/>
            <a:ext cx="8820150" cy="3349625"/>
          </a:xfrm>
        </p:spPr>
        <p:txBody>
          <a:bodyPr/>
          <a:lstStyle/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Oferta de sustitutos 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Entrada no controlada de nuevos 	competidores 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        Inestabilidad económica y política 	del 	Ecuador.</a:t>
            </a:r>
          </a:p>
          <a:p>
            <a:pPr lvl="2"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        Fenómenos naturales en el sector.</a:t>
            </a:r>
          </a:p>
        </p:txBody>
      </p:sp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196975"/>
            <a:ext cx="4392612" cy="1139825"/>
          </a:xfrm>
          <a:noFill/>
          <a:ln/>
        </p:spPr>
        <p:txBody>
          <a:bodyPr anchorCtr="1"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ANÁLISIS FODA</a:t>
            </a:r>
            <a:r>
              <a:rPr lang="es-ES" sz="30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116013" y="2420938"/>
            <a:ext cx="2736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CC6600"/>
              </a:buClr>
              <a:buFontTx/>
              <a:buChar char="•"/>
            </a:pPr>
            <a:r>
              <a:rPr lang="es-MX" sz="2800" b="1"/>
              <a:t> Amenazas</a:t>
            </a:r>
            <a:endParaRPr lang="es-E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96975"/>
            <a:ext cx="8027988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ANÁLISIS DE LAS 4 P´S DEL MARKETING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2420938"/>
            <a:ext cx="3695700" cy="4114800"/>
          </a:xfrm>
        </p:spPr>
        <p:txBody>
          <a:bodyPr/>
          <a:lstStyle/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chemeClr val="bg1"/>
                </a:solidFill>
              </a:rPr>
              <a:t>Producto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chemeClr val="bg1"/>
                </a:solidFill>
              </a:rPr>
              <a:t>Precio </a:t>
            </a:r>
          </a:p>
          <a:p>
            <a:pPr marL="609600" indent="-609600"/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860800"/>
            <a:ext cx="6553200" cy="2663825"/>
          </a:xfrm>
          <a:prstGeom prst="rect">
            <a:avLst/>
          </a:prstGeom>
          <a:noFill/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1600200" y="5943600"/>
            <a:ext cx="655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1600200" y="5219700"/>
            <a:ext cx="6553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1196975"/>
            <a:ext cx="80279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3000" b="1"/>
              <a:t>ANÁLISIS DE LAS 4 P´S DEL MARKETING 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2590800" y="2743200"/>
            <a:ext cx="48244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6600"/>
              </a:buClr>
              <a:buFontTx/>
              <a:buChar char="•"/>
            </a:pPr>
            <a:r>
              <a:rPr lang="es-ES" sz="2800">
                <a:solidFill>
                  <a:schemeClr val="bg1"/>
                </a:solidFill>
              </a:rPr>
              <a:t>Plaza</a:t>
            </a:r>
          </a:p>
          <a:p>
            <a:pPr marL="609600" indent="-609600">
              <a:spcBef>
                <a:spcPct val="20000"/>
              </a:spcBef>
              <a:buClr>
                <a:srgbClr val="CC6600"/>
              </a:buClr>
              <a:buFontTx/>
              <a:buChar char="•"/>
            </a:pPr>
            <a:r>
              <a:rPr lang="es-ES" sz="2800">
                <a:solidFill>
                  <a:schemeClr val="bg1"/>
                </a:solidFill>
              </a:rPr>
              <a:t>Promoción </a:t>
            </a:r>
          </a:p>
          <a:p>
            <a:pPr marL="1752600" lvl="3" indent="-381000"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Medios Escritos </a:t>
            </a:r>
          </a:p>
          <a:p>
            <a:pPr marL="1752600" lvl="3" indent="-381000"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Internet - Revista </a:t>
            </a:r>
          </a:p>
          <a:p>
            <a:pPr marL="1752600" lvl="3" indent="-381000"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Casa modelo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5175"/>
            <a:ext cx="4356100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MATRIZ PORTER</a:t>
            </a:r>
            <a:r>
              <a:rPr lang="es-ES">
                <a:solidFill>
                  <a:srgbClr val="99CCFF"/>
                </a:solidFill>
              </a:rPr>
              <a:t> </a:t>
            </a: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28775"/>
            <a:ext cx="9144000" cy="5229225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3203575" y="2276475"/>
            <a:ext cx="1871663" cy="366713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0350"/>
            <a:ext cx="8229600" cy="1139825"/>
          </a:xfrm>
        </p:spPr>
        <p:txBody>
          <a:bodyPr/>
          <a:lstStyle/>
          <a:p>
            <a:r>
              <a:rPr lang="es-ES" b="1">
                <a:solidFill>
                  <a:schemeClr val="tx1"/>
                </a:solidFill>
              </a:rPr>
              <a:t>INTRODUCCIÓN 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8077200" cy="4114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CC6600"/>
              </a:buClr>
              <a:buSzPct val="50000"/>
              <a:buFontTx/>
              <a:buNone/>
            </a:pPr>
            <a:endParaRPr lang="es-ES" sz="1200"/>
          </a:p>
          <a:p>
            <a:pPr>
              <a:lnSpc>
                <a:spcPct val="80000"/>
              </a:lnSpc>
              <a:buClr>
                <a:srgbClr val="CC6600"/>
              </a:buClr>
              <a:buSzPct val="50000"/>
            </a:pPr>
            <a:r>
              <a:rPr lang="es-ES" sz="3600">
                <a:solidFill>
                  <a:schemeClr val="bg1"/>
                </a:solidFill>
              </a:rPr>
              <a:t>Implementación de una Promotora  Inmobiliaria llamada “Paraíso del Mar” </a:t>
            </a:r>
          </a:p>
          <a:p>
            <a:pPr>
              <a:lnSpc>
                <a:spcPct val="80000"/>
              </a:lnSpc>
              <a:buSzPct val="50000"/>
              <a:buFontTx/>
              <a:buNone/>
            </a:pPr>
            <a:endParaRPr lang="es-ES" sz="1200">
              <a:solidFill>
                <a:schemeClr val="bg1"/>
              </a:solidFill>
            </a:endParaRPr>
          </a:p>
          <a:p>
            <a:pPr lvl="1">
              <a:lnSpc>
                <a:spcPct val="80000"/>
              </a:lnSpc>
              <a:buSzPct val="50000"/>
              <a:buFont typeface="Wingdings" pitchFamily="2" charset="2"/>
              <a:buNone/>
            </a:pPr>
            <a:r>
              <a:rPr lang="es-ES" sz="3600">
                <a:solidFill>
                  <a:schemeClr val="bg1"/>
                </a:solidFill>
              </a:rPr>
              <a:t>		Intermediaria entre: 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Constructoras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Instituciones financieras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Font typeface="Wingdings" pitchFamily="2" charset="2"/>
              <a:buChar char="ü"/>
            </a:pPr>
            <a:r>
              <a:rPr lang="es-ES" sz="2800">
                <a:solidFill>
                  <a:schemeClr val="bg1"/>
                </a:solidFill>
              </a:rPr>
              <a:t>	Clientes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979613" y="404813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468313" y="1916113"/>
            <a:ext cx="2808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FINALIDAD</a:t>
            </a:r>
            <a:endParaRPr lang="es-ES" sz="3000" b="1"/>
          </a:p>
        </p:txBody>
      </p:sp>
      <p:pic>
        <p:nvPicPr>
          <p:cNvPr id="15258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22555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333375"/>
            <a:ext cx="13271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513"/>
            <a:ext cx="8229600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MATRIZ IMPORTANCIA RESULTADOS</a:t>
            </a:r>
          </a:p>
        </p:txBody>
      </p:sp>
      <p:graphicFrame>
        <p:nvGraphicFramePr>
          <p:cNvPr id="18022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-566738" y="2590800"/>
          <a:ext cx="4648201" cy="2224088"/>
        </p:xfrm>
        <a:graphic>
          <a:graphicData uri="http://schemas.openxmlformats.org/presentationml/2006/ole">
            <p:oleObj spid="_x0000_s180227" name="Documento" r:id="rId3" imgW="5266642" imgH="1946041" progId="Word.Document.8">
              <p:embed/>
            </p:oleObj>
          </a:graphicData>
        </a:graphic>
      </p:graphicFrame>
      <p:sp>
        <p:nvSpPr>
          <p:cNvPr id="180228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graphicFrame>
        <p:nvGraphicFramePr>
          <p:cNvPr id="180229" name="Object 5"/>
          <p:cNvGraphicFramePr>
            <a:graphicFrameLocks noChangeAspect="1"/>
          </p:cNvGraphicFramePr>
          <p:nvPr/>
        </p:nvGraphicFramePr>
        <p:xfrm>
          <a:off x="3638550" y="2362200"/>
          <a:ext cx="5410200" cy="2879725"/>
        </p:xfrm>
        <a:graphic>
          <a:graphicData uri="http://schemas.openxmlformats.org/presentationml/2006/ole">
            <p:oleObj spid="_x0000_s180229" name="Hoja de cálculo" r:id="rId4" imgW="5762863" imgH="3067288" progId="Excel.Sheet.8">
              <p:embed/>
            </p:oleObj>
          </a:graphicData>
        </a:graphic>
      </p:graphicFrame>
      <p:sp>
        <p:nvSpPr>
          <p:cNvPr id="180230" name="Line 6"/>
          <p:cNvSpPr>
            <a:spLocks noChangeShapeType="1"/>
          </p:cNvSpPr>
          <p:nvPr/>
        </p:nvSpPr>
        <p:spPr bwMode="auto">
          <a:xfrm>
            <a:off x="6629400" y="2952750"/>
            <a:ext cx="0" cy="2286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0231" name="Line 7"/>
          <p:cNvSpPr>
            <a:spLocks noChangeShapeType="1"/>
          </p:cNvSpPr>
          <p:nvPr/>
        </p:nvSpPr>
        <p:spPr bwMode="auto">
          <a:xfrm>
            <a:off x="4953000" y="426720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0" y="1268413"/>
            <a:ext cx="6011863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3000" b="1"/>
              <a:t>MATRIZ IMPLICACIÓN FCB</a:t>
            </a:r>
          </a:p>
        </p:txBody>
      </p:sp>
      <p:sp>
        <p:nvSpPr>
          <p:cNvPr id="181251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DE MERCADEO</a:t>
            </a: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2349500"/>
            <a:ext cx="5334000" cy="3190875"/>
          </a:xfrm>
          <a:prstGeom prst="rect">
            <a:avLst/>
          </a:prstGeom>
          <a:noFill/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692275" y="2420938"/>
            <a:ext cx="360363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800" b="1">
                <a:solidFill>
                  <a:schemeClr val="bg1"/>
                </a:solidFill>
                <a:latin typeface="Arial" charset="0"/>
              </a:rPr>
              <a:t>IMPLICACIÓN</a:t>
            </a:r>
            <a:endParaRPr lang="es-E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2209800" y="2565400"/>
            <a:ext cx="346075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1500" b="1">
                <a:solidFill>
                  <a:schemeClr val="bg1"/>
                </a:solidFill>
                <a:latin typeface="Arial" charset="0"/>
              </a:rPr>
              <a:t>FUERTE</a:t>
            </a:r>
          </a:p>
          <a:p>
            <a:pPr>
              <a:spcBef>
                <a:spcPct val="50000"/>
              </a:spcBef>
            </a:pPr>
            <a:endParaRPr lang="es-MX" sz="1500" b="1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s-MX" sz="1500" b="1">
                <a:solidFill>
                  <a:schemeClr val="bg1"/>
                </a:solidFill>
                <a:latin typeface="Arial" charset="0"/>
              </a:rPr>
              <a:t>DÉBIL</a:t>
            </a:r>
            <a:endParaRPr lang="es-ES" sz="15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12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5661025"/>
            <a:ext cx="1390650" cy="70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C6600"/>
              </a:buClr>
            </a:pPr>
            <a:r>
              <a:rPr lang="es-MX" sz="3000" b="1"/>
              <a:t>LOCALIZACIÓN</a:t>
            </a:r>
            <a:endParaRPr lang="es-ES" sz="3000" b="1"/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TÉCNICO</a:t>
            </a:r>
          </a:p>
        </p:txBody>
      </p:sp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2708275"/>
            <a:ext cx="3600450" cy="3529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15" name="Group 31"/>
          <p:cNvGraphicFramePr>
            <a:graphicFrameLocks noGrp="1"/>
          </p:cNvGraphicFramePr>
          <p:nvPr>
            <p:ph idx="1"/>
          </p:nvPr>
        </p:nvGraphicFramePr>
        <p:xfrm>
          <a:off x="1020763" y="2819400"/>
          <a:ext cx="7010400" cy="3657600"/>
        </p:xfrm>
        <a:graphic>
          <a:graphicData uri="http://schemas.openxmlformats.org/drawingml/2006/table">
            <a:tbl>
              <a:tblPr/>
              <a:tblGrid>
                <a:gridCol w="3271837"/>
                <a:gridCol w="2171700"/>
                <a:gridCol w="1566863"/>
              </a:tblGrid>
              <a:tr h="506413"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USOS DE SUELO PARAÍSO DEL MAR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858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 DESCRIPCIÓN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 SEGÚN </a:t>
                      </a:r>
                      <a:b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</a:b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MUNICIPIO 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 PARAÍSO DEL MAR 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Viviendas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60%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20,100.00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 Área de Circulación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20%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6,700.00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 Áreas Verdes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20%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6,700.00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TOTAL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MS Mincho" pitchFamily="49" charset="-128"/>
                          <a:cs typeface="MS Mincho" pitchFamily="49" charset="-128"/>
                        </a:rPr>
                        <a:t>33,500.00</a:t>
                      </a: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MS Mincho" pitchFamily="49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TÉCNICO</a:t>
            </a:r>
          </a:p>
        </p:txBody>
      </p:sp>
      <p:sp>
        <p:nvSpPr>
          <p:cNvPr id="144414" name="Text Box 30"/>
          <p:cNvSpPr txBox="1">
            <a:spLocks noChangeArrowheads="1"/>
          </p:cNvSpPr>
          <p:nvPr/>
        </p:nvSpPr>
        <p:spPr bwMode="auto">
          <a:xfrm>
            <a:off x="684213" y="1700213"/>
            <a:ext cx="26638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SUELO</a:t>
            </a:r>
            <a:endParaRPr lang="es-ES" sz="3000" b="1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3384550" cy="1139825"/>
          </a:xfrm>
        </p:spPr>
        <p:txBody>
          <a:bodyPr/>
          <a:lstStyle/>
          <a:p>
            <a:pPr marL="838200" indent="-838200"/>
            <a:r>
              <a:rPr lang="es-ES" sz="3000" b="1">
                <a:solidFill>
                  <a:schemeClr val="tx1"/>
                </a:solidFill>
              </a:rPr>
              <a:t>URBANIZACIÓN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327275"/>
            <a:ext cx="8229600" cy="4530725"/>
          </a:xfrm>
        </p:spPr>
        <p:txBody>
          <a:bodyPr/>
          <a:lstStyle/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Levantamiento topográfico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Trámites municipales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Movimiento de Tierras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Cerramiento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Instalación de servicios básicos</a:t>
            </a:r>
          </a:p>
          <a:p>
            <a:pPr marL="609600" indent="-609600">
              <a:buClr>
                <a:srgbClr val="CC6600"/>
              </a:buClr>
            </a:pPr>
            <a:r>
              <a:rPr lang="es-ES" sz="2800">
                <a:solidFill>
                  <a:srgbClr val="FFFFFF"/>
                </a:solidFill>
              </a:rPr>
              <a:t>Construcción de aceras y calles, pavimentación, 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TÉCNICO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0" y="1052513"/>
            <a:ext cx="9505950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DENSIDAD POBLACIONAL DEL PROYECTO 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TÉCNICO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852738"/>
            <a:ext cx="5265738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586163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381000" y="914400"/>
          <a:ext cx="4883150" cy="3286125"/>
        </p:xfrm>
        <a:graphic>
          <a:graphicData uri="http://schemas.openxmlformats.org/presentationml/2006/ole">
            <p:oleObj spid="_x0000_s10254" name="Imagen de mapa de bits" r:id="rId3" imgW="2333333" imgH="1571844" progId="Paint.Picture">
              <p:embed/>
            </p:oleObj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5492750" y="914400"/>
          <a:ext cx="3505200" cy="5943600"/>
        </p:xfrm>
        <a:graphic>
          <a:graphicData uri="http://schemas.openxmlformats.org/presentationml/2006/ole">
            <p:oleObj spid="_x0000_s10255" r:id="rId4" imgW="1971950" imgH="2980952" progId="Paint.Picture">
              <p:embed/>
            </p:oleObj>
          </a:graphicData>
        </a:graphic>
      </p:graphicFrame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838200" y="4495800"/>
            <a:ext cx="77692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Tx/>
              <a:buChar char="•"/>
            </a:pPr>
            <a:r>
              <a:rPr lang="es-MX" sz="2800" b="1">
                <a:solidFill>
                  <a:srgbClr val="FFFFFF"/>
                </a:solidFill>
              </a:rPr>
              <a:t>CORALES</a:t>
            </a:r>
            <a:endParaRPr lang="es-ES" sz="2800" b="1">
              <a:solidFill>
                <a:srgbClr val="FFFFFF"/>
              </a:solidFill>
            </a:endParaRP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2 dormitorios</a:t>
            </a: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1 baño</a:t>
            </a: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1 planta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442075" y="463550"/>
            <a:ext cx="1903413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ES" sz="2800" b="1"/>
              <a:t>CORALES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0" y="0"/>
            <a:ext cx="89646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MODELOS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586163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84138" y="949325"/>
          <a:ext cx="4343400" cy="3300413"/>
        </p:xfrm>
        <a:graphic>
          <a:graphicData uri="http://schemas.openxmlformats.org/presentationml/2006/ole">
            <p:oleObj spid="_x0000_s13320" name="Imagen de mapa de bits" r:id="rId3" imgW="2457143" imgH="1867161" progId="Paint.Picture">
              <p:embed/>
            </p:oleObj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4495800" y="963613"/>
          <a:ext cx="4648200" cy="5791200"/>
        </p:xfrm>
        <a:graphic>
          <a:graphicData uri="http://schemas.openxmlformats.org/presentationml/2006/ole">
            <p:oleObj spid="_x0000_s13321" r:id="rId4" imgW="4734586" imgH="3552381" progId="Paint.Picture">
              <p:embed/>
            </p:oleObj>
          </a:graphicData>
        </a:graphic>
      </p:graphicFrame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09550" y="4495800"/>
            <a:ext cx="77692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Tx/>
              <a:buChar char="•"/>
            </a:pPr>
            <a:r>
              <a:rPr lang="es-MX" sz="2800" b="1">
                <a:solidFill>
                  <a:srgbClr val="FFFFFF"/>
                </a:solidFill>
              </a:rPr>
              <a:t>ESTRELLA MARINA</a:t>
            </a:r>
            <a:endParaRPr lang="es-ES" sz="2800" b="1">
              <a:solidFill>
                <a:srgbClr val="FFFFFF"/>
              </a:solidFill>
            </a:endParaRP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3 dormitorios</a:t>
            </a: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2 baños</a:t>
            </a:r>
          </a:p>
          <a:p>
            <a:pPr marL="1428750" lvl="1" indent="-285750">
              <a:lnSpc>
                <a:spcPct val="90000"/>
              </a:lnSpc>
              <a:spcBef>
                <a:spcPct val="20000"/>
              </a:spcBef>
              <a:buClr>
                <a:srgbClr val="CC6600"/>
              </a:buClr>
              <a:buFont typeface="Wingdings" pitchFamily="2" charset="2"/>
              <a:buChar char="ü"/>
            </a:pPr>
            <a:r>
              <a:rPr lang="es-ES" b="1">
                <a:solidFill>
                  <a:srgbClr val="FFFFFF"/>
                </a:solidFill>
              </a:rPr>
              <a:t>2 plantas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-160338" y="-61913"/>
            <a:ext cx="896461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MODELOS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287963" y="539750"/>
            <a:ext cx="36703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ES" sz="2800" b="1"/>
              <a:t>ESTRELLA MARINA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0"/>
            <a:ext cx="7772400" cy="1143000"/>
          </a:xfrm>
        </p:spPr>
        <p:txBody>
          <a:bodyPr/>
          <a:lstStyle/>
          <a:p>
            <a:r>
              <a:rPr lang="es-ES" b="1">
                <a:solidFill>
                  <a:schemeClr val="tx1"/>
                </a:solidFill>
              </a:rPr>
              <a:t>PLANO URBANÍSTISCO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586163" y="193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205038" y="1652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2200275" y="1462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" y="113665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s-ES" sz="4000" b="1">
                <a:solidFill>
                  <a:schemeClr val="tx1"/>
                </a:solidFill>
              </a:rPr>
              <a:t>ESPECIFICACIONES </a:t>
            </a:r>
            <a:br>
              <a:rPr lang="es-ES" sz="4000" b="1">
                <a:solidFill>
                  <a:schemeClr val="tx1"/>
                </a:solidFill>
              </a:rPr>
            </a:br>
            <a:r>
              <a:rPr lang="es-ES" sz="4000" b="1">
                <a:solidFill>
                  <a:schemeClr val="tx1"/>
                </a:solidFill>
              </a:rPr>
              <a:t>TÉCNICAS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>
            <p:ph idx="1"/>
          </p:nvPr>
        </p:nvGraphicFramePr>
        <p:xfrm>
          <a:off x="1143000" y="1162050"/>
          <a:ext cx="5622925" cy="5695950"/>
        </p:xfrm>
        <a:graphic>
          <a:graphicData uri="http://schemas.openxmlformats.org/presentationml/2006/ole">
            <p:oleObj spid="_x0000_s23558" name="Documento" r:id="rId3" imgW="5396874" imgH="5467415" progId="Word.Document.8">
              <p:embed/>
            </p:oleObj>
          </a:graphicData>
        </a:graphic>
      </p:graphicFrame>
      <p:sp>
        <p:nvSpPr>
          <p:cNvPr id="23559" name="Text Box 7"/>
          <p:cNvSpPr txBox="1">
            <a:spLocks noChangeArrowheads="1"/>
          </p:cNvSpPr>
          <p:nvPr/>
        </p:nvSpPr>
        <p:spPr bwMode="auto">
          <a:xfrm rot="-20053127">
            <a:off x="6948488" y="2997200"/>
            <a:ext cx="20161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/>
              <a:t>ACABADOS BÁSICOS</a:t>
            </a:r>
            <a:endParaRPr lang="es-ES" b="1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 flipH="1">
            <a:off x="6948488" y="3716338"/>
            <a:ext cx="71913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088" y="1981200"/>
            <a:ext cx="8316912" cy="4114800"/>
          </a:xfrm>
          <a:ln/>
        </p:spPr>
        <p:txBody>
          <a:bodyPr/>
          <a:lstStyle/>
          <a:p>
            <a:pPr>
              <a:lnSpc>
                <a:spcPct val="80000"/>
              </a:lnSpc>
              <a:buClr>
                <a:srgbClr val="CC6600"/>
              </a:buClr>
              <a:buSzPct val="65000"/>
            </a:pPr>
            <a:r>
              <a:rPr lang="es-ES" sz="3600" b="1"/>
              <a:t>Primer producto de lanzamiento</a:t>
            </a:r>
            <a:r>
              <a:rPr lang="es-ES" sz="3600" b="1">
                <a:solidFill>
                  <a:schemeClr val="bg1"/>
                </a:solidFill>
              </a:rPr>
              <a:t>: </a:t>
            </a:r>
          </a:p>
          <a:p>
            <a:pPr>
              <a:lnSpc>
                <a:spcPct val="80000"/>
              </a:lnSpc>
              <a:buClr>
                <a:srgbClr val="CC6600"/>
              </a:buClr>
              <a:buSzPct val="65000"/>
              <a:buFontTx/>
              <a:buNone/>
            </a:pPr>
            <a:endParaRPr lang="es-ES" sz="3600" b="1">
              <a:solidFill>
                <a:schemeClr val="bg1"/>
              </a:solidFill>
            </a:endParaRPr>
          </a:p>
          <a:p>
            <a:pPr lvl="3">
              <a:lnSpc>
                <a:spcPct val="80000"/>
              </a:lnSpc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 sz="3600">
                <a:solidFill>
                  <a:schemeClr val="bg1"/>
                </a:solidFill>
              </a:rPr>
              <a:t> Urbanización privada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 sz="3600">
                <a:solidFill>
                  <a:schemeClr val="bg1"/>
                </a:solidFill>
              </a:rPr>
              <a:t>	Localizada en la Ruta del Sol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 sz="3600">
                <a:solidFill>
                  <a:schemeClr val="bg1"/>
                </a:solidFill>
              </a:rPr>
              <a:t> Denominada:</a:t>
            </a:r>
          </a:p>
          <a:p>
            <a:pPr lvl="3">
              <a:lnSpc>
                <a:spcPct val="80000"/>
              </a:lnSpc>
              <a:buClr>
                <a:srgbClr val="CC6600"/>
              </a:buClr>
              <a:buSzPct val="65000"/>
              <a:buFont typeface="Wingdings" pitchFamily="2" charset="2"/>
              <a:buNone/>
            </a:pPr>
            <a:endParaRPr lang="es-ES" sz="360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3276600" y="5084763"/>
            <a:ext cx="34575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5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“PARAÍSO DEL MAR”</a:t>
            </a:r>
          </a:p>
        </p:txBody>
      </p:sp>
      <p:sp>
        <p:nvSpPr>
          <p:cNvPr id="153605" name="Rectangle 5"/>
          <p:cNvSpPr>
            <a:spLocks noChangeArrowheads="1"/>
          </p:cNvSpPr>
          <p:nvPr/>
        </p:nvSpPr>
        <p:spPr bwMode="auto">
          <a:xfrm>
            <a:off x="611188" y="26035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INTRODUCCIÓN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720725" y="660400"/>
            <a:ext cx="7704138" cy="1081088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ACABADOS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684213" y="1916113"/>
            <a:ext cx="2519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u="sng"/>
              <a:t>TIPO “A”</a:t>
            </a:r>
            <a:endParaRPr lang="es-ES" b="1" u="sng"/>
          </a:p>
        </p:txBody>
      </p:sp>
      <p:graphicFrame>
        <p:nvGraphicFramePr>
          <p:cNvPr id="16397" name="Object 13"/>
          <p:cNvGraphicFramePr>
            <a:graphicFrameLocks noChangeAspect="1"/>
          </p:cNvGraphicFramePr>
          <p:nvPr>
            <p:ph idx="1"/>
          </p:nvPr>
        </p:nvGraphicFramePr>
        <p:xfrm>
          <a:off x="1219200" y="2590800"/>
          <a:ext cx="6988175" cy="2720975"/>
        </p:xfrm>
        <a:graphic>
          <a:graphicData uri="http://schemas.openxmlformats.org/presentationml/2006/ole">
            <p:oleObj spid="_x0000_s16397" name="Documento" r:id="rId3" imgW="5320034" imgH="20716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20725" y="660400"/>
            <a:ext cx="7704138" cy="1081088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ACABADOS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84213" y="1916113"/>
            <a:ext cx="2519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u="sng"/>
              <a:t>TIPO “B”</a:t>
            </a:r>
            <a:endParaRPr lang="es-ES" b="1" u="sng"/>
          </a:p>
        </p:txBody>
      </p:sp>
      <p:graphicFrame>
        <p:nvGraphicFramePr>
          <p:cNvPr id="24585" name="Object 9"/>
          <p:cNvGraphicFramePr>
            <a:graphicFrameLocks noChangeAspect="1"/>
          </p:cNvGraphicFramePr>
          <p:nvPr>
            <p:ph idx="1"/>
          </p:nvPr>
        </p:nvGraphicFramePr>
        <p:xfrm>
          <a:off x="1619250" y="2416175"/>
          <a:ext cx="6769100" cy="3140075"/>
        </p:xfrm>
        <a:graphic>
          <a:graphicData uri="http://schemas.openxmlformats.org/presentationml/2006/ole">
            <p:oleObj spid="_x0000_s24585" name="Documento" r:id="rId3" imgW="5310293" imgH="246395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9750" y="1557338"/>
            <a:ext cx="2519363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SUPUESTOS</a:t>
            </a:r>
            <a:endParaRPr lang="es-ES" sz="3000" b="1"/>
          </a:p>
        </p:txBody>
      </p:sp>
      <p:sp>
        <p:nvSpPr>
          <p:cNvPr id="2868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87450" y="242093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CC6600"/>
              </a:buClr>
            </a:pPr>
            <a:r>
              <a:rPr lang="es-MX" sz="2800">
                <a:solidFill>
                  <a:schemeClr val="bg1"/>
                </a:solidFill>
              </a:rPr>
              <a:t>Escenario conservador (cambios en el mercado)</a:t>
            </a:r>
          </a:p>
          <a:p>
            <a:pPr>
              <a:lnSpc>
                <a:spcPct val="90000"/>
              </a:lnSpc>
              <a:buClr>
                <a:srgbClr val="CC6600"/>
              </a:buClr>
            </a:pPr>
            <a:r>
              <a:rPr lang="es-MX" sz="2800">
                <a:solidFill>
                  <a:schemeClr val="bg1"/>
                </a:solidFill>
              </a:rPr>
              <a:t>Se tomó como base los costos de las Especificaciones Técnicas Generales.</a:t>
            </a:r>
          </a:p>
          <a:p>
            <a:pPr>
              <a:lnSpc>
                <a:spcPct val="90000"/>
              </a:lnSpc>
              <a:buClr>
                <a:srgbClr val="CC6600"/>
              </a:buClr>
            </a:pPr>
            <a:r>
              <a:rPr lang="es-MX" sz="2800">
                <a:solidFill>
                  <a:schemeClr val="bg1"/>
                </a:solidFill>
              </a:rPr>
              <a:t>Año dividido:</a:t>
            </a:r>
          </a:p>
          <a:p>
            <a:pPr>
              <a:lnSpc>
                <a:spcPct val="90000"/>
              </a:lnSpc>
              <a:buClr>
                <a:srgbClr val="CC6600"/>
              </a:buClr>
            </a:pPr>
            <a:endParaRPr lang="es-MX" sz="280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buClr>
                <a:srgbClr val="CC6600"/>
              </a:buClr>
              <a:buFont typeface="Wingdings" pitchFamily="2" charset="2"/>
              <a:buChar char="ü"/>
            </a:pPr>
            <a:r>
              <a:rPr lang="es-MX" sz="2000">
                <a:solidFill>
                  <a:schemeClr val="bg1"/>
                </a:solidFill>
              </a:rPr>
              <a:t>Temporada alta		Diciembre a Marzo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 sz="2000">
                <a:solidFill>
                  <a:schemeClr val="bg1"/>
                </a:solidFill>
              </a:rPr>
              <a:t>				Venta: 4 viviendas x vendedor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Font typeface="Wingdings" pitchFamily="2" charset="2"/>
              <a:buChar char="ü"/>
            </a:pPr>
            <a:endParaRPr lang="es-MX" sz="2000">
              <a:solidFill>
                <a:schemeClr val="bg1"/>
              </a:solidFill>
            </a:endParaRPr>
          </a:p>
          <a:p>
            <a:pPr lvl="2">
              <a:lnSpc>
                <a:spcPct val="90000"/>
              </a:lnSpc>
              <a:buClr>
                <a:srgbClr val="CC6600"/>
              </a:buClr>
              <a:buFont typeface="Wingdings" pitchFamily="2" charset="2"/>
              <a:buChar char="ü"/>
            </a:pPr>
            <a:r>
              <a:rPr lang="es-MX" sz="2000">
                <a:solidFill>
                  <a:schemeClr val="bg1"/>
                </a:solidFill>
              </a:rPr>
              <a:t>Temporada baja	Abril a Noviembre </a:t>
            </a:r>
          </a:p>
          <a:p>
            <a:pPr lvl="2">
              <a:lnSpc>
                <a:spcPct val="90000"/>
              </a:lnSpc>
              <a:buClr>
                <a:srgbClr val="CC6600"/>
              </a:buClr>
              <a:buFont typeface="Wingdings" pitchFamily="2" charset="2"/>
              <a:buNone/>
            </a:pPr>
            <a:r>
              <a:rPr lang="es-MX" sz="2000">
                <a:solidFill>
                  <a:schemeClr val="bg1"/>
                </a:solidFill>
              </a:rPr>
              <a:t>			 	Venta: 2 viviendas x vendedor</a:t>
            </a:r>
            <a:endParaRPr lang="es-E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graphicFrame>
        <p:nvGraphicFramePr>
          <p:cNvPr id="32785" name="Object 17"/>
          <p:cNvGraphicFramePr>
            <a:graphicFrameLocks noChangeAspect="1"/>
          </p:cNvGraphicFramePr>
          <p:nvPr>
            <p:ph idx="1"/>
          </p:nvPr>
        </p:nvGraphicFramePr>
        <p:xfrm>
          <a:off x="0" y="3357563"/>
          <a:ext cx="7740650" cy="2798762"/>
        </p:xfrm>
        <a:graphic>
          <a:graphicData uri="http://schemas.openxmlformats.org/presentationml/2006/ole">
            <p:oleObj spid="_x0000_s32785" name="Documento" r:id="rId3" imgW="5310293" imgH="1811794" progId="Word.Document.8">
              <p:embed/>
            </p:oleObj>
          </a:graphicData>
        </a:graphic>
      </p:graphicFrame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2195513" y="2492375"/>
            <a:ext cx="4321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2514600" y="2597150"/>
            <a:ext cx="43926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2000" b="1"/>
              <a:t>VENTAS PROMEDIO COMPETENCIA</a:t>
            </a:r>
            <a:endParaRPr lang="es-ES" sz="2000" b="1"/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533400" y="1752600"/>
            <a:ext cx="2519363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SUPUESTOS</a:t>
            </a:r>
            <a:endParaRPr lang="es-E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057400"/>
            <a:ext cx="3810000" cy="723900"/>
          </a:xfrm>
        </p:spPr>
        <p:txBody>
          <a:bodyPr/>
          <a:lstStyle/>
          <a:p>
            <a:pPr>
              <a:buClr>
                <a:srgbClr val="CC6600"/>
              </a:buClr>
              <a:buFontTx/>
              <a:buNone/>
            </a:pPr>
            <a:r>
              <a:rPr lang="es-MX" sz="2400" b="1">
                <a:solidFill>
                  <a:srgbClr val="FFFFFF"/>
                </a:solidFill>
              </a:rPr>
              <a:t>Temporada alta: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514600" y="4800600"/>
          <a:ext cx="4033838" cy="1709738"/>
        </p:xfrm>
        <a:graphic>
          <a:graphicData uri="http://schemas.openxmlformats.org/presentationml/2006/ole">
            <p:oleObj spid="_x0000_s35846" name="Hoja de cálculo" r:id="rId3" imgW="2381488" imgH="1009888" progId="Excel.Sheet.8">
              <p:embed/>
            </p:oleObj>
          </a:graphicData>
        </a:graphic>
      </p:graphicFrame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827088" y="4333875"/>
            <a:ext cx="38100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r>
              <a:rPr lang="es-MX" b="1">
                <a:solidFill>
                  <a:srgbClr val="FFFFFF"/>
                </a:solidFill>
              </a:rPr>
              <a:t>Temporada baja:</a:t>
            </a:r>
          </a:p>
          <a:p>
            <a:pPr lvl="4"/>
            <a:endParaRPr lang="es-MX" sz="1600" b="1">
              <a:solidFill>
                <a:srgbClr val="FFFFFF"/>
              </a:solidFill>
            </a:endParaRPr>
          </a:p>
          <a:p>
            <a:pPr lvl="4"/>
            <a:endParaRPr lang="es-MX" sz="1600" b="1">
              <a:solidFill>
                <a:srgbClr val="FFFFFF"/>
              </a:solidFill>
            </a:endParaRPr>
          </a:p>
        </p:txBody>
      </p:sp>
      <p:graphicFrame>
        <p:nvGraphicFramePr>
          <p:cNvPr id="35849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2286000" y="2538413"/>
          <a:ext cx="3960813" cy="1631950"/>
        </p:xfrm>
        <a:graphic>
          <a:graphicData uri="http://schemas.openxmlformats.org/presentationml/2006/ole">
            <p:oleObj spid="_x0000_s35849" name="Hoja de cálculo" r:id="rId4" imgW="2381488" imgH="981313" progId="Excel.Sheet.8">
              <p:embed/>
            </p:oleObj>
          </a:graphicData>
        </a:graphic>
      </p:graphicFrame>
      <p:sp>
        <p:nvSpPr>
          <p:cNvPr id="35850" name="AutoShape 10">
            <a:hlinkClick r:id="rId5"/>
          </p:cNvPr>
          <p:cNvSpPr>
            <a:spLocks noChangeArrowheads="1"/>
          </p:cNvSpPr>
          <p:nvPr/>
        </p:nvSpPr>
        <p:spPr bwMode="auto">
          <a:xfrm>
            <a:off x="7086600" y="3962400"/>
            <a:ext cx="792163" cy="792163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81000" y="6491288"/>
            <a:ext cx="848360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sz="1800" b="1">
                <a:solidFill>
                  <a:srgbClr val="FF9900"/>
                </a:solidFill>
              </a:rPr>
              <a:t>Nota:  Estudio Villa Marina  Ventas 69% similares Estrella Marina y 31% a Corales.</a:t>
            </a:r>
            <a:endParaRPr lang="es-ES" sz="1800" b="1">
              <a:solidFill>
                <a:srgbClr val="FF9900"/>
              </a:solidFill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33400" y="1447800"/>
            <a:ext cx="2519363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SUPUESTOS</a:t>
            </a:r>
            <a:endParaRPr lang="es-ES" sz="3000" b="1"/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noFill/>
          <a:ln/>
        </p:spPr>
        <p:txBody>
          <a:bodyPr anchorCtr="1"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2195513" y="2492375"/>
            <a:ext cx="4321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971550" y="24923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</a:pPr>
            <a:r>
              <a:rPr lang="es-MX" sz="2800">
                <a:solidFill>
                  <a:schemeClr val="bg1"/>
                </a:solidFill>
              </a:rPr>
              <a:t>Se realizará un convenio con alguna constructora, la cual cobrará entre un 6% a un 9% como comisión sobre el costo total de la obra.</a:t>
            </a:r>
          </a:p>
          <a:p>
            <a:pPr algn="just">
              <a:lnSpc>
                <a:spcPct val="90000"/>
              </a:lnSpc>
            </a:pPr>
            <a:endParaRPr lang="es-MX" sz="28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s-MX" sz="2800">
                <a:solidFill>
                  <a:schemeClr val="bg1"/>
                </a:solidFill>
              </a:rPr>
              <a:t>Los desembolsos a  la constructora: 30% de entrada y el 70% en cuotas mensuales hasta la entrega de la obra.</a:t>
            </a:r>
          </a:p>
          <a:p>
            <a:pPr>
              <a:lnSpc>
                <a:spcPct val="90000"/>
              </a:lnSpc>
            </a:pPr>
            <a:endParaRPr lang="es-MX" sz="2800">
              <a:solidFill>
                <a:schemeClr val="bg1"/>
              </a:solidFill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39750" y="1557338"/>
            <a:ext cx="2519363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SUPUESTOS</a:t>
            </a:r>
            <a:endParaRPr lang="es-E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Escenario con Financiamiento:</a:t>
            </a:r>
            <a:endParaRPr lang="es-ES" sz="3000" b="1"/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2339975" y="3141663"/>
            <a:ext cx="4321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43019" name="Object 11"/>
          <p:cNvGraphicFramePr>
            <a:graphicFrameLocks noChangeAspect="1"/>
          </p:cNvGraphicFramePr>
          <p:nvPr>
            <p:ph idx="1"/>
          </p:nvPr>
        </p:nvGraphicFramePr>
        <p:xfrm>
          <a:off x="-144463" y="2514600"/>
          <a:ext cx="8131176" cy="2870200"/>
        </p:xfrm>
        <a:graphic>
          <a:graphicData uri="http://schemas.openxmlformats.org/presentationml/2006/ole">
            <p:oleObj spid="_x0000_s43019" name="Documento" r:id="rId3" imgW="5279269" imgH="1863621" progId="Word.Document.8">
              <p:embed/>
            </p:oleObj>
          </a:graphicData>
        </a:graphic>
      </p:graphicFrame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274638" y="5516563"/>
            <a:ext cx="8802687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Accionista 1:		Terreno ($737.0000)</a:t>
            </a:r>
          </a:p>
          <a:p>
            <a:r>
              <a:rPr lang="es-MX" b="1">
                <a:solidFill>
                  <a:schemeClr val="bg1"/>
                </a:solidFill>
              </a:rPr>
              <a:t>Accionista 2:		Dinero, oficina, equipos y muebles ($435.800)</a:t>
            </a:r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Escenario con Financiamiento:</a:t>
            </a:r>
            <a:endParaRPr lang="es-ES" sz="3000" b="1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339975" y="3141663"/>
            <a:ext cx="43211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44042" name="Object 10"/>
          <p:cNvGraphicFramePr>
            <a:graphicFrameLocks noChangeAspect="1"/>
          </p:cNvGraphicFramePr>
          <p:nvPr>
            <p:ph idx="1"/>
          </p:nvPr>
        </p:nvGraphicFramePr>
        <p:xfrm>
          <a:off x="-1065213" y="4800600"/>
          <a:ext cx="10920413" cy="947738"/>
        </p:xfrm>
        <a:graphic>
          <a:graphicData uri="http://schemas.openxmlformats.org/presentationml/2006/ole">
            <p:oleObj spid="_x0000_s44042" name="Documento" r:id="rId3" imgW="5266642" imgH="457447" progId="Word.Document.8">
              <p:embed/>
            </p:oleObj>
          </a:graphicData>
        </a:graphic>
      </p:graphicFrame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1331913" y="2492375"/>
            <a:ext cx="48879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Política bancaria para estos créditos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1157967">
            <a:off x="6248400" y="2667000"/>
            <a:ext cx="360363" cy="649288"/>
          </a:xfrm>
          <a:prstGeom prst="curvedLeftArrow">
            <a:avLst>
              <a:gd name="adj1" fmla="val 36035"/>
              <a:gd name="adj2" fmla="val 72070"/>
              <a:gd name="adj3" fmla="val 33333"/>
            </a:avLst>
          </a:prstGeom>
          <a:solidFill>
            <a:srgbClr val="FF3300"/>
          </a:solidFill>
          <a:ln w="12700">
            <a:solidFill>
              <a:schemeClr val="tx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es-ES"/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2770188" y="3357563"/>
            <a:ext cx="607377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s-MX" b="1">
                <a:solidFill>
                  <a:schemeClr val="bg1"/>
                </a:solidFill>
              </a:rPr>
              <a:t>Inversión inicial de al menos el 30% del costo</a:t>
            </a:r>
          </a:p>
          <a:p>
            <a:pPr algn="ctr"/>
            <a:r>
              <a:rPr lang="es-MX" b="1">
                <a:solidFill>
                  <a:schemeClr val="bg1"/>
                </a:solidFill>
              </a:rPr>
              <a:t>total del proyecto.</a:t>
            </a:r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graphicFrame>
        <p:nvGraphicFramePr>
          <p:cNvPr id="45069" name="Object 13"/>
          <p:cNvGraphicFramePr>
            <a:graphicFrameLocks noChangeAspect="1"/>
          </p:cNvGraphicFramePr>
          <p:nvPr>
            <p:ph sz="half" idx="1"/>
          </p:nvPr>
        </p:nvGraphicFramePr>
        <p:xfrm>
          <a:off x="206375" y="2930525"/>
          <a:ext cx="7758113" cy="1563688"/>
        </p:xfrm>
        <a:graphic>
          <a:graphicData uri="http://schemas.openxmlformats.org/presentationml/2006/ole">
            <p:oleObj spid="_x0000_s45069" name="Documento" r:id="rId3" imgW="5467582" imgH="1101663" progId="Word.Document.8">
              <p:embed/>
            </p:oleObj>
          </a:graphicData>
        </a:graphic>
      </p:graphicFrame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COSTOS</a:t>
            </a:r>
            <a:endParaRPr lang="es-ES" sz="3000" b="1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331913" y="2276475"/>
            <a:ext cx="26098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URBANIZACIÓN</a:t>
            </a:r>
            <a:endParaRPr lang="es-ES" b="1" u="sng"/>
          </a:p>
        </p:txBody>
      </p:sp>
      <p:graphicFrame>
        <p:nvGraphicFramePr>
          <p:cNvPr id="45144" name="Object 88"/>
          <p:cNvGraphicFramePr>
            <a:graphicFrameLocks noChangeAspect="1"/>
          </p:cNvGraphicFramePr>
          <p:nvPr>
            <p:ph sz="half" idx="2"/>
          </p:nvPr>
        </p:nvGraphicFramePr>
        <p:xfrm>
          <a:off x="533400" y="5181600"/>
          <a:ext cx="7493000" cy="1319213"/>
        </p:xfrm>
        <a:graphic>
          <a:graphicData uri="http://schemas.openxmlformats.org/presentationml/2006/ole">
            <p:oleObj spid="_x0000_s45144" name="Documento" r:id="rId4" imgW="5757267" imgH="1014590" progId="Word.Document.8">
              <p:embed/>
            </p:oleObj>
          </a:graphicData>
        </a:graphic>
      </p:graphicFrame>
      <p:sp>
        <p:nvSpPr>
          <p:cNvPr id="45146" name="Text Box 90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5147" name="Text Box 91"/>
          <p:cNvSpPr txBox="1">
            <a:spLocks noChangeArrowheads="1"/>
          </p:cNvSpPr>
          <p:nvPr/>
        </p:nvSpPr>
        <p:spPr bwMode="auto">
          <a:xfrm>
            <a:off x="3124200" y="4572000"/>
            <a:ext cx="3313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u="sng"/>
              <a:t>Costos de competencia</a:t>
            </a:r>
            <a:endParaRPr lang="es-ES" b="1" u="sng"/>
          </a:p>
        </p:txBody>
      </p:sp>
      <p:sp>
        <p:nvSpPr>
          <p:cNvPr id="45148" name="Text Box 92"/>
          <p:cNvSpPr txBox="1">
            <a:spLocks noChangeArrowheads="1"/>
          </p:cNvSpPr>
          <p:nvPr/>
        </p:nvSpPr>
        <p:spPr bwMode="auto">
          <a:xfrm>
            <a:off x="2339975" y="6491288"/>
            <a:ext cx="4464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1800" b="1"/>
              <a:t>Ubicación y plusvalía</a:t>
            </a:r>
            <a:endParaRPr lang="es-E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COSTOS</a:t>
            </a:r>
            <a:endParaRPr lang="es-ES" sz="3000" b="1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331913" y="2276475"/>
            <a:ext cx="26939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CONSTRUCCIÓN</a:t>
            </a:r>
            <a:endParaRPr lang="es-ES" b="1" u="sng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48142" name="Object 14"/>
          <p:cNvGraphicFramePr>
            <a:graphicFrameLocks noChangeAspect="1"/>
          </p:cNvGraphicFramePr>
          <p:nvPr>
            <p:ph idx="1"/>
          </p:nvPr>
        </p:nvGraphicFramePr>
        <p:xfrm>
          <a:off x="1066800" y="3733800"/>
          <a:ext cx="7262813" cy="10064750"/>
        </p:xfrm>
        <a:graphic>
          <a:graphicData uri="http://schemas.openxmlformats.org/presentationml/2006/ole">
            <p:oleObj spid="_x0000_s48142" name="Documento" r:id="rId3" imgW="5377754" imgH="7989314" progId="Word.Document.8">
              <p:embed/>
            </p:oleObj>
          </a:graphicData>
        </a:graphic>
      </p:graphicFrame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3130550" y="3141663"/>
            <a:ext cx="33131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b="1" u="sng"/>
              <a:t>Costos de competencia</a:t>
            </a:r>
            <a:endParaRPr lang="es-ES" b="1" u="sng"/>
          </a:p>
        </p:txBody>
      </p:sp>
      <p:sp>
        <p:nvSpPr>
          <p:cNvPr id="48145" name="Text Box 1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48146" name="Text Box 18"/>
          <p:cNvSpPr txBox="1">
            <a:spLocks noChangeArrowheads="1"/>
          </p:cNvSpPr>
          <p:nvPr/>
        </p:nvSpPr>
        <p:spPr bwMode="auto">
          <a:xfrm>
            <a:off x="5791200" y="5029200"/>
            <a:ext cx="29527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sz="1800" b="1"/>
              <a:t>Se incrementa 8% comisión.</a:t>
            </a:r>
            <a:endParaRPr lang="es-ES" sz="1800" b="1"/>
          </a:p>
        </p:txBody>
      </p:sp>
      <p:sp>
        <p:nvSpPr>
          <p:cNvPr id="48147" name="Text Box 19"/>
          <p:cNvSpPr txBox="1">
            <a:spLocks noChangeArrowheads="1"/>
          </p:cNvSpPr>
          <p:nvPr/>
        </p:nvSpPr>
        <p:spPr bwMode="auto">
          <a:xfrm>
            <a:off x="3352800" y="5715000"/>
            <a:ext cx="3313113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sz="3000" b="1"/>
              <a:t>$162 / m</a:t>
            </a:r>
            <a:r>
              <a:rPr lang="es-MX" sz="3000" b="1" baseline="30000"/>
              <a:t>2</a:t>
            </a:r>
            <a:endParaRPr lang="es-E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68413"/>
            <a:ext cx="9144000" cy="14319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DEFINICIÓN Y DESCRIPCIÓN DEL PRODUCTO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565400"/>
            <a:ext cx="8712200" cy="5013325"/>
          </a:xfrm>
        </p:spPr>
        <p:txBody>
          <a:bodyPr/>
          <a:lstStyle/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Promotora de venta de viviendas 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r>
              <a:rPr lang="es-ES" sz="2800">
                <a:solidFill>
                  <a:schemeClr val="bg1"/>
                </a:solidFill>
              </a:rPr>
              <a:t>	Segmento de Mercado: medio y medio alto 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Paraíso del Mar contará con: 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	200 viviendas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 2 Modelos de villa:	</a:t>
            </a:r>
          </a:p>
          <a:p>
            <a:pPr lvl="1">
              <a:buClr>
                <a:srgbClr val="CC6600"/>
              </a:buClr>
              <a:buSzPct val="65000"/>
              <a:buFont typeface="Wingdings" pitchFamily="2" charset="2"/>
              <a:buChar char="ü"/>
            </a:pPr>
            <a:r>
              <a:rPr lang="es-ES">
                <a:solidFill>
                  <a:schemeClr val="bg1"/>
                </a:solidFill>
              </a:rPr>
              <a:t>	Club Privado</a:t>
            </a:r>
          </a:p>
          <a:p>
            <a:pPr>
              <a:buFontTx/>
              <a:buNone/>
            </a:pPr>
            <a:r>
              <a:rPr lang="es-ES" sz="360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COSTOS</a:t>
            </a:r>
            <a:endParaRPr lang="es-ES" sz="3000" b="1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1331913" y="2276475"/>
            <a:ext cx="26939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CONSTRUCCIÓN</a:t>
            </a:r>
            <a:endParaRPr lang="es-ES" b="1" u="sng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graphicFrame>
        <p:nvGraphicFramePr>
          <p:cNvPr id="50190" name="Object 14"/>
          <p:cNvGraphicFramePr>
            <a:graphicFrameLocks noChangeAspect="1"/>
          </p:cNvGraphicFramePr>
          <p:nvPr>
            <p:ph idx="1"/>
          </p:nvPr>
        </p:nvGraphicFramePr>
        <p:xfrm>
          <a:off x="-396875" y="3284538"/>
          <a:ext cx="8397875" cy="2093912"/>
        </p:xfrm>
        <a:graphic>
          <a:graphicData uri="http://schemas.openxmlformats.org/presentationml/2006/ole">
            <p:oleObj spid="_x0000_s50190" name="Documento" r:id="rId3" imgW="5368375" imgH="1338871" progId="Word.Document.8">
              <p:embed/>
            </p:oleObj>
          </a:graphicData>
        </a:graphic>
      </p:graphicFrame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1116013" y="5589588"/>
            <a:ext cx="73358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Incluye: materiales, mano de obra, club y áreas verdes.</a:t>
            </a:r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COSTOS</a:t>
            </a:r>
            <a:endParaRPr lang="es-ES" sz="3000" b="1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1331913" y="2276475"/>
            <a:ext cx="1250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OTROS</a:t>
            </a:r>
            <a:endParaRPr lang="es-ES" b="1" u="sng"/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2268538" y="3357563"/>
            <a:ext cx="4849812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Publicidad		$47.300 x año</a:t>
            </a:r>
          </a:p>
          <a:p>
            <a:r>
              <a:rPr lang="es-MX" b="1">
                <a:solidFill>
                  <a:schemeClr val="bg1"/>
                </a:solidFill>
              </a:rPr>
              <a:t>Operación		$16.000 x año</a:t>
            </a:r>
          </a:p>
          <a:p>
            <a:r>
              <a:rPr lang="es-MX" b="1">
                <a:solidFill>
                  <a:schemeClr val="bg1"/>
                </a:solidFill>
              </a:rPr>
              <a:t>Sueldos y salarios	$104.300 x año</a:t>
            </a:r>
            <a:endParaRPr lang="es-ES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PRECIOS</a:t>
            </a:r>
            <a:endParaRPr lang="es-ES" sz="3000" b="1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503363" y="2276475"/>
            <a:ext cx="56610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Diferirán por: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987675" y="28527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895600" y="2743200"/>
            <a:ext cx="27559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lvl="2"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Etapas</a:t>
            </a:r>
          </a:p>
          <a:p>
            <a:pPr lvl="2"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Ubicación</a:t>
            </a:r>
          </a:p>
          <a:p>
            <a:pPr lvl="2"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Modelos</a:t>
            </a:r>
            <a:endParaRPr lang="es-ES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endParaRPr lang="es-ES">
              <a:solidFill>
                <a:schemeClr val="bg1"/>
              </a:solidFill>
            </a:endParaRPr>
          </a:p>
        </p:txBody>
      </p:sp>
      <p:graphicFrame>
        <p:nvGraphicFramePr>
          <p:cNvPr id="52233" name="Object 9"/>
          <p:cNvGraphicFramePr>
            <a:graphicFrameLocks noChangeAspect="1"/>
          </p:cNvGraphicFramePr>
          <p:nvPr>
            <p:ph idx="1"/>
          </p:nvPr>
        </p:nvGraphicFramePr>
        <p:xfrm>
          <a:off x="684213" y="4360863"/>
          <a:ext cx="8002587" cy="1804987"/>
        </p:xfrm>
        <a:graphic>
          <a:graphicData uri="http://schemas.openxmlformats.org/presentationml/2006/ole">
            <p:oleObj spid="_x0000_s52233" name="Documento" r:id="rId3" imgW="5374868" imgH="1212902" progId="Word.Document.8">
              <p:embed/>
            </p:oleObj>
          </a:graphicData>
        </a:graphic>
      </p:graphicFrame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447800" y="6096000"/>
            <a:ext cx="64627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chemeClr val="bg1"/>
                </a:solidFill>
              </a:rPr>
              <a:t>Precio de introducción en etapa de urbanización</a:t>
            </a:r>
            <a:endParaRPr lang="es-ES" b="1">
              <a:solidFill>
                <a:schemeClr val="bg1"/>
              </a:solidFill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2392363" y="61134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INGRESOS</a:t>
            </a:r>
            <a:endParaRPr lang="es-ES" sz="3000" b="1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684213" y="4005263"/>
            <a:ext cx="30273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>
                <a:solidFill>
                  <a:schemeClr val="bg1"/>
                </a:solidFill>
              </a:rPr>
              <a:t>Proyección de Ingresos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2392363" y="61134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4284" name="AutoShape 12">
            <a:hlinkClick r:id="rId3"/>
          </p:cNvPr>
          <p:cNvSpPr>
            <a:spLocks noChangeArrowheads="1"/>
          </p:cNvSpPr>
          <p:nvPr/>
        </p:nvSpPr>
        <p:spPr bwMode="auto">
          <a:xfrm>
            <a:off x="2051050" y="3141663"/>
            <a:ext cx="936625" cy="71913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F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endParaRPr lang="es-ES"/>
          </a:p>
        </p:txBody>
      </p:sp>
      <p:graphicFrame>
        <p:nvGraphicFramePr>
          <p:cNvPr id="54285" name="Object 13"/>
          <p:cNvGraphicFramePr>
            <a:graphicFrameLocks noChangeAspect="1"/>
          </p:cNvGraphicFramePr>
          <p:nvPr>
            <p:ph idx="1"/>
          </p:nvPr>
        </p:nvGraphicFramePr>
        <p:xfrm>
          <a:off x="4227513" y="1670050"/>
          <a:ext cx="4833937" cy="5105400"/>
        </p:xfrm>
        <a:graphic>
          <a:graphicData uri="http://schemas.openxmlformats.org/presentationml/2006/ole">
            <p:oleObj spid="_x0000_s54285" name="Hoja de cálculo" r:id="rId4" imgW="3968651" imgH="419260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FINANCIERO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FINANCIAMIENTO</a:t>
            </a:r>
            <a:endParaRPr lang="es-ES" sz="3000" b="1"/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2392363" y="61134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1979613" y="2205038"/>
            <a:ext cx="2651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PARA CLIENTES</a:t>
            </a:r>
            <a:endParaRPr lang="es-ES" b="1" u="sng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23900" y="2997200"/>
            <a:ext cx="8420100" cy="2647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CC6600"/>
              </a:buClr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 Reserva:		$1.000</a:t>
            </a:r>
          </a:p>
          <a:p>
            <a:pPr>
              <a:buClr>
                <a:srgbClr val="CC6600"/>
              </a:buClr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 Entrada:		40% del valor de la villa en pagos iguales a </a:t>
            </a:r>
          </a:p>
          <a:p>
            <a:pPr lvl="4">
              <a:buClr>
                <a:srgbClr val="CC6600"/>
              </a:buClr>
            </a:pPr>
            <a:r>
              <a:rPr lang="es-MX">
                <a:solidFill>
                  <a:schemeClr val="bg1"/>
                </a:solidFill>
              </a:rPr>
              <a:t>	6 meses sin intereses (En cuanto terminen de</a:t>
            </a:r>
          </a:p>
          <a:p>
            <a:pPr lvl="4">
              <a:buClr>
                <a:srgbClr val="CC6600"/>
              </a:buClr>
            </a:pPr>
            <a:r>
              <a:rPr lang="es-MX">
                <a:solidFill>
                  <a:schemeClr val="bg1"/>
                </a:solidFill>
              </a:rPr>
              <a:t>	pagar la entrada, se les entregará la vivienda)</a:t>
            </a:r>
          </a:p>
          <a:p>
            <a:pPr>
              <a:buClr>
                <a:srgbClr val="CC6600"/>
              </a:buClr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 Convenio con Instituciones Financieras</a:t>
            </a:r>
          </a:p>
          <a:p>
            <a:pPr>
              <a:buClr>
                <a:srgbClr val="CC6600"/>
              </a:buClr>
              <a:buFontTx/>
              <a:buChar char="•"/>
            </a:pPr>
            <a:r>
              <a:rPr lang="es-MX">
                <a:solidFill>
                  <a:schemeClr val="bg1"/>
                </a:solidFill>
              </a:rPr>
              <a:t>  Se realizará un previo análisis del perfil de crédito a cada cliente.</a:t>
            </a:r>
          </a:p>
          <a:p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6192837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FLUJO DE CAJA</a:t>
            </a:r>
            <a:endParaRPr lang="es-ES" sz="3000" b="1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392363" y="6113463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62471" name="Object 7"/>
          <p:cNvGraphicFramePr>
            <a:graphicFrameLocks noChangeAspect="1"/>
          </p:cNvGraphicFramePr>
          <p:nvPr>
            <p:ph/>
          </p:nvPr>
        </p:nvGraphicFramePr>
        <p:xfrm>
          <a:off x="1128713" y="612775"/>
          <a:ext cx="6935787" cy="6245225"/>
        </p:xfrm>
        <a:graphic>
          <a:graphicData uri="http://schemas.openxmlformats.org/presentationml/2006/ole">
            <p:oleObj spid="_x0000_s62471" name="Hoja de cálculo" r:id="rId3" imgW="6551647" imgH="5899308" progId="Excel.Sheet.8">
              <p:embed/>
            </p:oleObj>
          </a:graphicData>
        </a:graphic>
      </p:graphicFrame>
      <p:sp>
        <p:nvSpPr>
          <p:cNvPr id="62473" name="AutoShape 9">
            <a:hlinkClick r:id="rId4"/>
          </p:cNvPr>
          <p:cNvSpPr>
            <a:spLocks noChangeArrowheads="1"/>
          </p:cNvSpPr>
          <p:nvPr/>
        </p:nvSpPr>
        <p:spPr bwMode="auto">
          <a:xfrm>
            <a:off x="395288" y="5457825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62474" name="AutoShape 10">
            <a:hlinkClick r:id="rId5"/>
          </p:cNvPr>
          <p:cNvSpPr>
            <a:spLocks noChangeArrowheads="1"/>
          </p:cNvSpPr>
          <p:nvPr/>
        </p:nvSpPr>
        <p:spPr bwMode="auto">
          <a:xfrm>
            <a:off x="381000" y="5791200"/>
            <a:ext cx="720725" cy="142875"/>
          </a:xfrm>
          <a:prstGeom prst="rightArrow">
            <a:avLst>
              <a:gd name="adj1" fmla="val 50000"/>
              <a:gd name="adj2" fmla="val 126111"/>
            </a:avLst>
          </a:prstGeom>
          <a:solidFill>
            <a:srgbClr val="FF3300"/>
          </a:solidFill>
          <a:ln w="12700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6192837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/>
              <a:t>FLUJO DE CAJA</a:t>
            </a:r>
            <a:endParaRPr lang="es-ES" sz="3000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547813" y="1012825"/>
            <a:ext cx="6357937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rgbClr val="FFFFFF"/>
                </a:solidFill>
              </a:rPr>
              <a:t>Rendimiento de Capital</a:t>
            </a:r>
          </a:p>
          <a:p>
            <a:r>
              <a:rPr lang="es-MX" b="1">
                <a:solidFill>
                  <a:srgbClr val="FFFFFF"/>
                </a:solidFill>
              </a:rPr>
              <a:t>	re= rf+</a:t>
            </a:r>
            <a:r>
              <a:rPr lang="el-GR" b="1">
                <a:solidFill>
                  <a:srgbClr val="FFFFFF"/>
                </a:solidFill>
                <a:cs typeface="Times New Roman" pitchFamily="18" charset="0"/>
              </a:rPr>
              <a:t>β</a:t>
            </a:r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(rm-rf)</a:t>
            </a:r>
          </a:p>
          <a:p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	re= [0.0467+0.84(0.088-0.0467)] + 0.0596</a:t>
            </a:r>
          </a:p>
          <a:p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	re= 0.1410</a:t>
            </a:r>
            <a:endParaRPr lang="el-GR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1524000" y="2895600"/>
            <a:ext cx="7208838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>
                <a:solidFill>
                  <a:srgbClr val="FFFFFF"/>
                </a:solidFill>
              </a:rPr>
              <a:t>Costo Promedio Ponderado de Capital</a:t>
            </a:r>
          </a:p>
          <a:p>
            <a:r>
              <a:rPr lang="es-MX" b="1">
                <a:solidFill>
                  <a:srgbClr val="FFFFFF"/>
                </a:solidFill>
              </a:rPr>
              <a:t>	ro= rd (D/V) + re (P/V)</a:t>
            </a:r>
            <a:endParaRPr lang="es-MX" b="1">
              <a:solidFill>
                <a:srgbClr val="FFFFFF"/>
              </a:solidFill>
              <a:cs typeface="Times New Roman" pitchFamily="18" charset="0"/>
            </a:endParaRPr>
          </a:p>
          <a:p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	ro= </a:t>
            </a:r>
            <a:r>
              <a:rPr lang="es-MX" sz="2000" b="1">
                <a:solidFill>
                  <a:srgbClr val="FFFFFF"/>
                </a:solidFill>
                <a:cs typeface="Times New Roman" pitchFamily="18" charset="0"/>
              </a:rPr>
              <a:t>0.12(400.000/1.172.800) + 0.1410(772.800/1.172.800)</a:t>
            </a:r>
          </a:p>
          <a:p>
            <a:r>
              <a:rPr lang="es-MX" b="1">
                <a:solidFill>
                  <a:srgbClr val="FFFFFF"/>
                </a:solidFill>
                <a:cs typeface="Times New Roman" pitchFamily="18" charset="0"/>
              </a:rPr>
              <a:t>	ro= 0.1338</a:t>
            </a:r>
            <a:endParaRPr lang="el-GR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3429000" y="4800600"/>
            <a:ext cx="287655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sz="2800" b="1"/>
              <a:t>15.55% &gt; 13.38%</a:t>
            </a:r>
            <a:endParaRPr lang="es-ES" sz="2800" b="1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905250" y="5335588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5785" name="Line 9"/>
          <p:cNvSpPr>
            <a:spLocks noChangeShapeType="1"/>
          </p:cNvSpPr>
          <p:nvPr/>
        </p:nvSpPr>
        <p:spPr bwMode="auto">
          <a:xfrm>
            <a:off x="5387975" y="5335588"/>
            <a:ext cx="0" cy="3603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</p:spPr>
        <p:txBody>
          <a:bodyPr wrap="none"/>
          <a:lstStyle/>
          <a:p>
            <a:endParaRPr lang="es-ES"/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3471863" y="5610225"/>
            <a:ext cx="2613025" cy="5794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s-MX" b="1"/>
              <a:t> TIR     </a:t>
            </a:r>
            <a:r>
              <a:rPr lang="es-MX" sz="3200" b="1"/>
              <a:t>&gt; </a:t>
            </a:r>
            <a:r>
              <a:rPr lang="es-MX" b="1"/>
              <a:t>   CCPP</a:t>
            </a:r>
            <a:endParaRPr lang="es-ES" b="1"/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1058863" y="6156325"/>
            <a:ext cx="78486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b="1">
                <a:solidFill>
                  <a:srgbClr val="FFFFFF"/>
                </a:solidFill>
                <a:cs typeface="Times New Roman" pitchFamily="18" charset="0"/>
              </a:rPr>
              <a:t>Β</a:t>
            </a:r>
            <a:r>
              <a:rPr lang="es-MX" sz="2000" b="1">
                <a:solidFill>
                  <a:srgbClr val="FFFFFF"/>
                </a:solidFill>
                <a:cs typeface="Times New Roman" pitchFamily="18" charset="0"/>
              </a:rPr>
              <a:t>: </a:t>
            </a:r>
            <a:r>
              <a:rPr lang="es-ES" sz="2000" b="1">
                <a:solidFill>
                  <a:srgbClr val="FFFFFF"/>
                </a:solidFill>
              </a:rPr>
              <a:t>de materiales de construcción del Libro: “Análisis de las Inversiones   Estratégicas” de Werner Kelehöhn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ANÁLISIS DE SENSIBILIDAD </a:t>
            </a:r>
            <a:endParaRPr lang="es-ES" sz="3000" b="1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505200" y="2133600"/>
            <a:ext cx="26257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VAN vs PRECIOS</a:t>
            </a:r>
            <a:endParaRPr lang="es-ES" b="1" u="sng"/>
          </a:p>
        </p:txBody>
      </p:sp>
      <p:graphicFrame>
        <p:nvGraphicFramePr>
          <p:cNvPr id="77831" name="Object 7"/>
          <p:cNvGraphicFramePr>
            <a:graphicFrameLocks noChangeAspect="1"/>
          </p:cNvGraphicFramePr>
          <p:nvPr/>
        </p:nvGraphicFramePr>
        <p:xfrm>
          <a:off x="6108700" y="3352800"/>
          <a:ext cx="3040063" cy="2271713"/>
        </p:xfrm>
        <a:graphic>
          <a:graphicData uri="http://schemas.openxmlformats.org/presentationml/2006/ole">
            <p:oleObj spid="_x0000_s77831" name="Hoja de cálculo" r:id="rId3" imgW="1581388" imgH="1181338" progId="Excel.Sheet.8">
              <p:embed/>
            </p:oleObj>
          </a:graphicData>
        </a:graphic>
      </p:graphicFrame>
      <p:graphicFrame>
        <p:nvGraphicFramePr>
          <p:cNvPr id="77832" name="Object 8"/>
          <p:cNvGraphicFramePr>
            <a:graphicFrameLocks noChangeAspect="1"/>
          </p:cNvGraphicFramePr>
          <p:nvPr/>
        </p:nvGraphicFramePr>
        <p:xfrm>
          <a:off x="304800" y="2667000"/>
          <a:ext cx="5867400" cy="3960813"/>
        </p:xfrm>
        <a:graphic>
          <a:graphicData uri="http://schemas.openxmlformats.org/presentationml/2006/ole">
            <p:oleObj spid="_x0000_s77832" name="Gráfico" r:id="rId4" imgW="4896088" imgH="330541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ANÁLISIS DE SENSIBILIDAD </a:t>
            </a:r>
            <a:endParaRPr lang="es-ES" sz="3000" b="1"/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505200" y="2133600"/>
            <a:ext cx="25066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VAN vs COSTOS</a:t>
            </a:r>
            <a:endParaRPr lang="es-ES" b="1" u="sng"/>
          </a:p>
        </p:txBody>
      </p:sp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1958975" y="2867025"/>
          <a:ext cx="10287000" cy="2706688"/>
        </p:xfrm>
        <a:graphic>
          <a:graphicData uri="http://schemas.openxmlformats.org/presentationml/2006/ole">
            <p:oleObj spid="_x0000_s78855" name="Documento" r:id="rId3" imgW="5501520" imgH="1448280" progId="Word.Document.8">
              <p:embed/>
            </p:oleObj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457200" y="2514600"/>
          <a:ext cx="5805488" cy="3873500"/>
        </p:xfrm>
        <a:graphic>
          <a:graphicData uri="http://schemas.openxmlformats.org/presentationml/2006/ole">
            <p:oleObj spid="_x0000_s78856" name="Gráfico" r:id="rId4" imgW="4753213" imgH="317206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ANÁLISIS DE SENSIBILIDAD </a:t>
            </a:r>
            <a:endParaRPr lang="es-ES" sz="3000" b="1"/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5553" name="Text Box 17"/>
          <p:cNvSpPr txBox="1">
            <a:spLocks noChangeArrowheads="1"/>
          </p:cNvSpPr>
          <p:nvPr/>
        </p:nvSpPr>
        <p:spPr bwMode="auto">
          <a:xfrm>
            <a:off x="2438400" y="2133600"/>
            <a:ext cx="4467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VAN vs CANTIDAD CORALES</a:t>
            </a:r>
            <a:endParaRPr lang="es-ES" b="1" u="sng"/>
          </a:p>
        </p:txBody>
      </p:sp>
      <p:graphicFrame>
        <p:nvGraphicFramePr>
          <p:cNvPr id="65659" name="Object 123"/>
          <p:cNvGraphicFramePr>
            <a:graphicFrameLocks noChangeAspect="1"/>
          </p:cNvGraphicFramePr>
          <p:nvPr/>
        </p:nvGraphicFramePr>
        <p:xfrm>
          <a:off x="623888" y="2667000"/>
          <a:ext cx="5257800" cy="3765550"/>
        </p:xfrm>
        <a:graphic>
          <a:graphicData uri="http://schemas.openxmlformats.org/presentationml/2006/ole">
            <p:oleObj spid="_x0000_s65659" name="Imagen de mapa de bits" r:id="rId3" imgW="3086531" imgH="2209524" progId="Paint.Picture">
              <p:embed/>
            </p:oleObj>
          </a:graphicData>
        </a:graphic>
      </p:graphicFrame>
      <p:graphicFrame>
        <p:nvGraphicFramePr>
          <p:cNvPr id="65660" name="Object 124"/>
          <p:cNvGraphicFramePr>
            <a:graphicFrameLocks noChangeAspect="1"/>
          </p:cNvGraphicFramePr>
          <p:nvPr/>
        </p:nvGraphicFramePr>
        <p:xfrm>
          <a:off x="5929313" y="3194050"/>
          <a:ext cx="3276600" cy="2092325"/>
        </p:xfrm>
        <a:graphic>
          <a:graphicData uri="http://schemas.openxmlformats.org/presentationml/2006/ole">
            <p:oleObj spid="_x0000_s65660" name="Hoja de cálculo" r:id="rId4" imgW="1581388" imgH="10098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541338" y="1196975"/>
            <a:ext cx="8229601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JUSTIFICACIÓN DEL PROYECTO</a:t>
            </a:r>
            <a:r>
              <a:rPr lang="es-ES" sz="3000" b="1">
                <a:solidFill>
                  <a:srgbClr val="CC6600"/>
                </a:solidFill>
              </a:rPr>
              <a:t> 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420938"/>
            <a:ext cx="9337675" cy="4114800"/>
          </a:xfrm>
        </p:spPr>
        <p:txBody>
          <a:bodyPr/>
          <a:lstStyle/>
          <a:p>
            <a:pPr>
              <a:spcBef>
                <a:spcPct val="0"/>
              </a:spcBef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Alto interés por la compra de villas  vacacionales en la Península de Santa Elena</a:t>
            </a: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Incremento de la oferta de viviendas 				  	Disminución del precio </a:t>
            </a: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Fortalecimiento del turismo en la zona</a:t>
            </a: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Creación de fuentes de empleo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endParaRPr lang="es-ES" sz="3600">
              <a:solidFill>
                <a:schemeClr val="bg1"/>
              </a:solidFill>
            </a:endParaRPr>
          </a:p>
        </p:txBody>
      </p: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ANÁLISIS DE SENSIBILIDAD </a:t>
            </a:r>
            <a:endParaRPr lang="es-ES" sz="3000" b="1"/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1981200" y="2133600"/>
            <a:ext cx="59848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MX" b="1" u="sng"/>
              <a:t>VAN vs CANTIDAD ESTRELLA MARINA</a:t>
            </a:r>
            <a:endParaRPr lang="es-ES" b="1" u="sng"/>
          </a:p>
        </p:txBody>
      </p:sp>
      <p:graphicFrame>
        <p:nvGraphicFramePr>
          <p:cNvPr id="80903" name="Object 7"/>
          <p:cNvGraphicFramePr>
            <a:graphicFrameLocks noChangeAspect="1"/>
          </p:cNvGraphicFramePr>
          <p:nvPr/>
        </p:nvGraphicFramePr>
        <p:xfrm>
          <a:off x="5595938" y="3429000"/>
          <a:ext cx="4076700" cy="1939925"/>
        </p:xfrm>
        <a:graphic>
          <a:graphicData uri="http://schemas.openxmlformats.org/presentationml/2006/ole">
            <p:oleObj spid="_x0000_s80903" name="Hoja de cálculo" r:id="rId3" imgW="2124313" imgH="1009888" progId="Excel.Sheet.8">
              <p:embed/>
            </p:oleObj>
          </a:graphicData>
        </a:graphic>
      </p:graphicFrame>
      <p:graphicFrame>
        <p:nvGraphicFramePr>
          <p:cNvPr id="80904" name="Object 8"/>
          <p:cNvGraphicFramePr>
            <a:graphicFrameLocks noChangeAspect="1"/>
          </p:cNvGraphicFramePr>
          <p:nvPr/>
        </p:nvGraphicFramePr>
        <p:xfrm>
          <a:off x="228600" y="2790825"/>
          <a:ext cx="5334000" cy="3687763"/>
        </p:xfrm>
        <a:graphic>
          <a:graphicData uri="http://schemas.openxmlformats.org/presentationml/2006/ole">
            <p:oleObj spid="_x0000_s80904" name="Imagen de mapa de bits" r:id="rId4" imgW="3086531" imgH="2133898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BALANCE GENERAL </a:t>
            </a:r>
            <a:endParaRPr lang="es-ES" sz="3000" b="1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3974" name="Object 6"/>
          <p:cNvGraphicFramePr>
            <a:graphicFrameLocks noChangeAspect="1"/>
          </p:cNvGraphicFramePr>
          <p:nvPr/>
        </p:nvGraphicFramePr>
        <p:xfrm>
          <a:off x="1828800" y="2232025"/>
          <a:ext cx="5791200" cy="4625975"/>
        </p:xfrm>
        <a:graphic>
          <a:graphicData uri="http://schemas.openxmlformats.org/presentationml/2006/ole">
            <p:oleObj spid="_x0000_s83974" name="Hoja de cálculo" r:id="rId3" imgW="4734163" imgH="3781663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4997" name="Object 5"/>
          <p:cNvGraphicFramePr>
            <a:graphicFrameLocks noChangeAspect="1"/>
          </p:cNvGraphicFramePr>
          <p:nvPr/>
        </p:nvGraphicFramePr>
        <p:xfrm>
          <a:off x="1962150" y="1066800"/>
          <a:ext cx="5181600" cy="5791200"/>
        </p:xfrm>
        <a:graphic>
          <a:graphicData uri="http://schemas.openxmlformats.org/presentationml/2006/ole">
            <p:oleObj spid="_x0000_s84997" name="Hoja de cálculo" r:id="rId3" imgW="4457938" imgH="558188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392363" y="609282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MX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ESTUDIO FINANCIERO</a:t>
            </a:r>
            <a:endParaRPr lang="es-ES" sz="4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39750" y="1557338"/>
            <a:ext cx="761365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ESTADO DE PÉRDIDAS Y GANANCIAS</a:t>
            </a:r>
            <a:endParaRPr lang="es-ES" sz="3000" b="1"/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6172200" y="2133600"/>
            <a:ext cx="2711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s-ES" sz="1800">
                <a:latin typeface="Arial" charset="0"/>
              </a:rPr>
              <a:t>CON FINANCIAMIENTO</a:t>
            </a:r>
          </a:p>
        </p:txBody>
      </p:sp>
      <p:graphicFrame>
        <p:nvGraphicFramePr>
          <p:cNvPr id="87047" name="Object 7"/>
          <p:cNvGraphicFramePr>
            <a:graphicFrameLocks noChangeAspect="1"/>
          </p:cNvGraphicFramePr>
          <p:nvPr/>
        </p:nvGraphicFramePr>
        <p:xfrm>
          <a:off x="1371600" y="2508250"/>
          <a:ext cx="6134100" cy="4254500"/>
        </p:xfrm>
        <a:graphic>
          <a:graphicData uri="http://schemas.openxmlformats.org/presentationml/2006/ole">
            <p:oleObj spid="_x0000_s87047" name="Hoja de cálculo" r:id="rId3" imgW="4724638" imgH="327683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20675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ADMINISTRATIVO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5100" y="1828800"/>
            <a:ext cx="349885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ORGANIGRAMA</a:t>
            </a:r>
            <a:endParaRPr lang="es-ES" sz="3000" b="1"/>
          </a:p>
        </p:txBody>
      </p:sp>
      <p:graphicFrame>
        <p:nvGraphicFramePr>
          <p:cNvPr id="91145" name="Object 9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p:oleObj spid="_x0000_s91145" name="Imagen de mapa de bits" r:id="rId3" imgW="5668166" imgH="2781688" progId="Paint.Pictur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533400" y="2070100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OBJETIVO</a:t>
            </a:r>
            <a:endParaRPr lang="es-ES" sz="3000" b="1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1066800" y="3124200"/>
            <a:ext cx="7608888" cy="1373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just"/>
            <a:r>
              <a:rPr lang="es-ES" sz="2800">
                <a:solidFill>
                  <a:schemeClr val="bg1"/>
                </a:solidFill>
                <a:cs typeface="Times New Roman" pitchFamily="18" charset="0"/>
              </a:rPr>
              <a:t>Protección del medio ambiente y la identificación</a:t>
            </a:r>
          </a:p>
          <a:p>
            <a:pPr algn="just"/>
            <a:r>
              <a:rPr lang="es-ES" sz="2800">
                <a:solidFill>
                  <a:schemeClr val="bg1"/>
                </a:solidFill>
                <a:cs typeface="Times New Roman" pitchFamily="18" charset="0"/>
              </a:rPr>
              <a:t>preliminar de los impactos ambientales que podrían </a:t>
            </a:r>
          </a:p>
          <a:p>
            <a:pPr algn="just"/>
            <a:r>
              <a:rPr lang="es-ES" sz="2800">
                <a:solidFill>
                  <a:schemeClr val="bg1"/>
                </a:solidFill>
                <a:cs typeface="Times New Roman" pitchFamily="18" charset="0"/>
              </a:rPr>
              <a:t>afectar el entorno con la ejecución del proyecto</a:t>
            </a:r>
            <a:r>
              <a:rPr lang="es-ES" sz="28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533400" y="1973263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MARCO LEGAL</a:t>
            </a:r>
            <a:endParaRPr lang="es-ES" sz="3000" b="1"/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1219200" y="2895600"/>
            <a:ext cx="7620000" cy="3267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2600">
                <a:solidFill>
                  <a:schemeClr val="bg1"/>
                </a:solidFill>
                <a:cs typeface="Arial" charset="0"/>
              </a:rPr>
              <a:t>Para la implementación de una Urbanización </a:t>
            </a:r>
          </a:p>
          <a:p>
            <a:pPr algn="just"/>
            <a:r>
              <a:rPr lang="es-ES" sz="2600">
                <a:solidFill>
                  <a:schemeClr val="bg1"/>
                </a:solidFill>
                <a:cs typeface="Arial" charset="0"/>
              </a:rPr>
              <a:t>en la Península de Santa Elena, tanto el promotor como el constructor deberán cumplir con la ordenanza del Municipio de este cantón denominada: </a:t>
            </a:r>
          </a:p>
          <a:p>
            <a:pPr algn="just"/>
            <a:endParaRPr lang="es-ES" sz="2600">
              <a:solidFill>
                <a:schemeClr val="bg1"/>
              </a:solidFill>
              <a:cs typeface="Arial" charset="0"/>
            </a:endParaRPr>
          </a:p>
          <a:p>
            <a:pPr algn="just"/>
            <a:r>
              <a:rPr lang="es-ES" sz="2600">
                <a:solidFill>
                  <a:schemeClr val="bg1"/>
                </a:solidFill>
                <a:cs typeface="Arial" charset="0"/>
              </a:rPr>
              <a:t>“Estudios de Impacto Ambientales Obligatorios en Obras Civiles, la Industria, el Comercio y Otros Servicios”</a:t>
            </a:r>
            <a:r>
              <a:rPr lang="es-ES" sz="2600">
                <a:solidFill>
                  <a:schemeClr val="bg1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533400" y="1828800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AREA DE INFLUENCIA</a:t>
            </a:r>
            <a:endParaRPr lang="es-ES" sz="3000" b="1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914400" y="2590800"/>
            <a:ext cx="7620000" cy="3267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DIRECTA:  Sitio donde se va a construir, afectando al sistema natural del medio.</a:t>
            </a:r>
          </a:p>
          <a:p>
            <a:pPr algn="just"/>
            <a:endParaRPr lang="es-ES" sz="2600">
              <a:solidFill>
                <a:schemeClr val="bg1"/>
              </a:solidFill>
              <a:cs typeface="Arial" charset="0"/>
            </a:endParaRP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INDIRECTA:  Lugares cercanos que rodean la urbanización y se podrían ver afectados con la implementación del proyecto.</a:t>
            </a:r>
          </a:p>
          <a:p>
            <a:pPr algn="just"/>
            <a:endParaRPr lang="es-ES" sz="2600">
              <a:solidFill>
                <a:schemeClr val="bg1"/>
              </a:solidFill>
              <a:cs typeface="Arial" charset="0"/>
            </a:endParaRPr>
          </a:p>
          <a:p>
            <a:pPr algn="just"/>
            <a:endParaRPr lang="es-ES" sz="26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IMPACTOS POSITIVOS</a:t>
            </a:r>
            <a:endParaRPr lang="es-ES" sz="3000" b="1"/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990600" y="2819400"/>
            <a:ext cx="7620000" cy="3267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Generará viviendas para aprox. 1000 personas.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Generará fuentes de empleo.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Incrementará plusvalía del sector.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Como sitio está formado por material pétreo, no se afectará mayormente flora y fauna.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Incrementará el turismo y comercio de zona.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Atraerá a inversionistas. </a:t>
            </a:r>
          </a:p>
          <a:p>
            <a:pPr algn="just"/>
            <a:endParaRPr lang="es-ES" sz="26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IMPACTOS NEGATIVOS</a:t>
            </a:r>
            <a:endParaRPr lang="es-ES" sz="3000" b="1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1143000" y="3276600"/>
            <a:ext cx="7620000" cy="1282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6600"/>
              </a:buClr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Contaminación por formación de efluentes líquidos, gaseosos y desechos sólidos.</a:t>
            </a:r>
          </a:p>
          <a:p>
            <a:pPr algn="just">
              <a:buClr>
                <a:srgbClr val="CC6600"/>
              </a:buClr>
            </a:pPr>
            <a:endParaRPr lang="es-ES" sz="26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-757238" y="1628775"/>
            <a:ext cx="8229601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>OBJETIVO DE SU REALIZACIÓN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8316912" cy="4114800"/>
          </a:xfrm>
        </p:spPr>
        <p:txBody>
          <a:bodyPr/>
          <a:lstStyle/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Maximización de la rentabilidad asociada a la venta de viviendas vacacionales. 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79388" y="4048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ESTUDIO DE </a:t>
            </a:r>
            <a:br>
              <a:rPr lang="es-MX" b="1">
                <a:solidFill>
                  <a:schemeClr val="tx1"/>
                </a:solidFill>
              </a:rPr>
            </a:br>
            <a:r>
              <a:rPr lang="es-MX" b="1">
                <a:solidFill>
                  <a:schemeClr val="tx1"/>
                </a:solidFill>
              </a:rPr>
              <a:t>IMPACTO AMBIENTAL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2057400"/>
            <a:ext cx="6192838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3000" b="1"/>
              <a:t>MEDIDAS DE MITIGACIÓN</a:t>
            </a:r>
            <a:endParaRPr lang="es-ES" sz="3000" b="1"/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2535238" y="4745038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779838" y="4652963"/>
            <a:ext cx="216058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4932363" y="4941888"/>
            <a:ext cx="5762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990600" y="2743200"/>
            <a:ext cx="7620000" cy="3267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Disminuir inconvenientes de tránsito vehicular y peatonal.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Conocimiento y aplicación de medidas de higiene y seguridad industrial.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Mantener la obra limpia.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Prevenir obras de trabajo que generen emisiones sonoras que causen molestias.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endParaRPr lang="es-ES" sz="260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2438400" y="533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828800" y="4572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555750"/>
          </a:xfrm>
        </p:spPr>
        <p:txBody>
          <a:bodyPr/>
          <a:lstStyle/>
          <a:p>
            <a:r>
              <a:rPr lang="es-MX" b="1">
                <a:solidFill>
                  <a:schemeClr val="tx1"/>
                </a:solidFill>
              </a:rPr>
              <a:t>CONCLUSIONES Y RECOMENDACIONES</a:t>
            </a:r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685800" y="2209800"/>
            <a:ext cx="8245475" cy="40608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Proyecto factible debido a que el VAN=15.55% </a:t>
            </a:r>
            <a:r>
              <a:rPr lang="en-US" sz="2600">
                <a:solidFill>
                  <a:schemeClr val="bg1"/>
                </a:solidFill>
                <a:cs typeface="Arial" charset="0"/>
              </a:rPr>
              <a:t>&gt; 13.38%.</a:t>
            </a:r>
            <a:endParaRPr lang="es-ES" sz="2600">
              <a:solidFill>
                <a:schemeClr val="bg1"/>
              </a:solidFill>
              <a:cs typeface="Arial" charset="0"/>
            </a:endParaRP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n-US" sz="2600">
                <a:solidFill>
                  <a:schemeClr val="bg1"/>
                </a:solidFill>
                <a:cs typeface="Arial" charset="0"/>
              </a:rPr>
              <a:t>  </a:t>
            </a:r>
            <a:r>
              <a:rPr lang="es-ES" sz="2600">
                <a:solidFill>
                  <a:schemeClr val="bg1"/>
                </a:solidFill>
                <a:cs typeface="Arial" charset="0"/>
              </a:rPr>
              <a:t>Modelo de vivienda que más se venderá es Estrella Marina.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s-ES" sz="2600">
                <a:solidFill>
                  <a:schemeClr val="bg1"/>
                </a:solidFill>
                <a:cs typeface="Arial" charset="0"/>
              </a:rPr>
              <a:t>  </a:t>
            </a:r>
            <a:r>
              <a:rPr lang="en-US" sz="2600">
                <a:solidFill>
                  <a:schemeClr val="bg1"/>
                </a:solidFill>
                <a:cs typeface="Arial" charset="0"/>
              </a:rPr>
              <a:t>El proyecto ocasionará impactos positivos y negativos, que 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n-US" sz="2600">
                <a:solidFill>
                  <a:schemeClr val="bg1"/>
                </a:solidFill>
                <a:cs typeface="Arial" charset="0"/>
              </a:rPr>
              <a:t>   se prodrá aprovechar y prevenir.</a:t>
            </a:r>
          </a:p>
          <a:p>
            <a:pPr algn="just">
              <a:buClr>
                <a:srgbClr val="CC6600"/>
              </a:buClr>
              <a:buFontTx/>
              <a:buChar char="•"/>
            </a:pPr>
            <a:r>
              <a:rPr lang="en-US" sz="2600">
                <a:solidFill>
                  <a:schemeClr val="bg1"/>
                </a:solidFill>
                <a:cs typeface="Arial" charset="0"/>
              </a:rPr>
              <a:t>  Se recomienda un estricto cumplimiento del plan ambiental.</a:t>
            </a:r>
            <a:endParaRPr lang="es-ES" sz="2600">
              <a:solidFill>
                <a:schemeClr val="bg1"/>
              </a:solidFill>
              <a:cs typeface="Arial" charset="0"/>
            </a:endParaRPr>
          </a:p>
          <a:p>
            <a:pPr algn="just">
              <a:buClr>
                <a:srgbClr val="CC6600"/>
              </a:buClr>
              <a:buFontTx/>
              <a:buChar char="•"/>
            </a:pPr>
            <a:endParaRPr lang="es-ES" sz="26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708275"/>
            <a:ext cx="7751763" cy="4530725"/>
          </a:xfrm>
        </p:spPr>
        <p:txBody>
          <a:bodyPr/>
          <a:lstStyle/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Localización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Influencia en la sociedad</a:t>
            </a:r>
          </a:p>
          <a:p>
            <a:pPr>
              <a:buClr>
                <a:srgbClr val="CC6600"/>
              </a:buClr>
              <a:buSzPct val="65000"/>
              <a:buFontTx/>
              <a:buNone/>
            </a:pPr>
            <a:endParaRPr lang="es-ES" sz="2800">
              <a:solidFill>
                <a:schemeClr val="bg1"/>
              </a:solidFill>
            </a:endParaRPr>
          </a:p>
          <a:p>
            <a:pPr>
              <a:buClr>
                <a:srgbClr val="CC6600"/>
              </a:buClr>
              <a:buSzPct val="65000"/>
            </a:pPr>
            <a:r>
              <a:rPr lang="es-ES" sz="2800">
                <a:solidFill>
                  <a:schemeClr val="bg1"/>
                </a:solidFill>
              </a:rPr>
              <a:t>Situación macroeconómica: tasas de interés</a:t>
            </a:r>
          </a:p>
          <a:p>
            <a:pPr>
              <a:buFontTx/>
              <a:buNone/>
            </a:pPr>
            <a:endParaRPr lang="es-ES" sz="2800">
              <a:solidFill>
                <a:schemeClr val="bg1"/>
              </a:solidFill>
            </a:endParaRP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79388" y="404813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-1549400" y="1412875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s-ES" sz="3000" b="1"/>
              <a:t>FACTORES EXTERNOS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1196975"/>
            <a:ext cx="6121400" cy="1139825"/>
          </a:xfrm>
        </p:spPr>
        <p:txBody>
          <a:bodyPr/>
          <a:lstStyle/>
          <a:p>
            <a:r>
              <a:rPr lang="es-ES" sz="3000" b="1">
                <a:solidFill>
                  <a:schemeClr val="tx1"/>
                </a:solidFill>
              </a:rPr>
              <a:t/>
            </a:r>
            <a:br>
              <a:rPr lang="es-ES" sz="3000" b="1">
                <a:solidFill>
                  <a:schemeClr val="tx1"/>
                </a:solidFill>
              </a:rPr>
            </a:br>
            <a:r>
              <a:rPr lang="es-ES" sz="3000" b="1">
                <a:solidFill>
                  <a:schemeClr val="tx1"/>
                </a:solidFill>
              </a:rPr>
              <a:t>TASAS DE INTERÉS</a:t>
            </a:r>
            <a:br>
              <a:rPr lang="es-ES" sz="3000" b="1">
                <a:solidFill>
                  <a:schemeClr val="tx1"/>
                </a:solidFill>
              </a:rPr>
            </a:br>
            <a:endParaRPr lang="es-ES" sz="3000" b="1">
              <a:solidFill>
                <a:schemeClr val="tx1"/>
              </a:solidFill>
            </a:endParaRPr>
          </a:p>
        </p:txBody>
      </p:sp>
      <p:graphicFrame>
        <p:nvGraphicFramePr>
          <p:cNvPr id="158723" name="Object 3"/>
          <p:cNvGraphicFramePr>
            <a:graphicFrameLocks noChangeAspect="1"/>
          </p:cNvGraphicFramePr>
          <p:nvPr>
            <p:ph idx="1"/>
          </p:nvPr>
        </p:nvGraphicFramePr>
        <p:xfrm>
          <a:off x="1258888" y="2420938"/>
          <a:ext cx="6834187" cy="3805237"/>
        </p:xfrm>
        <a:graphic>
          <a:graphicData uri="http://schemas.openxmlformats.org/presentationml/2006/ole">
            <p:oleObj spid="_x0000_s158723" name="Hoja de cálculo" r:id="rId3" imgW="4038582" imgH="2362200" progId="Excel.Sheet.8">
              <p:embed/>
            </p:oleObj>
          </a:graphicData>
        </a:graphic>
      </p:graphicFrame>
      <p:sp>
        <p:nvSpPr>
          <p:cNvPr id="158724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 MERCADO INMOBILIARIO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AISO DEL MAR">
  <a:themeElements>
    <a:clrScheme name="PARAISO DEL MAR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RAISO DEL MA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RAISO DEL MA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ISO DEL MA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ISO DEL MA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ISO DEL MA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ISO DEL MA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ISO DEL MA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ISO DEL MA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Settings\USER\Datos de programa\Microsoft\Plantillas\PARAISO DEL MAR.pot</Template>
  <TotalTime>1325</TotalTime>
  <Words>1281</Words>
  <Application>Microsoft PowerPoint</Application>
  <PresentationFormat>Presentación en pantalla (4:3)</PresentationFormat>
  <Paragraphs>411</Paragraphs>
  <Slides>71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7</vt:i4>
      </vt:variant>
      <vt:variant>
        <vt:lpstr>Títulos de diapositiva</vt:lpstr>
      </vt:variant>
      <vt:variant>
        <vt:i4>71</vt:i4>
      </vt:variant>
    </vt:vector>
  </HeadingPairs>
  <TitlesOfParts>
    <vt:vector size="84" baseType="lpstr">
      <vt:lpstr>Times New Roman</vt:lpstr>
      <vt:lpstr>Tahoma</vt:lpstr>
      <vt:lpstr>Arial</vt:lpstr>
      <vt:lpstr>Wingdings</vt:lpstr>
      <vt:lpstr>MS Mincho</vt:lpstr>
      <vt:lpstr>PARAISO DEL MAR</vt:lpstr>
      <vt:lpstr>Imagen de mapa de bits</vt:lpstr>
      <vt:lpstr>Documento de Microsoft Word</vt:lpstr>
      <vt:lpstr>Hoja de cálculo de Microsoft Excel</vt:lpstr>
      <vt:lpstr>Hoja de cálculo de Microsoft Office Excel</vt:lpstr>
      <vt:lpstr>Gráfico de Microsoft Excel</vt:lpstr>
      <vt:lpstr>Microsoft Document</vt:lpstr>
      <vt:lpstr>Microsoft Editor de ecuaciones 3.0</vt:lpstr>
      <vt:lpstr>ESCUELA SUPERIOR POLITÉCNICA DEL LITORAL </vt:lpstr>
      <vt:lpstr>Diapositiva 2</vt:lpstr>
      <vt:lpstr>INTRODUCCIÓN </vt:lpstr>
      <vt:lpstr>Diapositiva 4</vt:lpstr>
      <vt:lpstr>DEFINICIÓN Y DESCRIPCIÓN DEL PRODUCTO</vt:lpstr>
      <vt:lpstr>JUSTIFICACIÓN DEL PROYECTO </vt:lpstr>
      <vt:lpstr>OBJETIVO DE SU REALIZACIÓN</vt:lpstr>
      <vt:lpstr>Diapositiva 8</vt:lpstr>
      <vt:lpstr> TASAS DE INTERÉS </vt:lpstr>
      <vt:lpstr>NEGOCIO PRINCIPAL  </vt:lpstr>
      <vt:lpstr>ANÁLISIS DEL MERCADO INMOBILIARIO</vt:lpstr>
      <vt:lpstr>Diapositiva 12</vt:lpstr>
      <vt:lpstr>MISIÓN</vt:lpstr>
      <vt:lpstr>VISIÓN </vt:lpstr>
      <vt:lpstr>DETERMINACIÓN DE LA OFERTA</vt:lpstr>
      <vt:lpstr>ANÁLISIS DE LA DEMANDA</vt:lpstr>
      <vt:lpstr>MOTIVO DE COMPRA DE VIVIENDA</vt:lpstr>
      <vt:lpstr>PREFERENCIAS DE LOS CONSUMIDORES</vt:lpstr>
      <vt:lpstr>PLAZOS DE FINANCIAMIENTO </vt:lpstr>
      <vt:lpstr>TIPOS DE VIVIENDAS</vt:lpstr>
      <vt:lpstr>DISPONIBILIDAD A PAGAR</vt:lpstr>
      <vt:lpstr>TOP OF MIND</vt:lpstr>
      <vt:lpstr>ANÁLISIS FODA </vt:lpstr>
      <vt:lpstr>ANÁLISIS FODA </vt:lpstr>
      <vt:lpstr>ANÁLISIS FODA </vt:lpstr>
      <vt:lpstr>ANÁLISIS FODA </vt:lpstr>
      <vt:lpstr>ANÁLISIS DE LAS 4 P´S DEL MARKETING </vt:lpstr>
      <vt:lpstr>Diapositiva 28</vt:lpstr>
      <vt:lpstr>MATRIZ PORTER </vt:lpstr>
      <vt:lpstr>MATRIZ IMPORTANCIA RESULTADOS</vt:lpstr>
      <vt:lpstr>Diapositiva 31</vt:lpstr>
      <vt:lpstr>Diapositiva 32</vt:lpstr>
      <vt:lpstr>Diapositiva 33</vt:lpstr>
      <vt:lpstr>URBANIZACIÓN</vt:lpstr>
      <vt:lpstr>DENSIDAD POBLACIONAL DEL PROYECTO </vt:lpstr>
      <vt:lpstr>Diapositiva 36</vt:lpstr>
      <vt:lpstr>Diapositiva 37</vt:lpstr>
      <vt:lpstr>PLANO URBANÍSTISCO</vt:lpstr>
      <vt:lpstr>ESPECIFICACIONES  TÉCNICAS</vt:lpstr>
      <vt:lpstr>ACABADOS</vt:lpstr>
      <vt:lpstr>ACABADOS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ESTUDIO FINANCIERO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ESTUDIO ADMINISTRATIVO</vt:lpstr>
      <vt:lpstr>ESTUDIO DE  IMPACTO AMBIENTAL</vt:lpstr>
      <vt:lpstr>ESTUDIO DE  IMPACTO AMBIENTAL</vt:lpstr>
      <vt:lpstr>ESTUDIO DE  IMPACTO AMBIENTAL</vt:lpstr>
      <vt:lpstr>ESTUDIO DE  IMPACTO AMBIENTAL</vt:lpstr>
      <vt:lpstr>ESTUDIO DE  IMPACTO AMBIENTAL</vt:lpstr>
      <vt:lpstr>ESTUDIO DE  IMPACTO AMBIENTAL</vt:lpstr>
      <vt:lpstr>CONCLUSIONES Y RECOMENDACIONES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MODELOS DE VIVIENDAS</dc:title>
  <dc:creator>CINDY NUÑEZ DEL ARCO</dc:creator>
  <cp:lastModifiedBy>Administrador</cp:lastModifiedBy>
  <cp:revision>85</cp:revision>
  <dcterms:created xsi:type="dcterms:W3CDTF">2006-02-18T05:20:32Z</dcterms:created>
  <dcterms:modified xsi:type="dcterms:W3CDTF">2009-12-15T15:31:21Z</dcterms:modified>
</cp:coreProperties>
</file>