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258" r:id="rId2"/>
    <p:sldId id="259" r:id="rId3"/>
    <p:sldId id="262" r:id="rId4"/>
    <p:sldId id="260" r:id="rId5"/>
    <p:sldId id="263" r:id="rId6"/>
    <p:sldId id="319" r:id="rId7"/>
    <p:sldId id="320" r:id="rId8"/>
    <p:sldId id="313" r:id="rId9"/>
    <p:sldId id="272" r:id="rId10"/>
    <p:sldId id="265" r:id="rId11"/>
    <p:sldId id="261" r:id="rId12"/>
    <p:sldId id="264" r:id="rId13"/>
    <p:sldId id="314" r:id="rId14"/>
    <p:sldId id="271" r:id="rId15"/>
    <p:sldId id="267" r:id="rId16"/>
    <p:sldId id="268" r:id="rId17"/>
    <p:sldId id="273" r:id="rId18"/>
    <p:sldId id="269" r:id="rId19"/>
    <p:sldId id="270" r:id="rId20"/>
    <p:sldId id="274" r:id="rId21"/>
    <p:sldId id="275" r:id="rId22"/>
    <p:sldId id="281" r:id="rId23"/>
    <p:sldId id="280" r:id="rId24"/>
    <p:sldId id="282" r:id="rId25"/>
    <p:sldId id="284" r:id="rId26"/>
    <p:sldId id="283" r:id="rId27"/>
    <p:sldId id="309" r:id="rId28"/>
    <p:sldId id="308" r:id="rId29"/>
    <p:sldId id="310" r:id="rId30"/>
    <p:sldId id="311" r:id="rId31"/>
    <p:sldId id="312" r:id="rId32"/>
    <p:sldId id="315" r:id="rId33"/>
    <p:sldId id="285" r:id="rId34"/>
    <p:sldId id="286" r:id="rId35"/>
    <p:sldId id="289" r:id="rId36"/>
    <p:sldId id="287" r:id="rId37"/>
    <p:sldId id="291" r:id="rId38"/>
    <p:sldId id="316" r:id="rId39"/>
    <p:sldId id="290" r:id="rId40"/>
    <p:sldId id="292" r:id="rId41"/>
    <p:sldId id="293" r:id="rId42"/>
    <p:sldId id="294" r:id="rId43"/>
    <p:sldId id="307" r:id="rId44"/>
    <p:sldId id="298" r:id="rId45"/>
    <p:sldId id="299" r:id="rId46"/>
    <p:sldId id="301" r:id="rId47"/>
    <p:sldId id="295" r:id="rId48"/>
    <p:sldId id="296" r:id="rId49"/>
    <p:sldId id="300" r:id="rId50"/>
    <p:sldId id="302" r:id="rId51"/>
    <p:sldId id="303" r:id="rId52"/>
    <p:sldId id="304" r:id="rId53"/>
    <p:sldId id="317" r:id="rId54"/>
    <p:sldId id="318" r:id="rId55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9900"/>
    <a:srgbClr val="FFFFCC"/>
    <a:srgbClr val="663300"/>
    <a:srgbClr val="996633"/>
    <a:srgbClr val="0066CC"/>
    <a:srgbClr val="00000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709" autoAdjust="0"/>
    <p:restoredTop sz="94646" autoAdjust="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1388B76-CF9E-4354-AF9D-5D655B9EF1E0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9169C-C440-4CD1-B96B-3BF42F8B73B4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BA5B-AB20-41D4-9A81-3EFD12D00026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AE42F-44DC-40C7-89C9-E0F6880E7A0F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E8E888-41CF-493D-AB72-48799CC4A2F5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8701B0-D8A3-4281-94D2-0C38A217A72B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79D860-65BD-4F87-8797-DAFA2354B1E0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7A65-BC09-40E4-B3F0-CAF646C1FB91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5E9A1-E384-4274-BD47-E7116490B6FA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A5873-B271-4226-BA66-568AB6A2F73F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BB2C9-7B62-4525-B4B5-D7869292D238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0361A-EF39-4E6B-8B15-3E3278179511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1C27D-50F1-432A-9C72-2B2B8E95E435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6724D-1E09-4A2A-A407-3A70CCD04B9F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F35D7-E54C-40C4-AF2E-0416283E0C73}" type="slidenum">
              <a:rPr lang="es-EC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A2EEA08-9805-4A66-BF02-5C80305C8C98}" type="slidenum">
              <a:rPr lang="es-EC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slide" Target="slide15.xml"/><Relationship Id="rId4" Type="http://schemas.openxmlformats.org/officeDocument/2006/relationships/oleObject" Target="../embeddings/Gr_fico_de_Microsoft_Office_Excel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Gr_fico_de_Microsoft_Office_Excel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jpe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9.bin"/><Relationship Id="rId4" Type="http://schemas.openxmlformats.org/officeDocument/2006/relationships/slide" Target="slide19.xml"/><Relationship Id="rId9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3.jpeg"/><Relationship Id="rId4" Type="http://schemas.openxmlformats.org/officeDocument/2006/relationships/slide" Target="slide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Gr_fico_de_Microsoft_Office_Excel4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Gr_fico_de_Microsoft_Office_Excel6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7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Gr_fico_de_Microsoft_Office_Excel8.xls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3850" y="260350"/>
            <a:ext cx="8569325" cy="6335713"/>
          </a:xfrm>
          <a:prstGeom prst="rect">
            <a:avLst/>
          </a:prstGeom>
          <a:solidFill>
            <a:srgbClr val="990033"/>
          </a:solidFill>
          <a:ln w="4445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188" y="620713"/>
            <a:ext cx="7993062" cy="5688012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 sz="4400" b="1">
                <a:solidFill>
                  <a:srgbClr val="FFFFCC"/>
                </a:solidFill>
              </a:rPr>
              <a:t>“PROYECTO DE INVERSIÓN: </a:t>
            </a:r>
          </a:p>
          <a:p>
            <a:pPr algn="ctr"/>
            <a:r>
              <a:rPr lang="es-EC" sz="4400" b="1">
                <a:solidFill>
                  <a:srgbClr val="FFFFCC"/>
                </a:solidFill>
              </a:rPr>
              <a:t>CREACIÓN DE UNA </a:t>
            </a:r>
          </a:p>
          <a:p>
            <a:pPr algn="ctr"/>
            <a:r>
              <a:rPr lang="es-EC" sz="4400" b="1">
                <a:solidFill>
                  <a:srgbClr val="FFFFCC"/>
                </a:solidFill>
              </a:rPr>
              <a:t>EMPRESA DE PRODUCCIÓN </a:t>
            </a:r>
          </a:p>
          <a:p>
            <a:pPr algn="ctr"/>
            <a:r>
              <a:rPr lang="es-EC" sz="4400" b="1">
                <a:solidFill>
                  <a:srgbClr val="FFFFCC"/>
                </a:solidFill>
              </a:rPr>
              <a:t>Y COMERCIALIZACIÓN</a:t>
            </a:r>
          </a:p>
          <a:p>
            <a:pPr algn="ctr"/>
            <a:r>
              <a:rPr lang="es-EC" sz="4400" b="1">
                <a:solidFill>
                  <a:srgbClr val="FFFFCC"/>
                </a:solidFill>
              </a:rPr>
              <a:t> DE WAFFLES PARA </a:t>
            </a:r>
          </a:p>
          <a:p>
            <a:pPr algn="ctr"/>
            <a:r>
              <a:rPr lang="es-EC" sz="4400" b="1">
                <a:solidFill>
                  <a:srgbClr val="FFFFCC"/>
                </a:solidFill>
              </a:rPr>
              <a:t>LA CIUDAD DE GUAYAQUIL”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82073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s-ES" sz="800" b="1" u="sng">
              <a:solidFill>
                <a:srgbClr val="663300"/>
              </a:solidFill>
              <a:latin typeface="CopprplGoth Bd BT" pitchFamily="34" charset="0"/>
            </a:endParaRPr>
          </a:p>
          <a:p>
            <a:pPr marL="342900" indent="-342900" algn="ctr"/>
            <a:r>
              <a:rPr lang="es-ES" sz="2800">
                <a:solidFill>
                  <a:srgbClr val="FFFFCC"/>
                </a:solidFill>
              </a:rPr>
              <a:t>INVESTIGACIÓN CONCLUYENTE</a:t>
            </a:r>
          </a:p>
          <a:p>
            <a:pPr marL="342900" indent="-342900" algn="ctr"/>
            <a:endParaRPr lang="es-ES" sz="1600">
              <a:solidFill>
                <a:srgbClr val="FFFFCC"/>
              </a:solidFill>
            </a:endParaRPr>
          </a:p>
          <a:p>
            <a:pPr marL="342900" indent="-342900" algn="ctr"/>
            <a:endParaRPr lang="es-ES" sz="12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S" sz="2800">
                <a:solidFill>
                  <a:srgbClr val="FFFFCC"/>
                </a:solidFill>
              </a:rPr>
              <a:t>PROBLEMA </a:t>
            </a:r>
            <a:r>
              <a:rPr lang="es-ES" sz="2000">
                <a:solidFill>
                  <a:srgbClr val="FFFFCC"/>
                </a:solidFill>
              </a:rPr>
              <a:t>(Porcentaje de la población que consumirá waffles desconocido)</a:t>
            </a:r>
          </a:p>
          <a:p>
            <a:pPr marL="342900" indent="-342900" algn="just"/>
            <a:endParaRPr lang="es-ES" sz="20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S" sz="2800">
                <a:solidFill>
                  <a:srgbClr val="FFFFCC"/>
                </a:solidFill>
              </a:rPr>
              <a:t>FUENTES DE DATOS PRIMARIOS </a:t>
            </a:r>
            <a:r>
              <a:rPr lang="es-ES" sz="2000">
                <a:solidFill>
                  <a:srgbClr val="FFFFCC"/>
                </a:solidFill>
              </a:rPr>
              <a:t>(Características de los encuestados: Hombres y Mujeres de 15 años en adelante, nivel socioeconomico medio)  </a:t>
            </a:r>
          </a:p>
          <a:p>
            <a:pPr marL="342900" indent="-342900"/>
            <a:endParaRPr lang="es-ES" sz="2000">
              <a:solidFill>
                <a:srgbClr val="FFFFCC"/>
              </a:solidFill>
            </a:endParaRPr>
          </a:p>
          <a:p>
            <a:pPr marL="342900" indent="-342900">
              <a:buFontTx/>
              <a:buBlip>
                <a:blip r:embed="rId2"/>
              </a:buBlip>
            </a:pPr>
            <a:r>
              <a:rPr lang="es-ES" sz="2800">
                <a:solidFill>
                  <a:srgbClr val="FFFFCC"/>
                </a:solidFill>
              </a:rPr>
              <a:t>RECOPILACION DE LOS DATOS </a:t>
            </a:r>
            <a:r>
              <a:rPr lang="es-ES" sz="2000">
                <a:solidFill>
                  <a:srgbClr val="FFFFCC"/>
                </a:solidFill>
              </a:rPr>
              <a:t>(Encuestas)</a:t>
            </a:r>
          </a:p>
          <a:p>
            <a:pPr marL="342900" indent="-342900"/>
            <a:endParaRPr lang="es-ES" sz="2000">
              <a:solidFill>
                <a:srgbClr val="FFFFCC"/>
              </a:solidFill>
            </a:endParaRPr>
          </a:p>
          <a:p>
            <a:pPr marL="342900" indent="-342900">
              <a:buFontTx/>
              <a:buBlip>
                <a:blip r:embed="rId2"/>
              </a:buBlip>
            </a:pPr>
            <a:r>
              <a:rPr lang="es-ES" sz="2800">
                <a:solidFill>
                  <a:srgbClr val="FFFFCC"/>
                </a:solidFill>
              </a:rPr>
              <a:t>DISEÑO DE LA MUESTRA</a:t>
            </a:r>
          </a:p>
          <a:p>
            <a:pPr marL="342900" indent="-342900"/>
            <a:endParaRPr lang="es-ES" sz="2000">
              <a:solidFill>
                <a:srgbClr val="FFFFCC"/>
              </a:solidFill>
            </a:endParaRPr>
          </a:p>
          <a:p>
            <a:pPr marL="342900" indent="-342900">
              <a:buFontTx/>
              <a:buBlip>
                <a:blip r:embed="rId2"/>
              </a:buBlip>
            </a:pPr>
            <a:r>
              <a:rPr lang="es-ES_tradnl" sz="2800">
                <a:solidFill>
                  <a:srgbClr val="FFFFCC"/>
                </a:solidFill>
              </a:rPr>
              <a:t>PROCESAMIENTO DE LOS DATOS</a:t>
            </a:r>
            <a:endParaRPr lang="es-ES" sz="3200" u="sng">
              <a:solidFill>
                <a:srgbClr val="FFFFCC"/>
              </a:solidFill>
            </a:endParaRPr>
          </a:p>
          <a:p>
            <a:pPr marL="342900" indent="-342900"/>
            <a:endParaRPr lang="es-ES" sz="1600">
              <a:solidFill>
                <a:srgbClr val="FFFFCC"/>
              </a:solidFill>
            </a:endParaRPr>
          </a:p>
        </p:txBody>
      </p:sp>
      <p:pic>
        <p:nvPicPr>
          <p:cNvPr id="13317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15346" t="13661" r="82993" b="84090"/>
          <a:stretch>
            <a:fillRect/>
          </a:stretch>
        </p:blipFill>
        <p:spPr bwMode="auto">
          <a:xfrm>
            <a:off x="5292725" y="5373688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32588" y="6165850"/>
            <a:ext cx="288925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913563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Diseño de la Investigación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92500" y="188913"/>
            <a:ext cx="2401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s-ES" sz="1200" b="1">
                <a:solidFill>
                  <a:srgbClr val="FFFFCC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Frecuencia Muestra Piloto</a:t>
            </a:r>
            <a:endParaRPr lang="es-ES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10660" name="Group 420"/>
          <p:cNvGraphicFramePr>
            <a:graphicFrameLocks noGrp="1"/>
          </p:cNvGraphicFramePr>
          <p:nvPr/>
        </p:nvGraphicFramePr>
        <p:xfrm>
          <a:off x="3492500" y="620713"/>
          <a:ext cx="5113338" cy="2190750"/>
        </p:xfrm>
        <a:graphic>
          <a:graphicData uri="http://schemas.openxmlformats.org/drawingml/2006/table">
            <a:tbl>
              <a:tblPr/>
              <a:tblGrid>
                <a:gridCol w="1152525"/>
                <a:gridCol w="1511300"/>
                <a:gridCol w="1585913"/>
                <a:gridCol w="863600"/>
              </a:tblGrid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TIPO DE     DATOS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FRECUENCIA</a:t>
                      </a: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PORCENTAJES</a:t>
                      </a: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ACUM.</a:t>
                      </a: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0,567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0,567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0,433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 =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0,567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10629" name="Group 389"/>
          <p:cNvGrpSpPr>
            <a:grpSpLocks/>
          </p:cNvGrpSpPr>
          <p:nvPr/>
        </p:nvGrpSpPr>
        <p:grpSpPr bwMode="auto">
          <a:xfrm>
            <a:off x="323850" y="3716338"/>
            <a:ext cx="4572000" cy="2287587"/>
            <a:chOff x="249" y="2024"/>
            <a:chExt cx="2880" cy="1441"/>
          </a:xfrm>
        </p:grpSpPr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249" y="2024"/>
            <a:ext cx="2880" cy="1183"/>
          </p:xfrm>
          <a:graphic>
            <a:graphicData uri="http://schemas.openxmlformats.org/presentationml/2006/ole">
              <p:oleObj spid="_x0000_s10242" name="Ecuación" r:id="rId3" imgW="1104900" imgH="1041400" progId="Equation.3">
                <p:embed/>
              </p:oleObj>
            </a:graphicData>
          </a:graphic>
        </p:graphicFrame>
        <p:sp>
          <p:nvSpPr>
            <p:cNvPr id="10332" name="Rectangle 92"/>
            <p:cNvSpPr>
              <a:spLocks noChangeArrowheads="1"/>
            </p:cNvSpPr>
            <p:nvPr/>
          </p:nvSpPr>
          <p:spPr bwMode="auto">
            <a:xfrm>
              <a:off x="249" y="3022"/>
              <a:ext cx="269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/>
              <a:r>
                <a:rPr lang="es-EC">
                  <a:solidFill>
                    <a:srgbClr val="FFFFCC"/>
                  </a:solidFill>
                  <a:latin typeface="Arial" charset="0"/>
                </a:rPr>
                <a:t/>
              </a:r>
              <a:br>
                <a:rPr lang="es-EC">
                  <a:solidFill>
                    <a:srgbClr val="FFFFCC"/>
                  </a:solidFill>
                  <a:latin typeface="Arial" charset="0"/>
                </a:rPr>
              </a:br>
              <a:r>
                <a:rPr lang="es-ES" sz="1100" i="1">
                  <a:solidFill>
                    <a:srgbClr val="FFFFCC"/>
                  </a:solidFill>
                  <a:latin typeface="Verdana" pitchFamily="34" charset="0"/>
                  <a:cs typeface="Times New Roman" pitchFamily="18" charset="0"/>
                </a:rPr>
                <a:t>Fuente: Estadística aplicada a la Empresa y a la Economía</a:t>
              </a:r>
              <a:endParaRPr lang="es-EC" sz="1100">
                <a:solidFill>
                  <a:srgbClr val="FFFFCC"/>
                </a:solidFill>
                <a:latin typeface="Arial" charset="0"/>
              </a:endParaRPr>
            </a:p>
            <a:p>
              <a:pPr algn="just" eaLnBrk="0" hangingPunct="0"/>
              <a:r>
                <a:rPr lang="es-ES" sz="1100" i="1">
                  <a:solidFill>
                    <a:srgbClr val="FFFFCC"/>
                  </a:solidFill>
                  <a:latin typeface="Verdana" pitchFamily="34" charset="0"/>
                  <a:cs typeface="Times New Roman" pitchFamily="18" charset="0"/>
                </a:rPr>
                <a:t>(Allen Webster)</a:t>
              </a:r>
              <a:r>
                <a:rPr lang="es-ES" sz="1100" i="1">
                  <a:latin typeface="Verdana" pitchFamily="34" charset="0"/>
                  <a:cs typeface="Times New Roman" pitchFamily="18" charset="0"/>
                </a:rPr>
                <a:t>  </a:t>
              </a:r>
              <a:endParaRPr lang="es-ES">
                <a:latin typeface="Arial" charset="0"/>
              </a:endParaRPr>
            </a:p>
          </p:txBody>
        </p:sp>
      </p:grpSp>
      <p:graphicFrame>
        <p:nvGraphicFramePr>
          <p:cNvPr id="10662" name="Group 422"/>
          <p:cNvGraphicFramePr>
            <a:graphicFrameLocks noGrp="1"/>
          </p:cNvGraphicFramePr>
          <p:nvPr/>
        </p:nvGraphicFramePr>
        <p:xfrm>
          <a:off x="5292725" y="3284538"/>
          <a:ext cx="3451225" cy="3095625"/>
        </p:xfrm>
        <a:graphic>
          <a:graphicData uri="http://schemas.openxmlformats.org/drawingml/2006/table">
            <a:tbl>
              <a:tblPr/>
              <a:tblGrid>
                <a:gridCol w="950913"/>
                <a:gridCol w="182562"/>
                <a:gridCol w="1387475"/>
                <a:gridCol w="930275"/>
              </a:tblGrid>
              <a:tr h="187325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Nivel de Confianza 95%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 =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1,96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463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 =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0,567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463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 =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691.005,00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s-E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n=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9433,26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9.306,22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2358,32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2.350,29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0,03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1048,14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1.046,55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589,58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589,08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377,33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377,12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28" name="AutoShape 38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6381750"/>
            <a:ext cx="323850" cy="188913"/>
          </a:xfrm>
          <a:prstGeom prst="leftArrow">
            <a:avLst>
              <a:gd name="adj1" fmla="val 50000"/>
              <a:gd name="adj2" fmla="val 42857"/>
            </a:avLst>
          </a:prstGeom>
          <a:solidFill>
            <a:srgbClr val="FFFFCC"/>
          </a:solidFill>
          <a:ln w="5715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8" name="Text Box 418"/>
          <p:cNvSpPr txBox="1">
            <a:spLocks noChangeArrowheads="1"/>
          </p:cNvSpPr>
          <p:nvPr/>
        </p:nvSpPr>
        <p:spPr bwMode="auto">
          <a:xfrm>
            <a:off x="179388" y="404813"/>
            <a:ext cx="3097212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CC"/>
                </a:solidFill>
                <a:latin typeface="Arial" charset="0"/>
              </a:rPr>
              <a:t>Población Guayaquil:</a:t>
            </a:r>
          </a:p>
          <a:p>
            <a:pPr>
              <a:spcBef>
                <a:spcPct val="50000"/>
              </a:spcBef>
            </a:pPr>
            <a:r>
              <a:rPr lang="es-ES">
                <a:solidFill>
                  <a:srgbClr val="FFFFCC"/>
                </a:solidFill>
                <a:latin typeface="Arial" charset="0"/>
              </a:rPr>
              <a:t>2.038.364 hab.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FFFFCC"/>
                </a:solidFill>
                <a:latin typeface="Arial" charset="0"/>
              </a:rPr>
              <a:t>Porcentaje de Nivel Socioeconómico medio y medio alto:</a:t>
            </a:r>
          </a:p>
          <a:p>
            <a:pPr>
              <a:spcBef>
                <a:spcPct val="50000"/>
              </a:spcBef>
            </a:pPr>
            <a:r>
              <a:rPr lang="es-ES">
                <a:solidFill>
                  <a:srgbClr val="FFFFCC"/>
                </a:solidFill>
                <a:latin typeface="Arial" charset="0"/>
              </a:rPr>
              <a:t>33.9%</a:t>
            </a:r>
          </a:p>
          <a:p>
            <a:pPr>
              <a:spcBef>
                <a:spcPct val="50000"/>
              </a:spcBef>
            </a:pPr>
            <a:r>
              <a:rPr lang="es-ES">
                <a:solidFill>
                  <a:srgbClr val="FFFFCC"/>
                </a:solidFill>
                <a:latin typeface="Arial" charset="0"/>
              </a:rPr>
              <a:t>(2.038.364*0.339)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FFFFCC"/>
                </a:solidFill>
                <a:latin typeface="Arial" charset="0"/>
              </a:rPr>
              <a:t>N = 691.005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65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876425" y="979488"/>
            <a:ext cx="53927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876425" y="979488"/>
            <a:ext cx="2047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12453" name="Rectangle 165"/>
          <p:cNvSpPr>
            <a:spLocks noChangeArrowheads="1"/>
          </p:cNvSpPr>
          <p:nvPr/>
        </p:nvSpPr>
        <p:spPr bwMode="auto">
          <a:xfrm>
            <a:off x="1876425" y="979488"/>
            <a:ext cx="53927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12456" name="Rectangle 168"/>
          <p:cNvSpPr>
            <a:spLocks noChangeArrowheads="1"/>
          </p:cNvSpPr>
          <p:nvPr/>
        </p:nvSpPr>
        <p:spPr bwMode="auto">
          <a:xfrm>
            <a:off x="1876425" y="979488"/>
            <a:ext cx="2047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endParaRPr lang="es-ES">
              <a:latin typeface="Arial" charset="0"/>
            </a:endParaRPr>
          </a:p>
        </p:txBody>
      </p:sp>
      <p:pic>
        <p:nvPicPr>
          <p:cNvPr id="12626" name="Picture 338"/>
          <p:cNvPicPr>
            <a:picLocks noChangeAspect="1" noChangeArrowheads="1"/>
          </p:cNvPicPr>
          <p:nvPr/>
        </p:nvPicPr>
        <p:blipFill>
          <a:blip r:embed="rId2"/>
          <a:srcRect l="32111" t="18898" r="28014" b="39568"/>
          <a:stretch>
            <a:fillRect/>
          </a:stretch>
        </p:blipFill>
        <p:spPr bwMode="auto">
          <a:xfrm>
            <a:off x="250825" y="260350"/>
            <a:ext cx="4211638" cy="626427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2627" name="Picture 339"/>
          <p:cNvPicPr>
            <a:picLocks noChangeAspect="1" noChangeArrowheads="1"/>
          </p:cNvPicPr>
          <p:nvPr/>
        </p:nvPicPr>
        <p:blipFill>
          <a:blip r:embed="rId3"/>
          <a:srcRect l="32185" t="19144" r="27238" b="34990"/>
          <a:stretch>
            <a:fillRect/>
          </a:stretch>
        </p:blipFill>
        <p:spPr bwMode="auto">
          <a:xfrm>
            <a:off x="4716463" y="260350"/>
            <a:ext cx="4143375" cy="6191250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2629" name="AutoShape 341"/>
          <p:cNvSpPr>
            <a:spLocks noChangeArrowheads="1"/>
          </p:cNvSpPr>
          <p:nvPr/>
        </p:nvSpPr>
        <p:spPr bwMode="auto">
          <a:xfrm>
            <a:off x="8532813" y="6524625"/>
            <a:ext cx="358775" cy="217488"/>
          </a:xfrm>
          <a:prstGeom prst="rightArrow">
            <a:avLst>
              <a:gd name="adj1" fmla="val 50000"/>
              <a:gd name="adj2" fmla="val 41241"/>
            </a:avLst>
          </a:prstGeom>
          <a:solidFill>
            <a:srgbClr val="FFFFCC"/>
          </a:solidFill>
          <a:ln w="5715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876425" y="979488"/>
            <a:ext cx="53927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876425" y="979488"/>
            <a:ext cx="2047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876425" y="979488"/>
            <a:ext cx="53927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876425" y="979488"/>
            <a:ext cx="2047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endParaRPr lang="es-ES">
              <a:latin typeface="Arial" charset="0"/>
            </a:endParaRP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/>
          <a:srcRect l="31779" t="19292" r="26723" b="36171"/>
          <a:stretch>
            <a:fillRect/>
          </a:stretch>
        </p:blipFill>
        <p:spPr bwMode="auto">
          <a:xfrm>
            <a:off x="4859338" y="260350"/>
            <a:ext cx="4105275" cy="6192838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3"/>
          <a:srcRect l="32185" t="16092" r="27313" b="34105"/>
          <a:stretch>
            <a:fillRect/>
          </a:stretch>
        </p:blipFill>
        <p:spPr bwMode="auto">
          <a:xfrm>
            <a:off x="395288" y="260350"/>
            <a:ext cx="4105275" cy="626427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91146" name="AutoShape 10"/>
          <p:cNvSpPr>
            <a:spLocks noChangeArrowheads="1"/>
          </p:cNvSpPr>
          <p:nvPr/>
        </p:nvSpPr>
        <p:spPr bwMode="auto">
          <a:xfrm>
            <a:off x="8532813" y="6524625"/>
            <a:ext cx="358775" cy="217488"/>
          </a:xfrm>
          <a:prstGeom prst="rightArrow">
            <a:avLst>
              <a:gd name="adj1" fmla="val 50000"/>
              <a:gd name="adj2" fmla="val 41241"/>
            </a:avLst>
          </a:prstGeom>
          <a:solidFill>
            <a:srgbClr val="FFFFCC"/>
          </a:solidFill>
          <a:ln w="5715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76425" y="979488"/>
            <a:ext cx="53927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876425" y="979488"/>
            <a:ext cx="2047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876425" y="979488"/>
            <a:ext cx="53927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876425" y="979488"/>
            <a:ext cx="2047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endParaRPr lang="es-ES">
              <a:latin typeface="Arial" charset="0"/>
            </a:endParaRPr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2"/>
          <a:srcRect l="32295" t="18060" r="27386" b="33908"/>
          <a:stretch>
            <a:fillRect/>
          </a:stretch>
        </p:blipFill>
        <p:spPr bwMode="auto">
          <a:xfrm>
            <a:off x="4641850" y="263525"/>
            <a:ext cx="4321175" cy="6118225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8532813" y="6453188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rgbClr val="FFFFCC"/>
          </a:solidFill>
          <a:ln w="5715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3"/>
          <a:srcRect l="32149" t="19440" r="27350" b="36073"/>
          <a:stretch>
            <a:fillRect/>
          </a:stretch>
        </p:blipFill>
        <p:spPr bwMode="auto">
          <a:xfrm>
            <a:off x="325438" y="260350"/>
            <a:ext cx="4138612" cy="61960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549275"/>
            <a:ext cx="8207375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3200" b="1" u="sng">
              <a:solidFill>
                <a:srgbClr val="663300"/>
              </a:solidFill>
              <a:latin typeface="CopprplGoth Bd BT" pitchFamily="34" charset="0"/>
            </a:endParaRPr>
          </a:p>
          <a:p>
            <a:pPr algn="just">
              <a:spcBef>
                <a:spcPct val="50000"/>
              </a:spcBef>
            </a:pPr>
            <a:endParaRPr lang="es-ES" sz="1600" b="1" u="sng">
              <a:solidFill>
                <a:srgbClr val="663300"/>
              </a:solidFill>
              <a:latin typeface="CopprplGoth Bd BT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3200" b="1" u="sng">
                <a:solidFill>
                  <a:srgbClr val="FFFFCC"/>
                </a:solidFill>
              </a:rPr>
              <a:t>Objetivos Específicos:</a:t>
            </a:r>
          </a:p>
          <a:p>
            <a:pPr>
              <a:spcBef>
                <a:spcPct val="50000"/>
              </a:spcBef>
            </a:pPr>
            <a:endParaRPr lang="es-ES" sz="800" b="1" u="sng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 b="1">
                <a:solidFill>
                  <a:srgbClr val="FFFFCC"/>
                </a:solidFill>
              </a:rPr>
              <a:t> </a:t>
            </a:r>
            <a:r>
              <a:rPr lang="es-ES" sz="3200">
                <a:solidFill>
                  <a:srgbClr val="FFFFCC"/>
                </a:solidFill>
              </a:rPr>
              <a:t>Proporción de la población </a:t>
            </a:r>
          </a:p>
          <a:p>
            <a:endParaRPr lang="es-ES" sz="16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Disposición de pago </a:t>
            </a:r>
          </a:p>
          <a:p>
            <a:endParaRPr lang="es-ES" sz="16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Características del producto</a:t>
            </a:r>
          </a:p>
          <a:p>
            <a:pPr>
              <a:buFontTx/>
              <a:buBlip>
                <a:blip r:embed="rId2"/>
              </a:buBlip>
            </a:pPr>
            <a:endParaRPr lang="es-ES" sz="3200" b="1">
              <a:solidFill>
                <a:srgbClr val="FFFFCC"/>
              </a:solidFill>
            </a:endParaRPr>
          </a:p>
          <a:p>
            <a:r>
              <a:rPr lang="es-ES" sz="3200" b="1" u="sng">
                <a:solidFill>
                  <a:srgbClr val="FFFFCC"/>
                </a:solidFill>
              </a:rPr>
              <a:t>Objetivo General:</a:t>
            </a:r>
          </a:p>
          <a:p>
            <a:r>
              <a:rPr lang="es-ES" sz="3200" b="1" u="sng">
                <a:solidFill>
                  <a:srgbClr val="FFFFCC"/>
                </a:solidFill>
              </a:rPr>
              <a:t> </a:t>
            </a:r>
          </a:p>
          <a:p>
            <a:pPr>
              <a:buFontTx/>
              <a:buBlip>
                <a:blip r:embed="rId2"/>
              </a:buBlip>
            </a:pPr>
            <a:r>
              <a:rPr lang="es-ES" sz="3200" b="1">
                <a:solidFill>
                  <a:srgbClr val="FFFFCC"/>
                </a:solidFill>
              </a:rPr>
              <a:t> </a:t>
            </a:r>
            <a:r>
              <a:rPr lang="es-ES" sz="3200">
                <a:solidFill>
                  <a:srgbClr val="FFFFCC"/>
                </a:solidFill>
              </a:rPr>
              <a:t>Posicionamiento </a:t>
            </a:r>
          </a:p>
          <a:p>
            <a:endParaRPr lang="es-EC" sz="3200" b="1">
              <a:solidFill>
                <a:srgbClr val="FFFFCC"/>
              </a:solidFill>
            </a:endParaRPr>
          </a:p>
        </p:txBody>
      </p:sp>
      <p:sp>
        <p:nvSpPr>
          <p:cNvPr id="22536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95963" y="2349500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67691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Justificación de Objetivos</a:t>
            </a:r>
          </a:p>
        </p:txBody>
      </p:sp>
      <p:sp>
        <p:nvSpPr>
          <p:cNvPr id="2253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5738" y="5805488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539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3068638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3357563"/>
            <a:ext cx="8353425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endParaRPr lang="es-ES" b="1">
              <a:solidFill>
                <a:srgbClr val="FFFFCC"/>
              </a:solidFill>
              <a:latin typeface="CopprplGoth Bd BT" pitchFamily="34" charset="0"/>
            </a:endParaRPr>
          </a:p>
          <a:p>
            <a:pPr marL="342900" indent="-342900" algn="just">
              <a:buFontTx/>
              <a:buBlip>
                <a:blip r:embed="rId3"/>
              </a:buBlip>
            </a:pPr>
            <a:r>
              <a:rPr lang="es-ES" sz="2000">
                <a:solidFill>
                  <a:srgbClr val="FFFFCC"/>
                </a:solidFill>
              </a:rPr>
              <a:t>El 36.32 % de la muestra visitan San Marino, según la  Investigación de Mercado.</a:t>
            </a:r>
          </a:p>
          <a:p>
            <a:pPr marL="342900" indent="-342900" algn="just">
              <a:buFontTx/>
              <a:buBlip>
                <a:blip r:embed="rId3"/>
              </a:buBlip>
            </a:pPr>
            <a:r>
              <a:rPr lang="es-ES" sz="2000">
                <a:solidFill>
                  <a:srgbClr val="FFFFCC"/>
                </a:solidFill>
              </a:rPr>
              <a:t>De este porcentaje el </a:t>
            </a:r>
            <a:r>
              <a:rPr lang="es-ES">
                <a:solidFill>
                  <a:srgbClr val="FFFFCC"/>
                </a:solidFill>
              </a:rPr>
              <a:t>25.26% visita el</a:t>
            </a:r>
            <a:r>
              <a:rPr lang="es-ES"/>
              <a:t> </a:t>
            </a:r>
            <a:r>
              <a:rPr lang="es-ES" sz="2000">
                <a:solidFill>
                  <a:srgbClr val="FFFFCC"/>
                </a:solidFill>
              </a:rPr>
              <a:t>patio de comidas</a:t>
            </a:r>
          </a:p>
          <a:p>
            <a:pPr marL="342900" indent="-342900" algn="just">
              <a:buFontTx/>
              <a:buBlip>
                <a:blip r:embed="rId3"/>
              </a:buBlip>
            </a:pPr>
            <a:r>
              <a:rPr lang="es-ES" sz="2000">
                <a:solidFill>
                  <a:srgbClr val="FFFFCC"/>
                </a:solidFill>
              </a:rPr>
              <a:t>De este </a:t>
            </a:r>
            <a:r>
              <a:rPr lang="es-ES">
                <a:solidFill>
                  <a:srgbClr val="FFFFCC"/>
                </a:solidFill>
              </a:rPr>
              <a:t>porcentaje las </a:t>
            </a:r>
            <a:r>
              <a:rPr lang="es-ES" sz="2000">
                <a:solidFill>
                  <a:srgbClr val="FFFFCC"/>
                </a:solidFill>
              </a:rPr>
              <a:t>personas dispuestas a consumir waffles es 23.68%</a:t>
            </a:r>
          </a:p>
          <a:p>
            <a:pPr marL="342900" indent="-342900" algn="just">
              <a:buFontTx/>
              <a:buBlip>
                <a:blip r:embed="rId3"/>
              </a:buBlip>
            </a:pPr>
            <a:r>
              <a:rPr lang="es-ES">
                <a:solidFill>
                  <a:srgbClr val="FFFFCC"/>
                </a:solidFill>
              </a:rPr>
              <a:t>De este porcentaje los </a:t>
            </a:r>
            <a:r>
              <a:rPr lang="es-ES" sz="2000">
                <a:solidFill>
                  <a:srgbClr val="FFFFCC"/>
                </a:solidFill>
              </a:rPr>
              <a:t>consumidores que estarían dispuestos a pagar más de $1.50 es 12.63%</a:t>
            </a:r>
          </a:p>
          <a:p>
            <a:pPr marL="342900" indent="-342900" algn="just">
              <a:buFontTx/>
              <a:buBlip>
                <a:blip r:embed="rId3"/>
              </a:buBlip>
            </a:pPr>
            <a:r>
              <a:rPr lang="es-ES" sz="2000">
                <a:solidFill>
                  <a:srgbClr val="FFFFCC"/>
                </a:solidFill>
              </a:rPr>
              <a:t>Entonces de deduce que la proporción de la población dispuesta a consumir  waffles es del 0.27% (0.3632*0.2526*0.2368*0.1263)</a:t>
            </a:r>
          </a:p>
          <a:p>
            <a:pPr marL="342900" indent="-342900" algn="just">
              <a:buFontTx/>
              <a:buBlip>
                <a:blip r:embed="rId3"/>
              </a:buBlip>
            </a:pPr>
            <a:r>
              <a:rPr lang="es-ES" sz="2000">
                <a:solidFill>
                  <a:srgbClr val="FFFFCC"/>
                </a:solidFill>
              </a:rPr>
              <a:t>San Marino </a:t>
            </a:r>
            <a:r>
              <a:rPr lang="es-ES" sz="2000">
                <a:solidFill>
                  <a:srgbClr val="FFFFCC"/>
                </a:solidFill>
                <a:sym typeface="Wingdings" pitchFamily="2" charset="2"/>
              </a:rPr>
              <a:t></a:t>
            </a:r>
            <a:r>
              <a:rPr lang="es-ES" sz="2000">
                <a:solidFill>
                  <a:srgbClr val="FFFFCC"/>
                </a:solidFill>
              </a:rPr>
              <a:t> 1’000.000 de visitas/mes</a:t>
            </a:r>
          </a:p>
          <a:p>
            <a:pPr marL="342900" indent="-342900" algn="just">
              <a:buFontTx/>
              <a:buBlip>
                <a:blip r:embed="rId3"/>
              </a:buBlip>
            </a:pPr>
            <a:r>
              <a:rPr lang="es-ES" sz="2000">
                <a:solidFill>
                  <a:srgbClr val="FFFFCC"/>
                </a:solidFill>
              </a:rPr>
              <a:t>La cantidad estimada de visitas que se espera es  2700 al mes</a:t>
            </a:r>
          </a:p>
          <a:p>
            <a:pPr marL="342900" indent="-342900" algn="just"/>
            <a:endParaRPr lang="es-EC" sz="2000" b="1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684213" y="1052513"/>
          <a:ext cx="7920037" cy="2592387"/>
        </p:xfrm>
        <a:graphic>
          <a:graphicData uri="http://schemas.openxmlformats.org/presentationml/2006/ole">
            <p:oleObj spid="_x0000_s24586" name="Gráfico" r:id="rId4" imgW="4914900" imgH="2286000" progId="Excel.Chart.8">
              <p:embed/>
            </p:oleObj>
          </a:graphicData>
        </a:graphic>
      </p:graphicFrame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769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Proporción de la Población </a:t>
            </a:r>
          </a:p>
          <a:p>
            <a:pPr algn="ctr"/>
            <a:r>
              <a:rPr lang="es-EC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 de Consumidores de Waffles</a:t>
            </a:r>
            <a:endParaRPr lang="es-ES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CC99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Benguiat Bk BT"/>
            </a:endParaRPr>
          </a:p>
        </p:txBody>
      </p:sp>
      <p:sp>
        <p:nvSpPr>
          <p:cNvPr id="24589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79388" y="188913"/>
            <a:ext cx="323850" cy="188912"/>
          </a:xfrm>
          <a:prstGeom prst="leftArrow">
            <a:avLst>
              <a:gd name="adj1" fmla="val 50000"/>
              <a:gd name="adj2" fmla="val 42857"/>
            </a:avLst>
          </a:prstGeom>
          <a:solidFill>
            <a:srgbClr val="FFFFCC"/>
          </a:solidFill>
          <a:ln w="5715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927225" y="4400550"/>
            <a:ext cx="5313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1" algn="ctr">
              <a:tabLst>
                <a:tab pos="685800" algn="l"/>
              </a:tabLst>
            </a:pPr>
            <a:r>
              <a:rPr lang="es-EC" sz="2400" b="1">
                <a:solidFill>
                  <a:srgbClr val="FFFFCC"/>
                </a:solidFill>
              </a:rPr>
              <a:t>Bebidas Preferidas:</a:t>
            </a:r>
            <a:r>
              <a:rPr lang="es-EC" sz="2400">
                <a:solidFill>
                  <a:srgbClr val="FFFFCC"/>
                </a:solidFill>
              </a:rPr>
              <a:t> </a:t>
            </a:r>
          </a:p>
          <a:p>
            <a:pPr lvl="1" algn="ctr">
              <a:tabLst>
                <a:tab pos="685800" algn="l"/>
              </a:tabLst>
            </a:pPr>
            <a:r>
              <a:rPr lang="es-EC" sz="2400">
                <a:solidFill>
                  <a:srgbClr val="FFFFCC"/>
                </a:solidFill>
              </a:rPr>
              <a:t>Gaseosas, jugos y    leche/chocolate.</a:t>
            </a:r>
          </a:p>
          <a:p>
            <a:pPr lvl="1" algn="ctr">
              <a:tabLst>
                <a:tab pos="685800" algn="l"/>
              </a:tabLst>
            </a:pPr>
            <a:r>
              <a:rPr lang="es-EC" sz="2400" b="1">
                <a:solidFill>
                  <a:srgbClr val="FFFFCC"/>
                </a:solidFill>
              </a:rPr>
              <a:t>Sabores Preferidos de Helados:</a:t>
            </a:r>
            <a:r>
              <a:rPr lang="es-EC" sz="2400">
                <a:solidFill>
                  <a:srgbClr val="FFFFCC"/>
                </a:solidFill>
              </a:rPr>
              <a:t> </a:t>
            </a:r>
          </a:p>
          <a:p>
            <a:pPr lvl="1" algn="ctr">
              <a:tabLst>
                <a:tab pos="685800" algn="l"/>
              </a:tabLst>
            </a:pPr>
            <a:r>
              <a:rPr lang="es-EC" sz="2400">
                <a:solidFill>
                  <a:srgbClr val="FFFFCC"/>
                </a:solidFill>
              </a:rPr>
              <a:t>Chocolate, frutilla y ron pasas.</a:t>
            </a:r>
          </a:p>
          <a:p>
            <a:pPr lvl="1" algn="ctr">
              <a:tabLst>
                <a:tab pos="685800" algn="l"/>
              </a:tabLst>
            </a:pPr>
            <a:r>
              <a:rPr lang="es-EC" sz="2400" b="1">
                <a:solidFill>
                  <a:srgbClr val="FFFFCC"/>
                </a:solidFill>
              </a:rPr>
              <a:t>Sabores de mermeladas preferidas:</a:t>
            </a:r>
            <a:r>
              <a:rPr lang="es-EC" sz="2400">
                <a:solidFill>
                  <a:srgbClr val="FFFFCC"/>
                </a:solidFill>
              </a:rPr>
              <a:t> </a:t>
            </a:r>
          </a:p>
          <a:p>
            <a:pPr lvl="1" algn="ctr">
              <a:tabLst>
                <a:tab pos="685800" algn="l"/>
              </a:tabLst>
            </a:pPr>
            <a:r>
              <a:rPr lang="es-EC" sz="2400">
                <a:solidFill>
                  <a:srgbClr val="FFFFCC"/>
                </a:solidFill>
              </a:rPr>
              <a:t>Frutilla y mora.</a:t>
            </a:r>
          </a:p>
        </p:txBody>
      </p:sp>
      <p:sp>
        <p:nvSpPr>
          <p:cNvPr id="30732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6524625"/>
            <a:ext cx="323850" cy="188913"/>
          </a:xfrm>
          <a:prstGeom prst="leftArrow">
            <a:avLst>
              <a:gd name="adj1" fmla="val 50000"/>
              <a:gd name="adj2" fmla="val 42857"/>
            </a:avLst>
          </a:prstGeom>
          <a:solidFill>
            <a:srgbClr val="FFFFCC"/>
          </a:solidFill>
          <a:ln w="5715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1042988" y="981075"/>
          <a:ext cx="6985000" cy="2519363"/>
        </p:xfrm>
        <a:graphic>
          <a:graphicData uri="http://schemas.openxmlformats.org/presentationml/2006/ole">
            <p:oleObj spid="_x0000_s30736" name="Gráfico" r:id="rId4" imgW="4914900" imgH="2428951" progId="Excel.Chart.8">
              <p:embed/>
            </p:oleObj>
          </a:graphicData>
        </a:graphic>
      </p:graphicFrame>
      <p:sp>
        <p:nvSpPr>
          <p:cNvPr id="30737" name="WordArt 17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769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Disposición de Pago</a:t>
            </a:r>
          </a:p>
        </p:txBody>
      </p:sp>
      <p:sp>
        <p:nvSpPr>
          <p:cNvPr id="30738" name="WordArt 1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8280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Características de Productos Complementarios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750" y="2205038"/>
            <a:ext cx="8207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3200" b="1" u="sng">
              <a:solidFill>
                <a:srgbClr val="663300"/>
              </a:solidFill>
              <a:latin typeface="CopprplGoth Bd BT" pitchFamily="34" charset="0"/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3200" b="1">
                <a:solidFill>
                  <a:srgbClr val="FFFFCC"/>
                </a:solidFill>
                <a:latin typeface="CopprplGoth Bd BT" pitchFamily="34" charset="0"/>
              </a:rPr>
              <a:t> </a:t>
            </a:r>
            <a:r>
              <a:rPr lang="es-ES" sz="3200">
                <a:solidFill>
                  <a:srgbClr val="FFFFCC"/>
                </a:solidFill>
              </a:rPr>
              <a:t>Plan del Negocio</a:t>
            </a:r>
          </a:p>
          <a:p>
            <a:pPr>
              <a:spcBef>
                <a:spcPct val="50000"/>
              </a:spcBef>
            </a:pPr>
            <a:endParaRPr lang="es-ES" sz="1400">
              <a:solidFill>
                <a:srgbClr val="FFFFCC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Estrategias de Marketing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84213" y="10525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>
                <a:latin typeface="Arial" charset="0"/>
              </a:rPr>
              <a:t> </a:t>
            </a:r>
            <a:endParaRPr lang="es-EC">
              <a:latin typeface="Arial" charset="0"/>
            </a:endParaRPr>
          </a:p>
        </p:txBody>
      </p:sp>
      <p:sp>
        <p:nvSpPr>
          <p:cNvPr id="25613" name="WordArt 13" descr="Pergamino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92725" y="4005263"/>
            <a:ext cx="4857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sz="3600" b="1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Wingdings"/>
              </a:rPr>
              <a:t>x</a:t>
            </a:r>
          </a:p>
        </p:txBody>
      </p:sp>
      <p:sp>
        <p:nvSpPr>
          <p:cNvPr id="25615" name="WordArt 15"/>
          <p:cNvSpPr>
            <a:spLocks noChangeArrowheads="1" noChangeShapeType="1" noTextEdit="1"/>
          </p:cNvSpPr>
          <p:nvPr/>
        </p:nvSpPr>
        <p:spPr bwMode="auto">
          <a:xfrm>
            <a:off x="1403350" y="692150"/>
            <a:ext cx="64817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Plan de Marketing</a:t>
            </a:r>
          </a:p>
        </p:txBody>
      </p:sp>
      <p:sp>
        <p:nvSpPr>
          <p:cNvPr id="25616" name="WordArt 16" descr="Pergamino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95738" y="2997200"/>
            <a:ext cx="4857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sz="3600" b="1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Wingdings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11188" y="1304925"/>
            <a:ext cx="8064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 u="sng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Misión</a:t>
            </a:r>
          </a:p>
          <a:p>
            <a:pPr algn="ctr"/>
            <a:r>
              <a:rPr lang="es-EC" sz="2400">
                <a:solidFill>
                  <a:srgbClr val="FFFFCC"/>
                </a:solidFill>
              </a:rPr>
              <a:t>Ofrecer un producto de excelente calidad, manteniendo los procesos productivos en el mejor nivel, que permita tener a nuestros clientes satisfechos tanto con nuestros precios como con nuestros servicios, garantizando así que el proceso de compra sea repetitivo.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187450" y="3825875"/>
            <a:ext cx="72009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400" b="1" u="sng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Visión</a:t>
            </a:r>
            <a:r>
              <a:rPr lang="es-EC" sz="2400" b="1">
                <a:solidFill>
                  <a:srgbClr val="FFFFCC"/>
                </a:solidFill>
              </a:rPr>
              <a:t> </a:t>
            </a:r>
          </a:p>
          <a:p>
            <a:pPr algn="ctr"/>
            <a:r>
              <a:rPr lang="es-EC" sz="2400">
                <a:solidFill>
                  <a:srgbClr val="FFFFCC"/>
                </a:solidFill>
              </a:rPr>
              <a:t>Ser líderes en el mercado de comidas contando con una marca ya posicionada y una empresa en crecimiento; abriendo nuevos puntos de ventas en todo el país y con miras a vender franquicias a nivel nacional e internacional. </a:t>
            </a: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817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Plan de Negocio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5650" y="2060575"/>
            <a:ext cx="7847013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3600" b="1">
                <a:solidFill>
                  <a:srgbClr val="FFFFCC"/>
                </a:solidFill>
                <a:latin typeface="CopprplGoth Bd BT" pitchFamily="34" charset="0"/>
              </a:rPr>
              <a:t> </a:t>
            </a:r>
            <a:r>
              <a:rPr lang="es-ES" sz="3600">
                <a:solidFill>
                  <a:srgbClr val="FFFFCC"/>
                </a:solidFill>
              </a:rPr>
              <a:t>PRODUCTOS NO DISPONIBLES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3600">
                <a:solidFill>
                  <a:srgbClr val="FFFFCC"/>
                </a:solidFill>
              </a:rPr>
              <a:t> DEMANDA INSATISFECHA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3600">
                <a:solidFill>
                  <a:srgbClr val="FFFFCC"/>
                </a:solidFill>
              </a:rPr>
              <a:t> S&amp;P500 </a:t>
            </a:r>
            <a:r>
              <a:rPr lang="es-ES" sz="2000">
                <a:solidFill>
                  <a:srgbClr val="FFFFCC"/>
                </a:solidFill>
              </a:rPr>
              <a:t>(Crecimiento de las Ventas 6% y tasa de retorno 20%)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3600">
                <a:solidFill>
                  <a:srgbClr val="FFFFCC"/>
                </a:solidFill>
              </a:rPr>
              <a:t> ESPECTATIVAS EN MERCADO        LOCAL.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525621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INTRODUCCIÓN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11188" y="1484313"/>
            <a:ext cx="8120062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s-EC" sz="3200" b="1" u="sng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rplGoth Bd BT" pitchFamily="34" charset="0"/>
              </a:rPr>
              <a:t>Objetivos </a:t>
            </a:r>
          </a:p>
          <a:p>
            <a:pPr marL="342900" indent="-342900" algn="ctr"/>
            <a:endParaRPr lang="es-EC" sz="1200" b="1" u="sng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rplGoth Bd BT" pitchFamily="34" charset="0"/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C" sz="3200" b="1">
                <a:solidFill>
                  <a:srgbClr val="FFFFCC"/>
                </a:solidFill>
                <a:latin typeface="CopprplGoth Bd BT" pitchFamily="34" charset="0"/>
              </a:rPr>
              <a:t> </a:t>
            </a:r>
            <a:r>
              <a:rPr lang="es-EC" sz="2800">
                <a:solidFill>
                  <a:srgbClr val="FFFFCC"/>
                </a:solidFill>
              </a:rPr>
              <a:t>Dar a conocer un producto nuevo y crear un hábito de consumo del mismo. </a:t>
            </a:r>
          </a:p>
          <a:p>
            <a:pPr marL="342900" indent="-342900" algn="just">
              <a:buFontTx/>
              <a:buBlip>
                <a:blip r:embed="rId2"/>
              </a:buBlip>
            </a:pPr>
            <a:endParaRPr lang="es-EC" sz="28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C" sz="2800">
                <a:solidFill>
                  <a:srgbClr val="FFFFCC"/>
                </a:solidFill>
              </a:rPr>
              <a:t> Aprovechar nicho de mercado y obtener rentabilidad a partir de esto.</a:t>
            </a:r>
          </a:p>
          <a:p>
            <a:pPr marL="342900" indent="-342900" algn="just"/>
            <a:endParaRPr lang="es-EC" sz="28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C" sz="2800">
                <a:solidFill>
                  <a:srgbClr val="FFFFCC"/>
                </a:solidFill>
              </a:rPr>
              <a:t> Ofrecer variedad y servicio novedoso.</a:t>
            </a:r>
          </a:p>
          <a:p>
            <a:pPr marL="342900" indent="-342900" algn="just"/>
            <a:endParaRPr lang="es-EC" sz="28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C" sz="2800">
                <a:solidFill>
                  <a:srgbClr val="FFFFCC"/>
                </a:solidFill>
              </a:rPr>
              <a:t> Expandir el negocio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817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Plan de Negocio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9750" y="1844675"/>
            <a:ext cx="813593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>
              <a:buFontTx/>
              <a:buBlip>
                <a:blip r:embed="rId2"/>
              </a:buBlip>
              <a:tabLst>
                <a:tab pos="914400" algn="l"/>
              </a:tabLst>
            </a:pPr>
            <a:r>
              <a:rPr lang="es-EC" sz="3200">
                <a:solidFill>
                  <a:srgbClr val="FFFFCC"/>
                </a:solidFill>
              </a:rPr>
              <a:t>Sistema de producción que garantiza extender la durabilidad de los waffles y de sus variantes (12 meses).</a:t>
            </a:r>
          </a:p>
          <a:p>
            <a:pPr marL="342900" indent="-342900" algn="just">
              <a:tabLst>
                <a:tab pos="914400" algn="l"/>
              </a:tabLst>
            </a:pPr>
            <a:endParaRPr lang="es-EC" sz="16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  <a:tabLst>
                <a:tab pos="914400" algn="l"/>
              </a:tabLst>
            </a:pPr>
            <a:r>
              <a:rPr lang="es-EC" sz="3200">
                <a:solidFill>
                  <a:srgbClr val="FFFFCC"/>
                </a:solidFill>
              </a:rPr>
              <a:t>Con cantidades pequeñas de cada ingrediente se logra obtener muchas unidades de waffles.</a:t>
            </a:r>
          </a:p>
          <a:p>
            <a:pPr marL="342900" indent="-342900" algn="just">
              <a:tabLst>
                <a:tab pos="914400" algn="l"/>
              </a:tabLst>
            </a:pPr>
            <a:endParaRPr lang="es-EC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  <a:tabLst>
                <a:tab pos="914400" algn="l"/>
              </a:tabLst>
            </a:pPr>
            <a:r>
              <a:rPr lang="es-EC" sz="3200">
                <a:solidFill>
                  <a:srgbClr val="FFFFCC"/>
                </a:solidFill>
              </a:rPr>
              <a:t>La capacidad instalada puede soporta un aumento de hasta un 76% en la demanda.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817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Fortalezas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900113" y="1524000"/>
            <a:ext cx="74168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>
              <a:buFontTx/>
              <a:buBlip>
                <a:blip r:embed="rId2"/>
              </a:buBlip>
              <a:tabLst>
                <a:tab pos="914400" algn="l"/>
              </a:tabLst>
            </a:pPr>
            <a:r>
              <a:rPr lang="es-EC" sz="3200">
                <a:solidFill>
                  <a:srgbClr val="FFFFCC"/>
                </a:solidFill>
              </a:rPr>
              <a:t>Ser pioneros en el mercado guayaquileño con este tipo de producto.</a:t>
            </a:r>
          </a:p>
          <a:p>
            <a:pPr marL="342900" indent="-342900" algn="just">
              <a:tabLst>
                <a:tab pos="914400" algn="l"/>
              </a:tabLst>
            </a:pPr>
            <a:endParaRPr lang="es-EC" sz="12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  <a:tabLst>
                <a:tab pos="914400" algn="l"/>
              </a:tabLst>
            </a:pPr>
            <a:r>
              <a:rPr lang="es-EC" sz="3200">
                <a:solidFill>
                  <a:srgbClr val="FFFFCC"/>
                </a:solidFill>
              </a:rPr>
              <a:t>Ser proveedores de waffles a nivel nacional.</a:t>
            </a:r>
          </a:p>
          <a:p>
            <a:pPr marL="342900" indent="-342900" algn="just">
              <a:tabLst>
                <a:tab pos="914400" algn="l"/>
              </a:tabLst>
            </a:pPr>
            <a:endParaRPr lang="es-EC" sz="12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  <a:tabLst>
                <a:tab pos="914400" algn="l"/>
              </a:tabLst>
            </a:pPr>
            <a:r>
              <a:rPr lang="es-EC" sz="3200">
                <a:solidFill>
                  <a:srgbClr val="FFFFCC"/>
                </a:solidFill>
              </a:rPr>
              <a:t>Ofrecer nuevos y novedosos tipos de waffles al consumidor.</a:t>
            </a:r>
          </a:p>
          <a:p>
            <a:pPr marL="342900" indent="-342900" algn="just">
              <a:tabLst>
                <a:tab pos="914400" algn="l"/>
              </a:tabLst>
            </a:pPr>
            <a:endParaRPr lang="es-EC" sz="12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  <a:tabLst>
                <a:tab pos="914400" algn="l"/>
              </a:tabLst>
            </a:pPr>
            <a:r>
              <a:rPr lang="es-EC" sz="3200">
                <a:solidFill>
                  <a:srgbClr val="FFFFCC"/>
                </a:solidFill>
              </a:rPr>
              <a:t>La estabilidad en los costos de la materia prima,  pueden permitir mantener estabilidad en los precios.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6481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Oportunidades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4213" y="1484313"/>
            <a:ext cx="7920037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Tx/>
              <a:buBlip>
                <a:blip r:embed="rId2"/>
              </a:buBlip>
            </a:pPr>
            <a:r>
              <a:rPr lang="es-EC" sz="3200">
                <a:solidFill>
                  <a:srgbClr val="FFFFCC"/>
                </a:solidFill>
              </a:rPr>
              <a:t>Muchos productos sustitutos al waffle en el mercado.</a:t>
            </a:r>
          </a:p>
          <a:p>
            <a:pPr marL="342900" indent="-342900" algn="just"/>
            <a:endParaRPr lang="es-EC" sz="16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C" sz="3200">
                <a:solidFill>
                  <a:srgbClr val="FFFFCC"/>
                </a:solidFill>
              </a:rPr>
              <a:t>Que Crepes &amp; Waffles u otra franquicia internacional de waffles abra un punto de venta en la ciudad de Guayaquil.</a:t>
            </a:r>
          </a:p>
          <a:p>
            <a:pPr marL="342900" indent="-342900" algn="just"/>
            <a:endParaRPr lang="es-EC" sz="14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C" sz="3200">
                <a:solidFill>
                  <a:srgbClr val="FFFFCC"/>
                </a:solidFill>
              </a:rPr>
              <a:t>El caso en que algún sector que produce un determinado insumo paralice sus actividades por problemas macroeconómicos.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481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Amenazas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11188" y="1773238"/>
            <a:ext cx="79216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Tx/>
              <a:buBlip>
                <a:blip r:embed="rId2"/>
              </a:buBlip>
            </a:pPr>
            <a:r>
              <a:rPr lang="es-EC" sz="3200">
                <a:solidFill>
                  <a:srgbClr val="FFFFCC"/>
                </a:solidFill>
              </a:rPr>
              <a:t> Poco nivel de experiencia por parte del recurso humano en cuanto a la producción y comercialización de waffles.</a:t>
            </a:r>
          </a:p>
          <a:p>
            <a:pPr marL="342900" indent="-342900" algn="just"/>
            <a:endParaRPr lang="es-EC" sz="32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C" sz="3200">
                <a:solidFill>
                  <a:srgbClr val="FFFFCC"/>
                </a:solidFill>
              </a:rPr>
              <a:t> El producto no está posicionado en el mercado guayaquileño.</a:t>
            </a:r>
          </a:p>
          <a:p>
            <a:pPr marL="342900" indent="-342900" algn="just"/>
            <a:endParaRPr lang="es-EC" sz="32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C" sz="3200">
                <a:solidFill>
                  <a:srgbClr val="FFFFCC"/>
                </a:solidFill>
              </a:rPr>
              <a:t> Recursos económicos limitados</a:t>
            </a: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4817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Debilidades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WordArt 14"/>
          <p:cNvSpPr>
            <a:spLocks noChangeArrowheads="1" noChangeShapeType="1" noTextEdit="1"/>
          </p:cNvSpPr>
          <p:nvPr/>
        </p:nvSpPr>
        <p:spPr bwMode="auto">
          <a:xfrm>
            <a:off x="1258888" y="476250"/>
            <a:ext cx="64817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Cinco Fuerzas de Porter</a:t>
            </a:r>
          </a:p>
        </p:txBody>
      </p:sp>
      <p:sp>
        <p:nvSpPr>
          <p:cNvPr id="41999" name="AutoShap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6308725"/>
            <a:ext cx="323850" cy="188913"/>
          </a:xfrm>
          <a:prstGeom prst="leftArrow">
            <a:avLst>
              <a:gd name="adj1" fmla="val 50000"/>
              <a:gd name="adj2" fmla="val 42857"/>
            </a:avLst>
          </a:prstGeom>
          <a:solidFill>
            <a:srgbClr val="FFFFCC"/>
          </a:solidFill>
          <a:ln w="5715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250825" y="1484313"/>
            <a:ext cx="8647113" cy="4968875"/>
            <a:chOff x="158" y="935"/>
            <a:chExt cx="5447" cy="3130"/>
          </a:xfrm>
        </p:grpSpPr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3742" y="2160"/>
              <a:ext cx="1863" cy="887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s-ES" sz="1400" b="1" u="sng">
                  <a:solidFill>
                    <a:srgbClr val="990033"/>
                  </a:solidFill>
                  <a:latin typeface="Verdana" pitchFamily="34" charset="0"/>
                </a:rPr>
                <a:t>Clientes</a:t>
              </a:r>
            </a:p>
            <a:p>
              <a:pPr algn="ctr"/>
              <a:r>
                <a:rPr lang="es-ES" sz="1400">
                  <a:solidFill>
                    <a:srgbClr val="990033"/>
                  </a:solidFill>
                  <a:latin typeface="Verdana" pitchFamily="34" charset="0"/>
                </a:rPr>
                <a:t>Población de Guayaquil</a:t>
              </a:r>
            </a:p>
            <a:p>
              <a:pPr algn="ctr"/>
              <a:r>
                <a:rPr lang="es-ES" sz="1400">
                  <a:solidFill>
                    <a:srgbClr val="990033"/>
                  </a:solidFill>
                  <a:latin typeface="Verdana" pitchFamily="34" charset="0"/>
                </a:rPr>
                <a:t>  Edad  entre 18 - 30 años</a:t>
              </a:r>
            </a:p>
            <a:p>
              <a:pPr algn="ctr"/>
              <a:r>
                <a:rPr lang="es-ES" sz="1400">
                  <a:solidFill>
                    <a:srgbClr val="990033"/>
                  </a:solidFill>
                  <a:latin typeface="Verdana" pitchFamily="34" charset="0"/>
                </a:rPr>
                <a:t> Ingresos  de: $21(Personas sin remuneración) y $300(PEA)</a:t>
              </a:r>
              <a:endParaRPr lang="es-ES" sz="1400">
                <a:solidFill>
                  <a:srgbClr val="990033"/>
                </a:solidFill>
                <a:latin typeface="Arial" charset="0"/>
              </a:endParaRPr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2880" y="1842"/>
              <a:ext cx="0" cy="335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2880" y="3022"/>
              <a:ext cx="0" cy="216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>
              <a:off x="2018" y="2614"/>
              <a:ext cx="253" cy="0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>
              <a:off x="3470" y="2568"/>
              <a:ext cx="253" cy="0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1927" y="3249"/>
              <a:ext cx="1996" cy="81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s-ES" b="1" u="sng">
                  <a:solidFill>
                    <a:srgbClr val="990033"/>
                  </a:solidFill>
                  <a:latin typeface="Arial" charset="0"/>
                </a:rPr>
                <a:t>Sustitutos</a:t>
              </a:r>
            </a:p>
            <a:p>
              <a:pPr algn="ctr"/>
              <a:r>
                <a:rPr lang="es-ES">
                  <a:solidFill>
                    <a:srgbClr val="990033"/>
                  </a:solidFill>
                  <a:latin typeface="Arial" charset="0"/>
                </a:rPr>
                <a:t>Sweet &amp; Coffee: cheesecake</a:t>
              </a:r>
            </a:p>
            <a:p>
              <a:pPr algn="ctr"/>
              <a:r>
                <a:rPr lang="es-ES">
                  <a:solidFill>
                    <a:srgbClr val="990033"/>
                  </a:solidFill>
                  <a:latin typeface="Arial" charset="0"/>
                </a:rPr>
                <a:t>Dunkin’ Donuts: donas </a:t>
              </a:r>
            </a:p>
            <a:p>
              <a:pPr algn="ctr"/>
              <a:r>
                <a:rPr lang="es-ES">
                  <a:solidFill>
                    <a:srgbClr val="990033"/>
                  </a:solidFill>
                  <a:latin typeface="Arial" charset="0"/>
                </a:rPr>
                <a:t>Churrín Churrón: churros</a:t>
              </a:r>
            </a:p>
            <a:p>
              <a:pPr algn="ctr"/>
              <a:endParaRPr lang="es-ES" sz="1600">
                <a:solidFill>
                  <a:srgbClr val="990033"/>
                </a:solidFill>
                <a:latin typeface="Arial" charset="0"/>
              </a:endParaRPr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2290" y="2160"/>
              <a:ext cx="1179" cy="88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s-ES" b="1" u="sng">
                  <a:solidFill>
                    <a:srgbClr val="990033"/>
                  </a:solidFill>
                  <a:latin typeface="Arial" charset="0"/>
                </a:rPr>
                <a:t>Competidores</a:t>
              </a:r>
            </a:p>
            <a:p>
              <a:pPr algn="ctr"/>
              <a:r>
                <a:rPr lang="es-ES">
                  <a:solidFill>
                    <a:srgbClr val="990033"/>
                  </a:solidFill>
                  <a:latin typeface="Arial" charset="0"/>
                </a:rPr>
                <a:t>Paty Crepes</a:t>
              </a:r>
            </a:p>
            <a:p>
              <a:pPr algn="ctr"/>
              <a:r>
                <a:rPr lang="es-ES">
                  <a:solidFill>
                    <a:srgbClr val="990033"/>
                  </a:solidFill>
                  <a:latin typeface="Arial" charset="0"/>
                </a:rPr>
                <a:t>Nivel de Rivalidad Baja</a:t>
              </a:r>
            </a:p>
            <a:p>
              <a:pPr algn="ctr"/>
              <a:endParaRPr lang="es-ES" sz="1600">
                <a:solidFill>
                  <a:srgbClr val="990033"/>
                </a:solidFill>
                <a:latin typeface="Arial" charset="0"/>
              </a:endParaRPr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1973" y="935"/>
              <a:ext cx="1863" cy="887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s-ES" sz="1600" b="1" u="sng">
                <a:latin typeface="Arial" charset="0"/>
              </a:endParaRPr>
            </a:p>
            <a:p>
              <a:pPr algn="ctr"/>
              <a:r>
                <a:rPr lang="es-ES" sz="1600" b="1" u="sng">
                  <a:solidFill>
                    <a:srgbClr val="990033"/>
                  </a:solidFill>
                  <a:latin typeface="Arial" charset="0"/>
                </a:rPr>
                <a:t>Competidores Potenciales</a:t>
              </a:r>
            </a:p>
            <a:p>
              <a:pPr algn="ctr"/>
              <a:r>
                <a:rPr lang="es-ES" sz="1600">
                  <a:solidFill>
                    <a:srgbClr val="990033"/>
                  </a:solidFill>
                  <a:latin typeface="Arial" charset="0"/>
                </a:rPr>
                <a:t>Crepes &amp; Waffles</a:t>
              </a:r>
            </a:p>
            <a:p>
              <a:pPr algn="ctr"/>
              <a:r>
                <a:rPr lang="es-ES" sz="1600">
                  <a:solidFill>
                    <a:srgbClr val="990033"/>
                  </a:solidFill>
                  <a:latin typeface="Arial" charset="0"/>
                </a:rPr>
                <a:t>Expansión de Patty Crepes</a:t>
              </a:r>
            </a:p>
            <a:p>
              <a:pPr algn="ctr"/>
              <a:r>
                <a:rPr lang="es-ES" sz="1600">
                  <a:solidFill>
                    <a:srgbClr val="990033"/>
                  </a:solidFill>
                  <a:latin typeface="Arial" charset="0"/>
                </a:rPr>
                <a:t>Sweet &amp; Coffee</a:t>
              </a:r>
            </a:p>
            <a:p>
              <a:pPr algn="ctr"/>
              <a:endParaRPr lang="es-ES" sz="1600">
                <a:solidFill>
                  <a:srgbClr val="990033"/>
                </a:solidFill>
                <a:latin typeface="Arial" charset="0"/>
              </a:endParaRPr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158" y="2205"/>
              <a:ext cx="1863" cy="887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s-ES" b="1" u="sng">
                <a:solidFill>
                  <a:srgbClr val="990033"/>
                </a:solidFill>
                <a:latin typeface="Arial" charset="0"/>
              </a:endParaRPr>
            </a:p>
            <a:p>
              <a:pPr algn="ctr"/>
              <a:r>
                <a:rPr lang="es-ES" b="1" u="sng">
                  <a:solidFill>
                    <a:srgbClr val="990033"/>
                  </a:solidFill>
                  <a:latin typeface="Arial" charset="0"/>
                </a:rPr>
                <a:t>Proveedores</a:t>
              </a:r>
            </a:p>
            <a:p>
              <a:pPr algn="ctr"/>
              <a:r>
                <a:rPr lang="es-ES">
                  <a:solidFill>
                    <a:srgbClr val="990033"/>
                  </a:solidFill>
                  <a:latin typeface="Arial" charset="0"/>
                </a:rPr>
                <a:t>Mayoristas (Mercados)</a:t>
              </a:r>
            </a:p>
            <a:p>
              <a:pPr algn="ctr"/>
              <a:r>
                <a:rPr lang="es-ES">
                  <a:solidFill>
                    <a:srgbClr val="990033"/>
                  </a:solidFill>
                  <a:latin typeface="Arial" charset="0"/>
                </a:rPr>
                <a:t>Detallistas (Comisariatos)</a:t>
              </a:r>
            </a:p>
            <a:p>
              <a:pPr algn="ctr"/>
              <a:endParaRPr lang="es-ES" sz="1600">
                <a:solidFill>
                  <a:srgbClr val="990033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132138" y="2133600"/>
            <a:ext cx="295275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s-ES" sz="2800" b="1">
                <a:solidFill>
                  <a:srgbClr val="FFFFCC"/>
                </a:solidFill>
                <a:latin typeface="CopprplGoth Bd BT" pitchFamily="34" charset="0"/>
              </a:rPr>
              <a:t> </a:t>
            </a:r>
            <a:r>
              <a:rPr lang="es-ES" sz="3200">
                <a:solidFill>
                  <a:srgbClr val="FFFFCC"/>
                </a:solidFill>
              </a:rPr>
              <a:t>Producto</a:t>
            </a:r>
          </a:p>
          <a:p>
            <a:endParaRPr lang="es-ES" sz="32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Precio</a:t>
            </a:r>
          </a:p>
          <a:p>
            <a:endParaRPr lang="es-ES" sz="32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Promoción </a:t>
            </a:r>
          </a:p>
          <a:p>
            <a:pPr>
              <a:buFontTx/>
              <a:buBlip>
                <a:blip r:embed="rId2"/>
              </a:buBlip>
            </a:pPr>
            <a:endParaRPr lang="es-ES" sz="32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Plaza</a:t>
            </a: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5596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Estrategias de Marketing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559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Producto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 l="23622" t="30954" r="28125" b="45670"/>
          <a:stretch>
            <a:fillRect/>
          </a:stretch>
        </p:blipFill>
        <p:spPr>
          <a:xfrm>
            <a:off x="900113" y="1773238"/>
            <a:ext cx="7704137" cy="2016125"/>
          </a:xfrm>
          <a:noFill/>
          <a:ln w="38100">
            <a:solidFill>
              <a:schemeClr val="tx1"/>
            </a:solidFill>
          </a:ln>
        </p:spPr>
      </p:pic>
      <p:graphicFrame>
        <p:nvGraphicFramePr>
          <p:cNvPr id="72712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5148263" y="4076700"/>
          <a:ext cx="1276350" cy="1085850"/>
        </p:xfrm>
        <a:graphic>
          <a:graphicData uri="http://schemas.openxmlformats.org/presentationml/2006/ole">
            <p:oleObj spid="_x0000_s72712" name="Imagen de mapa de bits" r:id="rId4" imgW="1276190" imgH="1085714" progId="Paint.Picture">
              <p:embed/>
            </p:oleObj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827088" y="1196975"/>
            <a:ext cx="741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2" algn="ctr">
              <a:tabLst>
                <a:tab pos="952500" algn="l"/>
              </a:tabLst>
            </a:pPr>
            <a:r>
              <a:rPr lang="es-EC" sz="3200">
                <a:solidFill>
                  <a:srgbClr val="FFFFCC"/>
                </a:solidFill>
              </a:rPr>
              <a:t>Marca, Slogan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4005263"/>
            <a:ext cx="3527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2">
              <a:tabLst>
                <a:tab pos="952500" algn="l"/>
              </a:tabLst>
            </a:pPr>
            <a:r>
              <a:rPr lang="es-EC" sz="3200">
                <a:solidFill>
                  <a:srgbClr val="FFFFCC"/>
                </a:solidFill>
              </a:rPr>
              <a:t>Beneficios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971550" y="4797425"/>
            <a:ext cx="1368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s-ES" sz="2400">
                <a:latin typeface="Arial" charset="0"/>
              </a:rPr>
              <a:t> </a:t>
            </a:r>
            <a:r>
              <a:rPr lang="es-ES" sz="2400">
                <a:solidFill>
                  <a:srgbClr val="FFFFCC"/>
                </a:solidFill>
              </a:rPr>
              <a:t>Sabor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s-ES" sz="2400">
                <a:solidFill>
                  <a:srgbClr val="FFFFCC"/>
                </a:solidFill>
              </a:rPr>
              <a:t> Aroma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s-ES" sz="2400">
                <a:solidFill>
                  <a:srgbClr val="FFFFCC"/>
                </a:solidFill>
              </a:rPr>
              <a:t> Precio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2555875" y="4868863"/>
            <a:ext cx="1728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es-ES" sz="2400">
                <a:solidFill>
                  <a:srgbClr val="FFFFCC"/>
                </a:solidFill>
                <a:latin typeface="CopprplGoth Bd BT" pitchFamily="34" charset="0"/>
              </a:rPr>
              <a:t> </a:t>
            </a:r>
            <a:r>
              <a:rPr lang="es-ES" sz="2400">
                <a:solidFill>
                  <a:srgbClr val="FFFFCC"/>
                </a:solidFill>
              </a:rPr>
              <a:t>Variedad</a:t>
            </a:r>
          </a:p>
          <a:p>
            <a:endParaRPr lang="es-ES" sz="2400">
              <a:solidFill>
                <a:srgbClr val="FFFFCC"/>
              </a:solidFill>
            </a:endParaRPr>
          </a:p>
          <a:p>
            <a:pPr>
              <a:buFontTx/>
              <a:buBlip>
                <a:blip r:embed="rId5"/>
              </a:buBlip>
            </a:pPr>
            <a:r>
              <a:rPr lang="es-ES" sz="2400">
                <a:solidFill>
                  <a:srgbClr val="FFFFCC"/>
                </a:solidFill>
              </a:rPr>
              <a:t> Diversión</a:t>
            </a:r>
          </a:p>
        </p:txBody>
      </p:sp>
      <p:graphicFrame>
        <p:nvGraphicFramePr>
          <p:cNvPr id="72717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6804025" y="5157788"/>
          <a:ext cx="1304925" cy="1209675"/>
        </p:xfrm>
        <a:graphic>
          <a:graphicData uri="http://schemas.openxmlformats.org/presentationml/2006/ole">
            <p:oleObj spid="_x0000_s72717" name="Imagen de mapa de bits" r:id="rId6" imgW="1305107" imgH="120952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6042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Variedades de Producto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68313" y="1844675"/>
            <a:ext cx="41751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es-EC" sz="3200">
              <a:solidFill>
                <a:srgbClr val="FFFFCC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EC" sz="3200">
                <a:solidFill>
                  <a:srgbClr val="FFFFCC"/>
                </a:solidFill>
              </a:rPr>
              <a:t> Banachochips Waffle</a:t>
            </a:r>
          </a:p>
          <a:p>
            <a:pPr marL="342900" indent="-342900">
              <a:buFontTx/>
              <a:buAutoNum type="arabicPeriod"/>
            </a:pPr>
            <a:r>
              <a:rPr lang="es-EC" sz="3200">
                <a:solidFill>
                  <a:srgbClr val="FFFFCC"/>
                </a:solidFill>
              </a:rPr>
              <a:t> Fruticream Waffle</a:t>
            </a:r>
          </a:p>
          <a:p>
            <a:pPr marL="342900" indent="-342900">
              <a:buFontTx/>
              <a:buAutoNum type="arabicPeriod"/>
            </a:pPr>
            <a:r>
              <a:rPr lang="es-EC" sz="3200">
                <a:solidFill>
                  <a:srgbClr val="FFFFCC"/>
                </a:solidFill>
              </a:rPr>
              <a:t> Waffle Pasión</a:t>
            </a:r>
          </a:p>
          <a:p>
            <a:pPr marL="342900" indent="-342900">
              <a:buFontTx/>
              <a:buAutoNum type="arabicPeriod"/>
            </a:pPr>
            <a:r>
              <a:rPr lang="es-EC" sz="3200">
                <a:solidFill>
                  <a:srgbClr val="FFFFCC"/>
                </a:solidFill>
              </a:rPr>
              <a:t> Waffle Loco</a:t>
            </a:r>
          </a:p>
          <a:p>
            <a:pPr marL="342900" indent="-342900">
              <a:buFontTx/>
              <a:buAutoNum type="arabicPeriod"/>
            </a:pPr>
            <a:r>
              <a:rPr lang="es-EC" sz="3200">
                <a:solidFill>
                  <a:srgbClr val="FFFFCC"/>
                </a:solidFill>
              </a:rPr>
              <a:t> Honey Waffle</a:t>
            </a:r>
          </a:p>
          <a:p>
            <a:pPr marL="342900" indent="-342900">
              <a:buFontTx/>
              <a:buAutoNum type="arabicPeriod"/>
            </a:pPr>
            <a:r>
              <a:rPr lang="es-EC" sz="3200">
                <a:solidFill>
                  <a:srgbClr val="FFFFCC"/>
                </a:solidFill>
              </a:rPr>
              <a:t> Wafflito</a:t>
            </a:r>
          </a:p>
        </p:txBody>
      </p:sp>
      <p:grpSp>
        <p:nvGrpSpPr>
          <p:cNvPr id="71705" name="Group 25"/>
          <p:cNvGrpSpPr>
            <a:grpSpLocks/>
          </p:cNvGrpSpPr>
          <p:nvPr/>
        </p:nvGrpSpPr>
        <p:grpSpPr bwMode="auto">
          <a:xfrm>
            <a:off x="5292725" y="1557338"/>
            <a:ext cx="1663700" cy="1209675"/>
            <a:chOff x="3334" y="981"/>
            <a:chExt cx="1048" cy="762"/>
          </a:xfrm>
        </p:grpSpPr>
        <p:graphicFrame>
          <p:nvGraphicFramePr>
            <p:cNvPr id="71686" name="Object 6"/>
            <p:cNvGraphicFramePr>
              <a:graphicFrameLocks noChangeAspect="1"/>
            </p:cNvGraphicFramePr>
            <p:nvPr/>
          </p:nvGraphicFramePr>
          <p:xfrm>
            <a:off x="3560" y="981"/>
            <a:ext cx="822" cy="762"/>
          </p:xfrm>
          <a:graphic>
            <a:graphicData uri="http://schemas.openxmlformats.org/presentationml/2006/ole">
              <p:oleObj spid="_x0000_s71686" name="Imagen de mapa de bits" r:id="rId3" imgW="1305107" imgH="1209524" progId="Paint.Picture">
                <p:embed/>
              </p:oleObj>
            </a:graphicData>
          </a:graphic>
        </p:graphicFrame>
        <p:sp>
          <p:nvSpPr>
            <p:cNvPr id="71699" name="WordArt 19" descr="Pergamino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34" y="981"/>
              <a:ext cx="90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S" sz="2000" kern="10">
                  <a:ln w="9525"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atin typeface="Tahoma"/>
                  <a:cs typeface="Tahoma"/>
                </a:rPr>
                <a:t>1</a:t>
              </a:r>
            </a:p>
          </p:txBody>
        </p:sp>
      </p:grpSp>
      <p:grpSp>
        <p:nvGrpSpPr>
          <p:cNvPr id="71706" name="Group 26"/>
          <p:cNvGrpSpPr>
            <a:grpSpLocks/>
          </p:cNvGrpSpPr>
          <p:nvPr/>
        </p:nvGrpSpPr>
        <p:grpSpPr bwMode="auto">
          <a:xfrm>
            <a:off x="7235825" y="1484313"/>
            <a:ext cx="1563688" cy="1085850"/>
            <a:chOff x="4604" y="1434"/>
            <a:chExt cx="985" cy="684"/>
          </a:xfrm>
        </p:grpSpPr>
        <p:graphicFrame>
          <p:nvGraphicFramePr>
            <p:cNvPr id="71688" name="Object 8"/>
            <p:cNvGraphicFramePr>
              <a:graphicFrameLocks noChangeAspect="1"/>
            </p:cNvGraphicFramePr>
            <p:nvPr/>
          </p:nvGraphicFramePr>
          <p:xfrm>
            <a:off x="4785" y="1434"/>
            <a:ext cx="804" cy="684"/>
          </p:xfrm>
          <a:graphic>
            <a:graphicData uri="http://schemas.openxmlformats.org/presentationml/2006/ole">
              <p:oleObj spid="_x0000_s71688" name="Imagen de mapa de bits" r:id="rId6" imgW="1276190" imgH="1085714" progId="Paint.Picture">
                <p:embed/>
              </p:oleObj>
            </a:graphicData>
          </a:graphic>
        </p:graphicFrame>
        <p:sp>
          <p:nvSpPr>
            <p:cNvPr id="71700" name="WordArt 20" descr="Pergamino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04" y="1434"/>
              <a:ext cx="102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S" sz="2000" kern="10">
                  <a:ln w="9525"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atin typeface="Verdana"/>
                </a:rPr>
                <a:t>2</a:t>
              </a:r>
            </a:p>
          </p:txBody>
        </p:sp>
      </p:grpSp>
      <p:grpSp>
        <p:nvGrpSpPr>
          <p:cNvPr id="71707" name="Group 27"/>
          <p:cNvGrpSpPr>
            <a:grpSpLocks/>
          </p:cNvGrpSpPr>
          <p:nvPr/>
        </p:nvGrpSpPr>
        <p:grpSpPr bwMode="auto">
          <a:xfrm>
            <a:off x="5148263" y="3357563"/>
            <a:ext cx="1760537" cy="1038225"/>
            <a:chOff x="3243" y="2115"/>
            <a:chExt cx="1109" cy="654"/>
          </a:xfrm>
        </p:grpSpPr>
        <p:graphicFrame>
          <p:nvGraphicFramePr>
            <p:cNvPr id="71694" name="Object 14"/>
            <p:cNvGraphicFramePr>
              <a:graphicFrameLocks noChangeAspect="1"/>
            </p:cNvGraphicFramePr>
            <p:nvPr/>
          </p:nvGraphicFramePr>
          <p:xfrm>
            <a:off x="3470" y="2115"/>
            <a:ext cx="882" cy="654"/>
          </p:xfrm>
          <a:graphic>
            <a:graphicData uri="http://schemas.openxmlformats.org/presentationml/2006/ole">
              <p:oleObj spid="_x0000_s71694" name="Imagen de mapa de bits" r:id="rId7" imgW="1400000" imgH="1038370" progId="Paint.Picture">
                <p:embed/>
              </p:oleObj>
            </a:graphicData>
          </a:graphic>
        </p:graphicFrame>
        <p:sp>
          <p:nvSpPr>
            <p:cNvPr id="71701" name="WordArt 21" descr="Pergamino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3" y="2115"/>
              <a:ext cx="102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S" sz="2000" kern="10">
                  <a:ln w="9525"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atin typeface="Verdana"/>
                </a:rPr>
                <a:t>3</a:t>
              </a:r>
            </a:p>
          </p:txBody>
        </p:sp>
      </p:grpSp>
      <p:grpSp>
        <p:nvGrpSpPr>
          <p:cNvPr id="71708" name="Group 28"/>
          <p:cNvGrpSpPr>
            <a:grpSpLocks/>
          </p:cNvGrpSpPr>
          <p:nvPr/>
        </p:nvGrpSpPr>
        <p:grpSpPr bwMode="auto">
          <a:xfrm>
            <a:off x="7092950" y="3284538"/>
            <a:ext cx="1838325" cy="1350962"/>
            <a:chOff x="4468" y="2795"/>
            <a:chExt cx="1158" cy="851"/>
          </a:xfrm>
        </p:grpSpPr>
        <p:graphicFrame>
          <p:nvGraphicFramePr>
            <p:cNvPr id="71697" name="Object 17"/>
            <p:cNvGraphicFramePr>
              <a:graphicFrameLocks noChangeAspect="1"/>
            </p:cNvGraphicFramePr>
            <p:nvPr/>
          </p:nvGraphicFramePr>
          <p:xfrm>
            <a:off x="4694" y="2795"/>
            <a:ext cx="932" cy="851"/>
          </p:xfrm>
          <a:graphic>
            <a:graphicData uri="http://schemas.openxmlformats.org/presentationml/2006/ole">
              <p:oleObj spid="_x0000_s71697" name="Imagen de mapa de bits" r:id="rId8" imgW="2886478" imgH="2333333" progId="Paint.Picture">
                <p:embed/>
              </p:oleObj>
            </a:graphicData>
          </a:graphic>
        </p:graphicFrame>
        <p:sp>
          <p:nvSpPr>
            <p:cNvPr id="71702" name="WordArt 22" descr="Pergamino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68" y="2795"/>
              <a:ext cx="102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S" sz="2000" kern="10">
                  <a:ln w="9525"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atin typeface="Verdana"/>
                </a:rPr>
                <a:t>4</a:t>
              </a:r>
            </a:p>
          </p:txBody>
        </p:sp>
      </p:grpSp>
      <p:grpSp>
        <p:nvGrpSpPr>
          <p:cNvPr id="71709" name="Group 29"/>
          <p:cNvGrpSpPr>
            <a:grpSpLocks/>
          </p:cNvGrpSpPr>
          <p:nvPr/>
        </p:nvGrpSpPr>
        <p:grpSpPr bwMode="auto">
          <a:xfrm>
            <a:off x="5292725" y="5300663"/>
            <a:ext cx="1425575" cy="1257300"/>
            <a:chOff x="3334" y="3339"/>
            <a:chExt cx="898" cy="792"/>
          </a:xfrm>
        </p:grpSpPr>
        <p:graphicFrame>
          <p:nvGraphicFramePr>
            <p:cNvPr id="71691" name="Object 11"/>
            <p:cNvGraphicFramePr>
              <a:graphicFrameLocks noChangeAspect="1"/>
            </p:cNvGraphicFramePr>
            <p:nvPr/>
          </p:nvGraphicFramePr>
          <p:xfrm>
            <a:off x="3560" y="3339"/>
            <a:ext cx="672" cy="792"/>
          </p:xfrm>
          <a:graphic>
            <a:graphicData uri="http://schemas.openxmlformats.org/presentationml/2006/ole">
              <p:oleObj spid="_x0000_s71691" name="Imagen de mapa de bits" r:id="rId9" imgW="1066667" imgH="1257476" progId="Paint.Picture">
                <p:embed/>
              </p:oleObj>
            </a:graphicData>
          </a:graphic>
        </p:graphicFrame>
        <p:sp>
          <p:nvSpPr>
            <p:cNvPr id="71703" name="WordArt 23" descr="Pergamino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34" y="3385"/>
              <a:ext cx="102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S" sz="2000" kern="10">
                  <a:ln w="9525"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atin typeface="Verdana"/>
                </a:rPr>
                <a:t>5</a:t>
              </a:r>
            </a:p>
          </p:txBody>
        </p:sp>
      </p:grpSp>
      <p:grpSp>
        <p:nvGrpSpPr>
          <p:cNvPr id="71714" name="Group 34"/>
          <p:cNvGrpSpPr>
            <a:grpSpLocks/>
          </p:cNvGrpSpPr>
          <p:nvPr/>
        </p:nvGrpSpPr>
        <p:grpSpPr bwMode="auto">
          <a:xfrm>
            <a:off x="6948488" y="5229225"/>
            <a:ext cx="1944687" cy="1343025"/>
            <a:chOff x="4377" y="3294"/>
            <a:chExt cx="1225" cy="846"/>
          </a:xfrm>
        </p:grpSpPr>
        <p:graphicFrame>
          <p:nvGraphicFramePr>
            <p:cNvPr id="71710" name="Object 30"/>
            <p:cNvGraphicFramePr>
              <a:graphicFrameLocks noChangeAspect="1"/>
            </p:cNvGraphicFramePr>
            <p:nvPr/>
          </p:nvGraphicFramePr>
          <p:xfrm>
            <a:off x="4558" y="3294"/>
            <a:ext cx="1044" cy="846"/>
          </p:xfrm>
          <a:graphic>
            <a:graphicData uri="http://schemas.openxmlformats.org/presentationml/2006/ole">
              <p:oleObj spid="_x0000_s71710" name="Imagen de mapa de bits" r:id="rId10" imgW="1057423" imgH="857143" progId="Paint.Picture">
                <p:embed/>
              </p:oleObj>
            </a:graphicData>
          </a:graphic>
        </p:graphicFrame>
        <p:sp>
          <p:nvSpPr>
            <p:cNvPr id="71713" name="WordArt 33" descr="Pergamino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77" y="3294"/>
              <a:ext cx="102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s-ES" sz="2000" kern="10">
                  <a:ln w="9525"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atin typeface="Verdana"/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597693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Precio</a:t>
            </a:r>
          </a:p>
        </p:txBody>
      </p:sp>
      <p:graphicFrame>
        <p:nvGraphicFramePr>
          <p:cNvPr id="80994" name="Group 98"/>
          <p:cNvGraphicFramePr>
            <a:graphicFrameLocks noGrp="1"/>
          </p:cNvGraphicFramePr>
          <p:nvPr>
            <p:ph/>
          </p:nvPr>
        </p:nvGraphicFramePr>
        <p:xfrm>
          <a:off x="1258888" y="1628775"/>
          <a:ext cx="6916737" cy="4606925"/>
        </p:xfrm>
        <a:graphic>
          <a:graphicData uri="http://schemas.openxmlformats.org/drawingml/2006/table">
            <a:tbl>
              <a:tblPr/>
              <a:tblGrid>
                <a:gridCol w="352425"/>
                <a:gridCol w="1752600"/>
                <a:gridCol w="790575"/>
                <a:gridCol w="958850"/>
                <a:gridCol w="877887"/>
                <a:gridCol w="915988"/>
                <a:gridCol w="12684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PRODUCTO</a:t>
                      </a:r>
                      <a:endParaRPr kumimoji="0" lang="es-EC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COSTO</a:t>
                      </a:r>
                      <a:endParaRPr kumimoji="0" lang="es-EC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MARGEN (100%)</a:t>
                      </a:r>
                      <a:endParaRPr kumimoji="0" lang="es-EC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P.V.P</a:t>
                      </a:r>
                      <a:endParaRPr kumimoji="0" lang="es-EC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MARGEN X PROD.</a:t>
                      </a:r>
                      <a:endParaRPr kumimoji="0" lang="es-EC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PRECIO DE VENTA FINAL</a:t>
                      </a:r>
                      <a:endParaRPr kumimoji="0" lang="es-EC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BANA - CHOCHIPS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0,74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$ 0,74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$ 1,48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101,57%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$ 1,50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FRUTI CREAM WAFFLE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$ 0,49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$ 0,98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122,84%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$ 1,20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WAFFLE PASSION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$ 0,59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$ 1,18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118,96%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$ 1,40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WAFFLE LOCO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$ 0,80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$ 1,60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112,44%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$ 1,80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HONEY WAFFLE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$ 0,61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$ 1,22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115,05%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$ 1,40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WAFFLITO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$ 0,72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$ 1,44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104,18%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$ 1,50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55650" y="1773238"/>
            <a:ext cx="324008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SzPct val="125000"/>
            </a:pPr>
            <a:r>
              <a:rPr lang="es-ES" sz="3600">
                <a:solidFill>
                  <a:schemeClr val="tx2"/>
                </a:solidFill>
                <a:latin typeface="Arial" charset="0"/>
              </a:rPr>
              <a:t/>
            </a:r>
            <a:br>
              <a:rPr lang="es-ES" sz="3600">
                <a:solidFill>
                  <a:schemeClr val="tx2"/>
                </a:solidFill>
                <a:latin typeface="Arial" charset="0"/>
              </a:rPr>
            </a:br>
            <a:r>
              <a:rPr lang="es-ES" sz="1200">
                <a:solidFill>
                  <a:schemeClr val="tx2"/>
                </a:solidFill>
                <a:latin typeface="Arial" charset="0"/>
              </a:rPr>
              <a:t/>
            </a:r>
            <a:br>
              <a:rPr lang="es-ES" sz="1200">
                <a:solidFill>
                  <a:schemeClr val="tx2"/>
                </a:solidFill>
                <a:latin typeface="Arial" charset="0"/>
              </a:rPr>
            </a:br>
            <a:r>
              <a:rPr lang="es-ES" sz="1200" b="1">
                <a:solidFill>
                  <a:srgbClr val="663300"/>
                </a:solidFill>
                <a:latin typeface="CopprplGoth Bd BT" pitchFamily="34" charset="0"/>
              </a:rPr>
              <a:t/>
            </a:r>
            <a:br>
              <a:rPr lang="es-ES" sz="1200" b="1">
                <a:solidFill>
                  <a:srgbClr val="663300"/>
                </a:solidFill>
                <a:latin typeface="CopprplGoth Bd BT" pitchFamily="34" charset="0"/>
              </a:rPr>
            </a:br>
            <a:endParaRPr lang="es-ES" sz="3600" b="1">
              <a:solidFill>
                <a:srgbClr val="663300"/>
              </a:solidFill>
              <a:latin typeface="CopprplGoth Bd BT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916113"/>
            <a:ext cx="2736850" cy="3600450"/>
          </a:xfrm>
          <a:prstGeom prst="rect">
            <a:avLst/>
          </a:prstGeom>
          <a:noFill/>
          <a:ln w="76200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3850" y="1989138"/>
            <a:ext cx="5400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_tradnl" sz="3600" b="1">
                <a:solidFill>
                  <a:srgbClr val="FFFFCC"/>
                </a:solidFill>
              </a:rPr>
              <a:t> </a:t>
            </a:r>
            <a:r>
              <a:rPr lang="es-ES_tradnl" sz="3600">
                <a:solidFill>
                  <a:srgbClr val="FFFFCC"/>
                </a:solidFill>
              </a:rPr>
              <a:t>¿Qué es un waffle?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" sz="3600">
                <a:solidFill>
                  <a:srgbClr val="FFFFCC"/>
                </a:solidFill>
              </a:rPr>
              <a:t> Diferencia entre pancake y crepe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s-ES" sz="3600">
                <a:solidFill>
                  <a:srgbClr val="FFFFCC"/>
                </a:solidFill>
              </a:rPr>
              <a:t> Sector al que Pertenece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6165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Promoción</a:t>
            </a:r>
          </a:p>
        </p:txBody>
      </p:sp>
      <p:sp>
        <p:nvSpPr>
          <p:cNvPr id="83015" name="Text Box 71"/>
          <p:cNvSpPr txBox="1">
            <a:spLocks noChangeArrowheads="1"/>
          </p:cNvSpPr>
          <p:nvPr/>
        </p:nvSpPr>
        <p:spPr bwMode="auto">
          <a:xfrm>
            <a:off x="539750" y="981075"/>
            <a:ext cx="58324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FFFFCC"/>
                </a:solidFill>
              </a:rPr>
              <a:t>Estrategia de Posicionamiento</a:t>
            </a:r>
          </a:p>
          <a:p>
            <a:pPr>
              <a:spcBef>
                <a:spcPct val="50000"/>
              </a:spcBef>
            </a:pPr>
            <a:r>
              <a:rPr lang="es-ES" sz="2800">
                <a:solidFill>
                  <a:srgbClr val="FFFFCC"/>
                </a:solidFill>
              </a:rPr>
              <a:t>Objetivo: Crear Expectativas</a:t>
            </a:r>
          </a:p>
        </p:txBody>
      </p:sp>
      <p:sp>
        <p:nvSpPr>
          <p:cNvPr id="83016" name="Text Box 72"/>
          <p:cNvSpPr txBox="1">
            <a:spLocks noChangeArrowheads="1"/>
          </p:cNvSpPr>
          <p:nvPr/>
        </p:nvSpPr>
        <p:spPr bwMode="auto">
          <a:xfrm>
            <a:off x="2916238" y="2349500"/>
            <a:ext cx="3744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u="sng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Etapa de Pre-Apertura</a:t>
            </a:r>
            <a:endParaRPr lang="es-ES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83018" name="Object 74"/>
          <p:cNvGraphicFramePr>
            <a:graphicFrameLocks noChangeAspect="1"/>
          </p:cNvGraphicFramePr>
          <p:nvPr>
            <p:ph sz="half" idx="1"/>
          </p:nvPr>
        </p:nvGraphicFramePr>
        <p:xfrm>
          <a:off x="395288" y="2924175"/>
          <a:ext cx="4038600" cy="795338"/>
        </p:xfrm>
        <a:graphic>
          <a:graphicData uri="http://schemas.openxmlformats.org/presentationml/2006/ole">
            <p:oleObj spid="_x0000_s83018" name="Imagen de mapa de bits" r:id="rId3" imgW="6190476" imgH="1219370" progId="Paint.Picture">
              <p:embed/>
            </p:oleObj>
          </a:graphicData>
        </a:graphic>
      </p:graphicFrame>
      <p:graphicFrame>
        <p:nvGraphicFramePr>
          <p:cNvPr id="83020" name="Object 76"/>
          <p:cNvGraphicFramePr>
            <a:graphicFrameLocks noChangeAspect="1"/>
          </p:cNvGraphicFramePr>
          <p:nvPr>
            <p:ph sz="quarter" idx="2"/>
          </p:nvPr>
        </p:nvGraphicFramePr>
        <p:xfrm>
          <a:off x="4787900" y="2924175"/>
          <a:ext cx="4037013" cy="744538"/>
        </p:xfrm>
        <a:graphic>
          <a:graphicData uri="http://schemas.openxmlformats.org/presentationml/2006/ole">
            <p:oleObj spid="_x0000_s83020" name="Imagen de mapa de bits" r:id="rId4" imgW="6144483" imgH="1133633" progId="Paint.Picture">
              <p:embed/>
            </p:oleObj>
          </a:graphicData>
        </a:graphic>
      </p:graphicFrame>
      <p:sp>
        <p:nvSpPr>
          <p:cNvPr id="83023" name="Text Box 79"/>
          <p:cNvSpPr txBox="1">
            <a:spLocks noChangeArrowheads="1"/>
          </p:cNvSpPr>
          <p:nvPr/>
        </p:nvSpPr>
        <p:spPr bwMode="auto">
          <a:xfrm>
            <a:off x="539750" y="4005263"/>
            <a:ext cx="3887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u="sng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Etapa Introducción</a:t>
            </a:r>
          </a:p>
        </p:txBody>
      </p:sp>
      <p:sp>
        <p:nvSpPr>
          <p:cNvPr id="83024" name="Text Box 80"/>
          <p:cNvSpPr txBox="1">
            <a:spLocks noChangeArrowheads="1"/>
          </p:cNvSpPr>
          <p:nvPr/>
        </p:nvSpPr>
        <p:spPr bwMode="auto">
          <a:xfrm>
            <a:off x="611188" y="4575175"/>
            <a:ext cx="40322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s-ES" sz="2400">
                <a:solidFill>
                  <a:srgbClr val="FFFFCC"/>
                </a:solidFill>
              </a:rPr>
              <a:t>Degustaciones.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s-ES" sz="2400">
                <a:solidFill>
                  <a:srgbClr val="FFFFCC"/>
                </a:solidFill>
              </a:rPr>
              <a:t>Entrega de llaveros, bolígrafos, stickers.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s-ES" sz="2400">
                <a:solidFill>
                  <a:srgbClr val="FFFFCC"/>
                </a:solidFill>
              </a:rPr>
              <a:t>Difusión por prensa escrita y radio.</a:t>
            </a:r>
          </a:p>
        </p:txBody>
      </p:sp>
      <p:sp>
        <p:nvSpPr>
          <p:cNvPr id="83025" name="Text Box 81"/>
          <p:cNvSpPr txBox="1">
            <a:spLocks noChangeArrowheads="1"/>
          </p:cNvSpPr>
          <p:nvPr/>
        </p:nvSpPr>
        <p:spPr bwMode="auto">
          <a:xfrm>
            <a:off x="4859338" y="4797425"/>
            <a:ext cx="40322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s-ES" sz="2400">
                <a:solidFill>
                  <a:srgbClr val="FFFFCC"/>
                </a:solidFill>
              </a:rPr>
              <a:t>Publicidad en radios. 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s-ES" sz="2400">
                <a:solidFill>
                  <a:srgbClr val="FFFFCC"/>
                </a:solidFill>
              </a:rPr>
              <a:t>Intervención de Wafflito en eventos.</a:t>
            </a:r>
          </a:p>
        </p:txBody>
      </p:sp>
      <p:sp>
        <p:nvSpPr>
          <p:cNvPr id="83026" name="Text Box 82"/>
          <p:cNvSpPr txBox="1">
            <a:spLocks noChangeArrowheads="1"/>
          </p:cNvSpPr>
          <p:nvPr/>
        </p:nvSpPr>
        <p:spPr bwMode="auto">
          <a:xfrm>
            <a:off x="4859338" y="4005263"/>
            <a:ext cx="4284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u="sng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Etapa Puesta en Marcha</a:t>
            </a:r>
          </a:p>
        </p:txBody>
      </p:sp>
      <p:graphicFrame>
        <p:nvGraphicFramePr>
          <p:cNvPr id="83027" name="Object 83"/>
          <p:cNvGraphicFramePr>
            <a:graphicFrameLocks noChangeAspect="1"/>
          </p:cNvGraphicFramePr>
          <p:nvPr>
            <p:ph sz="quarter" idx="3"/>
          </p:nvPr>
        </p:nvGraphicFramePr>
        <p:xfrm>
          <a:off x="6877050" y="1268413"/>
          <a:ext cx="1028700" cy="971550"/>
        </p:xfrm>
        <a:graphic>
          <a:graphicData uri="http://schemas.openxmlformats.org/presentationml/2006/ole">
            <p:oleObj spid="_x0000_s83027" name="Imagen de mapa de bits" r:id="rId6" imgW="1028844" imgH="97168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15" grpId="0"/>
      <p:bldP spid="83016" grpId="0"/>
      <p:bldP spid="83024" grpId="0"/>
      <p:bldP spid="83025" grpId="0"/>
      <p:bldP spid="830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1619250" y="765175"/>
            <a:ext cx="59769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Plaza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1403350" y="2565400"/>
            <a:ext cx="6337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>
                <a:solidFill>
                  <a:srgbClr val="FFFFCC"/>
                </a:solidFill>
              </a:rPr>
              <a:t>La distribución de los waffles se realizará en el punto de venta del centro comercial San Marino.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/>
          <p:cNvSpPr>
            <a:spLocks noChangeArrowheads="1" noChangeShapeType="1" noTextEdit="1"/>
          </p:cNvSpPr>
          <p:nvPr/>
        </p:nvSpPr>
        <p:spPr bwMode="auto">
          <a:xfrm>
            <a:off x="1619250" y="765175"/>
            <a:ext cx="59769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Estudio Técnico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50825" y="2133600"/>
          <a:ext cx="2881313" cy="4248150"/>
        </p:xfrm>
        <a:graphic>
          <a:graphicData uri="http://schemas.openxmlformats.org/presentationml/2006/ole">
            <p:oleObj spid="_x0000_s93188" name="Fotografía de Photo Editor" r:id="rId3" imgW="1895238" imgH="2752381" progId="MSPhotoEd.3">
              <p:embed/>
            </p:oleObj>
          </a:graphicData>
        </a:graphic>
      </p:graphicFrame>
      <p:pic>
        <p:nvPicPr>
          <p:cNvPr id="93190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372225" y="2060575"/>
            <a:ext cx="2520950" cy="4392613"/>
          </a:xfrm>
          <a:solidFill>
            <a:schemeClr val="folHlink"/>
          </a:solidFill>
          <a:ln/>
        </p:spPr>
      </p:pic>
      <p:pic>
        <p:nvPicPr>
          <p:cNvPr id="93192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563938" y="3644900"/>
            <a:ext cx="2376487" cy="2520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416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Flujo de Producción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/>
          <a:srcRect l="6438" t="16927" r="23604" b="15166"/>
          <a:stretch>
            <a:fillRect/>
          </a:stretch>
        </p:blipFill>
        <p:spPr bwMode="auto">
          <a:xfrm>
            <a:off x="179388" y="1303338"/>
            <a:ext cx="8424862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32" name="Group 200"/>
          <p:cNvGraphicFramePr>
            <a:graphicFrameLocks noGrp="1"/>
          </p:cNvGraphicFramePr>
          <p:nvPr/>
        </p:nvGraphicFramePr>
        <p:xfrm>
          <a:off x="2627313" y="1989138"/>
          <a:ext cx="4681537" cy="4343400"/>
        </p:xfrm>
        <a:graphic>
          <a:graphicData uri="http://schemas.openxmlformats.org/drawingml/2006/table">
            <a:tbl>
              <a:tblPr/>
              <a:tblGrid>
                <a:gridCol w="2003425"/>
                <a:gridCol w="2678112"/>
              </a:tblGrid>
              <a:tr h="520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Tiempo Estándar de Producción               (90 waffles)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Tarea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Tiempo Std.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Pesaje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 min.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Mezclado y Amasado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 min.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Amasado Manual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 min.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Reposo de Masa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 min.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Separación de Moldes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 min.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Reposo de Masa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 min.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Cocción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135 min.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285min. 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        (4horas, 45 min.)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56" name="WordArt 124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64817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TIEMPO ESTÁNDAR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16" name="Group 712"/>
          <p:cNvGraphicFramePr>
            <a:graphicFrameLocks noGrp="1"/>
          </p:cNvGraphicFramePr>
          <p:nvPr/>
        </p:nvGraphicFramePr>
        <p:xfrm>
          <a:off x="1763713" y="1773238"/>
          <a:ext cx="6121400" cy="4535487"/>
        </p:xfrm>
        <a:graphic>
          <a:graphicData uri="http://schemas.openxmlformats.org/drawingml/2006/table">
            <a:tbl>
              <a:tblPr/>
              <a:tblGrid>
                <a:gridCol w="6121400"/>
              </a:tblGrid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Producción Real (PR)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 = Capacidad Instalada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*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Productividad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 =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616 hrs. * 24.05 %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  =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148,16 hrs.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Producción Real en unidades (PRU)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PRU = Capacidad Real / TIEMPO ESTÁNDAR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PRU =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148.16hrs/0.053 hrs. 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PRU =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2796  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814" name="WordArt 710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8405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Producción Real Utilizada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794" name="Group 738"/>
          <p:cNvGraphicFramePr>
            <a:graphicFrameLocks noGrp="1"/>
          </p:cNvGraphicFramePr>
          <p:nvPr/>
        </p:nvGraphicFramePr>
        <p:xfrm>
          <a:off x="755650" y="2133600"/>
          <a:ext cx="8135938" cy="3455988"/>
        </p:xfrm>
        <a:graphic>
          <a:graphicData uri="http://schemas.openxmlformats.org/drawingml/2006/table">
            <a:tbl>
              <a:tblPr/>
              <a:tblGrid>
                <a:gridCol w="1687513"/>
                <a:gridCol w="831850"/>
                <a:gridCol w="865187"/>
                <a:gridCol w="1008063"/>
                <a:gridCol w="935037"/>
                <a:gridCol w="936625"/>
                <a:gridCol w="1008063"/>
                <a:gridCol w="863600"/>
              </a:tblGrid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Área/  Actividades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Lun.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Mar.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Miérc.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Jue.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Vie.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Sáb.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Dom.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Cocina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libre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Caja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2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libre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2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2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2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2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2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Ser. Cliente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3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3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libre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3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3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3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3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Soporte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4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4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4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libre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4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4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 4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680" name="WordArt 624"/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69865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Calendario de Actividades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1169988" y="2120900"/>
            <a:ext cx="4187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1142" name="Group 966"/>
          <p:cNvGraphicFramePr>
            <a:graphicFrameLocks noGrp="1"/>
          </p:cNvGraphicFramePr>
          <p:nvPr/>
        </p:nvGraphicFramePr>
        <p:xfrm>
          <a:off x="323850" y="1412875"/>
          <a:ext cx="8316913" cy="2549525"/>
        </p:xfrm>
        <a:graphic>
          <a:graphicData uri="http://schemas.openxmlformats.org/drawingml/2006/table">
            <a:tbl>
              <a:tblPr/>
              <a:tblGrid>
                <a:gridCol w="2233613"/>
                <a:gridCol w="962025"/>
                <a:gridCol w="708025"/>
                <a:gridCol w="1177925"/>
                <a:gridCol w="1154112"/>
                <a:gridCol w="711200"/>
                <a:gridCol w="1370013"/>
              </a:tblGrid>
              <a:tr h="2159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COSTO BANA - CHOCHIPS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MATERIALES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Cantidad Base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UND.</a:t>
                      </a:r>
                      <a:endParaRPr kumimoji="0" lang="es-EC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COSTO 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Cantidad por Waffle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Und.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Costo Total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WAFFLE BASICO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$ 0,20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$ 0,20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GUINEO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und.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$ 0,03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und.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$ 0,03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HELADO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bola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$ 0,21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bola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$ 0,21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CREMA DE CHOCOLATE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$ 2,23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32,5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gr.(1crda.)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$ 0,11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CHISPAS DE CHOCOLATE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$ 1,57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12,5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$ 0,08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714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COSTO TOTAL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0,63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50537" name="Rectangle 361"/>
          <p:cNvSpPr>
            <a:spLocks noChangeArrowheads="1"/>
          </p:cNvSpPr>
          <p:nvPr/>
        </p:nvSpPr>
        <p:spPr bwMode="auto">
          <a:xfrm>
            <a:off x="1169988" y="2120900"/>
            <a:ext cx="4187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0868" name="Rectangle 692"/>
          <p:cNvSpPr>
            <a:spLocks noChangeArrowheads="1"/>
          </p:cNvSpPr>
          <p:nvPr/>
        </p:nvSpPr>
        <p:spPr bwMode="auto">
          <a:xfrm>
            <a:off x="1665288" y="2822575"/>
            <a:ext cx="2330450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1143" name="Group 967"/>
          <p:cNvGraphicFramePr>
            <a:graphicFrameLocks noGrp="1"/>
          </p:cNvGraphicFramePr>
          <p:nvPr/>
        </p:nvGraphicFramePr>
        <p:xfrm>
          <a:off x="2627313" y="4365625"/>
          <a:ext cx="4464050" cy="1843088"/>
        </p:xfrm>
        <a:graphic>
          <a:graphicData uri="http://schemas.openxmlformats.org/drawingml/2006/table">
            <a:tbl>
              <a:tblPr/>
              <a:tblGrid>
                <a:gridCol w="2422525"/>
                <a:gridCol w="2041525"/>
              </a:tblGrid>
              <a:tr h="3635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DETERMINACION DEL TIEMPO ESTÁNDAR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TIEMPO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TIEMPO DE PRODUCCION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4,75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TIEMPO DE ARMADO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EN HORAS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4,97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50936" name="Rectangle 760"/>
          <p:cNvSpPr>
            <a:spLocks noChangeArrowheads="1"/>
          </p:cNvSpPr>
          <p:nvPr/>
        </p:nvSpPr>
        <p:spPr bwMode="auto">
          <a:xfrm>
            <a:off x="1381125" y="2913063"/>
            <a:ext cx="339407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044" name="Rectangle 868"/>
          <p:cNvSpPr>
            <a:spLocks noChangeArrowheads="1"/>
          </p:cNvSpPr>
          <p:nvPr/>
        </p:nvSpPr>
        <p:spPr bwMode="auto">
          <a:xfrm>
            <a:off x="1541463" y="2714625"/>
            <a:ext cx="2795587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145" name="WordArt 969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69865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Estructura de Costos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169988" y="2120900"/>
            <a:ext cx="4187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6322" name="Rectangle 66"/>
          <p:cNvSpPr>
            <a:spLocks noChangeArrowheads="1"/>
          </p:cNvSpPr>
          <p:nvPr/>
        </p:nvSpPr>
        <p:spPr bwMode="auto">
          <a:xfrm>
            <a:off x="1169988" y="2120900"/>
            <a:ext cx="4187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6323" name="Rectangle 67"/>
          <p:cNvSpPr>
            <a:spLocks noChangeArrowheads="1"/>
          </p:cNvSpPr>
          <p:nvPr/>
        </p:nvSpPr>
        <p:spPr bwMode="auto">
          <a:xfrm>
            <a:off x="1665288" y="2822575"/>
            <a:ext cx="2330450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6343" name="Rectangle 87"/>
          <p:cNvSpPr>
            <a:spLocks noChangeArrowheads="1"/>
          </p:cNvSpPr>
          <p:nvPr/>
        </p:nvSpPr>
        <p:spPr bwMode="auto">
          <a:xfrm>
            <a:off x="1381125" y="2913063"/>
            <a:ext cx="339407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96389" name="Group 133"/>
          <p:cNvGraphicFramePr>
            <a:graphicFrameLocks noGrp="1"/>
          </p:cNvGraphicFramePr>
          <p:nvPr/>
        </p:nvGraphicFramePr>
        <p:xfrm>
          <a:off x="900113" y="1484313"/>
          <a:ext cx="7343775" cy="1719262"/>
        </p:xfrm>
        <a:graphic>
          <a:graphicData uri="http://schemas.openxmlformats.org/drawingml/2006/table">
            <a:tbl>
              <a:tblPr/>
              <a:tblGrid>
                <a:gridCol w="1354137"/>
                <a:gridCol w="2187575"/>
                <a:gridCol w="2187575"/>
                <a:gridCol w="1614488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DETERMINACION DEL COSTO DE LA M.O.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Costo por hora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Tiempo de Producto Total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Tiempo de Producción Total por waffle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Costo M.O. por waffle.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4,97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0,055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0,09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96365" name="Rectangle 109"/>
          <p:cNvSpPr>
            <a:spLocks noChangeArrowheads="1"/>
          </p:cNvSpPr>
          <p:nvPr/>
        </p:nvSpPr>
        <p:spPr bwMode="auto">
          <a:xfrm>
            <a:off x="1541463" y="2714625"/>
            <a:ext cx="2795587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96388" name="Group 132"/>
          <p:cNvGraphicFramePr>
            <a:graphicFrameLocks noGrp="1"/>
          </p:cNvGraphicFramePr>
          <p:nvPr/>
        </p:nvGraphicFramePr>
        <p:xfrm>
          <a:off x="2195513" y="3789363"/>
          <a:ext cx="4681537" cy="2501900"/>
        </p:xfrm>
        <a:graphic>
          <a:graphicData uri="http://schemas.openxmlformats.org/drawingml/2006/table">
            <a:tbl>
              <a:tblPr/>
              <a:tblGrid>
                <a:gridCol w="2590800"/>
                <a:gridCol w="2090737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M.O.I. (MANO DE OBRA INDIRECTA)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$ 0,00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M.I.F.(MATERIALES INDIRECTOS DE FABRICACION)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$ 123,32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G.I.F (GASTOS INDIRECTOS DE FABRICACION)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$ 21,19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CIF MENSUAL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$ 144,51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CIF POR UNIDAD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$ 0,013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96390" name="WordArt 134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9865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Estructura de Costos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08175" y="188913"/>
            <a:ext cx="5761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800">
              <a:solidFill>
                <a:srgbClr val="663300"/>
              </a:solidFill>
              <a:latin typeface="CopprplGoth Bd BT" pitchFamily="34" charset="0"/>
            </a:endParaRP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1984375" y="620713"/>
            <a:ext cx="4679950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49291" name="Group 1163"/>
          <p:cNvGraphicFramePr>
            <a:graphicFrameLocks noGrp="1"/>
          </p:cNvGraphicFramePr>
          <p:nvPr/>
        </p:nvGraphicFramePr>
        <p:xfrm>
          <a:off x="1403350" y="260350"/>
          <a:ext cx="6697663" cy="6523038"/>
        </p:xfrm>
        <a:graphic>
          <a:graphicData uri="http://schemas.openxmlformats.org/drawingml/2006/table">
            <a:tbl>
              <a:tblPr/>
              <a:tblGrid>
                <a:gridCol w="290513"/>
                <a:gridCol w="1684337"/>
                <a:gridCol w="234950"/>
                <a:gridCol w="973138"/>
                <a:gridCol w="363537"/>
                <a:gridCol w="208280"/>
                <a:gridCol w="1444625"/>
                <a:gridCol w="1228725"/>
                <a:gridCol w="292100"/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ESTRUCTURA DE COSTOS POR PRODUCTO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BANA - CHOCHIPS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WAFFLE LOCO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MAT.DIRECTO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MAT.DIRECTO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M.O.DIRECTA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M.O.DIRECTA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C.I.F.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0,013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C.I.F.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0,013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$ 0,74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FRUTI CREAM WAFFLE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HONEY WAFFLE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MAT.DIRECTO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0,38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MAT.DIRECTO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M.O.DIRECTA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M.O.DIRECTA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C.I.F.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0,013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C.I.F.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0,013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$ 0,49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$ 0,61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WAFFLE PASSION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WAFFLITO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MAT.DIRECTO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0,48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MAT.DIRECTO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M.O.DIRECTA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M.O.DIRECTA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C.I.F.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0,013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C.I.F.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0,013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TOTAL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$ 0,59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 </a:t>
                      </a: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$ 0,72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9750" y="1628775"/>
            <a:ext cx="8207375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3200" b="1" u="sng">
                <a:solidFill>
                  <a:srgbClr val="FFFFCC"/>
                </a:solidFill>
              </a:rPr>
              <a:t>Parte I. Investigación de Mercado </a:t>
            </a:r>
          </a:p>
          <a:p>
            <a:pPr algn="just">
              <a:spcBef>
                <a:spcPct val="50000"/>
              </a:spcBef>
            </a:pPr>
            <a:r>
              <a:rPr lang="es-ES" sz="3200" b="1" u="sng">
                <a:solidFill>
                  <a:srgbClr val="FFFFCC"/>
                </a:solidFill>
              </a:rPr>
              <a:t>Objetivo General:</a:t>
            </a:r>
            <a:r>
              <a:rPr lang="es-ES" sz="3200">
                <a:solidFill>
                  <a:srgbClr val="FFFFCC"/>
                </a:solidFill>
              </a:rPr>
              <a:t> 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Posicionamiento</a:t>
            </a:r>
          </a:p>
          <a:p>
            <a:pPr>
              <a:spcBef>
                <a:spcPct val="50000"/>
              </a:spcBef>
            </a:pPr>
            <a:r>
              <a:rPr lang="es-ES" sz="3200" b="1" u="sng">
                <a:solidFill>
                  <a:srgbClr val="FFFFCC"/>
                </a:solidFill>
              </a:rPr>
              <a:t>Objetivos Específicos:</a:t>
            </a:r>
          </a:p>
          <a:p>
            <a:pPr>
              <a:spcBef>
                <a:spcPct val="50000"/>
              </a:spcBef>
            </a:pPr>
            <a:endParaRPr lang="es-ES" sz="800" u="sng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Proporción de la población </a:t>
            </a:r>
          </a:p>
          <a:p>
            <a:endParaRPr lang="es-ES" sz="16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Disposición de pago </a:t>
            </a:r>
          </a:p>
          <a:p>
            <a:endParaRPr lang="es-ES" sz="16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Características del producto</a:t>
            </a:r>
            <a:endParaRPr lang="es-EC" sz="3200">
              <a:solidFill>
                <a:srgbClr val="FFFFCC"/>
              </a:solidFill>
            </a:endParaRP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52562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Estudio 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908175" y="188913"/>
            <a:ext cx="5761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800">
              <a:solidFill>
                <a:srgbClr val="663300"/>
              </a:solidFill>
              <a:latin typeface="CopprplGoth Bd BT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984375" y="620713"/>
            <a:ext cx="4679950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2429" name="Rectangle 205"/>
          <p:cNvSpPr>
            <a:spLocks noChangeArrowheads="1"/>
          </p:cNvSpPr>
          <p:nvPr/>
        </p:nvSpPr>
        <p:spPr bwMode="auto">
          <a:xfrm>
            <a:off x="1541463" y="2714625"/>
            <a:ext cx="2795587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2493" name="Rectangle 269"/>
          <p:cNvSpPr>
            <a:spLocks noChangeArrowheads="1"/>
          </p:cNvSpPr>
          <p:nvPr/>
        </p:nvSpPr>
        <p:spPr bwMode="auto">
          <a:xfrm>
            <a:off x="928688" y="2360613"/>
            <a:ext cx="5089525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2886" name="Group 662"/>
          <p:cNvGraphicFramePr>
            <a:graphicFrameLocks noGrp="1"/>
          </p:cNvGraphicFramePr>
          <p:nvPr/>
        </p:nvGraphicFramePr>
        <p:xfrm>
          <a:off x="250825" y="1916113"/>
          <a:ext cx="8642350" cy="4537075"/>
        </p:xfrm>
        <a:graphic>
          <a:graphicData uri="http://schemas.openxmlformats.org/drawingml/2006/table">
            <a:tbl>
              <a:tblPr/>
              <a:tblGrid>
                <a:gridCol w="369888"/>
                <a:gridCol w="1839912"/>
                <a:gridCol w="830263"/>
                <a:gridCol w="1008062"/>
                <a:gridCol w="920750"/>
                <a:gridCol w="962025"/>
                <a:gridCol w="1333500"/>
                <a:gridCol w="1377950"/>
              </a:tblGrid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PRODUCTO</a:t>
                      </a:r>
                      <a:endParaRPr kumimoji="0" lang="es-EC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COSTO</a:t>
                      </a:r>
                      <a:endParaRPr kumimoji="0" lang="es-EC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MARGEN (100%)</a:t>
                      </a:r>
                      <a:endParaRPr kumimoji="0" lang="es-EC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P.V.P</a:t>
                      </a:r>
                      <a:endParaRPr kumimoji="0" lang="es-EC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MARGEN X PROD.</a:t>
                      </a:r>
                      <a:endParaRPr kumimoji="0" lang="es-EC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PRECIO DE VENTA FINAL</a:t>
                      </a:r>
                      <a:endParaRPr kumimoji="0" lang="es-EC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MARGEN DE CONTRIBUCION</a:t>
                      </a:r>
                      <a:endParaRPr kumimoji="0" lang="es-EC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BANA - CHOCHIPS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0,74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$ 0,74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$ 1,48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101,57%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$ 1,50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$ 0,76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FRUTI CREAM WAFFLE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$ 0,49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$ 0,98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122,84%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$ 1,20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$ 0,71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WAFFLE PASSION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$ 0,59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$ 1,18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118,96%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$ 1,40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$ 0,81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WAFFLE LOCO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$ 0,80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$ 1,60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112,44%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$ 1,80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$ 1,00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HONEY WAFFLE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$ 0,61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$ 1,22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115,05%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$ 1,40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$ 0,79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WAFFLITO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$ 0,72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$ 1,44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104,18%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$ 1,50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$ 0,78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52887" name="WordArt 663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9200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Margen de Contribución por Producto</a:t>
            </a:r>
            <a:endParaRPr lang="es-ES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CC99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Benguiat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908175" y="188913"/>
            <a:ext cx="5761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800">
              <a:solidFill>
                <a:srgbClr val="663300"/>
              </a:solidFill>
              <a:latin typeface="CopprplGoth Bd BT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984375" y="620713"/>
            <a:ext cx="4679950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541463" y="2714625"/>
            <a:ext cx="2795587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928688" y="2360613"/>
            <a:ext cx="5089525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3329" name="Rectangle 81"/>
          <p:cNvSpPr>
            <a:spLocks noChangeArrowheads="1"/>
          </p:cNvSpPr>
          <p:nvPr/>
        </p:nvSpPr>
        <p:spPr bwMode="auto">
          <a:xfrm>
            <a:off x="1573213" y="1633538"/>
            <a:ext cx="2660650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3408" name="Group 160"/>
          <p:cNvGraphicFramePr>
            <a:graphicFrameLocks noGrp="1"/>
          </p:cNvGraphicFramePr>
          <p:nvPr/>
        </p:nvGraphicFramePr>
        <p:xfrm>
          <a:off x="250825" y="2997200"/>
          <a:ext cx="3384550" cy="1973263"/>
        </p:xfrm>
        <a:graphic>
          <a:graphicData uri="http://schemas.openxmlformats.org/drawingml/2006/table">
            <a:tbl>
              <a:tblPr/>
              <a:tblGrid>
                <a:gridCol w="1992313"/>
                <a:gridCol w="1392237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CAPM= 4,6% + 1,091(14%)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Rf  =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0,046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Rm - Rf =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 =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1,091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CAPM =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19,34%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53400" name="Rectangle 152"/>
          <p:cNvSpPr>
            <a:spLocks noChangeArrowheads="1"/>
          </p:cNvSpPr>
          <p:nvPr/>
        </p:nvSpPr>
        <p:spPr bwMode="auto">
          <a:xfrm>
            <a:off x="4067175" y="1628775"/>
            <a:ext cx="453707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>
                <a:latin typeface="Verdana" pitchFamily="34" charset="0"/>
              </a:rPr>
              <a:t>(a)*(b) + (c) = 6.00% x 1,5 +4,51% = </a:t>
            </a:r>
            <a:r>
              <a:rPr lang="es-ES" sz="1600" b="1">
                <a:latin typeface="Verdana" pitchFamily="34" charset="0"/>
              </a:rPr>
              <a:t>13.51%</a:t>
            </a:r>
            <a:endParaRPr lang="es-ES" sz="1600">
              <a:latin typeface="Arial" charset="0"/>
            </a:endParaRPr>
          </a:p>
        </p:txBody>
      </p:sp>
      <p:sp>
        <p:nvSpPr>
          <p:cNvPr id="53401" name="Rectangle 153"/>
          <p:cNvSpPr>
            <a:spLocks noChangeArrowheads="1"/>
          </p:cNvSpPr>
          <p:nvPr/>
        </p:nvSpPr>
        <p:spPr bwMode="auto">
          <a:xfrm>
            <a:off x="3635375" y="2709863"/>
            <a:ext cx="51847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es-EC" sz="800">
              <a:latin typeface="Arial" charset="0"/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C" sz="2400">
                <a:solidFill>
                  <a:srgbClr val="663300"/>
                </a:solidFill>
                <a:latin typeface="CopprplGoth Bd BT" pitchFamily="34" charset="0"/>
              </a:rPr>
              <a:t> </a:t>
            </a:r>
            <a:r>
              <a:rPr lang="es-EC" sz="2200">
                <a:solidFill>
                  <a:srgbClr val="FFFFCC"/>
                </a:solidFill>
              </a:rPr>
              <a:t>Riesgo país, el cual es de   6,00%. </a:t>
            </a:r>
          </a:p>
          <a:p>
            <a:pPr marL="342900" indent="-342900" algn="just"/>
            <a:endParaRPr lang="es-EC" sz="22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C" sz="2200">
                <a:solidFill>
                  <a:srgbClr val="FFFFCC"/>
                </a:solidFill>
              </a:rPr>
              <a:t>  La volatilidad relativa entre el mercado  de acciones y el mercado de bonos en países emergentes: σACC / σBON = 1,5 </a:t>
            </a:r>
          </a:p>
          <a:p>
            <a:pPr marL="342900" indent="-342900" algn="just"/>
            <a:endParaRPr lang="es-EC" sz="2200">
              <a:solidFill>
                <a:srgbClr val="FFFFCC"/>
              </a:solidFill>
            </a:endParaRPr>
          </a:p>
          <a:p>
            <a:pPr marL="342900" indent="-342900" algn="just">
              <a:buFontTx/>
              <a:buBlip>
                <a:blip r:embed="rId2"/>
              </a:buBlip>
            </a:pPr>
            <a:r>
              <a:rPr lang="es-EC" sz="2200">
                <a:solidFill>
                  <a:srgbClr val="FFFFCC"/>
                </a:solidFill>
              </a:rPr>
              <a:t>    La prima por riesgo de mercado en un país desarrollado como los Estados Unidos: 4,51%. </a:t>
            </a:r>
          </a:p>
          <a:p>
            <a:pPr marL="342900" indent="-342900" algn="just" eaLnBrk="0" hangingPunct="0"/>
            <a:endParaRPr lang="es-EC" sz="2200">
              <a:solidFill>
                <a:srgbClr val="FFFFCC"/>
              </a:solidFill>
            </a:endParaRPr>
          </a:p>
        </p:txBody>
      </p:sp>
      <p:sp>
        <p:nvSpPr>
          <p:cNvPr id="53402" name="WordArt 154"/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64817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CAPM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00" grpId="0" animBg="1"/>
      <p:bldP spid="5340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908175" y="188913"/>
            <a:ext cx="5761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800">
              <a:solidFill>
                <a:srgbClr val="663300"/>
              </a:solidFill>
              <a:latin typeface="CopprplGoth Bd BT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984375" y="620713"/>
            <a:ext cx="4679950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541463" y="2714625"/>
            <a:ext cx="2795587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928688" y="2360613"/>
            <a:ext cx="5089525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573213" y="1633538"/>
            <a:ext cx="2660650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1420813"/>
            <a:ext cx="9144000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1420813"/>
            <a:ext cx="5489575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>
              <a:latin typeface="Arial" charset="0"/>
            </a:endParaRPr>
          </a:p>
        </p:txBody>
      </p:sp>
      <p:pic>
        <p:nvPicPr>
          <p:cNvPr id="54301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989138"/>
            <a:ext cx="3530600" cy="4392612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CC"/>
              </a:gs>
            </a:gsLst>
            <a:lin ang="5400000" scaled="1"/>
          </a:gradFill>
          <a:ln w="41275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0" y="1420813"/>
            <a:ext cx="89106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7280" name="WordArt 1024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4882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Punto de Equilibrio</a:t>
            </a:r>
          </a:p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 Multiproducto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 l="38274" t="14227" r="32085" b="36060"/>
          <a:stretch>
            <a:fillRect/>
          </a:stretch>
        </p:blipFill>
        <p:spPr bwMode="auto">
          <a:xfrm>
            <a:off x="0" y="1341438"/>
            <a:ext cx="46164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/>
          <a:srcRect l="38274" t="19844" r="32085" b="19003"/>
          <a:stretch>
            <a:fillRect/>
          </a:stretch>
        </p:blipFill>
        <p:spPr bwMode="auto">
          <a:xfrm>
            <a:off x="4781550" y="114300"/>
            <a:ext cx="43624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43926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Inversión Inicial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5693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Estado de Resultados Proyectado </a:t>
            </a:r>
          </a:p>
          <a:p>
            <a:pPr algn="ctr"/>
            <a:r>
              <a:rPr lang="es-EC" sz="3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(Proceso Productivo)</a:t>
            </a:r>
            <a:endParaRPr lang="es-ES" sz="32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CC99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Benguiat Bk BT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360488" y="-3914775"/>
            <a:ext cx="5340350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61379" name="Picture 963"/>
          <p:cNvPicPr>
            <a:picLocks noChangeAspect="1" noChangeArrowheads="1"/>
          </p:cNvPicPr>
          <p:nvPr/>
        </p:nvPicPr>
        <p:blipFill>
          <a:blip r:embed="rId2"/>
          <a:srcRect l="25534" t="19667" r="15123" b="20831"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82089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Estado de Resultados Proyectado</a:t>
            </a: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2"/>
          <a:srcRect l="24771" t="19875" r="17244" b="18036"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82089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Estado de Resultados Proyectado</a:t>
            </a: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2"/>
          <a:srcRect l="24661" t="33804" r="17305" b="20831"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882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Flujo de Caja Proyectado</a:t>
            </a: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2"/>
          <a:srcRect l="19167" t="16815" r="6644" b="47838"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882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Flujo de Caja Proyectado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 l="19167" t="52162" r="6644" b="21335"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203575" y="3068638"/>
            <a:ext cx="3168650" cy="124142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ES" b="1">
              <a:solidFill>
                <a:srgbClr val="FF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s-ES" b="1">
                <a:solidFill>
                  <a:srgbClr val="FFFFCC"/>
                </a:solidFill>
                <a:latin typeface="Arial" charset="0"/>
                <a:cs typeface="Arial" charset="0"/>
              </a:rPr>
              <a:t>      VAN = 6.576.03</a:t>
            </a:r>
          </a:p>
          <a:p>
            <a:pPr algn="ctr"/>
            <a:r>
              <a:rPr lang="es-ES" b="1">
                <a:solidFill>
                  <a:srgbClr val="FFFFCC"/>
                </a:solidFill>
                <a:latin typeface="Arial" charset="0"/>
                <a:cs typeface="Arial" charset="0"/>
              </a:rPr>
              <a:t>TIR  = 33%</a:t>
            </a:r>
          </a:p>
          <a:p>
            <a:pPr algn="ctr"/>
            <a:endParaRPr lang="es-ES" b="1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0488" y="2252663"/>
            <a:ext cx="3473450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4733" name="Group 221"/>
          <p:cNvGraphicFramePr>
            <a:graphicFrameLocks noGrp="1"/>
          </p:cNvGraphicFramePr>
          <p:nvPr/>
        </p:nvGraphicFramePr>
        <p:xfrm>
          <a:off x="468313" y="1628775"/>
          <a:ext cx="8424862" cy="4895850"/>
        </p:xfrm>
        <a:graphic>
          <a:graphicData uri="http://schemas.openxmlformats.org/drawingml/2006/table">
            <a:tbl>
              <a:tblPr/>
              <a:tblGrid>
                <a:gridCol w="1300162"/>
                <a:gridCol w="1585913"/>
                <a:gridCol w="1530350"/>
                <a:gridCol w="1933575"/>
                <a:gridCol w="2074862"/>
              </a:tblGrid>
              <a:tr h="1216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PERIODO </a:t>
                      </a:r>
                      <a:b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(AÑOS)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SALDO INVERSION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FLUJO DE CAJA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RENTABILIDAD EXIGIDA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RECUPERACION INVERSION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$ 33.230,89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$ 7.758,15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$ 6.426,85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$ 1.331,29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$ 31.899,60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$ 8.754,31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$ 1.693,08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$ 7.061,22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$ 24.838,37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$ 8.842,96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$ 1.710,23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$ 7.132,73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$ 17.705,64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$ 8.919,33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$ 1.725,00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$ 7.194,33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$ 10.511,30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$ 16.282,55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$ 3.149,04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$ 13.133,50</a:t>
                      </a: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540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DE RECUPERACIÓN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$ 35.853,08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64731" name="WordArt 219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848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Análisis de Payback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1188" y="1196975"/>
            <a:ext cx="73453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1" u="sng">
              <a:solidFill>
                <a:srgbClr val="663300"/>
              </a:solidFill>
              <a:latin typeface="CopprplGoth Bd BT" pitchFamily="34" charset="0"/>
            </a:endParaRPr>
          </a:p>
          <a:p>
            <a:pPr algn="ctr"/>
            <a:r>
              <a:rPr lang="es-ES" sz="2800">
                <a:solidFill>
                  <a:srgbClr val="FFFFCC"/>
                </a:solidFill>
              </a:rPr>
              <a:t>INVESTIGACION EXPLORATORIA y</a:t>
            </a:r>
          </a:p>
          <a:p>
            <a:pPr algn="ctr"/>
            <a:r>
              <a:rPr lang="es-ES" sz="2800">
                <a:solidFill>
                  <a:srgbClr val="FFFFCC"/>
                </a:solidFill>
              </a:rPr>
              <a:t>CUALITATIVA</a:t>
            </a:r>
          </a:p>
          <a:p>
            <a:pPr algn="ctr"/>
            <a:endParaRPr lang="es-ES" sz="2800">
              <a:solidFill>
                <a:srgbClr val="FFFFCC"/>
              </a:solidFill>
            </a:endParaRPr>
          </a:p>
          <a:p>
            <a:pPr algn="ctr"/>
            <a:endParaRPr lang="es-ES" sz="28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 Información  Secundaria</a:t>
            </a:r>
          </a:p>
          <a:p>
            <a:endParaRPr lang="es-ES" sz="14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Observación directa</a:t>
            </a:r>
          </a:p>
          <a:p>
            <a:endParaRPr lang="es-ES" sz="12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Focus Group </a:t>
            </a:r>
            <a:r>
              <a:rPr lang="es-ES" sz="2400">
                <a:solidFill>
                  <a:srgbClr val="FFFFCC"/>
                </a:solidFill>
              </a:rPr>
              <a:t>(Sabor, Aroma, Precio, Apariencia)</a:t>
            </a:r>
          </a:p>
          <a:p>
            <a:pPr>
              <a:buFontTx/>
              <a:buBlip>
                <a:blip r:embed="rId2"/>
              </a:buBlip>
            </a:pPr>
            <a:endParaRPr lang="es-ES" sz="24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Planteamiento de las hipótesis</a:t>
            </a:r>
          </a:p>
          <a:p>
            <a:pPr>
              <a:buFontTx/>
              <a:buBlip>
                <a:blip r:embed="rId2"/>
              </a:buBlip>
            </a:pPr>
            <a:endParaRPr lang="es-ES" sz="1600">
              <a:solidFill>
                <a:srgbClr val="FFFFCC"/>
              </a:solidFill>
            </a:endParaRPr>
          </a:p>
        </p:txBody>
      </p:sp>
      <p:sp>
        <p:nvSpPr>
          <p:cNvPr id="1126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227763" y="5300663"/>
            <a:ext cx="571500" cy="346075"/>
          </a:xfrm>
          <a:prstGeom prst="rect">
            <a:avLst/>
          </a:prstGeom>
          <a:solidFill>
            <a:srgbClr val="FF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C" b="1" i="1">
                <a:solidFill>
                  <a:srgbClr val="663300"/>
                </a:solidFill>
                <a:latin typeface="Arial" charset="0"/>
              </a:rPr>
              <a:t>Ho</a:t>
            </a:r>
            <a:endParaRPr lang="es-ES" b="1" i="1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66246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Diseño de la Investigación </a:t>
            </a:r>
          </a:p>
        </p:txBody>
      </p:sp>
      <p:sp>
        <p:nvSpPr>
          <p:cNvPr id="11271" name="WordArt 7" descr="Pergamino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43438" y="3716338"/>
            <a:ext cx="4857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sz="3600" b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Wingdings"/>
              </a:rPr>
              <a:t>x</a:t>
            </a:r>
          </a:p>
        </p:txBody>
      </p:sp>
      <p:sp>
        <p:nvSpPr>
          <p:cNvPr id="11272" name="WordArt 8" descr="Pergamino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740650" y="4365625"/>
            <a:ext cx="4857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sz="3600" b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Wingdings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713" name="Group 177"/>
          <p:cNvGraphicFramePr>
            <a:graphicFrameLocks noGrp="1"/>
          </p:cNvGraphicFramePr>
          <p:nvPr/>
        </p:nvGraphicFramePr>
        <p:xfrm>
          <a:off x="250825" y="2492375"/>
          <a:ext cx="4103688" cy="2379663"/>
        </p:xfrm>
        <a:graphic>
          <a:graphicData uri="http://schemas.openxmlformats.org/drawingml/2006/table">
            <a:tbl>
              <a:tblPr/>
              <a:tblGrid>
                <a:gridCol w="1778000"/>
                <a:gridCol w="1438275"/>
                <a:gridCol w="887413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NIVEL DE ENDEUDAMIENTO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VAN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TIR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$ 2.933,64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$ 6.576,03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$ 8.362,90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$ 16.257,35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$ 10.218,43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98%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715" name="Rectangle 179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5714" name="Object 178"/>
          <p:cNvGraphicFramePr>
            <a:graphicFrameLocks noChangeAspect="1"/>
          </p:cNvGraphicFramePr>
          <p:nvPr/>
        </p:nvGraphicFramePr>
        <p:xfrm>
          <a:off x="4787900" y="0"/>
          <a:ext cx="4356100" cy="3357563"/>
        </p:xfrm>
        <a:graphic>
          <a:graphicData uri="http://schemas.openxmlformats.org/presentationml/2006/ole">
            <p:oleObj spid="_x0000_s65714" name="Gráfico" r:id="rId3" imgW="2914802" imgH="2524049" progId="Excel.Chart.8">
              <p:embed/>
            </p:oleObj>
          </a:graphicData>
        </a:graphic>
      </p:graphicFrame>
      <p:sp>
        <p:nvSpPr>
          <p:cNvPr id="65717" name="Rectangle 181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5716" name="Object 180"/>
          <p:cNvGraphicFramePr>
            <a:graphicFrameLocks noChangeAspect="1"/>
          </p:cNvGraphicFramePr>
          <p:nvPr/>
        </p:nvGraphicFramePr>
        <p:xfrm>
          <a:off x="4859338" y="3429000"/>
          <a:ext cx="4284662" cy="3429000"/>
        </p:xfrm>
        <a:graphic>
          <a:graphicData uri="http://schemas.openxmlformats.org/presentationml/2006/ole">
            <p:oleObj spid="_x0000_s65716" name="Gráfico" r:id="rId4" imgW="2933700" imgH="2571902" progId="Excel.Chart.8">
              <p:embed/>
            </p:oleObj>
          </a:graphicData>
        </a:graphic>
      </p:graphicFrame>
      <p:sp>
        <p:nvSpPr>
          <p:cNvPr id="65718" name="WordArt 182"/>
          <p:cNvSpPr>
            <a:spLocks noChangeArrowheads="1" noChangeShapeType="1" noTextEdit="1"/>
          </p:cNvSpPr>
          <p:nvPr/>
        </p:nvSpPr>
        <p:spPr bwMode="auto">
          <a:xfrm>
            <a:off x="250825" y="1052513"/>
            <a:ext cx="410527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Análisis de Sensibilidad</a:t>
            </a:r>
          </a:p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 (Apalancamiento)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5714" grpId="0"/>
      <p:bldOleChart spid="657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292475" y="2532063"/>
            <a:ext cx="2401888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6658" name="Rectangle 98"/>
          <p:cNvSpPr>
            <a:spLocks noChangeArrowheads="1"/>
          </p:cNvSpPr>
          <p:nvPr/>
        </p:nvSpPr>
        <p:spPr bwMode="auto">
          <a:xfrm>
            <a:off x="3292475" y="2532063"/>
            <a:ext cx="2401888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6796" name="Group 236"/>
          <p:cNvGraphicFramePr>
            <a:graphicFrameLocks noGrp="1"/>
          </p:cNvGraphicFramePr>
          <p:nvPr/>
        </p:nvGraphicFramePr>
        <p:xfrm>
          <a:off x="250825" y="1989138"/>
          <a:ext cx="4319588" cy="3289300"/>
        </p:xfrm>
        <a:graphic>
          <a:graphicData uri="http://schemas.openxmlformats.org/drawingml/2006/table">
            <a:tbl>
              <a:tblPr/>
              <a:tblGrid>
                <a:gridCol w="1741488"/>
                <a:gridCol w="1393825"/>
                <a:gridCol w="1184275"/>
              </a:tblGrid>
              <a:tr h="2222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ANALISIS DE SENSIBILIDAD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06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CAMBIO EN VENTAS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VAN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TIR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INCREMENTO DE 5%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$ 12.318,43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SITUACION ACTUAL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$ 6.576,03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DECRECIMIENTO DE 5%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-5.670,49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798" name="Rectangle 23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6800" name="Rectangle 240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6801" name="WordArt 241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410527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Análisis de Sensibilidad </a:t>
            </a:r>
          </a:p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 (Ventas)</a:t>
            </a:r>
          </a:p>
        </p:txBody>
      </p:sp>
      <p:sp>
        <p:nvSpPr>
          <p:cNvPr id="66803" name="Rectangle 243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6802" name="Object 242"/>
          <p:cNvGraphicFramePr>
            <a:graphicFrameLocks noChangeAspect="1"/>
          </p:cNvGraphicFramePr>
          <p:nvPr/>
        </p:nvGraphicFramePr>
        <p:xfrm>
          <a:off x="4949825" y="371475"/>
          <a:ext cx="4176713" cy="3090863"/>
        </p:xfrm>
        <a:graphic>
          <a:graphicData uri="http://schemas.openxmlformats.org/presentationml/2006/ole">
            <p:oleObj spid="_x0000_s66802" name="Gráfico" r:id="rId3" imgW="3314700" imgH="2524049" progId="Excel.Chart.8">
              <p:embed/>
            </p:oleObj>
          </a:graphicData>
        </a:graphic>
      </p:graphicFrame>
      <p:sp>
        <p:nvSpPr>
          <p:cNvPr id="66805" name="Rectangle 245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6804" name="Object 244"/>
          <p:cNvGraphicFramePr>
            <a:graphicFrameLocks noChangeAspect="1"/>
          </p:cNvGraphicFramePr>
          <p:nvPr/>
        </p:nvGraphicFramePr>
        <p:xfrm>
          <a:off x="5003800" y="3716338"/>
          <a:ext cx="4140200" cy="3141662"/>
        </p:xfrm>
        <a:graphic>
          <a:graphicData uri="http://schemas.openxmlformats.org/presentationml/2006/ole">
            <p:oleObj spid="_x0000_s66804" name="Gráfico" r:id="rId4" imgW="3133649" imgH="25908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6802" grpId="0"/>
      <p:bldOleChart spid="6680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170238" y="2570163"/>
            <a:ext cx="2633662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7717" name="Group 133"/>
          <p:cNvGraphicFramePr>
            <a:graphicFrameLocks noGrp="1"/>
          </p:cNvGraphicFramePr>
          <p:nvPr/>
        </p:nvGraphicFramePr>
        <p:xfrm>
          <a:off x="395288" y="2060575"/>
          <a:ext cx="4321175" cy="3084513"/>
        </p:xfrm>
        <a:graphic>
          <a:graphicData uri="http://schemas.openxmlformats.org/drawingml/2006/table">
            <a:tbl>
              <a:tblPr/>
              <a:tblGrid>
                <a:gridCol w="2016125"/>
                <a:gridCol w="1296987"/>
                <a:gridCol w="1008063"/>
              </a:tblGrid>
              <a:tr h="431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ANALISIS DE SENSIBILIDAD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17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CAMBIO EN COSTOS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VAN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TIR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INCREMENTO DE 5%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$ 2.913,43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SITUACION ACTUAL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$ 6.576,03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DECRECIMIENTO DE 5%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$ 8.839,98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37%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720" name="Rectangle 136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7722" name="Rectangle 138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7723" name="WordArt 139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410527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Análisis de Sensibilidad</a:t>
            </a:r>
          </a:p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  (Costos)</a:t>
            </a:r>
          </a:p>
        </p:txBody>
      </p:sp>
      <p:sp>
        <p:nvSpPr>
          <p:cNvPr id="67725" name="Rectangle 141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7724" name="Object 140"/>
          <p:cNvGraphicFramePr>
            <a:graphicFrameLocks noChangeAspect="1"/>
          </p:cNvGraphicFramePr>
          <p:nvPr/>
        </p:nvGraphicFramePr>
        <p:xfrm>
          <a:off x="-823913" y="-2384425"/>
          <a:ext cx="15941676" cy="8242300"/>
        </p:xfrm>
        <a:graphic>
          <a:graphicData uri="http://schemas.openxmlformats.org/presentationml/2006/ole">
            <p:oleObj spid="_x0000_s67724" name="Gráfico" r:id="rId3" imgW="3648075" imgH="2552700" progId="Excel.Chart.8">
              <p:embed/>
            </p:oleObj>
          </a:graphicData>
        </a:graphic>
      </p:graphicFrame>
      <p:sp>
        <p:nvSpPr>
          <p:cNvPr id="67727" name="Rectangle 143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7726" name="Object 142"/>
          <p:cNvGraphicFramePr>
            <a:graphicFrameLocks noChangeAspect="1"/>
          </p:cNvGraphicFramePr>
          <p:nvPr/>
        </p:nvGraphicFramePr>
        <p:xfrm>
          <a:off x="5264150" y="3368675"/>
          <a:ext cx="3832225" cy="3216275"/>
        </p:xfrm>
        <a:graphic>
          <a:graphicData uri="http://schemas.openxmlformats.org/presentationml/2006/ole">
            <p:oleObj spid="_x0000_s67726" name="Gráfico" r:id="rId4" imgW="3552825" imgH="256222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7724" grpId="0"/>
      <p:bldOleChart spid="677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70238" y="2570163"/>
            <a:ext cx="2633662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8333" name="Rectangle 29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s-ES"/>
          </a:p>
        </p:txBody>
      </p:sp>
      <p:sp>
        <p:nvSpPr>
          <p:cNvPr id="98340" name="WordArt 36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76327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Conclusiones y Recomendaciones</a:t>
            </a: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1816100" y="2586038"/>
            <a:ext cx="383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98344" name="Text Box 40"/>
          <p:cNvSpPr txBox="1">
            <a:spLocks noChangeArrowheads="1"/>
          </p:cNvSpPr>
          <p:nvPr/>
        </p:nvSpPr>
        <p:spPr bwMode="auto">
          <a:xfrm>
            <a:off x="1042988" y="1773238"/>
            <a:ext cx="770572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s-ES" sz="2400">
                <a:solidFill>
                  <a:srgbClr val="FFFFCC"/>
                </a:solidFill>
              </a:rPr>
              <a:t>La aceptación del waffle en el mercado guayaquileño es   del 93%.</a:t>
            </a:r>
          </a:p>
          <a:p>
            <a:pPr marL="342900" indent="-342900" algn="just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s-ES" sz="2400">
                <a:solidFill>
                  <a:srgbClr val="FFFFCC"/>
                </a:solidFill>
              </a:rPr>
              <a:t>El precio al cual se puede comercializar el waffle es en promedio de 1.47 USD.</a:t>
            </a:r>
          </a:p>
          <a:p>
            <a:pPr marL="342900" indent="-342900" algn="just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s-ES" sz="2400">
                <a:solidFill>
                  <a:srgbClr val="FFFFCC"/>
                </a:solidFill>
              </a:rPr>
              <a:t>Incrementar el número de puntos de ventas, en su defecto patrocinar franquicias.</a:t>
            </a:r>
          </a:p>
          <a:p>
            <a:pPr marL="342900" indent="-342900" algn="just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s-ES" sz="2400">
                <a:solidFill>
                  <a:srgbClr val="FFFFCC"/>
                </a:solidFill>
              </a:rPr>
              <a:t>Realizar promociones en base al producto con mayor aceptación.</a:t>
            </a:r>
          </a:p>
          <a:p>
            <a:pPr marL="342900" indent="-342900" algn="just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s-ES" sz="2400">
                <a:solidFill>
                  <a:srgbClr val="FFFFCC"/>
                </a:solidFill>
              </a:rPr>
              <a:t>Tener presente la creación de nuevos productos.</a:t>
            </a:r>
          </a:p>
          <a:p>
            <a:pPr marL="342900" indent="-342900" algn="just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170238" y="2570163"/>
            <a:ext cx="2633662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s-ES"/>
          </a:p>
        </p:txBody>
      </p:sp>
      <p:sp>
        <p:nvSpPr>
          <p:cNvPr id="99335" name="WordArt 7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76327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Conclusiones y Recomendaciones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816100" y="2586038"/>
            <a:ext cx="383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042988" y="1773238"/>
            <a:ext cx="77057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Symbol" pitchFamily="18" charset="2"/>
              <a:buNone/>
            </a:pPr>
            <a:endParaRPr lang="es-ES" sz="2400">
              <a:solidFill>
                <a:srgbClr val="FFFFCC"/>
              </a:solidFill>
            </a:endParaRPr>
          </a:p>
          <a:p>
            <a:pPr algn="just">
              <a:spcBef>
                <a:spcPct val="50000"/>
              </a:spcBef>
              <a:buFont typeface="Symbol" pitchFamily="18" charset="2"/>
              <a:buNone/>
            </a:pPr>
            <a:endParaRPr lang="es-ES"/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1547813" y="1989138"/>
            <a:ext cx="59753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s-ES" sz="2400">
                <a:solidFill>
                  <a:srgbClr val="FFFFCC"/>
                </a:solidFill>
              </a:rPr>
              <a:t>El proyecto contempla soportar una demanda del 70% adicional.</a:t>
            </a:r>
          </a:p>
          <a:p>
            <a:pPr marL="342900" indent="-342900" algn="just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s-ES" sz="2400">
                <a:solidFill>
                  <a:srgbClr val="FFFFCC"/>
                </a:solidFill>
              </a:rPr>
              <a:t>El proyecto económicamente es viable, ya que cuenta con un VAN de $ 6.576,03, con una TIR de 33%.</a:t>
            </a:r>
          </a:p>
          <a:p>
            <a:pPr marL="342900" indent="-342900" algn="just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s-ES" sz="2400">
                <a:solidFill>
                  <a:srgbClr val="FFFFCC"/>
                </a:solidFill>
              </a:rPr>
              <a:t>El proyecto es muy sensible ante un cambio  las ventas.</a:t>
            </a:r>
          </a:p>
          <a:p>
            <a:pPr marL="342900" indent="-342900" algn="just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s-ES" sz="2400">
                <a:solidFill>
                  <a:srgbClr val="FFFFCC"/>
                </a:solidFill>
              </a:rPr>
              <a:t>La tasa interna de retorno depende del nivel de riesgo que el inversionista quiera asumir. </a:t>
            </a:r>
          </a:p>
          <a:p>
            <a:pPr marL="342900" indent="-342900" algn="just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endParaRPr lang="es-ES" sz="240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0" y="917575"/>
            <a:ext cx="9144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200" u="sng">
                <a:solidFill>
                  <a:srgbClr val="FFFFCC"/>
                </a:solidFill>
              </a:rPr>
              <a:t>Sabor</a:t>
            </a:r>
            <a:endParaRPr lang="es-ES_tradnl" sz="3200">
              <a:solidFill>
                <a:srgbClr val="FFFFCC"/>
              </a:solidFill>
            </a:endParaRPr>
          </a:p>
          <a:p>
            <a:pPr algn="ctr"/>
            <a:r>
              <a:rPr lang="es-ES_tradnl" sz="2800">
                <a:solidFill>
                  <a:srgbClr val="FFFFCC"/>
                </a:solidFill>
              </a:rPr>
              <a:t>¿Qué opinas sobre el sabor del producto?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60% Muy bueno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40% Bueno</a:t>
            </a:r>
          </a:p>
          <a:p>
            <a:pPr algn="ctr"/>
            <a:endParaRPr lang="es-ES_tradnl" sz="2400">
              <a:solidFill>
                <a:srgbClr val="FFFFCC"/>
              </a:solidFill>
            </a:endParaRPr>
          </a:p>
          <a:p>
            <a:pPr algn="ctr"/>
            <a:r>
              <a:rPr lang="es-ES_tradnl" sz="2800">
                <a:solidFill>
                  <a:srgbClr val="FFFFCC"/>
                </a:solidFill>
              </a:rPr>
              <a:t>¿Qué ingredientes le agregarías?</a:t>
            </a:r>
          </a:p>
          <a:p>
            <a:r>
              <a:rPr lang="es-ES_tradnl" sz="3200">
                <a:solidFill>
                  <a:srgbClr val="FFFFCC"/>
                </a:solidFill>
              </a:rPr>
              <a:t>		</a:t>
            </a:r>
            <a:r>
              <a:rPr lang="es-ES_tradnl" sz="2400">
                <a:solidFill>
                  <a:srgbClr val="FFFFCC"/>
                </a:solidFill>
              </a:rPr>
              <a:t>miel, fruta, canela en polvo, crema, gelatina,</a:t>
            </a:r>
          </a:p>
          <a:p>
            <a:r>
              <a:rPr lang="es-ES_tradnl" sz="2400">
                <a:solidFill>
                  <a:srgbClr val="FFFFCC"/>
                </a:solidFill>
              </a:rPr>
              <a:t>                        leche condensada, helados.</a:t>
            </a:r>
          </a:p>
          <a:p>
            <a:r>
              <a:rPr lang="es-ES_tradnl" sz="2400">
                <a:solidFill>
                  <a:srgbClr val="FFFFCC"/>
                </a:solidFill>
              </a:rPr>
              <a:t>  </a:t>
            </a:r>
          </a:p>
          <a:p>
            <a:pPr algn="ctr"/>
            <a:r>
              <a:rPr lang="es-ES_tradnl" sz="2800">
                <a:solidFill>
                  <a:srgbClr val="FFFFCC"/>
                </a:solidFill>
              </a:rPr>
              <a:t>¿Con que lo acompañarías? </a:t>
            </a:r>
          </a:p>
          <a:p>
            <a:r>
              <a:rPr lang="es-ES_tradnl" sz="3200">
                <a:solidFill>
                  <a:srgbClr val="FFFFCC"/>
                </a:solidFill>
              </a:rPr>
              <a:t>		</a:t>
            </a:r>
            <a:r>
              <a:rPr lang="es-ES_tradnl" sz="2400">
                <a:solidFill>
                  <a:srgbClr val="FFFFCC"/>
                </a:solidFill>
              </a:rPr>
              <a:t>jugo, leche, café, agua, gaseosa, yogurt, chocolate.</a:t>
            </a:r>
          </a:p>
          <a:p>
            <a:endParaRPr lang="es-ES_tradnl" sz="2400">
              <a:solidFill>
                <a:srgbClr val="FFFFCC"/>
              </a:solidFill>
            </a:endParaRPr>
          </a:p>
          <a:p>
            <a:endParaRPr lang="es-ES_tradnl" sz="800">
              <a:solidFill>
                <a:srgbClr val="FFFFCC"/>
              </a:solidFill>
            </a:endParaRPr>
          </a:p>
          <a:p>
            <a:pPr algn="ctr"/>
            <a:r>
              <a:rPr lang="es-ES_tradnl" sz="2800" u="sng">
                <a:solidFill>
                  <a:srgbClr val="FFFFCC"/>
                </a:solidFill>
              </a:rPr>
              <a:t>Presentación</a:t>
            </a:r>
          </a:p>
          <a:p>
            <a:r>
              <a:rPr lang="es-ES_tradnl" sz="2400">
                <a:solidFill>
                  <a:srgbClr val="FFFFCC"/>
                </a:solidFill>
              </a:rPr>
              <a:t>¿Qué presentación te gustaría que tenga el producto? Llamativa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900113" y="188913"/>
            <a:ext cx="698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>
                <a:solidFill>
                  <a:srgbClr val="FFFFCC"/>
                </a:solidFill>
              </a:rPr>
              <a:t>FOCUS GRUOP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0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0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0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0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0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03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03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195513" y="404813"/>
            <a:ext cx="5041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rgbClr val="FFFFCC"/>
                </a:solidFill>
              </a:rPr>
              <a:t>FOCUS GRUOP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49788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u="sng">
                <a:solidFill>
                  <a:srgbClr val="FFFFCC"/>
                </a:solidFill>
              </a:rPr>
              <a:t>Aroma</a:t>
            </a:r>
            <a:endParaRPr lang="es-ES" sz="2800" u="sng">
              <a:solidFill>
                <a:srgbClr val="FFFFCC"/>
              </a:solidFill>
            </a:endParaRP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¿Cómo calificarías el aroma que percibiste del producto? 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70 % Rico ; 30 % Bueno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 </a:t>
            </a:r>
            <a:r>
              <a:rPr lang="es-ES_tradnl" sz="2800" u="sng">
                <a:solidFill>
                  <a:srgbClr val="FFFFCC"/>
                </a:solidFill>
              </a:rPr>
              <a:t>Precio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Cuánto crees que debería costar este producto?</a:t>
            </a:r>
            <a:endParaRPr lang="es-ES" sz="2400">
              <a:solidFill>
                <a:srgbClr val="FFFFCC"/>
              </a:solidFill>
            </a:endParaRP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40% entre $1.00 y $1.50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50% entre $1.50 y $2.00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10% entre $2.00 y $3.00.</a:t>
            </a:r>
          </a:p>
          <a:p>
            <a:pPr algn="ctr"/>
            <a:r>
              <a:rPr lang="es-ES_tradnl" sz="2800" u="sng">
                <a:solidFill>
                  <a:srgbClr val="FFFFCC"/>
                </a:solidFill>
              </a:rPr>
              <a:t>Otros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¿Has probado algo similar en algún otro lugar, en donde? 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	80% no ; 20% si en el extranjero.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¿Cómo llamarías a lo que degustaste? 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20% lo llamaría waffle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40% lo llamaría pancake o tarta</a:t>
            </a:r>
          </a:p>
          <a:p>
            <a:pPr algn="ctr"/>
            <a:r>
              <a:rPr lang="es-ES_tradnl" sz="2400">
                <a:solidFill>
                  <a:srgbClr val="FFFFCC"/>
                </a:solidFill>
              </a:rPr>
              <a:t>40% no respondió</a:t>
            </a:r>
          </a:p>
          <a:p>
            <a:pPr algn="ctr"/>
            <a:endParaRPr lang="es-ES" sz="2400">
              <a:solidFill>
                <a:srgbClr val="FFFFCC"/>
              </a:solidFill>
            </a:endParaRPr>
          </a:p>
        </p:txBody>
      </p:sp>
      <p:sp>
        <p:nvSpPr>
          <p:cNvPr id="10138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6381750"/>
            <a:ext cx="323850" cy="188913"/>
          </a:xfrm>
          <a:prstGeom prst="leftArrow">
            <a:avLst>
              <a:gd name="adj1" fmla="val 50000"/>
              <a:gd name="adj2" fmla="val 42857"/>
            </a:avLst>
          </a:prstGeom>
          <a:solidFill>
            <a:srgbClr val="FFFFCC"/>
          </a:solidFill>
          <a:ln w="5715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1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11188" y="1484313"/>
            <a:ext cx="7345362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1" u="sng">
              <a:solidFill>
                <a:srgbClr val="663300"/>
              </a:solidFill>
              <a:latin typeface="CopprplGoth Bd BT" pitchFamily="34" charset="0"/>
            </a:endParaRPr>
          </a:p>
          <a:p>
            <a:pPr algn="ctr"/>
            <a:r>
              <a:rPr lang="es-ES" sz="2800">
                <a:solidFill>
                  <a:srgbClr val="FFFFCC"/>
                </a:solidFill>
              </a:rPr>
              <a:t>OBSERVACIÓN DIRECTA</a:t>
            </a:r>
          </a:p>
          <a:p>
            <a:pPr algn="ctr"/>
            <a:endParaRPr lang="es-ES" sz="2800">
              <a:solidFill>
                <a:srgbClr val="FFFFCC"/>
              </a:solidFill>
            </a:endParaRPr>
          </a:p>
          <a:p>
            <a:pPr algn="ctr"/>
            <a:endParaRPr lang="es-ES" sz="28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 Dunkin’ Donuts </a:t>
            </a:r>
          </a:p>
          <a:p>
            <a:endParaRPr lang="es-ES" sz="14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Churrín Churrón</a:t>
            </a:r>
          </a:p>
          <a:p>
            <a:pPr>
              <a:buFontTx/>
              <a:buBlip>
                <a:blip r:embed="rId2"/>
              </a:buBlip>
            </a:pPr>
            <a:endParaRPr lang="es-ES" sz="12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Paty Crepes</a:t>
            </a:r>
          </a:p>
          <a:p>
            <a:endParaRPr lang="es-ES" sz="1400">
              <a:solidFill>
                <a:srgbClr val="FFFFCC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3200">
                <a:solidFill>
                  <a:srgbClr val="FFFFCC"/>
                </a:solidFill>
              </a:rPr>
              <a:t> Crepes &amp; Waffles</a:t>
            </a:r>
          </a:p>
          <a:p>
            <a:pPr>
              <a:buFontTx/>
              <a:buBlip>
                <a:blip r:embed="rId2"/>
              </a:buBlip>
            </a:pPr>
            <a:endParaRPr lang="es-ES" sz="1600">
              <a:solidFill>
                <a:srgbClr val="FFFFCC"/>
              </a:solidFill>
            </a:endParaRP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66246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Diseño de la Investigación </a:t>
            </a:r>
          </a:p>
        </p:txBody>
      </p:sp>
      <p:sp>
        <p:nvSpPr>
          <p:cNvPr id="9011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0825" y="6381750"/>
            <a:ext cx="323850" cy="188913"/>
          </a:xfrm>
          <a:prstGeom prst="leftArrow">
            <a:avLst>
              <a:gd name="adj1" fmla="val 50000"/>
              <a:gd name="adj2" fmla="val 42857"/>
            </a:avLst>
          </a:prstGeom>
          <a:solidFill>
            <a:srgbClr val="FFFFCC"/>
          </a:solidFill>
          <a:ln w="5715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82804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s-ES" sz="700" b="1" u="sng">
              <a:solidFill>
                <a:srgbClr val="663300"/>
              </a:solidFill>
              <a:latin typeface="CopprplGoth Bd BT" pitchFamily="34" charset="0"/>
            </a:endParaRPr>
          </a:p>
          <a:p>
            <a:pPr marL="342900" indent="-342900" algn="just"/>
            <a:r>
              <a:rPr lang="es-ES_tradnl" sz="2000" u="sng">
                <a:solidFill>
                  <a:srgbClr val="FFFFCC"/>
                </a:solidFill>
              </a:rPr>
              <a:t>Primera Hipótesis:</a:t>
            </a:r>
            <a:r>
              <a:rPr lang="es-ES_tradnl" sz="2000">
                <a:solidFill>
                  <a:srgbClr val="FFFFCC"/>
                </a:solidFill>
              </a:rPr>
              <a:t> El 20% de los Guayaquileños conocen los waffles.</a:t>
            </a:r>
          </a:p>
          <a:p>
            <a:pPr marL="342900" indent="-342900" algn="just"/>
            <a:endParaRPr lang="es-ES_tradnl" sz="1600">
              <a:solidFill>
                <a:srgbClr val="FFFFCC"/>
              </a:solidFill>
            </a:endParaRPr>
          </a:p>
          <a:p>
            <a:pPr marL="342900" indent="-342900" algn="just"/>
            <a:r>
              <a:rPr lang="es-ES_tradnl" sz="2000" u="sng">
                <a:solidFill>
                  <a:srgbClr val="FFFFCC"/>
                </a:solidFill>
              </a:rPr>
              <a:t>Segunda Hipótesis:</a:t>
            </a:r>
            <a:r>
              <a:rPr lang="es-ES_tradnl" sz="2000">
                <a:solidFill>
                  <a:srgbClr val="FFFFCC"/>
                </a:solidFill>
              </a:rPr>
              <a:t> El 50% de la población de Guayaquil estaría dispuesta a consumir el waffle.</a:t>
            </a:r>
          </a:p>
          <a:p>
            <a:pPr marL="342900" indent="-342900" algn="just"/>
            <a:endParaRPr lang="es-ES_tradnl" sz="1600">
              <a:solidFill>
                <a:srgbClr val="FFFFCC"/>
              </a:solidFill>
            </a:endParaRPr>
          </a:p>
          <a:p>
            <a:pPr marL="342900" indent="-342900" algn="just"/>
            <a:r>
              <a:rPr lang="es-ES_tradnl" sz="2000" u="sng">
                <a:solidFill>
                  <a:srgbClr val="FFFFCC"/>
                </a:solidFill>
              </a:rPr>
              <a:t>Tercera Hipótesis:</a:t>
            </a:r>
            <a:r>
              <a:rPr lang="es-ES_tradnl" sz="2000">
                <a:solidFill>
                  <a:srgbClr val="FFFFCC"/>
                </a:solidFill>
              </a:rPr>
              <a:t> La predisposición de pago es del orden del 1 - 1.50 USD por parte de los consumidores potenciales.</a:t>
            </a:r>
          </a:p>
          <a:p>
            <a:pPr marL="342900" indent="-342900" algn="just"/>
            <a:endParaRPr lang="es-ES_tradnl" sz="1600">
              <a:solidFill>
                <a:srgbClr val="FFFFCC"/>
              </a:solidFill>
            </a:endParaRPr>
          </a:p>
          <a:p>
            <a:pPr marL="342900" indent="-342900" algn="just"/>
            <a:r>
              <a:rPr lang="es-ES_tradnl" sz="2000" u="sng">
                <a:solidFill>
                  <a:srgbClr val="FFFFCC"/>
                </a:solidFill>
              </a:rPr>
              <a:t>Cuarta Hipótesis:</a:t>
            </a:r>
            <a:r>
              <a:rPr lang="es-ES_tradnl" sz="2000">
                <a:solidFill>
                  <a:srgbClr val="FFFFCC"/>
                </a:solidFill>
              </a:rPr>
              <a:t> La disposición de pago de los potenciales consumidores es independiente de su edad.</a:t>
            </a:r>
          </a:p>
          <a:p>
            <a:pPr marL="342900" indent="-342900" algn="just"/>
            <a:endParaRPr lang="es-ES_tradnl" sz="1600">
              <a:solidFill>
                <a:srgbClr val="FFFFCC"/>
              </a:solidFill>
            </a:endParaRPr>
          </a:p>
          <a:p>
            <a:pPr marL="342900" indent="-342900" algn="just"/>
            <a:r>
              <a:rPr lang="es-ES_tradnl" sz="2000" u="sng">
                <a:solidFill>
                  <a:srgbClr val="FFFFCC"/>
                </a:solidFill>
              </a:rPr>
              <a:t>Quinta Hipótesis:</a:t>
            </a:r>
            <a:r>
              <a:rPr lang="es-ES_tradnl" sz="2000">
                <a:solidFill>
                  <a:srgbClr val="FFFFCC"/>
                </a:solidFill>
              </a:rPr>
              <a:t> El nivel de ingreso de los potenciales consumidores es independiente de su disposición de pago.</a:t>
            </a:r>
          </a:p>
          <a:p>
            <a:pPr marL="342900" indent="-342900" algn="just"/>
            <a:endParaRPr lang="es-ES_tradnl" sz="1600">
              <a:solidFill>
                <a:srgbClr val="FFFFCC"/>
              </a:solidFill>
            </a:endParaRPr>
          </a:p>
          <a:p>
            <a:pPr marL="342900" indent="-342900" algn="just"/>
            <a:r>
              <a:rPr lang="es-ES_tradnl" sz="2000" u="sng">
                <a:solidFill>
                  <a:srgbClr val="FFFFCC"/>
                </a:solidFill>
              </a:rPr>
              <a:t>Sexta Hipótesis:</a:t>
            </a:r>
            <a:r>
              <a:rPr lang="es-ES_tradnl" sz="2000">
                <a:solidFill>
                  <a:srgbClr val="FFFFCC"/>
                </a:solidFill>
              </a:rPr>
              <a:t> La frecuencia de consumo es independiente al nivel de ingresos.</a:t>
            </a:r>
          </a:p>
          <a:p>
            <a:pPr marL="342900" indent="-342900"/>
            <a:endParaRPr lang="es-ES" sz="2000">
              <a:solidFill>
                <a:srgbClr val="FFFFCC"/>
              </a:solidFill>
            </a:endParaRP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49688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nguiat Bk BT"/>
              </a:rPr>
              <a:t>Hipótesis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1880</TotalTime>
  <Words>2232</Words>
  <Application>Microsoft PowerPoint</Application>
  <PresentationFormat>Presentación en pantalla (4:3)</PresentationFormat>
  <Paragraphs>828</Paragraphs>
  <Slides>54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54</vt:i4>
      </vt:variant>
    </vt:vector>
  </HeadingPairs>
  <TitlesOfParts>
    <vt:vector size="67" baseType="lpstr">
      <vt:lpstr>Arial</vt:lpstr>
      <vt:lpstr>Times New Roman</vt:lpstr>
      <vt:lpstr>CopprplGoth Bd BT</vt:lpstr>
      <vt:lpstr>Verdana</vt:lpstr>
      <vt:lpstr>Tahoma</vt:lpstr>
      <vt:lpstr>Wingdings</vt:lpstr>
      <vt:lpstr>Symbol</vt:lpstr>
      <vt:lpstr>Diseño predeterminado</vt:lpstr>
      <vt:lpstr>Microsoft Editor de ecuaciones 3.0</vt:lpstr>
      <vt:lpstr>Gráfico de Microsoft Excel</vt:lpstr>
      <vt:lpstr>Imagen de mapa de bits</vt:lpstr>
      <vt:lpstr>Fotografía de Microsoft Photo Editor 3.0</vt:lpstr>
      <vt:lpstr>Gráfico de Microsoft Office Excel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“PROYECTO DE INVERSIÓN DE CREACIÓN DE UNA EMPRESA DE PRODUCCIÓN Y COMERCIALIZACIÓN DE WAFFLES PARA LA CIUDAD DE GUAYAQUIL”</dc:title>
  <dc:creator>User</dc:creator>
  <cp:lastModifiedBy>Administrador</cp:lastModifiedBy>
  <cp:revision>146</cp:revision>
  <dcterms:created xsi:type="dcterms:W3CDTF">2005-02-18T02:32:43Z</dcterms:created>
  <dcterms:modified xsi:type="dcterms:W3CDTF">2009-12-14T20:24:04Z</dcterms:modified>
</cp:coreProperties>
</file>