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handoutMasterIdLst>
    <p:handoutMasterId r:id="rId38"/>
  </p:handoutMasterIdLst>
  <p:sldIdLst>
    <p:sldId id="257" r:id="rId2"/>
    <p:sldId id="258" r:id="rId3"/>
    <p:sldId id="293" r:id="rId4"/>
    <p:sldId id="259" r:id="rId5"/>
    <p:sldId id="264" r:id="rId6"/>
    <p:sldId id="260" r:id="rId7"/>
    <p:sldId id="263" r:id="rId8"/>
    <p:sldId id="294" r:id="rId9"/>
    <p:sldId id="265" r:id="rId10"/>
    <p:sldId id="266" r:id="rId11"/>
    <p:sldId id="271" r:id="rId12"/>
    <p:sldId id="295" r:id="rId13"/>
    <p:sldId id="272" r:id="rId14"/>
    <p:sldId id="298" r:id="rId15"/>
    <p:sldId id="275" r:id="rId16"/>
    <p:sldId id="300" r:id="rId17"/>
    <p:sldId id="301" r:id="rId18"/>
    <p:sldId id="276" r:id="rId19"/>
    <p:sldId id="277" r:id="rId20"/>
    <p:sldId id="278" r:id="rId21"/>
    <p:sldId id="279" r:id="rId22"/>
    <p:sldId id="280" r:id="rId23"/>
    <p:sldId id="296" r:id="rId24"/>
    <p:sldId id="281" r:id="rId25"/>
    <p:sldId id="282" r:id="rId26"/>
    <p:sldId id="283" r:id="rId27"/>
    <p:sldId id="299" r:id="rId28"/>
    <p:sldId id="284" r:id="rId29"/>
    <p:sldId id="285" r:id="rId30"/>
    <p:sldId id="286" r:id="rId31"/>
    <p:sldId id="287" r:id="rId32"/>
    <p:sldId id="288" r:id="rId33"/>
    <p:sldId id="289" r:id="rId34"/>
    <p:sldId id="297" r:id="rId35"/>
    <p:sldId id="292" r:id="rId36"/>
    <p:sldId id="290" r:id="rId37"/>
  </p:sldIdLst>
  <p:sldSz cx="9144000" cy="6858000" type="screen4x3"/>
  <p:notesSz cx="6669088" cy="992663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FF9900"/>
    <a:srgbClr val="08080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40" d="100"/>
          <a:sy n="40" d="100"/>
        </p:scale>
        <p:origin x="-102"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image" Target="../media/image2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80899" name="Rectangle 3"/>
          <p:cNvSpPr>
            <a:spLocks noGrp="1" noChangeArrowheads="1"/>
          </p:cNvSpPr>
          <p:nvPr>
            <p:ph type="dt" sz="quarter" idx="1"/>
          </p:nvPr>
        </p:nvSpPr>
        <p:spPr bwMode="auto">
          <a:xfrm>
            <a:off x="3779838"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80900" name="Rectangle 4"/>
          <p:cNvSpPr>
            <a:spLocks noGrp="1" noChangeArrowheads="1"/>
          </p:cNvSpPr>
          <p:nvPr>
            <p:ph type="ftr" sz="quarter" idx="2"/>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80901" name="Rectangle 5"/>
          <p:cNvSpPr>
            <a:spLocks noGrp="1" noChangeArrowheads="1"/>
          </p:cNvSpPr>
          <p:nvPr>
            <p:ph type="sldNum" sz="quarter" idx="3"/>
          </p:nvPr>
        </p:nvSpPr>
        <p:spPr bwMode="auto">
          <a:xfrm>
            <a:off x="3779838"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FE216FD-5848-46BC-8353-84CA2F829284}" type="slidenum">
              <a:rPr lang="es-ES"/>
              <a:pPr/>
              <a:t>‹Nº›</a:t>
            </a:fld>
            <a:endParaRPr lang="es-E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0"/>
            <a:ext cx="8478838" cy="6173788"/>
            <a:chOff x="0" y="0"/>
            <a:chExt cx="5341" cy="3889"/>
          </a:xfrm>
        </p:grpSpPr>
        <p:sp>
          <p:nvSpPr>
            <p:cNvPr id="27651"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endParaRPr lang="es-ES"/>
            </a:p>
          </p:txBody>
        </p:sp>
        <p:sp>
          <p:nvSpPr>
            <p:cNvPr id="27652"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endParaRPr lang="es-ES"/>
            </a:p>
          </p:txBody>
        </p:sp>
        <p:sp>
          <p:nvSpPr>
            <p:cNvPr id="27653"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endParaRPr lang="es-ES"/>
            </a:p>
          </p:txBody>
        </p:sp>
        <p:sp>
          <p:nvSpPr>
            <p:cNvPr id="27654"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endParaRPr lang="es-ES"/>
            </a:p>
          </p:txBody>
        </p:sp>
      </p:grpSp>
      <p:sp>
        <p:nvSpPr>
          <p:cNvPr id="27655" name="Rectangle 7"/>
          <p:cNvSpPr>
            <a:spLocks noGrp="1" noChangeArrowheads="1"/>
          </p:cNvSpPr>
          <p:nvPr>
            <p:ph type="ctrTitle" sz="quarter"/>
          </p:nvPr>
        </p:nvSpPr>
        <p:spPr>
          <a:xfrm>
            <a:off x="685800" y="1143000"/>
            <a:ext cx="7772400" cy="1143000"/>
          </a:xfrm>
        </p:spPr>
        <p:txBody>
          <a:bodyPr/>
          <a:lstStyle>
            <a:lvl1pPr>
              <a:defRPr/>
            </a:lvl1pPr>
          </a:lstStyle>
          <a:p>
            <a:r>
              <a:rPr lang="es-ES"/>
              <a:t>Haga clic para modificar el estilo de título del patrón</a:t>
            </a:r>
          </a:p>
        </p:txBody>
      </p:sp>
      <p:sp>
        <p:nvSpPr>
          <p:cNvPr id="27656" name="Rectangle 8"/>
          <p:cNvSpPr>
            <a:spLocks noGrp="1" noChangeArrowheads="1"/>
          </p:cNvSpPr>
          <p:nvPr>
            <p:ph type="subTitle" sz="quarter" idx="1"/>
          </p:nvPr>
        </p:nvSpPr>
        <p:spPr>
          <a:xfrm>
            <a:off x="1371600" y="2819400"/>
            <a:ext cx="6400800" cy="1752600"/>
          </a:xfrm>
          <a:ln w="9525">
            <a:headEnd/>
            <a:tailEnd/>
          </a:ln>
        </p:spPr>
        <p:txBody>
          <a:bodyPr lIns="92075" tIns="46038" rIns="92075" bIns="46038"/>
          <a:lstStyle>
            <a:lvl1pPr marL="0" indent="0" algn="ctr">
              <a:buFont typeface="Wingdings" pitchFamily="2" charset="2"/>
              <a:buNone/>
              <a:defRPr/>
            </a:lvl1pPr>
          </a:lstStyle>
          <a:p>
            <a:r>
              <a:rPr lang="es-ES"/>
              <a:t>Haga clic para modificar el estilo de subtítulo del patrón</a:t>
            </a:r>
          </a:p>
        </p:txBody>
      </p:sp>
      <p:sp>
        <p:nvSpPr>
          <p:cNvPr id="27657" name="Rectangle 9"/>
          <p:cNvSpPr>
            <a:spLocks noGrp="1" noChangeArrowheads="1"/>
          </p:cNvSpPr>
          <p:nvPr>
            <p:ph type="dt" sz="quarter" idx="2"/>
          </p:nvPr>
        </p:nvSpPr>
        <p:spPr/>
        <p:txBody>
          <a:bodyPr/>
          <a:lstStyle>
            <a:lvl1pPr>
              <a:defRPr>
                <a:solidFill>
                  <a:srgbClr val="FFFFFF"/>
                </a:solidFill>
              </a:defRPr>
            </a:lvl1pPr>
          </a:lstStyle>
          <a:p>
            <a:endParaRPr lang="es-ES"/>
          </a:p>
        </p:txBody>
      </p:sp>
      <p:sp>
        <p:nvSpPr>
          <p:cNvPr id="27658" name="Rectangle 10"/>
          <p:cNvSpPr>
            <a:spLocks noGrp="1" noChangeArrowheads="1"/>
          </p:cNvSpPr>
          <p:nvPr>
            <p:ph type="ftr" sz="quarter" idx="3"/>
          </p:nvPr>
        </p:nvSpPr>
        <p:spPr/>
        <p:txBody>
          <a:bodyPr/>
          <a:lstStyle>
            <a:lvl1pPr>
              <a:defRPr>
                <a:solidFill>
                  <a:srgbClr val="FFFFFF"/>
                </a:solidFill>
              </a:defRPr>
            </a:lvl1pPr>
          </a:lstStyle>
          <a:p>
            <a:endParaRPr lang="es-ES"/>
          </a:p>
        </p:txBody>
      </p:sp>
      <p:sp>
        <p:nvSpPr>
          <p:cNvPr id="27659" name="Rectangle 11"/>
          <p:cNvSpPr>
            <a:spLocks noGrp="1" noChangeArrowheads="1"/>
          </p:cNvSpPr>
          <p:nvPr>
            <p:ph type="sldNum" sz="quarter" idx="4"/>
          </p:nvPr>
        </p:nvSpPr>
        <p:spPr/>
        <p:txBody>
          <a:bodyPr/>
          <a:lstStyle>
            <a:lvl1pPr>
              <a:defRPr>
                <a:solidFill>
                  <a:srgbClr val="FFFFFF"/>
                </a:solidFill>
              </a:defRPr>
            </a:lvl1pPr>
          </a:lstStyle>
          <a:p>
            <a:fld id="{401D48FA-9A0C-4B5B-BF2D-FF7C60049B9D}"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E5515F92-2E18-4BBA-8DD0-738295B0465A}"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228600"/>
            <a:ext cx="1943100" cy="5867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228600"/>
            <a:ext cx="56769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93DC45F0-4E5F-4178-A400-B204257125FF}"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5A621144-C633-4441-AA62-CA85ADE88A66}"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85542FE2-F707-45B2-A096-887536F6D954}"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B2BCC98A-FDFE-4C78-8108-8779ED254557}"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8725C0F1-DB95-4769-9B2F-17F5F0D62334}"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57920866-C097-409E-AA8B-B7F3D370F368}"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FC9B73DC-01AF-4BA4-962E-739C71B0B326}"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432770AD-EDC8-4FB7-848C-09DF5120409C}"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5CA83D6A-3875-49F7-946F-A58E96B6F39A}"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6626" name="Group 2"/>
          <p:cNvGrpSpPr>
            <a:grpSpLocks/>
          </p:cNvGrpSpPr>
          <p:nvPr/>
        </p:nvGrpSpPr>
        <p:grpSpPr bwMode="auto">
          <a:xfrm>
            <a:off x="0" y="0"/>
            <a:ext cx="8478838" cy="6173788"/>
            <a:chOff x="0" y="0"/>
            <a:chExt cx="5341" cy="3889"/>
          </a:xfrm>
        </p:grpSpPr>
        <p:sp>
          <p:nvSpPr>
            <p:cNvPr id="26627"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endParaRPr lang="es-ES"/>
            </a:p>
          </p:txBody>
        </p:sp>
        <p:sp>
          <p:nvSpPr>
            <p:cNvPr id="26628"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endParaRPr lang="es-ES"/>
            </a:p>
          </p:txBody>
        </p:sp>
        <p:sp>
          <p:nvSpPr>
            <p:cNvPr id="26629"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endParaRPr lang="es-ES"/>
            </a:p>
          </p:txBody>
        </p:sp>
        <p:sp>
          <p:nvSpPr>
            <p:cNvPr id="26630"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endParaRPr lang="es-ES"/>
            </a:p>
          </p:txBody>
        </p:sp>
      </p:grpSp>
      <p:sp>
        <p:nvSpPr>
          <p:cNvPr id="26631" name="Rectangle 7"/>
          <p:cNvSpPr>
            <a:spLocks noGrp="1" noChangeArrowheads="1"/>
          </p:cNvSpPr>
          <p:nvPr>
            <p:ph type="title"/>
          </p:nvPr>
        </p:nvSpPr>
        <p:spPr bwMode="auto">
          <a:xfrm>
            <a:off x="685800" y="228600"/>
            <a:ext cx="7772400" cy="1219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s-ES" smtClean="0"/>
              <a:t>Haga clic para modificar el estilo de título del patrón</a:t>
            </a:r>
          </a:p>
        </p:txBody>
      </p:sp>
      <p:sp>
        <p:nvSpPr>
          <p:cNvPr id="26632" name="Rectangle 8"/>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s-ES"/>
          </a:p>
        </p:txBody>
      </p:sp>
      <p:sp>
        <p:nvSpPr>
          <p:cNvPr id="26633" name="Rectangle 9"/>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s-ES"/>
          </a:p>
        </p:txBody>
      </p:sp>
      <p:sp>
        <p:nvSpPr>
          <p:cNvPr id="26634" name="Rectangle 10"/>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F7FAE0FD-F6DA-4354-AF0C-D84FFED5256C}" type="slidenum">
              <a:rPr lang="es-ES"/>
              <a:pPr/>
              <a:t>‹Nº›</a:t>
            </a:fld>
            <a:endParaRPr lang="es-ES"/>
          </a:p>
        </p:txBody>
      </p:sp>
      <p:sp>
        <p:nvSpPr>
          <p:cNvPr id="26635" name="Rectangle 11"/>
          <p:cNvSpPr>
            <a:spLocks noGrp="1" noChangeArrowheads="1"/>
          </p:cNvSpPr>
          <p:nvPr>
            <p:ph type="body" idx="1"/>
          </p:nvPr>
        </p:nvSpPr>
        <p:spPr bwMode="auto">
          <a:xfrm>
            <a:off x="685800" y="1641475"/>
            <a:ext cx="7772400" cy="445452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SzPct val="7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Hoja_de_c_lculo_de_Microsoft_Office_Excel_97-20031.xls"/><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oleObject" Target="../embeddings/Hoja_de_c_lculo_de_Microsoft_Office_Excel_97-20033.xls"/><Relationship Id="rId4" Type="http://schemas.openxmlformats.org/officeDocument/2006/relationships/oleObject" Target="../embeddings/Hoja_de_c_lculo_de_Microsoft_Office_Excel_97-20032.xls"/></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Gr_fico_de_Microsoft_Office_Excel4.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Gr_fico_de_Microsoft_Office_Excel5.xls"/></Relationships>
</file>

<file path=ppt/slides/_rels/slide14.xml.rels><?xml version="1.0" encoding="UTF-8" standalone="yes"?>
<Relationships xmlns="http://schemas.openxmlformats.org/package/2006/relationships"><Relationship Id="rId3" Type="http://schemas.openxmlformats.org/officeDocument/2006/relationships/oleObject" Target="../embeddings/Gr_fico_de_Microsoft_Office_Excel6.xls"/><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Gr_fico_de_Microsoft_Office_Excel7.xls"/></Relationships>
</file>

<file path=ppt/slides/_rels/slide15.xml.rels><?xml version="1.0" encoding="UTF-8" standalone="yes"?>
<Relationships xmlns="http://schemas.openxmlformats.org/package/2006/relationships"><Relationship Id="rId3" Type="http://schemas.openxmlformats.org/officeDocument/2006/relationships/oleObject" Target="../embeddings/Hoja_de_c_lculo_de_Microsoft_Office_Excel_97-20038.xls"/><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Hoja_de_c_lculo_de_Microsoft_Office_Excel_97-20039.xls"/></Relationships>
</file>

<file path=ppt/slides/_rels/slide16.xml.rels><?xml version="1.0" encoding="UTF-8" standalone="yes"?>
<Relationships xmlns="http://schemas.openxmlformats.org/package/2006/relationships"><Relationship Id="rId3" Type="http://schemas.openxmlformats.org/officeDocument/2006/relationships/oleObject" Target="../embeddings/Hoja_de_c_lculo_de_Microsoft_Office_Excel_97-200310.xls"/><Relationship Id="rId2" Type="http://schemas.openxmlformats.org/officeDocument/2006/relationships/slideLayout" Target="../slideLayouts/slideLayout6.xml"/><Relationship Id="rId1" Type="http://schemas.openxmlformats.org/officeDocument/2006/relationships/vmlDrawing" Target="../drawings/vmlDrawing5.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Hoja_de_c_lculo_de_Microsoft_Office_Excel_97-200311.xls"/><Relationship Id="rId2" Type="http://schemas.openxmlformats.org/officeDocument/2006/relationships/slideLayout" Target="../slideLayouts/slideLayout6.xml"/><Relationship Id="rId1" Type="http://schemas.openxmlformats.org/officeDocument/2006/relationships/vmlDrawing" Target="../drawings/vmlDrawing6.v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Hoja_de_c_lculo_de_Microsoft_Office_Excel_97-200312.xl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Hoja_de_c_lculo_de_Microsoft_Office_Excel_97-200313.xls"/><Relationship Id="rId2" Type="http://schemas.openxmlformats.org/officeDocument/2006/relationships/slideLayout" Target="../slideLayouts/slideLayout6.xml"/><Relationship Id="rId1" Type="http://schemas.openxmlformats.org/officeDocument/2006/relationships/vmlDrawing" Target="../drawings/vmlDrawing8.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Hoja_de_c_lculo_de_Microsoft_Office_Excel_97-200314.xls"/><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Gr_fico_de_Microsoft_Office_Excel15.xls"/></Relationships>
</file>

<file path=ppt/slides/_rels/slide2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Hoja_de_c_lculo_de_Microsoft_Office_Excel_97-200316.xls"/><Relationship Id="rId2" Type="http://schemas.openxmlformats.org/officeDocument/2006/relationships/slideLayout" Target="../slideLayouts/slideLayout6.xml"/><Relationship Id="rId1" Type="http://schemas.openxmlformats.org/officeDocument/2006/relationships/vmlDrawing" Target="../drawings/vmlDrawing10.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Hoja_de_c_lculo_de_Microsoft_Office_Excel_97-200317.xls"/><Relationship Id="rId2" Type="http://schemas.openxmlformats.org/officeDocument/2006/relationships/slideLayout" Target="../slideLayouts/slideLayout6.xml"/><Relationship Id="rId1" Type="http://schemas.openxmlformats.org/officeDocument/2006/relationships/vmlDrawing" Target="../drawings/vmlDrawing11.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Hoja_de_c_lculo_de_Microsoft_Office_Excel_97-200318.xls"/><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p:txBody>
          <a:bodyPr/>
          <a:lstStyle/>
          <a:p>
            <a:pPr algn="ctr">
              <a:buFont typeface="Wingdings" pitchFamily="2" charset="2"/>
              <a:buNone/>
            </a:pPr>
            <a:r>
              <a:rPr lang="es-MX" sz="3000" b="1">
                <a:solidFill>
                  <a:schemeClr val="tx2"/>
                </a:solidFill>
              </a:rPr>
              <a:t>INTEGRANTES:</a:t>
            </a:r>
          </a:p>
          <a:p>
            <a:pPr algn="ctr">
              <a:buFont typeface="Wingdings" pitchFamily="2" charset="2"/>
              <a:buNone/>
            </a:pPr>
            <a:endParaRPr lang="es-MX" sz="3000" b="1">
              <a:solidFill>
                <a:schemeClr val="tx2"/>
              </a:solidFill>
            </a:endParaRPr>
          </a:p>
          <a:p>
            <a:pPr algn="ctr">
              <a:buFont typeface="Wingdings" pitchFamily="2" charset="2"/>
              <a:buNone/>
            </a:pPr>
            <a:r>
              <a:rPr lang="es-MX" sz="3400" b="1">
                <a:solidFill>
                  <a:schemeClr val="tx2"/>
                </a:solidFill>
              </a:rPr>
              <a:t>MARIA JOSE CHUNGA DE LA TORRE</a:t>
            </a:r>
          </a:p>
          <a:p>
            <a:pPr algn="ctr">
              <a:buFont typeface="Wingdings" pitchFamily="2" charset="2"/>
              <a:buNone/>
            </a:pPr>
            <a:endParaRPr lang="es-MX" sz="3400" b="1">
              <a:solidFill>
                <a:schemeClr val="tx2"/>
              </a:solidFill>
            </a:endParaRPr>
          </a:p>
          <a:p>
            <a:pPr algn="ctr">
              <a:buFont typeface="Wingdings" pitchFamily="2" charset="2"/>
              <a:buNone/>
            </a:pPr>
            <a:r>
              <a:rPr lang="es-MX" sz="3400" b="1">
                <a:solidFill>
                  <a:schemeClr val="tx2"/>
                </a:solidFill>
              </a:rPr>
              <a:t>SILVIA VERA RODRIGUEZ</a:t>
            </a:r>
            <a:endParaRPr lang="es-ES" sz="3400" b="1">
              <a:solidFill>
                <a:schemeClr val="tx2"/>
              </a:solidFill>
            </a:endParaRPr>
          </a:p>
        </p:txBody>
      </p:sp>
      <p:sp>
        <p:nvSpPr>
          <p:cNvPr id="28677" name="Rectangle 5"/>
          <p:cNvSpPr>
            <a:spLocks noChangeArrowheads="1"/>
          </p:cNvSpPr>
          <p:nvPr/>
        </p:nvSpPr>
        <p:spPr bwMode="auto">
          <a:xfrm>
            <a:off x="2971800" y="1600200"/>
            <a:ext cx="3124200" cy="609600"/>
          </a:xfrm>
          <a:prstGeom prst="rect">
            <a:avLst/>
          </a:prstGeom>
          <a:noFill/>
          <a:ln w="38100" cap="sq">
            <a:solidFill>
              <a:schemeClr val="tx2"/>
            </a:solidFill>
            <a:miter lim="800000"/>
            <a:headEnd type="none" w="sm" len="sm"/>
            <a:tailEnd type="none" w="sm" len="sm"/>
          </a:ln>
          <a:effectLst/>
        </p:spPr>
        <p:txBody>
          <a:bodyPr wrap="none" anchor="ctr"/>
          <a:lstStyle/>
          <a:p>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457200"/>
            <a:ext cx="7772400" cy="762000"/>
          </a:xfrm>
        </p:spPr>
        <p:txBody>
          <a:bodyPr/>
          <a:lstStyle/>
          <a:p>
            <a:r>
              <a:rPr lang="es-MX" sz="4000"/>
              <a:t>ANÁLISIS FODA</a:t>
            </a:r>
            <a:endParaRPr lang="es-ES" sz="4000"/>
          </a:p>
        </p:txBody>
      </p:sp>
      <p:graphicFrame>
        <p:nvGraphicFramePr>
          <p:cNvPr id="41057" name="Group 97"/>
          <p:cNvGraphicFramePr>
            <a:graphicFrameLocks noGrp="1"/>
          </p:cNvGraphicFramePr>
          <p:nvPr/>
        </p:nvGraphicFramePr>
        <p:xfrm>
          <a:off x="228600" y="1676400"/>
          <a:ext cx="8763000" cy="4479925"/>
        </p:xfrm>
        <a:graphic>
          <a:graphicData uri="http://schemas.openxmlformats.org/drawingml/2006/table">
            <a:tbl>
              <a:tblPr/>
              <a:tblGrid>
                <a:gridCol w="4381500"/>
                <a:gridCol w="4381500"/>
              </a:tblGrid>
              <a:tr h="20574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s-MX" sz="400" b="1" i="0" u="sng"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MX" sz="2200" b="1" i="0" u="sng" strike="noStrike" cap="none" normalizeH="0" baseline="0" smtClean="0">
                          <a:ln>
                            <a:noFill/>
                          </a:ln>
                          <a:solidFill>
                            <a:schemeClr val="tx1"/>
                          </a:solidFill>
                          <a:effectLst>
                            <a:outerShdw blurRad="38100" dist="38100" dir="2700000" algn="tl">
                              <a:srgbClr val="000000"/>
                            </a:outerShdw>
                          </a:effectLst>
                          <a:latin typeface="Times New Roman" pitchFamily="18" charset="0"/>
                        </a:rPr>
                        <a:t>Fortalezas:</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s-MX" sz="1800" b="1" i="0" u="sng"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p>
                      <a:pPr marL="0" marR="0" lvl="0" indent="0" algn="just" defTabSz="914400" rtl="0" eaLnBrk="1" fontAlgn="base" latinLnBrk="0" hangingPunct="1">
                        <a:lnSpc>
                          <a:spcPct val="100000"/>
                        </a:lnSpc>
                        <a:spcBef>
                          <a:spcPct val="20000"/>
                        </a:spcBef>
                        <a:spcAft>
                          <a:spcPct val="0"/>
                        </a:spcAft>
                        <a:buClr>
                          <a:schemeClr val="tx2"/>
                        </a:buClr>
                        <a:buSzPct val="75000"/>
                        <a:buFont typeface="Wingdings" pitchFamily="2" charset="2"/>
                        <a:buChar char="n"/>
                        <a:tabLst/>
                      </a:pPr>
                      <a:r>
                        <a:rPr kumimoji="0" lang="es-EC"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Experiencia.</a:t>
                      </a:r>
                    </a:p>
                    <a:p>
                      <a:pPr marL="0" marR="0" lvl="0" indent="0" algn="just" defTabSz="914400" rtl="0" eaLnBrk="1" fontAlgn="base" latinLnBrk="0" hangingPunct="1">
                        <a:lnSpc>
                          <a:spcPct val="100000"/>
                        </a:lnSpc>
                        <a:spcBef>
                          <a:spcPct val="20000"/>
                        </a:spcBef>
                        <a:spcAft>
                          <a:spcPct val="0"/>
                        </a:spcAft>
                        <a:buClr>
                          <a:schemeClr val="tx2"/>
                        </a:buClr>
                        <a:buSzPct val="75000"/>
                        <a:buFont typeface="Wingdings" pitchFamily="2" charset="2"/>
                        <a:buChar char="n"/>
                        <a:tabLst/>
                      </a:pPr>
                      <a:r>
                        <a:rPr kumimoji="0" lang="es-EC"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Primer lugar de ventas de boletos AA.</a:t>
                      </a:r>
                    </a:p>
                    <a:p>
                      <a:pPr marL="0" marR="0" lvl="0" indent="0" algn="just" defTabSz="914400" rtl="0" eaLnBrk="1" fontAlgn="base" latinLnBrk="0" hangingPunct="1">
                        <a:lnSpc>
                          <a:spcPct val="100000"/>
                        </a:lnSpc>
                        <a:spcBef>
                          <a:spcPct val="20000"/>
                        </a:spcBef>
                        <a:spcAft>
                          <a:spcPct val="0"/>
                        </a:spcAft>
                        <a:buClr>
                          <a:schemeClr val="tx2"/>
                        </a:buClr>
                        <a:buSzPct val="75000"/>
                        <a:buFont typeface="Wingdings" pitchFamily="2" charset="2"/>
                        <a:buChar char="n"/>
                        <a:tabLst/>
                      </a:pPr>
                      <a:r>
                        <a:rPr kumimoji="0" lang="es-MX"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  Reconocimiento.</a:t>
                      </a:r>
                      <a:endParaRPr kumimoji="0" lang="es-ES"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s-MX" sz="400" b="1" i="0" u="sng"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MX" sz="2200" b="1" i="0" u="sng" strike="noStrike" cap="none" normalizeH="0" baseline="0" smtClean="0">
                          <a:ln>
                            <a:noFill/>
                          </a:ln>
                          <a:solidFill>
                            <a:schemeClr val="tx1"/>
                          </a:solidFill>
                          <a:effectLst>
                            <a:outerShdw blurRad="38100" dist="38100" dir="2700000" algn="tl">
                              <a:srgbClr val="000000"/>
                            </a:outerShdw>
                          </a:effectLst>
                          <a:latin typeface="Times New Roman" pitchFamily="18" charset="0"/>
                        </a:rPr>
                        <a:t>Oportunidades:</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s-MX" sz="1800" b="1" i="0" u="sng"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p>
                      <a:pPr marL="0" marR="0" lvl="0" indent="0" algn="just" defTabSz="914400" rtl="0" eaLnBrk="1" fontAlgn="base" latinLnBrk="0" hangingPunct="1">
                        <a:lnSpc>
                          <a:spcPct val="100000"/>
                        </a:lnSpc>
                        <a:spcBef>
                          <a:spcPct val="20000"/>
                        </a:spcBef>
                        <a:spcAft>
                          <a:spcPct val="0"/>
                        </a:spcAft>
                        <a:buClr>
                          <a:schemeClr val="tx2"/>
                        </a:buClr>
                        <a:buSzPct val="75000"/>
                        <a:buFont typeface="Wingdings" pitchFamily="2" charset="2"/>
                        <a:buChar char="n"/>
                        <a:tabLst/>
                      </a:pPr>
                      <a:r>
                        <a:rPr kumimoji="0" lang="es-EC"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Ley Especial de Desarrollo Turístico.</a:t>
                      </a:r>
                    </a:p>
                    <a:p>
                      <a:pPr marL="0" marR="0" lvl="0" indent="0" algn="just" defTabSz="914400" rtl="0" eaLnBrk="1" fontAlgn="base" latinLnBrk="0" hangingPunct="1">
                        <a:lnSpc>
                          <a:spcPct val="100000"/>
                        </a:lnSpc>
                        <a:spcBef>
                          <a:spcPct val="20000"/>
                        </a:spcBef>
                        <a:spcAft>
                          <a:spcPct val="0"/>
                        </a:spcAft>
                        <a:buClr>
                          <a:schemeClr val="tx2"/>
                        </a:buClr>
                        <a:buSzPct val="75000"/>
                        <a:buFont typeface="Wingdings" pitchFamily="2" charset="2"/>
                        <a:buChar char="n"/>
                        <a:tabLst/>
                      </a:pPr>
                      <a:r>
                        <a:rPr kumimoji="0" lang="es-EC"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Generación de empleos e ingresos.</a:t>
                      </a:r>
                    </a:p>
                    <a:p>
                      <a:pPr marL="0" marR="0" lvl="0" indent="0" algn="just" defTabSz="914400" rtl="0" eaLnBrk="1" fontAlgn="base" latinLnBrk="0" hangingPunct="1">
                        <a:lnSpc>
                          <a:spcPct val="100000"/>
                        </a:lnSpc>
                        <a:spcBef>
                          <a:spcPct val="20000"/>
                        </a:spcBef>
                        <a:spcAft>
                          <a:spcPct val="0"/>
                        </a:spcAft>
                        <a:buClr>
                          <a:schemeClr val="tx2"/>
                        </a:buClr>
                        <a:buSzPct val="75000"/>
                        <a:buFont typeface="Wingdings" pitchFamily="2" charset="2"/>
                        <a:buChar char="n"/>
                        <a:tabLst/>
                      </a:pPr>
                      <a:r>
                        <a:rPr kumimoji="0" lang="es-EC"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Internet.</a:t>
                      </a:r>
                      <a:endParaRPr kumimoji="0" lang="es-ES"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r h="20574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s-MX" sz="400" b="1" i="0" u="sng"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MX" sz="2200" b="1" i="0" u="sng" strike="noStrike" cap="none" normalizeH="0" baseline="0" smtClean="0">
                          <a:ln>
                            <a:noFill/>
                          </a:ln>
                          <a:solidFill>
                            <a:schemeClr val="tx1"/>
                          </a:solidFill>
                          <a:effectLst>
                            <a:outerShdw blurRad="38100" dist="38100" dir="2700000" algn="tl">
                              <a:srgbClr val="000000"/>
                            </a:outerShdw>
                          </a:effectLst>
                          <a:latin typeface="Times New Roman" pitchFamily="18" charset="0"/>
                        </a:rPr>
                        <a:t>Debilidades:</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s-MX" sz="1800" b="1" i="0" u="none" strike="noStrike" cap="none" normalizeH="0" baseline="0" smtClean="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20000"/>
                        </a:spcBef>
                        <a:spcAft>
                          <a:spcPct val="0"/>
                        </a:spcAft>
                        <a:buClr>
                          <a:schemeClr val="tx2"/>
                        </a:buClr>
                        <a:buSzPct val="75000"/>
                        <a:buFont typeface="Wingdings" pitchFamily="2" charset="2"/>
                        <a:buChar char="n"/>
                        <a:tabLst/>
                      </a:pPr>
                      <a:r>
                        <a:rPr kumimoji="0" lang="es-EC"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Deficiente delegación de responsabilidad.</a:t>
                      </a:r>
                      <a:endParaRPr kumimoji="0" lang="es-MX"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
                          <a:schemeClr val="tx2"/>
                        </a:buClr>
                        <a:buSzPct val="75000"/>
                        <a:buFont typeface="Wingdings" pitchFamily="2" charset="2"/>
                        <a:buChar char="n"/>
                        <a:tabLst/>
                      </a:pPr>
                      <a:r>
                        <a:rPr kumimoji="0" lang="es-EC"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Ausencia de manuales de procedimientos, políticas de calidad, visión, misión y objetivos de la compañía.</a:t>
                      </a:r>
                      <a:endParaRPr kumimoji="0" lang="es-ES"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s-ES"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s-MX" sz="400" b="1" i="0" u="sng"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MX" sz="2200" b="1" i="0" u="sng" strike="noStrike" cap="none" normalizeH="0" baseline="0" smtClean="0">
                          <a:ln>
                            <a:noFill/>
                          </a:ln>
                          <a:solidFill>
                            <a:schemeClr val="tx1"/>
                          </a:solidFill>
                          <a:effectLst>
                            <a:outerShdw blurRad="38100" dist="38100" dir="2700000" algn="tl">
                              <a:srgbClr val="000000"/>
                            </a:outerShdw>
                          </a:effectLst>
                          <a:latin typeface="Times New Roman" pitchFamily="18" charset="0"/>
                        </a:rPr>
                        <a:t>Amenazas:</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s-MX" sz="18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p>
                      <a:pPr marL="0" marR="0" lvl="0" indent="0" algn="just" defTabSz="914400" rtl="0" eaLnBrk="1" fontAlgn="base" latinLnBrk="0" hangingPunct="1">
                        <a:lnSpc>
                          <a:spcPct val="100000"/>
                        </a:lnSpc>
                        <a:spcBef>
                          <a:spcPct val="20000"/>
                        </a:spcBef>
                        <a:spcAft>
                          <a:spcPct val="0"/>
                        </a:spcAft>
                        <a:buClr>
                          <a:schemeClr val="tx2"/>
                        </a:buClr>
                        <a:buSzPct val="75000"/>
                        <a:buFont typeface="Wingdings" pitchFamily="2" charset="2"/>
                        <a:buChar char="n"/>
                        <a:tabLst/>
                      </a:pPr>
                      <a:r>
                        <a:rPr kumimoji="0" lang="es-EC"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Venta directa de los boletos aéreos.</a:t>
                      </a:r>
                    </a:p>
                    <a:p>
                      <a:pPr marL="0" marR="0" lvl="0" indent="0" algn="just" defTabSz="914400" rtl="0" eaLnBrk="1" fontAlgn="base" latinLnBrk="0" hangingPunct="1">
                        <a:lnSpc>
                          <a:spcPct val="100000"/>
                        </a:lnSpc>
                        <a:spcBef>
                          <a:spcPct val="20000"/>
                        </a:spcBef>
                        <a:spcAft>
                          <a:spcPct val="0"/>
                        </a:spcAft>
                        <a:buClr>
                          <a:schemeClr val="tx2"/>
                        </a:buClr>
                        <a:buSzPct val="75000"/>
                        <a:buFont typeface="Wingdings" pitchFamily="2" charset="2"/>
                        <a:buChar char="n"/>
                        <a:tabLst/>
                      </a:pPr>
                      <a:r>
                        <a:rPr kumimoji="0" lang="es-EC"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Vigencia del visado a España.</a:t>
                      </a:r>
                    </a:p>
                    <a:p>
                      <a:pPr marL="0" marR="0" lvl="0" indent="0" algn="just" defTabSz="914400" rtl="0" eaLnBrk="1" fontAlgn="base" latinLnBrk="0" hangingPunct="1">
                        <a:lnSpc>
                          <a:spcPct val="100000"/>
                        </a:lnSpc>
                        <a:spcBef>
                          <a:spcPct val="20000"/>
                        </a:spcBef>
                        <a:spcAft>
                          <a:spcPct val="0"/>
                        </a:spcAft>
                        <a:buClr>
                          <a:schemeClr val="tx2"/>
                        </a:buClr>
                        <a:buSzPct val="75000"/>
                        <a:buFont typeface="Wingdings" pitchFamily="2" charset="2"/>
                        <a:buChar char="n"/>
                        <a:tabLst/>
                      </a:pPr>
                      <a:r>
                        <a:rPr kumimoji="0" lang="es-EC"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Internet (a corto plazo).</a:t>
                      </a:r>
                    </a:p>
                    <a:p>
                      <a:pPr marL="0" marR="0" lvl="0" indent="0" algn="just" defTabSz="914400" rtl="0" eaLnBrk="1" fontAlgn="base" latinLnBrk="0" hangingPunct="1">
                        <a:lnSpc>
                          <a:spcPct val="100000"/>
                        </a:lnSpc>
                        <a:spcBef>
                          <a:spcPct val="20000"/>
                        </a:spcBef>
                        <a:spcAft>
                          <a:spcPct val="0"/>
                        </a:spcAft>
                        <a:buClr>
                          <a:schemeClr val="tx2"/>
                        </a:buClr>
                        <a:buSzPct val="75000"/>
                        <a:buFont typeface="Wingdings" pitchFamily="2" charset="2"/>
                        <a:buChar char="n"/>
                        <a:tabLst/>
                      </a:pPr>
                      <a:r>
                        <a:rPr kumimoji="0" lang="es-EC"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Bajas en la comisión recibida.</a:t>
                      </a:r>
                      <a:endParaRPr kumimoji="0" lang="es-ES"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s-MX" sz="4000"/>
              <a:t>ESTIMACIÓN DE LA DEMANDA</a:t>
            </a:r>
            <a:endParaRPr lang="es-ES" sz="4000"/>
          </a:p>
        </p:txBody>
      </p:sp>
      <p:graphicFrame>
        <p:nvGraphicFramePr>
          <p:cNvPr id="46086" name="Object 6"/>
          <p:cNvGraphicFramePr>
            <a:graphicFrameLocks noChangeAspect="1"/>
          </p:cNvGraphicFramePr>
          <p:nvPr/>
        </p:nvGraphicFramePr>
        <p:xfrm>
          <a:off x="1143000" y="1697038"/>
          <a:ext cx="6610350" cy="550862"/>
        </p:xfrm>
        <a:graphic>
          <a:graphicData uri="http://schemas.openxmlformats.org/presentationml/2006/ole">
            <p:oleObj spid="_x0000_s46086" name="Hoja de cálculo" r:id="rId3" imgW="6420307" imgH="571805" progId="Excel.Sheet.8">
              <p:embed/>
            </p:oleObj>
          </a:graphicData>
        </a:graphic>
      </p:graphicFrame>
      <p:graphicFrame>
        <p:nvGraphicFramePr>
          <p:cNvPr id="46087" name="Object 7"/>
          <p:cNvGraphicFramePr>
            <a:graphicFrameLocks noChangeAspect="1"/>
          </p:cNvGraphicFramePr>
          <p:nvPr/>
        </p:nvGraphicFramePr>
        <p:xfrm>
          <a:off x="3124200" y="2514600"/>
          <a:ext cx="2957513" cy="1951038"/>
        </p:xfrm>
        <a:graphic>
          <a:graphicData uri="http://schemas.openxmlformats.org/presentationml/2006/ole">
            <p:oleObj spid="_x0000_s46087" name="Hoja de cálculo" r:id="rId4" imgW="3486607" imgH="2172005" progId="Excel.Sheet.8">
              <p:embed/>
            </p:oleObj>
          </a:graphicData>
        </a:graphic>
      </p:graphicFrame>
      <p:graphicFrame>
        <p:nvGraphicFramePr>
          <p:cNvPr id="46088" name="Object 8"/>
          <p:cNvGraphicFramePr>
            <a:graphicFrameLocks noChangeAspect="1"/>
          </p:cNvGraphicFramePr>
          <p:nvPr/>
        </p:nvGraphicFramePr>
        <p:xfrm>
          <a:off x="685800" y="4876800"/>
          <a:ext cx="8077200" cy="779463"/>
        </p:xfrm>
        <a:graphic>
          <a:graphicData uri="http://schemas.openxmlformats.org/presentationml/2006/ole">
            <p:oleObj spid="_x0000_s46088" name="Hoja de cálculo" r:id="rId5" imgW="9268054" imgH="809854" progId="Excel.Sheet.8">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838200" y="4191000"/>
            <a:ext cx="7772400" cy="1143000"/>
          </a:xfrm>
        </p:spPr>
        <p:txBody>
          <a:bodyPr/>
          <a:lstStyle/>
          <a:p>
            <a:r>
              <a:rPr lang="es-MX"/>
              <a:t>VALORACIÓN FINANCIERA</a:t>
            </a:r>
            <a:endParaRPr lang="es-ES"/>
          </a:p>
        </p:txBody>
      </p:sp>
      <p:pic>
        <p:nvPicPr>
          <p:cNvPr id="71684" name="Picture 4" descr="C:\Archivos de programa\Archivos comunes\Microsoft Shared\Clipart\cagcat50\BD04972_.WMF"/>
          <p:cNvPicPr>
            <a:picLocks noChangeAspect="1" noChangeArrowheads="1"/>
          </p:cNvPicPr>
          <p:nvPr/>
        </p:nvPicPr>
        <p:blipFill>
          <a:blip r:embed="rId2"/>
          <a:srcRect/>
          <a:stretch>
            <a:fillRect/>
          </a:stretch>
        </p:blipFill>
        <p:spPr bwMode="auto">
          <a:xfrm>
            <a:off x="3505200" y="1905000"/>
            <a:ext cx="2224088" cy="166687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s-MX" sz="4000"/>
              <a:t>VALORACIÓN FINANCIERA CONTIVIAJES CÍA. LTDA.</a:t>
            </a:r>
            <a:endParaRPr lang="es-ES" sz="4000"/>
          </a:p>
        </p:txBody>
      </p:sp>
      <p:sp>
        <p:nvSpPr>
          <p:cNvPr id="47112" name="Rectangle 8"/>
          <p:cNvSpPr>
            <a:spLocks noGrp="1" noChangeArrowheads="1"/>
          </p:cNvSpPr>
          <p:nvPr>
            <p:ph type="body" idx="1"/>
          </p:nvPr>
        </p:nvSpPr>
        <p:spPr>
          <a:xfrm>
            <a:off x="685800" y="2133600"/>
            <a:ext cx="7772400" cy="2133600"/>
          </a:xfrm>
        </p:spPr>
        <p:txBody>
          <a:bodyPr/>
          <a:lstStyle/>
          <a:p>
            <a:r>
              <a:rPr lang="es-MX" sz="1800"/>
              <a:t>Boom migratorio en el año 2000.</a:t>
            </a:r>
          </a:p>
          <a:p>
            <a:r>
              <a:rPr lang="es-MX" sz="1800"/>
              <a:t>Creación de mas de 1500 agencias en condiciones no adecuadas a partir del año 2000.</a:t>
            </a:r>
          </a:p>
          <a:p>
            <a:r>
              <a:rPr lang="es-MX" sz="1800"/>
              <a:t>Apertura de la Sucursal en Galerías Colón en el año 2001. </a:t>
            </a:r>
          </a:p>
          <a:p>
            <a:r>
              <a:rPr lang="es-MX" sz="1800"/>
              <a:t>En el 2001 el pago del reporte del BSP pasa de quincenal a semanal.</a:t>
            </a:r>
          </a:p>
          <a:p>
            <a:r>
              <a:rPr lang="es-MX" sz="1800"/>
              <a:t>Adquisición de las oficinas donde funciona la matriz en el año 2002.</a:t>
            </a:r>
          </a:p>
        </p:txBody>
      </p:sp>
      <p:sp>
        <p:nvSpPr>
          <p:cNvPr id="47107" name="Text Box 3"/>
          <p:cNvSpPr txBox="1">
            <a:spLocks noChangeArrowheads="1"/>
          </p:cNvSpPr>
          <p:nvPr/>
        </p:nvSpPr>
        <p:spPr bwMode="auto">
          <a:xfrm>
            <a:off x="533400" y="1524000"/>
            <a:ext cx="4800600" cy="366713"/>
          </a:xfrm>
          <a:prstGeom prst="rect">
            <a:avLst/>
          </a:prstGeom>
          <a:noFill/>
          <a:ln w="12700" cap="sq">
            <a:noFill/>
            <a:miter lim="800000"/>
            <a:headEnd type="none" w="sm" len="sm"/>
            <a:tailEnd type="none" w="sm" len="sm"/>
          </a:ln>
          <a:effectLst/>
        </p:spPr>
        <p:txBody>
          <a:bodyPr>
            <a:spAutoFit/>
          </a:bodyPr>
          <a:lstStyle/>
          <a:p>
            <a:pPr>
              <a:spcBef>
                <a:spcPct val="50000"/>
              </a:spcBef>
            </a:pPr>
            <a:r>
              <a:rPr lang="es-MX" sz="1800" b="1" u="sng"/>
              <a:t>Análisis de Estados Financieros:</a:t>
            </a:r>
            <a:endParaRPr lang="es-ES" sz="1800" b="1" u="sng"/>
          </a:p>
        </p:txBody>
      </p:sp>
      <p:sp>
        <p:nvSpPr>
          <p:cNvPr id="47111" name="Rectangle 7"/>
          <p:cNvSpPr>
            <a:spLocks noChangeArrowheads="1"/>
          </p:cNvSpPr>
          <p:nvPr/>
        </p:nvSpPr>
        <p:spPr bwMode="auto">
          <a:xfrm>
            <a:off x="2914650" y="2466975"/>
            <a:ext cx="9144000" cy="0"/>
          </a:xfrm>
          <a:prstGeom prst="rect">
            <a:avLst/>
          </a:prstGeom>
          <a:noFill/>
          <a:ln w="12700" cap="sq">
            <a:noFill/>
            <a:miter lim="800000"/>
            <a:headEnd type="none" w="sm" len="sm"/>
            <a:tailEnd type="none" w="sm" len="sm"/>
          </a:ln>
          <a:effectLst/>
        </p:spPr>
        <p:txBody>
          <a:bodyPr>
            <a:spAutoFit/>
          </a:bodyPr>
          <a:lstStyle/>
          <a:p>
            <a:endParaRPr lang="es-ES"/>
          </a:p>
        </p:txBody>
      </p:sp>
      <p:sp>
        <p:nvSpPr>
          <p:cNvPr id="47114" name="Rectangle 10"/>
          <p:cNvSpPr>
            <a:spLocks noChangeArrowheads="1"/>
          </p:cNvSpPr>
          <p:nvPr/>
        </p:nvSpPr>
        <p:spPr bwMode="auto">
          <a:xfrm>
            <a:off x="2971800" y="2362200"/>
            <a:ext cx="9144000" cy="0"/>
          </a:xfrm>
          <a:prstGeom prst="rect">
            <a:avLst/>
          </a:prstGeom>
          <a:noFill/>
          <a:ln w="12700" cap="sq">
            <a:noFill/>
            <a:miter lim="800000"/>
            <a:headEnd type="none" w="sm" len="sm"/>
            <a:tailEnd type="none" w="sm" len="sm"/>
          </a:ln>
          <a:effectLst/>
        </p:spPr>
        <p:txBody>
          <a:bodyPr>
            <a:spAutoFit/>
          </a:bodyPr>
          <a:lstStyle/>
          <a:p>
            <a:endParaRPr lang="es-ES"/>
          </a:p>
        </p:txBody>
      </p:sp>
      <p:graphicFrame>
        <p:nvGraphicFramePr>
          <p:cNvPr id="47113" name="Object 9"/>
          <p:cNvGraphicFramePr>
            <a:graphicFrameLocks noChangeAspect="1"/>
          </p:cNvGraphicFramePr>
          <p:nvPr/>
        </p:nvGraphicFramePr>
        <p:xfrm>
          <a:off x="838200" y="4343400"/>
          <a:ext cx="3429000" cy="2286000"/>
        </p:xfrm>
        <a:graphic>
          <a:graphicData uri="http://schemas.openxmlformats.org/presentationml/2006/ole">
            <p:oleObj spid="_x0000_s47113" r:id="rId3" imgW="3200400" imgH="2133600" progId="Excel.Chart.8">
              <p:embed/>
            </p:oleObj>
          </a:graphicData>
        </a:graphic>
      </p:graphicFrame>
      <p:sp>
        <p:nvSpPr>
          <p:cNvPr id="47116" name="Rectangle 12"/>
          <p:cNvSpPr>
            <a:spLocks noChangeArrowheads="1"/>
          </p:cNvSpPr>
          <p:nvPr/>
        </p:nvSpPr>
        <p:spPr bwMode="auto">
          <a:xfrm>
            <a:off x="2971800" y="2443163"/>
            <a:ext cx="9144000" cy="0"/>
          </a:xfrm>
          <a:prstGeom prst="rect">
            <a:avLst/>
          </a:prstGeom>
          <a:noFill/>
          <a:ln w="12700" cap="sq">
            <a:noFill/>
            <a:miter lim="800000"/>
            <a:headEnd type="none" w="sm" len="sm"/>
            <a:tailEnd type="none" w="sm" len="sm"/>
          </a:ln>
          <a:effectLst/>
        </p:spPr>
        <p:txBody>
          <a:bodyPr>
            <a:spAutoFit/>
          </a:bodyPr>
          <a:lstStyle/>
          <a:p>
            <a:endParaRPr lang="es-ES"/>
          </a:p>
        </p:txBody>
      </p:sp>
      <p:sp>
        <p:nvSpPr>
          <p:cNvPr id="47118" name="Rectangle 14"/>
          <p:cNvSpPr>
            <a:spLocks noChangeArrowheads="1"/>
          </p:cNvSpPr>
          <p:nvPr/>
        </p:nvSpPr>
        <p:spPr bwMode="auto">
          <a:xfrm>
            <a:off x="2971800" y="2376488"/>
            <a:ext cx="9144000" cy="0"/>
          </a:xfrm>
          <a:prstGeom prst="rect">
            <a:avLst/>
          </a:prstGeom>
          <a:noFill/>
          <a:ln w="12700" cap="sq">
            <a:noFill/>
            <a:miter lim="800000"/>
            <a:headEnd type="none" w="sm" len="sm"/>
            <a:tailEnd type="none" w="sm" len="sm"/>
          </a:ln>
          <a:effectLst/>
        </p:spPr>
        <p:txBody>
          <a:bodyPr>
            <a:spAutoFit/>
          </a:bodyPr>
          <a:lstStyle/>
          <a:p>
            <a:endParaRPr lang="es-ES"/>
          </a:p>
        </p:txBody>
      </p:sp>
      <p:graphicFrame>
        <p:nvGraphicFramePr>
          <p:cNvPr id="47117" name="Object 13"/>
          <p:cNvGraphicFramePr>
            <a:graphicFrameLocks noChangeAspect="1"/>
          </p:cNvGraphicFramePr>
          <p:nvPr/>
        </p:nvGraphicFramePr>
        <p:xfrm>
          <a:off x="4800600" y="4343400"/>
          <a:ext cx="3505200" cy="2305050"/>
        </p:xfrm>
        <a:graphic>
          <a:graphicData uri="http://schemas.openxmlformats.org/presentationml/2006/ole">
            <p:oleObj spid="_x0000_s47117" r:id="rId4" imgW="3200400" imgH="2105025" progId="Excel.Chart.8">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s-MX" sz="4000"/>
              <a:t>VALORACIÓN FINANCIERA CONTIVIAJES CÍA. LTDA.</a:t>
            </a:r>
            <a:endParaRPr lang="es-ES" sz="4000"/>
          </a:p>
        </p:txBody>
      </p:sp>
      <p:sp>
        <p:nvSpPr>
          <p:cNvPr id="75779" name="Rectangle 3"/>
          <p:cNvSpPr>
            <a:spLocks noGrp="1" noChangeArrowheads="1"/>
          </p:cNvSpPr>
          <p:nvPr>
            <p:ph type="body" idx="1"/>
          </p:nvPr>
        </p:nvSpPr>
        <p:spPr>
          <a:xfrm>
            <a:off x="762000" y="4419600"/>
            <a:ext cx="7772400" cy="2133600"/>
          </a:xfrm>
        </p:spPr>
        <p:txBody>
          <a:bodyPr/>
          <a:lstStyle/>
          <a:p>
            <a:r>
              <a:rPr lang="es-MX" sz="1800"/>
              <a:t>La Utilidad Neta se ve afectada por la disminución de la cuota de mercado en el año 2001, y el aumento de los gastos administrativos.</a:t>
            </a:r>
          </a:p>
          <a:p>
            <a:r>
              <a:rPr lang="es-MX" sz="1800"/>
              <a:t>En los Activos, el año 2001 se ve afectado por la disminución de la Cuenta Caja-Bancos.</a:t>
            </a:r>
          </a:p>
          <a:p>
            <a:r>
              <a:rPr lang="es-MX" sz="1800"/>
              <a:t>Los pasivos se ven afectados prmordialmente por el cambio en el plazo de pago de BSP en el 2001 y la adquisición del edificio en el 2002.</a:t>
            </a:r>
          </a:p>
          <a:p>
            <a:pPr>
              <a:buFont typeface="Wingdings" pitchFamily="2" charset="2"/>
              <a:buNone/>
            </a:pPr>
            <a:endParaRPr lang="es-MX" sz="1800"/>
          </a:p>
        </p:txBody>
      </p:sp>
      <p:sp>
        <p:nvSpPr>
          <p:cNvPr id="75780" name="Text Box 4"/>
          <p:cNvSpPr txBox="1">
            <a:spLocks noChangeArrowheads="1"/>
          </p:cNvSpPr>
          <p:nvPr/>
        </p:nvSpPr>
        <p:spPr bwMode="auto">
          <a:xfrm>
            <a:off x="533400" y="1524000"/>
            <a:ext cx="4800600" cy="366713"/>
          </a:xfrm>
          <a:prstGeom prst="rect">
            <a:avLst/>
          </a:prstGeom>
          <a:noFill/>
          <a:ln w="12700" cap="sq">
            <a:noFill/>
            <a:miter lim="800000"/>
            <a:headEnd type="none" w="sm" len="sm"/>
            <a:tailEnd type="none" w="sm" len="sm"/>
          </a:ln>
          <a:effectLst/>
        </p:spPr>
        <p:txBody>
          <a:bodyPr>
            <a:spAutoFit/>
          </a:bodyPr>
          <a:lstStyle/>
          <a:p>
            <a:pPr>
              <a:spcBef>
                <a:spcPct val="50000"/>
              </a:spcBef>
            </a:pPr>
            <a:r>
              <a:rPr lang="es-MX" sz="1800" b="1" u="sng"/>
              <a:t>Análisis de Estados Financieros:</a:t>
            </a:r>
            <a:endParaRPr lang="es-ES" sz="1800" b="1" u="sng"/>
          </a:p>
        </p:txBody>
      </p:sp>
      <p:sp>
        <p:nvSpPr>
          <p:cNvPr id="75781" name="Rectangle 5"/>
          <p:cNvSpPr>
            <a:spLocks noChangeArrowheads="1"/>
          </p:cNvSpPr>
          <p:nvPr/>
        </p:nvSpPr>
        <p:spPr bwMode="auto">
          <a:xfrm>
            <a:off x="2914650" y="2466975"/>
            <a:ext cx="9144000" cy="0"/>
          </a:xfrm>
          <a:prstGeom prst="rect">
            <a:avLst/>
          </a:prstGeom>
          <a:noFill/>
          <a:ln w="12700" cap="sq">
            <a:noFill/>
            <a:miter lim="800000"/>
            <a:headEnd type="none" w="sm" len="sm"/>
            <a:tailEnd type="none" w="sm" len="sm"/>
          </a:ln>
          <a:effectLst/>
        </p:spPr>
        <p:txBody>
          <a:bodyPr>
            <a:spAutoFit/>
          </a:bodyPr>
          <a:lstStyle/>
          <a:p>
            <a:endParaRPr lang="es-ES"/>
          </a:p>
        </p:txBody>
      </p:sp>
      <p:sp>
        <p:nvSpPr>
          <p:cNvPr id="75782" name="Rectangle 6"/>
          <p:cNvSpPr>
            <a:spLocks noChangeArrowheads="1"/>
          </p:cNvSpPr>
          <p:nvPr/>
        </p:nvSpPr>
        <p:spPr bwMode="auto">
          <a:xfrm>
            <a:off x="2971800" y="2362200"/>
            <a:ext cx="9144000" cy="0"/>
          </a:xfrm>
          <a:prstGeom prst="rect">
            <a:avLst/>
          </a:prstGeom>
          <a:noFill/>
          <a:ln w="12700" cap="sq">
            <a:noFill/>
            <a:miter lim="800000"/>
            <a:headEnd type="none" w="sm" len="sm"/>
            <a:tailEnd type="none" w="sm" len="sm"/>
          </a:ln>
          <a:effectLst/>
        </p:spPr>
        <p:txBody>
          <a:bodyPr>
            <a:spAutoFit/>
          </a:bodyPr>
          <a:lstStyle/>
          <a:p>
            <a:endParaRPr lang="es-ES"/>
          </a:p>
        </p:txBody>
      </p:sp>
      <p:sp>
        <p:nvSpPr>
          <p:cNvPr id="75784" name="Rectangle 8"/>
          <p:cNvSpPr>
            <a:spLocks noChangeArrowheads="1"/>
          </p:cNvSpPr>
          <p:nvPr/>
        </p:nvSpPr>
        <p:spPr bwMode="auto">
          <a:xfrm>
            <a:off x="2971800" y="2443163"/>
            <a:ext cx="9144000" cy="0"/>
          </a:xfrm>
          <a:prstGeom prst="rect">
            <a:avLst/>
          </a:prstGeom>
          <a:noFill/>
          <a:ln w="12700" cap="sq">
            <a:noFill/>
            <a:miter lim="800000"/>
            <a:headEnd type="none" w="sm" len="sm"/>
            <a:tailEnd type="none" w="sm" len="sm"/>
          </a:ln>
          <a:effectLst/>
        </p:spPr>
        <p:txBody>
          <a:bodyPr>
            <a:spAutoFit/>
          </a:bodyPr>
          <a:lstStyle/>
          <a:p>
            <a:endParaRPr lang="es-ES"/>
          </a:p>
        </p:txBody>
      </p:sp>
      <p:graphicFrame>
        <p:nvGraphicFramePr>
          <p:cNvPr id="75786" name="Object 10"/>
          <p:cNvGraphicFramePr>
            <a:graphicFrameLocks noChangeAspect="1"/>
          </p:cNvGraphicFramePr>
          <p:nvPr/>
        </p:nvGraphicFramePr>
        <p:xfrm>
          <a:off x="838200" y="1981200"/>
          <a:ext cx="3581400" cy="2227263"/>
        </p:xfrm>
        <a:graphic>
          <a:graphicData uri="http://schemas.openxmlformats.org/presentationml/2006/ole">
            <p:oleObj spid="_x0000_s75786" r:id="rId3" imgW="3200400" imgH="1971675" progId="Excel.Chart.8">
              <p:embed/>
            </p:oleObj>
          </a:graphicData>
        </a:graphic>
      </p:graphicFrame>
      <p:sp>
        <p:nvSpPr>
          <p:cNvPr id="75788" name="Rectangle 12"/>
          <p:cNvSpPr>
            <a:spLocks noChangeArrowheads="1"/>
          </p:cNvSpPr>
          <p:nvPr/>
        </p:nvSpPr>
        <p:spPr bwMode="auto">
          <a:xfrm>
            <a:off x="2971800" y="2457450"/>
            <a:ext cx="9144000" cy="0"/>
          </a:xfrm>
          <a:prstGeom prst="rect">
            <a:avLst/>
          </a:prstGeom>
          <a:noFill/>
          <a:ln w="12700" cap="sq">
            <a:noFill/>
            <a:miter lim="800000"/>
            <a:headEnd type="none" w="sm" len="sm"/>
            <a:tailEnd type="none" w="sm" len="sm"/>
          </a:ln>
          <a:effectLst/>
        </p:spPr>
        <p:txBody>
          <a:bodyPr>
            <a:spAutoFit/>
          </a:bodyPr>
          <a:lstStyle/>
          <a:p>
            <a:endParaRPr lang="es-ES"/>
          </a:p>
        </p:txBody>
      </p:sp>
      <p:graphicFrame>
        <p:nvGraphicFramePr>
          <p:cNvPr id="75787" name="Object 11"/>
          <p:cNvGraphicFramePr>
            <a:graphicFrameLocks noChangeAspect="1"/>
          </p:cNvGraphicFramePr>
          <p:nvPr/>
        </p:nvGraphicFramePr>
        <p:xfrm>
          <a:off x="4572000" y="1981200"/>
          <a:ext cx="3657600" cy="2173288"/>
        </p:xfrm>
        <a:graphic>
          <a:graphicData uri="http://schemas.openxmlformats.org/presentationml/2006/ole">
            <p:oleObj spid="_x0000_s75787" r:id="rId4" imgW="3200400" imgH="1943100" progId="Excel.Chart.8">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s-MX" sz="4000"/>
              <a:t>VALORACIÓN FINANCIERA CONTIVIAJES CÍA LTDA.</a:t>
            </a:r>
            <a:endParaRPr lang="es-ES" sz="4000"/>
          </a:p>
        </p:txBody>
      </p:sp>
      <p:sp>
        <p:nvSpPr>
          <p:cNvPr id="50182" name="Text Box 6"/>
          <p:cNvSpPr txBox="1">
            <a:spLocks noChangeArrowheads="1"/>
          </p:cNvSpPr>
          <p:nvPr/>
        </p:nvSpPr>
        <p:spPr bwMode="auto">
          <a:xfrm>
            <a:off x="381000" y="1524000"/>
            <a:ext cx="4343400" cy="366713"/>
          </a:xfrm>
          <a:prstGeom prst="rect">
            <a:avLst/>
          </a:prstGeom>
          <a:noFill/>
          <a:ln w="12700" cap="sq">
            <a:noFill/>
            <a:miter lim="800000"/>
            <a:headEnd type="none" w="sm" len="sm"/>
            <a:tailEnd type="none" w="sm" len="sm"/>
          </a:ln>
          <a:effectLst/>
        </p:spPr>
        <p:txBody>
          <a:bodyPr>
            <a:spAutoFit/>
          </a:bodyPr>
          <a:lstStyle/>
          <a:p>
            <a:pPr>
              <a:spcBef>
                <a:spcPct val="50000"/>
              </a:spcBef>
            </a:pPr>
            <a:r>
              <a:rPr lang="es-MX" sz="1800" b="1" u="sng"/>
              <a:t>Análisis de Ratios Financieros</a:t>
            </a:r>
            <a:endParaRPr lang="es-ES" sz="1800" b="1" u="sng"/>
          </a:p>
        </p:txBody>
      </p:sp>
      <p:graphicFrame>
        <p:nvGraphicFramePr>
          <p:cNvPr id="50243" name="Object 67"/>
          <p:cNvGraphicFramePr>
            <a:graphicFrameLocks noChangeAspect="1"/>
          </p:cNvGraphicFramePr>
          <p:nvPr/>
        </p:nvGraphicFramePr>
        <p:xfrm>
          <a:off x="1219200" y="2133600"/>
          <a:ext cx="6324600" cy="592138"/>
        </p:xfrm>
        <a:graphic>
          <a:graphicData uri="http://schemas.openxmlformats.org/presentationml/2006/ole">
            <p:oleObj spid="_x0000_s50243" name="Hoja de cálculo" r:id="rId3" imgW="4991405" imgH="466954" progId="Excel.Sheet.8">
              <p:embed/>
            </p:oleObj>
          </a:graphicData>
        </a:graphic>
      </p:graphicFrame>
      <p:sp>
        <p:nvSpPr>
          <p:cNvPr id="50246" name="Text Box 70"/>
          <p:cNvSpPr txBox="1">
            <a:spLocks noChangeArrowheads="1"/>
          </p:cNvSpPr>
          <p:nvPr/>
        </p:nvSpPr>
        <p:spPr bwMode="auto">
          <a:xfrm>
            <a:off x="533400" y="2819400"/>
            <a:ext cx="8077200" cy="457200"/>
          </a:xfrm>
          <a:prstGeom prst="rect">
            <a:avLst/>
          </a:prstGeom>
          <a:noFill/>
          <a:ln w="12700" cap="sq">
            <a:noFill/>
            <a:miter lim="800000"/>
            <a:headEnd type="none" w="sm" len="sm"/>
            <a:tailEnd type="none" w="sm" len="sm"/>
          </a:ln>
          <a:effectLst/>
        </p:spPr>
        <p:txBody>
          <a:bodyPr>
            <a:spAutoFit/>
          </a:bodyPr>
          <a:lstStyle/>
          <a:p>
            <a:pPr>
              <a:spcBef>
                <a:spcPct val="50000"/>
              </a:spcBef>
              <a:buFontTx/>
              <a:buChar char="•"/>
            </a:pPr>
            <a:r>
              <a:rPr lang="es-MX"/>
              <a:t> </a:t>
            </a:r>
            <a:r>
              <a:rPr lang="es-MX" sz="1800"/>
              <a:t>Deudas impagas y ventas a credito reducen la liquidez en los años 2000 y 2002</a:t>
            </a:r>
            <a:endParaRPr lang="es-ES" sz="1800"/>
          </a:p>
        </p:txBody>
      </p:sp>
      <p:sp>
        <p:nvSpPr>
          <p:cNvPr id="50249" name="Text Box 73"/>
          <p:cNvSpPr txBox="1">
            <a:spLocks noChangeArrowheads="1"/>
          </p:cNvSpPr>
          <p:nvPr/>
        </p:nvSpPr>
        <p:spPr bwMode="auto">
          <a:xfrm>
            <a:off x="762000" y="4495800"/>
            <a:ext cx="7315200" cy="2106613"/>
          </a:xfrm>
          <a:prstGeom prst="rect">
            <a:avLst/>
          </a:prstGeom>
          <a:noFill/>
          <a:ln w="12700" cap="sq">
            <a:noFill/>
            <a:miter lim="800000"/>
            <a:headEnd type="none" w="sm" len="sm"/>
            <a:tailEnd type="none" w="sm" len="sm"/>
          </a:ln>
          <a:effectLst/>
        </p:spPr>
        <p:txBody>
          <a:bodyPr>
            <a:spAutoFit/>
          </a:bodyPr>
          <a:lstStyle/>
          <a:p>
            <a:pPr>
              <a:spcBef>
                <a:spcPct val="50000"/>
              </a:spcBef>
              <a:buFontTx/>
              <a:buChar char="•"/>
            </a:pPr>
            <a:r>
              <a:rPr lang="es-MX"/>
              <a:t> </a:t>
            </a:r>
            <a:r>
              <a:rPr lang="es-MX" sz="1800"/>
              <a:t>La agencia no posee capital contable neto sufuciente para respaldar los pasivos y activos fijos existentes</a:t>
            </a:r>
          </a:p>
          <a:p>
            <a:pPr>
              <a:spcBef>
                <a:spcPct val="50000"/>
              </a:spcBef>
              <a:buFontTx/>
              <a:buChar char="•"/>
            </a:pPr>
            <a:r>
              <a:rPr lang="es-MX" sz="1800"/>
              <a:t> La capacidad de la agencia de responder a sus deudas con el total de sus activos se mantiene en promedio en 50%</a:t>
            </a:r>
          </a:p>
          <a:p>
            <a:pPr>
              <a:spcBef>
                <a:spcPct val="50000"/>
              </a:spcBef>
              <a:buFontTx/>
              <a:buChar char="•"/>
            </a:pPr>
            <a:r>
              <a:rPr lang="es-MX" sz="1800"/>
              <a:t>  El apalancamiento del activo dentro de la agencia supera el 100% de respaldo del total del patrimonio neto</a:t>
            </a:r>
            <a:endParaRPr lang="es-ES" sz="1800"/>
          </a:p>
        </p:txBody>
      </p:sp>
      <p:graphicFrame>
        <p:nvGraphicFramePr>
          <p:cNvPr id="50250" name="Object 74"/>
          <p:cNvGraphicFramePr>
            <a:graphicFrameLocks noChangeAspect="1"/>
          </p:cNvGraphicFramePr>
          <p:nvPr/>
        </p:nvGraphicFramePr>
        <p:xfrm>
          <a:off x="1219200" y="3352800"/>
          <a:ext cx="6324600" cy="979488"/>
        </p:xfrm>
        <a:graphic>
          <a:graphicData uri="http://schemas.openxmlformats.org/presentationml/2006/ole">
            <p:oleObj spid="_x0000_s50250" name="Hoja de cálculo" r:id="rId4" imgW="4991405" imgH="771754" progId="Excel.Sheet.8">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s-MX" sz="4000"/>
              <a:t>VALORACIÓN FINANCIERA CONTIVIAJES CÍA LTDA.</a:t>
            </a:r>
            <a:endParaRPr lang="es-ES" sz="4000"/>
          </a:p>
        </p:txBody>
      </p:sp>
      <p:sp>
        <p:nvSpPr>
          <p:cNvPr id="77827" name="Text Box 3"/>
          <p:cNvSpPr txBox="1">
            <a:spLocks noChangeArrowheads="1"/>
          </p:cNvSpPr>
          <p:nvPr/>
        </p:nvSpPr>
        <p:spPr bwMode="auto">
          <a:xfrm>
            <a:off x="381000" y="1676400"/>
            <a:ext cx="4343400" cy="366713"/>
          </a:xfrm>
          <a:prstGeom prst="rect">
            <a:avLst/>
          </a:prstGeom>
          <a:noFill/>
          <a:ln w="12700" cap="sq">
            <a:noFill/>
            <a:miter lim="800000"/>
            <a:headEnd type="none" w="sm" len="sm"/>
            <a:tailEnd type="none" w="sm" len="sm"/>
          </a:ln>
          <a:effectLst/>
        </p:spPr>
        <p:txBody>
          <a:bodyPr>
            <a:spAutoFit/>
          </a:bodyPr>
          <a:lstStyle/>
          <a:p>
            <a:pPr>
              <a:spcBef>
                <a:spcPct val="50000"/>
              </a:spcBef>
            </a:pPr>
            <a:r>
              <a:rPr lang="es-MX" sz="1800" b="1" u="sng"/>
              <a:t>Análisis de Ratios Financieros</a:t>
            </a:r>
            <a:endParaRPr lang="es-ES" sz="1800" b="1" u="sng"/>
          </a:p>
        </p:txBody>
      </p:sp>
      <p:graphicFrame>
        <p:nvGraphicFramePr>
          <p:cNvPr id="77828" name="Object 4"/>
          <p:cNvGraphicFramePr>
            <a:graphicFrameLocks noChangeAspect="1"/>
          </p:cNvGraphicFramePr>
          <p:nvPr/>
        </p:nvGraphicFramePr>
        <p:xfrm>
          <a:off x="1447800" y="2438400"/>
          <a:ext cx="5943600" cy="1281113"/>
        </p:xfrm>
        <a:graphic>
          <a:graphicData uri="http://schemas.openxmlformats.org/presentationml/2006/ole">
            <p:oleObj spid="_x0000_s77828" name="Hoja de cálculo" r:id="rId3" imgW="4991405" imgH="1076554" progId="Excel.Sheet.8">
              <p:embed/>
            </p:oleObj>
          </a:graphicData>
        </a:graphic>
      </p:graphicFrame>
      <p:sp>
        <p:nvSpPr>
          <p:cNvPr id="77829" name="Text Box 5"/>
          <p:cNvSpPr txBox="1">
            <a:spLocks noChangeArrowheads="1"/>
          </p:cNvSpPr>
          <p:nvPr/>
        </p:nvSpPr>
        <p:spPr bwMode="auto">
          <a:xfrm>
            <a:off x="609600" y="4114800"/>
            <a:ext cx="7772400" cy="1741488"/>
          </a:xfrm>
          <a:prstGeom prst="rect">
            <a:avLst/>
          </a:prstGeom>
          <a:noFill/>
          <a:ln w="12700" cap="sq">
            <a:noFill/>
            <a:miter lim="800000"/>
            <a:headEnd type="none" w="sm" len="sm"/>
            <a:tailEnd type="none" w="sm" len="sm"/>
          </a:ln>
          <a:effectLst/>
        </p:spPr>
        <p:txBody>
          <a:bodyPr>
            <a:spAutoFit/>
          </a:bodyPr>
          <a:lstStyle/>
          <a:p>
            <a:pPr>
              <a:spcBef>
                <a:spcPct val="50000"/>
              </a:spcBef>
              <a:buFontTx/>
              <a:buChar char="•"/>
            </a:pPr>
            <a:r>
              <a:rPr lang="es-MX" sz="1800"/>
              <a:t> El margen bruto refleja la comisión obtenida por la agencia de alrededor del 8%.</a:t>
            </a:r>
          </a:p>
          <a:p>
            <a:pPr>
              <a:spcBef>
                <a:spcPct val="50000"/>
              </a:spcBef>
              <a:buFontTx/>
              <a:buChar char="•"/>
            </a:pPr>
            <a:r>
              <a:rPr lang="es-MX" sz="1800"/>
              <a:t>  El margen operacional considera los gastos operacionales por lo que es menor al margen bruto.</a:t>
            </a:r>
          </a:p>
          <a:p>
            <a:pPr>
              <a:spcBef>
                <a:spcPct val="50000"/>
              </a:spcBef>
              <a:buFontTx/>
              <a:buChar char="•"/>
            </a:pPr>
            <a:r>
              <a:rPr lang="es-MX" sz="1800"/>
              <a:t>  La disminución del Margen Neto en el año 2001 se debe a la baja de la comisión y al aumento de los gastos administrativos.</a:t>
            </a:r>
            <a:endParaRPr lang="es-ES"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s-MX" sz="4000"/>
              <a:t>SUPUESTOS BASICOS</a:t>
            </a:r>
            <a:endParaRPr lang="es-ES" sz="4000"/>
          </a:p>
        </p:txBody>
      </p:sp>
      <p:sp>
        <p:nvSpPr>
          <p:cNvPr id="78851" name="Rectangle 3"/>
          <p:cNvSpPr>
            <a:spLocks noGrp="1" noChangeArrowheads="1"/>
          </p:cNvSpPr>
          <p:nvPr>
            <p:ph type="body" idx="1"/>
          </p:nvPr>
        </p:nvSpPr>
        <p:spPr>
          <a:xfrm>
            <a:off x="609600" y="1905000"/>
            <a:ext cx="7772400" cy="4114800"/>
          </a:xfrm>
        </p:spPr>
        <p:txBody>
          <a:bodyPr/>
          <a:lstStyle/>
          <a:p>
            <a:r>
              <a:rPr lang="es-MX" sz="2000"/>
              <a:t>Comisión por boletos aéreos 8%</a:t>
            </a:r>
          </a:p>
          <a:p>
            <a:r>
              <a:rPr lang="es-MX" sz="2000"/>
              <a:t>Caja – Bancos aumenta en 10% </a:t>
            </a:r>
          </a:p>
          <a:p>
            <a:r>
              <a:rPr lang="es-MX" sz="2000"/>
              <a:t>Cuentas por cobrar ajustado a la inflación</a:t>
            </a:r>
          </a:p>
          <a:p>
            <a:r>
              <a:rPr lang="es-MX" sz="2000"/>
              <a:t>Instalaciones, sucursal y revalorización de activos fijos ajustados a la inflación </a:t>
            </a:r>
          </a:p>
          <a:p>
            <a:r>
              <a:rPr lang="es-MX" sz="2000"/>
              <a:t>Cuentas por pagar y proveedores sucursal Colón ajuste de inflación.</a:t>
            </a:r>
          </a:p>
          <a:p>
            <a:r>
              <a:rPr lang="es-MX" sz="2000"/>
              <a:t>Proveedores matriz aumenta 1% más la inflación.</a:t>
            </a:r>
          </a:p>
          <a:p>
            <a:r>
              <a:rPr lang="es-MX" sz="2000"/>
              <a:t>Socios se mantiene constante.</a:t>
            </a:r>
          </a:p>
          <a:p>
            <a:r>
              <a:rPr lang="es-MX" sz="2000"/>
              <a:t>Patrimonio permanece constante</a:t>
            </a:r>
          </a:p>
          <a:p>
            <a:r>
              <a:rPr lang="es-MX" sz="2000"/>
              <a:t>Arriendos 20%</a:t>
            </a:r>
          </a:p>
          <a:p>
            <a:r>
              <a:rPr lang="es-MX" sz="2000"/>
              <a:t>Gastos ajustados a la inflación</a:t>
            </a:r>
            <a:endParaRPr lang="es-ES"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s-MX" sz="4000"/>
              <a:t>VALORACIÓN FINANCIERA CONTIVIAJES CÍA LTDA.</a:t>
            </a:r>
            <a:endParaRPr lang="es-ES" sz="4000"/>
          </a:p>
        </p:txBody>
      </p:sp>
      <p:sp>
        <p:nvSpPr>
          <p:cNvPr id="51203" name="Text Box 3"/>
          <p:cNvSpPr txBox="1">
            <a:spLocks noChangeArrowheads="1"/>
          </p:cNvSpPr>
          <p:nvPr/>
        </p:nvSpPr>
        <p:spPr bwMode="auto">
          <a:xfrm>
            <a:off x="381000" y="1676400"/>
            <a:ext cx="8382000" cy="4725988"/>
          </a:xfrm>
          <a:prstGeom prst="rect">
            <a:avLst/>
          </a:prstGeom>
          <a:noFill/>
          <a:ln w="12700" cap="sq">
            <a:noFill/>
            <a:miter lim="800000"/>
            <a:headEnd type="none" w="sm" len="sm"/>
            <a:tailEnd type="none" w="sm" len="sm"/>
          </a:ln>
          <a:effectLst/>
        </p:spPr>
        <p:txBody>
          <a:bodyPr>
            <a:spAutoFit/>
          </a:bodyPr>
          <a:lstStyle/>
          <a:p>
            <a:pPr>
              <a:spcBef>
                <a:spcPct val="50000"/>
              </a:spcBef>
            </a:pPr>
            <a:r>
              <a:rPr lang="es-MX" sz="1800" b="1" u="sng"/>
              <a:t>Determinación de la Tasa de Descuento</a:t>
            </a:r>
          </a:p>
          <a:p>
            <a:pPr>
              <a:spcBef>
                <a:spcPct val="50000"/>
              </a:spcBef>
            </a:pPr>
            <a:endParaRPr lang="es-MX" sz="800" b="1" u="sng"/>
          </a:p>
          <a:p>
            <a:pPr lvl="1" algn="just">
              <a:spcBef>
                <a:spcPct val="50000"/>
              </a:spcBef>
              <a:buFontTx/>
              <a:buChar char="•"/>
            </a:pPr>
            <a:r>
              <a:rPr lang="es-EC" sz="1800">
                <a:cs typeface="Times New Roman" pitchFamily="18" charset="0"/>
              </a:rPr>
              <a:t>  </a:t>
            </a:r>
            <a:r>
              <a:rPr lang="es-EC" sz="1800" u="sng">
                <a:cs typeface="Times New Roman" pitchFamily="18" charset="0"/>
              </a:rPr>
              <a:t>Costo de Capital Promedio Ponderado (WACC)</a:t>
            </a:r>
            <a:r>
              <a:rPr lang="es-EC" sz="1800">
                <a:cs typeface="Times New Roman" pitchFamily="18" charset="0"/>
              </a:rPr>
              <a:t> </a:t>
            </a:r>
          </a:p>
          <a:p>
            <a:pPr lvl="1" algn="just">
              <a:spcBef>
                <a:spcPct val="50000"/>
              </a:spcBef>
            </a:pPr>
            <a:r>
              <a:rPr lang="en-US" sz="1800">
                <a:cs typeface="Times New Roman" pitchFamily="18" charset="0"/>
              </a:rPr>
              <a:t>	WACC= </a:t>
            </a:r>
            <a:r>
              <a:rPr lang="en-US" sz="1800" u="sng">
                <a:cs typeface="Times New Roman" pitchFamily="18" charset="0"/>
              </a:rPr>
              <a:t>EKe + DKd (1-T)</a:t>
            </a:r>
            <a:endParaRPr lang="es-MX" sz="1800">
              <a:cs typeface="Times New Roman" pitchFamily="18" charset="0"/>
            </a:endParaRPr>
          </a:p>
          <a:p>
            <a:pPr lvl="1" algn="just">
              <a:lnSpc>
                <a:spcPct val="50000"/>
              </a:lnSpc>
              <a:spcBef>
                <a:spcPct val="50000"/>
              </a:spcBef>
            </a:pPr>
            <a:r>
              <a:rPr lang="en-US" sz="1800">
                <a:cs typeface="Times New Roman" pitchFamily="18" charset="0"/>
              </a:rPr>
              <a:t>                          E+D</a:t>
            </a:r>
            <a:endParaRPr lang="es-MX" sz="1800">
              <a:cs typeface="Times New Roman" pitchFamily="18" charset="0"/>
            </a:endParaRPr>
          </a:p>
          <a:p>
            <a:pPr lvl="1" algn="just">
              <a:spcBef>
                <a:spcPct val="50000"/>
              </a:spcBef>
            </a:pPr>
            <a:r>
              <a:rPr lang="en-US" sz="1800">
                <a:cs typeface="Times New Roman" pitchFamily="18" charset="0"/>
              </a:rPr>
              <a:t> </a:t>
            </a:r>
            <a:r>
              <a:rPr lang="es-EC" sz="1800">
                <a:cs typeface="Times New Roman" pitchFamily="18" charset="0"/>
              </a:rPr>
              <a:t>Siendo: D=valor de mercado de la deuda.</a:t>
            </a:r>
            <a:endParaRPr lang="es-MX" sz="1800">
              <a:cs typeface="Times New Roman" pitchFamily="18" charset="0"/>
            </a:endParaRPr>
          </a:p>
          <a:p>
            <a:pPr lvl="1" algn="just">
              <a:spcBef>
                <a:spcPct val="50000"/>
              </a:spcBef>
            </a:pPr>
            <a:r>
              <a:rPr lang="es-EC" sz="1800">
                <a:cs typeface="Times New Roman" pitchFamily="18" charset="0"/>
              </a:rPr>
              <a:t>              E= valor de mercado de las acciones</a:t>
            </a:r>
            <a:endParaRPr lang="es-MX" sz="1800">
              <a:cs typeface="Times New Roman" pitchFamily="18" charset="0"/>
            </a:endParaRPr>
          </a:p>
          <a:p>
            <a:pPr lvl="1" algn="just">
              <a:spcBef>
                <a:spcPct val="50000"/>
              </a:spcBef>
            </a:pPr>
            <a:r>
              <a:rPr lang="es-EC" sz="1800">
                <a:cs typeface="Times New Roman" pitchFamily="18" charset="0"/>
              </a:rPr>
              <a:t>              Kd= coste de la deuda antes de impuestos= rentabilidad exigida a la deuda.</a:t>
            </a:r>
            <a:endParaRPr lang="es-MX" sz="1800">
              <a:cs typeface="Times New Roman" pitchFamily="18" charset="0"/>
            </a:endParaRPr>
          </a:p>
          <a:p>
            <a:pPr lvl="1" algn="just">
              <a:spcBef>
                <a:spcPct val="50000"/>
              </a:spcBef>
            </a:pPr>
            <a:r>
              <a:rPr lang="es-EC" sz="1800">
                <a:cs typeface="Times New Roman" pitchFamily="18" charset="0"/>
              </a:rPr>
              <a:t>              T= tasa de impositiva </a:t>
            </a:r>
          </a:p>
          <a:p>
            <a:pPr lvl="1" algn="just">
              <a:spcBef>
                <a:spcPct val="50000"/>
              </a:spcBef>
            </a:pPr>
            <a:r>
              <a:rPr lang="es-EC" sz="1800">
                <a:cs typeface="Times New Roman" pitchFamily="18" charset="0"/>
              </a:rPr>
              <a:t>	     Ke= rentabilidad exigida a las acciones, que refleja el riesgo de las mismas.</a:t>
            </a:r>
          </a:p>
          <a:p>
            <a:pPr lvl="1" algn="just">
              <a:spcBef>
                <a:spcPct val="50000"/>
              </a:spcBef>
            </a:pPr>
            <a:endParaRPr lang="es-MX" sz="800">
              <a:cs typeface="Times New Roman" pitchFamily="18" charset="0"/>
            </a:endParaRPr>
          </a:p>
          <a:p>
            <a:pPr lvl="1" algn="just">
              <a:spcBef>
                <a:spcPct val="50000"/>
              </a:spcBef>
              <a:buFontTx/>
              <a:buChar char="•"/>
            </a:pPr>
            <a:r>
              <a:rPr lang="es-EC" sz="1800">
                <a:cs typeface="Times New Roman" pitchFamily="18" charset="0"/>
              </a:rPr>
              <a:t>  </a:t>
            </a:r>
            <a:r>
              <a:rPr lang="es-EC" sz="1800" u="sng">
                <a:cs typeface="Times New Roman" pitchFamily="18" charset="0"/>
              </a:rPr>
              <a:t>Modelo de Equilibrio de Activos Financieros (CAPM)</a:t>
            </a:r>
          </a:p>
          <a:p>
            <a:pPr lvl="1">
              <a:spcBef>
                <a:spcPct val="50000"/>
              </a:spcBef>
            </a:pPr>
            <a:r>
              <a:rPr lang="en-US" sz="1800">
                <a:cs typeface="Times New Roman" pitchFamily="18" charset="0"/>
              </a:rPr>
              <a:t>	Ke= Rf + </a:t>
            </a:r>
            <a:r>
              <a:rPr lang="es-EC" sz="1800">
                <a:cs typeface="Times New Roman" pitchFamily="18" charset="0"/>
                <a:sym typeface="Symbol" pitchFamily="18" charset="2"/>
              </a:rPr>
              <a:t></a:t>
            </a:r>
            <a:r>
              <a:rPr lang="en-US" sz="1800">
                <a:cs typeface="Times New Roman" pitchFamily="18" charset="0"/>
              </a:rPr>
              <a:t> (Rm-Rf)</a:t>
            </a:r>
            <a:endParaRPr lang="es-ES" sz="1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s-MX" sz="4000"/>
              <a:t>CÁLCULO DEL CAPM</a:t>
            </a:r>
            <a:endParaRPr lang="es-ES" sz="4000"/>
          </a:p>
        </p:txBody>
      </p:sp>
      <p:sp>
        <p:nvSpPr>
          <p:cNvPr id="52227" name="Text Box 3"/>
          <p:cNvSpPr txBox="1">
            <a:spLocks noChangeArrowheads="1"/>
          </p:cNvSpPr>
          <p:nvPr/>
        </p:nvSpPr>
        <p:spPr bwMode="auto">
          <a:xfrm>
            <a:off x="304800" y="1447800"/>
            <a:ext cx="8534400" cy="4768850"/>
          </a:xfrm>
          <a:prstGeom prst="rect">
            <a:avLst/>
          </a:prstGeom>
          <a:noFill/>
          <a:ln w="12700" cap="sq">
            <a:noFill/>
            <a:miter lim="800000"/>
            <a:headEnd type="none" w="sm" len="sm"/>
            <a:tailEnd type="none" w="sm" len="sm"/>
          </a:ln>
          <a:effectLst/>
        </p:spPr>
        <p:txBody>
          <a:bodyPr>
            <a:spAutoFit/>
          </a:bodyPr>
          <a:lstStyle/>
          <a:p>
            <a:pPr lvl="1" algn="ctr">
              <a:spcBef>
                <a:spcPct val="50000"/>
              </a:spcBef>
            </a:pPr>
            <a:r>
              <a:rPr lang="en-US" sz="1800" b="1">
                <a:cs typeface="Times New Roman" pitchFamily="18" charset="0"/>
              </a:rPr>
              <a:t>Ke= Rf + </a:t>
            </a:r>
            <a:r>
              <a:rPr lang="es-EC" sz="1800" b="1">
                <a:cs typeface="Times New Roman" pitchFamily="18" charset="0"/>
                <a:sym typeface="Symbol" pitchFamily="18" charset="2"/>
              </a:rPr>
              <a:t></a:t>
            </a:r>
            <a:r>
              <a:rPr lang="en-US" sz="1800" b="1">
                <a:cs typeface="Times New Roman" pitchFamily="18" charset="0"/>
              </a:rPr>
              <a:t> (Rm-Rf)+Riesgo país de Ecuador</a:t>
            </a:r>
          </a:p>
          <a:p>
            <a:pPr lvl="1" algn="ctr">
              <a:spcBef>
                <a:spcPct val="50000"/>
              </a:spcBef>
            </a:pPr>
            <a:endParaRPr lang="en-US" sz="1800" b="1">
              <a:cs typeface="Times New Roman" pitchFamily="18" charset="0"/>
            </a:endParaRPr>
          </a:p>
          <a:p>
            <a:pPr algn="just">
              <a:spcBef>
                <a:spcPct val="50000"/>
              </a:spcBef>
              <a:buFontTx/>
              <a:buChar char="•"/>
            </a:pPr>
            <a:r>
              <a:rPr lang="es-EC" sz="1800">
                <a:cs typeface="Times New Roman" pitchFamily="18" charset="0"/>
              </a:rPr>
              <a:t>  La Rf es 3,04% tomada de la página de la Reserva Federal de Estados Unidos, de los bonos del tesoro con vencimiento constante a 5 años (23/01/04).</a:t>
            </a:r>
          </a:p>
          <a:p>
            <a:pPr algn="just">
              <a:spcBef>
                <a:spcPct val="50000"/>
              </a:spcBef>
              <a:buFontTx/>
              <a:buChar char="•"/>
            </a:pPr>
            <a:r>
              <a:rPr lang="es-EC" sz="1800">
                <a:cs typeface="Times New Roman" pitchFamily="18" charset="0"/>
              </a:rPr>
              <a:t>  El cálculo del Beta ponderado se muestra a continuación:</a:t>
            </a:r>
          </a:p>
          <a:p>
            <a:pPr algn="just">
              <a:spcBef>
                <a:spcPct val="50000"/>
              </a:spcBef>
              <a:buFontTx/>
              <a:buChar char="•"/>
            </a:pPr>
            <a:endParaRPr lang="es-EC" sz="1800">
              <a:cs typeface="Times New Roman" pitchFamily="18" charset="0"/>
            </a:endParaRPr>
          </a:p>
          <a:p>
            <a:pPr algn="just">
              <a:spcBef>
                <a:spcPct val="50000"/>
              </a:spcBef>
              <a:buFontTx/>
              <a:buChar char="•"/>
            </a:pPr>
            <a:endParaRPr lang="es-EC" sz="1800">
              <a:cs typeface="Times New Roman" pitchFamily="18" charset="0"/>
            </a:endParaRPr>
          </a:p>
          <a:p>
            <a:pPr algn="just">
              <a:spcBef>
                <a:spcPct val="50000"/>
              </a:spcBef>
              <a:buFontTx/>
              <a:buChar char="•"/>
            </a:pPr>
            <a:endParaRPr lang="es-EC" sz="1800">
              <a:cs typeface="Times New Roman" pitchFamily="18" charset="0"/>
            </a:endParaRPr>
          </a:p>
          <a:p>
            <a:pPr algn="just">
              <a:spcBef>
                <a:spcPct val="50000"/>
              </a:spcBef>
              <a:buFontTx/>
              <a:buChar char="•"/>
            </a:pPr>
            <a:endParaRPr lang="es-EC" sz="1800">
              <a:cs typeface="Times New Roman" pitchFamily="18" charset="0"/>
            </a:endParaRPr>
          </a:p>
          <a:p>
            <a:pPr algn="just">
              <a:spcBef>
                <a:spcPct val="50000"/>
              </a:spcBef>
              <a:buFontTx/>
              <a:buChar char="•"/>
            </a:pPr>
            <a:endParaRPr lang="es-EC" sz="1800">
              <a:cs typeface="Times New Roman" pitchFamily="18" charset="0"/>
            </a:endParaRPr>
          </a:p>
          <a:p>
            <a:pPr algn="just">
              <a:spcBef>
                <a:spcPct val="50000"/>
              </a:spcBef>
              <a:buFontTx/>
              <a:buChar char="•"/>
            </a:pPr>
            <a:endParaRPr lang="es-EC" sz="1800">
              <a:cs typeface="Times New Roman" pitchFamily="18" charset="0"/>
            </a:endParaRPr>
          </a:p>
          <a:p>
            <a:pPr algn="just">
              <a:spcBef>
                <a:spcPct val="50000"/>
              </a:spcBef>
              <a:buFontTx/>
              <a:buChar char="•"/>
            </a:pPr>
            <a:r>
              <a:rPr lang="es-EC" sz="1800">
                <a:cs typeface="Times New Roman" pitchFamily="18" charset="0"/>
              </a:rPr>
              <a:t>  El riesgo país es de 7,05% según datos del Banco Central del Ecuador.</a:t>
            </a:r>
            <a:endParaRPr lang="es-MX" sz="1800">
              <a:cs typeface="Times New Roman" pitchFamily="18" charset="0"/>
            </a:endParaRPr>
          </a:p>
        </p:txBody>
      </p:sp>
      <p:graphicFrame>
        <p:nvGraphicFramePr>
          <p:cNvPr id="52353" name="Object 129"/>
          <p:cNvGraphicFramePr>
            <a:graphicFrameLocks noChangeAspect="1"/>
          </p:cNvGraphicFramePr>
          <p:nvPr/>
        </p:nvGraphicFramePr>
        <p:xfrm>
          <a:off x="1219200" y="3429000"/>
          <a:ext cx="6858000" cy="2373313"/>
        </p:xfrm>
        <a:graphic>
          <a:graphicData uri="http://schemas.openxmlformats.org/presentationml/2006/ole">
            <p:oleObj spid="_x0000_s52353" name="Hoja de cálculo" r:id="rId3" imgW="4734154" imgH="1638605" progId="Excel.Sheet.8">
              <p:embed/>
            </p:oleObj>
          </a:graphicData>
        </a:graphic>
      </p:graphicFrame>
      <p:sp>
        <p:nvSpPr>
          <p:cNvPr id="52354" name="Rectangle 130"/>
          <p:cNvSpPr>
            <a:spLocks noChangeArrowheads="1"/>
          </p:cNvSpPr>
          <p:nvPr/>
        </p:nvSpPr>
        <p:spPr bwMode="auto">
          <a:xfrm>
            <a:off x="2209800" y="1447800"/>
            <a:ext cx="5181600" cy="457200"/>
          </a:xfrm>
          <a:prstGeom prst="rect">
            <a:avLst/>
          </a:prstGeom>
          <a:noFill/>
          <a:ln w="31750" cap="sq">
            <a:solidFill>
              <a:srgbClr val="FFFFFF"/>
            </a:solidFill>
            <a:miter lim="800000"/>
            <a:headEnd type="none" w="sm" len="sm"/>
            <a:tailEnd type="none" w="sm" len="sm"/>
          </a:ln>
          <a:effectLst/>
        </p:spPr>
        <p:txBody>
          <a:bodyPr wrap="none" anchor="ctr"/>
          <a:lstStyle/>
          <a:p>
            <a:endParaRPr lang="es-E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533400" y="1981200"/>
            <a:ext cx="7924800" cy="3581400"/>
          </a:xfrm>
          <a:effectLst>
            <a:outerShdw dist="35921" dir="2700000" algn="ctr" rotWithShape="0">
              <a:srgbClr val="808080"/>
            </a:outerShdw>
          </a:effectLst>
        </p:spPr>
        <p:txBody>
          <a:bodyPr/>
          <a:lstStyle/>
          <a:p>
            <a:r>
              <a:rPr lang="es-MX" sz="4000"/>
              <a:t>“VALORACIÓN FINANCIERA DE UNA AGENCIA DE VIAJES REPRESENTATIVA DEL MERCADO Y PROYECTO DE CREACIÓN DE UNA NUEVA SUCURSAL”</a:t>
            </a:r>
            <a:endParaRPr lang="es-ES" sz="4000"/>
          </a:p>
        </p:txBody>
      </p:sp>
      <p:sp>
        <p:nvSpPr>
          <p:cNvPr id="29699" name="Rectangle 3"/>
          <p:cNvSpPr>
            <a:spLocks noGrp="1" noChangeArrowheads="1"/>
          </p:cNvSpPr>
          <p:nvPr>
            <p:ph type="subTitle" idx="1"/>
          </p:nvPr>
        </p:nvSpPr>
        <p:spPr>
          <a:xfrm>
            <a:off x="3505200" y="5943600"/>
            <a:ext cx="1905000" cy="457200"/>
          </a:xfrm>
          <a:effectLst>
            <a:outerShdw dist="35921" dir="2700000" algn="ctr" rotWithShape="0">
              <a:srgbClr val="808080"/>
            </a:outerShdw>
          </a:effectLst>
        </p:spPr>
        <p:txBody>
          <a:bodyPr/>
          <a:lstStyle/>
          <a:p>
            <a:r>
              <a:rPr lang="es-MX">
                <a:solidFill>
                  <a:schemeClr val="tx2"/>
                </a:solidFill>
              </a:rPr>
              <a:t>Año 2004</a:t>
            </a:r>
            <a:endParaRPr lang="es-ES">
              <a:solidFill>
                <a:schemeClr val="tx2"/>
              </a:solidFill>
            </a:endParaRPr>
          </a:p>
        </p:txBody>
      </p:sp>
      <p:pic>
        <p:nvPicPr>
          <p:cNvPr id="29702" name="Picture 6" descr="C:\Documents and Settings\Alice Vera\Mis documentos\Mis imágenes\iche.gif"/>
          <p:cNvPicPr>
            <a:picLocks noChangeAspect="1" noChangeArrowheads="1"/>
          </p:cNvPicPr>
          <p:nvPr/>
        </p:nvPicPr>
        <p:blipFill>
          <a:blip r:embed="rId2"/>
          <a:srcRect/>
          <a:stretch>
            <a:fillRect/>
          </a:stretch>
        </p:blipFill>
        <p:spPr bwMode="auto">
          <a:xfrm>
            <a:off x="3429000" y="381000"/>
            <a:ext cx="1981200" cy="13208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s-MX" sz="4000"/>
              <a:t>CÁLCULO DEL CAPM</a:t>
            </a:r>
            <a:endParaRPr lang="es-ES" sz="4000"/>
          </a:p>
        </p:txBody>
      </p:sp>
      <p:sp>
        <p:nvSpPr>
          <p:cNvPr id="53251" name="Rectangle 3"/>
          <p:cNvSpPr>
            <a:spLocks noGrp="1" noChangeArrowheads="1"/>
          </p:cNvSpPr>
          <p:nvPr>
            <p:ph type="body" idx="1"/>
          </p:nvPr>
        </p:nvSpPr>
        <p:spPr>
          <a:xfrm>
            <a:off x="685800" y="1905000"/>
            <a:ext cx="7772400" cy="4454525"/>
          </a:xfrm>
        </p:spPr>
        <p:txBody>
          <a:bodyPr/>
          <a:lstStyle/>
          <a:p>
            <a:r>
              <a:rPr lang="es-MX" sz="1800"/>
              <a:t>La tasa de rendimiento del mercado Rm se obtiene :</a:t>
            </a:r>
          </a:p>
          <a:p>
            <a:endParaRPr lang="es-MX" sz="1800"/>
          </a:p>
          <a:p>
            <a:endParaRPr lang="es-MX" sz="1800"/>
          </a:p>
          <a:p>
            <a:endParaRPr lang="es-MX" sz="1800"/>
          </a:p>
          <a:p>
            <a:endParaRPr lang="es-MX" sz="1800"/>
          </a:p>
          <a:p>
            <a:endParaRPr lang="es-MX" sz="1800"/>
          </a:p>
          <a:p>
            <a:endParaRPr lang="es-MX" sz="1800"/>
          </a:p>
          <a:p>
            <a:pPr algn="just"/>
            <a:r>
              <a:rPr lang="es-EC" sz="1800">
                <a:cs typeface="Times New Roman" pitchFamily="18" charset="0"/>
              </a:rPr>
              <a:t>La tasa de rentabilidad exigida por los accionistas, basada en los parámetros ya estimados, es de:</a:t>
            </a:r>
            <a:endParaRPr lang="es-MX" sz="1800">
              <a:cs typeface="Times New Roman" pitchFamily="18" charset="0"/>
            </a:endParaRPr>
          </a:p>
          <a:p>
            <a:pPr algn="ctr">
              <a:buFont typeface="Wingdings" pitchFamily="2" charset="2"/>
              <a:buNone/>
            </a:pPr>
            <a:r>
              <a:rPr lang="es-EC" sz="1800">
                <a:cs typeface="Times New Roman" pitchFamily="18" charset="0"/>
              </a:rPr>
              <a:t>Ke= 3,04 + 1,541(6,4-3,04) + 7,05</a:t>
            </a:r>
            <a:endParaRPr lang="es-MX" sz="1800">
              <a:cs typeface="Times New Roman" pitchFamily="18" charset="0"/>
            </a:endParaRPr>
          </a:p>
          <a:p>
            <a:pPr algn="ctr">
              <a:buFont typeface="Wingdings" pitchFamily="2" charset="2"/>
              <a:buNone/>
            </a:pPr>
            <a:r>
              <a:rPr lang="es-EC" sz="1800">
                <a:cs typeface="Times New Roman" pitchFamily="18" charset="0"/>
              </a:rPr>
              <a:t>Ke= 15,27</a:t>
            </a:r>
          </a:p>
          <a:p>
            <a:pPr algn="ctr">
              <a:buFont typeface="Wingdings" pitchFamily="2" charset="2"/>
              <a:buNone/>
            </a:pPr>
            <a:endParaRPr lang="es-MX" sz="1800">
              <a:cs typeface="Times New Roman" pitchFamily="18" charset="0"/>
            </a:endParaRPr>
          </a:p>
          <a:p>
            <a:endParaRPr lang="es-ES" sz="1800"/>
          </a:p>
        </p:txBody>
      </p:sp>
      <p:graphicFrame>
        <p:nvGraphicFramePr>
          <p:cNvPr id="53252" name="Object 4"/>
          <p:cNvGraphicFramePr>
            <a:graphicFrameLocks noChangeAspect="1"/>
          </p:cNvGraphicFramePr>
          <p:nvPr/>
        </p:nvGraphicFramePr>
        <p:xfrm>
          <a:off x="1219200" y="2582863"/>
          <a:ext cx="7315200" cy="1227137"/>
        </p:xfrm>
        <a:graphic>
          <a:graphicData uri="http://schemas.openxmlformats.org/presentationml/2006/ole">
            <p:oleObj spid="_x0000_s53252" name="Hoja de cálculo" r:id="rId3" imgW="5058156" imgH="847954" progId="Excel.Sheet.8">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s-MX" sz="4000"/>
              <a:t>FLUJO DE CAJA LIBRE</a:t>
            </a:r>
            <a:endParaRPr lang="es-ES" sz="4000"/>
          </a:p>
        </p:txBody>
      </p:sp>
      <p:graphicFrame>
        <p:nvGraphicFramePr>
          <p:cNvPr id="54276" name="Object 4"/>
          <p:cNvGraphicFramePr>
            <a:graphicFrameLocks noChangeAspect="1"/>
          </p:cNvGraphicFramePr>
          <p:nvPr/>
        </p:nvGraphicFramePr>
        <p:xfrm>
          <a:off x="228600" y="1752600"/>
          <a:ext cx="8658225" cy="2619375"/>
        </p:xfrm>
        <a:graphic>
          <a:graphicData uri="http://schemas.openxmlformats.org/presentationml/2006/ole">
            <p:oleObj spid="_x0000_s54276" name="Hoja de cálculo" r:id="rId3" imgW="9382354" imgH="2676754" progId="Excel.Sheet.8">
              <p:embed/>
            </p:oleObj>
          </a:graphicData>
        </a:graphic>
      </p:graphicFrame>
      <p:sp>
        <p:nvSpPr>
          <p:cNvPr id="54277" name="Text Box 5"/>
          <p:cNvSpPr txBox="1">
            <a:spLocks noChangeArrowheads="1"/>
          </p:cNvSpPr>
          <p:nvPr/>
        </p:nvSpPr>
        <p:spPr bwMode="auto">
          <a:xfrm>
            <a:off x="228600" y="4876800"/>
            <a:ext cx="8686800" cy="1603375"/>
          </a:xfrm>
          <a:prstGeom prst="rect">
            <a:avLst/>
          </a:prstGeom>
          <a:noFill/>
          <a:ln w="12700" cap="sq">
            <a:noFill/>
            <a:miter lim="800000"/>
            <a:headEnd type="none" w="sm" len="sm"/>
            <a:tailEnd type="none" w="sm" len="sm"/>
          </a:ln>
          <a:effectLst/>
        </p:spPr>
        <p:txBody>
          <a:bodyPr>
            <a:spAutoFit/>
          </a:bodyPr>
          <a:lstStyle/>
          <a:p>
            <a:pPr algn="just">
              <a:spcBef>
                <a:spcPct val="50000"/>
              </a:spcBef>
              <a:buFontTx/>
              <a:buChar char="•"/>
            </a:pPr>
            <a:r>
              <a:rPr lang="es-EC" sz="1800">
                <a:cs typeface="Times New Roman" pitchFamily="18" charset="0"/>
              </a:rPr>
              <a:t>  La obtención del free cash flow supone prescindir de la financiación de las operaciones, para centrarse en el rendimiento económico de los activos de la empresa después de impuestos, visto desde una perspectiva de una empresa en marcha, teniendo en cuenta en cada período las inversiones necesarias para la continuidad del negocio.</a:t>
            </a:r>
            <a:endParaRPr lang="es-MX" sz="1800">
              <a:cs typeface="Times New Roman" pitchFamily="18" charset="0"/>
            </a:endParaRPr>
          </a:p>
          <a:p>
            <a:pPr>
              <a:spcBef>
                <a:spcPct val="50000"/>
              </a:spcBef>
              <a:buFontTx/>
              <a:buChar char="•"/>
            </a:pPr>
            <a:endParaRPr lang="es-ES" sz="1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s-MX" sz="4000"/>
              <a:t>VALOR ACTUAL NETO</a:t>
            </a:r>
            <a:endParaRPr lang="es-ES" sz="4000"/>
          </a:p>
        </p:txBody>
      </p:sp>
      <p:sp>
        <p:nvSpPr>
          <p:cNvPr id="56323" name="Rectangle 3"/>
          <p:cNvSpPr>
            <a:spLocks noGrp="1" noChangeArrowheads="1"/>
          </p:cNvSpPr>
          <p:nvPr>
            <p:ph type="body" idx="1"/>
          </p:nvPr>
        </p:nvSpPr>
        <p:spPr/>
        <p:txBody>
          <a:bodyPr/>
          <a:lstStyle/>
          <a:p>
            <a:pPr algn="just"/>
            <a:r>
              <a:rPr lang="es-EC" sz="1800">
                <a:cs typeface="Times New Roman" pitchFamily="18" charset="0"/>
              </a:rPr>
              <a:t>Utilizando la tasa de descuento obtenida de 15,27%, el valor económico financiero de Contiviajes es igual a 1´818.756,17, es decir un VAN positivo para una empresa ya puesta en marcha sobre la actividad del negocio, considerando que no hay ingresos por venta de activos. </a:t>
            </a:r>
            <a:endParaRPr lang="es-ES" sz="1800"/>
          </a:p>
        </p:txBody>
      </p:sp>
      <p:graphicFrame>
        <p:nvGraphicFramePr>
          <p:cNvPr id="56324" name="Object 4"/>
          <p:cNvGraphicFramePr>
            <a:graphicFrameLocks noChangeAspect="1"/>
          </p:cNvGraphicFramePr>
          <p:nvPr/>
        </p:nvGraphicFramePr>
        <p:xfrm>
          <a:off x="3048000" y="3009900"/>
          <a:ext cx="3128963" cy="1482725"/>
        </p:xfrm>
        <a:graphic>
          <a:graphicData uri="http://schemas.openxmlformats.org/presentationml/2006/ole">
            <p:oleObj spid="_x0000_s56324" name="Hoja de cálculo" r:id="rId3" imgW="2752954" imgH="1305154" progId="Excel.Sheet.8">
              <p:embed/>
            </p:oleObj>
          </a:graphicData>
        </a:graphic>
      </p:graphicFrame>
      <p:graphicFrame>
        <p:nvGraphicFramePr>
          <p:cNvPr id="56325" name="Object 5"/>
          <p:cNvGraphicFramePr>
            <a:graphicFrameLocks noChangeAspect="1"/>
          </p:cNvGraphicFramePr>
          <p:nvPr/>
        </p:nvGraphicFramePr>
        <p:xfrm>
          <a:off x="2590800" y="4686300"/>
          <a:ext cx="3943350" cy="1943100"/>
        </p:xfrm>
        <a:graphic>
          <a:graphicData uri="http://schemas.openxmlformats.org/presentationml/2006/ole">
            <p:oleObj spid="_x0000_s56325" name="Gráfico" r:id="rId4" imgW="3943807" imgH="1943405" progId="Excel.Chart.8">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838200" y="3886200"/>
            <a:ext cx="7772400" cy="1143000"/>
          </a:xfrm>
        </p:spPr>
        <p:txBody>
          <a:bodyPr/>
          <a:lstStyle/>
          <a:p>
            <a:r>
              <a:rPr lang="es-MX"/>
              <a:t>NUEVA SUCURSAL</a:t>
            </a:r>
            <a:endParaRPr lang="es-ES"/>
          </a:p>
        </p:txBody>
      </p:sp>
      <p:pic>
        <p:nvPicPr>
          <p:cNvPr id="72708" name="Picture 4" descr="C:\Archivos de programa\Archivos comunes\Microsoft Shared\Clipart\cagcat50\SO01038_.wmf"/>
          <p:cNvPicPr>
            <a:picLocks noChangeAspect="1" noChangeArrowheads="1"/>
          </p:cNvPicPr>
          <p:nvPr/>
        </p:nvPicPr>
        <p:blipFill>
          <a:blip r:embed="rId2"/>
          <a:srcRect/>
          <a:stretch>
            <a:fillRect/>
          </a:stretch>
        </p:blipFill>
        <p:spPr bwMode="auto">
          <a:xfrm>
            <a:off x="6553200" y="914400"/>
            <a:ext cx="1620838" cy="1630363"/>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28600"/>
            <a:ext cx="8001000" cy="1219200"/>
          </a:xfrm>
        </p:spPr>
        <p:txBody>
          <a:bodyPr/>
          <a:lstStyle/>
          <a:p>
            <a:r>
              <a:rPr lang="es-ES" sz="4000" b="1">
                <a:cs typeface="Times New Roman" pitchFamily="18" charset="0"/>
              </a:rPr>
              <a:t>EVALUACIÓN FINANCIERA DE LA NUEVA AGENCIA</a:t>
            </a:r>
            <a:endParaRPr lang="es-ES" sz="4000">
              <a:cs typeface="Times New Roman" pitchFamily="18" charset="0"/>
            </a:endParaRPr>
          </a:p>
        </p:txBody>
      </p:sp>
      <p:sp>
        <p:nvSpPr>
          <p:cNvPr id="57347" name="Rectangle 3"/>
          <p:cNvSpPr>
            <a:spLocks noGrp="1" noChangeArrowheads="1"/>
          </p:cNvSpPr>
          <p:nvPr>
            <p:ph type="body" idx="1"/>
          </p:nvPr>
        </p:nvSpPr>
        <p:spPr>
          <a:xfrm>
            <a:off x="685800" y="1905000"/>
            <a:ext cx="7772400" cy="4454525"/>
          </a:xfrm>
        </p:spPr>
        <p:txBody>
          <a:bodyPr/>
          <a:lstStyle/>
          <a:p>
            <a:pPr>
              <a:buFont typeface="Wingdings" pitchFamily="2" charset="2"/>
              <a:buNone/>
            </a:pPr>
            <a:r>
              <a:rPr lang="es-MX" sz="1800" b="1" u="sng"/>
              <a:t>GENERALIDADES:</a:t>
            </a:r>
          </a:p>
          <a:p>
            <a:pPr>
              <a:buFont typeface="Wingdings" pitchFamily="2" charset="2"/>
              <a:buNone/>
            </a:pPr>
            <a:endParaRPr lang="es-MX" sz="1800" b="1" u="sng"/>
          </a:p>
          <a:p>
            <a:r>
              <a:rPr lang="es-MX" sz="1800"/>
              <a:t>Mecanismo de defensa para enfrentar la baja en las comisiones en la venta de boletos aéreos.</a:t>
            </a:r>
          </a:p>
          <a:p>
            <a:endParaRPr lang="es-MX" sz="1800"/>
          </a:p>
          <a:p>
            <a:r>
              <a:rPr lang="es-MX" sz="1800"/>
              <a:t>Incursión al turismo receptivo, campo que se comienza a explotar en nuestro país.</a:t>
            </a:r>
          </a:p>
          <a:p>
            <a:endParaRPr lang="es-MX" sz="1800"/>
          </a:p>
          <a:p>
            <a:r>
              <a:rPr lang="es-MX" sz="1800"/>
              <a:t>Creación de una Sucursal ubicada en Salinas, primer balneario del Ecuador.</a:t>
            </a:r>
          </a:p>
          <a:p>
            <a:endParaRPr lang="es-MX" sz="1800"/>
          </a:p>
          <a:p>
            <a:r>
              <a:rPr lang="es-MX" sz="1800"/>
              <a:t>Principal actividad: Venta de paquetes turísticos que promuevan la Ruta del Sol tanto para turismo de aventura, cultural y rural.</a:t>
            </a:r>
          </a:p>
          <a:p>
            <a:endParaRPr lang="es-ES" sz="1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381000"/>
            <a:ext cx="7772400" cy="1219200"/>
          </a:xfrm>
        </p:spPr>
        <p:txBody>
          <a:bodyPr/>
          <a:lstStyle/>
          <a:p>
            <a:r>
              <a:rPr lang="es-MX" sz="4000"/>
              <a:t>ESTIMACIÓN DE LA DEMANDA OBJETIVA</a:t>
            </a:r>
            <a:endParaRPr lang="es-ES" sz="4000"/>
          </a:p>
        </p:txBody>
      </p:sp>
      <p:graphicFrame>
        <p:nvGraphicFramePr>
          <p:cNvPr id="58371" name="Object 3"/>
          <p:cNvGraphicFramePr>
            <a:graphicFrameLocks noChangeAspect="1"/>
          </p:cNvGraphicFramePr>
          <p:nvPr/>
        </p:nvGraphicFramePr>
        <p:xfrm>
          <a:off x="457200" y="1981200"/>
          <a:ext cx="8153400" cy="3932238"/>
        </p:xfrm>
        <a:graphic>
          <a:graphicData uri="http://schemas.openxmlformats.org/presentationml/2006/ole">
            <p:oleObj spid="_x0000_s58371" name="Hoja de cálculo" r:id="rId3" imgW="7172554" imgH="2800807" progId="Excel.Sheet.8">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s-MX" sz="4000"/>
              <a:t>GASTOS Y COSTOS ESTIMADOS</a:t>
            </a:r>
            <a:endParaRPr lang="es-ES" sz="4000"/>
          </a:p>
        </p:txBody>
      </p:sp>
      <p:grpSp>
        <p:nvGrpSpPr>
          <p:cNvPr id="59479" name="Group 87"/>
          <p:cNvGrpSpPr>
            <a:grpSpLocks/>
          </p:cNvGrpSpPr>
          <p:nvPr/>
        </p:nvGrpSpPr>
        <p:grpSpPr bwMode="auto">
          <a:xfrm>
            <a:off x="381000" y="2743200"/>
            <a:ext cx="2590800" cy="2971800"/>
            <a:chOff x="-3" y="-3"/>
            <a:chExt cx="1702" cy="2021"/>
          </a:xfrm>
        </p:grpSpPr>
        <p:grpSp>
          <p:nvGrpSpPr>
            <p:cNvPr id="59477" name="Group 85"/>
            <p:cNvGrpSpPr>
              <a:grpSpLocks/>
            </p:cNvGrpSpPr>
            <p:nvPr/>
          </p:nvGrpSpPr>
          <p:grpSpPr bwMode="auto">
            <a:xfrm>
              <a:off x="0" y="0"/>
              <a:ext cx="1696" cy="2015"/>
              <a:chOff x="0" y="0"/>
              <a:chExt cx="1696" cy="2015"/>
            </a:xfrm>
          </p:grpSpPr>
          <p:grpSp>
            <p:nvGrpSpPr>
              <p:cNvPr id="59458" name="Group 66"/>
              <p:cNvGrpSpPr>
                <a:grpSpLocks/>
              </p:cNvGrpSpPr>
              <p:nvPr/>
            </p:nvGrpSpPr>
            <p:grpSpPr bwMode="auto">
              <a:xfrm>
                <a:off x="0" y="0"/>
                <a:ext cx="1064" cy="403"/>
                <a:chOff x="0" y="0"/>
                <a:chExt cx="1064" cy="403"/>
              </a:xfrm>
            </p:grpSpPr>
            <p:sp>
              <p:nvSpPr>
                <p:cNvPr id="59447" name="Rectangle 55"/>
                <p:cNvSpPr>
                  <a:spLocks noChangeArrowheads="1"/>
                </p:cNvSpPr>
                <p:nvPr/>
              </p:nvSpPr>
              <p:spPr bwMode="auto">
                <a:xfrm>
                  <a:off x="28" y="0"/>
                  <a:ext cx="1008" cy="403"/>
                </a:xfrm>
                <a:prstGeom prst="rect">
                  <a:avLst/>
                </a:prstGeom>
                <a:noFill/>
                <a:ln w="12700" cap="sq">
                  <a:solidFill>
                    <a:schemeClr val="tx1"/>
                  </a:solidFill>
                  <a:miter lim="800000"/>
                  <a:headEnd type="none" w="sm" len="sm"/>
                  <a:tailEnd type="none" w="sm" len="sm"/>
                </a:ln>
                <a:effectLst/>
              </p:spPr>
              <p:txBody>
                <a:bodyPr anchor="ctr"/>
                <a:lstStyle/>
                <a:p>
                  <a:r>
                    <a:rPr lang="en-US" sz="1400">
                      <a:cs typeface="Times New Roman" pitchFamily="18" charset="0"/>
                    </a:rPr>
                    <a:t>Sueldo Encargado</a:t>
                  </a:r>
                </a:p>
                <a:p>
                  <a:pPr eaLnBrk="0" hangingPunct="0"/>
                  <a:endParaRPr lang="en-US" sz="1400"/>
                </a:p>
              </p:txBody>
            </p:sp>
            <p:sp>
              <p:nvSpPr>
                <p:cNvPr id="59457" name="Rectangle 65"/>
                <p:cNvSpPr>
                  <a:spLocks noChangeArrowheads="1"/>
                </p:cNvSpPr>
                <p:nvPr/>
              </p:nvSpPr>
              <p:spPr bwMode="auto">
                <a:xfrm>
                  <a:off x="0" y="0"/>
                  <a:ext cx="1064" cy="403"/>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460" name="Group 68"/>
              <p:cNvGrpSpPr>
                <a:grpSpLocks/>
              </p:cNvGrpSpPr>
              <p:nvPr/>
            </p:nvGrpSpPr>
            <p:grpSpPr bwMode="auto">
              <a:xfrm>
                <a:off x="1064" y="0"/>
                <a:ext cx="632" cy="403"/>
                <a:chOff x="1064" y="0"/>
                <a:chExt cx="632" cy="403"/>
              </a:xfrm>
            </p:grpSpPr>
            <p:sp>
              <p:nvSpPr>
                <p:cNvPr id="59448" name="Rectangle 56"/>
                <p:cNvSpPr>
                  <a:spLocks noChangeArrowheads="1"/>
                </p:cNvSpPr>
                <p:nvPr/>
              </p:nvSpPr>
              <p:spPr bwMode="auto">
                <a:xfrm>
                  <a:off x="1092" y="0"/>
                  <a:ext cx="576" cy="403"/>
                </a:xfrm>
                <a:prstGeom prst="rect">
                  <a:avLst/>
                </a:prstGeom>
                <a:noFill/>
                <a:ln w="12700" cap="sq">
                  <a:solidFill>
                    <a:schemeClr val="tx1"/>
                  </a:solidFill>
                  <a:miter lim="800000"/>
                  <a:headEnd type="none" w="sm" len="sm"/>
                  <a:tailEnd type="none" w="sm" len="sm"/>
                </a:ln>
                <a:effectLst/>
              </p:spPr>
              <p:txBody>
                <a:bodyPr anchor="ctr"/>
                <a:lstStyle/>
                <a:p>
                  <a:pPr algn="r"/>
                  <a:r>
                    <a:rPr lang="en-US" sz="1400">
                      <a:cs typeface="Times New Roman" pitchFamily="18" charset="0"/>
                    </a:rPr>
                    <a:t>$ 400.00</a:t>
                  </a:r>
                </a:p>
                <a:p>
                  <a:pPr algn="r" eaLnBrk="0" hangingPunct="0"/>
                  <a:endParaRPr lang="en-US" sz="1400"/>
                </a:p>
              </p:txBody>
            </p:sp>
            <p:sp>
              <p:nvSpPr>
                <p:cNvPr id="59459" name="Rectangle 67"/>
                <p:cNvSpPr>
                  <a:spLocks noChangeArrowheads="1"/>
                </p:cNvSpPr>
                <p:nvPr/>
              </p:nvSpPr>
              <p:spPr bwMode="auto">
                <a:xfrm>
                  <a:off x="1064" y="0"/>
                  <a:ext cx="632" cy="403"/>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462" name="Group 70"/>
              <p:cNvGrpSpPr>
                <a:grpSpLocks/>
              </p:cNvGrpSpPr>
              <p:nvPr/>
            </p:nvGrpSpPr>
            <p:grpSpPr bwMode="auto">
              <a:xfrm>
                <a:off x="0" y="403"/>
                <a:ext cx="1064" cy="403"/>
                <a:chOff x="0" y="403"/>
                <a:chExt cx="1064" cy="403"/>
              </a:xfrm>
            </p:grpSpPr>
            <p:sp>
              <p:nvSpPr>
                <p:cNvPr id="59449" name="Rectangle 57"/>
                <p:cNvSpPr>
                  <a:spLocks noChangeArrowheads="1"/>
                </p:cNvSpPr>
                <p:nvPr/>
              </p:nvSpPr>
              <p:spPr bwMode="auto">
                <a:xfrm>
                  <a:off x="28" y="403"/>
                  <a:ext cx="1008" cy="403"/>
                </a:xfrm>
                <a:prstGeom prst="rect">
                  <a:avLst/>
                </a:prstGeom>
                <a:noFill/>
                <a:ln w="12700" cap="sq">
                  <a:solidFill>
                    <a:schemeClr val="tx1"/>
                  </a:solidFill>
                  <a:miter lim="800000"/>
                  <a:headEnd type="none" w="sm" len="sm"/>
                  <a:tailEnd type="none" w="sm" len="sm"/>
                </a:ln>
                <a:effectLst/>
              </p:spPr>
              <p:txBody>
                <a:bodyPr anchor="ctr"/>
                <a:lstStyle/>
                <a:p>
                  <a:r>
                    <a:rPr lang="en-US" sz="1400">
                      <a:cs typeface="Times New Roman" pitchFamily="18" charset="0"/>
                    </a:rPr>
                    <a:t>Sueldos Secretaria</a:t>
                  </a:r>
                </a:p>
                <a:p>
                  <a:pPr eaLnBrk="0" hangingPunct="0"/>
                  <a:endParaRPr lang="en-US" sz="1400"/>
                </a:p>
              </p:txBody>
            </p:sp>
            <p:sp>
              <p:nvSpPr>
                <p:cNvPr id="59461" name="Rectangle 69"/>
                <p:cNvSpPr>
                  <a:spLocks noChangeArrowheads="1"/>
                </p:cNvSpPr>
                <p:nvPr/>
              </p:nvSpPr>
              <p:spPr bwMode="auto">
                <a:xfrm>
                  <a:off x="0" y="403"/>
                  <a:ext cx="1064" cy="403"/>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464" name="Group 72"/>
              <p:cNvGrpSpPr>
                <a:grpSpLocks/>
              </p:cNvGrpSpPr>
              <p:nvPr/>
            </p:nvGrpSpPr>
            <p:grpSpPr bwMode="auto">
              <a:xfrm>
                <a:off x="1064" y="403"/>
                <a:ext cx="632" cy="403"/>
                <a:chOff x="1064" y="403"/>
                <a:chExt cx="632" cy="403"/>
              </a:xfrm>
            </p:grpSpPr>
            <p:sp>
              <p:nvSpPr>
                <p:cNvPr id="59450" name="Rectangle 58"/>
                <p:cNvSpPr>
                  <a:spLocks noChangeArrowheads="1"/>
                </p:cNvSpPr>
                <p:nvPr/>
              </p:nvSpPr>
              <p:spPr bwMode="auto">
                <a:xfrm>
                  <a:off x="1092" y="403"/>
                  <a:ext cx="576" cy="403"/>
                </a:xfrm>
                <a:prstGeom prst="rect">
                  <a:avLst/>
                </a:prstGeom>
                <a:noFill/>
                <a:ln w="12700" cap="sq">
                  <a:solidFill>
                    <a:schemeClr val="tx1"/>
                  </a:solidFill>
                  <a:miter lim="800000"/>
                  <a:headEnd type="none" w="sm" len="sm"/>
                  <a:tailEnd type="none" w="sm" len="sm"/>
                </a:ln>
                <a:effectLst/>
              </p:spPr>
              <p:txBody>
                <a:bodyPr anchor="ctr"/>
                <a:lstStyle/>
                <a:p>
                  <a:pPr algn="r"/>
                  <a:r>
                    <a:rPr lang="en-US" sz="1400">
                      <a:cs typeface="Times New Roman" pitchFamily="18" charset="0"/>
                    </a:rPr>
                    <a:t>$ 250.00</a:t>
                  </a:r>
                </a:p>
                <a:p>
                  <a:pPr algn="r" eaLnBrk="0" hangingPunct="0"/>
                  <a:endParaRPr lang="en-US" sz="1400"/>
                </a:p>
              </p:txBody>
            </p:sp>
            <p:sp>
              <p:nvSpPr>
                <p:cNvPr id="59463" name="Rectangle 71"/>
                <p:cNvSpPr>
                  <a:spLocks noChangeArrowheads="1"/>
                </p:cNvSpPr>
                <p:nvPr/>
              </p:nvSpPr>
              <p:spPr bwMode="auto">
                <a:xfrm>
                  <a:off x="1064" y="403"/>
                  <a:ext cx="632" cy="403"/>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466" name="Group 74"/>
              <p:cNvGrpSpPr>
                <a:grpSpLocks/>
              </p:cNvGrpSpPr>
              <p:nvPr/>
            </p:nvGrpSpPr>
            <p:grpSpPr bwMode="auto">
              <a:xfrm>
                <a:off x="0" y="806"/>
                <a:ext cx="1064" cy="403"/>
                <a:chOff x="0" y="806"/>
                <a:chExt cx="1064" cy="403"/>
              </a:xfrm>
            </p:grpSpPr>
            <p:sp>
              <p:nvSpPr>
                <p:cNvPr id="59451" name="Rectangle 59"/>
                <p:cNvSpPr>
                  <a:spLocks noChangeArrowheads="1"/>
                </p:cNvSpPr>
                <p:nvPr/>
              </p:nvSpPr>
              <p:spPr bwMode="auto">
                <a:xfrm>
                  <a:off x="28" y="806"/>
                  <a:ext cx="1008" cy="403"/>
                </a:xfrm>
                <a:prstGeom prst="rect">
                  <a:avLst/>
                </a:prstGeom>
                <a:noFill/>
                <a:ln w="12700" cap="sq">
                  <a:solidFill>
                    <a:schemeClr val="tx1"/>
                  </a:solidFill>
                  <a:miter lim="800000"/>
                  <a:headEnd type="none" w="sm" len="sm"/>
                  <a:tailEnd type="none" w="sm" len="sm"/>
                </a:ln>
                <a:effectLst/>
              </p:spPr>
              <p:txBody>
                <a:bodyPr anchor="ctr"/>
                <a:lstStyle/>
                <a:p>
                  <a:r>
                    <a:rPr lang="en-US" sz="1400">
                      <a:cs typeface="Times New Roman" pitchFamily="18" charset="0"/>
                    </a:rPr>
                    <a:t>Sueldos Mensajero</a:t>
                  </a:r>
                </a:p>
                <a:p>
                  <a:pPr eaLnBrk="0" hangingPunct="0"/>
                  <a:endParaRPr lang="en-US" sz="1400"/>
                </a:p>
              </p:txBody>
            </p:sp>
            <p:sp>
              <p:nvSpPr>
                <p:cNvPr id="59465" name="Rectangle 73"/>
                <p:cNvSpPr>
                  <a:spLocks noChangeArrowheads="1"/>
                </p:cNvSpPr>
                <p:nvPr/>
              </p:nvSpPr>
              <p:spPr bwMode="auto">
                <a:xfrm>
                  <a:off x="0" y="806"/>
                  <a:ext cx="1064" cy="403"/>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468" name="Group 76"/>
              <p:cNvGrpSpPr>
                <a:grpSpLocks/>
              </p:cNvGrpSpPr>
              <p:nvPr/>
            </p:nvGrpSpPr>
            <p:grpSpPr bwMode="auto">
              <a:xfrm>
                <a:off x="1064" y="806"/>
                <a:ext cx="632" cy="403"/>
                <a:chOff x="1064" y="806"/>
                <a:chExt cx="632" cy="403"/>
              </a:xfrm>
            </p:grpSpPr>
            <p:sp>
              <p:nvSpPr>
                <p:cNvPr id="59452" name="Rectangle 60"/>
                <p:cNvSpPr>
                  <a:spLocks noChangeArrowheads="1"/>
                </p:cNvSpPr>
                <p:nvPr/>
              </p:nvSpPr>
              <p:spPr bwMode="auto">
                <a:xfrm>
                  <a:off x="1092" y="806"/>
                  <a:ext cx="576" cy="403"/>
                </a:xfrm>
                <a:prstGeom prst="rect">
                  <a:avLst/>
                </a:prstGeom>
                <a:noFill/>
                <a:ln w="12700" cap="sq">
                  <a:solidFill>
                    <a:schemeClr val="tx1"/>
                  </a:solidFill>
                  <a:miter lim="800000"/>
                  <a:headEnd type="none" w="sm" len="sm"/>
                  <a:tailEnd type="none" w="sm" len="sm"/>
                </a:ln>
                <a:effectLst/>
              </p:spPr>
              <p:txBody>
                <a:bodyPr anchor="ctr"/>
                <a:lstStyle/>
                <a:p>
                  <a:pPr algn="r"/>
                  <a:r>
                    <a:rPr lang="en-US" sz="1400">
                      <a:cs typeface="Times New Roman" pitchFamily="18" charset="0"/>
                    </a:rPr>
                    <a:t>$ 120.00</a:t>
                  </a:r>
                </a:p>
                <a:p>
                  <a:pPr algn="r" eaLnBrk="0" hangingPunct="0"/>
                  <a:endParaRPr lang="en-US" sz="1400"/>
                </a:p>
              </p:txBody>
            </p:sp>
            <p:sp>
              <p:nvSpPr>
                <p:cNvPr id="59467" name="Rectangle 75"/>
                <p:cNvSpPr>
                  <a:spLocks noChangeArrowheads="1"/>
                </p:cNvSpPr>
                <p:nvPr/>
              </p:nvSpPr>
              <p:spPr bwMode="auto">
                <a:xfrm>
                  <a:off x="1064" y="806"/>
                  <a:ext cx="632" cy="403"/>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470" name="Group 78"/>
              <p:cNvGrpSpPr>
                <a:grpSpLocks/>
              </p:cNvGrpSpPr>
              <p:nvPr/>
            </p:nvGrpSpPr>
            <p:grpSpPr bwMode="auto">
              <a:xfrm>
                <a:off x="0" y="1209"/>
                <a:ext cx="1064" cy="403"/>
                <a:chOff x="0" y="1209"/>
                <a:chExt cx="1064" cy="403"/>
              </a:xfrm>
            </p:grpSpPr>
            <p:sp>
              <p:nvSpPr>
                <p:cNvPr id="59453" name="Rectangle 61"/>
                <p:cNvSpPr>
                  <a:spLocks noChangeArrowheads="1"/>
                </p:cNvSpPr>
                <p:nvPr/>
              </p:nvSpPr>
              <p:spPr bwMode="auto">
                <a:xfrm>
                  <a:off x="28" y="1209"/>
                  <a:ext cx="1008" cy="403"/>
                </a:xfrm>
                <a:prstGeom prst="rect">
                  <a:avLst/>
                </a:prstGeom>
                <a:noFill/>
                <a:ln w="12700" cap="sq">
                  <a:solidFill>
                    <a:schemeClr val="tx1"/>
                  </a:solidFill>
                  <a:miter lim="800000"/>
                  <a:headEnd type="none" w="sm" len="sm"/>
                  <a:tailEnd type="none" w="sm" len="sm"/>
                </a:ln>
                <a:effectLst/>
              </p:spPr>
              <p:txBody>
                <a:bodyPr anchor="ctr"/>
                <a:lstStyle/>
                <a:p>
                  <a:r>
                    <a:rPr lang="en-US" sz="1400">
                      <a:cs typeface="Times New Roman" pitchFamily="18" charset="0"/>
                    </a:rPr>
                    <a:t>Arriendo</a:t>
                  </a:r>
                </a:p>
                <a:p>
                  <a:pPr eaLnBrk="0" hangingPunct="0"/>
                  <a:endParaRPr lang="en-US" sz="1400"/>
                </a:p>
              </p:txBody>
            </p:sp>
            <p:sp>
              <p:nvSpPr>
                <p:cNvPr id="59469" name="Rectangle 77"/>
                <p:cNvSpPr>
                  <a:spLocks noChangeArrowheads="1"/>
                </p:cNvSpPr>
                <p:nvPr/>
              </p:nvSpPr>
              <p:spPr bwMode="auto">
                <a:xfrm>
                  <a:off x="0" y="1209"/>
                  <a:ext cx="1064" cy="403"/>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472" name="Group 80"/>
              <p:cNvGrpSpPr>
                <a:grpSpLocks/>
              </p:cNvGrpSpPr>
              <p:nvPr/>
            </p:nvGrpSpPr>
            <p:grpSpPr bwMode="auto">
              <a:xfrm>
                <a:off x="1064" y="1209"/>
                <a:ext cx="632" cy="403"/>
                <a:chOff x="1064" y="1209"/>
                <a:chExt cx="632" cy="403"/>
              </a:xfrm>
            </p:grpSpPr>
            <p:sp>
              <p:nvSpPr>
                <p:cNvPr id="59454" name="Rectangle 62"/>
                <p:cNvSpPr>
                  <a:spLocks noChangeArrowheads="1"/>
                </p:cNvSpPr>
                <p:nvPr/>
              </p:nvSpPr>
              <p:spPr bwMode="auto">
                <a:xfrm>
                  <a:off x="1092" y="1209"/>
                  <a:ext cx="576" cy="403"/>
                </a:xfrm>
                <a:prstGeom prst="rect">
                  <a:avLst/>
                </a:prstGeom>
                <a:noFill/>
                <a:ln w="12700" cap="sq">
                  <a:solidFill>
                    <a:schemeClr val="tx1"/>
                  </a:solidFill>
                  <a:miter lim="800000"/>
                  <a:headEnd type="none" w="sm" len="sm"/>
                  <a:tailEnd type="none" w="sm" len="sm"/>
                </a:ln>
                <a:effectLst/>
              </p:spPr>
              <p:txBody>
                <a:bodyPr anchor="ctr"/>
                <a:lstStyle/>
                <a:p>
                  <a:pPr algn="r"/>
                  <a:r>
                    <a:rPr lang="en-US" sz="1400">
                      <a:cs typeface="Times New Roman" pitchFamily="18" charset="0"/>
                    </a:rPr>
                    <a:t>$ 150.00</a:t>
                  </a:r>
                </a:p>
                <a:p>
                  <a:pPr algn="r" eaLnBrk="0" hangingPunct="0"/>
                  <a:endParaRPr lang="en-US" sz="1400"/>
                </a:p>
              </p:txBody>
            </p:sp>
            <p:sp>
              <p:nvSpPr>
                <p:cNvPr id="59471" name="Rectangle 79"/>
                <p:cNvSpPr>
                  <a:spLocks noChangeArrowheads="1"/>
                </p:cNvSpPr>
                <p:nvPr/>
              </p:nvSpPr>
              <p:spPr bwMode="auto">
                <a:xfrm>
                  <a:off x="1064" y="1209"/>
                  <a:ext cx="632" cy="403"/>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474" name="Group 82"/>
              <p:cNvGrpSpPr>
                <a:grpSpLocks/>
              </p:cNvGrpSpPr>
              <p:nvPr/>
            </p:nvGrpSpPr>
            <p:grpSpPr bwMode="auto">
              <a:xfrm>
                <a:off x="0" y="1612"/>
                <a:ext cx="1064" cy="403"/>
                <a:chOff x="0" y="1612"/>
                <a:chExt cx="1064" cy="403"/>
              </a:xfrm>
            </p:grpSpPr>
            <p:sp>
              <p:nvSpPr>
                <p:cNvPr id="59455" name="Rectangle 63"/>
                <p:cNvSpPr>
                  <a:spLocks noChangeArrowheads="1"/>
                </p:cNvSpPr>
                <p:nvPr/>
              </p:nvSpPr>
              <p:spPr bwMode="auto">
                <a:xfrm>
                  <a:off x="28" y="1612"/>
                  <a:ext cx="1008" cy="403"/>
                </a:xfrm>
                <a:prstGeom prst="rect">
                  <a:avLst/>
                </a:prstGeom>
                <a:noFill/>
                <a:ln w="12700" cap="sq">
                  <a:solidFill>
                    <a:schemeClr val="tx1"/>
                  </a:solidFill>
                  <a:miter lim="800000"/>
                  <a:headEnd type="none" w="sm" len="sm"/>
                  <a:tailEnd type="none" w="sm" len="sm"/>
                </a:ln>
                <a:effectLst/>
              </p:spPr>
              <p:txBody>
                <a:bodyPr anchor="ctr"/>
                <a:lstStyle/>
                <a:p>
                  <a:r>
                    <a:rPr lang="en-US" sz="1400">
                      <a:cs typeface="Times New Roman" pitchFamily="18" charset="0"/>
                    </a:rPr>
                    <a:t>Agua, Luz y Teléfono</a:t>
                  </a:r>
                </a:p>
                <a:p>
                  <a:pPr eaLnBrk="0" hangingPunct="0"/>
                  <a:endParaRPr lang="en-US" sz="1400"/>
                </a:p>
              </p:txBody>
            </p:sp>
            <p:sp>
              <p:nvSpPr>
                <p:cNvPr id="59473" name="Rectangle 81"/>
                <p:cNvSpPr>
                  <a:spLocks noChangeArrowheads="1"/>
                </p:cNvSpPr>
                <p:nvPr/>
              </p:nvSpPr>
              <p:spPr bwMode="auto">
                <a:xfrm>
                  <a:off x="0" y="1612"/>
                  <a:ext cx="1064" cy="403"/>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476" name="Group 84"/>
              <p:cNvGrpSpPr>
                <a:grpSpLocks/>
              </p:cNvGrpSpPr>
              <p:nvPr/>
            </p:nvGrpSpPr>
            <p:grpSpPr bwMode="auto">
              <a:xfrm>
                <a:off x="1064" y="1612"/>
                <a:ext cx="632" cy="403"/>
                <a:chOff x="1064" y="1612"/>
                <a:chExt cx="632" cy="403"/>
              </a:xfrm>
            </p:grpSpPr>
            <p:sp>
              <p:nvSpPr>
                <p:cNvPr id="59456" name="Rectangle 64"/>
                <p:cNvSpPr>
                  <a:spLocks noChangeArrowheads="1"/>
                </p:cNvSpPr>
                <p:nvPr/>
              </p:nvSpPr>
              <p:spPr bwMode="auto">
                <a:xfrm>
                  <a:off x="1092" y="1612"/>
                  <a:ext cx="576" cy="403"/>
                </a:xfrm>
                <a:prstGeom prst="rect">
                  <a:avLst/>
                </a:prstGeom>
                <a:noFill/>
                <a:ln w="12700" cap="sq">
                  <a:solidFill>
                    <a:schemeClr val="tx1"/>
                  </a:solidFill>
                  <a:miter lim="800000"/>
                  <a:headEnd type="none" w="sm" len="sm"/>
                  <a:tailEnd type="none" w="sm" len="sm"/>
                </a:ln>
                <a:effectLst/>
              </p:spPr>
              <p:txBody>
                <a:bodyPr anchor="ctr"/>
                <a:lstStyle/>
                <a:p>
                  <a:pPr algn="r"/>
                  <a:r>
                    <a:rPr lang="en-US" sz="1400">
                      <a:cs typeface="Times New Roman" pitchFamily="18" charset="0"/>
                    </a:rPr>
                    <a:t>$ 380.00</a:t>
                  </a:r>
                </a:p>
                <a:p>
                  <a:pPr algn="r" eaLnBrk="0" hangingPunct="0"/>
                  <a:endParaRPr lang="en-US" sz="1400"/>
                </a:p>
              </p:txBody>
            </p:sp>
            <p:sp>
              <p:nvSpPr>
                <p:cNvPr id="59475" name="Rectangle 83"/>
                <p:cNvSpPr>
                  <a:spLocks noChangeArrowheads="1"/>
                </p:cNvSpPr>
                <p:nvPr/>
              </p:nvSpPr>
              <p:spPr bwMode="auto">
                <a:xfrm>
                  <a:off x="1064" y="1612"/>
                  <a:ext cx="632" cy="403"/>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sp>
          <p:nvSpPr>
            <p:cNvPr id="59478" name="Rectangle 86"/>
            <p:cNvSpPr>
              <a:spLocks noChangeArrowheads="1"/>
            </p:cNvSpPr>
            <p:nvPr/>
          </p:nvSpPr>
          <p:spPr bwMode="auto">
            <a:xfrm>
              <a:off x="-3" y="-3"/>
              <a:ext cx="1702" cy="2021"/>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506" name="Group 114"/>
          <p:cNvGrpSpPr>
            <a:grpSpLocks/>
          </p:cNvGrpSpPr>
          <p:nvPr/>
        </p:nvGrpSpPr>
        <p:grpSpPr bwMode="auto">
          <a:xfrm>
            <a:off x="3124200" y="2743200"/>
            <a:ext cx="2819400" cy="2971800"/>
            <a:chOff x="-3" y="-3"/>
            <a:chExt cx="1702" cy="1848"/>
          </a:xfrm>
        </p:grpSpPr>
        <p:grpSp>
          <p:nvGrpSpPr>
            <p:cNvPr id="59504" name="Group 112"/>
            <p:cNvGrpSpPr>
              <a:grpSpLocks/>
            </p:cNvGrpSpPr>
            <p:nvPr/>
          </p:nvGrpSpPr>
          <p:grpSpPr bwMode="auto">
            <a:xfrm>
              <a:off x="0" y="0"/>
              <a:ext cx="1696" cy="1842"/>
              <a:chOff x="0" y="0"/>
              <a:chExt cx="1696" cy="1842"/>
            </a:xfrm>
          </p:grpSpPr>
          <p:grpSp>
            <p:nvGrpSpPr>
              <p:cNvPr id="59489" name="Group 97"/>
              <p:cNvGrpSpPr>
                <a:grpSpLocks/>
              </p:cNvGrpSpPr>
              <p:nvPr/>
            </p:nvGrpSpPr>
            <p:grpSpPr bwMode="auto">
              <a:xfrm>
                <a:off x="0" y="0"/>
                <a:ext cx="1137" cy="403"/>
                <a:chOff x="0" y="0"/>
                <a:chExt cx="1137" cy="403"/>
              </a:xfrm>
            </p:grpSpPr>
            <p:sp>
              <p:nvSpPr>
                <p:cNvPr id="59480" name="Rectangle 88"/>
                <p:cNvSpPr>
                  <a:spLocks noChangeArrowheads="1"/>
                </p:cNvSpPr>
                <p:nvPr/>
              </p:nvSpPr>
              <p:spPr bwMode="auto">
                <a:xfrm>
                  <a:off x="28" y="0"/>
                  <a:ext cx="1081" cy="403"/>
                </a:xfrm>
                <a:prstGeom prst="rect">
                  <a:avLst/>
                </a:prstGeom>
                <a:noFill/>
                <a:ln w="12700" cap="sq">
                  <a:solidFill>
                    <a:schemeClr val="tx1"/>
                  </a:solidFill>
                  <a:miter lim="800000"/>
                  <a:headEnd type="none" w="sm" len="sm"/>
                  <a:tailEnd type="none" w="sm" len="sm"/>
                </a:ln>
                <a:effectLst/>
              </p:spPr>
              <p:txBody>
                <a:bodyPr anchor="ctr"/>
                <a:lstStyle/>
                <a:p>
                  <a:r>
                    <a:rPr lang="en-US" sz="1400">
                      <a:cs typeface="Times New Roman" pitchFamily="18" charset="0"/>
                    </a:rPr>
                    <a:t>Gastos Legales</a:t>
                  </a:r>
                </a:p>
                <a:p>
                  <a:pPr eaLnBrk="0" hangingPunct="0"/>
                  <a:endParaRPr lang="en-US" sz="1400"/>
                </a:p>
              </p:txBody>
            </p:sp>
            <p:sp>
              <p:nvSpPr>
                <p:cNvPr id="59488" name="Rectangle 96"/>
                <p:cNvSpPr>
                  <a:spLocks noChangeArrowheads="1"/>
                </p:cNvSpPr>
                <p:nvPr/>
              </p:nvSpPr>
              <p:spPr bwMode="auto">
                <a:xfrm>
                  <a:off x="0" y="0"/>
                  <a:ext cx="1137" cy="403"/>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491" name="Group 99"/>
              <p:cNvGrpSpPr>
                <a:grpSpLocks/>
              </p:cNvGrpSpPr>
              <p:nvPr/>
            </p:nvGrpSpPr>
            <p:grpSpPr bwMode="auto">
              <a:xfrm>
                <a:off x="1137" y="0"/>
                <a:ext cx="559" cy="403"/>
                <a:chOff x="1137" y="0"/>
                <a:chExt cx="559" cy="403"/>
              </a:xfrm>
            </p:grpSpPr>
            <p:sp>
              <p:nvSpPr>
                <p:cNvPr id="59481" name="Rectangle 89"/>
                <p:cNvSpPr>
                  <a:spLocks noChangeArrowheads="1"/>
                </p:cNvSpPr>
                <p:nvPr/>
              </p:nvSpPr>
              <p:spPr bwMode="auto">
                <a:xfrm>
                  <a:off x="1165" y="0"/>
                  <a:ext cx="503" cy="403"/>
                </a:xfrm>
                <a:prstGeom prst="rect">
                  <a:avLst/>
                </a:prstGeom>
                <a:noFill/>
                <a:ln w="12700" cap="sq">
                  <a:solidFill>
                    <a:schemeClr val="tx1"/>
                  </a:solidFill>
                  <a:miter lim="800000"/>
                  <a:headEnd type="none" w="sm" len="sm"/>
                  <a:tailEnd type="none" w="sm" len="sm"/>
                </a:ln>
                <a:effectLst/>
              </p:spPr>
              <p:txBody>
                <a:bodyPr anchor="ctr"/>
                <a:lstStyle/>
                <a:p>
                  <a:pPr algn="r"/>
                  <a:r>
                    <a:rPr lang="en-US" sz="1400">
                      <a:cs typeface="Times New Roman" pitchFamily="18" charset="0"/>
                    </a:rPr>
                    <a:t>$ 300.00</a:t>
                  </a:r>
                </a:p>
                <a:p>
                  <a:pPr algn="r" eaLnBrk="0" hangingPunct="0"/>
                  <a:endParaRPr lang="en-US" sz="1400"/>
                </a:p>
              </p:txBody>
            </p:sp>
            <p:sp>
              <p:nvSpPr>
                <p:cNvPr id="59490" name="Rectangle 98"/>
                <p:cNvSpPr>
                  <a:spLocks noChangeArrowheads="1"/>
                </p:cNvSpPr>
                <p:nvPr/>
              </p:nvSpPr>
              <p:spPr bwMode="auto">
                <a:xfrm>
                  <a:off x="1137" y="0"/>
                  <a:ext cx="559" cy="403"/>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493" name="Group 101"/>
              <p:cNvGrpSpPr>
                <a:grpSpLocks/>
              </p:cNvGrpSpPr>
              <p:nvPr/>
            </p:nvGrpSpPr>
            <p:grpSpPr bwMode="auto">
              <a:xfrm>
                <a:off x="0" y="403"/>
                <a:ext cx="1137" cy="403"/>
                <a:chOff x="0" y="403"/>
                <a:chExt cx="1137" cy="403"/>
              </a:xfrm>
            </p:grpSpPr>
            <p:sp>
              <p:nvSpPr>
                <p:cNvPr id="59482" name="Rectangle 90"/>
                <p:cNvSpPr>
                  <a:spLocks noChangeArrowheads="1"/>
                </p:cNvSpPr>
                <p:nvPr/>
              </p:nvSpPr>
              <p:spPr bwMode="auto">
                <a:xfrm>
                  <a:off x="28" y="403"/>
                  <a:ext cx="1081" cy="403"/>
                </a:xfrm>
                <a:prstGeom prst="rect">
                  <a:avLst/>
                </a:prstGeom>
                <a:noFill/>
                <a:ln w="12700" cap="sq">
                  <a:solidFill>
                    <a:schemeClr val="tx1"/>
                  </a:solidFill>
                  <a:miter lim="800000"/>
                  <a:headEnd type="none" w="sm" len="sm"/>
                  <a:tailEnd type="none" w="sm" len="sm"/>
                </a:ln>
                <a:effectLst/>
              </p:spPr>
              <p:txBody>
                <a:bodyPr anchor="ctr"/>
                <a:lstStyle/>
                <a:p>
                  <a:r>
                    <a:rPr lang="en-US" sz="1400">
                      <a:cs typeface="Times New Roman" pitchFamily="18" charset="0"/>
                    </a:rPr>
                    <a:t>Impuestos</a:t>
                  </a:r>
                </a:p>
                <a:p>
                  <a:pPr eaLnBrk="0" hangingPunct="0"/>
                  <a:endParaRPr lang="en-US" sz="1400"/>
                </a:p>
              </p:txBody>
            </p:sp>
            <p:sp>
              <p:nvSpPr>
                <p:cNvPr id="59492" name="Rectangle 100"/>
                <p:cNvSpPr>
                  <a:spLocks noChangeArrowheads="1"/>
                </p:cNvSpPr>
                <p:nvPr/>
              </p:nvSpPr>
              <p:spPr bwMode="auto">
                <a:xfrm>
                  <a:off x="0" y="403"/>
                  <a:ext cx="1137" cy="403"/>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495" name="Group 103"/>
              <p:cNvGrpSpPr>
                <a:grpSpLocks/>
              </p:cNvGrpSpPr>
              <p:nvPr/>
            </p:nvGrpSpPr>
            <p:grpSpPr bwMode="auto">
              <a:xfrm>
                <a:off x="1137" y="403"/>
                <a:ext cx="559" cy="403"/>
                <a:chOff x="1137" y="403"/>
                <a:chExt cx="559" cy="403"/>
              </a:xfrm>
            </p:grpSpPr>
            <p:sp>
              <p:nvSpPr>
                <p:cNvPr id="59483" name="Rectangle 91"/>
                <p:cNvSpPr>
                  <a:spLocks noChangeArrowheads="1"/>
                </p:cNvSpPr>
                <p:nvPr/>
              </p:nvSpPr>
              <p:spPr bwMode="auto">
                <a:xfrm>
                  <a:off x="1165" y="403"/>
                  <a:ext cx="503" cy="403"/>
                </a:xfrm>
                <a:prstGeom prst="rect">
                  <a:avLst/>
                </a:prstGeom>
                <a:noFill/>
                <a:ln w="12700" cap="sq">
                  <a:solidFill>
                    <a:schemeClr val="tx1"/>
                  </a:solidFill>
                  <a:miter lim="800000"/>
                  <a:headEnd type="none" w="sm" len="sm"/>
                  <a:tailEnd type="none" w="sm" len="sm"/>
                </a:ln>
                <a:effectLst/>
              </p:spPr>
              <p:txBody>
                <a:bodyPr anchor="ctr"/>
                <a:lstStyle/>
                <a:p>
                  <a:pPr algn="r"/>
                  <a:r>
                    <a:rPr lang="en-US" sz="1400">
                      <a:cs typeface="Times New Roman" pitchFamily="18" charset="0"/>
                    </a:rPr>
                    <a:t>$ 300.00</a:t>
                  </a:r>
                </a:p>
                <a:p>
                  <a:pPr algn="r" eaLnBrk="0" hangingPunct="0"/>
                  <a:endParaRPr lang="en-US" sz="1400"/>
                </a:p>
              </p:txBody>
            </p:sp>
            <p:sp>
              <p:nvSpPr>
                <p:cNvPr id="59494" name="Rectangle 102"/>
                <p:cNvSpPr>
                  <a:spLocks noChangeArrowheads="1"/>
                </p:cNvSpPr>
                <p:nvPr/>
              </p:nvSpPr>
              <p:spPr bwMode="auto">
                <a:xfrm>
                  <a:off x="1137" y="403"/>
                  <a:ext cx="559" cy="403"/>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497" name="Group 105"/>
              <p:cNvGrpSpPr>
                <a:grpSpLocks/>
              </p:cNvGrpSpPr>
              <p:nvPr/>
            </p:nvGrpSpPr>
            <p:grpSpPr bwMode="auto">
              <a:xfrm>
                <a:off x="0" y="806"/>
                <a:ext cx="1137" cy="518"/>
                <a:chOff x="0" y="806"/>
                <a:chExt cx="1137" cy="518"/>
              </a:xfrm>
            </p:grpSpPr>
            <p:sp>
              <p:nvSpPr>
                <p:cNvPr id="59484" name="Rectangle 92"/>
                <p:cNvSpPr>
                  <a:spLocks noChangeArrowheads="1"/>
                </p:cNvSpPr>
                <p:nvPr/>
              </p:nvSpPr>
              <p:spPr bwMode="auto">
                <a:xfrm>
                  <a:off x="28" y="806"/>
                  <a:ext cx="1081" cy="518"/>
                </a:xfrm>
                <a:prstGeom prst="rect">
                  <a:avLst/>
                </a:prstGeom>
                <a:noFill/>
                <a:ln w="12700" cap="sq">
                  <a:solidFill>
                    <a:schemeClr val="tx1"/>
                  </a:solidFill>
                  <a:miter lim="800000"/>
                  <a:headEnd type="none" w="sm" len="sm"/>
                  <a:tailEnd type="none" w="sm" len="sm"/>
                </a:ln>
                <a:effectLst/>
              </p:spPr>
              <p:txBody>
                <a:bodyPr anchor="ctr"/>
                <a:lstStyle/>
                <a:p>
                  <a:r>
                    <a:rPr lang="en-US" sz="1400">
                      <a:cs typeface="Times New Roman" pitchFamily="18" charset="0"/>
                    </a:rPr>
                    <a:t>Honorarios profesionales</a:t>
                  </a:r>
                </a:p>
                <a:p>
                  <a:pPr eaLnBrk="0" hangingPunct="0"/>
                  <a:endParaRPr lang="en-US" sz="1400"/>
                </a:p>
              </p:txBody>
            </p:sp>
            <p:sp>
              <p:nvSpPr>
                <p:cNvPr id="59496" name="Rectangle 104"/>
                <p:cNvSpPr>
                  <a:spLocks noChangeArrowheads="1"/>
                </p:cNvSpPr>
                <p:nvPr/>
              </p:nvSpPr>
              <p:spPr bwMode="auto">
                <a:xfrm>
                  <a:off x="0" y="806"/>
                  <a:ext cx="1137" cy="518"/>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499" name="Group 107"/>
              <p:cNvGrpSpPr>
                <a:grpSpLocks/>
              </p:cNvGrpSpPr>
              <p:nvPr/>
            </p:nvGrpSpPr>
            <p:grpSpPr bwMode="auto">
              <a:xfrm>
                <a:off x="1137" y="806"/>
                <a:ext cx="559" cy="518"/>
                <a:chOff x="1137" y="806"/>
                <a:chExt cx="559" cy="518"/>
              </a:xfrm>
            </p:grpSpPr>
            <p:sp>
              <p:nvSpPr>
                <p:cNvPr id="59485" name="Rectangle 93"/>
                <p:cNvSpPr>
                  <a:spLocks noChangeArrowheads="1"/>
                </p:cNvSpPr>
                <p:nvPr/>
              </p:nvSpPr>
              <p:spPr bwMode="auto">
                <a:xfrm>
                  <a:off x="1165" y="806"/>
                  <a:ext cx="503" cy="518"/>
                </a:xfrm>
                <a:prstGeom prst="rect">
                  <a:avLst/>
                </a:prstGeom>
                <a:noFill/>
                <a:ln w="12700" cap="sq">
                  <a:solidFill>
                    <a:schemeClr val="tx1"/>
                  </a:solidFill>
                  <a:miter lim="800000"/>
                  <a:headEnd type="none" w="sm" len="sm"/>
                  <a:tailEnd type="none" w="sm" len="sm"/>
                </a:ln>
                <a:effectLst/>
              </p:spPr>
              <p:txBody>
                <a:bodyPr anchor="ctr"/>
                <a:lstStyle/>
                <a:p>
                  <a:pPr algn="r"/>
                  <a:r>
                    <a:rPr lang="en-US" sz="1400">
                      <a:cs typeface="Times New Roman" pitchFamily="18" charset="0"/>
                    </a:rPr>
                    <a:t>$ 200.00</a:t>
                  </a:r>
                </a:p>
                <a:p>
                  <a:pPr algn="r" eaLnBrk="0" hangingPunct="0"/>
                  <a:endParaRPr lang="en-US" sz="1400"/>
                </a:p>
              </p:txBody>
            </p:sp>
            <p:sp>
              <p:nvSpPr>
                <p:cNvPr id="59498" name="Rectangle 106"/>
                <p:cNvSpPr>
                  <a:spLocks noChangeArrowheads="1"/>
                </p:cNvSpPr>
                <p:nvPr/>
              </p:nvSpPr>
              <p:spPr bwMode="auto">
                <a:xfrm>
                  <a:off x="1137" y="806"/>
                  <a:ext cx="559" cy="518"/>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501" name="Group 109"/>
              <p:cNvGrpSpPr>
                <a:grpSpLocks/>
              </p:cNvGrpSpPr>
              <p:nvPr/>
            </p:nvGrpSpPr>
            <p:grpSpPr bwMode="auto">
              <a:xfrm>
                <a:off x="0" y="1324"/>
                <a:ext cx="1137" cy="518"/>
                <a:chOff x="0" y="1324"/>
                <a:chExt cx="1137" cy="518"/>
              </a:xfrm>
            </p:grpSpPr>
            <p:sp>
              <p:nvSpPr>
                <p:cNvPr id="59486" name="Rectangle 94"/>
                <p:cNvSpPr>
                  <a:spLocks noChangeArrowheads="1"/>
                </p:cNvSpPr>
                <p:nvPr/>
              </p:nvSpPr>
              <p:spPr bwMode="auto">
                <a:xfrm>
                  <a:off x="28" y="1324"/>
                  <a:ext cx="1081" cy="518"/>
                </a:xfrm>
                <a:prstGeom prst="rect">
                  <a:avLst/>
                </a:prstGeom>
                <a:noFill/>
                <a:ln w="12700" cap="sq">
                  <a:solidFill>
                    <a:schemeClr val="tx1"/>
                  </a:solidFill>
                  <a:miter lim="800000"/>
                  <a:headEnd type="none" w="sm" len="sm"/>
                  <a:tailEnd type="none" w="sm" len="sm"/>
                </a:ln>
                <a:effectLst/>
              </p:spPr>
              <p:txBody>
                <a:bodyPr anchor="ctr"/>
                <a:lstStyle/>
                <a:p>
                  <a:r>
                    <a:rPr lang="en-US" sz="1400">
                      <a:cs typeface="Times New Roman" pitchFamily="18" charset="0"/>
                    </a:rPr>
                    <a:t>Suministros/Ofic.en exist</a:t>
                  </a:r>
                </a:p>
                <a:p>
                  <a:pPr eaLnBrk="0" hangingPunct="0"/>
                  <a:endParaRPr lang="en-US" sz="1400"/>
                </a:p>
              </p:txBody>
            </p:sp>
            <p:sp>
              <p:nvSpPr>
                <p:cNvPr id="59500" name="Rectangle 108"/>
                <p:cNvSpPr>
                  <a:spLocks noChangeArrowheads="1"/>
                </p:cNvSpPr>
                <p:nvPr/>
              </p:nvSpPr>
              <p:spPr bwMode="auto">
                <a:xfrm>
                  <a:off x="0" y="1324"/>
                  <a:ext cx="1137" cy="518"/>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503" name="Group 111"/>
              <p:cNvGrpSpPr>
                <a:grpSpLocks/>
              </p:cNvGrpSpPr>
              <p:nvPr/>
            </p:nvGrpSpPr>
            <p:grpSpPr bwMode="auto">
              <a:xfrm>
                <a:off x="1137" y="1324"/>
                <a:ext cx="559" cy="518"/>
                <a:chOff x="1137" y="1324"/>
                <a:chExt cx="559" cy="518"/>
              </a:xfrm>
            </p:grpSpPr>
            <p:sp>
              <p:nvSpPr>
                <p:cNvPr id="59487" name="Rectangle 95"/>
                <p:cNvSpPr>
                  <a:spLocks noChangeArrowheads="1"/>
                </p:cNvSpPr>
                <p:nvPr/>
              </p:nvSpPr>
              <p:spPr bwMode="auto">
                <a:xfrm>
                  <a:off x="1165" y="1324"/>
                  <a:ext cx="503" cy="518"/>
                </a:xfrm>
                <a:prstGeom prst="rect">
                  <a:avLst/>
                </a:prstGeom>
                <a:noFill/>
                <a:ln w="12700" cap="sq">
                  <a:solidFill>
                    <a:schemeClr val="tx1"/>
                  </a:solidFill>
                  <a:miter lim="800000"/>
                  <a:headEnd type="none" w="sm" len="sm"/>
                  <a:tailEnd type="none" w="sm" len="sm"/>
                </a:ln>
                <a:effectLst/>
              </p:spPr>
              <p:txBody>
                <a:bodyPr anchor="ctr"/>
                <a:lstStyle/>
                <a:p>
                  <a:pPr algn="r"/>
                  <a:r>
                    <a:rPr lang="en-US" sz="1400">
                      <a:cs typeface="Times New Roman" pitchFamily="18" charset="0"/>
                    </a:rPr>
                    <a:t>$ 200.00</a:t>
                  </a:r>
                </a:p>
                <a:p>
                  <a:pPr algn="r" eaLnBrk="0" hangingPunct="0"/>
                  <a:endParaRPr lang="en-US" sz="1400"/>
                </a:p>
              </p:txBody>
            </p:sp>
            <p:sp>
              <p:nvSpPr>
                <p:cNvPr id="59502" name="Rectangle 110"/>
                <p:cNvSpPr>
                  <a:spLocks noChangeArrowheads="1"/>
                </p:cNvSpPr>
                <p:nvPr/>
              </p:nvSpPr>
              <p:spPr bwMode="auto">
                <a:xfrm>
                  <a:off x="1137" y="1324"/>
                  <a:ext cx="559" cy="518"/>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sp>
          <p:nvSpPr>
            <p:cNvPr id="59505" name="Rectangle 113"/>
            <p:cNvSpPr>
              <a:spLocks noChangeArrowheads="1"/>
            </p:cNvSpPr>
            <p:nvPr/>
          </p:nvSpPr>
          <p:spPr bwMode="auto">
            <a:xfrm>
              <a:off x="-3" y="-3"/>
              <a:ext cx="1702" cy="1848"/>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527" name="Group 135"/>
          <p:cNvGrpSpPr>
            <a:grpSpLocks/>
          </p:cNvGrpSpPr>
          <p:nvPr/>
        </p:nvGrpSpPr>
        <p:grpSpPr bwMode="auto">
          <a:xfrm>
            <a:off x="6019800" y="2743200"/>
            <a:ext cx="2971800" cy="2133600"/>
            <a:chOff x="-3" y="-3"/>
            <a:chExt cx="1774" cy="1330"/>
          </a:xfrm>
        </p:grpSpPr>
        <p:grpSp>
          <p:nvGrpSpPr>
            <p:cNvPr id="59525" name="Group 133"/>
            <p:cNvGrpSpPr>
              <a:grpSpLocks/>
            </p:cNvGrpSpPr>
            <p:nvPr/>
          </p:nvGrpSpPr>
          <p:grpSpPr bwMode="auto">
            <a:xfrm>
              <a:off x="0" y="0"/>
              <a:ext cx="1768" cy="1324"/>
              <a:chOff x="0" y="0"/>
              <a:chExt cx="1768" cy="1324"/>
            </a:xfrm>
          </p:grpSpPr>
          <p:grpSp>
            <p:nvGrpSpPr>
              <p:cNvPr id="59514" name="Group 122"/>
              <p:cNvGrpSpPr>
                <a:grpSpLocks/>
              </p:cNvGrpSpPr>
              <p:nvPr/>
            </p:nvGrpSpPr>
            <p:grpSpPr bwMode="auto">
              <a:xfrm>
                <a:off x="0" y="0"/>
                <a:ext cx="1136" cy="518"/>
                <a:chOff x="0" y="0"/>
                <a:chExt cx="1136" cy="518"/>
              </a:xfrm>
            </p:grpSpPr>
            <p:sp>
              <p:nvSpPr>
                <p:cNvPr id="59507" name="Rectangle 115"/>
                <p:cNvSpPr>
                  <a:spLocks noChangeArrowheads="1"/>
                </p:cNvSpPr>
                <p:nvPr/>
              </p:nvSpPr>
              <p:spPr bwMode="auto">
                <a:xfrm>
                  <a:off x="28" y="0"/>
                  <a:ext cx="1080" cy="518"/>
                </a:xfrm>
                <a:prstGeom prst="rect">
                  <a:avLst/>
                </a:prstGeom>
                <a:noFill/>
                <a:ln w="12700" cap="sq">
                  <a:solidFill>
                    <a:schemeClr val="tx1"/>
                  </a:solidFill>
                  <a:miter lim="800000"/>
                  <a:headEnd type="none" w="sm" len="sm"/>
                  <a:tailEnd type="none" w="sm" len="sm"/>
                </a:ln>
                <a:effectLst/>
              </p:spPr>
              <p:txBody>
                <a:bodyPr anchor="ctr"/>
                <a:lstStyle/>
                <a:p>
                  <a:r>
                    <a:rPr lang="en-US" sz="1400">
                      <a:cs typeface="Times New Roman" pitchFamily="18" charset="0"/>
                    </a:rPr>
                    <a:t>Instalaciones (Computadores)</a:t>
                  </a:r>
                </a:p>
                <a:p>
                  <a:pPr eaLnBrk="0" hangingPunct="0"/>
                  <a:endParaRPr lang="en-US" sz="1400"/>
                </a:p>
              </p:txBody>
            </p:sp>
            <p:sp>
              <p:nvSpPr>
                <p:cNvPr id="59513" name="Rectangle 121"/>
                <p:cNvSpPr>
                  <a:spLocks noChangeArrowheads="1"/>
                </p:cNvSpPr>
                <p:nvPr/>
              </p:nvSpPr>
              <p:spPr bwMode="auto">
                <a:xfrm>
                  <a:off x="0" y="0"/>
                  <a:ext cx="1136" cy="518"/>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516" name="Group 124"/>
              <p:cNvGrpSpPr>
                <a:grpSpLocks/>
              </p:cNvGrpSpPr>
              <p:nvPr/>
            </p:nvGrpSpPr>
            <p:grpSpPr bwMode="auto">
              <a:xfrm>
                <a:off x="1136" y="0"/>
                <a:ext cx="632" cy="518"/>
                <a:chOff x="1136" y="0"/>
                <a:chExt cx="632" cy="518"/>
              </a:xfrm>
            </p:grpSpPr>
            <p:sp>
              <p:nvSpPr>
                <p:cNvPr id="59508" name="Rectangle 116"/>
                <p:cNvSpPr>
                  <a:spLocks noChangeArrowheads="1"/>
                </p:cNvSpPr>
                <p:nvPr/>
              </p:nvSpPr>
              <p:spPr bwMode="auto">
                <a:xfrm>
                  <a:off x="1164" y="0"/>
                  <a:ext cx="576" cy="518"/>
                </a:xfrm>
                <a:prstGeom prst="rect">
                  <a:avLst/>
                </a:prstGeom>
                <a:noFill/>
                <a:ln w="12700" cap="sq">
                  <a:solidFill>
                    <a:schemeClr val="tx1"/>
                  </a:solidFill>
                  <a:miter lim="800000"/>
                  <a:headEnd type="none" w="sm" len="sm"/>
                  <a:tailEnd type="none" w="sm" len="sm"/>
                </a:ln>
                <a:effectLst/>
              </p:spPr>
              <p:txBody>
                <a:bodyPr anchor="ctr"/>
                <a:lstStyle/>
                <a:p>
                  <a:pPr algn="r"/>
                  <a:r>
                    <a:rPr lang="en-US" sz="1400">
                      <a:cs typeface="Times New Roman" pitchFamily="18" charset="0"/>
                    </a:rPr>
                    <a:t>$ 1,500.00</a:t>
                  </a:r>
                </a:p>
                <a:p>
                  <a:pPr algn="r" eaLnBrk="0" hangingPunct="0"/>
                  <a:endParaRPr lang="en-US" sz="1400"/>
                </a:p>
              </p:txBody>
            </p:sp>
            <p:sp>
              <p:nvSpPr>
                <p:cNvPr id="59515" name="Rectangle 123"/>
                <p:cNvSpPr>
                  <a:spLocks noChangeArrowheads="1"/>
                </p:cNvSpPr>
                <p:nvPr/>
              </p:nvSpPr>
              <p:spPr bwMode="auto">
                <a:xfrm>
                  <a:off x="1136" y="0"/>
                  <a:ext cx="632" cy="518"/>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518" name="Group 126"/>
              <p:cNvGrpSpPr>
                <a:grpSpLocks/>
              </p:cNvGrpSpPr>
              <p:nvPr/>
            </p:nvGrpSpPr>
            <p:grpSpPr bwMode="auto">
              <a:xfrm>
                <a:off x="0" y="518"/>
                <a:ext cx="1136" cy="403"/>
                <a:chOff x="0" y="518"/>
                <a:chExt cx="1136" cy="403"/>
              </a:xfrm>
            </p:grpSpPr>
            <p:sp>
              <p:nvSpPr>
                <p:cNvPr id="59509" name="Rectangle 117"/>
                <p:cNvSpPr>
                  <a:spLocks noChangeArrowheads="1"/>
                </p:cNvSpPr>
                <p:nvPr/>
              </p:nvSpPr>
              <p:spPr bwMode="auto">
                <a:xfrm>
                  <a:off x="28" y="518"/>
                  <a:ext cx="1080" cy="403"/>
                </a:xfrm>
                <a:prstGeom prst="rect">
                  <a:avLst/>
                </a:prstGeom>
                <a:noFill/>
                <a:ln w="12700" cap="sq">
                  <a:solidFill>
                    <a:schemeClr val="tx1"/>
                  </a:solidFill>
                  <a:miter lim="800000"/>
                  <a:headEnd type="none" w="sm" len="sm"/>
                  <a:tailEnd type="none" w="sm" len="sm"/>
                </a:ln>
                <a:effectLst/>
              </p:spPr>
              <p:txBody>
                <a:bodyPr anchor="ctr"/>
                <a:lstStyle/>
                <a:p>
                  <a:r>
                    <a:rPr lang="en-US" sz="1400">
                      <a:cs typeface="Times New Roman" pitchFamily="18" charset="0"/>
                    </a:rPr>
                    <a:t>Instalaciones (Amadeus)</a:t>
                  </a:r>
                </a:p>
                <a:p>
                  <a:pPr eaLnBrk="0" hangingPunct="0"/>
                  <a:endParaRPr lang="en-US" sz="1400"/>
                </a:p>
              </p:txBody>
            </p:sp>
            <p:sp>
              <p:nvSpPr>
                <p:cNvPr id="59517" name="Rectangle 125"/>
                <p:cNvSpPr>
                  <a:spLocks noChangeArrowheads="1"/>
                </p:cNvSpPr>
                <p:nvPr/>
              </p:nvSpPr>
              <p:spPr bwMode="auto">
                <a:xfrm>
                  <a:off x="0" y="518"/>
                  <a:ext cx="1136" cy="403"/>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520" name="Group 128"/>
              <p:cNvGrpSpPr>
                <a:grpSpLocks/>
              </p:cNvGrpSpPr>
              <p:nvPr/>
            </p:nvGrpSpPr>
            <p:grpSpPr bwMode="auto">
              <a:xfrm>
                <a:off x="1136" y="518"/>
                <a:ext cx="632" cy="403"/>
                <a:chOff x="1136" y="518"/>
                <a:chExt cx="632" cy="403"/>
              </a:xfrm>
            </p:grpSpPr>
            <p:sp>
              <p:nvSpPr>
                <p:cNvPr id="59510" name="Rectangle 118"/>
                <p:cNvSpPr>
                  <a:spLocks noChangeArrowheads="1"/>
                </p:cNvSpPr>
                <p:nvPr/>
              </p:nvSpPr>
              <p:spPr bwMode="auto">
                <a:xfrm>
                  <a:off x="1164" y="518"/>
                  <a:ext cx="576" cy="403"/>
                </a:xfrm>
                <a:prstGeom prst="rect">
                  <a:avLst/>
                </a:prstGeom>
                <a:noFill/>
                <a:ln w="12700" cap="sq">
                  <a:solidFill>
                    <a:schemeClr val="tx1"/>
                  </a:solidFill>
                  <a:miter lim="800000"/>
                  <a:headEnd type="none" w="sm" len="sm"/>
                  <a:tailEnd type="none" w="sm" len="sm"/>
                </a:ln>
                <a:effectLst/>
              </p:spPr>
              <p:txBody>
                <a:bodyPr anchor="ctr"/>
                <a:lstStyle/>
                <a:p>
                  <a:pPr algn="r"/>
                  <a:r>
                    <a:rPr lang="en-US" sz="1400">
                      <a:cs typeface="Times New Roman" pitchFamily="18" charset="0"/>
                    </a:rPr>
                    <a:t>$ 3.000.00</a:t>
                  </a:r>
                </a:p>
                <a:p>
                  <a:pPr algn="r" eaLnBrk="0" hangingPunct="0"/>
                  <a:endParaRPr lang="en-US" sz="1400"/>
                </a:p>
              </p:txBody>
            </p:sp>
            <p:sp>
              <p:nvSpPr>
                <p:cNvPr id="59519" name="Rectangle 127"/>
                <p:cNvSpPr>
                  <a:spLocks noChangeArrowheads="1"/>
                </p:cNvSpPr>
                <p:nvPr/>
              </p:nvSpPr>
              <p:spPr bwMode="auto">
                <a:xfrm>
                  <a:off x="1136" y="518"/>
                  <a:ext cx="632" cy="403"/>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522" name="Group 130"/>
              <p:cNvGrpSpPr>
                <a:grpSpLocks/>
              </p:cNvGrpSpPr>
              <p:nvPr/>
            </p:nvGrpSpPr>
            <p:grpSpPr bwMode="auto">
              <a:xfrm>
                <a:off x="0" y="921"/>
                <a:ext cx="1136" cy="403"/>
                <a:chOff x="0" y="921"/>
                <a:chExt cx="1136" cy="403"/>
              </a:xfrm>
            </p:grpSpPr>
            <p:sp>
              <p:nvSpPr>
                <p:cNvPr id="59511" name="Rectangle 119"/>
                <p:cNvSpPr>
                  <a:spLocks noChangeArrowheads="1"/>
                </p:cNvSpPr>
                <p:nvPr/>
              </p:nvSpPr>
              <p:spPr bwMode="auto">
                <a:xfrm>
                  <a:off x="28" y="921"/>
                  <a:ext cx="1080" cy="403"/>
                </a:xfrm>
                <a:prstGeom prst="rect">
                  <a:avLst/>
                </a:prstGeom>
                <a:noFill/>
                <a:ln w="12700" cap="sq">
                  <a:solidFill>
                    <a:schemeClr val="tx1"/>
                  </a:solidFill>
                  <a:miter lim="800000"/>
                  <a:headEnd type="none" w="sm" len="sm"/>
                  <a:tailEnd type="none" w="sm" len="sm"/>
                </a:ln>
                <a:effectLst/>
              </p:spPr>
              <p:txBody>
                <a:bodyPr anchor="ctr"/>
                <a:lstStyle/>
                <a:p>
                  <a:r>
                    <a:rPr lang="en-US" sz="1400">
                      <a:cs typeface="Times New Roman" pitchFamily="18" charset="0"/>
                    </a:rPr>
                    <a:t>Muebles y Enseres</a:t>
                  </a:r>
                </a:p>
                <a:p>
                  <a:pPr eaLnBrk="0" hangingPunct="0"/>
                  <a:endParaRPr lang="en-US" sz="1400"/>
                </a:p>
              </p:txBody>
            </p:sp>
            <p:sp>
              <p:nvSpPr>
                <p:cNvPr id="59521" name="Rectangle 129"/>
                <p:cNvSpPr>
                  <a:spLocks noChangeArrowheads="1"/>
                </p:cNvSpPr>
                <p:nvPr/>
              </p:nvSpPr>
              <p:spPr bwMode="auto">
                <a:xfrm>
                  <a:off x="0" y="921"/>
                  <a:ext cx="1136" cy="403"/>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nvGrpSpPr>
              <p:cNvPr id="59524" name="Group 132"/>
              <p:cNvGrpSpPr>
                <a:grpSpLocks/>
              </p:cNvGrpSpPr>
              <p:nvPr/>
            </p:nvGrpSpPr>
            <p:grpSpPr bwMode="auto">
              <a:xfrm>
                <a:off x="1136" y="921"/>
                <a:ext cx="632" cy="403"/>
                <a:chOff x="1136" y="921"/>
                <a:chExt cx="632" cy="403"/>
              </a:xfrm>
            </p:grpSpPr>
            <p:sp>
              <p:nvSpPr>
                <p:cNvPr id="59512" name="Rectangle 120"/>
                <p:cNvSpPr>
                  <a:spLocks noChangeArrowheads="1"/>
                </p:cNvSpPr>
                <p:nvPr/>
              </p:nvSpPr>
              <p:spPr bwMode="auto">
                <a:xfrm>
                  <a:off x="1164" y="921"/>
                  <a:ext cx="576" cy="403"/>
                </a:xfrm>
                <a:prstGeom prst="rect">
                  <a:avLst/>
                </a:prstGeom>
                <a:noFill/>
                <a:ln w="12700" cap="sq">
                  <a:solidFill>
                    <a:schemeClr val="tx1"/>
                  </a:solidFill>
                  <a:miter lim="800000"/>
                  <a:headEnd type="none" w="sm" len="sm"/>
                  <a:tailEnd type="none" w="sm" len="sm"/>
                </a:ln>
                <a:effectLst/>
              </p:spPr>
              <p:txBody>
                <a:bodyPr anchor="ctr"/>
                <a:lstStyle/>
                <a:p>
                  <a:pPr algn="r"/>
                  <a:r>
                    <a:rPr lang="en-US" sz="1400">
                      <a:cs typeface="Times New Roman" pitchFamily="18" charset="0"/>
                    </a:rPr>
                    <a:t>$ 3.000.00</a:t>
                  </a:r>
                </a:p>
                <a:p>
                  <a:pPr algn="r" eaLnBrk="0" hangingPunct="0"/>
                  <a:endParaRPr lang="en-US" sz="1400"/>
                </a:p>
              </p:txBody>
            </p:sp>
            <p:sp>
              <p:nvSpPr>
                <p:cNvPr id="59523" name="Rectangle 131"/>
                <p:cNvSpPr>
                  <a:spLocks noChangeArrowheads="1"/>
                </p:cNvSpPr>
                <p:nvPr/>
              </p:nvSpPr>
              <p:spPr bwMode="auto">
                <a:xfrm>
                  <a:off x="1136" y="921"/>
                  <a:ext cx="632" cy="403"/>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grpSp>
        <p:sp>
          <p:nvSpPr>
            <p:cNvPr id="59526" name="Rectangle 134"/>
            <p:cNvSpPr>
              <a:spLocks noChangeArrowheads="1"/>
            </p:cNvSpPr>
            <p:nvPr/>
          </p:nvSpPr>
          <p:spPr bwMode="auto">
            <a:xfrm>
              <a:off x="-3" y="-3"/>
              <a:ext cx="1774" cy="1330"/>
            </a:xfrm>
            <a:prstGeom prst="rect">
              <a:avLst/>
            </a:prstGeom>
            <a:noFill/>
            <a:ln w="12700" cap="sq">
              <a:solidFill>
                <a:srgbClr val="A0A0A0"/>
              </a:solidFill>
              <a:miter lim="800000"/>
              <a:headEnd type="none" w="sm" len="sm"/>
              <a:tailEnd type="none" w="sm" len="sm"/>
            </a:ln>
            <a:effectLst/>
          </p:spPr>
          <p:txBody>
            <a:bodyPr wrap="none"/>
            <a:lstStyle/>
            <a:p>
              <a:endParaRPr lang="es-ES"/>
            </a:p>
          </p:txBody>
        </p:sp>
      </p:grpSp>
      <p:sp>
        <p:nvSpPr>
          <p:cNvPr id="59528" name="Text Box 136"/>
          <p:cNvSpPr txBox="1">
            <a:spLocks noChangeArrowheads="1"/>
          </p:cNvSpPr>
          <p:nvPr/>
        </p:nvSpPr>
        <p:spPr bwMode="auto">
          <a:xfrm>
            <a:off x="381000" y="2057400"/>
            <a:ext cx="2743200" cy="457200"/>
          </a:xfrm>
          <a:prstGeom prst="rect">
            <a:avLst/>
          </a:prstGeom>
          <a:noFill/>
          <a:ln w="12700" cap="sq">
            <a:noFill/>
            <a:miter lim="800000"/>
            <a:headEnd type="none" w="sm" len="sm"/>
            <a:tailEnd type="none" w="sm" len="sm"/>
          </a:ln>
          <a:effectLst/>
        </p:spPr>
        <p:txBody>
          <a:bodyPr>
            <a:spAutoFit/>
          </a:bodyPr>
          <a:lstStyle/>
          <a:p>
            <a:pPr>
              <a:spcBef>
                <a:spcPct val="50000"/>
              </a:spcBef>
            </a:pPr>
            <a:endParaRPr lang="es-ES"/>
          </a:p>
        </p:txBody>
      </p:sp>
      <p:sp>
        <p:nvSpPr>
          <p:cNvPr id="59529" name="Text Box 137"/>
          <p:cNvSpPr txBox="1">
            <a:spLocks noChangeArrowheads="1"/>
          </p:cNvSpPr>
          <p:nvPr/>
        </p:nvSpPr>
        <p:spPr bwMode="auto">
          <a:xfrm>
            <a:off x="6400800" y="1905000"/>
            <a:ext cx="2362200" cy="581025"/>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s-MX" sz="1600" b="1"/>
              <a:t>INVERSION ESTIMADA</a:t>
            </a:r>
            <a:endParaRPr lang="es-ES" sz="1600" b="1"/>
          </a:p>
        </p:txBody>
      </p:sp>
      <p:sp>
        <p:nvSpPr>
          <p:cNvPr id="59530" name="Text Box 138"/>
          <p:cNvSpPr txBox="1">
            <a:spLocks noChangeArrowheads="1"/>
          </p:cNvSpPr>
          <p:nvPr/>
        </p:nvSpPr>
        <p:spPr bwMode="auto">
          <a:xfrm>
            <a:off x="533400" y="1905000"/>
            <a:ext cx="2209800" cy="581025"/>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s-MX" sz="1600" b="1"/>
              <a:t>GASTOS MENSUALES</a:t>
            </a:r>
            <a:endParaRPr lang="es-ES" sz="1600" b="1"/>
          </a:p>
        </p:txBody>
      </p:sp>
      <p:sp>
        <p:nvSpPr>
          <p:cNvPr id="59531" name="Text Box 139"/>
          <p:cNvSpPr txBox="1">
            <a:spLocks noChangeArrowheads="1"/>
          </p:cNvSpPr>
          <p:nvPr/>
        </p:nvSpPr>
        <p:spPr bwMode="auto">
          <a:xfrm>
            <a:off x="2971800" y="1905000"/>
            <a:ext cx="2895600" cy="581025"/>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s-MX" sz="1600" b="1"/>
              <a:t>GASTOS DE CONSTITUCION</a:t>
            </a:r>
            <a:endParaRPr lang="es-ES" sz="1600" b="1"/>
          </a:p>
        </p:txBody>
      </p:sp>
      <p:sp>
        <p:nvSpPr>
          <p:cNvPr id="59532" name="Rectangle 140"/>
          <p:cNvSpPr>
            <a:spLocks noChangeArrowheads="1"/>
          </p:cNvSpPr>
          <p:nvPr/>
        </p:nvSpPr>
        <p:spPr bwMode="auto">
          <a:xfrm>
            <a:off x="838200" y="1905000"/>
            <a:ext cx="1600200" cy="609600"/>
          </a:xfrm>
          <a:prstGeom prst="rect">
            <a:avLst/>
          </a:prstGeom>
          <a:noFill/>
          <a:ln w="25400" cap="sq">
            <a:solidFill>
              <a:schemeClr val="tx1"/>
            </a:solidFill>
            <a:miter lim="800000"/>
            <a:headEnd type="none" w="sm" len="sm"/>
            <a:tailEnd type="none" w="sm" len="sm"/>
          </a:ln>
          <a:effectLst/>
        </p:spPr>
        <p:txBody>
          <a:bodyPr wrap="none" anchor="ctr"/>
          <a:lstStyle/>
          <a:p>
            <a:endParaRPr lang="es-ES"/>
          </a:p>
        </p:txBody>
      </p:sp>
      <p:sp>
        <p:nvSpPr>
          <p:cNvPr id="59533" name="Rectangle 141"/>
          <p:cNvSpPr>
            <a:spLocks noChangeArrowheads="1"/>
          </p:cNvSpPr>
          <p:nvPr/>
        </p:nvSpPr>
        <p:spPr bwMode="auto">
          <a:xfrm>
            <a:off x="3505200" y="1905000"/>
            <a:ext cx="1828800" cy="609600"/>
          </a:xfrm>
          <a:prstGeom prst="rect">
            <a:avLst/>
          </a:prstGeom>
          <a:noFill/>
          <a:ln w="25400" cap="sq">
            <a:solidFill>
              <a:schemeClr val="tx1"/>
            </a:solidFill>
            <a:miter lim="800000"/>
            <a:headEnd type="none" w="sm" len="sm"/>
            <a:tailEnd type="none" w="sm" len="sm"/>
          </a:ln>
          <a:effectLst/>
        </p:spPr>
        <p:txBody>
          <a:bodyPr wrap="none" anchor="ctr"/>
          <a:lstStyle/>
          <a:p>
            <a:endParaRPr lang="es-ES"/>
          </a:p>
        </p:txBody>
      </p:sp>
      <p:sp>
        <p:nvSpPr>
          <p:cNvPr id="59534" name="Rectangle 142"/>
          <p:cNvSpPr>
            <a:spLocks noChangeArrowheads="1"/>
          </p:cNvSpPr>
          <p:nvPr/>
        </p:nvSpPr>
        <p:spPr bwMode="auto">
          <a:xfrm>
            <a:off x="6858000" y="1905000"/>
            <a:ext cx="1447800" cy="609600"/>
          </a:xfrm>
          <a:prstGeom prst="rect">
            <a:avLst/>
          </a:prstGeom>
          <a:noFill/>
          <a:ln w="25400" cap="sq">
            <a:solidFill>
              <a:schemeClr val="tx1"/>
            </a:solidFill>
            <a:miter lim="800000"/>
            <a:headEnd type="none" w="sm" len="sm"/>
            <a:tailEnd type="none" w="sm" len="sm"/>
          </a:ln>
          <a:effectLst/>
        </p:spPr>
        <p:txBody>
          <a:bodyPr wrap="none" anchor="ctr"/>
          <a:lstStyle/>
          <a:p>
            <a:endParaRPr lang="es-E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s-MX" sz="4000"/>
              <a:t>FLUJO DE CAJA DEL PROYECTO</a:t>
            </a:r>
            <a:endParaRPr lang="es-ES" sz="4000"/>
          </a:p>
        </p:txBody>
      </p:sp>
      <p:graphicFrame>
        <p:nvGraphicFramePr>
          <p:cNvPr id="76803" name="Object 3"/>
          <p:cNvGraphicFramePr>
            <a:graphicFrameLocks noChangeAspect="1"/>
          </p:cNvGraphicFramePr>
          <p:nvPr/>
        </p:nvGraphicFramePr>
        <p:xfrm>
          <a:off x="381000" y="2133600"/>
          <a:ext cx="8496300" cy="2254250"/>
        </p:xfrm>
        <a:graphic>
          <a:graphicData uri="http://schemas.openxmlformats.org/presentationml/2006/ole">
            <p:oleObj spid="_x0000_s76803" name="Hoja de cálculo" r:id="rId3" imgW="5562905" imgH="1476756" progId="Excel.Sheet.8">
              <p:embed/>
            </p:oleObj>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s-MX"/>
              <a:t>VAN Y TIR INCREMENTAL</a:t>
            </a:r>
            <a:endParaRPr lang="es-ES"/>
          </a:p>
        </p:txBody>
      </p:sp>
      <p:sp>
        <p:nvSpPr>
          <p:cNvPr id="60419" name="Rectangle 3"/>
          <p:cNvSpPr>
            <a:spLocks noGrp="1" noChangeArrowheads="1"/>
          </p:cNvSpPr>
          <p:nvPr>
            <p:ph type="body" idx="1"/>
          </p:nvPr>
        </p:nvSpPr>
        <p:spPr>
          <a:xfrm>
            <a:off x="685800" y="1641475"/>
            <a:ext cx="7772400" cy="4606925"/>
          </a:xfrm>
        </p:spPr>
        <p:txBody>
          <a:bodyPr/>
          <a:lstStyle/>
          <a:p>
            <a:r>
              <a:rPr lang="es-MX" sz="1800">
                <a:effectLst/>
                <a:cs typeface="Times New Roman" pitchFamily="18" charset="0"/>
              </a:rPr>
              <a:t>E</a:t>
            </a:r>
            <a:r>
              <a:rPr lang="es-ES" sz="1800">
                <a:effectLst/>
                <a:cs typeface="Times New Roman" pitchFamily="18" charset="0"/>
              </a:rPr>
              <a:t>l Valor Económico Financiero del proyecto es $2</a:t>
            </a:r>
            <a:r>
              <a:rPr lang="es-MX" sz="1800">
                <a:effectLst/>
                <a:cs typeface="Times New Roman" pitchFamily="18" charset="0"/>
              </a:rPr>
              <a:t>31</a:t>
            </a:r>
            <a:r>
              <a:rPr lang="es-ES" sz="1800">
                <a:effectLst/>
                <a:cs typeface="Times New Roman" pitchFamily="18" charset="0"/>
              </a:rPr>
              <a:t>.</a:t>
            </a:r>
            <a:r>
              <a:rPr lang="es-MX" sz="1800">
                <a:effectLst/>
                <a:cs typeface="Times New Roman" pitchFamily="18" charset="0"/>
              </a:rPr>
              <a:t>701</a:t>
            </a:r>
            <a:r>
              <a:rPr lang="es-ES" sz="1800">
                <a:effectLst/>
                <a:cs typeface="Times New Roman" pitchFamily="18" charset="0"/>
              </a:rPr>
              <a:t>,</a:t>
            </a:r>
            <a:r>
              <a:rPr lang="es-MX" sz="1800">
                <a:effectLst/>
                <a:cs typeface="Times New Roman" pitchFamily="18" charset="0"/>
              </a:rPr>
              <a:t>18</a:t>
            </a:r>
            <a:r>
              <a:rPr lang="es-ES" sz="1800">
                <a:effectLst/>
                <a:cs typeface="Times New Roman" pitchFamily="18" charset="0"/>
              </a:rPr>
              <a:t>. </a:t>
            </a:r>
            <a:endParaRPr lang="es-MX" sz="1800">
              <a:effectLst/>
              <a:cs typeface="Times New Roman" pitchFamily="18" charset="0"/>
            </a:endParaRPr>
          </a:p>
          <a:p>
            <a:endParaRPr lang="es-MX" sz="1800">
              <a:effectLst/>
              <a:cs typeface="Times New Roman" pitchFamily="18" charset="0"/>
            </a:endParaRPr>
          </a:p>
          <a:p>
            <a:r>
              <a:rPr lang="es-ES" sz="1800">
                <a:effectLst/>
                <a:cs typeface="Times New Roman" pitchFamily="18" charset="0"/>
              </a:rPr>
              <a:t>La tasa interna de retorno (TIR) obtenida para los cinco años con una inversión de $</a:t>
            </a:r>
            <a:r>
              <a:rPr lang="es-MX" sz="1800">
                <a:effectLst/>
                <a:cs typeface="Times New Roman" pitchFamily="18" charset="0"/>
              </a:rPr>
              <a:t>8</a:t>
            </a:r>
            <a:r>
              <a:rPr lang="es-ES" sz="1800">
                <a:effectLst/>
                <a:cs typeface="Times New Roman" pitchFamily="18" charset="0"/>
              </a:rPr>
              <a:t>.500 es de </a:t>
            </a:r>
            <a:r>
              <a:rPr lang="es-MX" sz="1800">
                <a:effectLst/>
                <a:cs typeface="Times New Roman" pitchFamily="18" charset="0"/>
              </a:rPr>
              <a:t>243</a:t>
            </a:r>
            <a:r>
              <a:rPr lang="es-ES" sz="1800">
                <a:effectLst/>
                <a:cs typeface="Times New Roman" pitchFamily="18" charset="0"/>
              </a:rPr>
              <a:t>%, muy superior a la TMAR de 15,27%.</a:t>
            </a:r>
            <a:endParaRPr lang="es-MX" sz="1800">
              <a:effectLst/>
              <a:cs typeface="Times New Roman" pitchFamily="18" charset="0"/>
            </a:endParaRPr>
          </a:p>
          <a:p>
            <a:pPr>
              <a:buFont typeface="Wingdings" pitchFamily="2" charset="2"/>
              <a:buNone/>
            </a:pPr>
            <a:r>
              <a:rPr lang="es-ES" sz="1800">
                <a:effectLst/>
                <a:cs typeface="Times New Roman" pitchFamily="18" charset="0"/>
              </a:rPr>
              <a:t> </a:t>
            </a:r>
          </a:p>
        </p:txBody>
      </p:sp>
      <p:graphicFrame>
        <p:nvGraphicFramePr>
          <p:cNvPr id="60422" name="Object 6"/>
          <p:cNvGraphicFramePr>
            <a:graphicFrameLocks noChangeAspect="1"/>
          </p:cNvGraphicFramePr>
          <p:nvPr/>
        </p:nvGraphicFramePr>
        <p:xfrm>
          <a:off x="2819400" y="3429000"/>
          <a:ext cx="3886200" cy="1943100"/>
        </p:xfrm>
        <a:graphic>
          <a:graphicData uri="http://schemas.openxmlformats.org/presentationml/2006/ole">
            <p:oleObj spid="_x0000_s60422" name="Hoja de cálculo" r:id="rId3" imgW="2610307" imgH="1305154" progId="Excel.Sheet.8">
              <p:embed/>
            </p:oleObj>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s-MX" sz="4000"/>
              <a:t>ANÁLISIS DE SENSIBILIDAD</a:t>
            </a:r>
            <a:endParaRPr lang="es-ES" sz="4000"/>
          </a:p>
        </p:txBody>
      </p:sp>
      <p:sp>
        <p:nvSpPr>
          <p:cNvPr id="61443" name="Rectangle 3"/>
          <p:cNvSpPr>
            <a:spLocks noGrp="1" noChangeArrowheads="1"/>
          </p:cNvSpPr>
          <p:nvPr>
            <p:ph type="body" idx="1"/>
          </p:nvPr>
        </p:nvSpPr>
        <p:spPr>
          <a:xfrm>
            <a:off x="609600" y="1524000"/>
            <a:ext cx="7772400" cy="4648200"/>
          </a:xfrm>
        </p:spPr>
        <p:txBody>
          <a:bodyPr/>
          <a:lstStyle/>
          <a:p>
            <a:pPr>
              <a:lnSpc>
                <a:spcPct val="90000"/>
              </a:lnSpc>
              <a:buFont typeface="Wingdings" pitchFamily="2" charset="2"/>
              <a:buNone/>
            </a:pPr>
            <a:r>
              <a:rPr lang="es-MX" sz="1800"/>
              <a:t>	</a:t>
            </a:r>
            <a:r>
              <a:rPr lang="es-MX" sz="1800" b="1" u="sng"/>
              <a:t>Aumento del Costo de Venta </a:t>
            </a:r>
          </a:p>
          <a:p>
            <a:pPr>
              <a:lnSpc>
                <a:spcPct val="90000"/>
              </a:lnSpc>
              <a:buFont typeface="Wingdings" pitchFamily="2" charset="2"/>
              <a:buNone/>
            </a:pPr>
            <a:endParaRPr lang="es-MX" sz="1800" b="1" u="sng"/>
          </a:p>
          <a:p>
            <a:pPr>
              <a:lnSpc>
                <a:spcPct val="90000"/>
              </a:lnSpc>
            </a:pPr>
            <a:r>
              <a:rPr lang="es-MX" sz="1800"/>
              <a:t>El costo de venta establecido en 75% del precio del paquete turístico puede aumentar hasta 90,3% para que el VAN comience a presentar valores menores a cero. </a:t>
            </a:r>
          </a:p>
          <a:p>
            <a:pPr>
              <a:lnSpc>
                <a:spcPct val="90000"/>
              </a:lnSpc>
            </a:pPr>
            <a:endParaRPr lang="es-MX" sz="1800"/>
          </a:p>
          <a:p>
            <a:pPr>
              <a:lnSpc>
                <a:spcPct val="90000"/>
              </a:lnSpc>
              <a:buFont typeface="Wingdings" pitchFamily="2" charset="2"/>
              <a:buNone/>
            </a:pPr>
            <a:r>
              <a:rPr lang="es-MX" sz="1800"/>
              <a:t>	</a:t>
            </a:r>
            <a:r>
              <a:rPr lang="es-MX" sz="1800" b="1" u="sng"/>
              <a:t>Disminución del Volumen de Ventas por afluencia de turistas</a:t>
            </a:r>
          </a:p>
          <a:p>
            <a:pPr>
              <a:lnSpc>
                <a:spcPct val="90000"/>
              </a:lnSpc>
              <a:buFont typeface="Wingdings" pitchFamily="2" charset="2"/>
              <a:buNone/>
            </a:pPr>
            <a:endParaRPr lang="es-MX" sz="1800" b="1" u="sng"/>
          </a:p>
          <a:p>
            <a:pPr>
              <a:lnSpc>
                <a:spcPct val="90000"/>
              </a:lnSpc>
            </a:pPr>
            <a:r>
              <a:rPr lang="es-MX" sz="1800"/>
              <a:t>Es necesario que el volumen de llegada de turistas caiga en 61,2% para que el proyecto comience a tener pérdidas, manteniendo lo demás constante.</a:t>
            </a:r>
          </a:p>
          <a:p>
            <a:pPr>
              <a:lnSpc>
                <a:spcPct val="90000"/>
              </a:lnSpc>
              <a:buFont typeface="Wingdings" pitchFamily="2" charset="2"/>
              <a:buNone/>
            </a:pPr>
            <a:endParaRPr lang="es-MX" sz="1800"/>
          </a:p>
          <a:p>
            <a:pPr>
              <a:lnSpc>
                <a:spcPct val="90000"/>
              </a:lnSpc>
              <a:buFont typeface="Wingdings" pitchFamily="2" charset="2"/>
              <a:buNone/>
            </a:pPr>
            <a:endParaRPr lang="es-MX" sz="1800"/>
          </a:p>
          <a:p>
            <a:pPr>
              <a:lnSpc>
                <a:spcPct val="90000"/>
              </a:lnSpc>
              <a:buFont typeface="Wingdings" pitchFamily="2" charset="2"/>
              <a:buNone/>
            </a:pPr>
            <a:r>
              <a:rPr lang="es-MX" sz="1800"/>
              <a:t>	El análisis de sensibilidad muestra que el proyecto es poco sensible ante variaciones del Costo de venta y del volumen de ventas generado por la afluencia de turistas</a:t>
            </a:r>
          </a:p>
          <a:p>
            <a:pPr>
              <a:lnSpc>
                <a:spcPct val="90000"/>
              </a:lnSpc>
              <a:buFont typeface="Wingdings" pitchFamily="2" charset="2"/>
              <a:buNone/>
            </a:pPr>
            <a:r>
              <a:rPr lang="es-MX" sz="1800"/>
              <a:t>	</a:t>
            </a:r>
            <a:endParaRPr lang="es-ES"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914400" y="3429000"/>
            <a:ext cx="7772400" cy="1143000"/>
          </a:xfrm>
        </p:spPr>
        <p:txBody>
          <a:bodyPr/>
          <a:lstStyle/>
          <a:p>
            <a:r>
              <a:rPr lang="es-MX"/>
              <a:t>GENERALIDADES</a:t>
            </a:r>
            <a:endParaRPr lang="es-ES"/>
          </a:p>
        </p:txBody>
      </p:sp>
      <p:pic>
        <p:nvPicPr>
          <p:cNvPr id="69636" name="Picture 4" descr="C:\Archivos de programa\Archivos comunes\Microsoft Shared\Clipart\cagcat50\TN00686_.wmf"/>
          <p:cNvPicPr>
            <a:picLocks noChangeAspect="1" noChangeArrowheads="1"/>
          </p:cNvPicPr>
          <p:nvPr/>
        </p:nvPicPr>
        <p:blipFill>
          <a:blip r:embed="rId2"/>
          <a:srcRect/>
          <a:stretch>
            <a:fillRect/>
          </a:stretch>
        </p:blipFill>
        <p:spPr bwMode="auto">
          <a:xfrm>
            <a:off x="1219200" y="1143000"/>
            <a:ext cx="1493838" cy="1735138"/>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s-MX" sz="4000"/>
              <a:t>ANÁLISIS DE SENSIBILIDAD</a:t>
            </a:r>
            <a:endParaRPr lang="es-ES" sz="4000"/>
          </a:p>
        </p:txBody>
      </p:sp>
      <p:sp>
        <p:nvSpPr>
          <p:cNvPr id="62467" name="Rectangle 3"/>
          <p:cNvSpPr>
            <a:spLocks noGrp="1" noChangeArrowheads="1"/>
          </p:cNvSpPr>
          <p:nvPr>
            <p:ph type="body" idx="1"/>
          </p:nvPr>
        </p:nvSpPr>
        <p:spPr>
          <a:xfrm>
            <a:off x="685800" y="1600200"/>
            <a:ext cx="7772400" cy="4419600"/>
          </a:xfrm>
        </p:spPr>
        <p:txBody>
          <a:bodyPr/>
          <a:lstStyle/>
          <a:p>
            <a:pPr>
              <a:lnSpc>
                <a:spcPct val="90000"/>
              </a:lnSpc>
              <a:buFont typeface="Wingdings" pitchFamily="2" charset="2"/>
              <a:buNone/>
            </a:pPr>
            <a:r>
              <a:rPr lang="es-MX" sz="1800"/>
              <a:t>	</a:t>
            </a:r>
            <a:r>
              <a:rPr lang="es-MX" sz="1800" b="1" u="sng"/>
              <a:t>Disminución del Volumen de ventas por cuota de mercado</a:t>
            </a:r>
          </a:p>
          <a:p>
            <a:pPr>
              <a:lnSpc>
                <a:spcPct val="90000"/>
              </a:lnSpc>
              <a:buFont typeface="Wingdings" pitchFamily="2" charset="2"/>
              <a:buNone/>
            </a:pPr>
            <a:endParaRPr lang="es-MX" sz="1800" u="sng"/>
          </a:p>
          <a:p>
            <a:pPr>
              <a:lnSpc>
                <a:spcPct val="90000"/>
              </a:lnSpc>
            </a:pPr>
            <a:r>
              <a:rPr lang="es-MX" sz="1800"/>
              <a:t>La participación de mercado que se ha establecido para el proyecto es de 2%, manteniendo todo lo demás constante esta cuota puede bajr hasta 0,78% para que el proyecto comience a presentar pérdidas</a:t>
            </a:r>
          </a:p>
          <a:p>
            <a:pPr>
              <a:lnSpc>
                <a:spcPct val="90000"/>
              </a:lnSpc>
            </a:pPr>
            <a:endParaRPr lang="es-MX" sz="1800"/>
          </a:p>
          <a:p>
            <a:pPr>
              <a:lnSpc>
                <a:spcPct val="90000"/>
              </a:lnSpc>
              <a:buFont typeface="Wingdings" pitchFamily="2" charset="2"/>
              <a:buNone/>
            </a:pPr>
            <a:r>
              <a:rPr lang="es-MX" sz="1800"/>
              <a:t>	</a:t>
            </a:r>
            <a:r>
              <a:rPr lang="es-MX" sz="1800" b="1" u="sng"/>
              <a:t>Aumento del Volumen de ventas por cuota de mercado</a:t>
            </a:r>
          </a:p>
          <a:p>
            <a:pPr>
              <a:lnSpc>
                <a:spcPct val="90000"/>
              </a:lnSpc>
              <a:buFont typeface="Wingdings" pitchFamily="2" charset="2"/>
              <a:buNone/>
            </a:pPr>
            <a:endParaRPr lang="es-MX" sz="1800" u="sng"/>
          </a:p>
          <a:p>
            <a:pPr>
              <a:lnSpc>
                <a:spcPct val="90000"/>
              </a:lnSpc>
            </a:pPr>
            <a:r>
              <a:rPr lang="es-MX" sz="1800"/>
              <a:t>Dado que la actividad de turismo receptor no ha sido ampliamente explotada en el País y existen todavía pocas agencias dedicadas a ello, se estima un crecimiento de 0,5% en las ventas para determinar cuán sensible puede ser el VAN.</a:t>
            </a:r>
          </a:p>
          <a:p>
            <a:pPr>
              <a:lnSpc>
                <a:spcPct val="90000"/>
              </a:lnSpc>
            </a:pPr>
            <a:endParaRPr lang="es-MX" sz="1800"/>
          </a:p>
          <a:p>
            <a:pPr>
              <a:lnSpc>
                <a:spcPct val="90000"/>
              </a:lnSpc>
              <a:buFont typeface="Wingdings" pitchFamily="2" charset="2"/>
              <a:buNone/>
            </a:pPr>
            <a:r>
              <a:rPr lang="es-MX" sz="1800"/>
              <a:t>	Según los datos del análisis de sensibilidad el proyecto es muy sensible a variaciones en el volumen de ventas propio.</a:t>
            </a:r>
            <a:endParaRPr lang="es-ES" sz="1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s-MX" sz="4000"/>
              <a:t>ANÁLISIS DE SENSIBILIDAD</a:t>
            </a:r>
            <a:endParaRPr lang="es-ES" sz="4000"/>
          </a:p>
        </p:txBody>
      </p:sp>
      <p:grpSp>
        <p:nvGrpSpPr>
          <p:cNvPr id="63624" name="Group 136"/>
          <p:cNvGrpSpPr>
            <a:grpSpLocks/>
          </p:cNvGrpSpPr>
          <p:nvPr/>
        </p:nvGrpSpPr>
        <p:grpSpPr bwMode="auto">
          <a:xfrm>
            <a:off x="838200" y="1371600"/>
            <a:ext cx="7848600" cy="5105400"/>
            <a:chOff x="960" y="864"/>
            <a:chExt cx="3892" cy="2922"/>
          </a:xfrm>
        </p:grpSpPr>
        <p:grpSp>
          <p:nvGrpSpPr>
            <p:cNvPr id="63574" name="Group 86"/>
            <p:cNvGrpSpPr>
              <a:grpSpLocks/>
            </p:cNvGrpSpPr>
            <p:nvPr/>
          </p:nvGrpSpPr>
          <p:grpSpPr bwMode="auto">
            <a:xfrm>
              <a:off x="960" y="864"/>
              <a:ext cx="567" cy="435"/>
              <a:chOff x="0" y="0"/>
              <a:chExt cx="492" cy="403"/>
            </a:xfrm>
          </p:grpSpPr>
          <p:sp>
            <p:nvSpPr>
              <p:cNvPr id="63549" name="Rectangle 61"/>
              <p:cNvSpPr>
                <a:spLocks noChangeArrowheads="1"/>
              </p:cNvSpPr>
              <p:nvPr/>
            </p:nvSpPr>
            <p:spPr bwMode="auto">
              <a:xfrm>
                <a:off x="28" y="0"/>
                <a:ext cx="436" cy="403"/>
              </a:xfrm>
              <a:prstGeom prst="rect">
                <a:avLst/>
              </a:prstGeom>
              <a:noFill/>
              <a:ln w="19050" cap="sq">
                <a:solidFill>
                  <a:schemeClr val="tx1"/>
                </a:solidFill>
                <a:miter lim="800000"/>
                <a:headEnd type="none" w="sm" len="sm"/>
                <a:tailEnd type="none" w="sm" len="sm"/>
              </a:ln>
              <a:effectLst/>
            </p:spPr>
            <p:txBody>
              <a:bodyPr anchor="ctr"/>
              <a:lstStyle/>
              <a:p>
                <a:r>
                  <a:rPr lang="en-US" sz="1200">
                    <a:cs typeface="Times New Roman" pitchFamily="18" charset="0"/>
                  </a:rPr>
                  <a:t> </a:t>
                </a:r>
              </a:p>
              <a:p>
                <a:pPr eaLnBrk="0" hangingPunct="0"/>
                <a:endParaRPr lang="en-US"/>
              </a:p>
            </p:txBody>
          </p:sp>
          <p:sp>
            <p:nvSpPr>
              <p:cNvPr id="63573" name="Rectangle 85"/>
              <p:cNvSpPr>
                <a:spLocks noChangeArrowheads="1"/>
              </p:cNvSpPr>
              <p:nvPr/>
            </p:nvSpPr>
            <p:spPr bwMode="auto">
              <a:xfrm>
                <a:off x="0" y="0"/>
                <a:ext cx="492" cy="403"/>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576" name="Group 88"/>
            <p:cNvGrpSpPr>
              <a:grpSpLocks/>
            </p:cNvGrpSpPr>
            <p:nvPr/>
          </p:nvGrpSpPr>
          <p:grpSpPr bwMode="auto">
            <a:xfrm>
              <a:off x="1527" y="864"/>
              <a:ext cx="2187" cy="435"/>
              <a:chOff x="492" y="0"/>
              <a:chExt cx="1896" cy="403"/>
            </a:xfrm>
          </p:grpSpPr>
          <p:sp>
            <p:nvSpPr>
              <p:cNvPr id="63550" name="Rectangle 62"/>
              <p:cNvSpPr>
                <a:spLocks noChangeArrowheads="1"/>
              </p:cNvSpPr>
              <p:nvPr/>
            </p:nvSpPr>
            <p:spPr bwMode="auto">
              <a:xfrm>
                <a:off x="520" y="0"/>
                <a:ext cx="1840" cy="403"/>
              </a:xfrm>
              <a:prstGeom prst="rect">
                <a:avLst/>
              </a:prstGeom>
              <a:noFill/>
              <a:ln w="19050" cap="sq">
                <a:solidFill>
                  <a:schemeClr val="tx1"/>
                </a:solidFill>
                <a:miter lim="800000"/>
                <a:headEnd type="none" w="sm" len="sm"/>
                <a:tailEnd type="none" w="sm" len="sm"/>
              </a:ln>
              <a:effectLst/>
            </p:spPr>
            <p:txBody>
              <a:bodyPr anchor="ctr"/>
              <a:lstStyle/>
              <a:p>
                <a:pPr algn="ctr"/>
                <a:r>
                  <a:rPr lang="en-US" sz="2000" b="1" u="sng">
                    <a:cs typeface="Times New Roman" pitchFamily="18" charset="0"/>
                  </a:rPr>
                  <a:t>ESCENARIO</a:t>
                </a:r>
                <a:endParaRPr lang="en-US" sz="2000" u="sng"/>
              </a:p>
            </p:txBody>
          </p:sp>
          <p:sp>
            <p:nvSpPr>
              <p:cNvPr id="63575" name="Rectangle 87"/>
              <p:cNvSpPr>
                <a:spLocks noChangeArrowheads="1"/>
              </p:cNvSpPr>
              <p:nvPr/>
            </p:nvSpPr>
            <p:spPr bwMode="auto">
              <a:xfrm>
                <a:off x="492" y="0"/>
                <a:ext cx="1896" cy="403"/>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578" name="Group 90"/>
            <p:cNvGrpSpPr>
              <a:grpSpLocks/>
            </p:cNvGrpSpPr>
            <p:nvPr/>
          </p:nvGrpSpPr>
          <p:grpSpPr bwMode="auto">
            <a:xfrm>
              <a:off x="3714" y="864"/>
              <a:ext cx="724" cy="435"/>
              <a:chOff x="2388" y="0"/>
              <a:chExt cx="628" cy="403"/>
            </a:xfrm>
          </p:grpSpPr>
          <p:sp>
            <p:nvSpPr>
              <p:cNvPr id="63551" name="Rectangle 63"/>
              <p:cNvSpPr>
                <a:spLocks noChangeArrowheads="1"/>
              </p:cNvSpPr>
              <p:nvPr/>
            </p:nvSpPr>
            <p:spPr bwMode="auto">
              <a:xfrm>
                <a:off x="2416" y="0"/>
                <a:ext cx="572" cy="403"/>
              </a:xfrm>
              <a:prstGeom prst="rect">
                <a:avLst/>
              </a:prstGeom>
              <a:noFill/>
              <a:ln w="19050" cap="sq">
                <a:solidFill>
                  <a:schemeClr val="tx1"/>
                </a:solidFill>
                <a:miter lim="800000"/>
                <a:headEnd type="none" w="sm" len="sm"/>
                <a:tailEnd type="none" w="sm" len="sm"/>
              </a:ln>
              <a:effectLst/>
            </p:spPr>
            <p:txBody>
              <a:bodyPr anchor="ctr"/>
              <a:lstStyle/>
              <a:p>
                <a:pPr algn="ctr"/>
                <a:r>
                  <a:rPr lang="en-US" sz="2000" b="1" u="sng">
                    <a:cs typeface="Times New Roman" pitchFamily="18" charset="0"/>
                  </a:rPr>
                  <a:t>VAN</a:t>
                </a:r>
                <a:endParaRPr lang="en-US" sz="2000" u="sng"/>
              </a:p>
            </p:txBody>
          </p:sp>
          <p:sp>
            <p:nvSpPr>
              <p:cNvPr id="63577" name="Rectangle 89"/>
              <p:cNvSpPr>
                <a:spLocks noChangeArrowheads="1"/>
              </p:cNvSpPr>
              <p:nvPr/>
            </p:nvSpPr>
            <p:spPr bwMode="auto">
              <a:xfrm>
                <a:off x="2388" y="0"/>
                <a:ext cx="628" cy="403"/>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580" name="Group 92"/>
            <p:cNvGrpSpPr>
              <a:grpSpLocks/>
            </p:cNvGrpSpPr>
            <p:nvPr/>
          </p:nvGrpSpPr>
          <p:grpSpPr bwMode="auto">
            <a:xfrm>
              <a:off x="4438" y="864"/>
              <a:ext cx="414" cy="435"/>
              <a:chOff x="3016" y="0"/>
              <a:chExt cx="359" cy="403"/>
            </a:xfrm>
          </p:grpSpPr>
          <p:sp>
            <p:nvSpPr>
              <p:cNvPr id="63552" name="Rectangle 64"/>
              <p:cNvSpPr>
                <a:spLocks noChangeArrowheads="1"/>
              </p:cNvSpPr>
              <p:nvPr/>
            </p:nvSpPr>
            <p:spPr bwMode="auto">
              <a:xfrm>
                <a:off x="3044" y="0"/>
                <a:ext cx="303" cy="403"/>
              </a:xfrm>
              <a:prstGeom prst="rect">
                <a:avLst/>
              </a:prstGeom>
              <a:noFill/>
              <a:ln w="19050" cap="sq">
                <a:solidFill>
                  <a:schemeClr val="tx1"/>
                </a:solidFill>
                <a:miter lim="800000"/>
                <a:headEnd type="none" w="sm" len="sm"/>
                <a:tailEnd type="none" w="sm" len="sm"/>
              </a:ln>
              <a:effectLst/>
            </p:spPr>
            <p:txBody>
              <a:bodyPr anchor="ctr"/>
              <a:lstStyle/>
              <a:p>
                <a:pPr algn="ctr"/>
                <a:r>
                  <a:rPr lang="en-US" sz="2000" b="1" u="sng">
                    <a:cs typeface="Times New Roman" pitchFamily="18" charset="0"/>
                  </a:rPr>
                  <a:t>TIR</a:t>
                </a:r>
                <a:endParaRPr lang="en-US" sz="2000" u="sng"/>
              </a:p>
            </p:txBody>
          </p:sp>
          <p:sp>
            <p:nvSpPr>
              <p:cNvPr id="63579" name="Rectangle 91"/>
              <p:cNvSpPr>
                <a:spLocks noChangeArrowheads="1"/>
              </p:cNvSpPr>
              <p:nvPr/>
            </p:nvSpPr>
            <p:spPr bwMode="auto">
              <a:xfrm>
                <a:off x="3016" y="0"/>
                <a:ext cx="359" cy="403"/>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582" name="Group 94"/>
            <p:cNvGrpSpPr>
              <a:grpSpLocks/>
            </p:cNvGrpSpPr>
            <p:nvPr/>
          </p:nvGrpSpPr>
          <p:grpSpPr bwMode="auto">
            <a:xfrm>
              <a:off x="960" y="1299"/>
              <a:ext cx="567" cy="415"/>
              <a:chOff x="0" y="403"/>
              <a:chExt cx="492" cy="384"/>
            </a:xfrm>
          </p:grpSpPr>
          <p:sp>
            <p:nvSpPr>
              <p:cNvPr id="63553" name="Rectangle 65"/>
              <p:cNvSpPr>
                <a:spLocks noChangeArrowheads="1"/>
              </p:cNvSpPr>
              <p:nvPr/>
            </p:nvSpPr>
            <p:spPr bwMode="auto">
              <a:xfrm>
                <a:off x="28" y="403"/>
                <a:ext cx="436" cy="384"/>
              </a:xfrm>
              <a:prstGeom prst="rect">
                <a:avLst/>
              </a:prstGeom>
              <a:noFill/>
              <a:ln w="19050" cap="sq">
                <a:solidFill>
                  <a:schemeClr val="tx1"/>
                </a:solidFill>
                <a:miter lim="800000"/>
                <a:headEnd type="none" w="sm" len="sm"/>
                <a:tailEnd type="none" w="sm" len="sm"/>
              </a:ln>
              <a:effectLst/>
            </p:spPr>
            <p:txBody>
              <a:bodyPr anchor="ctr"/>
              <a:lstStyle/>
              <a:p>
                <a:pPr algn="ctr"/>
                <a:r>
                  <a:rPr lang="en-US" sz="1200" b="1">
                    <a:cs typeface="Times New Roman" pitchFamily="18" charset="0"/>
                  </a:rPr>
                  <a:t>INICIAL</a:t>
                </a:r>
                <a:endParaRPr lang="en-US" sz="1200">
                  <a:cs typeface="Times New Roman" pitchFamily="18" charset="0"/>
                </a:endParaRPr>
              </a:p>
              <a:p>
                <a:pPr eaLnBrk="0" hangingPunct="0"/>
                <a:endParaRPr lang="en-US" sz="1200"/>
              </a:p>
            </p:txBody>
          </p:sp>
          <p:sp>
            <p:nvSpPr>
              <p:cNvPr id="63581" name="Rectangle 93"/>
              <p:cNvSpPr>
                <a:spLocks noChangeArrowheads="1"/>
              </p:cNvSpPr>
              <p:nvPr/>
            </p:nvSpPr>
            <p:spPr bwMode="auto">
              <a:xfrm>
                <a:off x="0" y="403"/>
                <a:ext cx="492" cy="384"/>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584" name="Group 96"/>
            <p:cNvGrpSpPr>
              <a:grpSpLocks/>
            </p:cNvGrpSpPr>
            <p:nvPr/>
          </p:nvGrpSpPr>
          <p:grpSpPr bwMode="auto">
            <a:xfrm>
              <a:off x="1527" y="1299"/>
              <a:ext cx="2187" cy="415"/>
              <a:chOff x="492" y="403"/>
              <a:chExt cx="1896" cy="384"/>
            </a:xfrm>
          </p:grpSpPr>
          <p:sp>
            <p:nvSpPr>
              <p:cNvPr id="63554" name="Rectangle 66"/>
              <p:cNvSpPr>
                <a:spLocks noChangeArrowheads="1"/>
              </p:cNvSpPr>
              <p:nvPr/>
            </p:nvSpPr>
            <p:spPr bwMode="auto">
              <a:xfrm>
                <a:off x="520" y="403"/>
                <a:ext cx="1840" cy="384"/>
              </a:xfrm>
              <a:prstGeom prst="rect">
                <a:avLst/>
              </a:prstGeom>
              <a:noFill/>
              <a:ln w="19050" cap="sq">
                <a:solidFill>
                  <a:schemeClr val="tx1"/>
                </a:solidFill>
                <a:miter lim="800000"/>
                <a:headEnd type="none" w="sm" len="sm"/>
                <a:tailEnd type="none" w="sm" len="sm"/>
              </a:ln>
              <a:effectLst/>
            </p:spPr>
            <p:txBody>
              <a:bodyPr anchor="ctr"/>
              <a:lstStyle/>
              <a:p>
                <a:r>
                  <a:rPr lang="en-US" sz="1200">
                    <a:cs typeface="Times New Roman" pitchFamily="18" charset="0"/>
                  </a:rPr>
                  <a:t>SITUACIÓN BASICA</a:t>
                </a:r>
              </a:p>
              <a:p>
                <a:pPr eaLnBrk="0" hangingPunct="0"/>
                <a:endParaRPr lang="en-US" sz="1200"/>
              </a:p>
            </p:txBody>
          </p:sp>
          <p:sp>
            <p:nvSpPr>
              <p:cNvPr id="63583" name="Rectangle 95"/>
              <p:cNvSpPr>
                <a:spLocks noChangeArrowheads="1"/>
              </p:cNvSpPr>
              <p:nvPr/>
            </p:nvSpPr>
            <p:spPr bwMode="auto">
              <a:xfrm>
                <a:off x="492" y="403"/>
                <a:ext cx="1896" cy="384"/>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586" name="Group 98"/>
            <p:cNvGrpSpPr>
              <a:grpSpLocks/>
            </p:cNvGrpSpPr>
            <p:nvPr/>
          </p:nvGrpSpPr>
          <p:grpSpPr bwMode="auto">
            <a:xfrm>
              <a:off x="3714" y="1299"/>
              <a:ext cx="724" cy="415"/>
              <a:chOff x="2388" y="403"/>
              <a:chExt cx="628" cy="384"/>
            </a:xfrm>
          </p:grpSpPr>
          <p:sp>
            <p:nvSpPr>
              <p:cNvPr id="63555" name="Rectangle 67"/>
              <p:cNvSpPr>
                <a:spLocks noChangeArrowheads="1"/>
              </p:cNvSpPr>
              <p:nvPr/>
            </p:nvSpPr>
            <p:spPr bwMode="auto">
              <a:xfrm>
                <a:off x="2416" y="403"/>
                <a:ext cx="572" cy="384"/>
              </a:xfrm>
              <a:prstGeom prst="rect">
                <a:avLst/>
              </a:prstGeom>
              <a:noFill/>
              <a:ln w="19050" cap="sq">
                <a:solidFill>
                  <a:schemeClr val="tx1"/>
                </a:solidFill>
                <a:miter lim="800000"/>
                <a:headEnd type="none" w="sm" len="sm"/>
                <a:tailEnd type="none" w="sm" len="sm"/>
              </a:ln>
              <a:effectLst/>
            </p:spPr>
            <p:txBody>
              <a:bodyPr anchor="ctr"/>
              <a:lstStyle/>
              <a:p>
                <a:r>
                  <a:rPr lang="en-US" sz="1200">
                    <a:cs typeface="Times New Roman" pitchFamily="18" charset="0"/>
                  </a:rPr>
                  <a:t>$ </a:t>
                </a:r>
                <a:r>
                  <a:rPr lang="en-US" sz="1200">
                    <a:latin typeface="Arial" charset="0"/>
                    <a:cs typeface="Arial" charset="0"/>
                  </a:rPr>
                  <a:t>231.701,18</a:t>
                </a:r>
                <a:endParaRPr lang="en-US" sz="1200">
                  <a:cs typeface="Times New Roman" pitchFamily="18" charset="0"/>
                </a:endParaRPr>
              </a:p>
              <a:p>
                <a:pPr eaLnBrk="0" hangingPunct="0"/>
                <a:endParaRPr lang="en-US" sz="1200"/>
              </a:p>
            </p:txBody>
          </p:sp>
          <p:sp>
            <p:nvSpPr>
              <p:cNvPr id="63585" name="Rectangle 97"/>
              <p:cNvSpPr>
                <a:spLocks noChangeArrowheads="1"/>
              </p:cNvSpPr>
              <p:nvPr/>
            </p:nvSpPr>
            <p:spPr bwMode="auto">
              <a:xfrm>
                <a:off x="2388" y="403"/>
                <a:ext cx="628" cy="384"/>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588" name="Group 100"/>
            <p:cNvGrpSpPr>
              <a:grpSpLocks/>
            </p:cNvGrpSpPr>
            <p:nvPr/>
          </p:nvGrpSpPr>
          <p:grpSpPr bwMode="auto">
            <a:xfrm>
              <a:off x="4438" y="1299"/>
              <a:ext cx="414" cy="415"/>
              <a:chOff x="3016" y="403"/>
              <a:chExt cx="359" cy="384"/>
            </a:xfrm>
          </p:grpSpPr>
          <p:sp>
            <p:nvSpPr>
              <p:cNvPr id="63556" name="Rectangle 68"/>
              <p:cNvSpPr>
                <a:spLocks noChangeArrowheads="1"/>
              </p:cNvSpPr>
              <p:nvPr/>
            </p:nvSpPr>
            <p:spPr bwMode="auto">
              <a:xfrm>
                <a:off x="3044" y="403"/>
                <a:ext cx="303" cy="384"/>
              </a:xfrm>
              <a:prstGeom prst="rect">
                <a:avLst/>
              </a:prstGeom>
              <a:noFill/>
              <a:ln w="19050" cap="sq">
                <a:solidFill>
                  <a:schemeClr val="tx1"/>
                </a:solidFill>
                <a:miter lim="800000"/>
                <a:headEnd type="none" w="sm" len="sm"/>
                <a:tailEnd type="none" w="sm" len="sm"/>
              </a:ln>
              <a:effectLst/>
            </p:spPr>
            <p:txBody>
              <a:bodyPr anchor="ctr"/>
              <a:lstStyle/>
              <a:p>
                <a:r>
                  <a:rPr lang="en-US" sz="1200">
                    <a:cs typeface="Times New Roman" pitchFamily="18" charset="0"/>
                  </a:rPr>
                  <a:t>243%</a:t>
                </a:r>
              </a:p>
              <a:p>
                <a:pPr eaLnBrk="0" hangingPunct="0"/>
                <a:endParaRPr lang="en-US" sz="1200"/>
              </a:p>
            </p:txBody>
          </p:sp>
          <p:sp>
            <p:nvSpPr>
              <p:cNvPr id="63587" name="Rectangle 99"/>
              <p:cNvSpPr>
                <a:spLocks noChangeArrowheads="1"/>
              </p:cNvSpPr>
              <p:nvPr/>
            </p:nvSpPr>
            <p:spPr bwMode="auto">
              <a:xfrm>
                <a:off x="3016" y="403"/>
                <a:ext cx="359" cy="384"/>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590" name="Group 102"/>
            <p:cNvGrpSpPr>
              <a:grpSpLocks/>
            </p:cNvGrpSpPr>
            <p:nvPr/>
          </p:nvGrpSpPr>
          <p:grpSpPr bwMode="auto">
            <a:xfrm>
              <a:off x="960" y="1714"/>
              <a:ext cx="567" cy="518"/>
              <a:chOff x="0" y="787"/>
              <a:chExt cx="492" cy="480"/>
            </a:xfrm>
          </p:grpSpPr>
          <p:sp>
            <p:nvSpPr>
              <p:cNvPr id="63557" name="Rectangle 69"/>
              <p:cNvSpPr>
                <a:spLocks noChangeArrowheads="1"/>
              </p:cNvSpPr>
              <p:nvPr/>
            </p:nvSpPr>
            <p:spPr bwMode="auto">
              <a:xfrm>
                <a:off x="28" y="787"/>
                <a:ext cx="436" cy="480"/>
              </a:xfrm>
              <a:prstGeom prst="rect">
                <a:avLst/>
              </a:prstGeom>
              <a:noFill/>
              <a:ln w="19050" cap="sq">
                <a:solidFill>
                  <a:schemeClr val="tx1"/>
                </a:solidFill>
                <a:miter lim="800000"/>
                <a:headEnd type="none" w="sm" len="sm"/>
                <a:tailEnd type="none" w="sm" len="sm"/>
              </a:ln>
              <a:effectLst/>
            </p:spPr>
            <p:txBody>
              <a:bodyPr anchor="ctr"/>
              <a:lstStyle/>
              <a:p>
                <a:pPr algn="ctr"/>
                <a:r>
                  <a:rPr lang="en-US" sz="1200" b="1">
                    <a:cs typeface="Times New Roman" pitchFamily="18" charset="0"/>
                  </a:rPr>
                  <a:t>1</a:t>
                </a:r>
                <a:endParaRPr lang="en-US" sz="1200">
                  <a:cs typeface="Times New Roman" pitchFamily="18" charset="0"/>
                </a:endParaRPr>
              </a:p>
              <a:p>
                <a:pPr eaLnBrk="0" hangingPunct="0"/>
                <a:endParaRPr lang="en-US" sz="1200"/>
              </a:p>
            </p:txBody>
          </p:sp>
          <p:sp>
            <p:nvSpPr>
              <p:cNvPr id="63589" name="Rectangle 101"/>
              <p:cNvSpPr>
                <a:spLocks noChangeArrowheads="1"/>
              </p:cNvSpPr>
              <p:nvPr/>
            </p:nvSpPr>
            <p:spPr bwMode="auto">
              <a:xfrm>
                <a:off x="0" y="787"/>
                <a:ext cx="492" cy="480"/>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592" name="Group 104"/>
            <p:cNvGrpSpPr>
              <a:grpSpLocks/>
            </p:cNvGrpSpPr>
            <p:nvPr/>
          </p:nvGrpSpPr>
          <p:grpSpPr bwMode="auto">
            <a:xfrm>
              <a:off x="1527" y="1714"/>
              <a:ext cx="2187" cy="518"/>
              <a:chOff x="492" y="787"/>
              <a:chExt cx="1896" cy="480"/>
            </a:xfrm>
          </p:grpSpPr>
          <p:sp>
            <p:nvSpPr>
              <p:cNvPr id="63558" name="Rectangle 70"/>
              <p:cNvSpPr>
                <a:spLocks noChangeArrowheads="1"/>
              </p:cNvSpPr>
              <p:nvPr/>
            </p:nvSpPr>
            <p:spPr bwMode="auto">
              <a:xfrm>
                <a:off x="520" y="787"/>
                <a:ext cx="1840" cy="480"/>
              </a:xfrm>
              <a:prstGeom prst="rect">
                <a:avLst/>
              </a:prstGeom>
              <a:noFill/>
              <a:ln w="19050" cap="sq">
                <a:solidFill>
                  <a:schemeClr val="tx1"/>
                </a:solidFill>
                <a:miter lim="800000"/>
                <a:headEnd type="none" w="sm" len="sm"/>
                <a:tailEnd type="none" w="sm" len="sm"/>
              </a:ln>
              <a:effectLst/>
            </p:spPr>
            <p:txBody>
              <a:bodyPr anchor="ctr"/>
              <a:lstStyle/>
              <a:p>
                <a:r>
                  <a:rPr lang="en-US" sz="1200">
                    <a:cs typeface="Times New Roman" pitchFamily="18" charset="0"/>
                  </a:rPr>
                  <a:t>AUMENTO DEL COSTO DE VENTAS</a:t>
                </a:r>
              </a:p>
              <a:p>
                <a:pPr eaLnBrk="0" hangingPunct="0"/>
                <a:r>
                  <a:rPr lang="en-US" sz="1200">
                    <a:cs typeface="Times New Roman" pitchFamily="18" charset="0"/>
                  </a:rPr>
                  <a:t>(HASTA 90,3 % DE LA VENTA)</a:t>
                </a:r>
              </a:p>
              <a:p>
                <a:pPr eaLnBrk="0" hangingPunct="0"/>
                <a:endParaRPr lang="en-US" sz="1200"/>
              </a:p>
            </p:txBody>
          </p:sp>
          <p:sp>
            <p:nvSpPr>
              <p:cNvPr id="63591" name="Rectangle 103"/>
              <p:cNvSpPr>
                <a:spLocks noChangeArrowheads="1"/>
              </p:cNvSpPr>
              <p:nvPr/>
            </p:nvSpPr>
            <p:spPr bwMode="auto">
              <a:xfrm>
                <a:off x="492" y="787"/>
                <a:ext cx="1896" cy="480"/>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594" name="Group 106"/>
            <p:cNvGrpSpPr>
              <a:grpSpLocks/>
            </p:cNvGrpSpPr>
            <p:nvPr/>
          </p:nvGrpSpPr>
          <p:grpSpPr bwMode="auto">
            <a:xfrm>
              <a:off x="3714" y="1714"/>
              <a:ext cx="724" cy="518"/>
              <a:chOff x="2388" y="787"/>
              <a:chExt cx="628" cy="480"/>
            </a:xfrm>
          </p:grpSpPr>
          <p:sp>
            <p:nvSpPr>
              <p:cNvPr id="63559" name="Rectangle 71"/>
              <p:cNvSpPr>
                <a:spLocks noChangeArrowheads="1"/>
              </p:cNvSpPr>
              <p:nvPr/>
            </p:nvSpPr>
            <p:spPr bwMode="auto">
              <a:xfrm>
                <a:off x="2416" y="787"/>
                <a:ext cx="572" cy="480"/>
              </a:xfrm>
              <a:prstGeom prst="rect">
                <a:avLst/>
              </a:prstGeom>
              <a:noFill/>
              <a:ln w="19050" cap="sq">
                <a:solidFill>
                  <a:schemeClr val="tx1"/>
                </a:solidFill>
                <a:miter lim="800000"/>
                <a:headEnd type="none" w="sm" len="sm"/>
                <a:tailEnd type="none" w="sm" len="sm"/>
              </a:ln>
              <a:effectLst/>
            </p:spPr>
            <p:txBody>
              <a:bodyPr anchor="ctr"/>
              <a:lstStyle/>
              <a:p>
                <a:r>
                  <a:rPr lang="en-US" sz="1200">
                    <a:cs typeface="Times New Roman" pitchFamily="18" charset="0"/>
                  </a:rPr>
                  <a:t>$ 0</a:t>
                </a:r>
              </a:p>
              <a:p>
                <a:pPr eaLnBrk="0" hangingPunct="0"/>
                <a:endParaRPr lang="en-US" sz="1200"/>
              </a:p>
            </p:txBody>
          </p:sp>
          <p:sp>
            <p:nvSpPr>
              <p:cNvPr id="63593" name="Rectangle 105"/>
              <p:cNvSpPr>
                <a:spLocks noChangeArrowheads="1"/>
              </p:cNvSpPr>
              <p:nvPr/>
            </p:nvSpPr>
            <p:spPr bwMode="auto">
              <a:xfrm>
                <a:off x="2388" y="787"/>
                <a:ext cx="628" cy="480"/>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596" name="Group 108"/>
            <p:cNvGrpSpPr>
              <a:grpSpLocks/>
            </p:cNvGrpSpPr>
            <p:nvPr/>
          </p:nvGrpSpPr>
          <p:grpSpPr bwMode="auto">
            <a:xfrm>
              <a:off x="4438" y="1714"/>
              <a:ext cx="414" cy="518"/>
              <a:chOff x="3016" y="787"/>
              <a:chExt cx="359" cy="480"/>
            </a:xfrm>
          </p:grpSpPr>
          <p:sp>
            <p:nvSpPr>
              <p:cNvPr id="63560" name="Rectangle 72"/>
              <p:cNvSpPr>
                <a:spLocks noChangeArrowheads="1"/>
              </p:cNvSpPr>
              <p:nvPr/>
            </p:nvSpPr>
            <p:spPr bwMode="auto">
              <a:xfrm>
                <a:off x="3044" y="787"/>
                <a:ext cx="303" cy="480"/>
              </a:xfrm>
              <a:prstGeom prst="rect">
                <a:avLst/>
              </a:prstGeom>
              <a:noFill/>
              <a:ln w="19050" cap="sq">
                <a:solidFill>
                  <a:schemeClr val="tx1"/>
                </a:solidFill>
                <a:miter lim="800000"/>
                <a:headEnd type="none" w="sm" len="sm"/>
                <a:tailEnd type="none" w="sm" len="sm"/>
              </a:ln>
              <a:effectLst/>
            </p:spPr>
            <p:txBody>
              <a:bodyPr anchor="ctr"/>
              <a:lstStyle/>
              <a:p>
                <a:r>
                  <a:rPr lang="en-US" sz="1200">
                    <a:cs typeface="Times New Roman" pitchFamily="18" charset="0"/>
                  </a:rPr>
                  <a:t> </a:t>
                </a:r>
              </a:p>
              <a:p>
                <a:pPr eaLnBrk="0" hangingPunct="0"/>
                <a:endParaRPr lang="en-US" sz="1200"/>
              </a:p>
            </p:txBody>
          </p:sp>
          <p:sp>
            <p:nvSpPr>
              <p:cNvPr id="63595" name="Rectangle 107"/>
              <p:cNvSpPr>
                <a:spLocks noChangeArrowheads="1"/>
              </p:cNvSpPr>
              <p:nvPr/>
            </p:nvSpPr>
            <p:spPr bwMode="auto">
              <a:xfrm>
                <a:off x="3016" y="787"/>
                <a:ext cx="359" cy="480"/>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598" name="Group 110"/>
            <p:cNvGrpSpPr>
              <a:grpSpLocks/>
            </p:cNvGrpSpPr>
            <p:nvPr/>
          </p:nvGrpSpPr>
          <p:grpSpPr bwMode="auto">
            <a:xfrm>
              <a:off x="960" y="2232"/>
              <a:ext cx="567" cy="518"/>
              <a:chOff x="0" y="1267"/>
              <a:chExt cx="492" cy="480"/>
            </a:xfrm>
          </p:grpSpPr>
          <p:sp>
            <p:nvSpPr>
              <p:cNvPr id="63561" name="Rectangle 73"/>
              <p:cNvSpPr>
                <a:spLocks noChangeArrowheads="1"/>
              </p:cNvSpPr>
              <p:nvPr/>
            </p:nvSpPr>
            <p:spPr bwMode="auto">
              <a:xfrm>
                <a:off x="28" y="1267"/>
                <a:ext cx="436" cy="480"/>
              </a:xfrm>
              <a:prstGeom prst="rect">
                <a:avLst/>
              </a:prstGeom>
              <a:noFill/>
              <a:ln w="19050" cap="sq">
                <a:solidFill>
                  <a:schemeClr val="tx1"/>
                </a:solidFill>
                <a:miter lim="800000"/>
                <a:headEnd type="none" w="sm" len="sm"/>
                <a:tailEnd type="none" w="sm" len="sm"/>
              </a:ln>
              <a:effectLst/>
            </p:spPr>
            <p:txBody>
              <a:bodyPr anchor="ctr"/>
              <a:lstStyle/>
              <a:p>
                <a:pPr algn="ctr"/>
                <a:r>
                  <a:rPr lang="en-US" sz="1200" b="1">
                    <a:cs typeface="Times New Roman" pitchFamily="18" charset="0"/>
                  </a:rPr>
                  <a:t>2a.</a:t>
                </a:r>
                <a:endParaRPr lang="en-US" sz="1200">
                  <a:cs typeface="Times New Roman" pitchFamily="18" charset="0"/>
                </a:endParaRPr>
              </a:p>
              <a:p>
                <a:pPr eaLnBrk="0" hangingPunct="0"/>
                <a:endParaRPr lang="en-US" sz="1200"/>
              </a:p>
            </p:txBody>
          </p:sp>
          <p:sp>
            <p:nvSpPr>
              <p:cNvPr id="63597" name="Rectangle 109"/>
              <p:cNvSpPr>
                <a:spLocks noChangeArrowheads="1"/>
              </p:cNvSpPr>
              <p:nvPr/>
            </p:nvSpPr>
            <p:spPr bwMode="auto">
              <a:xfrm>
                <a:off x="0" y="1267"/>
                <a:ext cx="492" cy="480"/>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600" name="Group 112"/>
            <p:cNvGrpSpPr>
              <a:grpSpLocks/>
            </p:cNvGrpSpPr>
            <p:nvPr/>
          </p:nvGrpSpPr>
          <p:grpSpPr bwMode="auto">
            <a:xfrm>
              <a:off x="1527" y="2232"/>
              <a:ext cx="2187" cy="518"/>
              <a:chOff x="492" y="1267"/>
              <a:chExt cx="1896" cy="480"/>
            </a:xfrm>
          </p:grpSpPr>
          <p:sp>
            <p:nvSpPr>
              <p:cNvPr id="63562" name="Rectangle 74"/>
              <p:cNvSpPr>
                <a:spLocks noChangeArrowheads="1"/>
              </p:cNvSpPr>
              <p:nvPr/>
            </p:nvSpPr>
            <p:spPr bwMode="auto">
              <a:xfrm>
                <a:off x="520" y="1267"/>
                <a:ext cx="1840" cy="480"/>
              </a:xfrm>
              <a:prstGeom prst="rect">
                <a:avLst/>
              </a:prstGeom>
              <a:noFill/>
              <a:ln w="19050" cap="sq">
                <a:solidFill>
                  <a:schemeClr val="tx1"/>
                </a:solidFill>
                <a:miter lim="800000"/>
                <a:headEnd type="none" w="sm" len="sm"/>
                <a:tailEnd type="none" w="sm" len="sm"/>
              </a:ln>
              <a:effectLst/>
            </p:spPr>
            <p:txBody>
              <a:bodyPr anchor="ctr"/>
              <a:lstStyle/>
              <a:p>
                <a:r>
                  <a:rPr lang="en-US" sz="1200">
                    <a:cs typeface="Times New Roman" pitchFamily="18" charset="0"/>
                  </a:rPr>
                  <a:t>DISMINUCIÓN DEL VOLUMEN DE VENTAS-</a:t>
                </a:r>
              </a:p>
              <a:p>
                <a:pPr eaLnBrk="0" hangingPunct="0"/>
                <a:r>
                  <a:rPr lang="en-US" sz="1200">
                    <a:cs typeface="Times New Roman" pitchFamily="18" charset="0"/>
                  </a:rPr>
                  <a:t>PARTICIPACIÓN DE MERCADO (HASTA 0,78%)</a:t>
                </a:r>
              </a:p>
              <a:p>
                <a:pPr eaLnBrk="0" hangingPunct="0"/>
                <a:endParaRPr lang="en-US" sz="1200"/>
              </a:p>
            </p:txBody>
          </p:sp>
          <p:sp>
            <p:nvSpPr>
              <p:cNvPr id="63599" name="Rectangle 111"/>
              <p:cNvSpPr>
                <a:spLocks noChangeArrowheads="1"/>
              </p:cNvSpPr>
              <p:nvPr/>
            </p:nvSpPr>
            <p:spPr bwMode="auto">
              <a:xfrm>
                <a:off x="492" y="1267"/>
                <a:ext cx="1896" cy="480"/>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602" name="Group 114"/>
            <p:cNvGrpSpPr>
              <a:grpSpLocks/>
            </p:cNvGrpSpPr>
            <p:nvPr/>
          </p:nvGrpSpPr>
          <p:grpSpPr bwMode="auto">
            <a:xfrm>
              <a:off x="3714" y="2232"/>
              <a:ext cx="724" cy="518"/>
              <a:chOff x="2388" y="1267"/>
              <a:chExt cx="628" cy="480"/>
            </a:xfrm>
          </p:grpSpPr>
          <p:sp>
            <p:nvSpPr>
              <p:cNvPr id="63563" name="Rectangle 75"/>
              <p:cNvSpPr>
                <a:spLocks noChangeArrowheads="1"/>
              </p:cNvSpPr>
              <p:nvPr/>
            </p:nvSpPr>
            <p:spPr bwMode="auto">
              <a:xfrm>
                <a:off x="2416" y="1267"/>
                <a:ext cx="572" cy="480"/>
              </a:xfrm>
              <a:prstGeom prst="rect">
                <a:avLst/>
              </a:prstGeom>
              <a:noFill/>
              <a:ln w="19050" cap="sq">
                <a:solidFill>
                  <a:schemeClr val="tx1"/>
                </a:solidFill>
                <a:miter lim="800000"/>
                <a:headEnd type="none" w="sm" len="sm"/>
                <a:tailEnd type="none" w="sm" len="sm"/>
              </a:ln>
              <a:effectLst/>
            </p:spPr>
            <p:txBody>
              <a:bodyPr anchor="ctr"/>
              <a:lstStyle/>
              <a:p>
                <a:r>
                  <a:rPr lang="en-US" sz="1200">
                    <a:cs typeface="Times New Roman" pitchFamily="18" charset="0"/>
                  </a:rPr>
                  <a:t>$ 0</a:t>
                </a:r>
              </a:p>
              <a:p>
                <a:pPr eaLnBrk="0" hangingPunct="0"/>
                <a:endParaRPr lang="en-US" sz="1200"/>
              </a:p>
            </p:txBody>
          </p:sp>
          <p:sp>
            <p:nvSpPr>
              <p:cNvPr id="63601" name="Rectangle 113"/>
              <p:cNvSpPr>
                <a:spLocks noChangeArrowheads="1"/>
              </p:cNvSpPr>
              <p:nvPr/>
            </p:nvSpPr>
            <p:spPr bwMode="auto">
              <a:xfrm>
                <a:off x="2388" y="1267"/>
                <a:ext cx="628" cy="480"/>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604" name="Group 116"/>
            <p:cNvGrpSpPr>
              <a:grpSpLocks/>
            </p:cNvGrpSpPr>
            <p:nvPr/>
          </p:nvGrpSpPr>
          <p:grpSpPr bwMode="auto">
            <a:xfrm>
              <a:off x="4438" y="2232"/>
              <a:ext cx="414" cy="518"/>
              <a:chOff x="3016" y="1267"/>
              <a:chExt cx="359" cy="480"/>
            </a:xfrm>
          </p:grpSpPr>
          <p:sp>
            <p:nvSpPr>
              <p:cNvPr id="63564" name="Rectangle 76"/>
              <p:cNvSpPr>
                <a:spLocks noChangeArrowheads="1"/>
              </p:cNvSpPr>
              <p:nvPr/>
            </p:nvSpPr>
            <p:spPr bwMode="auto">
              <a:xfrm>
                <a:off x="3044" y="1267"/>
                <a:ext cx="303" cy="480"/>
              </a:xfrm>
              <a:prstGeom prst="rect">
                <a:avLst/>
              </a:prstGeom>
              <a:noFill/>
              <a:ln w="19050" cap="sq">
                <a:solidFill>
                  <a:schemeClr val="tx1"/>
                </a:solidFill>
                <a:miter lim="800000"/>
                <a:headEnd type="none" w="sm" len="sm"/>
                <a:tailEnd type="none" w="sm" len="sm"/>
              </a:ln>
              <a:effectLst/>
            </p:spPr>
            <p:txBody>
              <a:bodyPr anchor="ctr"/>
              <a:lstStyle/>
              <a:p>
                <a:r>
                  <a:rPr lang="en-US" sz="1200">
                    <a:cs typeface="Times New Roman" pitchFamily="18" charset="0"/>
                  </a:rPr>
                  <a:t> </a:t>
                </a:r>
              </a:p>
              <a:p>
                <a:pPr eaLnBrk="0" hangingPunct="0"/>
                <a:endParaRPr lang="en-US" sz="1200"/>
              </a:p>
            </p:txBody>
          </p:sp>
          <p:sp>
            <p:nvSpPr>
              <p:cNvPr id="63603" name="Rectangle 115"/>
              <p:cNvSpPr>
                <a:spLocks noChangeArrowheads="1"/>
              </p:cNvSpPr>
              <p:nvPr/>
            </p:nvSpPr>
            <p:spPr bwMode="auto">
              <a:xfrm>
                <a:off x="3016" y="1267"/>
                <a:ext cx="359" cy="480"/>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606" name="Group 118"/>
            <p:cNvGrpSpPr>
              <a:grpSpLocks/>
            </p:cNvGrpSpPr>
            <p:nvPr/>
          </p:nvGrpSpPr>
          <p:grpSpPr bwMode="auto">
            <a:xfrm>
              <a:off x="960" y="2750"/>
              <a:ext cx="567" cy="518"/>
              <a:chOff x="0" y="1747"/>
              <a:chExt cx="492" cy="480"/>
            </a:xfrm>
          </p:grpSpPr>
          <p:sp>
            <p:nvSpPr>
              <p:cNvPr id="63565" name="Rectangle 77"/>
              <p:cNvSpPr>
                <a:spLocks noChangeArrowheads="1"/>
              </p:cNvSpPr>
              <p:nvPr/>
            </p:nvSpPr>
            <p:spPr bwMode="auto">
              <a:xfrm>
                <a:off x="28" y="1747"/>
                <a:ext cx="436" cy="480"/>
              </a:xfrm>
              <a:prstGeom prst="rect">
                <a:avLst/>
              </a:prstGeom>
              <a:noFill/>
              <a:ln w="19050" cap="sq">
                <a:solidFill>
                  <a:schemeClr val="tx1"/>
                </a:solidFill>
                <a:miter lim="800000"/>
                <a:headEnd type="none" w="sm" len="sm"/>
                <a:tailEnd type="none" w="sm" len="sm"/>
              </a:ln>
              <a:effectLst/>
            </p:spPr>
            <p:txBody>
              <a:bodyPr anchor="ctr"/>
              <a:lstStyle/>
              <a:p>
                <a:pPr algn="ctr"/>
                <a:r>
                  <a:rPr lang="en-US" sz="1200" b="1">
                    <a:cs typeface="Times New Roman" pitchFamily="18" charset="0"/>
                  </a:rPr>
                  <a:t>2b.</a:t>
                </a:r>
                <a:endParaRPr lang="en-US" sz="1200">
                  <a:cs typeface="Times New Roman" pitchFamily="18" charset="0"/>
                </a:endParaRPr>
              </a:p>
              <a:p>
                <a:pPr eaLnBrk="0" hangingPunct="0"/>
                <a:endParaRPr lang="en-US" sz="1200"/>
              </a:p>
            </p:txBody>
          </p:sp>
          <p:sp>
            <p:nvSpPr>
              <p:cNvPr id="63605" name="Rectangle 117"/>
              <p:cNvSpPr>
                <a:spLocks noChangeArrowheads="1"/>
              </p:cNvSpPr>
              <p:nvPr/>
            </p:nvSpPr>
            <p:spPr bwMode="auto">
              <a:xfrm>
                <a:off x="0" y="1747"/>
                <a:ext cx="492" cy="480"/>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608" name="Group 120"/>
            <p:cNvGrpSpPr>
              <a:grpSpLocks/>
            </p:cNvGrpSpPr>
            <p:nvPr/>
          </p:nvGrpSpPr>
          <p:grpSpPr bwMode="auto">
            <a:xfrm>
              <a:off x="1527" y="2750"/>
              <a:ext cx="2187" cy="518"/>
              <a:chOff x="492" y="1747"/>
              <a:chExt cx="1896" cy="480"/>
            </a:xfrm>
          </p:grpSpPr>
          <p:sp>
            <p:nvSpPr>
              <p:cNvPr id="63566" name="Rectangle 78"/>
              <p:cNvSpPr>
                <a:spLocks noChangeArrowheads="1"/>
              </p:cNvSpPr>
              <p:nvPr/>
            </p:nvSpPr>
            <p:spPr bwMode="auto">
              <a:xfrm>
                <a:off x="520" y="1747"/>
                <a:ext cx="1840" cy="480"/>
              </a:xfrm>
              <a:prstGeom prst="rect">
                <a:avLst/>
              </a:prstGeom>
              <a:noFill/>
              <a:ln w="19050" cap="sq">
                <a:solidFill>
                  <a:schemeClr val="tx1"/>
                </a:solidFill>
                <a:miter lim="800000"/>
                <a:headEnd type="none" w="sm" len="sm"/>
                <a:tailEnd type="none" w="sm" len="sm"/>
              </a:ln>
              <a:effectLst/>
            </p:spPr>
            <p:txBody>
              <a:bodyPr anchor="ctr"/>
              <a:lstStyle/>
              <a:p>
                <a:r>
                  <a:rPr lang="en-US" sz="1200">
                    <a:cs typeface="Times New Roman" pitchFamily="18" charset="0"/>
                  </a:rPr>
                  <a:t>DISMINUCIÓN DEL VOLUMEN DE VENTAS-</a:t>
                </a:r>
              </a:p>
              <a:p>
                <a:pPr eaLnBrk="0" hangingPunct="0"/>
                <a:r>
                  <a:rPr lang="en-US" sz="1200">
                    <a:cs typeface="Times New Roman" pitchFamily="18" charset="0"/>
                  </a:rPr>
                  <a:t>AFLUENCIA DE TURISTAS (61,2%)</a:t>
                </a:r>
              </a:p>
              <a:p>
                <a:pPr eaLnBrk="0" hangingPunct="0"/>
                <a:endParaRPr lang="en-US" sz="1200"/>
              </a:p>
            </p:txBody>
          </p:sp>
          <p:sp>
            <p:nvSpPr>
              <p:cNvPr id="63607" name="Rectangle 119"/>
              <p:cNvSpPr>
                <a:spLocks noChangeArrowheads="1"/>
              </p:cNvSpPr>
              <p:nvPr/>
            </p:nvSpPr>
            <p:spPr bwMode="auto">
              <a:xfrm>
                <a:off x="492" y="1747"/>
                <a:ext cx="1896" cy="480"/>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610" name="Group 122"/>
            <p:cNvGrpSpPr>
              <a:grpSpLocks/>
            </p:cNvGrpSpPr>
            <p:nvPr/>
          </p:nvGrpSpPr>
          <p:grpSpPr bwMode="auto">
            <a:xfrm>
              <a:off x="3714" y="2750"/>
              <a:ext cx="724" cy="518"/>
              <a:chOff x="2388" y="1747"/>
              <a:chExt cx="628" cy="480"/>
            </a:xfrm>
          </p:grpSpPr>
          <p:sp>
            <p:nvSpPr>
              <p:cNvPr id="63567" name="Rectangle 79"/>
              <p:cNvSpPr>
                <a:spLocks noChangeArrowheads="1"/>
              </p:cNvSpPr>
              <p:nvPr/>
            </p:nvSpPr>
            <p:spPr bwMode="auto">
              <a:xfrm>
                <a:off x="2416" y="1747"/>
                <a:ext cx="572" cy="480"/>
              </a:xfrm>
              <a:prstGeom prst="rect">
                <a:avLst/>
              </a:prstGeom>
              <a:noFill/>
              <a:ln w="19050" cap="sq">
                <a:solidFill>
                  <a:schemeClr val="tx1"/>
                </a:solidFill>
                <a:miter lim="800000"/>
                <a:headEnd type="none" w="sm" len="sm"/>
                <a:tailEnd type="none" w="sm" len="sm"/>
              </a:ln>
              <a:effectLst/>
            </p:spPr>
            <p:txBody>
              <a:bodyPr anchor="ctr"/>
              <a:lstStyle/>
              <a:p>
                <a:r>
                  <a:rPr lang="en-US" sz="1200">
                    <a:cs typeface="Times New Roman" pitchFamily="18" charset="0"/>
                  </a:rPr>
                  <a:t>$ 0</a:t>
                </a:r>
              </a:p>
              <a:p>
                <a:pPr eaLnBrk="0" hangingPunct="0"/>
                <a:endParaRPr lang="en-US" sz="1200"/>
              </a:p>
            </p:txBody>
          </p:sp>
          <p:sp>
            <p:nvSpPr>
              <p:cNvPr id="63609" name="Rectangle 121"/>
              <p:cNvSpPr>
                <a:spLocks noChangeArrowheads="1"/>
              </p:cNvSpPr>
              <p:nvPr/>
            </p:nvSpPr>
            <p:spPr bwMode="auto">
              <a:xfrm>
                <a:off x="2388" y="1747"/>
                <a:ext cx="628" cy="480"/>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612" name="Group 124"/>
            <p:cNvGrpSpPr>
              <a:grpSpLocks/>
            </p:cNvGrpSpPr>
            <p:nvPr/>
          </p:nvGrpSpPr>
          <p:grpSpPr bwMode="auto">
            <a:xfrm>
              <a:off x="4438" y="2750"/>
              <a:ext cx="414" cy="518"/>
              <a:chOff x="3016" y="1747"/>
              <a:chExt cx="359" cy="480"/>
            </a:xfrm>
          </p:grpSpPr>
          <p:sp>
            <p:nvSpPr>
              <p:cNvPr id="63568" name="Rectangle 80"/>
              <p:cNvSpPr>
                <a:spLocks noChangeArrowheads="1"/>
              </p:cNvSpPr>
              <p:nvPr/>
            </p:nvSpPr>
            <p:spPr bwMode="auto">
              <a:xfrm>
                <a:off x="3044" y="1747"/>
                <a:ext cx="303" cy="480"/>
              </a:xfrm>
              <a:prstGeom prst="rect">
                <a:avLst/>
              </a:prstGeom>
              <a:noFill/>
              <a:ln w="19050" cap="sq">
                <a:solidFill>
                  <a:schemeClr val="tx1"/>
                </a:solidFill>
                <a:miter lim="800000"/>
                <a:headEnd type="none" w="sm" len="sm"/>
                <a:tailEnd type="none" w="sm" len="sm"/>
              </a:ln>
              <a:effectLst/>
            </p:spPr>
            <p:txBody>
              <a:bodyPr anchor="ctr"/>
              <a:lstStyle/>
              <a:p>
                <a:r>
                  <a:rPr lang="en-US" sz="1200">
                    <a:cs typeface="Times New Roman" pitchFamily="18" charset="0"/>
                  </a:rPr>
                  <a:t> </a:t>
                </a:r>
              </a:p>
              <a:p>
                <a:pPr eaLnBrk="0" hangingPunct="0"/>
                <a:endParaRPr lang="en-US" sz="1200"/>
              </a:p>
            </p:txBody>
          </p:sp>
          <p:sp>
            <p:nvSpPr>
              <p:cNvPr id="63611" name="Rectangle 123"/>
              <p:cNvSpPr>
                <a:spLocks noChangeArrowheads="1"/>
              </p:cNvSpPr>
              <p:nvPr/>
            </p:nvSpPr>
            <p:spPr bwMode="auto">
              <a:xfrm>
                <a:off x="3016" y="1747"/>
                <a:ext cx="359" cy="480"/>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614" name="Group 126"/>
            <p:cNvGrpSpPr>
              <a:grpSpLocks/>
            </p:cNvGrpSpPr>
            <p:nvPr/>
          </p:nvGrpSpPr>
          <p:grpSpPr bwMode="auto">
            <a:xfrm>
              <a:off x="960" y="3268"/>
              <a:ext cx="567" cy="518"/>
              <a:chOff x="0" y="2227"/>
              <a:chExt cx="492" cy="480"/>
            </a:xfrm>
          </p:grpSpPr>
          <p:sp>
            <p:nvSpPr>
              <p:cNvPr id="63569" name="Rectangle 81"/>
              <p:cNvSpPr>
                <a:spLocks noChangeArrowheads="1"/>
              </p:cNvSpPr>
              <p:nvPr/>
            </p:nvSpPr>
            <p:spPr bwMode="auto">
              <a:xfrm>
                <a:off x="28" y="2227"/>
                <a:ext cx="436" cy="480"/>
              </a:xfrm>
              <a:prstGeom prst="rect">
                <a:avLst/>
              </a:prstGeom>
              <a:noFill/>
              <a:ln w="19050" cap="sq">
                <a:solidFill>
                  <a:schemeClr val="tx1"/>
                </a:solidFill>
                <a:miter lim="800000"/>
                <a:headEnd type="none" w="sm" len="sm"/>
                <a:tailEnd type="none" w="sm" len="sm"/>
              </a:ln>
              <a:effectLst/>
            </p:spPr>
            <p:txBody>
              <a:bodyPr anchor="ctr"/>
              <a:lstStyle/>
              <a:p>
                <a:pPr algn="ctr"/>
                <a:r>
                  <a:rPr lang="en-US" sz="1200" b="1">
                    <a:cs typeface="Times New Roman" pitchFamily="18" charset="0"/>
                  </a:rPr>
                  <a:t>3</a:t>
                </a:r>
                <a:endParaRPr lang="en-US" sz="1200">
                  <a:cs typeface="Times New Roman" pitchFamily="18" charset="0"/>
                </a:endParaRPr>
              </a:p>
              <a:p>
                <a:pPr eaLnBrk="0" hangingPunct="0"/>
                <a:endParaRPr lang="en-US" sz="1200"/>
              </a:p>
            </p:txBody>
          </p:sp>
          <p:sp>
            <p:nvSpPr>
              <p:cNvPr id="63613" name="Rectangle 125"/>
              <p:cNvSpPr>
                <a:spLocks noChangeArrowheads="1"/>
              </p:cNvSpPr>
              <p:nvPr/>
            </p:nvSpPr>
            <p:spPr bwMode="auto">
              <a:xfrm>
                <a:off x="0" y="2227"/>
                <a:ext cx="492" cy="480"/>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616" name="Group 128"/>
            <p:cNvGrpSpPr>
              <a:grpSpLocks/>
            </p:cNvGrpSpPr>
            <p:nvPr/>
          </p:nvGrpSpPr>
          <p:grpSpPr bwMode="auto">
            <a:xfrm>
              <a:off x="1527" y="3268"/>
              <a:ext cx="2187" cy="518"/>
              <a:chOff x="492" y="2227"/>
              <a:chExt cx="1896" cy="480"/>
            </a:xfrm>
          </p:grpSpPr>
          <p:sp>
            <p:nvSpPr>
              <p:cNvPr id="63570" name="Rectangle 82"/>
              <p:cNvSpPr>
                <a:spLocks noChangeArrowheads="1"/>
              </p:cNvSpPr>
              <p:nvPr/>
            </p:nvSpPr>
            <p:spPr bwMode="auto">
              <a:xfrm>
                <a:off x="520" y="2227"/>
                <a:ext cx="1840" cy="480"/>
              </a:xfrm>
              <a:prstGeom prst="rect">
                <a:avLst/>
              </a:prstGeom>
              <a:noFill/>
              <a:ln w="19050" cap="sq">
                <a:solidFill>
                  <a:schemeClr val="tx1"/>
                </a:solidFill>
                <a:miter lim="800000"/>
                <a:headEnd type="none" w="sm" len="sm"/>
                <a:tailEnd type="none" w="sm" len="sm"/>
              </a:ln>
              <a:effectLst/>
            </p:spPr>
            <p:txBody>
              <a:bodyPr anchor="ctr"/>
              <a:lstStyle/>
              <a:p>
                <a:r>
                  <a:rPr lang="en-US" sz="1200">
                    <a:cs typeface="Times New Roman" pitchFamily="18" charset="0"/>
                  </a:rPr>
                  <a:t>AUMENTO DE VOLUMEN DE VENTAS </a:t>
                </a:r>
              </a:p>
              <a:p>
                <a:pPr eaLnBrk="0" hangingPunct="0"/>
                <a:r>
                  <a:rPr lang="en-US" sz="1200">
                    <a:cs typeface="Times New Roman" pitchFamily="18" charset="0"/>
                  </a:rPr>
                  <a:t>PARTICIPACIÓN DE MERCADO (0,5%)</a:t>
                </a:r>
              </a:p>
              <a:p>
                <a:pPr eaLnBrk="0" hangingPunct="0"/>
                <a:endParaRPr lang="en-US" sz="1200"/>
              </a:p>
            </p:txBody>
          </p:sp>
          <p:sp>
            <p:nvSpPr>
              <p:cNvPr id="63615" name="Rectangle 127"/>
              <p:cNvSpPr>
                <a:spLocks noChangeArrowheads="1"/>
              </p:cNvSpPr>
              <p:nvPr/>
            </p:nvSpPr>
            <p:spPr bwMode="auto">
              <a:xfrm>
                <a:off x="492" y="2227"/>
                <a:ext cx="1896" cy="480"/>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618" name="Group 130"/>
            <p:cNvGrpSpPr>
              <a:grpSpLocks/>
            </p:cNvGrpSpPr>
            <p:nvPr/>
          </p:nvGrpSpPr>
          <p:grpSpPr bwMode="auto">
            <a:xfrm>
              <a:off x="3714" y="3268"/>
              <a:ext cx="724" cy="518"/>
              <a:chOff x="2388" y="2227"/>
              <a:chExt cx="628" cy="480"/>
            </a:xfrm>
          </p:grpSpPr>
          <p:sp>
            <p:nvSpPr>
              <p:cNvPr id="63571" name="Rectangle 83"/>
              <p:cNvSpPr>
                <a:spLocks noChangeArrowheads="1"/>
              </p:cNvSpPr>
              <p:nvPr/>
            </p:nvSpPr>
            <p:spPr bwMode="auto">
              <a:xfrm>
                <a:off x="2416" y="2227"/>
                <a:ext cx="572" cy="480"/>
              </a:xfrm>
              <a:prstGeom prst="rect">
                <a:avLst/>
              </a:prstGeom>
              <a:noFill/>
              <a:ln w="19050" cap="sq">
                <a:solidFill>
                  <a:schemeClr val="tx1"/>
                </a:solidFill>
                <a:miter lim="800000"/>
                <a:headEnd type="none" w="sm" len="sm"/>
                <a:tailEnd type="none" w="sm" len="sm"/>
              </a:ln>
              <a:effectLst/>
            </p:spPr>
            <p:txBody>
              <a:bodyPr anchor="ctr"/>
              <a:lstStyle/>
              <a:p>
                <a:r>
                  <a:rPr lang="en-US" sz="1200">
                    <a:cs typeface="Times New Roman" pitchFamily="18" charset="0"/>
                  </a:rPr>
                  <a:t>$ </a:t>
                </a:r>
                <a:r>
                  <a:rPr lang="en-US" sz="1200">
                    <a:latin typeface="Arial" charset="0"/>
                    <a:cs typeface="Arial" charset="0"/>
                  </a:rPr>
                  <a:t>326.628,95</a:t>
                </a:r>
                <a:endParaRPr lang="en-US" sz="1200">
                  <a:cs typeface="Times New Roman" pitchFamily="18" charset="0"/>
                </a:endParaRPr>
              </a:p>
              <a:p>
                <a:pPr eaLnBrk="0" hangingPunct="0"/>
                <a:endParaRPr lang="en-US" sz="1200"/>
              </a:p>
            </p:txBody>
          </p:sp>
          <p:sp>
            <p:nvSpPr>
              <p:cNvPr id="63617" name="Rectangle 129"/>
              <p:cNvSpPr>
                <a:spLocks noChangeArrowheads="1"/>
              </p:cNvSpPr>
              <p:nvPr/>
            </p:nvSpPr>
            <p:spPr bwMode="auto">
              <a:xfrm>
                <a:off x="2388" y="2227"/>
                <a:ext cx="628" cy="480"/>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nvGrpSpPr>
            <p:cNvPr id="63620" name="Group 132"/>
            <p:cNvGrpSpPr>
              <a:grpSpLocks/>
            </p:cNvGrpSpPr>
            <p:nvPr/>
          </p:nvGrpSpPr>
          <p:grpSpPr bwMode="auto">
            <a:xfrm>
              <a:off x="4438" y="3268"/>
              <a:ext cx="414" cy="518"/>
              <a:chOff x="3016" y="2227"/>
              <a:chExt cx="359" cy="480"/>
            </a:xfrm>
          </p:grpSpPr>
          <p:sp>
            <p:nvSpPr>
              <p:cNvPr id="63572" name="Rectangle 84"/>
              <p:cNvSpPr>
                <a:spLocks noChangeArrowheads="1"/>
              </p:cNvSpPr>
              <p:nvPr/>
            </p:nvSpPr>
            <p:spPr bwMode="auto">
              <a:xfrm>
                <a:off x="3044" y="2227"/>
                <a:ext cx="303" cy="480"/>
              </a:xfrm>
              <a:prstGeom prst="rect">
                <a:avLst/>
              </a:prstGeom>
              <a:noFill/>
              <a:ln w="19050" cap="sq">
                <a:solidFill>
                  <a:schemeClr val="tx1"/>
                </a:solidFill>
                <a:miter lim="800000"/>
                <a:headEnd type="none" w="sm" len="sm"/>
                <a:tailEnd type="none" w="sm" len="sm"/>
              </a:ln>
              <a:effectLst/>
            </p:spPr>
            <p:txBody>
              <a:bodyPr anchor="ctr"/>
              <a:lstStyle/>
              <a:p>
                <a:pPr algn="ctr"/>
                <a:r>
                  <a:rPr lang="en-US" sz="1200">
                    <a:cs typeface="Times New Roman" pitchFamily="18" charset="0"/>
                  </a:rPr>
                  <a:t>340%</a:t>
                </a:r>
              </a:p>
              <a:p>
                <a:pPr algn="ctr" eaLnBrk="0" hangingPunct="0"/>
                <a:endParaRPr lang="en-US" sz="1200"/>
              </a:p>
            </p:txBody>
          </p:sp>
          <p:sp>
            <p:nvSpPr>
              <p:cNvPr id="63619" name="Rectangle 131"/>
              <p:cNvSpPr>
                <a:spLocks noChangeArrowheads="1"/>
              </p:cNvSpPr>
              <p:nvPr/>
            </p:nvSpPr>
            <p:spPr bwMode="auto">
              <a:xfrm>
                <a:off x="3016" y="2227"/>
                <a:ext cx="359" cy="480"/>
              </a:xfrm>
              <a:prstGeom prst="rect">
                <a:avLst/>
              </a:prstGeom>
              <a:noFill/>
              <a:ln w="19050" cap="sq">
                <a:solidFill>
                  <a:srgbClr val="A0A0A0"/>
                </a:solidFill>
                <a:miter lim="800000"/>
                <a:headEnd type="none" w="sm" len="sm"/>
                <a:tailEnd type="none" w="sm" len="sm"/>
              </a:ln>
              <a:effectLst/>
            </p:spPr>
            <p:txBody>
              <a:bodyPr wrap="none" anchor="ctr"/>
              <a:lstStyle/>
              <a:p>
                <a:endParaRPr lang="es-ES"/>
              </a:p>
            </p:txBody>
          </p:sp>
        </p:grpSp>
      </p:grpSp>
      <p:sp>
        <p:nvSpPr>
          <p:cNvPr id="63622" name="Rectangle 134"/>
          <p:cNvSpPr>
            <a:spLocks noChangeArrowheads="1"/>
          </p:cNvSpPr>
          <p:nvPr/>
        </p:nvSpPr>
        <p:spPr bwMode="auto">
          <a:xfrm>
            <a:off x="914400" y="1371600"/>
            <a:ext cx="7680325" cy="5105400"/>
          </a:xfrm>
          <a:prstGeom prst="rect">
            <a:avLst/>
          </a:prstGeom>
          <a:noFill/>
          <a:ln w="19050" cap="sq">
            <a:solidFill>
              <a:srgbClr val="A0A0A0"/>
            </a:solidFill>
            <a:miter lim="800000"/>
            <a:headEnd type="none" w="sm" len="sm"/>
            <a:tailEnd type="none" w="sm" len="sm"/>
          </a:ln>
          <a:effectLst/>
        </p:spPr>
        <p:txBody>
          <a:bodyPr wrap="none"/>
          <a:lstStyle/>
          <a:p>
            <a:endParaRPr lang="es-E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s-MX" sz="4000"/>
              <a:t>CONCLUSIONES</a:t>
            </a:r>
            <a:endParaRPr lang="es-ES" sz="4000"/>
          </a:p>
        </p:txBody>
      </p:sp>
      <p:sp>
        <p:nvSpPr>
          <p:cNvPr id="64515" name="Rectangle 3"/>
          <p:cNvSpPr>
            <a:spLocks noGrp="1" noChangeArrowheads="1"/>
          </p:cNvSpPr>
          <p:nvPr>
            <p:ph type="body" idx="1"/>
          </p:nvPr>
        </p:nvSpPr>
        <p:spPr>
          <a:xfrm>
            <a:off x="533400" y="1524000"/>
            <a:ext cx="7924800" cy="3921125"/>
          </a:xfrm>
        </p:spPr>
        <p:txBody>
          <a:bodyPr/>
          <a:lstStyle/>
          <a:p>
            <a:pPr algn="just"/>
            <a:r>
              <a:rPr lang="es-MX" sz="1800">
                <a:cs typeface="Times New Roman" pitchFamily="18" charset="0"/>
              </a:rPr>
              <a:t>El turismo se ha convertido en una importante fuente de ingresos para el País y generadora de empleo y se ubicó como tercero en el rubro de exportaciones.</a:t>
            </a:r>
            <a:endParaRPr lang="es-ES" sz="1800">
              <a:cs typeface="Times New Roman" pitchFamily="18" charset="0"/>
            </a:endParaRPr>
          </a:p>
          <a:p>
            <a:endParaRPr lang="es-MX" sz="1800">
              <a:cs typeface="Times New Roman" pitchFamily="18" charset="0"/>
            </a:endParaRPr>
          </a:p>
          <a:p>
            <a:pPr algn="just"/>
            <a:r>
              <a:rPr lang="es-MX" sz="1800">
                <a:cs typeface="Times New Roman" pitchFamily="18" charset="0"/>
              </a:rPr>
              <a:t>Contiviajes debe buscar actividades alternativas como es el turismo receptor e interno.</a:t>
            </a:r>
          </a:p>
          <a:p>
            <a:pPr algn="just"/>
            <a:endParaRPr lang="es-MX" sz="1800">
              <a:cs typeface="Times New Roman" pitchFamily="18" charset="0"/>
            </a:endParaRPr>
          </a:p>
          <a:p>
            <a:pPr algn="just"/>
            <a:r>
              <a:rPr lang="es-MX" sz="1800">
                <a:cs typeface="Times New Roman" pitchFamily="18" charset="0"/>
              </a:rPr>
              <a:t>El análisis de la actividad económica financiera actual de Contiviajes muestra que el sector turístico tuvo un movimiento excepcional en el año 1999.</a:t>
            </a:r>
          </a:p>
          <a:p>
            <a:pPr algn="just"/>
            <a:endParaRPr lang="es-MX" sz="1800">
              <a:cs typeface="Times New Roman" pitchFamily="18" charset="0"/>
            </a:endParaRPr>
          </a:p>
        </p:txBody>
      </p:sp>
      <p:pic>
        <p:nvPicPr>
          <p:cNvPr id="64518" name="Picture 6" descr="C:\Archivos de programa\Archivos comunes\Microsoft Shared\Clipart\cagcat50\BS02064_.WMF"/>
          <p:cNvPicPr>
            <a:picLocks noChangeAspect="1" noChangeArrowheads="1"/>
          </p:cNvPicPr>
          <p:nvPr/>
        </p:nvPicPr>
        <p:blipFill>
          <a:blip r:embed="rId2"/>
          <a:srcRect/>
          <a:stretch>
            <a:fillRect/>
          </a:stretch>
        </p:blipFill>
        <p:spPr bwMode="auto">
          <a:xfrm>
            <a:off x="3505200" y="4724400"/>
            <a:ext cx="1600200" cy="1592263"/>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s-MX" sz="4000"/>
              <a:t>CONCLUSIONES</a:t>
            </a:r>
            <a:endParaRPr lang="es-ES" sz="4000"/>
          </a:p>
        </p:txBody>
      </p:sp>
      <p:sp>
        <p:nvSpPr>
          <p:cNvPr id="65539" name="Rectangle 3"/>
          <p:cNvSpPr>
            <a:spLocks noGrp="1" noChangeArrowheads="1"/>
          </p:cNvSpPr>
          <p:nvPr>
            <p:ph type="body" idx="1"/>
          </p:nvPr>
        </p:nvSpPr>
        <p:spPr>
          <a:xfrm>
            <a:off x="685800" y="1641475"/>
            <a:ext cx="7772400" cy="4530725"/>
          </a:xfrm>
        </p:spPr>
        <p:txBody>
          <a:bodyPr/>
          <a:lstStyle/>
          <a:p>
            <a:pPr algn="just"/>
            <a:r>
              <a:rPr lang="es-MX" sz="1800">
                <a:cs typeface="Times New Roman" pitchFamily="18" charset="0"/>
              </a:rPr>
              <a:t>Los pagos a los proveedores influyeron significativamente en la estructura del balance de la agencia. </a:t>
            </a:r>
          </a:p>
          <a:p>
            <a:pPr algn="just"/>
            <a:endParaRPr lang="es-MX" sz="1800">
              <a:cs typeface="Times New Roman" pitchFamily="18" charset="0"/>
            </a:endParaRPr>
          </a:p>
          <a:p>
            <a:pPr algn="just"/>
            <a:r>
              <a:rPr lang="es-MX" sz="1800">
                <a:cs typeface="Times New Roman" pitchFamily="18" charset="0"/>
              </a:rPr>
              <a:t>El VAN de la agencia se considera susceptible ante variaciones del costo de venta ya que este representa el  92% de la venta bruta y la comisión está en constante revisión a la baja por parte de las aerolíneas.</a:t>
            </a:r>
            <a:endParaRPr lang="es-ES" sz="1800">
              <a:cs typeface="Times New Roman" pitchFamily="18" charset="0"/>
            </a:endParaRPr>
          </a:p>
          <a:p>
            <a:pPr algn="just"/>
            <a:endParaRPr lang="es-MX" sz="1800">
              <a:cs typeface="Times New Roman" pitchFamily="18" charset="0"/>
            </a:endParaRPr>
          </a:p>
          <a:p>
            <a:pPr algn="just"/>
            <a:r>
              <a:rPr lang="es-MX" sz="1800">
                <a:cs typeface="Times New Roman" pitchFamily="18" charset="0"/>
              </a:rPr>
              <a:t>El objetivo de ubicar la nueva agencia en Salinas, surgió de la necesidad de explotar zonas turísticas, no exploradas en el Ecuador.</a:t>
            </a:r>
          </a:p>
          <a:p>
            <a:pPr algn="just"/>
            <a:endParaRPr lang="es-MX" sz="1800">
              <a:cs typeface="Times New Roman" pitchFamily="18" charset="0"/>
            </a:endParaRPr>
          </a:p>
        </p:txBody>
      </p:sp>
      <p:pic>
        <p:nvPicPr>
          <p:cNvPr id="65541" name="Picture 5" descr="C:\Archivos de programa\Archivos comunes\Microsoft Shared\Clipart\cagcat50\BS02064_.WMF"/>
          <p:cNvPicPr>
            <a:picLocks noChangeAspect="1" noChangeArrowheads="1"/>
          </p:cNvPicPr>
          <p:nvPr/>
        </p:nvPicPr>
        <p:blipFill>
          <a:blip r:embed="rId2"/>
          <a:srcRect/>
          <a:stretch>
            <a:fillRect/>
          </a:stretch>
        </p:blipFill>
        <p:spPr bwMode="auto">
          <a:xfrm>
            <a:off x="3505200" y="4724400"/>
            <a:ext cx="1600200" cy="1592263"/>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s-MX" sz="4000"/>
              <a:t>CONCLUSIONES</a:t>
            </a:r>
            <a:endParaRPr lang="es-ES" sz="4000"/>
          </a:p>
        </p:txBody>
      </p:sp>
      <p:sp>
        <p:nvSpPr>
          <p:cNvPr id="73731" name="Rectangle 3"/>
          <p:cNvSpPr>
            <a:spLocks noGrp="1" noChangeArrowheads="1"/>
          </p:cNvSpPr>
          <p:nvPr>
            <p:ph type="body" idx="1"/>
          </p:nvPr>
        </p:nvSpPr>
        <p:spPr>
          <a:xfrm>
            <a:off x="685800" y="1641475"/>
            <a:ext cx="7772400" cy="4530725"/>
          </a:xfrm>
        </p:spPr>
        <p:txBody>
          <a:bodyPr/>
          <a:lstStyle/>
          <a:p>
            <a:pPr algn="just"/>
            <a:r>
              <a:rPr lang="es-MX" sz="1800">
                <a:cs typeface="Times New Roman" pitchFamily="18" charset="0"/>
              </a:rPr>
              <a:t>El proyecto es viable desde el sentido que se obtuvo un Valor Actual neto mayor a cero y una TIR muy superior a la TMAR de 15,27%. </a:t>
            </a:r>
          </a:p>
          <a:p>
            <a:pPr algn="just"/>
            <a:endParaRPr lang="es-MX" sz="1800">
              <a:cs typeface="Times New Roman" pitchFamily="18" charset="0"/>
            </a:endParaRPr>
          </a:p>
          <a:p>
            <a:pPr algn="just"/>
            <a:r>
              <a:rPr lang="es-MX" sz="1800">
                <a:cs typeface="Times New Roman" pitchFamily="18" charset="0"/>
              </a:rPr>
              <a:t>El análisis de sensibilidad permitió ratificar la volatilidad de los flujos ante variaciones del volumen de ventas, y la poca sensibilidad ante el costo de los paquetes que permitirá reducir el margen de ganancia con el fin de competir con mejores precios, hasta posicionarse en el mercado. </a:t>
            </a:r>
            <a:endParaRPr lang="es-ES" sz="1800">
              <a:cs typeface="Times New Roman" pitchFamily="18" charset="0"/>
            </a:endParaRPr>
          </a:p>
        </p:txBody>
      </p:sp>
      <p:pic>
        <p:nvPicPr>
          <p:cNvPr id="73732" name="Picture 4" descr="C:\Archivos de programa\Archivos comunes\Microsoft Shared\Clipart\cagcat50\BS02064_.WMF"/>
          <p:cNvPicPr>
            <a:picLocks noChangeAspect="1" noChangeArrowheads="1"/>
          </p:cNvPicPr>
          <p:nvPr/>
        </p:nvPicPr>
        <p:blipFill>
          <a:blip r:embed="rId2"/>
          <a:srcRect/>
          <a:stretch>
            <a:fillRect/>
          </a:stretch>
        </p:blipFill>
        <p:spPr bwMode="auto">
          <a:xfrm>
            <a:off x="3505200" y="4724400"/>
            <a:ext cx="1600200" cy="1592263"/>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s-MX" sz="4000"/>
              <a:t>RECOMENDACIONES</a:t>
            </a:r>
            <a:endParaRPr lang="es-ES" sz="4000"/>
          </a:p>
        </p:txBody>
      </p:sp>
      <p:sp>
        <p:nvSpPr>
          <p:cNvPr id="68611" name="Rectangle 3"/>
          <p:cNvSpPr>
            <a:spLocks noGrp="1" noChangeArrowheads="1"/>
          </p:cNvSpPr>
          <p:nvPr>
            <p:ph type="body" idx="1"/>
          </p:nvPr>
        </p:nvSpPr>
        <p:spPr>
          <a:xfrm>
            <a:off x="685800" y="1641475"/>
            <a:ext cx="7772400" cy="4759325"/>
          </a:xfrm>
        </p:spPr>
        <p:txBody>
          <a:bodyPr/>
          <a:lstStyle/>
          <a:p>
            <a:pPr algn="just"/>
            <a:r>
              <a:rPr lang="es-MX" sz="1800">
                <a:cs typeface="Times New Roman" pitchFamily="18" charset="0"/>
              </a:rPr>
              <a:t>Establecer un manual de procedimientos para cada cargo al interior de la empresa, y delegar funciones a nivel gerencial de manera que toda la actividad no recaiga en una sola persona.</a:t>
            </a:r>
            <a:endParaRPr lang="es-ES" sz="1800">
              <a:cs typeface="Times New Roman" pitchFamily="18" charset="0"/>
            </a:endParaRPr>
          </a:p>
          <a:p>
            <a:endParaRPr lang="es-MX" sz="1800"/>
          </a:p>
          <a:p>
            <a:pPr algn="just"/>
            <a:r>
              <a:rPr lang="es-MX" sz="1800">
                <a:cs typeface="Times New Roman" pitchFamily="18" charset="0"/>
              </a:rPr>
              <a:t>Mantener los balances y estados financieros en orden y a la fecha correspondiente, para evitar desinformación y corregir los errores a tiempo.</a:t>
            </a:r>
            <a:endParaRPr lang="es-ES" sz="1800">
              <a:cs typeface="Times New Roman" pitchFamily="18" charset="0"/>
            </a:endParaRPr>
          </a:p>
          <a:p>
            <a:endParaRPr lang="es-MX" sz="1800"/>
          </a:p>
          <a:p>
            <a:pPr algn="just"/>
            <a:r>
              <a:rPr lang="es-MX" sz="1800">
                <a:cs typeface="Times New Roman" pitchFamily="18" charset="0"/>
              </a:rPr>
              <a:t>Evaluar los factores estratégicos internos controlables y los no controlables que afectan el valor financiero de la agencia, como el costo de los trámites y el costo de ventas (comisión).</a:t>
            </a:r>
            <a:endParaRPr lang="es-ES" sz="1800">
              <a:cs typeface="Times New Roman" pitchFamily="18" charset="0"/>
            </a:endParaRPr>
          </a:p>
          <a:p>
            <a:endParaRPr lang="es-MX" sz="1800"/>
          </a:p>
          <a:p>
            <a:r>
              <a:rPr lang="es-MX" sz="1800">
                <a:cs typeface="Times New Roman" pitchFamily="18" charset="0"/>
              </a:rPr>
              <a:t>Realizar valoraciones anuales para conocer la situación de la agencia, las amenazas y las oportunidades para establecer las acciones que pueden representar la explotación de nuevos mercados.</a:t>
            </a:r>
            <a:r>
              <a:rPr lang="es-ES" sz="1800"/>
              <a:t> </a:t>
            </a:r>
            <a:endParaRPr lang="es-MX" sz="1800"/>
          </a:p>
          <a:p>
            <a:endParaRPr lang="es-MX" sz="18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s-MX" sz="4000"/>
              <a:t>RECOMENDACIONES</a:t>
            </a:r>
            <a:endParaRPr lang="es-ES" sz="4000"/>
          </a:p>
        </p:txBody>
      </p:sp>
      <p:sp>
        <p:nvSpPr>
          <p:cNvPr id="66563" name="Rectangle 3"/>
          <p:cNvSpPr>
            <a:spLocks noGrp="1" noChangeArrowheads="1"/>
          </p:cNvSpPr>
          <p:nvPr>
            <p:ph type="body" idx="1"/>
          </p:nvPr>
        </p:nvSpPr>
        <p:spPr/>
        <p:txBody>
          <a:bodyPr/>
          <a:lstStyle/>
          <a:p>
            <a:pPr algn="just"/>
            <a:r>
              <a:rPr lang="es-MX" sz="1800">
                <a:cs typeface="Times New Roman" pitchFamily="18" charset="0"/>
              </a:rPr>
              <a:t>Elaborar un análisis de riesgo utilizando el FODA del proyecto, para determinar los puntos críticos riesgosos en base a criterio de los socios de menor, medio y mayor riesgo. De esta manera conocer el potencial al interior del negocio y evitar acciones de mucho riesgo que pueden afectar el proyecto.</a:t>
            </a:r>
            <a:endParaRPr lang="es-ES" sz="1800">
              <a:cs typeface="Times New Roman" pitchFamily="18" charset="0"/>
            </a:endParaRPr>
          </a:p>
          <a:p>
            <a:endParaRPr lang="es-MX" sz="1800"/>
          </a:p>
          <a:p>
            <a:pPr algn="just"/>
            <a:r>
              <a:rPr lang="es-MX" sz="1800">
                <a:cs typeface="Times New Roman" pitchFamily="18" charset="0"/>
              </a:rPr>
              <a:t>Poner en marcha el proyecto de ampliación de la agencia, con una nueva sucursal orientada al turismo receptor, para incrementar el valor de la empresa,  y evaluar la posibilidad de turismo interno.</a:t>
            </a:r>
            <a:endParaRPr lang="es-ES" sz="1800">
              <a:cs typeface="Times New Roman" pitchFamily="18" charset="0"/>
            </a:endParaRPr>
          </a:p>
          <a:p>
            <a:endParaRPr lang="es-MX" sz="1800"/>
          </a:p>
          <a:p>
            <a:pPr algn="just"/>
            <a:r>
              <a:rPr lang="es-MX" sz="1800">
                <a:cs typeface="Times New Roman" pitchFamily="18" charset="0"/>
              </a:rPr>
              <a:t>Promocionar paquetes turísticos innovadores que funcionen durante todas las épocas del año y no únicamente en temporada alta de playa, previniendo disminución de la cuota de mercado.</a:t>
            </a:r>
            <a:endParaRPr lang="es-ES"/>
          </a:p>
        </p:txBody>
      </p:sp>
      <p:pic>
        <p:nvPicPr>
          <p:cNvPr id="66564" name="Picture 4" descr="C:\Archivos de programa\Archivos comunes\Microsoft Shared\Clipart\cagcat50\PE03166_.wmf"/>
          <p:cNvPicPr>
            <a:picLocks noChangeAspect="1" noChangeArrowheads="1"/>
          </p:cNvPicPr>
          <p:nvPr/>
        </p:nvPicPr>
        <p:blipFill>
          <a:blip r:embed="rId2"/>
          <a:srcRect/>
          <a:stretch>
            <a:fillRect/>
          </a:stretch>
        </p:blipFill>
        <p:spPr bwMode="auto">
          <a:xfrm>
            <a:off x="7010400" y="5334000"/>
            <a:ext cx="1155700" cy="1219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s-MX" sz="4000">
                <a:cs typeface="Times New Roman" pitchFamily="18" charset="0"/>
              </a:rPr>
              <a:t>EN EL MUNDO...</a:t>
            </a:r>
            <a:endParaRPr lang="es-ES" sz="4000">
              <a:cs typeface="Times New Roman" pitchFamily="18" charset="0"/>
            </a:endParaRPr>
          </a:p>
        </p:txBody>
      </p:sp>
      <p:sp>
        <p:nvSpPr>
          <p:cNvPr id="32771" name="Rectangle 3"/>
          <p:cNvSpPr>
            <a:spLocks noGrp="1" noChangeArrowheads="1"/>
          </p:cNvSpPr>
          <p:nvPr>
            <p:ph type="body" idx="1"/>
          </p:nvPr>
        </p:nvSpPr>
        <p:spPr>
          <a:xfrm>
            <a:off x="685800" y="1371600"/>
            <a:ext cx="7924800" cy="2819400"/>
          </a:xfrm>
        </p:spPr>
        <p:txBody>
          <a:bodyPr/>
          <a:lstStyle/>
          <a:p>
            <a:pPr algn="just">
              <a:lnSpc>
                <a:spcPct val="150000"/>
              </a:lnSpc>
            </a:pPr>
            <a:r>
              <a:rPr lang="es-EC" sz="1800">
                <a:cs typeface="Times New Roman" pitchFamily="18" charset="0"/>
              </a:rPr>
              <a:t>El turismo es una actividad generadora de divisas.</a:t>
            </a:r>
          </a:p>
          <a:p>
            <a:pPr algn="just">
              <a:lnSpc>
                <a:spcPct val="150000"/>
              </a:lnSpc>
            </a:pPr>
            <a:r>
              <a:rPr lang="es-EC" sz="1800">
                <a:cs typeface="Times New Roman" pitchFamily="18" charset="0"/>
              </a:rPr>
              <a:t>La participación del turismo en el PIB mundial se estima en el 5% .</a:t>
            </a:r>
          </a:p>
          <a:p>
            <a:pPr algn="just">
              <a:lnSpc>
                <a:spcPct val="150000"/>
              </a:lnSpc>
            </a:pPr>
            <a:r>
              <a:rPr lang="es-EC" sz="1800">
                <a:cs typeface="Times New Roman" pitchFamily="18" charset="0"/>
              </a:rPr>
              <a:t>El total de empleos generados por esta actividad alcanza los 192,3 millones a nivel mundial.</a:t>
            </a:r>
          </a:p>
          <a:p>
            <a:pPr algn="just">
              <a:lnSpc>
                <a:spcPct val="150000"/>
              </a:lnSpc>
            </a:pPr>
            <a:r>
              <a:rPr lang="es-EC" sz="1800">
                <a:cs typeface="Times New Roman" pitchFamily="18" charset="0"/>
              </a:rPr>
              <a:t>El crecimiento de las llegadas de turistas internacionales en la década del noventa fue del 3,9% y la de ingresos del 5,4% .</a:t>
            </a:r>
            <a:endParaRPr lang="es-ES" sz="1800"/>
          </a:p>
        </p:txBody>
      </p:sp>
      <p:pic>
        <p:nvPicPr>
          <p:cNvPr id="32772" name="Picture 4" descr="C:\Archivos de programa\Archivos comunes\Microsoft Shared\Clipart\cagcat50\SO01038_.wmf"/>
          <p:cNvPicPr>
            <a:picLocks noChangeAspect="1" noChangeArrowheads="1"/>
          </p:cNvPicPr>
          <p:nvPr/>
        </p:nvPicPr>
        <p:blipFill>
          <a:blip r:embed="rId2"/>
          <a:srcRect/>
          <a:stretch>
            <a:fillRect/>
          </a:stretch>
        </p:blipFill>
        <p:spPr bwMode="auto">
          <a:xfrm>
            <a:off x="3733800" y="4495800"/>
            <a:ext cx="1620838" cy="163036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s-MX" sz="4000"/>
              <a:t>EN EL ECUADOR...</a:t>
            </a:r>
            <a:endParaRPr lang="es-ES" sz="4000"/>
          </a:p>
        </p:txBody>
      </p:sp>
      <p:sp>
        <p:nvSpPr>
          <p:cNvPr id="38915" name="Rectangle 3"/>
          <p:cNvSpPr>
            <a:spLocks noGrp="1" noChangeArrowheads="1"/>
          </p:cNvSpPr>
          <p:nvPr>
            <p:ph type="body" idx="1"/>
          </p:nvPr>
        </p:nvSpPr>
        <p:spPr>
          <a:xfrm>
            <a:off x="685800" y="1641475"/>
            <a:ext cx="7772400" cy="3235325"/>
          </a:xfrm>
        </p:spPr>
        <p:txBody>
          <a:bodyPr/>
          <a:lstStyle/>
          <a:p>
            <a:pPr algn="just"/>
            <a:r>
              <a:rPr lang="es-MX" sz="1800"/>
              <a:t>El turismo generó 62.000 plazas de trabajo hasta finales del 2002.</a:t>
            </a:r>
          </a:p>
          <a:p>
            <a:pPr algn="just"/>
            <a:endParaRPr lang="es-MX" sz="1800"/>
          </a:p>
          <a:p>
            <a:pPr algn="just"/>
            <a:r>
              <a:rPr lang="es-MX" sz="1800">
                <a:cs typeface="Times New Roman" pitchFamily="18" charset="0"/>
              </a:rPr>
              <a:t>El crecimiento de el sector turístico ha mantenido un promedio de 7% anual en la última década.</a:t>
            </a:r>
          </a:p>
          <a:p>
            <a:pPr algn="just"/>
            <a:endParaRPr lang="es-MX" sz="1800">
              <a:cs typeface="Times New Roman" pitchFamily="18" charset="0"/>
            </a:endParaRPr>
          </a:p>
          <a:p>
            <a:pPr algn="just"/>
            <a:r>
              <a:rPr lang="es-EC" sz="1800">
                <a:cs typeface="Times New Roman" pitchFamily="18" charset="0"/>
              </a:rPr>
              <a:t>Representa el 4,4% del PIB ubicando a esta actividad como uno de los principales sectores productivos del país.</a:t>
            </a:r>
            <a:endParaRPr lang="es-ES" sz="1800">
              <a:cs typeface="Times New Roman" pitchFamily="18" charset="0"/>
            </a:endParaRPr>
          </a:p>
        </p:txBody>
      </p:sp>
      <p:pic>
        <p:nvPicPr>
          <p:cNvPr id="38916" name="Picture 4" descr="C:\Archivos de programa\Archivos comunes\Microsoft Shared\Clipart\cagcat50\BD04972_.WMF"/>
          <p:cNvPicPr>
            <a:picLocks noChangeAspect="1" noChangeArrowheads="1"/>
          </p:cNvPicPr>
          <p:nvPr/>
        </p:nvPicPr>
        <p:blipFill>
          <a:blip r:embed="rId2"/>
          <a:srcRect/>
          <a:stretch>
            <a:fillRect/>
          </a:stretch>
        </p:blipFill>
        <p:spPr bwMode="auto">
          <a:xfrm>
            <a:off x="6477000" y="5105400"/>
            <a:ext cx="1690688" cy="12668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a:srcRect/>
          <a:stretch>
            <a:fillRect/>
          </a:stretch>
        </p:blipFill>
        <p:spPr bwMode="auto">
          <a:xfrm>
            <a:off x="1295400" y="1600200"/>
            <a:ext cx="6477000" cy="3433763"/>
          </a:xfrm>
          <a:prstGeom prst="rect">
            <a:avLst/>
          </a:prstGeom>
          <a:noFill/>
          <a:ln w="12700" cap="sq">
            <a:noFill/>
            <a:miter lim="800000"/>
            <a:headEnd type="none" w="sm" len="sm"/>
            <a:tailEnd type="none" w="sm" len="sm"/>
          </a:ln>
          <a:effectLst/>
        </p:spPr>
      </p:pic>
      <p:sp>
        <p:nvSpPr>
          <p:cNvPr id="33795" name="Text Box 3"/>
          <p:cNvSpPr txBox="1">
            <a:spLocks noChangeArrowheads="1"/>
          </p:cNvSpPr>
          <p:nvPr/>
        </p:nvSpPr>
        <p:spPr bwMode="auto">
          <a:xfrm>
            <a:off x="1600200" y="5486400"/>
            <a:ext cx="5943600" cy="641350"/>
          </a:xfrm>
          <a:prstGeom prst="rect">
            <a:avLst/>
          </a:prstGeom>
          <a:noFill/>
          <a:ln w="12700" cap="sq">
            <a:noFill/>
            <a:miter lim="800000"/>
            <a:headEnd type="none" w="sm" len="sm"/>
            <a:tailEnd type="none" w="sm" len="sm"/>
          </a:ln>
          <a:effectLst/>
        </p:spPr>
        <p:txBody>
          <a:bodyPr>
            <a:spAutoFit/>
          </a:bodyPr>
          <a:lstStyle/>
          <a:p>
            <a:pPr>
              <a:spcBef>
                <a:spcPct val="50000"/>
              </a:spcBef>
            </a:pPr>
            <a:r>
              <a:rPr lang="es-MX" sz="1800"/>
              <a:t>Por cada dólar que se genera en la economía ecuatoriana 10 centavos tienen relación con el turismo.</a:t>
            </a:r>
            <a:endParaRPr lang="es-ES" sz="1800"/>
          </a:p>
        </p:txBody>
      </p:sp>
      <p:sp>
        <p:nvSpPr>
          <p:cNvPr id="33796" name="Rectangle 4"/>
          <p:cNvSpPr>
            <a:spLocks noChangeArrowheads="1"/>
          </p:cNvSpPr>
          <p:nvPr/>
        </p:nvSpPr>
        <p:spPr bwMode="auto">
          <a:xfrm>
            <a:off x="685800" y="228600"/>
            <a:ext cx="7772400" cy="1219200"/>
          </a:xfrm>
          <a:prstGeom prst="rect">
            <a:avLst/>
          </a:prstGeom>
          <a:noFill/>
          <a:ln w="9525">
            <a:noFill/>
            <a:miter lim="800000"/>
            <a:headEnd/>
            <a:tailEnd/>
          </a:ln>
          <a:effectLst/>
        </p:spPr>
        <p:txBody>
          <a:bodyPr lIns="92075" tIns="46038" rIns="92075" bIns="46038" anchor="ctr"/>
          <a:lstStyle/>
          <a:p>
            <a:pPr algn="ctr"/>
            <a:r>
              <a:rPr lang="es-MX" sz="4000">
                <a:solidFill>
                  <a:schemeClr val="tx2"/>
                </a:solidFill>
                <a:effectLst>
                  <a:outerShdw blurRad="38100" dist="38100" dir="2700000" algn="tl">
                    <a:srgbClr val="000000"/>
                  </a:outerShdw>
                </a:effectLst>
                <a:cs typeface="Times New Roman" pitchFamily="18" charset="0"/>
              </a:rPr>
              <a:t>EN EL ECUADOR...</a:t>
            </a:r>
            <a:endParaRPr lang="es-ES" sz="4000">
              <a:solidFill>
                <a:schemeClr val="tx2"/>
              </a:solidFill>
              <a:effectLst>
                <a:outerShdw blurRad="38100" dist="38100" dir="2700000" algn="tl">
                  <a:srgbClr val="000000"/>
                </a:outerShdw>
              </a:effectLst>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228600"/>
            <a:ext cx="7924800" cy="1676400"/>
          </a:xfrm>
        </p:spPr>
        <p:txBody>
          <a:bodyPr/>
          <a:lstStyle/>
          <a:p>
            <a:r>
              <a:rPr lang="es-MX" sz="3800"/>
              <a:t>GENERACIÓN DE DIVISAS PROVENIENTES DEL TURISMO</a:t>
            </a:r>
            <a:br>
              <a:rPr lang="es-MX" sz="3800"/>
            </a:br>
            <a:r>
              <a:rPr lang="es-MX" sz="2000"/>
              <a:t>(millones de dólares)</a:t>
            </a:r>
            <a:endParaRPr lang="es-ES" sz="2000"/>
          </a:p>
        </p:txBody>
      </p:sp>
      <p:sp>
        <p:nvSpPr>
          <p:cNvPr id="37892" name="Rectangle 4"/>
          <p:cNvSpPr>
            <a:spLocks noChangeArrowheads="1"/>
          </p:cNvSpPr>
          <p:nvPr/>
        </p:nvSpPr>
        <p:spPr bwMode="auto">
          <a:xfrm>
            <a:off x="2171700" y="2005013"/>
            <a:ext cx="9144000" cy="0"/>
          </a:xfrm>
          <a:prstGeom prst="rect">
            <a:avLst/>
          </a:prstGeom>
          <a:noFill/>
          <a:ln w="12700" cap="sq">
            <a:noFill/>
            <a:miter lim="800000"/>
            <a:headEnd type="none" w="sm" len="sm"/>
            <a:tailEnd type="none" w="sm" len="sm"/>
          </a:ln>
          <a:effectLst/>
        </p:spPr>
        <p:txBody>
          <a:bodyPr>
            <a:spAutoFit/>
          </a:bodyPr>
          <a:lstStyle/>
          <a:p>
            <a:endParaRPr lang="es-ES"/>
          </a:p>
        </p:txBody>
      </p:sp>
      <p:pic>
        <p:nvPicPr>
          <p:cNvPr id="37891" name="Picture 3"/>
          <p:cNvPicPr>
            <a:picLocks noChangeAspect="1" noChangeArrowheads="1"/>
          </p:cNvPicPr>
          <p:nvPr/>
        </p:nvPicPr>
        <p:blipFill>
          <a:blip r:embed="rId2"/>
          <a:srcRect/>
          <a:stretch>
            <a:fillRect/>
          </a:stretch>
        </p:blipFill>
        <p:spPr bwMode="auto">
          <a:xfrm>
            <a:off x="1676400" y="1981200"/>
            <a:ext cx="6019800" cy="3571875"/>
          </a:xfrm>
          <a:prstGeom prst="rect">
            <a:avLst/>
          </a:prstGeom>
          <a:noFill/>
        </p:spPr>
      </p:pic>
      <p:sp>
        <p:nvSpPr>
          <p:cNvPr id="37893" name="Rectangle 5"/>
          <p:cNvSpPr>
            <a:spLocks noChangeArrowheads="1"/>
          </p:cNvSpPr>
          <p:nvPr/>
        </p:nvSpPr>
        <p:spPr bwMode="auto">
          <a:xfrm>
            <a:off x="1295400" y="5867400"/>
            <a:ext cx="6858000" cy="641350"/>
          </a:xfrm>
          <a:prstGeom prst="rect">
            <a:avLst/>
          </a:prstGeom>
          <a:noFill/>
          <a:ln w="12700" cap="sq">
            <a:noFill/>
            <a:miter lim="800000"/>
            <a:headEnd type="none" w="sm" len="sm"/>
            <a:tailEnd type="none" w="sm" len="sm"/>
          </a:ln>
          <a:effectLst/>
        </p:spPr>
        <p:txBody>
          <a:bodyPr>
            <a:spAutoFit/>
          </a:bodyPr>
          <a:lstStyle/>
          <a:p>
            <a:pPr>
              <a:spcBef>
                <a:spcPct val="20000"/>
              </a:spcBef>
              <a:buClr>
                <a:schemeClr val="tx2"/>
              </a:buClr>
              <a:buSzPct val="75000"/>
              <a:buFont typeface="Wingdings" pitchFamily="2" charset="2"/>
              <a:buNone/>
            </a:pPr>
            <a:r>
              <a:rPr lang="es-MX" sz="1800">
                <a:effectLst>
                  <a:outerShdw blurRad="38100" dist="38100" dir="2700000" algn="tl">
                    <a:srgbClr val="000000"/>
                  </a:outerShdw>
                </a:effectLst>
                <a:cs typeface="Times New Roman" pitchFamily="18" charset="0"/>
              </a:rPr>
              <a:t>S</a:t>
            </a:r>
            <a:r>
              <a:rPr lang="es-ES" sz="1800">
                <a:effectLst>
                  <a:outerShdw blurRad="38100" dist="38100" dir="2700000" algn="tl">
                    <a:srgbClr val="000000"/>
                  </a:outerShdw>
                </a:effectLst>
                <a:cs typeface="Times New Roman" pitchFamily="18" charset="0"/>
              </a:rPr>
              <a:t>e ubica en el tercer lugar de importancia en el rubro de “Exportaciones de bienes y servicios”</a:t>
            </a:r>
            <a:r>
              <a:rPr lang="es-MX" sz="1800">
                <a:effectLst>
                  <a:outerShdw blurRad="38100" dist="38100" dir="2700000" algn="tl">
                    <a:srgbClr val="000000"/>
                  </a:outerShdw>
                </a:effectLst>
                <a:cs typeface="Times New Roman"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762000" y="3886200"/>
            <a:ext cx="7772400" cy="1143000"/>
          </a:xfrm>
        </p:spPr>
        <p:txBody>
          <a:bodyPr/>
          <a:lstStyle/>
          <a:p>
            <a:r>
              <a:rPr lang="es-MX"/>
              <a:t>AGENCIA </a:t>
            </a:r>
            <a:br>
              <a:rPr lang="es-MX"/>
            </a:br>
            <a:r>
              <a:rPr lang="es-MX"/>
              <a:t>CONTIVIAJES CÍA. LTDA.</a:t>
            </a:r>
            <a:endParaRPr lang="es-ES"/>
          </a:p>
        </p:txBody>
      </p:sp>
      <p:pic>
        <p:nvPicPr>
          <p:cNvPr id="70660" name="Picture 4" descr="C:\Archivos de programa\Archivos comunes\Microsoft Shared\Clipart\cagcat50\BD05680_.WMF"/>
          <p:cNvPicPr>
            <a:picLocks noChangeAspect="1" noChangeArrowheads="1"/>
          </p:cNvPicPr>
          <p:nvPr/>
        </p:nvPicPr>
        <p:blipFill>
          <a:blip r:embed="rId2"/>
          <a:srcRect/>
          <a:stretch>
            <a:fillRect/>
          </a:stretch>
        </p:blipFill>
        <p:spPr bwMode="auto">
          <a:xfrm>
            <a:off x="5715000" y="685800"/>
            <a:ext cx="2443163" cy="193516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s-EC" sz="4000">
                <a:cs typeface="Times New Roman" pitchFamily="18" charset="0"/>
              </a:rPr>
              <a:t>AGENCIA</a:t>
            </a:r>
            <a:r>
              <a:rPr lang="es-ES"/>
              <a:t> </a:t>
            </a:r>
          </a:p>
        </p:txBody>
      </p:sp>
      <p:sp>
        <p:nvSpPr>
          <p:cNvPr id="39939" name="Rectangle 3"/>
          <p:cNvSpPr>
            <a:spLocks noGrp="1" noChangeArrowheads="1"/>
          </p:cNvSpPr>
          <p:nvPr>
            <p:ph type="body" idx="1"/>
          </p:nvPr>
        </p:nvSpPr>
        <p:spPr>
          <a:xfrm>
            <a:off x="685800" y="1641475"/>
            <a:ext cx="7772400" cy="2016125"/>
          </a:xfrm>
        </p:spPr>
        <p:txBody>
          <a:bodyPr/>
          <a:lstStyle/>
          <a:p>
            <a:r>
              <a:rPr lang="es-EC" sz="1800">
                <a:cs typeface="Times New Roman" pitchFamily="18" charset="0"/>
              </a:rPr>
              <a:t>Contiviajes Cía. Ltda. es una compañía de responsabilidad limitada, mercantil de nacionalidad ecuatoriana cuyo objeto es realizar promoción turística.</a:t>
            </a:r>
          </a:p>
          <a:p>
            <a:endParaRPr lang="es-EC" sz="1800">
              <a:cs typeface="Times New Roman" pitchFamily="18" charset="0"/>
            </a:endParaRPr>
          </a:p>
          <a:p>
            <a:r>
              <a:rPr lang="es-EC" sz="1800">
                <a:cs typeface="Times New Roman" pitchFamily="18" charset="0"/>
              </a:rPr>
              <a:t>Pertence al Grupo Global conformado tambien por: La Moneda, Coltur, Megatur y Ceitur.</a:t>
            </a:r>
          </a:p>
          <a:p>
            <a:endParaRPr lang="es-ES" sz="1800">
              <a:cs typeface="Times New Roman" pitchFamily="18" charset="0"/>
            </a:endParaRPr>
          </a:p>
        </p:txBody>
      </p:sp>
      <p:pic>
        <p:nvPicPr>
          <p:cNvPr id="39940" name="Picture 4" descr="C:\Archivos de programa\Archivos comunes\Microsoft Shared\Clipart\cagcat50\PE01561_.wmf"/>
          <p:cNvPicPr>
            <a:picLocks noChangeAspect="1" noChangeArrowheads="1"/>
          </p:cNvPicPr>
          <p:nvPr/>
        </p:nvPicPr>
        <p:blipFill>
          <a:blip r:embed="rId2"/>
          <a:srcRect/>
          <a:stretch>
            <a:fillRect/>
          </a:stretch>
        </p:blipFill>
        <p:spPr bwMode="auto">
          <a:xfrm>
            <a:off x="2743200" y="3733800"/>
            <a:ext cx="3282950" cy="2178050"/>
          </a:xfrm>
          <a:prstGeom prst="rect">
            <a:avLst/>
          </a:prstGeom>
          <a:noFill/>
        </p:spPr>
      </p:pic>
    </p:spTree>
  </p:cSld>
  <p:clrMapOvr>
    <a:masterClrMapping/>
  </p:clrMapOvr>
</p:sld>
</file>

<file path=ppt/theme/theme1.xml><?xml version="1.0" encoding="utf-8"?>
<a:theme xmlns:a="http://schemas.openxmlformats.org/drawingml/2006/main" name="Diagonal azul">
  <a:themeElements>
    <a:clrScheme name="Diagonal azu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Diagonal azu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iagonal azu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Diagonal azu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Diagonal azu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Diagonal azu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presentaciones\Diagonal azul.pot</Template>
  <TotalTime>801</TotalTime>
  <Words>1745</Words>
  <Application>Microsoft PowerPoint</Application>
  <PresentationFormat>Presentación en pantalla (4:3)</PresentationFormat>
  <Paragraphs>257</Paragraphs>
  <Slides>36</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2</vt:i4>
      </vt:variant>
      <vt:variant>
        <vt:lpstr>Títulos de diapositiva</vt:lpstr>
      </vt:variant>
      <vt:variant>
        <vt:i4>36</vt:i4>
      </vt:variant>
    </vt:vector>
  </HeadingPairs>
  <TitlesOfParts>
    <vt:vector size="43" baseType="lpstr">
      <vt:lpstr>Times New Roman</vt:lpstr>
      <vt:lpstr>Wingdings</vt:lpstr>
      <vt:lpstr>Symbol</vt:lpstr>
      <vt:lpstr>Arial</vt:lpstr>
      <vt:lpstr>Diagonal azul</vt:lpstr>
      <vt:lpstr>Hoja de cálculo de Microsoft Excel</vt:lpstr>
      <vt:lpstr>Gráfico de Microsoft Excel</vt:lpstr>
      <vt:lpstr>Diapositiva 1</vt:lpstr>
      <vt:lpstr>“VALORACIÓN FINANCIERA DE UNA AGENCIA DE VIAJES REPRESENTATIVA DEL MERCADO Y PROYECTO DE CREACIÓN DE UNA NUEVA SUCURSAL”</vt:lpstr>
      <vt:lpstr>GENERALIDADES</vt:lpstr>
      <vt:lpstr>EN EL MUNDO...</vt:lpstr>
      <vt:lpstr>EN EL ECUADOR...</vt:lpstr>
      <vt:lpstr>Diapositiva 6</vt:lpstr>
      <vt:lpstr>GENERACIÓN DE DIVISAS PROVENIENTES DEL TURISMO (millones de dólares)</vt:lpstr>
      <vt:lpstr>AGENCIA  CONTIVIAJES CÍA. LTDA.</vt:lpstr>
      <vt:lpstr>AGENCIA </vt:lpstr>
      <vt:lpstr>ANÁLISIS FODA</vt:lpstr>
      <vt:lpstr>ESTIMACIÓN DE LA DEMANDA</vt:lpstr>
      <vt:lpstr>VALORACIÓN FINANCIERA</vt:lpstr>
      <vt:lpstr>VALORACIÓN FINANCIERA CONTIVIAJES CÍA. LTDA.</vt:lpstr>
      <vt:lpstr>VALORACIÓN FINANCIERA CONTIVIAJES CÍA. LTDA.</vt:lpstr>
      <vt:lpstr>VALORACIÓN FINANCIERA CONTIVIAJES CÍA LTDA.</vt:lpstr>
      <vt:lpstr>VALORACIÓN FINANCIERA CONTIVIAJES CÍA LTDA.</vt:lpstr>
      <vt:lpstr>SUPUESTOS BASICOS</vt:lpstr>
      <vt:lpstr>VALORACIÓN FINANCIERA CONTIVIAJES CÍA LTDA.</vt:lpstr>
      <vt:lpstr>CÁLCULO DEL CAPM</vt:lpstr>
      <vt:lpstr>CÁLCULO DEL CAPM</vt:lpstr>
      <vt:lpstr>FLUJO DE CAJA LIBRE</vt:lpstr>
      <vt:lpstr>VALOR ACTUAL NETO</vt:lpstr>
      <vt:lpstr>NUEVA SUCURSAL</vt:lpstr>
      <vt:lpstr>EVALUACIÓN FINANCIERA DE LA NUEVA AGENCIA</vt:lpstr>
      <vt:lpstr>ESTIMACIÓN DE LA DEMANDA OBJETIVA</vt:lpstr>
      <vt:lpstr>GASTOS Y COSTOS ESTIMADOS</vt:lpstr>
      <vt:lpstr>FLUJO DE CAJA DEL PROYECTO</vt:lpstr>
      <vt:lpstr>VAN Y TIR INCREMENTAL</vt:lpstr>
      <vt:lpstr>ANÁLISIS DE SENSIBILIDAD</vt:lpstr>
      <vt:lpstr>ANÁLISIS DE SENSIBILIDAD</vt:lpstr>
      <vt:lpstr>ANÁLISIS DE SENSIBILIDAD</vt:lpstr>
      <vt:lpstr>CONCLUSIONES</vt:lpstr>
      <vt:lpstr>CONCLUSIONES</vt:lpstr>
      <vt:lpstr>CONCLUSIONES</vt:lpstr>
      <vt:lpstr>RECOMENDACIONES</vt:lpstr>
      <vt:lpstr>RECOMENDACIONES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Alicia</dc:creator>
  <cp:lastModifiedBy>Administrador</cp:lastModifiedBy>
  <cp:revision>45</cp:revision>
  <cp:lastPrinted>1601-01-01T00:00:00Z</cp:lastPrinted>
  <dcterms:created xsi:type="dcterms:W3CDTF">2004-02-08T21:21:21Z</dcterms:created>
  <dcterms:modified xsi:type="dcterms:W3CDTF">2009-12-17T14:47:29Z</dcterms:modified>
</cp:coreProperties>
</file>