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2" d="100"/>
          <a:sy n="52" d="100"/>
        </p:scale>
        <p:origin x="-90"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D75D6651-BFFB-4D0D-905B-B1438CB2E684}" type="slidenum">
              <a:rPr lang="en-US"/>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6AF27E24-94CC-4130-9B8B-ED9E2EBAFF45}" type="slidenum">
              <a:rPr lang="en-US"/>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C9EBE3EB-D343-4133-AC05-4BDD024AD2B3}" type="slidenum">
              <a:rPr lang="en-US"/>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2 Marcador de fecha"/>
          <p:cNvSpPr>
            <a:spLocks noGrp="1"/>
          </p:cNvSpPr>
          <p:nvPr>
            <p:ph type="dt" sz="half" idx="10"/>
          </p:nvPr>
        </p:nvSpPr>
        <p:spPr>
          <a:xfrm>
            <a:off x="457200" y="6245225"/>
            <a:ext cx="2133600" cy="476250"/>
          </a:xfrm>
        </p:spPr>
        <p:txBody>
          <a:bodyPr/>
          <a:lstStyle>
            <a:lvl1pPr>
              <a:defRPr/>
            </a:lvl1pPr>
          </a:lstStyle>
          <a:p>
            <a:endParaRPr lang="en-US"/>
          </a:p>
        </p:txBody>
      </p:sp>
      <p:sp>
        <p:nvSpPr>
          <p:cNvPr id="4" name="3 Marcador de pie de página"/>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4 Marcador de número de diapositiva"/>
          <p:cNvSpPr>
            <a:spLocks noGrp="1"/>
          </p:cNvSpPr>
          <p:nvPr>
            <p:ph type="sldNum" sz="quarter" idx="12"/>
          </p:nvPr>
        </p:nvSpPr>
        <p:spPr>
          <a:xfrm>
            <a:off x="6553200" y="6245225"/>
            <a:ext cx="2133600" cy="476250"/>
          </a:xfrm>
        </p:spPr>
        <p:txBody>
          <a:bodyPr/>
          <a:lstStyle>
            <a:lvl1pPr>
              <a:defRPr/>
            </a:lvl1pPr>
          </a:lstStyle>
          <a:p>
            <a:fld id="{8C844B6E-2E0B-4E11-95F1-C2E2C99ED374}" type="slidenum">
              <a:rPr lang="en-US"/>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75B78812-21E2-4A2C-BE33-D02D94B3E01B}" type="slidenum">
              <a:rPr lang="en-US"/>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823C1C07-FCF9-49FD-ACB5-974455A3A70E}" type="slidenum">
              <a:rPr lang="en-US"/>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2F1FEC02-2B7F-4036-8823-57B38CEECE72}" type="slidenum">
              <a:rPr lang="en-US"/>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n-US"/>
          </a:p>
        </p:txBody>
      </p:sp>
      <p:sp>
        <p:nvSpPr>
          <p:cNvPr id="8" name="7 Marcador de pie de página"/>
          <p:cNvSpPr>
            <a:spLocks noGrp="1"/>
          </p:cNvSpPr>
          <p:nvPr>
            <p:ph type="ftr" sz="quarter" idx="11"/>
          </p:nvPr>
        </p:nvSpPr>
        <p:spPr/>
        <p:txBody>
          <a:bodyPr/>
          <a:lstStyle>
            <a:lvl1pPr>
              <a:defRPr/>
            </a:lvl1pPr>
          </a:lstStyle>
          <a:p>
            <a:endParaRPr lang="en-US"/>
          </a:p>
        </p:txBody>
      </p:sp>
      <p:sp>
        <p:nvSpPr>
          <p:cNvPr id="9" name="8 Marcador de número de diapositiva"/>
          <p:cNvSpPr>
            <a:spLocks noGrp="1"/>
          </p:cNvSpPr>
          <p:nvPr>
            <p:ph type="sldNum" sz="quarter" idx="12"/>
          </p:nvPr>
        </p:nvSpPr>
        <p:spPr/>
        <p:txBody>
          <a:bodyPr/>
          <a:lstStyle>
            <a:lvl1pPr>
              <a:defRPr/>
            </a:lvl1pPr>
          </a:lstStyle>
          <a:p>
            <a:fld id="{E4353013-C718-4F09-97AD-AFD91F04D309}" type="slidenum">
              <a:rPr lang="en-US"/>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n-US"/>
          </a:p>
        </p:txBody>
      </p:sp>
      <p:sp>
        <p:nvSpPr>
          <p:cNvPr id="4" name="3 Marcador de pie de página"/>
          <p:cNvSpPr>
            <a:spLocks noGrp="1"/>
          </p:cNvSpPr>
          <p:nvPr>
            <p:ph type="ftr" sz="quarter" idx="11"/>
          </p:nvPr>
        </p:nvSpPr>
        <p:spPr/>
        <p:txBody>
          <a:bodyPr/>
          <a:lstStyle>
            <a:lvl1pPr>
              <a:defRPr/>
            </a:lvl1pPr>
          </a:lstStyle>
          <a:p>
            <a:endParaRPr lang="en-US"/>
          </a:p>
        </p:txBody>
      </p:sp>
      <p:sp>
        <p:nvSpPr>
          <p:cNvPr id="5" name="4 Marcador de número de diapositiva"/>
          <p:cNvSpPr>
            <a:spLocks noGrp="1"/>
          </p:cNvSpPr>
          <p:nvPr>
            <p:ph type="sldNum" sz="quarter" idx="12"/>
          </p:nvPr>
        </p:nvSpPr>
        <p:spPr/>
        <p:txBody>
          <a:bodyPr/>
          <a:lstStyle>
            <a:lvl1pPr>
              <a:defRPr/>
            </a:lvl1pPr>
          </a:lstStyle>
          <a:p>
            <a:fld id="{27682A88-DBEE-40DC-90A7-299B6682BA22}" type="slidenum">
              <a:rPr lang="en-US"/>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p>
        </p:txBody>
      </p:sp>
      <p:sp>
        <p:nvSpPr>
          <p:cNvPr id="3" name="2 Marcador de pie de página"/>
          <p:cNvSpPr>
            <a:spLocks noGrp="1"/>
          </p:cNvSpPr>
          <p:nvPr>
            <p:ph type="ftr" sz="quarter" idx="11"/>
          </p:nvPr>
        </p:nvSpPr>
        <p:spPr/>
        <p:txBody>
          <a:bodyPr/>
          <a:lstStyle>
            <a:lvl1pPr>
              <a:defRPr/>
            </a:lvl1pPr>
          </a:lstStyle>
          <a:p>
            <a:endParaRPr lang="en-US"/>
          </a:p>
        </p:txBody>
      </p:sp>
      <p:sp>
        <p:nvSpPr>
          <p:cNvPr id="4" name="3 Marcador de número de diapositiva"/>
          <p:cNvSpPr>
            <a:spLocks noGrp="1"/>
          </p:cNvSpPr>
          <p:nvPr>
            <p:ph type="sldNum" sz="quarter" idx="12"/>
          </p:nvPr>
        </p:nvSpPr>
        <p:spPr/>
        <p:txBody>
          <a:bodyPr/>
          <a:lstStyle>
            <a:lvl1pPr>
              <a:defRPr/>
            </a:lvl1pPr>
          </a:lstStyle>
          <a:p>
            <a:fld id="{C550CE1B-B7C2-46DA-B96E-315D176E4176}" type="slidenum">
              <a:rPr lang="en-US"/>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AAE53256-40E1-47D9-94A9-6E6468C3ED90}" type="slidenum">
              <a:rPr lang="en-US"/>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EE3520FA-7349-4188-B89B-E2E4CAD8814E}" type="slidenum">
              <a:rPr lang="en-US"/>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889221E-5ED4-408C-B177-A8A81769D313}" type="slidenum">
              <a:rPr lang="en-US"/>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1.jpe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listo7"/>
          <p:cNvPicPr>
            <a:picLocks noChangeAspect="1" noChangeArrowheads="1"/>
          </p:cNvPicPr>
          <p:nvPr/>
        </p:nvPicPr>
        <p:blipFill>
          <a:blip r:embed="rId2"/>
          <a:srcRect/>
          <a:stretch>
            <a:fillRect/>
          </a:stretch>
        </p:blipFill>
        <p:spPr bwMode="auto">
          <a:xfrm>
            <a:off x="5753100" y="1295400"/>
            <a:ext cx="2563813" cy="357346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listo1"/>
          <p:cNvPicPr>
            <a:picLocks noChangeAspect="1" noChangeArrowheads="1"/>
          </p:cNvPicPr>
          <p:nvPr/>
        </p:nvPicPr>
        <p:blipFill>
          <a:blip r:embed="rId2"/>
          <a:srcRect/>
          <a:stretch>
            <a:fillRect/>
          </a:stretch>
        </p:blipFill>
        <p:spPr bwMode="auto">
          <a:xfrm>
            <a:off x="1295400" y="885825"/>
            <a:ext cx="2339975" cy="1895475"/>
          </a:xfrm>
          <a:prstGeom prst="rect">
            <a:avLst/>
          </a:prstGeom>
          <a:noFill/>
          <a:ln w="9525">
            <a:noFill/>
            <a:miter lim="800000"/>
            <a:headEnd/>
            <a:tailEnd/>
          </a:ln>
        </p:spPr>
      </p:pic>
      <p:pic>
        <p:nvPicPr>
          <p:cNvPr id="14341" name="Picture 5" descr="listo4"/>
          <p:cNvPicPr>
            <a:picLocks noChangeAspect="1" noChangeArrowheads="1"/>
          </p:cNvPicPr>
          <p:nvPr>
            <p:ph type="body" idx="1"/>
          </p:nvPr>
        </p:nvPicPr>
        <p:blipFill>
          <a:blip r:embed="rId3"/>
          <a:srcRect/>
          <a:stretch>
            <a:fillRect/>
          </a:stretch>
        </p:blipFill>
        <p:spPr>
          <a:xfrm>
            <a:off x="4794250" y="404813"/>
            <a:ext cx="3810000" cy="3028950"/>
          </a:xfrm>
          <a:noFill/>
          <a:ln/>
        </p:spPr>
      </p:pic>
      <p:pic>
        <p:nvPicPr>
          <p:cNvPr id="14342" name="Picture 6" descr="listo6"/>
          <p:cNvPicPr>
            <a:picLocks noChangeAspect="1" noChangeArrowheads="1"/>
          </p:cNvPicPr>
          <p:nvPr/>
        </p:nvPicPr>
        <p:blipFill>
          <a:blip r:embed="rId4"/>
          <a:srcRect/>
          <a:stretch>
            <a:fillRect/>
          </a:stretch>
        </p:blipFill>
        <p:spPr bwMode="auto">
          <a:xfrm>
            <a:off x="863600" y="3671888"/>
            <a:ext cx="1620838" cy="2205037"/>
          </a:xfrm>
          <a:prstGeom prst="rect">
            <a:avLst/>
          </a:prstGeom>
          <a:noFill/>
          <a:ln w="9525">
            <a:noFill/>
            <a:miter lim="800000"/>
            <a:headEnd/>
            <a:tailEnd/>
          </a:ln>
        </p:spPr>
      </p:pic>
      <p:pic>
        <p:nvPicPr>
          <p:cNvPr id="14343" name="Picture 7" descr="listo2"/>
          <p:cNvPicPr>
            <a:picLocks noChangeAspect="1" noChangeArrowheads="1"/>
          </p:cNvPicPr>
          <p:nvPr/>
        </p:nvPicPr>
        <p:blipFill>
          <a:blip r:embed="rId5"/>
          <a:srcRect/>
          <a:stretch>
            <a:fillRect/>
          </a:stretch>
        </p:blipFill>
        <p:spPr bwMode="auto">
          <a:xfrm>
            <a:off x="3321050" y="3673475"/>
            <a:ext cx="1827213" cy="2492375"/>
          </a:xfrm>
          <a:prstGeom prst="rect">
            <a:avLst/>
          </a:prstGeom>
          <a:noFill/>
          <a:ln w="9525">
            <a:noFill/>
            <a:miter lim="800000"/>
            <a:headEnd/>
            <a:tailEnd/>
          </a:ln>
        </p:spPr>
      </p:pic>
      <p:pic>
        <p:nvPicPr>
          <p:cNvPr id="14344" name="Picture 8" descr="listo7"/>
          <p:cNvPicPr>
            <a:picLocks noChangeAspect="1" noChangeArrowheads="1"/>
          </p:cNvPicPr>
          <p:nvPr/>
        </p:nvPicPr>
        <p:blipFill>
          <a:blip r:embed="rId6"/>
          <a:srcRect/>
          <a:stretch>
            <a:fillRect/>
          </a:stretch>
        </p:blipFill>
        <p:spPr bwMode="auto">
          <a:xfrm>
            <a:off x="5746750" y="3594100"/>
            <a:ext cx="1920875" cy="264318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s-ES"/>
              <a:t>ENTORNO DE MERCADO</a:t>
            </a:r>
          </a:p>
        </p:txBody>
      </p:sp>
      <p:sp>
        <p:nvSpPr>
          <p:cNvPr id="3075" name="Rectangle 3"/>
          <p:cNvSpPr>
            <a:spLocks noGrp="1" noChangeArrowheads="1"/>
          </p:cNvSpPr>
          <p:nvPr>
            <p:ph type="body" idx="1"/>
          </p:nvPr>
        </p:nvSpPr>
        <p:spPr/>
        <p:txBody>
          <a:bodyPr/>
          <a:lstStyle/>
          <a:p>
            <a:pPr>
              <a:lnSpc>
                <a:spcPct val="90000"/>
              </a:lnSpc>
              <a:buFontTx/>
              <a:buNone/>
            </a:pPr>
            <a:endParaRPr lang="es-ES" sz="2800" b="1">
              <a:solidFill>
                <a:srgbClr val="000099"/>
              </a:solidFill>
            </a:endParaRPr>
          </a:p>
          <a:p>
            <a:pPr>
              <a:lnSpc>
                <a:spcPct val="90000"/>
              </a:lnSpc>
            </a:pPr>
            <a:r>
              <a:rPr lang="es-ES" sz="2800" b="1">
                <a:solidFill>
                  <a:srgbClr val="000099"/>
                </a:solidFill>
              </a:rPr>
              <a:t>La medicina veterinaria atiende a los animales pero también presta servicios profesionales a sus dueños. El éxito profesional de la mayoría de los veterinarios es el resultado de habilidades interpersonales en lugar de habilidades estrictamente clínicas por lo que en este ítem nos vamos a enfocar en nuestro plan estratégico de marketing para la veterinaria Zamora.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s-ES"/>
              <a:t>ANTECEDENTES</a:t>
            </a:r>
          </a:p>
        </p:txBody>
      </p:sp>
      <p:sp>
        <p:nvSpPr>
          <p:cNvPr id="4099" name="Rectangle 3"/>
          <p:cNvSpPr>
            <a:spLocks noGrp="1" noChangeArrowheads="1"/>
          </p:cNvSpPr>
          <p:nvPr>
            <p:ph type="body" idx="1"/>
          </p:nvPr>
        </p:nvSpPr>
        <p:spPr/>
        <p:txBody>
          <a:bodyPr/>
          <a:lstStyle/>
          <a:p>
            <a:r>
              <a:rPr lang="es-ES"/>
              <a:t>Fabricio Enrique Zamora Loor, Médico Veterinario 29 años abre su consultorio el 7 de abril del 2004 luego de una prestigiosa carrera en la Universidad Agraria del Ecuador en la cual trabajo por el lapso de 5 años, siendo profesor de cirugía por 3 años y Director de la clínica veterinaria por 4 años.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100_1085"/>
          <p:cNvPicPr>
            <a:picLocks noChangeAspect="1" noChangeArrowheads="1"/>
          </p:cNvPicPr>
          <p:nvPr>
            <p:ph type="body" idx="1"/>
          </p:nvPr>
        </p:nvPicPr>
        <p:blipFill>
          <a:blip r:embed="rId2" cstate="print"/>
          <a:srcRect/>
          <a:stretch>
            <a:fillRect/>
          </a:stretch>
        </p:blipFill>
        <p:spPr>
          <a:xfrm>
            <a:off x="1177925" y="1600200"/>
            <a:ext cx="6788150" cy="4525963"/>
          </a:xfrm>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468313" y="476250"/>
            <a:ext cx="8291512" cy="5721350"/>
          </a:xfrm>
        </p:spPr>
        <p:txBody>
          <a:bodyPr/>
          <a:lstStyle/>
          <a:p>
            <a:pPr>
              <a:lnSpc>
                <a:spcPct val="80000"/>
              </a:lnSpc>
            </a:pPr>
            <a:r>
              <a:rPr lang="es-ES" sz="2400" b="1">
                <a:solidFill>
                  <a:schemeClr val="bg1"/>
                </a:solidFill>
              </a:rPr>
              <a:t>ESTRUCTURA DEL SECTOR Y ORIENTACION</a:t>
            </a:r>
          </a:p>
          <a:p>
            <a:pPr>
              <a:lnSpc>
                <a:spcPct val="80000"/>
              </a:lnSpc>
            </a:pPr>
            <a:r>
              <a:rPr lang="es-ES" sz="2400" b="1">
                <a:solidFill>
                  <a:schemeClr val="bg1"/>
                </a:solidFill>
              </a:rPr>
              <a:t>En el sector en que se encuentra la veterinaria, se piensa hacer la regeneración urbana, la calle Chimborazo es muy transitada, por lo que a largo plazo la regeneración nos va a beneficiar.</a:t>
            </a:r>
          </a:p>
          <a:p>
            <a:pPr>
              <a:lnSpc>
                <a:spcPct val="80000"/>
              </a:lnSpc>
            </a:pPr>
            <a:r>
              <a:rPr lang="es-ES" sz="2400" b="1">
                <a:solidFill>
                  <a:schemeClr val="bg1"/>
                </a:solidFill>
              </a:rPr>
              <a:t>SEGURIDAD</a:t>
            </a:r>
          </a:p>
          <a:p>
            <a:pPr>
              <a:lnSpc>
                <a:spcPct val="80000"/>
              </a:lnSpc>
            </a:pPr>
            <a:r>
              <a:rPr lang="es-ES" sz="2400" b="1">
                <a:solidFill>
                  <a:schemeClr val="bg1"/>
                </a:solidFill>
              </a:rPr>
              <a:t>Existe delincuencia en el sector, sobre todo a partir de las 6pm.</a:t>
            </a:r>
          </a:p>
          <a:p>
            <a:pPr>
              <a:lnSpc>
                <a:spcPct val="80000"/>
              </a:lnSpc>
            </a:pPr>
            <a:r>
              <a:rPr lang="es-ES" sz="2400" b="1">
                <a:solidFill>
                  <a:schemeClr val="bg1"/>
                </a:solidFill>
              </a:rPr>
              <a:t>ENTORNO POLITICO JURIDICO</a:t>
            </a:r>
          </a:p>
          <a:p>
            <a:pPr>
              <a:lnSpc>
                <a:spcPct val="80000"/>
              </a:lnSpc>
            </a:pPr>
            <a:r>
              <a:rPr lang="es-ES" sz="2400" b="1">
                <a:solidFill>
                  <a:schemeClr val="bg1"/>
                </a:solidFill>
              </a:rPr>
              <a:t>En el servicio de rentas internas esta registrada la Veterinaria Zamora y su propietario consta como el Dr. Fabricio Zamora, en los permisos municipales se tiene la patente de un consultorio de servicios profesionales, para la venta de productos se tiene que sacar otra patente y una tasa de habilitación la cual está en trámite.</a:t>
            </a:r>
          </a:p>
          <a:p>
            <a:pPr>
              <a:lnSpc>
                <a:spcPct val="80000"/>
              </a:lnSpc>
            </a:pPr>
            <a:r>
              <a:rPr lang="es-ES" sz="2400" b="1">
                <a:solidFill>
                  <a:schemeClr val="bg1"/>
                </a:solidFill>
              </a:rPr>
              <a:t>Para poder funcionar se le requirió el permiso de cuerpo de Bomberos también.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IMAG0025"/>
          <p:cNvPicPr>
            <a:picLocks noChangeAspect="1" noChangeArrowheads="1"/>
          </p:cNvPicPr>
          <p:nvPr>
            <p:ph type="body" idx="1"/>
          </p:nvPr>
        </p:nvPicPr>
        <p:blipFill>
          <a:blip r:embed="rId2" cstate="print"/>
          <a:srcRect/>
          <a:stretch>
            <a:fillRect/>
          </a:stretch>
        </p:blipFill>
        <p:spPr>
          <a:xfrm>
            <a:off x="1554163" y="1270000"/>
            <a:ext cx="6473825" cy="4856163"/>
          </a:xfrm>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0" name="Picture 1034" descr="100_1092"/>
          <p:cNvPicPr>
            <a:picLocks noChangeAspect="1" noChangeArrowheads="1"/>
          </p:cNvPicPr>
          <p:nvPr/>
        </p:nvPicPr>
        <p:blipFill>
          <a:blip r:embed="rId2" cstate="print"/>
          <a:srcRect/>
          <a:stretch>
            <a:fillRect/>
          </a:stretch>
        </p:blipFill>
        <p:spPr bwMode="auto">
          <a:xfrm>
            <a:off x="1714500" y="1700213"/>
            <a:ext cx="5162550" cy="34353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100_1094"/>
          <p:cNvPicPr>
            <a:picLocks noChangeAspect="1" noChangeArrowheads="1"/>
          </p:cNvPicPr>
          <p:nvPr/>
        </p:nvPicPr>
        <p:blipFill>
          <a:blip r:embed="rId2" cstate="print"/>
          <a:srcRect/>
          <a:stretch>
            <a:fillRect/>
          </a:stretch>
        </p:blipFill>
        <p:spPr bwMode="auto">
          <a:xfrm>
            <a:off x="4832350" y="863600"/>
            <a:ext cx="3484563" cy="52292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493"/>
          <p:cNvPicPr>
            <a:picLocks noChangeAspect="1" noChangeArrowheads="1"/>
          </p:cNvPicPr>
          <p:nvPr/>
        </p:nvPicPr>
        <p:blipFill>
          <a:blip r:embed="rId2"/>
          <a:srcRect/>
          <a:stretch>
            <a:fillRect/>
          </a:stretch>
        </p:blipFill>
        <p:spPr bwMode="auto">
          <a:xfrm>
            <a:off x="1790700" y="765175"/>
            <a:ext cx="5805488" cy="566896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Nobility">
  <a:themeElements>
    <a:clrScheme name="Nobilit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bilit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obilit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bilit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bilit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bilit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bilit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bilit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bilit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bilit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bilit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bilit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bilit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bilit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Nobility</Template>
  <TotalTime>19</TotalTime>
  <Words>252</Words>
  <Application>Microsoft PowerPoint</Application>
  <PresentationFormat>Presentación en pantalla (4:3)</PresentationFormat>
  <Paragraphs>12</Paragraphs>
  <Slides>10</Slides>
  <Notes>0</Notes>
  <HiddenSlides>0</HiddenSlides>
  <MMClips>0</MMClips>
  <ScaleCrop>false</ScaleCrop>
  <HeadingPairs>
    <vt:vector size="6" baseType="variant">
      <vt:variant>
        <vt:lpstr>Fuentes usadas</vt:lpstr>
      </vt:variant>
      <vt:variant>
        <vt:i4>1</vt:i4>
      </vt:variant>
      <vt:variant>
        <vt:lpstr>Tema</vt:lpstr>
      </vt:variant>
      <vt:variant>
        <vt:i4>1</vt:i4>
      </vt:variant>
      <vt:variant>
        <vt:lpstr>Títulos de diapositiva</vt:lpstr>
      </vt:variant>
      <vt:variant>
        <vt:i4>10</vt:i4>
      </vt:variant>
    </vt:vector>
  </HeadingPairs>
  <TitlesOfParts>
    <vt:vector size="12" baseType="lpstr">
      <vt:lpstr>Arial</vt:lpstr>
      <vt:lpstr>Nobility</vt:lpstr>
      <vt:lpstr>Diapositiva 1</vt:lpstr>
      <vt:lpstr>ENTORNO DE MERCADO</vt:lpstr>
      <vt:lpstr>ANTECEDENTES</vt:lpstr>
      <vt:lpstr>Diapositiva 4</vt:lpstr>
      <vt:lpstr>Diapositiva 5</vt:lpstr>
      <vt:lpstr>Diapositiva 6</vt:lpstr>
      <vt:lpstr>Diapositiva 7</vt:lpstr>
      <vt:lpstr>Diapositiva 8</vt:lpstr>
      <vt:lpstr>Diapositiva 9</vt:lpstr>
      <vt:lpstr>Diapositiva 10</vt:lpstr>
    </vt:vector>
  </TitlesOfParts>
  <Company>Home - Office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Enver Ramirez M.</dc:creator>
  <cp:lastModifiedBy>Administrador</cp:lastModifiedBy>
  <cp:revision>3</cp:revision>
  <dcterms:created xsi:type="dcterms:W3CDTF">2005-09-08T22:58:17Z</dcterms:created>
  <dcterms:modified xsi:type="dcterms:W3CDTF">2009-12-16T17:26:10Z</dcterms:modified>
</cp:coreProperties>
</file>