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22" r:id="rId60"/>
    <p:sldId id="323" r:id="rId61"/>
    <p:sldId id="320" r:id="rId62"/>
    <p:sldId id="321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24729" autoAdjust="0"/>
    <p:restoredTop sz="95946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3076" name="Picture 4" descr="C:\abitbetter\MS-039\graphics\hokusai2.GIF"/>
            <p:cNvPicPr>
              <a:picLocks noChangeAspect="1" noChangeArrowheads="1"/>
            </p:cNvPicPr>
            <p:nvPr/>
          </p:nvPicPr>
          <p:blipFill>
            <a:blip r:embed="rId2"/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99060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2438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198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1D078B32-AD18-4F90-BAF5-549A581396D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FB125-65EB-4CCF-9BAF-8FB93394F2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772150" y="609600"/>
            <a:ext cx="184785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539115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777F4-D821-4BF2-8C09-52665466FB4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953D1-6F54-4337-BA30-7817C56D609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CE4F1-A560-4EBE-B30B-1F2E35BB49E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850E4-E328-4E03-888A-EB29F69C36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133B4-1011-4646-B940-3CA658E7773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B0913-51A6-4AC0-97B4-0D81CE3FADB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0055A-6811-44EE-94F6-1F09606FB85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EFAA5-19CF-4EFF-AD97-7469B2014E3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CFA77-8425-4F90-8A3A-333368DFBD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99CCFF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033" name="Picture 9" descr="C:\abitbetter\MS-039\graphics\hokusai2.GIF"/>
            <p:cNvPicPr>
              <a:picLocks noChangeAspect="1" noChangeArrowheads="1"/>
            </p:cNvPicPr>
            <p:nvPr/>
          </p:nvPicPr>
          <p:blipFill>
            <a:blip r:embed="rId13"/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</p:spPr>
        </p:pic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75E962-B490-488F-931E-831EBCA9EF5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8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©"/>
        <a:defRPr sz="24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Gr_fico_de_Microsoft_Office_Excel3.xls"/><Relationship Id="rId5" Type="http://schemas.openxmlformats.org/officeDocument/2006/relationships/image" Target="../media/image23.jpeg"/><Relationship Id="rId4" Type="http://schemas.openxmlformats.org/officeDocument/2006/relationships/oleObject" Target="../embeddings/Gr_fico_de_Microsoft_Office_Excel2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Gr_fico_de_Microsoft_Office_Excel5.xls"/><Relationship Id="rId5" Type="http://schemas.openxmlformats.org/officeDocument/2006/relationships/image" Target="../media/image27.jpeg"/><Relationship Id="rId4" Type="http://schemas.openxmlformats.org/officeDocument/2006/relationships/oleObject" Target="../embeddings/Gr_fico_de_Microsoft_Office_Excel4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Gr_fico_de_Microsoft_Office_Excel7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Gr_fico_de_Microsoft_Office_Excel9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Gr_fico_de_Microsoft_Office_Excel10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Gr_fico_de_Microsoft_Office_Excel11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Gr_fico_de_Microsoft_Office_Excel12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7543800" cy="4038600"/>
          </a:xfrm>
        </p:spPr>
        <p:txBody>
          <a:bodyPr/>
          <a:lstStyle/>
          <a:p>
            <a:r>
              <a:rPr lang="en-US" sz="4800" i="1">
                <a:effectLst>
                  <a:outerShdw blurRad="38100" dist="38100" dir="2700000" algn="tl">
                    <a:srgbClr val="000000"/>
                  </a:outerShdw>
                </a:effectLst>
              </a:rPr>
              <a:t>“Geología Marina del </a:t>
            </a:r>
            <a:br>
              <a:rPr lang="en-US" sz="4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i="1">
                <a:effectLst>
                  <a:outerShdw blurRad="38100" dist="38100" dir="2700000" algn="tl">
                    <a:srgbClr val="000000"/>
                  </a:outerShdw>
                </a:effectLst>
              </a:rPr>
              <a:t>Área de Bajo Alto – Provincia de El Oro y su aplicación al </a:t>
            </a:r>
            <a:br>
              <a:rPr lang="en-US" sz="48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i="1">
                <a:effectLst>
                  <a:outerShdw blurRad="38100" dist="38100" dir="2700000" algn="tl">
                    <a:srgbClr val="000000"/>
                  </a:outerShdw>
                </a:effectLst>
              </a:rPr>
              <a:t>Manejo Costero” </a:t>
            </a:r>
            <a:endParaRPr lang="es-ES" sz="4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7526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El Graben de Jambelí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200" i="1"/>
              <a:t>Cuenca desde el Mioceno inferior.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©"/>
            </a:pPr>
            <a:r>
              <a:rPr lang="en-US" sz="3200" i="1"/>
              <a:t>Paquete sedimentario de 12 Km máximo.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©"/>
            </a:pPr>
            <a:r>
              <a:rPr lang="en-US" sz="3200" i="1"/>
              <a:t>Secuencias estratigráficas similares a la cuenca Progreso.</a:t>
            </a:r>
            <a:endParaRPr lang="es-ES" sz="3200" i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©"/>
            </a:pPr>
            <a:r>
              <a:rPr lang="en-US" sz="3200" i="1"/>
              <a:t>Morfología actual el canal de Jambelí.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©"/>
            </a:pPr>
            <a:r>
              <a:rPr lang="en-US" sz="3200" i="1"/>
              <a:t>Aportes sedimentarios de los ríos Guayas y Jubones.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Estratigrafía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4800" y="16002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El Cuaternario en el Canal de Jambelí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2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200" i="1"/>
              <a:t>No hay estudios de detalle sobre el Cuaternario en el Canal de Jambelí.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3200" i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200" i="1"/>
              <a:t>Se realizó una interpretación del substrato Cuaternario a partir del Pozo Amistad Sur 1 y una Tabla del Tiempo Geológico del Cuaternario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Estratigrafía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" y="16002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El Cuaternario en el Canal de Jambelí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2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200" i="1"/>
              <a:t>Se considera como límite entre el Pleistoceno Superior y el Pleistoceno Inferior cuando se inician las glaciaciones, es decir hace 1,5 Ma.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3200" i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200" i="1"/>
              <a:t>Sólo los períodos interglaciales producen depósitos reconocibles.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Estratigrafía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14478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El Cuaternario en el Canal de Jambelí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9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/>
              <a:t>El espesor del Pleistoceno Superior-Holoceno es de 330 m  en el pozo Amistad Sur 1 (Ordóñez, 1991).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900" i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/>
              <a:t>En el corte L-L’ se subdividió los 330 m en cuatro unidades estratigráficas (tres ciclos interglaciales y el Holoceno)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Estratigrafía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4" name="Picture 6" descr="C:\Documents and Settings\JIMFACAR\Mis documentos\Carlos\TESIS\Imagenes\Tabla Cuaternar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0"/>
            <a:ext cx="6448425" cy="188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400" y="14478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El Cuaternario en el Canal de Jambelí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2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6858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Estratigrafía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797" name="Picture 5" descr="C:\Mis documentos\TESIS\Imagenes\Unidades del Cuaternar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7391400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4478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El Cuaternario en el Canal de Jambelí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800" i="1"/>
              <a:t>Las unidades interglaciales corresponden a un ambiente muy detrítico de grano grueso (Lions, 1995).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800" i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800" i="1"/>
              <a:t>La unidad del Holoceno (Postglacial) corresponde a un ambiente de sedimentación de estuario y prodelta (Benítez, 1975).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800" i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800" i="1"/>
              <a:t>Como zócalo del corte la Fm. Puná (Plioceno-Pleistoceno Inferior.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Estratigrafía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4478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800" i="1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Geomorfología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5" name="Picture 5" descr="C:\Mis documentos\TESIS\Imagenes\Geomorfologí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2775"/>
            <a:ext cx="8001000" cy="3457575"/>
          </a:xfrm>
          <a:prstGeom prst="rect">
            <a:avLst/>
          </a:prstGeom>
          <a:noFill/>
        </p:spPr>
      </p:pic>
      <p:sp>
        <p:nvSpPr>
          <p:cNvPr id="3584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781800" y="5562600"/>
            <a:ext cx="228600" cy="228600"/>
          </a:xfrm>
          <a:prstGeom prst="actionButtonBlank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800"/>
              <a:t>1</a:t>
            </a:r>
          </a:p>
        </p:txBody>
      </p:sp>
      <p:sp>
        <p:nvSpPr>
          <p:cNvPr id="3584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5867400"/>
            <a:ext cx="228600" cy="228600"/>
          </a:xfrm>
          <a:prstGeom prst="actionButtonBlank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800"/>
              <a:t>2</a:t>
            </a:r>
          </a:p>
        </p:txBody>
      </p:sp>
      <p:sp>
        <p:nvSpPr>
          <p:cNvPr id="3585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6172200"/>
            <a:ext cx="228600" cy="228600"/>
          </a:xfrm>
          <a:prstGeom prst="actionButtonBlank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800"/>
              <a:t>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304800"/>
            <a:ext cx="3124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066800"/>
            <a:ext cx="32004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Geomorfología</a:t>
            </a:r>
            <a:endParaRPr lang="es-ES" sz="3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675" y="228600"/>
            <a:ext cx="4625975" cy="6457950"/>
          </a:xfrm>
          <a:prstGeom prst="rect">
            <a:avLst/>
          </a:prstGeom>
          <a:noFill/>
        </p:spPr>
      </p:pic>
      <p:sp>
        <p:nvSpPr>
          <p:cNvPr id="3789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2000" y="59436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194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38914" name="Picture 2" descr="morfologia_submar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3505200" cy="365760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43840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38916" name="Picture 4" descr="DEM_Golfo_Guayaqui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09800"/>
            <a:ext cx="4219575" cy="3000375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Geomorfología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2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2286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800" i="1">
                <a:cs typeface="Times New Roman" pitchFamily="18" charset="0"/>
              </a:rPr>
              <a:t>Los principales drenajes en la zona de estudio son el Río Guayas, el Río Jubones y el Río Pagua.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_tradnl" sz="28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800" i="1">
                <a:cs typeface="Times New Roman" pitchFamily="18" charset="0"/>
              </a:rPr>
              <a:t>Los drenajes en el área de estudio, a excepción del río Guayas, tienen un sentido general E-O</a:t>
            </a:r>
            <a:r>
              <a:rPr lang="es-ES" sz="2800" i="1">
                <a:cs typeface="Times New Roman" pitchFamily="18" charset="0"/>
              </a:rPr>
              <a:t> </a:t>
            </a:r>
            <a:endParaRPr lang="en-US" sz="28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800" i="1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2800" i="1">
                <a:cs typeface="Times New Roman" pitchFamily="18" charset="0"/>
              </a:rPr>
              <a:t>Los ríos forman una extensa llanura de inundación, donde se produce con rapidez la migración de los meandros individuales, y de toda la faja de meandros</a:t>
            </a:r>
            <a:r>
              <a:rPr lang="en-US" sz="2800" i="1">
                <a:cs typeface="Times New Roman" pitchFamily="18" charset="0"/>
              </a:rPr>
              <a:t>.</a:t>
            </a:r>
            <a:r>
              <a:rPr lang="es-ES" sz="2800" i="1">
                <a:cs typeface="Times New Roman" pitchFamily="18" charset="0"/>
              </a:rPr>
              <a:t> </a:t>
            </a:r>
            <a:endParaRPr 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391400" cy="1143000"/>
          </a:xfrm>
        </p:spPr>
        <p:txBody>
          <a:bodyPr/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  <a:endParaRPr lang="es-ES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543800" cy="4343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/>
              <a:t>Riquezas del Ecuador en la línea costanera.</a:t>
            </a:r>
          </a:p>
          <a:p>
            <a:pPr>
              <a:buClr>
                <a:schemeClr val="tx1"/>
              </a:buClr>
            </a:pPr>
            <a:endParaRPr lang="en-US" sz="2800"/>
          </a:p>
          <a:p>
            <a:pPr>
              <a:buClr>
                <a:schemeClr val="tx1"/>
              </a:buClr>
            </a:pPr>
            <a:r>
              <a:rPr lang="es-ES_tradnl" sz="2800">
                <a:cs typeface="Times New Roman" pitchFamily="18" charset="0"/>
              </a:rPr>
              <a:t>Bajo Alto, hasta mediados de la década de los 60 fue el principal balneario de los pobladores meridionales del país.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s-ES_tradnl" sz="2800"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s-ES_tradnl" sz="2800">
                <a:cs typeface="Times New Roman" pitchFamily="18" charset="0"/>
              </a:rPr>
              <a:t>La dinámica litoral ha venido erosionando su  playa, trayendo como consecuencia la desaparición  del turismo.</a:t>
            </a:r>
            <a:r>
              <a:rPr lang="es-ES" sz="2800">
                <a:cs typeface="Times New Roman" pitchFamily="18" charset="0"/>
              </a:rPr>
              <a:t> </a:t>
            </a:r>
            <a:r>
              <a:rPr lang="es-ES" sz="2800"/>
              <a:t> </a:t>
            </a:r>
            <a:endParaRPr lang="en-US" sz="2800"/>
          </a:p>
          <a:p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río Guayas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" sz="2800" i="1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04800" y="16002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" sz="2500" i="1">
                <a:cs typeface="Arial" charset="0"/>
              </a:rPr>
              <a:t>El Río Guayas es estrictamente una ría o estuario, porque: </a:t>
            </a:r>
            <a:endParaRPr lang="en-U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500" i="1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S" sz="2500" i="1">
                <a:cs typeface="Arial" charset="0"/>
              </a:rPr>
              <a:t>Está influenciado directamente por las mareas</a:t>
            </a:r>
            <a:r>
              <a:rPr lang="en-US" sz="2500" i="1">
                <a:cs typeface="Arial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endParaRPr lang="en-US" sz="2500" i="1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S" sz="2500" i="1">
                <a:cs typeface="Arial" charset="0"/>
              </a:rPr>
              <a:t>Sus canales actúan como la cuenca de depositación de la gran “Cuenca Hidrográfica del Guayas”</a:t>
            </a:r>
            <a:r>
              <a:rPr lang="en-US" sz="2500" i="1">
                <a:cs typeface="Arial" charset="0"/>
              </a:rPr>
              <a:t>.</a:t>
            </a:r>
            <a:r>
              <a:rPr lang="es-ES" sz="2500" i="1">
                <a:latin typeface="Arial" charset="0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endParaRPr lang="en-US" sz="2500" i="1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S_tradnl" sz="2500" i="1">
                <a:cs typeface="Times New Roman" pitchFamily="18" charset="0"/>
              </a:rPr>
              <a:t> </a:t>
            </a:r>
            <a:r>
              <a:rPr lang="es-ES_tradnl" sz="2500" i="1">
                <a:cs typeface="Arial" charset="0"/>
              </a:rPr>
              <a:t>Tiene suficiente conexión con el mar permitiendo la mezcla continua de agua dulce con agua salada.</a:t>
            </a:r>
            <a:r>
              <a:rPr lang="es-ES" sz="2500" i="1">
                <a:cs typeface="Arial" charset="0"/>
              </a:rPr>
              <a:t> </a:t>
            </a:r>
            <a:endParaRPr lang="en-US" sz="250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río Guayas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4800" y="16002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" sz="2500" i="1">
              <a:cs typeface="Arial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28600" y="17526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500" i="1">
                <a:cs typeface="Times New Roman" pitchFamily="18" charset="0"/>
              </a:rPr>
              <a:t>El canal principal tiene dirección N-S, con una longitud de 55 Km.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_tradnl" sz="2500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2500" i="1">
                <a:cs typeface="Arial" charset="0"/>
              </a:rPr>
              <a:t>En su desembocadura forma un gran delta, ubicándose el área de estudio en su zona de ProDelta.</a:t>
            </a:r>
            <a:endParaRPr lang="en-US" sz="25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5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2500" i="1">
                <a:cs typeface="Arial" charset="0"/>
              </a:rPr>
              <a:t>La cuenca del Guayas está constituida por un sistema fluvial de 32130 Km</a:t>
            </a:r>
            <a:r>
              <a:rPr lang="es-ES" sz="2500" i="1" baseline="30000">
                <a:cs typeface="Arial" charset="0"/>
              </a:rPr>
              <a:t>2</a:t>
            </a:r>
            <a:r>
              <a:rPr lang="es-ES" sz="2500" i="1">
                <a:cs typeface="Arial" charset="0"/>
              </a:rPr>
              <a:t> </a:t>
            </a:r>
            <a:endParaRPr lang="en-US" sz="25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500" i="1">
                <a:cs typeface="Times New Roman" pitchFamily="18" charset="0"/>
              </a:rPr>
              <a:t>Su ancho se mantiene casi uniforme entre 1.5 Km y 3 Km.</a:t>
            </a:r>
            <a:endParaRPr lang="en-US" sz="2500" i="1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río Jubones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7526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500" i="1">
                <a:cs typeface="Arial" charset="0"/>
              </a:rPr>
              <a:t>Es de gran importancia por: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2500" i="1">
                <a:cs typeface="Arial" charset="0"/>
              </a:rPr>
              <a:t>Forma el segundo delta más grande de la costa ecuatoriana</a:t>
            </a:r>
            <a:r>
              <a:rPr lang="es-ES" sz="2500" i="1">
                <a:cs typeface="Times New Roman" pitchFamily="18" charset="0"/>
              </a:rPr>
              <a:t> </a:t>
            </a:r>
            <a:endParaRPr lang="en-US" sz="25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5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500" i="1">
                <a:cs typeface="Arial" charset="0"/>
              </a:rPr>
              <a:t>Es el principal formador de la llanura de inundación de la costa Sur ecuatoriana.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_tradnl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500" i="1">
                <a:cs typeface="Arial" charset="0"/>
              </a:rPr>
              <a:t> Ha cambiado de cauce en más de tres ocasiones en los últimos  doscientos años.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524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río Jubones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14478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500" i="1">
                <a:cs typeface="Arial" charset="0"/>
              </a:rPr>
              <a:t>Generalidades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18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500" i="1">
                <a:cs typeface="Arial" charset="0"/>
              </a:rPr>
              <a:t>D</a:t>
            </a:r>
            <a:r>
              <a:rPr lang="es-ES" sz="2500" i="1">
                <a:cs typeface="Arial" charset="0"/>
              </a:rPr>
              <a:t>rena una cuenca de más de 3.000 km</a:t>
            </a:r>
            <a:r>
              <a:rPr lang="es-ES" sz="2500" i="1" baseline="30000">
                <a:cs typeface="Arial" charset="0"/>
              </a:rPr>
              <a:t>2</a:t>
            </a:r>
            <a:r>
              <a:rPr lang="es-ES" sz="2500" i="1">
                <a:cs typeface="Arial" charset="0"/>
              </a:rPr>
              <a:t> de superficie</a:t>
            </a:r>
            <a:r>
              <a:rPr lang="en-US" sz="2500" i="1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2500" i="1">
                <a:cs typeface="Times New Roman" pitchFamily="18" charset="0"/>
              </a:rPr>
              <a:t>La cuenca alta corresponde a zonas de páramo y zonas áridas a desérticas</a:t>
            </a:r>
            <a:r>
              <a:rPr lang="en-US" sz="2500" i="1"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25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500" i="1">
                <a:cs typeface="Times New Roman" pitchFamily="18" charset="0"/>
              </a:rPr>
              <a:t>La vegetación poco densa y el substrato rocoso, no favorecen la retención de las lluvias.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_tradnl" sz="25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2500" i="1">
                <a:cs typeface="Arial" charset="0"/>
              </a:rPr>
              <a:t>En todo el sector donde el curso del río se superpone a la falla de Jubones, el cauce es muy encañonado</a:t>
            </a:r>
            <a:r>
              <a:rPr lang="en-US" sz="2500" i="1">
                <a:cs typeface="Arial" charset="0"/>
              </a:rPr>
              <a:t>.</a:t>
            </a:r>
            <a:r>
              <a:rPr lang="es-ES" sz="2500" i="1">
                <a:cs typeface="Times New Roman" pitchFamily="18" charset="0"/>
              </a:rPr>
              <a:t> </a:t>
            </a:r>
            <a:endParaRPr lang="en-US" sz="2500" i="1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52400" y="609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río Jubones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2954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500" i="1">
                <a:cs typeface="Arial" charset="0"/>
              </a:rPr>
              <a:t>Historia de sus cambios de Curso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4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200" i="1">
                <a:cs typeface="Arial" charset="0"/>
              </a:rPr>
              <a:t>En 1750 en su desembocadura formaba los ríos Payana 1, 2 y 3.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4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200" i="1">
                <a:cs typeface="Arial" charset="0"/>
              </a:rPr>
              <a:t>En los mapas a partir de 1858 varía de curso desde las estribaciones de la Cordillera hasta su desembocadura hasta Santa Rosa.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4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200" i="1">
                <a:cs typeface="Times New Roman" pitchFamily="18" charset="0"/>
              </a:rPr>
              <a:t>A principios del siglo XX siguió el curso desde Pasaje, Vía La Clotilde y el Guabo hasta su desembocadura en Bajo Alto.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sz="14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200" i="1">
                <a:cs typeface="Times New Roman" pitchFamily="18" charset="0"/>
              </a:rPr>
              <a:t>En 1929, a más tardar en 1948, cambia de curso hacia el sur, desembocando 6 Km al norte de Machala.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sz="14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2200" i="1">
                <a:cs typeface="Times New Roman" pitchFamily="18" charset="0"/>
              </a:rPr>
              <a:t>En Mayo de 1970 cambia a la ubicación actual de su desembocadura a 8 Km al norte de Machala.</a:t>
            </a:r>
            <a:endParaRPr lang="en-US" sz="2200" i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HIDROGRAFÍA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río Pagua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28600" y="1828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8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Nace en las montañas de Molleturo.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Posee 218 Km</a:t>
            </a:r>
            <a:r>
              <a:rPr lang="en-US" sz="3000" i="1" baseline="30000">
                <a:cs typeface="Arial" charset="0"/>
              </a:rPr>
              <a:t>2</a:t>
            </a:r>
            <a:r>
              <a:rPr lang="en-US" sz="3000" i="1">
                <a:cs typeface="Arial" charset="0"/>
              </a:rPr>
              <a:t> de área de drenaje.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Corre en sentido E-O.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Tiene un caudal natural de 1265 m</a:t>
            </a:r>
            <a:r>
              <a:rPr lang="en-US" sz="3000" i="1" baseline="30000">
                <a:cs typeface="Arial" charset="0"/>
              </a:rPr>
              <a:t>3</a:t>
            </a:r>
            <a:r>
              <a:rPr lang="en-US" sz="3000" i="1">
                <a:cs typeface="Arial" charset="0"/>
              </a:rPr>
              <a:t>/s.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sz="1800" i="1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METEOROLOGÍA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2400" y="8382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8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Existen dos estaciones una lluviosa y una seca.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Las temperaturas más elevadas tienen un promedio de 25,6</a:t>
            </a:r>
            <a:r>
              <a:rPr lang="en-US" sz="3000" i="1">
                <a:cs typeface="Times New Roman" pitchFamily="18" charset="0"/>
              </a:rPr>
              <a:t>º C y las más frescas 23,4º C en promedio.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Times New Roman" pitchFamily="18" charset="0"/>
              </a:rPr>
              <a:t>La nubosidad regional es alta durante todo el año.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Times New Roman" pitchFamily="18" charset="0"/>
              </a:rPr>
              <a:t>La heliofanía o brillo solar es mayor durante los meses de invierno</a:t>
            </a:r>
            <a:r>
              <a:rPr lang="en-US" sz="3000" i="1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Los valores medios de velocidad de vientos son de 2 m/s con la dirección predominante Oeste.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sz="1800" i="1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9050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8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Son de tipo semidiurna (períodos de 12 h con 25 min).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30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Murray (1973) </a:t>
            </a:r>
            <a:r>
              <a:rPr lang="es-ES_tradnl" sz="3000" i="1">
                <a:cs typeface="Times New Roman" pitchFamily="18" charset="0"/>
              </a:rPr>
              <a:t>presentó los resultados en gráficos que muestran el comportamiento de las corrientes en intervalo de dos horas “lunares”.</a:t>
            </a:r>
            <a:r>
              <a:rPr lang="es-ES" sz="3000" i="1">
                <a:cs typeface="Arial" charset="0"/>
              </a:rPr>
              <a:t> </a:t>
            </a:r>
            <a:r>
              <a:rPr lang="en-US" sz="3000" i="1">
                <a:cs typeface="Arial" charset="0"/>
              </a:rPr>
              <a:t> </a:t>
            </a:r>
            <a:endParaRPr lang="es-ES_tradnl" sz="1800" i="1">
              <a:cs typeface="Times New Roman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Mareas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OCEANOGRAFÍA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1524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Mareas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78" name="Picture 26" descr="C:\Mis documentos\TESIS\Imagenes\Murr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8153400" cy="35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524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Oleaje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00" y="2362200"/>
            <a:ext cx="6934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Proviene de grandes distancias del  Suroeste con periodos superiores a los 12 s.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3000" i="1"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000" i="1">
                <a:cs typeface="Arial" charset="0"/>
              </a:rPr>
              <a:t>Durante la estación lluviosa se presentan olas remotas del Pacífico Norte que destruyen la morfología costera.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391400" cy="1143000"/>
          </a:xfrm>
          <a:noFill/>
          <a:ln/>
        </p:spPr>
        <p:txBody>
          <a:bodyPr/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OBJETIVOS</a:t>
            </a:r>
            <a:endParaRPr lang="es-ES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543800" cy="4343400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/>
              <a:t>Determinar las características del medio físico.</a:t>
            </a:r>
          </a:p>
          <a:p>
            <a:pPr>
              <a:buClr>
                <a:schemeClr val="tx1"/>
              </a:buClr>
            </a:pPr>
            <a:endParaRPr lang="en-US"/>
          </a:p>
          <a:p>
            <a:pPr>
              <a:buClr>
                <a:schemeClr val="tx1"/>
              </a:buClr>
            </a:pPr>
            <a:r>
              <a:rPr lang="es-ES_tradnl">
                <a:cs typeface="Times New Roman" pitchFamily="18" charset="0"/>
              </a:rPr>
              <a:t>Analizar la dinámica litoral que controla la playa de Bajo Alto.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s-ES_tradnl"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es-ES_tradnl">
                <a:cs typeface="Times New Roman" pitchFamily="18" charset="0"/>
              </a:rPr>
              <a:t>Dar sugerencias sobre el Manejo Costero.</a:t>
            </a:r>
            <a:r>
              <a:rPr lang="es-ES">
                <a:cs typeface="Times New Roman" pitchFamily="18" charset="0"/>
              </a:rPr>
              <a:t> </a:t>
            </a:r>
            <a:r>
              <a:rPr lang="es-ES"/>
              <a:t> </a:t>
            </a:r>
            <a:endParaRPr lang="en-US"/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391400" cy="1828800"/>
          </a:xfrm>
        </p:spPr>
        <p:txBody>
          <a:bodyPr/>
          <a:lstStyle/>
          <a:p>
            <a:r>
              <a:rPr lang="en-US" b="1" i="1"/>
              <a:t>CARACTERÍSTICAS FÍSICAS LOCALES</a:t>
            </a:r>
            <a:endParaRPr lang="es-E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METEOROLOGÍA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19050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Arial" charset="0"/>
              </a:rPr>
              <a:t>Los vientos con mayor velocidad entre las 8h00 y 16h00 son de magnitud promedio de 3m/s y con dirección NO-O.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524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Vientos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346" name="Picture 98" descr="C:\Mis documentos\TESIS\Imagenes\Tabla vi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7696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METEOROLOGÍA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6" name="Picture 4" descr="Precipitac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876800" cy="2503488"/>
          </a:xfrm>
          <a:prstGeom prst="rect">
            <a:avLst/>
          </a:prstGeom>
          <a:noFill/>
        </p:spPr>
      </p:pic>
      <p:pic>
        <p:nvPicPr>
          <p:cNvPr id="54282" name="Picture 10" descr="Temperat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038600"/>
            <a:ext cx="4953000" cy="255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24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Mareas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057400" y="185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19808" name="Object 0"/>
          <p:cNvGraphicFramePr>
            <a:graphicFrameLocks noChangeAspect="1"/>
          </p:cNvGraphicFramePr>
          <p:nvPr/>
        </p:nvGraphicFramePr>
        <p:xfrm>
          <a:off x="762000" y="2133600"/>
          <a:ext cx="6400800" cy="4000500"/>
        </p:xfrm>
        <a:graphic>
          <a:graphicData uri="http://schemas.openxmlformats.org/presentationml/2006/ole">
            <p:oleObj spid="_x0000_s119808" r:id="rId3" imgW="5029200" imgH="31432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-304800" y="685800"/>
            <a:ext cx="175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s-ES" sz="36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19200" y="1447800"/>
            <a:ext cx="205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Oleaje</a:t>
            </a:r>
          </a:p>
          <a:p>
            <a:endParaRPr lang="en-US" sz="20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Metodología</a:t>
            </a:r>
            <a:endParaRPr lang="es-ES" sz="28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7348" name="Picture 4" descr="Estac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28600"/>
            <a:ext cx="4227512" cy="629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443163" y="261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13716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8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i="1">
                <a:cs typeface="Arial" charset="0"/>
              </a:rPr>
              <a:t>Tipos de Rompientes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400" i="1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Arial" charset="0"/>
              </a:rPr>
              <a:t>Derrame (spilling)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Arial" charset="0"/>
              </a:rPr>
              <a:t>Volteo (plunging) 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Arial" charset="0"/>
              </a:rPr>
              <a:t>Surgientes (surging)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C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Arial" charset="0"/>
              </a:rPr>
              <a:t>La siguiente relación permite realizar una clasificación del tipo de rompiente</a:t>
            </a:r>
            <a:r>
              <a:rPr lang="es-EC" b="1" i="1">
                <a:cs typeface="Arial" charset="0"/>
              </a:rPr>
              <a:t>: R= Hb/gmT</a:t>
            </a:r>
            <a:r>
              <a:rPr lang="es-EC" b="1" i="1" baseline="30000">
                <a:cs typeface="Arial" charset="0"/>
              </a:rPr>
              <a:t>2</a:t>
            </a:r>
            <a:r>
              <a:rPr lang="es-EC" i="1">
                <a:cs typeface="Arial" charset="0"/>
              </a:rPr>
              <a:t> </a:t>
            </a:r>
            <a:endParaRPr lang="en-US" i="1">
              <a:cs typeface="Arial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524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Olas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8" name="Picture 10" descr="C:\Mis documentos\TESIS\Imagenes\Tipos de rompi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257800"/>
            <a:ext cx="6823075" cy="126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3716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8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i="1">
                <a:cs typeface="Arial" charset="0"/>
              </a:rPr>
              <a:t>Tipos de Rompientes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1400" i="1">
              <a:cs typeface="Arial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524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Olas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7" name="Picture 5" descr="C:\Mis documentos\TESIS\Imagenes\Tabtiporompiente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6708775" cy="1565275"/>
          </a:xfrm>
          <a:prstGeom prst="rect">
            <a:avLst/>
          </a:prstGeom>
          <a:noFill/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690688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59398" name="Picture 6" descr="Olas_Plunging"/>
          <p:cNvPicPr>
            <a:picLocks noChangeAspect="1" noChangeArrowheads="1"/>
          </p:cNvPicPr>
          <p:nvPr/>
        </p:nvPicPr>
        <p:blipFill>
          <a:blip r:embed="rId3">
            <a:lum bright="20000" contrast="-12000"/>
          </a:blip>
          <a:srcRect/>
          <a:stretch>
            <a:fillRect/>
          </a:stretch>
        </p:blipFill>
        <p:spPr bwMode="auto">
          <a:xfrm>
            <a:off x="990600" y="4114800"/>
            <a:ext cx="59436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28600" y="12954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500" i="1">
                <a:cs typeface="Arial" charset="0"/>
              </a:rPr>
              <a:t>Metodología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4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500" i="1">
                <a:solidFill>
                  <a:srgbClr val="000000"/>
                </a:solidFill>
                <a:cs typeface="Arial" charset="0"/>
              </a:rPr>
              <a:t>Se aplicó 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el Método de Lagrange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 con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 flotadores ó veletas superficiales y subsuperficiales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600" i="1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2500" i="1">
                <a:solidFill>
                  <a:srgbClr val="000000"/>
                </a:solidFill>
                <a:cs typeface="Arial" charset="0"/>
              </a:rPr>
              <a:t>Las veletas fueron posicionadas con un GPS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600" i="1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500" i="1">
                <a:solidFill>
                  <a:srgbClr val="000000"/>
                </a:solidFill>
                <a:cs typeface="Arial" charset="0"/>
              </a:rPr>
              <a:t>Los datos se graficaron utilizando el programa AutoCAD 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2000 y el SIG ArcView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600" i="1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2500" i="1">
                <a:solidFill>
                  <a:srgbClr val="000000"/>
                </a:solidFill>
                <a:cs typeface="Arial" charset="0"/>
              </a:rPr>
              <a:t>Se 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a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lcul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ó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 la velocidad media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 y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 se prepararon gráficos estadísticos 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para 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entender las relaciones de las velocidades en pleamar y bajamar</a:t>
            </a:r>
            <a:r>
              <a:rPr lang="en-US" sz="2500" i="1">
                <a:solidFill>
                  <a:srgbClr val="000000"/>
                </a:solidFill>
                <a:cs typeface="Arial" charset="0"/>
              </a:rPr>
              <a:t>.</a:t>
            </a:r>
            <a:r>
              <a:rPr lang="es-ES" sz="2500" i="1">
                <a:solidFill>
                  <a:srgbClr val="000000"/>
                </a:solidFill>
                <a:cs typeface="Arial" charset="0"/>
              </a:rPr>
              <a:t>   </a:t>
            </a:r>
            <a:endParaRPr lang="en-US" sz="2500" i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52400" y="990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Corriente “Offshore”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519363" y="1385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0832" name="Object 1024"/>
          <p:cNvGraphicFramePr>
            <a:graphicFrameLocks noChangeAspect="1"/>
          </p:cNvGraphicFramePr>
          <p:nvPr/>
        </p:nvGraphicFramePr>
        <p:xfrm>
          <a:off x="152400" y="228600"/>
          <a:ext cx="3887788" cy="4343400"/>
        </p:xfrm>
        <a:graphic>
          <a:graphicData uri="http://schemas.openxmlformats.org/presentationml/2006/ole">
            <p:oleObj spid="_x0000_s120832" r:id="rId3" imgW="4105656" imgH="4087368" progId="Word.Picture.8">
              <p:embed/>
            </p:oleObj>
          </a:graphicData>
        </a:graphic>
      </p:graphicFrame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686050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0833" name="Object 1025"/>
          <p:cNvGraphicFramePr>
            <a:graphicFrameLocks noChangeAspect="1"/>
          </p:cNvGraphicFramePr>
          <p:nvPr/>
        </p:nvGraphicFramePr>
        <p:xfrm>
          <a:off x="228600" y="4648200"/>
          <a:ext cx="3771900" cy="2009775"/>
        </p:xfrm>
        <a:graphic>
          <a:graphicData uri="http://schemas.openxmlformats.org/presentationml/2006/ole">
            <p:oleObj spid="_x0000_s120833" r:id="rId4" imgW="3771900" imgH="2009775" progId="Excel.Chart.8">
              <p:embed/>
            </p:oleObj>
          </a:graphicData>
        </a:graphic>
      </p:graphicFrame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490788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1446" name="Picture 6" descr="MareaBajando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28600"/>
            <a:ext cx="3894138" cy="4343400"/>
          </a:xfrm>
          <a:prstGeom prst="rect">
            <a:avLst/>
          </a:prstGeom>
          <a:noFill/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02895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02895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0834" name="Object 1026"/>
          <p:cNvGraphicFramePr>
            <a:graphicFrameLocks noChangeAspect="1"/>
          </p:cNvGraphicFramePr>
          <p:nvPr/>
        </p:nvGraphicFramePr>
        <p:xfrm>
          <a:off x="4419600" y="4800600"/>
          <a:ext cx="3086100" cy="1905000"/>
        </p:xfrm>
        <a:graphic>
          <a:graphicData uri="http://schemas.openxmlformats.org/presentationml/2006/ole">
            <p:oleObj spid="_x0000_s120834" r:id="rId6" imgW="3086100" imgH="19050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62213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2466" name="Picture 2" descr="MareaSubiendoE2_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219575" cy="3867150"/>
          </a:xfrm>
          <a:prstGeom prst="rect">
            <a:avLst/>
          </a:prstGeom>
          <a:noFill/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8575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1856" name="Object 0"/>
          <p:cNvGraphicFramePr>
            <a:graphicFrameLocks noChangeAspect="1"/>
          </p:cNvGraphicFramePr>
          <p:nvPr/>
        </p:nvGraphicFramePr>
        <p:xfrm>
          <a:off x="304800" y="4419600"/>
          <a:ext cx="3429000" cy="2133600"/>
        </p:xfrm>
        <a:graphic>
          <a:graphicData uri="http://schemas.openxmlformats.org/presentationml/2006/ole">
            <p:oleObj spid="_x0000_s121856" r:id="rId4" imgW="3429000" imgH="2133600" progId="Excel.Chart.8">
              <p:embed/>
            </p:oleObj>
          </a:graphicData>
        </a:graphic>
      </p:graphicFrame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905000" y="1347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2470" name="Picture 6" descr="MareaBajandoE2_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52400"/>
            <a:ext cx="3733800" cy="3940175"/>
          </a:xfrm>
          <a:prstGeom prst="rect">
            <a:avLst/>
          </a:prstGeom>
          <a:noFill/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97180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4495800" y="4419600"/>
          <a:ext cx="3352800" cy="2133600"/>
        </p:xfrm>
        <a:graphic>
          <a:graphicData uri="http://schemas.openxmlformats.org/presentationml/2006/ole">
            <p:oleObj spid="_x0000_s121857" r:id="rId6" imgW="3200400" imgH="17811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UBICACIÓN DEL ÁREA DE ESTUDIO</a:t>
            </a:r>
            <a:endParaRPr lang="es-ES" sz="40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19050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 i="1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 i="1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 i="1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i="1"/>
              <a:t>Orilla SE del Canal de Jambelí.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800" i="1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s-ES" sz="2800" i="1"/>
          </a:p>
        </p:txBody>
      </p:sp>
      <p:pic>
        <p:nvPicPr>
          <p:cNvPr id="23556" name="Picture 4" descr="C:\Mis documentos\TESIS\Imagenes\Ubicación área de e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05000"/>
            <a:ext cx="4092575" cy="458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685800"/>
            <a:ext cx="175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s-ES" sz="36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524000" y="1447800"/>
            <a:ext cx="220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Corriente</a:t>
            </a:r>
          </a:p>
          <a:p>
            <a:r>
              <a:rPr lang="en-US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“Offshore”</a:t>
            </a:r>
          </a:p>
          <a:p>
            <a:endParaRPr lang="en-US" sz="20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Resumen</a:t>
            </a:r>
            <a:endParaRPr lang="es-ES" sz="32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490788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3492" name="Picture 4" descr="Corrientes_Patroón_Gene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"/>
            <a:ext cx="416242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OCEANOGRAFÍA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10668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Arial" charset="0"/>
              </a:rPr>
              <a:t>L</a:t>
            </a:r>
            <a:r>
              <a:rPr lang="es-ES" i="1">
                <a:cs typeface="Arial" charset="0"/>
              </a:rPr>
              <a:t>as velocidades más fuertes se presentan de Sur a Norte, con un promedio de velocidades de 0.12 m/s</a:t>
            </a:r>
            <a:r>
              <a:rPr lang="en-US" i="1">
                <a:cs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" i="1">
                <a:cs typeface="Arial" charset="0"/>
              </a:rPr>
              <a:t> </a:t>
            </a: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Arial" charset="0"/>
              </a:rPr>
              <a:t>Las velocidades de corriente de Norte a Sur presentan un promedio de 0.07 m/s.</a:t>
            </a:r>
            <a:endParaRPr lang="es-EC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28600" y="8382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Corriente Litoral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17" name="Picture 5" descr="C:\Mis documentos\TESIS\Imagenes\Corriente Lito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267200"/>
            <a:ext cx="6122988" cy="237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28600" y="10668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500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04800" y="609600"/>
            <a:ext cx="137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676400" y="1524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Sedimentología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524000" y="16002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s-ES" sz="36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5546" name="Picture 10" descr="mapa sedim_m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4362450" cy="579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 MARINA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4572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Sedimentos de Playa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005013" y="1995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2880" name="Object 1024"/>
          <p:cNvGraphicFramePr>
            <a:graphicFrameLocks noChangeAspect="1"/>
          </p:cNvGraphicFramePr>
          <p:nvPr/>
        </p:nvGraphicFramePr>
        <p:xfrm>
          <a:off x="0" y="1143000"/>
          <a:ext cx="5133975" cy="2867025"/>
        </p:xfrm>
        <a:graphic>
          <a:graphicData uri="http://schemas.openxmlformats.org/presentationml/2006/ole">
            <p:oleObj spid="_x0000_s122880" r:id="rId3" imgW="5133975" imgH="2867025" progId="Excel.Chart.8">
              <p:embed/>
            </p:oleObj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147888" y="1928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2881" name="Object 1025"/>
          <p:cNvGraphicFramePr>
            <a:graphicFrameLocks noChangeAspect="1"/>
          </p:cNvGraphicFramePr>
          <p:nvPr/>
        </p:nvGraphicFramePr>
        <p:xfrm>
          <a:off x="3276600" y="4029075"/>
          <a:ext cx="4572000" cy="2828925"/>
        </p:xfrm>
        <a:graphic>
          <a:graphicData uri="http://schemas.openxmlformats.org/presentationml/2006/ole">
            <p:oleObj spid="_x0000_s122881" r:id="rId4" imgW="4848225" imgH="3000375" progId="Excel.Chart.8">
              <p:embed/>
            </p:oleObj>
          </a:graphicData>
        </a:graphic>
      </p:graphicFrame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5486400" y="1828800"/>
            <a:ext cx="1447800" cy="914400"/>
          </a:xfrm>
          <a:prstGeom prst="wedgeRectCallout">
            <a:avLst>
              <a:gd name="adj1" fmla="val -63157"/>
              <a:gd name="adj2" fmla="val 17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Diámetro</a:t>
            </a:r>
          </a:p>
          <a:p>
            <a:pPr algn="ctr"/>
            <a:r>
              <a:rPr lang="en-US"/>
              <a:t>Medio</a:t>
            </a:r>
            <a:endParaRPr lang="es-ES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914400" y="4800600"/>
            <a:ext cx="2057400" cy="838200"/>
          </a:xfrm>
          <a:prstGeom prst="wedgeRectCallout">
            <a:avLst>
              <a:gd name="adj1" fmla="val 61727"/>
              <a:gd name="adj2" fmla="val -202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Grado de </a:t>
            </a:r>
          </a:p>
          <a:p>
            <a:pPr algn="ctr"/>
            <a:r>
              <a:rPr lang="en-US"/>
              <a:t>Clasificación</a:t>
            </a:r>
            <a:endParaRPr lang="es-E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 MARINA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4572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Sedimentos de Playa</a:t>
            </a:r>
            <a:endParaRPr lang="es-E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3904" name="Object 0"/>
          <p:cNvGraphicFramePr>
            <a:graphicFrameLocks noChangeAspect="1"/>
          </p:cNvGraphicFramePr>
          <p:nvPr/>
        </p:nvGraphicFramePr>
        <p:xfrm>
          <a:off x="152400" y="1219200"/>
          <a:ext cx="4495800" cy="2665413"/>
        </p:xfrm>
        <a:graphic>
          <a:graphicData uri="http://schemas.openxmlformats.org/presentationml/2006/ole">
            <p:oleObj spid="_x0000_s123904" name="Gráfico" r:id="rId3" imgW="4781793" imgH="2829145" progId="Excel.Chart.8">
              <p:embed/>
            </p:oleObj>
          </a:graphicData>
        </a:graphic>
      </p:graphicFrame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05740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3200400" y="3992563"/>
          <a:ext cx="4495800" cy="2690812"/>
        </p:xfrm>
        <a:graphic>
          <a:graphicData uri="http://schemas.openxmlformats.org/presentationml/2006/ole">
            <p:oleObj spid="_x0000_s123905" r:id="rId4" imgW="5029200" imgH="3009900" progId="Excel.Chart.8">
              <p:embed/>
            </p:oleObj>
          </a:graphicData>
        </a:graphic>
      </p:graphicFrame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4953000" y="1828800"/>
            <a:ext cx="1447800" cy="914400"/>
          </a:xfrm>
          <a:prstGeom prst="wedgeRectCallout">
            <a:avLst>
              <a:gd name="adj1" fmla="val -63157"/>
              <a:gd name="adj2" fmla="val 203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Grado de Curtosis</a:t>
            </a:r>
            <a:endParaRPr lang="es-ES"/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1066800" y="4724400"/>
            <a:ext cx="1447800" cy="914400"/>
          </a:xfrm>
          <a:prstGeom prst="wedgeRectCallout">
            <a:avLst>
              <a:gd name="adj1" fmla="val 66667"/>
              <a:gd name="adj2" fmla="val -213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Grado de </a:t>
            </a:r>
          </a:p>
          <a:p>
            <a:pPr algn="ctr"/>
            <a:r>
              <a:rPr lang="en-US"/>
              <a:t>Asimetría</a:t>
            </a:r>
            <a:endParaRPr lang="es-E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648200" y="2286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Sedimentos de Fondo Estuarino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471738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8612" name="Picture 4" descr="mapa_diametro_me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85800"/>
            <a:ext cx="3865563" cy="5943600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6096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762000" y="16764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s-ES" sz="36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5257800" y="2971800"/>
          <a:ext cx="3200400" cy="1987550"/>
        </p:xfrm>
        <a:graphic>
          <a:graphicData uri="http://schemas.openxmlformats.org/presentationml/2006/ole">
            <p:oleObj spid="_x0000_s68616" name="Gráfico" r:id="rId4" imgW="4372503" imgH="2714912" progId="Excel.Chart.8">
              <p:embed/>
            </p:oleObj>
          </a:graphicData>
        </a:graphic>
      </p:graphicFrame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196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Diámetro Medio</a:t>
            </a:r>
            <a:endParaRPr lang="es-ES" sz="2000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648200" y="2286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Sedimentos de Fondo Estuarino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6096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762000" y="16764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s-ES" sz="36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495550" y="376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69637" name="Picture 5" descr="mapas text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85800"/>
            <a:ext cx="4049713" cy="5953125"/>
          </a:xfrm>
          <a:prstGeom prst="rect">
            <a:avLst/>
          </a:prstGeom>
          <a:noFill/>
        </p:spPr>
      </p:pic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262188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4928" name="Object 0"/>
          <p:cNvGraphicFramePr>
            <a:graphicFrameLocks noChangeAspect="1"/>
          </p:cNvGraphicFramePr>
          <p:nvPr/>
        </p:nvGraphicFramePr>
        <p:xfrm>
          <a:off x="5562600" y="2971800"/>
          <a:ext cx="3352800" cy="2101850"/>
        </p:xfrm>
        <a:graphic>
          <a:graphicData uri="http://schemas.openxmlformats.org/presentationml/2006/ole">
            <p:oleObj spid="_x0000_s124928" r:id="rId4" imgW="4619625" imgH="2895600" progId="Excel.Chart.8">
              <p:embed/>
            </p:oleObj>
          </a:graphicData>
        </a:graphic>
      </p:graphicFrame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248400" y="17526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Textura</a:t>
            </a:r>
            <a:endParaRPr lang="es-ES" sz="20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648200" y="2286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Sedimentos de Fondo Estuarino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6096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62000" y="16764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s-ES" sz="36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661" name="Picture 5" descr="mapas clasifica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09600"/>
            <a:ext cx="3910013" cy="5991225"/>
          </a:xfrm>
          <a:prstGeom prst="rect">
            <a:avLst/>
          </a:prstGeom>
          <a:noFill/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400300" y="206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5334000" y="2938463"/>
          <a:ext cx="3124200" cy="1966912"/>
        </p:xfrm>
        <a:graphic>
          <a:graphicData uri="http://schemas.openxmlformats.org/presentationml/2006/ole">
            <p:oleObj spid="_x0000_s70663" r:id="rId4" imgW="4343400" imgH="2733675" progId="Excel.Chart.8">
              <p:embed/>
            </p:oleObj>
          </a:graphicData>
        </a:graphic>
      </p:graphicFrame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715000" y="16764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/>
              <a:t>Grado de </a:t>
            </a:r>
          </a:p>
          <a:p>
            <a:pPr algn="ctr"/>
            <a:r>
              <a:rPr lang="en-US" sz="2000" b="1"/>
              <a:t>Clasificación</a:t>
            </a:r>
            <a:endParaRPr lang="es-ES" sz="2000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648200" y="2286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Sedimentos de Fondo Estuarino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096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62000" y="16764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s-ES" sz="36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36220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5952" name="Object 1024"/>
          <p:cNvGraphicFramePr>
            <a:graphicFrameLocks noChangeAspect="1"/>
          </p:cNvGraphicFramePr>
          <p:nvPr/>
        </p:nvGraphicFramePr>
        <p:xfrm>
          <a:off x="5486400" y="3276600"/>
          <a:ext cx="2971800" cy="1792288"/>
        </p:xfrm>
        <a:graphic>
          <a:graphicData uri="http://schemas.openxmlformats.org/presentationml/2006/ole">
            <p:oleObj spid="_x0000_s125952" r:id="rId3" imgW="4419600" imgH="2667000" progId="Excel.Chart.8">
              <p:embed/>
            </p:oleObj>
          </a:graphicData>
        </a:graphic>
      </p:graphicFrame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533650" y="404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71687" name="Picture 7" descr="mapas asimetrí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6200" y="685800"/>
            <a:ext cx="4025900" cy="5972175"/>
          </a:xfrm>
          <a:prstGeom prst="rect">
            <a:avLst/>
          </a:prstGeom>
          <a:noFill/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096000" y="18288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/>
              <a:t>Grado de Asimetría</a:t>
            </a:r>
            <a:endParaRPr lang="es-ES" sz="2000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Mis documentos\TESIS\Imagenes\Tabla Mineralogí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6934200" cy="2057400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286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 MARINA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81000" y="1219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Arial" charset="0"/>
              </a:rPr>
              <a:t>S</a:t>
            </a:r>
            <a:r>
              <a:rPr lang="es-ES" i="1">
                <a:cs typeface="Arial" charset="0"/>
              </a:rPr>
              <a:t>e tomaron cinco muestras de sedimentos de playa con las cuales se hicieron láminas delgadas</a:t>
            </a:r>
            <a:r>
              <a:rPr lang="en-US" i="1">
                <a:cs typeface="Arial" charset="0"/>
              </a:rPr>
              <a:t>.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286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Mineralogía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69863" y="4876800"/>
            <a:ext cx="7831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Arial" charset="0"/>
              </a:rPr>
              <a:t>Según la clasifiación de </a:t>
            </a:r>
            <a:r>
              <a:rPr lang="es-ES" i="1">
                <a:cs typeface="Arial" charset="0"/>
              </a:rPr>
              <a:t>McBride (1963) todas las muestras son litarenitas feldespáticas, y según la clasificación de Williams, Turner y Gilbert (1982) son arenas líticas </a:t>
            </a:r>
            <a:endParaRPr lang="es-EC" i="1">
              <a:cs typeface="Times New Roman" pitchFamily="18" charset="0"/>
            </a:endParaRPr>
          </a:p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2286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DELIMITACIÓN DEL ÁREA DE ESTUDIO</a:t>
            </a:r>
            <a:endParaRPr lang="es-ES" sz="36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4478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S_tradnl" sz="2800" i="1">
                <a:cs typeface="Times New Roman" pitchFamily="18" charset="0"/>
              </a:rPr>
              <a:t>Norte: La desembocadura del Río Pagua.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S_tradnl" sz="2800" i="1">
                <a:cs typeface="Times New Roman" pitchFamily="18" charset="0"/>
              </a:rPr>
              <a:t>Sur:  La desembocadura del Río Jubones.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S_tradnl" sz="2800" i="1">
                <a:cs typeface="Times New Roman" pitchFamily="18" charset="0"/>
              </a:rPr>
              <a:t>Este:  La línea de marea más alta en sicigia.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S_tradnl" sz="2800" i="1">
                <a:cs typeface="Times New Roman" pitchFamily="18" charset="0"/>
              </a:rPr>
              <a:t>Oeste:  2 Km “offshore”.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s-ES" sz="2800" i="1"/>
          </a:p>
        </p:txBody>
      </p:sp>
      <p:pic>
        <p:nvPicPr>
          <p:cNvPr id="24580" name="Picture 4" descr="C:\Mis documentos\TESIS\area_estud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295400"/>
            <a:ext cx="3746500" cy="537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371725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73732" name="Picture 4" descr="Batimet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85800"/>
            <a:ext cx="4189413" cy="6019800"/>
          </a:xfrm>
          <a:prstGeom prst="rect">
            <a:avLst/>
          </a:prstGeom>
          <a:noFill/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85800" y="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Morfología Submarina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04800" y="6096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066800" y="16764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s-ES" sz="36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286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 MARINA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28600" y="762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Perfiles de Playa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52400" y="16002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Arial" charset="0"/>
              </a:rPr>
              <a:t>Tipo I.-   Acumulación en la zona de marea alta, indicando un  avance de la línea de costa.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C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Tipo  II.-   Estable con respecto a la pendiente.</a:t>
            </a: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Tipo III.- Erosión en la zona de marea alta, produciendo la   regresión de la línea costanera.</a:t>
            </a:r>
            <a:endParaRPr lang="es-ES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391400" cy="1828800"/>
          </a:xfrm>
        </p:spPr>
        <p:txBody>
          <a:bodyPr/>
          <a:lstStyle/>
          <a:p>
            <a:r>
              <a:rPr lang="en-US" b="1" i="1"/>
              <a:t>DINÁMICA LITORAL</a:t>
            </a:r>
            <a:endParaRPr lang="es-ES" b="1" i="1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PROCESOS EN LA ZONA COSTERA 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16002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i="1">
                <a:cs typeface="Times New Roman" pitchFamily="18" charset="0"/>
              </a:rPr>
              <a:t>En una playa se produce acreción, erosión o se mantiene en      “equilibrio dinámico”</a:t>
            </a:r>
            <a:r>
              <a:rPr lang="es-ES" i="1">
                <a:cs typeface="Arial" charset="0"/>
              </a:rPr>
              <a:t> </a:t>
            </a: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i="1">
                <a:cs typeface="Times New Roman" pitchFamily="18" charset="0"/>
              </a:rPr>
              <a:t>El movimiento de los sedimentos responde continuamente  a la acción de diferentes factores como son: </a:t>
            </a:r>
            <a:r>
              <a:rPr lang="es-ES" i="1">
                <a:cs typeface="Arial" charset="0"/>
              </a:rPr>
              <a:t>olas, mareas, corrientes, nivel freático, y en menor grado, a los vientos y  variaciones del nivel del mar.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PROCESOS EN LA ZONA COSTERA 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14478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" b="1" i="1">
                <a:latin typeface="Arial" charset="0"/>
                <a:cs typeface="Arial" charset="0"/>
              </a:rPr>
              <a:t>Corriente Litoral</a:t>
            </a:r>
            <a:r>
              <a:rPr lang="es-ES" i="1">
                <a:cs typeface="Arial" charset="0"/>
              </a:rPr>
              <a:t> </a:t>
            </a:r>
            <a:endParaRPr lang="en-US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0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i="1">
                <a:cs typeface="Times New Roman" pitchFamily="18" charset="0"/>
              </a:rPr>
              <a:t>Reconocidas como el principal agente formador de playas.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i="1">
                <a:cs typeface="Times New Roman" pitchFamily="18" charset="0"/>
              </a:rPr>
              <a:t>Fluyen paralelas a la playa y están restringidas principalmente en la zona de rompientes (surf).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La magnitud de la velocidad de estas corrientes varía a través de la zona de rompiente</a:t>
            </a:r>
            <a:r>
              <a:rPr lang="en-US" i="1"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Arial" charset="0"/>
              </a:rPr>
              <a:t>Fórmula de </a:t>
            </a:r>
            <a:r>
              <a:rPr lang="es-ES" i="1">
                <a:cs typeface="Arial" charset="0"/>
              </a:rPr>
              <a:t>Puttman,(1949), válida para playas rectilíneas </a:t>
            </a: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</p:txBody>
      </p:sp>
      <p:pic>
        <p:nvPicPr>
          <p:cNvPr id="97284" name="Picture 4" descr="C:\Mis documentos\TESIS\Imagenes\Fórm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486400"/>
            <a:ext cx="2362200" cy="844550"/>
          </a:xfrm>
          <a:prstGeom prst="rect">
            <a:avLst/>
          </a:prstGeom>
          <a:noFill/>
        </p:spPr>
      </p:pic>
      <p:pic>
        <p:nvPicPr>
          <p:cNvPr id="97285" name="Picture 5" descr="C:\Mis documentos\TESIS\Imagenes\tabcorrienteli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029200"/>
            <a:ext cx="1943100" cy="163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TRANSPORTE LITORAL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14478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latin typeface="Arial" charset="0"/>
                <a:cs typeface="Arial" charset="0"/>
              </a:rPr>
              <a:t>C</a:t>
            </a:r>
            <a:r>
              <a:rPr lang="en-US" b="1" i="1">
                <a:latin typeface="Times New Roman"/>
                <a:cs typeface="Arial" charset="0"/>
              </a:rPr>
              <a:t>á</a:t>
            </a:r>
            <a:r>
              <a:rPr lang="en-US" b="1" i="1">
                <a:latin typeface="Arial" charset="0"/>
                <a:cs typeface="Arial" charset="0"/>
              </a:rPr>
              <a:t>lculo del Transporte</a:t>
            </a:r>
            <a:r>
              <a:rPr lang="es-ES" b="1" i="1">
                <a:latin typeface="Arial" charset="0"/>
                <a:cs typeface="Arial" charset="0"/>
              </a:rPr>
              <a:t> Litoral</a:t>
            </a:r>
            <a:r>
              <a:rPr lang="es-ES" i="1">
                <a:cs typeface="Arial" charset="0"/>
              </a:rPr>
              <a:t> </a:t>
            </a:r>
            <a:endParaRPr lang="en-US" i="1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0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cs typeface="Times New Roman" pitchFamily="18" charset="0"/>
              </a:rPr>
              <a:t>Método de Galvin                     </a:t>
            </a:r>
            <a:r>
              <a:rPr lang="en-US" i="1">
                <a:latin typeface="Arial" charset="0"/>
                <a:cs typeface="Times New Roman" pitchFamily="18" charset="0"/>
              </a:rPr>
              <a:t>Qg = 16,5 H</a:t>
            </a:r>
            <a:r>
              <a:rPr lang="en-US" i="1" baseline="-30000">
                <a:latin typeface="Arial" charset="0"/>
                <a:cs typeface="Times New Roman" pitchFamily="18" charset="0"/>
              </a:rPr>
              <a:t>b</a:t>
            </a:r>
            <a:r>
              <a:rPr lang="en-US" i="1" baseline="30000">
                <a:latin typeface="Arial" charset="0"/>
                <a:cs typeface="Times New Roman" pitchFamily="18" charset="0"/>
              </a:rPr>
              <a:t>2</a:t>
            </a:r>
            <a:r>
              <a:rPr lang="en-US" i="1">
                <a:latin typeface="Arial" charset="0"/>
                <a:cs typeface="Times New Roman" pitchFamily="18" charset="0"/>
              </a:rPr>
              <a:t> x 10</a:t>
            </a:r>
            <a:r>
              <a:rPr lang="en-US" i="1" baseline="30000">
                <a:latin typeface="Arial" charset="0"/>
                <a:cs typeface="Times New Roman" pitchFamily="18" charset="0"/>
              </a:rPr>
              <a:t>5</a:t>
            </a:r>
            <a:r>
              <a:rPr lang="es-ES" i="1">
                <a:cs typeface="Times New Roman" pitchFamily="18" charset="0"/>
              </a:rPr>
              <a:t> </a:t>
            </a: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cs typeface="Times New Roman" pitchFamily="18" charset="0"/>
              </a:rPr>
              <a:t>Método de Komar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i="1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latin typeface="Arial" charset="0"/>
                <a:cs typeface="Times New Roman" pitchFamily="18" charset="0"/>
              </a:rPr>
              <a:t> </a:t>
            </a:r>
            <a:endParaRPr lang="es-ES_tradnl" i="1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latin typeface="Arial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latin typeface="Times New Roman"/>
                <a:cs typeface="Times New Roman" pitchFamily="18" charset="0"/>
              </a:rPr>
              <a:t> </a:t>
            </a:r>
            <a:endParaRPr lang="es-ES_tradnl" i="1">
              <a:latin typeface="Arial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latin typeface="Arial" charset="0"/>
                <a:cs typeface="Times New Roman" pitchFamily="18" charset="0"/>
              </a:rPr>
              <a:t>                                          </a:t>
            </a: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</p:txBody>
      </p:sp>
      <p:pic>
        <p:nvPicPr>
          <p:cNvPr id="98308" name="Picture 4" descr="C:\Mis documentos\TESIS\Imagenes\FórmulaKo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90800"/>
            <a:ext cx="4876800" cy="1506538"/>
          </a:xfrm>
          <a:prstGeom prst="rect">
            <a:avLst/>
          </a:prstGeom>
          <a:noFill/>
        </p:spPr>
      </p:pic>
      <p:pic>
        <p:nvPicPr>
          <p:cNvPr id="98309" name="Picture 5" descr="C:\Mis documentos\TESIS\Imagenes\Resulttransportlito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876800"/>
            <a:ext cx="4724400" cy="154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TRANSPORTE LITORAL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14478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cs typeface="Arial" charset="0"/>
              </a:rPr>
              <a:t>Transporte</a:t>
            </a:r>
            <a:r>
              <a:rPr lang="es-ES" b="1" i="1">
                <a:cs typeface="Arial" charset="0"/>
              </a:rPr>
              <a:t> Litoral </a:t>
            </a:r>
            <a:r>
              <a:rPr lang="en-US" b="1" i="1">
                <a:cs typeface="Arial" charset="0"/>
              </a:rPr>
              <a:t>Neto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0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Arial" charset="0"/>
              </a:rPr>
              <a:t>S</a:t>
            </a:r>
            <a:r>
              <a:rPr lang="es-ES" i="1">
                <a:cs typeface="Arial" charset="0"/>
              </a:rPr>
              <a:t>e define como la diferencia entre las cantidades de deriva</a:t>
            </a:r>
            <a:r>
              <a:rPr lang="en-US" i="1">
                <a:cs typeface="Arial" charset="0"/>
              </a:rPr>
              <a:t> </a:t>
            </a:r>
            <a:r>
              <a:rPr lang="es-ES" i="1">
                <a:cs typeface="Arial" charset="0"/>
              </a:rPr>
              <a:t>litoral transportadas hacia un lado u otro de la playa</a:t>
            </a:r>
            <a:r>
              <a:rPr lang="en-US" i="1">
                <a:cs typeface="Arial" charset="0"/>
              </a:rPr>
              <a:t>.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La playa estudiada es una playa de estuario</a:t>
            </a:r>
            <a:r>
              <a:rPr lang="en-US" i="1"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Arial" charset="0"/>
              </a:rPr>
              <a:t>S</a:t>
            </a:r>
            <a:r>
              <a:rPr lang="es-ES" i="1">
                <a:cs typeface="Arial" charset="0"/>
              </a:rPr>
              <a:t>e concluye que el transporte neto hacia el Norte es 2/3 del transporte bruto</a:t>
            </a:r>
            <a:r>
              <a:rPr lang="en-US" i="1"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" i="1">
                <a:cs typeface="Arial" charset="0"/>
              </a:rPr>
              <a:t>  </a:t>
            </a:r>
            <a:r>
              <a:rPr lang="es-ES" i="1">
                <a:cs typeface="Times New Roman" pitchFamily="18" charset="0"/>
              </a:rPr>
              <a:t> </a:t>
            </a:r>
            <a:r>
              <a:rPr lang="es-ES_tradnl" i="1">
                <a:latin typeface="Arial" charset="0"/>
                <a:cs typeface="Times New Roman" pitchFamily="18" charset="0"/>
              </a:rPr>
              <a:t>                                </a:t>
            </a: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</p:txBody>
      </p:sp>
      <p:pic>
        <p:nvPicPr>
          <p:cNvPr id="99332" name="Picture 4" descr="C:\Mis documentos\TESIS\Imagenes\Tabtransplitoraln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05400"/>
            <a:ext cx="7467600" cy="107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ESTUDIO MULTITEMPORAL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12954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cs typeface="Arial" charset="0"/>
              </a:rPr>
              <a:t>Flechas Litorales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b="1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Las flechas litorales son un tipo de variación costera que resulta de la acción de las corrientes de deriva litoral. </a:t>
            </a: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4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i="1">
                <a:cs typeface="Arial" charset="0"/>
              </a:rPr>
              <a:t>En los estuarios la punta puede tener muchos kilómetros de largo y mantenerse en continuo crecimiento año tras año. 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sz="1400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La progresión de las flechas no es</a:t>
            </a:r>
            <a:r>
              <a:rPr lang="en-US" i="1">
                <a:cs typeface="Arial" charset="0"/>
              </a:rPr>
              <a:t> </a:t>
            </a:r>
            <a:r>
              <a:rPr lang="es-ES" i="1">
                <a:cs typeface="Arial" charset="0"/>
              </a:rPr>
              <a:t>indefinida. </a:t>
            </a:r>
            <a:r>
              <a:rPr lang="en-US" i="1">
                <a:cs typeface="Arial" charset="0"/>
              </a:rPr>
              <a:t>L</a:t>
            </a:r>
            <a:r>
              <a:rPr lang="es-ES" i="1">
                <a:cs typeface="Arial" charset="0"/>
              </a:rPr>
              <a:t>as olas oblicuas pueden erosionar el comienzo del cordón que han construido. </a:t>
            </a: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" i="1">
                <a:cs typeface="Arial" charset="0"/>
              </a:rPr>
              <a:t>  </a:t>
            </a:r>
            <a:r>
              <a:rPr lang="es-ES" i="1">
                <a:cs typeface="Times New Roman" pitchFamily="18" charset="0"/>
              </a:rPr>
              <a:t> </a:t>
            </a:r>
            <a:endParaRPr lang="es-ES_tradnl" i="1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latin typeface="Arial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latin typeface="Times New Roman"/>
                <a:cs typeface="Times New Roman" pitchFamily="18" charset="0"/>
              </a:rPr>
              <a:t> </a:t>
            </a:r>
            <a:endParaRPr lang="es-ES_tradnl" i="1">
              <a:latin typeface="Arial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s-ES_tradnl" i="1">
                <a:latin typeface="Arial" charset="0"/>
                <a:cs typeface="Times New Roman" pitchFamily="18" charset="0"/>
              </a:rPr>
              <a:t>                                          </a:t>
            </a: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_tradnl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ESTUDIO MULTITEMPORAL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28600" y="12954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cs typeface="Arial" charset="0"/>
              </a:rPr>
              <a:t>Análisis de Fotografías Aéreas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b="1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Se utilizaron fotografías aéreas de los años 1961, 1969, 1977 y 1986 a escala 1:60000, y el perfil costero levantado con INOCAR en julio de 2001</a:t>
            </a:r>
            <a:r>
              <a:rPr lang="en-US" i="1"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Las fotografías aéreas fueron georeferenciadas al Sistema de Coordenadas UTM con datum SAD 56.  </a:t>
            </a: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Se tomaron como mínimo cuatro puntos de control por fotografía</a:t>
            </a:r>
            <a:r>
              <a:rPr lang="en-US" i="1"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El orden de georeferenciación fue de adelante hacia atrás</a:t>
            </a:r>
            <a:r>
              <a:rPr lang="en-US" i="1"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Times New Roman" pitchFamily="18" charset="0"/>
              </a:rPr>
              <a:t>Se realizaron mediciones para determinar la erosión o acreción de la playa</a:t>
            </a:r>
            <a:r>
              <a:rPr lang="en-US" i="1">
                <a:cs typeface="Times New Roman" pitchFamily="18" charset="0"/>
              </a:rPr>
              <a:t>.</a:t>
            </a:r>
            <a:r>
              <a:rPr lang="es-ES_tradnl" i="1">
                <a:latin typeface="Arial" charset="0"/>
                <a:cs typeface="Times New Roman" pitchFamily="18" charset="0"/>
              </a:rPr>
              <a:t>                      </a:t>
            </a:r>
            <a:endParaRPr lang="en-US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971800" y="1524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cs typeface="Arial" charset="0"/>
              </a:rPr>
              <a:t>Análisis 1961-1969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b="1" i="1">
              <a:cs typeface="Arial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4572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066800" y="16002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6503" name="Picture 7" descr="C:\Mis documentos\TESIS\Imagenes\Variabilidad_1961-1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66750"/>
            <a:ext cx="4240213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3810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METODOLOGÍA DE TRABAJO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9600" y="18288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AutoNum type="arabicPeriod"/>
            </a:pPr>
            <a:r>
              <a:rPr lang="en-US" sz="3200" i="1"/>
              <a:t>Planificación y búsqueda de información.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AutoNum type="arabicPeriod"/>
            </a:pPr>
            <a:endParaRPr lang="en-US" sz="3200" i="1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AutoNum type="arabicPeriod"/>
            </a:pPr>
            <a:r>
              <a:rPr lang="en-US" sz="3200" i="1"/>
              <a:t>Salidas de campo.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AutoNum type="arabicPeriod"/>
            </a:pPr>
            <a:endParaRPr lang="en-US" sz="3200" i="1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AutoNum type="arabicPeriod"/>
            </a:pPr>
            <a:r>
              <a:rPr lang="en-US" sz="3200" i="1"/>
              <a:t>Análisis en laboratorios.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AutoNum type="arabicPeriod"/>
            </a:pPr>
            <a:endParaRPr lang="en-US" sz="3200" i="1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AutoNum type="arabicPeriod"/>
            </a:pPr>
            <a:r>
              <a:rPr lang="en-US" sz="3200" i="1"/>
              <a:t>Interpretación de resultados.</a:t>
            </a:r>
            <a:endParaRPr lang="es-ES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581400" y="1524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cs typeface="Arial" charset="0"/>
              </a:rPr>
              <a:t>Análisis 1969-1977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b="1" i="1">
              <a:cs typeface="Arial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85800" y="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s-ES" sz="32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57200" y="-1524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447800" y="16002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7526" name="Picture 6" descr="C:\Mis documentos\TESIS\Imagenes\Variabilidad_1969-1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85800"/>
            <a:ext cx="421322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124200" y="2286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cs typeface="Arial" charset="0"/>
              </a:rPr>
              <a:t>Análisis 1977-1986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b="1" i="1">
              <a:cs typeface="Arial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228600" y="5334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295400" y="16764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4454" name="Picture 6" descr="C:\Mis documentos\TESIS\Imagenes\Variabilidad_1977-1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09600"/>
            <a:ext cx="41275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ChangeArrowheads="1"/>
          </p:cNvSpPr>
          <p:nvPr/>
        </p:nvSpPr>
        <p:spPr bwMode="auto">
          <a:xfrm>
            <a:off x="3276600" y="2286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cs typeface="Arial" charset="0"/>
              </a:rPr>
              <a:t>Análisis 1986-2001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b="1" i="1">
              <a:cs typeface="Arial" charset="0"/>
            </a:endParaRPr>
          </a:p>
        </p:txBody>
      </p:sp>
      <p:sp>
        <p:nvSpPr>
          <p:cNvPr id="105475" name="Rectangle 1027"/>
          <p:cNvSpPr>
            <a:spLocks noChangeArrowheads="1"/>
          </p:cNvSpPr>
          <p:nvPr/>
        </p:nvSpPr>
        <p:spPr bwMode="auto">
          <a:xfrm>
            <a:off x="685800" y="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s-ES" sz="32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6" name="Rectangle 1028"/>
          <p:cNvSpPr>
            <a:spLocks noChangeArrowheads="1"/>
          </p:cNvSpPr>
          <p:nvPr/>
        </p:nvSpPr>
        <p:spPr bwMode="auto">
          <a:xfrm>
            <a:off x="381000" y="-304800"/>
            <a:ext cx="68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105477" name="Rectangle 1029"/>
          <p:cNvSpPr>
            <a:spLocks noChangeArrowheads="1"/>
          </p:cNvSpPr>
          <p:nvPr/>
        </p:nvSpPr>
        <p:spPr bwMode="auto">
          <a:xfrm>
            <a:off x="1447800" y="16002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es-ES" sz="3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5479" name="Picture 1031" descr="C:\Mis documentos\TESIS\Imagenes\Variabilidad_1986-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785813"/>
            <a:ext cx="3556000" cy="607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Mis documentos\TESIS\Imagenes\Tabla 61-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3505200" cy="2520950"/>
          </a:xfrm>
          <a:prstGeom prst="rect">
            <a:avLst/>
          </a:prstGeom>
          <a:noFill/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286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ESTUDIO MULTITEMPORAL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28600" y="129540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i="1">
                <a:cs typeface="Arial" charset="0"/>
              </a:rPr>
              <a:t>Tablas Comparativas de Variabilidad Costera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b="1" i="1">
              <a:cs typeface="Arial" charset="0"/>
            </a:endParaRPr>
          </a:p>
        </p:txBody>
      </p:sp>
      <p:pic>
        <p:nvPicPr>
          <p:cNvPr id="108549" name="Picture 5" descr="C:\Mis documentos\TESIS\Imagenes\tabvariabilida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371975"/>
            <a:ext cx="3733800" cy="2333625"/>
          </a:xfrm>
          <a:prstGeom prst="rect">
            <a:avLst/>
          </a:prstGeom>
          <a:noFill/>
        </p:spPr>
      </p:pic>
      <p:sp>
        <p:nvSpPr>
          <p:cNvPr id="108551" name="Line 7"/>
          <p:cNvSpPr>
            <a:spLocks noChangeShapeType="1"/>
          </p:cNvSpPr>
          <p:nvPr/>
        </p:nvSpPr>
        <p:spPr bwMode="auto">
          <a:xfrm flipH="1">
            <a:off x="44958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5626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1961-1969</a:t>
            </a:r>
            <a:endParaRPr lang="es-ES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2895600" y="548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1295400" y="5257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1969-1977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Mis documentos\TESIS\Imagenes\tabvariabilida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733800" cy="2413000"/>
          </a:xfrm>
          <a:prstGeom prst="rect">
            <a:avLst/>
          </a:prstGeom>
          <a:noFill/>
        </p:spPr>
      </p:pic>
      <p:pic>
        <p:nvPicPr>
          <p:cNvPr id="109571" name="Picture 3" descr="C:\Mis documentos\TESIS\Imagenes\tabvariabilida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267200"/>
            <a:ext cx="3582988" cy="2384425"/>
          </a:xfrm>
          <a:prstGeom prst="rect">
            <a:avLst/>
          </a:prstGeom>
          <a:noFill/>
        </p:spPr>
      </p:pic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2819400" y="533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219200" y="5105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1986-2001</a:t>
            </a:r>
            <a:endParaRPr lang="es-ES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H="1">
            <a:off x="44958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55626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1977-1986</a:t>
            </a:r>
            <a:endParaRPr lang="es-ES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ESTUDIO MULTITEMPORAL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81000" y="10668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228600" y="990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Tablas Comparativas de Variabilidad Costera</a:t>
            </a:r>
            <a:endParaRPr lang="es-ES" b="1" i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ESTUDIO MULTITEMPORAL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Cuadro Comparativo de la Variabilidad Costera</a:t>
            </a:r>
            <a:endParaRPr lang="es-ES" b="1" i="1"/>
          </a:p>
        </p:txBody>
      </p:sp>
      <p:pic>
        <p:nvPicPr>
          <p:cNvPr id="110596" name="Picture 4" descr="C:\Mis documentos\TESIS\Imagenes\Cuadro_Variación_Cost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3646488" cy="5046663"/>
          </a:xfrm>
          <a:prstGeom prst="rect">
            <a:avLst/>
          </a:prstGeom>
          <a:noFill/>
        </p:spPr>
      </p:pic>
      <p:pic>
        <p:nvPicPr>
          <p:cNvPr id="110597" name="Picture 5" descr="C:\Mis documentos\TESIS\Imagenes\Cuadro_Variación_Coster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52800"/>
            <a:ext cx="1463675" cy="116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04800" y="2286000"/>
            <a:ext cx="739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i="1">
                <a:solidFill>
                  <a:schemeClr val="tx2"/>
                </a:solidFill>
              </a:rPr>
              <a:t>DISCUSIÓN  DE RESULTADOS</a:t>
            </a:r>
            <a:endParaRPr lang="es-ES" sz="44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048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ÁREA FUENTE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457200" y="838200"/>
            <a:ext cx="7086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700" b="1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2100" i="1">
                <a:cs typeface="Arial" charset="0"/>
              </a:rPr>
              <a:t>La presencia de las plagioclasas, clinopiroxenos y cuarzo monocristalino, como la de fragmentos de roca ácida y básica indican una  procedencia de rocas volcanoclásticas y rocas  ígneas volcánicas.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C" sz="2100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2100" i="1">
                <a:cs typeface="Times New Roman" pitchFamily="18" charset="0"/>
              </a:rPr>
              <a:t>La presencia de  los piroxenos y plagioclasas sugiere un área fuente muy proximal.</a:t>
            </a:r>
            <a:r>
              <a:rPr lang="es-ES" sz="2100" i="1">
                <a:cs typeface="Arial" charset="0"/>
              </a:rPr>
              <a:t> </a:t>
            </a:r>
            <a:endParaRPr lang="en-US" sz="21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1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2100" i="1">
                <a:cs typeface="Arial" charset="0"/>
              </a:rPr>
              <a:t>El río Jubones atraviesa formaciones volcanoclásticas compuestas de lavas andesíticas a riolíticas.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C" sz="21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2100" i="1">
                <a:cs typeface="Times New Roman" pitchFamily="18" charset="0"/>
              </a:rPr>
              <a:t>El área fuente serían principalmente los volcánicos Saraguros y Pisayambo.</a:t>
            </a:r>
            <a:r>
              <a:rPr lang="es-ES" sz="2100" i="1">
                <a:cs typeface="Arial" charset="0"/>
              </a:rPr>
              <a:t> </a:t>
            </a:r>
            <a:endParaRPr lang="en-US" sz="21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1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2100" i="1">
                <a:cs typeface="Times New Roman" pitchFamily="18" charset="0"/>
              </a:rPr>
              <a:t>Según el triángulo de Dickinson (1979) el área fuente se ubica en un sector de “arco no disectado”.</a:t>
            </a:r>
            <a:endParaRPr lang="en-US" sz="2100" i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2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048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DINÁMICA LITORAL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457200" y="1066800"/>
            <a:ext cx="7086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600" b="1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1900" i="1">
                <a:cs typeface="Times New Roman" pitchFamily="18" charset="0"/>
              </a:rPr>
              <a:t>Cruz (1975) por medio de  interpretación de fotografías aéreas generó un mapa de características morfológicas.(Ver Paleogeográfico1).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C" sz="1200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1900" i="1">
                <a:cs typeface="Arial" charset="0"/>
              </a:rPr>
              <a:t>A principios  del siglo XX el río Jubones</a:t>
            </a:r>
            <a:r>
              <a:rPr lang="en-US" sz="1900" i="1">
                <a:cs typeface="Arial" charset="0"/>
              </a:rPr>
              <a:t> desembocó en</a:t>
            </a:r>
            <a:r>
              <a:rPr lang="es-ES" sz="1900" i="1">
                <a:cs typeface="Arial" charset="0"/>
              </a:rPr>
              <a:t> Bajo Alto</a:t>
            </a:r>
            <a:r>
              <a:rPr lang="en-US" sz="1900" i="1">
                <a:cs typeface="Arial" charset="0"/>
              </a:rPr>
              <a:t>. (Ver Paleogeográfico2)</a:t>
            </a:r>
            <a:r>
              <a:rPr lang="es-ES" sz="1900" i="1">
                <a:cs typeface="Arial" charset="0"/>
              </a:rPr>
              <a:t>. </a:t>
            </a:r>
            <a:endParaRPr lang="en-US" sz="19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2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sz="2000" i="1">
                <a:cs typeface="Arial" charset="0"/>
              </a:rPr>
              <a:t>El río Jubones</a:t>
            </a:r>
            <a:r>
              <a:rPr lang="en-US" sz="2000" i="1">
                <a:cs typeface="Arial" charset="0"/>
              </a:rPr>
              <a:t> en</a:t>
            </a:r>
            <a:r>
              <a:rPr lang="es-ES" sz="2000" i="1">
                <a:cs typeface="Arial" charset="0"/>
              </a:rPr>
              <a:t> </a:t>
            </a:r>
            <a:r>
              <a:rPr lang="es-EC" sz="2000" i="1">
                <a:cs typeface="Arial" charset="0"/>
              </a:rPr>
              <a:t>1929 migró </a:t>
            </a:r>
            <a:r>
              <a:rPr lang="es-ES" sz="2000" i="1">
                <a:cs typeface="Arial" charset="0"/>
              </a:rPr>
              <a:t>hacia el Sur</a:t>
            </a:r>
            <a:r>
              <a:rPr lang="en-US" sz="2000" i="1">
                <a:cs typeface="Arial" charset="0"/>
              </a:rPr>
              <a:t> para </a:t>
            </a:r>
            <a:r>
              <a:rPr lang="es-ES" sz="2000" i="1">
                <a:cs typeface="Arial" charset="0"/>
              </a:rPr>
              <a:t>desembocar 6 Km al Norte de Machala</a:t>
            </a:r>
            <a:r>
              <a:rPr lang="en-US" sz="2000" i="1"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2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2000" i="1">
                <a:cs typeface="Times New Roman" pitchFamily="18" charset="0"/>
              </a:rPr>
              <a:t>La dinámica litoral, entonces, da origen a nuevas flechas litorales.</a:t>
            </a:r>
            <a:r>
              <a:rPr lang="es-ES" sz="2000" i="1">
                <a:cs typeface="Arial" charset="0"/>
              </a:rPr>
              <a:t>    </a:t>
            </a:r>
            <a:endParaRPr lang="en-US" sz="20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2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2000" i="1">
                <a:cs typeface="Times New Roman" pitchFamily="18" charset="0"/>
              </a:rPr>
              <a:t>La flecha 1  parece ser un remanente de la erosión del delta del Jubones</a:t>
            </a:r>
            <a:r>
              <a:rPr lang="en-US" sz="2000" i="1">
                <a:cs typeface="Arial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2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sz="2000" i="1">
                <a:cs typeface="Times New Roman" pitchFamily="18" charset="0"/>
              </a:rPr>
              <a:t>La flecha 2 es efímera, se le ha calculado un tiempo de formación-erosión de 25 años.</a:t>
            </a:r>
            <a:r>
              <a:rPr lang="es-ES" sz="2000" i="1">
                <a:cs typeface="Arial" charset="0"/>
              </a:rPr>
              <a:t> </a:t>
            </a:r>
            <a:endParaRPr lang="en-US" sz="20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" sz="20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19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900" i="1">
              <a:cs typeface="Arial" charset="0"/>
            </a:endParaRPr>
          </a:p>
        </p:txBody>
      </p:sp>
      <p:sp>
        <p:nvSpPr>
          <p:cNvPr id="1136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819400" y="1905000"/>
            <a:ext cx="152400" cy="152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367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36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8600" y="6324600"/>
            <a:ext cx="228600" cy="152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C:\Mis documentos\TESIS\Imagenes\Palegeográfic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4289425" cy="6172200"/>
          </a:xfrm>
          <a:prstGeom prst="rect">
            <a:avLst/>
          </a:prstGeom>
          <a:noFill/>
        </p:spPr>
      </p:pic>
      <p:sp>
        <p:nvSpPr>
          <p:cNvPr id="11469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53200" y="6248400"/>
            <a:ext cx="228600" cy="152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391400" cy="1828800"/>
          </a:xfrm>
        </p:spPr>
        <p:txBody>
          <a:bodyPr/>
          <a:lstStyle/>
          <a:p>
            <a:r>
              <a:rPr lang="en-US" b="1" i="1"/>
              <a:t>CARACTERÍSTICAS REGIONALES DEL MEDIO FÍSICO</a:t>
            </a:r>
            <a:endParaRPr lang="es-E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Mis documentos\TESIS\Imagenes\Palegeográfic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4435475" cy="6435725"/>
          </a:xfrm>
          <a:prstGeom prst="rect">
            <a:avLst/>
          </a:prstGeom>
          <a:noFill/>
        </p:spPr>
      </p:pic>
      <p:sp>
        <p:nvSpPr>
          <p:cNvPr id="1157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324600"/>
            <a:ext cx="228600" cy="152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048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DINÁMICA LITORAL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57200" y="1066800"/>
            <a:ext cx="7086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700" b="1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4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Times New Roman" pitchFamily="18" charset="0"/>
              </a:rPr>
              <a:t>Entre 1969 y 1986 crece el triple (1870 m) que entre 1986 y 2001 (630 m).</a:t>
            </a:r>
            <a:r>
              <a:rPr lang="es-ES" i="1">
                <a:cs typeface="Times New Roman" pitchFamily="18" charset="0"/>
              </a:rPr>
              <a:t> </a:t>
            </a:r>
            <a:endParaRPr lang="en-US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6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Son dos los factores considerados para esta diferencia de crecimiento:  Los fenómenos de El Niño y el gran crecimiento del actual delta del río Jubones.</a:t>
            </a:r>
            <a:endParaRPr lang="en-US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s-ES" sz="1600" i="1"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Times New Roman" pitchFamily="18" charset="0"/>
              </a:rPr>
              <a:t>La combinación de estos dos factores han provocado  una disminución en el flujo de arenas hacia la Puntilla y la gran erosión que se ha producido al Sur de Bajo Alto.</a:t>
            </a:r>
            <a:r>
              <a:rPr lang="es-ES" i="1">
                <a:cs typeface="Times New Roman" pitchFamily="18" charset="0"/>
              </a:rPr>
              <a:t> </a:t>
            </a:r>
            <a:endParaRPr lang="en-US" i="1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100" i="1">
              <a:cs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28600" y="1143000"/>
            <a:ext cx="75438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i="1">
                <a:cs typeface="Arial" charset="0"/>
              </a:rPr>
              <a:t>S</a:t>
            </a:r>
            <a:r>
              <a:rPr lang="es-ES" i="1">
                <a:cs typeface="Arial" charset="0"/>
              </a:rPr>
              <a:t>e podría concluir que la dinámica litoral provocará  en la siguiente década:</a:t>
            </a:r>
            <a:endParaRPr lang="es-EC" i="1"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La erosión de la línea de costa en una longitud aproximada de 3 a 4 kilómetros desde Bajo Alto hacia el Sur.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Un lento crecimiento de La Puntilla a una velocidad dependiente de la erosión que se produzca desde Bajo Alto hacia el Sur.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" i="1">
                <a:cs typeface="Arial" charset="0"/>
              </a:rPr>
              <a:t>El escaso crecimiento de la flecha 2 que se está formando actualmente en Bajo Alto.   No podría alcanzar el grado de desarrollo que alcanzaron las flechas #2 de los años 1961 y 1986, debido a la falta de fuente de sedimentos.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048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DINÁMICA LITORAL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457200" y="1066800"/>
            <a:ext cx="7543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C" i="1"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Arial" charset="0"/>
              </a:rPr>
              <a:t>L</a:t>
            </a:r>
            <a:r>
              <a:rPr lang="es-ES" i="1">
                <a:cs typeface="Arial" charset="0"/>
              </a:rPr>
              <a:t>a línea de costa en estudio</a:t>
            </a:r>
            <a:r>
              <a:rPr lang="en-US" i="1">
                <a:cs typeface="Arial" charset="0"/>
              </a:rPr>
              <a:t> es</a:t>
            </a:r>
            <a:r>
              <a:rPr lang="es-ES" i="1">
                <a:cs typeface="Arial" charset="0"/>
              </a:rPr>
              <a:t> </a:t>
            </a:r>
            <a:r>
              <a:rPr lang="en-US" i="1">
                <a:cs typeface="Arial" charset="0"/>
              </a:rPr>
              <a:t>muy</a:t>
            </a:r>
            <a:r>
              <a:rPr lang="es-ES" i="1">
                <a:cs typeface="Arial" charset="0"/>
              </a:rPr>
              <a:t> inestab</a:t>
            </a:r>
            <a:r>
              <a:rPr lang="en-US" i="1">
                <a:cs typeface="Arial" charset="0"/>
              </a:rPr>
              <a:t>le</a:t>
            </a:r>
            <a:r>
              <a:rPr lang="es-ES" i="1">
                <a:cs typeface="Arial" charset="0"/>
              </a:rPr>
              <a:t> por lo que no es conveniente realizar grandes inversiones. </a:t>
            </a:r>
            <a:endParaRPr lang="en-US" i="1">
              <a:cs typeface="Arial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i="1">
                <a:cs typeface="Times New Roman" pitchFamily="18" charset="0"/>
              </a:rPr>
              <a:t>E</a:t>
            </a:r>
            <a:r>
              <a:rPr lang="es-ES" i="1">
                <a:cs typeface="Times New Roman" pitchFamily="18" charset="0"/>
              </a:rPr>
              <a:t>xisten dos tipos de infraestructura</a:t>
            </a:r>
            <a:r>
              <a:rPr lang="es-EC" i="1">
                <a:cs typeface="Times New Roman" pitchFamily="18" charset="0"/>
              </a:rPr>
              <a:t> </a:t>
            </a:r>
            <a:r>
              <a:rPr lang="es-ES" i="1">
                <a:cs typeface="Times New Roman" pitchFamily="18" charset="0"/>
              </a:rPr>
              <a:t> de gran costo económico:  el gasoducto de EDC y las camaroneras.</a:t>
            </a:r>
            <a:r>
              <a:rPr lang="es-ES" i="1">
                <a:latin typeface="Arial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C" i="1">
                <a:cs typeface="Times New Roman" pitchFamily="18" charset="0"/>
              </a:rPr>
              <a:t>En cuanto a la población de Bajo Alto tiene algunas opciones para desarrollarse.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C" i="1">
                <a:cs typeface="Times New Roman" pitchFamily="18" charset="0"/>
              </a:rPr>
              <a:t>El Turismo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es-EC" i="1">
                <a:cs typeface="Times New Roman" pitchFamily="18" charset="0"/>
              </a:rPr>
              <a:t>La Pesca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es-ES" i="1">
              <a:cs typeface="Times New Roman" pitchFamily="18" charset="0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048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MANEJO COSTERO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28600" y="198120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n-US" sz="3200" i="1"/>
              <a:t>Emplazada en una de las cuencas de antearco:  El Graben de Jambelí.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n-US" sz="3200" i="1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3200" i="1">
                <a:cs typeface="Times New Roman" pitchFamily="18" charset="0"/>
              </a:rPr>
              <a:t>Los sistemas de fallas predominantes  son NE-SO  y NO-SE.  La más importante la Falla Guayaquil.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endParaRPr lang="es-ES_tradnl" sz="3200" i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©"/>
            </a:pPr>
            <a:r>
              <a:rPr lang="es-ES_tradnl" sz="3200" i="1">
                <a:cs typeface="Times New Roman" pitchFamily="18" charset="0"/>
              </a:rPr>
              <a:t>Falla importante:  Falla Jubones.</a:t>
            </a:r>
            <a:endParaRPr lang="en-US" sz="3200" i="1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©"/>
            </a:pPr>
            <a:endParaRPr lang="es-ES" sz="3200" i="1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" y="8382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Configuración Tectónica</a:t>
            </a:r>
            <a:endParaRPr lang="es-E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GEOLOGÍA</a:t>
            </a:r>
            <a:endParaRPr lang="es-ES" sz="40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95400" y="457200"/>
            <a:ext cx="586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Configuración Tectónica</a:t>
            </a:r>
            <a:endParaRPr lang="es-ES" sz="40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8" name="Picture 6" descr="C:\Documents and Settings\JIMFACAR\Mis documentos\Carlos\TESIS\Imagenes\Fal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19200"/>
            <a:ext cx="3492500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as japonesas">
  <a:themeElements>
    <a:clrScheme name="Olas japonesas 2">
      <a:dk1>
        <a:srgbClr val="2D2525"/>
      </a:dk1>
      <a:lt1>
        <a:srgbClr val="A7B4B7"/>
      </a:lt1>
      <a:dk2>
        <a:srgbClr val="061C62"/>
      </a:dk2>
      <a:lt2>
        <a:srgbClr val="484719"/>
      </a:lt2>
      <a:accent1>
        <a:srgbClr val="D8D688"/>
      </a:accent1>
      <a:accent2>
        <a:srgbClr val="5C6D90"/>
      </a:accent2>
      <a:accent3>
        <a:srgbClr val="D0D6D8"/>
      </a:accent3>
      <a:accent4>
        <a:srgbClr val="251E1E"/>
      </a:accent4>
      <a:accent5>
        <a:srgbClr val="E9E8C3"/>
      </a:accent5>
      <a:accent6>
        <a:srgbClr val="536282"/>
      </a:accent6>
      <a:hlink>
        <a:srgbClr val="365D96"/>
      </a:hlink>
      <a:folHlink>
        <a:srgbClr val="586840"/>
      </a:folHlink>
    </a:clrScheme>
    <a:fontScheme name="Olas japonesa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as japonesas 1">
        <a:dk1>
          <a:srgbClr val="000000"/>
        </a:dk1>
        <a:lt1>
          <a:srgbClr val="DDDDDD"/>
        </a:lt1>
        <a:dk2>
          <a:srgbClr val="20326C"/>
        </a:dk2>
        <a:lt2>
          <a:srgbClr val="E3E2AA"/>
        </a:lt2>
        <a:accent1>
          <a:srgbClr val="B3A53D"/>
        </a:accent1>
        <a:accent2>
          <a:srgbClr val="4273B9"/>
        </a:accent2>
        <a:accent3>
          <a:srgbClr val="ABADBA"/>
        </a:accent3>
        <a:accent4>
          <a:srgbClr val="BDBDBD"/>
        </a:accent4>
        <a:accent5>
          <a:srgbClr val="D6CFAF"/>
        </a:accent5>
        <a:accent6>
          <a:srgbClr val="3B68A7"/>
        </a:accent6>
        <a:hlink>
          <a:srgbClr val="5B6C8D"/>
        </a:hlink>
        <a:folHlink>
          <a:srgbClr val="58804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as japonesas 2">
        <a:dk1>
          <a:srgbClr val="2D2525"/>
        </a:dk1>
        <a:lt1>
          <a:srgbClr val="A7B4B7"/>
        </a:lt1>
        <a:dk2>
          <a:srgbClr val="061C62"/>
        </a:dk2>
        <a:lt2>
          <a:srgbClr val="484719"/>
        </a:lt2>
        <a:accent1>
          <a:srgbClr val="D8D688"/>
        </a:accent1>
        <a:accent2>
          <a:srgbClr val="5C6D90"/>
        </a:accent2>
        <a:accent3>
          <a:srgbClr val="D0D6D8"/>
        </a:accent3>
        <a:accent4>
          <a:srgbClr val="251E1E"/>
        </a:accent4>
        <a:accent5>
          <a:srgbClr val="E9E8C3"/>
        </a:accent5>
        <a:accent6>
          <a:srgbClr val="536282"/>
        </a:accent6>
        <a:hlink>
          <a:srgbClr val="365D96"/>
        </a:hlink>
        <a:folHlink>
          <a:srgbClr val="5868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as japonesa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808080"/>
        </a:accent1>
        <a:accent2>
          <a:srgbClr val="29292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42424"/>
        </a:accent6>
        <a:hlink>
          <a:srgbClr val="4D4D4D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presentaciones\Olas japonesas.pot</Template>
  <TotalTime>1067</TotalTime>
  <Words>2423</Words>
  <Application>Microsoft PowerPoint</Application>
  <PresentationFormat>Presentación en pantalla (4:3)</PresentationFormat>
  <Paragraphs>565</Paragraphs>
  <Slides>73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73</vt:i4>
      </vt:variant>
    </vt:vector>
  </HeadingPairs>
  <TitlesOfParts>
    <vt:vector size="79" baseType="lpstr">
      <vt:lpstr>Times New Roman</vt:lpstr>
      <vt:lpstr>Wingdings</vt:lpstr>
      <vt:lpstr>Arial</vt:lpstr>
      <vt:lpstr>Olas japonesas</vt:lpstr>
      <vt:lpstr>Gráfico de Microsoft Excel</vt:lpstr>
      <vt:lpstr>Imagen de Microsoft Word</vt:lpstr>
      <vt:lpstr>“Geología Marina del  Área de Bajo Alto – Provincia de El Oro y su aplicación al  Manejo Costero” </vt:lpstr>
      <vt:lpstr>INTRODUCCIÓN</vt:lpstr>
      <vt:lpstr>OBJETIVOS</vt:lpstr>
      <vt:lpstr>Diapositiva 4</vt:lpstr>
      <vt:lpstr>Diapositiva 5</vt:lpstr>
      <vt:lpstr>Diapositiva 6</vt:lpstr>
      <vt:lpstr>CARACTERÍSTICAS REGIONALES DEL MEDIO FÍSICO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CARACTERÍSTICAS FÍSICAS LOCALES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DINÁMICA LITORAL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“Geología Marina del  Área de Bajo Alto – Provincia de El Oro y su aplicación al  Manejo Costero” </dc:title>
  <dc:creator>User</dc:creator>
  <cp:lastModifiedBy>Administrador</cp:lastModifiedBy>
  <cp:revision>71</cp:revision>
  <cp:lastPrinted>1601-01-01T00:00:00Z</cp:lastPrinted>
  <dcterms:created xsi:type="dcterms:W3CDTF">1999-09-21T01:40:31Z</dcterms:created>
  <dcterms:modified xsi:type="dcterms:W3CDTF">2009-12-17T16:43:25Z</dcterms:modified>
</cp:coreProperties>
</file>