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6"/>
  </p:notesMasterIdLst>
  <p:sldIdLst>
    <p:sldId id="256" r:id="rId2"/>
    <p:sldId id="257" r:id="rId3"/>
    <p:sldId id="258" r:id="rId4"/>
    <p:sldId id="260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1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uario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BFC23B-B28F-4601-9939-89CF76188FA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1F8689C-9554-4BCA-9FA6-8BC8E4DF32A9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>
            <a:lnSpc>
              <a:spcPct val="90000"/>
            </a:lnSpc>
          </a:pPr>
          <a:r>
            <a:rPr lang="es-EC" sz="1400" dirty="0" smtClean="0">
              <a:latin typeface="Arial" pitchFamily="34" charset="0"/>
              <a:cs typeface="Arial" pitchFamily="34" charset="0"/>
            </a:rPr>
            <a:t>ETAPA 1</a:t>
          </a:r>
        </a:p>
        <a:p>
          <a:pPr algn="l">
            <a:lnSpc>
              <a:spcPct val="90000"/>
            </a:lnSpc>
          </a:pPr>
          <a:r>
            <a:rPr lang="es-EC" sz="1200" dirty="0" smtClean="0">
              <a:latin typeface="Arial" pitchFamily="34" charset="0"/>
              <a:cs typeface="Arial" pitchFamily="34" charset="0"/>
            </a:rPr>
            <a:t>- Inicio</a:t>
          </a:r>
        </a:p>
        <a:p>
          <a:pPr algn="l">
            <a:lnSpc>
              <a:spcPct val="100000"/>
            </a:lnSpc>
          </a:pPr>
          <a:r>
            <a:rPr lang="es-EC" sz="1200" dirty="0" smtClean="0">
              <a:latin typeface="Arial" pitchFamily="34" charset="0"/>
              <a:cs typeface="Arial" pitchFamily="34" charset="0"/>
            </a:rPr>
            <a:t>- Recopilar  información  de libros y tesis de grado</a:t>
          </a:r>
          <a:endParaRPr lang="es-EC" sz="1400" dirty="0" smtClean="0">
            <a:latin typeface="Arial" pitchFamily="34" charset="0"/>
            <a:cs typeface="Arial" pitchFamily="34" charset="0"/>
          </a:endParaRPr>
        </a:p>
        <a:p>
          <a:pPr algn="l">
            <a:lnSpc>
              <a:spcPct val="90000"/>
            </a:lnSpc>
          </a:pPr>
          <a:endParaRPr lang="es-EC" sz="1400" dirty="0">
            <a:latin typeface="Arial" pitchFamily="34" charset="0"/>
            <a:cs typeface="Arial" pitchFamily="34" charset="0"/>
          </a:endParaRPr>
        </a:p>
      </dgm:t>
    </dgm:pt>
    <dgm:pt modelId="{B888F456-A109-48D3-A8EF-5DAFF7D71949}" type="parTrans" cxnId="{47C98EFB-470C-4E26-9AA6-65657A8ED85C}">
      <dgm:prSet/>
      <dgm:spPr/>
      <dgm:t>
        <a:bodyPr/>
        <a:lstStyle/>
        <a:p>
          <a:endParaRPr lang="es-EC"/>
        </a:p>
      </dgm:t>
    </dgm:pt>
    <dgm:pt modelId="{54C65A3D-65B5-4B5F-A0D2-62AAA3D8DA20}" type="sibTrans" cxnId="{47C98EFB-470C-4E26-9AA6-65657A8ED85C}">
      <dgm:prSet/>
      <dgm:spPr/>
      <dgm:t>
        <a:bodyPr/>
        <a:lstStyle/>
        <a:p>
          <a:endParaRPr lang="es-EC"/>
        </a:p>
      </dgm:t>
    </dgm:pt>
    <dgm:pt modelId="{5788BDA1-581F-4FF6-B089-ECE17E5F2491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es-EC" sz="1400" dirty="0" smtClean="0">
              <a:latin typeface="Arial" pitchFamily="34" charset="0"/>
              <a:cs typeface="Arial" pitchFamily="34" charset="0"/>
            </a:rPr>
            <a:t>ETAPA 2</a:t>
          </a:r>
        </a:p>
        <a:p>
          <a:pPr algn="l"/>
          <a:r>
            <a:rPr lang="es-EC" sz="1200" dirty="0" smtClean="0">
              <a:latin typeface="Arial" pitchFamily="34" charset="0"/>
              <a:cs typeface="Arial" pitchFamily="34" charset="0"/>
            </a:rPr>
            <a:t>-  </a:t>
          </a:r>
          <a:r>
            <a:rPr lang="es-EC" sz="1100" dirty="0" smtClean="0">
              <a:latin typeface="Arial" pitchFamily="34" charset="0"/>
              <a:cs typeface="Arial" pitchFamily="34" charset="0"/>
            </a:rPr>
            <a:t>Agrupar la información </a:t>
          </a:r>
        </a:p>
        <a:p>
          <a:pPr algn="l"/>
          <a:r>
            <a:rPr lang="es-EC" sz="1100" dirty="0" smtClean="0">
              <a:latin typeface="Arial" pitchFamily="34" charset="0"/>
              <a:cs typeface="Arial" pitchFamily="34" charset="0"/>
            </a:rPr>
            <a:t>- Armar  tablas y figuras</a:t>
          </a:r>
        </a:p>
        <a:p>
          <a:pPr algn="l"/>
          <a:r>
            <a:rPr lang="es-EC" sz="1100" dirty="0" smtClean="0">
              <a:latin typeface="Arial" pitchFamily="34" charset="0"/>
              <a:cs typeface="Arial" pitchFamily="34" charset="0"/>
            </a:rPr>
            <a:t>- Analizar</a:t>
          </a:r>
          <a:r>
            <a:rPr lang="es-EC" sz="1200" dirty="0" smtClean="0">
              <a:latin typeface="Arial" pitchFamily="34" charset="0"/>
              <a:cs typeface="Arial" pitchFamily="34" charset="0"/>
            </a:rPr>
            <a:t> </a:t>
          </a:r>
          <a:r>
            <a:rPr lang="es-EC" sz="1100" dirty="0" smtClean="0">
              <a:latin typeface="Arial" pitchFamily="34" charset="0"/>
              <a:cs typeface="Arial" pitchFamily="34" charset="0"/>
            </a:rPr>
            <a:t>información y obtener primeras conclusiones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3C90A563-4ADE-4718-8EC4-9575A2B753B9}" type="parTrans" cxnId="{55864162-F2CB-4572-A397-5F0312CC5B77}">
      <dgm:prSet/>
      <dgm:spPr/>
      <dgm:t>
        <a:bodyPr/>
        <a:lstStyle/>
        <a:p>
          <a:endParaRPr lang="es-EC"/>
        </a:p>
      </dgm:t>
    </dgm:pt>
    <dgm:pt modelId="{31AAAF05-5768-451A-A98F-8865F3279865}" type="sibTrans" cxnId="{55864162-F2CB-4572-A397-5F0312CC5B77}">
      <dgm:prSet/>
      <dgm:spPr/>
      <dgm:t>
        <a:bodyPr/>
        <a:lstStyle/>
        <a:p>
          <a:endParaRPr lang="es-EC"/>
        </a:p>
      </dgm:t>
    </dgm:pt>
    <dgm:pt modelId="{1133AF4D-4F52-4C6B-A112-BFB3A5EDBCD2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es-EC" sz="1400" dirty="0" smtClean="0">
              <a:latin typeface="Arial" pitchFamily="34" charset="0"/>
              <a:cs typeface="Arial" pitchFamily="34" charset="0"/>
            </a:rPr>
            <a:t>ETAPA 3</a:t>
          </a:r>
        </a:p>
        <a:p>
          <a:pPr algn="l"/>
          <a:r>
            <a:rPr lang="es-EC" sz="1200" dirty="0" smtClean="0">
              <a:latin typeface="Arial" pitchFamily="34" charset="0"/>
              <a:cs typeface="Arial" pitchFamily="34" charset="0"/>
            </a:rPr>
            <a:t>- Diseñar el cuestionario</a:t>
          </a:r>
        </a:p>
        <a:p>
          <a:pPr algn="l"/>
          <a:r>
            <a:rPr lang="es-EC" sz="1200" dirty="0" smtClean="0">
              <a:latin typeface="Arial" pitchFamily="34" charset="0"/>
              <a:cs typeface="Arial" pitchFamily="34" charset="0"/>
            </a:rPr>
            <a:t>- Distribuir el cuestionario</a:t>
          </a:r>
        </a:p>
        <a:p>
          <a:pPr algn="l"/>
          <a:r>
            <a:rPr lang="es-EC" sz="1200" dirty="0" smtClean="0">
              <a:latin typeface="Arial" pitchFamily="34" charset="0"/>
              <a:cs typeface="Arial" pitchFamily="34" charset="0"/>
            </a:rPr>
            <a:t>- Tabular resultados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BE75DA2F-0DBB-44C2-A04C-A7FEBF486C71}" type="parTrans" cxnId="{98E6E2C5-B8A7-4B1B-A429-5CFCAF29F401}">
      <dgm:prSet/>
      <dgm:spPr/>
      <dgm:t>
        <a:bodyPr/>
        <a:lstStyle/>
        <a:p>
          <a:endParaRPr lang="es-EC"/>
        </a:p>
      </dgm:t>
    </dgm:pt>
    <dgm:pt modelId="{40085B37-2C86-4DD0-83CD-FDB606470310}" type="sibTrans" cxnId="{98E6E2C5-B8A7-4B1B-A429-5CFCAF29F401}">
      <dgm:prSet/>
      <dgm:spPr/>
      <dgm:t>
        <a:bodyPr/>
        <a:lstStyle/>
        <a:p>
          <a:endParaRPr lang="es-EC"/>
        </a:p>
      </dgm:t>
    </dgm:pt>
    <dgm:pt modelId="{E96B0FE9-0DA5-4644-8651-E23B57D0C3B2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ctr"/>
          <a:r>
            <a:rPr lang="es-EC" sz="1400" dirty="0" smtClean="0">
              <a:latin typeface="Arial" pitchFamily="34" charset="0"/>
              <a:cs typeface="Arial" pitchFamily="34" charset="0"/>
            </a:rPr>
            <a:t>ETAPA 4</a:t>
          </a:r>
        </a:p>
        <a:p>
          <a:pPr algn="l"/>
          <a:r>
            <a:rPr lang="es-EC" sz="1200" dirty="0" smtClean="0">
              <a:latin typeface="Arial" pitchFamily="34" charset="0"/>
              <a:cs typeface="Arial" pitchFamily="34" charset="0"/>
            </a:rPr>
            <a:t>- Analizar  la información  de las etapas 2 y 3</a:t>
          </a:r>
        </a:p>
        <a:p>
          <a:pPr algn="l"/>
          <a:r>
            <a:rPr lang="es-EC" sz="1200" dirty="0" smtClean="0">
              <a:latin typeface="Arial" pitchFamily="34" charset="0"/>
              <a:cs typeface="Arial" pitchFamily="34" charset="0"/>
            </a:rPr>
            <a:t>- Elaborar conclusiones y recomendaciones</a:t>
          </a:r>
        </a:p>
        <a:p>
          <a:pPr algn="l"/>
          <a:r>
            <a:rPr lang="es-EC" sz="1200" dirty="0" smtClean="0">
              <a:latin typeface="Arial" pitchFamily="34" charset="0"/>
              <a:cs typeface="Arial" pitchFamily="34" charset="0"/>
            </a:rPr>
            <a:t>- Fin</a:t>
          </a:r>
          <a:endParaRPr lang="es-EC" sz="1200" dirty="0">
            <a:latin typeface="Arial" pitchFamily="34" charset="0"/>
            <a:cs typeface="Arial" pitchFamily="34" charset="0"/>
          </a:endParaRPr>
        </a:p>
      </dgm:t>
    </dgm:pt>
    <dgm:pt modelId="{08459566-F557-42DA-925E-3C078ADCF3CF}" type="parTrans" cxnId="{A115861A-C397-408A-BB51-6CDA6D3E8EA5}">
      <dgm:prSet/>
      <dgm:spPr/>
      <dgm:t>
        <a:bodyPr/>
        <a:lstStyle/>
        <a:p>
          <a:endParaRPr lang="es-EC"/>
        </a:p>
      </dgm:t>
    </dgm:pt>
    <dgm:pt modelId="{5A97FF49-EEDB-476B-BD43-D3E414F9CD90}" type="sibTrans" cxnId="{A115861A-C397-408A-BB51-6CDA6D3E8EA5}">
      <dgm:prSet/>
      <dgm:spPr/>
      <dgm:t>
        <a:bodyPr/>
        <a:lstStyle/>
        <a:p>
          <a:endParaRPr lang="es-EC"/>
        </a:p>
      </dgm:t>
    </dgm:pt>
    <dgm:pt modelId="{B9CF94E2-3BEF-4AB2-B525-3904978DCBBC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pPr algn="l"/>
          <a:endParaRPr lang="es-EC" sz="3000" dirty="0"/>
        </a:p>
      </dgm:t>
    </dgm:pt>
    <dgm:pt modelId="{451A0152-EE20-4226-A4AC-0940E37BC560}" type="parTrans" cxnId="{531F83F1-217B-4C96-B212-AE82DB7983E9}">
      <dgm:prSet/>
      <dgm:spPr/>
      <dgm:t>
        <a:bodyPr/>
        <a:lstStyle/>
        <a:p>
          <a:endParaRPr lang="es-EC"/>
        </a:p>
      </dgm:t>
    </dgm:pt>
    <dgm:pt modelId="{0EC10ACC-BD2E-4AEC-8356-61C3BD96966D}" type="sibTrans" cxnId="{531F83F1-217B-4C96-B212-AE82DB7983E9}">
      <dgm:prSet/>
      <dgm:spPr/>
      <dgm:t>
        <a:bodyPr/>
        <a:lstStyle/>
        <a:p>
          <a:endParaRPr lang="es-EC"/>
        </a:p>
      </dgm:t>
    </dgm:pt>
    <dgm:pt modelId="{DB585E56-EE49-473B-A04E-0FDE1B886AF4}" type="pres">
      <dgm:prSet presAssocID="{78BFC23B-B28F-4601-9939-89CF76188FA2}" presName="CompostProcess" presStyleCnt="0">
        <dgm:presLayoutVars>
          <dgm:dir/>
          <dgm:resizeHandles val="exact"/>
        </dgm:presLayoutVars>
      </dgm:prSet>
      <dgm:spPr/>
    </dgm:pt>
    <dgm:pt modelId="{AB15A3BC-9D62-4AA2-8A23-DF851FEA6174}" type="pres">
      <dgm:prSet presAssocID="{78BFC23B-B28F-4601-9939-89CF76188FA2}" presName="arrow" presStyleLbl="bgShp" presStyleIdx="0" presStyleCnt="1"/>
      <dgm:spPr/>
      <dgm:t>
        <a:bodyPr/>
        <a:lstStyle/>
        <a:p>
          <a:endParaRPr lang="es-EC"/>
        </a:p>
      </dgm:t>
    </dgm:pt>
    <dgm:pt modelId="{C1723F84-1516-4D4E-BD15-EC466FE0DDD4}" type="pres">
      <dgm:prSet presAssocID="{78BFC23B-B28F-4601-9939-89CF76188FA2}" presName="linearProcess" presStyleCnt="0"/>
      <dgm:spPr/>
    </dgm:pt>
    <dgm:pt modelId="{1666EE83-0F7E-4345-9708-9B155FAC5916}" type="pres">
      <dgm:prSet presAssocID="{E1F8689C-9554-4BCA-9FA6-8BC8E4DF32A9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A093C8-F57A-4499-A856-299390FDB9E1}" type="pres">
      <dgm:prSet presAssocID="{54C65A3D-65B5-4B5F-A0D2-62AAA3D8DA20}" presName="sibTrans" presStyleCnt="0"/>
      <dgm:spPr/>
    </dgm:pt>
    <dgm:pt modelId="{5A7AC44E-E4D7-4330-BCED-71FA2052D12C}" type="pres">
      <dgm:prSet presAssocID="{5788BDA1-581F-4FF6-B089-ECE17E5F249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412568-010C-4B6B-9B6F-C1DFD5E0F36E}" type="pres">
      <dgm:prSet presAssocID="{31AAAF05-5768-451A-A98F-8865F3279865}" presName="sibTrans" presStyleCnt="0"/>
      <dgm:spPr/>
    </dgm:pt>
    <dgm:pt modelId="{5C777DA7-AFD0-4222-AD02-20FCF45DEF7E}" type="pres">
      <dgm:prSet presAssocID="{1133AF4D-4F52-4C6B-A112-BFB3A5EDBCD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3AAB31-9E2E-405C-9339-E65DC3E38376}" type="pres">
      <dgm:prSet presAssocID="{40085B37-2C86-4DD0-83CD-FDB606470310}" presName="sibTrans" presStyleCnt="0"/>
      <dgm:spPr/>
    </dgm:pt>
    <dgm:pt modelId="{FF5493CE-79B7-43D8-8130-B2FA66F36814}" type="pres">
      <dgm:prSet presAssocID="{E96B0FE9-0DA5-4644-8651-E23B57D0C3B2}" presName="textNode" presStyleLbl="node1" presStyleIdx="3" presStyleCnt="4" custScaleX="1102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2320CC6-CAF8-4D11-B5A0-3D42B0911501}" type="presOf" srcId="{E1F8689C-9554-4BCA-9FA6-8BC8E4DF32A9}" destId="{1666EE83-0F7E-4345-9708-9B155FAC5916}" srcOrd="0" destOrd="0" presId="urn:microsoft.com/office/officeart/2005/8/layout/hProcess9"/>
    <dgm:cxn modelId="{DAFB255F-7B72-4232-B762-0B1E81F74DAE}" type="presOf" srcId="{1133AF4D-4F52-4C6B-A112-BFB3A5EDBCD2}" destId="{5C777DA7-AFD0-4222-AD02-20FCF45DEF7E}" srcOrd="0" destOrd="0" presId="urn:microsoft.com/office/officeart/2005/8/layout/hProcess9"/>
    <dgm:cxn modelId="{531F83F1-217B-4C96-B212-AE82DB7983E9}" srcId="{E96B0FE9-0DA5-4644-8651-E23B57D0C3B2}" destId="{B9CF94E2-3BEF-4AB2-B525-3904978DCBBC}" srcOrd="0" destOrd="0" parTransId="{451A0152-EE20-4226-A4AC-0940E37BC560}" sibTransId="{0EC10ACC-BD2E-4AEC-8356-61C3BD96966D}"/>
    <dgm:cxn modelId="{47C98EFB-470C-4E26-9AA6-65657A8ED85C}" srcId="{78BFC23B-B28F-4601-9939-89CF76188FA2}" destId="{E1F8689C-9554-4BCA-9FA6-8BC8E4DF32A9}" srcOrd="0" destOrd="0" parTransId="{B888F456-A109-48D3-A8EF-5DAFF7D71949}" sibTransId="{54C65A3D-65B5-4B5F-A0D2-62AAA3D8DA20}"/>
    <dgm:cxn modelId="{98E6E2C5-B8A7-4B1B-A429-5CFCAF29F401}" srcId="{78BFC23B-B28F-4601-9939-89CF76188FA2}" destId="{1133AF4D-4F52-4C6B-A112-BFB3A5EDBCD2}" srcOrd="2" destOrd="0" parTransId="{BE75DA2F-0DBB-44C2-A04C-A7FEBF486C71}" sibTransId="{40085B37-2C86-4DD0-83CD-FDB606470310}"/>
    <dgm:cxn modelId="{CE4901B8-E886-4017-9246-43353109155D}" type="presOf" srcId="{E96B0FE9-0DA5-4644-8651-E23B57D0C3B2}" destId="{FF5493CE-79B7-43D8-8130-B2FA66F36814}" srcOrd="0" destOrd="0" presId="urn:microsoft.com/office/officeart/2005/8/layout/hProcess9"/>
    <dgm:cxn modelId="{3EBC4ADC-339C-4CA9-A41C-F3C54322880B}" type="presOf" srcId="{5788BDA1-581F-4FF6-B089-ECE17E5F2491}" destId="{5A7AC44E-E4D7-4330-BCED-71FA2052D12C}" srcOrd="0" destOrd="0" presId="urn:microsoft.com/office/officeart/2005/8/layout/hProcess9"/>
    <dgm:cxn modelId="{D4512D63-FABF-4397-B8AC-AD7927578855}" type="presOf" srcId="{B9CF94E2-3BEF-4AB2-B525-3904978DCBBC}" destId="{FF5493CE-79B7-43D8-8130-B2FA66F36814}" srcOrd="0" destOrd="1" presId="urn:microsoft.com/office/officeart/2005/8/layout/hProcess9"/>
    <dgm:cxn modelId="{A115861A-C397-408A-BB51-6CDA6D3E8EA5}" srcId="{78BFC23B-B28F-4601-9939-89CF76188FA2}" destId="{E96B0FE9-0DA5-4644-8651-E23B57D0C3B2}" srcOrd="3" destOrd="0" parTransId="{08459566-F557-42DA-925E-3C078ADCF3CF}" sibTransId="{5A97FF49-EEDB-476B-BD43-D3E414F9CD90}"/>
    <dgm:cxn modelId="{55864162-F2CB-4572-A397-5F0312CC5B77}" srcId="{78BFC23B-B28F-4601-9939-89CF76188FA2}" destId="{5788BDA1-581F-4FF6-B089-ECE17E5F2491}" srcOrd="1" destOrd="0" parTransId="{3C90A563-4ADE-4718-8EC4-9575A2B753B9}" sibTransId="{31AAAF05-5768-451A-A98F-8865F3279865}"/>
    <dgm:cxn modelId="{7F307278-9846-4686-9FEF-29D5648EA147}" type="presOf" srcId="{78BFC23B-B28F-4601-9939-89CF76188FA2}" destId="{DB585E56-EE49-473B-A04E-0FDE1B886AF4}" srcOrd="0" destOrd="0" presId="urn:microsoft.com/office/officeart/2005/8/layout/hProcess9"/>
    <dgm:cxn modelId="{7B4C4339-64FD-4382-BEC5-312CAD4E49B6}" type="presParOf" srcId="{DB585E56-EE49-473B-A04E-0FDE1B886AF4}" destId="{AB15A3BC-9D62-4AA2-8A23-DF851FEA6174}" srcOrd="0" destOrd="0" presId="urn:microsoft.com/office/officeart/2005/8/layout/hProcess9"/>
    <dgm:cxn modelId="{47EF824C-899B-4880-84BA-43AFBD812F1B}" type="presParOf" srcId="{DB585E56-EE49-473B-A04E-0FDE1B886AF4}" destId="{C1723F84-1516-4D4E-BD15-EC466FE0DDD4}" srcOrd="1" destOrd="0" presId="urn:microsoft.com/office/officeart/2005/8/layout/hProcess9"/>
    <dgm:cxn modelId="{E26ECF33-907A-4EAA-9638-A2A3468EE440}" type="presParOf" srcId="{C1723F84-1516-4D4E-BD15-EC466FE0DDD4}" destId="{1666EE83-0F7E-4345-9708-9B155FAC5916}" srcOrd="0" destOrd="0" presId="urn:microsoft.com/office/officeart/2005/8/layout/hProcess9"/>
    <dgm:cxn modelId="{1F0BB70B-D290-4373-A858-A619707BABB5}" type="presParOf" srcId="{C1723F84-1516-4D4E-BD15-EC466FE0DDD4}" destId="{8FA093C8-F57A-4499-A856-299390FDB9E1}" srcOrd="1" destOrd="0" presId="urn:microsoft.com/office/officeart/2005/8/layout/hProcess9"/>
    <dgm:cxn modelId="{F4EBDCB4-139B-4144-A8ED-280AAB98C289}" type="presParOf" srcId="{C1723F84-1516-4D4E-BD15-EC466FE0DDD4}" destId="{5A7AC44E-E4D7-4330-BCED-71FA2052D12C}" srcOrd="2" destOrd="0" presId="urn:microsoft.com/office/officeart/2005/8/layout/hProcess9"/>
    <dgm:cxn modelId="{8802FED5-E3C7-4575-A037-3275BD9955A6}" type="presParOf" srcId="{C1723F84-1516-4D4E-BD15-EC466FE0DDD4}" destId="{AE412568-010C-4B6B-9B6F-C1DFD5E0F36E}" srcOrd="3" destOrd="0" presId="urn:microsoft.com/office/officeart/2005/8/layout/hProcess9"/>
    <dgm:cxn modelId="{28988A61-6DC5-4118-8B7A-4D0ECCC366EF}" type="presParOf" srcId="{C1723F84-1516-4D4E-BD15-EC466FE0DDD4}" destId="{5C777DA7-AFD0-4222-AD02-20FCF45DEF7E}" srcOrd="4" destOrd="0" presId="urn:microsoft.com/office/officeart/2005/8/layout/hProcess9"/>
    <dgm:cxn modelId="{0C9EE8D6-827B-45ED-BC2E-E9A4A5850DDE}" type="presParOf" srcId="{C1723F84-1516-4D4E-BD15-EC466FE0DDD4}" destId="{2C3AAB31-9E2E-405C-9339-E65DC3E38376}" srcOrd="5" destOrd="0" presId="urn:microsoft.com/office/officeart/2005/8/layout/hProcess9"/>
    <dgm:cxn modelId="{5698F676-E3DA-461D-A2B2-EA3AE392D848}" type="presParOf" srcId="{C1723F84-1516-4D4E-BD15-EC466FE0DDD4}" destId="{FF5493CE-79B7-43D8-8130-B2FA66F36814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D0296-8277-4DA8-9388-38A5BAA9FF16}" type="datetimeFigureOut">
              <a:rPr lang="es-EC" smtClean="0"/>
              <a:pPr/>
              <a:t>21/02/2008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F042F-FC2A-4062-B0B9-B738B8A732E3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F042F-FC2A-4062-B0B9-B738B8A732E3}" type="slidenum">
              <a:rPr lang="es-EC" smtClean="0"/>
              <a:pPr/>
              <a:t>42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4A5BC39-D52C-43FE-B267-0274D9F161E7}" type="datetimeFigureOut">
              <a:rPr lang="es-EC" smtClean="0"/>
              <a:pPr/>
              <a:t>21/02/2008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F559AE-B033-48F5-8E65-324A42EDEB0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C39-D52C-43FE-B267-0274D9F161E7}" type="datetimeFigureOut">
              <a:rPr lang="es-EC" smtClean="0"/>
              <a:pPr/>
              <a:t>21/02/2008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59AE-B033-48F5-8E65-324A42EDEB0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C39-D52C-43FE-B267-0274D9F161E7}" type="datetimeFigureOut">
              <a:rPr lang="es-EC" smtClean="0"/>
              <a:pPr/>
              <a:t>21/02/2008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59AE-B033-48F5-8E65-324A42EDEB0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A5BC39-D52C-43FE-B267-0274D9F161E7}" type="datetimeFigureOut">
              <a:rPr lang="es-EC" smtClean="0"/>
              <a:pPr/>
              <a:t>21/02/2008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F559AE-B033-48F5-8E65-324A42EDEB0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A5BC39-D52C-43FE-B267-0274D9F161E7}" type="datetimeFigureOut">
              <a:rPr lang="es-EC" smtClean="0"/>
              <a:pPr/>
              <a:t>21/02/2008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F559AE-B033-48F5-8E65-324A42EDEB0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C39-D52C-43FE-B267-0274D9F161E7}" type="datetimeFigureOut">
              <a:rPr lang="es-EC" smtClean="0"/>
              <a:pPr/>
              <a:t>21/02/2008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59AE-B033-48F5-8E65-324A42EDEB0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C39-D52C-43FE-B267-0274D9F161E7}" type="datetimeFigureOut">
              <a:rPr lang="es-EC" smtClean="0"/>
              <a:pPr/>
              <a:t>21/02/2008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59AE-B033-48F5-8E65-324A42EDEB0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A5BC39-D52C-43FE-B267-0274D9F161E7}" type="datetimeFigureOut">
              <a:rPr lang="es-EC" smtClean="0"/>
              <a:pPr/>
              <a:t>21/02/2008</a:t>
            </a:fld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F559AE-B033-48F5-8E65-324A42EDEB0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5BC39-D52C-43FE-B267-0274D9F161E7}" type="datetimeFigureOut">
              <a:rPr lang="es-EC" smtClean="0"/>
              <a:pPr/>
              <a:t>21/02/2008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59AE-B033-48F5-8E65-324A42EDEB0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A5BC39-D52C-43FE-B267-0274D9F161E7}" type="datetimeFigureOut">
              <a:rPr lang="es-EC" smtClean="0"/>
              <a:pPr/>
              <a:t>21/02/2008</a:t>
            </a:fld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F559AE-B033-48F5-8E65-324A42EDEB0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A5BC39-D52C-43FE-B267-0274D9F161E7}" type="datetimeFigureOut">
              <a:rPr lang="es-EC" smtClean="0"/>
              <a:pPr/>
              <a:t>21/02/2008</a:t>
            </a:fld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F559AE-B033-48F5-8E65-324A42EDEB0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A5BC39-D52C-43FE-B267-0274D9F161E7}" type="datetimeFigureOut">
              <a:rPr lang="es-EC" smtClean="0"/>
              <a:pPr/>
              <a:t>21/02/2008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F559AE-B033-48F5-8E65-324A42EDEB0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urveymonkey.com/s.aspx?sm=ketabt0P2qa0E90dVvCDvA==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14547" y="2285992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es-EC" sz="4800" dirty="0" smtClean="0"/>
              <a:t>LA LOGÍSTICA EN EL ECUADOR: </a:t>
            </a:r>
            <a:r>
              <a:rPr lang="es-EC" sz="4400" dirty="0" smtClean="0"/>
              <a:t/>
            </a:r>
            <a:br>
              <a:rPr lang="es-EC" sz="4400" dirty="0" smtClean="0"/>
            </a:br>
            <a:r>
              <a:rPr lang="es-EC" sz="4400" b="0" dirty="0" smtClean="0"/>
              <a:t>QUÉ SE APLICA Y QUÉ FALTA POR APLICAR</a:t>
            </a:r>
            <a:endParaRPr lang="es-EC" sz="4400" b="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es-EC" dirty="0" smtClean="0"/>
          </a:p>
          <a:p>
            <a:pPr algn="r"/>
            <a:endParaRPr lang="es-EC" dirty="0" smtClean="0"/>
          </a:p>
          <a:p>
            <a:pPr algn="r"/>
            <a:endParaRPr lang="es-EC" dirty="0" smtClean="0"/>
          </a:p>
          <a:p>
            <a:pPr algn="r"/>
            <a:r>
              <a:rPr lang="es-EC" sz="2400" b="0" dirty="0" smtClean="0"/>
              <a:t>Erica Fondevila Castro</a:t>
            </a:r>
            <a:endParaRPr lang="es-EC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000234" y="2571744"/>
            <a:ext cx="6600844" cy="1894362"/>
          </a:xfrm>
        </p:spPr>
        <p:txBody>
          <a:bodyPr>
            <a:noAutofit/>
          </a:bodyPr>
          <a:lstStyle/>
          <a:p>
            <a:pPr algn="ctr"/>
            <a:r>
              <a:rPr lang="es-EC" sz="4000" dirty="0" smtClean="0"/>
              <a:t>RESULTADOS DEL ESTUDIO DE LA LOGÍSTICA A NIVEL INTERNACIONAL</a:t>
            </a:r>
            <a:endParaRPr lang="es-EC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3643337" cy="3929090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Se estudiaron 46 casos de 38 empresas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Para su análisis, se los dividió en 5 áreas claves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El resumen de los           casos mencionados         se ilustra en la         tabla contigua</a:t>
            </a:r>
          </a:p>
          <a:p>
            <a:endParaRPr lang="es-EC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5939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derecha"/>
          <p:cNvSpPr/>
          <p:nvPr/>
        </p:nvSpPr>
        <p:spPr>
          <a:xfrm>
            <a:off x="2928926" y="4214818"/>
            <a:ext cx="1285884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PORCENTAJE DE EMPRESAS QUE HAN IMPLEMENTADO ESTRATEGIAS LOGÍSTICAS</a:t>
            </a:r>
            <a:endParaRPr lang="es-EC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754143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BENEFICIOS OBTENIDOS POR LOS CASOS ESTUDIADOS</a:t>
            </a:r>
            <a:endParaRPr lang="es-EC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7786742" cy="512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67600" cy="1000132"/>
          </a:xfrm>
        </p:spPr>
        <p:txBody>
          <a:bodyPr>
            <a:noAutofit/>
          </a:bodyPr>
          <a:lstStyle/>
          <a:p>
            <a:pPr algn="ctr"/>
            <a:r>
              <a:rPr lang="es-ES_tradnl" sz="2400" dirty="0" smtClean="0"/>
              <a:t>CASOS DE EMPRESAS QUE REDUJERON COSTOS POR LA APLICACIÓN DE ESTRATEGIAS LOGÍSTICAS</a:t>
            </a:r>
            <a:endParaRPr lang="es-EC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786610" cy="51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64291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2700" dirty="0" smtClean="0"/>
              <a:t/>
            </a:r>
            <a:br>
              <a:rPr lang="es-ES_tradnl" sz="2700" dirty="0" smtClean="0"/>
            </a:br>
            <a:r>
              <a:rPr lang="es-ES_tradnl" sz="2700" dirty="0" smtClean="0"/>
              <a:t>CASOS DE EMPRESAS QUE INCREMENTARON EL NIVEL DE SERVICIO POR LA APLICACIÓN DE ESTRATEGIAS LOGÍSTICAS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500150"/>
            <a:ext cx="7072362" cy="522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2400" dirty="0" smtClean="0"/>
              <a:t>CASOS DE EMPRESAS QUE INCREMENTARON SUS VENTAS POR LA APLICACIÓN DE ESTRATEGIAS LOGÍSTICAS</a:t>
            </a:r>
            <a:endParaRPr lang="es-EC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6572296" cy="508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2000234" y="2571744"/>
            <a:ext cx="6600844" cy="1894362"/>
          </a:xfrm>
        </p:spPr>
        <p:txBody>
          <a:bodyPr>
            <a:noAutofit/>
          </a:bodyPr>
          <a:lstStyle/>
          <a:p>
            <a:pPr algn="ctr"/>
            <a:r>
              <a:rPr lang="es-EC" sz="4000" dirty="0" smtClean="0"/>
              <a:t>RESULTADOS DEL ESTUDIO DE LA LOGÍSTICA A NIVEL NACIONAL</a:t>
            </a:r>
            <a:endParaRPr lang="es-EC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3643337" cy="3929090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Se estudiaron 14 casos de 13 empresas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Para su análisis, se los dividió en 5 áreas claves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El resumen de los           casos mencionados         se ilustra en la         tabla contigua</a:t>
            </a:r>
          </a:p>
          <a:p>
            <a:endParaRPr lang="es-EC" dirty="0"/>
          </a:p>
        </p:txBody>
      </p:sp>
      <p:sp>
        <p:nvSpPr>
          <p:cNvPr id="8" name="7 Flecha derecha"/>
          <p:cNvSpPr/>
          <p:nvPr/>
        </p:nvSpPr>
        <p:spPr>
          <a:xfrm>
            <a:off x="2643174" y="4214818"/>
            <a:ext cx="1143008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642918"/>
            <a:ext cx="528638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642918"/>
            <a:ext cx="7467600" cy="796908"/>
          </a:xfrm>
        </p:spPr>
        <p:txBody>
          <a:bodyPr>
            <a:noAutofit/>
          </a:bodyPr>
          <a:lstStyle/>
          <a:p>
            <a:pPr algn="ctr"/>
            <a:r>
              <a:rPr lang="es-ES" sz="2700" dirty="0" smtClean="0"/>
              <a:t>PORCENTAJE DE EMPRESAS ECUATORIANAS QUE HAN IMPLEMENTADO ESTRATEGIAS LOGÍSTICAS</a:t>
            </a:r>
            <a:endParaRPr lang="es-EC" sz="27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55464"/>
            <a:ext cx="6715172" cy="540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800" dirty="0" smtClean="0"/>
              <a:t>Introducción</a:t>
            </a:r>
            <a:endParaRPr lang="es-EC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El presente trabajo es una investigación del estado actual de la Logística en el Ecuador  donde se contempla:</a:t>
            </a:r>
          </a:p>
          <a:p>
            <a:pPr>
              <a:buNone/>
            </a:pPr>
            <a:endParaRPr lang="es-ES" sz="900" dirty="0" smtClean="0"/>
          </a:p>
          <a:p>
            <a:r>
              <a:rPr lang="es-ES" dirty="0" smtClean="0"/>
              <a:t>Un análisis de la logística en países de primer mundo a través del estudio de casos de empresas.</a:t>
            </a:r>
          </a:p>
          <a:p>
            <a:pPr>
              <a:buNone/>
            </a:pPr>
            <a:endParaRPr lang="es-ES" sz="900" dirty="0" smtClean="0"/>
          </a:p>
          <a:p>
            <a:r>
              <a:rPr lang="es-ES" dirty="0" smtClean="0"/>
              <a:t>Un análisis de la logística en el Ecuador  mediante </a:t>
            </a:r>
            <a:r>
              <a:rPr lang="es-ES" dirty="0" smtClean="0"/>
              <a:t> el estudio de casos </a:t>
            </a:r>
            <a:r>
              <a:rPr lang="es-ES" dirty="0" smtClean="0"/>
              <a:t>de empresas ecuatorianas.</a:t>
            </a:r>
          </a:p>
          <a:p>
            <a:endParaRPr lang="es-ES" sz="900" dirty="0" smtClean="0"/>
          </a:p>
          <a:p>
            <a:r>
              <a:rPr lang="es-ES" dirty="0" smtClean="0"/>
              <a:t> La aplicación de una encuesta a ciertas empresas a nivel nacional.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/>
          </a:bodyPr>
          <a:lstStyle/>
          <a:p>
            <a:pPr algn="ctr"/>
            <a:r>
              <a:rPr lang="es-ES_tradnl" sz="2700" dirty="0" smtClean="0"/>
              <a:t>BENEFICIOS OBTENIDOS POR LOS CASOS ECUATORIANOS ESTUDIADOS</a:t>
            </a:r>
            <a:endParaRPr lang="es-EC" sz="27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7286676" cy="4976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2400" dirty="0" smtClean="0"/>
              <a:t>CASOS DE EMPRESAS ECUATORIANAS QUE REDUJERON COSTOS POR LA APLICACIÓN DE ESTRATEGIAS LOGÍSTICAS</a:t>
            </a:r>
            <a:endParaRPr lang="es-EC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000924" cy="506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s-ES" sz="2400" dirty="0" smtClean="0"/>
              <a:t>CASOS DE EMPRESAS ECUATORIANAS QUE INCREMENTARON EL NIVEL DE SERVICIO POR LA APLICACIÓN DE ESTRATEGIAS LOGÍSTICAS</a:t>
            </a:r>
            <a:endParaRPr lang="es-EC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736236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s-ES_tradnl" sz="2400" dirty="0" smtClean="0"/>
              <a:t>CASOS DE EMPRESAS ECUATORIANAS QUE INCREMENTARON SUS VENTAS POR LA APLICACIÓN DE ESTRATEGIAS LOGÍSTICAS</a:t>
            </a:r>
            <a:endParaRPr lang="es-EC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7286676" cy="487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143108" y="1785926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es-EC" sz="5400" dirty="0" smtClean="0"/>
              <a:t>Elaboración de la Encuesta</a:t>
            </a:r>
            <a:endParaRPr lang="es-EC" sz="54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929066"/>
            <a:ext cx="1785950" cy="17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La encuesta se</a:t>
            </a:r>
            <a:r>
              <a:rPr lang="es-EC" sz="2800" dirty="0" smtClean="0"/>
              <a:t> </a:t>
            </a:r>
            <a:r>
              <a:rPr lang="es-EC" sz="3200" dirty="0" smtClean="0"/>
              <a:t>divide</a:t>
            </a:r>
            <a:r>
              <a:rPr lang="es-EC" sz="2800" dirty="0" smtClean="0"/>
              <a:t> </a:t>
            </a:r>
            <a:r>
              <a:rPr lang="es-EC" sz="3200" dirty="0" smtClean="0"/>
              <a:t>en 7 partes: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214422"/>
            <a:ext cx="7467600" cy="4873752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ES_tradnl" dirty="0" smtClean="0"/>
              <a:t>Perfil de la Empresa</a:t>
            </a:r>
            <a:endParaRPr lang="es-EC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ES_tradnl" dirty="0" smtClean="0"/>
              <a:t>Servicio al Cliente</a:t>
            </a:r>
            <a:endParaRPr lang="es-EC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ES_tradnl" dirty="0" smtClean="0"/>
              <a:t>Administración de Inventarios</a:t>
            </a:r>
            <a:endParaRPr lang="es-EC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ES_tradnl" dirty="0" smtClean="0"/>
              <a:t>Almacenamiento</a:t>
            </a:r>
            <a:endParaRPr lang="es-EC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ES_tradnl" dirty="0" smtClean="0"/>
              <a:t>Gestión de Abastecimiento/ Compras</a:t>
            </a:r>
            <a:endParaRPr lang="es-EC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ES_tradnl" dirty="0" smtClean="0"/>
              <a:t>Transporte y Distribución</a:t>
            </a:r>
            <a:endParaRPr lang="es-EC" dirty="0" smtClean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r>
              <a:rPr lang="es-ES_tradnl" dirty="0" smtClean="0"/>
              <a:t>Datos Personales</a:t>
            </a:r>
            <a:endParaRPr lang="es-EC" dirty="0" smtClean="0"/>
          </a:p>
          <a:p>
            <a:endParaRPr lang="es-EC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142984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es-EC" sz="3600" dirty="0" smtClean="0"/>
              <a:t>Datos Adicionales</a:t>
            </a:r>
            <a:endParaRPr lang="es-EC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5330968"/>
          </a:xfrm>
        </p:spPr>
        <p:txBody>
          <a:bodyPr>
            <a:normAutofit/>
          </a:bodyPr>
          <a:lstStyle/>
          <a:p>
            <a:r>
              <a:rPr lang="es-EC" dirty="0" smtClean="0"/>
              <a:t>No se aplicó </a:t>
            </a:r>
            <a:r>
              <a:rPr lang="es-ES_tradnl" dirty="0" smtClean="0"/>
              <a:t>ningún tipo de fórmula o estudio riguroso para determinar el tamaño de muestra.</a:t>
            </a:r>
          </a:p>
          <a:p>
            <a:pPr>
              <a:buNone/>
            </a:pPr>
            <a:endParaRPr lang="es-ES_tradnl" sz="800" dirty="0" smtClean="0"/>
          </a:p>
          <a:p>
            <a:r>
              <a:rPr lang="es-ES_tradnl" i="1" dirty="0" smtClean="0"/>
              <a:t>Técnica de muestreo</a:t>
            </a:r>
            <a:r>
              <a:rPr lang="es-ES_tradnl" dirty="0" smtClean="0"/>
              <a:t>: muestreo no probabilístico por conveniencia.</a:t>
            </a:r>
          </a:p>
          <a:p>
            <a:pPr>
              <a:buNone/>
            </a:pPr>
            <a:endParaRPr lang="es-ES_tradnl" sz="800" dirty="0" smtClean="0"/>
          </a:p>
          <a:p>
            <a:r>
              <a:rPr lang="es-ES_tradnl" i="1" dirty="0" smtClean="0"/>
              <a:t>Marco muestral</a:t>
            </a:r>
            <a:r>
              <a:rPr lang="es-ES_tradnl" dirty="0" smtClean="0"/>
              <a:t>: 500 Mayores Empresas del Ecuador publicadas en la Revista Vistazo, edición octubre de 2007. </a:t>
            </a:r>
          </a:p>
          <a:p>
            <a:pPr>
              <a:buNone/>
            </a:pPr>
            <a:endParaRPr lang="es-ES_tradnl" sz="800" dirty="0" smtClean="0"/>
          </a:p>
          <a:p>
            <a:r>
              <a:rPr lang="es-ES_tradnl" i="1" dirty="0" smtClean="0"/>
              <a:t>Medios de distribución</a:t>
            </a:r>
            <a:r>
              <a:rPr lang="es-ES_tradnl" dirty="0" smtClean="0"/>
              <a:t>: Vía e-mail y personal</a:t>
            </a:r>
            <a:endParaRPr lang="es-ES_tradnl" sz="16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s-ES_tradnl" sz="800" dirty="0" smtClean="0"/>
          </a:p>
          <a:p>
            <a:r>
              <a:rPr lang="es-ES_tradnl" i="1" dirty="0" smtClean="0"/>
              <a:t>Tasa de Respuesta</a:t>
            </a:r>
            <a:r>
              <a:rPr lang="es-ES_tradnl" dirty="0" smtClean="0"/>
              <a:t>: 36%</a:t>
            </a:r>
            <a:endParaRPr lang="es-EC" dirty="0"/>
          </a:p>
        </p:txBody>
      </p:sp>
      <p:pic>
        <p:nvPicPr>
          <p:cNvPr id="52226" name="Picture 2" descr="http://www.consulta.com.mx/mail/Image/encuesta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922291"/>
            <a:ext cx="2000232" cy="1935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285984" y="2143116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es-EC" sz="5400" dirty="0" smtClean="0"/>
              <a:t>Tabulación de Datos Obtenidos</a:t>
            </a:r>
            <a:endParaRPr lang="es-EC" sz="54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14338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214818"/>
            <a:ext cx="1473419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Volumen de Ventas Anual (en $USD)</a:t>
            </a: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19862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28596" y="34290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Número de Empleados</a:t>
            </a:r>
            <a:r>
              <a:rPr kumimoji="0" lang="es-EC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C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C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761005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es-ES_tradnl" dirty="0" smtClean="0"/>
              <a:t>Tipo de Empresa</a:t>
            </a:r>
            <a:endParaRPr lang="es-EC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214422"/>
            <a:ext cx="7143800" cy="19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28596" y="3214686"/>
            <a:ext cx="7467600" cy="79690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¿Es</a:t>
            </a:r>
            <a:r>
              <a:rPr kumimoji="0" lang="es-ES_tradnl" sz="3000" b="0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una Empresa Familiar?</a:t>
            </a:r>
            <a:endParaRPr kumimoji="0" lang="es-EC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6357982" cy="212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4800" dirty="0" smtClean="0"/>
              <a:t>Metodología</a:t>
            </a:r>
            <a:endParaRPr lang="es-EC" sz="48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857225" y="1428738"/>
          <a:ext cx="7072363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r>
              <a:rPr lang="es-ES_tradnl" dirty="0" smtClean="0"/>
              <a:t>Grado de Importancia de la Logística</a:t>
            </a:r>
            <a:endParaRPr lang="es-EC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4714908" cy="495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939784"/>
          </a:xfrm>
        </p:spPr>
        <p:txBody>
          <a:bodyPr>
            <a:noAutofit/>
          </a:bodyPr>
          <a:lstStyle/>
          <a:p>
            <a:r>
              <a:rPr lang="es-EC" sz="2800" dirty="0" smtClean="0"/>
              <a:t>Estrategias, técnicas o herramientas utilizadas en el área de Servicio al Cliente</a:t>
            </a:r>
            <a:endParaRPr lang="es-EC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62943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3" y="1928802"/>
            <a:ext cx="510067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Beneficios obtenidos por la aplicación de estrategias de Servicio al Cliente</a:t>
            </a:r>
            <a:endParaRPr lang="es-EC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7500990" cy="258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00504"/>
            <a:ext cx="567300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67600" cy="796908"/>
          </a:xfrm>
        </p:spPr>
        <p:txBody>
          <a:bodyPr/>
          <a:lstStyle/>
          <a:p>
            <a:r>
              <a:rPr lang="es-EC" dirty="0" smtClean="0"/>
              <a:t>Indicadores de Servicio al Cliente</a:t>
            </a:r>
            <a:endParaRPr lang="es-EC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8764893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725470"/>
          </a:xfrm>
        </p:spPr>
        <p:txBody>
          <a:bodyPr/>
          <a:lstStyle/>
          <a:p>
            <a:r>
              <a:rPr lang="es-EC" dirty="0" smtClean="0"/>
              <a:t>Políticas de Inventario</a:t>
            </a:r>
            <a:endParaRPr lang="es-EC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736837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s-EC" sz="3200" dirty="0" smtClean="0"/>
              <a:t>Estrategias, técnicas o herramientas utilizadas en el área de Administración de Inventarios</a:t>
            </a:r>
            <a:endParaRPr lang="es-EC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8786842" cy="372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txBody>
          <a:bodyPr>
            <a:normAutofit fontScale="90000"/>
          </a:bodyPr>
          <a:lstStyle/>
          <a:p>
            <a:r>
              <a:rPr lang="es-ES_tradnl" dirty="0" smtClean="0"/>
              <a:t>Beneficios obtenidos por la aplicación de estrategias de Administración de Inventarios</a:t>
            </a:r>
            <a:endParaRPr lang="es-EC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04188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Gráfico 8"/>
          <p:cNvPicPr>
            <a:picLocks noChangeArrowheads="1"/>
          </p:cNvPicPr>
          <p:nvPr/>
        </p:nvPicPr>
        <p:blipFill>
          <a:blip r:embed="rId3"/>
          <a:srcRect b="-56"/>
          <a:stretch>
            <a:fillRect/>
          </a:stretch>
        </p:blipFill>
        <p:spPr bwMode="auto">
          <a:xfrm>
            <a:off x="1500166" y="4143380"/>
            <a:ext cx="507209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7467600" cy="1143000"/>
          </a:xfrm>
        </p:spPr>
        <p:txBody>
          <a:bodyPr/>
          <a:lstStyle/>
          <a:p>
            <a:r>
              <a:rPr lang="es-EC" dirty="0" smtClean="0"/>
              <a:t>Indicadores de Administración de Inventarios</a:t>
            </a:r>
            <a:endParaRPr lang="es-EC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8358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es-EC" dirty="0" smtClean="0"/>
              <a:t>Tipo de ubicación utilizada en bodegas</a:t>
            </a:r>
            <a:endParaRPr lang="es-EC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54292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71472" y="3214686"/>
            <a:ext cx="7467600" cy="64294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Equipos utilizados para almacenaje</a:t>
            </a:r>
            <a:endParaRPr kumimoji="0" lang="es-EC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857628"/>
            <a:ext cx="62151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es-EC" dirty="0" smtClean="0"/>
              <a:t>Tipo de almacenamiento utilizado</a:t>
            </a:r>
            <a:endParaRPr lang="es-EC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50646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000108"/>
            <a:ext cx="665306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642910" y="500042"/>
            <a:ext cx="7543800" cy="441306"/>
          </a:xfrm>
        </p:spPr>
        <p:txBody>
          <a:bodyPr>
            <a:noAutofit/>
          </a:bodyPr>
          <a:lstStyle/>
          <a:p>
            <a:pPr algn="ctr"/>
            <a:r>
              <a:rPr lang="es-EC" sz="2400" dirty="0" smtClean="0"/>
              <a:t>Estrategias, Técnicas y Herramientas Logísticas según diferentes áreas de la empresa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900" dirty="0" smtClean="0"/>
              <a:t>Estrategias, técnicas o herramientas utilizadas en el área de Almacenamiento</a:t>
            </a:r>
            <a:endParaRPr lang="es-EC" sz="29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7929618" cy="427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Beneficios obtenidos por la aplicación de estrategias de Almacenamiento</a:t>
            </a:r>
            <a:endParaRPr lang="es-EC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286544" cy="276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Gráfico 14"/>
          <p:cNvPicPr>
            <a:picLocks noChangeArrowheads="1"/>
          </p:cNvPicPr>
          <p:nvPr/>
        </p:nvPicPr>
        <p:blipFill>
          <a:blip r:embed="rId3"/>
          <a:srcRect b="-47"/>
          <a:stretch>
            <a:fillRect/>
          </a:stretch>
        </p:blipFill>
        <p:spPr bwMode="auto">
          <a:xfrm>
            <a:off x="1785918" y="4071942"/>
            <a:ext cx="478634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es-EC" dirty="0" smtClean="0"/>
              <a:t>Indicadores de Almacenamiento</a:t>
            </a:r>
            <a:endParaRPr lang="es-EC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867415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Estrategias, técnicas o herramientas utilizadas en el área de Abastecimiento</a:t>
            </a:r>
            <a:endParaRPr lang="es-EC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770132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/>
          <a:lstStyle/>
          <a:p>
            <a:r>
              <a:rPr lang="es-ES_tradnl" dirty="0" smtClean="0"/>
              <a:t>Beneficios obtenidos por la aplicación de estrategias de Abastecimiento</a:t>
            </a:r>
            <a:endParaRPr lang="es-EC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5552681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Gráfico 1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4286256"/>
            <a:ext cx="435771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r>
              <a:rPr lang="es-EC" dirty="0" smtClean="0"/>
              <a:t>Indicadores de Abastecimiento</a:t>
            </a:r>
            <a:endParaRPr lang="es-EC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3"/>
            <a:ext cx="8576762" cy="396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Autofit/>
          </a:bodyPr>
          <a:lstStyle/>
          <a:p>
            <a:r>
              <a:rPr lang="es-EC" sz="2900" dirty="0" smtClean="0"/>
              <a:t>Estrategias, técnicas o herramientas utilizadas en el área de Transporte y Distribución</a:t>
            </a:r>
            <a:endParaRPr lang="es-EC" sz="29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772626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Beneficios obtenidos por la aplicación de estrategias de Transporte y Distribución</a:t>
            </a:r>
            <a:endParaRPr lang="es-EC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653382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Gráfico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214818"/>
            <a:ext cx="485778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es-EC" dirty="0" smtClean="0"/>
              <a:t>Indicadores de Transporte y Distribución</a:t>
            </a:r>
            <a:endParaRPr lang="es-EC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142984"/>
            <a:ext cx="767748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214546" y="2214554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es-EC" sz="4400" dirty="0" smtClean="0"/>
              <a:t>Similitudes y Diferencias entre los 3 estudios realizados</a:t>
            </a:r>
            <a:endParaRPr lang="es-EC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214546" y="2000240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es-EC" sz="4800" dirty="0" smtClean="0"/>
              <a:t>Datos Estadísticos de La Logística a nivel Mundial</a:t>
            </a:r>
            <a:endParaRPr lang="es-EC" sz="48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86256"/>
            <a:ext cx="1928826" cy="16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143380"/>
            <a:ext cx="1785950" cy="173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358114" cy="6434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214546" y="2071678"/>
            <a:ext cx="6572296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es-EC" sz="6600" dirty="0" smtClean="0"/>
              <a:t>Conclusiones y Recomendaciones</a:t>
            </a:r>
            <a:endParaRPr lang="es-EC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5500726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s-ES" sz="2600" dirty="0" smtClean="0"/>
              <a:t>Con los resultados de la encuesta y de la investigación, se puede inferir que en el Ecuador existe un déficit en el ámbito tecnológico; las empresas ecuatorianas no invierten en esta área y un motivo de esto puede ser que la inversión no se recupera fácilmente. </a:t>
            </a:r>
            <a:endParaRPr lang="es-EC" sz="2600" dirty="0" smtClean="0"/>
          </a:p>
          <a:p>
            <a:pPr algn="just">
              <a:buNone/>
            </a:pPr>
            <a:endParaRPr lang="es-EC" sz="1000" dirty="0" smtClean="0"/>
          </a:p>
          <a:p>
            <a:pPr lvl="0" algn="just"/>
            <a:r>
              <a:rPr lang="es-ES_tradnl" sz="2600" dirty="0" smtClean="0"/>
              <a:t>Se encontraron algunas falencias en el área de administración de inventarios y almacenamiento. Tan sólo el 67% de las empresas encuestadas afirma  mantener stock de seguridad y, sólo el 47% señala la aplicación de auditorias. </a:t>
            </a:r>
          </a:p>
          <a:p>
            <a:pPr lvl="0" algn="just">
              <a:buNone/>
            </a:pPr>
            <a:endParaRPr lang="es-EC" sz="1000" dirty="0" smtClean="0"/>
          </a:p>
          <a:p>
            <a:pPr lvl="0" algn="just"/>
            <a:r>
              <a:rPr lang="es-ES_tradnl" sz="2600" dirty="0" smtClean="0"/>
              <a:t>En las encuestas no existe concordancia entre los indicadores utilizados y los beneficios obtenidos a partir de la aplicación de estrategias, técnicas y herramientas </a:t>
            </a:r>
            <a:r>
              <a:rPr lang="es-ES_tradnl" sz="2600" dirty="0" smtClean="0"/>
              <a:t>logísticas.</a:t>
            </a:r>
            <a:endParaRPr lang="es-EC" sz="2600" dirty="0" smtClean="0"/>
          </a:p>
          <a:p>
            <a:pPr algn="just"/>
            <a:endParaRPr lang="es-EC" sz="1000" dirty="0" smtClean="0"/>
          </a:p>
          <a:p>
            <a:pPr lvl="0" algn="just"/>
            <a:r>
              <a:rPr lang="es-ES" sz="2600" dirty="0" smtClean="0"/>
              <a:t>Algunas empresas ecuatorianas se muestran reacias a invertir en mecanismos de mejora; en gran parte de las tesis de grado consultadas, las mejoras quedan solamente planteadas, el tesista afirma no haber podido ponerlas en práctica debido a la falta de destinación de fondos. </a:t>
            </a:r>
            <a:endParaRPr lang="es-EC" sz="2600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686700" cy="5643602"/>
          </a:xfrm>
        </p:spPr>
        <p:txBody>
          <a:bodyPr>
            <a:normAutofit fontScale="55000" lnSpcReduction="20000"/>
          </a:bodyPr>
          <a:lstStyle/>
          <a:p>
            <a:pPr lvl="0" algn="just"/>
            <a:r>
              <a:rPr lang="es-ES" sz="3800" dirty="0" smtClean="0"/>
              <a:t>Para mejorar las conclusiones sobre la logística en el Ecuador, se recomienda la realización de un análisis estadístico más profundo.  </a:t>
            </a:r>
            <a:endParaRPr lang="es-EC" sz="3800" dirty="0" smtClean="0"/>
          </a:p>
          <a:p>
            <a:pPr algn="just">
              <a:buNone/>
            </a:pPr>
            <a:endParaRPr lang="es-EC" sz="1600" dirty="0" smtClean="0"/>
          </a:p>
          <a:p>
            <a:pPr lvl="0" algn="just"/>
            <a:r>
              <a:rPr lang="es-ES" sz="3800" dirty="0" smtClean="0"/>
              <a:t>Se recomienda realizar Grupos de Enfoque, que ayuden a determinar el grado de confiabilidad de las respuestas en las encuestas realizadas.</a:t>
            </a:r>
            <a:endParaRPr lang="es-EC" sz="3800" dirty="0" smtClean="0"/>
          </a:p>
          <a:p>
            <a:pPr algn="just">
              <a:buNone/>
            </a:pPr>
            <a:endParaRPr lang="es-EC" sz="1400" dirty="0" smtClean="0"/>
          </a:p>
          <a:p>
            <a:pPr lvl="0" algn="just"/>
            <a:r>
              <a:rPr lang="es-ES" sz="3800" dirty="0" smtClean="0"/>
              <a:t>Realizar Tesis de Grado que analicen con mayor profundidad cada una de las 5 áreas definidas en este estudio, tanto en forma general y como por tipo de industria. </a:t>
            </a:r>
            <a:endParaRPr lang="es-EC" sz="3800" dirty="0" smtClean="0"/>
          </a:p>
          <a:p>
            <a:pPr algn="just">
              <a:buNone/>
            </a:pPr>
            <a:endParaRPr lang="es-EC" sz="1400" dirty="0" smtClean="0"/>
          </a:p>
          <a:p>
            <a:pPr lvl="0" algn="just"/>
            <a:r>
              <a:rPr lang="es-ES" sz="3800" dirty="0" smtClean="0"/>
              <a:t>Las empresas ecuatorianas </a:t>
            </a:r>
            <a:r>
              <a:rPr lang="es-ES_tradnl" sz="3800" dirty="0" smtClean="0"/>
              <a:t>deben poner énfasis en mejorar el sector de administración de inventarios y almacenamiento, debido a que actualmente el Ecuador funciona como bodega y </a:t>
            </a:r>
            <a:r>
              <a:rPr lang="es-ES_tradnl" sz="3800" dirty="0" err="1" smtClean="0"/>
              <a:t>cross-docking</a:t>
            </a:r>
            <a:r>
              <a:rPr lang="es-ES_tradnl" sz="3800" dirty="0" smtClean="0"/>
              <a:t> de varios países latinoamericanos.</a:t>
            </a:r>
            <a:endParaRPr lang="es-EC" sz="3800" dirty="0" smtClean="0"/>
          </a:p>
          <a:p>
            <a:pPr algn="just">
              <a:buNone/>
            </a:pPr>
            <a:endParaRPr lang="es-EC" sz="1400" dirty="0" smtClean="0"/>
          </a:p>
          <a:p>
            <a:pPr lvl="0" algn="just"/>
            <a:r>
              <a:rPr lang="es-ES_tradnl" sz="3800" dirty="0" smtClean="0"/>
              <a:t>Las empresas ecuatorianas deben invertir en tecnología, estrategias y herramientas logísticas para mejorar el nivel de servicio ofrecido y reducir sus costos. </a:t>
            </a:r>
            <a:endParaRPr lang="es-EC" sz="3800" dirty="0" smtClean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285984" y="2285992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es-EC" sz="11500" dirty="0" smtClean="0"/>
              <a:t>Gracias</a:t>
            </a:r>
            <a:endParaRPr lang="es-EC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7543800" cy="441306"/>
          </a:xfrm>
        </p:spPr>
        <p:txBody>
          <a:bodyPr>
            <a:noAutofit/>
          </a:bodyPr>
          <a:lstStyle/>
          <a:p>
            <a:pPr algn="ctr"/>
            <a:r>
              <a:rPr lang="es-EC" sz="3200" dirty="0" smtClean="0"/>
              <a:t>Outsourcing en EEUU</a:t>
            </a:r>
            <a:endParaRPr lang="es-EC" sz="32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>
          <a:xfrm>
            <a:off x="428596" y="1000108"/>
            <a:ext cx="3657600" cy="1656608"/>
          </a:xfrm>
        </p:spPr>
        <p:txBody>
          <a:bodyPr/>
          <a:lstStyle/>
          <a:p>
            <a:pPr algn="ctr"/>
            <a:r>
              <a:rPr lang="es-ES_tradnl" cap="all" dirty="0" smtClean="0"/>
              <a:t>Actividades Corporativas que acarrean Niveles Significantes de OUTSOURCING</a:t>
            </a:r>
            <a:endParaRPr lang="es-EC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857752" y="1000108"/>
            <a:ext cx="3657600" cy="1656608"/>
          </a:xfrm>
        </p:spPr>
        <p:txBody>
          <a:bodyPr/>
          <a:lstStyle/>
          <a:p>
            <a:pPr algn="ctr"/>
            <a:r>
              <a:rPr lang="es-ES_tradnl" dirty="0" smtClean="0"/>
              <a:t>PORCIÓN DE GASTOS LOGÍSTICOS DE LAS EMPRESAS DESTINADOS AL OUTSOURCING</a:t>
            </a:r>
            <a:endParaRPr lang="es-EC" dirty="0"/>
          </a:p>
        </p:txBody>
      </p:sp>
      <p:pic>
        <p:nvPicPr>
          <p:cNvPr id="1026" name="Chart 2"/>
          <p:cNvPicPr>
            <a:picLocks noChangeArrowheads="1"/>
          </p:cNvPicPr>
          <p:nvPr/>
        </p:nvPicPr>
        <p:blipFill>
          <a:blip r:embed="rId3"/>
          <a:srcRect b="-21"/>
          <a:stretch>
            <a:fillRect/>
          </a:stretch>
        </p:blipFill>
        <p:spPr bwMode="auto">
          <a:xfrm>
            <a:off x="0" y="2786058"/>
            <a:ext cx="42862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500562" y="2786058"/>
          <a:ext cx="4643440" cy="3286148"/>
        </p:xfrm>
        <a:graphic>
          <a:graphicData uri="http://schemas.openxmlformats.org/presentationml/2006/ole">
            <p:oleObj spid="_x0000_s1027" name="Chart" r:id="rId4" imgW="4762500" imgH="2886075" progId="Excel.Sheet.8">
              <p:embed/>
            </p:oleObj>
          </a:graphicData>
        </a:graphic>
      </p:graphicFrame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7072331" y="3929066"/>
            <a:ext cx="1219200" cy="1485900"/>
          </a:xfrm>
          <a:prstGeom prst="line">
            <a:avLst/>
          </a:prstGeom>
          <a:noFill/>
          <a:ln w="15875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715274" y="4714884"/>
            <a:ext cx="60801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400" b="0" i="0" u="none" strike="noStrike" cap="none" normalizeH="0" baseline="0" smtClean="0">
                <a:ln>
                  <a:noFill/>
                </a:ln>
                <a:solidFill>
                  <a:srgbClr val="993366"/>
                </a:solidFill>
                <a:effectLst/>
                <a:latin typeface="Calibri" pitchFamily="34" charset="0"/>
                <a:cs typeface="Arial" pitchFamily="34" charset="0"/>
              </a:rPr>
              <a:t>111%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500035" y="42860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cap="all" dirty="0" smtClean="0"/>
              <a:t>Porcentaje de Compañías que tercerizan Servicios Logísticos en el mundo</a:t>
            </a:r>
            <a:endParaRPr lang="es-EC" dirty="0"/>
          </a:p>
        </p:txBody>
      </p:sp>
      <p:pic>
        <p:nvPicPr>
          <p:cNvPr id="19458" name="Chart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643052"/>
            <a:ext cx="750099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0" y="274638"/>
            <a:ext cx="4429156" cy="1143000"/>
          </a:xfrm>
        </p:spPr>
        <p:txBody>
          <a:bodyPr>
            <a:normAutofit/>
          </a:bodyPr>
          <a:lstStyle/>
          <a:p>
            <a:pPr algn="ctr"/>
            <a:r>
              <a:rPr lang="es-EC" dirty="0" smtClean="0"/>
              <a:t>Nivel de Preparación Tecnológica</a:t>
            </a:r>
            <a:endParaRPr lang="es-EC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1" y="447677"/>
          <a:ext cx="4286251" cy="6410325"/>
        </p:xfrm>
        <a:graphic>
          <a:graphicData uri="http://schemas.openxmlformats.org/presentationml/2006/ole">
            <p:oleObj spid="_x0000_s20481" name="Imagen de mapa de bits" r:id="rId3" imgW="4285714" imgH="6409524" progId="PBrush">
              <p:embed/>
            </p:oleObj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357687" y="1571612"/>
          <a:ext cx="4429156" cy="3952794"/>
        </p:xfrm>
        <a:graphic>
          <a:graphicData uri="http://schemas.openxmlformats.org/presentationml/2006/ole">
            <p:oleObj spid="_x0000_s20483" name="Imagen de mapa de bits" r:id="rId4" imgW="3895238" imgH="347619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5" y="285728"/>
            <a:ext cx="7543800" cy="512744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E-Commerce</a:t>
            </a:r>
            <a:endParaRPr lang="es-EC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"/>
          </p:nvPr>
        </p:nvSpPr>
        <p:spPr>
          <a:xfrm>
            <a:off x="285720" y="928672"/>
            <a:ext cx="3657600" cy="1357322"/>
          </a:xfrm>
        </p:spPr>
        <p:txBody>
          <a:bodyPr/>
          <a:lstStyle/>
          <a:p>
            <a:pPr algn="ctr"/>
            <a:r>
              <a:rPr lang="es-ES" dirty="0" smtClean="0"/>
              <a:t>INGRESOS DEL COMERCIO ELECTRÓNICO GLOBAL EN BILLONES DE DÓLARES (AÑO 1999)</a:t>
            </a:r>
            <a:endParaRPr lang="es-EC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786315" y="928672"/>
            <a:ext cx="3657600" cy="1287776"/>
          </a:xfrm>
        </p:spPr>
        <p:txBody>
          <a:bodyPr/>
          <a:lstStyle/>
          <a:p>
            <a:pPr algn="ctr"/>
            <a:r>
              <a:rPr lang="es-ES_tradnl" sz="1800" dirty="0" smtClean="0"/>
              <a:t>:</a:t>
            </a:r>
          </a:p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INGRESOS </a:t>
            </a:r>
            <a:r>
              <a:rPr lang="es-ES" dirty="0" smtClean="0"/>
              <a:t> </a:t>
            </a:r>
            <a:r>
              <a:rPr lang="es-ES" dirty="0" smtClean="0"/>
              <a:t>A TRAVÉS DE WEBSITES LATINOS </a:t>
            </a:r>
            <a:r>
              <a:rPr lang="es-ES" dirty="0" smtClean="0"/>
              <a:t>    (</a:t>
            </a:r>
            <a:r>
              <a:rPr lang="es-ES" dirty="0" smtClean="0"/>
              <a:t>AÑO 2003)</a:t>
            </a:r>
          </a:p>
          <a:p>
            <a:pPr algn="ctr"/>
            <a:endParaRPr lang="es-EC" sz="1800" dirty="0" smtClean="0"/>
          </a:p>
          <a:p>
            <a:endParaRPr lang="es-EC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1505" name="Object 1"/>
          <p:cNvGraphicFramePr>
            <a:graphicFrameLocks noChangeAspect="1"/>
          </p:cNvGraphicFramePr>
          <p:nvPr/>
        </p:nvGraphicFramePr>
        <p:xfrm>
          <a:off x="0" y="2285992"/>
          <a:ext cx="4572000" cy="3429024"/>
        </p:xfrm>
        <a:graphic>
          <a:graphicData uri="http://schemas.openxmlformats.org/presentationml/2006/ole">
            <p:oleObj spid="_x0000_s21505" name="Chart" r:id="rId3" imgW="3810000" imgH="2324100" progId="Excel.Sheet.8">
              <p:embed/>
            </p:oleObj>
          </a:graphicData>
        </a:graphic>
      </p:graphicFrame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500563" y="2285992"/>
          <a:ext cx="4643439" cy="3429024"/>
        </p:xfrm>
        <a:graphic>
          <a:graphicData uri="http://schemas.openxmlformats.org/presentationml/2006/ole">
            <p:oleObj spid="_x0000_s21509" name="Chart" r:id="rId4" imgW="4572000" imgH="2790825" progId="Excel.Sheet.8">
              <p:embed/>
            </p:oleObj>
          </a:graphicData>
        </a:graphic>
      </p:graphicFrame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5500695" y="3071810"/>
            <a:ext cx="2438400" cy="12573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6215075" y="3286124"/>
            <a:ext cx="762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_tradnl" sz="11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4900%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595</TotalTime>
  <Words>989</Words>
  <Application>Microsoft Office PowerPoint</Application>
  <PresentationFormat>Presentación en pantalla (4:3)</PresentationFormat>
  <Paragraphs>131</Paragraphs>
  <Slides>54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57" baseType="lpstr">
      <vt:lpstr>Mirador</vt:lpstr>
      <vt:lpstr>Chart</vt:lpstr>
      <vt:lpstr>Imagen de mapa de bits</vt:lpstr>
      <vt:lpstr>LA LOGÍSTICA EN EL ECUADOR:  QUÉ SE APLICA Y QUÉ FALTA POR APLICAR</vt:lpstr>
      <vt:lpstr>Introducción</vt:lpstr>
      <vt:lpstr>Metodología</vt:lpstr>
      <vt:lpstr>Estrategias, Técnicas y Herramientas Logísticas según diferentes áreas de la empresa</vt:lpstr>
      <vt:lpstr>Datos Estadísticos de La Logística a nivel Mundial</vt:lpstr>
      <vt:lpstr>Outsourcing en EEUU</vt:lpstr>
      <vt:lpstr>Porcentaje de Compañías que tercerizan Servicios Logísticos en el mundo</vt:lpstr>
      <vt:lpstr>Nivel de Preparación Tecnológica</vt:lpstr>
      <vt:lpstr>E-Commerce</vt:lpstr>
      <vt:lpstr>RESULTADOS DEL ESTUDIO DE LA LOGÍSTICA A NIVEL INTERNACIONAL</vt:lpstr>
      <vt:lpstr>Diapositiva 11</vt:lpstr>
      <vt:lpstr>PORCENTAJE DE EMPRESAS QUE HAN IMPLEMENTADO ESTRATEGIAS LOGÍSTICAS</vt:lpstr>
      <vt:lpstr>BENEFICIOS OBTENIDOS POR LOS CASOS ESTUDIADOS</vt:lpstr>
      <vt:lpstr>CASOS DE EMPRESAS QUE REDUJERON COSTOS POR LA APLICACIÓN DE ESTRATEGIAS LOGÍSTICAS</vt:lpstr>
      <vt:lpstr> CASOS DE EMPRESAS QUE INCREMENTARON EL NIVEL DE SERVICIO POR LA APLICACIÓN DE ESTRATEGIAS LOGÍSTICAS </vt:lpstr>
      <vt:lpstr>CASOS DE EMPRESAS QUE INCREMENTARON SUS VENTAS POR LA APLICACIÓN DE ESTRATEGIAS LOGÍSTICAS</vt:lpstr>
      <vt:lpstr>RESULTADOS DEL ESTUDIO DE LA LOGÍSTICA A NIVEL NACIONAL</vt:lpstr>
      <vt:lpstr>Diapositiva 18</vt:lpstr>
      <vt:lpstr>PORCENTAJE DE EMPRESAS ECUATORIANAS QUE HAN IMPLEMENTADO ESTRATEGIAS LOGÍSTICAS</vt:lpstr>
      <vt:lpstr>BENEFICIOS OBTENIDOS POR LOS CASOS ECUATORIANOS ESTUDIADOS</vt:lpstr>
      <vt:lpstr>CASOS DE EMPRESAS ECUATORIANAS QUE REDUJERON COSTOS POR LA APLICACIÓN DE ESTRATEGIAS LOGÍSTICAS</vt:lpstr>
      <vt:lpstr>CASOS DE EMPRESAS ECUATORIANAS QUE INCREMENTARON EL NIVEL DE SERVICIO POR LA APLICACIÓN DE ESTRATEGIAS LOGÍSTICAS</vt:lpstr>
      <vt:lpstr>CASOS DE EMPRESAS ECUATORIANAS QUE INCREMENTARON SUS VENTAS POR LA APLICACIÓN DE ESTRATEGIAS LOGÍSTICAS</vt:lpstr>
      <vt:lpstr>Elaboración de la Encuesta</vt:lpstr>
      <vt:lpstr>La encuesta se divide en 7 partes:</vt:lpstr>
      <vt:lpstr>Datos Adicionales</vt:lpstr>
      <vt:lpstr>Tabulación de Datos Obtenidos</vt:lpstr>
      <vt:lpstr>Volumen de Ventas Anual (en $USD) </vt:lpstr>
      <vt:lpstr>Tipo de Empresa</vt:lpstr>
      <vt:lpstr>Grado de Importancia de la Logística</vt:lpstr>
      <vt:lpstr>Estrategias, técnicas o herramientas utilizadas en el área de Servicio al Cliente</vt:lpstr>
      <vt:lpstr>Beneficios obtenidos por la aplicación de estrategias de Servicio al Cliente</vt:lpstr>
      <vt:lpstr>Indicadores de Servicio al Cliente</vt:lpstr>
      <vt:lpstr>Políticas de Inventario</vt:lpstr>
      <vt:lpstr>Estrategias, técnicas o herramientas utilizadas en el área de Administración de Inventarios</vt:lpstr>
      <vt:lpstr>Beneficios obtenidos por la aplicación de estrategias de Administración de Inventarios</vt:lpstr>
      <vt:lpstr>Indicadores de Administración de Inventarios</vt:lpstr>
      <vt:lpstr>Tipo de ubicación utilizada en bodegas</vt:lpstr>
      <vt:lpstr>Tipo de almacenamiento utilizado</vt:lpstr>
      <vt:lpstr>Estrategias, técnicas o herramientas utilizadas en el área de Almacenamiento</vt:lpstr>
      <vt:lpstr>Beneficios obtenidos por la aplicación de estrategias de Almacenamiento</vt:lpstr>
      <vt:lpstr>Indicadores de Almacenamiento</vt:lpstr>
      <vt:lpstr>Estrategias, técnicas o herramientas utilizadas en el área de Abastecimiento</vt:lpstr>
      <vt:lpstr>Beneficios obtenidos por la aplicación de estrategias de Abastecimiento</vt:lpstr>
      <vt:lpstr>Indicadores de Abastecimiento</vt:lpstr>
      <vt:lpstr>Estrategias, técnicas o herramientas utilizadas en el área de Transporte y Distribución</vt:lpstr>
      <vt:lpstr>Beneficios obtenidos por la aplicación de estrategias de Transporte y Distribución</vt:lpstr>
      <vt:lpstr>Indicadores de Transporte y Distribución</vt:lpstr>
      <vt:lpstr>Similitudes y Diferencias entre los 3 estudios realizados</vt:lpstr>
      <vt:lpstr>Diapositiva 50</vt:lpstr>
      <vt:lpstr>Conclusiones y Recomendaciones</vt:lpstr>
      <vt:lpstr>Conclusiones</vt:lpstr>
      <vt:lpstr>Recomendaciones</vt:lpstr>
      <vt:lpstr>Gracias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83</cp:revision>
  <dcterms:created xsi:type="dcterms:W3CDTF">2008-02-13T19:45:12Z</dcterms:created>
  <dcterms:modified xsi:type="dcterms:W3CDTF">2008-02-21T22:48:15Z</dcterms:modified>
</cp:coreProperties>
</file>