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sldIdLst>
    <p:sldId id="256" r:id="rId2"/>
    <p:sldId id="293" r:id="rId3"/>
    <p:sldId id="257" r:id="rId4"/>
    <p:sldId id="259" r:id="rId5"/>
    <p:sldId id="294" r:id="rId6"/>
    <p:sldId id="261" r:id="rId7"/>
    <p:sldId id="262" r:id="rId8"/>
    <p:sldId id="264" r:id="rId9"/>
    <p:sldId id="269" r:id="rId10"/>
    <p:sldId id="270" r:id="rId11"/>
    <p:sldId id="271" r:id="rId12"/>
    <p:sldId id="272" r:id="rId13"/>
    <p:sldId id="273" r:id="rId14"/>
    <p:sldId id="274" r:id="rId15"/>
    <p:sldId id="268" r:id="rId16"/>
    <p:sldId id="275" r:id="rId17"/>
    <p:sldId id="277" r:id="rId18"/>
    <p:sldId id="278" r:id="rId19"/>
    <p:sldId id="279" r:id="rId20"/>
    <p:sldId id="281" r:id="rId21"/>
    <p:sldId id="282" r:id="rId22"/>
    <p:sldId id="283" r:id="rId23"/>
    <p:sldId id="284" r:id="rId24"/>
    <p:sldId id="286" r:id="rId25"/>
    <p:sldId id="288" r:id="rId26"/>
    <p:sldId id="289" r:id="rId27"/>
    <p:sldId id="290" r:id="rId28"/>
    <p:sldId id="291" r:id="rId29"/>
    <p:sldId id="292" r:id="rId30"/>
    <p:sldId id="295" r:id="rId31"/>
    <p:sldId id="296" r:id="rId32"/>
    <p:sldId id="297" r:id="rId33"/>
    <p:sldId id="298" r:id="rId34"/>
    <p:sldId id="302" r:id="rId35"/>
    <p:sldId id="303" r:id="rId36"/>
    <p:sldId id="306" r:id="rId37"/>
    <p:sldId id="305" r:id="rId38"/>
    <p:sldId id="307" r:id="rId39"/>
    <p:sldId id="310" r:id="rId40"/>
    <p:sldId id="308" r:id="rId41"/>
    <p:sldId id="309" r:id="rId42"/>
    <p:sldId id="311" r:id="rId43"/>
    <p:sldId id="312" r:id="rId44"/>
    <p:sldId id="316" r:id="rId45"/>
    <p:sldId id="317" r:id="rId46"/>
    <p:sldId id="318" r:id="rId47"/>
    <p:sldId id="319" r:id="rId48"/>
    <p:sldId id="332" r:id="rId49"/>
    <p:sldId id="320" r:id="rId50"/>
    <p:sldId id="322" r:id="rId51"/>
    <p:sldId id="321" r:id="rId52"/>
    <p:sldId id="323" r:id="rId53"/>
    <p:sldId id="324" r:id="rId54"/>
    <p:sldId id="325" r:id="rId55"/>
    <p:sldId id="327" r:id="rId56"/>
    <p:sldId id="330" r:id="rId57"/>
    <p:sldId id="326" r:id="rId58"/>
    <p:sldId id="328" r:id="rId59"/>
    <p:sldId id="331" r:id="rId60"/>
    <p:sldId id="334" r:id="rId61"/>
    <p:sldId id="335" r:id="rId62"/>
    <p:sldId id="355" r:id="rId63"/>
    <p:sldId id="336" r:id="rId64"/>
    <p:sldId id="337" r:id="rId65"/>
    <p:sldId id="339" r:id="rId66"/>
    <p:sldId id="340" r:id="rId67"/>
    <p:sldId id="341" r:id="rId68"/>
    <p:sldId id="342" r:id="rId69"/>
    <p:sldId id="343" r:id="rId70"/>
    <p:sldId id="345" r:id="rId71"/>
    <p:sldId id="361" r:id="rId72"/>
    <p:sldId id="346" r:id="rId73"/>
    <p:sldId id="347" r:id="rId74"/>
    <p:sldId id="348" r:id="rId75"/>
    <p:sldId id="362" r:id="rId76"/>
    <p:sldId id="352" r:id="rId77"/>
    <p:sldId id="349" r:id="rId78"/>
    <p:sldId id="353" r:id="rId79"/>
    <p:sldId id="350" r:id="rId80"/>
    <p:sldId id="358" r:id="rId81"/>
    <p:sldId id="356" r:id="rId82"/>
    <p:sldId id="359" r:id="rId83"/>
    <p:sldId id="357" r:id="rId84"/>
    <p:sldId id="360" r:id="rId85"/>
    <p:sldId id="363" r:id="rId86"/>
    <p:sldId id="366" r:id="rId87"/>
    <p:sldId id="367" r:id="rId88"/>
    <p:sldId id="368" r:id="rId89"/>
    <p:sldId id="365" r:id="rId90"/>
    <p:sldId id="364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33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734" y="-12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442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png"/><Relationship Id="rId1" Type="http://schemas.openxmlformats.org/officeDocument/2006/relationships/image" Target="../media/image50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Haga clic para modificar el estilo de subtítulo del patrón</a:t>
            </a:r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55DD466E-3113-4E05-810C-61B2D5C95EF2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147464" name="Rectangle 8"/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 animBg="1"/>
      <p:bldP spid="14746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61E87-0A13-4A56-BF8A-49484E70B88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C741B-CD51-4E80-A96E-5710434BDD2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3B07583-738D-47D0-B82C-9B3069EEDB1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7CBE3-8F4D-4E1B-B155-4607796615D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E5199-296E-40CD-A12A-432CDC37C6B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CD210-558E-4F17-B081-AC55F185955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2B96C-2D6E-48C3-94EE-F07F7324FA8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F901C-0A3D-4EE4-AEA3-259493740CF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C004F-9014-44CB-A137-490747B51F0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0ED78-CB7D-4D45-8A23-72E49CDF7DAB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64245-6C8B-4944-B9AC-83585DEF2C8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título del patrón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42AE6730-4F00-4BF4-BFAC-49151F04B084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146439" name="Rectangle 7"/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9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13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14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1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16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Documento_de_Microsoft_Office_Word_97-200317.doc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18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27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20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33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4" Type="http://schemas.openxmlformats.org/officeDocument/2006/relationships/oleObject" Target="../embeddings/oleObject38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oleObject" Target="../embeddings/oleObject40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4" Type="http://schemas.openxmlformats.org/officeDocument/2006/relationships/oleObject" Target="../embeddings/oleObject42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4" Type="http://schemas.openxmlformats.org/officeDocument/2006/relationships/oleObject" Target="../embeddings/oleObject44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27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8.v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28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9.v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29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0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30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1.v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3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2.v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3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3.v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33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4.v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3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5.v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143000"/>
          </a:xfrm>
          <a:noFill/>
          <a:ln/>
        </p:spPr>
        <p:txBody>
          <a:bodyPr anchor="ctr"/>
          <a:lstStyle/>
          <a:p>
            <a:r>
              <a:rPr lang="es-EC" sz="4000"/>
              <a:t>“</a:t>
            </a:r>
            <a:r>
              <a:rPr lang="es-ES_tradnl" sz="3600"/>
              <a:t>Viabilidad técnica y económica de la instalación de un sistema de control para el cocinado de atún en una planta enlatadora local</a:t>
            </a:r>
            <a:r>
              <a:rPr lang="es-EC" sz="4000"/>
              <a:t>”</a:t>
            </a:r>
            <a:endParaRPr lang="en-US" sz="400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7016750" cy="1752600"/>
          </a:xfrm>
          <a:noFill/>
          <a:ln/>
        </p:spPr>
        <p:txBody>
          <a:bodyPr/>
          <a:lstStyle/>
          <a:p>
            <a:r>
              <a:rPr lang="es-EC"/>
              <a:t>Por </a:t>
            </a:r>
          </a:p>
          <a:p>
            <a:r>
              <a:rPr lang="es-EC"/>
              <a:t>Abel Olivares Ampuero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90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Exportaciones de atún fresco y congelado</a:t>
            </a:r>
            <a:endParaRPr lang="es-ES_tradnl" sz="5400"/>
          </a:p>
        </p:txBody>
      </p:sp>
      <p:graphicFrame>
        <p:nvGraphicFramePr>
          <p:cNvPr id="35846" name="Object 6"/>
          <p:cNvGraphicFramePr>
            <a:graphicFrameLocks/>
          </p:cNvGraphicFramePr>
          <p:nvPr>
            <p:ph type="body" idx="1"/>
          </p:nvPr>
        </p:nvGraphicFramePr>
        <p:xfrm>
          <a:off x="762000" y="1981200"/>
          <a:ext cx="7658100" cy="4495800"/>
        </p:xfrm>
        <a:graphic>
          <a:graphicData uri="http://schemas.openxmlformats.org/presentationml/2006/ole">
            <p:oleObj spid="_x0000_s35846" name="Hoja de cálculo" r:id="rId3" imgW="3067478" imgH="164808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90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Produccion mundial de atún en lata 1000 TM</a:t>
            </a:r>
            <a:endParaRPr lang="es-ES_tradnl" sz="5400"/>
          </a:p>
        </p:txBody>
      </p:sp>
      <p:graphicFrame>
        <p:nvGraphicFramePr>
          <p:cNvPr id="36870" name="Object 6"/>
          <p:cNvGraphicFramePr>
            <a:graphicFrameLocks/>
          </p:cNvGraphicFramePr>
          <p:nvPr>
            <p:ph type="body" idx="1"/>
          </p:nvPr>
        </p:nvGraphicFramePr>
        <p:xfrm>
          <a:off x="1120775" y="1981200"/>
          <a:ext cx="6900863" cy="4114800"/>
        </p:xfrm>
        <a:graphic>
          <a:graphicData uri="http://schemas.openxmlformats.org/presentationml/2006/ole">
            <p:oleObj spid="_x0000_s36870" name="Hoja de cálculo" r:id="rId3" imgW="6887037" imgH="41058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90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Exportaciones de atún en lata </a:t>
            </a:r>
            <a:br>
              <a:rPr lang="es-ES_tradnl" sz="4000">
                <a:latin typeface="Technical" pitchFamily="66" charset="0"/>
              </a:rPr>
            </a:br>
            <a:r>
              <a:rPr lang="es-ES_tradnl" sz="4000">
                <a:latin typeface="Technical" pitchFamily="66" charset="0"/>
              </a:rPr>
              <a:t>(Millones de dolares)</a:t>
            </a:r>
            <a:endParaRPr lang="es-ES_tradnl" sz="5400"/>
          </a:p>
        </p:txBody>
      </p:sp>
      <p:graphicFrame>
        <p:nvGraphicFramePr>
          <p:cNvPr id="37895" name="Object 7"/>
          <p:cNvGraphicFramePr>
            <a:graphicFrameLocks/>
          </p:cNvGraphicFramePr>
          <p:nvPr>
            <p:ph type="body" idx="1"/>
          </p:nvPr>
        </p:nvGraphicFramePr>
        <p:xfrm>
          <a:off x="820738" y="1981200"/>
          <a:ext cx="7502525" cy="4114800"/>
        </p:xfrm>
        <a:graphic>
          <a:graphicData uri="http://schemas.openxmlformats.org/presentationml/2006/ole">
            <p:oleObj spid="_x0000_s37895" name="Hoja de cálculo" r:id="rId3" imgW="3143588" imgH="17244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90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Principales exportadores de atún en conserva (Millones de dolares)</a:t>
            </a:r>
            <a:endParaRPr lang="es-ES_tradnl" sz="5400"/>
          </a:p>
        </p:txBody>
      </p:sp>
      <p:graphicFrame>
        <p:nvGraphicFramePr>
          <p:cNvPr id="38917" name="Object 5"/>
          <p:cNvGraphicFramePr>
            <a:graphicFrameLocks/>
          </p:cNvGraphicFramePr>
          <p:nvPr>
            <p:ph type="body" idx="1"/>
          </p:nvPr>
        </p:nvGraphicFramePr>
        <p:xfrm>
          <a:off x="766763" y="1981200"/>
          <a:ext cx="7610475" cy="4114800"/>
        </p:xfrm>
        <a:graphic>
          <a:graphicData uri="http://schemas.openxmlformats.org/presentationml/2006/ole">
            <p:oleObj spid="_x0000_s38917" name="Hoja de cálculo" r:id="rId3" imgW="3048361" imgH="164808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90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Exportaciones ecuatorianas de atún (TM)</a:t>
            </a:r>
            <a:endParaRPr lang="es-ES_tradnl" sz="5400"/>
          </a:p>
        </p:txBody>
      </p:sp>
      <p:graphicFrame>
        <p:nvGraphicFramePr>
          <p:cNvPr id="39941" name="Object 5"/>
          <p:cNvGraphicFramePr>
            <a:graphicFrameLocks/>
          </p:cNvGraphicFramePr>
          <p:nvPr>
            <p:ph type="body" idx="1"/>
          </p:nvPr>
        </p:nvGraphicFramePr>
        <p:xfrm>
          <a:off x="742950" y="1981200"/>
          <a:ext cx="7658100" cy="4114800"/>
        </p:xfrm>
        <a:graphic>
          <a:graphicData uri="http://schemas.openxmlformats.org/presentationml/2006/ole">
            <p:oleObj spid="_x0000_s39941" name="Hoja de cálculo" r:id="rId3" imgW="3067478" imgH="164808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Comercio mundial del atún es estable</a:t>
            </a:r>
          </a:p>
          <a:p>
            <a:r>
              <a:rPr lang="es-ES_tradnl"/>
              <a:t>Skipjack es la especie con mayor desarrollo</a:t>
            </a:r>
          </a:p>
          <a:p>
            <a:r>
              <a:rPr lang="es-ES_tradnl"/>
              <a:t>Atún ecuatoriano gana cada vez mas espacio en los mercados internacionales</a:t>
            </a:r>
          </a:p>
          <a:p>
            <a:endParaRPr lang="es-ES_tradnl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Conclusiones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Industrializacion del atun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s-EC" sz="4300"/>
              <a:t>Captura en alta mar</a:t>
            </a:r>
            <a:endParaRPr lang="en-US" sz="43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5364163" y="2420938"/>
            <a:ext cx="2736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s-EC" sz="3600"/>
              <a:t>Barco Atunero</a:t>
            </a:r>
            <a:endParaRPr kumimoji="1" lang="en-US" sz="3600"/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381000" y="4953000"/>
            <a:ext cx="2736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s-EC" sz="3600"/>
              <a:t>Metodos de pesca</a:t>
            </a:r>
            <a:endParaRPr kumimoji="1" lang="en-US" sz="3600"/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5148263" y="2636838"/>
            <a:ext cx="433387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 rot="10800000">
            <a:off x="3419475" y="5445125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08554" name="Object 10"/>
          <p:cNvGraphicFramePr>
            <a:graphicFrameLocks noChangeAspect="1"/>
          </p:cNvGraphicFramePr>
          <p:nvPr/>
        </p:nvGraphicFramePr>
        <p:xfrm>
          <a:off x="762000" y="1981200"/>
          <a:ext cx="3276600" cy="2106613"/>
        </p:xfrm>
        <a:graphic>
          <a:graphicData uri="http://schemas.openxmlformats.org/presentationml/2006/ole">
            <p:oleObj spid="_x0000_s108554" name="Foto de Photo Editor" r:id="rId3" imgW="6066667" imgH="4544059" progId="MSPhotoEd.3">
              <p:embed/>
            </p:oleObj>
          </a:graphicData>
        </a:graphic>
      </p:graphicFrame>
      <p:graphicFrame>
        <p:nvGraphicFramePr>
          <p:cNvPr id="108556" name="Object 12"/>
          <p:cNvGraphicFramePr>
            <a:graphicFrameLocks noChangeAspect="1"/>
          </p:cNvGraphicFramePr>
          <p:nvPr/>
        </p:nvGraphicFramePr>
        <p:xfrm>
          <a:off x="4191000" y="4495800"/>
          <a:ext cx="2009775" cy="1557338"/>
        </p:xfrm>
        <a:graphic>
          <a:graphicData uri="http://schemas.openxmlformats.org/presentationml/2006/ole">
            <p:oleObj spid="_x0000_s108556" name="Foto de Photo Editor" r:id="rId4" imgW="2238687" imgH="1733333" progId="MSPhotoEd.3">
              <p:embed/>
            </p:oleObj>
          </a:graphicData>
        </a:graphic>
      </p:graphicFrame>
      <p:graphicFrame>
        <p:nvGraphicFramePr>
          <p:cNvPr id="108560" name="Object 16"/>
          <p:cNvGraphicFramePr>
            <a:graphicFrameLocks noChangeAspect="1"/>
          </p:cNvGraphicFramePr>
          <p:nvPr/>
        </p:nvGraphicFramePr>
        <p:xfrm>
          <a:off x="6553200" y="4495800"/>
          <a:ext cx="2105025" cy="1590675"/>
        </p:xfrm>
        <a:graphic>
          <a:graphicData uri="http://schemas.openxmlformats.org/presentationml/2006/ole">
            <p:oleObj spid="_x0000_s108560" name="Foto de Photo Editor" r:id="rId5" imgW="2104762" imgH="1590897" progId="MSPhotoEd.3">
              <p:embed/>
            </p:oleObj>
          </a:graphicData>
        </a:graphic>
      </p:graphicFrame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3657600" y="60960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s-EC" sz="2800"/>
              <a:t>  Red                  Palangre</a:t>
            </a:r>
            <a:endParaRPr kumimoji="1"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n-US" sz="4300"/>
              <a:t>Analisis de materia prima</a:t>
            </a:r>
          </a:p>
        </p:txBody>
      </p:sp>
      <p:graphicFrame>
        <p:nvGraphicFramePr>
          <p:cNvPr id="109581" name="Object 13"/>
          <p:cNvGraphicFramePr>
            <a:graphicFrameLocks noChangeAspect="1"/>
          </p:cNvGraphicFramePr>
          <p:nvPr/>
        </p:nvGraphicFramePr>
        <p:xfrm>
          <a:off x="1752600" y="2057400"/>
          <a:ext cx="5638800" cy="3765550"/>
        </p:xfrm>
        <a:graphic>
          <a:graphicData uri="http://schemas.openxmlformats.org/presentationml/2006/ole">
            <p:oleObj spid="_x0000_s109581" name="Foto de Photo Editor" r:id="rId3" imgW="2838846" imgH="1895238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n-US" sz="4300"/>
              <a:t>Descarga y clasificacion</a:t>
            </a:r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/>
        </p:nvGraphicFramePr>
        <p:xfrm>
          <a:off x="1828800" y="2057400"/>
          <a:ext cx="5486400" cy="3648075"/>
        </p:xfrm>
        <a:graphic>
          <a:graphicData uri="http://schemas.openxmlformats.org/presentationml/2006/ole">
            <p:oleObj spid="_x0000_s110596" name="Foto de Photo Editor" r:id="rId3" imgW="6190476" imgH="4133333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s-EC"/>
              <a:t>Objetivo general</a:t>
            </a:r>
            <a:endParaRPr lang="es-ES_tradnl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6000"/>
            <a:ext cx="81534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/>
              <a:t>Incentivar la aplicacion de la tecnologia en la industria para aumentar la productividad y competitividad.</a:t>
            </a:r>
          </a:p>
          <a:p>
            <a:endParaRPr lang="es-ES_tradnl"/>
          </a:p>
          <a:p>
            <a:endParaRPr lang="es-ES_tradn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s-EC" sz="4300"/>
              <a:t>Almacenamiento y descongelamiento</a:t>
            </a:r>
            <a:endParaRPr lang="en-US" sz="4300"/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685800" y="22860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Almacenamiento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4876800" y="4876800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s-EC" sz="3600"/>
              <a:t>Descongelamiento</a:t>
            </a:r>
            <a:endParaRPr kumimoji="1" lang="en-US" sz="3600"/>
          </a:p>
        </p:txBody>
      </p:sp>
      <p:sp>
        <p:nvSpPr>
          <p:cNvPr id="113669" name="AutoShape 5"/>
          <p:cNvSpPr>
            <a:spLocks noChangeArrowheads="1"/>
          </p:cNvSpPr>
          <p:nvPr/>
        </p:nvSpPr>
        <p:spPr bwMode="auto">
          <a:xfrm>
            <a:off x="4419600" y="51054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3670" name="AutoShape 6"/>
          <p:cNvSpPr>
            <a:spLocks noChangeArrowheads="1"/>
          </p:cNvSpPr>
          <p:nvPr/>
        </p:nvSpPr>
        <p:spPr bwMode="auto">
          <a:xfrm rot="10800000">
            <a:off x="4419600" y="25908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13677" name="Object 13"/>
          <p:cNvGraphicFramePr>
            <a:graphicFrameLocks noChangeAspect="1"/>
          </p:cNvGraphicFramePr>
          <p:nvPr/>
        </p:nvGraphicFramePr>
        <p:xfrm>
          <a:off x="533400" y="3200400"/>
          <a:ext cx="3271838" cy="4314825"/>
        </p:xfrm>
        <a:graphic>
          <a:graphicData uri="http://schemas.openxmlformats.org/presentationml/2006/ole">
            <p:oleObj spid="_x0000_s113677" name="Foto de Photo Editor" r:id="rId3" imgW="1133633" imgH="1495634" progId="MSPhotoEd.3">
              <p:embed/>
            </p:oleObj>
          </a:graphicData>
        </a:graphic>
      </p:graphicFrame>
      <p:graphicFrame>
        <p:nvGraphicFramePr>
          <p:cNvPr id="113678" name="Object 14"/>
          <p:cNvGraphicFramePr>
            <a:graphicFrameLocks noChangeAspect="1"/>
          </p:cNvGraphicFramePr>
          <p:nvPr/>
        </p:nvGraphicFramePr>
        <p:xfrm>
          <a:off x="4953000" y="609600"/>
          <a:ext cx="4191000" cy="3798888"/>
        </p:xfrm>
        <a:graphic>
          <a:graphicData uri="http://schemas.openxmlformats.org/presentationml/2006/ole">
            <p:oleObj spid="_x0000_s113678" name="Foto de Photo Editor" r:id="rId4" imgW="1714739" imgH="1495634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s-EC" sz="4300"/>
              <a:t>Desbuche y llenado de coches</a:t>
            </a:r>
            <a:endParaRPr lang="en-US" sz="4300"/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5105400" y="24384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Desbuche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381000" y="4876800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Coches con atun</a:t>
            </a:r>
          </a:p>
        </p:txBody>
      </p:sp>
      <p:sp>
        <p:nvSpPr>
          <p:cNvPr id="114693" name="AutoShape 5"/>
          <p:cNvSpPr>
            <a:spLocks noChangeArrowheads="1"/>
          </p:cNvSpPr>
          <p:nvPr/>
        </p:nvSpPr>
        <p:spPr bwMode="auto">
          <a:xfrm>
            <a:off x="4648200" y="26670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4694" name="AutoShape 6"/>
          <p:cNvSpPr>
            <a:spLocks noChangeArrowheads="1"/>
          </p:cNvSpPr>
          <p:nvPr/>
        </p:nvSpPr>
        <p:spPr bwMode="auto">
          <a:xfrm rot="10800000">
            <a:off x="4495800" y="51816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14701" name="Object 13"/>
          <p:cNvGraphicFramePr>
            <a:graphicFrameLocks noChangeAspect="1"/>
          </p:cNvGraphicFramePr>
          <p:nvPr/>
        </p:nvGraphicFramePr>
        <p:xfrm>
          <a:off x="762000" y="1524000"/>
          <a:ext cx="3505200" cy="3040063"/>
        </p:xfrm>
        <a:graphic>
          <a:graphicData uri="http://schemas.openxmlformats.org/presentationml/2006/ole">
            <p:oleObj spid="_x0000_s114701" name="Foto de Photo Editor" r:id="rId3" imgW="1724266" imgH="1495634" progId="MSPhotoEd.3">
              <p:embed/>
            </p:oleObj>
          </a:graphicData>
        </a:graphic>
      </p:graphicFrame>
      <p:graphicFrame>
        <p:nvGraphicFramePr>
          <p:cNvPr id="114705" name="Object 17"/>
          <p:cNvGraphicFramePr>
            <a:graphicFrameLocks noChangeAspect="1"/>
          </p:cNvGraphicFramePr>
          <p:nvPr/>
        </p:nvGraphicFramePr>
        <p:xfrm>
          <a:off x="5410200" y="4114800"/>
          <a:ext cx="2930525" cy="2198688"/>
        </p:xfrm>
        <a:graphic>
          <a:graphicData uri="http://schemas.openxmlformats.org/presentationml/2006/ole">
            <p:oleObj spid="_x0000_s114705" name="Foto de Photo Editor" r:id="rId4" imgW="4877481" imgH="3657143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s-EC" sz="4300"/>
              <a:t>Precocinado</a:t>
            </a:r>
            <a:endParaRPr lang="en-US" sz="4300"/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5105400" y="2209800"/>
            <a:ext cx="3352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Entrada de atún a precocinador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81000" y="4876800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Rociado con agua</a:t>
            </a:r>
          </a:p>
        </p:txBody>
      </p:sp>
      <p:sp>
        <p:nvSpPr>
          <p:cNvPr id="115717" name="AutoShape 5"/>
          <p:cNvSpPr>
            <a:spLocks noChangeArrowheads="1"/>
          </p:cNvSpPr>
          <p:nvPr/>
        </p:nvSpPr>
        <p:spPr bwMode="auto">
          <a:xfrm>
            <a:off x="4191000" y="26670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5718" name="AutoShape 6"/>
          <p:cNvSpPr>
            <a:spLocks noChangeArrowheads="1"/>
          </p:cNvSpPr>
          <p:nvPr/>
        </p:nvSpPr>
        <p:spPr bwMode="auto">
          <a:xfrm rot="10800000">
            <a:off x="4648200" y="50292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15721" name="Object 9"/>
          <p:cNvGraphicFramePr>
            <a:graphicFrameLocks noChangeAspect="1"/>
          </p:cNvGraphicFramePr>
          <p:nvPr/>
        </p:nvGraphicFramePr>
        <p:xfrm>
          <a:off x="0" y="1371600"/>
          <a:ext cx="4038600" cy="3521075"/>
        </p:xfrm>
        <a:graphic>
          <a:graphicData uri="http://schemas.openxmlformats.org/presentationml/2006/ole">
            <p:oleObj spid="_x0000_s115721" name="Foto de Photo Editor" r:id="rId3" imgW="1714739" imgH="1495634" progId="MSPhotoEd.3">
              <p:embed/>
            </p:oleObj>
          </a:graphicData>
        </a:graphic>
      </p:graphicFrame>
      <p:graphicFrame>
        <p:nvGraphicFramePr>
          <p:cNvPr id="115722" name="Object 10"/>
          <p:cNvGraphicFramePr>
            <a:graphicFrameLocks noChangeAspect="1"/>
          </p:cNvGraphicFramePr>
          <p:nvPr/>
        </p:nvGraphicFramePr>
        <p:xfrm>
          <a:off x="5181600" y="3505200"/>
          <a:ext cx="3505200" cy="3057525"/>
        </p:xfrm>
        <a:graphic>
          <a:graphicData uri="http://schemas.openxmlformats.org/presentationml/2006/ole">
            <p:oleObj spid="_x0000_s115722" name="Foto de Photo Editor" r:id="rId4" imgW="1714739" imgH="1495634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s-EC" sz="4300"/>
              <a:t>Nebulizacion</a:t>
            </a:r>
            <a:endParaRPr lang="en-US" sz="4300"/>
          </a:p>
        </p:txBody>
      </p:sp>
      <p:graphicFrame>
        <p:nvGraphicFramePr>
          <p:cNvPr id="116745" name="Object 9"/>
          <p:cNvGraphicFramePr>
            <a:graphicFrameLocks noChangeAspect="1"/>
          </p:cNvGraphicFramePr>
          <p:nvPr/>
        </p:nvGraphicFramePr>
        <p:xfrm>
          <a:off x="609600" y="1981200"/>
          <a:ext cx="8077200" cy="3798888"/>
        </p:xfrm>
        <a:graphic>
          <a:graphicData uri="http://schemas.openxmlformats.org/presentationml/2006/ole">
            <p:oleObj spid="_x0000_s116745" name="Foto de Photo Editor" r:id="rId3" imgW="2114845" imgH="1133633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s-EC" sz="4300"/>
              <a:t>Limpieza de Lomos</a:t>
            </a:r>
            <a:endParaRPr lang="en-US" sz="4300"/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4800600" y="5410200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 Lineas de limpieza</a:t>
            </a: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6200000">
            <a:off x="1720056" y="3994944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18793" name="Object 9"/>
          <p:cNvGraphicFramePr>
            <a:graphicFrameLocks noChangeAspect="1"/>
          </p:cNvGraphicFramePr>
          <p:nvPr/>
        </p:nvGraphicFramePr>
        <p:xfrm>
          <a:off x="381000" y="1905000"/>
          <a:ext cx="3581400" cy="2124075"/>
        </p:xfrm>
        <a:graphic>
          <a:graphicData uri="http://schemas.openxmlformats.org/presentationml/2006/ole">
            <p:oleObj spid="_x0000_s118793" name="Foto de Photo Editor" r:id="rId3" imgW="2114845" imgH="1133633" progId="MSPhotoEd.3">
              <p:embed/>
            </p:oleObj>
          </a:graphicData>
        </a:graphic>
      </p:graphicFrame>
      <p:graphicFrame>
        <p:nvGraphicFramePr>
          <p:cNvPr id="118794" name="Object 10"/>
          <p:cNvGraphicFramePr>
            <a:graphicFrameLocks noChangeAspect="1"/>
          </p:cNvGraphicFramePr>
          <p:nvPr/>
        </p:nvGraphicFramePr>
        <p:xfrm>
          <a:off x="609600" y="4495800"/>
          <a:ext cx="3724275" cy="1997075"/>
        </p:xfrm>
        <a:graphic>
          <a:graphicData uri="http://schemas.openxmlformats.org/presentationml/2006/ole">
            <p:oleObj spid="_x0000_s118794" name="Foto de Photo Editor" r:id="rId4" imgW="2114845" imgH="1133633" progId="MSPhotoEd.3">
              <p:embed/>
            </p:oleObj>
          </a:graphicData>
        </a:graphic>
      </p:graphicFrame>
      <p:graphicFrame>
        <p:nvGraphicFramePr>
          <p:cNvPr id="118795" name="Object 11"/>
          <p:cNvGraphicFramePr>
            <a:graphicFrameLocks noChangeAspect="1"/>
          </p:cNvGraphicFramePr>
          <p:nvPr/>
        </p:nvGraphicFramePr>
        <p:xfrm>
          <a:off x="4953000" y="2514600"/>
          <a:ext cx="3429000" cy="2586038"/>
        </p:xfrm>
        <a:graphic>
          <a:graphicData uri="http://schemas.openxmlformats.org/presentationml/2006/ole">
            <p:oleObj spid="_x0000_s118795" name="Foto de Photo Editor" r:id="rId5" imgW="3839111" imgH="2704762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n-US" sz="4300"/>
              <a:t>Llenado de latas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5257800" y="2514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Llenado de latas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381000" y="4876800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Llenadora</a:t>
            </a:r>
          </a:p>
        </p:txBody>
      </p:sp>
      <p:sp>
        <p:nvSpPr>
          <p:cNvPr id="120837" name="AutoShape 5"/>
          <p:cNvSpPr>
            <a:spLocks noChangeArrowheads="1"/>
          </p:cNvSpPr>
          <p:nvPr/>
        </p:nvSpPr>
        <p:spPr bwMode="auto">
          <a:xfrm>
            <a:off x="4419600" y="27432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20838" name="AutoShape 6"/>
          <p:cNvSpPr>
            <a:spLocks noChangeArrowheads="1"/>
          </p:cNvSpPr>
          <p:nvPr/>
        </p:nvSpPr>
        <p:spPr bwMode="auto">
          <a:xfrm rot="10800000">
            <a:off x="4648200" y="50292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20841" name="Object 9"/>
          <p:cNvGraphicFramePr>
            <a:graphicFrameLocks noChangeAspect="1"/>
          </p:cNvGraphicFramePr>
          <p:nvPr/>
        </p:nvGraphicFramePr>
        <p:xfrm>
          <a:off x="381000" y="2286000"/>
          <a:ext cx="3733800" cy="1476375"/>
        </p:xfrm>
        <a:graphic>
          <a:graphicData uri="http://schemas.openxmlformats.org/presentationml/2006/ole">
            <p:oleObj spid="_x0000_s120841" name="Foto de Photo Editor" r:id="rId3" imgW="2866667" imgH="1133633" progId="MSPhotoEd.3">
              <p:embed/>
            </p:oleObj>
          </a:graphicData>
        </a:graphic>
      </p:graphicFrame>
      <p:graphicFrame>
        <p:nvGraphicFramePr>
          <p:cNvPr id="120844" name="Object 12"/>
          <p:cNvGraphicFramePr>
            <a:graphicFrameLocks noChangeAspect="1"/>
          </p:cNvGraphicFramePr>
          <p:nvPr/>
        </p:nvGraphicFramePr>
        <p:xfrm>
          <a:off x="5486400" y="3657600"/>
          <a:ext cx="2867025" cy="2867025"/>
        </p:xfrm>
        <a:graphic>
          <a:graphicData uri="http://schemas.openxmlformats.org/presentationml/2006/ole">
            <p:oleObj spid="_x0000_s120844" name="Foto de Photo Editor" r:id="rId4" imgW="2866667" imgH="2866667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n-US" sz="4300"/>
              <a:t>Dosificacion y sellado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5257800" y="2514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Dosificacion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0" y="5257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Cerrado</a:t>
            </a:r>
          </a:p>
        </p:txBody>
      </p:sp>
      <p:sp>
        <p:nvSpPr>
          <p:cNvPr id="121861" name="AutoShape 5"/>
          <p:cNvSpPr>
            <a:spLocks noChangeArrowheads="1"/>
          </p:cNvSpPr>
          <p:nvPr/>
        </p:nvSpPr>
        <p:spPr bwMode="auto">
          <a:xfrm>
            <a:off x="4419600" y="27432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21862" name="AutoShape 6"/>
          <p:cNvSpPr>
            <a:spLocks noChangeArrowheads="1"/>
          </p:cNvSpPr>
          <p:nvPr/>
        </p:nvSpPr>
        <p:spPr bwMode="auto">
          <a:xfrm rot="10800000">
            <a:off x="3048000" y="54864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21868" name="Object 12"/>
          <p:cNvGraphicFramePr>
            <a:graphicFrameLocks noChangeAspect="1"/>
          </p:cNvGraphicFramePr>
          <p:nvPr/>
        </p:nvGraphicFramePr>
        <p:xfrm>
          <a:off x="533400" y="2133600"/>
          <a:ext cx="2914650" cy="2178050"/>
        </p:xfrm>
        <a:graphic>
          <a:graphicData uri="http://schemas.openxmlformats.org/presentationml/2006/ole">
            <p:oleObj spid="_x0000_s121868" name="Foto de Photo Editor" r:id="rId3" imgW="4858428" imgH="3629532" progId="MSPhotoEd.3">
              <p:embed/>
            </p:oleObj>
          </a:graphicData>
        </a:graphic>
      </p:graphicFrame>
      <p:graphicFrame>
        <p:nvGraphicFramePr>
          <p:cNvPr id="121870" name="Object 14"/>
          <p:cNvGraphicFramePr>
            <a:graphicFrameLocks noChangeAspect="1"/>
          </p:cNvGraphicFramePr>
          <p:nvPr/>
        </p:nvGraphicFramePr>
        <p:xfrm>
          <a:off x="3400425" y="4318000"/>
          <a:ext cx="5743575" cy="2540000"/>
        </p:xfrm>
        <a:graphic>
          <a:graphicData uri="http://schemas.openxmlformats.org/presentationml/2006/ole">
            <p:oleObj spid="_x0000_s121870" name="Foto de Photo Editor" r:id="rId4" imgW="3381847" imgH="1495634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n-US" sz="4300"/>
              <a:t>Esterilizacion en autoclave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5257800" y="2514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Esterilizacion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85800" y="5257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Autoclave</a:t>
            </a:r>
          </a:p>
        </p:txBody>
      </p:sp>
      <p:sp>
        <p:nvSpPr>
          <p:cNvPr id="122885" name="AutoShape 5"/>
          <p:cNvSpPr>
            <a:spLocks noChangeArrowheads="1"/>
          </p:cNvSpPr>
          <p:nvPr/>
        </p:nvSpPr>
        <p:spPr bwMode="auto">
          <a:xfrm>
            <a:off x="4419600" y="27432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22886" name="AutoShape 6"/>
          <p:cNvSpPr>
            <a:spLocks noChangeArrowheads="1"/>
          </p:cNvSpPr>
          <p:nvPr/>
        </p:nvSpPr>
        <p:spPr bwMode="auto">
          <a:xfrm rot="10800000">
            <a:off x="3810000" y="54864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22890" name="Object 10"/>
          <p:cNvGraphicFramePr>
            <a:graphicFrameLocks noChangeAspect="1"/>
          </p:cNvGraphicFramePr>
          <p:nvPr/>
        </p:nvGraphicFramePr>
        <p:xfrm>
          <a:off x="457200" y="2057400"/>
          <a:ext cx="3352800" cy="2908300"/>
        </p:xfrm>
        <a:graphic>
          <a:graphicData uri="http://schemas.openxmlformats.org/presentationml/2006/ole">
            <p:oleObj spid="_x0000_s122890" name="Foto de Photo Editor" r:id="rId3" imgW="1724266" imgH="1495634" progId="MSPhotoEd.3">
              <p:embed/>
            </p:oleObj>
          </a:graphicData>
        </a:graphic>
      </p:graphicFrame>
      <p:graphicFrame>
        <p:nvGraphicFramePr>
          <p:cNvPr id="122891" name="Object 11"/>
          <p:cNvGraphicFramePr>
            <a:graphicFrameLocks noChangeAspect="1"/>
          </p:cNvGraphicFramePr>
          <p:nvPr/>
        </p:nvGraphicFramePr>
        <p:xfrm>
          <a:off x="4953000" y="4044950"/>
          <a:ext cx="3429000" cy="2400300"/>
        </p:xfrm>
        <a:graphic>
          <a:graphicData uri="http://schemas.openxmlformats.org/presentationml/2006/ole">
            <p:oleObj spid="_x0000_s122891" name="Foto de Photo Editor" r:id="rId4" imgW="4809524" imgH="3209524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n-US" sz="4300"/>
              <a:t>Cuarentena y etiquetado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5257800" y="2514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Cuarentena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685800" y="4876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Etiquetado</a:t>
            </a:r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>
            <a:off x="4419600" y="27432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23910" name="AutoShape 6"/>
          <p:cNvSpPr>
            <a:spLocks noChangeArrowheads="1"/>
          </p:cNvSpPr>
          <p:nvPr/>
        </p:nvSpPr>
        <p:spPr bwMode="auto">
          <a:xfrm rot="10800000">
            <a:off x="3810000" y="51054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23915" name="Object 11"/>
          <p:cNvGraphicFramePr>
            <a:graphicFrameLocks noChangeAspect="1"/>
          </p:cNvGraphicFramePr>
          <p:nvPr/>
        </p:nvGraphicFramePr>
        <p:xfrm>
          <a:off x="457200" y="1524000"/>
          <a:ext cx="3352800" cy="3352800"/>
        </p:xfrm>
        <a:graphic>
          <a:graphicData uri="http://schemas.openxmlformats.org/presentationml/2006/ole">
            <p:oleObj spid="_x0000_s123915" name="Foto de Photo Editor" r:id="rId3" imgW="1057423" imgH="1057423" progId="MSPhotoEd.3">
              <p:embed/>
            </p:oleObj>
          </a:graphicData>
        </a:graphic>
      </p:graphicFrame>
      <p:graphicFrame>
        <p:nvGraphicFramePr>
          <p:cNvPr id="123916" name="Object 12"/>
          <p:cNvGraphicFramePr>
            <a:graphicFrameLocks noChangeAspect="1"/>
          </p:cNvGraphicFramePr>
          <p:nvPr/>
        </p:nvGraphicFramePr>
        <p:xfrm>
          <a:off x="4267200" y="3581400"/>
          <a:ext cx="4514850" cy="2955925"/>
        </p:xfrm>
        <a:graphic>
          <a:graphicData uri="http://schemas.openxmlformats.org/presentationml/2006/ole">
            <p:oleObj spid="_x0000_s123916" name="Foto de Photo Editor" r:id="rId4" imgW="3448531" imgH="2257740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en-US" sz="4300"/>
              <a:t>Encartonado y almacenamiento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5257800" y="2514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Encartonado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3429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Almacenamiento final</a:t>
            </a:r>
          </a:p>
        </p:txBody>
      </p:sp>
      <p:sp>
        <p:nvSpPr>
          <p:cNvPr id="124933" name="AutoShape 5"/>
          <p:cNvSpPr>
            <a:spLocks noChangeArrowheads="1"/>
          </p:cNvSpPr>
          <p:nvPr/>
        </p:nvSpPr>
        <p:spPr bwMode="auto">
          <a:xfrm>
            <a:off x="4419600" y="27432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24934" name="AutoShape 6"/>
          <p:cNvSpPr>
            <a:spLocks noChangeArrowheads="1"/>
          </p:cNvSpPr>
          <p:nvPr/>
        </p:nvSpPr>
        <p:spPr bwMode="auto">
          <a:xfrm rot="10800000">
            <a:off x="4114800" y="51054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24937" name="Object 9"/>
          <p:cNvGraphicFramePr>
            <a:graphicFrameLocks noChangeAspect="1"/>
          </p:cNvGraphicFramePr>
          <p:nvPr/>
        </p:nvGraphicFramePr>
        <p:xfrm>
          <a:off x="685800" y="1981200"/>
          <a:ext cx="3505200" cy="2106613"/>
        </p:xfrm>
        <a:graphic>
          <a:graphicData uri="http://schemas.openxmlformats.org/presentationml/2006/ole">
            <p:oleObj spid="_x0000_s124937" name="Foto de Photo Editor" r:id="rId3" imgW="1886213" imgH="1133633" progId="MSPhotoEd.3">
              <p:embed/>
            </p:oleObj>
          </a:graphicData>
        </a:graphic>
      </p:graphicFrame>
      <p:graphicFrame>
        <p:nvGraphicFramePr>
          <p:cNvPr id="124938" name="Object 10"/>
          <p:cNvGraphicFramePr>
            <a:graphicFrameLocks noChangeAspect="1"/>
          </p:cNvGraphicFramePr>
          <p:nvPr/>
        </p:nvGraphicFramePr>
        <p:xfrm>
          <a:off x="4800600" y="4343400"/>
          <a:ext cx="4000500" cy="2092325"/>
        </p:xfrm>
        <a:graphic>
          <a:graphicData uri="http://schemas.openxmlformats.org/presentationml/2006/ole">
            <p:oleObj spid="_x0000_s124938" name="Foto de Photo Editor" r:id="rId4" imgW="4791744" imgH="3619048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s-EC"/>
              <a:t>Objetivo Especifico</a:t>
            </a:r>
            <a:endParaRPr lang="es-ES_tradn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6000"/>
            <a:ext cx="8153400" cy="1752600"/>
          </a:xfrm>
        </p:spPr>
        <p:txBody>
          <a:bodyPr/>
          <a:lstStyle/>
          <a:p>
            <a:r>
              <a:rPr lang="es-EC"/>
              <a:t>Mejorar la rentabilidad de una planta atunera local a traves de la implementacion de un sistema automatico para el cocinado de atun que disminuya las perdidas de materia prima.</a:t>
            </a:r>
          </a:p>
          <a:p>
            <a:endParaRPr lang="es-ES_tradnl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Situacion de una enlatadora local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90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Exportaciones de atún en conserva (TM)</a:t>
            </a:r>
            <a:endParaRPr lang="es-ES_tradnl" sz="5400"/>
          </a:p>
        </p:txBody>
      </p:sp>
      <p:graphicFrame>
        <p:nvGraphicFramePr>
          <p:cNvPr id="129031" name="Object 7"/>
          <p:cNvGraphicFramePr>
            <a:graphicFrameLocks noChangeAspect="1"/>
          </p:cNvGraphicFramePr>
          <p:nvPr>
            <p:ph type="body" idx="1"/>
          </p:nvPr>
        </p:nvGraphicFramePr>
        <p:xfrm>
          <a:off x="457200" y="1981200"/>
          <a:ext cx="7773988" cy="4295775"/>
        </p:xfrm>
        <a:graphic>
          <a:graphicData uri="http://schemas.openxmlformats.org/presentationml/2006/ole">
            <p:oleObj spid="_x0000_s129031" name="Hoja de cálculo" r:id="rId3" imgW="5324802" imgH="294372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90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Exportaciones de lomos de atun precocidos (TM)</a:t>
            </a:r>
            <a:endParaRPr lang="es-ES_tradnl" sz="5400"/>
          </a:p>
        </p:txBody>
      </p:sp>
      <p:graphicFrame>
        <p:nvGraphicFramePr>
          <p:cNvPr id="130052" name="Object 4"/>
          <p:cNvGraphicFramePr>
            <a:graphicFrameLocks noChangeAspect="1"/>
          </p:cNvGraphicFramePr>
          <p:nvPr>
            <p:ph type="body" idx="1"/>
          </p:nvPr>
        </p:nvGraphicFramePr>
        <p:xfrm>
          <a:off x="685800" y="2146300"/>
          <a:ext cx="7772400" cy="3783013"/>
        </p:xfrm>
        <a:graphic>
          <a:graphicData uri="http://schemas.openxmlformats.org/presentationml/2006/ole">
            <p:oleObj spid="_x0000_s130052" name="Hoja de cálculo" r:id="rId3" imgW="4696084" imgH="228636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Exportaciones totales de atún (TM)</a:t>
            </a:r>
            <a:endParaRPr lang="es-ES_tradnl" sz="5400"/>
          </a:p>
        </p:txBody>
      </p:sp>
      <p:graphicFrame>
        <p:nvGraphicFramePr>
          <p:cNvPr id="131081" name="Object 9"/>
          <p:cNvGraphicFramePr>
            <a:graphicFrameLocks noChangeAspect="1"/>
          </p:cNvGraphicFramePr>
          <p:nvPr/>
        </p:nvGraphicFramePr>
        <p:xfrm>
          <a:off x="685800" y="2057400"/>
          <a:ext cx="7315200" cy="4114800"/>
        </p:xfrm>
        <a:graphic>
          <a:graphicData uri="http://schemas.openxmlformats.org/presentationml/2006/ole">
            <p:oleObj spid="_x0000_s131081" name="Hoja de cálculo" r:id="rId3" imgW="4772555" imgH="248652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oup 2"/>
          <p:cNvGrpSpPr>
            <a:grpSpLocks/>
          </p:cNvGrpSpPr>
          <p:nvPr/>
        </p:nvGrpSpPr>
        <p:grpSpPr bwMode="auto">
          <a:xfrm>
            <a:off x="1066800" y="2057400"/>
            <a:ext cx="7223125" cy="4389438"/>
            <a:chOff x="2317" y="2160"/>
            <a:chExt cx="12083" cy="7587"/>
          </a:xfrm>
        </p:grpSpPr>
        <p:sp>
          <p:nvSpPr>
            <p:cNvPr id="135171" name="Freeform 3"/>
            <p:cNvSpPr>
              <a:spLocks/>
            </p:cNvSpPr>
            <p:nvPr/>
          </p:nvSpPr>
          <p:spPr bwMode="auto">
            <a:xfrm>
              <a:off x="4436" y="9458"/>
              <a:ext cx="1" cy="24"/>
            </a:xfrm>
            <a:custGeom>
              <a:avLst/>
              <a:gdLst/>
              <a:ahLst/>
              <a:cxnLst>
                <a:cxn ang="0">
                  <a:pos x="0" y="19091"/>
                </a:cxn>
                <a:cxn ang="0">
                  <a:pos x="0" y="5455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0" y="19091"/>
                  </a:moveTo>
                  <a:lnTo>
                    <a:pt x="0" y="5455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72" name="Freeform 4"/>
            <p:cNvSpPr>
              <a:spLocks/>
            </p:cNvSpPr>
            <p:nvPr/>
          </p:nvSpPr>
          <p:spPr bwMode="auto">
            <a:xfrm>
              <a:off x="13271" y="9616"/>
              <a:ext cx="1" cy="24"/>
            </a:xfrm>
            <a:custGeom>
              <a:avLst/>
              <a:gdLst/>
              <a:ahLst/>
              <a:cxnLst>
                <a:cxn ang="0">
                  <a:pos x="0" y="19091"/>
                </a:cxn>
                <a:cxn ang="0">
                  <a:pos x="0" y="5455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0" y="19091"/>
                  </a:moveTo>
                  <a:lnTo>
                    <a:pt x="0" y="5455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73" name="Freeform 5"/>
            <p:cNvSpPr>
              <a:spLocks/>
            </p:cNvSpPr>
            <p:nvPr/>
          </p:nvSpPr>
          <p:spPr bwMode="auto">
            <a:xfrm>
              <a:off x="14311" y="2160"/>
              <a:ext cx="59" cy="7512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19444" y="0"/>
                </a:cxn>
                <a:cxn ang="0">
                  <a:pos x="19444" y="19993"/>
                </a:cxn>
                <a:cxn ang="0">
                  <a:pos x="0" y="19731"/>
                </a:cxn>
                <a:cxn ang="0">
                  <a:pos x="0" y="262"/>
                </a:cxn>
              </a:cxnLst>
              <a:rect l="0" t="0" r="r" b="b"/>
              <a:pathLst>
                <a:path w="20000" h="20000">
                  <a:moveTo>
                    <a:pt x="0" y="262"/>
                  </a:moveTo>
                  <a:lnTo>
                    <a:pt x="19444" y="0"/>
                  </a:lnTo>
                  <a:lnTo>
                    <a:pt x="19444" y="19993"/>
                  </a:lnTo>
                  <a:lnTo>
                    <a:pt x="0" y="19731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74" name="Freeform 6"/>
            <p:cNvSpPr>
              <a:spLocks/>
            </p:cNvSpPr>
            <p:nvPr/>
          </p:nvSpPr>
          <p:spPr bwMode="auto">
            <a:xfrm>
              <a:off x="2317" y="2160"/>
              <a:ext cx="12083" cy="62"/>
            </a:xfrm>
            <a:custGeom>
              <a:avLst/>
              <a:gdLst/>
              <a:ahLst/>
              <a:cxnLst>
                <a:cxn ang="0">
                  <a:pos x="0" y="19459"/>
                </a:cxn>
                <a:cxn ang="0">
                  <a:pos x="0" y="0"/>
                </a:cxn>
                <a:cxn ang="0">
                  <a:pos x="19998" y="0"/>
                </a:cxn>
                <a:cxn ang="0">
                  <a:pos x="19927" y="19459"/>
                </a:cxn>
                <a:cxn ang="0">
                  <a:pos x="0" y="19459"/>
                </a:cxn>
              </a:cxnLst>
              <a:rect l="0" t="0" r="r" b="b"/>
              <a:pathLst>
                <a:path w="20000" h="20000">
                  <a:moveTo>
                    <a:pt x="0" y="19459"/>
                  </a:moveTo>
                  <a:lnTo>
                    <a:pt x="0" y="0"/>
                  </a:lnTo>
                  <a:lnTo>
                    <a:pt x="19998" y="0"/>
                  </a:lnTo>
                  <a:lnTo>
                    <a:pt x="19927" y="19459"/>
                  </a:lnTo>
                  <a:lnTo>
                    <a:pt x="0" y="19459"/>
                  </a:lnTo>
                  <a:close/>
                </a:path>
              </a:pathLst>
            </a:custGeom>
            <a:solidFill>
              <a:srgbClr val="0000FF"/>
            </a:solidFill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75" name="Freeform 7"/>
            <p:cNvSpPr>
              <a:spLocks/>
            </p:cNvSpPr>
            <p:nvPr/>
          </p:nvSpPr>
          <p:spPr bwMode="auto">
            <a:xfrm>
              <a:off x="13271" y="9610"/>
              <a:ext cx="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744"/>
                </a:cxn>
                <a:cxn ang="0">
                  <a:pos x="0" y="19535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6744"/>
                  </a:lnTo>
                  <a:lnTo>
                    <a:pt x="0" y="19535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76" name="Freeform 8"/>
            <p:cNvSpPr>
              <a:spLocks/>
            </p:cNvSpPr>
            <p:nvPr/>
          </p:nvSpPr>
          <p:spPr bwMode="auto">
            <a:xfrm>
              <a:off x="5434" y="5070"/>
              <a:ext cx="276" cy="1734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0" y="19987"/>
                </a:cxn>
                <a:cxn ang="0">
                  <a:pos x="19552" y="19987"/>
                </a:cxn>
                <a:cxn ang="0">
                  <a:pos x="19925" y="0"/>
                </a:cxn>
                <a:cxn ang="0">
                  <a:pos x="373" y="0"/>
                </a:cxn>
              </a:cxnLst>
              <a:rect l="0" t="0" r="r" b="b"/>
              <a:pathLst>
                <a:path w="20000" h="20000">
                  <a:moveTo>
                    <a:pt x="373" y="0"/>
                  </a:moveTo>
                  <a:lnTo>
                    <a:pt x="0" y="19987"/>
                  </a:lnTo>
                  <a:lnTo>
                    <a:pt x="19552" y="19987"/>
                  </a:lnTo>
                  <a:lnTo>
                    <a:pt x="19925" y="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77" name="Freeform 9"/>
            <p:cNvSpPr>
              <a:spLocks/>
            </p:cNvSpPr>
            <p:nvPr/>
          </p:nvSpPr>
          <p:spPr bwMode="auto">
            <a:xfrm>
              <a:off x="6028" y="5070"/>
              <a:ext cx="277" cy="1734"/>
            </a:xfrm>
            <a:custGeom>
              <a:avLst/>
              <a:gdLst/>
              <a:ahLst/>
              <a:cxnLst>
                <a:cxn ang="0">
                  <a:pos x="372" y="0"/>
                </a:cxn>
                <a:cxn ang="0">
                  <a:pos x="0" y="19987"/>
                </a:cxn>
                <a:cxn ang="0">
                  <a:pos x="19480" y="19987"/>
                </a:cxn>
                <a:cxn ang="0">
                  <a:pos x="19926" y="101"/>
                </a:cxn>
                <a:cxn ang="0">
                  <a:pos x="372" y="0"/>
                </a:cxn>
              </a:cxnLst>
              <a:rect l="0" t="0" r="r" b="b"/>
              <a:pathLst>
                <a:path w="20000" h="20000">
                  <a:moveTo>
                    <a:pt x="372" y="0"/>
                  </a:moveTo>
                  <a:lnTo>
                    <a:pt x="0" y="19987"/>
                  </a:lnTo>
                  <a:lnTo>
                    <a:pt x="19480" y="19987"/>
                  </a:lnTo>
                  <a:lnTo>
                    <a:pt x="19926" y="101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78" name="Freeform 10"/>
            <p:cNvSpPr>
              <a:spLocks/>
            </p:cNvSpPr>
            <p:nvPr/>
          </p:nvSpPr>
          <p:spPr bwMode="auto">
            <a:xfrm>
              <a:off x="6621" y="5070"/>
              <a:ext cx="277" cy="1734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0" y="19874"/>
                </a:cxn>
                <a:cxn ang="0">
                  <a:pos x="19552" y="19987"/>
                </a:cxn>
                <a:cxn ang="0">
                  <a:pos x="19925" y="0"/>
                </a:cxn>
                <a:cxn ang="0">
                  <a:pos x="373" y="0"/>
                </a:cxn>
              </a:cxnLst>
              <a:rect l="0" t="0" r="r" b="b"/>
              <a:pathLst>
                <a:path w="20000" h="20000">
                  <a:moveTo>
                    <a:pt x="373" y="0"/>
                  </a:moveTo>
                  <a:lnTo>
                    <a:pt x="0" y="19874"/>
                  </a:lnTo>
                  <a:lnTo>
                    <a:pt x="19552" y="19987"/>
                  </a:lnTo>
                  <a:lnTo>
                    <a:pt x="19925" y="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79" name="Rectangle 11"/>
            <p:cNvSpPr>
              <a:spLocks noChangeArrowheads="1"/>
            </p:cNvSpPr>
            <p:nvPr/>
          </p:nvSpPr>
          <p:spPr bwMode="auto">
            <a:xfrm>
              <a:off x="5434" y="5858"/>
              <a:ext cx="1484" cy="16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      Faenado de lomos</a:t>
              </a:r>
            </a:p>
          </p:txBody>
        </p:sp>
        <p:sp>
          <p:nvSpPr>
            <p:cNvPr id="135180" name="Freeform 12"/>
            <p:cNvSpPr>
              <a:spLocks/>
            </p:cNvSpPr>
            <p:nvPr/>
          </p:nvSpPr>
          <p:spPr bwMode="auto">
            <a:xfrm>
              <a:off x="4780" y="9317"/>
              <a:ext cx="1" cy="12"/>
            </a:xfrm>
            <a:custGeom>
              <a:avLst/>
              <a:gdLst/>
              <a:ahLst/>
              <a:cxnLst>
                <a:cxn ang="0">
                  <a:pos x="0" y="18182"/>
                </a:cxn>
                <a:cxn ang="0">
                  <a:pos x="0" y="9091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0" y="18182"/>
                  </a:moveTo>
                  <a:lnTo>
                    <a:pt x="0" y="9091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81" name="Freeform 13"/>
            <p:cNvSpPr>
              <a:spLocks/>
            </p:cNvSpPr>
            <p:nvPr/>
          </p:nvSpPr>
          <p:spPr bwMode="auto">
            <a:xfrm>
              <a:off x="4774" y="9328"/>
              <a:ext cx="1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091" y="0"/>
                </a:cxn>
                <a:cxn ang="0">
                  <a:pos x="18182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9091" y="0"/>
                  </a:lnTo>
                  <a:lnTo>
                    <a:pt x="18182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82" name="Freeform 14"/>
            <p:cNvSpPr>
              <a:spLocks/>
            </p:cNvSpPr>
            <p:nvPr/>
          </p:nvSpPr>
          <p:spPr bwMode="auto">
            <a:xfrm rot="18900000">
              <a:off x="2466" y="7433"/>
              <a:ext cx="682" cy="158"/>
            </a:xfrm>
            <a:custGeom>
              <a:avLst/>
              <a:gdLst/>
              <a:ahLst/>
              <a:cxnLst>
                <a:cxn ang="0">
                  <a:pos x="15861" y="6519"/>
                </a:cxn>
                <a:cxn ang="0">
                  <a:pos x="0" y="6519"/>
                </a:cxn>
                <a:cxn ang="0">
                  <a:pos x="0" y="13407"/>
                </a:cxn>
                <a:cxn ang="0">
                  <a:pos x="15861" y="13407"/>
                </a:cxn>
                <a:cxn ang="0">
                  <a:pos x="15861" y="19926"/>
                </a:cxn>
                <a:cxn ang="0">
                  <a:pos x="19970" y="9926"/>
                </a:cxn>
                <a:cxn ang="0">
                  <a:pos x="15861" y="0"/>
                </a:cxn>
                <a:cxn ang="0">
                  <a:pos x="15861" y="6519"/>
                </a:cxn>
              </a:cxnLst>
              <a:rect l="0" t="0" r="r" b="b"/>
              <a:pathLst>
                <a:path w="20000" h="20000">
                  <a:moveTo>
                    <a:pt x="15861" y="6519"/>
                  </a:moveTo>
                  <a:lnTo>
                    <a:pt x="0" y="6519"/>
                  </a:lnTo>
                  <a:lnTo>
                    <a:pt x="0" y="13407"/>
                  </a:lnTo>
                  <a:lnTo>
                    <a:pt x="15861" y="13407"/>
                  </a:lnTo>
                  <a:lnTo>
                    <a:pt x="15861" y="19926"/>
                  </a:lnTo>
                  <a:lnTo>
                    <a:pt x="19970" y="9926"/>
                  </a:lnTo>
                  <a:lnTo>
                    <a:pt x="15861" y="0"/>
                  </a:lnTo>
                  <a:lnTo>
                    <a:pt x="15861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83" name="Freeform 15"/>
            <p:cNvSpPr>
              <a:spLocks/>
            </p:cNvSpPr>
            <p:nvPr/>
          </p:nvSpPr>
          <p:spPr bwMode="auto">
            <a:xfrm>
              <a:off x="2614" y="8378"/>
              <a:ext cx="177" cy="1174"/>
            </a:xfrm>
            <a:custGeom>
              <a:avLst/>
              <a:gdLst/>
              <a:ahLst/>
              <a:cxnLst>
                <a:cxn ang="0">
                  <a:pos x="19984" y="0"/>
                </a:cxn>
                <a:cxn ang="0">
                  <a:pos x="0" y="0"/>
                </a:cxn>
                <a:cxn ang="0">
                  <a:pos x="0" y="19982"/>
                </a:cxn>
                <a:cxn ang="0">
                  <a:pos x="19984" y="19982"/>
                </a:cxn>
                <a:cxn ang="0">
                  <a:pos x="19984" y="0"/>
                </a:cxn>
              </a:cxnLst>
              <a:rect l="0" t="0" r="r" b="b"/>
              <a:pathLst>
                <a:path w="20000" h="20000">
                  <a:moveTo>
                    <a:pt x="19984" y="0"/>
                  </a:moveTo>
                  <a:lnTo>
                    <a:pt x="0" y="0"/>
                  </a:lnTo>
                  <a:lnTo>
                    <a:pt x="0" y="19982"/>
                  </a:lnTo>
                  <a:lnTo>
                    <a:pt x="19984" y="19982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84" name="Freeform 16"/>
            <p:cNvSpPr>
              <a:spLocks/>
            </p:cNvSpPr>
            <p:nvPr/>
          </p:nvSpPr>
          <p:spPr bwMode="auto">
            <a:xfrm>
              <a:off x="4426" y="9476"/>
              <a:ext cx="17" cy="1"/>
            </a:xfrm>
            <a:custGeom>
              <a:avLst/>
              <a:gdLst/>
              <a:ahLst/>
              <a:cxnLst>
                <a:cxn ang="0">
                  <a:pos x="18750" y="0"/>
                </a:cxn>
                <a:cxn ang="0">
                  <a:pos x="6250" y="0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18750" y="0"/>
                  </a:moveTo>
                  <a:lnTo>
                    <a:pt x="625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85" name="Freeform 17"/>
            <p:cNvSpPr>
              <a:spLocks/>
            </p:cNvSpPr>
            <p:nvPr/>
          </p:nvSpPr>
          <p:spPr bwMode="auto">
            <a:xfrm>
              <a:off x="4426" y="8733"/>
              <a:ext cx="17" cy="1"/>
            </a:xfrm>
            <a:custGeom>
              <a:avLst/>
              <a:gdLst/>
              <a:ahLst/>
              <a:cxnLst>
                <a:cxn ang="0">
                  <a:pos x="18750" y="0"/>
                </a:cxn>
                <a:cxn ang="0">
                  <a:pos x="6250" y="0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18750" y="0"/>
                  </a:moveTo>
                  <a:lnTo>
                    <a:pt x="625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86" name="Freeform 18"/>
            <p:cNvSpPr>
              <a:spLocks/>
            </p:cNvSpPr>
            <p:nvPr/>
          </p:nvSpPr>
          <p:spPr bwMode="auto">
            <a:xfrm>
              <a:off x="4421" y="8733"/>
              <a:ext cx="3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67" y="0"/>
                </a:cxn>
                <a:cxn ang="0">
                  <a:pos x="19444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6667" y="0"/>
                  </a:lnTo>
                  <a:lnTo>
                    <a:pt x="19444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87" name="Freeform 19"/>
            <p:cNvSpPr>
              <a:spLocks/>
            </p:cNvSpPr>
            <p:nvPr/>
          </p:nvSpPr>
          <p:spPr bwMode="auto">
            <a:xfrm>
              <a:off x="4421" y="9476"/>
              <a:ext cx="3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67" y="0"/>
                </a:cxn>
                <a:cxn ang="0">
                  <a:pos x="19444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6667" y="0"/>
                  </a:lnTo>
                  <a:lnTo>
                    <a:pt x="19444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88" name="Freeform 20"/>
            <p:cNvSpPr>
              <a:spLocks/>
            </p:cNvSpPr>
            <p:nvPr/>
          </p:nvSpPr>
          <p:spPr bwMode="auto">
            <a:xfrm>
              <a:off x="3059" y="6645"/>
              <a:ext cx="149" cy="428"/>
            </a:xfrm>
            <a:custGeom>
              <a:avLst/>
              <a:gdLst/>
              <a:ahLst/>
              <a:cxnLst>
                <a:cxn ang="0">
                  <a:pos x="6343" y="3947"/>
                </a:cxn>
                <a:cxn ang="0">
                  <a:pos x="6343" y="19971"/>
                </a:cxn>
                <a:cxn ang="0">
                  <a:pos x="13134" y="19971"/>
                </a:cxn>
                <a:cxn ang="0">
                  <a:pos x="13134" y="3947"/>
                </a:cxn>
                <a:cxn ang="0">
                  <a:pos x="19925" y="3947"/>
                </a:cxn>
                <a:cxn ang="0">
                  <a:pos x="9776" y="0"/>
                </a:cxn>
                <a:cxn ang="0">
                  <a:pos x="0" y="3947"/>
                </a:cxn>
                <a:cxn ang="0">
                  <a:pos x="6343" y="3947"/>
                </a:cxn>
              </a:cxnLst>
              <a:rect l="0" t="0" r="r" b="b"/>
              <a:pathLst>
                <a:path w="20000" h="20000">
                  <a:moveTo>
                    <a:pt x="6343" y="3947"/>
                  </a:moveTo>
                  <a:lnTo>
                    <a:pt x="6343" y="19971"/>
                  </a:lnTo>
                  <a:lnTo>
                    <a:pt x="13134" y="19971"/>
                  </a:lnTo>
                  <a:lnTo>
                    <a:pt x="13134" y="3947"/>
                  </a:lnTo>
                  <a:lnTo>
                    <a:pt x="19925" y="3947"/>
                  </a:lnTo>
                  <a:lnTo>
                    <a:pt x="9776" y="0"/>
                  </a:lnTo>
                  <a:lnTo>
                    <a:pt x="0" y="3947"/>
                  </a:lnTo>
                  <a:lnTo>
                    <a:pt x="6343" y="3947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89" name="Freeform 21"/>
            <p:cNvSpPr>
              <a:spLocks/>
            </p:cNvSpPr>
            <p:nvPr/>
          </p:nvSpPr>
          <p:spPr bwMode="auto">
            <a:xfrm rot="5400000">
              <a:off x="4299" y="7547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90" name="Freeform 22"/>
            <p:cNvSpPr>
              <a:spLocks/>
            </p:cNvSpPr>
            <p:nvPr/>
          </p:nvSpPr>
          <p:spPr bwMode="auto">
            <a:xfrm>
              <a:off x="6028" y="8378"/>
              <a:ext cx="272" cy="296"/>
            </a:xfrm>
            <a:custGeom>
              <a:avLst/>
              <a:gdLst/>
              <a:ahLst/>
              <a:cxnLst>
                <a:cxn ang="0">
                  <a:pos x="11136" y="6519"/>
                </a:cxn>
                <a:cxn ang="0">
                  <a:pos x="0" y="6519"/>
                </a:cxn>
                <a:cxn ang="0">
                  <a:pos x="0" y="13407"/>
                </a:cxn>
                <a:cxn ang="0">
                  <a:pos x="11136" y="13407"/>
                </a:cxn>
                <a:cxn ang="0">
                  <a:pos x="11136" y="19926"/>
                </a:cxn>
                <a:cxn ang="0">
                  <a:pos x="19924" y="10000"/>
                </a:cxn>
                <a:cxn ang="0">
                  <a:pos x="11136" y="0"/>
                </a:cxn>
                <a:cxn ang="0">
                  <a:pos x="11136" y="6519"/>
                </a:cxn>
              </a:cxnLst>
              <a:rect l="0" t="0" r="r" b="b"/>
              <a:pathLst>
                <a:path w="20000" h="20000">
                  <a:moveTo>
                    <a:pt x="11136" y="6519"/>
                  </a:moveTo>
                  <a:lnTo>
                    <a:pt x="0" y="6519"/>
                  </a:lnTo>
                  <a:lnTo>
                    <a:pt x="0" y="13407"/>
                  </a:lnTo>
                  <a:lnTo>
                    <a:pt x="11136" y="13407"/>
                  </a:lnTo>
                  <a:lnTo>
                    <a:pt x="11136" y="19926"/>
                  </a:lnTo>
                  <a:lnTo>
                    <a:pt x="19924" y="10000"/>
                  </a:lnTo>
                  <a:lnTo>
                    <a:pt x="11136" y="0"/>
                  </a:lnTo>
                  <a:lnTo>
                    <a:pt x="11136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91" name="Rectangle 23"/>
            <p:cNvSpPr>
              <a:spLocks noChangeArrowheads="1"/>
            </p:cNvSpPr>
            <p:nvPr/>
          </p:nvSpPr>
          <p:spPr bwMode="auto">
            <a:xfrm>
              <a:off x="2763" y="4125"/>
              <a:ext cx="1632" cy="31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Almacenamiento</a:t>
              </a:r>
            </a:p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en frio</a:t>
              </a:r>
            </a:p>
          </p:txBody>
        </p:sp>
        <p:sp>
          <p:nvSpPr>
            <p:cNvPr id="135192" name="Freeform 24"/>
            <p:cNvSpPr>
              <a:spLocks/>
            </p:cNvSpPr>
            <p:nvPr/>
          </p:nvSpPr>
          <p:spPr bwMode="auto">
            <a:xfrm>
              <a:off x="5383" y="2226"/>
              <a:ext cx="1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500" y="0"/>
                </a:cxn>
                <a:cxn ang="0">
                  <a:pos x="18750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2500" y="0"/>
                  </a:lnTo>
                  <a:lnTo>
                    <a:pt x="1875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93" name="Freeform 25"/>
            <p:cNvSpPr>
              <a:spLocks/>
            </p:cNvSpPr>
            <p:nvPr/>
          </p:nvSpPr>
          <p:spPr bwMode="auto">
            <a:xfrm>
              <a:off x="7067" y="3495"/>
              <a:ext cx="547" cy="315"/>
            </a:xfrm>
            <a:custGeom>
              <a:avLst/>
              <a:gdLst/>
              <a:ahLst/>
              <a:cxnLst>
                <a:cxn ang="0">
                  <a:pos x="11036" y="6519"/>
                </a:cxn>
                <a:cxn ang="0">
                  <a:pos x="0" y="6519"/>
                </a:cxn>
                <a:cxn ang="0">
                  <a:pos x="0" y="13444"/>
                </a:cxn>
                <a:cxn ang="0">
                  <a:pos x="11036" y="13444"/>
                </a:cxn>
                <a:cxn ang="0">
                  <a:pos x="11036" y="19963"/>
                </a:cxn>
                <a:cxn ang="0">
                  <a:pos x="19962" y="9963"/>
                </a:cxn>
                <a:cxn ang="0">
                  <a:pos x="11036" y="0"/>
                </a:cxn>
                <a:cxn ang="0">
                  <a:pos x="11036" y="6519"/>
                </a:cxn>
              </a:cxnLst>
              <a:rect l="0" t="0" r="r" b="b"/>
              <a:pathLst>
                <a:path w="20000" h="20000">
                  <a:moveTo>
                    <a:pt x="11036" y="6519"/>
                  </a:moveTo>
                  <a:lnTo>
                    <a:pt x="0" y="6519"/>
                  </a:lnTo>
                  <a:lnTo>
                    <a:pt x="0" y="13444"/>
                  </a:lnTo>
                  <a:lnTo>
                    <a:pt x="11036" y="13444"/>
                  </a:lnTo>
                  <a:lnTo>
                    <a:pt x="11036" y="19963"/>
                  </a:lnTo>
                  <a:lnTo>
                    <a:pt x="19962" y="9963"/>
                  </a:lnTo>
                  <a:lnTo>
                    <a:pt x="11036" y="0"/>
                  </a:lnTo>
                  <a:lnTo>
                    <a:pt x="11036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94" name="Rectangle 26"/>
            <p:cNvSpPr>
              <a:spLocks noChangeArrowheads="1"/>
            </p:cNvSpPr>
            <p:nvPr/>
          </p:nvSpPr>
          <p:spPr bwMode="auto">
            <a:xfrm>
              <a:off x="8402" y="2392"/>
              <a:ext cx="891" cy="16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Esterilización</a:t>
              </a:r>
            </a:p>
          </p:txBody>
        </p:sp>
        <p:sp>
          <p:nvSpPr>
            <p:cNvPr id="135195" name="Rectangle 27"/>
            <p:cNvSpPr>
              <a:spLocks noChangeArrowheads="1"/>
            </p:cNvSpPr>
            <p:nvPr/>
          </p:nvSpPr>
          <p:spPr bwMode="auto">
            <a:xfrm>
              <a:off x="10080" y="7344"/>
              <a:ext cx="1563" cy="316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 Almacenamiento de ltas, tapas, aceites, etc</a:t>
              </a:r>
            </a:p>
          </p:txBody>
        </p:sp>
        <p:sp>
          <p:nvSpPr>
            <p:cNvPr id="135196" name="Rectangle 28"/>
            <p:cNvSpPr>
              <a:spLocks noChangeArrowheads="1"/>
            </p:cNvSpPr>
            <p:nvPr/>
          </p:nvSpPr>
          <p:spPr bwMode="auto">
            <a:xfrm>
              <a:off x="7957" y="7591"/>
              <a:ext cx="1331" cy="157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Area de Nebulizacion</a:t>
              </a:r>
            </a:p>
          </p:txBody>
        </p:sp>
        <p:sp>
          <p:nvSpPr>
            <p:cNvPr id="135197" name="Rectangle 29"/>
            <p:cNvSpPr>
              <a:spLocks noChangeArrowheads="1"/>
            </p:cNvSpPr>
            <p:nvPr/>
          </p:nvSpPr>
          <p:spPr bwMode="auto">
            <a:xfrm>
              <a:off x="10512" y="2592"/>
              <a:ext cx="1104" cy="31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Area de </a:t>
              </a:r>
            </a:p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Cuarentena</a:t>
              </a:r>
            </a:p>
          </p:txBody>
        </p:sp>
        <p:sp>
          <p:nvSpPr>
            <p:cNvPr id="135198" name="Line 30"/>
            <p:cNvSpPr>
              <a:spLocks noChangeShapeType="1"/>
            </p:cNvSpPr>
            <p:nvPr/>
          </p:nvSpPr>
          <p:spPr bwMode="auto">
            <a:xfrm>
              <a:off x="2317" y="2234"/>
              <a:ext cx="1" cy="47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199" name="Line 31"/>
            <p:cNvSpPr>
              <a:spLocks noChangeShapeType="1"/>
            </p:cNvSpPr>
            <p:nvPr/>
          </p:nvSpPr>
          <p:spPr bwMode="auto">
            <a:xfrm>
              <a:off x="2317" y="6961"/>
              <a:ext cx="594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0" name="Line 32"/>
            <p:cNvSpPr>
              <a:spLocks noChangeShapeType="1"/>
            </p:cNvSpPr>
            <p:nvPr/>
          </p:nvSpPr>
          <p:spPr bwMode="auto">
            <a:xfrm>
              <a:off x="3653" y="6961"/>
              <a:ext cx="1336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1" name="Line 33"/>
            <p:cNvSpPr>
              <a:spLocks noChangeShapeType="1"/>
            </p:cNvSpPr>
            <p:nvPr/>
          </p:nvSpPr>
          <p:spPr bwMode="auto">
            <a:xfrm>
              <a:off x="2317" y="6961"/>
              <a:ext cx="1" cy="47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2" name="Line 34"/>
            <p:cNvSpPr>
              <a:spLocks noChangeShapeType="1"/>
            </p:cNvSpPr>
            <p:nvPr/>
          </p:nvSpPr>
          <p:spPr bwMode="auto">
            <a:xfrm>
              <a:off x="2317" y="8221"/>
              <a:ext cx="1" cy="1419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3" name="Line 35"/>
            <p:cNvSpPr>
              <a:spLocks noChangeShapeType="1"/>
            </p:cNvSpPr>
            <p:nvPr/>
          </p:nvSpPr>
          <p:spPr bwMode="auto">
            <a:xfrm>
              <a:off x="7364" y="7433"/>
              <a:ext cx="0" cy="7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4" name="Line 36"/>
            <p:cNvSpPr>
              <a:spLocks noChangeShapeType="1"/>
            </p:cNvSpPr>
            <p:nvPr/>
          </p:nvSpPr>
          <p:spPr bwMode="auto">
            <a:xfrm flipV="1">
              <a:off x="7344" y="2592"/>
              <a:ext cx="0" cy="78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5" name="Line 37"/>
            <p:cNvSpPr>
              <a:spLocks noChangeShapeType="1"/>
            </p:cNvSpPr>
            <p:nvPr/>
          </p:nvSpPr>
          <p:spPr bwMode="auto">
            <a:xfrm>
              <a:off x="7364" y="3967"/>
              <a:ext cx="0" cy="63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6" name="Line 38"/>
            <p:cNvSpPr>
              <a:spLocks noChangeShapeType="1"/>
            </p:cNvSpPr>
            <p:nvPr/>
          </p:nvSpPr>
          <p:spPr bwMode="auto">
            <a:xfrm>
              <a:off x="4098" y="7433"/>
              <a:ext cx="4156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7" name="Freeform 39"/>
            <p:cNvSpPr>
              <a:spLocks/>
            </p:cNvSpPr>
            <p:nvPr/>
          </p:nvSpPr>
          <p:spPr bwMode="auto">
            <a:xfrm>
              <a:off x="3208" y="8378"/>
              <a:ext cx="445" cy="158"/>
            </a:xfrm>
            <a:custGeom>
              <a:avLst/>
              <a:gdLst/>
              <a:ahLst/>
              <a:cxnLst>
                <a:cxn ang="0">
                  <a:pos x="19984" y="0"/>
                </a:cxn>
                <a:cxn ang="0">
                  <a:pos x="0" y="0"/>
                </a:cxn>
                <a:cxn ang="0">
                  <a:pos x="0" y="19982"/>
                </a:cxn>
                <a:cxn ang="0">
                  <a:pos x="19984" y="19982"/>
                </a:cxn>
                <a:cxn ang="0">
                  <a:pos x="19984" y="0"/>
                </a:cxn>
              </a:cxnLst>
              <a:rect l="0" t="0" r="r" b="b"/>
              <a:pathLst>
                <a:path w="20000" h="20000">
                  <a:moveTo>
                    <a:pt x="19984" y="0"/>
                  </a:moveTo>
                  <a:lnTo>
                    <a:pt x="0" y="0"/>
                  </a:lnTo>
                  <a:lnTo>
                    <a:pt x="0" y="19982"/>
                  </a:lnTo>
                  <a:lnTo>
                    <a:pt x="19984" y="19982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8" name="Freeform 40"/>
            <p:cNvSpPr>
              <a:spLocks/>
            </p:cNvSpPr>
            <p:nvPr/>
          </p:nvSpPr>
          <p:spPr bwMode="auto">
            <a:xfrm>
              <a:off x="3208" y="9009"/>
              <a:ext cx="445" cy="157"/>
            </a:xfrm>
            <a:custGeom>
              <a:avLst/>
              <a:gdLst/>
              <a:ahLst/>
              <a:cxnLst>
                <a:cxn ang="0">
                  <a:pos x="19984" y="0"/>
                </a:cxn>
                <a:cxn ang="0">
                  <a:pos x="0" y="0"/>
                </a:cxn>
                <a:cxn ang="0">
                  <a:pos x="0" y="19982"/>
                </a:cxn>
                <a:cxn ang="0">
                  <a:pos x="19984" y="19982"/>
                </a:cxn>
                <a:cxn ang="0">
                  <a:pos x="19984" y="0"/>
                </a:cxn>
              </a:cxnLst>
              <a:rect l="0" t="0" r="r" b="b"/>
              <a:pathLst>
                <a:path w="20000" h="20000">
                  <a:moveTo>
                    <a:pt x="19984" y="0"/>
                  </a:moveTo>
                  <a:lnTo>
                    <a:pt x="0" y="0"/>
                  </a:lnTo>
                  <a:lnTo>
                    <a:pt x="0" y="19982"/>
                  </a:lnTo>
                  <a:lnTo>
                    <a:pt x="19984" y="19982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09" name="Freeform 41"/>
            <p:cNvSpPr>
              <a:spLocks/>
            </p:cNvSpPr>
            <p:nvPr/>
          </p:nvSpPr>
          <p:spPr bwMode="auto">
            <a:xfrm rot="5400000">
              <a:off x="4299" y="8020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0" name="Freeform 42"/>
            <p:cNvSpPr>
              <a:spLocks/>
            </p:cNvSpPr>
            <p:nvPr/>
          </p:nvSpPr>
          <p:spPr bwMode="auto">
            <a:xfrm rot="5400000">
              <a:off x="4299" y="8492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1" name="Freeform 43"/>
            <p:cNvSpPr>
              <a:spLocks/>
            </p:cNvSpPr>
            <p:nvPr/>
          </p:nvSpPr>
          <p:spPr bwMode="auto">
            <a:xfrm rot="5400000">
              <a:off x="4299" y="8965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2" name="Freeform 44"/>
            <p:cNvSpPr>
              <a:spLocks/>
            </p:cNvSpPr>
            <p:nvPr/>
          </p:nvSpPr>
          <p:spPr bwMode="auto">
            <a:xfrm>
              <a:off x="5475" y="9458"/>
              <a:ext cx="1" cy="24"/>
            </a:xfrm>
            <a:custGeom>
              <a:avLst/>
              <a:gdLst/>
              <a:ahLst/>
              <a:cxnLst>
                <a:cxn ang="0">
                  <a:pos x="0" y="19091"/>
                </a:cxn>
                <a:cxn ang="0">
                  <a:pos x="0" y="5455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0" y="19091"/>
                  </a:moveTo>
                  <a:lnTo>
                    <a:pt x="0" y="5455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3" name="Freeform 45"/>
            <p:cNvSpPr>
              <a:spLocks/>
            </p:cNvSpPr>
            <p:nvPr/>
          </p:nvSpPr>
          <p:spPr bwMode="auto">
            <a:xfrm>
              <a:off x="5819" y="9317"/>
              <a:ext cx="1" cy="12"/>
            </a:xfrm>
            <a:custGeom>
              <a:avLst/>
              <a:gdLst/>
              <a:ahLst/>
              <a:cxnLst>
                <a:cxn ang="0">
                  <a:pos x="0" y="18182"/>
                </a:cxn>
                <a:cxn ang="0">
                  <a:pos x="0" y="9091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0" y="18182"/>
                  </a:moveTo>
                  <a:lnTo>
                    <a:pt x="0" y="9091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4" name="Freeform 46"/>
            <p:cNvSpPr>
              <a:spLocks/>
            </p:cNvSpPr>
            <p:nvPr/>
          </p:nvSpPr>
          <p:spPr bwMode="auto">
            <a:xfrm>
              <a:off x="5813" y="9328"/>
              <a:ext cx="1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091" y="0"/>
                </a:cxn>
                <a:cxn ang="0">
                  <a:pos x="18182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9091" y="0"/>
                  </a:lnTo>
                  <a:lnTo>
                    <a:pt x="18182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5" name="Freeform 47"/>
            <p:cNvSpPr>
              <a:spLocks/>
            </p:cNvSpPr>
            <p:nvPr/>
          </p:nvSpPr>
          <p:spPr bwMode="auto">
            <a:xfrm>
              <a:off x="5465" y="9476"/>
              <a:ext cx="16" cy="1"/>
            </a:xfrm>
            <a:custGeom>
              <a:avLst/>
              <a:gdLst/>
              <a:ahLst/>
              <a:cxnLst>
                <a:cxn ang="0">
                  <a:pos x="18750" y="0"/>
                </a:cxn>
                <a:cxn ang="0">
                  <a:pos x="6250" y="0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18750" y="0"/>
                  </a:moveTo>
                  <a:lnTo>
                    <a:pt x="625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6" name="Freeform 48"/>
            <p:cNvSpPr>
              <a:spLocks/>
            </p:cNvSpPr>
            <p:nvPr/>
          </p:nvSpPr>
          <p:spPr bwMode="auto">
            <a:xfrm>
              <a:off x="5465" y="8733"/>
              <a:ext cx="16" cy="1"/>
            </a:xfrm>
            <a:custGeom>
              <a:avLst/>
              <a:gdLst/>
              <a:ahLst/>
              <a:cxnLst>
                <a:cxn ang="0">
                  <a:pos x="18750" y="0"/>
                </a:cxn>
                <a:cxn ang="0">
                  <a:pos x="6250" y="0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18750" y="0"/>
                  </a:moveTo>
                  <a:lnTo>
                    <a:pt x="625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7" name="Freeform 49"/>
            <p:cNvSpPr>
              <a:spLocks/>
            </p:cNvSpPr>
            <p:nvPr/>
          </p:nvSpPr>
          <p:spPr bwMode="auto">
            <a:xfrm>
              <a:off x="5460" y="8733"/>
              <a:ext cx="3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67" y="0"/>
                </a:cxn>
                <a:cxn ang="0">
                  <a:pos x="19444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6667" y="0"/>
                  </a:lnTo>
                  <a:lnTo>
                    <a:pt x="19444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8" name="Freeform 50"/>
            <p:cNvSpPr>
              <a:spLocks/>
            </p:cNvSpPr>
            <p:nvPr/>
          </p:nvSpPr>
          <p:spPr bwMode="auto">
            <a:xfrm>
              <a:off x="5460" y="9476"/>
              <a:ext cx="3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67" y="0"/>
                </a:cxn>
                <a:cxn ang="0">
                  <a:pos x="19444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6667" y="0"/>
                  </a:lnTo>
                  <a:lnTo>
                    <a:pt x="19444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19" name="Freeform 51"/>
            <p:cNvSpPr>
              <a:spLocks/>
            </p:cNvSpPr>
            <p:nvPr/>
          </p:nvSpPr>
          <p:spPr bwMode="auto">
            <a:xfrm rot="5400000">
              <a:off x="5338" y="7547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0" name="Freeform 52"/>
            <p:cNvSpPr>
              <a:spLocks/>
            </p:cNvSpPr>
            <p:nvPr/>
          </p:nvSpPr>
          <p:spPr bwMode="auto">
            <a:xfrm rot="5400000">
              <a:off x="5338" y="8020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1" name="Freeform 53"/>
            <p:cNvSpPr>
              <a:spLocks/>
            </p:cNvSpPr>
            <p:nvPr/>
          </p:nvSpPr>
          <p:spPr bwMode="auto">
            <a:xfrm rot="5400000">
              <a:off x="5338" y="8492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2" name="Freeform 54"/>
            <p:cNvSpPr>
              <a:spLocks/>
            </p:cNvSpPr>
            <p:nvPr/>
          </p:nvSpPr>
          <p:spPr bwMode="auto">
            <a:xfrm rot="5400000">
              <a:off x="5338" y="8965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3" name="Freeform 55"/>
            <p:cNvSpPr>
              <a:spLocks/>
            </p:cNvSpPr>
            <p:nvPr/>
          </p:nvSpPr>
          <p:spPr bwMode="auto">
            <a:xfrm rot="5400000">
              <a:off x="6526" y="7705"/>
              <a:ext cx="287" cy="689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4" name="Freeform 56"/>
            <p:cNvSpPr>
              <a:spLocks/>
            </p:cNvSpPr>
            <p:nvPr/>
          </p:nvSpPr>
          <p:spPr bwMode="auto">
            <a:xfrm rot="5400000">
              <a:off x="6526" y="8650"/>
              <a:ext cx="288" cy="689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5" name="Freeform 57"/>
            <p:cNvSpPr>
              <a:spLocks/>
            </p:cNvSpPr>
            <p:nvPr/>
          </p:nvSpPr>
          <p:spPr bwMode="auto">
            <a:xfrm>
              <a:off x="7998" y="9458"/>
              <a:ext cx="1" cy="24"/>
            </a:xfrm>
            <a:custGeom>
              <a:avLst/>
              <a:gdLst/>
              <a:ahLst/>
              <a:cxnLst>
                <a:cxn ang="0">
                  <a:pos x="0" y="19091"/>
                </a:cxn>
                <a:cxn ang="0">
                  <a:pos x="0" y="5455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0" y="19091"/>
                  </a:moveTo>
                  <a:lnTo>
                    <a:pt x="0" y="5455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6" name="Freeform 58"/>
            <p:cNvSpPr>
              <a:spLocks/>
            </p:cNvSpPr>
            <p:nvPr/>
          </p:nvSpPr>
          <p:spPr bwMode="auto">
            <a:xfrm>
              <a:off x="7998" y="9453"/>
              <a:ext cx="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744"/>
                </a:cxn>
                <a:cxn ang="0">
                  <a:pos x="0" y="19535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6744"/>
                  </a:lnTo>
                  <a:lnTo>
                    <a:pt x="0" y="19535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7" name="Freeform 59"/>
            <p:cNvSpPr>
              <a:spLocks/>
            </p:cNvSpPr>
            <p:nvPr/>
          </p:nvSpPr>
          <p:spPr bwMode="auto">
            <a:xfrm>
              <a:off x="8342" y="9317"/>
              <a:ext cx="1" cy="12"/>
            </a:xfrm>
            <a:custGeom>
              <a:avLst/>
              <a:gdLst/>
              <a:ahLst/>
              <a:cxnLst>
                <a:cxn ang="0">
                  <a:pos x="0" y="18182"/>
                </a:cxn>
                <a:cxn ang="0">
                  <a:pos x="0" y="9091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0" y="18182"/>
                  </a:moveTo>
                  <a:lnTo>
                    <a:pt x="0" y="9091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8" name="Freeform 60"/>
            <p:cNvSpPr>
              <a:spLocks/>
            </p:cNvSpPr>
            <p:nvPr/>
          </p:nvSpPr>
          <p:spPr bwMode="auto">
            <a:xfrm>
              <a:off x="8336" y="9328"/>
              <a:ext cx="1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091" y="0"/>
                </a:cxn>
                <a:cxn ang="0">
                  <a:pos x="18182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9091" y="0"/>
                  </a:lnTo>
                  <a:lnTo>
                    <a:pt x="18182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29" name="Freeform 61"/>
            <p:cNvSpPr>
              <a:spLocks/>
            </p:cNvSpPr>
            <p:nvPr/>
          </p:nvSpPr>
          <p:spPr bwMode="auto">
            <a:xfrm>
              <a:off x="7988" y="9476"/>
              <a:ext cx="17" cy="1"/>
            </a:xfrm>
            <a:custGeom>
              <a:avLst/>
              <a:gdLst/>
              <a:ahLst/>
              <a:cxnLst>
                <a:cxn ang="0">
                  <a:pos x="18750" y="0"/>
                </a:cxn>
                <a:cxn ang="0">
                  <a:pos x="6250" y="0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18750" y="0"/>
                  </a:moveTo>
                  <a:lnTo>
                    <a:pt x="625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0" name="Freeform 62"/>
            <p:cNvSpPr>
              <a:spLocks/>
            </p:cNvSpPr>
            <p:nvPr/>
          </p:nvSpPr>
          <p:spPr bwMode="auto">
            <a:xfrm>
              <a:off x="7988" y="8733"/>
              <a:ext cx="17" cy="1"/>
            </a:xfrm>
            <a:custGeom>
              <a:avLst/>
              <a:gdLst/>
              <a:ahLst/>
              <a:cxnLst>
                <a:cxn ang="0">
                  <a:pos x="18750" y="0"/>
                </a:cxn>
                <a:cxn ang="0">
                  <a:pos x="6250" y="0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18750" y="0"/>
                  </a:moveTo>
                  <a:lnTo>
                    <a:pt x="625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1" name="Freeform 63"/>
            <p:cNvSpPr>
              <a:spLocks/>
            </p:cNvSpPr>
            <p:nvPr/>
          </p:nvSpPr>
          <p:spPr bwMode="auto">
            <a:xfrm>
              <a:off x="7983" y="8733"/>
              <a:ext cx="3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67" y="0"/>
                </a:cxn>
                <a:cxn ang="0">
                  <a:pos x="19444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6667" y="0"/>
                  </a:lnTo>
                  <a:lnTo>
                    <a:pt x="19444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2" name="Freeform 64"/>
            <p:cNvSpPr>
              <a:spLocks/>
            </p:cNvSpPr>
            <p:nvPr/>
          </p:nvSpPr>
          <p:spPr bwMode="auto">
            <a:xfrm>
              <a:off x="7983" y="9476"/>
              <a:ext cx="3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67" y="0"/>
                </a:cxn>
                <a:cxn ang="0">
                  <a:pos x="19444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6667" y="0"/>
                  </a:lnTo>
                  <a:lnTo>
                    <a:pt x="19444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3" name="Freeform 65"/>
            <p:cNvSpPr>
              <a:spLocks/>
            </p:cNvSpPr>
            <p:nvPr/>
          </p:nvSpPr>
          <p:spPr bwMode="auto">
            <a:xfrm rot="5400000">
              <a:off x="7861" y="7547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4" name="Freeform 66"/>
            <p:cNvSpPr>
              <a:spLocks/>
            </p:cNvSpPr>
            <p:nvPr/>
          </p:nvSpPr>
          <p:spPr bwMode="auto">
            <a:xfrm rot="5400000">
              <a:off x="7861" y="8020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5" name="Freeform 67"/>
            <p:cNvSpPr>
              <a:spLocks/>
            </p:cNvSpPr>
            <p:nvPr/>
          </p:nvSpPr>
          <p:spPr bwMode="auto">
            <a:xfrm rot="5400000">
              <a:off x="7861" y="8492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6" name="Freeform 68"/>
            <p:cNvSpPr>
              <a:spLocks/>
            </p:cNvSpPr>
            <p:nvPr/>
          </p:nvSpPr>
          <p:spPr bwMode="auto">
            <a:xfrm rot="5400000">
              <a:off x="7861" y="8965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7" name="Freeform 69"/>
            <p:cNvSpPr>
              <a:spLocks/>
            </p:cNvSpPr>
            <p:nvPr/>
          </p:nvSpPr>
          <p:spPr bwMode="auto">
            <a:xfrm>
              <a:off x="9037" y="9458"/>
              <a:ext cx="1" cy="24"/>
            </a:xfrm>
            <a:custGeom>
              <a:avLst/>
              <a:gdLst/>
              <a:ahLst/>
              <a:cxnLst>
                <a:cxn ang="0">
                  <a:pos x="0" y="19091"/>
                </a:cxn>
                <a:cxn ang="0">
                  <a:pos x="0" y="5455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0" y="19091"/>
                  </a:moveTo>
                  <a:lnTo>
                    <a:pt x="0" y="5455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8" name="Freeform 70"/>
            <p:cNvSpPr>
              <a:spLocks/>
            </p:cNvSpPr>
            <p:nvPr/>
          </p:nvSpPr>
          <p:spPr bwMode="auto">
            <a:xfrm>
              <a:off x="9037" y="9453"/>
              <a:ext cx="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744"/>
                </a:cxn>
                <a:cxn ang="0">
                  <a:pos x="0" y="19535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6744"/>
                  </a:lnTo>
                  <a:lnTo>
                    <a:pt x="0" y="19535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39" name="Freeform 71"/>
            <p:cNvSpPr>
              <a:spLocks/>
            </p:cNvSpPr>
            <p:nvPr/>
          </p:nvSpPr>
          <p:spPr bwMode="auto">
            <a:xfrm>
              <a:off x="9381" y="9317"/>
              <a:ext cx="1" cy="12"/>
            </a:xfrm>
            <a:custGeom>
              <a:avLst/>
              <a:gdLst/>
              <a:ahLst/>
              <a:cxnLst>
                <a:cxn ang="0">
                  <a:pos x="0" y="18182"/>
                </a:cxn>
                <a:cxn ang="0">
                  <a:pos x="0" y="9091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0" y="18182"/>
                  </a:moveTo>
                  <a:lnTo>
                    <a:pt x="0" y="9091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0" name="Freeform 72"/>
            <p:cNvSpPr>
              <a:spLocks/>
            </p:cNvSpPr>
            <p:nvPr/>
          </p:nvSpPr>
          <p:spPr bwMode="auto">
            <a:xfrm>
              <a:off x="9375" y="9328"/>
              <a:ext cx="1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091" y="0"/>
                </a:cxn>
                <a:cxn ang="0">
                  <a:pos x="18182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9091" y="0"/>
                  </a:lnTo>
                  <a:lnTo>
                    <a:pt x="18182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1" name="Freeform 73"/>
            <p:cNvSpPr>
              <a:spLocks/>
            </p:cNvSpPr>
            <p:nvPr/>
          </p:nvSpPr>
          <p:spPr bwMode="auto">
            <a:xfrm>
              <a:off x="9027" y="9476"/>
              <a:ext cx="17" cy="1"/>
            </a:xfrm>
            <a:custGeom>
              <a:avLst/>
              <a:gdLst/>
              <a:ahLst/>
              <a:cxnLst>
                <a:cxn ang="0">
                  <a:pos x="18750" y="0"/>
                </a:cxn>
                <a:cxn ang="0">
                  <a:pos x="6250" y="0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18750" y="0"/>
                  </a:moveTo>
                  <a:lnTo>
                    <a:pt x="625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2" name="Freeform 74"/>
            <p:cNvSpPr>
              <a:spLocks/>
            </p:cNvSpPr>
            <p:nvPr/>
          </p:nvSpPr>
          <p:spPr bwMode="auto">
            <a:xfrm>
              <a:off x="9027" y="8733"/>
              <a:ext cx="17" cy="1"/>
            </a:xfrm>
            <a:custGeom>
              <a:avLst/>
              <a:gdLst/>
              <a:ahLst/>
              <a:cxnLst>
                <a:cxn ang="0">
                  <a:pos x="18750" y="0"/>
                </a:cxn>
                <a:cxn ang="0">
                  <a:pos x="6250" y="0"/>
                </a:cxn>
                <a:cxn ang="0">
                  <a:pos x="0" y="0"/>
                </a:cxn>
              </a:cxnLst>
              <a:rect l="0" t="0" r="r" b="b"/>
              <a:pathLst>
                <a:path w="20000" h="20000">
                  <a:moveTo>
                    <a:pt x="18750" y="0"/>
                  </a:moveTo>
                  <a:lnTo>
                    <a:pt x="625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3" name="Freeform 75"/>
            <p:cNvSpPr>
              <a:spLocks/>
            </p:cNvSpPr>
            <p:nvPr/>
          </p:nvSpPr>
          <p:spPr bwMode="auto">
            <a:xfrm>
              <a:off x="9022" y="8733"/>
              <a:ext cx="3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67" y="0"/>
                </a:cxn>
                <a:cxn ang="0">
                  <a:pos x="19444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6667" y="0"/>
                  </a:lnTo>
                  <a:lnTo>
                    <a:pt x="19444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4" name="Freeform 76"/>
            <p:cNvSpPr>
              <a:spLocks/>
            </p:cNvSpPr>
            <p:nvPr/>
          </p:nvSpPr>
          <p:spPr bwMode="auto">
            <a:xfrm>
              <a:off x="9022" y="9476"/>
              <a:ext cx="3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67" y="0"/>
                </a:cxn>
                <a:cxn ang="0">
                  <a:pos x="19444" y="0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6667" y="0"/>
                  </a:lnTo>
                  <a:lnTo>
                    <a:pt x="19444" y="0"/>
                  </a:lnTo>
                </a:path>
              </a:pathLst>
            </a:custGeom>
            <a:noFill/>
            <a:ln w="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5" name="Freeform 77"/>
            <p:cNvSpPr>
              <a:spLocks/>
            </p:cNvSpPr>
            <p:nvPr/>
          </p:nvSpPr>
          <p:spPr bwMode="auto">
            <a:xfrm rot="5400000">
              <a:off x="8900" y="7547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6" name="Freeform 78"/>
            <p:cNvSpPr>
              <a:spLocks/>
            </p:cNvSpPr>
            <p:nvPr/>
          </p:nvSpPr>
          <p:spPr bwMode="auto">
            <a:xfrm rot="5400000">
              <a:off x="8900" y="8020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7" name="Freeform 79"/>
            <p:cNvSpPr>
              <a:spLocks/>
            </p:cNvSpPr>
            <p:nvPr/>
          </p:nvSpPr>
          <p:spPr bwMode="auto">
            <a:xfrm rot="5400000">
              <a:off x="8900" y="8492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8" name="Freeform 80"/>
            <p:cNvSpPr>
              <a:spLocks/>
            </p:cNvSpPr>
            <p:nvPr/>
          </p:nvSpPr>
          <p:spPr bwMode="auto">
            <a:xfrm rot="5400000">
              <a:off x="8900" y="8965"/>
              <a:ext cx="288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49" name="Line 81"/>
            <p:cNvSpPr>
              <a:spLocks noChangeShapeType="1"/>
            </p:cNvSpPr>
            <p:nvPr/>
          </p:nvSpPr>
          <p:spPr bwMode="auto">
            <a:xfrm>
              <a:off x="4989" y="2234"/>
              <a:ext cx="1" cy="47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50" name="Freeform 82"/>
            <p:cNvSpPr>
              <a:spLocks/>
            </p:cNvSpPr>
            <p:nvPr/>
          </p:nvSpPr>
          <p:spPr bwMode="auto">
            <a:xfrm>
              <a:off x="5434" y="3022"/>
              <a:ext cx="276" cy="1734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0" y="19987"/>
                </a:cxn>
                <a:cxn ang="0">
                  <a:pos x="19552" y="19987"/>
                </a:cxn>
                <a:cxn ang="0">
                  <a:pos x="19925" y="0"/>
                </a:cxn>
                <a:cxn ang="0">
                  <a:pos x="373" y="0"/>
                </a:cxn>
              </a:cxnLst>
              <a:rect l="0" t="0" r="r" b="b"/>
              <a:pathLst>
                <a:path w="20000" h="20000">
                  <a:moveTo>
                    <a:pt x="373" y="0"/>
                  </a:moveTo>
                  <a:lnTo>
                    <a:pt x="0" y="19987"/>
                  </a:lnTo>
                  <a:lnTo>
                    <a:pt x="19552" y="19987"/>
                  </a:lnTo>
                  <a:lnTo>
                    <a:pt x="19925" y="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51" name="Freeform 83"/>
            <p:cNvSpPr>
              <a:spLocks/>
            </p:cNvSpPr>
            <p:nvPr/>
          </p:nvSpPr>
          <p:spPr bwMode="auto">
            <a:xfrm>
              <a:off x="6028" y="3022"/>
              <a:ext cx="277" cy="1734"/>
            </a:xfrm>
            <a:custGeom>
              <a:avLst/>
              <a:gdLst/>
              <a:ahLst/>
              <a:cxnLst>
                <a:cxn ang="0">
                  <a:pos x="372" y="0"/>
                </a:cxn>
                <a:cxn ang="0">
                  <a:pos x="0" y="19987"/>
                </a:cxn>
                <a:cxn ang="0">
                  <a:pos x="19480" y="19987"/>
                </a:cxn>
                <a:cxn ang="0">
                  <a:pos x="19926" y="101"/>
                </a:cxn>
                <a:cxn ang="0">
                  <a:pos x="372" y="0"/>
                </a:cxn>
              </a:cxnLst>
              <a:rect l="0" t="0" r="r" b="b"/>
              <a:pathLst>
                <a:path w="20000" h="20000">
                  <a:moveTo>
                    <a:pt x="372" y="0"/>
                  </a:moveTo>
                  <a:lnTo>
                    <a:pt x="0" y="19987"/>
                  </a:lnTo>
                  <a:lnTo>
                    <a:pt x="19480" y="19987"/>
                  </a:lnTo>
                  <a:lnTo>
                    <a:pt x="19926" y="101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52" name="Freeform 84"/>
            <p:cNvSpPr>
              <a:spLocks/>
            </p:cNvSpPr>
            <p:nvPr/>
          </p:nvSpPr>
          <p:spPr bwMode="auto">
            <a:xfrm>
              <a:off x="6621" y="3022"/>
              <a:ext cx="277" cy="1734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0" y="19874"/>
                </a:cxn>
                <a:cxn ang="0">
                  <a:pos x="19552" y="19987"/>
                </a:cxn>
                <a:cxn ang="0">
                  <a:pos x="19925" y="0"/>
                </a:cxn>
                <a:cxn ang="0">
                  <a:pos x="373" y="0"/>
                </a:cxn>
              </a:cxnLst>
              <a:rect l="0" t="0" r="r" b="b"/>
              <a:pathLst>
                <a:path w="20000" h="20000">
                  <a:moveTo>
                    <a:pt x="373" y="0"/>
                  </a:moveTo>
                  <a:lnTo>
                    <a:pt x="0" y="19874"/>
                  </a:lnTo>
                  <a:lnTo>
                    <a:pt x="19552" y="19987"/>
                  </a:lnTo>
                  <a:lnTo>
                    <a:pt x="19925" y="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53" name="Rectangle 85"/>
            <p:cNvSpPr>
              <a:spLocks noChangeArrowheads="1"/>
            </p:cNvSpPr>
            <p:nvPr/>
          </p:nvSpPr>
          <p:spPr bwMode="auto">
            <a:xfrm>
              <a:off x="5434" y="3810"/>
              <a:ext cx="1484" cy="31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Enlatado, Dosificado y Cerrado</a:t>
              </a:r>
            </a:p>
          </p:txBody>
        </p:sp>
        <p:sp>
          <p:nvSpPr>
            <p:cNvPr id="135254" name="Freeform 86"/>
            <p:cNvSpPr>
              <a:spLocks/>
            </p:cNvSpPr>
            <p:nvPr/>
          </p:nvSpPr>
          <p:spPr bwMode="auto">
            <a:xfrm rot="5400000">
              <a:off x="7884" y="2628"/>
              <a:ext cx="186" cy="689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55" name="Freeform 87"/>
            <p:cNvSpPr>
              <a:spLocks/>
            </p:cNvSpPr>
            <p:nvPr/>
          </p:nvSpPr>
          <p:spPr bwMode="auto">
            <a:xfrm rot="5400000">
              <a:off x="7884" y="3060"/>
              <a:ext cx="186" cy="689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56" name="Freeform 88"/>
            <p:cNvSpPr>
              <a:spLocks/>
            </p:cNvSpPr>
            <p:nvPr/>
          </p:nvSpPr>
          <p:spPr bwMode="auto">
            <a:xfrm rot="5400000">
              <a:off x="7884" y="3492"/>
              <a:ext cx="186" cy="689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57" name="Freeform 89"/>
            <p:cNvSpPr>
              <a:spLocks/>
            </p:cNvSpPr>
            <p:nvPr/>
          </p:nvSpPr>
          <p:spPr bwMode="auto">
            <a:xfrm rot="5400000">
              <a:off x="7884" y="3924"/>
              <a:ext cx="186" cy="689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58" name="Freeform 90"/>
            <p:cNvSpPr>
              <a:spLocks/>
            </p:cNvSpPr>
            <p:nvPr/>
          </p:nvSpPr>
          <p:spPr bwMode="auto">
            <a:xfrm rot="5400000">
              <a:off x="9036" y="2628"/>
              <a:ext cx="186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59" name="Freeform 91"/>
            <p:cNvSpPr>
              <a:spLocks/>
            </p:cNvSpPr>
            <p:nvPr/>
          </p:nvSpPr>
          <p:spPr bwMode="auto">
            <a:xfrm rot="5400000">
              <a:off x="9036" y="3924"/>
              <a:ext cx="186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0" name="Freeform 92"/>
            <p:cNvSpPr>
              <a:spLocks/>
            </p:cNvSpPr>
            <p:nvPr/>
          </p:nvSpPr>
          <p:spPr bwMode="auto">
            <a:xfrm rot="5400000">
              <a:off x="9036" y="3060"/>
              <a:ext cx="186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1" name="Freeform 93"/>
            <p:cNvSpPr>
              <a:spLocks/>
            </p:cNvSpPr>
            <p:nvPr/>
          </p:nvSpPr>
          <p:spPr bwMode="auto">
            <a:xfrm rot="5400000">
              <a:off x="9036" y="3492"/>
              <a:ext cx="186" cy="690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2" name="Line 94"/>
            <p:cNvSpPr>
              <a:spLocks noChangeShapeType="1"/>
            </p:cNvSpPr>
            <p:nvPr/>
          </p:nvSpPr>
          <p:spPr bwMode="auto">
            <a:xfrm>
              <a:off x="7364" y="4597"/>
              <a:ext cx="2716" cy="1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3" name="Line 95"/>
            <p:cNvSpPr>
              <a:spLocks noChangeShapeType="1"/>
            </p:cNvSpPr>
            <p:nvPr/>
          </p:nvSpPr>
          <p:spPr bwMode="auto">
            <a:xfrm>
              <a:off x="8254" y="5700"/>
              <a:ext cx="148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4" name="Line 96"/>
            <p:cNvSpPr>
              <a:spLocks noChangeShapeType="1"/>
            </p:cNvSpPr>
            <p:nvPr/>
          </p:nvSpPr>
          <p:spPr bwMode="auto">
            <a:xfrm>
              <a:off x="8699" y="6488"/>
              <a:ext cx="103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5" name="Line 97"/>
            <p:cNvSpPr>
              <a:spLocks noChangeShapeType="1"/>
            </p:cNvSpPr>
            <p:nvPr/>
          </p:nvSpPr>
          <p:spPr bwMode="auto">
            <a:xfrm>
              <a:off x="11952" y="5328"/>
              <a:ext cx="12" cy="431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6" name="Line 98"/>
            <p:cNvSpPr>
              <a:spLocks noChangeShapeType="1"/>
            </p:cNvSpPr>
            <p:nvPr/>
          </p:nvSpPr>
          <p:spPr bwMode="auto">
            <a:xfrm flipV="1">
              <a:off x="8254" y="4597"/>
              <a:ext cx="0" cy="110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7" name="Line 99"/>
            <p:cNvSpPr>
              <a:spLocks noChangeShapeType="1"/>
            </p:cNvSpPr>
            <p:nvPr/>
          </p:nvSpPr>
          <p:spPr bwMode="auto">
            <a:xfrm flipV="1">
              <a:off x="8699" y="5700"/>
              <a:ext cx="0" cy="47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8" name="Freeform 100"/>
            <p:cNvSpPr>
              <a:spLocks/>
            </p:cNvSpPr>
            <p:nvPr/>
          </p:nvSpPr>
          <p:spPr bwMode="auto">
            <a:xfrm>
              <a:off x="10656" y="3024"/>
              <a:ext cx="547" cy="591"/>
            </a:xfrm>
            <a:custGeom>
              <a:avLst/>
              <a:gdLst/>
              <a:ahLst/>
              <a:cxnLst>
                <a:cxn ang="0">
                  <a:pos x="11036" y="6519"/>
                </a:cxn>
                <a:cxn ang="0">
                  <a:pos x="0" y="6519"/>
                </a:cxn>
                <a:cxn ang="0">
                  <a:pos x="0" y="13444"/>
                </a:cxn>
                <a:cxn ang="0">
                  <a:pos x="11036" y="13444"/>
                </a:cxn>
                <a:cxn ang="0">
                  <a:pos x="11036" y="19963"/>
                </a:cxn>
                <a:cxn ang="0">
                  <a:pos x="19962" y="9963"/>
                </a:cxn>
                <a:cxn ang="0">
                  <a:pos x="11036" y="0"/>
                </a:cxn>
                <a:cxn ang="0">
                  <a:pos x="11036" y="6519"/>
                </a:cxn>
              </a:cxnLst>
              <a:rect l="0" t="0" r="r" b="b"/>
              <a:pathLst>
                <a:path w="20000" h="20000">
                  <a:moveTo>
                    <a:pt x="11036" y="6519"/>
                  </a:moveTo>
                  <a:lnTo>
                    <a:pt x="0" y="6519"/>
                  </a:lnTo>
                  <a:lnTo>
                    <a:pt x="0" y="13444"/>
                  </a:lnTo>
                  <a:lnTo>
                    <a:pt x="11036" y="13444"/>
                  </a:lnTo>
                  <a:lnTo>
                    <a:pt x="11036" y="19963"/>
                  </a:lnTo>
                  <a:lnTo>
                    <a:pt x="19962" y="9963"/>
                  </a:lnTo>
                  <a:lnTo>
                    <a:pt x="11036" y="0"/>
                  </a:lnTo>
                  <a:lnTo>
                    <a:pt x="11036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69" name="Freeform 101"/>
            <p:cNvSpPr>
              <a:spLocks/>
            </p:cNvSpPr>
            <p:nvPr/>
          </p:nvSpPr>
          <p:spPr bwMode="auto">
            <a:xfrm rot="5400000">
              <a:off x="11587" y="3821"/>
              <a:ext cx="1891" cy="297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70" name="Freeform 102"/>
            <p:cNvSpPr>
              <a:spLocks/>
            </p:cNvSpPr>
            <p:nvPr/>
          </p:nvSpPr>
          <p:spPr bwMode="auto">
            <a:xfrm rot="5400000">
              <a:off x="12307" y="3821"/>
              <a:ext cx="1891" cy="297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71" name="Freeform 103"/>
            <p:cNvSpPr>
              <a:spLocks/>
            </p:cNvSpPr>
            <p:nvPr/>
          </p:nvSpPr>
          <p:spPr bwMode="auto">
            <a:xfrm rot="5400000">
              <a:off x="13027" y="3821"/>
              <a:ext cx="1891" cy="297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72" name="Freeform 104"/>
            <p:cNvSpPr>
              <a:spLocks/>
            </p:cNvSpPr>
            <p:nvPr/>
          </p:nvSpPr>
          <p:spPr bwMode="auto">
            <a:xfrm rot="5400000">
              <a:off x="12083" y="5485"/>
              <a:ext cx="581" cy="556"/>
            </a:xfrm>
            <a:custGeom>
              <a:avLst/>
              <a:gdLst/>
              <a:ahLst/>
              <a:cxnLst>
                <a:cxn ang="0">
                  <a:pos x="11036" y="6519"/>
                </a:cxn>
                <a:cxn ang="0">
                  <a:pos x="0" y="6519"/>
                </a:cxn>
                <a:cxn ang="0">
                  <a:pos x="0" y="13444"/>
                </a:cxn>
                <a:cxn ang="0">
                  <a:pos x="11036" y="13444"/>
                </a:cxn>
                <a:cxn ang="0">
                  <a:pos x="11036" y="19963"/>
                </a:cxn>
                <a:cxn ang="0">
                  <a:pos x="19962" y="9963"/>
                </a:cxn>
                <a:cxn ang="0">
                  <a:pos x="11036" y="0"/>
                </a:cxn>
                <a:cxn ang="0">
                  <a:pos x="11036" y="6519"/>
                </a:cxn>
              </a:cxnLst>
              <a:rect l="0" t="0" r="r" b="b"/>
              <a:pathLst>
                <a:path w="20000" h="20000">
                  <a:moveTo>
                    <a:pt x="11036" y="6519"/>
                  </a:moveTo>
                  <a:lnTo>
                    <a:pt x="0" y="6519"/>
                  </a:lnTo>
                  <a:lnTo>
                    <a:pt x="0" y="13444"/>
                  </a:lnTo>
                  <a:lnTo>
                    <a:pt x="11036" y="13444"/>
                  </a:lnTo>
                  <a:lnTo>
                    <a:pt x="11036" y="19963"/>
                  </a:lnTo>
                  <a:lnTo>
                    <a:pt x="19962" y="9963"/>
                  </a:lnTo>
                  <a:lnTo>
                    <a:pt x="11036" y="0"/>
                  </a:lnTo>
                  <a:lnTo>
                    <a:pt x="11036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73" name="Freeform 105"/>
            <p:cNvSpPr>
              <a:spLocks/>
            </p:cNvSpPr>
            <p:nvPr/>
          </p:nvSpPr>
          <p:spPr bwMode="auto">
            <a:xfrm rot="13500000">
              <a:off x="7733" y="6917"/>
              <a:ext cx="321" cy="398"/>
            </a:xfrm>
            <a:custGeom>
              <a:avLst/>
              <a:gdLst/>
              <a:ahLst/>
              <a:cxnLst>
                <a:cxn ang="0">
                  <a:pos x="11136" y="6519"/>
                </a:cxn>
                <a:cxn ang="0">
                  <a:pos x="0" y="6519"/>
                </a:cxn>
                <a:cxn ang="0">
                  <a:pos x="0" y="13407"/>
                </a:cxn>
                <a:cxn ang="0">
                  <a:pos x="11136" y="13407"/>
                </a:cxn>
                <a:cxn ang="0">
                  <a:pos x="11136" y="19926"/>
                </a:cxn>
                <a:cxn ang="0">
                  <a:pos x="19924" y="10000"/>
                </a:cxn>
                <a:cxn ang="0">
                  <a:pos x="11136" y="0"/>
                </a:cxn>
                <a:cxn ang="0">
                  <a:pos x="11136" y="6519"/>
                </a:cxn>
              </a:cxnLst>
              <a:rect l="0" t="0" r="r" b="b"/>
              <a:pathLst>
                <a:path w="20000" h="20000">
                  <a:moveTo>
                    <a:pt x="11136" y="6519"/>
                  </a:moveTo>
                  <a:lnTo>
                    <a:pt x="0" y="6519"/>
                  </a:lnTo>
                  <a:lnTo>
                    <a:pt x="0" y="13407"/>
                  </a:lnTo>
                  <a:lnTo>
                    <a:pt x="11136" y="13407"/>
                  </a:lnTo>
                  <a:lnTo>
                    <a:pt x="11136" y="19926"/>
                  </a:lnTo>
                  <a:lnTo>
                    <a:pt x="19924" y="10000"/>
                  </a:lnTo>
                  <a:lnTo>
                    <a:pt x="11136" y="0"/>
                  </a:lnTo>
                  <a:lnTo>
                    <a:pt x="11136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74" name="Freeform 106"/>
            <p:cNvSpPr>
              <a:spLocks/>
            </p:cNvSpPr>
            <p:nvPr/>
          </p:nvSpPr>
          <p:spPr bwMode="auto">
            <a:xfrm rot="16200000">
              <a:off x="7121" y="6600"/>
              <a:ext cx="293" cy="700"/>
            </a:xfrm>
            <a:custGeom>
              <a:avLst/>
              <a:gdLst/>
              <a:ahLst/>
              <a:cxnLst>
                <a:cxn ang="0">
                  <a:pos x="6343" y="3947"/>
                </a:cxn>
                <a:cxn ang="0">
                  <a:pos x="6343" y="19971"/>
                </a:cxn>
                <a:cxn ang="0">
                  <a:pos x="13134" y="19971"/>
                </a:cxn>
                <a:cxn ang="0">
                  <a:pos x="13134" y="3947"/>
                </a:cxn>
                <a:cxn ang="0">
                  <a:pos x="19925" y="3947"/>
                </a:cxn>
                <a:cxn ang="0">
                  <a:pos x="9776" y="0"/>
                </a:cxn>
                <a:cxn ang="0">
                  <a:pos x="0" y="3947"/>
                </a:cxn>
                <a:cxn ang="0">
                  <a:pos x="6343" y="3947"/>
                </a:cxn>
              </a:cxnLst>
              <a:rect l="0" t="0" r="r" b="b"/>
              <a:pathLst>
                <a:path w="20000" h="20000">
                  <a:moveTo>
                    <a:pt x="6343" y="3947"/>
                  </a:moveTo>
                  <a:lnTo>
                    <a:pt x="6343" y="19971"/>
                  </a:lnTo>
                  <a:lnTo>
                    <a:pt x="13134" y="19971"/>
                  </a:lnTo>
                  <a:lnTo>
                    <a:pt x="13134" y="3947"/>
                  </a:lnTo>
                  <a:lnTo>
                    <a:pt x="19925" y="3947"/>
                  </a:lnTo>
                  <a:lnTo>
                    <a:pt x="9776" y="0"/>
                  </a:lnTo>
                  <a:lnTo>
                    <a:pt x="0" y="3947"/>
                  </a:lnTo>
                  <a:lnTo>
                    <a:pt x="6343" y="3947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75" name="Rectangle 107"/>
            <p:cNvSpPr>
              <a:spLocks noChangeArrowheads="1"/>
            </p:cNvSpPr>
            <p:nvPr/>
          </p:nvSpPr>
          <p:spPr bwMode="auto">
            <a:xfrm>
              <a:off x="4395" y="8536"/>
              <a:ext cx="1272" cy="157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Precocinado</a:t>
              </a:r>
            </a:p>
          </p:txBody>
        </p:sp>
        <p:sp>
          <p:nvSpPr>
            <p:cNvPr id="135276" name="Rectangle 108"/>
            <p:cNvSpPr>
              <a:spLocks noChangeArrowheads="1"/>
            </p:cNvSpPr>
            <p:nvPr/>
          </p:nvSpPr>
          <p:spPr bwMode="auto">
            <a:xfrm>
              <a:off x="2911" y="7906"/>
              <a:ext cx="1039" cy="36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Mesas </a:t>
              </a:r>
            </a:p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de eviscerado</a:t>
              </a:r>
            </a:p>
          </p:txBody>
        </p:sp>
        <p:sp>
          <p:nvSpPr>
            <p:cNvPr id="135277" name="Freeform 109"/>
            <p:cNvSpPr>
              <a:spLocks/>
            </p:cNvSpPr>
            <p:nvPr/>
          </p:nvSpPr>
          <p:spPr bwMode="auto">
            <a:xfrm rot="10800000">
              <a:off x="3356" y="6645"/>
              <a:ext cx="149" cy="473"/>
            </a:xfrm>
            <a:custGeom>
              <a:avLst/>
              <a:gdLst/>
              <a:ahLst/>
              <a:cxnLst>
                <a:cxn ang="0">
                  <a:pos x="6343" y="3947"/>
                </a:cxn>
                <a:cxn ang="0">
                  <a:pos x="6343" y="19971"/>
                </a:cxn>
                <a:cxn ang="0">
                  <a:pos x="13134" y="19971"/>
                </a:cxn>
                <a:cxn ang="0">
                  <a:pos x="13134" y="3947"/>
                </a:cxn>
                <a:cxn ang="0">
                  <a:pos x="19925" y="3947"/>
                </a:cxn>
                <a:cxn ang="0">
                  <a:pos x="9776" y="0"/>
                </a:cxn>
                <a:cxn ang="0">
                  <a:pos x="0" y="3947"/>
                </a:cxn>
                <a:cxn ang="0">
                  <a:pos x="6343" y="3947"/>
                </a:cxn>
              </a:cxnLst>
              <a:rect l="0" t="0" r="r" b="b"/>
              <a:pathLst>
                <a:path w="20000" h="20000">
                  <a:moveTo>
                    <a:pt x="6343" y="3947"/>
                  </a:moveTo>
                  <a:lnTo>
                    <a:pt x="6343" y="19971"/>
                  </a:lnTo>
                  <a:lnTo>
                    <a:pt x="13134" y="19971"/>
                  </a:lnTo>
                  <a:lnTo>
                    <a:pt x="13134" y="3947"/>
                  </a:lnTo>
                  <a:lnTo>
                    <a:pt x="19925" y="3947"/>
                  </a:lnTo>
                  <a:lnTo>
                    <a:pt x="9776" y="0"/>
                  </a:lnTo>
                  <a:lnTo>
                    <a:pt x="0" y="3947"/>
                  </a:lnTo>
                  <a:lnTo>
                    <a:pt x="6343" y="3947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78" name="Freeform 110"/>
            <p:cNvSpPr>
              <a:spLocks/>
            </p:cNvSpPr>
            <p:nvPr/>
          </p:nvSpPr>
          <p:spPr bwMode="auto">
            <a:xfrm rot="8100000">
              <a:off x="2763" y="7591"/>
              <a:ext cx="682" cy="156"/>
            </a:xfrm>
            <a:custGeom>
              <a:avLst/>
              <a:gdLst/>
              <a:ahLst/>
              <a:cxnLst>
                <a:cxn ang="0">
                  <a:pos x="15861" y="6519"/>
                </a:cxn>
                <a:cxn ang="0">
                  <a:pos x="0" y="6519"/>
                </a:cxn>
                <a:cxn ang="0">
                  <a:pos x="0" y="13407"/>
                </a:cxn>
                <a:cxn ang="0">
                  <a:pos x="15861" y="13407"/>
                </a:cxn>
                <a:cxn ang="0">
                  <a:pos x="15861" y="19926"/>
                </a:cxn>
                <a:cxn ang="0">
                  <a:pos x="19970" y="9926"/>
                </a:cxn>
                <a:cxn ang="0">
                  <a:pos x="15861" y="0"/>
                </a:cxn>
                <a:cxn ang="0">
                  <a:pos x="15861" y="6519"/>
                </a:cxn>
              </a:cxnLst>
              <a:rect l="0" t="0" r="r" b="b"/>
              <a:pathLst>
                <a:path w="20000" h="20000">
                  <a:moveTo>
                    <a:pt x="15861" y="6519"/>
                  </a:moveTo>
                  <a:lnTo>
                    <a:pt x="0" y="6519"/>
                  </a:lnTo>
                  <a:lnTo>
                    <a:pt x="0" y="13407"/>
                  </a:lnTo>
                  <a:lnTo>
                    <a:pt x="15861" y="13407"/>
                  </a:lnTo>
                  <a:lnTo>
                    <a:pt x="15861" y="19926"/>
                  </a:lnTo>
                  <a:lnTo>
                    <a:pt x="19970" y="9926"/>
                  </a:lnTo>
                  <a:lnTo>
                    <a:pt x="15861" y="0"/>
                  </a:lnTo>
                  <a:lnTo>
                    <a:pt x="15861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79" name="Freeform 111"/>
            <p:cNvSpPr>
              <a:spLocks/>
            </p:cNvSpPr>
            <p:nvPr/>
          </p:nvSpPr>
          <p:spPr bwMode="auto">
            <a:xfrm>
              <a:off x="3653" y="8693"/>
              <a:ext cx="272" cy="158"/>
            </a:xfrm>
            <a:custGeom>
              <a:avLst/>
              <a:gdLst/>
              <a:ahLst/>
              <a:cxnLst>
                <a:cxn ang="0">
                  <a:pos x="11136" y="6519"/>
                </a:cxn>
                <a:cxn ang="0">
                  <a:pos x="0" y="6519"/>
                </a:cxn>
                <a:cxn ang="0">
                  <a:pos x="0" y="13407"/>
                </a:cxn>
                <a:cxn ang="0">
                  <a:pos x="11136" y="13407"/>
                </a:cxn>
                <a:cxn ang="0">
                  <a:pos x="11136" y="19926"/>
                </a:cxn>
                <a:cxn ang="0">
                  <a:pos x="19924" y="10000"/>
                </a:cxn>
                <a:cxn ang="0">
                  <a:pos x="11136" y="0"/>
                </a:cxn>
                <a:cxn ang="0">
                  <a:pos x="11136" y="6519"/>
                </a:cxn>
              </a:cxnLst>
              <a:rect l="0" t="0" r="r" b="b"/>
              <a:pathLst>
                <a:path w="20000" h="20000">
                  <a:moveTo>
                    <a:pt x="11136" y="6519"/>
                  </a:moveTo>
                  <a:lnTo>
                    <a:pt x="0" y="6519"/>
                  </a:lnTo>
                  <a:lnTo>
                    <a:pt x="0" y="13407"/>
                  </a:lnTo>
                  <a:lnTo>
                    <a:pt x="11136" y="13407"/>
                  </a:lnTo>
                  <a:lnTo>
                    <a:pt x="11136" y="19926"/>
                  </a:lnTo>
                  <a:lnTo>
                    <a:pt x="19924" y="10000"/>
                  </a:lnTo>
                  <a:lnTo>
                    <a:pt x="11136" y="0"/>
                  </a:lnTo>
                  <a:lnTo>
                    <a:pt x="11136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80" name="Freeform 112"/>
            <p:cNvSpPr>
              <a:spLocks/>
            </p:cNvSpPr>
            <p:nvPr/>
          </p:nvSpPr>
          <p:spPr bwMode="auto">
            <a:xfrm>
              <a:off x="2911" y="8693"/>
              <a:ext cx="272" cy="158"/>
            </a:xfrm>
            <a:custGeom>
              <a:avLst/>
              <a:gdLst/>
              <a:ahLst/>
              <a:cxnLst>
                <a:cxn ang="0">
                  <a:pos x="11136" y="6519"/>
                </a:cxn>
                <a:cxn ang="0">
                  <a:pos x="0" y="6519"/>
                </a:cxn>
                <a:cxn ang="0">
                  <a:pos x="0" y="13407"/>
                </a:cxn>
                <a:cxn ang="0">
                  <a:pos x="11136" y="13407"/>
                </a:cxn>
                <a:cxn ang="0">
                  <a:pos x="11136" y="19926"/>
                </a:cxn>
                <a:cxn ang="0">
                  <a:pos x="19924" y="10000"/>
                </a:cxn>
                <a:cxn ang="0">
                  <a:pos x="11136" y="0"/>
                </a:cxn>
                <a:cxn ang="0">
                  <a:pos x="11136" y="6519"/>
                </a:cxn>
              </a:cxnLst>
              <a:rect l="0" t="0" r="r" b="b"/>
              <a:pathLst>
                <a:path w="20000" h="20000">
                  <a:moveTo>
                    <a:pt x="11136" y="6519"/>
                  </a:moveTo>
                  <a:lnTo>
                    <a:pt x="0" y="6519"/>
                  </a:lnTo>
                  <a:lnTo>
                    <a:pt x="0" y="13407"/>
                  </a:lnTo>
                  <a:lnTo>
                    <a:pt x="11136" y="13407"/>
                  </a:lnTo>
                  <a:lnTo>
                    <a:pt x="11136" y="19926"/>
                  </a:lnTo>
                  <a:lnTo>
                    <a:pt x="19924" y="10000"/>
                  </a:lnTo>
                  <a:lnTo>
                    <a:pt x="11136" y="0"/>
                  </a:lnTo>
                  <a:lnTo>
                    <a:pt x="11136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81" name="Rectangle 113"/>
            <p:cNvSpPr>
              <a:spLocks noChangeArrowheads="1"/>
            </p:cNvSpPr>
            <p:nvPr/>
          </p:nvSpPr>
          <p:spPr bwMode="auto">
            <a:xfrm>
              <a:off x="2466" y="9324"/>
              <a:ext cx="1187" cy="157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latin typeface="Arial" charset="0"/>
                </a:rPr>
                <a:t>Descongelamiento</a:t>
              </a:r>
              <a:endParaRPr lang="es-ES" sz="600" b="1" noProof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5282" name="Rectangle 114"/>
            <p:cNvSpPr>
              <a:spLocks noChangeArrowheads="1"/>
            </p:cNvSpPr>
            <p:nvPr/>
          </p:nvSpPr>
          <p:spPr bwMode="auto">
            <a:xfrm>
              <a:off x="6176" y="8378"/>
              <a:ext cx="1272" cy="158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Enfriamiento</a:t>
              </a:r>
            </a:p>
          </p:txBody>
        </p:sp>
        <p:sp>
          <p:nvSpPr>
            <p:cNvPr id="135283" name="Rectangle 115"/>
            <p:cNvSpPr>
              <a:spLocks noChangeArrowheads="1"/>
            </p:cNvSpPr>
            <p:nvPr/>
          </p:nvSpPr>
          <p:spPr bwMode="auto">
            <a:xfrm>
              <a:off x="12672" y="2448"/>
              <a:ext cx="1104" cy="31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Etiquetado  y encartonado </a:t>
              </a:r>
            </a:p>
          </p:txBody>
        </p:sp>
        <p:sp>
          <p:nvSpPr>
            <p:cNvPr id="135284" name="Rectangle 116"/>
            <p:cNvSpPr>
              <a:spLocks noChangeArrowheads="1"/>
            </p:cNvSpPr>
            <p:nvPr/>
          </p:nvSpPr>
          <p:spPr bwMode="auto">
            <a:xfrm>
              <a:off x="12261" y="6645"/>
              <a:ext cx="1563" cy="316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 Almacenamiento de Producto Terminado</a:t>
              </a:r>
            </a:p>
          </p:txBody>
        </p:sp>
        <p:sp>
          <p:nvSpPr>
            <p:cNvPr id="135285" name="Freeform 117"/>
            <p:cNvSpPr>
              <a:spLocks/>
            </p:cNvSpPr>
            <p:nvPr/>
          </p:nvSpPr>
          <p:spPr bwMode="auto">
            <a:xfrm rot="5400000">
              <a:off x="7508" y="4611"/>
              <a:ext cx="158" cy="445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86" name="Freeform 118"/>
            <p:cNvSpPr>
              <a:spLocks/>
            </p:cNvSpPr>
            <p:nvPr/>
          </p:nvSpPr>
          <p:spPr bwMode="auto">
            <a:xfrm rot="5400000">
              <a:off x="7508" y="4926"/>
              <a:ext cx="158" cy="445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87" name="Freeform 119"/>
            <p:cNvSpPr>
              <a:spLocks/>
            </p:cNvSpPr>
            <p:nvPr/>
          </p:nvSpPr>
          <p:spPr bwMode="auto">
            <a:xfrm rot="5400000">
              <a:off x="7508" y="5241"/>
              <a:ext cx="158" cy="445"/>
            </a:xfrm>
            <a:custGeom>
              <a:avLst/>
              <a:gdLst/>
              <a:ahLst/>
              <a:cxnLst>
                <a:cxn ang="0">
                  <a:pos x="19924" y="19970"/>
                </a:cxn>
                <a:cxn ang="0">
                  <a:pos x="19924" y="0"/>
                </a:cxn>
                <a:cxn ang="0">
                  <a:pos x="0" y="0"/>
                </a:cxn>
                <a:cxn ang="0">
                  <a:pos x="0" y="19970"/>
                </a:cxn>
                <a:cxn ang="0">
                  <a:pos x="19924" y="19970"/>
                </a:cxn>
              </a:cxnLst>
              <a:rect l="0" t="0" r="r" b="b"/>
              <a:pathLst>
                <a:path w="20000" h="20000">
                  <a:moveTo>
                    <a:pt x="19924" y="19970"/>
                  </a:moveTo>
                  <a:lnTo>
                    <a:pt x="19924" y="0"/>
                  </a:lnTo>
                  <a:lnTo>
                    <a:pt x="0" y="0"/>
                  </a:lnTo>
                  <a:lnTo>
                    <a:pt x="0" y="19970"/>
                  </a:lnTo>
                  <a:lnTo>
                    <a:pt x="19924" y="19970"/>
                  </a:lnTo>
                  <a:close/>
                </a:path>
              </a:pathLst>
            </a:custGeom>
            <a:solidFill>
              <a:srgbClr val="DCDCDC"/>
            </a:solidFill>
            <a:ln w="0" cap="flat">
              <a:solidFill>
                <a:srgbClr val="DCDC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88" name="Rectangle 120"/>
            <p:cNvSpPr>
              <a:spLocks noChangeArrowheads="1"/>
            </p:cNvSpPr>
            <p:nvPr/>
          </p:nvSpPr>
          <p:spPr bwMode="auto">
            <a:xfrm>
              <a:off x="7067" y="4755"/>
              <a:ext cx="1187" cy="4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Despaletizadores </a:t>
              </a:r>
            </a:p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de latas</a:t>
              </a:r>
            </a:p>
          </p:txBody>
        </p:sp>
        <p:sp>
          <p:nvSpPr>
            <p:cNvPr id="135289" name="Line 121"/>
            <p:cNvSpPr>
              <a:spLocks noChangeShapeType="1"/>
            </p:cNvSpPr>
            <p:nvPr/>
          </p:nvSpPr>
          <p:spPr bwMode="auto">
            <a:xfrm flipH="1" flipV="1">
              <a:off x="6770" y="4282"/>
              <a:ext cx="594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90" name="Line 122"/>
            <p:cNvSpPr>
              <a:spLocks noChangeShapeType="1"/>
            </p:cNvSpPr>
            <p:nvPr/>
          </p:nvSpPr>
          <p:spPr bwMode="auto">
            <a:xfrm flipH="1" flipV="1">
              <a:off x="6325" y="4440"/>
              <a:ext cx="1039" cy="6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91" name="Line 123"/>
            <p:cNvSpPr>
              <a:spLocks noChangeShapeType="1"/>
            </p:cNvSpPr>
            <p:nvPr/>
          </p:nvSpPr>
          <p:spPr bwMode="auto">
            <a:xfrm flipH="1" flipV="1">
              <a:off x="5582" y="4440"/>
              <a:ext cx="1782" cy="9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92" name="Rectangle 124"/>
            <p:cNvSpPr>
              <a:spLocks noChangeArrowheads="1"/>
            </p:cNvSpPr>
            <p:nvPr/>
          </p:nvSpPr>
          <p:spPr bwMode="auto">
            <a:xfrm>
              <a:off x="8254" y="4597"/>
              <a:ext cx="594" cy="788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93" name="Rectangle 125"/>
            <p:cNvSpPr>
              <a:spLocks noChangeArrowheads="1"/>
            </p:cNvSpPr>
            <p:nvPr/>
          </p:nvSpPr>
          <p:spPr bwMode="auto">
            <a:xfrm>
              <a:off x="9145" y="4597"/>
              <a:ext cx="593" cy="788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94" name="Line 126"/>
            <p:cNvSpPr>
              <a:spLocks noChangeShapeType="1"/>
            </p:cNvSpPr>
            <p:nvPr/>
          </p:nvSpPr>
          <p:spPr bwMode="auto">
            <a:xfrm>
              <a:off x="8699" y="5700"/>
              <a:ext cx="103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95" name="Rectangle 127"/>
            <p:cNvSpPr>
              <a:spLocks noChangeArrowheads="1"/>
            </p:cNvSpPr>
            <p:nvPr/>
          </p:nvSpPr>
          <p:spPr bwMode="auto">
            <a:xfrm>
              <a:off x="8551" y="5858"/>
              <a:ext cx="1187" cy="31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 Mezclado de </a:t>
              </a:r>
            </a:p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ingredientes</a:t>
              </a:r>
            </a:p>
          </p:txBody>
        </p:sp>
        <p:sp>
          <p:nvSpPr>
            <p:cNvPr id="135296" name="Rectangle 128"/>
            <p:cNvSpPr>
              <a:spLocks noChangeArrowheads="1"/>
            </p:cNvSpPr>
            <p:nvPr/>
          </p:nvSpPr>
          <p:spPr bwMode="auto">
            <a:xfrm>
              <a:off x="8106" y="4913"/>
              <a:ext cx="742" cy="31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 SSHH</a:t>
              </a:r>
            </a:p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Hombres</a:t>
              </a:r>
            </a:p>
          </p:txBody>
        </p:sp>
        <p:sp>
          <p:nvSpPr>
            <p:cNvPr id="135297" name="Rectangle 129"/>
            <p:cNvSpPr>
              <a:spLocks noChangeArrowheads="1"/>
            </p:cNvSpPr>
            <p:nvPr/>
          </p:nvSpPr>
          <p:spPr bwMode="auto">
            <a:xfrm>
              <a:off x="9145" y="4913"/>
              <a:ext cx="742" cy="31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 SSHH</a:t>
              </a:r>
            </a:p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Mujeres</a:t>
              </a:r>
            </a:p>
          </p:txBody>
        </p:sp>
        <p:sp>
          <p:nvSpPr>
            <p:cNvPr id="135298" name="Line 130"/>
            <p:cNvSpPr>
              <a:spLocks noChangeShapeType="1"/>
            </p:cNvSpPr>
            <p:nvPr/>
          </p:nvSpPr>
          <p:spPr bwMode="auto">
            <a:xfrm>
              <a:off x="12707" y="5385"/>
              <a:ext cx="1632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299" name="Line 131"/>
            <p:cNvSpPr>
              <a:spLocks noChangeShapeType="1"/>
            </p:cNvSpPr>
            <p:nvPr/>
          </p:nvSpPr>
          <p:spPr bwMode="auto">
            <a:xfrm>
              <a:off x="7364" y="8851"/>
              <a:ext cx="0" cy="7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300" name="Line 132"/>
            <p:cNvSpPr>
              <a:spLocks noChangeShapeType="1"/>
            </p:cNvSpPr>
            <p:nvPr/>
          </p:nvSpPr>
          <p:spPr bwMode="auto">
            <a:xfrm rot="5400000">
              <a:off x="9293" y="6988"/>
              <a:ext cx="0" cy="89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lg"/>
              <a:tailEnd type="none" w="sm" len="lg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301" name="Line 133"/>
            <p:cNvSpPr>
              <a:spLocks noChangeShapeType="1"/>
            </p:cNvSpPr>
            <p:nvPr/>
          </p:nvSpPr>
          <p:spPr bwMode="auto">
            <a:xfrm>
              <a:off x="9735" y="5385"/>
              <a:ext cx="0" cy="157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302" name="Line 134"/>
            <p:cNvSpPr>
              <a:spLocks noChangeShapeType="1"/>
            </p:cNvSpPr>
            <p:nvPr/>
          </p:nvSpPr>
          <p:spPr bwMode="auto">
            <a:xfrm>
              <a:off x="9738" y="7433"/>
              <a:ext cx="0" cy="220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303" name="Line 135"/>
            <p:cNvSpPr>
              <a:spLocks noChangeShapeType="1"/>
            </p:cNvSpPr>
            <p:nvPr/>
          </p:nvSpPr>
          <p:spPr bwMode="auto">
            <a:xfrm>
              <a:off x="2317" y="9639"/>
              <a:ext cx="8163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04" name="Line 136"/>
            <p:cNvSpPr>
              <a:spLocks noChangeShapeType="1"/>
            </p:cNvSpPr>
            <p:nvPr/>
          </p:nvSpPr>
          <p:spPr bwMode="auto">
            <a:xfrm>
              <a:off x="11374" y="9639"/>
              <a:ext cx="1336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05" name="Line 137"/>
            <p:cNvSpPr>
              <a:spLocks noChangeShapeType="1"/>
            </p:cNvSpPr>
            <p:nvPr/>
          </p:nvSpPr>
          <p:spPr bwMode="auto">
            <a:xfrm>
              <a:off x="13449" y="9639"/>
              <a:ext cx="890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06" name="Freeform 138"/>
            <p:cNvSpPr>
              <a:spLocks/>
            </p:cNvSpPr>
            <p:nvPr/>
          </p:nvSpPr>
          <p:spPr bwMode="auto">
            <a:xfrm rot="5400000">
              <a:off x="12787" y="9382"/>
              <a:ext cx="581" cy="149"/>
            </a:xfrm>
            <a:custGeom>
              <a:avLst/>
              <a:gdLst/>
              <a:ahLst/>
              <a:cxnLst>
                <a:cxn ang="0">
                  <a:pos x="11036" y="6519"/>
                </a:cxn>
                <a:cxn ang="0">
                  <a:pos x="0" y="6519"/>
                </a:cxn>
                <a:cxn ang="0">
                  <a:pos x="0" y="13444"/>
                </a:cxn>
                <a:cxn ang="0">
                  <a:pos x="11036" y="13444"/>
                </a:cxn>
                <a:cxn ang="0">
                  <a:pos x="11036" y="19963"/>
                </a:cxn>
                <a:cxn ang="0">
                  <a:pos x="19962" y="9963"/>
                </a:cxn>
                <a:cxn ang="0">
                  <a:pos x="11036" y="0"/>
                </a:cxn>
                <a:cxn ang="0">
                  <a:pos x="11036" y="6519"/>
                </a:cxn>
              </a:cxnLst>
              <a:rect l="0" t="0" r="r" b="b"/>
              <a:pathLst>
                <a:path w="20000" h="20000">
                  <a:moveTo>
                    <a:pt x="11036" y="6519"/>
                  </a:moveTo>
                  <a:lnTo>
                    <a:pt x="0" y="6519"/>
                  </a:lnTo>
                  <a:lnTo>
                    <a:pt x="0" y="13444"/>
                  </a:lnTo>
                  <a:lnTo>
                    <a:pt x="11036" y="13444"/>
                  </a:lnTo>
                  <a:lnTo>
                    <a:pt x="11036" y="19963"/>
                  </a:lnTo>
                  <a:lnTo>
                    <a:pt x="19962" y="9963"/>
                  </a:lnTo>
                  <a:lnTo>
                    <a:pt x="11036" y="0"/>
                  </a:lnTo>
                  <a:lnTo>
                    <a:pt x="11036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307" name="Freeform 139"/>
            <p:cNvSpPr>
              <a:spLocks/>
            </p:cNvSpPr>
            <p:nvPr/>
          </p:nvSpPr>
          <p:spPr bwMode="auto">
            <a:xfrm rot="16200000">
              <a:off x="10709" y="9383"/>
              <a:ext cx="581" cy="148"/>
            </a:xfrm>
            <a:custGeom>
              <a:avLst/>
              <a:gdLst/>
              <a:ahLst/>
              <a:cxnLst>
                <a:cxn ang="0">
                  <a:pos x="11036" y="6519"/>
                </a:cxn>
                <a:cxn ang="0">
                  <a:pos x="0" y="6519"/>
                </a:cxn>
                <a:cxn ang="0">
                  <a:pos x="0" y="13444"/>
                </a:cxn>
                <a:cxn ang="0">
                  <a:pos x="11036" y="13444"/>
                </a:cxn>
                <a:cxn ang="0">
                  <a:pos x="11036" y="19963"/>
                </a:cxn>
                <a:cxn ang="0">
                  <a:pos x="19962" y="9963"/>
                </a:cxn>
                <a:cxn ang="0">
                  <a:pos x="11036" y="0"/>
                </a:cxn>
                <a:cxn ang="0">
                  <a:pos x="11036" y="6519"/>
                </a:cxn>
              </a:cxnLst>
              <a:rect l="0" t="0" r="r" b="b"/>
              <a:pathLst>
                <a:path w="20000" h="20000">
                  <a:moveTo>
                    <a:pt x="11036" y="6519"/>
                  </a:moveTo>
                  <a:lnTo>
                    <a:pt x="0" y="6519"/>
                  </a:lnTo>
                  <a:lnTo>
                    <a:pt x="0" y="13444"/>
                  </a:lnTo>
                  <a:lnTo>
                    <a:pt x="11036" y="13444"/>
                  </a:lnTo>
                  <a:lnTo>
                    <a:pt x="11036" y="19963"/>
                  </a:lnTo>
                  <a:lnTo>
                    <a:pt x="19962" y="9963"/>
                  </a:lnTo>
                  <a:lnTo>
                    <a:pt x="11036" y="0"/>
                  </a:lnTo>
                  <a:lnTo>
                    <a:pt x="11036" y="6519"/>
                  </a:lnTo>
                  <a:close/>
                </a:path>
              </a:pathLst>
            </a:custGeom>
            <a:solidFill>
              <a:srgbClr val="C0C0C0"/>
            </a:solidFill>
            <a:ln w="0" cap="flat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35308" name="Line 140"/>
            <p:cNvSpPr>
              <a:spLocks noChangeShapeType="1"/>
            </p:cNvSpPr>
            <p:nvPr/>
          </p:nvSpPr>
          <p:spPr bwMode="auto">
            <a:xfrm flipV="1">
              <a:off x="11952" y="2160"/>
              <a:ext cx="0" cy="86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09" name="Line 141"/>
            <p:cNvSpPr>
              <a:spLocks noChangeShapeType="1"/>
            </p:cNvSpPr>
            <p:nvPr/>
          </p:nvSpPr>
          <p:spPr bwMode="auto">
            <a:xfrm flipV="1">
              <a:off x="11952" y="3744"/>
              <a:ext cx="0" cy="86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10" name="Line 142"/>
            <p:cNvSpPr>
              <a:spLocks noChangeShapeType="1"/>
            </p:cNvSpPr>
            <p:nvPr/>
          </p:nvSpPr>
          <p:spPr bwMode="auto">
            <a:xfrm flipV="1">
              <a:off x="10080" y="2160"/>
              <a:ext cx="0" cy="86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11" name="Line 143"/>
            <p:cNvSpPr>
              <a:spLocks noChangeShapeType="1"/>
            </p:cNvSpPr>
            <p:nvPr/>
          </p:nvSpPr>
          <p:spPr bwMode="auto">
            <a:xfrm flipV="1">
              <a:off x="10080" y="3744"/>
              <a:ext cx="0" cy="86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12" name="Line 144"/>
            <p:cNvSpPr>
              <a:spLocks noChangeShapeType="1"/>
            </p:cNvSpPr>
            <p:nvPr/>
          </p:nvSpPr>
          <p:spPr bwMode="auto">
            <a:xfrm>
              <a:off x="11232" y="5904"/>
              <a:ext cx="72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13" name="Line 145"/>
            <p:cNvSpPr>
              <a:spLocks noChangeShapeType="1"/>
            </p:cNvSpPr>
            <p:nvPr/>
          </p:nvSpPr>
          <p:spPr bwMode="auto">
            <a:xfrm>
              <a:off x="10080" y="4608"/>
              <a:ext cx="187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14" name="Line 146"/>
            <p:cNvSpPr>
              <a:spLocks noChangeShapeType="1"/>
            </p:cNvSpPr>
            <p:nvPr/>
          </p:nvSpPr>
          <p:spPr bwMode="auto">
            <a:xfrm>
              <a:off x="9696" y="5904"/>
              <a:ext cx="72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315" name="Rectangle 147"/>
            <p:cNvSpPr>
              <a:spLocks noChangeArrowheads="1"/>
            </p:cNvSpPr>
            <p:nvPr/>
          </p:nvSpPr>
          <p:spPr bwMode="auto">
            <a:xfrm>
              <a:off x="10224" y="4896"/>
              <a:ext cx="1104" cy="43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/>
              <a:r>
                <a:rPr lang="es-ES" sz="600" noProof="1">
                  <a:solidFill>
                    <a:srgbClr val="000000"/>
                  </a:solidFill>
                  <a:latin typeface="Arial" charset="0"/>
                </a:rPr>
                <a:t>Alamacenamiento de etiquetas y cartones</a:t>
              </a:r>
            </a:p>
          </p:txBody>
        </p:sp>
      </p:grpSp>
      <p:sp>
        <p:nvSpPr>
          <p:cNvPr id="135316" name="Rectangle 148"/>
          <p:cNvSpPr>
            <a:spLocks noChangeArrowheads="1"/>
          </p:cNvSpPr>
          <p:nvPr/>
        </p:nvSpPr>
        <p:spPr bwMode="auto">
          <a:xfrm>
            <a:off x="838200" y="609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s-ES_tradnl" sz="4000">
                <a:latin typeface="Technical" pitchFamily="66" charset="0"/>
              </a:rPr>
              <a:t>Distribucion de la planta</a:t>
            </a:r>
            <a:endParaRPr lang="es-ES_tradnl" sz="5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Instalaciones fisicas</a:t>
            </a:r>
            <a:endParaRPr lang="es-ES_tradnl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s-ES_tradnl" sz="2800">
                <a:latin typeface="Technical" pitchFamily="66" charset="0"/>
              </a:rPr>
              <a:t>Bodega de materia prima de 2.500 TM</a:t>
            </a:r>
          </a:p>
          <a:p>
            <a:r>
              <a:rPr lang="es-ES_tradnl" sz="2800">
                <a:latin typeface="Technical" pitchFamily="66" charset="0"/>
              </a:rPr>
              <a:t>Area de cocinadores 250 Ton / dia</a:t>
            </a:r>
          </a:p>
          <a:p>
            <a:r>
              <a:rPr lang="es-ES_tradnl" sz="2800">
                <a:latin typeface="Technical" pitchFamily="66" charset="0"/>
              </a:rPr>
              <a:t>Area de nebulizacion 40 toneladas</a:t>
            </a:r>
          </a:p>
          <a:p>
            <a:r>
              <a:rPr lang="es-ES_tradnl" sz="2800">
                <a:latin typeface="Technical" pitchFamily="66" charset="0"/>
              </a:rPr>
              <a:t>3 Lineas enlatado: 400, 400 y 50 CPM</a:t>
            </a:r>
          </a:p>
          <a:p>
            <a:r>
              <a:rPr lang="es-ES_tradnl" sz="2800">
                <a:latin typeface="Technical" pitchFamily="66" charset="0"/>
              </a:rPr>
              <a:t>Area de autoclaves 64.000 latas</a:t>
            </a:r>
          </a:p>
          <a:p>
            <a:r>
              <a:rPr lang="es-ES_tradnl" sz="2800">
                <a:latin typeface="Technical" pitchFamily="66" charset="0"/>
              </a:rPr>
              <a:t>3 lineas de etiquetado y encartonado</a:t>
            </a:r>
          </a:p>
          <a:p>
            <a:r>
              <a:rPr lang="es-ES_tradnl" sz="2800">
                <a:latin typeface="Technical" pitchFamily="66" charset="0"/>
              </a:rPr>
              <a:t>Bodega de insumos 672 pallets</a:t>
            </a:r>
          </a:p>
          <a:p>
            <a:r>
              <a:rPr lang="es-ES_tradnl" sz="2800">
                <a:latin typeface="Technical" pitchFamily="66" charset="0"/>
              </a:rPr>
              <a:t>Bodega materia prima 588 pallets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Rendimientos de la materia prima</a:t>
            </a:r>
            <a:endParaRPr lang="es-ES_tradnl"/>
          </a:p>
        </p:txBody>
      </p:sp>
      <p:graphicFrame>
        <p:nvGraphicFramePr>
          <p:cNvPr id="139267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685800" y="1905000"/>
          <a:ext cx="7615238" cy="4114800"/>
        </p:xfrm>
        <a:graphic>
          <a:graphicData uri="http://schemas.openxmlformats.org/presentationml/2006/ole">
            <p:oleObj spid="_x0000_s139267" name="Hoja de cálculo" r:id="rId3" imgW="4581739" imgH="24768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Rendimientos por proceso</a:t>
            </a:r>
            <a:endParaRPr lang="es-ES_tradnl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_tradnl"/>
              <a:t>Eviscerado, corte de cabeza y cola:     24-27%</a:t>
            </a:r>
          </a:p>
          <a:p>
            <a:pPr algn="ctr"/>
            <a:endParaRPr lang="es-ES_tradnl"/>
          </a:p>
          <a:p>
            <a:pPr algn="ctr"/>
            <a:r>
              <a:rPr lang="es-ES_tradnl"/>
              <a:t>Precocinado : </a:t>
            </a:r>
          </a:p>
          <a:p>
            <a:pPr algn="ctr">
              <a:buFont typeface="Monotype Sorts" pitchFamily="2" charset="2"/>
              <a:buNone/>
            </a:pPr>
            <a:r>
              <a:rPr lang="es-ES_tradnl"/>
              <a:t>22-26 %</a:t>
            </a:r>
          </a:p>
          <a:p>
            <a:pPr>
              <a:buFont typeface="Monotype Sorts" pitchFamily="2" charset="2"/>
              <a:buNone/>
            </a:pPr>
            <a:endParaRPr lang="es-ES_tradnl"/>
          </a:p>
          <a:p>
            <a:pPr algn="ctr"/>
            <a:r>
              <a:rPr lang="es-ES_tradnl"/>
              <a:t>Limpieza:</a:t>
            </a:r>
          </a:p>
          <a:p>
            <a:pPr algn="ctr">
              <a:buFont typeface="Monotype Sorts" pitchFamily="2" charset="2"/>
              <a:buNone/>
            </a:pPr>
            <a:r>
              <a:rPr lang="es-ES_tradnl"/>
              <a:t>28-48%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Rendimientos en el precocinado</a:t>
            </a:r>
            <a:endParaRPr lang="es-ES_tradnl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534400" cy="41148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s-ES_tradnl" sz="2400"/>
              <a:t>   Rendimiento =  Peso Final</a:t>
            </a:r>
          </a:p>
          <a:p>
            <a:pPr>
              <a:buFont typeface="Monotype Sorts" pitchFamily="2" charset="2"/>
              <a:buNone/>
            </a:pPr>
            <a:r>
              <a:rPr lang="es-ES_tradnl" sz="2400"/>
              <a:t>                         Peso Inicial</a:t>
            </a:r>
            <a:endParaRPr lang="es-ES_tradnl"/>
          </a:p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Perdidas evitables = Rendimiento optimo teorico -                 </a:t>
            </a:r>
          </a:p>
          <a:p>
            <a:pPr>
              <a:buFont typeface="Monotype Sorts" pitchFamily="2" charset="2"/>
              <a:buNone/>
            </a:pPr>
            <a:r>
              <a:rPr lang="es-ES_tradnl" sz="2400"/>
              <a:t>                                    Rendimiento real</a:t>
            </a:r>
          </a:p>
          <a:p>
            <a:pPr>
              <a:buFont typeface="Monotype Sorts" pitchFamily="2" charset="2"/>
              <a:buNone/>
            </a:pPr>
            <a:endParaRPr lang="es-ES_tradnl" sz="2400"/>
          </a:p>
          <a:p>
            <a:pPr>
              <a:buFont typeface="Monotype Sorts" pitchFamily="2" charset="2"/>
              <a:buNone/>
            </a:pPr>
            <a:r>
              <a:rPr lang="es-ES_tradnl" sz="2400"/>
              <a:t>Rendimiento optimo teorico para la prueba = 76%</a:t>
            </a:r>
            <a:endParaRPr lang="es-ES_tradnl" sz="2400" u="sng"/>
          </a:p>
        </p:txBody>
      </p:sp>
      <p:sp>
        <p:nvSpPr>
          <p:cNvPr id="140292" name="Line 4"/>
          <p:cNvSpPr>
            <a:spLocks noChangeShapeType="1"/>
          </p:cNvSpPr>
          <p:nvPr/>
        </p:nvSpPr>
        <p:spPr bwMode="auto">
          <a:xfrm>
            <a:off x="2819400" y="23622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14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Estimacion de la media de perdidas evitables</a:t>
            </a:r>
            <a:endParaRPr lang="es-ES_tradnl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534400" cy="4114800"/>
          </a:xfrm>
        </p:spPr>
        <p:txBody>
          <a:bodyPr/>
          <a:lstStyle/>
          <a:p>
            <a:r>
              <a:rPr lang="es-ES_tradnl" sz="2400"/>
              <a:t>Se obtuvieron 30 promedios de perdidas evitables correspondientes a 30 dias</a:t>
            </a:r>
          </a:p>
          <a:p>
            <a:pPr>
              <a:buFont typeface="Monotype Sorts" pitchFamily="2" charset="2"/>
              <a:buNone/>
            </a:pPr>
            <a:endParaRPr lang="es-ES_tradnl" sz="2400"/>
          </a:p>
          <a:p>
            <a:r>
              <a:rPr lang="es-ES_tradnl" sz="2400"/>
              <a:t>Se obtuvo la media y la desviacion estandar de los promedios obtenidos en los 30 dias</a:t>
            </a:r>
          </a:p>
          <a:p>
            <a:pPr>
              <a:buFont typeface="Monotype Sorts" pitchFamily="2" charset="2"/>
              <a:buNone/>
            </a:pPr>
            <a:endParaRPr lang="es-ES_tradnl" sz="2400"/>
          </a:p>
          <a:p>
            <a:r>
              <a:rPr lang="es-ES_tradnl" sz="2400"/>
              <a:t>Se aplica teorema de limite central y se estima los limites entre los que oscila la media real de las perdidas con certezas del 90, 95 y 99%</a:t>
            </a:r>
            <a:endParaRPr lang="es-ES_tradnl"/>
          </a:p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Importancia del atún en la economia nacional</a:t>
            </a:r>
            <a:endParaRPr lang="es-ES_tradnl" sz="4300"/>
          </a:p>
        </p:txBody>
      </p:sp>
      <p:graphicFrame>
        <p:nvGraphicFramePr>
          <p:cNvPr id="8201" name="Object 9"/>
          <p:cNvGraphicFramePr>
            <a:graphicFrameLocks noChangeAspect="1"/>
          </p:cNvGraphicFramePr>
          <p:nvPr/>
        </p:nvGraphicFramePr>
        <p:xfrm>
          <a:off x="685800" y="2209800"/>
          <a:ext cx="7653338" cy="3970338"/>
        </p:xfrm>
        <a:graphic>
          <a:graphicData uri="http://schemas.openxmlformats.org/presentationml/2006/ole">
            <p:oleObj spid="_x0000_s8201" name="Hoja de cálculo" r:id="rId3" imgW="4334040" imgH="224784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Prueba de precocinados</a:t>
            </a:r>
            <a:endParaRPr lang="es-ES_tradnl"/>
          </a:p>
        </p:txBody>
      </p:sp>
      <p:graphicFrame>
        <p:nvGraphicFramePr>
          <p:cNvPr id="141318" name="Object 6"/>
          <p:cNvGraphicFramePr>
            <a:graphicFrameLocks noChangeAspect="1"/>
          </p:cNvGraphicFramePr>
          <p:nvPr/>
        </p:nvGraphicFramePr>
        <p:xfrm>
          <a:off x="838200" y="1905000"/>
          <a:ext cx="7772400" cy="4451350"/>
        </p:xfrm>
        <a:graphic>
          <a:graphicData uri="http://schemas.openxmlformats.org/presentationml/2006/ole">
            <p:oleObj spid="_x0000_s141318" name="Documento" r:id="rId3" imgW="5707440" imgH="32688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Media de perdidas evitables</a:t>
            </a:r>
            <a:endParaRPr lang="es-ES_tradnl"/>
          </a:p>
        </p:txBody>
      </p:sp>
      <p:graphicFrame>
        <p:nvGraphicFramePr>
          <p:cNvPr id="142340" name="Object 4"/>
          <p:cNvGraphicFramePr>
            <a:graphicFrameLocks noChangeAspect="1"/>
          </p:cNvGraphicFramePr>
          <p:nvPr/>
        </p:nvGraphicFramePr>
        <p:xfrm>
          <a:off x="849313" y="1544638"/>
          <a:ext cx="7697787" cy="4551362"/>
        </p:xfrm>
        <a:graphic>
          <a:graphicData uri="http://schemas.openxmlformats.org/presentationml/2006/ole">
            <p:oleObj spid="_x0000_s142340" name="Documento" r:id="rId3" imgW="5707440" imgH="38440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Intervalos de confianza para la media</a:t>
            </a:r>
            <a:endParaRPr lang="es-ES_tradnl"/>
          </a:p>
        </p:txBody>
      </p:sp>
      <p:graphicFrame>
        <p:nvGraphicFramePr>
          <p:cNvPr id="144388" name="Object 4"/>
          <p:cNvGraphicFramePr>
            <a:graphicFrameLocks noChangeAspect="1"/>
          </p:cNvGraphicFramePr>
          <p:nvPr/>
        </p:nvGraphicFramePr>
        <p:xfrm>
          <a:off x="0" y="2362200"/>
          <a:ext cx="9144000" cy="2819400"/>
        </p:xfrm>
        <a:graphic>
          <a:graphicData uri="http://schemas.openxmlformats.org/presentationml/2006/ole">
            <p:oleObj spid="_x0000_s144388" name="Documento" r:id="rId3" imgW="5707440" imgH="15112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Materia prima perdida (TM)</a:t>
            </a:r>
            <a:endParaRPr lang="es-ES_tradnl"/>
          </a:p>
        </p:txBody>
      </p:sp>
      <p:graphicFrame>
        <p:nvGraphicFramePr>
          <p:cNvPr id="145779" name="Object 371"/>
          <p:cNvGraphicFramePr>
            <a:graphicFrameLocks noChangeAspect="1"/>
          </p:cNvGraphicFramePr>
          <p:nvPr/>
        </p:nvGraphicFramePr>
        <p:xfrm>
          <a:off x="762000" y="2133600"/>
          <a:ext cx="7932738" cy="1250950"/>
        </p:xfrm>
        <a:graphic>
          <a:graphicData uri="http://schemas.openxmlformats.org/presentationml/2006/ole">
            <p:oleObj spid="_x0000_s145779" name="Documento" r:id="rId3" imgW="5653440" imgH="909720" progId="Word.Document.8">
              <p:embed/>
            </p:oleObj>
          </a:graphicData>
        </a:graphic>
      </p:graphicFrame>
      <p:graphicFrame>
        <p:nvGraphicFramePr>
          <p:cNvPr id="145780" name="Object 372"/>
          <p:cNvGraphicFramePr>
            <a:graphicFrameLocks noChangeAspect="1"/>
          </p:cNvGraphicFramePr>
          <p:nvPr/>
        </p:nvGraphicFramePr>
        <p:xfrm>
          <a:off x="533400" y="3886200"/>
          <a:ext cx="8229600" cy="1976438"/>
        </p:xfrm>
        <a:graphic>
          <a:graphicData uri="http://schemas.openxmlformats.org/presentationml/2006/ole">
            <p:oleObj spid="_x0000_s145780" name="Documento" r:id="rId4" imgW="5653440" imgH="14241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Materia prima perdida (US$ x 1000)</a:t>
            </a:r>
            <a:endParaRPr lang="es-ES_tradnl"/>
          </a:p>
        </p:txBody>
      </p:sp>
      <p:graphicFrame>
        <p:nvGraphicFramePr>
          <p:cNvPr id="153605" name="Object 5"/>
          <p:cNvGraphicFramePr>
            <a:graphicFrameLocks noChangeAspect="1"/>
          </p:cNvGraphicFramePr>
          <p:nvPr/>
        </p:nvGraphicFramePr>
        <p:xfrm>
          <a:off x="533400" y="3429000"/>
          <a:ext cx="8077200" cy="2035175"/>
        </p:xfrm>
        <a:graphic>
          <a:graphicData uri="http://schemas.openxmlformats.org/presentationml/2006/ole">
            <p:oleObj spid="_x0000_s153605" name="Documento" r:id="rId3" imgW="5653440" imgH="1424160" progId="Word.Document.8">
              <p:embed/>
            </p:oleObj>
          </a:graphicData>
        </a:graphic>
      </p:graphicFrame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1143000" y="2266950"/>
            <a:ext cx="6945313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_tradnl" sz="3200" b="1">
                <a:solidFill>
                  <a:srgbClr val="000000"/>
                </a:solidFill>
              </a:rPr>
              <a:t>Costo de materia prima: US$ 600 / TM</a:t>
            </a:r>
            <a:endParaRPr lang="es-ES_tradnl" sz="3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Precocinado de atun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Propositos del precocinado</a:t>
            </a:r>
            <a:endParaRPr lang="es-ES_tradnl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534400" cy="4114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_tradnl" sz="2800"/>
              <a:t>Deshidratacion parcial de la carne</a:t>
            </a:r>
          </a:p>
          <a:p>
            <a:pPr>
              <a:lnSpc>
                <a:spcPct val="200000"/>
              </a:lnSpc>
            </a:pPr>
            <a:r>
              <a:rPr lang="es-ES_tradnl" sz="2800"/>
              <a:t>Coagulacion de las proteinas</a:t>
            </a:r>
          </a:p>
          <a:p>
            <a:pPr>
              <a:lnSpc>
                <a:spcPct val="200000"/>
              </a:lnSpc>
            </a:pPr>
            <a:r>
              <a:rPr lang="es-ES_tradnl" sz="2800"/>
              <a:t>Mejorar las propiedades de la carne en cuanto a textura y sabor</a:t>
            </a:r>
          </a:p>
          <a:p>
            <a:pPr>
              <a:buFont typeface="Monotype Sorts" pitchFamily="2" charset="2"/>
              <a:buNone/>
            </a:pPr>
            <a:endParaRPr lang="es-ES_tradnl" sz="2400"/>
          </a:p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Tipos de precocinado</a:t>
            </a:r>
            <a:endParaRPr lang="es-ES_tradnl"/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5257800" y="2514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Salmuera</a:t>
            </a: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685800" y="4876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/>
              <a:t>Vapor</a:t>
            </a:r>
          </a:p>
        </p:txBody>
      </p:sp>
      <p:sp>
        <p:nvSpPr>
          <p:cNvPr id="156679" name="AutoShape 7"/>
          <p:cNvSpPr>
            <a:spLocks noChangeArrowheads="1"/>
          </p:cNvSpPr>
          <p:nvPr/>
        </p:nvSpPr>
        <p:spPr bwMode="auto">
          <a:xfrm>
            <a:off x="4419600" y="27432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56680" name="AutoShape 8"/>
          <p:cNvSpPr>
            <a:spLocks noChangeArrowheads="1"/>
          </p:cNvSpPr>
          <p:nvPr/>
        </p:nvSpPr>
        <p:spPr bwMode="auto">
          <a:xfrm rot="10800000">
            <a:off x="3810000" y="51054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56684" name="Object 12"/>
          <p:cNvGraphicFramePr>
            <a:graphicFrameLocks noChangeAspect="1"/>
          </p:cNvGraphicFramePr>
          <p:nvPr/>
        </p:nvGraphicFramePr>
        <p:xfrm>
          <a:off x="685800" y="1905000"/>
          <a:ext cx="3448050" cy="2257425"/>
        </p:xfrm>
        <a:graphic>
          <a:graphicData uri="http://schemas.openxmlformats.org/presentationml/2006/ole">
            <p:oleObj spid="_x0000_s156684" name="Foto de Photo Editor" r:id="rId3" imgW="3448531" imgH="2257740" progId="MSPhotoEd.3">
              <p:embed/>
            </p:oleObj>
          </a:graphicData>
        </a:graphic>
      </p:graphicFrame>
      <p:graphicFrame>
        <p:nvGraphicFramePr>
          <p:cNvPr id="156685" name="Object 13"/>
          <p:cNvGraphicFramePr>
            <a:graphicFrameLocks noChangeAspect="1"/>
          </p:cNvGraphicFramePr>
          <p:nvPr/>
        </p:nvGraphicFramePr>
        <p:xfrm>
          <a:off x="5257800" y="3505200"/>
          <a:ext cx="2522538" cy="3019425"/>
        </p:xfrm>
        <a:graphic>
          <a:graphicData uri="http://schemas.openxmlformats.org/presentationml/2006/ole">
            <p:oleObj spid="_x0000_s156685" name="Foto de Photo Editor" r:id="rId4" imgW="1886213" imgH="2257740" progId="MSPhotoEd.3">
              <p:embed/>
            </p:oleObj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Cambios bio-quimicos</a:t>
            </a:r>
            <a:endParaRPr lang="es-ES_tradnl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534400" cy="4114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_tradnl" sz="2800"/>
              <a:t>Degradacion de la miosina: entre los 40 y 55°C</a:t>
            </a:r>
          </a:p>
          <a:p>
            <a:pPr>
              <a:lnSpc>
                <a:spcPct val="200000"/>
              </a:lnSpc>
            </a:pPr>
            <a:r>
              <a:rPr lang="es-ES_tradnl" sz="2800"/>
              <a:t>Degradacion del colageno: entre los 55 y 64°C</a:t>
            </a:r>
          </a:p>
          <a:p>
            <a:pPr>
              <a:lnSpc>
                <a:spcPct val="200000"/>
              </a:lnSpc>
            </a:pPr>
            <a:r>
              <a:rPr lang="es-ES_tradnl" sz="2800"/>
              <a:t>Degradacion de la actina: entre los 64 y 71°C</a:t>
            </a:r>
            <a:endParaRPr lang="es-ES_tradnl" sz="2400"/>
          </a:p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Contenidos de humedad</a:t>
            </a:r>
            <a:endParaRPr lang="es-ES_tradnl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534400" cy="1524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s-ES_tradnl" sz="2800"/>
              <a:t>Atún crudo: 68-76% de agua</a:t>
            </a:r>
          </a:p>
          <a:p>
            <a:pPr>
              <a:lnSpc>
                <a:spcPct val="140000"/>
              </a:lnSpc>
            </a:pPr>
            <a:r>
              <a:rPr lang="es-ES_tradnl" sz="2800"/>
              <a:t>Atún precocinado: 65-71% de agua</a:t>
            </a:r>
          </a:p>
          <a:p>
            <a:pPr>
              <a:buFont typeface="Monotype Sorts" pitchFamily="2" charset="2"/>
              <a:buNone/>
            </a:pPr>
            <a:endParaRPr lang="es-ES_tradnl" sz="2400"/>
          </a:p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  <p:graphicFrame>
        <p:nvGraphicFramePr>
          <p:cNvPr id="157700" name="Object 4"/>
          <p:cNvGraphicFramePr>
            <a:graphicFrameLocks noChangeAspect="1"/>
          </p:cNvGraphicFramePr>
          <p:nvPr/>
        </p:nvGraphicFramePr>
        <p:xfrm>
          <a:off x="1143000" y="3124200"/>
          <a:ext cx="7239000" cy="3394075"/>
        </p:xfrm>
        <a:graphic>
          <a:graphicData uri="http://schemas.openxmlformats.org/presentationml/2006/ole">
            <p:oleObj spid="_x0000_s157700" name="Hoja de cálculo" r:id="rId3" imgW="3943643" imgH="198144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sz="4800"/>
              <a:t>El atún</a:t>
            </a:r>
            <a:endParaRPr lang="es-ES_tradnl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Secuencia del precocinado</a:t>
            </a:r>
            <a:endParaRPr lang="es-ES_tradnl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534400" cy="1524000"/>
          </a:xfrm>
        </p:spPr>
        <p:txBody>
          <a:bodyPr/>
          <a:lstStyle/>
          <a:p>
            <a:r>
              <a:rPr lang="es-ES_tradnl">
                <a:latin typeface="Technical" pitchFamily="66" charset="0"/>
              </a:rPr>
              <a:t>Carga del cocinador con la materia prima</a:t>
            </a:r>
          </a:p>
          <a:p>
            <a:r>
              <a:rPr lang="es-ES_tradnl">
                <a:latin typeface="Technical" pitchFamily="66" charset="0"/>
              </a:rPr>
              <a:t>Cierre de puertas del cocinador</a:t>
            </a:r>
          </a:p>
          <a:p>
            <a:r>
              <a:rPr lang="es-ES_tradnl">
                <a:latin typeface="Technical" pitchFamily="66" charset="0"/>
              </a:rPr>
              <a:t>Venteo del cocinador</a:t>
            </a:r>
          </a:p>
          <a:p>
            <a:r>
              <a:rPr lang="es-ES_tradnl">
                <a:latin typeface="Technical" pitchFamily="66" charset="0"/>
              </a:rPr>
              <a:t>Elevacion de temperatura</a:t>
            </a:r>
          </a:p>
          <a:p>
            <a:r>
              <a:rPr lang="es-ES_tradnl">
                <a:latin typeface="Technical" pitchFamily="66" charset="0"/>
              </a:rPr>
              <a:t>Periodo de cocinado</a:t>
            </a:r>
          </a:p>
          <a:p>
            <a:r>
              <a:rPr lang="es-ES_tradnl">
                <a:latin typeface="Technical" pitchFamily="66" charset="0"/>
              </a:rPr>
              <a:t>Alivio de presion </a:t>
            </a:r>
          </a:p>
          <a:p>
            <a:r>
              <a:rPr lang="es-ES_tradnl">
                <a:latin typeface="Technical" pitchFamily="66" charset="0"/>
              </a:rPr>
              <a:t>Apertura de puertas</a:t>
            </a:r>
          </a:p>
          <a:p>
            <a:r>
              <a:rPr lang="es-ES_tradnl">
                <a:latin typeface="Technical" pitchFamily="66" charset="0"/>
              </a:rPr>
              <a:t>Descarga del cocinador</a:t>
            </a:r>
          </a:p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Tiempos de precocinado</a:t>
            </a:r>
            <a:endParaRPr lang="es-ES_tradnl"/>
          </a:p>
        </p:txBody>
      </p:sp>
      <p:graphicFrame>
        <p:nvGraphicFramePr>
          <p:cNvPr id="158725" name="Object 5"/>
          <p:cNvGraphicFramePr>
            <a:graphicFrameLocks noChangeAspect="1"/>
          </p:cNvGraphicFramePr>
          <p:nvPr>
            <p:ph type="body" idx="1"/>
          </p:nvPr>
        </p:nvGraphicFramePr>
        <p:xfrm>
          <a:off x="0" y="2514600"/>
          <a:ext cx="8610600" cy="3708400"/>
        </p:xfrm>
        <a:graphic>
          <a:graphicData uri="http://schemas.openxmlformats.org/presentationml/2006/ole">
            <p:oleObj spid="_x0000_s158725" name="Documento" r:id="rId3" imgW="5707440" imgH="2459520" progId="Word.Document.8">
              <p:embed/>
            </p:oleObj>
          </a:graphicData>
        </a:graphic>
      </p:graphicFrame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1447800" y="1828800"/>
            <a:ext cx="4191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000000"/>
                </a:solidFill>
              </a:rPr>
              <a:t>Temperatura Inicial: -3, -5°C</a:t>
            </a:r>
            <a:endParaRPr lang="es-ES_tradnl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Modelo Matematico del precocinado</a:t>
            </a:r>
            <a:endParaRPr lang="es-ES_tradnl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8534400" cy="4343400"/>
          </a:xfrm>
        </p:spPr>
        <p:txBody>
          <a:bodyPr/>
          <a:lstStyle/>
          <a:p>
            <a:r>
              <a:rPr lang="es-ES_tradnl" sz="2400"/>
              <a:t>Ecuacion del calor</a:t>
            </a:r>
            <a:r>
              <a:rPr lang="es-ES_tradnl"/>
              <a:t>:</a:t>
            </a:r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</a:p>
          <a:p>
            <a:pPr>
              <a:buFont typeface="Monotype Sorts" pitchFamily="2" charset="2"/>
              <a:buNone/>
            </a:pPr>
            <a:endParaRPr lang="es-ES_tradnl" sz="2400"/>
          </a:p>
          <a:p>
            <a:pPr>
              <a:buFont typeface="Monotype Sorts" pitchFamily="2" charset="2"/>
              <a:buNone/>
            </a:pPr>
            <a:endParaRPr kumimoji="0" lang="es-EC" sz="2400">
              <a:effectLst/>
              <a:latin typeface="Arial" charset="0"/>
            </a:endParaRPr>
          </a:p>
          <a:p>
            <a:pPr>
              <a:buFont typeface="Monotype Sorts" pitchFamily="2" charset="2"/>
              <a:buNone/>
            </a:pPr>
            <a:r>
              <a:rPr kumimoji="0" lang="es-EC" sz="2400">
                <a:effectLst/>
                <a:latin typeface="Arial" charset="0"/>
              </a:rPr>
              <a:t>ρ    = densidad del atún (kg/m3) </a:t>
            </a:r>
          </a:p>
          <a:p>
            <a:pPr>
              <a:buFont typeface="Monotype Sorts" pitchFamily="2" charset="2"/>
              <a:buNone/>
            </a:pPr>
            <a:r>
              <a:rPr kumimoji="0" lang="es-EC" sz="2400">
                <a:effectLst/>
                <a:latin typeface="Arial" charset="0"/>
              </a:rPr>
              <a:t>Cp = calor específico del atún ( J/kg ºC)</a:t>
            </a:r>
          </a:p>
          <a:p>
            <a:pPr>
              <a:buFont typeface="Monotype Sorts" pitchFamily="2" charset="2"/>
              <a:buNone/>
            </a:pPr>
            <a:r>
              <a:rPr kumimoji="0" lang="es-EC" sz="2400">
                <a:effectLst/>
                <a:latin typeface="Arial" charset="0"/>
              </a:rPr>
              <a:t>k    = conductividad térmica del atún ( W/m ºC)</a:t>
            </a:r>
          </a:p>
          <a:p>
            <a:pPr>
              <a:buFont typeface="Monotype Sorts" pitchFamily="2" charset="2"/>
              <a:buNone/>
            </a:pPr>
            <a:r>
              <a:rPr kumimoji="0" lang="es-EC" sz="2400">
                <a:effectLst/>
                <a:latin typeface="Arial" charset="0"/>
              </a:rPr>
              <a:t>T    = temperatura</a:t>
            </a:r>
          </a:p>
          <a:p>
            <a:pPr>
              <a:buFont typeface="Monotype Sorts" pitchFamily="2" charset="2"/>
              <a:buNone/>
            </a:pPr>
            <a:r>
              <a:rPr kumimoji="0" lang="es-EC" sz="2400">
                <a:effectLst/>
                <a:latin typeface="Arial" charset="0"/>
              </a:rPr>
              <a:t>t     = tiempo</a:t>
            </a:r>
          </a:p>
          <a:p>
            <a:pPr>
              <a:buFont typeface="Monotype Sorts" pitchFamily="2" charset="2"/>
              <a:buNone/>
            </a:pPr>
            <a:r>
              <a:rPr kumimoji="0" lang="es-EC" sz="2400">
                <a:effectLst/>
                <a:latin typeface="Arial" charset="0"/>
              </a:rPr>
              <a:t>x, y, z = distancia en los ejes coordenados</a:t>
            </a:r>
            <a:endParaRPr kumimoji="0" lang="es-EC">
              <a:effectLst/>
              <a:latin typeface="Arial" charset="0"/>
            </a:endParaRPr>
          </a:p>
          <a:p>
            <a:pPr>
              <a:buFont typeface="Monotype Sorts" pitchFamily="2" charset="2"/>
              <a:buNone/>
            </a:pPr>
            <a:endParaRPr lang="es-ES_tradnl" sz="2400" u="sng"/>
          </a:p>
        </p:txBody>
      </p:sp>
      <p:graphicFrame>
        <p:nvGraphicFramePr>
          <p:cNvPr id="160772" name="Object 4"/>
          <p:cNvGraphicFramePr>
            <a:graphicFrameLocks noChangeAspect="1"/>
          </p:cNvGraphicFramePr>
          <p:nvPr/>
        </p:nvGraphicFramePr>
        <p:xfrm>
          <a:off x="1371600" y="2514600"/>
          <a:ext cx="6553200" cy="1092200"/>
        </p:xfrm>
        <a:graphic>
          <a:graphicData uri="http://schemas.openxmlformats.org/presentationml/2006/ole">
            <p:oleObj spid="_x0000_s160772" name="Ecuación" r:id="rId3" imgW="1841400" imgH="444240" progId="Equation.3">
              <p:embed/>
            </p:oleObj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Modelo en coordenadas polares</a:t>
            </a:r>
            <a:endParaRPr lang="es-ES_tradnl"/>
          </a:p>
        </p:txBody>
      </p:sp>
      <p:graphicFrame>
        <p:nvGraphicFramePr>
          <p:cNvPr id="161797" name="Object 5"/>
          <p:cNvGraphicFramePr>
            <a:graphicFrameLocks/>
          </p:cNvGraphicFramePr>
          <p:nvPr/>
        </p:nvGraphicFramePr>
        <p:xfrm>
          <a:off x="990600" y="2438400"/>
          <a:ext cx="3657600" cy="990600"/>
        </p:xfrm>
        <a:graphic>
          <a:graphicData uri="http://schemas.openxmlformats.org/presentationml/2006/ole">
            <p:oleObj spid="_x0000_s161797" name="Ecuación" r:id="rId3" imgW="1498320" imgH="419040" progId="Equation.3">
              <p:embed/>
            </p:oleObj>
          </a:graphicData>
        </a:graphic>
      </p:graphicFrame>
      <p:graphicFrame>
        <p:nvGraphicFramePr>
          <p:cNvPr id="161800" name="Object 8"/>
          <p:cNvGraphicFramePr>
            <a:graphicFrameLocks noChangeAspect="1"/>
          </p:cNvGraphicFramePr>
          <p:nvPr/>
        </p:nvGraphicFramePr>
        <p:xfrm>
          <a:off x="5334000" y="1905000"/>
          <a:ext cx="3476625" cy="2811463"/>
        </p:xfrm>
        <a:graphic>
          <a:graphicData uri="http://schemas.openxmlformats.org/presentationml/2006/ole">
            <p:oleObj spid="_x0000_s161800" name="Foto de Photo Editor" r:id="rId4" imgW="2790476" imgH="2257740" progId="MSPhotoEd.3">
              <p:embed/>
            </p:oleObj>
          </a:graphicData>
        </a:graphic>
      </p:graphicFrame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3581400" y="403860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3600">
                <a:latin typeface="Technical" pitchFamily="66" charset="0"/>
              </a:rPr>
              <a:t>Solucion</a:t>
            </a:r>
            <a:endParaRPr kumimoji="1" lang="en-US" sz="3600"/>
          </a:p>
        </p:txBody>
      </p:sp>
      <p:graphicFrame>
        <p:nvGraphicFramePr>
          <p:cNvPr id="161805" name="Object 13"/>
          <p:cNvGraphicFramePr>
            <a:graphicFrameLocks/>
          </p:cNvGraphicFramePr>
          <p:nvPr/>
        </p:nvGraphicFramePr>
        <p:xfrm>
          <a:off x="914400" y="4876800"/>
          <a:ext cx="7315200" cy="1066800"/>
        </p:xfrm>
        <a:graphic>
          <a:graphicData uri="http://schemas.openxmlformats.org/presentationml/2006/ole">
            <p:oleObj spid="_x0000_s161805" name="Ecuación" r:id="rId5" imgW="2857320" imgH="469800" progId="Equation.3">
              <p:embed/>
            </p:oleObj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Tiempo de precocinado y gradiente de temperatura</a:t>
            </a:r>
            <a:endParaRPr lang="es-ES_tradnl"/>
          </a:p>
        </p:txBody>
      </p:sp>
      <p:graphicFrame>
        <p:nvGraphicFramePr>
          <p:cNvPr id="163847" name="Object 7"/>
          <p:cNvGraphicFramePr>
            <a:graphicFrameLocks noChangeAspect="1"/>
          </p:cNvGraphicFramePr>
          <p:nvPr/>
        </p:nvGraphicFramePr>
        <p:xfrm>
          <a:off x="1143000" y="2514600"/>
          <a:ext cx="6888163" cy="823913"/>
        </p:xfrm>
        <a:graphic>
          <a:graphicData uri="http://schemas.openxmlformats.org/presentationml/2006/ole">
            <p:oleObj spid="_x0000_s163847" name="Ecuación" r:id="rId3" imgW="2031840" imgH="241200" progId="Equation.3">
              <p:embed/>
            </p:oleObj>
          </a:graphicData>
        </a:graphic>
      </p:graphicFrame>
      <p:graphicFrame>
        <p:nvGraphicFramePr>
          <p:cNvPr id="163851" name="Object 11"/>
          <p:cNvGraphicFramePr>
            <a:graphicFrameLocks noChangeAspect="1"/>
          </p:cNvGraphicFramePr>
          <p:nvPr/>
        </p:nvGraphicFramePr>
        <p:xfrm>
          <a:off x="1828800" y="4038600"/>
          <a:ext cx="5410200" cy="1223963"/>
        </p:xfrm>
        <a:graphic>
          <a:graphicData uri="http://schemas.openxmlformats.org/presentationml/2006/ole">
            <p:oleObj spid="_x0000_s163851" name="Ecuación" r:id="rId4" imgW="1765080" imgH="393480" progId="Equation.3">
              <p:embed/>
            </p:oleObj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Caracteristicas del sistema actual</a:t>
            </a:r>
            <a:endParaRPr lang="es-ES_tradnl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534400" cy="15240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_tradnl" sz="2800"/>
              <a:t>Control en base a tiempos</a:t>
            </a:r>
          </a:p>
          <a:p>
            <a:pPr>
              <a:lnSpc>
                <a:spcPct val="200000"/>
              </a:lnSpc>
            </a:pPr>
            <a:r>
              <a:rPr lang="es-ES_tradnl" sz="2800"/>
              <a:t>Ajuste manual de temperatura de cocinador</a:t>
            </a:r>
          </a:p>
          <a:p>
            <a:endParaRPr lang="es-ES_tradnl" sz="2800"/>
          </a:p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Falencias del sistema actual</a:t>
            </a:r>
            <a:endParaRPr lang="es-ES_tradnl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534400" cy="15240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  <p:graphicFrame>
        <p:nvGraphicFramePr>
          <p:cNvPr id="168964" name="Object 4"/>
          <p:cNvGraphicFramePr>
            <a:graphicFrameLocks noChangeAspect="1"/>
          </p:cNvGraphicFramePr>
          <p:nvPr/>
        </p:nvGraphicFramePr>
        <p:xfrm>
          <a:off x="990600" y="1981200"/>
          <a:ext cx="7239000" cy="3797300"/>
        </p:xfrm>
        <a:graphic>
          <a:graphicData uri="http://schemas.openxmlformats.org/presentationml/2006/ole">
            <p:oleObj spid="_x0000_s168964" name="Hoja de cálculo" r:id="rId3" imgW="4048610" imgH="2124360" progId="Excel.Sheet.8">
              <p:embed/>
            </p:oleObj>
          </a:graphicData>
        </a:graphic>
      </p:graphicFrame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1828800" y="5715000"/>
            <a:ext cx="579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>
                <a:latin typeface="Technical" pitchFamily="66" charset="0"/>
              </a:rPr>
              <a:t>Temperatura irregular</a:t>
            </a:r>
            <a:endParaRPr kumimoji="1" lang="en-US" sz="36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Falencias del sistema actual</a:t>
            </a:r>
            <a:endParaRPr lang="es-ES_tradnl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534400" cy="15240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3276600" y="5715000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>
                <a:latin typeface="Technical" pitchFamily="66" charset="0"/>
              </a:rPr>
              <a:t>Falta de coccion</a:t>
            </a:r>
            <a:endParaRPr kumimoji="1" lang="en-US" sz="3600"/>
          </a:p>
        </p:txBody>
      </p:sp>
      <p:graphicFrame>
        <p:nvGraphicFramePr>
          <p:cNvPr id="164879" name="Object 15"/>
          <p:cNvGraphicFramePr>
            <a:graphicFrameLocks noChangeAspect="1"/>
          </p:cNvGraphicFramePr>
          <p:nvPr/>
        </p:nvGraphicFramePr>
        <p:xfrm>
          <a:off x="457200" y="1447800"/>
          <a:ext cx="8686800" cy="4321175"/>
        </p:xfrm>
        <a:graphic>
          <a:graphicData uri="http://schemas.openxmlformats.org/presentationml/2006/ole">
            <p:oleObj spid="_x0000_s164879" name="Hoja de cálculo" r:id="rId3" imgW="3934265" imgH="18198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Falencias del sistema actual</a:t>
            </a:r>
            <a:endParaRPr lang="es-ES_tradnl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534400" cy="15240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3124200" y="5867400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600">
                <a:latin typeface="Technical" pitchFamily="66" charset="0"/>
              </a:rPr>
              <a:t>Sobrecocinado</a:t>
            </a:r>
          </a:p>
        </p:txBody>
      </p:sp>
      <p:sp>
        <p:nvSpPr>
          <p:cNvPr id="166918" name="AutoShape 6"/>
          <p:cNvSpPr>
            <a:spLocks noChangeArrowheads="1"/>
          </p:cNvSpPr>
          <p:nvPr/>
        </p:nvSpPr>
        <p:spPr bwMode="auto">
          <a:xfrm rot="10800000">
            <a:off x="4572000" y="2819400"/>
            <a:ext cx="433388" cy="215900"/>
          </a:xfrm>
          <a:prstGeom prst="leftArrow">
            <a:avLst>
              <a:gd name="adj1" fmla="val 50000"/>
              <a:gd name="adj2" fmla="val 501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66922" name="Object 10"/>
          <p:cNvGraphicFramePr>
            <a:graphicFrameLocks noChangeAspect="1"/>
          </p:cNvGraphicFramePr>
          <p:nvPr/>
        </p:nvGraphicFramePr>
        <p:xfrm>
          <a:off x="381000" y="1447800"/>
          <a:ext cx="8229600" cy="4648200"/>
        </p:xfrm>
        <a:graphic>
          <a:graphicData uri="http://schemas.openxmlformats.org/presentationml/2006/ole">
            <p:oleObj spid="_x0000_s166922" name="Hoja de cálculo" r:id="rId3" imgW="4086484" imgH="216252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Falencias del sistema actual</a:t>
            </a:r>
            <a:endParaRPr lang="es-ES_tradnl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534400" cy="1524000"/>
          </a:xfrm>
        </p:spPr>
        <p:txBody>
          <a:bodyPr/>
          <a:lstStyle/>
          <a:p>
            <a:r>
              <a:rPr lang="es-ES_tradnl">
                <a:latin typeface="Technical" pitchFamily="66" charset="0"/>
              </a:rPr>
              <a:t>Desgaste de las valvulas de control</a:t>
            </a:r>
          </a:p>
          <a:p>
            <a:r>
              <a:rPr lang="es-ES_tradnl">
                <a:latin typeface="Technical" pitchFamily="66" charset="0"/>
              </a:rPr>
              <a:t>Golpes de ariete</a:t>
            </a:r>
          </a:p>
          <a:p>
            <a:r>
              <a:rPr lang="es-ES_tradnl">
                <a:latin typeface="Technical" pitchFamily="66" charset="0"/>
              </a:rPr>
              <a:t>Gasto innecesario de vapor</a:t>
            </a:r>
          </a:p>
          <a:p>
            <a:r>
              <a:rPr lang="es-ES_tradnl">
                <a:latin typeface="Technical" pitchFamily="66" charset="0"/>
              </a:rPr>
              <a:t>Mas personal por cocinador</a:t>
            </a:r>
          </a:p>
          <a:p>
            <a:r>
              <a:rPr lang="es-ES_tradnl">
                <a:latin typeface="Technical" pitchFamily="66" charset="0"/>
              </a:rPr>
              <a:t>Perdidas de peso en materia prima</a:t>
            </a:r>
          </a:p>
          <a:p>
            <a:r>
              <a:rPr lang="es-ES_tradnl">
                <a:latin typeface="Technical" pitchFamily="66" charset="0"/>
              </a:rPr>
              <a:t>Cocinado no homogeneo del atun</a:t>
            </a:r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s-ES_tradnl"/>
              <a:t>Caracteristicas generales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Pez oseo de cuerpo robusto y fusiforme</a:t>
            </a:r>
          </a:p>
          <a:p>
            <a:r>
              <a:rPr lang="es-ES_tradnl"/>
              <a:t>Dispersion geografica amplia</a:t>
            </a:r>
          </a:p>
          <a:p>
            <a:r>
              <a:rPr lang="es-ES_tradnl"/>
              <a:t>Principales especies para la pesca:</a:t>
            </a:r>
          </a:p>
          <a:p>
            <a:pPr>
              <a:buFont typeface="Monotype Sorts" pitchFamily="2" charset="2"/>
              <a:buNone/>
            </a:pPr>
            <a:r>
              <a:rPr lang="es-ES_tradnl"/>
              <a:t>                                     Aleta amarilla</a:t>
            </a:r>
          </a:p>
          <a:p>
            <a:pPr>
              <a:buFont typeface="Monotype Sorts" pitchFamily="2" charset="2"/>
              <a:buNone/>
            </a:pPr>
            <a:r>
              <a:rPr lang="es-ES_tradnl"/>
              <a:t>                                     Patudo</a:t>
            </a:r>
          </a:p>
          <a:p>
            <a:pPr>
              <a:buFont typeface="Monotype Sorts" pitchFamily="2" charset="2"/>
              <a:buNone/>
            </a:pPr>
            <a:r>
              <a:rPr lang="es-ES_tradnl"/>
              <a:t>                                     Barrilete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Ingenieria de control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Concepto de la ingenieria de control</a:t>
            </a:r>
            <a:endParaRPr lang="es-ES_tradnl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239000" cy="15240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s-ES_tradnl">
                <a:latin typeface="Technical" pitchFamily="66" charset="0"/>
              </a:rPr>
              <a:t>Aquella que tiene por objeto el control automatico de un proceso que de otra manera tendria que ser controlado manualmente   </a:t>
            </a:r>
            <a:endParaRPr lang="es-ES_tradnl" u="sng">
              <a:latin typeface="Technical" pitchFamily="66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Indicadores financieros</a:t>
            </a:r>
            <a:endParaRPr lang="es-ES_tradnl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7543800" cy="8382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s-ES_tradnl" sz="3600">
                <a:latin typeface="Technical" pitchFamily="66" charset="0"/>
              </a:rPr>
              <a:t>VAN = US$ 144.617</a:t>
            </a:r>
          </a:p>
          <a:p>
            <a:pPr>
              <a:buFont typeface="Monotype Sorts" pitchFamily="2" charset="2"/>
              <a:buNone/>
            </a:pPr>
            <a:r>
              <a:rPr lang="es-ES_tradnl" sz="3600">
                <a:latin typeface="Technical" pitchFamily="66" charset="0"/>
              </a:rPr>
              <a:t>TIR = 581%</a:t>
            </a:r>
          </a:p>
          <a:p>
            <a:pPr>
              <a:buFont typeface="Monotype Sorts" pitchFamily="2" charset="2"/>
              <a:buNone/>
            </a:pPr>
            <a:r>
              <a:rPr lang="es-ES_tradnl" sz="3600">
                <a:latin typeface="Technical" pitchFamily="66" charset="0"/>
              </a:rPr>
              <a:t>Retorno de la inversion = 2 meses</a:t>
            </a:r>
            <a:endParaRPr kumimoji="0" lang="es-ES_tradnl">
              <a:effectLst/>
              <a:latin typeface="Arial" charset="0"/>
            </a:endParaRPr>
          </a:p>
          <a:p>
            <a:pPr>
              <a:buFont typeface="Monotype Sorts" pitchFamily="2" charset="2"/>
              <a:buNone/>
            </a:pPr>
            <a:endParaRPr lang="es-ES_tradnl" sz="3600">
              <a:latin typeface="Technical" pitchFamily="66" charset="0"/>
            </a:endParaRPr>
          </a:p>
          <a:p>
            <a:pPr>
              <a:buFont typeface="Monotype Sorts" pitchFamily="2" charset="2"/>
              <a:buNone/>
            </a:pPr>
            <a:r>
              <a:rPr lang="es-ES_tradnl" sz="1000"/>
              <a:t> 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Terminos basicos de la ingenieria de control</a:t>
            </a:r>
            <a:endParaRPr lang="es-ES_tradnl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239000" cy="1524000"/>
          </a:xfrm>
        </p:spPr>
        <p:txBody>
          <a:bodyPr/>
          <a:lstStyle/>
          <a:p>
            <a:r>
              <a:rPr lang="es-ES_tradnl" u="sng">
                <a:latin typeface="Technical" pitchFamily="66" charset="0"/>
              </a:rPr>
              <a:t>Variable controlada</a:t>
            </a:r>
          </a:p>
          <a:p>
            <a:r>
              <a:rPr lang="es-ES_tradnl" u="sng">
                <a:latin typeface="Technical" pitchFamily="66" charset="0"/>
              </a:rPr>
              <a:t>Punto de control</a:t>
            </a:r>
          </a:p>
          <a:p>
            <a:r>
              <a:rPr lang="es-ES_tradnl" u="sng">
                <a:latin typeface="Technical" pitchFamily="66" charset="0"/>
              </a:rPr>
              <a:t>Variable manipulada </a:t>
            </a:r>
          </a:p>
          <a:p>
            <a:r>
              <a:rPr lang="es-ES_tradnl" u="sng">
                <a:latin typeface="Technical" pitchFamily="66" charset="0"/>
              </a:rPr>
              <a:t>Perturbacion</a:t>
            </a:r>
          </a:p>
          <a:p>
            <a:r>
              <a:rPr lang="es-ES_tradnl" u="sng">
                <a:latin typeface="Technical" pitchFamily="66" charset="0"/>
              </a:rPr>
              <a:t>Error</a:t>
            </a:r>
          </a:p>
          <a:p>
            <a:pPr algn="ctr"/>
            <a:endParaRPr lang="es-ES_tradnl" u="sng">
              <a:latin typeface="Technical" pitchFamily="66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Componentes fisicos en un sistema de control</a:t>
            </a:r>
            <a:endParaRPr lang="es-ES_tradnl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239000" cy="1524000"/>
          </a:xfrm>
        </p:spPr>
        <p:txBody>
          <a:bodyPr/>
          <a:lstStyle/>
          <a:p>
            <a:r>
              <a:rPr lang="es-ES_tradnl" u="sng">
                <a:latin typeface="Technical" pitchFamily="66" charset="0"/>
              </a:rPr>
              <a:t>Sensor o elemento primario</a:t>
            </a:r>
          </a:p>
          <a:p>
            <a:r>
              <a:rPr lang="es-ES_tradnl" u="sng">
                <a:latin typeface="Technical" pitchFamily="66" charset="0"/>
              </a:rPr>
              <a:t>Transmisor o elemento secundario</a:t>
            </a:r>
          </a:p>
          <a:p>
            <a:r>
              <a:rPr lang="es-ES_tradnl" u="sng">
                <a:latin typeface="Technical" pitchFamily="66" charset="0"/>
              </a:rPr>
              <a:t>Controlador o cerebro del sistema</a:t>
            </a:r>
          </a:p>
          <a:p>
            <a:r>
              <a:rPr lang="es-ES_tradnl" u="sng">
                <a:latin typeface="Technical" pitchFamily="66" charset="0"/>
              </a:rPr>
              <a:t>Elemento final de control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Sensores de temperatura</a:t>
            </a:r>
            <a:endParaRPr lang="es-ES_tradnl"/>
          </a:p>
        </p:txBody>
      </p:sp>
      <p:graphicFrame>
        <p:nvGraphicFramePr>
          <p:cNvPr id="179205" name="Object 5"/>
          <p:cNvGraphicFramePr>
            <a:graphicFrameLocks noChangeAspect="1"/>
          </p:cNvGraphicFramePr>
          <p:nvPr/>
        </p:nvGraphicFramePr>
        <p:xfrm>
          <a:off x="1905000" y="4114800"/>
          <a:ext cx="2514600" cy="1938338"/>
        </p:xfrm>
        <a:graphic>
          <a:graphicData uri="http://schemas.openxmlformats.org/presentationml/2006/ole">
            <p:oleObj spid="_x0000_s179205" name="Foto de Photo Editor" r:id="rId3" imgW="1267002" imgH="1009791" progId="MSPhotoEd.3">
              <p:embed/>
            </p:oleObj>
          </a:graphicData>
        </a:graphic>
      </p:graphicFrame>
      <p:graphicFrame>
        <p:nvGraphicFramePr>
          <p:cNvPr id="179206" name="Object 6"/>
          <p:cNvGraphicFramePr>
            <a:graphicFrameLocks noChangeAspect="1"/>
          </p:cNvGraphicFramePr>
          <p:nvPr/>
        </p:nvGraphicFramePr>
        <p:xfrm>
          <a:off x="4419600" y="4114800"/>
          <a:ext cx="2438400" cy="1917700"/>
        </p:xfrm>
        <a:graphic>
          <a:graphicData uri="http://schemas.openxmlformats.org/presentationml/2006/ole">
            <p:oleObj spid="_x0000_s179206" name="Foto de Photo Editor" r:id="rId4" imgW="1038370" imgH="819048" progId="MSPhotoEd.3">
              <p:embed/>
            </p:oleObj>
          </a:graphicData>
        </a:graphic>
      </p:graphicFrame>
      <p:graphicFrame>
        <p:nvGraphicFramePr>
          <p:cNvPr id="179207" name="Object 7"/>
          <p:cNvGraphicFramePr>
            <a:graphicFrameLocks noChangeAspect="1"/>
          </p:cNvGraphicFramePr>
          <p:nvPr/>
        </p:nvGraphicFramePr>
        <p:xfrm>
          <a:off x="1905000" y="2133600"/>
          <a:ext cx="4953000" cy="1993900"/>
        </p:xfrm>
        <a:graphic>
          <a:graphicData uri="http://schemas.openxmlformats.org/presentationml/2006/ole">
            <p:oleObj spid="_x0000_s179207" name="Foto de Photo Editor" r:id="rId5" imgW="1190476" imgH="485586" progId="MSPhotoEd.3">
              <p:embed/>
            </p:oleObj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Transmisores o transmitters</a:t>
            </a:r>
            <a:endParaRPr lang="es-ES_tradnl"/>
          </a:p>
        </p:txBody>
      </p:sp>
      <p:graphicFrame>
        <p:nvGraphicFramePr>
          <p:cNvPr id="180231" name="Object 7"/>
          <p:cNvGraphicFramePr>
            <a:graphicFrameLocks noChangeAspect="1"/>
          </p:cNvGraphicFramePr>
          <p:nvPr/>
        </p:nvGraphicFramePr>
        <p:xfrm>
          <a:off x="4495800" y="2133600"/>
          <a:ext cx="3124200" cy="2809875"/>
        </p:xfrm>
        <a:graphic>
          <a:graphicData uri="http://schemas.openxmlformats.org/presentationml/2006/ole">
            <p:oleObj spid="_x0000_s180231" name="Foto de Photo Editor" r:id="rId3" imgW="857143" imgH="923810" progId="MSPhotoEd.3">
              <p:embed/>
            </p:oleObj>
          </a:graphicData>
        </a:graphic>
      </p:graphicFrame>
      <p:graphicFrame>
        <p:nvGraphicFramePr>
          <p:cNvPr id="180232" name="Object 8"/>
          <p:cNvGraphicFramePr>
            <a:graphicFrameLocks noChangeAspect="1"/>
          </p:cNvGraphicFramePr>
          <p:nvPr/>
        </p:nvGraphicFramePr>
        <p:xfrm>
          <a:off x="1752600" y="2133600"/>
          <a:ext cx="2740025" cy="2743200"/>
        </p:xfrm>
        <a:graphic>
          <a:graphicData uri="http://schemas.openxmlformats.org/presentationml/2006/ole">
            <p:oleObj spid="_x0000_s180232" name="Foto de Photo Editor" r:id="rId4" imgW="895238" imgH="838095" progId="MSPhotoEd.3">
              <p:embed/>
            </p:oleObj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Controladores</a:t>
            </a:r>
            <a:endParaRPr lang="es-ES_tradnl"/>
          </a:p>
        </p:txBody>
      </p:sp>
      <p:graphicFrame>
        <p:nvGraphicFramePr>
          <p:cNvPr id="181254" name="Object 6"/>
          <p:cNvGraphicFramePr>
            <a:graphicFrameLocks noChangeAspect="1"/>
          </p:cNvGraphicFramePr>
          <p:nvPr/>
        </p:nvGraphicFramePr>
        <p:xfrm>
          <a:off x="1447800" y="3733800"/>
          <a:ext cx="2667000" cy="2247900"/>
        </p:xfrm>
        <a:graphic>
          <a:graphicData uri="http://schemas.openxmlformats.org/presentationml/2006/ole">
            <p:oleObj spid="_x0000_s181254" name="Foto de Photo Editor" r:id="rId3" imgW="1152381" imgH="971686" progId="MSPhotoEd.3">
              <p:embed/>
            </p:oleObj>
          </a:graphicData>
        </a:graphic>
      </p:graphicFrame>
      <p:graphicFrame>
        <p:nvGraphicFramePr>
          <p:cNvPr id="181255" name="Object 7"/>
          <p:cNvGraphicFramePr>
            <a:graphicFrameLocks noChangeAspect="1"/>
          </p:cNvGraphicFramePr>
          <p:nvPr/>
        </p:nvGraphicFramePr>
        <p:xfrm>
          <a:off x="5410200" y="3810000"/>
          <a:ext cx="2359025" cy="2133600"/>
        </p:xfrm>
        <a:graphic>
          <a:graphicData uri="http://schemas.openxmlformats.org/presentationml/2006/ole">
            <p:oleObj spid="_x0000_s181255" name="Foto de Photo Editor" r:id="rId4" imgW="942857" imgH="942857" progId="MSPhotoEd.3">
              <p:embed/>
            </p:oleObj>
          </a:graphicData>
        </a:graphic>
      </p:graphicFrame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1143000" y="1752600"/>
            <a:ext cx="7391400" cy="2774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200">
                <a:latin typeface="Technical" pitchFamily="66" charset="0"/>
              </a:rPr>
              <a:t>Analogicos                      Digitales</a:t>
            </a:r>
          </a:p>
          <a:p>
            <a:pPr>
              <a:spcBef>
                <a:spcPct val="50000"/>
              </a:spcBef>
            </a:pPr>
            <a:r>
              <a:rPr lang="es-ES_tradnl" sz="3200">
                <a:latin typeface="Technical" pitchFamily="66" charset="0"/>
              </a:rPr>
              <a:t>Neumaticos                    Electronicos</a:t>
            </a:r>
          </a:p>
          <a:p>
            <a:pPr>
              <a:spcBef>
                <a:spcPct val="50000"/>
              </a:spcBef>
            </a:pPr>
            <a:endParaRPr lang="es-ES_tradnl" sz="3200">
              <a:latin typeface="Technical" pitchFamily="66" charset="0"/>
            </a:endParaRPr>
          </a:p>
          <a:p>
            <a:pPr>
              <a:spcBef>
                <a:spcPct val="50000"/>
              </a:spcBef>
            </a:pPr>
            <a:endParaRPr lang="es-ES_tradnl" sz="3200">
              <a:latin typeface="Technical" pitchFamily="66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Transductores</a:t>
            </a:r>
            <a:endParaRPr lang="es-ES_tradnl"/>
          </a:p>
        </p:txBody>
      </p:sp>
      <p:graphicFrame>
        <p:nvGraphicFramePr>
          <p:cNvPr id="182278" name="Object 6"/>
          <p:cNvGraphicFramePr>
            <a:graphicFrameLocks noChangeAspect="1"/>
          </p:cNvGraphicFramePr>
          <p:nvPr/>
        </p:nvGraphicFramePr>
        <p:xfrm>
          <a:off x="1219200" y="2133600"/>
          <a:ext cx="2622550" cy="3544888"/>
        </p:xfrm>
        <a:graphic>
          <a:graphicData uri="http://schemas.openxmlformats.org/presentationml/2006/ole">
            <p:oleObj spid="_x0000_s182278" name="Foto de Photo Editor" r:id="rId3" imgW="1028844" imgH="1390844" progId="MSPhotoEd.3">
              <p:embed/>
            </p:oleObj>
          </a:graphicData>
        </a:graphic>
      </p:graphicFrame>
      <p:graphicFrame>
        <p:nvGraphicFramePr>
          <p:cNvPr id="182279" name="Object 7"/>
          <p:cNvGraphicFramePr>
            <a:graphicFrameLocks noChangeAspect="1"/>
          </p:cNvGraphicFramePr>
          <p:nvPr/>
        </p:nvGraphicFramePr>
        <p:xfrm>
          <a:off x="3886200" y="2133600"/>
          <a:ext cx="4191000" cy="3544888"/>
        </p:xfrm>
        <a:graphic>
          <a:graphicData uri="http://schemas.openxmlformats.org/presentationml/2006/ole">
            <p:oleObj spid="_x0000_s182279" name="Foto de Photo Editor" r:id="rId4" imgW="1162212" imgH="980952" progId="MSPhotoEd.3">
              <p:embed/>
            </p:oleObj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Valvulas automaticas</a:t>
            </a:r>
            <a:endParaRPr lang="es-ES_tradnl"/>
          </a:p>
        </p:txBody>
      </p:sp>
      <p:graphicFrame>
        <p:nvGraphicFramePr>
          <p:cNvPr id="183303" name="Object 7"/>
          <p:cNvGraphicFramePr>
            <a:graphicFrameLocks noChangeAspect="1"/>
          </p:cNvGraphicFramePr>
          <p:nvPr/>
        </p:nvGraphicFramePr>
        <p:xfrm>
          <a:off x="2362200" y="2133600"/>
          <a:ext cx="2278063" cy="3727450"/>
        </p:xfrm>
        <a:graphic>
          <a:graphicData uri="http://schemas.openxmlformats.org/presentationml/2006/ole">
            <p:oleObj spid="_x0000_s183303" name="Foto de Photo Editor" r:id="rId3" imgW="1333333" imgH="2180952" progId="MSPhotoEd.3">
              <p:embed/>
            </p:oleObj>
          </a:graphicData>
        </a:graphic>
      </p:graphicFrame>
      <p:graphicFrame>
        <p:nvGraphicFramePr>
          <p:cNvPr id="183304" name="Object 8"/>
          <p:cNvGraphicFramePr>
            <a:graphicFrameLocks noChangeAspect="1"/>
          </p:cNvGraphicFramePr>
          <p:nvPr/>
        </p:nvGraphicFramePr>
        <p:xfrm>
          <a:off x="4648200" y="2133600"/>
          <a:ext cx="2233613" cy="3733800"/>
        </p:xfrm>
        <a:graphic>
          <a:graphicData uri="http://schemas.openxmlformats.org/presentationml/2006/ole">
            <p:oleObj spid="_x0000_s183304" name="Foto de Photo Editor" r:id="rId4" imgW="1333333" imgH="2228571" progId="MSPhotoEd.3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sz="4800"/>
              <a:t>El atún en el mundo</a:t>
            </a:r>
            <a:endParaRPr lang="es-ES_tradnl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Esquema de un sistema de control</a:t>
            </a:r>
            <a:endParaRPr lang="es-ES_tradnl"/>
          </a:p>
        </p:txBody>
      </p:sp>
      <p:sp>
        <p:nvSpPr>
          <p:cNvPr id="186373" name="Line 5"/>
          <p:cNvSpPr>
            <a:spLocks noChangeShapeType="1"/>
          </p:cNvSpPr>
          <p:nvPr/>
        </p:nvSpPr>
        <p:spPr bwMode="auto">
          <a:xfrm>
            <a:off x="1524000" y="3124200"/>
            <a:ext cx="10239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6374" name="Line 6"/>
          <p:cNvSpPr>
            <a:spLocks noChangeShapeType="1"/>
          </p:cNvSpPr>
          <p:nvPr/>
        </p:nvSpPr>
        <p:spPr bwMode="auto">
          <a:xfrm flipV="1">
            <a:off x="3276600" y="3657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6375" name="Line 7"/>
          <p:cNvSpPr>
            <a:spLocks noChangeShapeType="1"/>
          </p:cNvSpPr>
          <p:nvPr/>
        </p:nvSpPr>
        <p:spPr bwMode="auto">
          <a:xfrm flipH="1">
            <a:off x="4086225" y="4457700"/>
            <a:ext cx="8540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1295400" y="2362200"/>
            <a:ext cx="8540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s-EC" sz="1000"/>
              <a:t> </a:t>
            </a:r>
            <a:r>
              <a:rPr lang="es-EC" sz="1800">
                <a:solidFill>
                  <a:srgbClr val="000000"/>
                </a:solidFill>
              </a:rPr>
              <a:t>Punto de control</a:t>
            </a:r>
          </a:p>
        </p:txBody>
      </p:sp>
      <p:sp>
        <p:nvSpPr>
          <p:cNvPr id="186377" name="Text Box 9"/>
          <p:cNvSpPr txBox="1">
            <a:spLocks noChangeArrowheads="1"/>
          </p:cNvSpPr>
          <p:nvPr/>
        </p:nvSpPr>
        <p:spPr bwMode="auto">
          <a:xfrm>
            <a:off x="4114800" y="4648200"/>
            <a:ext cx="10858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s-EC" sz="1800">
                <a:solidFill>
                  <a:srgbClr val="000000"/>
                </a:solidFill>
              </a:rPr>
              <a:t>Señal del</a:t>
            </a:r>
          </a:p>
          <a:p>
            <a:pPr algn="ctr"/>
            <a:r>
              <a:rPr lang="es-EC" sz="1800">
                <a:solidFill>
                  <a:srgbClr val="000000"/>
                </a:solidFill>
              </a:rPr>
              <a:t>sensor</a:t>
            </a: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3581400" y="3657600"/>
            <a:ext cx="976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s-EC" sz="1800">
                <a:solidFill>
                  <a:srgbClr val="000000"/>
                </a:solidFill>
              </a:rPr>
              <a:t>Señal del transmisor</a:t>
            </a:r>
          </a:p>
        </p:txBody>
      </p: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2514600" y="4343400"/>
            <a:ext cx="1435100" cy="42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s-EC" sz="1400" b="1">
                <a:solidFill>
                  <a:srgbClr val="000000"/>
                </a:solidFill>
              </a:rPr>
              <a:t>TRANSMISOR</a:t>
            </a:r>
            <a:endParaRPr lang="es-EC" sz="1200" b="1">
              <a:solidFill>
                <a:srgbClr val="000000"/>
              </a:solidFill>
            </a:endParaRPr>
          </a:p>
        </p:txBody>
      </p:sp>
      <p:sp>
        <p:nvSpPr>
          <p:cNvPr id="186380" name="Text Box 12"/>
          <p:cNvSpPr txBox="1">
            <a:spLocks noChangeArrowheads="1"/>
          </p:cNvSpPr>
          <p:nvPr/>
        </p:nvSpPr>
        <p:spPr bwMode="auto">
          <a:xfrm>
            <a:off x="4953000" y="4191000"/>
            <a:ext cx="1066800" cy="4175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s-EC" sz="1400" b="1">
                <a:solidFill>
                  <a:srgbClr val="000000"/>
                </a:solidFill>
              </a:rPr>
              <a:t>SENSOR</a:t>
            </a:r>
          </a:p>
        </p:txBody>
      </p:sp>
      <p:sp>
        <p:nvSpPr>
          <p:cNvPr id="186381" name="Oval 13"/>
          <p:cNvSpPr>
            <a:spLocks noChangeArrowheads="1"/>
          </p:cNvSpPr>
          <p:nvPr/>
        </p:nvSpPr>
        <p:spPr bwMode="auto">
          <a:xfrm rot="2700000">
            <a:off x="2577306" y="2528094"/>
            <a:ext cx="1169988" cy="1143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86382" name="Line 14"/>
          <p:cNvSpPr>
            <a:spLocks noChangeShapeType="1"/>
          </p:cNvSpPr>
          <p:nvPr/>
        </p:nvSpPr>
        <p:spPr bwMode="auto">
          <a:xfrm rot="2700000">
            <a:off x="2624137" y="3059113"/>
            <a:ext cx="11969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86383" name="Line 15"/>
          <p:cNvSpPr>
            <a:spLocks noChangeShapeType="1"/>
          </p:cNvSpPr>
          <p:nvPr/>
        </p:nvSpPr>
        <p:spPr bwMode="auto">
          <a:xfrm rot="2700000">
            <a:off x="3125788" y="2495550"/>
            <a:ext cx="0" cy="1187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3048000" y="2590800"/>
            <a:ext cx="169863" cy="3127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s-EC" sz="1600" b="1">
                <a:solidFill>
                  <a:srgbClr val="000000"/>
                </a:solidFill>
              </a:rPr>
              <a:t>+</a:t>
            </a:r>
            <a:endParaRPr lang="es-EC" sz="1600" b="1"/>
          </a:p>
        </p:txBody>
      </p:sp>
      <p:sp>
        <p:nvSpPr>
          <p:cNvPr id="186385" name="Text Box 17"/>
          <p:cNvSpPr txBox="1">
            <a:spLocks noChangeArrowheads="1"/>
          </p:cNvSpPr>
          <p:nvPr/>
        </p:nvSpPr>
        <p:spPr bwMode="auto">
          <a:xfrm>
            <a:off x="3048000" y="3276600"/>
            <a:ext cx="171450" cy="209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s-EC" sz="1600" b="1">
                <a:solidFill>
                  <a:srgbClr val="000000"/>
                </a:solidFill>
              </a:rPr>
              <a:t>─</a:t>
            </a:r>
            <a:endParaRPr lang="es-EC" sz="1600" b="1"/>
          </a:p>
        </p:txBody>
      </p:sp>
      <p:sp>
        <p:nvSpPr>
          <p:cNvPr id="186386" name="Text Box 18"/>
          <p:cNvSpPr txBox="1">
            <a:spLocks noChangeArrowheads="1"/>
          </p:cNvSpPr>
          <p:nvPr/>
        </p:nvSpPr>
        <p:spPr bwMode="auto">
          <a:xfrm>
            <a:off x="990600" y="3886200"/>
            <a:ext cx="14382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s-EC" sz="1400" b="1">
                <a:solidFill>
                  <a:srgbClr val="000000"/>
                </a:solidFill>
              </a:rPr>
              <a:t>CONTROLADOR</a:t>
            </a:r>
            <a:endParaRPr lang="es-EC" sz="1400">
              <a:solidFill>
                <a:srgbClr val="000000"/>
              </a:solidFill>
            </a:endParaRPr>
          </a:p>
        </p:txBody>
      </p:sp>
      <p:sp>
        <p:nvSpPr>
          <p:cNvPr id="186387" name="Line 19"/>
          <p:cNvSpPr>
            <a:spLocks noChangeShapeType="1"/>
          </p:cNvSpPr>
          <p:nvPr/>
        </p:nvSpPr>
        <p:spPr bwMode="auto">
          <a:xfrm flipV="1">
            <a:off x="2057400" y="3429000"/>
            <a:ext cx="596900" cy="41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6388" name="Line 20"/>
          <p:cNvSpPr>
            <a:spLocks noChangeShapeType="1"/>
          </p:cNvSpPr>
          <p:nvPr/>
        </p:nvSpPr>
        <p:spPr bwMode="auto">
          <a:xfrm>
            <a:off x="3733800" y="3124200"/>
            <a:ext cx="7397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6389" name="Text Box 21"/>
          <p:cNvSpPr txBox="1">
            <a:spLocks noChangeArrowheads="1"/>
          </p:cNvSpPr>
          <p:nvPr/>
        </p:nvSpPr>
        <p:spPr bwMode="auto">
          <a:xfrm>
            <a:off x="4495800" y="2667000"/>
            <a:ext cx="1293813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C" sz="1400" b="1">
                <a:solidFill>
                  <a:srgbClr val="000000"/>
                </a:solidFill>
              </a:rPr>
              <a:t>ELEMENTO </a:t>
            </a:r>
          </a:p>
          <a:p>
            <a:pPr algn="ctr"/>
            <a:r>
              <a:rPr lang="es-EC" sz="1400" b="1">
                <a:solidFill>
                  <a:srgbClr val="000000"/>
                </a:solidFill>
              </a:rPr>
              <a:t>DE CONTROL</a:t>
            </a:r>
            <a:endParaRPr lang="es-EC" sz="1000"/>
          </a:p>
        </p:txBody>
      </p:sp>
      <p:sp>
        <p:nvSpPr>
          <p:cNvPr id="186390" name="Text Box 22"/>
          <p:cNvSpPr txBox="1">
            <a:spLocks noChangeArrowheads="1"/>
          </p:cNvSpPr>
          <p:nvPr/>
        </p:nvSpPr>
        <p:spPr bwMode="auto">
          <a:xfrm>
            <a:off x="6235700" y="3028950"/>
            <a:ext cx="1195388" cy="523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s-EC" sz="1400" b="1">
                <a:solidFill>
                  <a:srgbClr val="000000"/>
                </a:solidFill>
              </a:rPr>
              <a:t> PLANTA</a:t>
            </a:r>
          </a:p>
        </p:txBody>
      </p:sp>
      <p:sp>
        <p:nvSpPr>
          <p:cNvPr id="186391" name="Line 23"/>
          <p:cNvSpPr>
            <a:spLocks noChangeShapeType="1"/>
          </p:cNvSpPr>
          <p:nvPr/>
        </p:nvSpPr>
        <p:spPr bwMode="auto">
          <a:xfrm>
            <a:off x="5807075" y="3328988"/>
            <a:ext cx="425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6392" name="Text Box 24"/>
          <p:cNvSpPr txBox="1">
            <a:spLocks noChangeArrowheads="1"/>
          </p:cNvSpPr>
          <p:nvPr/>
        </p:nvSpPr>
        <p:spPr bwMode="auto">
          <a:xfrm>
            <a:off x="3352800" y="2133600"/>
            <a:ext cx="10668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s-EC" sz="1800">
                <a:solidFill>
                  <a:srgbClr val="000000"/>
                </a:solidFill>
              </a:rPr>
              <a:t> Señal de</a:t>
            </a:r>
          </a:p>
          <a:p>
            <a:pPr algn="ctr"/>
            <a:r>
              <a:rPr lang="es-EC" sz="1800">
                <a:solidFill>
                  <a:srgbClr val="000000"/>
                </a:solidFill>
              </a:rPr>
              <a:t>corrección</a:t>
            </a:r>
          </a:p>
        </p:txBody>
      </p:sp>
      <p:sp>
        <p:nvSpPr>
          <p:cNvPr id="186393" name="Text Box 25"/>
          <p:cNvSpPr txBox="1">
            <a:spLocks noChangeArrowheads="1"/>
          </p:cNvSpPr>
          <p:nvPr/>
        </p:nvSpPr>
        <p:spPr bwMode="auto">
          <a:xfrm>
            <a:off x="5334000" y="2057400"/>
            <a:ext cx="124301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s-EC" sz="1800">
                <a:solidFill>
                  <a:srgbClr val="000000"/>
                </a:solidFill>
              </a:rPr>
              <a:t> Variable manipulada</a:t>
            </a:r>
          </a:p>
        </p:txBody>
      </p:sp>
      <p:sp>
        <p:nvSpPr>
          <p:cNvPr id="186395" name="Line 27"/>
          <p:cNvSpPr>
            <a:spLocks noChangeShapeType="1"/>
          </p:cNvSpPr>
          <p:nvPr/>
        </p:nvSpPr>
        <p:spPr bwMode="auto">
          <a:xfrm flipV="1">
            <a:off x="7635875" y="3328988"/>
            <a:ext cx="0" cy="1044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86396" name="Line 28"/>
          <p:cNvSpPr>
            <a:spLocks noChangeShapeType="1"/>
          </p:cNvSpPr>
          <p:nvPr/>
        </p:nvSpPr>
        <p:spPr bwMode="auto">
          <a:xfrm>
            <a:off x="7391400" y="3328988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6397" name="Line 29"/>
          <p:cNvSpPr>
            <a:spLocks noChangeShapeType="1"/>
          </p:cNvSpPr>
          <p:nvPr/>
        </p:nvSpPr>
        <p:spPr bwMode="auto">
          <a:xfrm>
            <a:off x="6904038" y="2282825"/>
            <a:ext cx="0" cy="746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6398" name="Text Box 30"/>
          <p:cNvSpPr txBox="1">
            <a:spLocks noChangeArrowheads="1"/>
          </p:cNvSpPr>
          <p:nvPr/>
        </p:nvSpPr>
        <p:spPr bwMode="auto">
          <a:xfrm>
            <a:off x="7162800" y="2286000"/>
            <a:ext cx="1219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s-EC" sz="1800">
                <a:solidFill>
                  <a:srgbClr val="000000"/>
                </a:solidFill>
              </a:rPr>
              <a:t>Perturbación del proceso</a:t>
            </a:r>
          </a:p>
        </p:txBody>
      </p:sp>
      <p:sp>
        <p:nvSpPr>
          <p:cNvPr id="186399" name="Text Box 31"/>
          <p:cNvSpPr txBox="1">
            <a:spLocks noChangeArrowheads="1"/>
          </p:cNvSpPr>
          <p:nvPr/>
        </p:nvSpPr>
        <p:spPr bwMode="auto">
          <a:xfrm>
            <a:off x="6049963" y="4522788"/>
            <a:ext cx="134143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s-EC" sz="1800">
                <a:solidFill>
                  <a:srgbClr val="000000"/>
                </a:solidFill>
              </a:rPr>
              <a:t> Variable controlada</a:t>
            </a:r>
          </a:p>
        </p:txBody>
      </p:sp>
      <p:sp>
        <p:nvSpPr>
          <p:cNvPr id="186400" name="Line 32"/>
          <p:cNvSpPr>
            <a:spLocks noChangeShapeType="1"/>
          </p:cNvSpPr>
          <p:nvPr/>
        </p:nvSpPr>
        <p:spPr bwMode="auto">
          <a:xfrm>
            <a:off x="6019800" y="4419600"/>
            <a:ext cx="1600200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Mejoras esperadas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Estabilidad en temperatura </a:t>
            </a:r>
            <a:endParaRPr lang="es-ES_tradnl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534400" cy="15240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  <p:graphicFrame>
        <p:nvGraphicFramePr>
          <p:cNvPr id="187402" name="Object 10"/>
          <p:cNvGraphicFramePr>
            <a:graphicFrameLocks noChangeAspect="1"/>
          </p:cNvGraphicFramePr>
          <p:nvPr/>
        </p:nvGraphicFramePr>
        <p:xfrm>
          <a:off x="1143000" y="1752600"/>
          <a:ext cx="6591300" cy="3962400"/>
        </p:xfrm>
        <a:graphic>
          <a:graphicData uri="http://schemas.openxmlformats.org/presentationml/2006/ole">
            <p:oleObj spid="_x0000_s187402" name="Hoja de cálculo" r:id="rId3" imgW="4038871" imgH="17910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Estabilidad en temperatura </a:t>
            </a:r>
            <a:endParaRPr lang="es-ES_tradnl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534400" cy="15240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  <p:graphicFrame>
        <p:nvGraphicFramePr>
          <p:cNvPr id="188422" name="Object 6"/>
          <p:cNvGraphicFramePr>
            <a:graphicFrameLocks noChangeAspect="1"/>
          </p:cNvGraphicFramePr>
          <p:nvPr/>
        </p:nvGraphicFramePr>
        <p:xfrm>
          <a:off x="838200" y="1524000"/>
          <a:ext cx="7848600" cy="4916488"/>
        </p:xfrm>
        <a:graphic>
          <a:graphicData uri="http://schemas.openxmlformats.org/presentationml/2006/ole">
            <p:oleObj spid="_x0000_s188422" name="Hoja de cálculo" r:id="rId3" imgW="4963010" imgH="275292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Estabilidad en temperatura </a:t>
            </a:r>
            <a:endParaRPr lang="es-ES_tradnl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534400" cy="15240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endParaRPr lang="es-ES_tradnl"/>
          </a:p>
          <a:p>
            <a:pPr>
              <a:buFont typeface="Monotype Sorts" pitchFamily="2" charset="2"/>
              <a:buNone/>
            </a:pPr>
            <a:r>
              <a:rPr lang="es-ES_tradnl" sz="2400"/>
              <a:t>   </a:t>
            </a:r>
            <a:endParaRPr lang="es-ES_tradnl" sz="2400" u="sng"/>
          </a:p>
        </p:txBody>
      </p:sp>
      <p:graphicFrame>
        <p:nvGraphicFramePr>
          <p:cNvPr id="189445" name="Object 5"/>
          <p:cNvGraphicFramePr>
            <a:graphicFrameLocks noChangeAspect="1"/>
          </p:cNvGraphicFramePr>
          <p:nvPr/>
        </p:nvGraphicFramePr>
        <p:xfrm>
          <a:off x="762000" y="1981200"/>
          <a:ext cx="7273925" cy="4189413"/>
        </p:xfrm>
        <a:graphic>
          <a:graphicData uri="http://schemas.openxmlformats.org/presentationml/2006/ole">
            <p:oleObj spid="_x0000_s189445" name="Hoja de cálculo" r:id="rId3" imgW="4943892" imgH="284832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Analisis financiero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Consideraciones previas</a:t>
            </a:r>
            <a:endParaRPr lang="es-ES_tradnl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534400" cy="1524000"/>
          </a:xfrm>
        </p:spPr>
        <p:txBody>
          <a:bodyPr/>
          <a:lstStyle/>
          <a:p>
            <a:r>
              <a:rPr lang="es-ES_tradnl" sz="2400">
                <a:latin typeface="Technical" pitchFamily="66" charset="0"/>
              </a:rPr>
              <a:t>Una mejora en el rendimiento de materia prima del 1%</a:t>
            </a:r>
          </a:p>
          <a:p>
            <a:r>
              <a:rPr lang="es-ES_tradnl" sz="2400">
                <a:latin typeface="Technical" pitchFamily="66" charset="0"/>
              </a:rPr>
              <a:t>Se consideran ingresos los ahorros en materia prima</a:t>
            </a:r>
          </a:p>
          <a:p>
            <a:r>
              <a:rPr lang="es-ES_tradnl" sz="2400">
                <a:latin typeface="Technical" pitchFamily="66" charset="0"/>
              </a:rPr>
              <a:t>Se considera solo el flujo incremental</a:t>
            </a:r>
          </a:p>
          <a:p>
            <a:r>
              <a:rPr lang="es-ES_tradnl" sz="2400">
                <a:latin typeface="Technical" pitchFamily="66" charset="0"/>
              </a:rPr>
              <a:t>Los egresos serán la inversión inicial, los gastos en repuestos y las depreciaciones.</a:t>
            </a:r>
          </a:p>
          <a:p>
            <a:r>
              <a:rPr lang="es-ES_tradnl" sz="2400">
                <a:latin typeface="Technical" pitchFamily="66" charset="0"/>
              </a:rPr>
              <a:t>La inversión inicial será por cuenta de la empresa</a:t>
            </a:r>
          </a:p>
          <a:p>
            <a:r>
              <a:rPr lang="es-ES_tradnl" sz="2400">
                <a:latin typeface="Technical" pitchFamily="66" charset="0"/>
              </a:rPr>
              <a:t>El costo de la materia prima precocinada se aproximará al precio de venta actual de la materia prima congelada</a:t>
            </a:r>
          </a:p>
          <a:p>
            <a:pPr>
              <a:buFont typeface="Monotype Sorts" pitchFamily="2" charset="2"/>
              <a:buNone/>
            </a:pPr>
            <a:r>
              <a:rPr lang="es-ES_tradnl" sz="1000"/>
              <a:t>  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Cuadro de costos</a:t>
            </a:r>
            <a:endParaRPr lang="es-ES_tradnl"/>
          </a:p>
        </p:txBody>
      </p:sp>
      <p:graphicFrame>
        <p:nvGraphicFramePr>
          <p:cNvPr id="190575" name="Object 111"/>
          <p:cNvGraphicFramePr>
            <a:graphicFrameLocks noChangeAspect="1"/>
          </p:cNvGraphicFramePr>
          <p:nvPr/>
        </p:nvGraphicFramePr>
        <p:xfrm>
          <a:off x="914400" y="1981200"/>
          <a:ext cx="6969125" cy="3821113"/>
        </p:xfrm>
        <a:graphic>
          <a:graphicData uri="http://schemas.openxmlformats.org/presentationml/2006/ole">
            <p:oleObj spid="_x0000_s190575" name="Documento" r:id="rId3" imgW="5707440" imgH="3129840" progId="Word.Document.8">
              <p:embed/>
            </p:oleObj>
          </a:graphicData>
        </a:graphic>
      </p:graphicFrame>
      <p:sp>
        <p:nvSpPr>
          <p:cNvPr id="190576" name="Text Box 112"/>
          <p:cNvSpPr txBox="1">
            <a:spLocks noChangeArrowheads="1"/>
          </p:cNvSpPr>
          <p:nvPr/>
        </p:nvSpPr>
        <p:spPr bwMode="auto">
          <a:xfrm>
            <a:off x="1905000" y="5791200"/>
            <a:ext cx="3276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FFFF00"/>
                </a:solidFill>
              </a:rPr>
              <a:t>Sistema de un sensor</a:t>
            </a:r>
            <a:endParaRPr lang="es-ES_tradnl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8153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Flujo para un cocinador con un sensor</a:t>
            </a:r>
            <a:endParaRPr lang="es-ES_tradnl"/>
          </a:p>
        </p:txBody>
      </p:sp>
      <p:graphicFrame>
        <p:nvGraphicFramePr>
          <p:cNvPr id="195590" name="Object 6"/>
          <p:cNvGraphicFramePr>
            <a:graphicFrameLocks noChangeAspect="1"/>
          </p:cNvGraphicFramePr>
          <p:nvPr/>
        </p:nvGraphicFramePr>
        <p:xfrm>
          <a:off x="1219200" y="1981200"/>
          <a:ext cx="7086600" cy="4448175"/>
        </p:xfrm>
        <a:graphic>
          <a:graphicData uri="http://schemas.openxmlformats.org/presentationml/2006/ole">
            <p:oleObj spid="_x0000_s195590" name="Documento" r:id="rId3" imgW="5653440" imgH="44888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Analisis de sensibilidad #1</a:t>
            </a:r>
            <a:endParaRPr lang="es-ES_tradnl"/>
          </a:p>
        </p:txBody>
      </p:sp>
      <p:graphicFrame>
        <p:nvGraphicFramePr>
          <p:cNvPr id="191494" name="Object 6"/>
          <p:cNvGraphicFramePr>
            <a:graphicFrameLocks noChangeAspect="1"/>
          </p:cNvGraphicFramePr>
          <p:nvPr/>
        </p:nvGraphicFramePr>
        <p:xfrm>
          <a:off x="685800" y="2133600"/>
          <a:ext cx="8153400" cy="3003550"/>
        </p:xfrm>
        <a:graphic>
          <a:graphicData uri="http://schemas.openxmlformats.org/presentationml/2006/ole">
            <p:oleObj spid="_x0000_s191494" name="Documento" r:id="rId3" imgW="5707440" imgH="17708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0"/>
            <a:ext cx="7772400" cy="1143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Pesca de atún por año (1000 TM)</a:t>
            </a:r>
            <a:r>
              <a:rPr lang="es-ES_tradnl"/>
              <a:t/>
            </a:r>
            <a:br>
              <a:rPr lang="es-ES_tradnl"/>
            </a:br>
            <a:endParaRPr lang="es-ES_tradnl" sz="5400"/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>
            <p:ph type="body" idx="1"/>
          </p:nvPr>
        </p:nvGraphicFramePr>
        <p:xfrm>
          <a:off x="609600" y="1600200"/>
          <a:ext cx="8153400" cy="4572000"/>
        </p:xfrm>
        <a:graphic>
          <a:graphicData uri="http://schemas.openxmlformats.org/presentationml/2006/ole">
            <p:oleObj spid="_x0000_s13318" name="Hoja de cálculo" r:id="rId3" imgW="3010125" imgH="144828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Analisis de sensibilidad #1</a:t>
            </a:r>
            <a:endParaRPr lang="es-ES_tradnl"/>
          </a:p>
        </p:txBody>
      </p:sp>
      <p:graphicFrame>
        <p:nvGraphicFramePr>
          <p:cNvPr id="200709" name="Object 5"/>
          <p:cNvGraphicFramePr>
            <a:graphicFrameLocks noChangeAspect="1"/>
          </p:cNvGraphicFramePr>
          <p:nvPr/>
        </p:nvGraphicFramePr>
        <p:xfrm>
          <a:off x="1143000" y="2057400"/>
          <a:ext cx="6692900" cy="3667125"/>
        </p:xfrm>
        <a:graphic>
          <a:graphicData uri="http://schemas.openxmlformats.org/presentationml/2006/ole">
            <p:oleObj spid="_x0000_s200709" name="Gráfico" r:id="rId3" imgW="4848665" imgH="2657880" progId="Excel.Chart.8">
              <p:embed/>
            </p:oleObj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Analisis de sensibilidad #2</a:t>
            </a:r>
            <a:endParaRPr lang="es-ES_tradnl"/>
          </a:p>
        </p:txBody>
      </p:sp>
      <p:graphicFrame>
        <p:nvGraphicFramePr>
          <p:cNvPr id="198660" name="Object 4"/>
          <p:cNvGraphicFramePr>
            <a:graphicFrameLocks noChangeAspect="1"/>
          </p:cNvGraphicFramePr>
          <p:nvPr/>
        </p:nvGraphicFramePr>
        <p:xfrm>
          <a:off x="685800" y="2209800"/>
          <a:ext cx="8001000" cy="2971800"/>
        </p:xfrm>
        <a:graphic>
          <a:graphicData uri="http://schemas.openxmlformats.org/presentationml/2006/ole">
            <p:oleObj spid="_x0000_s198660" name="Documento" r:id="rId3" imgW="5707440" imgH="18014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Analisis de sensibilidad #2</a:t>
            </a:r>
            <a:endParaRPr lang="es-ES_tradnl"/>
          </a:p>
        </p:txBody>
      </p:sp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1371600" y="1981200"/>
          <a:ext cx="6629400" cy="3632200"/>
        </p:xfrm>
        <a:graphic>
          <a:graphicData uri="http://schemas.openxmlformats.org/presentationml/2006/ole">
            <p:oleObj spid="_x0000_s201733" name="Gráfico" r:id="rId3" imgW="4848665" imgH="2657880" progId="Excel.Chart.8">
              <p:embed/>
            </p:oleObj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Analisis de sensibilidad #3</a:t>
            </a:r>
            <a:endParaRPr lang="es-ES_tradnl"/>
          </a:p>
        </p:txBody>
      </p:sp>
      <p:graphicFrame>
        <p:nvGraphicFramePr>
          <p:cNvPr id="199684" name="Object 4"/>
          <p:cNvGraphicFramePr>
            <a:graphicFrameLocks/>
          </p:cNvGraphicFramePr>
          <p:nvPr/>
        </p:nvGraphicFramePr>
        <p:xfrm>
          <a:off x="879475" y="2133600"/>
          <a:ext cx="8154988" cy="3005138"/>
        </p:xfrm>
        <a:graphic>
          <a:graphicData uri="http://schemas.openxmlformats.org/presentationml/2006/ole">
            <p:oleObj spid="_x0000_s199684" name="Documento" r:id="rId3" imgW="5707440" imgH="18554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Analisis de sensibilidad #3</a:t>
            </a:r>
            <a:endParaRPr lang="es-ES_tradnl"/>
          </a:p>
        </p:txBody>
      </p:sp>
      <p:graphicFrame>
        <p:nvGraphicFramePr>
          <p:cNvPr id="202756" name="Object 4"/>
          <p:cNvGraphicFramePr>
            <a:graphicFrameLocks noChangeAspect="1"/>
          </p:cNvGraphicFramePr>
          <p:nvPr/>
        </p:nvGraphicFramePr>
        <p:xfrm>
          <a:off x="1066800" y="1981200"/>
          <a:ext cx="7239000" cy="4038600"/>
        </p:xfrm>
        <a:graphic>
          <a:graphicData uri="http://schemas.openxmlformats.org/presentationml/2006/ole">
            <p:oleObj spid="_x0000_s202756" name="Hoja de cálculo" r:id="rId3" imgW="5891760" imgH="255132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Recomendaciones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Recomendaciones</a:t>
            </a:r>
            <a:endParaRPr lang="es-ES_tradnl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534400" cy="1524000"/>
          </a:xfrm>
        </p:spPr>
        <p:txBody>
          <a:bodyPr/>
          <a:lstStyle/>
          <a:p>
            <a:r>
              <a:rPr lang="es-ES_tradnl" sz="2800">
                <a:latin typeface="Technical" pitchFamily="66" charset="0"/>
              </a:rPr>
              <a:t>Extender tabulacion de perdidas a cada especie</a:t>
            </a:r>
          </a:p>
          <a:p>
            <a:r>
              <a:rPr lang="es-ES_tradnl" sz="2800">
                <a:latin typeface="Technical" pitchFamily="66" charset="0"/>
              </a:rPr>
              <a:t>Instalacion del sistema a cargo de una persona con experiencia en control automatico</a:t>
            </a:r>
          </a:p>
          <a:p>
            <a:r>
              <a:rPr lang="es-ES_tradnl" sz="2800">
                <a:latin typeface="Technical" pitchFamily="66" charset="0"/>
              </a:rPr>
              <a:t>Escoger sensores con resistencia al manipuleo</a:t>
            </a:r>
          </a:p>
          <a:p>
            <a:r>
              <a:rPr lang="es-ES_tradnl" sz="2800">
                <a:latin typeface="Technical" pitchFamily="66" charset="0"/>
              </a:rPr>
              <a:t>Instalacion de un sistema SCADA</a:t>
            </a:r>
          </a:p>
          <a:p>
            <a:r>
              <a:rPr lang="es-ES_tradnl" sz="2800">
                <a:latin typeface="Technical" pitchFamily="66" charset="0"/>
              </a:rPr>
              <a:t>Instalacion de un sistema paralelo de elementos finitos requeriria equipamiento de laboratorio</a:t>
            </a:r>
          </a:p>
          <a:p>
            <a:r>
              <a:rPr lang="es-ES_tradnl" sz="2800">
                <a:latin typeface="Technical" pitchFamily="66" charset="0"/>
              </a:rPr>
              <a:t>Temperatura de materia prima sobre 0ºC</a:t>
            </a:r>
            <a:endParaRPr lang="es-ES_tradnl">
              <a:latin typeface="Technical" pitchFamily="66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Recomendaciones</a:t>
            </a:r>
            <a:endParaRPr lang="es-ES_tradnl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534400" cy="1524000"/>
          </a:xfrm>
        </p:spPr>
        <p:txBody>
          <a:bodyPr/>
          <a:lstStyle/>
          <a:p>
            <a:r>
              <a:rPr lang="es-ES_tradnl" sz="2800">
                <a:latin typeface="Technical" pitchFamily="66" charset="0"/>
              </a:rPr>
              <a:t>Extender tabulacion de perdidas a cada especie</a:t>
            </a:r>
          </a:p>
          <a:p>
            <a:r>
              <a:rPr lang="es-ES_tradnl" sz="2800">
                <a:latin typeface="Technical" pitchFamily="66" charset="0"/>
              </a:rPr>
              <a:t>Instalacion del sistema a cargo de una persona con experiencia en control automatico</a:t>
            </a:r>
          </a:p>
          <a:p>
            <a:r>
              <a:rPr lang="es-ES_tradnl" sz="2800">
                <a:latin typeface="Technical" pitchFamily="66" charset="0"/>
              </a:rPr>
              <a:t>Escoger sensores con resistencia al manipuleo</a:t>
            </a:r>
          </a:p>
          <a:p>
            <a:r>
              <a:rPr lang="es-ES_tradnl" sz="2800">
                <a:latin typeface="Technical" pitchFamily="66" charset="0"/>
              </a:rPr>
              <a:t>Instalacion de un sistema SCADA</a:t>
            </a:r>
          </a:p>
          <a:p>
            <a:r>
              <a:rPr lang="es-ES_tradnl" sz="2800">
                <a:latin typeface="Technical" pitchFamily="66" charset="0"/>
              </a:rPr>
              <a:t>Instalacion de un sistema paralelo de elementos finitos requeriria equipamiento de laboratorio</a:t>
            </a:r>
          </a:p>
          <a:p>
            <a:r>
              <a:rPr lang="es-ES_tradnl" sz="2800">
                <a:latin typeface="Technical" pitchFamily="66" charset="0"/>
              </a:rPr>
              <a:t>Temperatura de materia prima sobre 0ºC</a:t>
            </a:r>
            <a:endParaRPr lang="es-ES_tradnl">
              <a:latin typeface="Technical" pitchFamily="66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Recomendaciones</a:t>
            </a:r>
            <a:endParaRPr lang="es-ES_tradnl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534400" cy="1524000"/>
          </a:xfrm>
        </p:spPr>
        <p:txBody>
          <a:bodyPr/>
          <a:lstStyle/>
          <a:p>
            <a:r>
              <a:rPr lang="es-ES_tradnl" sz="2800">
                <a:latin typeface="Technical" pitchFamily="66" charset="0"/>
              </a:rPr>
              <a:t>Forrar todas las tuberias de vapor con aislante</a:t>
            </a:r>
          </a:p>
          <a:p>
            <a:r>
              <a:rPr lang="es-ES_tradnl" sz="2800">
                <a:latin typeface="Technical" pitchFamily="66" charset="0"/>
              </a:rPr>
              <a:t>Implementar un sistema de nivel de inventarios que disminuya el costo</a:t>
            </a:r>
          </a:p>
          <a:p>
            <a:r>
              <a:rPr lang="es-ES_tradnl" sz="2800">
                <a:latin typeface="Technical" pitchFamily="66" charset="0"/>
              </a:rPr>
              <a:t>Estimar una fuerza laboral promedio durante el año      y no la minima</a:t>
            </a:r>
          </a:p>
          <a:p>
            <a:r>
              <a:rPr lang="es-ES_tradnl" sz="2800">
                <a:latin typeface="Technical" pitchFamily="66" charset="0"/>
              </a:rPr>
              <a:t>Priorizar las ordenes de produccion con un sistema  SPT (Shortest Process Time)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Conclusiones finales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6858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Capturas de atún por especie</a:t>
            </a:r>
            <a:endParaRPr lang="es-ES_tradnl" sz="5400"/>
          </a:p>
        </p:txBody>
      </p:sp>
      <p:graphicFrame>
        <p:nvGraphicFramePr>
          <p:cNvPr id="32774" name="Object 6"/>
          <p:cNvGraphicFramePr>
            <a:graphicFrameLocks/>
          </p:cNvGraphicFramePr>
          <p:nvPr>
            <p:ph type="body" idx="1"/>
          </p:nvPr>
        </p:nvGraphicFramePr>
        <p:xfrm>
          <a:off x="990600" y="1371600"/>
          <a:ext cx="7620000" cy="4724400"/>
        </p:xfrm>
        <a:graphic>
          <a:graphicData uri="http://schemas.openxmlformats.org/presentationml/2006/ole">
            <p:oleObj spid="_x0000_s32774" name="Hoja de cálculo" r:id="rId3" imgW="3048361" imgH="17910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r>
              <a:rPr lang="es-ES_tradnl" sz="4000">
                <a:latin typeface="Technical" pitchFamily="66" charset="0"/>
              </a:rPr>
              <a:t>Conclusiones</a:t>
            </a:r>
            <a:endParaRPr lang="es-ES_tradnl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534400" cy="1524000"/>
          </a:xfrm>
        </p:spPr>
        <p:txBody>
          <a:bodyPr/>
          <a:lstStyle/>
          <a:p>
            <a:r>
              <a:rPr lang="es-ES_tradnl">
                <a:latin typeface="Technical" pitchFamily="66" charset="0"/>
              </a:rPr>
              <a:t>Ahorros en materia prima</a:t>
            </a:r>
          </a:p>
          <a:p>
            <a:r>
              <a:rPr lang="es-ES_tradnl">
                <a:latin typeface="Technical" pitchFamily="66" charset="0"/>
              </a:rPr>
              <a:t>Ahorros en energia</a:t>
            </a:r>
          </a:p>
          <a:p>
            <a:r>
              <a:rPr lang="es-ES_tradnl">
                <a:latin typeface="Technical" pitchFamily="66" charset="0"/>
              </a:rPr>
              <a:t>Bajo costo inicial</a:t>
            </a:r>
          </a:p>
          <a:p>
            <a:r>
              <a:rPr lang="es-ES_tradnl">
                <a:latin typeface="Technical" pitchFamily="66" charset="0"/>
              </a:rPr>
              <a:t>Bajo riesgo</a:t>
            </a:r>
          </a:p>
          <a:p>
            <a:r>
              <a:rPr lang="es-ES_tradnl">
                <a:latin typeface="Technical" pitchFamily="66" charset="0"/>
              </a:rPr>
              <a:t>Se puede mejorar la calidad del producto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MOLINO">
  <a:themeElements>
    <a:clrScheme name="REMOLINO 1">
      <a:dk1>
        <a:srgbClr val="000066"/>
      </a:dk1>
      <a:lt1>
        <a:srgbClr val="CCEC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AEC9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REMOLI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MOLINO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MOLINO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MOLI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Office\Plantillas\Diseños de presentaciones\Contemporáneo.pot</Template>
  <TotalTime>629</TotalTime>
  <Words>1286</Words>
  <Application>Microsoft PowerPoint</Application>
  <PresentationFormat>Presentación en pantalla (4:3)</PresentationFormat>
  <Paragraphs>308</Paragraphs>
  <Slides>90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90</vt:i4>
      </vt:variant>
    </vt:vector>
  </HeadingPairs>
  <TitlesOfParts>
    <vt:vector size="101" baseType="lpstr">
      <vt:lpstr>Times New Roman</vt:lpstr>
      <vt:lpstr>Tahoma</vt:lpstr>
      <vt:lpstr>Monotype Sorts</vt:lpstr>
      <vt:lpstr>Arial</vt:lpstr>
      <vt:lpstr>Technical</vt:lpstr>
      <vt:lpstr>REMOLINO</vt:lpstr>
      <vt:lpstr>Hoja de cálculo de Microsoft Excel</vt:lpstr>
      <vt:lpstr>Foto de Microsoft Photo Editor 3.0</vt:lpstr>
      <vt:lpstr>Documento de Microsoft Word</vt:lpstr>
      <vt:lpstr>Ecuación de MS Editor de ecuaciones 3.0</vt:lpstr>
      <vt:lpstr>Gráfico de Microsoft Excel</vt:lpstr>
      <vt:lpstr>“Viabilidad técnica y económica de la instalación de un sistema de control para el cocinado de atún en una planta enlatadora local”</vt:lpstr>
      <vt:lpstr>Objetivo general</vt:lpstr>
      <vt:lpstr>Objetivo Especifico</vt:lpstr>
      <vt:lpstr>Importancia del atún en la economia nacional</vt:lpstr>
      <vt:lpstr>El atún</vt:lpstr>
      <vt:lpstr>Caracteristicas generales</vt:lpstr>
      <vt:lpstr>El atún en el mundo</vt:lpstr>
      <vt:lpstr>Pesca de atún por año (1000 TM) </vt:lpstr>
      <vt:lpstr>Capturas de atún por especie</vt:lpstr>
      <vt:lpstr>Exportaciones de atún fresco y congelado</vt:lpstr>
      <vt:lpstr>Produccion mundial de atún en lata 1000 TM</vt:lpstr>
      <vt:lpstr>Exportaciones de atún en lata  (Millones de dolares)</vt:lpstr>
      <vt:lpstr>Principales exportadores de atún en conserva (Millones de dolares)</vt:lpstr>
      <vt:lpstr>Exportaciones ecuatorianas de atún (TM)</vt:lpstr>
      <vt:lpstr>Conclusiones</vt:lpstr>
      <vt:lpstr>Industrializacion del atun</vt:lpstr>
      <vt:lpstr>Captura en alta mar</vt:lpstr>
      <vt:lpstr>Analisis de materia prima</vt:lpstr>
      <vt:lpstr>Descarga y clasificacion</vt:lpstr>
      <vt:lpstr>Almacenamiento y descongelamiento</vt:lpstr>
      <vt:lpstr>Desbuche y llenado de coches</vt:lpstr>
      <vt:lpstr>Precocinado</vt:lpstr>
      <vt:lpstr>Nebulizacion</vt:lpstr>
      <vt:lpstr>Limpieza de Lomos</vt:lpstr>
      <vt:lpstr>Llenado de latas</vt:lpstr>
      <vt:lpstr>Dosificacion y sellado</vt:lpstr>
      <vt:lpstr>Esterilizacion en autoclave</vt:lpstr>
      <vt:lpstr>Cuarentena y etiquetado</vt:lpstr>
      <vt:lpstr>Encartonado y almacenamiento</vt:lpstr>
      <vt:lpstr>Situacion de una enlatadora local</vt:lpstr>
      <vt:lpstr>Exportaciones de atún en conserva (TM)</vt:lpstr>
      <vt:lpstr>Exportaciones de lomos de atun precocidos (TM)</vt:lpstr>
      <vt:lpstr>Exportaciones totales de atún (TM)</vt:lpstr>
      <vt:lpstr>Diapositiva 34</vt:lpstr>
      <vt:lpstr>Instalaciones fisicas</vt:lpstr>
      <vt:lpstr>Rendimientos de la materia prima</vt:lpstr>
      <vt:lpstr>Rendimientos por proceso</vt:lpstr>
      <vt:lpstr>Rendimientos en el precocinado</vt:lpstr>
      <vt:lpstr>Estimacion de la media de perdidas evitables</vt:lpstr>
      <vt:lpstr>Prueba de precocinados</vt:lpstr>
      <vt:lpstr>Media de perdidas evitables</vt:lpstr>
      <vt:lpstr>Intervalos de confianza para la media</vt:lpstr>
      <vt:lpstr>Materia prima perdida (TM)</vt:lpstr>
      <vt:lpstr>Materia prima perdida (US$ x 1000)</vt:lpstr>
      <vt:lpstr>Precocinado de atun</vt:lpstr>
      <vt:lpstr>Propositos del precocinado</vt:lpstr>
      <vt:lpstr>Tipos de precocinado</vt:lpstr>
      <vt:lpstr>Cambios bio-quimicos</vt:lpstr>
      <vt:lpstr>Contenidos de humedad</vt:lpstr>
      <vt:lpstr>Secuencia del precocinado</vt:lpstr>
      <vt:lpstr>Tiempos de precocinado</vt:lpstr>
      <vt:lpstr>Modelo Matematico del precocinado</vt:lpstr>
      <vt:lpstr>Modelo en coordenadas polares</vt:lpstr>
      <vt:lpstr>Tiempo de precocinado y gradiente de temperatura</vt:lpstr>
      <vt:lpstr>Caracteristicas del sistema actual</vt:lpstr>
      <vt:lpstr>Falencias del sistema actual</vt:lpstr>
      <vt:lpstr>Falencias del sistema actual</vt:lpstr>
      <vt:lpstr>Falencias del sistema actual</vt:lpstr>
      <vt:lpstr>Falencias del sistema actual</vt:lpstr>
      <vt:lpstr>Ingenieria de control</vt:lpstr>
      <vt:lpstr>Concepto de la ingenieria de control</vt:lpstr>
      <vt:lpstr>Indicadores financieros</vt:lpstr>
      <vt:lpstr>Terminos basicos de la ingenieria de control</vt:lpstr>
      <vt:lpstr>Componentes fisicos en un sistema de control</vt:lpstr>
      <vt:lpstr>Sensores de temperatura</vt:lpstr>
      <vt:lpstr>Transmisores o transmitters</vt:lpstr>
      <vt:lpstr>Controladores</vt:lpstr>
      <vt:lpstr>Transductores</vt:lpstr>
      <vt:lpstr>Valvulas automaticas</vt:lpstr>
      <vt:lpstr>Esquema de un sistema de control</vt:lpstr>
      <vt:lpstr>Mejoras esperadas</vt:lpstr>
      <vt:lpstr>Estabilidad en temperatura </vt:lpstr>
      <vt:lpstr>Estabilidad en temperatura </vt:lpstr>
      <vt:lpstr>Estabilidad en temperatura </vt:lpstr>
      <vt:lpstr>Analisis financiero</vt:lpstr>
      <vt:lpstr>Consideraciones previas</vt:lpstr>
      <vt:lpstr>Cuadro de costos</vt:lpstr>
      <vt:lpstr>Flujo para un cocinador con un sensor</vt:lpstr>
      <vt:lpstr>Analisis de sensibilidad #1</vt:lpstr>
      <vt:lpstr>Analisis de sensibilidad #1</vt:lpstr>
      <vt:lpstr>Analisis de sensibilidad #2</vt:lpstr>
      <vt:lpstr>Analisis de sensibilidad #2</vt:lpstr>
      <vt:lpstr>Analisis de sensibilidad #3</vt:lpstr>
      <vt:lpstr>Analisis de sensibilidad #3</vt:lpstr>
      <vt:lpstr>Recomendaciones</vt:lpstr>
      <vt:lpstr>Recomendaciones</vt:lpstr>
      <vt:lpstr>Recomendaciones</vt:lpstr>
      <vt:lpstr>Recomendaciones</vt:lpstr>
      <vt:lpstr>Conclusiones finales</vt:lpstr>
      <vt:lpstr>Conclusiones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“Viabilidad técnica y económica de la instalación de un sistema de control para el cocinado de atún en una planta enlatadora local”</dc:title>
  <dc:creator>Usuario Windows 98</dc:creator>
  <cp:lastModifiedBy>Ayudante</cp:lastModifiedBy>
  <cp:revision>22</cp:revision>
  <dcterms:created xsi:type="dcterms:W3CDTF">2005-01-20T03:11:06Z</dcterms:created>
  <dcterms:modified xsi:type="dcterms:W3CDTF">2009-06-24T17:58:55Z</dcterms:modified>
</cp:coreProperties>
</file>