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16405" name="Group 21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6394" name="Rectangle 10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6407" name="Group 23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16388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6406" name="Group 2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16389" name="Picture 5"/>
                <p:cNvPicPr>
                  <a:picLocks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6390" name="Freeform 6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6391" name="Freeform 7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6392" name="Freeform 8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6400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5613" cy="457200"/>
          </a:xfrm>
        </p:spPr>
        <p:txBody>
          <a:bodyPr anchor="b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5613" cy="457200"/>
          </a:xfrm>
        </p:spPr>
        <p:txBody>
          <a:bodyPr anchor="b"/>
          <a:lstStyle>
            <a:lvl1pPr>
              <a:defRPr/>
            </a:lvl1pPr>
          </a:lstStyle>
          <a:p>
            <a:fld id="{0BE653BE-A0C6-49AB-A6B4-684470A8E98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D537-05BC-4A0A-BD77-58F1509793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32A79-21B0-4374-A47E-86600162477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479550" y="1981200"/>
            <a:ext cx="762635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0C005B-3A31-46F7-885E-89E030C8E9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2DC80-C2FB-4EC8-8931-490D6A166AB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E7E8C-1EE4-4753-8791-AC21B1BC4A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3CB76-8978-4B8F-AF87-BA4E7807797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14242-F324-4676-94FE-9480B34E87B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236E5-E891-4504-80A3-F791AD215B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EA07B-2467-4DA8-A445-3F339B92E0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A97E-85C9-4941-9CCC-D855E8F131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AACF7-5F70-4335-84D5-3A9A1C5446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2" name="Group 1024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073" name="Group 1025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0F7B1F00-4405-47F4-823B-7F2B9195E8B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                  Titulo:</a:t>
            </a:r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59175"/>
            <a:ext cx="7391400" cy="1752600"/>
          </a:xfrm>
        </p:spPr>
        <p:txBody>
          <a:bodyPr/>
          <a:lstStyle/>
          <a:p>
            <a:pPr algn="ctr"/>
            <a:r>
              <a:rPr lang="es-MX" sz="3100" dirty="0"/>
              <a:t>DISEÑO DE UN NUEVO SISTEMA</a:t>
            </a:r>
          </a:p>
          <a:p>
            <a:pPr algn="ctr"/>
            <a:r>
              <a:rPr lang="es-MX" sz="3100" dirty="0"/>
              <a:t>DE TRABAJO EN UN RESTAURANTE PARA AUMENTAR SU RENTABILIDAD</a:t>
            </a:r>
            <a:endParaRPr lang="es-E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0"/>
              <a:t>Análisis</a:t>
            </a:r>
            <a:endParaRPr lang="es-ES" b="1" i="0"/>
          </a:p>
        </p:txBody>
      </p:sp>
      <p:pic>
        <p:nvPicPr>
          <p:cNvPr id="44037" name="Picture 5"/>
          <p:cNvPicPr>
            <a:picLocks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981200"/>
            <a:ext cx="7416800" cy="4270375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0"/>
              <a:t>Modelo de Valor de Procesos</a:t>
            </a:r>
            <a:endParaRPr lang="es-ES" b="1" i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45061" name="Freeform 5"/>
          <p:cNvSpPr>
            <a:spLocks/>
          </p:cNvSpPr>
          <p:nvPr/>
        </p:nvSpPr>
        <p:spPr bwMode="auto">
          <a:xfrm>
            <a:off x="2965450" y="2560638"/>
            <a:ext cx="800100" cy="1893887"/>
          </a:xfrm>
          <a:custGeom>
            <a:avLst/>
            <a:gdLst/>
            <a:ahLst/>
            <a:cxnLst>
              <a:cxn ang="0">
                <a:pos x="813" y="0"/>
              </a:cxn>
              <a:cxn ang="0">
                <a:pos x="0" y="0"/>
              </a:cxn>
              <a:cxn ang="0">
                <a:pos x="0" y="2384"/>
              </a:cxn>
              <a:cxn ang="0">
                <a:pos x="813" y="2384"/>
              </a:cxn>
              <a:cxn ang="0">
                <a:pos x="1084" y="1192"/>
              </a:cxn>
              <a:cxn ang="0">
                <a:pos x="813" y="0"/>
              </a:cxn>
            </a:cxnLst>
            <a:rect l="0" t="0" r="r" b="b"/>
            <a:pathLst>
              <a:path w="1084" h="2384">
                <a:moveTo>
                  <a:pt x="813" y="0"/>
                </a:moveTo>
                <a:lnTo>
                  <a:pt x="0" y="0"/>
                </a:lnTo>
                <a:lnTo>
                  <a:pt x="0" y="2384"/>
                </a:lnTo>
                <a:lnTo>
                  <a:pt x="813" y="2384"/>
                </a:lnTo>
                <a:lnTo>
                  <a:pt x="1084" y="1192"/>
                </a:lnTo>
                <a:lnTo>
                  <a:pt x="813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206750" y="3227388"/>
            <a:ext cx="236538" cy="7588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 rot="16200000">
            <a:off x="3032919" y="3512344"/>
            <a:ext cx="615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Compras</a:t>
            </a:r>
            <a:endParaRPr lang="es-ES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>
            <a:off x="3810000" y="2590800"/>
            <a:ext cx="800100" cy="1893888"/>
          </a:xfrm>
          <a:custGeom>
            <a:avLst/>
            <a:gdLst/>
            <a:ahLst/>
            <a:cxnLst>
              <a:cxn ang="0">
                <a:pos x="814" y="0"/>
              </a:cxn>
              <a:cxn ang="0">
                <a:pos x="0" y="0"/>
              </a:cxn>
              <a:cxn ang="0">
                <a:pos x="0" y="2384"/>
              </a:cxn>
              <a:cxn ang="0">
                <a:pos x="814" y="2384"/>
              </a:cxn>
              <a:cxn ang="0">
                <a:pos x="1085" y="1192"/>
              </a:cxn>
              <a:cxn ang="0">
                <a:pos x="814" y="0"/>
              </a:cxn>
            </a:cxnLst>
            <a:rect l="0" t="0" r="r" b="b"/>
            <a:pathLst>
              <a:path w="1085" h="2384">
                <a:moveTo>
                  <a:pt x="814" y="0"/>
                </a:moveTo>
                <a:lnTo>
                  <a:pt x="0" y="0"/>
                </a:lnTo>
                <a:lnTo>
                  <a:pt x="0" y="2384"/>
                </a:lnTo>
                <a:lnTo>
                  <a:pt x="814" y="2384"/>
                </a:lnTo>
                <a:lnTo>
                  <a:pt x="1085" y="1192"/>
                </a:lnTo>
                <a:lnTo>
                  <a:pt x="814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068763" y="3073400"/>
            <a:ext cx="236537" cy="9112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 rot="16200000">
            <a:off x="3821113" y="3433763"/>
            <a:ext cx="766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Porcionado</a:t>
            </a:r>
            <a:endParaRPr lang="es-ES"/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4686300" y="2560638"/>
            <a:ext cx="800100" cy="1893887"/>
          </a:xfrm>
          <a:custGeom>
            <a:avLst/>
            <a:gdLst/>
            <a:ahLst/>
            <a:cxnLst>
              <a:cxn ang="0">
                <a:pos x="813" y="0"/>
              </a:cxn>
              <a:cxn ang="0">
                <a:pos x="0" y="0"/>
              </a:cxn>
              <a:cxn ang="0">
                <a:pos x="0" y="2384"/>
              </a:cxn>
              <a:cxn ang="0">
                <a:pos x="813" y="2384"/>
              </a:cxn>
              <a:cxn ang="0">
                <a:pos x="1084" y="1192"/>
              </a:cxn>
              <a:cxn ang="0">
                <a:pos x="813" y="0"/>
              </a:cxn>
            </a:cxnLst>
            <a:rect l="0" t="0" r="r" b="b"/>
            <a:pathLst>
              <a:path w="1084" h="2384">
                <a:moveTo>
                  <a:pt x="813" y="0"/>
                </a:moveTo>
                <a:lnTo>
                  <a:pt x="0" y="0"/>
                </a:lnTo>
                <a:lnTo>
                  <a:pt x="0" y="2384"/>
                </a:lnTo>
                <a:lnTo>
                  <a:pt x="813" y="2384"/>
                </a:lnTo>
                <a:lnTo>
                  <a:pt x="1084" y="1192"/>
                </a:lnTo>
                <a:lnTo>
                  <a:pt x="813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 rot="16200000">
            <a:off x="4683125" y="3497263"/>
            <a:ext cx="642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Toma de </a:t>
            </a:r>
            <a:endParaRPr lang="es-ES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 rot="16200000">
            <a:off x="4891881" y="3499644"/>
            <a:ext cx="6191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Pedidos</a:t>
            </a:r>
            <a:endParaRPr lang="es-ES"/>
          </a:p>
        </p:txBody>
      </p:sp>
      <p:sp>
        <p:nvSpPr>
          <p:cNvPr id="45070" name="Freeform 14"/>
          <p:cNvSpPr>
            <a:spLocks/>
          </p:cNvSpPr>
          <p:nvPr/>
        </p:nvSpPr>
        <p:spPr bwMode="auto">
          <a:xfrm>
            <a:off x="5546725" y="2560638"/>
            <a:ext cx="800100" cy="1893887"/>
          </a:xfrm>
          <a:custGeom>
            <a:avLst/>
            <a:gdLst/>
            <a:ahLst/>
            <a:cxnLst>
              <a:cxn ang="0">
                <a:pos x="813" y="0"/>
              </a:cxn>
              <a:cxn ang="0">
                <a:pos x="0" y="0"/>
              </a:cxn>
              <a:cxn ang="0">
                <a:pos x="0" y="2384"/>
              </a:cxn>
              <a:cxn ang="0">
                <a:pos x="813" y="2384"/>
              </a:cxn>
              <a:cxn ang="0">
                <a:pos x="1084" y="1192"/>
              </a:cxn>
              <a:cxn ang="0">
                <a:pos x="813" y="0"/>
              </a:cxn>
            </a:cxnLst>
            <a:rect l="0" t="0" r="r" b="b"/>
            <a:pathLst>
              <a:path w="1084" h="2384">
                <a:moveTo>
                  <a:pt x="813" y="0"/>
                </a:moveTo>
                <a:lnTo>
                  <a:pt x="0" y="0"/>
                </a:lnTo>
                <a:lnTo>
                  <a:pt x="0" y="2384"/>
                </a:lnTo>
                <a:lnTo>
                  <a:pt x="813" y="2384"/>
                </a:lnTo>
                <a:lnTo>
                  <a:pt x="1084" y="1192"/>
                </a:lnTo>
                <a:lnTo>
                  <a:pt x="813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789613" y="3082925"/>
            <a:ext cx="252412" cy="90170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 rot="16200000">
            <a:off x="5542756" y="3439320"/>
            <a:ext cx="758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Producción</a:t>
            </a:r>
            <a:endParaRPr lang="es-ES"/>
          </a:p>
        </p:txBody>
      </p:sp>
      <p:sp>
        <p:nvSpPr>
          <p:cNvPr id="45073" name="Freeform 17"/>
          <p:cNvSpPr>
            <a:spLocks/>
          </p:cNvSpPr>
          <p:nvPr/>
        </p:nvSpPr>
        <p:spPr bwMode="auto">
          <a:xfrm>
            <a:off x="6407150" y="2560638"/>
            <a:ext cx="800100" cy="1893887"/>
          </a:xfrm>
          <a:custGeom>
            <a:avLst/>
            <a:gdLst/>
            <a:ahLst/>
            <a:cxnLst>
              <a:cxn ang="0">
                <a:pos x="813" y="0"/>
              </a:cxn>
              <a:cxn ang="0">
                <a:pos x="0" y="0"/>
              </a:cxn>
              <a:cxn ang="0">
                <a:pos x="0" y="2384"/>
              </a:cxn>
              <a:cxn ang="0">
                <a:pos x="813" y="2384"/>
              </a:cxn>
              <a:cxn ang="0">
                <a:pos x="1084" y="1192"/>
              </a:cxn>
              <a:cxn ang="0">
                <a:pos x="813" y="0"/>
              </a:cxn>
            </a:cxnLst>
            <a:rect l="0" t="0" r="r" b="b"/>
            <a:pathLst>
              <a:path w="1084" h="2384">
                <a:moveTo>
                  <a:pt x="813" y="0"/>
                </a:moveTo>
                <a:lnTo>
                  <a:pt x="0" y="0"/>
                </a:lnTo>
                <a:lnTo>
                  <a:pt x="0" y="2384"/>
                </a:lnTo>
                <a:lnTo>
                  <a:pt x="813" y="2384"/>
                </a:lnTo>
                <a:lnTo>
                  <a:pt x="1084" y="1192"/>
                </a:lnTo>
                <a:lnTo>
                  <a:pt x="813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6648450" y="3048000"/>
            <a:ext cx="254000" cy="9366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 rot="16200000">
            <a:off x="6384132" y="3421856"/>
            <a:ext cx="7937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Facturación</a:t>
            </a:r>
            <a:endParaRPr lang="es-ES"/>
          </a:p>
        </p:txBody>
      </p:sp>
      <p:sp>
        <p:nvSpPr>
          <p:cNvPr id="45076" name="Freeform 20"/>
          <p:cNvSpPr>
            <a:spLocks/>
          </p:cNvSpPr>
          <p:nvPr/>
        </p:nvSpPr>
        <p:spPr bwMode="auto">
          <a:xfrm>
            <a:off x="4686300" y="4511675"/>
            <a:ext cx="2295525" cy="458788"/>
          </a:xfrm>
          <a:custGeom>
            <a:avLst/>
            <a:gdLst/>
            <a:ahLst/>
            <a:cxnLst>
              <a:cxn ang="0">
                <a:pos x="2854" y="0"/>
              </a:cxn>
              <a:cxn ang="0">
                <a:pos x="0" y="0"/>
              </a:cxn>
              <a:cxn ang="0">
                <a:pos x="0" y="578"/>
              </a:cxn>
              <a:cxn ang="0">
                <a:pos x="2854" y="578"/>
              </a:cxn>
              <a:cxn ang="0">
                <a:pos x="3107" y="289"/>
              </a:cxn>
              <a:cxn ang="0">
                <a:pos x="2854" y="0"/>
              </a:cxn>
            </a:cxnLst>
            <a:rect l="0" t="0" r="r" b="b"/>
            <a:pathLst>
              <a:path w="3107" h="578">
                <a:moveTo>
                  <a:pt x="2854" y="0"/>
                </a:moveTo>
                <a:lnTo>
                  <a:pt x="0" y="0"/>
                </a:lnTo>
                <a:lnTo>
                  <a:pt x="0" y="578"/>
                </a:lnTo>
                <a:lnTo>
                  <a:pt x="2854" y="578"/>
                </a:lnTo>
                <a:lnTo>
                  <a:pt x="3107" y="289"/>
                </a:lnTo>
                <a:lnTo>
                  <a:pt x="2854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5260975" y="4659313"/>
            <a:ext cx="12144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Servicio al Cliente</a:t>
            </a:r>
            <a:endParaRPr lang="es-ES"/>
          </a:p>
        </p:txBody>
      </p:sp>
      <p:sp>
        <p:nvSpPr>
          <p:cNvPr id="45078" name="Freeform 22"/>
          <p:cNvSpPr>
            <a:spLocks/>
          </p:cNvSpPr>
          <p:nvPr/>
        </p:nvSpPr>
        <p:spPr bwMode="auto">
          <a:xfrm>
            <a:off x="3022600" y="5486400"/>
            <a:ext cx="1654175" cy="458788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0" y="0"/>
              </a:cxn>
              <a:cxn ang="0">
                <a:pos x="0" y="578"/>
              </a:cxn>
              <a:cxn ang="0">
                <a:pos x="2058" y="578"/>
              </a:cxn>
              <a:cxn ang="0">
                <a:pos x="2240" y="289"/>
              </a:cxn>
              <a:cxn ang="0">
                <a:pos x="2058" y="0"/>
              </a:cxn>
            </a:cxnLst>
            <a:rect l="0" t="0" r="r" b="b"/>
            <a:pathLst>
              <a:path w="2240" h="578">
                <a:moveTo>
                  <a:pt x="2058" y="0"/>
                </a:moveTo>
                <a:lnTo>
                  <a:pt x="0" y="0"/>
                </a:lnTo>
                <a:lnTo>
                  <a:pt x="0" y="578"/>
                </a:lnTo>
                <a:lnTo>
                  <a:pt x="2058" y="578"/>
                </a:lnTo>
                <a:lnTo>
                  <a:pt x="2240" y="289"/>
                </a:lnTo>
                <a:lnTo>
                  <a:pt x="2058" y="0"/>
                </a:lnTo>
                <a:close/>
              </a:path>
            </a:pathLst>
          </a:custGeom>
          <a:solidFill>
            <a:srgbClr val="B2B2B2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3571875" y="5634038"/>
            <a:ext cx="6064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Limpieza</a:t>
            </a:r>
            <a:endParaRPr lang="es-ES"/>
          </a:p>
        </p:txBody>
      </p:sp>
      <p:sp>
        <p:nvSpPr>
          <p:cNvPr id="45080" name="Freeform 24"/>
          <p:cNvSpPr>
            <a:spLocks/>
          </p:cNvSpPr>
          <p:nvPr/>
        </p:nvSpPr>
        <p:spPr bwMode="auto">
          <a:xfrm>
            <a:off x="3022600" y="6002338"/>
            <a:ext cx="1654175" cy="458787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0" y="0"/>
              </a:cxn>
              <a:cxn ang="0">
                <a:pos x="0" y="578"/>
              </a:cxn>
              <a:cxn ang="0">
                <a:pos x="2058" y="578"/>
              </a:cxn>
              <a:cxn ang="0">
                <a:pos x="2240" y="289"/>
              </a:cxn>
              <a:cxn ang="0">
                <a:pos x="2058" y="0"/>
              </a:cxn>
            </a:cxnLst>
            <a:rect l="0" t="0" r="r" b="b"/>
            <a:pathLst>
              <a:path w="2240" h="578">
                <a:moveTo>
                  <a:pt x="2058" y="0"/>
                </a:moveTo>
                <a:lnTo>
                  <a:pt x="0" y="0"/>
                </a:lnTo>
                <a:lnTo>
                  <a:pt x="0" y="578"/>
                </a:lnTo>
                <a:lnTo>
                  <a:pt x="2058" y="578"/>
                </a:lnTo>
                <a:lnTo>
                  <a:pt x="2240" y="289"/>
                </a:lnTo>
                <a:lnTo>
                  <a:pt x="2058" y="0"/>
                </a:lnTo>
                <a:close/>
              </a:path>
            </a:pathLst>
          </a:custGeom>
          <a:solidFill>
            <a:srgbClr val="B2B2B2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3376613" y="6151563"/>
            <a:ext cx="9953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Administración</a:t>
            </a:r>
            <a:endParaRPr lang="es-ES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2965450" y="2184400"/>
            <a:ext cx="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  <a:p>
            <a:endParaRPr lang="es-ES"/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2908300" y="5027613"/>
            <a:ext cx="206375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2976563" y="5078413"/>
            <a:ext cx="191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800">
                <a:solidFill>
                  <a:srgbClr val="000000"/>
                </a:solidFill>
              </a:rPr>
              <a:t>Procesos de Soporte:</a:t>
            </a: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000" b="1" i="0">
                <a:latin typeface="Arial" charset="0"/>
                <a:cs typeface="Arial" charset="0"/>
              </a:rPr>
              <a:t>Causas Generadores y Problemas</a:t>
            </a:r>
            <a:r>
              <a:rPr lang="es-ES"/>
              <a:t> </a:t>
            </a:r>
          </a:p>
        </p:txBody>
      </p:sp>
      <p:sp>
        <p:nvSpPr>
          <p:cNvPr id="47285" name="Rectangle 181"/>
          <p:cNvSpPr>
            <a:spLocks noChangeArrowheads="1"/>
          </p:cNvSpPr>
          <p:nvPr/>
        </p:nvSpPr>
        <p:spPr bwMode="auto">
          <a:xfrm>
            <a:off x="3175" y="6445250"/>
            <a:ext cx="9144000" cy="121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C" sz="1000"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C" sz="1000"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C" sz="1000"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C" sz="1000"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C" sz="1000">
                <a:cs typeface="Times New Roman" pitchFamily="18" charset="0"/>
              </a:rPr>
              <a:t> </a:t>
            </a:r>
          </a:p>
          <a:p>
            <a:pPr eaLnBrk="0" hangingPunct="0"/>
            <a:endParaRPr lang="es-EC"/>
          </a:p>
        </p:txBody>
      </p:sp>
      <p:grpSp>
        <p:nvGrpSpPr>
          <p:cNvPr id="47354" name="Group 250"/>
          <p:cNvGrpSpPr>
            <a:grpSpLocks/>
          </p:cNvGrpSpPr>
          <p:nvPr/>
        </p:nvGrpSpPr>
        <p:grpSpPr bwMode="auto">
          <a:xfrm>
            <a:off x="2133600" y="1905000"/>
            <a:ext cx="5902325" cy="4953000"/>
            <a:chOff x="-3" y="-3"/>
            <a:chExt cx="3718" cy="3390"/>
          </a:xfrm>
        </p:grpSpPr>
        <p:grpSp>
          <p:nvGrpSpPr>
            <p:cNvPr id="47352" name="Group 248"/>
            <p:cNvGrpSpPr>
              <a:grpSpLocks/>
            </p:cNvGrpSpPr>
            <p:nvPr/>
          </p:nvGrpSpPr>
          <p:grpSpPr bwMode="auto">
            <a:xfrm>
              <a:off x="0" y="0"/>
              <a:ext cx="3712" cy="3384"/>
              <a:chOff x="0" y="0"/>
              <a:chExt cx="3712" cy="3384"/>
            </a:xfrm>
          </p:grpSpPr>
          <p:grpSp>
            <p:nvGrpSpPr>
              <p:cNvPr id="47323" name="Group 219"/>
              <p:cNvGrpSpPr>
                <a:grpSpLocks/>
              </p:cNvGrpSpPr>
              <p:nvPr/>
            </p:nvGrpSpPr>
            <p:grpSpPr bwMode="auto">
              <a:xfrm>
                <a:off x="0" y="0"/>
                <a:ext cx="1247" cy="518"/>
                <a:chOff x="0" y="0"/>
                <a:chExt cx="1247" cy="518"/>
              </a:xfrm>
            </p:grpSpPr>
            <p:sp>
              <p:nvSpPr>
                <p:cNvPr id="47307" name="Rectangle 203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191" cy="5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200" b="1">
                      <a:latin typeface="Arial" charset="0"/>
                      <a:cs typeface="Arial" charset="0"/>
                    </a:rPr>
                    <a:t>Causa raíz generadora de Problemas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7322" name="Rectangle 2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25" name="Group 221"/>
              <p:cNvGrpSpPr>
                <a:grpSpLocks/>
              </p:cNvGrpSpPr>
              <p:nvPr/>
            </p:nvGrpSpPr>
            <p:grpSpPr bwMode="auto">
              <a:xfrm>
                <a:off x="1247" y="0"/>
                <a:ext cx="1417" cy="518"/>
                <a:chOff x="1247" y="0"/>
                <a:chExt cx="1417" cy="518"/>
              </a:xfrm>
            </p:grpSpPr>
            <p:sp>
              <p:nvSpPr>
                <p:cNvPr id="47308" name="Rectangle 204"/>
                <p:cNvSpPr>
                  <a:spLocks noChangeArrowheads="1"/>
                </p:cNvSpPr>
                <p:nvPr/>
              </p:nvSpPr>
              <p:spPr bwMode="auto">
                <a:xfrm>
                  <a:off x="1275" y="0"/>
                  <a:ext cx="1361" cy="5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200" b="1">
                      <a:latin typeface="Arial" charset="0"/>
                      <a:cs typeface="Arial" charset="0"/>
                    </a:rPr>
                    <a:t>Problema (Causa generadora)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7324" name="Rectangle 220"/>
                <p:cNvSpPr>
                  <a:spLocks noChangeArrowheads="1"/>
                </p:cNvSpPr>
                <p:nvPr/>
              </p:nvSpPr>
              <p:spPr bwMode="auto">
                <a:xfrm>
                  <a:off x="1247" y="0"/>
                  <a:ext cx="141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27" name="Group 223"/>
              <p:cNvGrpSpPr>
                <a:grpSpLocks/>
              </p:cNvGrpSpPr>
              <p:nvPr/>
            </p:nvGrpSpPr>
            <p:grpSpPr bwMode="auto">
              <a:xfrm>
                <a:off x="2664" y="0"/>
                <a:ext cx="1048" cy="518"/>
                <a:chOff x="2664" y="0"/>
                <a:chExt cx="1048" cy="518"/>
              </a:xfrm>
            </p:grpSpPr>
            <p:sp>
              <p:nvSpPr>
                <p:cNvPr id="47309" name="Rectangle 205"/>
                <p:cNvSpPr>
                  <a:spLocks noChangeArrowheads="1"/>
                </p:cNvSpPr>
                <p:nvPr/>
              </p:nvSpPr>
              <p:spPr bwMode="auto">
                <a:xfrm>
                  <a:off x="2692" y="0"/>
                  <a:ext cx="992" cy="5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200" b="1">
                      <a:latin typeface="Arial" charset="0"/>
                      <a:cs typeface="Arial" charset="0"/>
                    </a:rPr>
                    <a:t>Problema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7326" name="Rectangle 222"/>
                <p:cNvSpPr>
                  <a:spLocks noChangeArrowheads="1"/>
                </p:cNvSpPr>
                <p:nvPr/>
              </p:nvSpPr>
              <p:spPr bwMode="auto">
                <a:xfrm>
                  <a:off x="2664" y="0"/>
                  <a:ext cx="10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29" name="Group 225"/>
              <p:cNvGrpSpPr>
                <a:grpSpLocks/>
              </p:cNvGrpSpPr>
              <p:nvPr/>
            </p:nvGrpSpPr>
            <p:grpSpPr bwMode="auto">
              <a:xfrm>
                <a:off x="0" y="518"/>
                <a:ext cx="1247" cy="818"/>
                <a:chOff x="0" y="518"/>
                <a:chExt cx="1247" cy="818"/>
              </a:xfrm>
            </p:grpSpPr>
            <p:sp>
              <p:nvSpPr>
                <p:cNvPr id="47310" name="Rectangle 206"/>
                <p:cNvSpPr>
                  <a:spLocks noChangeArrowheads="1"/>
                </p:cNvSpPr>
                <p:nvPr/>
              </p:nvSpPr>
              <p:spPr bwMode="auto">
                <a:xfrm>
                  <a:off x="28" y="518"/>
                  <a:ext cx="1191" cy="8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EC" sz="1100">
                      <a:latin typeface="Arial" charset="0"/>
                      <a:cs typeface="Arial" charset="0"/>
                    </a:rPr>
                    <a:t>Accionistas se preocupaban sólo de la satisfacción al cliente y de la calidad de los alimentos producidos.</a:t>
                  </a: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7328" name="Rectangle 224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1247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31" name="Group 227"/>
              <p:cNvGrpSpPr>
                <a:grpSpLocks/>
              </p:cNvGrpSpPr>
              <p:nvPr/>
            </p:nvGrpSpPr>
            <p:grpSpPr bwMode="auto">
              <a:xfrm>
                <a:off x="1247" y="518"/>
                <a:ext cx="1417" cy="818"/>
                <a:chOff x="1247" y="518"/>
                <a:chExt cx="1417" cy="818"/>
              </a:xfrm>
            </p:grpSpPr>
            <p:sp>
              <p:nvSpPr>
                <p:cNvPr id="47311" name="Rectangle 207"/>
                <p:cNvSpPr>
                  <a:spLocks noChangeArrowheads="1"/>
                </p:cNvSpPr>
                <p:nvPr/>
              </p:nvSpPr>
              <p:spPr bwMode="auto">
                <a:xfrm>
                  <a:off x="1275" y="518"/>
                  <a:ext cx="1361" cy="8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No había responsable de las compras y control de inventarios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lang="es-MX"/>
                </a:p>
              </p:txBody>
            </p:sp>
            <p:sp>
              <p:nvSpPr>
                <p:cNvPr id="47330" name="Rectangle 226"/>
                <p:cNvSpPr>
                  <a:spLocks noChangeArrowheads="1"/>
                </p:cNvSpPr>
                <p:nvPr/>
              </p:nvSpPr>
              <p:spPr bwMode="auto">
                <a:xfrm>
                  <a:off x="1247" y="518"/>
                  <a:ext cx="1417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33" name="Group 229"/>
              <p:cNvGrpSpPr>
                <a:grpSpLocks/>
              </p:cNvGrpSpPr>
              <p:nvPr/>
            </p:nvGrpSpPr>
            <p:grpSpPr bwMode="auto">
              <a:xfrm>
                <a:off x="2664" y="518"/>
                <a:ext cx="1048" cy="818"/>
                <a:chOff x="2664" y="518"/>
                <a:chExt cx="1048" cy="818"/>
              </a:xfrm>
            </p:grpSpPr>
            <p:sp>
              <p:nvSpPr>
                <p:cNvPr id="47312" name="Rectangle 208"/>
                <p:cNvSpPr>
                  <a:spLocks noChangeArrowheads="1"/>
                </p:cNvSpPr>
                <p:nvPr/>
              </p:nvSpPr>
              <p:spPr bwMode="auto">
                <a:xfrm>
                  <a:off x="2692" y="518"/>
                  <a:ext cx="992" cy="8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Compra Materia Prima era excesiva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endParaRPr lang="es-MX"/>
                </a:p>
              </p:txBody>
            </p:sp>
            <p:sp>
              <p:nvSpPr>
                <p:cNvPr id="47332" name="Rectangle 228"/>
                <p:cNvSpPr>
                  <a:spLocks noChangeArrowheads="1"/>
                </p:cNvSpPr>
                <p:nvPr/>
              </p:nvSpPr>
              <p:spPr bwMode="auto">
                <a:xfrm>
                  <a:off x="2664" y="518"/>
                  <a:ext cx="1048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35" name="Group 231"/>
              <p:cNvGrpSpPr>
                <a:grpSpLocks/>
              </p:cNvGrpSpPr>
              <p:nvPr/>
            </p:nvGrpSpPr>
            <p:grpSpPr bwMode="auto">
              <a:xfrm>
                <a:off x="0" y="1336"/>
                <a:ext cx="1247" cy="606"/>
                <a:chOff x="0" y="1336"/>
                <a:chExt cx="1247" cy="606"/>
              </a:xfrm>
            </p:grpSpPr>
            <p:sp>
              <p:nvSpPr>
                <p:cNvPr id="47313" name="Rectangle 209"/>
                <p:cNvSpPr>
                  <a:spLocks noChangeArrowheads="1"/>
                </p:cNvSpPr>
                <p:nvPr/>
              </p:nvSpPr>
              <p:spPr bwMode="auto">
                <a:xfrm>
                  <a:off x="28" y="1336"/>
                  <a:ext cx="1191" cy="6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EC" sz="1100">
                      <a:latin typeface="Arial" charset="0"/>
                      <a:cs typeface="Arial" charset="0"/>
                    </a:rPr>
                    <a:t>No se verificaba el  rendimiento de la materia prima porcionada 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7334" name="Rectangle 230"/>
                <p:cNvSpPr>
                  <a:spLocks noChangeArrowheads="1"/>
                </p:cNvSpPr>
                <p:nvPr/>
              </p:nvSpPr>
              <p:spPr bwMode="auto">
                <a:xfrm>
                  <a:off x="0" y="1336"/>
                  <a:ext cx="124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37" name="Group 233"/>
              <p:cNvGrpSpPr>
                <a:grpSpLocks/>
              </p:cNvGrpSpPr>
              <p:nvPr/>
            </p:nvGrpSpPr>
            <p:grpSpPr bwMode="auto">
              <a:xfrm>
                <a:off x="1247" y="1336"/>
                <a:ext cx="1417" cy="606"/>
                <a:chOff x="1247" y="1336"/>
                <a:chExt cx="1417" cy="606"/>
              </a:xfrm>
            </p:grpSpPr>
            <p:sp>
              <p:nvSpPr>
                <p:cNvPr id="47314" name="Rectangle 210"/>
                <p:cNvSpPr>
                  <a:spLocks noChangeArrowheads="1"/>
                </p:cNvSpPr>
                <p:nvPr/>
              </p:nvSpPr>
              <p:spPr bwMode="auto">
                <a:xfrm>
                  <a:off x="1275" y="1336"/>
                  <a:ext cx="1361" cy="6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Deficiente limpieza de los alimentos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lang="es-MX"/>
                </a:p>
              </p:txBody>
            </p:sp>
            <p:sp>
              <p:nvSpPr>
                <p:cNvPr id="47336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47" y="1336"/>
                  <a:ext cx="141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39" name="Group 235"/>
              <p:cNvGrpSpPr>
                <a:grpSpLocks/>
              </p:cNvGrpSpPr>
              <p:nvPr/>
            </p:nvGrpSpPr>
            <p:grpSpPr bwMode="auto">
              <a:xfrm>
                <a:off x="2664" y="1336"/>
                <a:ext cx="1048" cy="606"/>
                <a:chOff x="2664" y="1336"/>
                <a:chExt cx="1048" cy="606"/>
              </a:xfrm>
            </p:grpSpPr>
            <p:sp>
              <p:nvSpPr>
                <p:cNvPr id="47315" name="Rectangle 211"/>
                <p:cNvSpPr>
                  <a:spLocks noChangeArrowheads="1"/>
                </p:cNvSpPr>
                <p:nvPr/>
              </p:nvSpPr>
              <p:spPr bwMode="auto">
                <a:xfrm>
                  <a:off x="2692" y="1336"/>
                  <a:ext cx="992" cy="6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Compra Materia Prima era excesiva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endParaRPr lang="es-MX"/>
                </a:p>
              </p:txBody>
            </p:sp>
            <p:sp>
              <p:nvSpPr>
                <p:cNvPr id="47338" name="Rectangle 234"/>
                <p:cNvSpPr>
                  <a:spLocks noChangeArrowheads="1"/>
                </p:cNvSpPr>
                <p:nvPr/>
              </p:nvSpPr>
              <p:spPr bwMode="auto">
                <a:xfrm>
                  <a:off x="2664" y="1336"/>
                  <a:ext cx="1048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41" name="Group 237"/>
              <p:cNvGrpSpPr>
                <a:grpSpLocks/>
              </p:cNvGrpSpPr>
              <p:nvPr/>
            </p:nvGrpSpPr>
            <p:grpSpPr bwMode="auto">
              <a:xfrm>
                <a:off x="0" y="1942"/>
                <a:ext cx="1247" cy="721"/>
                <a:chOff x="0" y="1942"/>
                <a:chExt cx="1247" cy="721"/>
              </a:xfrm>
            </p:grpSpPr>
            <p:sp>
              <p:nvSpPr>
                <p:cNvPr id="47316" name="Rectangle 212"/>
                <p:cNvSpPr>
                  <a:spLocks noChangeArrowheads="1"/>
                </p:cNvSpPr>
                <p:nvPr/>
              </p:nvSpPr>
              <p:spPr bwMode="auto">
                <a:xfrm>
                  <a:off x="28" y="1942"/>
                  <a:ext cx="1191" cy="7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No existía control de inventarios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C" sz="120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7340" name="Rectangle 236"/>
                <p:cNvSpPr>
                  <a:spLocks noChangeArrowheads="1"/>
                </p:cNvSpPr>
                <p:nvPr/>
              </p:nvSpPr>
              <p:spPr bwMode="auto">
                <a:xfrm>
                  <a:off x="0" y="1942"/>
                  <a:ext cx="1247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43" name="Group 239"/>
              <p:cNvGrpSpPr>
                <a:grpSpLocks/>
              </p:cNvGrpSpPr>
              <p:nvPr/>
            </p:nvGrpSpPr>
            <p:grpSpPr bwMode="auto">
              <a:xfrm>
                <a:off x="1247" y="1942"/>
                <a:ext cx="1417" cy="721"/>
                <a:chOff x="1247" y="1942"/>
                <a:chExt cx="1417" cy="721"/>
              </a:xfrm>
            </p:grpSpPr>
            <p:sp>
              <p:nvSpPr>
                <p:cNvPr id="47317" name="Rectangle 213"/>
                <p:cNvSpPr>
                  <a:spLocks noChangeArrowheads="1"/>
                </p:cNvSpPr>
                <p:nvPr/>
              </p:nvSpPr>
              <p:spPr bwMode="auto">
                <a:xfrm>
                  <a:off x="1275" y="1942"/>
                  <a:ext cx="1361" cy="7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Uso de mayor  cantidad necesaria de M.P. en preparación de platos.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7342" name="Rectangle 238"/>
                <p:cNvSpPr>
                  <a:spLocks noChangeArrowheads="1"/>
                </p:cNvSpPr>
                <p:nvPr/>
              </p:nvSpPr>
              <p:spPr bwMode="auto">
                <a:xfrm>
                  <a:off x="1247" y="1942"/>
                  <a:ext cx="1417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45" name="Group 241"/>
              <p:cNvGrpSpPr>
                <a:grpSpLocks/>
              </p:cNvGrpSpPr>
              <p:nvPr/>
            </p:nvGrpSpPr>
            <p:grpSpPr bwMode="auto">
              <a:xfrm>
                <a:off x="2664" y="1942"/>
                <a:ext cx="1048" cy="721"/>
                <a:chOff x="2664" y="1942"/>
                <a:chExt cx="1048" cy="721"/>
              </a:xfrm>
            </p:grpSpPr>
            <p:sp>
              <p:nvSpPr>
                <p:cNvPr id="47318" name="Rectangle 214"/>
                <p:cNvSpPr>
                  <a:spLocks noChangeArrowheads="1"/>
                </p:cNvSpPr>
                <p:nvPr/>
              </p:nvSpPr>
              <p:spPr bwMode="auto">
                <a:xfrm>
                  <a:off x="2692" y="1942"/>
                  <a:ext cx="992" cy="7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Compra Materia Prima era excesiva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endParaRPr lang="es-MX"/>
                </a:p>
              </p:txBody>
            </p:sp>
            <p:sp>
              <p:nvSpPr>
                <p:cNvPr id="47344" name="Rectangle 240"/>
                <p:cNvSpPr>
                  <a:spLocks noChangeArrowheads="1"/>
                </p:cNvSpPr>
                <p:nvPr/>
              </p:nvSpPr>
              <p:spPr bwMode="auto">
                <a:xfrm>
                  <a:off x="2664" y="1942"/>
                  <a:ext cx="1048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47" name="Group 243"/>
              <p:cNvGrpSpPr>
                <a:grpSpLocks/>
              </p:cNvGrpSpPr>
              <p:nvPr/>
            </p:nvGrpSpPr>
            <p:grpSpPr bwMode="auto">
              <a:xfrm>
                <a:off x="0" y="2663"/>
                <a:ext cx="1247" cy="721"/>
                <a:chOff x="0" y="2663"/>
                <a:chExt cx="1247" cy="721"/>
              </a:xfrm>
            </p:grpSpPr>
            <p:sp>
              <p:nvSpPr>
                <p:cNvPr id="47319" name="Rectangle 215"/>
                <p:cNvSpPr>
                  <a:spLocks noChangeArrowheads="1"/>
                </p:cNvSpPr>
                <p:nvPr/>
              </p:nvSpPr>
              <p:spPr bwMode="auto">
                <a:xfrm>
                  <a:off x="28" y="2663"/>
                  <a:ext cx="1191" cy="7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No existía control de inventarios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C" sz="120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7346" name="Rectangle 242"/>
                <p:cNvSpPr>
                  <a:spLocks noChangeArrowheads="1"/>
                </p:cNvSpPr>
                <p:nvPr/>
              </p:nvSpPr>
              <p:spPr bwMode="auto">
                <a:xfrm>
                  <a:off x="0" y="2663"/>
                  <a:ext cx="1247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49" name="Group 245"/>
              <p:cNvGrpSpPr>
                <a:grpSpLocks/>
              </p:cNvGrpSpPr>
              <p:nvPr/>
            </p:nvGrpSpPr>
            <p:grpSpPr bwMode="auto">
              <a:xfrm>
                <a:off x="1247" y="2663"/>
                <a:ext cx="1417" cy="721"/>
                <a:chOff x="1247" y="2663"/>
                <a:chExt cx="1417" cy="721"/>
              </a:xfrm>
            </p:grpSpPr>
            <p:sp>
              <p:nvSpPr>
                <p:cNvPr id="47320" name="Rectangle 216"/>
                <p:cNvSpPr>
                  <a:spLocks noChangeArrowheads="1"/>
                </p:cNvSpPr>
                <p:nvPr/>
              </p:nvSpPr>
              <p:spPr bwMode="auto">
                <a:xfrm>
                  <a:off x="1275" y="2663"/>
                  <a:ext cx="1361" cy="7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Grandes desperdicios en 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momentos de alta rotación.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C" sz="120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7348" name="Rectangle 244"/>
                <p:cNvSpPr>
                  <a:spLocks noChangeArrowheads="1"/>
                </p:cNvSpPr>
                <p:nvPr/>
              </p:nvSpPr>
              <p:spPr bwMode="auto">
                <a:xfrm>
                  <a:off x="1247" y="2663"/>
                  <a:ext cx="1417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7351" name="Group 247"/>
              <p:cNvGrpSpPr>
                <a:grpSpLocks/>
              </p:cNvGrpSpPr>
              <p:nvPr/>
            </p:nvGrpSpPr>
            <p:grpSpPr bwMode="auto">
              <a:xfrm>
                <a:off x="2664" y="2663"/>
                <a:ext cx="1048" cy="721"/>
                <a:chOff x="2664" y="2663"/>
                <a:chExt cx="1048" cy="721"/>
              </a:xfrm>
            </p:grpSpPr>
            <p:sp>
              <p:nvSpPr>
                <p:cNvPr id="47321" name="Rectangle 217"/>
                <p:cNvSpPr>
                  <a:spLocks noChangeArrowheads="1"/>
                </p:cNvSpPr>
                <p:nvPr/>
              </p:nvSpPr>
              <p:spPr bwMode="auto">
                <a:xfrm>
                  <a:off x="2692" y="2663"/>
                  <a:ext cx="992" cy="7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C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EC" sz="1100">
                      <a:latin typeface="Arial" charset="0"/>
                      <a:cs typeface="Arial" charset="0"/>
                    </a:rPr>
                    <a:t>Compra Materia Prima era excesiva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7350" name="Rectangle 246"/>
                <p:cNvSpPr>
                  <a:spLocks noChangeArrowheads="1"/>
                </p:cNvSpPr>
                <p:nvPr/>
              </p:nvSpPr>
              <p:spPr bwMode="auto">
                <a:xfrm>
                  <a:off x="2664" y="2663"/>
                  <a:ext cx="1048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</p:grpSp>
        <p:sp>
          <p:nvSpPr>
            <p:cNvPr id="47353" name="Rectangle 249"/>
            <p:cNvSpPr>
              <a:spLocks noChangeArrowheads="1"/>
            </p:cNvSpPr>
            <p:nvPr/>
          </p:nvSpPr>
          <p:spPr bwMode="auto">
            <a:xfrm>
              <a:off x="-3" y="-3"/>
              <a:ext cx="3718" cy="339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59" name="Group 31"/>
          <p:cNvGrpSpPr>
            <a:grpSpLocks/>
          </p:cNvGrpSpPr>
          <p:nvPr/>
        </p:nvGrpSpPr>
        <p:grpSpPr bwMode="auto">
          <a:xfrm>
            <a:off x="2133600" y="2057400"/>
            <a:ext cx="5902325" cy="3751263"/>
            <a:chOff x="-3" y="-3"/>
            <a:chExt cx="3718" cy="2363"/>
          </a:xfrm>
        </p:grpSpPr>
        <p:grpSp>
          <p:nvGrpSpPr>
            <p:cNvPr id="48157" name="Group 29"/>
            <p:cNvGrpSpPr>
              <a:grpSpLocks/>
            </p:cNvGrpSpPr>
            <p:nvPr/>
          </p:nvGrpSpPr>
          <p:grpSpPr bwMode="auto">
            <a:xfrm>
              <a:off x="0" y="0"/>
              <a:ext cx="3712" cy="2357"/>
              <a:chOff x="0" y="0"/>
              <a:chExt cx="3712" cy="2357"/>
            </a:xfrm>
          </p:grpSpPr>
          <p:grpSp>
            <p:nvGrpSpPr>
              <p:cNvPr id="48140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1247" cy="827"/>
                <a:chOff x="0" y="0"/>
                <a:chExt cx="1247" cy="827"/>
              </a:xfrm>
            </p:grpSpPr>
            <p:sp>
              <p:nvSpPr>
                <p:cNvPr id="48130" name="Rectangle 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191" cy="8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Falta de conocimiento de inventario real.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C" sz="120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8139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7" cy="8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42" name="Group 14"/>
              <p:cNvGrpSpPr>
                <a:grpSpLocks/>
              </p:cNvGrpSpPr>
              <p:nvPr/>
            </p:nvGrpSpPr>
            <p:grpSpPr bwMode="auto">
              <a:xfrm>
                <a:off x="1247" y="0"/>
                <a:ext cx="1417" cy="827"/>
                <a:chOff x="1247" y="0"/>
                <a:chExt cx="1417" cy="827"/>
              </a:xfrm>
            </p:grpSpPr>
            <p:sp>
              <p:nvSpPr>
                <p:cNvPr id="48131" name="Rectangle 3"/>
                <p:cNvSpPr>
                  <a:spLocks noChangeArrowheads="1"/>
                </p:cNvSpPr>
                <p:nvPr/>
              </p:nvSpPr>
              <p:spPr bwMode="auto">
                <a:xfrm>
                  <a:off x="1275" y="0"/>
                  <a:ext cx="1361" cy="8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Lista de pedido realizada en base a suposiciones sobre las necesidades de materia prima e insumos.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r>
                    <a:rPr lang="es-MX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lang="es-MX"/>
                </a:p>
              </p:txBody>
            </p:sp>
            <p:sp>
              <p:nvSpPr>
                <p:cNvPr id="48141" name="Rectangle 13"/>
                <p:cNvSpPr>
                  <a:spLocks noChangeArrowheads="1"/>
                </p:cNvSpPr>
                <p:nvPr/>
              </p:nvSpPr>
              <p:spPr bwMode="auto">
                <a:xfrm>
                  <a:off x="1247" y="0"/>
                  <a:ext cx="1417" cy="8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44" name="Group 16"/>
              <p:cNvGrpSpPr>
                <a:grpSpLocks/>
              </p:cNvGrpSpPr>
              <p:nvPr/>
            </p:nvGrpSpPr>
            <p:grpSpPr bwMode="auto">
              <a:xfrm>
                <a:off x="2664" y="0"/>
                <a:ext cx="1048" cy="827"/>
                <a:chOff x="2664" y="0"/>
                <a:chExt cx="1048" cy="827"/>
              </a:xfrm>
            </p:grpSpPr>
            <p:sp>
              <p:nvSpPr>
                <p:cNvPr id="48132" name="Rectangle 4"/>
                <p:cNvSpPr>
                  <a:spLocks noChangeArrowheads="1"/>
                </p:cNvSpPr>
                <p:nvPr/>
              </p:nvSpPr>
              <p:spPr bwMode="auto">
                <a:xfrm>
                  <a:off x="2692" y="0"/>
                  <a:ext cx="992" cy="8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C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EC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EC" sz="1100">
                      <a:latin typeface="Arial" charset="0"/>
                      <a:cs typeface="Arial" charset="0"/>
                    </a:rPr>
                    <a:t>Compra Materia Prima era excesiva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8143" name="Rectangle 15"/>
                <p:cNvSpPr>
                  <a:spLocks noChangeArrowheads="1"/>
                </p:cNvSpPr>
                <p:nvPr/>
              </p:nvSpPr>
              <p:spPr bwMode="auto">
                <a:xfrm>
                  <a:off x="2664" y="0"/>
                  <a:ext cx="1048" cy="8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46" name="Group 18"/>
              <p:cNvGrpSpPr>
                <a:grpSpLocks/>
              </p:cNvGrpSpPr>
              <p:nvPr/>
            </p:nvGrpSpPr>
            <p:grpSpPr bwMode="auto">
              <a:xfrm>
                <a:off x="0" y="827"/>
                <a:ext cx="1247" cy="818"/>
                <a:chOff x="0" y="827"/>
                <a:chExt cx="1247" cy="818"/>
              </a:xfrm>
            </p:grpSpPr>
            <p:sp>
              <p:nvSpPr>
                <p:cNvPr id="48133" name="Rectangle 5"/>
                <p:cNvSpPr>
                  <a:spLocks noChangeArrowheads="1"/>
                </p:cNvSpPr>
                <p:nvPr/>
              </p:nvSpPr>
              <p:spPr bwMode="auto">
                <a:xfrm>
                  <a:off x="28" y="827"/>
                  <a:ext cx="1191" cy="8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Falta de pronósticos de ventas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8145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827"/>
                  <a:ext cx="1247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48" name="Group 20"/>
              <p:cNvGrpSpPr>
                <a:grpSpLocks/>
              </p:cNvGrpSpPr>
              <p:nvPr/>
            </p:nvGrpSpPr>
            <p:grpSpPr bwMode="auto">
              <a:xfrm>
                <a:off x="1247" y="827"/>
                <a:ext cx="1417" cy="818"/>
                <a:chOff x="1247" y="827"/>
                <a:chExt cx="1417" cy="818"/>
              </a:xfrm>
            </p:grpSpPr>
            <p:sp>
              <p:nvSpPr>
                <p:cNvPr id="48134" name="Rectangle 6"/>
                <p:cNvSpPr>
                  <a:spLocks noChangeArrowheads="1"/>
                </p:cNvSpPr>
                <p:nvPr/>
              </p:nvSpPr>
              <p:spPr bwMode="auto">
                <a:xfrm>
                  <a:off x="1275" y="827"/>
                  <a:ext cx="1361" cy="8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Las compras fuertes antes de feriados importantes se realizaban con respecto a las compras de un feriado anterior o similar.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lang="es-MX"/>
                </a:p>
              </p:txBody>
            </p:sp>
            <p:sp>
              <p:nvSpPr>
                <p:cNvPr id="48147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7" y="827"/>
                  <a:ext cx="1417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50" name="Group 22"/>
              <p:cNvGrpSpPr>
                <a:grpSpLocks/>
              </p:cNvGrpSpPr>
              <p:nvPr/>
            </p:nvGrpSpPr>
            <p:grpSpPr bwMode="auto">
              <a:xfrm>
                <a:off x="2664" y="827"/>
                <a:ext cx="1048" cy="818"/>
                <a:chOff x="2664" y="827"/>
                <a:chExt cx="1048" cy="818"/>
              </a:xfrm>
            </p:grpSpPr>
            <p:sp>
              <p:nvSpPr>
                <p:cNvPr id="48135" name="Rectangle 7"/>
                <p:cNvSpPr>
                  <a:spLocks noChangeArrowheads="1"/>
                </p:cNvSpPr>
                <p:nvPr/>
              </p:nvSpPr>
              <p:spPr bwMode="auto">
                <a:xfrm>
                  <a:off x="2692" y="827"/>
                  <a:ext cx="992" cy="8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Compra Materia Prima era excesiva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endParaRPr lang="es-MX"/>
                </a:p>
              </p:txBody>
            </p:sp>
            <p:sp>
              <p:nvSpPr>
                <p:cNvPr id="48149" name="Rectangle 21"/>
                <p:cNvSpPr>
                  <a:spLocks noChangeArrowheads="1"/>
                </p:cNvSpPr>
                <p:nvPr/>
              </p:nvSpPr>
              <p:spPr bwMode="auto">
                <a:xfrm>
                  <a:off x="2664" y="827"/>
                  <a:ext cx="1048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52" name="Group 24"/>
              <p:cNvGrpSpPr>
                <a:grpSpLocks/>
              </p:cNvGrpSpPr>
              <p:nvPr/>
            </p:nvGrpSpPr>
            <p:grpSpPr bwMode="auto">
              <a:xfrm>
                <a:off x="0" y="1645"/>
                <a:ext cx="1247" cy="712"/>
                <a:chOff x="0" y="1645"/>
                <a:chExt cx="1247" cy="712"/>
              </a:xfrm>
            </p:grpSpPr>
            <p:sp>
              <p:nvSpPr>
                <p:cNvPr id="48136" name="Rectangle 8"/>
                <p:cNvSpPr>
                  <a:spLocks noChangeArrowheads="1"/>
                </p:cNvSpPr>
                <p:nvPr/>
              </p:nvSpPr>
              <p:spPr bwMode="auto">
                <a:xfrm>
                  <a:off x="28" y="1645"/>
                  <a:ext cx="1191" cy="7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Falta de bodega de almacenamiento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8151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645"/>
                  <a:ext cx="1247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54" name="Group 26"/>
              <p:cNvGrpSpPr>
                <a:grpSpLocks/>
              </p:cNvGrpSpPr>
              <p:nvPr/>
            </p:nvGrpSpPr>
            <p:grpSpPr bwMode="auto">
              <a:xfrm>
                <a:off x="1247" y="1645"/>
                <a:ext cx="1417" cy="712"/>
                <a:chOff x="1247" y="1645"/>
                <a:chExt cx="1417" cy="712"/>
              </a:xfrm>
            </p:grpSpPr>
            <p:sp>
              <p:nvSpPr>
                <p:cNvPr id="48137" name="Rectangle 9"/>
                <p:cNvSpPr>
                  <a:spLocks noChangeArrowheads="1"/>
                </p:cNvSpPr>
                <p:nvPr/>
              </p:nvSpPr>
              <p:spPr bwMode="auto">
                <a:xfrm>
                  <a:off x="1275" y="1645"/>
                  <a:ext cx="1361" cy="7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La M.P. e  insumos se almacenaban en la cocina y bar, al alcance de todos y sin control.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8153" name="Rectangle 25"/>
                <p:cNvSpPr>
                  <a:spLocks noChangeArrowheads="1"/>
                </p:cNvSpPr>
                <p:nvPr/>
              </p:nvSpPr>
              <p:spPr bwMode="auto">
                <a:xfrm>
                  <a:off x="1247" y="1645"/>
                  <a:ext cx="1417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8156" name="Group 28"/>
              <p:cNvGrpSpPr>
                <a:grpSpLocks/>
              </p:cNvGrpSpPr>
              <p:nvPr/>
            </p:nvGrpSpPr>
            <p:grpSpPr bwMode="auto">
              <a:xfrm>
                <a:off x="2664" y="1645"/>
                <a:ext cx="1048" cy="712"/>
                <a:chOff x="2664" y="1645"/>
                <a:chExt cx="1048" cy="712"/>
              </a:xfrm>
            </p:grpSpPr>
            <p:sp>
              <p:nvSpPr>
                <p:cNvPr id="48138" name="Rectangle 10"/>
                <p:cNvSpPr>
                  <a:spLocks noChangeArrowheads="1"/>
                </p:cNvSpPr>
                <p:nvPr/>
              </p:nvSpPr>
              <p:spPr bwMode="auto">
                <a:xfrm>
                  <a:off x="2692" y="1645"/>
                  <a:ext cx="992" cy="7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Compra Materia Prima era excesiva </a:t>
                  </a:r>
                  <a:endParaRPr lang="es-MX" sz="1200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endParaRPr lang="es-MX"/>
                </a:p>
              </p:txBody>
            </p:sp>
            <p:sp>
              <p:nvSpPr>
                <p:cNvPr id="48155" name="Rectangle 27"/>
                <p:cNvSpPr>
                  <a:spLocks noChangeArrowheads="1"/>
                </p:cNvSpPr>
                <p:nvPr/>
              </p:nvSpPr>
              <p:spPr bwMode="auto">
                <a:xfrm>
                  <a:off x="2664" y="1645"/>
                  <a:ext cx="1048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</p:grpSp>
        <p:sp>
          <p:nvSpPr>
            <p:cNvPr id="48158" name="Rectangle 30"/>
            <p:cNvSpPr>
              <a:spLocks noChangeArrowheads="1"/>
            </p:cNvSpPr>
            <p:nvPr/>
          </p:nvSpPr>
          <p:spPr bwMode="auto">
            <a:xfrm>
              <a:off x="-3" y="-3"/>
              <a:ext cx="3718" cy="2363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4" name="Group 22"/>
          <p:cNvGrpSpPr>
            <a:grpSpLocks/>
          </p:cNvGrpSpPr>
          <p:nvPr/>
        </p:nvGrpSpPr>
        <p:grpSpPr bwMode="auto">
          <a:xfrm>
            <a:off x="2209800" y="2209800"/>
            <a:ext cx="5902325" cy="2452688"/>
            <a:chOff x="-3" y="-3"/>
            <a:chExt cx="3718" cy="1545"/>
          </a:xfrm>
        </p:grpSpPr>
        <p:grpSp>
          <p:nvGrpSpPr>
            <p:cNvPr id="49172" name="Group 20"/>
            <p:cNvGrpSpPr>
              <a:grpSpLocks/>
            </p:cNvGrpSpPr>
            <p:nvPr/>
          </p:nvGrpSpPr>
          <p:grpSpPr bwMode="auto">
            <a:xfrm>
              <a:off x="0" y="0"/>
              <a:ext cx="3712" cy="1539"/>
              <a:chOff x="0" y="0"/>
              <a:chExt cx="3712" cy="1539"/>
            </a:xfrm>
          </p:grpSpPr>
          <p:grpSp>
            <p:nvGrpSpPr>
              <p:cNvPr id="49161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247" cy="827"/>
                <a:chOff x="0" y="0"/>
                <a:chExt cx="1247" cy="827"/>
              </a:xfrm>
            </p:grpSpPr>
            <p:sp>
              <p:nvSpPr>
                <p:cNvPr id="49154" name="Rectangle 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191" cy="8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Falta de pronósticos de ventas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9160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7" cy="8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9163" name="Group 11"/>
              <p:cNvGrpSpPr>
                <a:grpSpLocks/>
              </p:cNvGrpSpPr>
              <p:nvPr/>
            </p:nvGrpSpPr>
            <p:grpSpPr bwMode="auto">
              <a:xfrm>
                <a:off x="1247" y="0"/>
                <a:ext cx="1417" cy="827"/>
                <a:chOff x="1247" y="0"/>
                <a:chExt cx="1417" cy="827"/>
              </a:xfrm>
            </p:grpSpPr>
            <p:sp>
              <p:nvSpPr>
                <p:cNvPr id="49155" name="Rectangle 3"/>
                <p:cNvSpPr>
                  <a:spLocks noChangeArrowheads="1"/>
                </p:cNvSpPr>
                <p:nvPr/>
              </p:nvSpPr>
              <p:spPr bwMode="auto">
                <a:xfrm>
                  <a:off x="1275" y="0"/>
                  <a:ext cx="1361" cy="8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MX" sz="1100">
                      <a:latin typeface="Arial" charset="0"/>
                      <a:cs typeface="Arial" charset="0"/>
                    </a:rPr>
                    <a:t>No se tenía precocinado o descongelados ciertos productos previo a momentos de alta rotación.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C" sz="120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916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47" y="0"/>
                  <a:ext cx="1417" cy="8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9165" name="Group 13"/>
              <p:cNvGrpSpPr>
                <a:grpSpLocks/>
              </p:cNvGrpSpPr>
              <p:nvPr/>
            </p:nvGrpSpPr>
            <p:grpSpPr bwMode="auto">
              <a:xfrm>
                <a:off x="2664" y="0"/>
                <a:ext cx="1048" cy="827"/>
                <a:chOff x="2664" y="0"/>
                <a:chExt cx="1048" cy="827"/>
              </a:xfrm>
            </p:grpSpPr>
            <p:sp>
              <p:nvSpPr>
                <p:cNvPr id="49156" name="Rectangle 4"/>
                <p:cNvSpPr>
                  <a:spLocks noChangeArrowheads="1"/>
                </p:cNvSpPr>
                <p:nvPr/>
              </p:nvSpPr>
              <p:spPr bwMode="auto">
                <a:xfrm>
                  <a:off x="2692" y="0"/>
                  <a:ext cx="992" cy="8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Se generaban demoras en la producción de alimentos.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9164" name="Rectangle 12"/>
                <p:cNvSpPr>
                  <a:spLocks noChangeArrowheads="1"/>
                </p:cNvSpPr>
                <p:nvPr/>
              </p:nvSpPr>
              <p:spPr bwMode="auto">
                <a:xfrm>
                  <a:off x="2664" y="0"/>
                  <a:ext cx="1048" cy="8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9167" name="Group 15"/>
              <p:cNvGrpSpPr>
                <a:grpSpLocks/>
              </p:cNvGrpSpPr>
              <p:nvPr/>
            </p:nvGrpSpPr>
            <p:grpSpPr bwMode="auto">
              <a:xfrm>
                <a:off x="0" y="827"/>
                <a:ext cx="1247" cy="712"/>
                <a:chOff x="0" y="827"/>
                <a:chExt cx="1247" cy="712"/>
              </a:xfrm>
            </p:grpSpPr>
            <p:sp>
              <p:nvSpPr>
                <p:cNvPr id="49157" name="Rectangle 5"/>
                <p:cNvSpPr>
                  <a:spLocks noChangeArrowheads="1"/>
                </p:cNvSpPr>
                <p:nvPr/>
              </p:nvSpPr>
              <p:spPr bwMode="auto">
                <a:xfrm>
                  <a:off x="28" y="827"/>
                  <a:ext cx="1191" cy="7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EC" sz="1100">
                      <a:latin typeface="Arial" charset="0"/>
                      <a:cs typeface="Arial" charset="0"/>
                    </a:rPr>
                    <a:t>Falta de definición de actividades a realizar o la generación de nuevas actividades.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9166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827"/>
                  <a:ext cx="1247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9169" name="Group 17"/>
              <p:cNvGrpSpPr>
                <a:grpSpLocks/>
              </p:cNvGrpSpPr>
              <p:nvPr/>
            </p:nvGrpSpPr>
            <p:grpSpPr bwMode="auto">
              <a:xfrm>
                <a:off x="1247" y="827"/>
                <a:ext cx="1417" cy="712"/>
                <a:chOff x="1247" y="827"/>
                <a:chExt cx="1417" cy="712"/>
              </a:xfrm>
            </p:grpSpPr>
            <p:sp>
              <p:nvSpPr>
                <p:cNvPr id="49158" name="Rectangle 6"/>
                <p:cNvSpPr>
                  <a:spLocks noChangeArrowheads="1"/>
                </p:cNvSpPr>
                <p:nvPr/>
              </p:nvSpPr>
              <p:spPr bwMode="auto">
                <a:xfrm>
                  <a:off x="1275" y="827"/>
                  <a:ext cx="1361" cy="7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s-EC" sz="120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C"/>
                </a:p>
              </p:txBody>
            </p:sp>
            <p:sp>
              <p:nvSpPr>
                <p:cNvPr id="49168" name="Rectangle 16"/>
                <p:cNvSpPr>
                  <a:spLocks noChangeArrowheads="1"/>
                </p:cNvSpPr>
                <p:nvPr/>
              </p:nvSpPr>
              <p:spPr bwMode="auto">
                <a:xfrm>
                  <a:off x="1247" y="827"/>
                  <a:ext cx="1417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  <p:grpSp>
            <p:nvGrpSpPr>
              <p:cNvPr id="49171" name="Group 19"/>
              <p:cNvGrpSpPr>
                <a:grpSpLocks/>
              </p:cNvGrpSpPr>
              <p:nvPr/>
            </p:nvGrpSpPr>
            <p:grpSpPr bwMode="auto">
              <a:xfrm>
                <a:off x="2664" y="827"/>
                <a:ext cx="1048" cy="712"/>
                <a:chOff x="2664" y="827"/>
                <a:chExt cx="1048" cy="712"/>
              </a:xfrm>
            </p:grpSpPr>
            <p:sp>
              <p:nvSpPr>
                <p:cNvPr id="49159" name="Rectangle 7"/>
                <p:cNvSpPr>
                  <a:spLocks noChangeArrowheads="1"/>
                </p:cNvSpPr>
                <p:nvPr/>
              </p:nvSpPr>
              <p:spPr bwMode="auto">
                <a:xfrm>
                  <a:off x="2692" y="827"/>
                  <a:ext cx="992" cy="7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MX" sz="1100">
                      <a:latin typeface="Arial" charset="0"/>
                      <a:cs typeface="Arial" charset="0"/>
                    </a:rPr>
                    <a:t> 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MX" sz="1100">
                      <a:latin typeface="Arial" charset="0"/>
                      <a:cs typeface="Arial" charset="0"/>
                    </a:rPr>
                    <a:t>Tiempo ocio en el personal</a:t>
                  </a:r>
                  <a:endParaRPr lang="es-EC" sz="12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s-EC"/>
                </a:p>
              </p:txBody>
            </p:sp>
            <p:sp>
              <p:nvSpPr>
                <p:cNvPr id="49170" name="Rectangle 18"/>
                <p:cNvSpPr>
                  <a:spLocks noChangeArrowheads="1"/>
                </p:cNvSpPr>
                <p:nvPr/>
              </p:nvSpPr>
              <p:spPr bwMode="auto">
                <a:xfrm>
                  <a:off x="2664" y="827"/>
                  <a:ext cx="1048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s-ES"/>
                </a:p>
              </p:txBody>
            </p:sp>
          </p:grpSp>
        </p:grp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-3" y="-3"/>
              <a:ext cx="3718" cy="1545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i="0">
                <a:latin typeface="Arial" charset="0"/>
                <a:cs typeface="Arial" charset="0"/>
              </a:rPr>
              <a:t/>
            </a:r>
            <a:br>
              <a:rPr lang="es-MX" i="0">
                <a:latin typeface="Arial" charset="0"/>
                <a:cs typeface="Arial" charset="0"/>
              </a:rPr>
            </a:br>
            <a:r>
              <a:rPr lang="es-ES" i="0">
                <a:latin typeface="Arial" charset="0"/>
                <a:cs typeface="Arial" charset="0"/>
              </a:rPr>
              <a:t>Diseño del nuevo Sistema de Trabajo </a:t>
            </a:r>
            <a:r>
              <a:rPr lang="es-ES" i="0">
                <a:cs typeface="Times New Roman" pitchFamily="18" charset="0"/>
              </a:rPr>
              <a:t/>
            </a:r>
            <a:br>
              <a:rPr lang="es-ES" i="0">
                <a:cs typeface="Times New Roman" pitchFamily="18" charset="0"/>
              </a:rPr>
            </a:br>
            <a:endParaRPr lang="es-ES" i="0">
              <a:cs typeface="Times New Roman" pitchFamily="18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676400" y="2286000"/>
            <a:ext cx="7805738" cy="337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S">
                <a:latin typeface="Arial" charset="0"/>
                <a:cs typeface="Arial" charset="0"/>
              </a:rPr>
              <a:t>Los pasos a seguir para desarrollar el Sistema de </a:t>
            </a:r>
            <a:endParaRPr lang="es-MX">
              <a:latin typeface="Arial" charset="0"/>
              <a:cs typeface="Arial" charset="0"/>
            </a:endParaRPr>
          </a:p>
          <a:p>
            <a:r>
              <a:rPr lang="es-ES">
                <a:latin typeface="Arial" charset="0"/>
                <a:cs typeface="Arial" charset="0"/>
              </a:rPr>
              <a:t>Trabajo fueron:</a:t>
            </a:r>
            <a:endParaRPr lang="es-ES">
              <a:cs typeface="Times New Roman" pitchFamily="18" charset="0"/>
            </a:endParaRPr>
          </a:p>
          <a:p>
            <a:r>
              <a:rPr lang="es-ES">
                <a:latin typeface="Arial" charset="0"/>
                <a:cs typeface="Arial" charset="0"/>
              </a:rPr>
              <a:t>1)</a:t>
            </a:r>
            <a:r>
              <a:rPr lang="es-ES">
                <a:cs typeface="Times New Roman" pitchFamily="18" charset="0"/>
              </a:rPr>
              <a:t>     </a:t>
            </a:r>
            <a:r>
              <a:rPr lang="es-ES">
                <a:latin typeface="Arial" charset="0"/>
                <a:cs typeface="Arial" charset="0"/>
              </a:rPr>
              <a:t>Planeación Estratégica de la Organización.</a:t>
            </a:r>
            <a:endParaRPr lang="es-ES">
              <a:cs typeface="Times New Roman" pitchFamily="18" charset="0"/>
            </a:endParaRPr>
          </a:p>
          <a:p>
            <a:r>
              <a:rPr lang="es-ES">
                <a:latin typeface="Arial" charset="0"/>
                <a:cs typeface="Arial" charset="0"/>
              </a:rPr>
              <a:t>2)</a:t>
            </a:r>
            <a:r>
              <a:rPr lang="es-ES">
                <a:cs typeface="Times New Roman" pitchFamily="18" charset="0"/>
              </a:rPr>
              <a:t>     </a:t>
            </a:r>
            <a:r>
              <a:rPr lang="es-ES">
                <a:latin typeface="Arial" charset="0"/>
                <a:cs typeface="Arial" charset="0"/>
              </a:rPr>
              <a:t>Establecimiento de las Políticas de trabajo.</a:t>
            </a:r>
            <a:endParaRPr lang="es-ES">
              <a:cs typeface="Times New Roman" pitchFamily="18" charset="0"/>
            </a:endParaRPr>
          </a:p>
          <a:p>
            <a:r>
              <a:rPr lang="es-ES">
                <a:latin typeface="Arial" charset="0"/>
                <a:cs typeface="Arial" charset="0"/>
              </a:rPr>
              <a:t>3)</a:t>
            </a:r>
            <a:r>
              <a:rPr lang="es-ES">
                <a:cs typeface="Times New Roman" pitchFamily="18" charset="0"/>
              </a:rPr>
              <a:t>     </a:t>
            </a:r>
            <a:r>
              <a:rPr lang="es-ES">
                <a:latin typeface="Arial" charset="0"/>
                <a:cs typeface="Arial" charset="0"/>
              </a:rPr>
              <a:t>Rediseño del Modelo de Valor del Negocio.</a:t>
            </a:r>
            <a:endParaRPr lang="es-ES">
              <a:cs typeface="Times New Roman" pitchFamily="18" charset="0"/>
            </a:endParaRPr>
          </a:p>
          <a:p>
            <a:r>
              <a:rPr lang="es-ES">
                <a:latin typeface="Arial" charset="0"/>
                <a:cs typeface="Arial" charset="0"/>
              </a:rPr>
              <a:t>4)</a:t>
            </a:r>
            <a:r>
              <a:rPr lang="es-ES">
                <a:cs typeface="Times New Roman" pitchFamily="18" charset="0"/>
              </a:rPr>
              <a:t>     </a:t>
            </a:r>
            <a:r>
              <a:rPr lang="es-ES">
                <a:latin typeface="Arial" charset="0"/>
                <a:cs typeface="Arial" charset="0"/>
              </a:rPr>
              <a:t>Estructurar los procedimientos básicos para</a:t>
            </a:r>
            <a:endParaRPr lang="es-MX">
              <a:latin typeface="Arial" charset="0"/>
              <a:cs typeface="Arial" charset="0"/>
            </a:endParaRPr>
          </a:p>
          <a:p>
            <a:r>
              <a:rPr lang="es-ES">
                <a:latin typeface="Arial" charset="0"/>
                <a:cs typeface="Arial" charset="0"/>
              </a:rPr>
              <a:t> </a:t>
            </a:r>
            <a:r>
              <a:rPr lang="es-MX">
                <a:latin typeface="Arial" charset="0"/>
                <a:cs typeface="Arial" charset="0"/>
              </a:rPr>
              <a:t>       </a:t>
            </a:r>
            <a:r>
              <a:rPr lang="es-ES">
                <a:latin typeface="Arial" charset="0"/>
                <a:cs typeface="Arial" charset="0"/>
              </a:rPr>
              <a:t>conseguir los objetivos planteados </a:t>
            </a:r>
            <a:endParaRPr lang="es-ES">
              <a:cs typeface="Times New Roman" pitchFamily="18" charset="0"/>
            </a:endParaRPr>
          </a:p>
          <a:p>
            <a:r>
              <a:rPr lang="es-EC">
                <a:latin typeface="Arial" charset="0"/>
                <a:cs typeface="Arial" charset="0"/>
              </a:rPr>
              <a:t> </a:t>
            </a:r>
            <a:endParaRPr lang="es-EC">
              <a:latin typeface="Garamond" pitchFamily="18" charset="0"/>
              <a:cs typeface="Times New Roman" pitchFamily="18" charset="0"/>
            </a:endParaRPr>
          </a:p>
          <a:p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i="0">
                <a:latin typeface="Arial" charset="0"/>
                <a:cs typeface="Arial" charset="0"/>
              </a:rPr>
              <a:t/>
            </a:r>
            <a:br>
              <a:rPr lang="es-MX" i="0">
                <a:latin typeface="Arial" charset="0"/>
                <a:cs typeface="Arial" charset="0"/>
              </a:rPr>
            </a:br>
            <a:r>
              <a:rPr lang="es-MX" i="0">
                <a:latin typeface="Arial" charset="0"/>
                <a:cs typeface="Arial" charset="0"/>
              </a:rPr>
              <a:t/>
            </a:r>
            <a:br>
              <a:rPr lang="es-MX" i="0">
                <a:latin typeface="Arial" charset="0"/>
                <a:cs typeface="Arial" charset="0"/>
              </a:rPr>
            </a:br>
            <a:r>
              <a:rPr lang="es-MX" i="0">
                <a:latin typeface="Arial" charset="0"/>
                <a:cs typeface="Arial" charset="0"/>
              </a:rPr>
              <a:t>Estrategias y políticas gerenciales</a:t>
            </a:r>
            <a:br>
              <a:rPr lang="es-MX" i="0">
                <a:latin typeface="Arial" charset="0"/>
                <a:cs typeface="Arial" charset="0"/>
              </a:rPr>
            </a:br>
            <a:r>
              <a:rPr lang="es-MX">
                <a:latin typeface="Arial" charset="0"/>
                <a:cs typeface="Arial" charset="0"/>
              </a:rPr>
              <a:t> </a:t>
            </a:r>
            <a:r>
              <a:rPr lang="es-EC">
                <a:latin typeface="Garamond" pitchFamily="18" charset="0"/>
                <a:cs typeface="Times New Roman" pitchFamily="18" charset="0"/>
              </a:rPr>
              <a:t/>
            </a:r>
            <a:br>
              <a:rPr lang="es-EC">
                <a:latin typeface="Garamond" pitchFamily="18" charset="0"/>
                <a:cs typeface="Times New Roman" pitchFamily="18" charset="0"/>
              </a:rPr>
            </a:br>
            <a:endParaRPr lang="es-ES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600200" y="2286000"/>
            <a:ext cx="743585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b="1">
                <a:latin typeface="Arial" charset="0"/>
                <a:cs typeface="Arial" charset="0"/>
              </a:rPr>
              <a:t>Misión:</a:t>
            </a:r>
            <a:r>
              <a:rPr lang="es-ES_tradnl">
                <a:latin typeface="Arial" charset="0"/>
                <a:cs typeface="Arial" charset="0"/>
              </a:rPr>
              <a:t>  “ La misión del restaurante Amazon consiste</a:t>
            </a:r>
          </a:p>
          <a:p>
            <a:r>
              <a:rPr lang="es-ES_tradnl">
                <a:latin typeface="Arial" charset="0"/>
                <a:cs typeface="Arial" charset="0"/>
              </a:rPr>
              <a:t>en  brindar servicio de  alimentos y  bebidas.  Este </a:t>
            </a:r>
          </a:p>
          <a:p>
            <a:r>
              <a:rPr lang="es-ES_tradnl">
                <a:latin typeface="Arial" charset="0"/>
                <a:cs typeface="Arial" charset="0"/>
              </a:rPr>
              <a:t>Servicio  debe ser  amable, personalizado  y eficaz,</a:t>
            </a:r>
          </a:p>
          <a:p>
            <a:r>
              <a:rPr lang="es-ES_tradnl">
                <a:latin typeface="Arial" charset="0"/>
                <a:cs typeface="Arial" charset="0"/>
              </a:rPr>
              <a:t>encaminado a una alta productividad y a la completa </a:t>
            </a:r>
          </a:p>
          <a:p>
            <a:r>
              <a:rPr lang="es-ES_tradnl">
                <a:latin typeface="Arial" charset="0"/>
                <a:cs typeface="Arial" charset="0"/>
              </a:rPr>
              <a:t>satisfacción de nuestros clientes. “</a:t>
            </a:r>
            <a:endParaRPr lang="es-MX" b="1">
              <a:cs typeface="Times New Roman" pitchFamily="18" charset="0"/>
            </a:endParaRPr>
          </a:p>
          <a:p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0"/>
              <a:t>Rediseño de procesos</a:t>
            </a:r>
            <a:endParaRPr lang="es-ES" b="1" i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568575" y="1800225"/>
            <a:ext cx="24812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411413" y="1524000"/>
            <a:ext cx="414178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411413" y="1530350"/>
            <a:ext cx="4141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Arial" charset="0"/>
              </a:rPr>
              <a:t> </a:t>
            </a:r>
            <a:endParaRPr lang="es-E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135313" y="153035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/>
          </a:p>
        </p:txBody>
      </p:sp>
      <p:sp>
        <p:nvSpPr>
          <p:cNvPr id="52267" name="Rectangle 43"/>
          <p:cNvSpPr>
            <a:spLocks noChangeArrowheads="1"/>
          </p:cNvSpPr>
          <p:nvPr/>
        </p:nvSpPr>
        <p:spPr bwMode="auto">
          <a:xfrm>
            <a:off x="2568575" y="1800225"/>
            <a:ext cx="24812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68" name="Rectangle 44"/>
          <p:cNvSpPr>
            <a:spLocks noChangeArrowheads="1"/>
          </p:cNvSpPr>
          <p:nvPr/>
        </p:nvSpPr>
        <p:spPr bwMode="auto">
          <a:xfrm>
            <a:off x="2411413" y="1524000"/>
            <a:ext cx="414178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70" name="Rectangle 46"/>
          <p:cNvSpPr>
            <a:spLocks noChangeArrowheads="1"/>
          </p:cNvSpPr>
          <p:nvPr/>
        </p:nvSpPr>
        <p:spPr bwMode="auto">
          <a:xfrm>
            <a:off x="3135313" y="1530350"/>
            <a:ext cx="114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Arial" charset="0"/>
              </a:rPr>
              <a:t>l </a:t>
            </a:r>
            <a:endParaRPr lang="es-ES"/>
          </a:p>
        </p:txBody>
      </p:sp>
      <p:grpSp>
        <p:nvGrpSpPr>
          <p:cNvPr id="52306" name="Group 82"/>
          <p:cNvGrpSpPr>
            <a:grpSpLocks/>
          </p:cNvGrpSpPr>
          <p:nvPr/>
        </p:nvGrpSpPr>
        <p:grpSpPr bwMode="auto">
          <a:xfrm>
            <a:off x="1828800" y="1905000"/>
            <a:ext cx="6321425" cy="4649788"/>
            <a:chOff x="1106" y="1391"/>
            <a:chExt cx="3632" cy="2728"/>
          </a:xfrm>
        </p:grpSpPr>
        <p:sp>
          <p:nvSpPr>
            <p:cNvPr id="52233" name="Freeform 9"/>
            <p:cNvSpPr>
              <a:spLocks/>
            </p:cNvSpPr>
            <p:nvPr/>
          </p:nvSpPr>
          <p:spPr bwMode="auto">
            <a:xfrm>
              <a:off x="1637" y="1769"/>
              <a:ext cx="506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6" y="508"/>
                </a:cxn>
                <a:cxn ang="0">
                  <a:pos x="379" y="0"/>
                </a:cxn>
              </a:cxnLst>
              <a:rect l="0" t="0" r="r" b="b"/>
              <a:pathLst>
                <a:path w="506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6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801" y="2098"/>
              <a:ext cx="149" cy="407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 rot="16200000">
              <a:off x="1716" y="2243"/>
              <a:ext cx="30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Compras</a:t>
              </a:r>
              <a:endParaRPr lang="es-ES"/>
            </a:p>
          </p:txBody>
        </p:sp>
        <p:sp>
          <p:nvSpPr>
            <p:cNvPr id="52236" name="Freeform 12"/>
            <p:cNvSpPr>
              <a:spLocks/>
            </p:cNvSpPr>
            <p:nvPr/>
          </p:nvSpPr>
          <p:spPr bwMode="auto">
            <a:xfrm>
              <a:off x="2168" y="1769"/>
              <a:ext cx="506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6" y="508"/>
                </a:cxn>
                <a:cxn ang="0">
                  <a:pos x="379" y="0"/>
                </a:cxn>
              </a:cxnLst>
              <a:rect l="0" t="0" r="r" b="b"/>
              <a:pathLst>
                <a:path w="506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6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2306" y="2016"/>
              <a:ext cx="149" cy="4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 rot="16200000">
              <a:off x="2043" y="2239"/>
              <a:ext cx="61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  <a:latin typeface="Arial" charset="0"/>
                </a:rPr>
                <a:t>Almacenamiento</a:t>
              </a:r>
              <a:endParaRPr lang="es-ES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2669" y="1741"/>
              <a:ext cx="505" cy="1016"/>
            </a:xfrm>
            <a:custGeom>
              <a:avLst/>
              <a:gdLst/>
              <a:ahLst/>
              <a:cxnLst>
                <a:cxn ang="0">
                  <a:pos x="378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8" y="1016"/>
                </a:cxn>
                <a:cxn ang="0">
                  <a:pos x="505" y="508"/>
                </a:cxn>
                <a:cxn ang="0">
                  <a:pos x="378" y="0"/>
                </a:cxn>
              </a:cxnLst>
              <a:rect l="0" t="0" r="r" b="b"/>
              <a:pathLst>
                <a:path w="505" h="1016">
                  <a:moveTo>
                    <a:pt x="378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8" y="1016"/>
                  </a:lnTo>
                  <a:lnTo>
                    <a:pt x="505" y="508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 rot="16200000">
              <a:off x="2671" y="2229"/>
              <a:ext cx="374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Porcionado</a:t>
              </a:r>
              <a:endParaRPr lang="es-ES"/>
            </a:p>
          </p:txBody>
        </p:sp>
        <p:sp>
          <p:nvSpPr>
            <p:cNvPr id="52241" name="Freeform 17"/>
            <p:cNvSpPr>
              <a:spLocks/>
            </p:cNvSpPr>
            <p:nvPr/>
          </p:nvSpPr>
          <p:spPr bwMode="auto">
            <a:xfrm>
              <a:off x="3174" y="1741"/>
              <a:ext cx="505" cy="1016"/>
            </a:xfrm>
            <a:custGeom>
              <a:avLst/>
              <a:gdLst/>
              <a:ahLst/>
              <a:cxnLst>
                <a:cxn ang="0">
                  <a:pos x="378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8" y="1016"/>
                </a:cxn>
                <a:cxn ang="0">
                  <a:pos x="505" y="508"/>
                </a:cxn>
                <a:cxn ang="0">
                  <a:pos x="378" y="0"/>
                </a:cxn>
              </a:cxnLst>
              <a:rect l="0" t="0" r="r" b="b"/>
              <a:pathLst>
                <a:path w="505" h="1016">
                  <a:moveTo>
                    <a:pt x="378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8" y="1016"/>
                  </a:lnTo>
                  <a:lnTo>
                    <a:pt x="505" y="508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3316" y="2021"/>
              <a:ext cx="149" cy="484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43" name="Rectangle 19"/>
            <p:cNvSpPr>
              <a:spLocks noChangeArrowheads="1"/>
            </p:cNvSpPr>
            <p:nvPr/>
          </p:nvSpPr>
          <p:spPr bwMode="auto">
            <a:xfrm rot="16200000">
              <a:off x="3111" y="2280"/>
              <a:ext cx="580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Toma de Pedidos</a:t>
              </a:r>
              <a:endParaRPr lang="es-ES"/>
            </a:p>
          </p:txBody>
        </p:sp>
        <p:sp>
          <p:nvSpPr>
            <p:cNvPr id="52244" name="Freeform 20"/>
            <p:cNvSpPr>
              <a:spLocks/>
            </p:cNvSpPr>
            <p:nvPr/>
          </p:nvSpPr>
          <p:spPr bwMode="auto">
            <a:xfrm>
              <a:off x="3679" y="1741"/>
              <a:ext cx="505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5" y="508"/>
                </a:cxn>
                <a:cxn ang="0">
                  <a:pos x="379" y="0"/>
                </a:cxn>
              </a:cxnLst>
              <a:rect l="0" t="0" r="r" b="b"/>
              <a:pathLst>
                <a:path w="505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5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45" name="Rectangle 21"/>
            <p:cNvSpPr>
              <a:spLocks noChangeArrowheads="1"/>
            </p:cNvSpPr>
            <p:nvPr/>
          </p:nvSpPr>
          <p:spPr bwMode="auto">
            <a:xfrm>
              <a:off x="3820" y="2003"/>
              <a:ext cx="149" cy="50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 rot="16200000">
              <a:off x="3746" y="2210"/>
              <a:ext cx="37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Producción</a:t>
              </a:r>
              <a:endParaRPr lang="es-ES"/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auto">
            <a:xfrm>
              <a:off x="3171" y="2848"/>
              <a:ext cx="1448" cy="246"/>
            </a:xfrm>
            <a:custGeom>
              <a:avLst/>
              <a:gdLst/>
              <a:ahLst/>
              <a:cxnLst>
                <a:cxn ang="0">
                  <a:pos x="1330" y="0"/>
                </a:cxn>
                <a:cxn ang="0">
                  <a:pos x="0" y="0"/>
                </a:cxn>
                <a:cxn ang="0">
                  <a:pos x="0" y="246"/>
                </a:cxn>
                <a:cxn ang="0">
                  <a:pos x="1330" y="246"/>
                </a:cxn>
                <a:cxn ang="0">
                  <a:pos x="1448" y="122"/>
                </a:cxn>
                <a:cxn ang="0">
                  <a:pos x="1330" y="0"/>
                </a:cxn>
              </a:cxnLst>
              <a:rect l="0" t="0" r="r" b="b"/>
              <a:pathLst>
                <a:path w="1448" h="246">
                  <a:moveTo>
                    <a:pt x="1330" y="0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1330" y="246"/>
                  </a:lnTo>
                  <a:lnTo>
                    <a:pt x="1448" y="122"/>
                  </a:lnTo>
                  <a:lnTo>
                    <a:pt x="1330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48" name="Rectangle 24"/>
            <p:cNvSpPr>
              <a:spLocks noChangeArrowheads="1"/>
            </p:cNvSpPr>
            <p:nvPr/>
          </p:nvSpPr>
          <p:spPr bwMode="auto">
            <a:xfrm>
              <a:off x="3525" y="2902"/>
              <a:ext cx="71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49" name="Rectangle 25"/>
            <p:cNvSpPr>
              <a:spLocks noChangeArrowheads="1"/>
            </p:cNvSpPr>
            <p:nvPr/>
          </p:nvSpPr>
          <p:spPr bwMode="auto">
            <a:xfrm>
              <a:off x="3525" y="2907"/>
              <a:ext cx="582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Servicio al Cliente</a:t>
              </a:r>
              <a:endParaRPr lang="es-ES"/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1625" y="3065"/>
              <a:ext cx="1212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51" name="Rectangle 27"/>
            <p:cNvSpPr>
              <a:spLocks noChangeArrowheads="1"/>
            </p:cNvSpPr>
            <p:nvPr/>
          </p:nvSpPr>
          <p:spPr bwMode="auto">
            <a:xfrm>
              <a:off x="1460" y="3279"/>
              <a:ext cx="132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52" name="Rectangle 28"/>
            <p:cNvSpPr>
              <a:spLocks noChangeArrowheads="1"/>
            </p:cNvSpPr>
            <p:nvPr/>
          </p:nvSpPr>
          <p:spPr bwMode="auto">
            <a:xfrm>
              <a:off x="1460" y="3289"/>
              <a:ext cx="109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  <a:latin typeface="Arial" charset="0"/>
                </a:rPr>
                <a:t>Procesos de Soporte</a:t>
              </a:r>
              <a:endParaRPr lang="es-ES"/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2742" y="3289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:</a:t>
              </a:r>
              <a:endParaRPr lang="es-ES"/>
            </a:p>
          </p:txBody>
        </p:sp>
        <p:sp>
          <p:nvSpPr>
            <p:cNvPr id="52254" name="Freeform 30"/>
            <p:cNvSpPr>
              <a:spLocks/>
            </p:cNvSpPr>
            <p:nvPr/>
          </p:nvSpPr>
          <p:spPr bwMode="auto">
            <a:xfrm>
              <a:off x="1106" y="1769"/>
              <a:ext cx="506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6" y="508"/>
                </a:cxn>
                <a:cxn ang="0">
                  <a:pos x="379" y="0"/>
                </a:cxn>
              </a:cxnLst>
              <a:rect l="0" t="0" r="r" b="b"/>
              <a:pathLst>
                <a:path w="506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6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55" name="Freeform 31"/>
            <p:cNvSpPr>
              <a:spLocks/>
            </p:cNvSpPr>
            <p:nvPr/>
          </p:nvSpPr>
          <p:spPr bwMode="auto">
            <a:xfrm>
              <a:off x="4233" y="1715"/>
              <a:ext cx="505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5" y="508"/>
                </a:cxn>
                <a:cxn ang="0">
                  <a:pos x="379" y="0"/>
                </a:cxn>
              </a:cxnLst>
              <a:rect l="0" t="0" r="r" b="b"/>
              <a:pathLst>
                <a:path w="505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5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56" name="Rectangle 32"/>
            <p:cNvSpPr>
              <a:spLocks noChangeArrowheads="1"/>
            </p:cNvSpPr>
            <p:nvPr/>
          </p:nvSpPr>
          <p:spPr bwMode="auto">
            <a:xfrm rot="16200000">
              <a:off x="1130" y="2206"/>
              <a:ext cx="42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  <a:latin typeface="Arial" charset="0"/>
                </a:rPr>
                <a:t>Pronosticos</a:t>
              </a:r>
              <a:endParaRPr lang="es-ES"/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 rot="16200000">
              <a:off x="4271" y="2220"/>
              <a:ext cx="38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Facturación</a:t>
              </a:r>
              <a:endParaRPr lang="es-ES"/>
            </a:p>
          </p:txBody>
        </p:sp>
        <p:sp>
          <p:nvSpPr>
            <p:cNvPr id="52258" name="Freeform 34"/>
            <p:cNvSpPr>
              <a:spLocks/>
            </p:cNvSpPr>
            <p:nvPr/>
          </p:nvSpPr>
          <p:spPr bwMode="auto">
            <a:xfrm>
              <a:off x="1106" y="1391"/>
              <a:ext cx="3363" cy="247"/>
            </a:xfrm>
            <a:custGeom>
              <a:avLst/>
              <a:gdLst/>
              <a:ahLst/>
              <a:cxnLst>
                <a:cxn ang="0">
                  <a:pos x="3089" y="0"/>
                </a:cxn>
                <a:cxn ang="0">
                  <a:pos x="0" y="0"/>
                </a:cxn>
                <a:cxn ang="0">
                  <a:pos x="0" y="247"/>
                </a:cxn>
                <a:cxn ang="0">
                  <a:pos x="3089" y="247"/>
                </a:cxn>
                <a:cxn ang="0">
                  <a:pos x="3363" y="123"/>
                </a:cxn>
                <a:cxn ang="0">
                  <a:pos x="3089" y="0"/>
                </a:cxn>
              </a:cxnLst>
              <a:rect l="0" t="0" r="r" b="b"/>
              <a:pathLst>
                <a:path w="3363" h="247">
                  <a:moveTo>
                    <a:pt x="3089" y="0"/>
                  </a:moveTo>
                  <a:lnTo>
                    <a:pt x="0" y="0"/>
                  </a:lnTo>
                  <a:lnTo>
                    <a:pt x="0" y="247"/>
                  </a:lnTo>
                  <a:lnTo>
                    <a:pt x="3089" y="247"/>
                  </a:lnTo>
                  <a:lnTo>
                    <a:pt x="3363" y="123"/>
                  </a:lnTo>
                  <a:lnTo>
                    <a:pt x="3089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2109" y="1436"/>
              <a:ext cx="110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60" name="Rectangle 36"/>
            <p:cNvSpPr>
              <a:spLocks noChangeArrowheads="1"/>
            </p:cNvSpPr>
            <p:nvPr/>
          </p:nvSpPr>
          <p:spPr bwMode="auto">
            <a:xfrm>
              <a:off x="2181" y="1476"/>
              <a:ext cx="78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  <a:latin typeface="Arial" charset="0"/>
                </a:rPr>
                <a:t>Control de Inventarios</a:t>
              </a:r>
              <a:endParaRPr lang="es-ES"/>
            </a:p>
          </p:txBody>
        </p:sp>
        <p:sp>
          <p:nvSpPr>
            <p:cNvPr id="52261" name="Freeform 37"/>
            <p:cNvSpPr>
              <a:spLocks/>
            </p:cNvSpPr>
            <p:nvPr/>
          </p:nvSpPr>
          <p:spPr bwMode="auto">
            <a:xfrm>
              <a:off x="1401" y="3549"/>
              <a:ext cx="1045" cy="246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0" y="0"/>
                </a:cxn>
                <a:cxn ang="0">
                  <a:pos x="0" y="246"/>
                </a:cxn>
                <a:cxn ang="0">
                  <a:pos x="960" y="246"/>
                </a:cxn>
                <a:cxn ang="0">
                  <a:pos x="1045" y="122"/>
                </a:cxn>
                <a:cxn ang="0">
                  <a:pos x="960" y="0"/>
                </a:cxn>
              </a:cxnLst>
              <a:rect l="0" t="0" r="r" b="b"/>
              <a:pathLst>
                <a:path w="1045" h="246">
                  <a:moveTo>
                    <a:pt x="960" y="0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960" y="246"/>
                  </a:lnTo>
                  <a:lnTo>
                    <a:pt x="1045" y="122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B2B2B2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62" name="Rectangle 38"/>
            <p:cNvSpPr>
              <a:spLocks noChangeArrowheads="1"/>
            </p:cNvSpPr>
            <p:nvPr/>
          </p:nvSpPr>
          <p:spPr bwMode="auto">
            <a:xfrm>
              <a:off x="1519" y="3603"/>
              <a:ext cx="72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63" name="Rectangle 39"/>
            <p:cNvSpPr>
              <a:spLocks noChangeArrowheads="1"/>
            </p:cNvSpPr>
            <p:nvPr/>
          </p:nvSpPr>
          <p:spPr bwMode="auto">
            <a:xfrm>
              <a:off x="1519" y="3609"/>
              <a:ext cx="597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Higiene/Seguridad</a:t>
              </a:r>
              <a:endParaRPr lang="es-ES"/>
            </a:p>
          </p:txBody>
        </p:sp>
        <p:sp>
          <p:nvSpPr>
            <p:cNvPr id="52264" name="Freeform 40"/>
            <p:cNvSpPr>
              <a:spLocks/>
            </p:cNvSpPr>
            <p:nvPr/>
          </p:nvSpPr>
          <p:spPr bwMode="auto">
            <a:xfrm>
              <a:off x="1401" y="3873"/>
              <a:ext cx="1045" cy="246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0" y="0"/>
                </a:cxn>
                <a:cxn ang="0">
                  <a:pos x="0" y="246"/>
                </a:cxn>
                <a:cxn ang="0">
                  <a:pos x="960" y="246"/>
                </a:cxn>
                <a:cxn ang="0">
                  <a:pos x="1045" y="122"/>
                </a:cxn>
                <a:cxn ang="0">
                  <a:pos x="960" y="0"/>
                </a:cxn>
              </a:cxnLst>
              <a:rect l="0" t="0" r="r" b="b"/>
              <a:pathLst>
                <a:path w="1045" h="246">
                  <a:moveTo>
                    <a:pt x="960" y="0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960" y="246"/>
                  </a:lnTo>
                  <a:lnTo>
                    <a:pt x="1045" y="122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B2B2B2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65" name="Rectangle 41"/>
            <p:cNvSpPr>
              <a:spLocks noChangeArrowheads="1"/>
            </p:cNvSpPr>
            <p:nvPr/>
          </p:nvSpPr>
          <p:spPr bwMode="auto">
            <a:xfrm>
              <a:off x="1578" y="3926"/>
              <a:ext cx="58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1578" y="3931"/>
              <a:ext cx="477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Administración</a:t>
              </a:r>
              <a:endParaRPr lang="es-ES"/>
            </a:p>
          </p:txBody>
        </p:sp>
        <p:sp>
          <p:nvSpPr>
            <p:cNvPr id="52272" name="Freeform 48"/>
            <p:cNvSpPr>
              <a:spLocks/>
            </p:cNvSpPr>
            <p:nvPr/>
          </p:nvSpPr>
          <p:spPr bwMode="auto">
            <a:xfrm>
              <a:off x="1637" y="1769"/>
              <a:ext cx="506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6" y="508"/>
                </a:cxn>
                <a:cxn ang="0">
                  <a:pos x="379" y="0"/>
                </a:cxn>
              </a:cxnLst>
              <a:rect l="0" t="0" r="r" b="b"/>
              <a:pathLst>
                <a:path w="506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6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73" name="Rectangle 49"/>
            <p:cNvSpPr>
              <a:spLocks noChangeArrowheads="1"/>
            </p:cNvSpPr>
            <p:nvPr/>
          </p:nvSpPr>
          <p:spPr bwMode="auto">
            <a:xfrm>
              <a:off x="1801" y="2098"/>
              <a:ext cx="149" cy="407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74" name="Rectangle 50"/>
            <p:cNvSpPr>
              <a:spLocks noChangeArrowheads="1"/>
            </p:cNvSpPr>
            <p:nvPr/>
          </p:nvSpPr>
          <p:spPr bwMode="auto">
            <a:xfrm rot="16200000">
              <a:off x="1716" y="2243"/>
              <a:ext cx="30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Compras</a:t>
              </a:r>
              <a:endParaRPr lang="es-ES"/>
            </a:p>
          </p:txBody>
        </p:sp>
        <p:sp>
          <p:nvSpPr>
            <p:cNvPr id="52275" name="Freeform 51"/>
            <p:cNvSpPr>
              <a:spLocks/>
            </p:cNvSpPr>
            <p:nvPr/>
          </p:nvSpPr>
          <p:spPr bwMode="auto">
            <a:xfrm>
              <a:off x="2168" y="1769"/>
              <a:ext cx="506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6" y="508"/>
                </a:cxn>
                <a:cxn ang="0">
                  <a:pos x="379" y="0"/>
                </a:cxn>
              </a:cxnLst>
              <a:rect l="0" t="0" r="r" b="b"/>
              <a:pathLst>
                <a:path w="506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6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76" name="Rectangle 52"/>
            <p:cNvSpPr>
              <a:spLocks noChangeArrowheads="1"/>
            </p:cNvSpPr>
            <p:nvPr/>
          </p:nvSpPr>
          <p:spPr bwMode="auto">
            <a:xfrm>
              <a:off x="2306" y="2016"/>
              <a:ext cx="149" cy="4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77" name="Rectangle 53"/>
            <p:cNvSpPr>
              <a:spLocks noChangeArrowheads="1"/>
            </p:cNvSpPr>
            <p:nvPr/>
          </p:nvSpPr>
          <p:spPr bwMode="auto">
            <a:xfrm rot="16200000">
              <a:off x="2043" y="2239"/>
              <a:ext cx="61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  <a:latin typeface="Arial" charset="0"/>
                </a:rPr>
                <a:t>Almacenamiento</a:t>
              </a:r>
              <a:endParaRPr lang="es-ES"/>
            </a:p>
          </p:txBody>
        </p:sp>
        <p:sp>
          <p:nvSpPr>
            <p:cNvPr id="52278" name="Freeform 54"/>
            <p:cNvSpPr>
              <a:spLocks/>
            </p:cNvSpPr>
            <p:nvPr/>
          </p:nvSpPr>
          <p:spPr bwMode="auto">
            <a:xfrm>
              <a:off x="2669" y="1741"/>
              <a:ext cx="505" cy="1016"/>
            </a:xfrm>
            <a:custGeom>
              <a:avLst/>
              <a:gdLst/>
              <a:ahLst/>
              <a:cxnLst>
                <a:cxn ang="0">
                  <a:pos x="378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8" y="1016"/>
                </a:cxn>
                <a:cxn ang="0">
                  <a:pos x="505" y="508"/>
                </a:cxn>
                <a:cxn ang="0">
                  <a:pos x="378" y="0"/>
                </a:cxn>
              </a:cxnLst>
              <a:rect l="0" t="0" r="r" b="b"/>
              <a:pathLst>
                <a:path w="505" h="1016">
                  <a:moveTo>
                    <a:pt x="378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8" y="1016"/>
                  </a:lnTo>
                  <a:lnTo>
                    <a:pt x="505" y="508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79" name="Rectangle 55"/>
            <p:cNvSpPr>
              <a:spLocks noChangeArrowheads="1"/>
            </p:cNvSpPr>
            <p:nvPr/>
          </p:nvSpPr>
          <p:spPr bwMode="auto">
            <a:xfrm rot="16200000">
              <a:off x="2671" y="2229"/>
              <a:ext cx="374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Porcionado</a:t>
              </a:r>
              <a:endParaRPr lang="es-ES"/>
            </a:p>
          </p:txBody>
        </p:sp>
        <p:sp>
          <p:nvSpPr>
            <p:cNvPr id="52280" name="Freeform 56"/>
            <p:cNvSpPr>
              <a:spLocks/>
            </p:cNvSpPr>
            <p:nvPr/>
          </p:nvSpPr>
          <p:spPr bwMode="auto">
            <a:xfrm>
              <a:off x="3174" y="1741"/>
              <a:ext cx="505" cy="1016"/>
            </a:xfrm>
            <a:custGeom>
              <a:avLst/>
              <a:gdLst/>
              <a:ahLst/>
              <a:cxnLst>
                <a:cxn ang="0">
                  <a:pos x="378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8" y="1016"/>
                </a:cxn>
                <a:cxn ang="0">
                  <a:pos x="505" y="508"/>
                </a:cxn>
                <a:cxn ang="0">
                  <a:pos x="378" y="0"/>
                </a:cxn>
              </a:cxnLst>
              <a:rect l="0" t="0" r="r" b="b"/>
              <a:pathLst>
                <a:path w="505" h="1016">
                  <a:moveTo>
                    <a:pt x="378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8" y="1016"/>
                  </a:lnTo>
                  <a:lnTo>
                    <a:pt x="505" y="508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81" name="Rectangle 57"/>
            <p:cNvSpPr>
              <a:spLocks noChangeArrowheads="1"/>
            </p:cNvSpPr>
            <p:nvPr/>
          </p:nvSpPr>
          <p:spPr bwMode="auto">
            <a:xfrm>
              <a:off x="3316" y="2021"/>
              <a:ext cx="149" cy="484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82" name="Rectangle 58"/>
            <p:cNvSpPr>
              <a:spLocks noChangeArrowheads="1"/>
            </p:cNvSpPr>
            <p:nvPr/>
          </p:nvSpPr>
          <p:spPr bwMode="auto">
            <a:xfrm rot="16200000">
              <a:off x="3111" y="2280"/>
              <a:ext cx="580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Toma de Pedidos</a:t>
              </a:r>
              <a:endParaRPr lang="es-ES"/>
            </a:p>
          </p:txBody>
        </p:sp>
        <p:sp>
          <p:nvSpPr>
            <p:cNvPr id="52283" name="Freeform 59"/>
            <p:cNvSpPr>
              <a:spLocks/>
            </p:cNvSpPr>
            <p:nvPr/>
          </p:nvSpPr>
          <p:spPr bwMode="auto">
            <a:xfrm>
              <a:off x="3679" y="1741"/>
              <a:ext cx="505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5" y="508"/>
                </a:cxn>
                <a:cxn ang="0">
                  <a:pos x="379" y="0"/>
                </a:cxn>
              </a:cxnLst>
              <a:rect l="0" t="0" r="r" b="b"/>
              <a:pathLst>
                <a:path w="505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5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84" name="Rectangle 60"/>
            <p:cNvSpPr>
              <a:spLocks noChangeArrowheads="1"/>
            </p:cNvSpPr>
            <p:nvPr/>
          </p:nvSpPr>
          <p:spPr bwMode="auto">
            <a:xfrm>
              <a:off x="3820" y="2003"/>
              <a:ext cx="149" cy="50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85" name="Rectangle 61"/>
            <p:cNvSpPr>
              <a:spLocks noChangeArrowheads="1"/>
            </p:cNvSpPr>
            <p:nvPr/>
          </p:nvSpPr>
          <p:spPr bwMode="auto">
            <a:xfrm rot="16200000">
              <a:off x="3746" y="2210"/>
              <a:ext cx="37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Producción</a:t>
              </a:r>
              <a:endParaRPr lang="es-ES"/>
            </a:p>
          </p:txBody>
        </p:sp>
        <p:sp>
          <p:nvSpPr>
            <p:cNvPr id="52286" name="Freeform 62"/>
            <p:cNvSpPr>
              <a:spLocks/>
            </p:cNvSpPr>
            <p:nvPr/>
          </p:nvSpPr>
          <p:spPr bwMode="auto">
            <a:xfrm>
              <a:off x="3171" y="2848"/>
              <a:ext cx="1448" cy="246"/>
            </a:xfrm>
            <a:custGeom>
              <a:avLst/>
              <a:gdLst/>
              <a:ahLst/>
              <a:cxnLst>
                <a:cxn ang="0">
                  <a:pos x="1330" y="0"/>
                </a:cxn>
                <a:cxn ang="0">
                  <a:pos x="0" y="0"/>
                </a:cxn>
                <a:cxn ang="0">
                  <a:pos x="0" y="246"/>
                </a:cxn>
                <a:cxn ang="0">
                  <a:pos x="1330" y="246"/>
                </a:cxn>
                <a:cxn ang="0">
                  <a:pos x="1448" y="122"/>
                </a:cxn>
                <a:cxn ang="0">
                  <a:pos x="1330" y="0"/>
                </a:cxn>
              </a:cxnLst>
              <a:rect l="0" t="0" r="r" b="b"/>
              <a:pathLst>
                <a:path w="1448" h="246">
                  <a:moveTo>
                    <a:pt x="1330" y="0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1330" y="246"/>
                  </a:lnTo>
                  <a:lnTo>
                    <a:pt x="1448" y="122"/>
                  </a:lnTo>
                  <a:lnTo>
                    <a:pt x="1330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87" name="Rectangle 63"/>
            <p:cNvSpPr>
              <a:spLocks noChangeArrowheads="1"/>
            </p:cNvSpPr>
            <p:nvPr/>
          </p:nvSpPr>
          <p:spPr bwMode="auto">
            <a:xfrm>
              <a:off x="3525" y="2902"/>
              <a:ext cx="71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88" name="Rectangle 64"/>
            <p:cNvSpPr>
              <a:spLocks noChangeArrowheads="1"/>
            </p:cNvSpPr>
            <p:nvPr/>
          </p:nvSpPr>
          <p:spPr bwMode="auto">
            <a:xfrm>
              <a:off x="3525" y="2907"/>
              <a:ext cx="582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Servicio al Cliente</a:t>
              </a:r>
              <a:endParaRPr lang="es-ES"/>
            </a:p>
          </p:txBody>
        </p:sp>
        <p:sp>
          <p:nvSpPr>
            <p:cNvPr id="52289" name="Rectangle 65"/>
            <p:cNvSpPr>
              <a:spLocks noChangeArrowheads="1"/>
            </p:cNvSpPr>
            <p:nvPr/>
          </p:nvSpPr>
          <p:spPr bwMode="auto">
            <a:xfrm>
              <a:off x="1625" y="3065"/>
              <a:ext cx="1212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90" name="Rectangle 66"/>
            <p:cNvSpPr>
              <a:spLocks noChangeArrowheads="1"/>
            </p:cNvSpPr>
            <p:nvPr/>
          </p:nvSpPr>
          <p:spPr bwMode="auto">
            <a:xfrm>
              <a:off x="1460" y="3279"/>
              <a:ext cx="132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91" name="Rectangle 67"/>
            <p:cNvSpPr>
              <a:spLocks noChangeArrowheads="1"/>
            </p:cNvSpPr>
            <p:nvPr/>
          </p:nvSpPr>
          <p:spPr bwMode="auto">
            <a:xfrm>
              <a:off x="1460" y="3289"/>
              <a:ext cx="109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  <a:latin typeface="Arial" charset="0"/>
                </a:rPr>
                <a:t>Procesos de Soporte</a:t>
              </a:r>
              <a:endParaRPr lang="es-ES"/>
            </a:p>
          </p:txBody>
        </p:sp>
        <p:sp>
          <p:nvSpPr>
            <p:cNvPr id="52292" name="Rectangle 68"/>
            <p:cNvSpPr>
              <a:spLocks noChangeArrowheads="1"/>
            </p:cNvSpPr>
            <p:nvPr/>
          </p:nvSpPr>
          <p:spPr bwMode="auto">
            <a:xfrm>
              <a:off x="2742" y="3289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:</a:t>
              </a:r>
              <a:endParaRPr lang="es-ES"/>
            </a:p>
          </p:txBody>
        </p:sp>
        <p:sp>
          <p:nvSpPr>
            <p:cNvPr id="52293" name="Freeform 69"/>
            <p:cNvSpPr>
              <a:spLocks/>
            </p:cNvSpPr>
            <p:nvPr/>
          </p:nvSpPr>
          <p:spPr bwMode="auto">
            <a:xfrm>
              <a:off x="1106" y="1769"/>
              <a:ext cx="506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6" y="508"/>
                </a:cxn>
                <a:cxn ang="0">
                  <a:pos x="379" y="0"/>
                </a:cxn>
              </a:cxnLst>
              <a:rect l="0" t="0" r="r" b="b"/>
              <a:pathLst>
                <a:path w="506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6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94" name="Freeform 70"/>
            <p:cNvSpPr>
              <a:spLocks/>
            </p:cNvSpPr>
            <p:nvPr/>
          </p:nvSpPr>
          <p:spPr bwMode="auto">
            <a:xfrm>
              <a:off x="4233" y="1715"/>
              <a:ext cx="505" cy="10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379" y="1016"/>
                </a:cxn>
                <a:cxn ang="0">
                  <a:pos x="505" y="508"/>
                </a:cxn>
                <a:cxn ang="0">
                  <a:pos x="379" y="0"/>
                </a:cxn>
              </a:cxnLst>
              <a:rect l="0" t="0" r="r" b="b"/>
              <a:pathLst>
                <a:path w="505" h="1016">
                  <a:moveTo>
                    <a:pt x="379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379" y="1016"/>
                  </a:lnTo>
                  <a:lnTo>
                    <a:pt x="505" y="508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66CC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95" name="Rectangle 71"/>
            <p:cNvSpPr>
              <a:spLocks noChangeArrowheads="1"/>
            </p:cNvSpPr>
            <p:nvPr/>
          </p:nvSpPr>
          <p:spPr bwMode="auto">
            <a:xfrm rot="16200000">
              <a:off x="1130" y="2206"/>
              <a:ext cx="42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  <a:latin typeface="Arial" charset="0"/>
                </a:rPr>
                <a:t>Pronosticos</a:t>
              </a:r>
              <a:endParaRPr lang="es-ES"/>
            </a:p>
          </p:txBody>
        </p:sp>
        <p:sp>
          <p:nvSpPr>
            <p:cNvPr id="52296" name="Rectangle 72"/>
            <p:cNvSpPr>
              <a:spLocks noChangeArrowheads="1"/>
            </p:cNvSpPr>
            <p:nvPr/>
          </p:nvSpPr>
          <p:spPr bwMode="auto">
            <a:xfrm rot="16200000">
              <a:off x="4271" y="2220"/>
              <a:ext cx="38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Facturación</a:t>
              </a:r>
              <a:endParaRPr lang="es-ES"/>
            </a:p>
          </p:txBody>
        </p:sp>
        <p:sp>
          <p:nvSpPr>
            <p:cNvPr id="52297" name="Freeform 73"/>
            <p:cNvSpPr>
              <a:spLocks/>
            </p:cNvSpPr>
            <p:nvPr/>
          </p:nvSpPr>
          <p:spPr bwMode="auto">
            <a:xfrm>
              <a:off x="1106" y="1391"/>
              <a:ext cx="3363" cy="247"/>
            </a:xfrm>
            <a:custGeom>
              <a:avLst/>
              <a:gdLst/>
              <a:ahLst/>
              <a:cxnLst>
                <a:cxn ang="0">
                  <a:pos x="3089" y="0"/>
                </a:cxn>
                <a:cxn ang="0">
                  <a:pos x="0" y="0"/>
                </a:cxn>
                <a:cxn ang="0">
                  <a:pos x="0" y="247"/>
                </a:cxn>
                <a:cxn ang="0">
                  <a:pos x="3089" y="247"/>
                </a:cxn>
                <a:cxn ang="0">
                  <a:pos x="3363" y="123"/>
                </a:cxn>
                <a:cxn ang="0">
                  <a:pos x="3089" y="0"/>
                </a:cxn>
              </a:cxnLst>
              <a:rect l="0" t="0" r="r" b="b"/>
              <a:pathLst>
                <a:path w="3363" h="247">
                  <a:moveTo>
                    <a:pt x="3089" y="0"/>
                  </a:moveTo>
                  <a:lnTo>
                    <a:pt x="0" y="0"/>
                  </a:lnTo>
                  <a:lnTo>
                    <a:pt x="0" y="247"/>
                  </a:lnTo>
                  <a:lnTo>
                    <a:pt x="3089" y="247"/>
                  </a:lnTo>
                  <a:lnTo>
                    <a:pt x="3363" y="123"/>
                  </a:lnTo>
                  <a:lnTo>
                    <a:pt x="3089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98" name="Rectangle 74"/>
            <p:cNvSpPr>
              <a:spLocks noChangeArrowheads="1"/>
            </p:cNvSpPr>
            <p:nvPr/>
          </p:nvSpPr>
          <p:spPr bwMode="auto">
            <a:xfrm>
              <a:off x="2109" y="1436"/>
              <a:ext cx="110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299" name="Rectangle 75"/>
            <p:cNvSpPr>
              <a:spLocks noChangeArrowheads="1"/>
            </p:cNvSpPr>
            <p:nvPr/>
          </p:nvSpPr>
          <p:spPr bwMode="auto">
            <a:xfrm>
              <a:off x="2181" y="1476"/>
              <a:ext cx="785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  <a:latin typeface="Arial" charset="0"/>
                </a:rPr>
                <a:t>Control de Inventarios</a:t>
              </a:r>
              <a:endParaRPr lang="es-ES"/>
            </a:p>
          </p:txBody>
        </p:sp>
        <p:sp>
          <p:nvSpPr>
            <p:cNvPr id="52300" name="Freeform 76"/>
            <p:cNvSpPr>
              <a:spLocks/>
            </p:cNvSpPr>
            <p:nvPr/>
          </p:nvSpPr>
          <p:spPr bwMode="auto">
            <a:xfrm>
              <a:off x="1401" y="3549"/>
              <a:ext cx="1045" cy="246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0" y="0"/>
                </a:cxn>
                <a:cxn ang="0">
                  <a:pos x="0" y="246"/>
                </a:cxn>
                <a:cxn ang="0">
                  <a:pos x="960" y="246"/>
                </a:cxn>
                <a:cxn ang="0">
                  <a:pos x="1045" y="122"/>
                </a:cxn>
                <a:cxn ang="0">
                  <a:pos x="960" y="0"/>
                </a:cxn>
              </a:cxnLst>
              <a:rect l="0" t="0" r="r" b="b"/>
              <a:pathLst>
                <a:path w="1045" h="246">
                  <a:moveTo>
                    <a:pt x="960" y="0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960" y="246"/>
                  </a:lnTo>
                  <a:lnTo>
                    <a:pt x="1045" y="122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B2B2B2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301" name="Rectangle 77"/>
            <p:cNvSpPr>
              <a:spLocks noChangeArrowheads="1"/>
            </p:cNvSpPr>
            <p:nvPr/>
          </p:nvSpPr>
          <p:spPr bwMode="auto">
            <a:xfrm>
              <a:off x="1519" y="3603"/>
              <a:ext cx="72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302" name="Rectangle 78"/>
            <p:cNvSpPr>
              <a:spLocks noChangeArrowheads="1"/>
            </p:cNvSpPr>
            <p:nvPr/>
          </p:nvSpPr>
          <p:spPr bwMode="auto">
            <a:xfrm>
              <a:off x="1519" y="3609"/>
              <a:ext cx="597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Higiene/Seguridad</a:t>
              </a:r>
              <a:endParaRPr lang="es-ES"/>
            </a:p>
          </p:txBody>
        </p:sp>
        <p:sp>
          <p:nvSpPr>
            <p:cNvPr id="52303" name="Freeform 79"/>
            <p:cNvSpPr>
              <a:spLocks/>
            </p:cNvSpPr>
            <p:nvPr/>
          </p:nvSpPr>
          <p:spPr bwMode="auto">
            <a:xfrm>
              <a:off x="1401" y="3873"/>
              <a:ext cx="1045" cy="246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0" y="0"/>
                </a:cxn>
                <a:cxn ang="0">
                  <a:pos x="0" y="246"/>
                </a:cxn>
                <a:cxn ang="0">
                  <a:pos x="960" y="246"/>
                </a:cxn>
                <a:cxn ang="0">
                  <a:pos x="1045" y="122"/>
                </a:cxn>
                <a:cxn ang="0">
                  <a:pos x="960" y="0"/>
                </a:cxn>
              </a:cxnLst>
              <a:rect l="0" t="0" r="r" b="b"/>
              <a:pathLst>
                <a:path w="1045" h="246">
                  <a:moveTo>
                    <a:pt x="960" y="0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960" y="246"/>
                  </a:lnTo>
                  <a:lnTo>
                    <a:pt x="1045" y="122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B2B2B2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304" name="Rectangle 80"/>
            <p:cNvSpPr>
              <a:spLocks noChangeArrowheads="1"/>
            </p:cNvSpPr>
            <p:nvPr/>
          </p:nvSpPr>
          <p:spPr bwMode="auto">
            <a:xfrm>
              <a:off x="1578" y="3926"/>
              <a:ext cx="58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305" name="Rectangle 81"/>
            <p:cNvSpPr>
              <a:spLocks noChangeArrowheads="1"/>
            </p:cNvSpPr>
            <p:nvPr/>
          </p:nvSpPr>
          <p:spPr bwMode="auto">
            <a:xfrm>
              <a:off x="1578" y="3931"/>
              <a:ext cx="477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000">
                  <a:solidFill>
                    <a:srgbClr val="000000"/>
                  </a:solidFill>
                  <a:latin typeface="Arial" charset="0"/>
                </a:rPr>
                <a:t>Administración</a:t>
              </a:r>
              <a:endParaRPr lang="es-E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563" y="381000"/>
            <a:ext cx="7564437" cy="1143000"/>
          </a:xfrm>
        </p:spPr>
        <p:txBody>
          <a:bodyPr/>
          <a:lstStyle/>
          <a:p>
            <a:r>
              <a:rPr lang="es-MX" sz="4000" b="1" i="0"/>
              <a:t>Estructuración de procedimientos</a:t>
            </a:r>
            <a:endParaRPr lang="es-ES" sz="4000" b="1" i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660525" y="2174875"/>
            <a:ext cx="6416675" cy="3810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es-MX" sz="2000">
                <a:latin typeface="Arial" charset="0"/>
                <a:cs typeface="Arial" charset="0"/>
              </a:rPr>
              <a:t>Producción de Bienes        </a:t>
            </a:r>
          </a:p>
          <a:p>
            <a:r>
              <a:rPr lang="es-EC" sz="2000" b="1">
                <a:latin typeface="Arial" charset="0"/>
                <a:cs typeface="Arial" charset="0"/>
              </a:rPr>
              <a:t>Pr</a:t>
            </a:r>
            <a:r>
              <a:rPr lang="es-EC" sz="2000">
                <a:latin typeface="Arial" charset="0"/>
                <a:cs typeface="Arial" charset="0"/>
              </a:rPr>
              <a:t>     Pronósticos                        </a:t>
            </a:r>
            <a:endParaRPr lang="es-EC" sz="2000">
              <a:latin typeface="Garamond" pitchFamily="18" charset="0"/>
              <a:cs typeface="Times New Roman" pitchFamily="18" charset="0"/>
            </a:endParaRPr>
          </a:p>
          <a:p>
            <a:r>
              <a:rPr lang="es-MX" sz="2000" b="1">
                <a:latin typeface="Arial" charset="0"/>
                <a:cs typeface="Arial" charset="0"/>
              </a:rPr>
              <a:t>P01</a:t>
            </a:r>
            <a:r>
              <a:rPr lang="es-MX" sz="2000">
                <a:latin typeface="Arial" charset="0"/>
                <a:cs typeface="Arial" charset="0"/>
              </a:rPr>
              <a:t>  Elaboración de Ordenes de Compra</a:t>
            </a:r>
            <a:endParaRPr lang="es-EC" sz="2000">
              <a:latin typeface="Garamond" pitchFamily="18" charset="0"/>
              <a:cs typeface="Times New Roman" pitchFamily="18" charset="0"/>
            </a:endParaRPr>
          </a:p>
          <a:p>
            <a:r>
              <a:rPr lang="es-MX" sz="2000" b="1">
                <a:latin typeface="Arial" charset="0"/>
                <a:cs typeface="Arial" charset="0"/>
              </a:rPr>
              <a:t>P02</a:t>
            </a:r>
            <a:r>
              <a:rPr lang="es-MX" sz="2000">
                <a:latin typeface="Arial" charset="0"/>
                <a:cs typeface="Arial" charset="0"/>
              </a:rPr>
              <a:t>  Almacenamiento de Materia Prima e Insumos</a:t>
            </a:r>
            <a:endParaRPr lang="es-EC" sz="2000">
              <a:latin typeface="Garamond" pitchFamily="18" charset="0"/>
              <a:cs typeface="Times New Roman" pitchFamily="18" charset="0"/>
            </a:endParaRPr>
          </a:p>
          <a:p>
            <a:r>
              <a:rPr lang="es-MX" sz="2000" b="1">
                <a:latin typeface="Arial" charset="0"/>
                <a:cs typeface="Arial" charset="0"/>
              </a:rPr>
              <a:t>P03</a:t>
            </a:r>
            <a:r>
              <a:rPr lang="es-MX" sz="2000">
                <a:latin typeface="Arial" charset="0"/>
                <a:cs typeface="Arial" charset="0"/>
              </a:rPr>
              <a:t>  Porcionado y limpieza de la Materia Prima</a:t>
            </a:r>
            <a:endParaRPr lang="es-EC" sz="2000">
              <a:latin typeface="Garamond" pitchFamily="18" charset="0"/>
              <a:cs typeface="Times New Roman" pitchFamily="18" charset="0"/>
            </a:endParaRPr>
          </a:p>
          <a:p>
            <a:r>
              <a:rPr lang="es-MX" sz="2000" b="1">
                <a:latin typeface="Arial" charset="0"/>
                <a:cs typeface="Arial" charset="0"/>
              </a:rPr>
              <a:t>P04</a:t>
            </a:r>
            <a:r>
              <a:rPr lang="es-MX" sz="2000">
                <a:latin typeface="Arial" charset="0"/>
                <a:cs typeface="Arial" charset="0"/>
              </a:rPr>
              <a:t>  Producción</a:t>
            </a:r>
            <a:endParaRPr lang="es-EC" sz="200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s-MX" sz="2000" b="1">
                <a:latin typeface="Arial" charset="0"/>
                <a:cs typeface="Arial" charset="0"/>
              </a:rPr>
              <a:t>CI</a:t>
            </a:r>
            <a:r>
              <a:rPr lang="es-MX" sz="2000">
                <a:latin typeface="Arial" charset="0"/>
                <a:cs typeface="Arial" charset="0"/>
              </a:rPr>
              <a:t>     Control de Inventarios        </a:t>
            </a:r>
          </a:p>
          <a:p>
            <a:pPr algn="just"/>
            <a:r>
              <a:rPr lang="es-MX" sz="2000">
                <a:latin typeface="Arial" charset="0"/>
                <a:cs typeface="Arial" charset="0"/>
              </a:rPr>
              <a:t> </a:t>
            </a:r>
          </a:p>
          <a:p>
            <a:pPr algn="just"/>
            <a:r>
              <a:rPr lang="es-MX" sz="2000">
                <a:latin typeface="Arial" charset="0"/>
                <a:cs typeface="Arial" charset="0"/>
              </a:rPr>
              <a:t>Producción de Servicios    </a:t>
            </a:r>
          </a:p>
          <a:p>
            <a:r>
              <a:rPr lang="es-MX" sz="2000" b="1">
                <a:latin typeface="Arial" charset="0"/>
                <a:cs typeface="Arial" charset="0"/>
              </a:rPr>
              <a:t>S01</a:t>
            </a:r>
            <a:r>
              <a:rPr lang="es-MX" sz="2000">
                <a:latin typeface="Arial" charset="0"/>
                <a:cs typeface="Arial" charset="0"/>
              </a:rPr>
              <a:t>  Toma de pedido al cliente</a:t>
            </a:r>
            <a:endParaRPr lang="es-EC" sz="2000">
              <a:latin typeface="Garamond" pitchFamily="18" charset="0"/>
              <a:cs typeface="Times New Roman" pitchFamily="18" charset="0"/>
            </a:endParaRPr>
          </a:p>
          <a:p>
            <a:r>
              <a:rPr lang="es-MX" sz="2000" b="1">
                <a:latin typeface="Arial" charset="0"/>
                <a:cs typeface="Arial" charset="0"/>
              </a:rPr>
              <a:t>S02</a:t>
            </a:r>
            <a:r>
              <a:rPr lang="es-MX" sz="2000">
                <a:latin typeface="Arial" charset="0"/>
                <a:cs typeface="Arial" charset="0"/>
              </a:rPr>
              <a:t>  Facturación</a:t>
            </a:r>
            <a:endParaRPr lang="es-EC" sz="2000">
              <a:latin typeface="Garamond" pitchFamily="18" charset="0"/>
              <a:cs typeface="Times New Roman" pitchFamily="18" charset="0"/>
            </a:endParaRPr>
          </a:p>
          <a:p>
            <a:r>
              <a:rPr lang="es-MX">
                <a:latin typeface="Arial" charset="0"/>
                <a:cs typeface="Arial" charset="0"/>
              </a:rPr>
              <a:t> </a:t>
            </a:r>
            <a:endParaRPr lang="es-EC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359025" y="6130925"/>
            <a:ext cx="115888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300">
                <a:solidFill>
                  <a:srgbClr val="000000"/>
                </a:solidFill>
              </a:rPr>
              <a:t> </a:t>
            </a:r>
            <a:endParaRPr lang="es-E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597650" y="731838"/>
            <a:ext cx="301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000000"/>
                </a:solidFill>
                <a:latin typeface="Arial" charset="0"/>
              </a:rPr>
              <a:t>Cód: </a:t>
            </a:r>
            <a:endParaRPr lang="es-E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541588" y="892175"/>
            <a:ext cx="6381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 b="1">
                <a:solidFill>
                  <a:srgbClr val="000000"/>
                </a:solidFill>
                <a:latin typeface="Arial" charset="0"/>
              </a:rPr>
              <a:t>Logo del</a:t>
            </a:r>
            <a:endParaRPr lang="es-E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6597650" y="925513"/>
            <a:ext cx="3857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000000"/>
                </a:solidFill>
                <a:latin typeface="Arial" charset="0"/>
              </a:rPr>
              <a:t>Fecha:</a:t>
            </a:r>
            <a:endParaRPr lang="es-E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559050" y="1085850"/>
            <a:ext cx="601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 b="1">
                <a:solidFill>
                  <a:srgbClr val="000000"/>
                </a:solidFill>
                <a:latin typeface="Arial" charset="0"/>
              </a:rPr>
              <a:t>Negocio</a:t>
            </a:r>
            <a:endParaRPr lang="es-E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597650" y="1119188"/>
            <a:ext cx="4492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000000"/>
                </a:solidFill>
                <a:latin typeface="Arial" charset="0"/>
              </a:rPr>
              <a:t>Edición:</a:t>
            </a:r>
            <a:endParaRPr lang="es-E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597650" y="1312863"/>
            <a:ext cx="4270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000000"/>
                </a:solidFill>
                <a:latin typeface="Arial" charset="0"/>
              </a:rPr>
              <a:t>Página:</a:t>
            </a:r>
            <a:endParaRPr lang="es-E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367088" y="1863725"/>
            <a:ext cx="55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INDICE:</a:t>
            </a:r>
            <a:endParaRPr lang="es-ES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3367088" y="2251075"/>
            <a:ext cx="7810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1. OBJETO</a:t>
            </a:r>
            <a:endParaRPr lang="es-E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367088" y="2640013"/>
            <a:ext cx="887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2. ALCANCE</a:t>
            </a:r>
            <a:endParaRPr lang="es-ES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3367088" y="3027363"/>
            <a:ext cx="14049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3. RESPONSABLES</a:t>
            </a:r>
            <a:endParaRPr lang="es-ES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367088" y="341471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/>
          </a:p>
        </p:txBody>
      </p:sp>
      <p:grpSp>
        <p:nvGrpSpPr>
          <p:cNvPr id="54325" name="Group 53"/>
          <p:cNvGrpSpPr>
            <a:grpSpLocks/>
          </p:cNvGrpSpPr>
          <p:nvPr/>
        </p:nvGrpSpPr>
        <p:grpSpPr bwMode="auto">
          <a:xfrm>
            <a:off x="3429000" y="3505200"/>
            <a:ext cx="2881313" cy="1152525"/>
            <a:chOff x="2121" y="2395"/>
            <a:chExt cx="1815" cy="726"/>
          </a:xfrm>
        </p:grpSpPr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121" y="2395"/>
              <a:ext cx="76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MX" sz="1200">
                  <a:solidFill>
                    <a:srgbClr val="000000"/>
                  </a:solidFill>
                  <a:latin typeface="Arial" charset="0"/>
                </a:rPr>
                <a:t>4</a:t>
              </a:r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. DESARROLLO</a:t>
              </a:r>
              <a:endParaRPr lang="es-E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2121" y="2639"/>
              <a:ext cx="60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s-MX" sz="1200">
                  <a:solidFill>
                    <a:srgbClr val="000000"/>
                  </a:solidFill>
                  <a:latin typeface="Arial" charset="0"/>
                </a:rPr>
                <a:t>4</a:t>
              </a:r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.1 Soporte</a:t>
              </a:r>
              <a:endParaRPr lang="es-E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2121" y="2761"/>
              <a:ext cx="7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s-MX" sz="1200">
                  <a:solidFill>
                    <a:srgbClr val="000000"/>
                  </a:solidFill>
                  <a:latin typeface="Arial" charset="0"/>
                </a:rPr>
                <a:t>4</a:t>
              </a:r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.2 Codificación</a:t>
              </a:r>
              <a:endParaRPr lang="es-E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2121" y="2883"/>
              <a:ext cx="18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s-MX" sz="1200">
                  <a:solidFill>
                    <a:srgbClr val="000000"/>
                  </a:solidFill>
                  <a:latin typeface="Arial" charset="0"/>
                </a:rPr>
                <a:t>4</a:t>
              </a:r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.3 Identificación de Diagramas de Flujo</a:t>
              </a:r>
              <a:endParaRPr lang="es-E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2121" y="3006"/>
              <a:ext cx="116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s-MX" sz="1200">
                  <a:solidFill>
                    <a:srgbClr val="000000"/>
                  </a:solidFill>
                  <a:latin typeface="Arial" charset="0"/>
                </a:rPr>
                <a:t>4</a:t>
              </a:r>
              <a:r>
                <a:rPr lang="es-ES" sz="1200">
                  <a:solidFill>
                    <a:srgbClr val="000000"/>
                  </a:solidFill>
                  <a:latin typeface="Arial" charset="0"/>
                </a:rPr>
                <a:t>.4 Cuadros Estadisticos</a:t>
              </a:r>
              <a:endParaRPr lang="es-ES"/>
            </a:p>
          </p:txBody>
        </p:sp>
      </p:grp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2395538" y="5383213"/>
            <a:ext cx="8270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000000"/>
                </a:solidFill>
                <a:latin typeface="Arial" charset="0"/>
              </a:rPr>
              <a:t>Elaborado por:</a:t>
            </a:r>
            <a:endParaRPr lang="es-ES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363913" y="5383213"/>
            <a:ext cx="14430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000000"/>
                </a:solidFill>
                <a:latin typeface="Arial" charset="0"/>
              </a:rPr>
              <a:t>                   Revisado por:</a:t>
            </a:r>
            <a:endParaRPr lang="es-ES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5302250" y="5383213"/>
            <a:ext cx="16367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>
                <a:solidFill>
                  <a:srgbClr val="000000"/>
                </a:solidFill>
                <a:latin typeface="Arial" charset="0"/>
              </a:rPr>
              <a:t>                        Aprobado por:</a:t>
            </a:r>
            <a:endParaRPr lang="es-ES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2395538" y="5583238"/>
            <a:ext cx="438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>
                <a:solidFill>
                  <a:srgbClr val="000000"/>
                </a:solidFill>
                <a:latin typeface="Arial" charset="0"/>
              </a:rPr>
              <a:t>Nombre:</a:t>
            </a:r>
            <a:endParaRPr lang="es-ES"/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3363913" y="5583238"/>
            <a:ext cx="1327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>
                <a:solidFill>
                  <a:srgbClr val="000000"/>
                </a:solidFill>
                <a:latin typeface="Arial" charset="0"/>
              </a:rPr>
              <a:t>                            Nombre:</a:t>
            </a:r>
            <a:endParaRPr lang="es-ES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5302250" y="5583238"/>
            <a:ext cx="1581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>
                <a:solidFill>
                  <a:srgbClr val="000000"/>
                </a:solidFill>
                <a:latin typeface="Arial" charset="0"/>
              </a:rPr>
              <a:t>                                    Nombre:</a:t>
            </a:r>
            <a:endParaRPr lang="es-ES"/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2395538" y="5776913"/>
            <a:ext cx="349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>
                <a:solidFill>
                  <a:srgbClr val="000000"/>
                </a:solidFill>
                <a:latin typeface="Arial" charset="0"/>
              </a:rPr>
              <a:t>Fecha:</a:t>
            </a:r>
            <a:endParaRPr lang="es-E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3363913" y="5776913"/>
            <a:ext cx="1270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>
                <a:solidFill>
                  <a:srgbClr val="000000"/>
                </a:solidFill>
                <a:latin typeface="Arial" charset="0"/>
              </a:rPr>
              <a:t>                             Fecha:</a:t>
            </a:r>
            <a:endParaRPr lang="es-E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5302250" y="5776913"/>
            <a:ext cx="1492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900">
                <a:solidFill>
                  <a:srgbClr val="000000"/>
                </a:solidFill>
                <a:latin typeface="Arial" charset="0"/>
              </a:rPr>
              <a:t>                                    Fecha:</a:t>
            </a:r>
            <a:endParaRPr lang="es-ES"/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3984625" y="788988"/>
            <a:ext cx="1965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 b="1">
                <a:solidFill>
                  <a:srgbClr val="000000"/>
                </a:solidFill>
                <a:latin typeface="Arial" charset="0"/>
              </a:rPr>
              <a:t>Procedimiento Corporativo</a:t>
            </a:r>
            <a:endParaRPr lang="es-ES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3563938" y="1085850"/>
            <a:ext cx="28178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Elaboración de la Documentación para el </a:t>
            </a:r>
            <a:endParaRPr lang="es-ES"/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4297363" y="1279525"/>
            <a:ext cx="13271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200">
                <a:solidFill>
                  <a:srgbClr val="000000"/>
                </a:solidFill>
                <a:latin typeface="Arial" charset="0"/>
              </a:rPr>
              <a:t>Sistema de Gestión</a:t>
            </a:r>
            <a:endParaRPr lang="es-ES"/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2352675" y="673100"/>
            <a:ext cx="30163" cy="546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3330575" y="703263"/>
            <a:ext cx="1588" cy="7699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3330575" y="703263"/>
            <a:ext cx="15875" cy="769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6564313" y="703263"/>
            <a:ext cx="1587" cy="7699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08" name="Rectangle 36"/>
          <p:cNvSpPr>
            <a:spLocks noChangeArrowheads="1"/>
          </p:cNvSpPr>
          <p:nvPr/>
        </p:nvSpPr>
        <p:spPr bwMode="auto">
          <a:xfrm>
            <a:off x="6564313" y="703263"/>
            <a:ext cx="15875" cy="769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7681913" y="703263"/>
            <a:ext cx="30162" cy="543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2382838" y="673100"/>
            <a:ext cx="5329237" cy="301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6580188" y="876300"/>
            <a:ext cx="11017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2" name="Rectangle 40"/>
          <p:cNvSpPr>
            <a:spLocks noChangeArrowheads="1"/>
          </p:cNvSpPr>
          <p:nvPr/>
        </p:nvSpPr>
        <p:spPr bwMode="auto">
          <a:xfrm>
            <a:off x="6580188" y="876300"/>
            <a:ext cx="110172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>
            <a:off x="3346450" y="1069975"/>
            <a:ext cx="4335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3346450" y="1069975"/>
            <a:ext cx="4335463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>
            <a:off x="6580188" y="1263650"/>
            <a:ext cx="11017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6" name="Rectangle 44"/>
          <p:cNvSpPr>
            <a:spLocks noChangeArrowheads="1"/>
          </p:cNvSpPr>
          <p:nvPr/>
        </p:nvSpPr>
        <p:spPr bwMode="auto">
          <a:xfrm>
            <a:off x="6580188" y="1263650"/>
            <a:ext cx="110172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7" name="Line 45"/>
          <p:cNvSpPr>
            <a:spLocks noChangeShapeType="1"/>
          </p:cNvSpPr>
          <p:nvPr/>
        </p:nvSpPr>
        <p:spPr bwMode="auto">
          <a:xfrm>
            <a:off x="2382838" y="1457325"/>
            <a:ext cx="5299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2382838" y="1457325"/>
            <a:ext cx="52990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>
            <a:off x="2382838" y="5334000"/>
            <a:ext cx="5299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20" name="Rectangle 48"/>
          <p:cNvSpPr>
            <a:spLocks noChangeArrowheads="1"/>
          </p:cNvSpPr>
          <p:nvPr/>
        </p:nvSpPr>
        <p:spPr bwMode="auto">
          <a:xfrm>
            <a:off x="2382838" y="5334000"/>
            <a:ext cx="52990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21" name="Rectangle 49"/>
          <p:cNvSpPr>
            <a:spLocks noChangeArrowheads="1"/>
          </p:cNvSpPr>
          <p:nvPr/>
        </p:nvSpPr>
        <p:spPr bwMode="auto">
          <a:xfrm>
            <a:off x="2382838" y="6110288"/>
            <a:ext cx="5329237" cy="30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22" name="Line 50"/>
          <p:cNvSpPr>
            <a:spLocks noChangeShapeType="1"/>
          </p:cNvSpPr>
          <p:nvPr/>
        </p:nvSpPr>
        <p:spPr bwMode="auto">
          <a:xfrm flipV="1">
            <a:off x="3767138" y="5334000"/>
            <a:ext cx="1587" cy="776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323" name="Line 51"/>
          <p:cNvSpPr>
            <a:spLocks noChangeShapeType="1"/>
          </p:cNvSpPr>
          <p:nvPr/>
        </p:nvSpPr>
        <p:spPr bwMode="auto">
          <a:xfrm flipV="1">
            <a:off x="5826125" y="5334000"/>
            <a:ext cx="1588" cy="776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0"/>
              <a:t>¿Por qué se necesito       realizar esta tesis?</a:t>
            </a:r>
            <a:endParaRPr lang="es-ES" b="1" i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09800"/>
            <a:ext cx="61722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643313" y="6061075"/>
            <a:ext cx="31130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/>
              <a:t>Déficit = US$10,000.oo</a:t>
            </a:r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 i="0">
                <a:cs typeface="Times New Roman" pitchFamily="18" charset="0"/>
              </a:rPr>
              <a:t>IMPLANTACIÓN Y VALIDACIÓN DEL SISTEMA DE TRABAJO</a:t>
            </a:r>
            <a:r>
              <a:rPr lang="es-ES"/>
              <a:t>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362200"/>
            <a:ext cx="464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1513" y="2286000"/>
            <a:ext cx="316388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200400" y="1066800"/>
            <a:ext cx="2663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b="1"/>
              <a:t>Tabla comparativa</a:t>
            </a:r>
            <a:endParaRPr lang="es-ES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879725" y="803275"/>
            <a:ext cx="45862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b="1"/>
              <a:t>Tabla Comparativa de la Utilidad</a:t>
            </a:r>
          </a:p>
          <a:p>
            <a:r>
              <a:rPr lang="es-MX" b="1"/>
              <a:t>  Final luego de la Implantación</a:t>
            </a:r>
            <a:endParaRPr lang="es-ES" b="1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362200"/>
            <a:ext cx="53340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0"/>
              <a:t>Gráfico de Ventas vs. Egresos de dinero</a:t>
            </a:r>
            <a:endParaRPr lang="es-ES" b="1" i="0"/>
          </a:p>
        </p:txBody>
      </p:sp>
      <p:pic>
        <p:nvPicPr>
          <p:cNvPr id="34820" name="Picture 4"/>
          <p:cNvPicPr>
            <a:picLocks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9550" y="2135188"/>
            <a:ext cx="7626350" cy="3806825"/>
          </a:xfrm>
          <a:noFill/>
          <a:ln/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09713" y="6107113"/>
            <a:ext cx="7634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C" sz="1800" b="1">
                <a:latin typeface="Arial" charset="0"/>
                <a:cs typeface="Arial" charset="0"/>
              </a:rPr>
              <a:t>Barra negra:</a:t>
            </a:r>
            <a:r>
              <a:rPr lang="es-EC" sz="1800">
                <a:latin typeface="Arial" charset="0"/>
                <a:cs typeface="Arial" charset="0"/>
              </a:rPr>
              <a:t> ventas                   </a:t>
            </a:r>
            <a:r>
              <a:rPr lang="es-EC" sz="1800" b="1">
                <a:latin typeface="Arial" charset="0"/>
                <a:cs typeface="Arial" charset="0"/>
              </a:rPr>
              <a:t>Barra Blanca:</a:t>
            </a:r>
            <a:r>
              <a:rPr lang="es-EC" sz="1800">
                <a:latin typeface="Arial" charset="0"/>
                <a:cs typeface="Arial" charset="0"/>
              </a:rPr>
              <a:t> compra de materia prima </a:t>
            </a:r>
          </a:p>
          <a:p>
            <a:r>
              <a:rPr lang="es-EC" sz="1800" b="1">
                <a:latin typeface="Arial" charset="0"/>
                <a:cs typeface="Arial" charset="0"/>
              </a:rPr>
              <a:t>Barra gris:</a:t>
            </a:r>
            <a:r>
              <a:rPr lang="es-EC" sz="1800">
                <a:latin typeface="Arial" charset="0"/>
                <a:cs typeface="Arial" charset="0"/>
              </a:rPr>
              <a:t> gastos fijos   </a:t>
            </a:r>
            <a:r>
              <a:rPr lang="es-ES" sz="1800"/>
              <a:t> </a:t>
            </a:r>
            <a:r>
              <a:rPr lang="es-MX" sz="1800"/>
              <a:t>            </a:t>
            </a:r>
            <a:r>
              <a:rPr lang="es-MX" sz="1800" b="1">
                <a:latin typeface="Arial" charset="0"/>
              </a:rPr>
              <a:t>Barrar Puntos:</a:t>
            </a:r>
            <a:r>
              <a:rPr lang="es-MX" sz="1800">
                <a:latin typeface="Arial" charset="0"/>
              </a:rPr>
              <a:t> utilidad</a:t>
            </a:r>
            <a:endParaRPr lang="es-ES" sz="18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/>
              <a:t>Ejemplo de fórmula de un plato</a:t>
            </a:r>
            <a:endParaRPr lang="es-ES" b="1"/>
          </a:p>
        </p:txBody>
      </p:sp>
      <p:pic>
        <p:nvPicPr>
          <p:cNvPr id="35845" name="Picture 5"/>
          <p:cNvPicPr>
            <a:picLocks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362200"/>
            <a:ext cx="7969250" cy="3683000"/>
          </a:xfrm>
          <a:noFill/>
          <a:ln/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662113" y="6061075"/>
            <a:ext cx="6084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/>
              <a:t>       Utilidad bruta esperada por accionistas 65%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0"/>
              <a:t>Contribución al gasto fijo</a:t>
            </a:r>
            <a:endParaRPr lang="es-ES" b="1" i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MX"/>
          </a:p>
          <a:p>
            <a:pPr>
              <a:buFont typeface="Wingdings" pitchFamily="2" charset="2"/>
              <a:buNone/>
            </a:pPr>
            <a:r>
              <a:rPr lang="es-MX"/>
              <a:t>Utilidad bruta promedio en base a la venta          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          por plato fue de 5.40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81000"/>
            <a:ext cx="447992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0"/>
              <a:t>Datos Importantes del Estado de Resultados</a:t>
            </a:r>
            <a:endParaRPr lang="es-ES" b="1" i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7626350" cy="4114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" sz="2800">
                <a:latin typeface="Arial" charset="0"/>
                <a:cs typeface="Arial" charset="0"/>
              </a:rPr>
              <a:t>Ventas = 141,290.83</a:t>
            </a:r>
            <a:endParaRPr lang="es-ES" sz="280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" sz="2800">
                <a:latin typeface="Arial" charset="0"/>
                <a:cs typeface="Arial" charset="0"/>
              </a:rPr>
              <a:t>Costo de ventas = 75,400.24</a:t>
            </a:r>
            <a:endParaRPr lang="es-MX" sz="280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" sz="2800">
                <a:latin typeface="Arial" charset="0"/>
                <a:cs typeface="Arial" charset="0"/>
              </a:rPr>
              <a:t>Utilidad bruta = ventas – costo de ventas</a:t>
            </a:r>
          </a:p>
          <a:p>
            <a:pPr>
              <a:buFont typeface="Wingdings" pitchFamily="2" charset="2"/>
              <a:buNone/>
            </a:pPr>
            <a:r>
              <a:rPr lang="es-MX" sz="2800"/>
              <a:t>                        </a:t>
            </a:r>
            <a:r>
              <a:rPr lang="es-ES" sz="2800">
                <a:latin typeface="Arial" charset="0"/>
                <a:cs typeface="Arial" charset="0"/>
              </a:rPr>
              <a:t>= 65,890.59 = </a:t>
            </a:r>
            <a:r>
              <a:rPr lang="es-ES" sz="2800" b="1">
                <a:latin typeface="Arial" charset="0"/>
                <a:cs typeface="Arial" charset="0"/>
              </a:rPr>
              <a:t>47%</a:t>
            </a:r>
            <a:endParaRPr lang="es-MX" sz="2800" b="1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s-MX" sz="2800" b="1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s-MX" sz="2800" b="1">
                <a:latin typeface="Arial" charset="0"/>
                <a:cs typeface="Arial" charset="0"/>
              </a:rPr>
              <a:t>Utilidad bruta esperada = 65%</a:t>
            </a:r>
          </a:p>
          <a:p>
            <a:pPr>
              <a:buFont typeface="Wingdings" pitchFamily="2" charset="2"/>
              <a:buNone/>
            </a:pPr>
            <a:r>
              <a:rPr lang="es-MX" sz="2800" b="1">
                <a:latin typeface="Arial" charset="0"/>
                <a:cs typeface="Arial" charset="0"/>
              </a:rPr>
              <a:t>Utilidad bruta real= 47%</a:t>
            </a:r>
          </a:p>
          <a:p>
            <a:pPr>
              <a:buFont typeface="Wingdings" pitchFamily="2" charset="2"/>
              <a:buNone/>
            </a:pPr>
            <a:r>
              <a:rPr lang="es-MX" sz="2800" b="1">
                <a:latin typeface="Arial" charset="0"/>
                <a:cs typeface="Arial" charset="0"/>
              </a:rPr>
              <a:t>Diferencia = 65% - 47% = </a:t>
            </a:r>
            <a:r>
              <a:rPr lang="es-MX" sz="2800" b="1" i="1">
                <a:latin typeface="Arial" charset="0"/>
                <a:cs typeface="Arial" charset="0"/>
              </a:rPr>
              <a:t>18%</a:t>
            </a:r>
            <a:endParaRPr lang="es-ES" sz="2800" b="1" i="1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MX"/>
              <a:t> Gastos totales del período = $76,062.75</a:t>
            </a:r>
          </a:p>
          <a:p>
            <a:pPr>
              <a:buFont typeface="Wingdings" pitchFamily="2" charset="2"/>
              <a:buNone/>
            </a:pPr>
            <a:endParaRPr lang="es-MX"/>
          </a:p>
          <a:p>
            <a:pPr>
              <a:buFont typeface="Wingdings" pitchFamily="2" charset="2"/>
              <a:buNone/>
            </a:pPr>
            <a:r>
              <a:rPr lang="es-MX"/>
              <a:t> Gasto mensual promedio = 76062.75 / 13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                                   = $5,851.oo x mes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i="0"/>
              <a:t>Platos necesarios a vender para cubrir los gastos</a:t>
            </a:r>
            <a:endParaRPr lang="es-ES" b="1" i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19200" y="2590800"/>
            <a:ext cx="17183100" cy="2571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C" sz="1900" b="1">
                <a:latin typeface="Arial" charset="0"/>
                <a:cs typeface="Arial" charset="0"/>
              </a:rPr>
              <a:t>Platos a vender</a:t>
            </a:r>
            <a:r>
              <a:rPr lang="es-EC" sz="1900">
                <a:latin typeface="Arial" charset="0"/>
                <a:cs typeface="Arial" charset="0"/>
              </a:rPr>
              <a:t>  = Gasto fijo mensual promedio / Contribución por plato </a:t>
            </a:r>
          </a:p>
          <a:p>
            <a:r>
              <a:rPr lang="es-EC">
                <a:latin typeface="Arial" charset="0"/>
                <a:cs typeface="Arial" charset="0"/>
              </a:rPr>
              <a:t>                      =  </a:t>
            </a:r>
            <a:r>
              <a:rPr lang="es-EC" b="1">
                <a:latin typeface="Arial" charset="0"/>
                <a:cs typeface="Arial" charset="0"/>
              </a:rPr>
              <a:t>5851 / 5.40</a:t>
            </a:r>
            <a:r>
              <a:rPr lang="es-EC">
                <a:latin typeface="Arial" charset="0"/>
                <a:cs typeface="Arial" charset="0"/>
              </a:rPr>
              <a:t> </a:t>
            </a:r>
          </a:p>
          <a:p>
            <a:r>
              <a:rPr lang="es-EC">
                <a:latin typeface="Arial" charset="0"/>
                <a:cs typeface="Arial" charset="0"/>
              </a:rPr>
              <a:t>                      = </a:t>
            </a:r>
            <a:r>
              <a:rPr lang="es-EC" b="1">
                <a:latin typeface="Arial" charset="0"/>
                <a:cs typeface="Times New Roman" pitchFamily="18" charset="0"/>
              </a:rPr>
              <a:t>1084 platos</a:t>
            </a:r>
            <a:r>
              <a:rPr lang="es-ES">
                <a:latin typeface="Arial" charset="0"/>
                <a:cs typeface="Arial" charset="0"/>
              </a:rPr>
              <a:t> </a:t>
            </a:r>
            <a:r>
              <a:rPr lang="es-EC">
                <a:latin typeface="Arial" charset="0"/>
                <a:cs typeface="Arial" charset="0"/>
              </a:rPr>
              <a:t>  </a:t>
            </a:r>
          </a:p>
          <a:p>
            <a:endParaRPr lang="es-EC">
              <a:latin typeface="Arial" charset="0"/>
              <a:cs typeface="Arial" charset="0"/>
            </a:endParaRPr>
          </a:p>
          <a:p>
            <a:endParaRPr lang="es-EC">
              <a:latin typeface="Arial" charset="0"/>
              <a:cs typeface="Arial" charset="0"/>
            </a:endParaRPr>
          </a:p>
          <a:p>
            <a:r>
              <a:rPr lang="es-EC">
                <a:latin typeface="Arial" charset="0"/>
                <a:cs typeface="Arial" charset="0"/>
              </a:rPr>
              <a:t>   Platos vendidos en período = 1363                  							                                     </a:t>
            </a:r>
          </a:p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ías de sol">
  <a:themeElements>
    <a:clrScheme name="Días de sol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Días de so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ías de sol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ías de sol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ías de sol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ías de sol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ías de sol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presentaciones\Días de sol.pot</Template>
  <TotalTime>131</TotalTime>
  <Words>634</Words>
  <Application>Microsoft PowerPoint 7.0</Application>
  <PresentationFormat>Presentación en pantalla (4:3)</PresentationFormat>
  <Paragraphs>193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Times New Roman</vt:lpstr>
      <vt:lpstr>Wingdings</vt:lpstr>
      <vt:lpstr>Arial</vt:lpstr>
      <vt:lpstr>Garamond</vt:lpstr>
      <vt:lpstr>Días de sol</vt:lpstr>
      <vt:lpstr>                  Titulo:</vt:lpstr>
      <vt:lpstr>¿Por qué se necesito       realizar esta tesis?</vt:lpstr>
      <vt:lpstr>Gráfico de Ventas vs. Egresos de dinero</vt:lpstr>
      <vt:lpstr>Ejemplo de fórmula de un plato</vt:lpstr>
      <vt:lpstr>Contribución al gasto fijo</vt:lpstr>
      <vt:lpstr>Diapositiva 6</vt:lpstr>
      <vt:lpstr>Datos Importantes del Estado de Resultados</vt:lpstr>
      <vt:lpstr>Diapositiva 8</vt:lpstr>
      <vt:lpstr>Platos necesarios a vender para cubrir los gastos</vt:lpstr>
      <vt:lpstr>Análisis</vt:lpstr>
      <vt:lpstr>Modelo de Valor de Procesos</vt:lpstr>
      <vt:lpstr>Causas Generadores y Problemas </vt:lpstr>
      <vt:lpstr>Diapositiva 13</vt:lpstr>
      <vt:lpstr>Diapositiva 14</vt:lpstr>
      <vt:lpstr> Diseño del nuevo Sistema de Trabajo  </vt:lpstr>
      <vt:lpstr>  Estrategias y políticas gerenciales   </vt:lpstr>
      <vt:lpstr>Rediseño de procesos</vt:lpstr>
      <vt:lpstr>Estructuración de procedimientos</vt:lpstr>
      <vt:lpstr>Diapositiva 19</vt:lpstr>
      <vt:lpstr>IMPLANTACIÓN Y VALIDACIÓN DEL SISTEMA DE TRABAJO </vt:lpstr>
      <vt:lpstr>Diapositiva 21</vt:lpstr>
      <vt:lpstr>Diapositiva 22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Titulo:</dc:title>
  <dc:creator>.</dc:creator>
  <cp:lastModifiedBy>Ayudante</cp:lastModifiedBy>
  <cp:revision>4</cp:revision>
  <cp:lastPrinted>1601-01-01T00:00:00Z</cp:lastPrinted>
  <dcterms:created xsi:type="dcterms:W3CDTF">2005-03-03T17:08:36Z</dcterms:created>
  <dcterms:modified xsi:type="dcterms:W3CDTF">2009-06-24T18:15:54Z</dcterms:modified>
</cp:coreProperties>
</file>