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CC00"/>
    <a:srgbClr val="6666FF"/>
    <a:srgbClr val="CC0066"/>
    <a:srgbClr val="FF66FF"/>
    <a:srgbClr val="FF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9584" autoAdjust="0"/>
    <p:restoredTop sz="90929"/>
  </p:normalViewPr>
  <p:slideViewPr>
    <p:cSldViewPr>
      <p:cViewPr>
        <p:scale>
          <a:sx n="50" d="100"/>
          <a:sy n="50" d="100"/>
        </p:scale>
        <p:origin x="-2118" y="-1386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9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120A3F-48E9-4816-B4DA-C2A3CF6998A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BF7491-CEA0-4DA4-ABE7-2B449D7A11D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DC8A1-FE0B-45BE-ACA7-53A0928AF7C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5551B-4111-4F82-A280-2F317321411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EB97-C032-41C4-B924-EBCE58438B3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59613" y="609600"/>
            <a:ext cx="210502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41363" y="609600"/>
            <a:ext cx="616585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10F64-B1CB-4FC3-AE1E-9F176C13AD1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5C57B-3BBB-48A0-AC11-B2D6F61C3DC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053A5-18DC-4508-BD5D-1BB14AA75A8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41363" y="1981200"/>
            <a:ext cx="4135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5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A9C27-0C67-4BBC-9907-F57EE8EA743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76960-2864-4690-BCC3-E8E45CB4572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154B3-4FA3-43D2-AC77-755FFA8BA0A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F14D2-EA13-4B3E-BEF6-023046FBED0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771B6-9E9C-463D-B7CF-5D401285EE2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24C9B-D54B-42ED-B209-FFBCC8D22BA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09600"/>
            <a:ext cx="8423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04" tIns="47652" rIns="95304" bIns="47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81200"/>
            <a:ext cx="8423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04" tIns="47652" rIns="95304" bIns="47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1363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04" tIns="47652" rIns="95304" bIns="47652" numCol="1" anchor="t" anchorCtr="0" compatLnSpc="1">
            <a:prstTxWarp prst="textNoShape">
              <a:avLst/>
            </a:prstTxWarp>
          </a:bodyPr>
          <a:lstStyle>
            <a:lvl1pPr algn="l" defTabSz="954088">
              <a:defRPr sz="15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6138" y="6248400"/>
            <a:ext cx="313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04" tIns="47652" rIns="95304" bIns="47652" numCol="1" anchor="t" anchorCtr="0" compatLnSpc="1">
            <a:prstTxWarp prst="textNoShape">
              <a:avLst/>
            </a:prstTxWarp>
          </a:bodyPr>
          <a:lstStyle>
            <a:lvl1pPr defTabSz="954088">
              <a:defRPr sz="15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0888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04" tIns="47652" rIns="95304" bIns="47652" numCol="1" anchor="t" anchorCtr="0" compatLnSpc="1">
            <a:prstTxWarp prst="textNoShape">
              <a:avLst/>
            </a:prstTxWarp>
          </a:bodyPr>
          <a:lstStyle>
            <a:lvl1pPr algn="r" defTabSz="954088">
              <a:defRPr sz="1500"/>
            </a:lvl1pPr>
          </a:lstStyle>
          <a:p>
            <a:fld id="{45B76463-7880-4BC3-9666-C797BA22708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57200"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14400"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371600"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828800" algn="ctr" defTabSz="9540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7188" indent="-357188" algn="l" defTabSz="95408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3113" indent="-296863" algn="l" defTabSz="954088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0625" indent="-236538" algn="l" defTabSz="9540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68463" indent="-238125" algn="l" defTabSz="9540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44713" indent="-238125" algn="l" defTabSz="9540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01913" indent="-238125" algn="l" defTabSz="9540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9113" indent="-238125" algn="l" defTabSz="9540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16313" indent="-238125" algn="l" defTabSz="9540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73513" indent="-238125" algn="l" defTabSz="9540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22600" y="914400"/>
            <a:ext cx="404336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304" tIns="47652" rIns="95304" bIns="47652">
            <a:spAutoFit/>
          </a:bodyPr>
          <a:lstStyle/>
          <a:p>
            <a:pPr defTabSz="954088">
              <a:spcBef>
                <a:spcPct val="50000"/>
              </a:spcBef>
            </a:pPr>
            <a:r>
              <a:rPr lang="es-ES_tradnl" sz="1900" u="sng"/>
              <a:t>Organigrama </a:t>
            </a:r>
          </a:p>
          <a:p>
            <a:pPr defTabSz="954088">
              <a:lnSpc>
                <a:spcPct val="50000"/>
              </a:lnSpc>
              <a:spcBef>
                <a:spcPct val="50000"/>
              </a:spcBef>
            </a:pPr>
            <a:endParaRPr lang="es-ES_tradnl" sz="120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452938" y="1395413"/>
            <a:ext cx="15414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defTabSz="954088">
              <a:spcBef>
                <a:spcPct val="50000"/>
              </a:spcBef>
            </a:pPr>
            <a:r>
              <a:rPr lang="es-ES_tradnl" sz="1300" b="1"/>
              <a:t>Presidencia Ejecutiva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390900" y="1846263"/>
            <a:ext cx="790575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defTabSz="954088">
              <a:lnSpc>
                <a:spcPct val="80000"/>
              </a:lnSpc>
            </a:pPr>
            <a:r>
              <a:rPr lang="es-ES_tradnl" sz="700"/>
              <a:t>Gerente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Desarrollo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organizacional</a:t>
            </a:r>
            <a:endParaRPr lang="es-ES_tradnl" sz="9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78550" y="1846263"/>
            <a:ext cx="719138" cy="32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defTabSz="954088">
              <a:lnSpc>
                <a:spcPct val="80000"/>
              </a:lnSpc>
            </a:pPr>
            <a:r>
              <a:rPr lang="es-ES_tradnl" sz="900"/>
              <a:t>Jefe de R.R.H.H.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178550" y="2770188"/>
            <a:ext cx="741363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algn="r" defTabSz="954088">
              <a:lnSpc>
                <a:spcPct val="80000"/>
              </a:lnSpc>
            </a:pPr>
            <a:r>
              <a:rPr lang="es-ES_tradnl" sz="700"/>
              <a:t>Secretaria de Presidencia</a:t>
            </a:r>
            <a:endParaRPr lang="es-ES_tradnl" sz="900"/>
          </a:p>
        </p:txBody>
      </p:sp>
      <p:cxnSp>
        <p:nvCxnSpPr>
          <p:cNvPr id="2127" name="AutoShape 79"/>
          <p:cNvCxnSpPr>
            <a:cxnSpLocks noChangeShapeType="1"/>
            <a:stCxn id="2050" idx="2"/>
            <a:endCxn id="2053" idx="1"/>
          </p:cNvCxnSpPr>
          <p:nvPr/>
        </p:nvCxnSpPr>
        <p:spPr bwMode="auto">
          <a:xfrm rot="16200000" flipH="1">
            <a:off x="5646738" y="1477963"/>
            <a:ext cx="109537" cy="9540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28" name="AutoShape 80"/>
          <p:cNvCxnSpPr>
            <a:cxnSpLocks noChangeShapeType="1"/>
            <a:stCxn id="2050" idx="2"/>
            <a:endCxn id="2051" idx="3"/>
          </p:cNvCxnSpPr>
          <p:nvPr/>
        </p:nvCxnSpPr>
        <p:spPr bwMode="auto">
          <a:xfrm rot="5400000">
            <a:off x="4638675" y="1443038"/>
            <a:ext cx="128587" cy="1042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29" name="AutoShape 81"/>
          <p:cNvCxnSpPr>
            <a:cxnSpLocks noChangeShapeType="1"/>
            <a:stCxn id="2050" idx="2"/>
            <a:endCxn id="2054" idx="1"/>
          </p:cNvCxnSpPr>
          <p:nvPr/>
        </p:nvCxnSpPr>
        <p:spPr bwMode="auto">
          <a:xfrm rot="16200000" flipH="1">
            <a:off x="5196682" y="1928019"/>
            <a:ext cx="1009650" cy="9540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204" name="Text Box 156"/>
          <p:cNvSpPr txBox="1">
            <a:spLocks noChangeAspect="1" noChangeArrowheads="1"/>
          </p:cNvSpPr>
          <p:nvPr/>
        </p:nvSpPr>
        <p:spPr bwMode="auto">
          <a:xfrm>
            <a:off x="6178550" y="2298700"/>
            <a:ext cx="741363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900"/>
              <a:t>Jefe Administrativo</a:t>
            </a:r>
            <a:endParaRPr lang="es-ES_tradnl" sz="700"/>
          </a:p>
        </p:txBody>
      </p:sp>
      <p:cxnSp>
        <p:nvCxnSpPr>
          <p:cNvPr id="2206" name="AutoShape 158"/>
          <p:cNvCxnSpPr>
            <a:cxnSpLocks noChangeShapeType="1"/>
            <a:stCxn id="2050" idx="2"/>
            <a:endCxn id="2204" idx="1"/>
          </p:cNvCxnSpPr>
          <p:nvPr/>
        </p:nvCxnSpPr>
        <p:spPr bwMode="auto">
          <a:xfrm rot="16200000" flipH="1">
            <a:off x="5431632" y="1693069"/>
            <a:ext cx="539750" cy="9540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224" name="AutoShape 176"/>
          <p:cNvCxnSpPr>
            <a:cxnSpLocks noChangeShapeType="1"/>
            <a:stCxn id="2050" idx="2"/>
          </p:cNvCxnSpPr>
          <p:nvPr/>
        </p:nvCxnSpPr>
        <p:spPr bwMode="auto">
          <a:xfrm rot="5400000">
            <a:off x="4341019" y="1704182"/>
            <a:ext cx="687387" cy="1079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226" name="AutoShape 178"/>
          <p:cNvCxnSpPr>
            <a:cxnSpLocks noChangeShapeType="1"/>
            <a:stCxn id="2050" idx="2"/>
            <a:endCxn id="2227" idx="3"/>
          </p:cNvCxnSpPr>
          <p:nvPr/>
        </p:nvCxnSpPr>
        <p:spPr bwMode="auto">
          <a:xfrm rot="5400000">
            <a:off x="4227513" y="1854200"/>
            <a:ext cx="950912" cy="1042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3403600" y="2687638"/>
            <a:ext cx="777875" cy="32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defTabSz="954088">
              <a:lnSpc>
                <a:spcPct val="80000"/>
              </a:lnSpc>
            </a:pPr>
            <a:r>
              <a:rPr lang="es-ES_tradnl" sz="900">
                <a:solidFill>
                  <a:srgbClr val="FF66FF"/>
                </a:solidFill>
              </a:rPr>
              <a:t>Gerente de sistemas</a:t>
            </a:r>
            <a:endParaRPr lang="es-ES_tradnl" sz="900"/>
          </a:p>
        </p:txBody>
      </p:sp>
      <p:sp>
        <p:nvSpPr>
          <p:cNvPr id="2232" name="Text Box 184"/>
          <p:cNvSpPr txBox="1">
            <a:spLocks noChangeArrowheads="1"/>
          </p:cNvSpPr>
          <p:nvPr/>
        </p:nvSpPr>
        <p:spPr bwMode="auto">
          <a:xfrm>
            <a:off x="3390900" y="2325688"/>
            <a:ext cx="776288" cy="32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defTabSz="954088">
              <a:lnSpc>
                <a:spcPct val="80000"/>
              </a:lnSpc>
            </a:pPr>
            <a:r>
              <a:rPr lang="es-ES_tradnl" sz="900"/>
              <a:t>Auditor General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4413" y="3587750"/>
            <a:ext cx="623887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1000" b="1">
                <a:solidFill>
                  <a:schemeClr val="accent1"/>
                </a:solidFill>
              </a:rPr>
              <a:t>Gerente </a:t>
            </a:r>
          </a:p>
          <a:p>
            <a:pPr defTabSz="954088">
              <a:lnSpc>
                <a:spcPct val="80000"/>
              </a:lnSpc>
            </a:pPr>
            <a:r>
              <a:rPr lang="es-ES_tradnl" sz="1000" b="1">
                <a:solidFill>
                  <a:schemeClr val="accent1"/>
                </a:solidFill>
              </a:rPr>
              <a:t>de Ventas</a:t>
            </a:r>
            <a:endParaRPr lang="es-ES_tradnl" sz="10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406900" y="3571875"/>
            <a:ext cx="6223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1000" b="1">
                <a:solidFill>
                  <a:srgbClr val="CC0066"/>
                </a:solidFill>
              </a:rPr>
              <a:t>Contralor</a:t>
            </a:r>
            <a:endParaRPr lang="es-ES_tradnl" sz="1000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31925" y="3578225"/>
            <a:ext cx="7127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defTabSz="954088">
              <a:lnSpc>
                <a:spcPct val="80000"/>
              </a:lnSpc>
            </a:pPr>
            <a:r>
              <a:rPr lang="es-ES_tradnl" sz="1000" b="1"/>
              <a:t>Comité Gerencial</a:t>
            </a:r>
          </a:p>
          <a:p>
            <a:pPr defTabSz="954088">
              <a:lnSpc>
                <a:spcPct val="80000"/>
              </a:lnSpc>
            </a:pPr>
            <a:r>
              <a:rPr lang="es-ES_tradnl" sz="1000" b="1"/>
              <a:t>Quito</a:t>
            </a:r>
            <a:endParaRPr lang="es-ES_tradnl" sz="100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426200" y="3571875"/>
            <a:ext cx="623888" cy="357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1000" b="1"/>
              <a:t>Gerente La Garantía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350125" y="3571875"/>
            <a:ext cx="625475" cy="357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1000" b="1"/>
              <a:t>Gerente</a:t>
            </a:r>
          </a:p>
          <a:p>
            <a:pPr defTabSz="954088">
              <a:lnSpc>
                <a:spcPct val="80000"/>
              </a:lnSpc>
            </a:pPr>
            <a:r>
              <a:rPr lang="es-ES_tradnl" sz="1000" b="1"/>
              <a:t>Dismayor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275638" y="3571875"/>
            <a:ext cx="625475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1000" b="1">
                <a:solidFill>
                  <a:srgbClr val="CCCC00"/>
                </a:solidFill>
              </a:rPr>
              <a:t>Gerente de</a:t>
            </a:r>
          </a:p>
          <a:p>
            <a:pPr defTabSz="954088">
              <a:lnSpc>
                <a:spcPct val="80000"/>
              </a:lnSpc>
            </a:pPr>
            <a:r>
              <a:rPr lang="es-ES_tradnl" sz="1000" b="1">
                <a:solidFill>
                  <a:srgbClr val="CCCC00"/>
                </a:solidFill>
              </a:rPr>
              <a:t>Logística</a:t>
            </a:r>
            <a:endParaRPr lang="es-ES_tradnl" sz="1000" b="1"/>
          </a:p>
        </p:txBody>
      </p:sp>
      <p:cxnSp>
        <p:nvCxnSpPr>
          <p:cNvPr id="2136" name="AutoShape 88"/>
          <p:cNvCxnSpPr>
            <a:cxnSpLocks noChangeShapeType="1"/>
            <a:stCxn id="2050" idx="2"/>
            <a:endCxn id="2075" idx="0"/>
          </p:cNvCxnSpPr>
          <p:nvPr/>
        </p:nvCxnSpPr>
        <p:spPr bwMode="auto">
          <a:xfrm rot="16200000" flipH="1">
            <a:off x="5607844" y="1516857"/>
            <a:ext cx="1671637" cy="2438400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44" name="AutoShape 96"/>
          <p:cNvCxnSpPr>
            <a:cxnSpLocks noChangeShapeType="1"/>
            <a:stCxn id="2050" idx="2"/>
            <a:endCxn id="2059" idx="0"/>
          </p:cNvCxnSpPr>
          <p:nvPr/>
        </p:nvCxnSpPr>
        <p:spPr bwMode="auto">
          <a:xfrm rot="5400000">
            <a:off x="4135438" y="2482850"/>
            <a:ext cx="1671637" cy="506413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45" name="AutoShape 97"/>
          <p:cNvCxnSpPr>
            <a:cxnSpLocks noChangeShapeType="1"/>
            <a:stCxn id="2050" idx="2"/>
            <a:endCxn id="2056" idx="0"/>
          </p:cNvCxnSpPr>
          <p:nvPr/>
        </p:nvCxnSpPr>
        <p:spPr bwMode="auto">
          <a:xfrm rot="5400000">
            <a:off x="3067051" y="1430337"/>
            <a:ext cx="1687512" cy="2627313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87" name="AutoShape 139"/>
          <p:cNvCxnSpPr>
            <a:cxnSpLocks noChangeShapeType="1"/>
            <a:stCxn id="2050" idx="2"/>
            <a:endCxn id="2058" idx="0"/>
          </p:cNvCxnSpPr>
          <p:nvPr/>
        </p:nvCxnSpPr>
        <p:spPr bwMode="auto">
          <a:xfrm rot="16200000" flipH="1">
            <a:off x="6070600" y="1054101"/>
            <a:ext cx="1671637" cy="3363912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88" name="AutoShape 140"/>
          <p:cNvCxnSpPr>
            <a:cxnSpLocks noChangeShapeType="1"/>
            <a:stCxn id="2050" idx="2"/>
            <a:endCxn id="2074" idx="0"/>
          </p:cNvCxnSpPr>
          <p:nvPr/>
        </p:nvCxnSpPr>
        <p:spPr bwMode="auto">
          <a:xfrm rot="16200000" flipH="1">
            <a:off x="5145882" y="1978819"/>
            <a:ext cx="1671637" cy="1514475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223" name="AutoShape 175"/>
          <p:cNvCxnSpPr>
            <a:cxnSpLocks noChangeShapeType="1"/>
            <a:stCxn id="2050" idx="2"/>
            <a:endCxn id="2052" idx="0"/>
          </p:cNvCxnSpPr>
          <p:nvPr/>
        </p:nvCxnSpPr>
        <p:spPr bwMode="auto">
          <a:xfrm rot="5400000">
            <a:off x="2667794" y="1021557"/>
            <a:ext cx="1677987" cy="3435350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7394575" y="3979863"/>
            <a:ext cx="841375" cy="217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algn="r" defTabSz="954088">
              <a:lnSpc>
                <a:spcPct val="80000"/>
              </a:lnSpc>
            </a:pPr>
            <a:r>
              <a:rPr lang="es-ES_tradnl" sz="900"/>
              <a:t>Planificador</a:t>
            </a:r>
          </a:p>
        </p:txBody>
      </p:sp>
      <p:sp>
        <p:nvSpPr>
          <p:cNvPr id="2066" name="Text Box 18"/>
          <p:cNvSpPr txBox="1">
            <a:spLocks noChangeAspect="1" noChangeArrowheads="1"/>
          </p:cNvSpPr>
          <p:nvPr/>
        </p:nvSpPr>
        <p:spPr bwMode="auto">
          <a:xfrm>
            <a:off x="2349500" y="4635500"/>
            <a:ext cx="495300" cy="28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>
                <a:solidFill>
                  <a:srgbClr val="6666FF"/>
                </a:solidFill>
              </a:rPr>
              <a:t>SubGerente de Ventas Costa</a:t>
            </a:r>
            <a:endParaRPr lang="es-ES_tradnl" sz="600"/>
          </a:p>
        </p:txBody>
      </p:sp>
      <p:sp>
        <p:nvSpPr>
          <p:cNvPr id="2061" name="Text Box 13"/>
          <p:cNvSpPr txBox="1">
            <a:spLocks noChangeAspect="1" noChangeArrowheads="1"/>
          </p:cNvSpPr>
          <p:nvPr/>
        </p:nvSpPr>
        <p:spPr bwMode="auto">
          <a:xfrm>
            <a:off x="2874963" y="4651375"/>
            <a:ext cx="49371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Jefe de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Mercadeo</a:t>
            </a:r>
          </a:p>
        </p:txBody>
      </p:sp>
      <p:sp>
        <p:nvSpPr>
          <p:cNvPr id="2068" name="Text Box 20"/>
          <p:cNvSpPr txBox="1">
            <a:spLocks noChangeAspect="1" noChangeArrowheads="1"/>
          </p:cNvSpPr>
          <p:nvPr/>
        </p:nvSpPr>
        <p:spPr bwMode="auto">
          <a:xfrm>
            <a:off x="4202113" y="4186238"/>
            <a:ext cx="49688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Jefe Créditos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y Cobranzas</a:t>
            </a:r>
          </a:p>
        </p:txBody>
      </p:sp>
      <p:sp>
        <p:nvSpPr>
          <p:cNvPr id="2069" name="Text Box 21"/>
          <p:cNvSpPr txBox="1">
            <a:spLocks noChangeAspect="1" noChangeArrowheads="1"/>
          </p:cNvSpPr>
          <p:nvPr/>
        </p:nvSpPr>
        <p:spPr bwMode="auto">
          <a:xfrm>
            <a:off x="5256213" y="4624388"/>
            <a:ext cx="493712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Contador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General</a:t>
            </a:r>
          </a:p>
        </p:txBody>
      </p:sp>
      <p:sp>
        <p:nvSpPr>
          <p:cNvPr id="2070" name="Text Box 22"/>
          <p:cNvSpPr txBox="1">
            <a:spLocks noChangeAspect="1" noChangeArrowheads="1"/>
          </p:cNvSpPr>
          <p:nvPr/>
        </p:nvSpPr>
        <p:spPr bwMode="auto">
          <a:xfrm>
            <a:off x="5969000" y="4624388"/>
            <a:ext cx="495300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Tesorera</a:t>
            </a:r>
          </a:p>
        </p:txBody>
      </p:sp>
      <p:sp>
        <p:nvSpPr>
          <p:cNvPr id="2071" name="Text Box 23"/>
          <p:cNvSpPr txBox="1">
            <a:spLocks noChangeAspect="1" noChangeArrowheads="1"/>
          </p:cNvSpPr>
          <p:nvPr/>
        </p:nvSpPr>
        <p:spPr bwMode="auto">
          <a:xfrm>
            <a:off x="7042150" y="4624388"/>
            <a:ext cx="496888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Jefe Compras Locales</a:t>
            </a:r>
          </a:p>
        </p:txBody>
      </p:sp>
      <p:sp>
        <p:nvSpPr>
          <p:cNvPr id="2072" name="Text Box 24"/>
          <p:cNvSpPr txBox="1">
            <a:spLocks noChangeAspect="1" noChangeArrowheads="1"/>
          </p:cNvSpPr>
          <p:nvPr/>
        </p:nvSpPr>
        <p:spPr bwMode="auto">
          <a:xfrm>
            <a:off x="7597775" y="4624388"/>
            <a:ext cx="496888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Jefe de Importaciones</a:t>
            </a:r>
          </a:p>
        </p:txBody>
      </p:sp>
      <p:sp>
        <p:nvSpPr>
          <p:cNvPr id="2076" name="Text Box 28"/>
          <p:cNvSpPr txBox="1">
            <a:spLocks noChangeAspect="1" noChangeArrowheads="1"/>
          </p:cNvSpPr>
          <p:nvPr/>
        </p:nvSpPr>
        <p:spPr bwMode="auto">
          <a:xfrm>
            <a:off x="8697913" y="4651375"/>
            <a:ext cx="4953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Jefe de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Bodega</a:t>
            </a:r>
          </a:p>
        </p:txBody>
      </p:sp>
      <p:sp>
        <p:nvSpPr>
          <p:cNvPr id="2077" name="Text Box 29"/>
          <p:cNvSpPr txBox="1">
            <a:spLocks noChangeAspect="1" noChangeArrowheads="1"/>
          </p:cNvSpPr>
          <p:nvPr/>
        </p:nvSpPr>
        <p:spPr bwMode="auto">
          <a:xfrm>
            <a:off x="8153400" y="4624388"/>
            <a:ext cx="495300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Jefe de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Transporte</a:t>
            </a:r>
          </a:p>
        </p:txBody>
      </p:sp>
      <p:sp>
        <p:nvSpPr>
          <p:cNvPr id="2078" name="Text Box 30"/>
          <p:cNvSpPr txBox="1">
            <a:spLocks noChangeAspect="1" noChangeArrowheads="1"/>
          </p:cNvSpPr>
          <p:nvPr/>
        </p:nvSpPr>
        <p:spPr bwMode="auto">
          <a:xfrm>
            <a:off x="6488113" y="4624388"/>
            <a:ext cx="495300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700"/>
              <a:t>Operación</a:t>
            </a:r>
          </a:p>
          <a:p>
            <a:pPr defTabSz="954088">
              <a:lnSpc>
                <a:spcPct val="80000"/>
              </a:lnSpc>
            </a:pPr>
            <a:r>
              <a:rPr lang="es-ES_tradnl" sz="700"/>
              <a:t>N.Y.</a:t>
            </a:r>
          </a:p>
        </p:txBody>
      </p:sp>
      <p:cxnSp>
        <p:nvCxnSpPr>
          <p:cNvPr id="2161" name="AutoShape 113"/>
          <p:cNvCxnSpPr>
            <a:cxnSpLocks noChangeShapeType="1"/>
            <a:stCxn id="2059" idx="2"/>
            <a:endCxn id="2070" idx="0"/>
          </p:cNvCxnSpPr>
          <p:nvPr/>
        </p:nvCxnSpPr>
        <p:spPr bwMode="auto">
          <a:xfrm rot="16200000" flipH="1">
            <a:off x="5118893" y="3526632"/>
            <a:ext cx="696913" cy="1498600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62" name="AutoShape 114"/>
          <p:cNvCxnSpPr>
            <a:cxnSpLocks noChangeShapeType="1"/>
            <a:stCxn id="2059" idx="2"/>
            <a:endCxn id="2069" idx="0"/>
          </p:cNvCxnSpPr>
          <p:nvPr/>
        </p:nvCxnSpPr>
        <p:spPr bwMode="auto">
          <a:xfrm rot="16200000" flipH="1">
            <a:off x="4762500" y="3883025"/>
            <a:ext cx="696913" cy="785813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63" name="AutoShape 115"/>
          <p:cNvCxnSpPr>
            <a:cxnSpLocks noChangeShapeType="1"/>
            <a:stCxn id="2059" idx="2"/>
            <a:endCxn id="2068" idx="0"/>
          </p:cNvCxnSpPr>
          <p:nvPr/>
        </p:nvCxnSpPr>
        <p:spPr bwMode="auto">
          <a:xfrm rot="5400000">
            <a:off x="4455318" y="3923507"/>
            <a:ext cx="258763" cy="266700"/>
          </a:xfrm>
          <a:prstGeom prst="bentConnector3">
            <a:avLst>
              <a:gd name="adj1" fmla="val 49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68" name="AutoShape 120"/>
          <p:cNvCxnSpPr>
            <a:cxnSpLocks noChangeShapeType="1"/>
            <a:stCxn id="2058" idx="2"/>
            <a:endCxn id="2077" idx="0"/>
          </p:cNvCxnSpPr>
          <p:nvPr/>
        </p:nvCxnSpPr>
        <p:spPr bwMode="auto">
          <a:xfrm rot="5400000">
            <a:off x="8146256" y="4182269"/>
            <a:ext cx="696913" cy="187325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70" name="AutoShape 122"/>
          <p:cNvCxnSpPr>
            <a:cxnSpLocks noChangeShapeType="1"/>
            <a:stCxn id="2058" idx="2"/>
            <a:endCxn id="2072" idx="0"/>
          </p:cNvCxnSpPr>
          <p:nvPr/>
        </p:nvCxnSpPr>
        <p:spPr bwMode="auto">
          <a:xfrm rot="5400000">
            <a:off x="7869237" y="3905251"/>
            <a:ext cx="696913" cy="741362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75" name="AutoShape 127"/>
          <p:cNvCxnSpPr>
            <a:cxnSpLocks noChangeShapeType="1"/>
            <a:stCxn id="2058" idx="2"/>
            <a:endCxn id="2076" idx="0"/>
          </p:cNvCxnSpPr>
          <p:nvPr/>
        </p:nvCxnSpPr>
        <p:spPr bwMode="auto">
          <a:xfrm rot="16200000" flipH="1">
            <a:off x="8405019" y="4110831"/>
            <a:ext cx="723900" cy="3571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064" name="Text Box 16"/>
          <p:cNvSpPr txBox="1">
            <a:spLocks noChangeAspect="1" noChangeArrowheads="1"/>
          </p:cNvSpPr>
          <p:nvPr/>
        </p:nvSpPr>
        <p:spPr bwMode="auto">
          <a:xfrm>
            <a:off x="2652713" y="6046788"/>
            <a:ext cx="49688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Asistente de</a:t>
            </a:r>
          </a:p>
          <a:p>
            <a:pPr defTabSz="954088">
              <a:lnSpc>
                <a:spcPct val="80000"/>
              </a:lnSpc>
            </a:pPr>
            <a:r>
              <a:rPr lang="es-ES_tradnl" sz="600"/>
              <a:t>Publicidad</a:t>
            </a:r>
          </a:p>
        </p:txBody>
      </p:sp>
      <p:sp>
        <p:nvSpPr>
          <p:cNvPr id="2065" name="Text Box 17"/>
          <p:cNvSpPr txBox="1">
            <a:spLocks noChangeAspect="1" noChangeArrowheads="1"/>
          </p:cNvSpPr>
          <p:nvPr/>
        </p:nvSpPr>
        <p:spPr bwMode="auto">
          <a:xfrm>
            <a:off x="3022600" y="5648325"/>
            <a:ext cx="420688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Jefes de </a:t>
            </a:r>
          </a:p>
          <a:p>
            <a:pPr defTabSz="954088">
              <a:lnSpc>
                <a:spcPct val="80000"/>
              </a:lnSpc>
            </a:pPr>
            <a:r>
              <a:rPr lang="es-ES_tradnl" sz="600"/>
              <a:t>Productos</a:t>
            </a:r>
          </a:p>
        </p:txBody>
      </p:sp>
      <p:cxnSp>
        <p:nvCxnSpPr>
          <p:cNvPr id="2155" name="AutoShape 107"/>
          <p:cNvCxnSpPr>
            <a:cxnSpLocks noChangeShapeType="1"/>
            <a:stCxn id="2061" idx="2"/>
            <a:endCxn id="2065" idx="0"/>
          </p:cNvCxnSpPr>
          <p:nvPr/>
        </p:nvCxnSpPr>
        <p:spPr bwMode="auto">
          <a:xfrm rot="16200000" flipH="1">
            <a:off x="2821782" y="5236369"/>
            <a:ext cx="712787" cy="111125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6" name="AutoShape 108"/>
          <p:cNvCxnSpPr>
            <a:cxnSpLocks noChangeShapeType="1"/>
            <a:stCxn id="2061" idx="2"/>
            <a:endCxn id="2064" idx="0"/>
          </p:cNvCxnSpPr>
          <p:nvPr/>
        </p:nvCxnSpPr>
        <p:spPr bwMode="auto">
          <a:xfrm rot="5400000">
            <a:off x="2456657" y="5380831"/>
            <a:ext cx="1111250" cy="2206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60" name="Text Box 112"/>
          <p:cNvSpPr txBox="1">
            <a:spLocks noChangeAspect="1" noChangeArrowheads="1"/>
          </p:cNvSpPr>
          <p:nvPr/>
        </p:nvSpPr>
        <p:spPr bwMode="auto">
          <a:xfrm>
            <a:off x="6043613" y="5699125"/>
            <a:ext cx="420687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Caja General</a:t>
            </a:r>
          </a:p>
        </p:txBody>
      </p:sp>
      <p:cxnSp>
        <p:nvCxnSpPr>
          <p:cNvPr id="2165" name="AutoShape 117"/>
          <p:cNvCxnSpPr>
            <a:cxnSpLocks noChangeShapeType="1"/>
            <a:stCxn id="2070" idx="2"/>
            <a:endCxn id="2160" idx="0"/>
          </p:cNvCxnSpPr>
          <p:nvPr/>
        </p:nvCxnSpPr>
        <p:spPr bwMode="auto">
          <a:xfrm rot="16200000" flipH="1">
            <a:off x="5839619" y="5283994"/>
            <a:ext cx="792162" cy="38100"/>
          </a:xfrm>
          <a:prstGeom prst="bentConnector3">
            <a:avLst>
              <a:gd name="adj1" fmla="val 498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230" name="Text Box 182"/>
          <p:cNvSpPr txBox="1">
            <a:spLocks noChangeAspect="1" noChangeArrowheads="1"/>
          </p:cNvSpPr>
          <p:nvPr/>
        </p:nvSpPr>
        <p:spPr bwMode="auto">
          <a:xfrm>
            <a:off x="2349500" y="5656263"/>
            <a:ext cx="4953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Jefes de Almacenes</a:t>
            </a:r>
          </a:p>
          <a:p>
            <a:pPr defTabSz="954088">
              <a:lnSpc>
                <a:spcPct val="80000"/>
              </a:lnSpc>
            </a:pPr>
            <a:endParaRPr lang="es-ES_tradnl" sz="600"/>
          </a:p>
        </p:txBody>
      </p:sp>
      <p:cxnSp>
        <p:nvCxnSpPr>
          <p:cNvPr id="2231" name="AutoShape 183"/>
          <p:cNvCxnSpPr>
            <a:cxnSpLocks noChangeShapeType="1"/>
            <a:stCxn id="2066" idx="2"/>
            <a:endCxn id="2230" idx="0"/>
          </p:cNvCxnSpPr>
          <p:nvPr/>
        </p:nvCxnSpPr>
        <p:spPr bwMode="auto">
          <a:xfrm rot="5400000">
            <a:off x="2227262" y="5286376"/>
            <a:ext cx="739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4054475" y="4651375"/>
            <a:ext cx="476250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algn="l" defTabSz="954088">
              <a:lnSpc>
                <a:spcPct val="80000"/>
              </a:lnSpc>
            </a:pPr>
            <a:r>
              <a:rPr lang="es-ES_tradnl" sz="700"/>
              <a:t>Jefe C.C. Sierra</a:t>
            </a:r>
            <a:endParaRPr lang="es-ES_tradnl" sz="900"/>
          </a:p>
        </p:txBody>
      </p:sp>
      <p:sp>
        <p:nvSpPr>
          <p:cNvPr id="2234" name="Text Box 186"/>
          <p:cNvSpPr txBox="1">
            <a:spLocks noChangeArrowheads="1"/>
          </p:cNvSpPr>
          <p:nvPr/>
        </p:nvSpPr>
        <p:spPr bwMode="auto">
          <a:xfrm>
            <a:off x="4570413" y="4651375"/>
            <a:ext cx="460375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8279" tIns="49140" rIns="98279" bIns="49140">
            <a:spAutoFit/>
          </a:bodyPr>
          <a:lstStyle/>
          <a:p>
            <a:pPr algn="l" defTabSz="954088">
              <a:lnSpc>
                <a:spcPct val="80000"/>
              </a:lnSpc>
            </a:pPr>
            <a:r>
              <a:rPr lang="es-ES_tradnl" sz="700"/>
              <a:t>Jefe C.C. Costa</a:t>
            </a:r>
            <a:endParaRPr lang="es-ES_tradnl" sz="900"/>
          </a:p>
        </p:txBody>
      </p:sp>
      <p:cxnSp>
        <p:nvCxnSpPr>
          <p:cNvPr id="2235" name="AutoShape 187"/>
          <p:cNvCxnSpPr>
            <a:cxnSpLocks noChangeShapeType="1"/>
            <a:stCxn id="2068" idx="2"/>
            <a:endCxn id="2234" idx="0"/>
          </p:cNvCxnSpPr>
          <p:nvPr/>
        </p:nvCxnSpPr>
        <p:spPr bwMode="auto">
          <a:xfrm rot="16200000" flipH="1">
            <a:off x="4535487" y="4386263"/>
            <a:ext cx="180975" cy="349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236" name="AutoShape 188"/>
          <p:cNvCxnSpPr>
            <a:cxnSpLocks noChangeShapeType="1"/>
            <a:stCxn id="2068" idx="2"/>
            <a:endCxn id="2233" idx="0"/>
          </p:cNvCxnSpPr>
          <p:nvPr/>
        </p:nvCxnSpPr>
        <p:spPr bwMode="auto">
          <a:xfrm rot="5400000">
            <a:off x="4281487" y="4481513"/>
            <a:ext cx="180975" cy="158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238" name="AutoShape 190"/>
          <p:cNvCxnSpPr>
            <a:cxnSpLocks noChangeShapeType="1"/>
            <a:stCxn id="2058" idx="2"/>
            <a:endCxn id="2228" idx="3"/>
          </p:cNvCxnSpPr>
          <p:nvPr/>
        </p:nvCxnSpPr>
        <p:spPr bwMode="auto">
          <a:xfrm rot="5400000">
            <a:off x="8331200" y="3832225"/>
            <a:ext cx="161925" cy="3524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248" name="Text Box 200"/>
          <p:cNvSpPr txBox="1">
            <a:spLocks noChangeArrowheads="1"/>
          </p:cNvSpPr>
          <p:nvPr/>
        </p:nvSpPr>
        <p:spPr bwMode="auto">
          <a:xfrm>
            <a:off x="614363" y="3003550"/>
            <a:ext cx="1060450" cy="2016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84664" tIns="42332" rIns="84664" bIns="42332" anchor="ctr">
            <a:spAutoFit/>
          </a:bodyPr>
          <a:lstStyle/>
          <a:p>
            <a:pPr defTabSz="846138">
              <a:spcBef>
                <a:spcPct val="50000"/>
              </a:spcBef>
            </a:pPr>
            <a:r>
              <a:rPr lang="es-ES_tradnl" sz="700"/>
              <a:t>COMITÉ COMERCIAL</a:t>
            </a:r>
          </a:p>
        </p:txBody>
      </p:sp>
      <p:sp>
        <p:nvSpPr>
          <p:cNvPr id="2263" name="Text Box 215"/>
          <p:cNvSpPr txBox="1">
            <a:spLocks noChangeArrowheads="1"/>
          </p:cNvSpPr>
          <p:nvPr/>
        </p:nvSpPr>
        <p:spPr bwMode="auto">
          <a:xfrm>
            <a:off x="588963" y="3243263"/>
            <a:ext cx="1123950" cy="307975"/>
          </a:xfrm>
          <a:prstGeom prst="rect">
            <a:avLst/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lIns="84664" tIns="42332" rIns="84664" bIns="42332" anchor="ctr">
            <a:spAutoFit/>
          </a:bodyPr>
          <a:lstStyle/>
          <a:p>
            <a:pPr defTabSz="846138">
              <a:spcBef>
                <a:spcPct val="50000"/>
              </a:spcBef>
            </a:pPr>
            <a:r>
              <a:rPr lang="es-ES_tradnl" sz="700"/>
              <a:t>COMITÉ TECNOLOGICO</a:t>
            </a:r>
          </a:p>
        </p:txBody>
      </p:sp>
      <p:sp>
        <p:nvSpPr>
          <p:cNvPr id="2282" name="Text Box 234"/>
          <p:cNvSpPr txBox="1">
            <a:spLocks noChangeArrowheads="1"/>
          </p:cNvSpPr>
          <p:nvPr/>
        </p:nvSpPr>
        <p:spPr bwMode="auto">
          <a:xfrm>
            <a:off x="558800" y="5313363"/>
            <a:ext cx="887413" cy="201612"/>
          </a:xfrm>
          <a:prstGeom prst="rect">
            <a:avLst/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 lIns="84664" tIns="42332" rIns="84664" bIns="42332" anchor="ctr">
            <a:spAutoFit/>
          </a:bodyPr>
          <a:lstStyle/>
          <a:p>
            <a:pPr defTabSz="846138">
              <a:spcBef>
                <a:spcPct val="50000"/>
              </a:spcBef>
            </a:pPr>
            <a:r>
              <a:rPr lang="es-ES_tradnl" sz="700"/>
              <a:t>COMITÉ VENTAS</a:t>
            </a:r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588963" y="4037013"/>
            <a:ext cx="850900" cy="201612"/>
          </a:xfrm>
          <a:prstGeom prst="rect">
            <a:avLst/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lIns="84664" tIns="42332" rIns="84664" bIns="42332" anchor="ctr">
            <a:spAutoFit/>
          </a:bodyPr>
          <a:lstStyle/>
          <a:p>
            <a:pPr defTabSz="846138">
              <a:spcBef>
                <a:spcPct val="50000"/>
              </a:spcBef>
            </a:pPr>
            <a:r>
              <a:rPr lang="es-ES_tradnl" sz="700"/>
              <a:t>COMITÉ PVI</a:t>
            </a:r>
          </a:p>
        </p:txBody>
      </p:sp>
      <p:sp>
        <p:nvSpPr>
          <p:cNvPr id="2296" name="Text Box 248"/>
          <p:cNvSpPr txBox="1">
            <a:spLocks noChangeArrowheads="1"/>
          </p:cNvSpPr>
          <p:nvPr/>
        </p:nvSpPr>
        <p:spPr bwMode="auto">
          <a:xfrm>
            <a:off x="2947988" y="3986213"/>
            <a:ext cx="623887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9999" tIns="16666" rIns="29999" bIns="16666">
            <a:spAutoFit/>
          </a:bodyPr>
          <a:lstStyle/>
          <a:p>
            <a:pPr algn="l" defTabSz="954088">
              <a:lnSpc>
                <a:spcPct val="80000"/>
              </a:lnSpc>
            </a:pPr>
            <a:r>
              <a:rPr lang="es-ES_tradnl" sz="900"/>
              <a:t>Trade</a:t>
            </a:r>
          </a:p>
          <a:p>
            <a:pPr algn="l" defTabSz="954088">
              <a:lnSpc>
                <a:spcPct val="80000"/>
              </a:lnSpc>
            </a:pPr>
            <a:r>
              <a:rPr lang="es-ES_tradnl" sz="900"/>
              <a:t>Market</a:t>
            </a:r>
          </a:p>
        </p:txBody>
      </p:sp>
      <p:sp>
        <p:nvSpPr>
          <p:cNvPr id="2298" name="Text Box 250"/>
          <p:cNvSpPr txBox="1">
            <a:spLocks noChangeAspect="1" noChangeArrowheads="1"/>
          </p:cNvSpPr>
          <p:nvPr/>
        </p:nvSpPr>
        <p:spPr bwMode="auto">
          <a:xfrm>
            <a:off x="1768475" y="4651375"/>
            <a:ext cx="49688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r" defTabSz="954088">
              <a:lnSpc>
                <a:spcPct val="80000"/>
              </a:lnSpc>
            </a:pPr>
            <a:r>
              <a:rPr lang="es-ES_tradnl" sz="600"/>
              <a:t>Jefes de Instituciones</a:t>
            </a:r>
          </a:p>
          <a:p>
            <a:pPr algn="r" defTabSz="954088">
              <a:lnSpc>
                <a:spcPct val="80000"/>
              </a:lnSpc>
            </a:pPr>
            <a:endParaRPr lang="es-ES_tradnl" sz="600"/>
          </a:p>
        </p:txBody>
      </p:sp>
      <p:sp>
        <p:nvSpPr>
          <p:cNvPr id="2305" name="Text Box 257"/>
          <p:cNvSpPr txBox="1">
            <a:spLocks noChangeArrowheads="1"/>
          </p:cNvSpPr>
          <p:nvPr/>
        </p:nvSpPr>
        <p:spPr bwMode="auto">
          <a:xfrm>
            <a:off x="8842375" y="3986213"/>
            <a:ext cx="739775" cy="211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9999" tIns="16666" rIns="29999" bIns="16666">
            <a:spAutoFit/>
          </a:bodyPr>
          <a:lstStyle/>
          <a:p>
            <a:pPr algn="l" defTabSz="954088">
              <a:lnSpc>
                <a:spcPct val="80000"/>
              </a:lnSpc>
            </a:pPr>
            <a:r>
              <a:rPr lang="es-ES_tradnl" sz="700"/>
              <a:t>Asistente operaciones.</a:t>
            </a:r>
            <a:endParaRPr lang="es-ES_tradnl" sz="900"/>
          </a:p>
        </p:txBody>
      </p:sp>
      <p:cxnSp>
        <p:nvCxnSpPr>
          <p:cNvPr id="2307" name="AutoShape 259"/>
          <p:cNvCxnSpPr>
            <a:cxnSpLocks noChangeShapeType="1"/>
            <a:stCxn id="2305" idx="1"/>
            <a:endCxn id="2058" idx="2"/>
          </p:cNvCxnSpPr>
          <p:nvPr/>
        </p:nvCxnSpPr>
        <p:spPr bwMode="auto">
          <a:xfrm rot="10800000">
            <a:off x="8588375" y="3927475"/>
            <a:ext cx="254000" cy="165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310" name="Text Box 262"/>
          <p:cNvSpPr txBox="1">
            <a:spLocks noChangeArrowheads="1"/>
          </p:cNvSpPr>
          <p:nvPr/>
        </p:nvSpPr>
        <p:spPr bwMode="auto">
          <a:xfrm>
            <a:off x="9094788" y="4187825"/>
            <a:ext cx="469900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9999" tIns="10000" rIns="49999" bIns="10000" anchor="ctr">
            <a:spAutoFit/>
          </a:bodyPr>
          <a:lstStyle/>
          <a:p>
            <a:pPr defTabSz="846138">
              <a:spcBef>
                <a:spcPct val="50000"/>
              </a:spcBef>
            </a:pPr>
            <a:r>
              <a:rPr lang="es-ES_tradnl" sz="600"/>
              <a:t>Subgerente </a:t>
            </a:r>
          </a:p>
          <a:p>
            <a:pPr defTabSz="846138">
              <a:spcBef>
                <a:spcPct val="50000"/>
              </a:spcBef>
            </a:pPr>
            <a:r>
              <a:rPr lang="es-ES_tradnl" sz="600"/>
              <a:t>operaciones</a:t>
            </a:r>
          </a:p>
          <a:p>
            <a:pPr defTabSz="846138">
              <a:spcBef>
                <a:spcPct val="50000"/>
              </a:spcBef>
            </a:pPr>
            <a:r>
              <a:rPr lang="es-ES_tradnl" sz="600"/>
              <a:t>Quito</a:t>
            </a:r>
          </a:p>
        </p:txBody>
      </p:sp>
      <p:cxnSp>
        <p:nvCxnSpPr>
          <p:cNvPr id="2311" name="AutoShape 263"/>
          <p:cNvCxnSpPr>
            <a:cxnSpLocks noChangeShapeType="1"/>
            <a:stCxn id="2058" idx="2"/>
            <a:endCxn id="2310" idx="1"/>
          </p:cNvCxnSpPr>
          <p:nvPr/>
        </p:nvCxnSpPr>
        <p:spPr bwMode="auto">
          <a:xfrm rot="16200000" flipH="1">
            <a:off x="8612188" y="3903662"/>
            <a:ext cx="458788" cy="5064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14" name="AutoShape 266"/>
          <p:cNvCxnSpPr>
            <a:cxnSpLocks noChangeShapeType="1"/>
            <a:stCxn id="2056" idx="2"/>
            <a:endCxn id="2296" idx="1"/>
          </p:cNvCxnSpPr>
          <p:nvPr/>
        </p:nvCxnSpPr>
        <p:spPr bwMode="auto">
          <a:xfrm rot="16200000" flipH="1">
            <a:off x="2686050" y="3854450"/>
            <a:ext cx="173038" cy="3508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15" name="AutoShape 267"/>
          <p:cNvCxnSpPr>
            <a:cxnSpLocks noChangeShapeType="1"/>
            <a:stCxn id="2056" idx="2"/>
            <a:endCxn id="2066" idx="0"/>
          </p:cNvCxnSpPr>
          <p:nvPr/>
        </p:nvCxnSpPr>
        <p:spPr bwMode="auto">
          <a:xfrm rot="5400000">
            <a:off x="2251075" y="4289425"/>
            <a:ext cx="692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16" name="AutoShape 268"/>
          <p:cNvCxnSpPr>
            <a:cxnSpLocks noChangeShapeType="1"/>
            <a:stCxn id="2248" idx="3"/>
            <a:endCxn id="2232" idx="1"/>
          </p:cNvCxnSpPr>
          <p:nvPr/>
        </p:nvCxnSpPr>
        <p:spPr bwMode="auto">
          <a:xfrm flipV="1">
            <a:off x="1674813" y="2489200"/>
            <a:ext cx="1716087" cy="615950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17" name="AutoShape 269"/>
          <p:cNvCxnSpPr>
            <a:cxnSpLocks noChangeShapeType="1"/>
            <a:stCxn id="2248" idx="3"/>
            <a:endCxn id="2051" idx="1"/>
          </p:cNvCxnSpPr>
          <p:nvPr/>
        </p:nvCxnSpPr>
        <p:spPr bwMode="auto">
          <a:xfrm flipV="1">
            <a:off x="1674813" y="2028825"/>
            <a:ext cx="1716087" cy="1076325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18" name="AutoShape 270"/>
          <p:cNvCxnSpPr>
            <a:cxnSpLocks noChangeShapeType="1"/>
            <a:stCxn id="2248" idx="3"/>
            <a:endCxn id="2227" idx="1"/>
          </p:cNvCxnSpPr>
          <p:nvPr/>
        </p:nvCxnSpPr>
        <p:spPr bwMode="auto">
          <a:xfrm flipV="1">
            <a:off x="1674813" y="2851150"/>
            <a:ext cx="1728787" cy="254000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19" name="AutoShape 271"/>
          <p:cNvCxnSpPr>
            <a:cxnSpLocks noChangeShapeType="1"/>
            <a:stCxn id="2248" idx="3"/>
            <a:endCxn id="2054" idx="3"/>
          </p:cNvCxnSpPr>
          <p:nvPr/>
        </p:nvCxnSpPr>
        <p:spPr bwMode="auto">
          <a:xfrm flipV="1">
            <a:off x="1674813" y="2909888"/>
            <a:ext cx="5245100" cy="195262"/>
          </a:xfrm>
          <a:prstGeom prst="bentConnector3">
            <a:avLst>
              <a:gd name="adj1" fmla="val 104356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0" name="AutoShape 272"/>
          <p:cNvCxnSpPr>
            <a:cxnSpLocks noChangeShapeType="1"/>
            <a:stCxn id="2248" idx="3"/>
            <a:endCxn id="2204" idx="3"/>
          </p:cNvCxnSpPr>
          <p:nvPr/>
        </p:nvCxnSpPr>
        <p:spPr bwMode="auto">
          <a:xfrm flipV="1">
            <a:off x="1674813" y="2439988"/>
            <a:ext cx="5245100" cy="665162"/>
          </a:xfrm>
          <a:prstGeom prst="bentConnector3">
            <a:avLst>
              <a:gd name="adj1" fmla="val 104356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1" name="AutoShape 273"/>
          <p:cNvCxnSpPr>
            <a:cxnSpLocks noChangeShapeType="1"/>
            <a:stCxn id="2248" idx="3"/>
            <a:endCxn id="2053" idx="3"/>
          </p:cNvCxnSpPr>
          <p:nvPr/>
        </p:nvCxnSpPr>
        <p:spPr bwMode="auto">
          <a:xfrm flipV="1">
            <a:off x="1674813" y="2009775"/>
            <a:ext cx="5222875" cy="1095375"/>
          </a:xfrm>
          <a:prstGeom prst="bentConnector3">
            <a:avLst>
              <a:gd name="adj1" fmla="val 104375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2" name="AutoShape 274"/>
          <p:cNvCxnSpPr>
            <a:cxnSpLocks noChangeShapeType="1"/>
            <a:stCxn id="2248" idx="3"/>
            <a:endCxn id="2056" idx="1"/>
          </p:cNvCxnSpPr>
          <p:nvPr/>
        </p:nvCxnSpPr>
        <p:spPr bwMode="auto">
          <a:xfrm>
            <a:off x="1674813" y="3105150"/>
            <a:ext cx="609600" cy="660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3" name="AutoShape 275"/>
          <p:cNvCxnSpPr>
            <a:cxnSpLocks noChangeShapeType="1"/>
            <a:stCxn id="2248" idx="3"/>
            <a:endCxn id="2066" idx="1"/>
          </p:cNvCxnSpPr>
          <p:nvPr/>
        </p:nvCxnSpPr>
        <p:spPr bwMode="auto">
          <a:xfrm>
            <a:off x="1674813" y="3105150"/>
            <a:ext cx="674687" cy="1671638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4" name="AutoShape 276"/>
          <p:cNvCxnSpPr>
            <a:cxnSpLocks noChangeShapeType="1"/>
            <a:stCxn id="2248" idx="3"/>
            <a:endCxn id="2059" idx="1"/>
          </p:cNvCxnSpPr>
          <p:nvPr/>
        </p:nvCxnSpPr>
        <p:spPr bwMode="auto">
          <a:xfrm>
            <a:off x="1674813" y="3105150"/>
            <a:ext cx="2732087" cy="644525"/>
          </a:xfrm>
          <a:prstGeom prst="bentConnector3">
            <a:avLst>
              <a:gd name="adj1" fmla="val 49972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5" name="AutoShape 277"/>
          <p:cNvCxnSpPr>
            <a:cxnSpLocks noChangeShapeType="1"/>
            <a:stCxn id="2248" idx="3"/>
            <a:endCxn id="2074" idx="1"/>
          </p:cNvCxnSpPr>
          <p:nvPr/>
        </p:nvCxnSpPr>
        <p:spPr bwMode="auto">
          <a:xfrm>
            <a:off x="1674813" y="3105150"/>
            <a:ext cx="4751387" cy="646113"/>
          </a:xfrm>
          <a:prstGeom prst="bentConnector3">
            <a:avLst>
              <a:gd name="adj1" fmla="val 49981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6" name="AutoShape 278"/>
          <p:cNvCxnSpPr>
            <a:cxnSpLocks noChangeShapeType="1"/>
            <a:stCxn id="2248" idx="3"/>
            <a:endCxn id="2075" idx="1"/>
          </p:cNvCxnSpPr>
          <p:nvPr/>
        </p:nvCxnSpPr>
        <p:spPr bwMode="auto">
          <a:xfrm>
            <a:off x="1674813" y="3105150"/>
            <a:ext cx="5675312" cy="646113"/>
          </a:xfrm>
          <a:prstGeom prst="bentConnector3">
            <a:avLst>
              <a:gd name="adj1" fmla="val 49986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7" name="AutoShape 279"/>
          <p:cNvCxnSpPr>
            <a:cxnSpLocks noChangeShapeType="1"/>
            <a:stCxn id="2248" idx="3"/>
            <a:endCxn id="2058" idx="1"/>
          </p:cNvCxnSpPr>
          <p:nvPr/>
        </p:nvCxnSpPr>
        <p:spPr bwMode="auto">
          <a:xfrm>
            <a:off x="1674813" y="3105150"/>
            <a:ext cx="6600825" cy="644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cxnSp>
      <p:cxnSp>
        <p:nvCxnSpPr>
          <p:cNvPr id="2329" name="AutoShape 281"/>
          <p:cNvCxnSpPr>
            <a:cxnSpLocks noChangeShapeType="1"/>
          </p:cNvCxnSpPr>
          <p:nvPr/>
        </p:nvCxnSpPr>
        <p:spPr bwMode="auto">
          <a:xfrm rot="16200000">
            <a:off x="1600200" y="2895600"/>
            <a:ext cx="2514600" cy="1143000"/>
          </a:xfrm>
          <a:prstGeom prst="bentConnector3">
            <a:avLst>
              <a:gd name="adj1" fmla="val 99620"/>
            </a:avLst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ffectLst/>
        </p:spPr>
      </p:cxnSp>
      <p:cxnSp>
        <p:nvCxnSpPr>
          <p:cNvPr id="2330" name="AutoShape 282"/>
          <p:cNvCxnSpPr>
            <a:cxnSpLocks noChangeShapeType="1"/>
            <a:stCxn id="2287" idx="3"/>
          </p:cNvCxnSpPr>
          <p:nvPr/>
        </p:nvCxnSpPr>
        <p:spPr bwMode="auto">
          <a:xfrm flipV="1">
            <a:off x="1439863" y="3965575"/>
            <a:ext cx="1101725" cy="173038"/>
          </a:xfrm>
          <a:prstGeom prst="bentConnector3">
            <a:avLst>
              <a:gd name="adj1" fmla="val 99995"/>
            </a:avLst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ffectLst/>
        </p:spPr>
      </p:cxnSp>
      <p:cxnSp>
        <p:nvCxnSpPr>
          <p:cNvPr id="2331" name="AutoShape 283"/>
          <p:cNvCxnSpPr>
            <a:cxnSpLocks noChangeShapeType="1"/>
          </p:cNvCxnSpPr>
          <p:nvPr/>
        </p:nvCxnSpPr>
        <p:spPr bwMode="auto">
          <a:xfrm rot="10800000">
            <a:off x="2286000" y="3962400"/>
            <a:ext cx="2209800" cy="228600"/>
          </a:xfrm>
          <a:prstGeom prst="bentConnector3">
            <a:avLst>
              <a:gd name="adj1" fmla="val 4741"/>
            </a:avLst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ffectLst/>
        </p:spPr>
      </p:cxnSp>
      <p:cxnSp>
        <p:nvCxnSpPr>
          <p:cNvPr id="2332" name="AutoShape 284"/>
          <p:cNvCxnSpPr>
            <a:cxnSpLocks noChangeShapeType="1"/>
          </p:cNvCxnSpPr>
          <p:nvPr/>
        </p:nvCxnSpPr>
        <p:spPr bwMode="auto">
          <a:xfrm>
            <a:off x="2286000" y="3962400"/>
            <a:ext cx="6248400" cy="381000"/>
          </a:xfrm>
          <a:prstGeom prst="bentConnector3">
            <a:avLst>
              <a:gd name="adj1" fmla="val 98477"/>
            </a:avLst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ffectLst/>
        </p:spPr>
      </p:cxnSp>
      <p:cxnSp>
        <p:nvCxnSpPr>
          <p:cNvPr id="2333" name="AutoShape 285"/>
          <p:cNvCxnSpPr>
            <a:cxnSpLocks noChangeShapeType="1"/>
            <a:stCxn id="2282" idx="3"/>
            <a:endCxn id="2066" idx="1"/>
          </p:cNvCxnSpPr>
          <p:nvPr/>
        </p:nvCxnSpPr>
        <p:spPr bwMode="auto">
          <a:xfrm flipV="1">
            <a:off x="1446213" y="4776788"/>
            <a:ext cx="903287" cy="638175"/>
          </a:xfrm>
          <a:prstGeom prst="bentConnector3">
            <a:avLst>
              <a:gd name="adj1" fmla="val 49912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</p:spPr>
      </p:cxnSp>
      <p:cxnSp>
        <p:nvCxnSpPr>
          <p:cNvPr id="2334" name="AutoShape 286"/>
          <p:cNvCxnSpPr>
            <a:cxnSpLocks noChangeShapeType="1"/>
            <a:stCxn id="2282" idx="3"/>
            <a:endCxn id="2230" idx="1"/>
          </p:cNvCxnSpPr>
          <p:nvPr/>
        </p:nvCxnSpPr>
        <p:spPr bwMode="auto">
          <a:xfrm>
            <a:off x="1446213" y="5414963"/>
            <a:ext cx="903287" cy="384175"/>
          </a:xfrm>
          <a:prstGeom prst="bentConnector3">
            <a:avLst>
              <a:gd name="adj1" fmla="val 49912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</p:spPr>
      </p:cxnSp>
      <p:cxnSp>
        <p:nvCxnSpPr>
          <p:cNvPr id="2335" name="AutoShape 287"/>
          <p:cNvCxnSpPr>
            <a:cxnSpLocks noChangeShapeType="1"/>
            <a:stCxn id="2298" idx="0"/>
            <a:endCxn id="2056" idx="2"/>
          </p:cNvCxnSpPr>
          <p:nvPr/>
        </p:nvCxnSpPr>
        <p:spPr bwMode="auto">
          <a:xfrm rot="16200000">
            <a:off x="1953419" y="4007644"/>
            <a:ext cx="708025" cy="5794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36" name="AutoShape 288"/>
          <p:cNvCxnSpPr>
            <a:cxnSpLocks noChangeShapeType="1"/>
            <a:endCxn id="2061" idx="0"/>
          </p:cNvCxnSpPr>
          <p:nvPr/>
        </p:nvCxnSpPr>
        <p:spPr bwMode="auto">
          <a:xfrm rot="5400000">
            <a:off x="2575719" y="3598069"/>
            <a:ext cx="1600200" cy="506412"/>
          </a:xfrm>
          <a:prstGeom prst="bentConnector3">
            <a:avLst>
              <a:gd name="adj1" fmla="val 827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38" name="AutoShape 290"/>
          <p:cNvCxnSpPr>
            <a:cxnSpLocks noChangeShapeType="1"/>
            <a:stCxn id="2263" idx="3"/>
          </p:cNvCxnSpPr>
          <p:nvPr/>
        </p:nvCxnSpPr>
        <p:spPr bwMode="auto">
          <a:xfrm flipV="1">
            <a:off x="1712913" y="1939925"/>
            <a:ext cx="1658937" cy="1457325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</p:cxnSp>
      <p:cxnSp>
        <p:nvCxnSpPr>
          <p:cNvPr id="2339" name="AutoShape 291"/>
          <p:cNvCxnSpPr>
            <a:cxnSpLocks noChangeShapeType="1"/>
            <a:stCxn id="2263" idx="3"/>
          </p:cNvCxnSpPr>
          <p:nvPr/>
        </p:nvCxnSpPr>
        <p:spPr bwMode="auto">
          <a:xfrm flipV="1">
            <a:off x="1712913" y="2397125"/>
            <a:ext cx="1658937" cy="1000125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</p:cxnSp>
      <p:cxnSp>
        <p:nvCxnSpPr>
          <p:cNvPr id="2340" name="AutoShape 292"/>
          <p:cNvCxnSpPr>
            <a:cxnSpLocks noChangeShapeType="1"/>
            <a:endCxn id="2263" idx="3"/>
          </p:cNvCxnSpPr>
          <p:nvPr/>
        </p:nvCxnSpPr>
        <p:spPr bwMode="auto">
          <a:xfrm rot="10800000" flipV="1">
            <a:off x="1712913" y="2854325"/>
            <a:ext cx="1735137" cy="542925"/>
          </a:xfrm>
          <a:prstGeom prst="bentConnector3">
            <a:avLst>
              <a:gd name="adj1" fmla="val 51963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</p:cxnSp>
      <p:cxnSp>
        <p:nvCxnSpPr>
          <p:cNvPr id="2341" name="AutoShape 293"/>
          <p:cNvCxnSpPr>
            <a:cxnSpLocks noChangeShapeType="1"/>
            <a:stCxn id="2263" idx="3"/>
          </p:cNvCxnSpPr>
          <p:nvPr/>
        </p:nvCxnSpPr>
        <p:spPr bwMode="auto">
          <a:xfrm>
            <a:off x="1712913" y="3397250"/>
            <a:ext cx="2725737" cy="523875"/>
          </a:xfrm>
          <a:prstGeom prst="bentConnector3">
            <a:avLst>
              <a:gd name="adj1" fmla="val 93653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</p:cxnSp>
      <p:cxnSp>
        <p:nvCxnSpPr>
          <p:cNvPr id="2342" name="AutoShape 294"/>
          <p:cNvCxnSpPr>
            <a:cxnSpLocks noChangeShapeType="1"/>
            <a:stCxn id="2263" idx="3"/>
          </p:cNvCxnSpPr>
          <p:nvPr/>
        </p:nvCxnSpPr>
        <p:spPr bwMode="auto">
          <a:xfrm>
            <a:off x="1712913" y="3397250"/>
            <a:ext cx="6688137" cy="523875"/>
          </a:xfrm>
          <a:prstGeom prst="bentConnector3">
            <a:avLst>
              <a:gd name="adj1" fmla="val 98269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</p:cxnSp>
      <p:sp>
        <p:nvSpPr>
          <p:cNvPr id="2343" name="Text Box 295"/>
          <p:cNvSpPr txBox="1">
            <a:spLocks noChangeAspect="1" noChangeArrowheads="1"/>
          </p:cNvSpPr>
          <p:nvPr/>
        </p:nvSpPr>
        <p:spPr bwMode="auto">
          <a:xfrm>
            <a:off x="1400175" y="4302125"/>
            <a:ext cx="496888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Gerente de Ventas Sierra</a:t>
            </a:r>
          </a:p>
        </p:txBody>
      </p:sp>
      <p:cxnSp>
        <p:nvCxnSpPr>
          <p:cNvPr id="2344" name="AutoShape 296"/>
          <p:cNvCxnSpPr>
            <a:cxnSpLocks noChangeShapeType="1"/>
            <a:stCxn id="2343" idx="0"/>
            <a:endCxn id="2056" idx="2"/>
          </p:cNvCxnSpPr>
          <p:nvPr/>
        </p:nvCxnSpPr>
        <p:spPr bwMode="auto">
          <a:xfrm rot="16200000">
            <a:off x="1943894" y="3648869"/>
            <a:ext cx="358775" cy="9477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345" name="Text Box 297"/>
          <p:cNvSpPr txBox="1">
            <a:spLocks noChangeAspect="1" noChangeArrowheads="1"/>
          </p:cNvSpPr>
          <p:nvPr/>
        </p:nvSpPr>
        <p:spPr bwMode="auto">
          <a:xfrm>
            <a:off x="3538538" y="5678488"/>
            <a:ext cx="44132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Diseño G.</a:t>
            </a:r>
          </a:p>
        </p:txBody>
      </p:sp>
      <p:sp>
        <p:nvSpPr>
          <p:cNvPr id="2346" name="Text Box 298"/>
          <p:cNvSpPr txBox="1">
            <a:spLocks noChangeAspect="1" noChangeArrowheads="1"/>
          </p:cNvSpPr>
          <p:nvPr/>
        </p:nvSpPr>
        <p:spPr bwMode="auto">
          <a:xfrm>
            <a:off x="3538538" y="6059488"/>
            <a:ext cx="441325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Diseñadores Graficos</a:t>
            </a:r>
          </a:p>
        </p:txBody>
      </p:sp>
      <p:cxnSp>
        <p:nvCxnSpPr>
          <p:cNvPr id="2347" name="AutoShape 299"/>
          <p:cNvCxnSpPr>
            <a:cxnSpLocks noChangeShapeType="1"/>
            <a:stCxn id="2345" idx="0"/>
            <a:endCxn id="2061" idx="2"/>
          </p:cNvCxnSpPr>
          <p:nvPr/>
        </p:nvCxnSpPr>
        <p:spPr bwMode="auto">
          <a:xfrm rot="5400000" flipH="1">
            <a:off x="3069432" y="4988719"/>
            <a:ext cx="742950" cy="636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48" name="AutoShape 300"/>
          <p:cNvCxnSpPr>
            <a:cxnSpLocks noChangeShapeType="1"/>
            <a:stCxn id="2346" idx="0"/>
            <a:endCxn id="2345" idx="2"/>
          </p:cNvCxnSpPr>
          <p:nvPr/>
        </p:nvCxnSpPr>
        <p:spPr bwMode="auto">
          <a:xfrm flipV="1">
            <a:off x="3759200" y="5932488"/>
            <a:ext cx="0" cy="12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49" name="Text Box 301"/>
          <p:cNvSpPr txBox="1">
            <a:spLocks noChangeAspect="1" noChangeArrowheads="1"/>
          </p:cNvSpPr>
          <p:nvPr/>
        </p:nvSpPr>
        <p:spPr bwMode="auto">
          <a:xfrm>
            <a:off x="6634163" y="5678488"/>
            <a:ext cx="44132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T/C</a:t>
            </a:r>
          </a:p>
        </p:txBody>
      </p:sp>
      <p:sp>
        <p:nvSpPr>
          <p:cNvPr id="2350" name="Text Box 302"/>
          <p:cNvSpPr txBox="1">
            <a:spLocks noChangeAspect="1" noChangeArrowheads="1"/>
          </p:cNvSpPr>
          <p:nvPr/>
        </p:nvSpPr>
        <p:spPr bwMode="auto">
          <a:xfrm>
            <a:off x="5527675" y="5678488"/>
            <a:ext cx="442913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Costos</a:t>
            </a:r>
          </a:p>
        </p:txBody>
      </p:sp>
      <p:sp>
        <p:nvSpPr>
          <p:cNvPr id="2351" name="Text Box 303"/>
          <p:cNvSpPr txBox="1">
            <a:spLocks noChangeAspect="1" noChangeArrowheads="1"/>
          </p:cNvSpPr>
          <p:nvPr/>
        </p:nvSpPr>
        <p:spPr bwMode="auto">
          <a:xfrm>
            <a:off x="5011738" y="5670550"/>
            <a:ext cx="444500" cy="252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Cont. Finan.</a:t>
            </a:r>
          </a:p>
        </p:txBody>
      </p:sp>
      <p:sp>
        <p:nvSpPr>
          <p:cNvPr id="2352" name="Text Box 304"/>
          <p:cNvSpPr txBox="1">
            <a:spLocks noChangeAspect="1" noChangeArrowheads="1"/>
          </p:cNvSpPr>
          <p:nvPr/>
        </p:nvSpPr>
        <p:spPr bwMode="auto">
          <a:xfrm>
            <a:off x="4518025" y="5673725"/>
            <a:ext cx="420688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Cobranza</a:t>
            </a:r>
          </a:p>
        </p:txBody>
      </p:sp>
      <p:sp>
        <p:nvSpPr>
          <p:cNvPr id="2353" name="Text Box 305"/>
          <p:cNvSpPr txBox="1">
            <a:spLocks noChangeAspect="1" noChangeArrowheads="1"/>
          </p:cNvSpPr>
          <p:nvPr/>
        </p:nvSpPr>
        <p:spPr bwMode="auto">
          <a:xfrm>
            <a:off x="4054475" y="5689600"/>
            <a:ext cx="4222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defTabSz="954088">
              <a:lnSpc>
                <a:spcPct val="80000"/>
              </a:lnSpc>
            </a:pPr>
            <a:r>
              <a:rPr lang="es-ES_tradnl" sz="600"/>
              <a:t>Supervisor Foraneos.</a:t>
            </a:r>
          </a:p>
        </p:txBody>
      </p:sp>
      <p:cxnSp>
        <p:nvCxnSpPr>
          <p:cNvPr id="2354" name="AutoShape 306"/>
          <p:cNvCxnSpPr>
            <a:cxnSpLocks noChangeShapeType="1"/>
            <a:stCxn id="2349" idx="0"/>
            <a:endCxn id="2070" idx="2"/>
          </p:cNvCxnSpPr>
          <p:nvPr/>
        </p:nvCxnSpPr>
        <p:spPr bwMode="auto">
          <a:xfrm rot="5400000" flipH="1">
            <a:off x="6149975" y="4973638"/>
            <a:ext cx="771525" cy="638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55" name="AutoShape 307"/>
          <p:cNvCxnSpPr>
            <a:cxnSpLocks noChangeShapeType="1"/>
            <a:stCxn id="2350" idx="0"/>
            <a:endCxn id="2069" idx="2"/>
          </p:cNvCxnSpPr>
          <p:nvPr/>
        </p:nvCxnSpPr>
        <p:spPr bwMode="auto">
          <a:xfrm rot="5400000" flipH="1">
            <a:off x="5240337" y="5168901"/>
            <a:ext cx="773113" cy="246062"/>
          </a:xfrm>
          <a:prstGeom prst="bentConnector3">
            <a:avLst>
              <a:gd name="adj1" fmla="val 498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56" name="AutoShape 308"/>
          <p:cNvCxnSpPr>
            <a:cxnSpLocks noChangeShapeType="1"/>
            <a:stCxn id="2351" idx="0"/>
            <a:endCxn id="2069" idx="2"/>
          </p:cNvCxnSpPr>
          <p:nvPr/>
        </p:nvCxnSpPr>
        <p:spPr bwMode="auto">
          <a:xfrm rot="16200000">
            <a:off x="4986338" y="5153025"/>
            <a:ext cx="765175" cy="269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57" name="AutoShape 309"/>
          <p:cNvCxnSpPr>
            <a:cxnSpLocks noChangeShapeType="1"/>
            <a:stCxn id="2352" idx="0"/>
            <a:endCxn id="2234" idx="2"/>
          </p:cNvCxnSpPr>
          <p:nvPr/>
        </p:nvCxnSpPr>
        <p:spPr bwMode="auto">
          <a:xfrm rot="16200000">
            <a:off x="4436269" y="5309394"/>
            <a:ext cx="657225" cy="714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58" name="AutoShape 310"/>
          <p:cNvCxnSpPr>
            <a:cxnSpLocks noChangeShapeType="1"/>
            <a:stCxn id="2353" idx="0"/>
            <a:endCxn id="2234" idx="2"/>
          </p:cNvCxnSpPr>
          <p:nvPr/>
        </p:nvCxnSpPr>
        <p:spPr bwMode="auto">
          <a:xfrm rot="16200000">
            <a:off x="4196557" y="5085556"/>
            <a:ext cx="673100" cy="5349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129</Words>
  <Application>Microsoft PowerPoint</Application>
  <PresentationFormat>A4 (210 x 297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Times New Roman</vt:lpstr>
      <vt:lpstr>Diseño predeterminado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Ec. Miguel Morales Román</dc:creator>
  <cp:lastModifiedBy>Ayudante</cp:lastModifiedBy>
  <cp:revision>45</cp:revision>
  <cp:lastPrinted>2002-01-18T20:37:08Z</cp:lastPrinted>
  <dcterms:created xsi:type="dcterms:W3CDTF">2000-11-06T15:58:06Z</dcterms:created>
  <dcterms:modified xsi:type="dcterms:W3CDTF">2009-06-25T15:44:52Z</dcterms:modified>
</cp:coreProperties>
</file>