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9"/>
  </p:notesMasterIdLst>
  <p:sldIdLst>
    <p:sldId id="256" r:id="rId2"/>
    <p:sldId id="257" r:id="rId3"/>
    <p:sldId id="259" r:id="rId4"/>
    <p:sldId id="266" r:id="rId5"/>
    <p:sldId id="265" r:id="rId6"/>
    <p:sldId id="267" r:id="rId7"/>
    <p:sldId id="268" r:id="rId8"/>
    <p:sldId id="294" r:id="rId9"/>
    <p:sldId id="270" r:id="rId10"/>
    <p:sldId id="274" r:id="rId11"/>
    <p:sldId id="275" r:id="rId12"/>
    <p:sldId id="276" r:id="rId13"/>
    <p:sldId id="277" r:id="rId14"/>
    <p:sldId id="278" r:id="rId15"/>
    <p:sldId id="280" r:id="rId16"/>
    <p:sldId id="281" r:id="rId17"/>
    <p:sldId id="282" r:id="rId18"/>
    <p:sldId id="284" r:id="rId19"/>
    <p:sldId id="288" r:id="rId20"/>
    <p:sldId id="295" r:id="rId21"/>
    <p:sldId id="296" r:id="rId22"/>
    <p:sldId id="297" r:id="rId23"/>
    <p:sldId id="292" r:id="rId24"/>
    <p:sldId id="293" r:id="rId25"/>
    <p:sldId id="279" r:id="rId26"/>
    <p:sldId id="272" r:id="rId27"/>
    <p:sldId id="286" r:id="rId2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4406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60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8.21.241\manuel%20(i)\Seminario\Proyecto%20Graduacion\Tabulac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8.21.241\manuel%20(i)\Seminario\Proyecto%20Graduacion\Tabulac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3200"/>
                </a:pPr>
                <a:endParaRPr lang="es-ES"/>
              </a:p>
            </c:txPr>
            <c:showVal val="1"/>
            <c:showLeaderLines val="1"/>
          </c:dLbls>
          <c:cat>
            <c:strRef>
              <c:f>Hoja1!$A$37:$A$40</c:f>
              <c:strCache>
                <c:ptCount val="4"/>
                <c:pt idx="0">
                  <c:v>Frecuentemente  </c:v>
                </c:pt>
                <c:pt idx="1">
                  <c:v>A veces</c:v>
                </c:pt>
                <c:pt idx="2">
                  <c:v>Rara vez</c:v>
                </c:pt>
                <c:pt idx="3">
                  <c:v>Nunca</c:v>
                </c:pt>
              </c:strCache>
            </c:strRef>
          </c:cat>
          <c:val>
            <c:numRef>
              <c:f>Hoja1!$B$37:$B$40</c:f>
              <c:numCache>
                <c:formatCode>0%</c:formatCode>
                <c:ptCount val="4"/>
                <c:pt idx="0">
                  <c:v>0.56000000000000005</c:v>
                </c:pt>
                <c:pt idx="1">
                  <c:v>0.32000000000000017</c:v>
                </c:pt>
                <c:pt idx="2">
                  <c:v>6.0000000000000032E-2</c:v>
                </c:pt>
                <c:pt idx="3">
                  <c:v>6.0000000000000032E-2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3750153105861771"/>
          <c:y val="0.33333442694663218"/>
          <c:w val="0.24791710411198642"/>
          <c:h val="0.33333442694663218"/>
        </c:manualLayout>
      </c:layout>
      <c:txPr>
        <a:bodyPr/>
        <a:lstStyle/>
        <a:p>
          <a:pPr>
            <a:defRPr sz="1800"/>
          </a:pPr>
          <a:endParaRPr lang="es-ES"/>
        </a:p>
      </c:txPr>
    </c:legend>
    <c:plotVisOnly val="1"/>
    <c:dispBlanksAs val="zero"/>
  </c:chart>
  <c:txPr>
    <a:bodyPr/>
    <a:lstStyle/>
    <a:p>
      <a:pPr>
        <a:defRPr sz="1800"/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3200"/>
                </a:pPr>
                <a:endParaRPr lang="es-ES"/>
              </a:p>
            </c:txPr>
            <c:showPercent val="1"/>
          </c:dLbls>
          <c:cat>
            <c:strRef>
              <c:f>Hoja1!$A$175:$A$179</c:f>
              <c:strCache>
                <c:ptCount val="5"/>
                <c:pt idx="0">
                  <c:v>Aburrido</c:v>
                </c:pt>
                <c:pt idx="1">
                  <c:v>De Dificil Manejo</c:v>
                </c:pt>
                <c:pt idx="2">
                  <c:v>Innecesario</c:v>
                </c:pt>
                <c:pt idx="3">
                  <c:v>No le interesan</c:v>
                </c:pt>
                <c:pt idx="4">
                  <c:v>No lo ha hecho</c:v>
                </c:pt>
              </c:strCache>
            </c:strRef>
          </c:cat>
          <c:val>
            <c:numRef>
              <c:f>Hoja1!$B$175:$B$179</c:f>
              <c:numCache>
                <c:formatCode>0%</c:formatCode>
                <c:ptCount val="5"/>
                <c:pt idx="0">
                  <c:v>0.30000000000000016</c:v>
                </c:pt>
                <c:pt idx="1">
                  <c:v>0.29000000000000015</c:v>
                </c:pt>
                <c:pt idx="2">
                  <c:v>6.0000000000000026E-2</c:v>
                </c:pt>
                <c:pt idx="3">
                  <c:v>6.0000000000000026E-2</c:v>
                </c:pt>
                <c:pt idx="4">
                  <c:v>0.29000000000000015</c:v>
                </c:pt>
              </c:numCache>
            </c:numRef>
          </c:val>
        </c:ser>
        <c:ser>
          <c:idx val="1"/>
          <c:order val="1"/>
          <c:explosion val="25"/>
          <c:dLbls>
            <c:showPercent val="1"/>
          </c:dLbls>
          <c:cat>
            <c:strRef>
              <c:f>Hoja1!$A$175:$A$179</c:f>
              <c:strCache>
                <c:ptCount val="5"/>
                <c:pt idx="0">
                  <c:v>Aburrido</c:v>
                </c:pt>
                <c:pt idx="1">
                  <c:v>De Dificil Manejo</c:v>
                </c:pt>
                <c:pt idx="2">
                  <c:v>Innecesario</c:v>
                </c:pt>
                <c:pt idx="3">
                  <c:v>No le interesan</c:v>
                </c:pt>
                <c:pt idx="4">
                  <c:v>No lo ha hecho</c:v>
                </c:pt>
              </c:strCache>
            </c:strRef>
          </c:cat>
          <c:val>
            <c:numRef>
              <c:f>Hoja1!$C$175:$C$179</c:f>
              <c:numCache>
                <c:formatCode>0</c:formatCode>
                <c:ptCount val="5"/>
                <c:pt idx="0">
                  <c:v>45</c:v>
                </c:pt>
                <c:pt idx="1">
                  <c:v>43.5</c:v>
                </c:pt>
                <c:pt idx="2">
                  <c:v>9</c:v>
                </c:pt>
                <c:pt idx="3">
                  <c:v>9</c:v>
                </c:pt>
                <c:pt idx="4">
                  <c:v>43.5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es-E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8E6C6-40C0-4103-8782-AB8978D4D8D4}" type="datetimeFigureOut">
              <a:rPr lang="es-ES" smtClean="0"/>
              <a:pPr/>
              <a:t>09/11/2009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06032-A414-4F2A-B01E-FE9A051878D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6032-A414-4F2A-B01E-FE9A051878D9}" type="slidenum">
              <a:rPr lang="es-ES" smtClean="0"/>
              <a:pPr/>
              <a:t>1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1B65-2CC0-4379-96FD-9F727C7681A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F032-0A54-42E0-B620-C45A04601D1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3607-F7FB-490E-A08C-AEED8F675B0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BBFB5D-3731-43DB-9B78-C0C6AA5D659E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5B56-8A7A-47BB-8D48-58814012419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5916-FCD0-4841-A498-E776FA3C2AE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37A8-2B8C-4C55-8619-0181C7018C0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8520-8908-4C21-840D-097DBC7B66D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A6E6E-41A7-4BCB-B537-726C5D76002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1F68-32B1-49EB-9661-B7CE1B5D7AD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AEFE-33BE-4DBF-9F62-44D9A84DC66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76E9-87C3-485B-96E3-BC53E121EF3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2F257-54D6-44FE-BC53-DD8DCAF8896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>
    <p:pull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MACINTOSH%20HD:Users:disenografico:Desktop:diapositivas%20sustentacion%20tesis:portada%20diapositivas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MACINTOSH%20HD:Users:disenografico:Desktop:NEW%20WEB%20PONTE%20A%20LA%20MODA:ESTRUCTURA%20DEL%20SITIO" TargetMode="Externa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6" name="Picture 8" descr="MACINTOSH HD:Users:disenografico:Desktop:diapositivas sustentacion tesis:portada diapositivas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-7938" y="-3175"/>
            <a:ext cx="9151938" cy="6861175"/>
          </a:xfrm>
          <a:prstGeom prst="rect">
            <a:avLst/>
          </a:prstGeom>
          <a:noFill/>
        </p:spPr>
      </p:pic>
      <p:sp>
        <p:nvSpPr>
          <p:cNvPr id="2057" name="5 CuadroTexto"/>
          <p:cNvSpPr txBox="1">
            <a:spLocks noChangeArrowheads="1"/>
          </p:cNvSpPr>
          <p:nvPr/>
        </p:nvSpPr>
        <p:spPr bwMode="auto">
          <a:xfrm>
            <a:off x="2555875" y="5589588"/>
            <a:ext cx="421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s-ES" sz="2400" b="1" dirty="0">
                <a:solidFill>
                  <a:srgbClr val="800000"/>
                </a:solidFill>
              </a:rPr>
              <a:t>www.pontealamoda.com.ec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hojas diapositiv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-49213"/>
            <a:ext cx="9278938" cy="6956426"/>
          </a:xfrm>
          <a:prstGeom prst="rect">
            <a:avLst/>
          </a:prstGeom>
          <a:noFill/>
        </p:spPr>
      </p:pic>
      <p:pic>
        <p:nvPicPr>
          <p:cNvPr id="24581" name="Picture 1" descr="logo esp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661025"/>
            <a:ext cx="1143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Pag Principal pontaalamo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3659" y="925529"/>
            <a:ext cx="6480175" cy="4860925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5475316" y="782653"/>
            <a:ext cx="2143140" cy="1428760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          </a:t>
            </a:r>
            <a:endParaRPr lang="es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832242" y="782653"/>
            <a:ext cx="1500198" cy="1428760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s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3 CuadroTexto"/>
          <p:cNvSpPr txBox="1">
            <a:spLocks noChangeArrowheads="1"/>
          </p:cNvSpPr>
          <p:nvPr/>
        </p:nvSpPr>
        <p:spPr bwMode="auto">
          <a:xfrm>
            <a:off x="3143240" y="5786454"/>
            <a:ext cx="20717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Registro</a:t>
            </a:r>
            <a:endParaRPr lang="es-EC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3 CuadroTexto"/>
          <p:cNvSpPr txBox="1">
            <a:spLocks noChangeArrowheads="1"/>
          </p:cNvSpPr>
          <p:nvPr/>
        </p:nvSpPr>
        <p:spPr bwMode="auto">
          <a:xfrm>
            <a:off x="5286380" y="-3413"/>
            <a:ext cx="29289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Búsquedas</a:t>
            </a:r>
            <a:endParaRPr lang="es-EC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4" name="Picture 4" descr="hojas diapositiv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-49213"/>
            <a:ext cx="9278938" cy="6956426"/>
          </a:xfrm>
          <a:prstGeom prst="rect">
            <a:avLst/>
          </a:prstGeom>
          <a:noFill/>
        </p:spPr>
      </p:pic>
      <p:pic>
        <p:nvPicPr>
          <p:cNvPr id="25605" name="Picture 1" descr="logo esp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661025"/>
            <a:ext cx="1143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 descr="Pag mujer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3984" y="1000108"/>
            <a:ext cx="6348412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714348" y="1643050"/>
            <a:ext cx="7143800" cy="642942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s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3 CuadroTexto"/>
          <p:cNvSpPr txBox="1">
            <a:spLocks noChangeArrowheads="1"/>
          </p:cNvSpPr>
          <p:nvPr/>
        </p:nvSpPr>
        <p:spPr bwMode="auto">
          <a:xfrm>
            <a:off x="3071802" y="285728"/>
            <a:ext cx="47148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Menú</a:t>
            </a:r>
            <a:r>
              <a:rPr lang="es-E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</a:t>
            </a:r>
            <a:r>
              <a:rPr lang="es-E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Categorías</a:t>
            </a:r>
            <a:endParaRPr lang="es-EC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8" name="Picture 4" descr="hojas diapositiv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-49213"/>
            <a:ext cx="9278938" cy="6956426"/>
          </a:xfrm>
          <a:prstGeom prst="rect">
            <a:avLst/>
          </a:prstGeom>
          <a:noFill/>
        </p:spPr>
      </p:pic>
      <p:pic>
        <p:nvPicPr>
          <p:cNvPr id="26629" name="Picture 1" descr="logo esp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661025"/>
            <a:ext cx="1143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Pag accesori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8596" y="979489"/>
            <a:ext cx="6345238" cy="4751387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1182684" y="2000240"/>
            <a:ext cx="1357322" cy="1785950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s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182684" y="4071942"/>
            <a:ext cx="5572164" cy="1785950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s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3 CuadroTexto"/>
          <p:cNvSpPr txBox="1">
            <a:spLocks noChangeArrowheads="1"/>
          </p:cNvSpPr>
          <p:nvPr/>
        </p:nvSpPr>
        <p:spPr bwMode="auto">
          <a:xfrm>
            <a:off x="4714876" y="210901"/>
            <a:ext cx="34290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>
            <a:spAutoFit/>
          </a:bodyPr>
          <a:lstStyle/>
          <a:p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Preferencias</a:t>
            </a:r>
            <a:endParaRPr lang="es-EC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3 CuadroTexto"/>
          <p:cNvSpPr txBox="1">
            <a:spLocks noChangeArrowheads="1"/>
          </p:cNvSpPr>
          <p:nvPr/>
        </p:nvSpPr>
        <p:spPr bwMode="auto">
          <a:xfrm>
            <a:off x="3071802" y="5857892"/>
            <a:ext cx="30003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Publicidad</a:t>
            </a:r>
            <a:endParaRPr lang="es-EC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2" name="Picture 4" descr="hojas diapositiv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-49213"/>
            <a:ext cx="9278938" cy="6956426"/>
          </a:xfrm>
          <a:prstGeom prst="rect">
            <a:avLst/>
          </a:prstGeom>
          <a:noFill/>
        </p:spPr>
      </p:pic>
      <p:pic>
        <p:nvPicPr>
          <p:cNvPr id="27653" name="Picture 1" descr="logo esp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661025"/>
            <a:ext cx="1143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 descr="Pag carter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955691"/>
            <a:ext cx="6345238" cy="4759325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2428860" y="2333632"/>
            <a:ext cx="3786214" cy="2071702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s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357950" y="3405202"/>
            <a:ext cx="1357322" cy="1571636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s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3 CuadroTexto"/>
          <p:cNvSpPr txBox="1">
            <a:spLocks noChangeArrowheads="1"/>
          </p:cNvSpPr>
          <p:nvPr/>
        </p:nvSpPr>
        <p:spPr bwMode="auto">
          <a:xfrm>
            <a:off x="1500166" y="5715016"/>
            <a:ext cx="55007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Relación de Negocios</a:t>
            </a:r>
            <a:endParaRPr lang="es-EC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3 CuadroTexto"/>
          <p:cNvSpPr txBox="1">
            <a:spLocks noChangeArrowheads="1"/>
          </p:cNvSpPr>
          <p:nvPr/>
        </p:nvSpPr>
        <p:spPr bwMode="auto">
          <a:xfrm>
            <a:off x="5072066" y="142852"/>
            <a:ext cx="2714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>
            <a:spAutoFit/>
          </a:bodyPr>
          <a:lstStyle/>
          <a:p>
            <a:pPr algn="ctr"/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Diversidad</a:t>
            </a:r>
            <a:endParaRPr lang="es-EC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6" name="Picture 4" descr="hojas diapositiv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-49213"/>
            <a:ext cx="9278938" cy="6956426"/>
          </a:xfrm>
          <a:prstGeom prst="rect">
            <a:avLst/>
          </a:prstGeom>
          <a:noFill/>
        </p:spPr>
      </p:pic>
      <p:pic>
        <p:nvPicPr>
          <p:cNvPr id="28677" name="Picture 1" descr="logo esp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661025"/>
            <a:ext cx="1143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mcervones\Escritorio\Pag combinacio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4800" y="284400"/>
            <a:ext cx="7124272" cy="54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4" name="Picture 4" descr="hojas diapositiv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-49213"/>
            <a:ext cx="9278938" cy="6956426"/>
          </a:xfrm>
          <a:prstGeom prst="rect">
            <a:avLst/>
          </a:prstGeom>
          <a:noFill/>
        </p:spPr>
      </p:pic>
      <p:pic>
        <p:nvPicPr>
          <p:cNvPr id="30725" name="Picture 1" descr="logo esp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661025"/>
            <a:ext cx="1143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mcervones\Escritorio\Pag combinacion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4800" y="284400"/>
            <a:ext cx="7124272" cy="54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8" name="Picture 4" descr="hojas diapositiv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-49213"/>
            <a:ext cx="9278938" cy="6956426"/>
          </a:xfrm>
          <a:prstGeom prst="rect">
            <a:avLst/>
          </a:prstGeom>
          <a:noFill/>
        </p:spPr>
      </p:pic>
      <p:pic>
        <p:nvPicPr>
          <p:cNvPr id="31749" name="Picture 1" descr="logo esp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661025"/>
            <a:ext cx="1143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mcervones\Escritorio\Pag combinacio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85728"/>
            <a:ext cx="7124272" cy="54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2" name="Picture 4" descr="hojas diapositiv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-49213"/>
            <a:ext cx="9278938" cy="6956426"/>
          </a:xfrm>
          <a:prstGeom prst="rect">
            <a:avLst/>
          </a:prstGeom>
          <a:noFill/>
        </p:spPr>
      </p:pic>
      <p:pic>
        <p:nvPicPr>
          <p:cNvPr id="32773" name="Picture 1" descr="logo esp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661025"/>
            <a:ext cx="1143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Documents and Settings\mcervones\Escritorio\Pag combinacion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4800" y="284400"/>
            <a:ext cx="7108934" cy="54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20" name="Picture 4" descr="hojas diapositiv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-49213"/>
            <a:ext cx="9278938" cy="6956426"/>
          </a:xfrm>
          <a:prstGeom prst="rect">
            <a:avLst/>
          </a:prstGeom>
          <a:noFill/>
        </p:spPr>
      </p:pic>
      <p:pic>
        <p:nvPicPr>
          <p:cNvPr id="34821" name="Picture 1" descr="logo esp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661025"/>
            <a:ext cx="1143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2 Rectángulo"/>
          <p:cNvSpPr>
            <a:spLocks noChangeArrowheads="1"/>
          </p:cNvSpPr>
          <p:nvPr/>
        </p:nvSpPr>
        <p:spPr bwMode="auto">
          <a:xfrm>
            <a:off x="0" y="56809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/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Equipo de Trabajo</a:t>
            </a:r>
          </a:p>
          <a:p>
            <a:pPr algn="ctr" defTabSz="912813"/>
            <a:endParaRPr lang="es-E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C:\Documents and Settings\mcervones\Escritorio\equipo de trabaj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2747" y="571480"/>
            <a:ext cx="6303963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3012" name="Picture 4" descr="hojas diapositiv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-49213"/>
            <a:ext cx="9278938" cy="6956426"/>
          </a:xfrm>
          <a:prstGeom prst="rect">
            <a:avLst/>
          </a:prstGeom>
          <a:noFill/>
        </p:spPr>
      </p:pic>
      <p:pic>
        <p:nvPicPr>
          <p:cNvPr id="43013" name="Picture 1" descr="logo esp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661025"/>
            <a:ext cx="1143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6 CuadroTexto"/>
          <p:cNvSpPr txBox="1">
            <a:spLocks noChangeArrowheads="1"/>
          </p:cNvSpPr>
          <p:nvPr/>
        </p:nvSpPr>
        <p:spPr bwMode="auto">
          <a:xfrm>
            <a:off x="571472" y="2214554"/>
            <a:ext cx="8072494" cy="18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2813">
              <a:buClr>
                <a:schemeClr val="accent6">
                  <a:lumMod val="50000"/>
                </a:schemeClr>
              </a:buClr>
              <a:buSzPct val="270000"/>
            </a:pPr>
            <a:r>
              <a:rPr lang="es-ES_tradnl" sz="2400" dirty="0"/>
              <a:t>A  continuación se  detallan  los  estados financieros  proyectados  para  el </a:t>
            </a:r>
            <a:r>
              <a:rPr lang="es-ES_tradnl" sz="2400" dirty="0" smtClean="0"/>
              <a:t>periodo </a:t>
            </a:r>
            <a:r>
              <a:rPr lang="es-ES_tradnl" sz="2400" dirty="0"/>
              <a:t>de un año, el mismo que refleja los movimientos y las proyecciones </a:t>
            </a:r>
            <a:r>
              <a:rPr lang="es-ES_tradnl" sz="2400" dirty="0" smtClean="0"/>
              <a:t>económicas </a:t>
            </a:r>
            <a:r>
              <a:rPr lang="es-ES_tradnl" sz="2400" dirty="0"/>
              <a:t>del proyecto.</a:t>
            </a:r>
            <a:endParaRPr lang="es-ES" sz="2400" dirty="0"/>
          </a:p>
          <a:p>
            <a:pPr defTabSz="912813"/>
            <a:endParaRPr lang="es-ES" sz="1700" dirty="0">
              <a:cs typeface="Arial" charset="0"/>
            </a:endParaRPr>
          </a:p>
        </p:txBody>
      </p:sp>
      <p:sp>
        <p:nvSpPr>
          <p:cNvPr id="8" name="12 Rectángulo"/>
          <p:cNvSpPr>
            <a:spLocks noChangeArrowheads="1"/>
          </p:cNvSpPr>
          <p:nvPr/>
        </p:nvSpPr>
        <p:spPr bwMode="auto">
          <a:xfrm>
            <a:off x="0" y="56809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/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Financiamiento</a:t>
            </a:r>
            <a:endParaRPr lang="es-E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 descr="hojas diapositiv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-49213"/>
            <a:ext cx="9278938" cy="695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5 CuadroTexto"/>
          <p:cNvSpPr txBox="1">
            <a:spLocks noChangeArrowheads="1"/>
          </p:cNvSpPr>
          <p:nvPr/>
        </p:nvSpPr>
        <p:spPr bwMode="auto">
          <a:xfrm>
            <a:off x="428596" y="1395415"/>
            <a:ext cx="8358246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/>
            <a:r>
              <a:rPr lang="es-EC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DESARROLLO E </a:t>
            </a:r>
            <a:r>
              <a:rPr lang="es-EC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MPLEMENTACIÓN </a:t>
            </a:r>
          </a:p>
          <a:p>
            <a:pPr algn="ctr" defTabSz="912813"/>
            <a:r>
              <a:rPr lang="es-EC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 UN PORTAL WEB INTERACTIVO</a:t>
            </a:r>
          </a:p>
          <a:p>
            <a:pPr algn="ctr" defTabSz="912813"/>
            <a:r>
              <a:rPr lang="es-EC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s-EC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“PONTE A LA MODA”</a:t>
            </a:r>
            <a:endParaRPr lang="es-E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charset="0"/>
            </a:endParaRPr>
          </a:p>
          <a:p>
            <a:pPr defTabSz="912813"/>
            <a:endParaRPr lang="es-ES" sz="2800" b="1" dirty="0">
              <a:latin typeface="Calibri" pitchFamily="34" charset="0"/>
            </a:endParaRPr>
          </a:p>
        </p:txBody>
      </p:sp>
      <p:sp>
        <p:nvSpPr>
          <p:cNvPr id="3080" name="5 CuadroTexto"/>
          <p:cNvSpPr txBox="1">
            <a:spLocks noChangeArrowheads="1"/>
          </p:cNvSpPr>
          <p:nvPr/>
        </p:nvSpPr>
        <p:spPr bwMode="auto">
          <a:xfrm>
            <a:off x="714348" y="4243336"/>
            <a:ext cx="36038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s-ES" sz="2400" b="1" dirty="0" smtClean="0">
                <a:effectLst/>
              </a:rPr>
              <a:t>ENRIQUE</a:t>
            </a:r>
            <a:r>
              <a:rPr lang="es-ES" sz="2400" b="1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400" b="1" dirty="0" smtClean="0">
                <a:effectLst/>
              </a:rPr>
              <a:t>RODRÍGUEZ</a:t>
            </a:r>
            <a:r>
              <a:rPr lang="es-ES" sz="2400" b="1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s-ES" sz="2400" b="1" dirty="0" smtClean="0">
              <a:ln w="12700">
                <a:solidFill>
                  <a:schemeClr val="accent6">
                    <a:lumMod val="50000"/>
                  </a:schemeClr>
                </a:solidFill>
              </a:ln>
              <a:effectLst/>
            </a:endParaRPr>
          </a:p>
        </p:txBody>
      </p:sp>
      <p:sp>
        <p:nvSpPr>
          <p:cNvPr id="3081" name="5 CuadroTexto"/>
          <p:cNvSpPr txBox="1">
            <a:spLocks noChangeArrowheads="1"/>
          </p:cNvSpPr>
          <p:nvPr/>
        </p:nvSpPr>
        <p:spPr bwMode="auto">
          <a:xfrm>
            <a:off x="5214942" y="4243336"/>
            <a:ext cx="33041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s-ES" sz="2400" b="1" dirty="0" smtClean="0">
                <a:effectLst/>
              </a:rPr>
              <a:t>MANUEL CERVONES</a:t>
            </a:r>
            <a:endParaRPr lang="es-ES" sz="2400" b="1" dirty="0">
              <a:effectLst/>
            </a:endParaRPr>
          </a:p>
        </p:txBody>
      </p:sp>
      <p:pic>
        <p:nvPicPr>
          <p:cNvPr id="8" name="Picture 1" descr="logo esp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661025"/>
            <a:ext cx="1143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2" name="Rectangle 10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4036" name="Picture 4" descr="hojas diapositiv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-49213"/>
            <a:ext cx="9278938" cy="6956426"/>
          </a:xfrm>
          <a:prstGeom prst="rect">
            <a:avLst/>
          </a:prstGeom>
          <a:noFill/>
        </p:spPr>
      </p:pic>
      <p:pic>
        <p:nvPicPr>
          <p:cNvPr id="44037" name="Picture 1" descr="logo esp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661025"/>
            <a:ext cx="1143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9" name="12 Rectángulo"/>
          <p:cNvSpPr>
            <a:spLocks noChangeArrowheads="1"/>
          </p:cNvSpPr>
          <p:nvPr/>
        </p:nvSpPr>
        <p:spPr bwMode="auto">
          <a:xfrm>
            <a:off x="0" y="56809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/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Flujo de Caja</a:t>
            </a:r>
            <a:endParaRPr lang="es-E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500037" y="1500174"/>
          <a:ext cx="8072491" cy="4154709"/>
        </p:xfrm>
        <a:graphic>
          <a:graphicData uri="http://schemas.openxmlformats.org/drawingml/2006/table">
            <a:tbl>
              <a:tblPr/>
              <a:tblGrid>
                <a:gridCol w="3188295"/>
                <a:gridCol w="1221049"/>
                <a:gridCol w="1221049"/>
                <a:gridCol w="1221049"/>
                <a:gridCol w="1221049"/>
              </a:tblGrid>
              <a:tr h="20167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INGRESOS/EGRESOS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MES 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MES 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MES 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MES 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31691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CAJA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15,708.00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13,090.00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10,472.00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7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INGRESOS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91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INGRESOS POR SERVICIOS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91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TOTAL DISPONIBLE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15,708.00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13,090.00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10,472.00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19206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EGRESOS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91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HONORARIOS PROFESIONALES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2,400.00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2,400.00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2,400.00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91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SERVICIOS GENERALES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118.00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118.00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118.00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91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SERVICIOS BÁSICOS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100.00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100.00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100.00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91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PUBLICIDAD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91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MANTENIENTO DEL PORTAL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91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TOTAL GASTOS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2,618.00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2,618.00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2,618.00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31691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INVERSION INICIAL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15,708.00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91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SALDO DE CAJA DEL MES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15,708.00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13,090.00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10,472.00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7,854.00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2" name="Rectangle 10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4036" name="Picture 4" descr="hojas diapositiv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-49213"/>
            <a:ext cx="9278938" cy="6956426"/>
          </a:xfrm>
          <a:prstGeom prst="rect">
            <a:avLst/>
          </a:prstGeom>
          <a:noFill/>
        </p:spPr>
      </p:pic>
      <p:pic>
        <p:nvPicPr>
          <p:cNvPr id="44037" name="Picture 1" descr="logo esp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661025"/>
            <a:ext cx="1143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2" name="12 Rectángulo"/>
          <p:cNvSpPr>
            <a:spLocks noChangeArrowheads="1"/>
          </p:cNvSpPr>
          <p:nvPr/>
        </p:nvSpPr>
        <p:spPr bwMode="auto">
          <a:xfrm>
            <a:off x="0" y="56809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/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Flujo de Caja</a:t>
            </a:r>
            <a:endParaRPr lang="es-E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571472" y="1500175"/>
          <a:ext cx="8001056" cy="4071964"/>
        </p:xfrm>
        <a:graphic>
          <a:graphicData uri="http://schemas.openxmlformats.org/drawingml/2006/table">
            <a:tbl>
              <a:tblPr/>
              <a:tblGrid>
                <a:gridCol w="3160080"/>
                <a:gridCol w="1210244"/>
                <a:gridCol w="1210244"/>
                <a:gridCol w="1210244"/>
                <a:gridCol w="1210244"/>
              </a:tblGrid>
              <a:tr h="28804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INGRESOS/EGRESOS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MES 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MES 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MES 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MES 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28804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CAJA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7,854.00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5,236.00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2,618.00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4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INGRESOS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4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INGRESOS POR SERVICIOS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1,803.54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4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TOTAL DISPONIBLE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7,854.00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5,236.00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2,618.00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1,803.54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28804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EGRESOS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4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HONORARIOS PROFESIONALES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2,400.00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2,400.00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2,400.00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4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SERVICIOS GENERALES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118.00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118.00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118.00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118.00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4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SERVICIOS BÁSICOS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100.00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100.00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100.00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100.00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4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PUBLICIDAD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200.00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4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MANTENIENTO DEL PORTAL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450.00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4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TOTAL GASTOS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2,618.00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2,618.00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2,618.00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868.00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28804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INVERSION INICIAL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3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SALDO DE CAJA DEL MES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5,236.00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2,618.00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935.54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2" name="Rectangle 10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4036" name="Picture 4" descr="hojas diapositiv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-49213"/>
            <a:ext cx="9278938" cy="6956426"/>
          </a:xfrm>
          <a:prstGeom prst="rect">
            <a:avLst/>
          </a:prstGeom>
          <a:noFill/>
        </p:spPr>
      </p:pic>
      <p:pic>
        <p:nvPicPr>
          <p:cNvPr id="44037" name="Picture 1" descr="logo esp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661025"/>
            <a:ext cx="1143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0" y="56809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/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Flujo de Caja</a:t>
            </a:r>
            <a:endParaRPr lang="es-E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357157" y="1428739"/>
          <a:ext cx="8358248" cy="4214838"/>
        </p:xfrm>
        <a:graphic>
          <a:graphicData uri="http://schemas.openxmlformats.org/drawingml/2006/table">
            <a:tbl>
              <a:tblPr/>
              <a:tblGrid>
                <a:gridCol w="2867428"/>
                <a:gridCol w="1098164"/>
                <a:gridCol w="1098164"/>
                <a:gridCol w="1098164"/>
                <a:gridCol w="1098164"/>
                <a:gridCol w="1098164"/>
              </a:tblGrid>
              <a:tr h="281884"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A5A5A5"/>
                          </a:solidFill>
                          <a:latin typeface="Arial"/>
                        </a:rPr>
                        <a:t>              1.20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A5A5A5"/>
                          </a:solidFill>
                          <a:latin typeface="Arial"/>
                        </a:rPr>
                        <a:t>              1.25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A5A5A5"/>
                          </a:solidFill>
                          <a:latin typeface="Arial"/>
                        </a:rPr>
                        <a:t>              1.30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A5A5A5"/>
                          </a:solidFill>
                          <a:latin typeface="Arial"/>
                        </a:rPr>
                        <a:t>              1.35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A5A5A5"/>
                          </a:solidFill>
                          <a:latin typeface="Arial"/>
                        </a:rPr>
                        <a:t>              1.40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8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INGRESOS/EGRESOS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MES 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MES 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MES 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MES 11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MES 12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28188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CAJA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935.54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2,101.78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3,614.08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5,645.48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8,464.16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8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INGRESOS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8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INGRESOS POR SERVICIOS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2,164.24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2,705.30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3,516.89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4,747.81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6,646.93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8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TOTAL DISPONIBLE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3,099.78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4,807.08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7,130.98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10,393.28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15,111.09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26846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EGRESOS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8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HONORARIOS PROFESIONALES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8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SERVICIOS GENERALES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118.00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118.00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118.00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118.00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118.00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8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SERVICIOS BÁSICOS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100.00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100.00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100.00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100.00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100.00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8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PUBLICIDAD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240.00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300.00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390.00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526.50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737.10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8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MANTENIENTO DEL PORTAL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540.00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675.00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877.50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1,184.63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1,658.48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8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TOTAL GASTOS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998.00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1,193.00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1,485.50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1,929.13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2,613.58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28188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INVERSION INICIAL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8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SALDO DE CAJA DEL MES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2,101.78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3,614.08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5,645.48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8,464.16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12,497.51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8132" name="Picture 4" descr="hojas diapositiv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-49213"/>
            <a:ext cx="9278938" cy="6956426"/>
          </a:xfrm>
          <a:prstGeom prst="rect">
            <a:avLst/>
          </a:prstGeom>
          <a:noFill/>
        </p:spPr>
      </p:pic>
      <p:pic>
        <p:nvPicPr>
          <p:cNvPr id="48133" name="Picture 1" descr="logo esp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661025"/>
            <a:ext cx="1143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6 CuadroTexto"/>
          <p:cNvSpPr txBox="1">
            <a:spLocks noChangeArrowheads="1"/>
          </p:cNvSpPr>
          <p:nvPr/>
        </p:nvSpPr>
        <p:spPr bwMode="auto">
          <a:xfrm>
            <a:off x="827088" y="1572174"/>
            <a:ext cx="749776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defTabSz="912813">
              <a:buClr>
                <a:schemeClr val="accent6">
                  <a:lumMod val="50000"/>
                </a:schemeClr>
              </a:buClr>
              <a:buSzPct val="270000"/>
              <a:buFont typeface="Wingdings" pitchFamily="2" charset="2"/>
              <a:buChar char="ü"/>
            </a:pPr>
            <a:r>
              <a:rPr lang="es-EC" sz="2400" dirty="0" smtClean="0"/>
              <a:t>Producir una </a:t>
            </a:r>
            <a:r>
              <a:rPr lang="es-EC" sz="2400" dirty="0"/>
              <a:t>consolidación al mediano y largo plazo para lograr una mayor segmentación del mercado.</a:t>
            </a:r>
          </a:p>
          <a:p>
            <a:pPr marL="342900" indent="-342900" algn="just" defTabSz="912813">
              <a:buClr>
                <a:schemeClr val="accent6">
                  <a:lumMod val="50000"/>
                </a:schemeClr>
              </a:buClr>
              <a:buSzPct val="270000"/>
              <a:buFont typeface="Wingdings" pitchFamily="2" charset="2"/>
              <a:buChar char="ü"/>
            </a:pPr>
            <a:endParaRPr lang="es-EC" sz="2400" dirty="0"/>
          </a:p>
          <a:p>
            <a:pPr marL="342900" indent="-342900" algn="just" defTabSz="912813">
              <a:buClr>
                <a:schemeClr val="accent6">
                  <a:lumMod val="50000"/>
                </a:schemeClr>
              </a:buClr>
              <a:buSzPct val="270000"/>
              <a:buFont typeface="Wingdings" pitchFamily="2" charset="2"/>
              <a:buChar char="ü"/>
            </a:pPr>
            <a:r>
              <a:rPr lang="es-EC" sz="2400" dirty="0" smtClean="0"/>
              <a:t>Brindar </a:t>
            </a:r>
            <a:r>
              <a:rPr lang="es-EC" sz="2400" dirty="0"/>
              <a:t>continuamente </a:t>
            </a:r>
            <a:r>
              <a:rPr lang="es-EC" sz="2400" dirty="0" smtClean="0"/>
              <a:t>información útil que satisfaga las más exigentes necesidades y mantener un  </a:t>
            </a:r>
            <a:r>
              <a:rPr lang="es-EC" sz="2400" dirty="0"/>
              <a:t>seguimiento a </a:t>
            </a:r>
            <a:r>
              <a:rPr lang="es-EC" sz="2400" dirty="0" smtClean="0"/>
              <a:t>nuestros usuarios.</a:t>
            </a:r>
            <a:endParaRPr lang="es-EC" sz="2400" dirty="0"/>
          </a:p>
          <a:p>
            <a:pPr marL="342900" indent="-342900" algn="just" defTabSz="912813">
              <a:buClr>
                <a:schemeClr val="accent6">
                  <a:lumMod val="50000"/>
                </a:schemeClr>
              </a:buClr>
              <a:buSzPct val="270000"/>
              <a:buFont typeface="Wingdings" pitchFamily="2" charset="2"/>
              <a:buChar char="ü"/>
            </a:pPr>
            <a:endParaRPr lang="es-EC" sz="2400" dirty="0"/>
          </a:p>
          <a:p>
            <a:pPr marL="342900" indent="-342900" algn="just" defTabSz="912813">
              <a:buClr>
                <a:schemeClr val="accent6">
                  <a:lumMod val="50000"/>
                </a:schemeClr>
              </a:buClr>
              <a:buSzPct val="270000"/>
              <a:buFont typeface="Wingdings" pitchFamily="2" charset="2"/>
              <a:buChar char="ü"/>
            </a:pPr>
            <a:r>
              <a:rPr lang="es-EC" sz="2400" dirty="0" smtClean="0"/>
              <a:t>Permitirles a </a:t>
            </a:r>
            <a:r>
              <a:rPr lang="es-EC" sz="2400" dirty="0"/>
              <a:t>las empresas </a:t>
            </a:r>
            <a:r>
              <a:rPr lang="es-EC" sz="2400" dirty="0" smtClean="0"/>
              <a:t>poder publicitarse </a:t>
            </a:r>
            <a:r>
              <a:rPr lang="es-EC" sz="2400" dirty="0"/>
              <a:t>a través de nuestro </a:t>
            </a:r>
            <a:r>
              <a:rPr lang="es-EC" sz="2400" dirty="0" smtClean="0"/>
              <a:t>portal.</a:t>
            </a:r>
            <a:endParaRPr lang="es-ES" sz="2400" dirty="0"/>
          </a:p>
        </p:txBody>
      </p:sp>
      <p:sp>
        <p:nvSpPr>
          <p:cNvPr id="8" name="12 Rectángulo"/>
          <p:cNvSpPr>
            <a:spLocks noChangeArrowheads="1"/>
          </p:cNvSpPr>
          <p:nvPr/>
        </p:nvSpPr>
        <p:spPr bwMode="auto">
          <a:xfrm>
            <a:off x="0" y="56809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/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Conclusiones</a:t>
            </a:r>
            <a:endParaRPr lang="es-E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9156" name="Picture 4" descr="hojas diapositiv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-49213"/>
            <a:ext cx="9278938" cy="6956426"/>
          </a:xfrm>
          <a:prstGeom prst="rect">
            <a:avLst/>
          </a:prstGeom>
          <a:noFill/>
        </p:spPr>
      </p:pic>
      <p:pic>
        <p:nvPicPr>
          <p:cNvPr id="49157" name="Picture 1" descr="logo esp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661025"/>
            <a:ext cx="1143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6 CuadroTexto"/>
          <p:cNvSpPr txBox="1">
            <a:spLocks noChangeArrowheads="1"/>
          </p:cNvSpPr>
          <p:nvPr/>
        </p:nvSpPr>
        <p:spPr bwMode="auto">
          <a:xfrm>
            <a:off x="2000232" y="3000372"/>
            <a:ext cx="51435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defTabSz="912813"/>
            <a:r>
              <a:rPr lang="es-ES" sz="3200" b="1" dirty="0"/>
              <a:t>ENRIQUE RODRIGUEZ</a:t>
            </a:r>
          </a:p>
          <a:p>
            <a:pPr marL="342900" indent="-342900" algn="ctr" defTabSz="912813"/>
            <a:endParaRPr lang="es-ES" sz="3200" b="1" dirty="0"/>
          </a:p>
          <a:p>
            <a:pPr marL="342900" indent="-342900" algn="ctr" defTabSz="912813"/>
            <a:r>
              <a:rPr lang="es-ES" sz="3200" b="1" dirty="0"/>
              <a:t>MANUEL CERVONES</a:t>
            </a:r>
          </a:p>
        </p:txBody>
      </p:sp>
      <p:sp>
        <p:nvSpPr>
          <p:cNvPr id="8" name="12 Rectángulo"/>
          <p:cNvSpPr>
            <a:spLocks noChangeArrowheads="1"/>
          </p:cNvSpPr>
          <p:nvPr/>
        </p:nvSpPr>
        <p:spPr bwMode="auto">
          <a:xfrm>
            <a:off x="0" y="56809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/>
            <a:r>
              <a:rPr lang="es-ES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GRACIAS</a:t>
            </a:r>
            <a:endParaRPr lang="es-E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700" name="Picture 4" descr="hojas diapositiv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-49213"/>
            <a:ext cx="9278938" cy="6956426"/>
          </a:xfrm>
          <a:prstGeom prst="rect">
            <a:avLst/>
          </a:prstGeom>
          <a:noFill/>
        </p:spPr>
      </p:pic>
      <p:pic>
        <p:nvPicPr>
          <p:cNvPr id="29701" name="Picture 1" descr="logo esp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661025"/>
            <a:ext cx="1143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Imagen 59" descr="CUATRICROM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1484313"/>
            <a:ext cx="52482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Imagen 60" descr="APLICACION WE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3573463"/>
            <a:ext cx="5238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3 CuadroTexto"/>
          <p:cNvSpPr txBox="1">
            <a:spLocks noGrp="1" noChangeArrowheads="1"/>
          </p:cNvSpPr>
          <p:nvPr>
            <p:ph type="title"/>
          </p:nvPr>
        </p:nvSpPr>
        <p:spPr>
          <a:xfrm>
            <a:off x="2057400" y="304800"/>
            <a:ext cx="8229600" cy="1143000"/>
          </a:xfrm>
          <a:noFill/>
          <a:ln/>
        </p:spPr>
        <p:txBody>
          <a:bodyPr/>
          <a:lstStyle/>
          <a:p>
            <a:pPr marL="342900" indent="-342900" algn="l"/>
            <a:r>
              <a:rPr lang="es-ES" sz="1800" b="1" dirty="0">
                <a:solidFill>
                  <a:schemeClr val="tx1"/>
                </a:solidFill>
              </a:rPr>
              <a:t>Diseño de la estructura del sitio</a:t>
            </a:r>
            <a:br>
              <a:rPr lang="es-ES" sz="1800" b="1" dirty="0">
                <a:solidFill>
                  <a:schemeClr val="tx1"/>
                </a:solidFill>
              </a:rPr>
            </a:br>
            <a:r>
              <a:rPr lang="es-ES" sz="1800" dirty="0">
                <a:solidFill>
                  <a:schemeClr val="tx1"/>
                </a:solidFill>
              </a:rPr>
              <a:t/>
            </a:r>
            <a:br>
              <a:rPr lang="es-ES" sz="1800" dirty="0">
                <a:solidFill>
                  <a:schemeClr val="tx1"/>
                </a:solidFill>
              </a:rPr>
            </a:br>
            <a:endParaRPr lang="es-EC" sz="1800" dirty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2" name="Picture 4" descr="hojas diapositiv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-49213"/>
            <a:ext cx="9278938" cy="6956426"/>
          </a:xfrm>
          <a:prstGeom prst="rect">
            <a:avLst/>
          </a:prstGeom>
          <a:noFill/>
        </p:spPr>
      </p:pic>
      <p:pic>
        <p:nvPicPr>
          <p:cNvPr id="22533" name="Picture 1" descr="logo esp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661025"/>
            <a:ext cx="1143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MACINTOSH HD:Users:disenografico:Desktop:NEW WEB PONTE A LA MODA:ESTRUCTURA DEL SITIO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066800" y="838200"/>
            <a:ext cx="6419850" cy="477361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64" name="Picture 4" descr="hojas diapositiv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-49213"/>
            <a:ext cx="9278938" cy="6956426"/>
          </a:xfrm>
          <a:prstGeom prst="rect">
            <a:avLst/>
          </a:prstGeom>
          <a:noFill/>
        </p:spPr>
      </p:pic>
      <p:pic>
        <p:nvPicPr>
          <p:cNvPr id="40965" name="Picture 1" descr="logo esp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661025"/>
            <a:ext cx="1143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Imagen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428604"/>
            <a:ext cx="8867775" cy="499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ojas diapositiv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-49213"/>
            <a:ext cx="9278938" cy="695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" descr="logo esp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661025"/>
            <a:ext cx="1143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12 Rectángulo"/>
          <p:cNvSpPr>
            <a:spLocks noChangeArrowheads="1"/>
          </p:cNvSpPr>
          <p:nvPr/>
        </p:nvSpPr>
        <p:spPr bwMode="auto">
          <a:xfrm>
            <a:off x="0" y="56809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/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Objetivos</a:t>
            </a:r>
            <a:endParaRPr lang="es-E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52" name="3 CuadroTexto"/>
          <p:cNvSpPr txBox="1">
            <a:spLocks noChangeArrowheads="1"/>
          </p:cNvSpPr>
          <p:nvPr/>
        </p:nvSpPr>
        <p:spPr bwMode="auto">
          <a:xfrm>
            <a:off x="428596" y="1428737"/>
            <a:ext cx="8358246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chemeClr val="accent6">
                  <a:lumMod val="50000"/>
                </a:schemeClr>
              </a:buClr>
              <a:buSzPct val="270000"/>
              <a:buFont typeface="Wingdings" pitchFamily="2" charset="2"/>
              <a:buChar char="ü"/>
            </a:pPr>
            <a:r>
              <a:rPr lang="es-EC" sz="2400" dirty="0" smtClean="0"/>
              <a:t>A</a:t>
            </a:r>
            <a:r>
              <a:rPr lang="es-EC" sz="2000" dirty="0" smtClean="0"/>
              <a:t>grupar </a:t>
            </a:r>
            <a:r>
              <a:rPr lang="es-EC" sz="2000" dirty="0"/>
              <a:t>casas de </a:t>
            </a:r>
            <a:r>
              <a:rPr lang="es-EC" sz="2000" dirty="0" smtClean="0"/>
              <a:t>vestir, boutiques </a:t>
            </a:r>
            <a:r>
              <a:rPr lang="es-EC" sz="2000" dirty="0" smtClean="0"/>
              <a:t>y negocios </a:t>
            </a:r>
            <a:r>
              <a:rPr lang="es-EC" sz="2000" dirty="0" smtClean="0"/>
              <a:t>relacionados a la </a:t>
            </a:r>
            <a:r>
              <a:rPr lang="es-EC" sz="2000" dirty="0"/>
              <a:t>moda actual y nuevas </a:t>
            </a:r>
            <a:r>
              <a:rPr lang="es-EC" sz="2000" dirty="0" smtClean="0"/>
              <a:t>tendencias.</a:t>
            </a:r>
          </a:p>
          <a:p>
            <a:pPr algn="just">
              <a:buClr>
                <a:schemeClr val="accent6">
                  <a:lumMod val="50000"/>
                </a:schemeClr>
              </a:buClr>
              <a:buSzPct val="270000"/>
              <a:buFont typeface="Wingdings" pitchFamily="2" charset="2"/>
              <a:buChar char="ü"/>
            </a:pPr>
            <a:endParaRPr lang="es-EC" sz="2000" dirty="0" smtClean="0"/>
          </a:p>
          <a:p>
            <a:pPr algn="just">
              <a:buClr>
                <a:schemeClr val="accent6">
                  <a:lumMod val="50000"/>
                </a:schemeClr>
              </a:buClr>
              <a:buSzPct val="270000"/>
              <a:buFont typeface="Wingdings" pitchFamily="2" charset="2"/>
              <a:buChar char="ü"/>
            </a:pPr>
            <a:r>
              <a:rPr lang="es-EC" sz="2400" dirty="0" smtClean="0"/>
              <a:t>P</a:t>
            </a:r>
            <a:r>
              <a:rPr lang="es-EC" sz="2000" dirty="0" smtClean="0"/>
              <a:t>romover un espacio en el cual se pueda Interactuar </a:t>
            </a:r>
            <a:r>
              <a:rPr lang="es-EC" sz="2000" dirty="0"/>
              <a:t>“vistiendo o desvistiendo” a modelos </a:t>
            </a:r>
            <a:r>
              <a:rPr lang="es-EC" sz="2000" dirty="0" smtClean="0"/>
              <a:t>ecuatorianos</a:t>
            </a:r>
            <a:r>
              <a:rPr lang="es-EC" sz="2000" dirty="0" smtClean="0"/>
              <a:t>.</a:t>
            </a:r>
          </a:p>
          <a:p>
            <a:pPr algn="just">
              <a:buClr>
                <a:schemeClr val="accent6">
                  <a:lumMod val="50000"/>
                </a:schemeClr>
              </a:buClr>
              <a:buSzPct val="270000"/>
              <a:buFont typeface="Wingdings" pitchFamily="2" charset="2"/>
              <a:buChar char="ü"/>
            </a:pPr>
            <a:endParaRPr lang="es-EC" sz="2000" dirty="0" smtClean="0"/>
          </a:p>
          <a:p>
            <a:pPr algn="just">
              <a:buClr>
                <a:schemeClr val="accent6">
                  <a:lumMod val="50000"/>
                </a:schemeClr>
              </a:buClr>
              <a:buSzPct val="270000"/>
              <a:buFont typeface="Wingdings" pitchFamily="2" charset="2"/>
              <a:buChar char="ü"/>
            </a:pPr>
            <a:r>
              <a:rPr lang="es-EC" sz="2000" dirty="0" smtClean="0"/>
              <a:t>Fusionar los servicios de modelaje con la comercialización de prendas de vestir.</a:t>
            </a:r>
          </a:p>
          <a:p>
            <a:pPr algn="just">
              <a:buClr>
                <a:schemeClr val="accent6">
                  <a:lumMod val="50000"/>
                </a:schemeClr>
              </a:buClr>
              <a:buSzPct val="270000"/>
              <a:buFont typeface="Wingdings" pitchFamily="2" charset="2"/>
              <a:buChar char="ü"/>
            </a:pPr>
            <a:endParaRPr lang="es-EC" sz="2000" dirty="0"/>
          </a:p>
          <a:p>
            <a:pPr algn="just">
              <a:buClr>
                <a:schemeClr val="accent6">
                  <a:lumMod val="50000"/>
                </a:schemeClr>
              </a:buClr>
              <a:buSzPct val="270000"/>
              <a:buFont typeface="Wingdings" pitchFamily="2" charset="2"/>
              <a:buChar char="ü"/>
            </a:pPr>
            <a:r>
              <a:rPr lang="es-EC" sz="2000" dirty="0" smtClean="0"/>
              <a:t>Brindar consejos y asesoría relacionados a lo más reciente de la moda. </a:t>
            </a:r>
          </a:p>
          <a:p>
            <a:pPr algn="just">
              <a:buClr>
                <a:schemeClr val="accent6">
                  <a:lumMod val="50000"/>
                </a:schemeClr>
              </a:buClr>
              <a:buSzPct val="270000"/>
              <a:buFont typeface="Wingdings" pitchFamily="2" charset="2"/>
              <a:buChar char="ü"/>
            </a:pPr>
            <a:endParaRPr lang="es-EC" sz="2000" dirty="0" smtClean="0"/>
          </a:p>
          <a:p>
            <a:pPr algn="just">
              <a:buClr>
                <a:schemeClr val="accent6">
                  <a:lumMod val="50000"/>
                </a:schemeClr>
              </a:buClr>
              <a:buSzPct val="270000"/>
              <a:buFont typeface="Wingdings" pitchFamily="2" charset="2"/>
              <a:buChar char="ü"/>
            </a:pPr>
            <a:r>
              <a:rPr lang="es-EC" sz="2000" dirty="0" smtClean="0"/>
              <a:t>Permitirles a nuestros usuarios  redistribuir contenido del portal.</a:t>
            </a:r>
            <a:endParaRPr lang="es-EC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8" name="Picture 4" descr="hojas diapositiv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-49213"/>
            <a:ext cx="9278938" cy="695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" descr="logo esp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661025"/>
            <a:ext cx="1143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3 CuadroTexto"/>
          <p:cNvSpPr txBox="1">
            <a:spLocks noChangeArrowheads="1"/>
          </p:cNvSpPr>
          <p:nvPr/>
        </p:nvSpPr>
        <p:spPr bwMode="auto">
          <a:xfrm>
            <a:off x="428596" y="1911858"/>
            <a:ext cx="8143932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chemeClr val="accent6">
                  <a:lumMod val="50000"/>
                </a:schemeClr>
              </a:buClr>
              <a:buSzPct val="270000"/>
              <a:buFont typeface="Wingdings" pitchFamily="2" charset="2"/>
              <a:buChar char="ü"/>
            </a:pPr>
            <a:r>
              <a:rPr lang="es-EC" sz="2400" dirty="0" smtClean="0"/>
              <a:t>La mayor parte de las personas no poseen el tiempo para buscar de boutique en boutique algo que les agrade y sea exclusivo. </a:t>
            </a:r>
          </a:p>
          <a:p>
            <a:pPr algn="just">
              <a:buSzPct val="270000"/>
              <a:buFont typeface="Wingdings" pitchFamily="2" charset="2"/>
              <a:buChar char="ü"/>
            </a:pPr>
            <a:endParaRPr lang="es-EC" dirty="0" smtClean="0"/>
          </a:p>
          <a:p>
            <a:pPr algn="just">
              <a:buClr>
                <a:schemeClr val="accent6">
                  <a:lumMod val="50000"/>
                </a:schemeClr>
              </a:buClr>
              <a:buSzPct val="270000"/>
              <a:buFont typeface="Wingdings" pitchFamily="2" charset="2"/>
              <a:buChar char="ü"/>
            </a:pPr>
            <a:r>
              <a:rPr lang="es-EC" sz="2400" dirty="0" smtClean="0"/>
              <a:t>No hay un portal que agrupe a varios negocios relacionadas </a:t>
            </a:r>
            <a:r>
              <a:rPr lang="es-EC" sz="2400" dirty="0"/>
              <a:t>al vestir en el </a:t>
            </a:r>
            <a:r>
              <a:rPr lang="es-EC" sz="2400" dirty="0" smtClean="0"/>
              <a:t>Ecuador</a:t>
            </a:r>
            <a:r>
              <a:rPr lang="es-EC" sz="2400" dirty="0"/>
              <a:t>. </a:t>
            </a:r>
            <a:endParaRPr lang="es-EC" sz="2400" dirty="0" smtClean="0"/>
          </a:p>
          <a:p>
            <a:pPr algn="just">
              <a:buSzPct val="270000"/>
              <a:buFont typeface="Wingdings" pitchFamily="2" charset="2"/>
              <a:buChar char="ü"/>
            </a:pPr>
            <a:endParaRPr lang="es-EC" dirty="0" smtClean="0"/>
          </a:p>
          <a:p>
            <a:pPr algn="just">
              <a:buClr>
                <a:schemeClr val="accent6">
                  <a:lumMod val="50000"/>
                </a:schemeClr>
              </a:buClr>
              <a:buSzPct val="270000"/>
              <a:buFont typeface="Wingdings" pitchFamily="2" charset="2"/>
              <a:buChar char="ü"/>
            </a:pPr>
            <a:r>
              <a:rPr lang="es-EC" sz="2400" dirty="0" smtClean="0"/>
              <a:t>Difícil acceso a la asesoría sobre </a:t>
            </a:r>
            <a:r>
              <a:rPr lang="es-EC" sz="2400" dirty="0"/>
              <a:t>lo último de la moda.</a:t>
            </a:r>
            <a:r>
              <a:rPr lang="es-ES" sz="2400" dirty="0"/>
              <a:t> </a:t>
            </a:r>
            <a:endParaRPr lang="es-EC" sz="2400" dirty="0"/>
          </a:p>
        </p:txBody>
      </p:sp>
      <p:sp>
        <p:nvSpPr>
          <p:cNvPr id="8" name="12 Rectángulo"/>
          <p:cNvSpPr>
            <a:spLocks noChangeArrowheads="1"/>
          </p:cNvSpPr>
          <p:nvPr/>
        </p:nvSpPr>
        <p:spPr bwMode="auto">
          <a:xfrm>
            <a:off x="0" y="56809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/>
            <a:r>
              <a:rPr lang="es-EC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Planteamiento del problema</a:t>
            </a:r>
            <a:endParaRPr lang="es-E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4" name="Picture 4" descr="hojas diapositiv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-49213"/>
            <a:ext cx="9278938" cy="6956426"/>
          </a:xfrm>
          <a:prstGeom prst="rect">
            <a:avLst/>
          </a:prstGeom>
          <a:noFill/>
        </p:spPr>
      </p:pic>
      <p:pic>
        <p:nvPicPr>
          <p:cNvPr id="15365" name="Picture 1" descr="logo esp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661025"/>
            <a:ext cx="1143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3 CuadroTexto"/>
          <p:cNvSpPr txBox="1">
            <a:spLocks noChangeArrowheads="1"/>
          </p:cNvSpPr>
          <p:nvPr/>
        </p:nvSpPr>
        <p:spPr bwMode="auto">
          <a:xfrm>
            <a:off x="428596" y="1643050"/>
            <a:ext cx="821537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chemeClr val="accent6">
                  <a:lumMod val="50000"/>
                </a:schemeClr>
              </a:buClr>
              <a:buSzPct val="270000"/>
              <a:buFont typeface="Wingdings" pitchFamily="2" charset="2"/>
              <a:buChar char="ü"/>
            </a:pPr>
            <a:r>
              <a:rPr lang="es-EC" sz="2400" dirty="0" smtClean="0"/>
              <a:t>Recolección de información</a:t>
            </a:r>
            <a:r>
              <a:rPr lang="es-EC" sz="2400" dirty="0"/>
              <a:t>, </a:t>
            </a:r>
            <a:r>
              <a:rPr lang="es-EC" sz="2400" dirty="0" smtClean="0"/>
              <a:t>acerca de </a:t>
            </a:r>
            <a:r>
              <a:rPr lang="es-EC" sz="2400" dirty="0"/>
              <a:t>los gustos y preferencias de las </a:t>
            </a:r>
            <a:r>
              <a:rPr lang="es-EC" sz="2400" dirty="0" smtClean="0"/>
              <a:t>personas</a:t>
            </a:r>
            <a:r>
              <a:rPr lang="es-EC" sz="2400" dirty="0"/>
              <a:t> </a:t>
            </a:r>
            <a:r>
              <a:rPr lang="es-EC" sz="2400" dirty="0" smtClean="0"/>
              <a:t>sobre </a:t>
            </a:r>
            <a:r>
              <a:rPr lang="es-EC" sz="2400" dirty="0"/>
              <a:t>del </a:t>
            </a:r>
            <a:r>
              <a:rPr lang="es-EC" sz="2400" dirty="0" smtClean="0"/>
              <a:t>buen</a:t>
            </a:r>
            <a:r>
              <a:rPr lang="es-EC" sz="2400" dirty="0"/>
              <a:t> </a:t>
            </a:r>
            <a:r>
              <a:rPr lang="es-EC" sz="2400" dirty="0" smtClean="0"/>
              <a:t>vestir.</a:t>
            </a:r>
          </a:p>
          <a:p>
            <a:pPr algn="just">
              <a:buFont typeface="Wingdings" pitchFamily="2" charset="2"/>
              <a:buChar char="ü"/>
            </a:pPr>
            <a:endParaRPr lang="es-EC" dirty="0" smtClean="0"/>
          </a:p>
          <a:p>
            <a:pPr algn="just">
              <a:buClr>
                <a:schemeClr val="accent6">
                  <a:lumMod val="50000"/>
                </a:schemeClr>
              </a:buClr>
              <a:buSzPct val="270000"/>
              <a:buFont typeface="Wingdings" pitchFamily="2" charset="2"/>
              <a:buChar char="ü"/>
            </a:pPr>
            <a:r>
              <a:rPr lang="es-EC" sz="2400" dirty="0" smtClean="0"/>
              <a:t>Posicionarnos </a:t>
            </a:r>
            <a:r>
              <a:rPr lang="es-EC" sz="2400" dirty="0"/>
              <a:t>en la </a:t>
            </a:r>
            <a:r>
              <a:rPr lang="es-EC" sz="2400" dirty="0" smtClean="0"/>
              <a:t>mente</a:t>
            </a:r>
            <a:r>
              <a:rPr lang="es-EC" sz="2400" dirty="0"/>
              <a:t> de nuestros usuarios </a:t>
            </a:r>
            <a:r>
              <a:rPr lang="es-EC" sz="2400" dirty="0" smtClean="0"/>
              <a:t>como:</a:t>
            </a:r>
          </a:p>
          <a:p>
            <a:pPr algn="just">
              <a:buClr>
                <a:schemeClr val="accent6">
                  <a:lumMod val="50000"/>
                </a:schemeClr>
              </a:buClr>
              <a:buSzPct val="270000"/>
              <a:buFont typeface="Wingdings" pitchFamily="2" charset="2"/>
              <a:buChar char="ü"/>
            </a:pPr>
            <a:endParaRPr lang="es-EC" sz="2400" dirty="0" smtClean="0"/>
          </a:p>
          <a:p>
            <a:pPr lvl="1" algn="just">
              <a:buClr>
                <a:schemeClr val="accent6">
                  <a:lumMod val="50000"/>
                </a:schemeClr>
              </a:buClr>
              <a:buSzPct val="100000"/>
              <a:buFont typeface="Wingdings" pitchFamily="2" charset="2"/>
              <a:buChar char="v"/>
            </a:pPr>
            <a:r>
              <a:rPr lang="es-EC" sz="2400" dirty="0"/>
              <a:t>	</a:t>
            </a:r>
            <a:r>
              <a:rPr lang="es-EC" sz="2400" dirty="0" smtClean="0"/>
              <a:t>Un portal web que permite permutar </a:t>
            </a:r>
            <a:r>
              <a:rPr lang="es-EC" sz="2400" dirty="0"/>
              <a:t>p</a:t>
            </a:r>
            <a:r>
              <a:rPr lang="es-EC" sz="2400" dirty="0" smtClean="0"/>
              <a:t>rendas de vestir modeladas por ecuatorianos</a:t>
            </a:r>
          </a:p>
          <a:p>
            <a:pPr lvl="1" algn="just">
              <a:buClr>
                <a:schemeClr val="accent6">
                  <a:lumMod val="50000"/>
                </a:schemeClr>
              </a:buClr>
              <a:buSzPct val="100000"/>
              <a:buFont typeface="Wingdings" pitchFamily="2" charset="2"/>
              <a:buChar char="v"/>
            </a:pPr>
            <a:r>
              <a:rPr lang="es-EC" sz="2400" dirty="0" smtClean="0"/>
              <a:t> 	La mayor </a:t>
            </a:r>
            <a:r>
              <a:rPr lang="es-EC" sz="2400" dirty="0"/>
              <a:t>fuente de información al momento de </a:t>
            </a:r>
            <a:r>
              <a:rPr lang="es-EC" sz="2400" dirty="0" smtClean="0"/>
              <a:t>búsqueda </a:t>
            </a:r>
            <a:r>
              <a:rPr lang="es-EC" sz="2400" dirty="0"/>
              <a:t>de </a:t>
            </a:r>
            <a:r>
              <a:rPr lang="es-EC" sz="2400" dirty="0" smtClean="0"/>
              <a:t>asesoría</a:t>
            </a:r>
            <a:r>
              <a:rPr lang="es-EC" sz="2400" dirty="0"/>
              <a:t> de moda. </a:t>
            </a:r>
          </a:p>
        </p:txBody>
      </p:sp>
      <p:sp>
        <p:nvSpPr>
          <p:cNvPr id="9" name="12 Rectángulo"/>
          <p:cNvSpPr>
            <a:spLocks noChangeArrowheads="1"/>
          </p:cNvSpPr>
          <p:nvPr/>
        </p:nvSpPr>
        <p:spPr bwMode="auto">
          <a:xfrm>
            <a:off x="0" y="56809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/>
            <a:r>
              <a:rPr lang="es-EC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Perspectivas de la Investigación</a:t>
            </a:r>
            <a:endParaRPr lang="es-E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defTabSz="912813"/>
            <a:endParaRPr lang="es-E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2" name="Picture 4" descr="hojas diapositiv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-49213"/>
            <a:ext cx="9278938" cy="6956426"/>
          </a:xfrm>
          <a:prstGeom prst="rect">
            <a:avLst/>
          </a:prstGeom>
          <a:noFill/>
        </p:spPr>
      </p:pic>
      <p:pic>
        <p:nvPicPr>
          <p:cNvPr id="17413" name="Picture 1" descr="logo esp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661025"/>
            <a:ext cx="1143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Macintosh HD:Users:macbookpro:Desktop:Imagen 7.pn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85720" y="2428868"/>
            <a:ext cx="5000660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8 Imagen" descr="Macintosh HD:Users:macbookpro:Desktop:Imagen 4.png"/>
          <p:cNvPicPr/>
          <p:nvPr/>
        </p:nvPicPr>
        <p:blipFill>
          <a:blip r:embed="rId5" cstate="print"/>
          <a:srcRect r="6060"/>
          <a:stretch>
            <a:fillRect/>
          </a:stretch>
        </p:blipFill>
        <p:spPr bwMode="auto">
          <a:xfrm>
            <a:off x="3052196" y="928670"/>
            <a:ext cx="5663208" cy="371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12 Rectángulo"/>
          <p:cNvSpPr>
            <a:spLocks noChangeArrowheads="1"/>
          </p:cNvSpPr>
          <p:nvPr/>
        </p:nvSpPr>
        <p:spPr bwMode="auto">
          <a:xfrm>
            <a:off x="0" y="56809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/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Recopilación de Datos</a:t>
            </a:r>
          </a:p>
          <a:p>
            <a:pPr algn="ctr" defTabSz="912813"/>
            <a:endParaRPr lang="es-E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6" name="Picture 4" descr="hojas diapositiv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-49213"/>
            <a:ext cx="9278938" cy="6956426"/>
          </a:xfrm>
          <a:prstGeom prst="rect">
            <a:avLst/>
          </a:prstGeom>
          <a:noFill/>
        </p:spPr>
      </p:pic>
      <p:pic>
        <p:nvPicPr>
          <p:cNvPr id="18437" name="Picture 1" descr="logo esp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661025"/>
            <a:ext cx="1143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18 Gráfico"/>
          <p:cNvGraphicFramePr>
            <a:graphicFrameLocks/>
          </p:cNvGraphicFramePr>
          <p:nvPr/>
        </p:nvGraphicFramePr>
        <p:xfrm>
          <a:off x="428596" y="2290762"/>
          <a:ext cx="8143931" cy="3352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12 Rectángulo"/>
          <p:cNvSpPr>
            <a:spLocks noChangeArrowheads="1"/>
          </p:cNvSpPr>
          <p:nvPr/>
        </p:nvSpPr>
        <p:spPr bwMode="auto">
          <a:xfrm>
            <a:off x="0" y="56809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/>
            <a:r>
              <a:rPr lang="es-EC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¿Gusta usted de vestir bien </a:t>
            </a:r>
          </a:p>
          <a:p>
            <a:pPr algn="ctr" defTabSz="912813"/>
            <a:r>
              <a:rPr lang="es-EC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 a la moda?</a:t>
            </a:r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s-E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ojas diapositiv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-49213"/>
            <a:ext cx="9278938" cy="695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" descr="logo esp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661025"/>
            <a:ext cx="1143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29 Gráfico"/>
          <p:cNvGraphicFramePr>
            <a:graphicFrameLocks/>
          </p:cNvGraphicFramePr>
          <p:nvPr/>
        </p:nvGraphicFramePr>
        <p:xfrm>
          <a:off x="285720" y="2281237"/>
          <a:ext cx="8001056" cy="3290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12 Rectángulo"/>
          <p:cNvSpPr>
            <a:spLocks noChangeArrowheads="1"/>
          </p:cNvSpPr>
          <p:nvPr/>
        </p:nvSpPr>
        <p:spPr bwMode="auto">
          <a:xfrm>
            <a:off x="0" y="568091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/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¿Cuál ha sido su experiencia al buscar este tipo de información en Internet?</a:t>
            </a:r>
            <a:endParaRPr lang="es-EC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defTabSz="912813"/>
            <a:endParaRPr lang="es-E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4" name="Picture 4" descr="hojas diapositiv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-49213"/>
            <a:ext cx="9278938" cy="6956426"/>
          </a:xfrm>
          <a:prstGeom prst="rect">
            <a:avLst/>
          </a:prstGeom>
          <a:noFill/>
        </p:spPr>
      </p:pic>
      <p:pic>
        <p:nvPicPr>
          <p:cNvPr id="20485" name="Picture 1" descr="logo esp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661025"/>
            <a:ext cx="1143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3 CuadroTexto"/>
          <p:cNvSpPr txBox="1">
            <a:spLocks noChangeArrowheads="1"/>
          </p:cNvSpPr>
          <p:nvPr/>
        </p:nvSpPr>
        <p:spPr bwMode="auto">
          <a:xfrm>
            <a:off x="1403350" y="1857365"/>
            <a:ext cx="6786563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chemeClr val="accent6">
                  <a:lumMod val="50000"/>
                </a:schemeClr>
              </a:buClr>
              <a:buSzPct val="270000"/>
              <a:buFont typeface="Wingdings" pitchFamily="2" charset="2"/>
              <a:buChar char="ü"/>
            </a:pPr>
            <a:endParaRPr lang="es-ES" sz="2400" dirty="0" smtClean="0"/>
          </a:p>
          <a:p>
            <a:pPr algn="just">
              <a:buClr>
                <a:schemeClr val="accent6">
                  <a:lumMod val="50000"/>
                </a:schemeClr>
              </a:buClr>
              <a:buSzPct val="270000"/>
              <a:buFont typeface="Wingdings" pitchFamily="2" charset="2"/>
              <a:buChar char="ü"/>
            </a:pPr>
            <a:r>
              <a:rPr lang="es-ES" sz="2400" dirty="0" smtClean="0"/>
              <a:t>100% basado en SOA.</a:t>
            </a:r>
          </a:p>
          <a:p>
            <a:pPr algn="just">
              <a:buClr>
                <a:schemeClr val="accent6">
                  <a:lumMod val="50000"/>
                </a:schemeClr>
              </a:buClr>
              <a:buSzPct val="270000"/>
              <a:buFont typeface="Wingdings" pitchFamily="2" charset="2"/>
              <a:buChar char="ü"/>
            </a:pPr>
            <a:endParaRPr lang="es-ES" sz="2400" dirty="0" smtClean="0"/>
          </a:p>
          <a:p>
            <a:pPr algn="just">
              <a:buClr>
                <a:schemeClr val="accent6">
                  <a:lumMod val="50000"/>
                </a:schemeClr>
              </a:buClr>
              <a:buSzPct val="270000"/>
              <a:buFont typeface="Wingdings" pitchFamily="2" charset="2"/>
              <a:buChar char="ü"/>
            </a:pPr>
            <a:r>
              <a:rPr lang="es-ES" sz="2400" dirty="0" smtClean="0"/>
              <a:t>Fácil Intercambio </a:t>
            </a:r>
            <a:r>
              <a:rPr lang="es-ES" sz="2400" dirty="0" smtClean="0"/>
              <a:t>de la </a:t>
            </a:r>
            <a:r>
              <a:rPr lang="es-ES" sz="2400" dirty="0" smtClean="0"/>
              <a:t>Información (XML)</a:t>
            </a:r>
            <a:endParaRPr lang="es-ES" sz="2400" dirty="0" smtClean="0"/>
          </a:p>
          <a:p>
            <a:pPr algn="just">
              <a:buClr>
                <a:schemeClr val="accent6">
                  <a:lumMod val="50000"/>
                </a:schemeClr>
              </a:buClr>
              <a:buSzPct val="270000"/>
              <a:buFont typeface="Wingdings" pitchFamily="2" charset="2"/>
              <a:buChar char="ü"/>
            </a:pPr>
            <a:endParaRPr lang="es-ES" sz="2400" dirty="0" smtClean="0"/>
          </a:p>
          <a:p>
            <a:pPr algn="just">
              <a:buClr>
                <a:schemeClr val="accent6">
                  <a:lumMod val="50000"/>
                </a:schemeClr>
              </a:buClr>
              <a:buSzPct val="270000"/>
              <a:buFont typeface="Wingdings" pitchFamily="2" charset="2"/>
              <a:buChar char="ü"/>
            </a:pPr>
            <a:r>
              <a:rPr lang="es-ES" sz="2400" dirty="0" smtClean="0"/>
              <a:t>Robusto Modelo </a:t>
            </a:r>
            <a:r>
              <a:rPr lang="es-ES" sz="2400" dirty="0" smtClean="0"/>
              <a:t>de objetos.</a:t>
            </a:r>
          </a:p>
          <a:p>
            <a:endParaRPr lang="es-ES" b="1" dirty="0" smtClean="0"/>
          </a:p>
          <a:p>
            <a:endParaRPr lang="es-ES" dirty="0"/>
          </a:p>
          <a:p>
            <a:endParaRPr lang="es-EC" dirty="0"/>
          </a:p>
        </p:txBody>
      </p:sp>
      <p:sp>
        <p:nvSpPr>
          <p:cNvPr id="8" name="12 Rectángulo"/>
          <p:cNvSpPr>
            <a:spLocks noChangeArrowheads="1"/>
          </p:cNvSpPr>
          <p:nvPr/>
        </p:nvSpPr>
        <p:spPr bwMode="auto">
          <a:xfrm>
            <a:off x="0" y="56809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/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Características del Producto</a:t>
            </a:r>
          </a:p>
          <a:p>
            <a:pPr algn="ctr" defTabSz="912813"/>
            <a:endParaRPr lang="es-E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</TotalTime>
  <Words>935</Words>
  <Application>Microsoft Office PowerPoint</Application>
  <PresentationFormat>Presentación en pantalla (4:3)</PresentationFormat>
  <Paragraphs>296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Diseño de la estructura del sitio  </vt:lpstr>
      <vt:lpstr>Diapositiva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Enrique</dc:creator>
  <cp:lastModifiedBy>Manuel Cervones Vera</cp:lastModifiedBy>
  <cp:revision>81</cp:revision>
  <dcterms:created xsi:type="dcterms:W3CDTF">2009-11-04T03:59:34Z</dcterms:created>
  <dcterms:modified xsi:type="dcterms:W3CDTF">2009-11-10T05:00:31Z</dcterms:modified>
</cp:coreProperties>
</file>