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9113" autoAdjust="0"/>
    <p:restoredTop sz="94660"/>
  </p:normalViewPr>
  <p:slideViewPr>
    <p:cSldViewPr>
      <p:cViewPr varScale="1">
        <p:scale>
          <a:sx n="79" d="100"/>
          <a:sy n="79" d="100"/>
        </p:scale>
        <p:origin x="-18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902075"/>
            <a:ext cx="3400425" cy="2949575"/>
            <a:chOff x="0" y="2458"/>
            <a:chExt cx="2142" cy="1858"/>
          </a:xfrm>
        </p:grpSpPr>
        <p:sp>
          <p:nvSpPr>
            <p:cNvPr id="348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EC"/>
            </a:p>
          </p:txBody>
        </p:sp>
        <p:sp>
          <p:nvSpPr>
            <p:cNvPr id="348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s-EC"/>
            </a:p>
          </p:txBody>
        </p:sp>
        <p:sp>
          <p:nvSpPr>
            <p:cNvPr id="348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EC"/>
            </a:p>
          </p:txBody>
        </p:sp>
        <p:sp>
          <p:nvSpPr>
            <p:cNvPr id="348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EC"/>
            </a:p>
          </p:txBody>
        </p:sp>
        <p:sp>
          <p:nvSpPr>
            <p:cNvPr id="348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EC"/>
            </a:p>
          </p:txBody>
        </p:sp>
        <p:sp>
          <p:nvSpPr>
            <p:cNvPr id="348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s-EC"/>
            </a:p>
          </p:txBody>
        </p:sp>
        <p:sp>
          <p:nvSpPr>
            <p:cNvPr id="348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EC"/>
            </a:p>
          </p:txBody>
        </p:sp>
      </p:grpSp>
      <p:sp>
        <p:nvSpPr>
          <p:cNvPr id="34826" name="Rectangle 10"/>
          <p:cNvSpPr>
            <a:spLocks noGrp="1" noChangeArrowheads="1"/>
          </p:cNvSpPr>
          <p:nvPr>
            <p:ph type="ctrTitle" sz="quarter"/>
          </p:nvPr>
        </p:nvSpPr>
        <p:spPr>
          <a:xfrm>
            <a:off x="685800" y="1873250"/>
            <a:ext cx="7772400" cy="1555750"/>
          </a:xfrm>
        </p:spPr>
        <p:txBody>
          <a:bodyPr/>
          <a:lstStyle>
            <a:lvl1pPr>
              <a:defRPr sz="4800"/>
            </a:lvl1pPr>
          </a:lstStyle>
          <a:p>
            <a:r>
              <a:rPr lang="es-ES"/>
              <a:t>Haga clic para cambiar el estilo de título	</a:t>
            </a:r>
          </a:p>
        </p:txBody>
      </p:sp>
      <p:sp>
        <p:nvSpPr>
          <p:cNvPr id="348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34828" name="Rectangle 12"/>
          <p:cNvSpPr>
            <a:spLocks noGrp="1" noChangeArrowheads="1"/>
          </p:cNvSpPr>
          <p:nvPr>
            <p:ph type="dt" sz="quarter" idx="2"/>
          </p:nvPr>
        </p:nvSpPr>
        <p:spPr/>
        <p:txBody>
          <a:bodyPr/>
          <a:lstStyle>
            <a:lvl1pPr>
              <a:defRPr/>
            </a:lvl1pPr>
          </a:lstStyle>
          <a:p>
            <a:endParaRPr lang="es-ES"/>
          </a:p>
        </p:txBody>
      </p:sp>
      <p:sp>
        <p:nvSpPr>
          <p:cNvPr id="34829" name="Rectangle 13"/>
          <p:cNvSpPr>
            <a:spLocks noGrp="1" noChangeArrowheads="1"/>
          </p:cNvSpPr>
          <p:nvPr>
            <p:ph type="ftr" sz="quarter" idx="3"/>
          </p:nvPr>
        </p:nvSpPr>
        <p:spPr/>
        <p:txBody>
          <a:bodyPr/>
          <a:lstStyle>
            <a:lvl1pPr>
              <a:defRPr/>
            </a:lvl1pPr>
          </a:lstStyle>
          <a:p>
            <a:endParaRPr lang="es-ES"/>
          </a:p>
        </p:txBody>
      </p:sp>
      <p:sp>
        <p:nvSpPr>
          <p:cNvPr id="34830" name="Rectangle 14"/>
          <p:cNvSpPr>
            <a:spLocks noGrp="1" noChangeArrowheads="1"/>
          </p:cNvSpPr>
          <p:nvPr>
            <p:ph type="sldNum" sz="quarter" idx="4"/>
          </p:nvPr>
        </p:nvSpPr>
        <p:spPr/>
        <p:txBody>
          <a:bodyPr/>
          <a:lstStyle>
            <a:lvl1pPr>
              <a:defRPr/>
            </a:lvl1pPr>
          </a:lstStyle>
          <a:p>
            <a:fld id="{D288D237-E6ED-419A-BA23-D7DF3689BDFE}" type="slidenum">
              <a:rPr lang="es-ES"/>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4D8D1FB-9AC8-40C5-A5A0-22610D43483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1AE51AA-E960-4E84-85D9-759459FFF015}"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553E2B0-F9D7-4696-A181-B438503A3DF0}"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226CCB2-6FD4-440C-A360-DF24B7ED6DED}"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3593656-0F1A-4CFD-BDDD-C0444BE8647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580E903E-DBC3-4C91-B095-B6FAA55B45F4}"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AAFE0FD-C74C-4F57-93BF-BE9EA092B25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46AE4284-3707-489D-B20F-B6F8675EBA0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CB57360-2CB8-4CB2-90BC-B2BC6E0E4684}"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C39FFDA-2A2B-47E9-828F-1FA11F5FAC5D}"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3902075"/>
            <a:ext cx="3400425" cy="2949575"/>
            <a:chOff x="0" y="2458"/>
            <a:chExt cx="2142" cy="1858"/>
          </a:xfrm>
        </p:grpSpPr>
        <p:sp>
          <p:nvSpPr>
            <p:cNvPr id="337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EC"/>
            </a:p>
          </p:txBody>
        </p:sp>
        <p:sp>
          <p:nvSpPr>
            <p:cNvPr id="337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s-EC"/>
            </a:p>
          </p:txBody>
        </p:sp>
        <p:sp>
          <p:nvSpPr>
            <p:cNvPr id="337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EC"/>
            </a:p>
          </p:txBody>
        </p:sp>
        <p:sp>
          <p:nvSpPr>
            <p:cNvPr id="337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EC"/>
            </a:p>
          </p:txBody>
        </p:sp>
        <p:sp>
          <p:nvSpPr>
            <p:cNvPr id="337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EC"/>
            </a:p>
          </p:txBody>
        </p:sp>
        <p:sp>
          <p:nvSpPr>
            <p:cNvPr id="338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s-EC"/>
            </a:p>
          </p:txBody>
        </p:sp>
        <p:sp>
          <p:nvSpPr>
            <p:cNvPr id="338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EC"/>
            </a:p>
          </p:txBody>
        </p:sp>
      </p:grpSp>
      <p:sp>
        <p:nvSpPr>
          <p:cNvPr id="3380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3380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380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s-ES"/>
          </a:p>
        </p:txBody>
      </p:sp>
      <p:sp>
        <p:nvSpPr>
          <p:cNvPr id="3380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s-ES"/>
          </a:p>
        </p:txBody>
      </p:sp>
      <p:sp>
        <p:nvSpPr>
          <p:cNvPr id="3380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E88F2022-73AB-41C1-9C6F-16C10B784105}"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monografias.com/trabajos36/volcanes-ecuador/Image5820.gi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539750" y="444500"/>
            <a:ext cx="8208963" cy="1006475"/>
          </a:xfrm>
          <a:prstGeom prst="rect">
            <a:avLst/>
          </a:prstGeom>
          <a:noFill/>
          <a:ln w="9525">
            <a:noFill/>
            <a:miter lim="800000"/>
            <a:headEnd/>
            <a:tailEnd/>
          </a:ln>
          <a:effectLst/>
        </p:spPr>
        <p:txBody>
          <a:bodyPr anchor="ctr">
            <a:spAutoFit/>
          </a:bodyPr>
          <a:lstStyle/>
          <a:p>
            <a:pPr algn="ctr"/>
            <a:r>
              <a:rPr lang="es-ES" sz="6000" b="1">
                <a:latin typeface="Times New Roman" pitchFamily="18" charset="0"/>
                <a:cs typeface="Times New Roman" pitchFamily="18" charset="0"/>
              </a:rPr>
              <a:t>Volcanes del Ecuador</a:t>
            </a:r>
            <a:endParaRPr lang="es-ES" sz="6000"/>
          </a:p>
        </p:txBody>
      </p:sp>
      <p:pic>
        <p:nvPicPr>
          <p:cNvPr id="2052" name="Picture 4" descr="http://www.monografias.com/trabajos36/volcanes-ecuador/Image5820.gif"/>
          <p:cNvPicPr>
            <a:picLocks noChangeAspect="1" noChangeArrowheads="1"/>
          </p:cNvPicPr>
          <p:nvPr/>
        </p:nvPicPr>
        <p:blipFill>
          <a:blip r:embed="rId2" r:link="rId3"/>
          <a:srcRect/>
          <a:stretch>
            <a:fillRect/>
          </a:stretch>
        </p:blipFill>
        <p:spPr bwMode="auto">
          <a:xfrm>
            <a:off x="1763713" y="1873250"/>
            <a:ext cx="5976937" cy="4092575"/>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TUNGURAHUA</a:t>
            </a:r>
          </a:p>
        </p:txBody>
      </p:sp>
      <p:sp>
        <p:nvSpPr>
          <p:cNvPr id="11269" name="Rectangle 5"/>
          <p:cNvSpPr>
            <a:spLocks noChangeArrowheads="1"/>
          </p:cNvSpPr>
          <p:nvPr/>
        </p:nvSpPr>
        <p:spPr bwMode="auto">
          <a:xfrm>
            <a:off x="395288" y="2636838"/>
            <a:ext cx="8229600" cy="4032250"/>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ALTURA:</a:t>
            </a:r>
            <a:r>
              <a:rPr lang="es-ES" sz="1500">
                <a:effectLst>
                  <a:outerShdw blurRad="38100" dist="38100" dir="2700000" algn="tl">
                    <a:srgbClr val="010199"/>
                  </a:outerShdw>
                </a:effectLst>
              </a:rPr>
              <a:t> 5.020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COORDENADAS:</a:t>
            </a:r>
            <a:r>
              <a:rPr lang="es-ES" sz="1500">
                <a:effectLst>
                  <a:outerShdw blurRad="38100" dist="38100" dir="2700000" algn="tl">
                    <a:srgbClr val="010199"/>
                  </a:outerShdw>
                </a:effectLst>
              </a:rPr>
              <a:t> 1º46 S, 78º44 O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PROVINCIA:</a:t>
            </a:r>
            <a:r>
              <a:rPr lang="es-ES" sz="1500">
                <a:effectLst>
                  <a:outerShdw blurRad="38100" dist="38100" dir="2700000" algn="tl">
                    <a:srgbClr val="010199"/>
                  </a:outerShdw>
                </a:effectLst>
              </a:rPr>
              <a:t> Tungurahua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UBICACIÓN:</a:t>
            </a:r>
            <a:r>
              <a:rPr lang="es-ES" sz="1500">
                <a:effectLst>
                  <a:outerShdw blurRad="38100" dist="38100" dir="2700000" algn="tl">
                    <a:srgbClr val="010199"/>
                  </a:outerShdw>
                </a:effectLst>
              </a:rPr>
              <a:t> CORDILLERA REAL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SECTOR:</a:t>
            </a:r>
            <a:r>
              <a:rPr lang="es-ES" sz="1500">
                <a:effectLst>
                  <a:outerShdw blurRad="38100" dist="38100" dir="2700000" algn="tl">
                    <a:srgbClr val="010199"/>
                  </a:outerShdw>
                </a:effectLst>
              </a:rPr>
              <a:t> A 33 km al sur este de Ambato y a pocos metros de la ciudad de Baños.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ÚLTIMA ERUPCIÓN:</a:t>
            </a:r>
            <a:r>
              <a:rPr lang="es-ES" sz="1500">
                <a:effectLst>
                  <a:outerShdw blurRad="38100" dist="38100" dir="2700000" algn="tl">
                    <a:srgbClr val="010199"/>
                  </a:outerShdw>
                </a:effectLst>
              </a:rPr>
              <a:t> En erupción permanente</a:t>
            </a:r>
          </a:p>
          <a:p>
            <a:pPr marL="342900" indent="-342900">
              <a:spcBef>
                <a:spcPct val="20000"/>
              </a:spcBef>
              <a:buClr>
                <a:schemeClr val="hlink"/>
              </a:buClr>
              <a:buSzPct val="75000"/>
              <a:buFont typeface="Wingdings" pitchFamily="2" charset="2"/>
              <a:buChar char="l"/>
            </a:pPr>
            <a:r>
              <a:rPr lang="es-ES" sz="1500">
                <a:effectLst>
                  <a:outerShdw blurRad="38100" dist="38100" dir="2700000" algn="tl">
                    <a:srgbClr val="010199"/>
                  </a:outerShdw>
                </a:effectLst>
              </a:rPr>
              <a:t>Luego del incremento de la actividad volcánica en 1999, los glaciares en la cumbre del Tungurahua se disiparon. </a:t>
            </a:r>
          </a:p>
          <a:p>
            <a:pPr marL="342900" indent="-342900">
              <a:spcBef>
                <a:spcPct val="20000"/>
              </a:spcBef>
              <a:buClr>
                <a:schemeClr val="hlink"/>
              </a:buClr>
              <a:buSzPct val="75000"/>
              <a:buFont typeface="Wingdings" pitchFamily="2" charset="2"/>
              <a:buChar char="l"/>
            </a:pPr>
            <a:r>
              <a:rPr lang="es-ES" sz="1500">
                <a:effectLst>
                  <a:outerShdw blurRad="38100" dist="38100" dir="2700000" algn="tl">
                    <a:srgbClr val="010199"/>
                  </a:outerShdw>
                </a:effectLst>
              </a:rPr>
              <a:t>Entre las mayores erupciones del Tungurahua, aquellas de 1918 y 1944 han sido muy documentadas. En 1999, después de un prolongado período de calma, el Tungurahua inició un proceso eruptivo que continúa hasta el presente. </a:t>
            </a:r>
          </a:p>
          <a:p>
            <a:pPr marL="342900" indent="-342900">
              <a:spcBef>
                <a:spcPct val="20000"/>
              </a:spcBef>
              <a:buClr>
                <a:schemeClr val="hlink"/>
              </a:buClr>
              <a:buSzPct val="75000"/>
              <a:buFont typeface="Wingdings" pitchFamily="2" charset="2"/>
              <a:buChar char="l"/>
            </a:pPr>
            <a:r>
              <a:rPr lang="es-ES" sz="1500">
                <a:effectLst>
                  <a:outerShdw blurRad="38100" dist="38100" dir="2700000" algn="tl">
                    <a:srgbClr val="010199"/>
                  </a:outerShdw>
                </a:effectLst>
              </a:rPr>
              <a:t>El nombre </a:t>
            </a:r>
            <a:r>
              <a:rPr lang="es-ES" sz="1500" i="1">
                <a:effectLst>
                  <a:outerShdw blurRad="38100" dist="38100" dir="2700000" algn="tl">
                    <a:srgbClr val="010199"/>
                  </a:outerShdw>
                </a:effectLst>
              </a:rPr>
              <a:t>Tungurahua</a:t>
            </a:r>
            <a:r>
              <a:rPr lang="es-ES" sz="1500">
                <a:effectLst>
                  <a:outerShdw blurRad="38100" dist="38100" dir="2700000" algn="tl">
                    <a:srgbClr val="010199"/>
                  </a:outerShdw>
                </a:effectLst>
              </a:rPr>
              <a:t> es una combinación de los términos quichuas </a:t>
            </a:r>
            <a:r>
              <a:rPr lang="es-ES" sz="1500" i="1">
                <a:effectLst>
                  <a:outerShdw blurRad="38100" dist="38100" dir="2700000" algn="tl">
                    <a:srgbClr val="010199"/>
                  </a:outerShdw>
                </a:effectLst>
              </a:rPr>
              <a:t>tunguri</a:t>
            </a:r>
            <a:r>
              <a:rPr lang="es-ES" sz="1500">
                <a:effectLst>
                  <a:outerShdw blurRad="38100" dist="38100" dir="2700000" algn="tl">
                    <a:srgbClr val="010199"/>
                  </a:outerShdw>
                </a:effectLst>
              </a:rPr>
              <a:t> (garganta) y </a:t>
            </a:r>
            <a:r>
              <a:rPr lang="es-ES" sz="1500" i="1">
                <a:effectLst>
                  <a:outerShdw blurRad="38100" dist="38100" dir="2700000" algn="tl">
                    <a:srgbClr val="010199"/>
                  </a:outerShdw>
                </a:effectLst>
              </a:rPr>
              <a:t>rahua</a:t>
            </a:r>
            <a:r>
              <a:rPr lang="es-ES" sz="1500">
                <a:effectLst>
                  <a:outerShdw blurRad="38100" dist="38100" dir="2700000" algn="tl">
                    <a:srgbClr val="010199"/>
                  </a:outerShdw>
                </a:effectLst>
              </a:rPr>
              <a:t> (fuego), significando en consecuencia </a:t>
            </a:r>
            <a:r>
              <a:rPr lang="es-ES" sz="1500" i="1">
                <a:effectLst>
                  <a:outerShdw blurRad="38100" dist="38100" dir="2700000" algn="tl">
                    <a:srgbClr val="010199"/>
                  </a:outerShdw>
                </a:effectLst>
              </a:rPr>
              <a:t>garganta de fuego</a:t>
            </a:r>
            <a:r>
              <a:rPr lang="es-ES" sz="1500">
                <a:effectLst>
                  <a:outerShdw blurRad="38100" dist="38100" dir="2700000" algn="tl">
                    <a:srgbClr val="010199"/>
                  </a:outerShdw>
                </a:effectLst>
              </a:rPr>
              <a:t>, </a:t>
            </a:r>
            <a:r>
              <a:rPr lang="es-ES" sz="1500" i="1">
                <a:effectLst>
                  <a:outerShdw blurRad="38100" dist="38100" dir="2700000" algn="tl">
                    <a:srgbClr val="010199"/>
                  </a:outerShdw>
                </a:effectLst>
              </a:rPr>
              <a:t>Throat of fire</a:t>
            </a:r>
            <a:r>
              <a:rPr lang="es-ES" sz="1500">
                <a:effectLst>
                  <a:outerShdw blurRad="38100" dist="38100" dir="2700000" algn="tl">
                    <a:srgbClr val="010199"/>
                  </a:outerShdw>
                </a:effectLst>
              </a:rPr>
              <a:t>. El Tungurahua también se conoce como el "</a:t>
            </a:r>
            <a:r>
              <a:rPr lang="es-ES" sz="1500" i="1">
                <a:effectLst>
                  <a:outerShdw blurRad="38100" dist="38100" dir="2700000" algn="tl">
                    <a:srgbClr val="010199"/>
                  </a:outerShdw>
                </a:effectLst>
              </a:rPr>
              <a:t>Gigante Negro</a:t>
            </a:r>
            <a:r>
              <a:rPr lang="es-ES" sz="1500">
                <a:effectLst>
                  <a:outerShdw blurRad="38100" dist="38100" dir="2700000" algn="tl">
                    <a:srgbClr val="010199"/>
                  </a:outerShdw>
                </a:effectLst>
              </a:rPr>
              <a:t>" y, de acuerdo a la mitología indígena, es referido como "Mama Tungurahua" ("La Madre Tungurahua"). </a:t>
            </a:r>
          </a:p>
        </p:txBody>
      </p:sp>
      <p:pic>
        <p:nvPicPr>
          <p:cNvPr id="11271" name="Picture 7"/>
          <p:cNvPicPr>
            <a:picLocks noChangeAspect="1" noChangeArrowheads="1"/>
          </p:cNvPicPr>
          <p:nvPr/>
        </p:nvPicPr>
        <p:blipFill>
          <a:blip r:embed="rId2"/>
          <a:srcRect b="11688"/>
          <a:stretch>
            <a:fillRect/>
          </a:stretch>
        </p:blipFill>
        <p:spPr bwMode="auto">
          <a:xfrm>
            <a:off x="1619250" y="836613"/>
            <a:ext cx="2735263" cy="1749425"/>
          </a:xfrm>
          <a:prstGeom prst="rect">
            <a:avLst/>
          </a:prstGeom>
          <a:noFill/>
          <a:ln w="9525">
            <a:noFill/>
            <a:miter lim="800000"/>
            <a:headEnd/>
            <a:tailEnd/>
          </a:ln>
          <a:effectLst/>
        </p:spPr>
      </p:pic>
      <p:pic>
        <p:nvPicPr>
          <p:cNvPr id="11272" name="Picture 8"/>
          <p:cNvPicPr>
            <a:picLocks noChangeAspect="1" noChangeArrowheads="1"/>
          </p:cNvPicPr>
          <p:nvPr/>
        </p:nvPicPr>
        <p:blipFill>
          <a:blip r:embed="rId3"/>
          <a:srcRect/>
          <a:stretch>
            <a:fillRect/>
          </a:stretch>
        </p:blipFill>
        <p:spPr bwMode="auto">
          <a:xfrm>
            <a:off x="4932363" y="836613"/>
            <a:ext cx="2590800" cy="1741487"/>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REVENTADOR</a:t>
            </a:r>
          </a:p>
        </p:txBody>
      </p:sp>
      <p:sp>
        <p:nvSpPr>
          <p:cNvPr id="12294" name="Rectangle 6"/>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3.562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Sucumbios - Napo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Cordillera Subandina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A 53 Km al noreste de Baeza. Entre las provincias de Napo y Sucumbíos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2002</a:t>
            </a:r>
          </a:p>
        </p:txBody>
      </p:sp>
      <p:pic>
        <p:nvPicPr>
          <p:cNvPr id="12295" name="Picture 7"/>
          <p:cNvPicPr>
            <a:picLocks noChangeAspect="1" noChangeArrowheads="1"/>
          </p:cNvPicPr>
          <p:nvPr/>
        </p:nvPicPr>
        <p:blipFill>
          <a:blip r:embed="rId2"/>
          <a:srcRect b="8232"/>
          <a:stretch>
            <a:fillRect/>
          </a:stretch>
        </p:blipFill>
        <p:spPr bwMode="auto">
          <a:xfrm>
            <a:off x="2339975" y="874713"/>
            <a:ext cx="4465638" cy="2986087"/>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QUILOTOA</a:t>
            </a:r>
          </a:p>
        </p:txBody>
      </p:sp>
      <p:sp>
        <p:nvSpPr>
          <p:cNvPr id="13317"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3.910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Cotopaxi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Cordillera Occidental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El volcán Quilotoa se ubica hacia el sudoccidente de Latacunga a 33 Km de esta ciudad</a:t>
            </a:r>
          </a:p>
          <a:p>
            <a:pPr marL="342900" indent="-342900">
              <a:spcBef>
                <a:spcPct val="20000"/>
              </a:spcBef>
              <a:buClr>
                <a:schemeClr val="hlink"/>
              </a:buClr>
              <a:buSzPct val="75000"/>
              <a:buFont typeface="Wingdings" pitchFamily="2" charset="2"/>
              <a:buChar char="l"/>
            </a:pPr>
            <a:r>
              <a:rPr lang="es-ES">
                <a:effectLst>
                  <a:outerShdw blurRad="38100" dist="38100" dir="2700000" algn="tl">
                    <a:srgbClr val="010199"/>
                  </a:outerShdw>
                </a:effectLst>
              </a:rPr>
              <a:t> </a:t>
            </a: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1.853? erupción confirmada en 1.660</a:t>
            </a:r>
          </a:p>
        </p:txBody>
      </p:sp>
      <p:pic>
        <p:nvPicPr>
          <p:cNvPr id="13318" name="Picture 6"/>
          <p:cNvPicPr>
            <a:picLocks noChangeAspect="1" noChangeArrowheads="1"/>
          </p:cNvPicPr>
          <p:nvPr/>
        </p:nvPicPr>
        <p:blipFill>
          <a:blip r:embed="rId2"/>
          <a:srcRect b="14145"/>
          <a:stretch>
            <a:fillRect/>
          </a:stretch>
        </p:blipFill>
        <p:spPr bwMode="auto">
          <a:xfrm>
            <a:off x="1835150" y="981075"/>
            <a:ext cx="5688013" cy="2797175"/>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IMBABURA</a:t>
            </a:r>
          </a:p>
        </p:txBody>
      </p:sp>
      <p:sp>
        <p:nvSpPr>
          <p:cNvPr id="14341"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4.610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Imbabura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Región Interandina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Ubicado a 8 Km al este de Otavalo y a 10 Km de Ibarra, constituye un excelete mirador de los volcanes de la sierra norte.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Hace 14.000 años?</a:t>
            </a:r>
          </a:p>
        </p:txBody>
      </p:sp>
      <p:pic>
        <p:nvPicPr>
          <p:cNvPr id="14342" name="Picture 6"/>
          <p:cNvPicPr>
            <a:picLocks noChangeAspect="1" noChangeArrowheads="1"/>
          </p:cNvPicPr>
          <p:nvPr/>
        </p:nvPicPr>
        <p:blipFill>
          <a:blip r:embed="rId2"/>
          <a:srcRect r="220" b="10695"/>
          <a:stretch>
            <a:fillRect/>
          </a:stretch>
        </p:blipFill>
        <p:spPr bwMode="auto">
          <a:xfrm>
            <a:off x="2627313" y="981075"/>
            <a:ext cx="3744912" cy="2809875"/>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ANTISANA</a:t>
            </a:r>
          </a:p>
        </p:txBody>
      </p:sp>
      <p:sp>
        <p:nvSpPr>
          <p:cNvPr id="15365"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5.758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Pichincha y Napo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Cordillera Real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Se levanta en la Cordillera Oriental o Real de los Andes a 45 Km al SE de Quito.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Año 1700</a:t>
            </a:r>
          </a:p>
        </p:txBody>
      </p:sp>
      <p:pic>
        <p:nvPicPr>
          <p:cNvPr id="15366" name="Picture 6"/>
          <p:cNvPicPr>
            <a:picLocks noChangeAspect="1" noChangeArrowheads="1"/>
          </p:cNvPicPr>
          <p:nvPr/>
        </p:nvPicPr>
        <p:blipFill>
          <a:blip r:embed="rId2"/>
          <a:srcRect b="6738"/>
          <a:stretch>
            <a:fillRect/>
          </a:stretch>
        </p:blipFill>
        <p:spPr bwMode="auto">
          <a:xfrm>
            <a:off x="2411413" y="908050"/>
            <a:ext cx="4321175" cy="2922588"/>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RUCU PICHINCHA</a:t>
            </a:r>
          </a:p>
        </p:txBody>
      </p:sp>
      <p:sp>
        <p:nvSpPr>
          <p:cNvPr id="16389"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4.696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Pichincha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Cordillera Occidental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Este volcán domina la zona norte de la ciudad de Quito y dista de esta 7.5 Km.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No hay actividad relacionada con este volcán.</a:t>
            </a:r>
          </a:p>
        </p:txBody>
      </p:sp>
      <p:pic>
        <p:nvPicPr>
          <p:cNvPr id="16390" name="Picture 6"/>
          <p:cNvPicPr>
            <a:picLocks noChangeAspect="1" noChangeArrowheads="1"/>
          </p:cNvPicPr>
          <p:nvPr/>
        </p:nvPicPr>
        <p:blipFill>
          <a:blip r:embed="rId2"/>
          <a:srcRect b="9023"/>
          <a:stretch>
            <a:fillRect/>
          </a:stretch>
        </p:blipFill>
        <p:spPr bwMode="auto">
          <a:xfrm>
            <a:off x="2555875" y="908050"/>
            <a:ext cx="3960813" cy="2995613"/>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COTACACHI</a:t>
            </a:r>
          </a:p>
        </p:txBody>
      </p:sp>
      <p:sp>
        <p:nvSpPr>
          <p:cNvPr id="17413"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4.939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Imbabura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Cordillera Occidental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Este volcán se ubica a 25 Km al oeste de la ciudad de Ibarra.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No hay actividad relacionada con este volcán.</a:t>
            </a:r>
          </a:p>
        </p:txBody>
      </p:sp>
      <p:pic>
        <p:nvPicPr>
          <p:cNvPr id="17415" name="Picture 7"/>
          <p:cNvPicPr>
            <a:picLocks noChangeAspect="1" noChangeArrowheads="1"/>
          </p:cNvPicPr>
          <p:nvPr/>
        </p:nvPicPr>
        <p:blipFill>
          <a:blip r:embed="rId2"/>
          <a:srcRect b="11974"/>
          <a:stretch>
            <a:fillRect/>
          </a:stretch>
        </p:blipFill>
        <p:spPr bwMode="auto">
          <a:xfrm>
            <a:off x="2339975" y="981075"/>
            <a:ext cx="4392613" cy="2844800"/>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CAYAMBE</a:t>
            </a:r>
          </a:p>
        </p:txBody>
      </p:sp>
      <p:sp>
        <p:nvSpPr>
          <p:cNvPr id="18437" name="Rectangle 5"/>
          <p:cNvSpPr>
            <a:spLocks noChangeArrowheads="1"/>
          </p:cNvSpPr>
          <p:nvPr/>
        </p:nvSpPr>
        <p:spPr bwMode="auto">
          <a:xfrm>
            <a:off x="395288" y="3284538"/>
            <a:ext cx="8229600" cy="35734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sz="1600" b="1">
                <a:effectLst>
                  <a:outerShdw blurRad="38100" dist="38100" dir="2700000" algn="tl">
                    <a:srgbClr val="010199"/>
                  </a:outerShdw>
                </a:effectLst>
              </a:rPr>
              <a:t>ALTURA:</a:t>
            </a:r>
            <a:r>
              <a:rPr lang="es-ES" sz="1600">
                <a:effectLst>
                  <a:outerShdw blurRad="38100" dist="38100" dir="2700000" algn="tl">
                    <a:srgbClr val="010199"/>
                  </a:outerShdw>
                </a:effectLst>
              </a:rPr>
              <a:t> 5.790 </a:t>
            </a:r>
          </a:p>
          <a:p>
            <a:pPr marL="342900" indent="-342900">
              <a:spcBef>
                <a:spcPct val="20000"/>
              </a:spcBef>
              <a:buClr>
                <a:schemeClr val="hlink"/>
              </a:buClr>
              <a:buSzPct val="75000"/>
              <a:buFont typeface="Wingdings" pitchFamily="2" charset="2"/>
              <a:buChar char="l"/>
            </a:pPr>
            <a:r>
              <a:rPr lang="es-ES" sz="1600" b="1">
                <a:effectLst>
                  <a:outerShdw blurRad="38100" dist="38100" dir="2700000" algn="tl">
                    <a:srgbClr val="010199"/>
                  </a:outerShdw>
                </a:effectLst>
              </a:rPr>
              <a:t>PROVINCIA:</a:t>
            </a:r>
            <a:r>
              <a:rPr lang="es-ES" sz="1600">
                <a:effectLst>
                  <a:outerShdw blurRad="38100" dist="38100" dir="2700000" algn="tl">
                    <a:srgbClr val="010199"/>
                  </a:outerShdw>
                </a:effectLst>
              </a:rPr>
              <a:t> Pichincha e Imbabura </a:t>
            </a:r>
          </a:p>
          <a:p>
            <a:pPr marL="342900" indent="-342900">
              <a:spcBef>
                <a:spcPct val="20000"/>
              </a:spcBef>
              <a:buClr>
                <a:schemeClr val="hlink"/>
              </a:buClr>
              <a:buSzPct val="75000"/>
              <a:buFont typeface="Wingdings" pitchFamily="2" charset="2"/>
              <a:buChar char="l"/>
            </a:pPr>
            <a:r>
              <a:rPr lang="es-ES" sz="1600" b="1">
                <a:effectLst>
                  <a:outerShdw blurRad="38100" dist="38100" dir="2700000" algn="tl">
                    <a:srgbClr val="010199"/>
                  </a:outerShdw>
                </a:effectLst>
              </a:rPr>
              <a:t>UBICACIÓN:</a:t>
            </a:r>
            <a:r>
              <a:rPr lang="es-ES" sz="1600">
                <a:effectLst>
                  <a:outerShdw blurRad="38100" dist="38100" dir="2700000" algn="tl">
                    <a:srgbClr val="010199"/>
                  </a:outerShdw>
                </a:effectLst>
              </a:rPr>
              <a:t> Cordillera Real </a:t>
            </a:r>
          </a:p>
          <a:p>
            <a:pPr marL="342900" indent="-342900">
              <a:spcBef>
                <a:spcPct val="20000"/>
              </a:spcBef>
              <a:buClr>
                <a:schemeClr val="hlink"/>
              </a:buClr>
              <a:buSzPct val="75000"/>
              <a:buFont typeface="Wingdings" pitchFamily="2" charset="2"/>
              <a:buChar char="l"/>
            </a:pPr>
            <a:r>
              <a:rPr lang="es-ES" sz="1600" b="1">
                <a:effectLst>
                  <a:outerShdw blurRad="38100" dist="38100" dir="2700000" algn="tl">
                    <a:srgbClr val="010199"/>
                  </a:outerShdw>
                </a:effectLst>
              </a:rPr>
              <a:t>SECTOR:</a:t>
            </a:r>
            <a:r>
              <a:rPr lang="es-ES" sz="1600">
                <a:effectLst>
                  <a:outerShdw blurRad="38100" dist="38100" dir="2700000" algn="tl">
                    <a:srgbClr val="010199"/>
                  </a:outerShdw>
                </a:effectLst>
              </a:rPr>
              <a:t> Se levanta en la Cordillera Oriental o Real de los Andes cerca a la población del mismo nombre y bajo la línea equinoccial. En la antigüedad ya era considerado el marcador de la mitad del mundo antes de las misiones geodésicas francesas. </a:t>
            </a:r>
          </a:p>
          <a:p>
            <a:pPr marL="342900" indent="-342900">
              <a:spcBef>
                <a:spcPct val="20000"/>
              </a:spcBef>
              <a:buClr>
                <a:schemeClr val="hlink"/>
              </a:buClr>
              <a:buSzPct val="75000"/>
              <a:buFont typeface="Wingdings" pitchFamily="2" charset="2"/>
              <a:buChar char="l"/>
            </a:pPr>
            <a:r>
              <a:rPr lang="es-ES" sz="1600" b="1">
                <a:effectLst>
                  <a:outerShdw blurRad="38100" dist="38100" dir="2700000" algn="tl">
                    <a:srgbClr val="010199"/>
                  </a:outerShdw>
                </a:effectLst>
              </a:rPr>
              <a:t>ÚLTIMA ERUPCIÓN:</a:t>
            </a:r>
            <a:r>
              <a:rPr lang="es-ES" sz="1600">
                <a:effectLst>
                  <a:outerShdw blurRad="38100" dist="38100" dir="2700000" algn="tl">
                    <a:srgbClr val="010199"/>
                  </a:outerShdw>
                </a:effectLst>
              </a:rPr>
              <a:t> Alrededor del siglo XVIII</a:t>
            </a:r>
          </a:p>
          <a:p>
            <a:pPr marL="342900" indent="-342900">
              <a:spcBef>
                <a:spcPct val="20000"/>
              </a:spcBef>
              <a:buClr>
                <a:schemeClr val="hlink"/>
              </a:buClr>
              <a:buSzPct val="75000"/>
              <a:buFont typeface="Wingdings" pitchFamily="2" charset="2"/>
              <a:buChar char="l"/>
            </a:pPr>
            <a:r>
              <a:rPr lang="es-ES" sz="1600">
                <a:effectLst>
                  <a:outerShdw blurRad="38100" dist="38100" dir="2700000" algn="tl">
                    <a:srgbClr val="010199"/>
                  </a:outerShdw>
                </a:effectLst>
              </a:rPr>
              <a:t>El </a:t>
            </a:r>
            <a:r>
              <a:rPr lang="es-ES" sz="1600" b="1">
                <a:effectLst>
                  <a:outerShdw blurRad="38100" dist="38100" dir="2700000" algn="tl">
                    <a:srgbClr val="010199"/>
                  </a:outerShdw>
                </a:effectLst>
              </a:rPr>
              <a:t>Cayambe</a:t>
            </a:r>
            <a:r>
              <a:rPr lang="es-ES" sz="1600">
                <a:effectLst>
                  <a:outerShdw blurRad="38100" dist="38100" dir="2700000" algn="tl">
                    <a:srgbClr val="010199"/>
                  </a:outerShdw>
                </a:effectLst>
              </a:rPr>
              <a:t> es un volcán en la Cordillera Central del norte de Ecuador. Es el tercer volcán más alto de Ecuador detrás del Cotopaxi. Según mediciones topográficas del Instituto Geográfico Militar de Ecuador.</a:t>
            </a:r>
          </a:p>
          <a:p>
            <a:pPr marL="342900" indent="-342900">
              <a:spcBef>
                <a:spcPct val="20000"/>
              </a:spcBef>
              <a:buClr>
                <a:schemeClr val="hlink"/>
              </a:buClr>
              <a:buSzPct val="75000"/>
              <a:buFont typeface="Wingdings" pitchFamily="2" charset="2"/>
              <a:buChar char="l"/>
            </a:pPr>
            <a:r>
              <a:rPr lang="es-ES" sz="1600">
                <a:effectLst>
                  <a:outerShdw blurRad="38100" dist="38100" dir="2700000" algn="tl">
                    <a:srgbClr val="010199"/>
                  </a:outerShdw>
                </a:effectLst>
              </a:rPr>
              <a:t>Al pie occidental del volcán se encuentra la ciudad de Cayambe, nombrada así por el volcán.</a:t>
            </a:r>
          </a:p>
        </p:txBody>
      </p:sp>
      <p:pic>
        <p:nvPicPr>
          <p:cNvPr id="18438" name="Picture 6"/>
          <p:cNvPicPr>
            <a:picLocks noChangeAspect="1" noChangeArrowheads="1"/>
          </p:cNvPicPr>
          <p:nvPr/>
        </p:nvPicPr>
        <p:blipFill>
          <a:blip r:embed="rId2"/>
          <a:srcRect b="12172"/>
          <a:stretch>
            <a:fillRect/>
          </a:stretch>
        </p:blipFill>
        <p:spPr bwMode="auto">
          <a:xfrm>
            <a:off x="2843213" y="836613"/>
            <a:ext cx="3529012" cy="2343150"/>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RUMIÑAHUI</a:t>
            </a:r>
          </a:p>
        </p:txBody>
      </p:sp>
      <p:sp>
        <p:nvSpPr>
          <p:cNvPr id="19461" name="Rectangle 5"/>
          <p:cNvSpPr>
            <a:spLocks noChangeArrowheads="1"/>
          </p:cNvSpPr>
          <p:nvPr/>
        </p:nvSpPr>
        <p:spPr bwMode="auto">
          <a:xfrm>
            <a:off x="468313" y="3716338"/>
            <a:ext cx="8229600" cy="2808287"/>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4.757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Pichincha - Cotopaxi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Región Interandina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A 26 Km al sureste de Quito.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Hace 9 millones de años.</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Rumiñahui</a:t>
            </a:r>
            <a:r>
              <a:rPr lang="es-ES">
                <a:effectLst>
                  <a:outerShdw blurRad="38100" dist="38100" dir="2700000" algn="tl">
                    <a:srgbClr val="010199"/>
                  </a:outerShdw>
                </a:effectLst>
              </a:rPr>
              <a:t> (quechua: rumi=roca, ñawi=ojo), volcán inactivo fuertemente erosionado de 4.721 m altura. Situado 40 kilómetros al sur de Quito en los Andes orientales de Ecuador, eclipsado por su vecino famoso el Cotopaxi. Es de fácil subida. </a:t>
            </a:r>
          </a:p>
        </p:txBody>
      </p:sp>
      <p:pic>
        <p:nvPicPr>
          <p:cNvPr id="19462" name="Picture 6"/>
          <p:cNvPicPr>
            <a:picLocks noChangeAspect="1" noChangeArrowheads="1"/>
          </p:cNvPicPr>
          <p:nvPr/>
        </p:nvPicPr>
        <p:blipFill>
          <a:blip r:embed="rId2"/>
          <a:srcRect b="10674"/>
          <a:stretch>
            <a:fillRect/>
          </a:stretch>
        </p:blipFill>
        <p:spPr bwMode="auto">
          <a:xfrm>
            <a:off x="2411413" y="836613"/>
            <a:ext cx="4537075" cy="2897187"/>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SANGAY</a:t>
            </a:r>
          </a:p>
        </p:txBody>
      </p:sp>
      <p:sp>
        <p:nvSpPr>
          <p:cNvPr id="21509"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5.320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Morona Santiago UBICACIÓN: Cordillera Real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Este volcán se encuentra en la región oriental a 45 Km al suroeste de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Erupción permanente</a:t>
            </a:r>
          </a:p>
        </p:txBody>
      </p:sp>
      <p:pic>
        <p:nvPicPr>
          <p:cNvPr id="21510" name="Picture 6"/>
          <p:cNvPicPr>
            <a:picLocks noChangeAspect="1" noChangeArrowheads="1"/>
          </p:cNvPicPr>
          <p:nvPr/>
        </p:nvPicPr>
        <p:blipFill>
          <a:blip r:embed="rId2"/>
          <a:srcRect b="11436"/>
          <a:stretch>
            <a:fillRect/>
          </a:stretch>
        </p:blipFill>
        <p:spPr bwMode="auto">
          <a:xfrm>
            <a:off x="2195513" y="836613"/>
            <a:ext cx="4895850" cy="2878137"/>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body" idx="1"/>
          </p:nvPr>
        </p:nvSpPr>
        <p:spPr>
          <a:xfrm>
            <a:off x="457200" y="333375"/>
            <a:ext cx="8229600" cy="6119813"/>
          </a:xfrm>
        </p:spPr>
        <p:txBody>
          <a:bodyPr/>
          <a:lstStyle/>
          <a:p>
            <a:pPr>
              <a:buFont typeface="Wingdings" pitchFamily="2" charset="2"/>
              <a:buNone/>
            </a:pPr>
            <a:r>
              <a:rPr lang="es-ES" sz="2800" b="1"/>
              <a:t>	INTRODUCCIÓN</a:t>
            </a:r>
          </a:p>
          <a:p>
            <a:pPr>
              <a:buFont typeface="Wingdings" pitchFamily="2" charset="2"/>
              <a:buNone/>
            </a:pPr>
            <a:endParaRPr lang="es-ES" sz="2800"/>
          </a:p>
          <a:p>
            <a:r>
              <a:rPr lang="es-ES" sz="2000"/>
              <a:t>Con justa razón se llama á las Cordilleras de los Andes, de la zona ecuatorial </a:t>
            </a:r>
            <a:r>
              <a:rPr lang="es-ES" sz="2000" b="1"/>
              <a:t>"las montañas más grandiosas del Globo"</a:t>
            </a:r>
            <a:r>
              <a:rPr lang="es-ES" sz="2000"/>
              <a:t>  Al mismo Himalaya, que en verdad posee las cúspides más altas, pero no en mucho, la misma extensión longitudinal, y al que le falta el adorno pintoresco de los volcanes, quizá le corresponde entre las altas montañas de nuestro Planeta tan sólo el segundo lugar.</a:t>
            </a:r>
          </a:p>
          <a:p>
            <a:pPr>
              <a:buFont typeface="Wingdings" pitchFamily="2" charset="2"/>
              <a:buNone/>
            </a:pPr>
            <a:endParaRPr lang="es-ES" sz="2000"/>
          </a:p>
          <a:p>
            <a:r>
              <a:rPr lang="es-ES" sz="2000"/>
              <a:t> La parte más importante de las montañas de los Andes de Sud-América queda al norte y al sur de la línea equinoccial, allí en donde se levanta la doble serie de volcanes de Quito  (Actual Ecuador)“</a:t>
            </a:r>
          </a:p>
          <a:p>
            <a:pPr>
              <a:buFont typeface="Wingdings" pitchFamily="2" charset="2"/>
              <a:buNone/>
            </a:pPr>
            <a:endParaRPr lang="es-ES" sz="2000"/>
          </a:p>
          <a:p>
            <a:r>
              <a:rPr lang="es-ES" sz="2000"/>
              <a:t>El Ecuador es tierra de volcanes. La región interandina de nuestro país está atravezada por varias cadenas montañosas en las que se destaca al menos una decena de volcanes, varios de ellos activos y a corta distancia unos de otros.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SANTA CRUZ</a:t>
            </a:r>
          </a:p>
        </p:txBody>
      </p:sp>
      <p:sp>
        <p:nvSpPr>
          <p:cNvPr id="22533"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3.950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COORDENADAS:</a:t>
            </a:r>
            <a:r>
              <a:rPr lang="es-ES">
                <a:effectLst>
                  <a:outerShdw blurRad="38100" dist="38100" dir="2700000" algn="tl">
                    <a:srgbClr val="010199"/>
                  </a:outerShdw>
                </a:effectLst>
              </a:rPr>
              <a:t> 0º65 S, 78º63 O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Pichincha - Cotopaxi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Región Interandina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A 33 Km al suroeste de Machachi.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No hay actividad relacionada con este volcán </a:t>
            </a:r>
          </a:p>
        </p:txBody>
      </p:sp>
      <p:pic>
        <p:nvPicPr>
          <p:cNvPr id="22535" name="Picture 7"/>
          <p:cNvPicPr>
            <a:picLocks noChangeAspect="1" noChangeArrowheads="1"/>
          </p:cNvPicPr>
          <p:nvPr/>
        </p:nvPicPr>
        <p:blipFill>
          <a:blip r:embed="rId2"/>
          <a:srcRect b="12749"/>
          <a:stretch>
            <a:fillRect/>
          </a:stretch>
        </p:blipFill>
        <p:spPr bwMode="auto">
          <a:xfrm>
            <a:off x="2341563" y="1052513"/>
            <a:ext cx="4535487" cy="2806700"/>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95288" y="333375"/>
            <a:ext cx="8229600" cy="6048375"/>
          </a:xfrm>
        </p:spPr>
        <p:txBody>
          <a:bodyPr/>
          <a:lstStyle/>
          <a:p>
            <a:pPr>
              <a:lnSpc>
                <a:spcPct val="80000"/>
              </a:lnSpc>
            </a:pPr>
            <a:r>
              <a:rPr lang="es-ES" sz="2000"/>
              <a:t>Las erupciones de estos colosos no son eventos nuevos, la historia de nuestro país tiene registros de estos fenómenos desde hace siglos. Es por eso que la población está acostumbrada y ha aprendido a convivir con los volcanes.</a:t>
            </a:r>
            <a:br>
              <a:rPr lang="es-ES" sz="2000"/>
            </a:br>
            <a:r>
              <a:rPr lang="es-ES" sz="2000"/>
              <a:t>Un ejemplo de ello es Quito, capital del Ecuador, una ciudad de un millón y medio de habitantes que se encuentra emplazada en las faldas del Pichincha, un volcán de actividad constante. Hace algunos años este volcán emitió grandes cantidades de ceniza que cayó en la ciudad. Lo mismo sucedió hace algunas semanas con la ceniza de otro volcán ubicado a más de 95 kilómetros de distancia de Quito, el Reventador. </a:t>
            </a:r>
          </a:p>
          <a:p>
            <a:pPr>
              <a:lnSpc>
                <a:spcPct val="80000"/>
              </a:lnSpc>
              <a:buFont typeface="Wingdings" pitchFamily="2" charset="2"/>
              <a:buNone/>
            </a:pPr>
            <a:endParaRPr lang="es-ES" sz="2000"/>
          </a:p>
          <a:p>
            <a:pPr>
              <a:lnSpc>
                <a:spcPct val="80000"/>
              </a:lnSpc>
            </a:pPr>
            <a:r>
              <a:rPr lang="es-ES" sz="2000"/>
              <a:t>El viento acarreó el polvo desde la región amazónica hasta el valle de Quito.</a:t>
            </a:r>
          </a:p>
          <a:p>
            <a:pPr>
              <a:lnSpc>
                <a:spcPct val="80000"/>
              </a:lnSpc>
              <a:buFont typeface="Wingdings" pitchFamily="2" charset="2"/>
              <a:buNone/>
            </a:pPr>
            <a:endParaRPr lang="es-ES" sz="2000"/>
          </a:p>
          <a:p>
            <a:pPr>
              <a:lnSpc>
                <a:spcPct val="80000"/>
              </a:lnSpc>
            </a:pPr>
            <a:r>
              <a:rPr lang="es-ES" sz="2000"/>
              <a:t>La lluvia de ceniza cubrió un área de 20 kilómetros cuadrados, afectando a Quito y a sus zonas circundantes por algunas horas. De inmediato la población supo qué hacer. Se organizaron comités de limpieza y seguridad. Autoridades municipales y de gobierno comenzaron a trabajar de inmediato en la solución de los inconvenientes causados por el millón de toneladas de ceniza que cayó sobre la ciudad.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457200" y="476250"/>
            <a:ext cx="8291513" cy="5905500"/>
          </a:xfrm>
          <a:noFill/>
          <a:ln/>
        </p:spPr>
        <p:txBody>
          <a:bodyPr/>
          <a:lstStyle/>
          <a:p>
            <a:pPr>
              <a:lnSpc>
                <a:spcPct val="80000"/>
              </a:lnSpc>
            </a:pPr>
            <a:r>
              <a:rPr lang="es-ES" sz="2000"/>
              <a:t>Para quienes visitaron Quito en esos días el fenómeno dio más motivos de curiosidad que de preocupación. Una vez que las medidas de seguridad y protección fueron tomadas, el inusual espectáculo de una ciudad envuelta en una nube de ceniza no dejó de llamar la atención de propios y extraños. Poco después, las lluvias contribuyeron a normalizar el ambiente y luego de tres días de la erupción la normalidad volvió a la capital.</a:t>
            </a:r>
          </a:p>
          <a:p>
            <a:pPr>
              <a:lnSpc>
                <a:spcPct val="80000"/>
              </a:lnSpc>
              <a:buFont typeface="Wingdings" pitchFamily="2" charset="2"/>
              <a:buNone/>
            </a:pPr>
            <a:endParaRPr lang="es-ES" sz="2000"/>
          </a:p>
          <a:p>
            <a:pPr>
              <a:lnSpc>
                <a:spcPct val="80000"/>
              </a:lnSpc>
            </a:pPr>
            <a:r>
              <a:rPr lang="es-ES" sz="2000"/>
              <a:t>Estos fenómenos de la naturaleza han generado nuevas oportunidades para el turismo. Por ejemplo, quienes visiten la región andina pueden optar por ir a la ciudad de Baños, en el centro del país, y llegar de forma organizada y segura hasta alguno de los varios puntos de observación del volcán Tungurahua, del que periódicamente se elevan columnas de gases, ceniza y vapor. Durante las noches despejadas es todo un espectáculo observar el descenso de flujos incandescentes por sus laderas.</a:t>
            </a:r>
          </a:p>
          <a:p>
            <a:pPr>
              <a:lnSpc>
                <a:spcPct val="80000"/>
              </a:lnSpc>
              <a:buFont typeface="Wingdings" pitchFamily="2" charset="2"/>
              <a:buNone/>
            </a:pPr>
            <a:endParaRPr lang="es-ES" sz="2000"/>
          </a:p>
          <a:p>
            <a:pPr>
              <a:lnSpc>
                <a:spcPct val="80000"/>
              </a:lnSpc>
            </a:pPr>
            <a:r>
              <a:rPr lang="es-ES" sz="2000"/>
              <a:t>La actividad volcánica del país cuenta con monitoreo y seguimiento permanente. La prevención es una preocupación constante de la población y de las autoridades. La evidencia es el saldo directo de la reciente erupción de El Reventador: no ha habido pérdida de vidas humanas.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33375"/>
            <a:ext cx="8229600" cy="6119813"/>
          </a:xfrm>
        </p:spPr>
        <p:txBody>
          <a:bodyPr/>
          <a:lstStyle/>
          <a:p>
            <a:pPr>
              <a:lnSpc>
                <a:spcPct val="90000"/>
              </a:lnSpc>
              <a:buFont typeface="Wingdings" pitchFamily="2" charset="2"/>
              <a:buNone/>
            </a:pPr>
            <a:r>
              <a:rPr lang="es-ES" sz="2800" b="1"/>
              <a:t>	OBJETIVOS</a:t>
            </a:r>
            <a:endParaRPr lang="es-ES" sz="2800"/>
          </a:p>
          <a:p>
            <a:pPr>
              <a:lnSpc>
                <a:spcPct val="90000"/>
              </a:lnSpc>
            </a:pPr>
            <a:r>
              <a:rPr lang="es-ES" sz="2400"/>
              <a:t>Concientizarnos los ecuatorianos en saber que tenemos lugares maravillosos para conocer en nuestro país.</a:t>
            </a:r>
          </a:p>
          <a:p>
            <a:pPr>
              <a:lnSpc>
                <a:spcPct val="90000"/>
              </a:lnSpc>
            </a:pPr>
            <a:r>
              <a:rPr lang="es-ES" sz="2400"/>
              <a:t>Defender muestro medio ambiente, ya que gracias al medio ambiente donde vivimos mantendremos una buena salud.</a:t>
            </a:r>
          </a:p>
          <a:p>
            <a:pPr>
              <a:lnSpc>
                <a:spcPct val="90000"/>
              </a:lnSpc>
            </a:pPr>
            <a:r>
              <a:rPr lang="es-ES" sz="2400"/>
              <a:t>Aprender a guiar a los turistas para que sepan lo maravilloso que tiene el Ecuador.</a:t>
            </a:r>
          </a:p>
          <a:p>
            <a:pPr>
              <a:lnSpc>
                <a:spcPct val="90000"/>
              </a:lnSpc>
            </a:pPr>
            <a:r>
              <a:rPr lang="es-ES" sz="2400"/>
              <a:t>Analizar el daño que causamos al medio ambiente, por ejemplo quemando los bosques, tenemos que aprender a valorar lo que tenemos.</a:t>
            </a:r>
          </a:p>
          <a:p>
            <a:pPr>
              <a:lnSpc>
                <a:spcPct val="90000"/>
              </a:lnSpc>
            </a:pPr>
            <a:r>
              <a:rPr lang="es-ES" sz="2400"/>
              <a:t>Fortalecer a los jóvenes en el estudio de los recursos que tiene nuestro país como por ejemplo, la cantidad de volcanes que poseemos, que creo que en la actualidad la mayoría de estudiantes no saben en realidad cuantos son y sus características.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560387"/>
          </a:xfrm>
        </p:spPr>
        <p:txBody>
          <a:bodyPr/>
          <a:lstStyle/>
          <a:p>
            <a:r>
              <a:rPr lang="es-ES" sz="2800" b="1"/>
              <a:t>VOLCÁN COTOPAXI</a:t>
            </a:r>
          </a:p>
        </p:txBody>
      </p:sp>
      <p:sp>
        <p:nvSpPr>
          <p:cNvPr id="7171" name="Rectangle 3"/>
          <p:cNvSpPr>
            <a:spLocks noGrp="1" noChangeArrowheads="1"/>
          </p:cNvSpPr>
          <p:nvPr>
            <p:ph type="body" idx="1"/>
          </p:nvPr>
        </p:nvSpPr>
        <p:spPr>
          <a:xfrm>
            <a:off x="395288" y="3573463"/>
            <a:ext cx="8229600" cy="3068637"/>
          </a:xfrm>
        </p:spPr>
        <p:txBody>
          <a:bodyPr/>
          <a:lstStyle/>
          <a:p>
            <a:pPr>
              <a:lnSpc>
                <a:spcPct val="80000"/>
              </a:lnSpc>
            </a:pPr>
            <a:r>
              <a:rPr lang="es-ES" sz="1800" b="1"/>
              <a:t>ALTURA:</a:t>
            </a:r>
            <a:r>
              <a:rPr lang="es-ES" sz="1800"/>
              <a:t> 5.898 </a:t>
            </a:r>
          </a:p>
          <a:p>
            <a:pPr>
              <a:lnSpc>
                <a:spcPct val="80000"/>
              </a:lnSpc>
            </a:pPr>
            <a:r>
              <a:rPr lang="es-ES" sz="1800" b="1"/>
              <a:t>PROVINCIA:</a:t>
            </a:r>
            <a:r>
              <a:rPr lang="es-ES" sz="1800"/>
              <a:t> Cotopaxi </a:t>
            </a:r>
          </a:p>
          <a:p>
            <a:pPr>
              <a:lnSpc>
                <a:spcPct val="80000"/>
              </a:lnSpc>
            </a:pPr>
            <a:r>
              <a:rPr lang="es-ES" sz="1800" b="1"/>
              <a:t>UBICACIÓN:</a:t>
            </a:r>
            <a:r>
              <a:rPr lang="es-ES" sz="1800"/>
              <a:t> Cordillera Real</a:t>
            </a:r>
          </a:p>
          <a:p>
            <a:pPr>
              <a:lnSpc>
                <a:spcPct val="80000"/>
              </a:lnSpc>
            </a:pPr>
            <a:r>
              <a:rPr lang="es-ES" sz="1800" b="1"/>
              <a:t>SECTOR:</a:t>
            </a:r>
            <a:r>
              <a:rPr lang="es-ES" sz="1800"/>
              <a:t> Se localiza en la cordillera real, en la planicie de LIMPIOPUNGO a 35 Km. al noreste de Latacunga y 40 Km. al sureste de Quito. </a:t>
            </a:r>
          </a:p>
          <a:p>
            <a:pPr>
              <a:lnSpc>
                <a:spcPct val="80000"/>
              </a:lnSpc>
            </a:pPr>
            <a:r>
              <a:rPr lang="es-ES" sz="1800" b="1"/>
              <a:t>ÚLTIMA ERUPCIÓN:</a:t>
            </a:r>
            <a:r>
              <a:rPr lang="es-ES" sz="1800"/>
              <a:t> 1.904</a:t>
            </a:r>
          </a:p>
          <a:p>
            <a:pPr>
              <a:lnSpc>
                <a:spcPct val="80000"/>
              </a:lnSpc>
            </a:pPr>
            <a:r>
              <a:rPr lang="es-ES" sz="1800" b="1"/>
              <a:t>Cotopaxi</a:t>
            </a:r>
            <a:r>
              <a:rPr lang="es-ES" sz="1800"/>
              <a:t> es un volcán en Ecuador, y con 5.897 metros es el segundo más alto del país (el más alto es el Chimborazo) y uno de los volcanes activos más altos del mundo (el volcán activo más alto es el Ojos del Salado en la frontera entre Chile y la Argentina). Está situado 50 km. al sur de Quito.</a:t>
            </a:r>
          </a:p>
          <a:p>
            <a:pPr>
              <a:lnSpc>
                <a:spcPct val="80000"/>
              </a:lnSpc>
            </a:pPr>
            <a:r>
              <a:rPr lang="es-ES" sz="1800"/>
              <a:t>La última erupción fue en 1904, y registró alguna actividad en 1942.</a:t>
            </a:r>
          </a:p>
        </p:txBody>
      </p:sp>
      <p:pic>
        <p:nvPicPr>
          <p:cNvPr id="7172" name="Picture 4"/>
          <p:cNvPicPr>
            <a:picLocks noChangeAspect="1" noChangeArrowheads="1"/>
          </p:cNvPicPr>
          <p:nvPr/>
        </p:nvPicPr>
        <p:blipFill>
          <a:blip r:embed="rId2"/>
          <a:srcRect b="14789"/>
          <a:stretch>
            <a:fillRect/>
          </a:stretch>
        </p:blipFill>
        <p:spPr bwMode="auto">
          <a:xfrm>
            <a:off x="2555875" y="836613"/>
            <a:ext cx="4025900" cy="2581275"/>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57200" y="277813"/>
            <a:ext cx="8229600" cy="560387"/>
          </a:xfrm>
          <a:noFill/>
          <a:ln/>
        </p:spPr>
        <p:txBody>
          <a:bodyPr anchorCtr="0"/>
          <a:lstStyle/>
          <a:p>
            <a:r>
              <a:rPr lang="es-ES" sz="2800" b="1"/>
              <a:t>VOLCÁN CHIMBORAZO</a:t>
            </a:r>
          </a:p>
        </p:txBody>
      </p:sp>
      <p:sp>
        <p:nvSpPr>
          <p:cNvPr id="8197" name="Rectangle 5"/>
          <p:cNvSpPr>
            <a:spLocks noGrp="1" noChangeArrowheads="1"/>
          </p:cNvSpPr>
          <p:nvPr>
            <p:ph type="body" idx="1"/>
          </p:nvPr>
        </p:nvSpPr>
        <p:spPr>
          <a:xfrm>
            <a:off x="395288" y="3429000"/>
            <a:ext cx="8229600" cy="3429000"/>
          </a:xfrm>
          <a:noFill/>
          <a:ln/>
        </p:spPr>
        <p:txBody>
          <a:bodyPr/>
          <a:lstStyle/>
          <a:p>
            <a:pPr>
              <a:lnSpc>
                <a:spcPct val="80000"/>
              </a:lnSpc>
            </a:pPr>
            <a:r>
              <a:rPr lang="es-ES" sz="1600" b="1"/>
              <a:t>ALTURA:</a:t>
            </a:r>
            <a:r>
              <a:rPr lang="es-ES" sz="1600"/>
              <a:t> 6.310 </a:t>
            </a:r>
          </a:p>
          <a:p>
            <a:pPr>
              <a:lnSpc>
                <a:spcPct val="80000"/>
              </a:lnSpc>
            </a:pPr>
            <a:r>
              <a:rPr lang="es-ES" sz="1600" b="1"/>
              <a:t>PROVINCIA:</a:t>
            </a:r>
            <a:r>
              <a:rPr lang="es-ES" sz="1600"/>
              <a:t> Chimborazo </a:t>
            </a:r>
          </a:p>
          <a:p>
            <a:pPr>
              <a:lnSpc>
                <a:spcPct val="80000"/>
              </a:lnSpc>
            </a:pPr>
            <a:r>
              <a:rPr lang="es-ES" sz="1600" b="1"/>
              <a:t>UBICACIÓN:</a:t>
            </a:r>
            <a:r>
              <a:rPr lang="es-ES" sz="1600"/>
              <a:t> Cordillera Occidental SECTOR: El Chimborazo está ubicado a 30 km. al noroeste de la ciudad de Riobamba. </a:t>
            </a:r>
          </a:p>
          <a:p>
            <a:pPr>
              <a:lnSpc>
                <a:spcPct val="80000"/>
              </a:lnSpc>
            </a:pPr>
            <a:r>
              <a:rPr lang="es-ES" sz="1600" b="1"/>
              <a:t>ÚLTIMA ERUPCIÓN:</a:t>
            </a:r>
            <a:r>
              <a:rPr lang="es-ES" sz="1600"/>
              <a:t> hace 11.000</a:t>
            </a:r>
          </a:p>
          <a:p>
            <a:pPr>
              <a:lnSpc>
                <a:spcPct val="80000"/>
              </a:lnSpc>
            </a:pPr>
            <a:r>
              <a:rPr lang="es-ES" sz="1800"/>
              <a:t>El </a:t>
            </a:r>
            <a:r>
              <a:rPr lang="es-ES" sz="1800" b="1"/>
              <a:t>Chimborazo</a:t>
            </a:r>
            <a:r>
              <a:rPr lang="es-ES" sz="1800"/>
              <a:t> es el volcán más alto de Ecuador. Está situado en los Andes centrales, 150 km al suroeste de Quito. Es además la montaña más alejada del centro de la Tierra debido a que el diámetro terrestre en la latitud ecuatorial es mayor que en la latitud del Everest (aproximadamente 28º al norte). La cima del Chimborazo está sólo un grado al sur del ecuador, por lo que a pesar de que su elevación sobre el nivel del mar es 2547 metros menor, se encuentra a 6.384,4 km del centro del planeta, 2.1 km más alejado que la cima del coloso asiático. </a:t>
            </a:r>
          </a:p>
        </p:txBody>
      </p:sp>
      <p:pic>
        <p:nvPicPr>
          <p:cNvPr id="8200" name="Picture 8"/>
          <p:cNvPicPr>
            <a:picLocks noChangeAspect="1" noChangeArrowheads="1"/>
          </p:cNvPicPr>
          <p:nvPr/>
        </p:nvPicPr>
        <p:blipFill>
          <a:blip r:embed="rId2"/>
          <a:srcRect b="11642"/>
          <a:stretch>
            <a:fillRect/>
          </a:stretch>
        </p:blipFill>
        <p:spPr bwMode="auto">
          <a:xfrm>
            <a:off x="2627313" y="908050"/>
            <a:ext cx="3889375" cy="2486025"/>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ALTAR</a:t>
            </a:r>
          </a:p>
        </p:txBody>
      </p:sp>
      <p:sp>
        <p:nvSpPr>
          <p:cNvPr id="9222" name="Rectangle 6"/>
          <p:cNvSpPr>
            <a:spLocks noChangeArrowheads="1"/>
          </p:cNvSpPr>
          <p:nvPr/>
        </p:nvSpPr>
        <p:spPr bwMode="auto">
          <a:xfrm>
            <a:off x="468313" y="3357563"/>
            <a:ext cx="8229600" cy="3500437"/>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ALTURA:</a:t>
            </a:r>
            <a:r>
              <a:rPr lang="es-ES" sz="1500">
                <a:effectLst>
                  <a:outerShdw blurRad="38100" dist="38100" dir="2700000" algn="tl">
                    <a:srgbClr val="010199"/>
                  </a:outerShdw>
                </a:effectLst>
              </a:rPr>
              <a:t> 5.319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PROVINCIA:</a:t>
            </a:r>
            <a:r>
              <a:rPr lang="es-ES" sz="1500">
                <a:effectLst>
                  <a:outerShdw blurRad="38100" dist="38100" dir="2700000" algn="tl">
                    <a:srgbClr val="010199"/>
                  </a:outerShdw>
                </a:effectLst>
              </a:rPr>
              <a:t> Chimborazo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Ubicación:</a:t>
            </a:r>
            <a:r>
              <a:rPr lang="es-ES" sz="1500">
                <a:effectLst>
                  <a:outerShdw blurRad="38100" dist="38100" dir="2700000" algn="tl">
                    <a:srgbClr val="010199"/>
                  </a:outerShdw>
                </a:effectLst>
              </a:rPr>
              <a:t> Cordillera Real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SECTOR:</a:t>
            </a:r>
            <a:r>
              <a:rPr lang="es-ES" sz="1500">
                <a:effectLst>
                  <a:outerShdw blurRad="38100" dist="38100" dir="2700000" algn="tl">
                    <a:srgbClr val="010199"/>
                  </a:outerShdw>
                </a:effectLst>
              </a:rPr>
              <a:t> Se levanta en la Cordillera Oriental de los Andes a 45 Km al SE de Riobamba. </a:t>
            </a:r>
          </a:p>
          <a:p>
            <a:pPr marL="342900" indent="-342900">
              <a:spcBef>
                <a:spcPct val="20000"/>
              </a:spcBef>
              <a:buClr>
                <a:schemeClr val="hlink"/>
              </a:buClr>
              <a:buSzPct val="75000"/>
              <a:buFont typeface="Wingdings" pitchFamily="2" charset="2"/>
              <a:buChar char="l"/>
            </a:pPr>
            <a:r>
              <a:rPr lang="es-ES" sz="1500" b="1">
                <a:effectLst>
                  <a:outerShdw blurRad="38100" dist="38100" dir="2700000" algn="tl">
                    <a:srgbClr val="010199"/>
                  </a:outerShdw>
                </a:effectLst>
              </a:rPr>
              <a:t>ÚLTIMA ERUPCIÓN:</a:t>
            </a:r>
            <a:r>
              <a:rPr lang="es-ES" sz="1500">
                <a:effectLst>
                  <a:outerShdw blurRad="38100" dist="38100" dir="2700000" algn="tl">
                    <a:srgbClr val="010199"/>
                  </a:outerShdw>
                </a:effectLst>
              </a:rPr>
              <a:t> en 1490</a:t>
            </a:r>
          </a:p>
          <a:p>
            <a:pPr marL="342900" indent="-342900">
              <a:spcBef>
                <a:spcPct val="20000"/>
              </a:spcBef>
              <a:buClr>
                <a:schemeClr val="hlink"/>
              </a:buClr>
              <a:buSzPct val="75000"/>
              <a:buFont typeface="Wingdings" pitchFamily="2" charset="2"/>
              <a:buChar char="l"/>
            </a:pPr>
            <a:r>
              <a:rPr lang="es-ES" sz="1500">
                <a:effectLst>
                  <a:outerShdw blurRad="38100" dist="38100" dir="2700000" algn="tl">
                    <a:srgbClr val="010199"/>
                  </a:outerShdw>
                </a:effectLst>
              </a:rPr>
              <a:t>El volcán recibe su nombre debido a las formas que adoptan sus numerosos picos, semejando el altar de una iglesia colonial. Los incas llamaron a este volcán </a:t>
            </a:r>
            <a:r>
              <a:rPr lang="es-ES" sz="1500" i="1">
                <a:effectLst>
                  <a:outerShdw blurRad="38100" dist="38100" dir="2700000" algn="tl">
                    <a:srgbClr val="010199"/>
                  </a:outerShdw>
                </a:effectLst>
              </a:rPr>
              <a:t>Capac Urcu</a:t>
            </a:r>
            <a:r>
              <a:rPr lang="es-ES" sz="1500">
                <a:effectLst>
                  <a:outerShdw blurRad="38100" dist="38100" dir="2700000" algn="tl">
                    <a:srgbClr val="010199"/>
                  </a:outerShdw>
                </a:effectLst>
              </a:rPr>
              <a:t>, que significa montaña todopoderosa.</a:t>
            </a:r>
          </a:p>
          <a:p>
            <a:pPr marL="342900" indent="-342900">
              <a:spcBef>
                <a:spcPct val="20000"/>
              </a:spcBef>
              <a:buClr>
                <a:schemeClr val="hlink"/>
              </a:buClr>
              <a:buSzPct val="75000"/>
              <a:buFont typeface="Wingdings" pitchFamily="2" charset="2"/>
              <a:buChar char="l"/>
            </a:pPr>
            <a:r>
              <a:rPr lang="es-ES" sz="1500">
                <a:effectLst>
                  <a:outerShdw blurRad="38100" dist="38100" dir="2700000" algn="tl">
                    <a:srgbClr val="010199"/>
                  </a:outerShdw>
                </a:effectLst>
              </a:rPr>
              <a:t>La composición dominante de basaltos hace que aparezcan numerosos lagos coloreados en el volcán. La caldera del volcán, llena de cuevas, recibe un pequeño flujo de agua de estos lagos.</a:t>
            </a:r>
          </a:p>
          <a:p>
            <a:pPr marL="342900" indent="-342900">
              <a:spcBef>
                <a:spcPct val="20000"/>
              </a:spcBef>
              <a:buClr>
                <a:schemeClr val="hlink"/>
              </a:buClr>
              <a:buSzPct val="75000"/>
              <a:buFont typeface="Wingdings" pitchFamily="2" charset="2"/>
              <a:buChar char="l"/>
            </a:pPr>
            <a:r>
              <a:rPr lang="es-ES" sz="1500">
                <a:effectLst>
                  <a:outerShdw blurRad="38100" dist="38100" dir="2700000" algn="tl">
                    <a:srgbClr val="010199"/>
                  </a:outerShdw>
                </a:effectLst>
              </a:rPr>
              <a:t>Los españoles, quienes le otorgaron el nombre actual, nombraron la cumbre norteña como </a:t>
            </a:r>
            <a:r>
              <a:rPr lang="es-ES" sz="1500" i="1">
                <a:effectLst>
                  <a:outerShdw blurRad="38100" dist="38100" dir="2700000" algn="tl">
                    <a:srgbClr val="010199"/>
                  </a:outerShdw>
                </a:effectLst>
              </a:rPr>
              <a:t>Canon</a:t>
            </a:r>
            <a:r>
              <a:rPr lang="es-ES" sz="1500">
                <a:effectLst>
                  <a:outerShdw blurRad="38100" dist="38100" dir="2700000" algn="tl">
                    <a:srgbClr val="010199"/>
                  </a:outerShdw>
                </a:effectLst>
              </a:rPr>
              <a:t>, la cumbre del este como </a:t>
            </a:r>
            <a:r>
              <a:rPr lang="es-ES" sz="1500" i="1">
                <a:effectLst>
                  <a:outerShdw blurRad="38100" dist="38100" dir="2700000" algn="tl">
                    <a:srgbClr val="010199"/>
                  </a:outerShdw>
                </a:effectLst>
              </a:rPr>
              <a:t>Tabernacle</a:t>
            </a:r>
            <a:r>
              <a:rPr lang="es-ES" sz="1500">
                <a:effectLst>
                  <a:outerShdw blurRad="38100" dist="38100" dir="2700000" algn="tl">
                    <a:srgbClr val="010199"/>
                  </a:outerShdw>
                </a:effectLst>
              </a:rPr>
              <a:t> y la cumbre meridional como </a:t>
            </a:r>
            <a:r>
              <a:rPr lang="es-ES" sz="1500" i="1">
                <a:effectLst>
                  <a:outerShdw blurRad="38100" dist="38100" dir="2700000" algn="tl">
                    <a:srgbClr val="010199"/>
                  </a:outerShdw>
                </a:effectLst>
              </a:rPr>
              <a:t>Obispo</a:t>
            </a:r>
            <a:r>
              <a:rPr lang="es-ES" sz="1500">
                <a:effectLst>
                  <a:outerShdw blurRad="38100" dist="38100" dir="2700000" algn="tl">
                    <a:srgbClr val="010199"/>
                  </a:outerShdw>
                </a:effectLst>
              </a:rPr>
              <a:t>.</a:t>
            </a:r>
          </a:p>
        </p:txBody>
      </p:sp>
      <p:pic>
        <p:nvPicPr>
          <p:cNvPr id="9224" name="Picture 8"/>
          <p:cNvPicPr>
            <a:picLocks noChangeAspect="1" noChangeArrowheads="1"/>
          </p:cNvPicPr>
          <p:nvPr/>
        </p:nvPicPr>
        <p:blipFill>
          <a:blip r:embed="rId2"/>
          <a:srcRect b="13158"/>
          <a:stretch>
            <a:fillRect/>
          </a:stretch>
        </p:blipFill>
        <p:spPr bwMode="auto">
          <a:xfrm>
            <a:off x="2627313" y="836613"/>
            <a:ext cx="3744912" cy="2490787"/>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57200" y="274638"/>
            <a:ext cx="8229600" cy="561975"/>
          </a:xfrm>
          <a:prstGeom prst="rect">
            <a:avLst/>
          </a:prstGeom>
          <a:noFill/>
          <a:ln w="9525">
            <a:noFill/>
            <a:miter lim="800000"/>
            <a:headEnd/>
            <a:tailEnd/>
          </a:ln>
          <a:effectLst/>
        </p:spPr>
        <p:txBody>
          <a:bodyPr anchor="ctr"/>
          <a:lstStyle/>
          <a:p>
            <a:pPr algn="ctr"/>
            <a:r>
              <a:rPr lang="es-ES" sz="2800" b="1">
                <a:solidFill>
                  <a:schemeClr val="tx2"/>
                </a:solidFill>
                <a:effectLst>
                  <a:outerShdw blurRad="38100" dist="38100" dir="2700000" algn="tl">
                    <a:srgbClr val="FFFFFF"/>
                  </a:outerShdw>
                </a:effectLst>
              </a:rPr>
              <a:t>VOLCÁN GUAGUA PICHINCHA</a:t>
            </a:r>
          </a:p>
        </p:txBody>
      </p:sp>
      <p:sp>
        <p:nvSpPr>
          <p:cNvPr id="10245" name="Rectangle 5"/>
          <p:cNvSpPr>
            <a:spLocks noChangeArrowheads="1"/>
          </p:cNvSpPr>
          <p:nvPr/>
        </p:nvSpPr>
        <p:spPr bwMode="auto">
          <a:xfrm>
            <a:off x="468313" y="4005263"/>
            <a:ext cx="8229600" cy="2519362"/>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ALTURA:</a:t>
            </a:r>
            <a:r>
              <a:rPr lang="es-ES">
                <a:effectLst>
                  <a:outerShdw blurRad="38100" dist="38100" dir="2700000" algn="tl">
                    <a:srgbClr val="010199"/>
                  </a:outerShdw>
                </a:effectLst>
              </a:rPr>
              <a:t> 4.790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PROVINCIA:</a:t>
            </a:r>
            <a:r>
              <a:rPr lang="es-ES">
                <a:effectLst>
                  <a:outerShdw blurRad="38100" dist="38100" dir="2700000" algn="tl">
                    <a:srgbClr val="010199"/>
                  </a:outerShdw>
                </a:effectLst>
              </a:rPr>
              <a:t> Pichincha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UBICACIÓN:</a:t>
            </a:r>
            <a:r>
              <a:rPr lang="es-ES">
                <a:effectLst>
                  <a:outerShdw blurRad="38100" dist="38100" dir="2700000" algn="tl">
                    <a:srgbClr val="010199"/>
                  </a:outerShdw>
                </a:effectLst>
              </a:rPr>
              <a:t> Cordillera Occidental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SECTOR:</a:t>
            </a:r>
            <a:r>
              <a:rPr lang="es-ES">
                <a:effectLst>
                  <a:outerShdw blurRad="38100" dist="38100" dir="2700000" algn="tl">
                    <a:srgbClr val="010199"/>
                  </a:outerShdw>
                </a:effectLst>
              </a:rPr>
              <a:t> El Guagua Pichincha pertenece al macizo del mismo nombre que alberga al Rucu Pichincha, Padre Encantado y las ruinas de la caldera de Cundur Huanchana, otros cerros aún mas antiguos pueden haber sido enterrados bajo las lavas y piroclástos de los volcanes </a:t>
            </a:r>
          </a:p>
          <a:p>
            <a:pPr marL="342900" indent="-342900">
              <a:spcBef>
                <a:spcPct val="20000"/>
              </a:spcBef>
              <a:buClr>
                <a:schemeClr val="hlink"/>
              </a:buClr>
              <a:buSzPct val="75000"/>
              <a:buFont typeface="Wingdings" pitchFamily="2" charset="2"/>
              <a:buChar char="l"/>
            </a:pPr>
            <a:r>
              <a:rPr lang="es-ES" b="1">
                <a:effectLst>
                  <a:outerShdw blurRad="38100" dist="38100" dir="2700000" algn="tl">
                    <a:srgbClr val="010199"/>
                  </a:outerShdw>
                </a:effectLst>
              </a:rPr>
              <a:t>ÚLTIMA ERUPCIÓN:</a:t>
            </a:r>
            <a:r>
              <a:rPr lang="es-ES">
                <a:effectLst>
                  <a:outerShdw blurRad="38100" dist="38100" dir="2700000" algn="tl">
                    <a:srgbClr val="010199"/>
                  </a:outerShdw>
                </a:effectLst>
              </a:rPr>
              <a:t> Agosto de 1999.</a:t>
            </a:r>
          </a:p>
        </p:txBody>
      </p:sp>
      <p:pic>
        <p:nvPicPr>
          <p:cNvPr id="10247" name="Picture 7"/>
          <p:cNvPicPr>
            <a:picLocks noChangeAspect="1" noChangeArrowheads="1"/>
          </p:cNvPicPr>
          <p:nvPr/>
        </p:nvPicPr>
        <p:blipFill>
          <a:blip r:embed="rId2"/>
          <a:srcRect b="13121"/>
          <a:stretch>
            <a:fillRect/>
          </a:stretch>
        </p:blipFill>
        <p:spPr bwMode="auto">
          <a:xfrm>
            <a:off x="2195513" y="981075"/>
            <a:ext cx="4681537" cy="2914650"/>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theme/theme1.xml><?xml version="1.0" encoding="utf-8"?>
<a:theme xmlns:a="http://schemas.openxmlformats.org/drawingml/2006/main" name="Órbita">
  <a:themeElements>
    <a:clrScheme name="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Ó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Ó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Ó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Ó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Ó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Ó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Ó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Ó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Ó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170</TotalTime>
  <Words>1422</Words>
  <Application>Microsoft Office PowerPoint</Application>
  <PresentationFormat>Presentación en pantalla (4:3)</PresentationFormat>
  <Paragraphs>126</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Times New Roman</vt:lpstr>
      <vt:lpstr>Wingdings</vt:lpstr>
      <vt:lpstr>Órbita</vt:lpstr>
      <vt:lpstr>Diapositiva 1</vt:lpstr>
      <vt:lpstr>Diapositiva 2</vt:lpstr>
      <vt:lpstr>Diapositiva 3</vt:lpstr>
      <vt:lpstr>Diapositiva 4</vt:lpstr>
      <vt:lpstr>Diapositiva 5</vt:lpstr>
      <vt:lpstr>VOLCÁN COTOPAXI</vt:lpstr>
      <vt:lpstr>VOLCÁN CHIMBORAZO</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Cyber "Spring 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Cliente</dc:creator>
  <cp:lastModifiedBy>Hewlett Packard</cp:lastModifiedBy>
  <cp:revision>13</cp:revision>
  <dcterms:created xsi:type="dcterms:W3CDTF">2007-01-27T20:32:06Z</dcterms:created>
  <dcterms:modified xsi:type="dcterms:W3CDTF">2009-07-10T14:52:58Z</dcterms:modified>
</cp:coreProperties>
</file>