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2787"/>
    <p:restoredTop sz="90929"/>
  </p:normalViewPr>
  <p:slideViewPr>
    <p:cSldViewPr>
      <p:cViewPr varScale="1">
        <p:scale>
          <a:sx n="50" d="100"/>
          <a:sy n="50" d="100"/>
        </p:scale>
        <p:origin x="-1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B1CB2-1DAD-4802-9913-373EC2CC64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17CE2-8DC1-408C-B890-895C449309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6522-00CE-454D-8CF1-E6A0BDE2188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6DCE4-77F3-41C4-B16E-131536F6C6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DB18A-4E23-4CBD-88AA-9E2910D3549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8F6B7-E95A-4402-B6E3-12CC1DE5A6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F347-89EA-43CD-A675-FF76B77B968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E3110-1F55-44A1-A93D-154756C157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A5C31-36E7-4A77-A66C-39A1C85019A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EECFE-DEE8-4741-B264-F3D3A7D0A2C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5C507-7650-4125-BBA4-733EFD25882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AD670-8665-4D31-ACA1-2EC1CF30FDB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IS%20DOCUMENTOS\galapagos\anima1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MIS%20DOCUMENTOS\galapagos\anima2.avi" TargetMode="Externa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4375" t="11459" r="26563" b="28125"/>
          <a:stretch>
            <a:fillRect/>
          </a:stretch>
        </p:blipFill>
        <p:spPr bwMode="auto">
          <a:xfrm>
            <a:off x="755650" y="333375"/>
            <a:ext cx="77771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nima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81138"/>
            <a:ext cx="6553200" cy="364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763713" y="863600"/>
          <a:ext cx="5654675" cy="4510088"/>
        </p:xfrm>
        <a:graphic>
          <a:graphicData uri="http://schemas.openxmlformats.org/presentationml/2006/ole">
            <p:oleObj spid="_x0000_s15362" name="Fotografía de Photo Editor" r:id="rId3" imgW="3428571" imgH="4001058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su79ColombiaM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404813"/>
            <a:ext cx="8675688" cy="576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chemeClr val="tx1"/>
                </a:solidFill>
              </a:rPr>
              <a:t>Propagación de tsunami en el G. de Guayaquil (Estudio de INOCAR)</a:t>
            </a:r>
          </a:p>
        </p:txBody>
      </p:sp>
      <p:pic>
        <p:nvPicPr>
          <p:cNvPr id="17411" name="Picture 3" descr="tsunami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881188"/>
            <a:ext cx="5472112" cy="4541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7356" t="33963" r="64030" b="42122"/>
          <a:stretch>
            <a:fillRect/>
          </a:stretch>
        </p:blipFill>
        <p:spPr bwMode="auto">
          <a:xfrm>
            <a:off x="2124075" y="3284538"/>
            <a:ext cx="4608513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48402" t="28590" r="26950" b="50879"/>
          <a:stretch>
            <a:fillRect/>
          </a:stretch>
        </p:blipFill>
        <p:spPr bwMode="auto">
          <a:xfrm>
            <a:off x="2124075" y="404813"/>
            <a:ext cx="46101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79475" y="179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 flipH="1">
            <a:off x="184150" y="1268413"/>
            <a:ext cx="211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54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0" y="4797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443413" y="31305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/>
              <a:t>=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27088" y="1125538"/>
            <a:ext cx="7772400" cy="1470025"/>
          </a:xfrm>
        </p:spPr>
        <p:txBody>
          <a:bodyPr/>
          <a:lstStyle/>
          <a:p>
            <a:r>
              <a:rPr lang="es-ES" sz="4000">
                <a:solidFill>
                  <a:schemeClr val="tx1"/>
                </a:solidFill>
              </a:rPr>
              <a:t>Riesgo de Tsunami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636838"/>
            <a:ext cx="6400800" cy="1752600"/>
          </a:xfrm>
        </p:spPr>
        <p:txBody>
          <a:bodyPr/>
          <a:lstStyle/>
          <a:p>
            <a:r>
              <a:rPr lang="es-ES" sz="4000"/>
              <a:t>=</a:t>
            </a:r>
          </a:p>
          <a:p>
            <a:r>
              <a:rPr lang="es-ES" sz="4000"/>
              <a:t>Peligrosidad x Vulnerabilidad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chemeClr val="tx1"/>
                </a:solidFill>
              </a:rPr>
              <a:t>Elementos que intervienen en la Peligrosidad.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Fuentes sismogenicas que afectan al emplazamiento</a:t>
            </a:r>
          </a:p>
          <a:p>
            <a:r>
              <a:rPr lang="es-ES"/>
              <a:t>Historia de inundaciones causadas por los tsunamis.</a:t>
            </a:r>
          </a:p>
          <a:p>
            <a:r>
              <a:rPr lang="es-ES"/>
              <a:t>Estadística de terremotos tsunamigénicos.</a:t>
            </a:r>
          </a:p>
          <a:p>
            <a:r>
              <a:rPr lang="es-ES"/>
              <a:t>Modelos numéricos de pronostico de inundaciones.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FF00"/>
                </a:solidFill>
              </a:rPr>
              <a:t>Elementos que intervienen en la vulnerabilidad.</a:t>
            </a:r>
            <a:br>
              <a:rPr lang="es-ES" sz="4000">
                <a:solidFill>
                  <a:srgbClr val="FFFF00"/>
                </a:solidFill>
              </a:rPr>
            </a:br>
            <a:endParaRPr lang="es-ES" sz="400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92375"/>
            <a:ext cx="7772400" cy="2881313"/>
          </a:xfrm>
        </p:spPr>
        <p:txBody>
          <a:bodyPr/>
          <a:lstStyle/>
          <a:p>
            <a:r>
              <a:rPr lang="es-ES">
                <a:solidFill>
                  <a:srgbClr val="FFFF00"/>
                </a:solidFill>
              </a:rPr>
              <a:t>Población expuesta.</a:t>
            </a:r>
          </a:p>
          <a:p>
            <a:r>
              <a:rPr lang="es-ES">
                <a:solidFill>
                  <a:srgbClr val="FFFF00"/>
                </a:solidFill>
              </a:rPr>
              <a:t>Estructura socioeconómica.</a:t>
            </a:r>
          </a:p>
          <a:p>
            <a:r>
              <a:rPr lang="es-ES">
                <a:solidFill>
                  <a:srgbClr val="FFFF00"/>
                </a:solidFill>
              </a:rPr>
              <a:t>Infraestructuras.</a:t>
            </a:r>
          </a:p>
          <a:p>
            <a:r>
              <a:rPr lang="es-ES">
                <a:solidFill>
                  <a:srgbClr val="FFFF00"/>
                </a:solidFill>
              </a:rPr>
              <a:t>Existencia de contramedidas. (Diques, barreras, etc.)</a:t>
            </a:r>
          </a:p>
          <a:p>
            <a:endParaRPr lang="es-E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FF00"/>
                </a:solidFill>
              </a:rPr>
              <a:t>Mitigación del Riesgo de Tsunamis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565400"/>
            <a:ext cx="7772400" cy="3168650"/>
          </a:xfrm>
        </p:spPr>
        <p:txBody>
          <a:bodyPr/>
          <a:lstStyle/>
          <a:p>
            <a:r>
              <a:rPr lang="es-ES">
                <a:solidFill>
                  <a:srgbClr val="FFFF00"/>
                </a:solidFill>
              </a:rPr>
              <a:t>Asignación de la Peligrosidad de tsunami.</a:t>
            </a:r>
          </a:p>
          <a:p>
            <a:pPr>
              <a:buFontTx/>
              <a:buNone/>
            </a:pPr>
            <a:endParaRPr lang="es-ES">
              <a:solidFill>
                <a:srgbClr val="FFFF00"/>
              </a:solidFill>
            </a:endParaRPr>
          </a:p>
          <a:p>
            <a:r>
              <a:rPr lang="es-ES">
                <a:solidFill>
                  <a:srgbClr val="FFFF00"/>
                </a:solidFill>
              </a:rPr>
              <a:t>Diseño de un sistema de alerta de tsunamis.</a:t>
            </a:r>
          </a:p>
          <a:p>
            <a:pPr>
              <a:buFontTx/>
              <a:buNone/>
            </a:pPr>
            <a:endParaRPr lang="es-ES">
              <a:solidFill>
                <a:srgbClr val="FFFF00"/>
              </a:solidFill>
            </a:endParaRPr>
          </a:p>
          <a:p>
            <a:r>
              <a:rPr lang="es-ES">
                <a:solidFill>
                  <a:srgbClr val="FFFF00"/>
                </a:solidFill>
              </a:rPr>
              <a:t>Planificación de la Protección Civil.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FF00"/>
                </a:solidFill>
              </a:rPr>
              <a:t>Sistema de Alerta</a:t>
            </a:r>
            <a:br>
              <a:rPr lang="es-ES" sz="4000">
                <a:solidFill>
                  <a:srgbClr val="FFFF00"/>
                </a:solidFill>
              </a:rPr>
            </a:br>
            <a:endParaRPr lang="es-ES" sz="4000">
              <a:solidFill>
                <a:srgbClr val="FFFF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7772400" cy="2879725"/>
          </a:xfrm>
        </p:spPr>
        <p:txBody>
          <a:bodyPr/>
          <a:lstStyle/>
          <a:p>
            <a:r>
              <a:rPr lang="es-ES">
                <a:solidFill>
                  <a:srgbClr val="FFFF00"/>
                </a:solidFill>
              </a:rPr>
              <a:t>Detección del terremoto.</a:t>
            </a:r>
          </a:p>
          <a:p>
            <a:r>
              <a:rPr lang="es-ES">
                <a:solidFill>
                  <a:srgbClr val="FFFF00"/>
                </a:solidFill>
              </a:rPr>
              <a:t>Determinación de las características tsunamigénicas.</a:t>
            </a:r>
          </a:p>
          <a:p>
            <a:r>
              <a:rPr lang="es-ES">
                <a:solidFill>
                  <a:srgbClr val="FFFF00"/>
                </a:solidFill>
              </a:rPr>
              <a:t>Confirmación de la propagación del tsunami.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accent2"/>
                </a:solidFill>
              </a:rPr>
              <a:t>Origen del Tsunami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solidFill>
                  <a:schemeClr val="accent2"/>
                </a:solidFill>
              </a:rPr>
              <a:t>Terremoto submarino o cercano a la costa.</a:t>
            </a:r>
          </a:p>
          <a:p>
            <a:r>
              <a:rPr lang="es-ES">
                <a:solidFill>
                  <a:schemeClr val="accent2"/>
                </a:solidFill>
              </a:rPr>
              <a:t>Volcán submarino.</a:t>
            </a:r>
          </a:p>
          <a:p>
            <a:r>
              <a:rPr lang="es-ES">
                <a:solidFill>
                  <a:schemeClr val="accent2"/>
                </a:solidFill>
              </a:rPr>
              <a:t>Derrumbe submarino.</a:t>
            </a:r>
          </a:p>
          <a:p>
            <a:r>
              <a:rPr lang="es-ES">
                <a:solidFill>
                  <a:schemeClr val="accent2"/>
                </a:solidFill>
              </a:rPr>
              <a:t>Impacto de meteorito en el mar.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1604" t="19489" r="10872" b="10634"/>
          <a:stretch>
            <a:fillRect/>
          </a:stretch>
        </p:blipFill>
        <p:spPr bwMode="auto">
          <a:xfrm>
            <a:off x="179388" y="476250"/>
            <a:ext cx="8748712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FF00"/>
                </a:solidFill>
              </a:rPr>
              <a:t>Clasificación de los terremotos productores de tsunami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92375"/>
            <a:ext cx="7772400" cy="35290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ES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s-ES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s-ES">
                <a:solidFill>
                  <a:srgbClr val="FFFF00"/>
                </a:solidFill>
              </a:rPr>
              <a:t>Terremotos tsunamigenicos o “ rapidos “</a:t>
            </a:r>
          </a:p>
          <a:p>
            <a:pPr>
              <a:lnSpc>
                <a:spcPct val="90000"/>
              </a:lnSpc>
            </a:pPr>
            <a:endParaRPr lang="es-ES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s-ES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s-ES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s-ES">
                <a:solidFill>
                  <a:srgbClr val="FFFF00"/>
                </a:solidFill>
              </a:rPr>
              <a:t>Terremotos tsunami o “ lentos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507413" cy="5303838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87450" y="5661025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FF00"/>
                </a:solidFill>
              </a:rPr>
              <a:t>T. Rápidos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867400" y="5734050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FF00"/>
                </a:solidFill>
              </a:rPr>
              <a:t>T. Lentos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rgbClr val="FFFF00"/>
                </a:solidFill>
              </a:rPr>
              <a:t>Sistema TREMORS</a:t>
            </a:r>
            <a:r>
              <a:rPr lang="es-ES" sz="4000">
                <a:solidFill>
                  <a:srgbClr val="FFFF00"/>
                </a:solidFill>
              </a:rPr>
              <a:t/>
            </a:r>
            <a:br>
              <a:rPr lang="es-ES" sz="4000">
                <a:solidFill>
                  <a:srgbClr val="FFFF00"/>
                </a:solidFill>
              </a:rPr>
            </a:br>
            <a:endParaRPr lang="es-ES" sz="4000">
              <a:solidFill>
                <a:srgbClr val="FFFF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28596" t="29318" r="23421" b="30316"/>
          <a:stretch>
            <a:fillRect/>
          </a:stretch>
        </p:blipFill>
        <p:spPr>
          <a:xfrm>
            <a:off x="1116013" y="1446213"/>
            <a:ext cx="6769100" cy="5076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>
                <a:solidFill>
                  <a:srgbClr val="FFFF00"/>
                </a:solidFill>
              </a:rPr>
              <a:t>Sistema de seguimiento del tsunami DART</a:t>
            </a:r>
            <a:endParaRPr lang="es-ES" sz="4000">
              <a:solidFill>
                <a:srgbClr val="FFFF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8745" t="18509" r="49677" b="37508"/>
          <a:stretch>
            <a:fillRect/>
          </a:stretch>
        </p:blipFill>
        <p:spPr>
          <a:xfrm>
            <a:off x="1828800" y="1981200"/>
            <a:ext cx="54864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9922" t="16731" r="21745" b="25174"/>
          <a:stretch>
            <a:fillRect/>
          </a:stretch>
        </p:blipFill>
        <p:spPr bwMode="auto">
          <a:xfrm>
            <a:off x="971550" y="908050"/>
            <a:ext cx="6913563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9375" t="12500" r="56250" b="30208"/>
          <a:stretch>
            <a:fillRect/>
          </a:stretch>
        </p:blipFill>
        <p:spPr bwMode="auto">
          <a:xfrm>
            <a:off x="2163763" y="228600"/>
            <a:ext cx="5153025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9375" t="14583" r="60938" b="54167"/>
          <a:stretch>
            <a:fillRect/>
          </a:stretch>
        </p:blipFill>
        <p:spPr bwMode="auto">
          <a:xfrm>
            <a:off x="1981200" y="1600200"/>
            <a:ext cx="56388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843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12925" y="117475"/>
            <a:ext cx="706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rgbClr val="FFFF00"/>
                </a:solidFill>
              </a:rPr>
              <a:t>Terremoto 10 Enero  Alaska  </a:t>
            </a:r>
            <a:r>
              <a:rPr lang="es-ES_tradnl" b="1">
                <a:solidFill>
                  <a:srgbClr val="FFFF00"/>
                </a:solidFill>
              </a:rPr>
              <a:t>M </a:t>
            </a:r>
            <a:r>
              <a:rPr lang="es-ES_tradnl">
                <a:solidFill>
                  <a:srgbClr val="FFFF00"/>
                </a:solidFill>
              </a:rPr>
              <a:t>=6.9</a:t>
            </a:r>
          </a:p>
          <a:p>
            <a:r>
              <a:rPr lang="es-ES_tradnl">
                <a:solidFill>
                  <a:srgbClr val="FFFF00"/>
                </a:solidFill>
              </a:rPr>
              <a:t>Ho=07.03</a:t>
            </a:r>
          </a:p>
          <a:p>
            <a:r>
              <a:rPr lang="es-ES_tradnl">
                <a:solidFill>
                  <a:srgbClr val="FFFF00"/>
                </a:solidFill>
              </a:rPr>
              <a:t>Boletín informativo=07.08</a:t>
            </a:r>
          </a:p>
          <a:p>
            <a:r>
              <a:rPr lang="es-ES_tradnl">
                <a:solidFill>
                  <a:srgbClr val="FFFF00"/>
                </a:solidFill>
              </a:rPr>
              <a:t>Confirmación DART=07.11 en estación en 51ºN 157ºO </a:t>
            </a:r>
            <a:endParaRPr lang="es-E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FF00"/>
                </a:solidFill>
              </a:rPr>
              <a:t>Sistema JMA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>
                <a:solidFill>
                  <a:srgbClr val="FFFF00"/>
                </a:solidFill>
              </a:rPr>
              <a:t>Determinación de las características de cada terremoto en tiempo real.</a:t>
            </a:r>
          </a:p>
          <a:p>
            <a:r>
              <a:rPr lang="es-ES">
                <a:solidFill>
                  <a:srgbClr val="FFFF00"/>
                </a:solidFill>
              </a:rPr>
              <a:t>Determinación  por interpolación del tsunami esperado con indicación de tiempo de llegada y altura.</a:t>
            </a:r>
          </a:p>
          <a:p>
            <a:r>
              <a:rPr lang="es-ES">
                <a:solidFill>
                  <a:srgbClr val="FFFF00"/>
                </a:solidFill>
              </a:rPr>
              <a:t>Transmisión de la alerta vía satélite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"/>
          <p:cNvPicPr>
            <a:picLocks noChangeAspect="1" noChangeArrowheads="1"/>
          </p:cNvPicPr>
          <p:nvPr/>
        </p:nvPicPr>
        <p:blipFill>
          <a:blip r:embed="rId2"/>
          <a:srcRect l="10484" b="70795"/>
          <a:stretch>
            <a:fillRect/>
          </a:stretch>
        </p:blipFill>
        <p:spPr bwMode="auto">
          <a:xfrm>
            <a:off x="539750" y="1924050"/>
            <a:ext cx="4608513" cy="2701925"/>
          </a:xfrm>
          <a:prstGeom prst="rect">
            <a:avLst/>
          </a:prstGeom>
          <a:noFill/>
        </p:spPr>
      </p:pic>
      <p:pic>
        <p:nvPicPr>
          <p:cNvPr id="33795" name="Picture 3" descr="5"/>
          <p:cNvPicPr>
            <a:picLocks noChangeAspect="1" noChangeArrowheads="1"/>
          </p:cNvPicPr>
          <p:nvPr/>
        </p:nvPicPr>
        <p:blipFill>
          <a:blip r:embed="rId2"/>
          <a:srcRect t="63884" r="6058"/>
          <a:stretch>
            <a:fillRect/>
          </a:stretch>
        </p:blipFill>
        <p:spPr bwMode="auto">
          <a:xfrm>
            <a:off x="5003800" y="1938338"/>
            <a:ext cx="3889375" cy="2690812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619250" y="692150"/>
            <a:ext cx="611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rgbClr val="FFFF00"/>
                </a:solidFill>
              </a:rPr>
              <a:t>Ejemplo. Tsunami de Hokkaido de 1993. </a:t>
            </a:r>
            <a:r>
              <a:rPr lang="es-ES_tradnl" b="1">
                <a:solidFill>
                  <a:srgbClr val="FFFF00"/>
                </a:solidFill>
              </a:rPr>
              <a:t>M</a:t>
            </a:r>
            <a:r>
              <a:rPr lang="es-ES_tradnl">
                <a:solidFill>
                  <a:srgbClr val="FFFF00"/>
                </a:solidFill>
              </a:rPr>
              <a:t>=7.8</a:t>
            </a:r>
            <a:endParaRPr lang="es-E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chemeClr val="tx1"/>
                </a:solidFill>
              </a:rPr>
              <a:t>Terremoto como rotura de una falla y emisión de ondas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152525" y="2565400"/>
            <a:ext cx="3313113" cy="3492500"/>
            <a:chOff x="997" y="1468"/>
            <a:chExt cx="2087" cy="2200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177" y="3456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s-ES" sz="16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2688" y="1468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s-ES" sz="16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968" y="2812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s-ES" sz="16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 rot="2061398">
              <a:off x="997" y="1833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s-ES" sz="160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pic>
        <p:nvPicPr>
          <p:cNvPr id="6152" name="Picture 8" descr="Imagen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t="20987"/>
          <a:stretch>
            <a:fillRect/>
          </a:stretch>
        </p:blipFill>
        <p:spPr>
          <a:xfrm>
            <a:off x="2051050" y="2492375"/>
            <a:ext cx="5186363" cy="325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2288"/>
            <a:ext cx="9144000" cy="547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>
                <a:solidFill>
                  <a:srgbClr val="FFFF00"/>
                </a:solidFill>
              </a:rPr>
              <a:t>Plan de reducción de daños por Tsunami</a:t>
            </a:r>
            <a:endParaRPr lang="es-ES" sz="320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7772400" cy="3176588"/>
          </a:xfrm>
        </p:spPr>
        <p:txBody>
          <a:bodyPr/>
          <a:lstStyle/>
          <a:p>
            <a:r>
              <a:rPr lang="es-ES_tradnl" sz="2400">
                <a:solidFill>
                  <a:srgbClr val="FFFF00"/>
                </a:solidFill>
              </a:rPr>
              <a:t>Determinación de la Peligrosidad  de tsunami en las zonas de estudio</a:t>
            </a:r>
          </a:p>
          <a:p>
            <a:r>
              <a:rPr lang="es-ES_tradnl" sz="2400">
                <a:solidFill>
                  <a:srgbClr val="FFFF00"/>
                </a:solidFill>
              </a:rPr>
              <a:t>Instalación de redes de detección temprana de tsunamis (Sísmica, nivel del mar).</a:t>
            </a:r>
          </a:p>
          <a:p>
            <a:r>
              <a:rPr lang="es-ES_tradnl" sz="2400">
                <a:solidFill>
                  <a:srgbClr val="FFFF00"/>
                </a:solidFill>
              </a:rPr>
              <a:t>Implementación de centros regionales de vigilancia.</a:t>
            </a:r>
          </a:p>
          <a:p>
            <a:r>
              <a:rPr lang="es-ES_tradnl" sz="2400">
                <a:solidFill>
                  <a:srgbClr val="FFFF00"/>
                </a:solidFill>
              </a:rPr>
              <a:t>Generación de planes de emergencia, evacuación y adiestramiento de la población.</a:t>
            </a:r>
          </a:p>
          <a:p>
            <a:pPr>
              <a:buFontTx/>
              <a:buNone/>
            </a:pPr>
            <a:endParaRPr lang="es-ES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39750" y="765175"/>
          <a:ext cx="7812088" cy="4752975"/>
        </p:xfrm>
        <a:graphic>
          <a:graphicData uri="http://schemas.openxmlformats.org/presentationml/2006/ole">
            <p:oleObj spid="_x0000_s7170" name="Fotografía de Photo Editor" r:id="rId3" imgW="5229955" imgH="2666667" progId="MSPhotoEd.3">
              <p:embed/>
            </p:oleObj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43438" y="4076700"/>
            <a:ext cx="1835150" cy="46672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FF00"/>
                </a:solidFill>
              </a:rPr>
              <a:t>Propagación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348038" y="5013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916238" y="5013325"/>
            <a:ext cx="1698625" cy="466725"/>
          </a:xfrm>
          <a:prstGeom prst="rect">
            <a:avLst/>
          </a:prstGeom>
          <a:solidFill>
            <a:srgbClr val="333333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FF00"/>
                </a:solidFill>
              </a:rPr>
              <a:t>Generación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732588" y="2565400"/>
            <a:ext cx="1676400" cy="4572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FF00"/>
                </a:solidFill>
              </a:rPr>
              <a:t>Inundación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43213" y="260350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Fases de un tsunami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chemeClr val="tx1"/>
                </a:solidFill>
              </a:rPr>
              <a:t>Generación del tsunami por terremoto</a:t>
            </a:r>
          </a:p>
        </p:txBody>
      </p:sp>
      <p:graphicFrame>
        <p:nvGraphicFramePr>
          <p:cNvPr id="9219" name="Diagram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1981200"/>
          <a:ext cx="3810000" cy="4114800"/>
        </p:xfrm>
        <a:graphic>
          <a:graphicData uri="http://schemas.openxmlformats.org/drawingml/2006/compatibility">
            <com:legacyDrawing xmlns:com="http://schemas.openxmlformats.org/drawingml/2006/compatibility" spid="_x0000_s9219"/>
          </a:graphicData>
        </a:graphic>
      </p:graphicFrame>
      <p:pic>
        <p:nvPicPr>
          <p:cNvPr id="9221" name="anima2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2349500"/>
            <a:ext cx="6769100" cy="37607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613" y="685800"/>
            <a:ext cx="391477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chemeClr val="tx1"/>
                </a:solidFill>
              </a:rPr>
              <a:t>Generación del tsunami por erupción volcánica.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8005" t="10172" r="61382" b="54823"/>
          <a:stretch>
            <a:fillRect/>
          </a:stretch>
        </p:blipFill>
        <p:spPr>
          <a:xfrm>
            <a:off x="1828800" y="1981200"/>
            <a:ext cx="54864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chemeClr val="tx1"/>
                </a:solidFill>
              </a:rPr>
              <a:t>Propagación del tsunami</a:t>
            </a:r>
          </a:p>
        </p:txBody>
      </p:sp>
      <p:pic>
        <p:nvPicPr>
          <p:cNvPr id="12291" name="Picture 3" descr="altura-veltsunamir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t="16475" b="58702"/>
          <a:stretch>
            <a:fillRect/>
          </a:stretch>
        </p:blipFill>
        <p:spPr>
          <a:xfrm>
            <a:off x="0" y="1557338"/>
            <a:ext cx="8964613" cy="4751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sunam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24075" y="333375"/>
            <a:ext cx="521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Propagación de tsunami en el O. Pacifico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338</Words>
  <Application>Microsoft PowerPoint</Application>
  <PresentationFormat>Presentación en pantalla (4:3)</PresentationFormat>
  <Paragraphs>65</Paragraphs>
  <Slides>31</Slides>
  <Notes>0</Notes>
  <HiddenSlides>0</HiddenSlides>
  <MMClips>2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Times New Roman</vt:lpstr>
      <vt:lpstr>Tahoma</vt:lpstr>
      <vt:lpstr>Wingdings</vt:lpstr>
      <vt:lpstr>Arial</vt:lpstr>
      <vt:lpstr>Diseño predeterminado</vt:lpstr>
      <vt:lpstr>Fotografía de Microsoft Photo Editor 3.0</vt:lpstr>
      <vt:lpstr>Diapositiva 1</vt:lpstr>
      <vt:lpstr>Origen del Tsunami</vt:lpstr>
      <vt:lpstr>Terremoto como rotura de una falla y emisión de ondas</vt:lpstr>
      <vt:lpstr>Diapositiva 4</vt:lpstr>
      <vt:lpstr>Generación del tsunami por terremoto</vt:lpstr>
      <vt:lpstr>Diapositiva 6</vt:lpstr>
      <vt:lpstr>Generación del tsunami por erupción volcánica.</vt:lpstr>
      <vt:lpstr>Propagación del tsunami</vt:lpstr>
      <vt:lpstr>Diapositiva 9</vt:lpstr>
      <vt:lpstr>Diapositiva 10</vt:lpstr>
      <vt:lpstr>Diapositiva 11</vt:lpstr>
      <vt:lpstr>Diapositiva 12</vt:lpstr>
      <vt:lpstr>Propagación de tsunami en el G. de Guayaquil (Estudio de INOCAR)</vt:lpstr>
      <vt:lpstr>Diapositiva 14</vt:lpstr>
      <vt:lpstr>Riesgo de Tsunami</vt:lpstr>
      <vt:lpstr>Elementos que intervienen en la Peligrosidad.</vt:lpstr>
      <vt:lpstr>Elementos que intervienen en la vulnerabilidad. </vt:lpstr>
      <vt:lpstr>Mitigación del Riesgo de Tsunamis</vt:lpstr>
      <vt:lpstr>Sistema de Alerta </vt:lpstr>
      <vt:lpstr>Diapositiva 20</vt:lpstr>
      <vt:lpstr>Clasificación de los terremotos productores de tsunami</vt:lpstr>
      <vt:lpstr>Diapositiva 22</vt:lpstr>
      <vt:lpstr>Sistema TREMORS </vt:lpstr>
      <vt:lpstr>Sistema de seguimiento del tsunami DART</vt:lpstr>
      <vt:lpstr>Diapositiva 25</vt:lpstr>
      <vt:lpstr>Diapositiva 26</vt:lpstr>
      <vt:lpstr>Diapositiva 27</vt:lpstr>
      <vt:lpstr>Sistema JMA</vt:lpstr>
      <vt:lpstr>Diapositiva 29</vt:lpstr>
      <vt:lpstr>Diapositiva 30</vt:lpstr>
      <vt:lpstr>Plan de reducción de daños por Tsunami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wndows2000</dc:creator>
  <cp:lastModifiedBy>bbarrera</cp:lastModifiedBy>
  <cp:revision>3</cp:revision>
  <dcterms:created xsi:type="dcterms:W3CDTF">2004-03-01T16:20:03Z</dcterms:created>
  <dcterms:modified xsi:type="dcterms:W3CDTF">2009-07-13T18:35:27Z</dcterms:modified>
</cp:coreProperties>
</file>