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76" autoAdjust="0"/>
    <p:restoredTop sz="90929"/>
  </p:normalViewPr>
  <p:slideViewPr>
    <p:cSldViewPr>
      <p:cViewPr varScale="1">
        <p:scale>
          <a:sx n="99" d="100"/>
          <a:sy n="99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23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24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25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26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27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28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29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30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5520A7-9812-467D-B303-C8BD58CA4A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96E3-1683-4DD2-AD4C-8602753DD5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271F3-A9B7-41D0-B599-6D8366FE72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4E200-0543-441F-9A0B-238E2D6028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19E55-73F7-4207-8C38-FA491365A6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8F79C-C67B-412E-A8E8-172F626AD86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8310D-00F7-4991-85CA-053489D03D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37E99-1A7D-41F5-AF6E-B02492A158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F2640-4439-4693-96F1-2308E944A7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BD3B5-0B07-4E80-B8B3-2BAE25245DE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4412A-7A82-4E2F-8370-BA7096E0D0F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6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7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97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97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97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97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97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97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11E00DB-2532-476F-BA1E-C8C1B629AAA5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MX" sz="2800" b="1"/>
              <a:t>ASPECTOS Y CONSIDERACIONES IMPORTANTES EN EL DISEÑO DEL LABORATORIO.</a:t>
            </a:r>
            <a:endParaRPr lang="es-ES_tradnl" sz="2800" b="1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MX" b="1"/>
              <a:t>Norma de calidad para laboratorios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b="1"/>
              <a:t>ISO/IEC17025-2000.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/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Las razones principales por las cuales un laboratorio se acredita son:</a:t>
            </a:r>
          </a:p>
          <a:p>
            <a:pPr lvl="1">
              <a:lnSpc>
                <a:spcPct val="80000"/>
              </a:lnSpc>
            </a:pPr>
            <a:r>
              <a:rPr lang="es-MX"/>
              <a:t>Identificar la competencia específica de los laboratorios.</a:t>
            </a:r>
          </a:p>
          <a:p>
            <a:pPr lvl="1">
              <a:lnSpc>
                <a:spcPct val="80000"/>
              </a:lnSpc>
            </a:pPr>
            <a:r>
              <a:rPr lang="es-MX"/>
              <a:t>Establecer estándares mínimos de competencia.</a:t>
            </a:r>
          </a:p>
          <a:p>
            <a:pPr lvl="1">
              <a:lnSpc>
                <a:spcPct val="80000"/>
              </a:lnSpc>
            </a:pPr>
            <a:r>
              <a:rPr lang="es-MX"/>
              <a:t>Mejorara el cumplimiento de Normas.</a:t>
            </a:r>
          </a:p>
          <a:p>
            <a:pPr lvl="1">
              <a:lnSpc>
                <a:spcPct val="80000"/>
              </a:lnSpc>
            </a:pPr>
            <a:r>
              <a:rPr lang="es-MX"/>
              <a:t>Conocer los requerimientos regulatorios.</a:t>
            </a:r>
          </a:p>
          <a:p>
            <a:pPr lvl="1">
              <a:lnSpc>
                <a:spcPct val="80000"/>
              </a:lnSpc>
            </a:pPr>
            <a:r>
              <a:rPr lang="es-MX"/>
              <a:t>Asegurar la aceptación de los datos del laboratorio.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La acreditación de un laboratorio es el reconocimiento formal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de que un laboratorio es competente.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458200" cy="63246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es-MX" sz="2600" b="1"/>
              <a:t>NORMAS DE SEGURIDAD A SEGUIR CON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s-MX" sz="2600" b="1"/>
              <a:t>INSTALACIONES ELÉCTRICAS.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s-MX" sz="260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Cuando trabaje alrededor de equipos eléctricos, manéjese lentamente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Si cae una herramienta metálica tener precaución al retirarla.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Quitar toda la energía antes de tocarlos.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Nunca toque un equipo eléctrico estando parado sobre pisos metálicos u otra superficie conductoras.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No manejar equipos eléctricos con ropas húmedas.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Utilice personal autorizado e instrumentos apropiados para probar circuitos eléctricos.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No adivine si un circuito descubierto tiene o no corriente.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Use equipo de protección o herramientas aisladas al trabajar cerca de circuitos eléctricos.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s-MX" sz="2600"/>
              <a:t>No cambiar fusibles de los equipos sin saber de que capacidad 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s-MX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 b="1"/>
              <a:t>TRITURADORA DE RODILLOS.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2800"/>
          </a:p>
          <a:p>
            <a:pPr>
              <a:lnSpc>
                <a:spcPct val="80000"/>
              </a:lnSpc>
            </a:pPr>
            <a:r>
              <a:rPr lang="es-MX" sz="2800"/>
              <a:t>Activar el control de la botonera únicamente con el reservorio lleno de material y listo para la trituración.</a:t>
            </a:r>
          </a:p>
          <a:p>
            <a:pPr>
              <a:lnSpc>
                <a:spcPct val="80000"/>
              </a:lnSpc>
            </a:pPr>
            <a:r>
              <a:rPr lang="es-MX" sz="2800"/>
              <a:t>Revisar que nadie se encuentre cerca de los rodillos de trituración.</a:t>
            </a:r>
          </a:p>
          <a:p>
            <a:pPr>
              <a:lnSpc>
                <a:spcPct val="80000"/>
              </a:lnSpc>
            </a:pPr>
            <a:r>
              <a:rPr lang="es-MX" sz="2800"/>
              <a:t>Presionar el pedal (embrague) lentamente de manera que trituración sea más eficiente y no trabe la maquina.</a:t>
            </a:r>
          </a:p>
          <a:p>
            <a:pPr>
              <a:lnSpc>
                <a:spcPct val="80000"/>
              </a:lnSpc>
            </a:pPr>
            <a:r>
              <a:rPr lang="es-MX" sz="2800"/>
              <a:t>Se recomienda el uso de guantes de cuero, gafas de seguridad y tapones auditivos de goma.</a:t>
            </a:r>
          </a:p>
          <a:p>
            <a:pPr>
              <a:lnSpc>
                <a:spcPct val="80000"/>
              </a:lnSpc>
            </a:pPr>
            <a:r>
              <a:rPr lang="es-MX" sz="2800"/>
              <a:t>Usar mascarilla de algodón para evitar afección a las vías respiratorias.</a:t>
            </a:r>
          </a:p>
          <a:p>
            <a:pPr>
              <a:lnSpc>
                <a:spcPct val="80000"/>
              </a:lnSpc>
            </a:pPr>
            <a:r>
              <a:rPr lang="es-MX" sz="2800"/>
              <a:t>No cargar material al reservorio con el pedal presionado.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990600"/>
          </a:xfrm>
        </p:spPr>
        <p:txBody>
          <a:bodyPr/>
          <a:lstStyle/>
          <a:p>
            <a:r>
              <a:rPr lang="es-MX" sz="3200" b="1"/>
              <a:t>Normas de Seguridad para el manejo de los equipos.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s-MX" b="1"/>
              <a:t>SISTEMA MOTRIZ DE RODILLOS PARA </a:t>
            </a:r>
          </a:p>
          <a:p>
            <a:pPr>
              <a:buFontTx/>
              <a:buNone/>
            </a:pPr>
            <a:r>
              <a:rPr lang="es-MX" b="1"/>
              <a:t>MOLINO DE BOLAS.</a:t>
            </a:r>
          </a:p>
          <a:p>
            <a:pPr>
              <a:buFontTx/>
              <a:buNone/>
            </a:pPr>
            <a:endParaRPr lang="es-MX"/>
          </a:p>
          <a:p>
            <a:r>
              <a:rPr lang="es-MX"/>
              <a:t>Comprobar que el indicador digital se encuentre en 0 rpm mientras se  montan los molinos de bolas.</a:t>
            </a:r>
          </a:p>
          <a:p>
            <a:r>
              <a:rPr lang="es-MX"/>
              <a:t>No montar o sacar los molinos, de los rodillos cuando estos estén en movimiento.</a:t>
            </a:r>
          </a:p>
          <a:p>
            <a:r>
              <a:rPr lang="es-MX"/>
              <a:t>Seleccionar una velocidad media de rotación de los rodillos para evitar que salten los molinos.</a:t>
            </a:r>
          </a:p>
          <a:p>
            <a:r>
              <a:rPr lang="es-MX"/>
              <a:t>No acomodar los molinos mientras el sistema este en movimiento, es preferible apagar el sistema y alinear los molinos si es necesario.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pPr>
              <a:buFontTx/>
              <a:buNone/>
            </a:pPr>
            <a:r>
              <a:rPr lang="es-MX" sz="2800" b="1"/>
              <a:t>MEZCLADOR DE RODILLOS.</a:t>
            </a:r>
          </a:p>
          <a:p>
            <a:pPr>
              <a:buFontTx/>
              <a:buNone/>
            </a:pPr>
            <a:endParaRPr lang="es-MX" sz="2800"/>
          </a:p>
          <a:p>
            <a:r>
              <a:rPr lang="es-MX" sz="2800"/>
              <a:t>El equipo se debe cargar con mientras este apagado, jamás en movimiento ya que puede desprender partículas como proyectiles.</a:t>
            </a:r>
          </a:p>
          <a:p>
            <a:r>
              <a:rPr lang="es-MX" sz="2800"/>
              <a:t>Verificar que nadie este cerca de la botonera de control y acciones el equipo por accidente mientras se esta cargando.</a:t>
            </a:r>
          </a:p>
          <a:p>
            <a:r>
              <a:rPr lang="es-MX" sz="2800"/>
              <a:t>Una vez cargado colocar la tapa acrílica, verificando su correcto aseguramiento.</a:t>
            </a:r>
          </a:p>
          <a:p>
            <a:r>
              <a:rPr lang="es-MX" sz="2800"/>
              <a:t>Para adicionar material o descargar el material del equipo este debe estar apagado.</a:t>
            </a:r>
          </a:p>
          <a:p>
            <a:r>
              <a:rPr lang="es-MX" sz="2800"/>
              <a:t>Se recomienda usar guantes de cuero, gafas protectoras, tapones de caucho y mascarilla de algodón.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s-MX" b="1"/>
              <a:t>TAMIZADORA (RO-TAP)</a:t>
            </a:r>
          </a:p>
          <a:p>
            <a:pPr>
              <a:buFontTx/>
              <a:buNone/>
            </a:pPr>
            <a:endParaRPr lang="es-MX"/>
          </a:p>
          <a:p>
            <a:r>
              <a:rPr lang="es-MX"/>
              <a:t>Colocar los tamices en el equipo cuando este apagado sin exceder el numero limite de tamices recomendado.</a:t>
            </a:r>
          </a:p>
          <a:p>
            <a:r>
              <a:rPr lang="es-MX"/>
              <a:t>Al momento de encender el equipo procurar que nadie este cerca del mismo por lo menos a un metro de distancia.</a:t>
            </a:r>
          </a:p>
          <a:p>
            <a:r>
              <a:rPr lang="es-MX"/>
              <a:t>No interrumpir el funcionamiento del equipo mientras este activado si circular cerca del mismo.</a:t>
            </a:r>
          </a:p>
          <a:p>
            <a:r>
              <a:rPr lang="es-MX"/>
              <a:t>Se recomienda el uso de tapones auditivos.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s-MX" b="1"/>
              <a:t>MEZCLADORA.</a:t>
            </a:r>
          </a:p>
          <a:p>
            <a:pPr>
              <a:buFontTx/>
              <a:buNone/>
            </a:pPr>
            <a:endParaRPr lang="es-MX"/>
          </a:p>
          <a:p>
            <a:r>
              <a:rPr lang="es-MX"/>
              <a:t>Jamás encender el equipo sin que el eje y la hélice se encuentren dentro del recipiente donde se va ha agitar.</a:t>
            </a:r>
          </a:p>
          <a:p>
            <a:r>
              <a:rPr lang="es-MX"/>
              <a:t>Nunca introducir las manos ni objetos metálicos en el recipiente mientras este activado el mezclador.</a:t>
            </a:r>
          </a:p>
          <a:p>
            <a:r>
              <a:rPr lang="es-MX"/>
              <a:t>Procurar seleccionar la velocidad correcta de agitación para no sobrecargar el equipo ocasionando algún accidente del tipo eléctrico.</a:t>
            </a:r>
          </a:p>
          <a:p>
            <a:r>
              <a:rPr lang="es-MX"/>
              <a:t>Se recomienda el uso de gafas de seguridad.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43" name="Rectangle 11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s-MX" sz="3200" b="1"/>
              <a:t>ORGANIZACIÓN DEL MANTENIMIENTO.</a:t>
            </a:r>
          </a:p>
        </p:txBody>
      </p:sp>
      <p:sp>
        <p:nvSpPr>
          <p:cNvPr id="99444" name="Rectangle 116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458200" cy="6172200"/>
          </a:xfrm>
        </p:spPr>
        <p:txBody>
          <a:bodyPr/>
          <a:lstStyle/>
          <a:p>
            <a:r>
              <a:rPr lang="es-MX"/>
              <a:t>Para el caso de lo equipos utilizados en la Sección 1 de molienda, se ha especificado un mantenimiento preventivo semestral por personal especializado para corregir cualquier mal funcionamiento y evitar un el daño permanente del equipo.</a:t>
            </a:r>
          </a:p>
          <a:p>
            <a:endParaRPr lang="es-MX"/>
          </a:p>
          <a:p>
            <a:pPr lvl="1"/>
            <a:r>
              <a:rPr lang="es-MX"/>
              <a:t>Sistema Motriz de Rodillos.</a:t>
            </a:r>
          </a:p>
          <a:p>
            <a:pPr lvl="1"/>
            <a:r>
              <a:rPr lang="es-MX"/>
              <a:t>Trituradora de Rodillos.</a:t>
            </a:r>
          </a:p>
          <a:p>
            <a:pPr lvl="1"/>
            <a:r>
              <a:rPr lang="es-MX"/>
              <a:t>Mezcladora de Rodillos.</a:t>
            </a:r>
          </a:p>
          <a:p>
            <a:pPr lvl="1"/>
            <a:r>
              <a:rPr lang="es-MX"/>
              <a:t>Tamizadora</a:t>
            </a:r>
          </a:p>
          <a:p>
            <a:pPr lvl="1"/>
            <a:r>
              <a:rPr lang="es-MX"/>
              <a:t>Mezclador.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MX" sz="2000"/>
              <a:t>En la Sección 2 los mantenimientos y calibraciones deben acogerse a lo dicho en la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MX" sz="2000"/>
              <a:t>norma ISO 17025.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2000"/>
          </a:p>
          <a:p>
            <a:pPr>
              <a:lnSpc>
                <a:spcPct val="80000"/>
              </a:lnSpc>
            </a:pPr>
            <a:r>
              <a:rPr lang="es-MX" sz="2000"/>
              <a:t>Entre los instrumentos que se deben calibrar una vez al año y mantener siempre su certificado de calibración al día tenemos: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Balanza Analítica.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Balanzas Electrónicas.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Viscosímetro.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Picnómetro.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Espectrofotómetro GENESYS 10</a:t>
            </a:r>
          </a:p>
          <a:p>
            <a:pPr>
              <a:lnSpc>
                <a:spcPct val="80000"/>
              </a:lnSpc>
            </a:pPr>
            <a:r>
              <a:rPr lang="es-MX" sz="2000"/>
              <a:t>Existen otros instrumentos presentes en el laboratorio que talvez no necesiten ser calibrados, pero si necesiten un mantenimiento preventivo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Horno secador de resistencias.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Autoclave.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Agitador Mecánico.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Mezclador.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Agitador Magnético.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Prensa Hidráulica.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Secador de Lámparas.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Filtro prensa Baroid.</a:t>
            </a:r>
          </a:p>
          <a:p>
            <a:pPr>
              <a:lnSpc>
                <a:spcPct val="80000"/>
              </a:lnSpc>
            </a:pPr>
            <a:r>
              <a:rPr lang="es-MX" sz="2000"/>
              <a:t>Adicionalmente encontramos otros equipos que requieren un mantenimiento más continuo, como es el caso del: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Destilador de agua.</a:t>
            </a:r>
          </a:p>
          <a:p>
            <a:pPr lvl="1">
              <a:lnSpc>
                <a:spcPct val="80000"/>
              </a:lnSpc>
            </a:pPr>
            <a:r>
              <a:rPr lang="es-MX" sz="1800"/>
              <a:t>Filtro desionizante.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99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839200" cy="5715000"/>
          </a:xfrm>
        </p:spPr>
        <p:txBody>
          <a:bodyPr/>
          <a:lstStyle/>
          <a:p>
            <a:pPr>
              <a:buFontTx/>
              <a:buNone/>
            </a:pPr>
            <a:r>
              <a:rPr lang="es-MX" sz="4000" b="1"/>
              <a:t>Organización de la Norma ISO 17025</a:t>
            </a:r>
          </a:p>
          <a:p>
            <a:pPr>
              <a:buFontTx/>
              <a:buNone/>
            </a:pPr>
            <a:endParaRPr lang="es-MX" sz="4000"/>
          </a:p>
          <a:p>
            <a:r>
              <a:rPr lang="es-MX" sz="3600"/>
              <a:t>Alcance</a:t>
            </a:r>
          </a:p>
          <a:p>
            <a:r>
              <a:rPr lang="es-MX" sz="3600"/>
              <a:t>Referencia de Normas.</a:t>
            </a:r>
          </a:p>
          <a:p>
            <a:r>
              <a:rPr lang="es-MX" sz="3600"/>
              <a:t>Términos y Definiciones.</a:t>
            </a:r>
          </a:p>
          <a:p>
            <a:r>
              <a:rPr lang="es-MX" sz="3600"/>
              <a:t>Requisitos Administrativos.</a:t>
            </a:r>
          </a:p>
          <a:p>
            <a:r>
              <a:rPr lang="es-MX" sz="3600"/>
              <a:t>Requisitos Técnicos.</a:t>
            </a:r>
          </a:p>
        </p:txBody>
      </p:sp>
      <p:pic>
        <p:nvPicPr>
          <p:cNvPr id="83001" name="Picture 57" descr="erlenmeyer-fla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>
              <a:buFontTx/>
              <a:buNone/>
            </a:pPr>
            <a:r>
              <a:rPr lang="es-MX" sz="3600"/>
              <a:t>“Los puntos bases para obtener una acreditación al momento de realizar la verificación por parte de los auditores siempre serán los Requisitos Administrativos y los Requisitos Técnicos, un ejemplo de las tablas de verificación y valoración utilizadas por auditores de la entidad A2LA (American Association for Laboratory Accreditation) en una acreditación ISO/IEC 17025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3050"/>
            <a:ext cx="8848725" cy="635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5" name="Picture 5" descr="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7813"/>
            <a:ext cx="8839200" cy="6351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8458200" cy="7162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MX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es-MX" sz="2800" b="1"/>
              <a:t>REQUISITOS TÉCNICOS</a:t>
            </a:r>
            <a:r>
              <a:rPr lang="es-MX" sz="28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2800" b="1"/>
          </a:p>
          <a:p>
            <a:pPr>
              <a:lnSpc>
                <a:spcPct val="80000"/>
              </a:lnSpc>
            </a:pPr>
            <a:r>
              <a:rPr lang="es-MX" sz="2800" b="1"/>
              <a:t>Generalidades.</a:t>
            </a:r>
          </a:p>
          <a:p>
            <a:pPr>
              <a:lnSpc>
                <a:spcPct val="80000"/>
              </a:lnSpc>
            </a:pPr>
            <a:r>
              <a:rPr lang="es-MX" sz="2800" b="1"/>
              <a:t>Personal.</a:t>
            </a:r>
            <a:endParaRPr lang="es-MX" sz="2800"/>
          </a:p>
          <a:p>
            <a:pPr>
              <a:lnSpc>
                <a:spcPct val="80000"/>
              </a:lnSpc>
            </a:pPr>
            <a:r>
              <a:rPr lang="es-MX" sz="2800" b="1"/>
              <a:t>Instalaciones y Condiciones Ambientales.</a:t>
            </a:r>
            <a:endParaRPr lang="es-MX" sz="2800"/>
          </a:p>
          <a:p>
            <a:pPr lvl="1">
              <a:lnSpc>
                <a:spcPct val="80000"/>
              </a:lnSpc>
            </a:pPr>
            <a:r>
              <a:rPr lang="es-MX"/>
              <a:t>Esterilidad biológica</a:t>
            </a:r>
          </a:p>
          <a:p>
            <a:pPr lvl="1">
              <a:lnSpc>
                <a:spcPct val="80000"/>
              </a:lnSpc>
            </a:pPr>
            <a:r>
              <a:rPr lang="es-MX"/>
              <a:t>Polvo</a:t>
            </a:r>
          </a:p>
          <a:p>
            <a:pPr lvl="1">
              <a:lnSpc>
                <a:spcPct val="80000"/>
              </a:lnSpc>
            </a:pPr>
            <a:r>
              <a:rPr lang="es-MX"/>
              <a:t>Interferencia electromagnética.</a:t>
            </a:r>
          </a:p>
          <a:p>
            <a:pPr lvl="1">
              <a:lnSpc>
                <a:spcPct val="80000"/>
              </a:lnSpc>
            </a:pPr>
            <a:r>
              <a:rPr lang="es-MX"/>
              <a:t>Radiación </a:t>
            </a:r>
          </a:p>
          <a:p>
            <a:pPr lvl="1">
              <a:lnSpc>
                <a:spcPct val="80000"/>
              </a:lnSpc>
            </a:pPr>
            <a:r>
              <a:rPr lang="es-MX"/>
              <a:t>Humedad</a:t>
            </a:r>
          </a:p>
          <a:p>
            <a:pPr lvl="1">
              <a:lnSpc>
                <a:spcPct val="80000"/>
              </a:lnSpc>
            </a:pPr>
            <a:r>
              <a:rPr lang="es-MX"/>
              <a:t>Suministro eléctrico</a:t>
            </a:r>
          </a:p>
          <a:p>
            <a:pPr lvl="1">
              <a:lnSpc>
                <a:spcPct val="80000"/>
              </a:lnSpc>
            </a:pPr>
            <a:r>
              <a:rPr lang="es-MX"/>
              <a:t>Temperatura</a:t>
            </a:r>
          </a:p>
          <a:p>
            <a:pPr lvl="1">
              <a:lnSpc>
                <a:spcPct val="80000"/>
              </a:lnSpc>
            </a:pPr>
            <a:r>
              <a:rPr lang="es-MX"/>
              <a:t>Niveles de Ruido y Vibraciones.</a:t>
            </a:r>
          </a:p>
          <a:p>
            <a:pPr>
              <a:lnSpc>
                <a:spcPct val="80000"/>
              </a:lnSpc>
            </a:pPr>
            <a:r>
              <a:rPr lang="es-MX" b="1"/>
              <a:t>Métodos de ensayo y calibración y validación de métodos.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marL="990600" lvl="1" indent="-533400"/>
            <a:r>
              <a:rPr lang="es-MX" sz="2400"/>
              <a:t>Selección de Métodos.</a:t>
            </a:r>
          </a:p>
          <a:p>
            <a:pPr marL="990600" lvl="1" indent="-533400"/>
            <a:r>
              <a:rPr lang="es-MX" sz="2400"/>
              <a:t>Métodos desarrollados por el laboratorio.</a:t>
            </a:r>
          </a:p>
          <a:p>
            <a:pPr marL="990600" lvl="1" indent="-533400"/>
            <a:r>
              <a:rPr lang="es-MX" sz="2400"/>
              <a:t>Métodos No-normalizados.</a:t>
            </a:r>
          </a:p>
          <a:p>
            <a:pPr marL="990600" lvl="1" indent="-533400"/>
            <a:r>
              <a:rPr lang="es-MX" sz="2400"/>
              <a:t>Validación de métodos.</a:t>
            </a:r>
          </a:p>
          <a:p>
            <a:pPr marL="990600" lvl="1" indent="-533400"/>
            <a:r>
              <a:rPr lang="es-MX" sz="2400"/>
              <a:t>Estimación de la incertidumbre.</a:t>
            </a:r>
          </a:p>
          <a:p>
            <a:pPr marL="990600" lvl="1" indent="-533400"/>
            <a:r>
              <a:rPr lang="es-MX" sz="2400"/>
              <a:t>Control de los datos.</a:t>
            </a:r>
          </a:p>
          <a:p>
            <a:pPr marL="609600" indent="-609600"/>
            <a:r>
              <a:rPr lang="es-MX" sz="2800" b="1"/>
              <a:t>Equipos.</a:t>
            </a:r>
          </a:p>
          <a:p>
            <a:pPr marL="609600" indent="-609600"/>
            <a:r>
              <a:rPr lang="es-MX" sz="2800" b="1"/>
              <a:t>Trazabilidad de la Medición.</a:t>
            </a:r>
          </a:p>
          <a:p>
            <a:pPr marL="609600" indent="-609600"/>
            <a:r>
              <a:rPr lang="es-MX" sz="2800" b="1"/>
              <a:t>Muestreo </a:t>
            </a:r>
          </a:p>
          <a:p>
            <a:pPr marL="609600" indent="-609600"/>
            <a:r>
              <a:rPr lang="es-MX" sz="2800" b="1"/>
              <a:t>Manejo de ítems de ensayo.</a:t>
            </a:r>
          </a:p>
          <a:p>
            <a:pPr marL="609600" indent="-609600"/>
            <a:r>
              <a:rPr lang="es-MX" sz="2800" b="1"/>
              <a:t>Aseguramiento de la calidad de los resultados de ensayo.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MX" sz="2800" b="1"/>
              <a:t>Informe de Resultados.</a:t>
            </a:r>
            <a:endParaRPr lang="es-MX" sz="2800"/>
          </a:p>
          <a:p>
            <a:pPr marL="990600" lvl="1" indent="-533400">
              <a:lnSpc>
                <a:spcPct val="90000"/>
              </a:lnSpc>
            </a:pPr>
            <a:r>
              <a:rPr lang="es-MX"/>
              <a:t>Un titulo.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Nombre y dirección del laboratorio 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Identificación única del informe del ensayo 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Nombre y dirección del cliente.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Identificación del método usado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Fecha de recepción del ítem de ensayo.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Referencia del plan de muestreo 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Los resultados del ensayo o la calibración 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El (los) nombre(s), función, y firma(s) de la(s) personas que autoricen el informe de ensayo.</a:t>
            </a:r>
          </a:p>
          <a:p>
            <a:pPr marL="990600" lvl="1" indent="-533400">
              <a:lnSpc>
                <a:spcPct val="90000"/>
              </a:lnSpc>
            </a:pPr>
            <a:r>
              <a:rPr lang="es-MX"/>
              <a:t>Respectivo certificado de calibración del equipo en que se realizo el ensayo.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762000"/>
          </a:xfrm>
        </p:spPr>
        <p:txBody>
          <a:bodyPr/>
          <a:lstStyle/>
          <a:p>
            <a:r>
              <a:rPr lang="es-MX" sz="2800" b="1"/>
              <a:t>SEGURIDAD Y PREVENCIÓN DE ACCIDENTES.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r>
              <a:rPr lang="es-MX" b="1"/>
              <a:t>RIESGOS ELECTRICOS. </a:t>
            </a:r>
          </a:p>
          <a:p>
            <a:endParaRPr lang="es-MX" b="1"/>
          </a:p>
          <a:p>
            <a:r>
              <a:rPr lang="es-MX" b="1"/>
              <a:t>RIESGO MECÁNICO </a:t>
            </a:r>
          </a:p>
          <a:p>
            <a:pPr lvl="1"/>
            <a:r>
              <a:rPr lang="es-MX" sz="2400" b="1"/>
              <a:t>el movimiento giratorio</a:t>
            </a:r>
          </a:p>
          <a:p>
            <a:pPr lvl="1"/>
            <a:r>
              <a:rPr lang="es-MX" sz="2400" b="1"/>
              <a:t>el movimiento de vaivén</a:t>
            </a:r>
          </a:p>
          <a:p>
            <a:pPr lvl="1"/>
            <a:r>
              <a:rPr lang="es-MX" sz="2400" b="1"/>
              <a:t>el movimiento relativo persona-máquina.</a:t>
            </a:r>
          </a:p>
          <a:p>
            <a:pPr lvl="1"/>
            <a:endParaRPr lang="es-MX" sz="2400" b="1"/>
          </a:p>
          <a:p>
            <a:endParaRPr lang="es-MX" sz="2800" b="1"/>
          </a:p>
          <a:p>
            <a:r>
              <a:rPr lang="es-MX" b="1"/>
              <a:t>RIESGOS POR MANEJO DE QUIMICOS</a:t>
            </a:r>
            <a:r>
              <a:rPr lang="es-MX" sz="28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ulso">
  <a:themeElements>
    <a:clrScheme name="Impulso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presentaciones\IMPULSO.POT</Template>
  <TotalTime>616</TotalTime>
  <Words>1064</Words>
  <Application>Microsoft PowerPoint</Application>
  <PresentationFormat>Presentación en pantalla (4:3)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Times New Roman</vt:lpstr>
      <vt:lpstr>Impulso</vt:lpstr>
      <vt:lpstr>ASPECTOS Y CONSIDERACIONES IMPORTANTES EN EL DISEÑO DEL LABORATORIO.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SEGURIDAD Y PREVENCIÓN DE ACCIDENTES.</vt:lpstr>
      <vt:lpstr>Diapositiva 10</vt:lpstr>
      <vt:lpstr>Normas de Seguridad para el manejo de los equipos.</vt:lpstr>
      <vt:lpstr>Diapositiva 12</vt:lpstr>
      <vt:lpstr>Diapositiva 13</vt:lpstr>
      <vt:lpstr>Diapositiva 14</vt:lpstr>
      <vt:lpstr>Diapositiva 15</vt:lpstr>
      <vt:lpstr>ORGANIZACIÓN DEL MANTENIMIENTO.</vt:lpstr>
      <vt:lpstr>Diapositiva 17</vt:lpstr>
    </vt:vector>
  </TitlesOfParts>
  <Company>Escuela Politecnica Nacional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E R S P E C T I V A S</dc:title>
  <dc:creator>Lab. de Termodinamica</dc:creator>
  <cp:lastModifiedBy>Ayudante</cp:lastModifiedBy>
  <cp:revision>30</cp:revision>
  <dcterms:created xsi:type="dcterms:W3CDTF">2002-03-30T15:32:16Z</dcterms:created>
  <dcterms:modified xsi:type="dcterms:W3CDTF">2009-07-16T20:10:41Z</dcterms:modified>
</cp:coreProperties>
</file>