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6"/>
  </p:notesMasterIdLst>
  <p:sldIdLst>
    <p:sldId id="256" r:id="rId2"/>
    <p:sldId id="258" r:id="rId3"/>
    <p:sldId id="257" r:id="rId4"/>
    <p:sldId id="259" r:id="rId5"/>
    <p:sldId id="260" r:id="rId6"/>
    <p:sldId id="261" r:id="rId7"/>
    <p:sldId id="267" r:id="rId8"/>
    <p:sldId id="339" r:id="rId9"/>
    <p:sldId id="276" r:id="rId10"/>
    <p:sldId id="282" r:id="rId11"/>
    <p:sldId id="284" r:id="rId12"/>
    <p:sldId id="286" r:id="rId13"/>
    <p:sldId id="291" r:id="rId14"/>
    <p:sldId id="293" r:id="rId15"/>
    <p:sldId id="294" r:id="rId16"/>
    <p:sldId id="295" r:id="rId17"/>
    <p:sldId id="300" r:id="rId18"/>
    <p:sldId id="301" r:id="rId19"/>
    <p:sldId id="302" r:id="rId20"/>
    <p:sldId id="306" r:id="rId21"/>
    <p:sldId id="303" r:id="rId22"/>
    <p:sldId id="304" r:id="rId23"/>
    <p:sldId id="305" r:id="rId24"/>
    <p:sldId id="307" r:id="rId25"/>
    <p:sldId id="296" r:id="rId26"/>
    <p:sldId id="308" r:id="rId27"/>
    <p:sldId id="309" r:id="rId28"/>
    <p:sldId id="310" r:id="rId29"/>
    <p:sldId id="311" r:id="rId30"/>
    <p:sldId id="312" r:id="rId31"/>
    <p:sldId id="314" r:id="rId32"/>
    <p:sldId id="315"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8" r:id="rId82"/>
    <p:sldId id="379" r:id="rId83"/>
    <p:sldId id="380" r:id="rId84"/>
    <p:sldId id="381" r:id="rId85"/>
    <p:sldId id="382" r:id="rId86"/>
    <p:sldId id="383" r:id="rId87"/>
    <p:sldId id="384"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418" r:id="rId120"/>
    <p:sldId id="419" r:id="rId121"/>
    <p:sldId id="420" r:id="rId122"/>
    <p:sldId id="424" r:id="rId123"/>
    <p:sldId id="421" r:id="rId124"/>
    <p:sldId id="422" r:id="rId12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showPr>
  <p:clrMru>
    <a:srgbClr val="0000FF"/>
    <a:srgbClr val="66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8" autoAdjust="0"/>
    <p:restoredTop sz="86364" autoAdjust="0"/>
  </p:normalViewPr>
  <p:slideViewPr>
    <p:cSldViewPr>
      <p:cViewPr varScale="1">
        <p:scale>
          <a:sx n="59" d="100"/>
          <a:sy n="59" d="100"/>
        </p:scale>
        <p:origin x="-402" y="-72"/>
      </p:cViewPr>
      <p:guideLst>
        <p:guide orient="horz" pos="2160"/>
        <p:guide pos="2880"/>
      </p:guideLst>
    </p:cSldViewPr>
  </p:slideViewPr>
  <p:outlineViewPr>
    <p:cViewPr>
      <p:scale>
        <a:sx n="33" d="100"/>
        <a:sy n="33" d="100"/>
      </p:scale>
      <p:origin x="0" y="1189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s-ES"/>
          </a:p>
        </p:txBody>
      </p:sp>
      <p:sp>
        <p:nvSpPr>
          <p:cNvPr id="133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D64CA464-105B-4B64-9EEA-E73A68344220}" type="datetimeFigureOut">
              <a:rPr lang="es-ES"/>
              <a:pPr>
                <a:defRPr/>
              </a:pPr>
              <a:t>17/07/2009</a:t>
            </a:fld>
            <a:endParaRPr lang="es-ES"/>
          </a:p>
        </p:txBody>
      </p:sp>
      <p:sp>
        <p:nvSpPr>
          <p:cNvPr id="130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3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s-ES"/>
          </a:p>
        </p:txBody>
      </p:sp>
      <p:sp>
        <p:nvSpPr>
          <p:cNvPr id="133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E138F1E5-C8FE-4A3D-BC21-E44E8F0C2BC3}"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EC"/>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EC"/>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EC"/>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s-EC"/>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EC"/>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EC"/>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C"/>
            </a:p>
          </p:txBody>
        </p:sp>
      </p:grpSp>
      <p:sp>
        <p:nvSpPr>
          <p:cNvPr id="108555"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Haga clic para cambiar el estilo de título	</a:t>
            </a:r>
          </a:p>
        </p:txBody>
      </p:sp>
      <p:sp>
        <p:nvSpPr>
          <p:cNvPr id="1085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5610C078-7476-49DC-91DD-C9C53460417E}" type="datetime1">
              <a:rPr lang="es-EC"/>
              <a:pPr>
                <a:defRPr/>
              </a:pPr>
              <a:t>17/07/2009</a:t>
            </a:fld>
            <a:endParaRPr lang="es-E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s-E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04A4B65-E9DF-4447-B10C-ACC118A861C0}" type="slidenum">
              <a:rPr lang="es-ES"/>
              <a:pPr>
                <a:defRPr/>
              </a:pPr>
              <a:t>‹Nº›</a:t>
            </a:fld>
            <a:endParaRPr lang="es-E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2"/>
          <p:cNvSpPr>
            <a:spLocks noGrp="1" noChangeArrowheads="1"/>
          </p:cNvSpPr>
          <p:nvPr>
            <p:ph type="dt" sz="half" idx="10"/>
          </p:nvPr>
        </p:nvSpPr>
        <p:spPr>
          <a:ln/>
        </p:spPr>
        <p:txBody>
          <a:bodyPr/>
          <a:lstStyle>
            <a:lvl1pPr>
              <a:defRPr/>
            </a:lvl1pPr>
          </a:lstStyle>
          <a:p>
            <a:pPr>
              <a:defRPr/>
            </a:pPr>
            <a:fld id="{C86FEC3A-077A-4C04-A835-47BE8606A674}" type="datetime1">
              <a:rPr lang="es-EC"/>
              <a:pPr>
                <a:defRPr/>
              </a:pPr>
              <a:t>17/07/2009</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E7427747-6FB8-432E-856E-95AE1422BA0A}"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2"/>
          <p:cNvSpPr>
            <a:spLocks noGrp="1" noChangeArrowheads="1"/>
          </p:cNvSpPr>
          <p:nvPr>
            <p:ph type="dt" sz="half" idx="10"/>
          </p:nvPr>
        </p:nvSpPr>
        <p:spPr>
          <a:ln/>
        </p:spPr>
        <p:txBody>
          <a:bodyPr/>
          <a:lstStyle>
            <a:lvl1pPr>
              <a:defRPr/>
            </a:lvl1pPr>
          </a:lstStyle>
          <a:p>
            <a:pPr>
              <a:defRPr/>
            </a:pPr>
            <a:fld id="{13781A2C-E174-4EA6-B35F-EE21801A06DE}" type="datetime1">
              <a:rPr lang="es-EC"/>
              <a:pPr>
                <a:defRPr/>
              </a:pPr>
              <a:t>17/07/2009</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2746B73-0F8A-430D-9288-DE7B8FE528A5}"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3" name="Rectangle 2"/>
          <p:cNvSpPr>
            <a:spLocks noGrp="1" noChangeArrowheads="1"/>
          </p:cNvSpPr>
          <p:nvPr>
            <p:ph type="dt" sz="half" idx="10"/>
          </p:nvPr>
        </p:nvSpPr>
        <p:spPr>
          <a:ln/>
        </p:spPr>
        <p:txBody>
          <a:bodyPr/>
          <a:lstStyle>
            <a:lvl1pPr>
              <a:defRPr/>
            </a:lvl1pPr>
          </a:lstStyle>
          <a:p>
            <a:pPr>
              <a:defRPr/>
            </a:pPr>
            <a:fld id="{66490888-BA8B-4790-A7C7-3CE5FC00CCAF}" type="datetime1">
              <a:rPr lang="es-EC"/>
              <a:pPr>
                <a:defRPr/>
              </a:pPr>
              <a:t>17/07/2009</a:t>
            </a:fld>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19536F93-4740-4820-A174-EFB91A9B9A70}" type="slidenum">
              <a:rPr lang="es-ES"/>
              <a:pPr>
                <a:defRPr/>
              </a:pPr>
              <a:t>‹Nº›</a:t>
            </a:fld>
            <a:endParaRPr lang="es-ES"/>
          </a:p>
        </p:txBody>
      </p:sp>
      <p:sp>
        <p:nvSpPr>
          <p:cNvPr id="5"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2"/>
          <p:cNvSpPr>
            <a:spLocks noGrp="1" noChangeArrowheads="1"/>
          </p:cNvSpPr>
          <p:nvPr>
            <p:ph type="dt" sz="half" idx="10"/>
          </p:nvPr>
        </p:nvSpPr>
        <p:spPr>
          <a:ln/>
        </p:spPr>
        <p:txBody>
          <a:bodyPr/>
          <a:lstStyle>
            <a:lvl1pPr>
              <a:defRPr/>
            </a:lvl1pPr>
          </a:lstStyle>
          <a:p>
            <a:pPr>
              <a:defRPr/>
            </a:pPr>
            <a:fld id="{30599B16-4588-4E48-94A3-027C59C6A61D}" type="datetime1">
              <a:rPr lang="es-EC"/>
              <a:pPr>
                <a:defRPr/>
              </a:pPr>
              <a:t>17/07/2009</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8030A11-1061-401B-B175-F5715F8424E0}"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2"/>
          <p:cNvSpPr>
            <a:spLocks noGrp="1" noChangeArrowheads="1"/>
          </p:cNvSpPr>
          <p:nvPr>
            <p:ph type="dt" sz="half" idx="10"/>
          </p:nvPr>
        </p:nvSpPr>
        <p:spPr>
          <a:ln/>
        </p:spPr>
        <p:txBody>
          <a:bodyPr/>
          <a:lstStyle>
            <a:lvl1pPr>
              <a:defRPr/>
            </a:lvl1pPr>
          </a:lstStyle>
          <a:p>
            <a:pPr>
              <a:defRPr/>
            </a:pPr>
            <a:fld id="{F8DAA6DC-4EC3-4CE4-A0F3-0B9FE0706DD7}" type="datetime1">
              <a:rPr lang="es-EC"/>
              <a:pPr>
                <a:defRPr/>
              </a:pPr>
              <a:t>17/07/2009</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D2FB379-BE7A-40D3-92C4-7C404F97D5F9}"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dt" sz="half" idx="10"/>
          </p:nvPr>
        </p:nvSpPr>
        <p:spPr>
          <a:ln/>
        </p:spPr>
        <p:txBody>
          <a:bodyPr/>
          <a:lstStyle>
            <a:lvl1pPr>
              <a:defRPr/>
            </a:lvl1pPr>
          </a:lstStyle>
          <a:p>
            <a:pPr>
              <a:defRPr/>
            </a:pPr>
            <a:fld id="{F7074079-54AC-4732-9D60-73A653627C0A}" type="datetime1">
              <a:rPr lang="es-EC"/>
              <a:pPr>
                <a:defRPr/>
              </a:pPr>
              <a:t>17/07/2009</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EBD5658-F3B7-441D-AC8C-FEB833D1EDA6}"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2"/>
          <p:cNvSpPr>
            <a:spLocks noGrp="1" noChangeArrowheads="1"/>
          </p:cNvSpPr>
          <p:nvPr>
            <p:ph type="dt" sz="half" idx="10"/>
          </p:nvPr>
        </p:nvSpPr>
        <p:spPr>
          <a:ln/>
        </p:spPr>
        <p:txBody>
          <a:bodyPr/>
          <a:lstStyle>
            <a:lvl1pPr>
              <a:defRPr/>
            </a:lvl1pPr>
          </a:lstStyle>
          <a:p>
            <a:pPr>
              <a:defRPr/>
            </a:pPr>
            <a:fld id="{031FC9A2-509F-4950-839F-0E1F668B8397}" type="datetime1">
              <a:rPr lang="es-EC"/>
              <a:pPr>
                <a:defRPr/>
              </a:pPr>
              <a:t>17/07/2009</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5482777C-4513-41F8-B36B-48EE48621C21}"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2"/>
          <p:cNvSpPr>
            <a:spLocks noGrp="1" noChangeArrowheads="1"/>
          </p:cNvSpPr>
          <p:nvPr>
            <p:ph type="dt" sz="half" idx="10"/>
          </p:nvPr>
        </p:nvSpPr>
        <p:spPr>
          <a:ln/>
        </p:spPr>
        <p:txBody>
          <a:bodyPr/>
          <a:lstStyle>
            <a:lvl1pPr>
              <a:defRPr/>
            </a:lvl1pPr>
          </a:lstStyle>
          <a:p>
            <a:pPr>
              <a:defRPr/>
            </a:pPr>
            <a:fld id="{DF72F2E0-7A96-4B7E-A86C-0939A61970D0}" type="datetime1">
              <a:rPr lang="es-EC"/>
              <a:pPr>
                <a:defRPr/>
              </a:pPr>
              <a:t>17/07/2009</a:t>
            </a:fld>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0F99D13C-F809-4326-843F-A95708669B9E}" type="slidenum">
              <a:rPr lang="es-ES"/>
              <a:pPr>
                <a:defRPr/>
              </a:pPr>
              <a:t>‹Nº›</a:t>
            </a:fld>
            <a:endParaRPr lang="es-ES"/>
          </a:p>
        </p:txBody>
      </p:sp>
      <p:sp>
        <p:nvSpPr>
          <p:cNvPr id="9"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2"/>
          <p:cNvSpPr>
            <a:spLocks noGrp="1" noChangeArrowheads="1"/>
          </p:cNvSpPr>
          <p:nvPr>
            <p:ph type="dt" sz="half" idx="10"/>
          </p:nvPr>
        </p:nvSpPr>
        <p:spPr>
          <a:ln/>
        </p:spPr>
        <p:txBody>
          <a:bodyPr/>
          <a:lstStyle>
            <a:lvl1pPr>
              <a:defRPr/>
            </a:lvl1pPr>
          </a:lstStyle>
          <a:p>
            <a:pPr>
              <a:defRPr/>
            </a:pPr>
            <a:fld id="{12D56CA9-BF8B-4210-8124-AA9D30ABC026}" type="datetime1">
              <a:rPr lang="es-EC"/>
              <a:pPr>
                <a:defRPr/>
              </a:pPr>
              <a:t>17/07/2009</a:t>
            </a:fld>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C7134D8C-FBA3-43D3-A648-8185E53DBB55}" type="slidenum">
              <a:rPr lang="es-ES"/>
              <a:pPr>
                <a:defRPr/>
              </a:pPr>
              <a:t>‹Nº›</a:t>
            </a:fld>
            <a:endParaRPr lang="es-ES"/>
          </a:p>
        </p:txBody>
      </p:sp>
      <p:sp>
        <p:nvSpPr>
          <p:cNvPr id="5"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2F7E950-B785-46CD-87E9-7A983E4FD7EC}" type="datetime1">
              <a:rPr lang="es-EC"/>
              <a:pPr>
                <a:defRPr/>
              </a:pPr>
              <a:t>17/07/2009</a:t>
            </a:fld>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6AFDDDD0-CD72-46DA-8155-E41FB8357E5E}" type="slidenum">
              <a:rPr lang="es-ES"/>
              <a:pPr>
                <a:defRPr/>
              </a:pPr>
              <a:t>‹Nº›</a:t>
            </a:fld>
            <a:endParaRPr lang="es-ES"/>
          </a:p>
        </p:txBody>
      </p:sp>
      <p:sp>
        <p:nvSpPr>
          <p:cNvPr id="4"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a:ln/>
        </p:spPr>
        <p:txBody>
          <a:bodyPr/>
          <a:lstStyle>
            <a:lvl1pPr>
              <a:defRPr/>
            </a:lvl1pPr>
          </a:lstStyle>
          <a:p>
            <a:pPr>
              <a:defRPr/>
            </a:pPr>
            <a:fld id="{071F0640-7056-4AD9-A62D-F3E1B8AEFC20}" type="datetime1">
              <a:rPr lang="es-EC"/>
              <a:pPr>
                <a:defRPr/>
              </a:pPr>
              <a:t>17/07/2009</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1EDB524-CD71-40AB-856E-B1DD21B32D2A}"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a:ln/>
        </p:spPr>
        <p:txBody>
          <a:bodyPr/>
          <a:lstStyle>
            <a:lvl1pPr>
              <a:defRPr/>
            </a:lvl1pPr>
          </a:lstStyle>
          <a:p>
            <a:pPr>
              <a:defRPr/>
            </a:pPr>
            <a:fld id="{C5D54E0C-AAEC-433C-B09D-7B23BA46BDEE}" type="datetime1">
              <a:rPr lang="es-EC"/>
              <a:pPr>
                <a:defRPr/>
              </a:pPr>
              <a:t>17/07/2009</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49316012-A396-496F-8EE4-AA70D7448BE8}"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endParaRPr lang="es-E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F9C7B9A8-1B93-40B5-9701-B0C8A42ABF3F}" type="datetime1">
              <a:rPr lang="es-EC"/>
              <a:pPr>
                <a:defRPr/>
              </a:pPr>
              <a:t>17/07/2009</a:t>
            </a:fld>
            <a:endParaRPr lang="es-ES"/>
          </a:p>
        </p:txBody>
      </p:sp>
      <p:sp>
        <p:nvSpPr>
          <p:cNvPr id="1075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920353E-DC93-49A3-9A76-08DB2BE80D1F}" type="slidenum">
              <a:rPr lang="es-ES"/>
              <a:pPr>
                <a:defRPr/>
              </a:pPr>
              <a:t>‹Nº›</a:t>
            </a:fld>
            <a:endParaRPr lang="es-ES"/>
          </a:p>
        </p:txBody>
      </p:sp>
      <p:grpSp>
        <p:nvGrpSpPr>
          <p:cNvPr id="28676" name="Group 4"/>
          <p:cNvGrpSpPr>
            <a:grpSpLocks/>
          </p:cNvGrpSpPr>
          <p:nvPr/>
        </p:nvGrpSpPr>
        <p:grpSpPr bwMode="auto">
          <a:xfrm>
            <a:off x="0" y="0"/>
            <a:ext cx="9140825" cy="6850063"/>
            <a:chOff x="0" y="0"/>
            <a:chExt cx="5758" cy="4315"/>
          </a:xfrm>
        </p:grpSpPr>
        <p:grpSp>
          <p:nvGrpSpPr>
            <p:cNvPr id="28680" name="Group 5"/>
            <p:cNvGrpSpPr>
              <a:grpSpLocks/>
            </p:cNvGrpSpPr>
            <p:nvPr userDrawn="1"/>
          </p:nvGrpSpPr>
          <p:grpSpPr bwMode="auto">
            <a:xfrm>
              <a:off x="1728" y="2230"/>
              <a:ext cx="4027" cy="2085"/>
              <a:chOff x="1728" y="2230"/>
              <a:chExt cx="4027" cy="2085"/>
            </a:xfrm>
          </p:grpSpPr>
          <p:sp>
            <p:nvSpPr>
              <p:cNvPr id="1075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EC"/>
              </a:p>
            </p:txBody>
          </p:sp>
          <p:sp>
            <p:nvSpPr>
              <p:cNvPr id="1075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EC"/>
              </a:p>
            </p:txBody>
          </p:sp>
          <p:sp>
            <p:nvSpPr>
              <p:cNvPr id="1075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EC"/>
              </a:p>
            </p:txBody>
          </p:sp>
          <p:sp>
            <p:nvSpPr>
              <p:cNvPr id="1075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s-EC"/>
              </a:p>
            </p:txBody>
          </p:sp>
          <p:sp>
            <p:nvSpPr>
              <p:cNvPr id="1075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EC"/>
              </a:p>
            </p:txBody>
          </p:sp>
        </p:grpSp>
        <p:sp>
          <p:nvSpPr>
            <p:cNvPr id="1075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EC"/>
            </a:p>
          </p:txBody>
        </p:sp>
        <p:sp>
          <p:nvSpPr>
            <p:cNvPr id="1075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C"/>
            </a:p>
          </p:txBody>
        </p:sp>
      </p:grpSp>
      <p:sp>
        <p:nvSpPr>
          <p:cNvPr id="1075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75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s-ES"/>
          </a:p>
        </p:txBody>
      </p:sp>
      <p:sp>
        <p:nvSpPr>
          <p:cNvPr id="1075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slow">
    <p:strips dir="rd"/>
  </p:transition>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www.estrucplan.com.ar/Boletines/0516/liquidos_02.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1.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37.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oleObject" Target="../embeddings/oleObject43.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4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47.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Marcador de número de diapositiva"/>
          <p:cNvSpPr>
            <a:spLocks noGrp="1"/>
          </p:cNvSpPr>
          <p:nvPr>
            <p:ph type="sldNum" sz="quarter" idx="11"/>
          </p:nvPr>
        </p:nvSpPr>
        <p:spPr>
          <a:noFill/>
        </p:spPr>
        <p:txBody>
          <a:bodyPr/>
          <a:lstStyle/>
          <a:p>
            <a:fld id="{E20E9005-759C-478F-9342-D87D00A2227D}" type="slidenum">
              <a:rPr lang="es-ES" smtClean="0"/>
              <a:pPr/>
              <a:t>1</a:t>
            </a:fld>
            <a:endParaRPr lang="es-ES" smtClean="0"/>
          </a:p>
        </p:txBody>
      </p:sp>
      <p:sp>
        <p:nvSpPr>
          <p:cNvPr id="2" name="1 Título"/>
          <p:cNvSpPr>
            <a:spLocks noGrp="1"/>
          </p:cNvSpPr>
          <p:nvPr>
            <p:ph type="ctrTitle" idx="4294967295"/>
          </p:nvPr>
        </p:nvSpPr>
        <p:spPr>
          <a:xfrm>
            <a:off x="611188" y="260350"/>
            <a:ext cx="7772400" cy="1470025"/>
          </a:xfrm>
        </p:spPr>
        <p:txBody>
          <a:bodyPr>
            <a:normAutofit fontScale="90000"/>
          </a:bodyPr>
          <a:lstStyle/>
          <a:p>
            <a:pPr eaLnBrk="1" hangingPunct="1">
              <a:defRPr/>
            </a:pPr>
            <a:r>
              <a:rPr lang="es-ES" sz="3200" dirty="0"/>
              <a:t/>
            </a:r>
            <a:br>
              <a:rPr lang="es-ES" sz="3200" dirty="0"/>
            </a:br>
            <a:r>
              <a:rPr lang="es-ES" sz="3200" dirty="0"/>
              <a:t/>
            </a:r>
            <a:br>
              <a:rPr lang="es-ES" sz="3200" dirty="0"/>
            </a:br>
            <a:r>
              <a:rPr lang="es-ES" sz="3200" dirty="0"/>
              <a:t/>
            </a:r>
            <a:br>
              <a:rPr lang="es-ES" sz="3200" dirty="0"/>
            </a:br>
            <a:r>
              <a:rPr lang="es-ES" sz="2800" b="0" dirty="0"/>
              <a:t/>
            </a:r>
            <a:br>
              <a:rPr lang="es-ES" sz="2800" b="0" dirty="0"/>
            </a:br>
            <a:r>
              <a:rPr lang="es-EC" sz="2800" dirty="0"/>
              <a:t/>
            </a:r>
            <a:br>
              <a:rPr lang="es-EC" sz="2800" dirty="0"/>
            </a:br>
            <a:r>
              <a:rPr lang="es-EC" sz="2800" dirty="0"/>
              <a:t/>
            </a:r>
            <a:br>
              <a:rPr lang="es-EC" sz="2800" dirty="0"/>
            </a:br>
            <a:r>
              <a:rPr lang="es-ES" sz="3200" dirty="0"/>
              <a:t/>
            </a:r>
            <a:br>
              <a:rPr lang="es-ES" sz="3200" dirty="0"/>
            </a:br>
            <a:r>
              <a:rPr lang="es-ES" sz="2800" dirty="0">
                <a:solidFill>
                  <a:srgbClr val="FFFF00"/>
                </a:solidFill>
                <a:cs typeface="Arial" charset="0"/>
              </a:rPr>
              <a:t>“DISEÑO DEL SISTEMA DE TRATAMIENTO PARA LA DEPURACIÓN DE LAS AGUAS RESIDUALES DOMÉSTICAS DE LA POBLACIÓN SAN ELOY EN LA PROVINCIA DE MANABÍ POR MEDIO DE UN SISTEMA DE TRATAMIENTO NATURAL COMPUESTO POR UN HUMEDAL ARTIFICIAL DE FLUJO LIBRE”.</a:t>
            </a:r>
            <a:r>
              <a:rPr lang="es-EC" sz="2800" dirty="0">
                <a:solidFill>
                  <a:srgbClr val="FFFF00"/>
                </a:solidFill>
              </a:rPr>
              <a:t/>
            </a:r>
            <a:br>
              <a:rPr lang="es-EC" sz="2800" dirty="0">
                <a:solidFill>
                  <a:srgbClr val="FFFF00"/>
                </a:solidFill>
              </a:rPr>
            </a:br>
            <a:endParaRPr lang="es-EC" sz="2800" dirty="0">
              <a:solidFill>
                <a:srgbClr val="FFFF00"/>
              </a:solidFill>
            </a:endParaRPr>
          </a:p>
        </p:txBody>
      </p:sp>
      <p:sp>
        <p:nvSpPr>
          <p:cNvPr id="3" name="2 Subtítulo"/>
          <p:cNvSpPr>
            <a:spLocks noGrp="1"/>
          </p:cNvSpPr>
          <p:nvPr>
            <p:ph type="subTitle" idx="4294967295"/>
          </p:nvPr>
        </p:nvSpPr>
        <p:spPr>
          <a:xfrm>
            <a:off x="1331913" y="4149725"/>
            <a:ext cx="6400800" cy="1895475"/>
          </a:xfrm>
        </p:spPr>
        <p:txBody>
          <a:bodyPr>
            <a:noAutofit/>
          </a:bodyPr>
          <a:lstStyle/>
          <a:p>
            <a:pPr marL="0" indent="0" algn="ctr" eaLnBrk="1" hangingPunct="1">
              <a:buFont typeface="Wingdings" pitchFamily="2" charset="2"/>
              <a:buNone/>
              <a:defRPr/>
            </a:pPr>
            <a:r>
              <a:rPr lang="es-EC" sz="3600" dirty="0"/>
              <a:t>Presentado por:</a:t>
            </a:r>
          </a:p>
          <a:p>
            <a:pPr marL="0" indent="0" algn="ctr" eaLnBrk="1" hangingPunct="1">
              <a:buFont typeface="Wingdings" pitchFamily="2" charset="2"/>
              <a:buNone/>
              <a:defRPr/>
            </a:pPr>
            <a:r>
              <a:rPr lang="es-EC" sz="3600" i="1" dirty="0"/>
              <a:t>Xavier Saltos Arteaga</a:t>
            </a:r>
          </a:p>
          <a:p>
            <a:pPr marL="0" indent="0" algn="ctr" eaLnBrk="1" hangingPunct="1">
              <a:buFont typeface="Wingdings" pitchFamily="2" charset="2"/>
              <a:buNone/>
              <a:defRPr/>
            </a:pPr>
            <a:r>
              <a:rPr lang="es-EC" sz="3600" i="1" dirty="0"/>
              <a:t>Xavier Zambrano Pérez</a:t>
            </a:r>
          </a:p>
        </p:txBody>
      </p:sp>
      <p:sp>
        <p:nvSpPr>
          <p:cNvPr id="1030" name="Rectangle 7"/>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es-ES"/>
          </a:p>
        </p:txBody>
      </p:sp>
      <p:sp>
        <p:nvSpPr>
          <p:cNvPr id="1031" name="Rectangle 9"/>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bject 8"/>
          <p:cNvGraphicFramePr>
            <a:graphicFrameLocks noChangeAspect="1"/>
          </p:cNvGraphicFramePr>
          <p:nvPr/>
        </p:nvGraphicFramePr>
        <p:xfrm>
          <a:off x="6732588" y="4365625"/>
          <a:ext cx="1698625" cy="1711325"/>
        </p:xfrm>
        <a:graphic>
          <a:graphicData uri="http://schemas.openxmlformats.org/presentationml/2006/ole">
            <p:oleObj spid="_x0000_s1026" name="AutoCAD Drawing" r:id="rId4" imgW="8972550" imgH="4705350" progId="AutoCAD.Drawing.17">
              <p:embed/>
            </p:oleObj>
          </a:graphicData>
        </a:graphic>
      </p:graphicFrame>
    </p:spTree>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número de diapositiva"/>
          <p:cNvSpPr>
            <a:spLocks noGrp="1"/>
          </p:cNvSpPr>
          <p:nvPr>
            <p:ph type="sldNum" sz="quarter" idx="11"/>
          </p:nvPr>
        </p:nvSpPr>
        <p:spPr>
          <a:noFill/>
        </p:spPr>
        <p:txBody>
          <a:bodyPr/>
          <a:lstStyle/>
          <a:p>
            <a:fld id="{B2C574D5-BD36-4B57-B5C5-C1DF8088694E}" type="slidenum">
              <a:rPr lang="es-ES" smtClean="0"/>
              <a:pPr/>
              <a:t>10</a:t>
            </a:fld>
            <a:endParaRPr lang="es-ES" smtClean="0"/>
          </a:p>
        </p:txBody>
      </p:sp>
      <p:sp>
        <p:nvSpPr>
          <p:cNvPr id="40962" name="1 Título"/>
          <p:cNvSpPr>
            <a:spLocks noGrp="1"/>
          </p:cNvSpPr>
          <p:nvPr>
            <p:ph type="title" idx="4294967295"/>
          </p:nvPr>
        </p:nvSpPr>
        <p:spPr/>
        <p:txBody>
          <a:bodyPr/>
          <a:lstStyle/>
          <a:p>
            <a:pPr eaLnBrk="1" hangingPunct="1">
              <a:defRPr/>
            </a:pPr>
            <a:r>
              <a:rPr lang="es-EC" sz="2800">
                <a:solidFill>
                  <a:srgbClr val="FFFF00"/>
                </a:solidFill>
              </a:rPr>
              <a:t>PRINCIPALES TIPOS DE TRATAMIENTOS DE AGUAS RESIDUALES</a:t>
            </a:r>
          </a:p>
        </p:txBody>
      </p:sp>
      <p:pic>
        <p:nvPicPr>
          <p:cNvPr id="38916" name="Picture 5"/>
          <p:cNvPicPr>
            <a:picLocks noChangeAspect="1" noChangeArrowheads="1"/>
          </p:cNvPicPr>
          <p:nvPr/>
        </p:nvPicPr>
        <p:blipFill>
          <a:blip r:embed="rId2"/>
          <a:srcRect/>
          <a:stretch>
            <a:fillRect/>
          </a:stretch>
        </p:blipFill>
        <p:spPr bwMode="auto">
          <a:xfrm>
            <a:off x="1500188" y="1263650"/>
            <a:ext cx="6151562" cy="5380038"/>
          </a:xfrm>
          <a:prstGeom prst="rect">
            <a:avLst/>
          </a:prstGeom>
          <a:solidFill>
            <a:schemeClr val="tx1"/>
          </a:solid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2 Marcador de número de diapositiva"/>
          <p:cNvSpPr>
            <a:spLocks noGrp="1"/>
          </p:cNvSpPr>
          <p:nvPr>
            <p:ph type="sldNum" sz="quarter" idx="11"/>
          </p:nvPr>
        </p:nvSpPr>
        <p:spPr>
          <a:noFill/>
        </p:spPr>
        <p:txBody>
          <a:bodyPr/>
          <a:lstStyle/>
          <a:p>
            <a:fld id="{F903CE83-9540-4F5A-B237-EA240D867262}" type="slidenum">
              <a:rPr lang="es-ES" smtClean="0"/>
              <a:pPr/>
              <a:t>100</a:t>
            </a:fld>
            <a:endParaRPr lang="es-ES" smtClean="0"/>
          </a:p>
        </p:txBody>
      </p:sp>
      <p:sp>
        <p:nvSpPr>
          <p:cNvPr id="122883" name="Rectangle 3"/>
          <p:cNvSpPr>
            <a:spLocks noGrp="1" noChangeArrowheads="1"/>
          </p:cNvSpPr>
          <p:nvPr>
            <p:ph type="body" idx="4294967295"/>
          </p:nvPr>
        </p:nvSpPr>
        <p:spPr>
          <a:xfrm>
            <a:off x="468313" y="449263"/>
            <a:ext cx="8291512" cy="6408737"/>
          </a:xfrm>
        </p:spPr>
        <p:txBody>
          <a:bodyPr/>
          <a:lstStyle/>
          <a:p>
            <a:pPr algn="just" eaLnBrk="1" hangingPunct="1">
              <a:lnSpc>
                <a:spcPct val="80000"/>
              </a:lnSpc>
              <a:buFont typeface="Wingdings" pitchFamily="2" charset="2"/>
              <a:buNone/>
              <a:defRPr/>
            </a:pPr>
            <a:r>
              <a:rPr lang="es-EC" sz="2000" b="1" dirty="0">
                <a:solidFill>
                  <a:srgbClr val="FFFF00"/>
                </a:solidFill>
              </a:rPr>
              <a:t>Educación.</a:t>
            </a:r>
            <a:endParaRPr lang="es-EC" sz="2000" dirty="0">
              <a:solidFill>
                <a:srgbClr val="FFFF00"/>
              </a:solidFill>
            </a:endParaRPr>
          </a:p>
          <a:p>
            <a:pPr algn="just" eaLnBrk="1" hangingPunct="1">
              <a:lnSpc>
                <a:spcPct val="80000"/>
              </a:lnSpc>
              <a:buFont typeface="Wingdings" pitchFamily="2" charset="2"/>
              <a:buNone/>
              <a:defRPr/>
            </a:pPr>
            <a:r>
              <a:rPr lang="es-EC" sz="1800" dirty="0"/>
              <a:t>	</a:t>
            </a:r>
            <a:r>
              <a:rPr lang="es-EC" sz="2000" dirty="0"/>
              <a:t>Solo cuenta con la escuela Vicente Rocafuerte, el mismo que consta con 187 alumnos, 7 profesores y ocho aulas, personal que conforman desde segundo a </a:t>
            </a:r>
            <a:r>
              <a:rPr lang="es-EC" sz="2000" dirty="0" smtClean="0"/>
              <a:t>séptimo </a:t>
            </a:r>
            <a:r>
              <a:rPr lang="es-EC" sz="2000" dirty="0"/>
              <a:t>año </a:t>
            </a:r>
            <a:r>
              <a:rPr lang="es-EC" sz="2000" dirty="0" smtClean="0"/>
              <a:t>básico, </a:t>
            </a:r>
            <a:r>
              <a:rPr lang="es-EC" sz="2000" dirty="0"/>
              <a:t>no existen colegios y menos universidades.</a:t>
            </a:r>
          </a:p>
          <a:p>
            <a:pPr algn="just" eaLnBrk="1" hangingPunct="1">
              <a:lnSpc>
                <a:spcPct val="80000"/>
              </a:lnSpc>
              <a:buFont typeface="Wingdings" pitchFamily="2" charset="2"/>
              <a:buNone/>
              <a:defRPr/>
            </a:pPr>
            <a:endParaRPr lang="es-EC" sz="2000" b="1" dirty="0"/>
          </a:p>
          <a:p>
            <a:pPr algn="just" eaLnBrk="1" hangingPunct="1">
              <a:lnSpc>
                <a:spcPct val="80000"/>
              </a:lnSpc>
              <a:buFont typeface="Wingdings" pitchFamily="2" charset="2"/>
              <a:buNone/>
              <a:defRPr/>
            </a:pPr>
            <a:r>
              <a:rPr lang="es-EC" sz="2000" b="1" dirty="0">
                <a:solidFill>
                  <a:srgbClr val="FFFF00"/>
                </a:solidFill>
              </a:rPr>
              <a:t>Centros de salud.</a:t>
            </a:r>
            <a:endParaRPr lang="es-EC" sz="2000" dirty="0">
              <a:solidFill>
                <a:srgbClr val="FFFF00"/>
              </a:solidFill>
            </a:endParaRPr>
          </a:p>
          <a:p>
            <a:pPr algn="just" eaLnBrk="1" hangingPunct="1">
              <a:lnSpc>
                <a:spcPct val="80000"/>
              </a:lnSpc>
              <a:buFont typeface="Wingdings" pitchFamily="2" charset="2"/>
              <a:buNone/>
              <a:defRPr/>
            </a:pPr>
            <a:r>
              <a:rPr lang="es-EC" sz="1800" dirty="0"/>
              <a:t>	</a:t>
            </a:r>
            <a:r>
              <a:rPr lang="es-EC" sz="2000" dirty="0"/>
              <a:t>No existen centros de salud, la más </a:t>
            </a:r>
            <a:r>
              <a:rPr lang="es-EC" sz="2000" dirty="0" smtClean="0"/>
              <a:t>próxima </a:t>
            </a:r>
            <a:r>
              <a:rPr lang="es-EC" sz="2000" dirty="0"/>
              <a:t>esta a 4 Km. del sitio en Pasadero. La ayuda de las autoridades de la malaria se la recibe en forma esporádica, existiendo una gran demanda de este servicio.</a:t>
            </a:r>
          </a:p>
          <a:p>
            <a:pPr algn="just" eaLnBrk="1" hangingPunct="1">
              <a:lnSpc>
                <a:spcPct val="80000"/>
              </a:lnSpc>
              <a:buFont typeface="Wingdings" pitchFamily="2" charset="2"/>
              <a:buNone/>
              <a:defRPr/>
            </a:pPr>
            <a:endParaRPr lang="es-EC" sz="2000" b="1" dirty="0"/>
          </a:p>
          <a:p>
            <a:pPr algn="just" eaLnBrk="1" hangingPunct="1">
              <a:lnSpc>
                <a:spcPct val="80000"/>
              </a:lnSpc>
              <a:buFont typeface="Wingdings" pitchFamily="2" charset="2"/>
              <a:buNone/>
              <a:defRPr/>
            </a:pPr>
            <a:r>
              <a:rPr lang="es-EC" sz="2000" b="1" dirty="0">
                <a:solidFill>
                  <a:srgbClr val="FFFF00"/>
                </a:solidFill>
              </a:rPr>
              <a:t>Vías de acceso.</a:t>
            </a:r>
            <a:endParaRPr lang="es-EC" sz="2000" dirty="0">
              <a:solidFill>
                <a:srgbClr val="FFFF00"/>
              </a:solidFill>
            </a:endParaRPr>
          </a:p>
          <a:p>
            <a:pPr algn="just" eaLnBrk="1" hangingPunct="1">
              <a:lnSpc>
                <a:spcPct val="80000"/>
              </a:lnSpc>
              <a:buFont typeface="Wingdings" pitchFamily="2" charset="2"/>
              <a:buNone/>
              <a:defRPr/>
            </a:pPr>
            <a:r>
              <a:rPr lang="es-EC" sz="1800" dirty="0"/>
              <a:t>	</a:t>
            </a:r>
            <a:r>
              <a:rPr lang="es-EC" sz="2000" dirty="0"/>
              <a:t>La principal vía de comunicación es la carretera Rocafuerte-Bahía de Caráquez, vía de circulación permanente y asfaltada en parte de su trayecto, ya que en realidad esta vía está en deplorable estado por falta de mantenimiento. La distancia desde San Eloy a Portoviejo es de 30 Km y a </a:t>
            </a:r>
            <a:r>
              <a:rPr lang="es-EC" sz="2000" dirty="0" smtClean="0"/>
              <a:t>Bahía </a:t>
            </a:r>
            <a:r>
              <a:rPr lang="es-EC" sz="2000" dirty="0"/>
              <a:t>de Caráquez es 50 Km. </a:t>
            </a:r>
          </a:p>
          <a:p>
            <a:pPr algn="just" eaLnBrk="1" hangingPunct="1">
              <a:lnSpc>
                <a:spcPct val="80000"/>
              </a:lnSpc>
              <a:buFont typeface="Wingdings" pitchFamily="2" charset="2"/>
              <a:buNone/>
              <a:defRPr/>
            </a:pPr>
            <a:endParaRPr lang="es-EC" sz="2000" b="1" dirty="0"/>
          </a:p>
          <a:p>
            <a:pPr algn="just" eaLnBrk="1" hangingPunct="1">
              <a:lnSpc>
                <a:spcPct val="80000"/>
              </a:lnSpc>
              <a:buFont typeface="Wingdings" pitchFamily="2" charset="2"/>
              <a:buNone/>
              <a:defRPr/>
            </a:pPr>
            <a:r>
              <a:rPr lang="es-EC" sz="2000" b="1" dirty="0">
                <a:solidFill>
                  <a:srgbClr val="FFFF00"/>
                </a:solidFill>
              </a:rPr>
              <a:t>Electrificación y telefonía.</a:t>
            </a:r>
            <a:endParaRPr lang="es-EC" sz="2000" dirty="0">
              <a:solidFill>
                <a:srgbClr val="FFFF00"/>
              </a:solidFill>
            </a:endParaRPr>
          </a:p>
          <a:p>
            <a:pPr algn="just" eaLnBrk="1" hangingPunct="1">
              <a:lnSpc>
                <a:spcPct val="80000"/>
              </a:lnSpc>
              <a:buFont typeface="Wingdings" pitchFamily="2" charset="2"/>
              <a:buNone/>
              <a:defRPr/>
            </a:pPr>
            <a:r>
              <a:rPr lang="es-EC" sz="2000" dirty="0"/>
              <a:t>	El único servicio existente en el recinto es la energia eléctrica, y en cuanto a telefonía solo existe una pequeña central telefónica de Pacifictel.</a:t>
            </a:r>
          </a:p>
          <a:p>
            <a:pPr eaLnBrk="1" hangingPunct="1">
              <a:lnSpc>
                <a:spcPct val="80000"/>
              </a:lnSpc>
              <a:defRPr/>
            </a:pPr>
            <a:endParaRPr lang="es-ES" sz="1800" dirty="0"/>
          </a:p>
        </p:txBody>
      </p:sp>
    </p:spTree>
  </p:cSld>
  <p:clrMapOvr>
    <a:masterClrMapping/>
  </p:clrMapOvr>
  <p:transition spd="slow">
    <p:strips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Marcador de número de diapositiva"/>
          <p:cNvSpPr>
            <a:spLocks noGrp="1"/>
          </p:cNvSpPr>
          <p:nvPr>
            <p:ph type="sldNum" sz="quarter" idx="11"/>
          </p:nvPr>
        </p:nvSpPr>
        <p:spPr>
          <a:noFill/>
        </p:spPr>
        <p:txBody>
          <a:bodyPr/>
          <a:lstStyle/>
          <a:p>
            <a:fld id="{FD83BAFD-CB8E-4190-9A91-AFEEB3DB9656}" type="slidenum">
              <a:rPr lang="es-ES" smtClean="0"/>
              <a:pPr/>
              <a:t>101</a:t>
            </a:fld>
            <a:endParaRPr lang="es-ES" smtClean="0"/>
          </a:p>
        </p:txBody>
      </p:sp>
      <p:sp>
        <p:nvSpPr>
          <p:cNvPr id="123906" name="Rectangle 2"/>
          <p:cNvSpPr>
            <a:spLocks noGrp="1" noRot="1" noChangeArrowheads="1"/>
          </p:cNvSpPr>
          <p:nvPr>
            <p:ph type="title" idx="4294967295"/>
          </p:nvPr>
        </p:nvSpPr>
        <p:spPr>
          <a:xfrm>
            <a:off x="457200" y="274638"/>
            <a:ext cx="8229600" cy="777875"/>
          </a:xfrm>
        </p:spPr>
        <p:txBody>
          <a:bodyPr/>
          <a:lstStyle/>
          <a:p>
            <a:pPr eaLnBrk="1" hangingPunct="1">
              <a:defRPr/>
            </a:pPr>
            <a:r>
              <a:rPr lang="es-EC" sz="2800" dirty="0">
                <a:solidFill>
                  <a:srgbClr val="FFFF00"/>
                </a:solidFill>
              </a:rPr>
              <a:t>Identificación, caracterización y predicción de los impactos de la alternativa seleccionada</a:t>
            </a:r>
            <a:r>
              <a:rPr lang="es-ES" sz="4000" dirty="0"/>
              <a:t> </a:t>
            </a:r>
          </a:p>
        </p:txBody>
      </p:sp>
      <p:sp>
        <p:nvSpPr>
          <p:cNvPr id="123907" name="Rectangle 3"/>
          <p:cNvSpPr>
            <a:spLocks noGrp="1" noChangeArrowheads="1"/>
          </p:cNvSpPr>
          <p:nvPr>
            <p:ph type="body" idx="4294967295"/>
          </p:nvPr>
        </p:nvSpPr>
        <p:spPr>
          <a:xfrm>
            <a:off x="468313" y="1385888"/>
            <a:ext cx="8229600" cy="5114925"/>
          </a:xfrm>
        </p:spPr>
        <p:txBody>
          <a:bodyPr/>
          <a:lstStyle/>
          <a:p>
            <a:pPr algn="just" eaLnBrk="1" hangingPunct="1">
              <a:buFont typeface="Wingdings" pitchFamily="2" charset="2"/>
              <a:buNone/>
              <a:defRPr/>
            </a:pPr>
            <a:r>
              <a:rPr lang="es-EC" dirty="0"/>
              <a:t>	</a:t>
            </a:r>
            <a:r>
              <a:rPr lang="es-EC" sz="2200" dirty="0"/>
              <a:t>Para identificar y valorar los impactos positivos y negativos que producirá el proyecto propuesto como es la construcción de un sistema de tratamiento natural de aguas residuales domésticas para el recinto San Eloy, se utilizará el método de la matriz de </a:t>
            </a:r>
            <a:r>
              <a:rPr lang="es-EC" sz="2200" dirty="0" err="1"/>
              <a:t>Leopold</a:t>
            </a:r>
            <a:r>
              <a:rPr lang="es-EC" sz="2200" dirty="0"/>
              <a:t>, la misma que consiste en una matriz formada por factores ambientales (filas) y acciones que se realicen en la construcción, operación y mantenimiento (columnas).</a:t>
            </a:r>
            <a:r>
              <a:rPr lang="es-ES" sz="2200" dirty="0"/>
              <a:t> </a:t>
            </a:r>
          </a:p>
          <a:p>
            <a:pPr algn="just" eaLnBrk="1" hangingPunct="1">
              <a:buFont typeface="Wingdings" pitchFamily="2" charset="2"/>
              <a:buNone/>
              <a:defRPr/>
            </a:pPr>
            <a:r>
              <a:rPr lang="es-EC" sz="2200" dirty="0"/>
              <a:t>	Para cada acción se determinará que factores ambientales se afectan y se las calificará cuantitativamente en términos de su </a:t>
            </a:r>
            <a:r>
              <a:rPr lang="es-EC" sz="2200" b="1" i="1" dirty="0"/>
              <a:t>magnitud</a:t>
            </a:r>
            <a:r>
              <a:rPr lang="es-EC" sz="2200" dirty="0"/>
              <a:t> e </a:t>
            </a:r>
            <a:r>
              <a:rPr lang="es-EC" sz="2200" b="1" i="1" dirty="0"/>
              <a:t>importancia</a:t>
            </a:r>
            <a:r>
              <a:rPr lang="es-EC" sz="2200" dirty="0"/>
              <a:t>. La magnitud de la acción se colocará en el lado izquierdo y la importancia en el lado derecho del casillero que estarán separados por un “</a:t>
            </a:r>
            <a:r>
              <a:rPr lang="es-ES" sz="2200" dirty="0"/>
              <a:t> /”</a:t>
            </a:r>
          </a:p>
        </p:txBody>
      </p:sp>
    </p:spTree>
  </p:cSld>
  <p:clrMapOvr>
    <a:masterClrMapping/>
  </p:clrMapOvr>
  <p:transition spd="slow">
    <p:strips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2 Marcador de número de diapositiva"/>
          <p:cNvSpPr>
            <a:spLocks noGrp="1"/>
          </p:cNvSpPr>
          <p:nvPr>
            <p:ph type="sldNum" sz="quarter" idx="11"/>
          </p:nvPr>
        </p:nvSpPr>
        <p:spPr>
          <a:noFill/>
        </p:spPr>
        <p:txBody>
          <a:bodyPr/>
          <a:lstStyle/>
          <a:p>
            <a:fld id="{D0052F81-0BD3-4331-A7E6-4CD641831E92}" type="slidenum">
              <a:rPr lang="es-ES" smtClean="0"/>
              <a:pPr/>
              <a:t>102</a:t>
            </a:fld>
            <a:endParaRPr lang="es-ES" smtClean="0"/>
          </a:p>
        </p:txBody>
      </p:sp>
      <p:pic>
        <p:nvPicPr>
          <p:cNvPr id="106499" name="Picture 4"/>
          <p:cNvPicPr>
            <a:picLocks noChangeAspect="1" noChangeArrowheads="1"/>
          </p:cNvPicPr>
          <p:nvPr/>
        </p:nvPicPr>
        <p:blipFill>
          <a:blip r:embed="rId2"/>
          <a:srcRect/>
          <a:stretch>
            <a:fillRect/>
          </a:stretch>
        </p:blipFill>
        <p:spPr bwMode="auto">
          <a:xfrm>
            <a:off x="512763" y="404813"/>
            <a:ext cx="8018462" cy="5095875"/>
          </a:xfrm>
          <a:prstGeom prst="rect">
            <a:avLst/>
          </a:prstGeom>
          <a:solidFill>
            <a:schemeClr val="tx1"/>
          </a:solidFill>
          <a:ln w="9525">
            <a:noFill/>
            <a:miter lim="800000"/>
            <a:headEnd/>
            <a:tailEnd/>
          </a:ln>
        </p:spPr>
      </p:pic>
      <p:sp>
        <p:nvSpPr>
          <p:cNvPr id="106500" name="Rectangle 6"/>
          <p:cNvSpPr>
            <a:spLocks noChangeArrowheads="1"/>
          </p:cNvSpPr>
          <p:nvPr/>
        </p:nvSpPr>
        <p:spPr bwMode="auto">
          <a:xfrm>
            <a:off x="3492500" y="5516563"/>
            <a:ext cx="1882775" cy="366712"/>
          </a:xfrm>
          <a:prstGeom prst="rect">
            <a:avLst/>
          </a:prstGeom>
          <a:noFill/>
          <a:ln w="9525">
            <a:noFill/>
            <a:miter lim="800000"/>
            <a:headEnd/>
            <a:tailEnd/>
          </a:ln>
        </p:spPr>
        <p:txBody>
          <a:bodyPr wrap="none" anchor="ctr">
            <a:spAutoFit/>
          </a:bodyPr>
          <a:lstStyle/>
          <a:p>
            <a:pPr eaLnBrk="0" hangingPunct="0"/>
            <a:r>
              <a:rPr lang="es-EC"/>
              <a:t>Matriz de Leopold</a:t>
            </a:r>
            <a:r>
              <a:rPr lang="es-ES"/>
              <a:t> </a:t>
            </a:r>
          </a:p>
        </p:txBody>
      </p:sp>
    </p:spTree>
  </p:cSld>
  <p:clrMapOvr>
    <a:masterClrMapping/>
  </p:clrMapOvr>
  <p:transition spd="slow">
    <p:strips dir="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2 Marcador de número de diapositiva"/>
          <p:cNvSpPr>
            <a:spLocks noGrp="1"/>
          </p:cNvSpPr>
          <p:nvPr>
            <p:ph type="sldNum" sz="quarter" idx="11"/>
          </p:nvPr>
        </p:nvSpPr>
        <p:spPr>
          <a:noFill/>
        </p:spPr>
        <p:txBody>
          <a:bodyPr/>
          <a:lstStyle/>
          <a:p>
            <a:fld id="{CF1CA2C7-9B34-42AD-9D58-8D04A0AF0048}" type="slidenum">
              <a:rPr lang="es-ES" smtClean="0"/>
              <a:pPr/>
              <a:t>103</a:t>
            </a:fld>
            <a:endParaRPr lang="es-ES" smtClean="0"/>
          </a:p>
        </p:txBody>
      </p:sp>
      <p:sp>
        <p:nvSpPr>
          <p:cNvPr id="125955" name="Rectangle 3"/>
          <p:cNvSpPr>
            <a:spLocks noGrp="1" noChangeArrowheads="1"/>
          </p:cNvSpPr>
          <p:nvPr>
            <p:ph type="body" idx="4294967295"/>
          </p:nvPr>
        </p:nvSpPr>
        <p:spPr>
          <a:xfrm>
            <a:off x="457200" y="214313"/>
            <a:ext cx="8435975" cy="911225"/>
          </a:xfrm>
        </p:spPr>
        <p:txBody>
          <a:bodyPr/>
          <a:lstStyle/>
          <a:p>
            <a:pPr algn="just" eaLnBrk="1" hangingPunct="1">
              <a:lnSpc>
                <a:spcPct val="80000"/>
              </a:lnSpc>
              <a:buFont typeface="Wingdings" pitchFamily="2" charset="2"/>
              <a:buNone/>
              <a:defRPr/>
            </a:pPr>
            <a:r>
              <a:rPr lang="es-EC" sz="2400"/>
              <a:t>	</a:t>
            </a:r>
            <a:r>
              <a:rPr lang="es-EC" sz="2200"/>
              <a:t>La graficación de los resultados de matriz en coordenadas cartesianas ofrece una excelente manera de destacar la posición general del impacto</a:t>
            </a:r>
            <a:endParaRPr lang="es-ES" sz="2200"/>
          </a:p>
        </p:txBody>
      </p:sp>
      <p:pic>
        <p:nvPicPr>
          <p:cNvPr id="107524" name="Picture 4"/>
          <p:cNvPicPr>
            <a:picLocks noChangeAspect="1" noChangeArrowheads="1"/>
          </p:cNvPicPr>
          <p:nvPr/>
        </p:nvPicPr>
        <p:blipFill>
          <a:blip r:embed="rId2"/>
          <a:srcRect/>
          <a:stretch>
            <a:fillRect/>
          </a:stretch>
        </p:blipFill>
        <p:spPr bwMode="auto">
          <a:xfrm>
            <a:off x="2555875" y="1341438"/>
            <a:ext cx="4132263" cy="1428750"/>
          </a:xfrm>
          <a:prstGeom prst="rect">
            <a:avLst/>
          </a:prstGeom>
          <a:solidFill>
            <a:schemeClr val="tx1"/>
          </a:solidFill>
          <a:ln w="9525">
            <a:noFill/>
            <a:miter lim="800000"/>
            <a:headEnd/>
            <a:tailEnd/>
          </a:ln>
        </p:spPr>
      </p:pic>
      <p:sp>
        <p:nvSpPr>
          <p:cNvPr id="5" name="Rectangle 3"/>
          <p:cNvSpPr txBox="1">
            <a:spLocks noChangeArrowheads="1"/>
          </p:cNvSpPr>
          <p:nvPr/>
        </p:nvSpPr>
        <p:spPr bwMode="auto">
          <a:xfrm>
            <a:off x="357188" y="2857500"/>
            <a:ext cx="8229600" cy="428625"/>
          </a:xfrm>
          <a:prstGeom prst="rect">
            <a:avLst/>
          </a:prstGeom>
          <a:noFill/>
          <a:ln w="9525">
            <a:noFill/>
            <a:miter lim="800000"/>
            <a:headEnd/>
            <a:tailEnd/>
          </a:ln>
          <a:effectLst/>
        </p:spPr>
        <p:txBody>
          <a:bodyPr/>
          <a:lstStyle/>
          <a:p>
            <a:pPr marL="342900" indent="-342900" algn="ctr">
              <a:spcBef>
                <a:spcPct val="20000"/>
              </a:spcBef>
              <a:buClr>
                <a:schemeClr val="hlink"/>
              </a:buClr>
              <a:buSzPct val="70000"/>
              <a:buFont typeface="Wingdings" pitchFamily="2" charset="2"/>
              <a:buNone/>
              <a:defRPr/>
            </a:pPr>
            <a:r>
              <a:rPr lang="es-EC" sz="2000" kern="0" dirty="0">
                <a:effectLst>
                  <a:outerShdw blurRad="38100" dist="38100" dir="2700000" algn="tl">
                    <a:srgbClr val="000000"/>
                  </a:outerShdw>
                </a:effectLst>
                <a:latin typeface="+mn-lt"/>
              </a:rPr>
              <a:t>	Pares ordenados obtenidos de la matriz de </a:t>
            </a:r>
            <a:r>
              <a:rPr lang="es-EC" sz="2000" kern="0" dirty="0" err="1">
                <a:effectLst>
                  <a:outerShdw blurRad="38100" dist="38100" dir="2700000" algn="tl">
                    <a:srgbClr val="000000"/>
                  </a:outerShdw>
                </a:effectLst>
                <a:latin typeface="+mn-lt"/>
              </a:rPr>
              <a:t>Leopold</a:t>
            </a:r>
            <a:endParaRPr lang="es-ES" sz="2000" kern="0" dirty="0">
              <a:effectLst>
                <a:outerShdw blurRad="38100" dist="38100" dir="2700000" algn="tl">
                  <a:srgbClr val="000000"/>
                </a:outerShdw>
              </a:effectLst>
              <a:latin typeface="+mn-lt"/>
            </a:endParaRPr>
          </a:p>
        </p:txBody>
      </p:sp>
      <p:pic>
        <p:nvPicPr>
          <p:cNvPr id="107526" name="Picture 5"/>
          <p:cNvPicPr>
            <a:picLocks noChangeAspect="1" noChangeArrowheads="1"/>
          </p:cNvPicPr>
          <p:nvPr/>
        </p:nvPicPr>
        <p:blipFill>
          <a:blip r:embed="rId3"/>
          <a:srcRect/>
          <a:stretch>
            <a:fillRect/>
          </a:stretch>
        </p:blipFill>
        <p:spPr bwMode="auto">
          <a:xfrm>
            <a:off x="2514600" y="4572000"/>
            <a:ext cx="4129088" cy="1428750"/>
          </a:xfrm>
          <a:prstGeom prst="rect">
            <a:avLst/>
          </a:prstGeom>
          <a:solidFill>
            <a:schemeClr val="tx1"/>
          </a:solidFill>
          <a:ln w="9525">
            <a:noFill/>
            <a:miter lim="800000"/>
            <a:headEnd/>
            <a:tailEnd/>
          </a:ln>
        </p:spPr>
      </p:pic>
      <p:sp>
        <p:nvSpPr>
          <p:cNvPr id="107527" name="6 Rectángulo"/>
          <p:cNvSpPr>
            <a:spLocks noChangeArrowheads="1"/>
          </p:cNvSpPr>
          <p:nvPr/>
        </p:nvSpPr>
        <p:spPr bwMode="auto">
          <a:xfrm>
            <a:off x="285750" y="3429000"/>
            <a:ext cx="8643938" cy="1108075"/>
          </a:xfrm>
          <a:prstGeom prst="rect">
            <a:avLst/>
          </a:prstGeom>
          <a:noFill/>
          <a:ln w="9525">
            <a:noFill/>
            <a:miter lim="800000"/>
            <a:headEnd/>
            <a:tailEnd/>
          </a:ln>
        </p:spPr>
        <p:txBody>
          <a:bodyPr>
            <a:spAutoFit/>
          </a:bodyPr>
          <a:lstStyle/>
          <a:p>
            <a:pPr algn="just"/>
            <a:r>
              <a:rPr lang="es-EC" sz="2200"/>
              <a:t>Haciendo el cambio de signo para que los valores queden en el primer y tercer cuadrante del plano cartesiano los pares ordenados que se graficarían serían los siguientes</a:t>
            </a:r>
          </a:p>
        </p:txBody>
      </p:sp>
    </p:spTree>
  </p:cSld>
  <p:clrMapOvr>
    <a:masterClrMapping/>
  </p:clrMapOvr>
  <p:transition spd="slow">
    <p:strips dir="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2 Marcador de número de diapositiva"/>
          <p:cNvSpPr>
            <a:spLocks noGrp="1"/>
          </p:cNvSpPr>
          <p:nvPr>
            <p:ph type="sldNum" sz="quarter" idx="11"/>
          </p:nvPr>
        </p:nvSpPr>
        <p:spPr>
          <a:noFill/>
        </p:spPr>
        <p:txBody>
          <a:bodyPr/>
          <a:lstStyle/>
          <a:p>
            <a:fld id="{AAC2DAE7-0668-4D46-B2D3-590786F3D226}" type="slidenum">
              <a:rPr lang="es-ES" smtClean="0"/>
              <a:pPr/>
              <a:t>104</a:t>
            </a:fld>
            <a:endParaRPr lang="es-ES" smtClean="0"/>
          </a:p>
        </p:txBody>
      </p:sp>
      <p:pic>
        <p:nvPicPr>
          <p:cNvPr id="108547" name="Picture 4"/>
          <p:cNvPicPr>
            <a:picLocks noChangeAspect="1" noChangeArrowheads="1"/>
          </p:cNvPicPr>
          <p:nvPr/>
        </p:nvPicPr>
        <p:blipFill>
          <a:blip r:embed="rId2"/>
          <a:srcRect/>
          <a:stretch>
            <a:fillRect/>
          </a:stretch>
        </p:blipFill>
        <p:spPr bwMode="auto">
          <a:xfrm>
            <a:off x="1547813" y="1125538"/>
            <a:ext cx="5857875" cy="4000500"/>
          </a:xfrm>
          <a:prstGeom prst="rect">
            <a:avLst/>
          </a:prstGeom>
          <a:noFill/>
          <a:ln w="9525">
            <a:noFill/>
            <a:miter lim="800000"/>
            <a:headEnd/>
            <a:tailEnd/>
          </a:ln>
        </p:spPr>
      </p:pic>
      <p:sp>
        <p:nvSpPr>
          <p:cNvPr id="108548" name="4 Rectángulo"/>
          <p:cNvSpPr>
            <a:spLocks noChangeArrowheads="1"/>
          </p:cNvSpPr>
          <p:nvPr/>
        </p:nvSpPr>
        <p:spPr bwMode="auto">
          <a:xfrm>
            <a:off x="1835150" y="5300663"/>
            <a:ext cx="5572125" cy="396875"/>
          </a:xfrm>
          <a:prstGeom prst="rect">
            <a:avLst/>
          </a:prstGeom>
          <a:noFill/>
          <a:ln w="9525">
            <a:noFill/>
            <a:miter lim="800000"/>
            <a:headEnd/>
            <a:tailEnd/>
          </a:ln>
        </p:spPr>
        <p:txBody>
          <a:bodyPr>
            <a:spAutoFit/>
          </a:bodyPr>
          <a:lstStyle/>
          <a:p>
            <a:pPr algn="just"/>
            <a:r>
              <a:rPr lang="es-EC" sz="2000"/>
              <a:t>Graficación de los resultados de matriz de Leopold</a:t>
            </a:r>
          </a:p>
        </p:txBody>
      </p:sp>
    </p:spTree>
  </p:cSld>
  <p:clrMapOvr>
    <a:masterClrMapping/>
  </p:clrMapOvr>
  <p:transition spd="slow">
    <p:strips dir="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2 Marcador de número de diapositiva"/>
          <p:cNvSpPr>
            <a:spLocks noGrp="1"/>
          </p:cNvSpPr>
          <p:nvPr>
            <p:ph type="sldNum" sz="quarter" idx="11"/>
          </p:nvPr>
        </p:nvSpPr>
        <p:spPr>
          <a:noFill/>
        </p:spPr>
        <p:txBody>
          <a:bodyPr/>
          <a:lstStyle/>
          <a:p>
            <a:fld id="{A4065516-0465-442A-AA05-D113F0C1BE69}" type="slidenum">
              <a:rPr lang="es-ES" smtClean="0"/>
              <a:pPr/>
              <a:t>105</a:t>
            </a:fld>
            <a:endParaRPr lang="es-ES" smtClean="0"/>
          </a:p>
        </p:txBody>
      </p:sp>
      <p:sp>
        <p:nvSpPr>
          <p:cNvPr id="2" name="1 Título"/>
          <p:cNvSpPr>
            <a:spLocks noGrp="1"/>
          </p:cNvSpPr>
          <p:nvPr>
            <p:ph type="title" idx="4294967295"/>
          </p:nvPr>
        </p:nvSpPr>
        <p:spPr>
          <a:xfrm>
            <a:off x="428625" y="285750"/>
            <a:ext cx="8229600" cy="857250"/>
          </a:xfrm>
        </p:spPr>
        <p:txBody>
          <a:bodyPr/>
          <a:lstStyle/>
          <a:p>
            <a:pPr lvl="1" eaLnBrk="1" hangingPunct="1">
              <a:defRPr/>
            </a:pPr>
            <a:r>
              <a:rPr lang="es-EC" sz="2800" dirty="0">
                <a:solidFill>
                  <a:srgbClr val="FFFF00"/>
                </a:solidFill>
              </a:rPr>
              <a:t/>
            </a:r>
            <a:br>
              <a:rPr lang="es-EC" sz="2800" dirty="0">
                <a:solidFill>
                  <a:srgbClr val="FFFF00"/>
                </a:solidFill>
              </a:rPr>
            </a:br>
            <a:r>
              <a:rPr lang="es-EC" sz="2800" dirty="0">
                <a:solidFill>
                  <a:srgbClr val="FFFF00"/>
                </a:solidFill>
              </a:rPr>
              <a:t>Plan de manejo ambiental.</a:t>
            </a:r>
            <a:r>
              <a:rPr lang="es-EC" sz="4000" dirty="0"/>
              <a:t/>
            </a:r>
            <a:br>
              <a:rPr lang="es-EC" sz="4000" dirty="0"/>
            </a:br>
            <a:endParaRPr lang="es-EC" dirty="0"/>
          </a:p>
        </p:txBody>
      </p:sp>
      <p:sp>
        <p:nvSpPr>
          <p:cNvPr id="3" name="2 Marcador de contenido"/>
          <p:cNvSpPr>
            <a:spLocks noGrp="1"/>
          </p:cNvSpPr>
          <p:nvPr>
            <p:ph idx="4294967295"/>
          </p:nvPr>
        </p:nvSpPr>
        <p:spPr>
          <a:xfrm>
            <a:off x="468313" y="1125538"/>
            <a:ext cx="8229600" cy="5197475"/>
          </a:xfrm>
        </p:spPr>
        <p:txBody>
          <a:bodyPr/>
          <a:lstStyle/>
          <a:p>
            <a:pPr algn="just" eaLnBrk="1" hangingPunct="1">
              <a:defRPr/>
            </a:pPr>
            <a:r>
              <a:rPr lang="es-EC" sz="2200" b="1"/>
              <a:t>Medidas de nulificación</a:t>
            </a:r>
            <a:r>
              <a:rPr lang="es-EC" sz="2200"/>
              <a:t>: Este tipo contemplan las modificaciones parcial o total del proyecto para evitar llevar a cabo las acciones que podrían causar los detrimentos identificados, se las emplea generalmente cuando el proyecto está en sus primeras etapas de planificación.</a:t>
            </a:r>
          </a:p>
          <a:p>
            <a:pPr algn="just" eaLnBrk="1" hangingPunct="1">
              <a:buFont typeface="Wingdings" pitchFamily="2" charset="2"/>
              <a:buNone/>
              <a:defRPr/>
            </a:pPr>
            <a:endParaRPr lang="es-EC" sz="2200"/>
          </a:p>
          <a:p>
            <a:pPr algn="just" eaLnBrk="1" hangingPunct="1">
              <a:defRPr/>
            </a:pPr>
            <a:r>
              <a:rPr lang="es-EC" sz="2200" b="1"/>
              <a:t>Medidas de mitigación</a:t>
            </a:r>
            <a:r>
              <a:rPr lang="es-EC" sz="2200"/>
              <a:t>: Este tipo de medidas tienden a minimizar los efectos negativos mediante la ejecución de una serie de acciones subsidiarias, este tipo de medida puede ser aplicada en cualquier etapa de planificación en la que se encuentre el proyecto.</a:t>
            </a:r>
          </a:p>
          <a:p>
            <a:pPr algn="just" eaLnBrk="1" hangingPunct="1">
              <a:buFont typeface="Wingdings" pitchFamily="2" charset="2"/>
              <a:buNone/>
              <a:defRPr/>
            </a:pPr>
            <a:endParaRPr lang="es-EC" sz="2200"/>
          </a:p>
          <a:p>
            <a:pPr algn="just" eaLnBrk="1" hangingPunct="1">
              <a:defRPr/>
            </a:pPr>
            <a:r>
              <a:rPr lang="es-EC" sz="2200" b="1"/>
              <a:t>Medidas de prevención: </a:t>
            </a:r>
            <a:r>
              <a:rPr lang="es-EC" sz="2200"/>
              <a:t>Son medidas que identifican impactos negativos, y se toman para evitar que ellos sucedan a través de la realización de acciones subsidiarias del proyecto.</a:t>
            </a:r>
          </a:p>
          <a:p>
            <a:pPr eaLnBrk="1" hangingPunct="1">
              <a:defRPr/>
            </a:pPr>
            <a:endParaRPr lang="es-EC"/>
          </a:p>
        </p:txBody>
      </p:sp>
    </p:spTree>
  </p:cSld>
  <p:clrMapOvr>
    <a:masterClrMapping/>
  </p:clrMapOvr>
  <p:transition spd="slow">
    <p:strips dir="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2 Marcador de número de diapositiva"/>
          <p:cNvSpPr>
            <a:spLocks noGrp="1"/>
          </p:cNvSpPr>
          <p:nvPr>
            <p:ph type="sldNum" sz="quarter" idx="11"/>
          </p:nvPr>
        </p:nvSpPr>
        <p:spPr>
          <a:noFill/>
        </p:spPr>
        <p:txBody>
          <a:bodyPr/>
          <a:lstStyle/>
          <a:p>
            <a:fld id="{5570512C-4976-4DB3-9E15-91B1627D1754}" type="slidenum">
              <a:rPr lang="es-ES" smtClean="0"/>
              <a:pPr/>
              <a:t>106</a:t>
            </a:fld>
            <a:endParaRPr lang="es-ES" smtClean="0"/>
          </a:p>
        </p:txBody>
      </p:sp>
      <p:sp>
        <p:nvSpPr>
          <p:cNvPr id="128003" name="Rectangle 3"/>
          <p:cNvSpPr>
            <a:spLocks noGrp="1" noChangeArrowheads="1"/>
          </p:cNvSpPr>
          <p:nvPr>
            <p:ph type="body" idx="4294967295"/>
          </p:nvPr>
        </p:nvSpPr>
        <p:spPr>
          <a:xfrm>
            <a:off x="457200" y="357188"/>
            <a:ext cx="8229600" cy="5768975"/>
          </a:xfrm>
        </p:spPr>
        <p:txBody>
          <a:bodyPr/>
          <a:lstStyle/>
          <a:p>
            <a:pPr algn="just" eaLnBrk="1" hangingPunct="1">
              <a:defRPr/>
            </a:pPr>
            <a:r>
              <a:rPr lang="es-EC" sz="2200" b="1"/>
              <a:t>Medidas de compensación: </a:t>
            </a:r>
            <a:r>
              <a:rPr lang="es-EC" sz="2200"/>
              <a:t>Existen ciertos factores ambientales que no pueden ser prevenidos y que tampoco son susceptibles de mitigación. En estos casos puede ser necesario que se tomen medidas de compensación. Las medidas de compensación tienden a restituir las condiciones del ambiente antes de la aplicación del proyecto o a producir situaciones similares para no afectar la vida de los directamente involucrados por los efectos negativos identificados.</a:t>
            </a:r>
          </a:p>
          <a:p>
            <a:pPr algn="just" eaLnBrk="1" hangingPunct="1">
              <a:buFont typeface="Wingdings" pitchFamily="2" charset="2"/>
              <a:buNone/>
              <a:defRPr/>
            </a:pPr>
            <a:endParaRPr lang="es-EC" sz="2200"/>
          </a:p>
          <a:p>
            <a:pPr algn="just" eaLnBrk="1" hangingPunct="1">
              <a:defRPr/>
            </a:pPr>
            <a:r>
              <a:rPr lang="es-EC" sz="2200" b="1"/>
              <a:t>Medidas de contingencia</a:t>
            </a:r>
            <a:r>
              <a:rPr lang="es-EC" sz="2200"/>
              <a:t>: Este tipo de medidas son las que se realizan frente a riesgos.</a:t>
            </a:r>
          </a:p>
          <a:p>
            <a:pPr algn="just" eaLnBrk="1" hangingPunct="1">
              <a:buFont typeface="Wingdings" pitchFamily="2" charset="2"/>
              <a:buNone/>
              <a:defRPr/>
            </a:pPr>
            <a:endParaRPr lang="es-EC" sz="2200"/>
          </a:p>
          <a:p>
            <a:pPr algn="just" eaLnBrk="1" hangingPunct="1">
              <a:defRPr/>
            </a:pPr>
            <a:r>
              <a:rPr lang="es-EC" sz="2200" b="1"/>
              <a:t>Medidas de estimulación:</a:t>
            </a:r>
            <a:r>
              <a:rPr lang="es-EC" sz="2200"/>
              <a:t> Son aquellas acciones que se toman para producir un incremento en los impactos positivos, y lograr aun más la optimización del proyecto en cuestión.</a:t>
            </a:r>
          </a:p>
          <a:p>
            <a:pPr eaLnBrk="1" hangingPunct="1">
              <a:defRPr/>
            </a:pPr>
            <a:endParaRPr lang="es-ES"/>
          </a:p>
        </p:txBody>
      </p:sp>
    </p:spTree>
  </p:cSld>
  <p:clrMapOvr>
    <a:masterClrMapping/>
  </p:clrMapOvr>
  <p:transition spd="slow">
    <p:strips dir="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2 Marcador de número de diapositiva"/>
          <p:cNvSpPr>
            <a:spLocks noGrp="1"/>
          </p:cNvSpPr>
          <p:nvPr>
            <p:ph type="sldNum" sz="quarter" idx="11"/>
          </p:nvPr>
        </p:nvSpPr>
        <p:spPr>
          <a:noFill/>
        </p:spPr>
        <p:txBody>
          <a:bodyPr/>
          <a:lstStyle/>
          <a:p>
            <a:fld id="{83F0EB91-1CD0-4CE3-9B46-6B9DB3CC45E1}" type="slidenum">
              <a:rPr lang="es-ES" smtClean="0"/>
              <a:pPr/>
              <a:t>107</a:t>
            </a:fld>
            <a:endParaRPr lang="es-ES" smtClean="0"/>
          </a:p>
        </p:txBody>
      </p:sp>
      <p:sp>
        <p:nvSpPr>
          <p:cNvPr id="2" name="1 Título"/>
          <p:cNvSpPr>
            <a:spLocks noGrp="1"/>
          </p:cNvSpPr>
          <p:nvPr>
            <p:ph type="title" idx="4294967295"/>
          </p:nvPr>
        </p:nvSpPr>
        <p:spPr>
          <a:xfrm>
            <a:off x="428625" y="214313"/>
            <a:ext cx="8229600" cy="868362"/>
          </a:xfrm>
        </p:spPr>
        <p:txBody>
          <a:bodyPr/>
          <a:lstStyle/>
          <a:p>
            <a:pPr eaLnBrk="1" hangingPunct="1">
              <a:defRPr/>
            </a:pPr>
            <a:r>
              <a:rPr lang="es-EC" sz="2800">
                <a:solidFill>
                  <a:srgbClr val="FFFF00"/>
                </a:solidFill>
              </a:rPr>
              <a:t>Medidas esperadas en la ejecución del proyecto</a:t>
            </a:r>
          </a:p>
        </p:txBody>
      </p:sp>
      <p:pic>
        <p:nvPicPr>
          <p:cNvPr id="111620" name="Picture 2"/>
          <p:cNvPicPr>
            <a:picLocks noChangeAspect="1" noChangeArrowheads="1"/>
          </p:cNvPicPr>
          <p:nvPr/>
        </p:nvPicPr>
        <p:blipFill>
          <a:blip r:embed="rId2"/>
          <a:srcRect/>
          <a:stretch>
            <a:fillRect/>
          </a:stretch>
        </p:blipFill>
        <p:spPr bwMode="auto">
          <a:xfrm>
            <a:off x="1143000" y="904875"/>
            <a:ext cx="6929438" cy="5381625"/>
          </a:xfrm>
          <a:prstGeom prst="rect">
            <a:avLst/>
          </a:prstGeom>
          <a:solidFill>
            <a:schemeClr val="tx1"/>
          </a:solidFill>
          <a:ln w="9525">
            <a:noFill/>
            <a:miter lim="800000"/>
            <a:headEnd/>
            <a:tailEnd/>
          </a:ln>
        </p:spPr>
      </p:pic>
      <p:sp>
        <p:nvSpPr>
          <p:cNvPr id="111621" name="4 Rectángulo"/>
          <p:cNvSpPr>
            <a:spLocks noChangeArrowheads="1"/>
          </p:cNvSpPr>
          <p:nvPr/>
        </p:nvSpPr>
        <p:spPr bwMode="auto">
          <a:xfrm>
            <a:off x="2000250" y="6286500"/>
            <a:ext cx="4344988" cy="369888"/>
          </a:xfrm>
          <a:prstGeom prst="rect">
            <a:avLst/>
          </a:prstGeom>
          <a:noFill/>
          <a:ln w="9525">
            <a:noFill/>
            <a:miter lim="800000"/>
            <a:headEnd/>
            <a:tailEnd/>
          </a:ln>
        </p:spPr>
        <p:txBody>
          <a:bodyPr wrap="none">
            <a:spAutoFit/>
          </a:bodyPr>
          <a:lstStyle/>
          <a:p>
            <a:pPr algn="ctr"/>
            <a:r>
              <a:rPr lang="es-EC"/>
              <a:t>Medidas esperadas en la etapa de construcción</a:t>
            </a:r>
          </a:p>
        </p:txBody>
      </p:sp>
    </p:spTree>
  </p:cSld>
  <p:clrMapOvr>
    <a:masterClrMapping/>
  </p:clrMapOvr>
  <p:transition spd="slow">
    <p:strips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2 Marcador de número de diapositiva"/>
          <p:cNvSpPr>
            <a:spLocks noGrp="1"/>
          </p:cNvSpPr>
          <p:nvPr>
            <p:ph type="sldNum" sz="quarter" idx="11"/>
          </p:nvPr>
        </p:nvSpPr>
        <p:spPr>
          <a:noFill/>
        </p:spPr>
        <p:txBody>
          <a:bodyPr/>
          <a:lstStyle/>
          <a:p>
            <a:fld id="{2F17238D-DC11-4A74-AB64-B7FEFEB88759}" type="slidenum">
              <a:rPr lang="es-ES" smtClean="0"/>
              <a:pPr/>
              <a:t>108</a:t>
            </a:fld>
            <a:endParaRPr lang="es-ES" smtClean="0"/>
          </a:p>
        </p:txBody>
      </p:sp>
      <p:pic>
        <p:nvPicPr>
          <p:cNvPr id="112643" name="Picture 2"/>
          <p:cNvPicPr>
            <a:picLocks noChangeAspect="1" noChangeArrowheads="1"/>
          </p:cNvPicPr>
          <p:nvPr/>
        </p:nvPicPr>
        <p:blipFill>
          <a:blip r:embed="rId2"/>
          <a:srcRect/>
          <a:stretch>
            <a:fillRect/>
          </a:stretch>
        </p:blipFill>
        <p:spPr bwMode="auto">
          <a:xfrm>
            <a:off x="1071563" y="714375"/>
            <a:ext cx="6643687" cy="3643313"/>
          </a:xfrm>
          <a:prstGeom prst="rect">
            <a:avLst/>
          </a:prstGeom>
          <a:solidFill>
            <a:schemeClr val="tx1"/>
          </a:solidFill>
          <a:ln w="9525">
            <a:noFill/>
            <a:miter lim="800000"/>
            <a:headEnd/>
            <a:tailEnd/>
          </a:ln>
        </p:spPr>
      </p:pic>
      <p:sp>
        <p:nvSpPr>
          <p:cNvPr id="112644" name="4 Rectángulo"/>
          <p:cNvSpPr>
            <a:spLocks noChangeArrowheads="1"/>
          </p:cNvSpPr>
          <p:nvPr/>
        </p:nvSpPr>
        <p:spPr bwMode="auto">
          <a:xfrm>
            <a:off x="1214438" y="4500563"/>
            <a:ext cx="6357937" cy="369887"/>
          </a:xfrm>
          <a:prstGeom prst="rect">
            <a:avLst/>
          </a:prstGeom>
          <a:noFill/>
          <a:ln w="9525">
            <a:noFill/>
            <a:miter lim="800000"/>
            <a:headEnd/>
            <a:tailEnd/>
          </a:ln>
        </p:spPr>
        <p:txBody>
          <a:bodyPr>
            <a:spAutoFit/>
          </a:bodyPr>
          <a:lstStyle/>
          <a:p>
            <a:pPr algn="ctr"/>
            <a:r>
              <a:rPr lang="es-EC"/>
              <a:t>Medidas esperadas en la etapa de operación y mantenimiento</a:t>
            </a:r>
          </a:p>
        </p:txBody>
      </p:sp>
    </p:spTree>
  </p:cSld>
  <p:clrMapOvr>
    <a:masterClrMapping/>
  </p:clrMapOvr>
  <p:transition spd="slow">
    <p:strips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2 Marcador de número de diapositiva"/>
          <p:cNvSpPr>
            <a:spLocks noGrp="1"/>
          </p:cNvSpPr>
          <p:nvPr>
            <p:ph type="sldNum" sz="quarter" idx="11"/>
          </p:nvPr>
        </p:nvSpPr>
        <p:spPr>
          <a:noFill/>
        </p:spPr>
        <p:txBody>
          <a:bodyPr/>
          <a:lstStyle/>
          <a:p>
            <a:fld id="{E44B8D90-13A0-4C51-95A9-8202312B6A5C}" type="slidenum">
              <a:rPr lang="es-ES" smtClean="0"/>
              <a:pPr/>
              <a:t>109</a:t>
            </a:fld>
            <a:endParaRPr lang="es-ES" smtClean="0"/>
          </a:p>
        </p:txBody>
      </p:sp>
      <p:sp>
        <p:nvSpPr>
          <p:cNvPr id="2" name="1 Título"/>
          <p:cNvSpPr>
            <a:spLocks noGrp="1"/>
          </p:cNvSpPr>
          <p:nvPr>
            <p:ph type="title" idx="4294967295"/>
          </p:nvPr>
        </p:nvSpPr>
        <p:spPr/>
        <p:txBody>
          <a:bodyPr/>
          <a:lstStyle/>
          <a:p>
            <a:pPr eaLnBrk="1" hangingPunct="1">
              <a:defRPr/>
            </a:pPr>
            <a:r>
              <a:rPr lang="es-EC" sz="2800" dirty="0">
                <a:solidFill>
                  <a:srgbClr val="FFFF00"/>
                </a:solidFill>
              </a:rPr>
              <a:t>Costos ambientales</a:t>
            </a:r>
          </a:p>
        </p:txBody>
      </p:sp>
      <p:pic>
        <p:nvPicPr>
          <p:cNvPr id="113668" name="Picture 2"/>
          <p:cNvPicPr>
            <a:picLocks noChangeAspect="1" noChangeArrowheads="1"/>
          </p:cNvPicPr>
          <p:nvPr/>
        </p:nvPicPr>
        <p:blipFill>
          <a:blip r:embed="rId2"/>
          <a:srcRect/>
          <a:stretch>
            <a:fillRect/>
          </a:stretch>
        </p:blipFill>
        <p:spPr bwMode="auto">
          <a:xfrm>
            <a:off x="1000125" y="1214438"/>
            <a:ext cx="7005638" cy="4429125"/>
          </a:xfrm>
          <a:prstGeom prst="rect">
            <a:avLst/>
          </a:prstGeom>
          <a:solidFill>
            <a:schemeClr val="tx1"/>
          </a:solidFill>
          <a:ln w="9525">
            <a:noFill/>
            <a:miter lim="800000"/>
            <a:headEnd/>
            <a:tailEnd/>
          </a:ln>
        </p:spPr>
      </p:pic>
      <p:sp>
        <p:nvSpPr>
          <p:cNvPr id="113669" name="4 Rectángulo"/>
          <p:cNvSpPr>
            <a:spLocks noChangeArrowheads="1"/>
          </p:cNvSpPr>
          <p:nvPr/>
        </p:nvSpPr>
        <p:spPr bwMode="auto">
          <a:xfrm>
            <a:off x="1785938" y="5786438"/>
            <a:ext cx="5715000" cy="646112"/>
          </a:xfrm>
          <a:prstGeom prst="rect">
            <a:avLst/>
          </a:prstGeom>
          <a:noFill/>
          <a:ln w="9525">
            <a:noFill/>
            <a:miter lim="800000"/>
            <a:headEnd/>
            <a:tailEnd/>
          </a:ln>
        </p:spPr>
        <p:txBody>
          <a:bodyPr>
            <a:spAutoFit/>
          </a:bodyPr>
          <a:lstStyle/>
          <a:p>
            <a:pPr algn="ctr"/>
            <a:r>
              <a:rPr lang="es-EC"/>
              <a:t>Presupuesto referencial del plan de manejo ambiental-fase de construcción</a:t>
            </a:r>
          </a:p>
        </p:txBody>
      </p:sp>
    </p:spTree>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número de diapositiva"/>
          <p:cNvSpPr>
            <a:spLocks noGrp="1"/>
          </p:cNvSpPr>
          <p:nvPr>
            <p:ph type="sldNum" sz="quarter" idx="11"/>
          </p:nvPr>
        </p:nvSpPr>
        <p:spPr>
          <a:noFill/>
        </p:spPr>
        <p:txBody>
          <a:bodyPr/>
          <a:lstStyle/>
          <a:p>
            <a:fld id="{450B81F7-16DF-4116-A14F-33CC2CA04CAA}" type="slidenum">
              <a:rPr lang="es-ES" smtClean="0"/>
              <a:pPr/>
              <a:t>11</a:t>
            </a:fld>
            <a:endParaRPr lang="es-ES" smtClean="0"/>
          </a:p>
        </p:txBody>
      </p:sp>
      <p:sp>
        <p:nvSpPr>
          <p:cNvPr id="39939" name="2 Marcador de contenido"/>
          <p:cNvSpPr>
            <a:spLocks noGrp="1"/>
          </p:cNvSpPr>
          <p:nvPr>
            <p:ph idx="4294967295"/>
          </p:nvPr>
        </p:nvSpPr>
        <p:spPr>
          <a:xfrm>
            <a:off x="457200" y="285750"/>
            <a:ext cx="8229600" cy="5840413"/>
          </a:xfrm>
        </p:spPr>
        <p:txBody>
          <a:bodyPr/>
          <a:lstStyle/>
          <a:p>
            <a:pPr lvl="1" eaLnBrk="1" hangingPunct="1">
              <a:buFont typeface="Wingdings" pitchFamily="2" charset="2"/>
              <a:buNone/>
              <a:defRPr/>
            </a:pPr>
            <a:endParaRPr lang="es-EC" b="1">
              <a:solidFill>
                <a:srgbClr val="FFFF00"/>
              </a:solidFill>
            </a:endParaRPr>
          </a:p>
          <a:p>
            <a:pPr lvl="1" eaLnBrk="1" hangingPunct="1">
              <a:buFont typeface="Wingdings" pitchFamily="2" charset="2"/>
              <a:buNone/>
              <a:defRPr/>
            </a:pPr>
            <a:r>
              <a:rPr lang="es-EC" b="1">
                <a:solidFill>
                  <a:srgbClr val="FFFF00"/>
                </a:solidFill>
              </a:rPr>
              <a:t>	Recolección de las aguas residuales.</a:t>
            </a:r>
          </a:p>
          <a:p>
            <a:pPr lvl="1" eaLnBrk="1" hangingPunct="1">
              <a:buFont typeface="Wingdings" pitchFamily="2" charset="2"/>
              <a:buNone/>
              <a:defRPr/>
            </a:pPr>
            <a:endParaRPr lang="es-EC" b="1">
              <a:solidFill>
                <a:srgbClr val="FFFF00"/>
              </a:solidFill>
            </a:endParaRPr>
          </a:p>
          <a:p>
            <a:pPr lvl="1" algn="just" eaLnBrk="1" hangingPunct="1">
              <a:buFont typeface="Wingdings" pitchFamily="2" charset="2"/>
              <a:buNone/>
              <a:defRPr/>
            </a:pPr>
            <a:r>
              <a:rPr lang="es-EC" sz="2000"/>
              <a:t>	</a:t>
            </a:r>
            <a:r>
              <a:rPr lang="es-EC" sz="2400"/>
              <a:t>Los sistemas de recolección de aguas residuales van desde aquellos convencionales por gravedad hasta los que operan a presión o a vacío. Estos sistemas transportan los residuos líquidos desde la zona en que se genera hasta el punto donde se realiza su tratamiento. La elección del sistema más apropiado dependerá únicamente de las propiedades y características propias de la comunidad servida.</a:t>
            </a:r>
          </a:p>
          <a:p>
            <a:pPr algn="just" eaLnBrk="1" hangingPunct="1">
              <a:defRPr/>
            </a:pPr>
            <a:endParaRPr lang="es-EC" sz="2400"/>
          </a:p>
        </p:txBody>
      </p:sp>
    </p:spTree>
  </p:cSld>
  <p:clrMapOvr>
    <a:masterClrMapping/>
  </p:clrMapOvr>
  <p:transition spd="slow">
    <p:strips dir="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2 Marcador de número de diapositiva"/>
          <p:cNvSpPr>
            <a:spLocks noGrp="1"/>
          </p:cNvSpPr>
          <p:nvPr>
            <p:ph type="sldNum" sz="quarter" idx="11"/>
          </p:nvPr>
        </p:nvSpPr>
        <p:spPr>
          <a:noFill/>
        </p:spPr>
        <p:txBody>
          <a:bodyPr/>
          <a:lstStyle/>
          <a:p>
            <a:fld id="{B97CFC35-207D-4FB1-AE75-E98F887E595D}" type="slidenum">
              <a:rPr lang="es-ES" smtClean="0"/>
              <a:pPr/>
              <a:t>110</a:t>
            </a:fld>
            <a:endParaRPr lang="es-ES" smtClean="0"/>
          </a:p>
        </p:txBody>
      </p:sp>
      <p:pic>
        <p:nvPicPr>
          <p:cNvPr id="114691" name="Picture 2"/>
          <p:cNvPicPr>
            <a:picLocks noChangeAspect="1" noChangeArrowheads="1"/>
          </p:cNvPicPr>
          <p:nvPr/>
        </p:nvPicPr>
        <p:blipFill>
          <a:blip r:embed="rId2"/>
          <a:srcRect/>
          <a:stretch>
            <a:fillRect/>
          </a:stretch>
        </p:blipFill>
        <p:spPr bwMode="auto">
          <a:xfrm>
            <a:off x="900113" y="692150"/>
            <a:ext cx="7443787" cy="2286000"/>
          </a:xfrm>
          <a:prstGeom prst="rect">
            <a:avLst/>
          </a:prstGeom>
          <a:solidFill>
            <a:schemeClr val="tx1"/>
          </a:solidFill>
          <a:ln w="9525">
            <a:noFill/>
            <a:miter lim="800000"/>
            <a:headEnd/>
            <a:tailEnd/>
          </a:ln>
        </p:spPr>
      </p:pic>
      <p:sp>
        <p:nvSpPr>
          <p:cNvPr id="114692" name="4 Rectángulo"/>
          <p:cNvSpPr>
            <a:spLocks noChangeArrowheads="1"/>
          </p:cNvSpPr>
          <p:nvPr/>
        </p:nvSpPr>
        <p:spPr bwMode="auto">
          <a:xfrm>
            <a:off x="1042988" y="2997200"/>
            <a:ext cx="7072312" cy="641350"/>
          </a:xfrm>
          <a:prstGeom prst="rect">
            <a:avLst/>
          </a:prstGeom>
          <a:noFill/>
          <a:ln w="9525">
            <a:noFill/>
            <a:miter lim="800000"/>
            <a:headEnd/>
            <a:tailEnd/>
          </a:ln>
        </p:spPr>
        <p:txBody>
          <a:bodyPr>
            <a:spAutoFit/>
          </a:bodyPr>
          <a:lstStyle/>
          <a:p>
            <a:pPr algn="ctr"/>
            <a:r>
              <a:rPr lang="es-EC"/>
              <a:t>Presupuesto referencial del plan de manejo ambiental-fase de operación y mantenimiento</a:t>
            </a:r>
          </a:p>
        </p:txBody>
      </p:sp>
      <p:pic>
        <p:nvPicPr>
          <p:cNvPr id="114693" name="Picture 3"/>
          <p:cNvPicPr>
            <a:picLocks noChangeAspect="1" noChangeArrowheads="1"/>
          </p:cNvPicPr>
          <p:nvPr/>
        </p:nvPicPr>
        <p:blipFill>
          <a:blip r:embed="rId3"/>
          <a:srcRect/>
          <a:stretch>
            <a:fillRect/>
          </a:stretch>
        </p:blipFill>
        <p:spPr bwMode="auto">
          <a:xfrm>
            <a:off x="1042988" y="4076700"/>
            <a:ext cx="7129462" cy="1357313"/>
          </a:xfrm>
          <a:prstGeom prst="rect">
            <a:avLst/>
          </a:prstGeom>
          <a:solidFill>
            <a:schemeClr val="tx1"/>
          </a:solidFill>
          <a:ln w="9525">
            <a:noFill/>
            <a:miter lim="800000"/>
            <a:headEnd/>
            <a:tailEnd/>
          </a:ln>
        </p:spPr>
      </p:pic>
      <p:sp>
        <p:nvSpPr>
          <p:cNvPr id="114694" name="6 Rectángulo"/>
          <p:cNvSpPr>
            <a:spLocks noChangeArrowheads="1"/>
          </p:cNvSpPr>
          <p:nvPr/>
        </p:nvSpPr>
        <p:spPr bwMode="auto">
          <a:xfrm>
            <a:off x="1187450" y="5589588"/>
            <a:ext cx="7072313" cy="366712"/>
          </a:xfrm>
          <a:prstGeom prst="rect">
            <a:avLst/>
          </a:prstGeom>
          <a:noFill/>
          <a:ln w="9525">
            <a:noFill/>
            <a:miter lim="800000"/>
            <a:headEnd/>
            <a:tailEnd/>
          </a:ln>
        </p:spPr>
        <p:txBody>
          <a:bodyPr>
            <a:spAutoFit/>
          </a:bodyPr>
          <a:lstStyle/>
          <a:p>
            <a:pPr algn="ctr"/>
            <a:r>
              <a:rPr lang="es-EC"/>
              <a:t>Resumen</a:t>
            </a:r>
          </a:p>
        </p:txBody>
      </p:sp>
    </p:spTree>
  </p:cSld>
  <p:clrMapOvr>
    <a:masterClrMapping/>
  </p:clrMapOvr>
  <p:transition spd="slow">
    <p:strips dir="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2 Marcador de número de diapositiva"/>
          <p:cNvSpPr>
            <a:spLocks noGrp="1"/>
          </p:cNvSpPr>
          <p:nvPr>
            <p:ph type="sldNum" sz="quarter" idx="11"/>
          </p:nvPr>
        </p:nvSpPr>
        <p:spPr>
          <a:noFill/>
        </p:spPr>
        <p:txBody>
          <a:bodyPr/>
          <a:lstStyle/>
          <a:p>
            <a:fld id="{631DE094-B004-4B7B-82EC-2084D2A2DB71}" type="slidenum">
              <a:rPr lang="es-ES" smtClean="0"/>
              <a:pPr/>
              <a:t>111</a:t>
            </a:fld>
            <a:endParaRPr lang="es-ES" smtClean="0"/>
          </a:p>
        </p:txBody>
      </p:sp>
      <p:sp>
        <p:nvSpPr>
          <p:cNvPr id="2" name="1 Título"/>
          <p:cNvSpPr>
            <a:spLocks noGrp="1"/>
          </p:cNvSpPr>
          <p:nvPr>
            <p:ph type="title" idx="4294967295"/>
          </p:nvPr>
        </p:nvSpPr>
        <p:spPr/>
        <p:txBody>
          <a:bodyPr/>
          <a:lstStyle/>
          <a:p>
            <a:pPr eaLnBrk="1" hangingPunct="1">
              <a:defRPr/>
            </a:pPr>
            <a:r>
              <a:rPr lang="es-EC" sz="2800" dirty="0">
                <a:solidFill>
                  <a:srgbClr val="FFFF00"/>
                </a:solidFill>
              </a:rPr>
              <a:t>Conclusiones y recomendaciones</a:t>
            </a:r>
            <a:br>
              <a:rPr lang="es-EC" sz="2800" dirty="0">
                <a:solidFill>
                  <a:srgbClr val="FFFF00"/>
                </a:solidFill>
              </a:rPr>
            </a:br>
            <a:endParaRPr lang="es-EC" sz="2800" dirty="0">
              <a:solidFill>
                <a:srgbClr val="FFFF00"/>
              </a:solidFill>
            </a:endParaRPr>
          </a:p>
        </p:txBody>
      </p:sp>
      <p:sp>
        <p:nvSpPr>
          <p:cNvPr id="3" name="2 Marcador de contenido"/>
          <p:cNvSpPr>
            <a:spLocks noGrp="1"/>
          </p:cNvSpPr>
          <p:nvPr>
            <p:ph idx="4294967295"/>
          </p:nvPr>
        </p:nvSpPr>
        <p:spPr>
          <a:xfrm>
            <a:off x="457200" y="928688"/>
            <a:ext cx="8229600" cy="5715000"/>
          </a:xfrm>
        </p:spPr>
        <p:txBody>
          <a:bodyPr/>
          <a:lstStyle/>
          <a:p>
            <a:pPr eaLnBrk="1" hangingPunct="1">
              <a:buFont typeface="Wingdings" pitchFamily="2" charset="2"/>
              <a:buNone/>
              <a:defRPr/>
            </a:pPr>
            <a:r>
              <a:rPr lang="es-EC" sz="2800" b="1" smtClean="0">
                <a:solidFill>
                  <a:srgbClr val="FFFF00"/>
                </a:solidFill>
              </a:rPr>
              <a:t>Conclusiones.</a:t>
            </a:r>
          </a:p>
          <a:p>
            <a:pPr algn="just" eaLnBrk="1" hangingPunct="1">
              <a:defRPr/>
            </a:pPr>
            <a:r>
              <a:rPr lang="es-EC" sz="2000" smtClean="0"/>
              <a:t>Se analizaron las condiciones ambientales que se dan en la zona de estudio.</a:t>
            </a:r>
          </a:p>
          <a:p>
            <a:pPr algn="just" eaLnBrk="1" hangingPunct="1">
              <a:buFont typeface="Wingdings" pitchFamily="2" charset="2"/>
              <a:buNone/>
              <a:defRPr/>
            </a:pPr>
            <a:endParaRPr lang="es-EC" sz="2000" smtClean="0"/>
          </a:p>
          <a:p>
            <a:pPr algn="just" eaLnBrk="1" hangingPunct="1">
              <a:defRPr/>
            </a:pPr>
            <a:r>
              <a:rPr lang="es-EC" sz="2000" smtClean="0"/>
              <a:t>Se identificaron las actividades que se pudieran dar y el medio que se podría afectar al construir el proyecto.</a:t>
            </a:r>
          </a:p>
          <a:p>
            <a:pPr algn="just" eaLnBrk="1" hangingPunct="1">
              <a:buFont typeface="Wingdings" pitchFamily="2" charset="2"/>
              <a:buNone/>
              <a:defRPr/>
            </a:pPr>
            <a:endParaRPr lang="es-EC" sz="2000" smtClean="0"/>
          </a:p>
          <a:p>
            <a:pPr algn="just" eaLnBrk="1" hangingPunct="1">
              <a:defRPr/>
            </a:pPr>
            <a:r>
              <a:rPr lang="es-EC" sz="2000" smtClean="0"/>
              <a:t>Se evaluó mediante la Matriz de Leopold los impactos positivos y negativos que se pudieran dar en el proyecto en cuestión, tomando en cuenta la magnitud e importancia de cada impacto.</a:t>
            </a:r>
          </a:p>
          <a:p>
            <a:pPr algn="just" eaLnBrk="1" hangingPunct="1">
              <a:buFont typeface="Wingdings" pitchFamily="2" charset="2"/>
              <a:buNone/>
              <a:defRPr/>
            </a:pPr>
            <a:endParaRPr lang="es-EC" sz="2000" smtClean="0"/>
          </a:p>
          <a:p>
            <a:pPr algn="just" eaLnBrk="1" hangingPunct="1">
              <a:defRPr/>
            </a:pPr>
            <a:r>
              <a:rPr lang="es-EC" sz="2000" smtClean="0"/>
              <a:t>Se describió las medidas correctivas a emplearse y se elaboró un plan de manejo ambiental.</a:t>
            </a:r>
          </a:p>
          <a:p>
            <a:pPr algn="just" eaLnBrk="1" hangingPunct="1">
              <a:buFont typeface="Wingdings" pitchFamily="2" charset="2"/>
              <a:buNone/>
              <a:defRPr/>
            </a:pPr>
            <a:endParaRPr lang="es-EC" sz="2000" smtClean="0"/>
          </a:p>
          <a:p>
            <a:pPr algn="just" eaLnBrk="1" hangingPunct="1">
              <a:defRPr/>
            </a:pPr>
            <a:r>
              <a:rPr lang="es-EC" sz="2000" smtClean="0"/>
              <a:t>Con todo lo anotado y analizado anteriormente  la conclusión más sobresaliente e importante es que sea factible construcción del proyecto.</a:t>
            </a:r>
          </a:p>
          <a:p>
            <a:pPr eaLnBrk="1" hangingPunct="1">
              <a:buFont typeface="Wingdings" pitchFamily="2" charset="2"/>
              <a:buNone/>
              <a:defRPr/>
            </a:pPr>
            <a:endParaRPr lang="es-EC" sz="2400" b="1" smtClean="0"/>
          </a:p>
        </p:txBody>
      </p:sp>
    </p:spTree>
  </p:cSld>
  <p:clrMapOvr>
    <a:masterClrMapping/>
  </p:clrMapOvr>
  <p:transition spd="slow">
    <p:strips dir="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2 Marcador de número de diapositiva"/>
          <p:cNvSpPr>
            <a:spLocks noGrp="1"/>
          </p:cNvSpPr>
          <p:nvPr>
            <p:ph type="sldNum" sz="quarter" idx="11"/>
          </p:nvPr>
        </p:nvSpPr>
        <p:spPr>
          <a:noFill/>
        </p:spPr>
        <p:txBody>
          <a:bodyPr/>
          <a:lstStyle/>
          <a:p>
            <a:fld id="{A1921051-5190-4F8F-A4BC-708B6EFE070E}" type="slidenum">
              <a:rPr lang="es-ES" smtClean="0"/>
              <a:pPr/>
              <a:t>112</a:t>
            </a:fld>
            <a:endParaRPr lang="es-ES" smtClean="0"/>
          </a:p>
        </p:txBody>
      </p:sp>
      <p:sp>
        <p:nvSpPr>
          <p:cNvPr id="3" name="2 Marcador de contenido"/>
          <p:cNvSpPr>
            <a:spLocks noGrp="1"/>
          </p:cNvSpPr>
          <p:nvPr>
            <p:ph idx="4294967295"/>
          </p:nvPr>
        </p:nvSpPr>
        <p:spPr>
          <a:xfrm>
            <a:off x="457200" y="785813"/>
            <a:ext cx="8229600" cy="6072187"/>
          </a:xfrm>
        </p:spPr>
        <p:txBody>
          <a:bodyPr/>
          <a:lstStyle/>
          <a:p>
            <a:pPr eaLnBrk="1" hangingPunct="1">
              <a:buFont typeface="Wingdings" pitchFamily="2" charset="2"/>
              <a:buNone/>
              <a:defRPr/>
            </a:pPr>
            <a:r>
              <a:rPr lang="es-EC" sz="2800" b="1" dirty="0">
                <a:solidFill>
                  <a:srgbClr val="FFFF00"/>
                </a:solidFill>
                <a:latin typeface="+mj-lt"/>
                <a:ea typeface="+mj-ea"/>
                <a:cs typeface="+mj-cs"/>
              </a:rPr>
              <a:t>Recomendaciones.</a:t>
            </a:r>
          </a:p>
          <a:p>
            <a:pPr eaLnBrk="1" hangingPunct="1">
              <a:buFont typeface="Wingdings" pitchFamily="2" charset="2"/>
              <a:buNone/>
              <a:defRPr/>
            </a:pPr>
            <a:endParaRPr lang="es-EC" sz="2400" b="1" dirty="0"/>
          </a:p>
          <a:p>
            <a:pPr eaLnBrk="1" hangingPunct="1">
              <a:buFont typeface="Wingdings" pitchFamily="2" charset="2"/>
              <a:buNone/>
              <a:defRPr/>
            </a:pPr>
            <a:r>
              <a:rPr lang="es-EC" sz="2200" b="1" dirty="0">
                <a:solidFill>
                  <a:srgbClr val="FFFF00"/>
                </a:solidFill>
              </a:rPr>
              <a:t>Fase de construcción.</a:t>
            </a:r>
          </a:p>
          <a:p>
            <a:pPr algn="just" eaLnBrk="1" hangingPunct="1">
              <a:defRPr/>
            </a:pPr>
            <a:r>
              <a:rPr lang="es-EC" sz="2000" dirty="0"/>
              <a:t>Se deberá contar con tanque de reserva para proveerse de agua durante la construcción.</a:t>
            </a:r>
          </a:p>
          <a:p>
            <a:pPr algn="just" eaLnBrk="1" hangingPunct="1">
              <a:buFont typeface="Wingdings" pitchFamily="2" charset="2"/>
              <a:buNone/>
              <a:defRPr/>
            </a:pPr>
            <a:endParaRPr lang="es-EC" sz="2000" dirty="0"/>
          </a:p>
          <a:p>
            <a:pPr algn="just" eaLnBrk="1" hangingPunct="1">
              <a:defRPr/>
            </a:pPr>
            <a:r>
              <a:rPr lang="es-EC" sz="2000" dirty="0"/>
              <a:t>Cuando se encuentre en la fase constructiva del proyecto en lo posible solicitar hormigones prefabricados, ya que estos cumplen con las especificaciones técnicas y además evitan la contaminación que se realiza tanto con las envolturas de los cementos como del material propiamente dicho al combinarlos en mezcladoras, ya que éstas generan polvo y contaminación auditiva.</a:t>
            </a:r>
          </a:p>
          <a:p>
            <a:pPr eaLnBrk="1" hangingPunct="1">
              <a:buFont typeface="Wingdings" pitchFamily="2" charset="2"/>
              <a:buNone/>
              <a:defRPr/>
            </a:pPr>
            <a:endParaRPr lang="es-EC" sz="2200" b="1" dirty="0"/>
          </a:p>
          <a:p>
            <a:pPr eaLnBrk="1" hangingPunct="1">
              <a:buFont typeface="Wingdings" pitchFamily="2" charset="2"/>
              <a:buNone/>
              <a:defRPr/>
            </a:pPr>
            <a:endParaRPr lang="es-EC" sz="2200" b="1" dirty="0"/>
          </a:p>
        </p:txBody>
      </p:sp>
    </p:spTree>
  </p:cSld>
  <p:clrMapOvr>
    <a:masterClrMapping/>
  </p:clrMapOvr>
  <p:transition spd="slow">
    <p:strips dir="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2 Marcador de número de diapositiva"/>
          <p:cNvSpPr>
            <a:spLocks noGrp="1"/>
          </p:cNvSpPr>
          <p:nvPr>
            <p:ph type="sldNum" sz="quarter" idx="11"/>
          </p:nvPr>
        </p:nvSpPr>
        <p:spPr>
          <a:noFill/>
        </p:spPr>
        <p:txBody>
          <a:bodyPr/>
          <a:lstStyle/>
          <a:p>
            <a:fld id="{27EE440B-1D3F-47C4-A432-77CA310C6147}" type="slidenum">
              <a:rPr lang="es-ES" smtClean="0"/>
              <a:pPr/>
              <a:t>113</a:t>
            </a:fld>
            <a:endParaRPr lang="es-ES" smtClean="0"/>
          </a:p>
        </p:txBody>
      </p:sp>
      <p:sp>
        <p:nvSpPr>
          <p:cNvPr id="3" name="2 Marcador de contenido"/>
          <p:cNvSpPr>
            <a:spLocks noGrp="1"/>
          </p:cNvSpPr>
          <p:nvPr>
            <p:ph idx="4294967295"/>
          </p:nvPr>
        </p:nvSpPr>
        <p:spPr>
          <a:xfrm>
            <a:off x="457200" y="214313"/>
            <a:ext cx="8329613" cy="6643687"/>
          </a:xfrm>
        </p:spPr>
        <p:txBody>
          <a:bodyPr/>
          <a:lstStyle/>
          <a:p>
            <a:pPr algn="just" eaLnBrk="1" hangingPunct="1">
              <a:defRPr/>
            </a:pPr>
            <a:endParaRPr lang="es-EC" sz="2000"/>
          </a:p>
          <a:p>
            <a:pPr algn="just" eaLnBrk="1" hangingPunct="1">
              <a:defRPr/>
            </a:pPr>
            <a:r>
              <a:rPr lang="es-EC" sz="2000"/>
              <a:t>Para evitar polvo, ruido, gases en la construcción se debe cumplir con las siguientes medidas:</a:t>
            </a:r>
          </a:p>
          <a:p>
            <a:pPr algn="just" eaLnBrk="1" hangingPunct="1">
              <a:buFont typeface="Wingdings" pitchFamily="2" charset="2"/>
              <a:buNone/>
              <a:defRPr/>
            </a:pPr>
            <a:endParaRPr lang="es-EC" sz="2000"/>
          </a:p>
          <a:p>
            <a:pPr lvl="1" algn="just" eaLnBrk="1" hangingPunct="1">
              <a:buFont typeface="Arial" charset="0"/>
              <a:buChar char="•"/>
              <a:defRPr/>
            </a:pPr>
            <a:r>
              <a:rPr lang="es-EC" sz="2000"/>
              <a:t>Mantenimiento semanal de las maquinarias y equipos.</a:t>
            </a:r>
          </a:p>
          <a:p>
            <a:pPr lvl="1" algn="just" eaLnBrk="1" hangingPunct="1">
              <a:buFont typeface="Arial" charset="0"/>
              <a:buChar char="•"/>
              <a:defRPr/>
            </a:pPr>
            <a:r>
              <a:rPr lang="es-EC" sz="2000"/>
              <a:t>Humedecimiento del material para evitar el polvo.</a:t>
            </a:r>
          </a:p>
          <a:p>
            <a:pPr lvl="1" algn="just" eaLnBrk="1" hangingPunct="1">
              <a:buFont typeface="Wingdings" pitchFamily="2" charset="2"/>
              <a:buNone/>
              <a:defRPr/>
            </a:pPr>
            <a:endParaRPr lang="es-EC" sz="2000"/>
          </a:p>
          <a:p>
            <a:pPr lvl="1" algn="just" eaLnBrk="1" hangingPunct="1">
              <a:buFont typeface="Arial" charset="0"/>
              <a:buChar char="•"/>
              <a:defRPr/>
            </a:pPr>
            <a:r>
              <a:rPr lang="es-EC" sz="2000"/>
              <a:t>La basura se almacenará en recipientes fijos para realizar su respectiva recolección y tratamiento a diario.</a:t>
            </a:r>
          </a:p>
          <a:p>
            <a:pPr lvl="1" algn="just" eaLnBrk="1" hangingPunct="1">
              <a:buFont typeface="Wingdings" pitchFamily="2" charset="2"/>
              <a:buNone/>
              <a:defRPr/>
            </a:pPr>
            <a:endParaRPr lang="es-EC" sz="2000"/>
          </a:p>
          <a:p>
            <a:pPr lvl="1" algn="just" eaLnBrk="1" hangingPunct="1">
              <a:buFont typeface="Arial" charset="0"/>
              <a:buChar char="•"/>
              <a:defRPr/>
            </a:pPr>
            <a:r>
              <a:rPr lang="es-EC" sz="2000"/>
              <a:t>La ejecución de la obra deberá realizarse de acuerdo al cronograma de obra establecido por el constructor o compañía constructora, para contribuir de manera inmediata con el mejoramiento de las condiciones sanitarias y por ende de la vida de los pobladores</a:t>
            </a:r>
          </a:p>
        </p:txBody>
      </p:sp>
    </p:spTree>
  </p:cSld>
  <p:clrMapOvr>
    <a:masterClrMapping/>
  </p:clrMapOvr>
  <p:transition spd="slow">
    <p:strips dir="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2 Marcador de número de diapositiva"/>
          <p:cNvSpPr>
            <a:spLocks noGrp="1"/>
          </p:cNvSpPr>
          <p:nvPr>
            <p:ph type="sldNum" sz="quarter" idx="11"/>
          </p:nvPr>
        </p:nvSpPr>
        <p:spPr>
          <a:noFill/>
        </p:spPr>
        <p:txBody>
          <a:bodyPr/>
          <a:lstStyle/>
          <a:p>
            <a:fld id="{D19E7214-7E4B-4759-8B75-A0ADC4FB0991}" type="slidenum">
              <a:rPr lang="es-ES" smtClean="0"/>
              <a:pPr/>
              <a:t>114</a:t>
            </a:fld>
            <a:endParaRPr lang="es-ES" smtClean="0"/>
          </a:p>
        </p:txBody>
      </p:sp>
      <p:sp>
        <p:nvSpPr>
          <p:cNvPr id="3" name="2 Marcador de contenido"/>
          <p:cNvSpPr>
            <a:spLocks noGrp="1"/>
          </p:cNvSpPr>
          <p:nvPr>
            <p:ph idx="4294967295"/>
          </p:nvPr>
        </p:nvSpPr>
        <p:spPr>
          <a:xfrm>
            <a:off x="457200" y="214313"/>
            <a:ext cx="8229600" cy="6357937"/>
          </a:xfrm>
        </p:spPr>
        <p:txBody>
          <a:bodyPr/>
          <a:lstStyle/>
          <a:p>
            <a:pPr algn="just" eaLnBrk="1" hangingPunct="1">
              <a:buFont typeface="Wingdings" pitchFamily="2" charset="2"/>
              <a:buNone/>
              <a:defRPr/>
            </a:pPr>
            <a:r>
              <a:rPr lang="es-EC" sz="2200" b="1" dirty="0">
                <a:solidFill>
                  <a:srgbClr val="FFFF00"/>
                </a:solidFill>
              </a:rPr>
              <a:t>Fase de operación y mantenimiento.</a:t>
            </a:r>
          </a:p>
          <a:p>
            <a:pPr algn="just" eaLnBrk="1" hangingPunct="1">
              <a:defRPr/>
            </a:pPr>
            <a:r>
              <a:rPr lang="es-EC" sz="2000" dirty="0"/>
              <a:t>No permitir que se generen asentamientos alrededor del pantano y mucho menos sobre el pantano ya que se formarán cargas sobre el suelo que no están previstas y deteriorarían al reactor y su funcionamiento.</a:t>
            </a:r>
          </a:p>
          <a:p>
            <a:pPr algn="just" eaLnBrk="1" hangingPunct="1">
              <a:buFont typeface="Wingdings" pitchFamily="2" charset="2"/>
              <a:buNone/>
              <a:defRPr/>
            </a:pPr>
            <a:endParaRPr lang="es-EC" sz="2000" dirty="0"/>
          </a:p>
          <a:p>
            <a:pPr algn="just" eaLnBrk="1" hangingPunct="1">
              <a:defRPr/>
            </a:pPr>
            <a:r>
              <a:rPr lang="es-EC" sz="2000" dirty="0"/>
              <a:t>No se debe tolerar que se utilice el área destinada al pantano para ningún otro tipo de siembra que no sea la especificada en los manuales de operación y mantenimiento.</a:t>
            </a:r>
          </a:p>
          <a:p>
            <a:pPr algn="just" eaLnBrk="1" hangingPunct="1">
              <a:buFont typeface="Wingdings" pitchFamily="2" charset="2"/>
              <a:buNone/>
              <a:defRPr/>
            </a:pPr>
            <a:endParaRPr lang="es-EC" sz="2000" dirty="0"/>
          </a:p>
          <a:p>
            <a:pPr algn="just" eaLnBrk="1" hangingPunct="1">
              <a:defRPr/>
            </a:pPr>
            <a:r>
              <a:rPr lang="es-EC" sz="2000" dirty="0"/>
              <a:t>Para las épocas de fenómenos sobrenaturales (El niño) observar los niveles en que está trabajando el pantano, para que funcione con niveles como se especifican en los planos.</a:t>
            </a:r>
          </a:p>
          <a:p>
            <a:pPr algn="just" eaLnBrk="1" hangingPunct="1">
              <a:defRPr/>
            </a:pPr>
            <a:r>
              <a:rPr lang="es-EC" sz="2000" dirty="0"/>
              <a:t>Caso contrario y que esté trabajando con niveles por arriba de los indicados, mejor mantener el agua residual almacenada en las cámaras sépticas que preceden a este sistema.</a:t>
            </a:r>
          </a:p>
          <a:p>
            <a:pPr algn="just" eaLnBrk="1" hangingPunct="1">
              <a:buFont typeface="Wingdings" pitchFamily="2" charset="2"/>
              <a:buNone/>
              <a:defRPr/>
            </a:pPr>
            <a:endParaRPr lang="es-EC" sz="2000" dirty="0"/>
          </a:p>
          <a:p>
            <a:pPr algn="just" eaLnBrk="1" hangingPunct="1">
              <a:defRPr/>
            </a:pPr>
            <a:r>
              <a:rPr lang="es-EC" sz="2000" dirty="0"/>
              <a:t>Capacitar a los trabajadores con seminarios de seguridad industrial para tratar de disminuir al máximo los riegos laborales.</a:t>
            </a:r>
          </a:p>
          <a:p>
            <a:pPr algn="just" eaLnBrk="1" hangingPunct="1">
              <a:defRPr/>
            </a:pPr>
            <a:endParaRPr lang="es-EC" sz="2000" dirty="0"/>
          </a:p>
          <a:p>
            <a:pPr algn="just" eaLnBrk="1" hangingPunct="1">
              <a:defRPr/>
            </a:pPr>
            <a:endParaRPr lang="es-EC" sz="2000" dirty="0"/>
          </a:p>
          <a:p>
            <a:pPr algn="just" eaLnBrk="1" hangingPunct="1">
              <a:defRPr/>
            </a:pPr>
            <a:endParaRPr lang="es-EC" sz="2000" dirty="0"/>
          </a:p>
          <a:p>
            <a:pPr algn="just" eaLnBrk="1" hangingPunct="1">
              <a:buFont typeface="Wingdings" pitchFamily="2" charset="2"/>
              <a:buNone/>
              <a:defRPr/>
            </a:pPr>
            <a:endParaRPr lang="es-EC" sz="2000" dirty="0"/>
          </a:p>
        </p:txBody>
      </p:sp>
    </p:spTree>
  </p:cSld>
  <p:clrMapOvr>
    <a:masterClrMapping/>
  </p:clrMapOvr>
  <p:transition spd="slow">
    <p:strips dir="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2 Marcador de número de diapositiva"/>
          <p:cNvSpPr>
            <a:spLocks noGrp="1"/>
          </p:cNvSpPr>
          <p:nvPr>
            <p:ph type="sldNum" sz="quarter" idx="11"/>
          </p:nvPr>
        </p:nvSpPr>
        <p:spPr>
          <a:noFill/>
        </p:spPr>
        <p:txBody>
          <a:bodyPr/>
          <a:lstStyle/>
          <a:p>
            <a:fld id="{0A53948E-D496-4F57-8B69-EB1BB4710DB4}" type="slidenum">
              <a:rPr lang="es-ES" smtClean="0"/>
              <a:pPr/>
              <a:t>115</a:t>
            </a:fld>
            <a:endParaRPr lang="es-ES" smtClean="0"/>
          </a:p>
        </p:txBody>
      </p:sp>
      <p:sp>
        <p:nvSpPr>
          <p:cNvPr id="3" name="2 Marcador de contenido"/>
          <p:cNvSpPr>
            <a:spLocks noGrp="1"/>
          </p:cNvSpPr>
          <p:nvPr>
            <p:ph idx="4294967295"/>
          </p:nvPr>
        </p:nvSpPr>
        <p:spPr>
          <a:xfrm>
            <a:off x="457200" y="214313"/>
            <a:ext cx="8229600" cy="6286500"/>
          </a:xfrm>
        </p:spPr>
        <p:txBody>
          <a:bodyPr/>
          <a:lstStyle/>
          <a:p>
            <a:pPr algn="just" eaLnBrk="1" hangingPunct="1">
              <a:defRPr/>
            </a:pPr>
            <a:r>
              <a:rPr lang="es-EC" sz="2000"/>
              <a:t>Inspección técnica permanente al reactor-ecosistema (pantano artificial).</a:t>
            </a:r>
          </a:p>
          <a:p>
            <a:pPr algn="just" eaLnBrk="1" hangingPunct="1">
              <a:buFont typeface="Wingdings" pitchFamily="2" charset="2"/>
              <a:buNone/>
              <a:defRPr/>
            </a:pPr>
            <a:endParaRPr lang="es-EC" sz="2000"/>
          </a:p>
          <a:p>
            <a:pPr algn="just" eaLnBrk="1" hangingPunct="1">
              <a:defRPr/>
            </a:pPr>
            <a:r>
              <a:rPr lang="es-EC" sz="2000"/>
              <a:t>Solicitar a quien ejecute la obra dejar elaborados planos de como se ejecuta en sitio la obra, ya que pocas veces se cumple estrictamente lo que establecen los planos por imprevistos que se presentan.</a:t>
            </a:r>
          </a:p>
          <a:p>
            <a:pPr algn="just" eaLnBrk="1" hangingPunct="1">
              <a:buFont typeface="Wingdings" pitchFamily="2" charset="2"/>
              <a:buNone/>
              <a:defRPr/>
            </a:pPr>
            <a:endParaRPr lang="es-EC" sz="2000"/>
          </a:p>
          <a:p>
            <a:pPr algn="just" eaLnBrk="1" hangingPunct="1">
              <a:defRPr/>
            </a:pPr>
            <a:r>
              <a:rPr lang="es-EC" sz="2000"/>
              <a:t>Exigir al personal que se encarga de la operación y mantenimiento que cumpla con las normas de seguridad industrial básicas.</a:t>
            </a:r>
          </a:p>
          <a:p>
            <a:pPr algn="just" eaLnBrk="1" hangingPunct="1">
              <a:buFont typeface="Wingdings" pitchFamily="2" charset="2"/>
              <a:buNone/>
              <a:defRPr/>
            </a:pPr>
            <a:endParaRPr lang="es-EC" sz="2000"/>
          </a:p>
          <a:p>
            <a:pPr algn="just" eaLnBrk="1" hangingPunct="1">
              <a:defRPr/>
            </a:pPr>
            <a:r>
              <a:rPr lang="es-EC" sz="2000"/>
              <a:t>Tratar de imponer una tarifa que se cobrará a la comunidad por intermedio de la Municipalidad o al ente que corresponda, para así a través de éste fondo capacitar a personas de la comunidad para el cuidado y correcto funcionamiento del sistema de flujo libre.</a:t>
            </a:r>
          </a:p>
          <a:p>
            <a:pPr algn="just" eaLnBrk="1" hangingPunct="1">
              <a:buFont typeface="Wingdings" pitchFamily="2" charset="2"/>
              <a:buNone/>
              <a:defRPr/>
            </a:pPr>
            <a:endParaRPr lang="es-EC" sz="2000"/>
          </a:p>
          <a:p>
            <a:pPr algn="just" eaLnBrk="1" hangingPunct="1">
              <a:defRPr/>
            </a:pPr>
            <a:r>
              <a:rPr lang="es-EC" sz="2000"/>
              <a:t>Inspeccionar periódicamente que las bacterias que se encargan de la descomposición o desdoblamiento de la materia orgánica posean las condiciones de vida necesaria para llevar a cabo su trabajo</a:t>
            </a:r>
          </a:p>
          <a:p>
            <a:pPr eaLnBrk="1" hangingPunct="1">
              <a:defRPr/>
            </a:pPr>
            <a:endParaRPr lang="es-EC"/>
          </a:p>
        </p:txBody>
      </p:sp>
    </p:spTree>
  </p:cSld>
  <p:clrMapOvr>
    <a:masterClrMapping/>
  </p:clrMapOvr>
  <p:transition spd="slow">
    <p:strips dir="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2 Marcador de número de diapositiva"/>
          <p:cNvSpPr>
            <a:spLocks noGrp="1"/>
          </p:cNvSpPr>
          <p:nvPr>
            <p:ph type="sldNum" sz="quarter" idx="11"/>
          </p:nvPr>
        </p:nvSpPr>
        <p:spPr>
          <a:noFill/>
        </p:spPr>
        <p:txBody>
          <a:bodyPr/>
          <a:lstStyle/>
          <a:p>
            <a:fld id="{897ED99B-61F9-4496-8062-7FC25F508F3D}" type="slidenum">
              <a:rPr lang="es-ES" smtClean="0"/>
              <a:pPr/>
              <a:t>116</a:t>
            </a:fld>
            <a:endParaRPr lang="es-ES" smtClean="0"/>
          </a:p>
        </p:txBody>
      </p:sp>
      <p:sp>
        <p:nvSpPr>
          <p:cNvPr id="3" name="2 Marcador de contenido"/>
          <p:cNvSpPr>
            <a:spLocks noGrp="1"/>
          </p:cNvSpPr>
          <p:nvPr>
            <p:ph idx="4294967295"/>
          </p:nvPr>
        </p:nvSpPr>
        <p:spPr>
          <a:xfrm>
            <a:off x="457200" y="500063"/>
            <a:ext cx="8229600" cy="5626100"/>
          </a:xfrm>
        </p:spPr>
        <p:txBody>
          <a:bodyPr/>
          <a:lstStyle/>
          <a:p>
            <a:pPr algn="just" eaLnBrk="1" hangingPunct="1">
              <a:defRPr/>
            </a:pPr>
            <a:r>
              <a:rPr lang="es-EC" sz="2000"/>
              <a:t>Realizar un programa de Educación Ambiental a la población.</a:t>
            </a:r>
          </a:p>
          <a:p>
            <a:pPr algn="just" eaLnBrk="1" hangingPunct="1">
              <a:buFont typeface="Wingdings" pitchFamily="2" charset="2"/>
              <a:buNone/>
              <a:defRPr/>
            </a:pPr>
            <a:endParaRPr lang="es-EC" sz="2000"/>
          </a:p>
          <a:p>
            <a:pPr algn="just" eaLnBrk="1" hangingPunct="1">
              <a:defRPr/>
            </a:pPr>
            <a:r>
              <a:rPr lang="es-EC" sz="2000"/>
              <a:t>La proliferación de mosquitos y el crecimiento de malas hierbas se debe a una sobrecarga orgánica y a que se presentan condiciones para las que no está diseñados este tipo de sistemas de flujo subsuperficial.</a:t>
            </a:r>
          </a:p>
          <a:p>
            <a:pPr algn="just" eaLnBrk="1" hangingPunct="1">
              <a:buFont typeface="Wingdings" pitchFamily="2" charset="2"/>
              <a:buNone/>
              <a:defRPr/>
            </a:pPr>
            <a:endParaRPr lang="es-EC" sz="2000"/>
          </a:p>
          <a:p>
            <a:pPr algn="just" eaLnBrk="1" hangingPunct="1">
              <a:defRPr/>
            </a:pPr>
            <a:r>
              <a:rPr lang="es-EC" sz="2000"/>
              <a:t>Se debe cuidar la reducción de la carga orgánica en las etapas previas.</a:t>
            </a:r>
          </a:p>
          <a:p>
            <a:pPr algn="just" eaLnBrk="1" hangingPunct="1">
              <a:buFont typeface="Wingdings" pitchFamily="2" charset="2"/>
              <a:buNone/>
              <a:defRPr/>
            </a:pPr>
            <a:endParaRPr lang="es-EC" sz="2000"/>
          </a:p>
          <a:p>
            <a:pPr algn="just" eaLnBrk="1" hangingPunct="1">
              <a:defRPr/>
            </a:pPr>
            <a:r>
              <a:rPr lang="es-EC" sz="2000"/>
              <a:t>Para la eliminación de las malas hierbas no sería pertinente el uso de insecticidas o herbicidas; y debe tenerse en cuenta que el uso de este tipo de elementos puede hacer colapsar la vegetación y evitar su normal crecimiento.</a:t>
            </a:r>
          </a:p>
          <a:p>
            <a:pPr eaLnBrk="1" hangingPunct="1">
              <a:defRPr/>
            </a:pPr>
            <a:endParaRPr lang="es-EC"/>
          </a:p>
        </p:txBody>
      </p:sp>
    </p:spTree>
  </p:cSld>
  <p:clrMapOvr>
    <a:masterClrMapping/>
  </p:clrMapOvr>
  <p:transition spd="slow">
    <p:strips dir="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2 Marcador de número de diapositiva"/>
          <p:cNvSpPr>
            <a:spLocks noGrp="1"/>
          </p:cNvSpPr>
          <p:nvPr>
            <p:ph type="sldNum" sz="quarter" idx="11"/>
          </p:nvPr>
        </p:nvSpPr>
        <p:spPr>
          <a:noFill/>
        </p:spPr>
        <p:txBody>
          <a:bodyPr/>
          <a:lstStyle/>
          <a:p>
            <a:fld id="{043D755E-16ED-4AE3-B7B6-B6E20A5D66A0}" type="slidenum">
              <a:rPr lang="es-ES" smtClean="0"/>
              <a:pPr/>
              <a:t>117</a:t>
            </a:fld>
            <a:endParaRPr lang="es-ES" smtClean="0"/>
          </a:p>
        </p:txBody>
      </p:sp>
      <p:sp>
        <p:nvSpPr>
          <p:cNvPr id="2" name="1 Título"/>
          <p:cNvSpPr>
            <a:spLocks noGrp="1"/>
          </p:cNvSpPr>
          <p:nvPr>
            <p:ph type="title" idx="4294967295"/>
          </p:nvPr>
        </p:nvSpPr>
        <p:spPr>
          <a:xfrm>
            <a:off x="611188" y="260350"/>
            <a:ext cx="8229600" cy="796925"/>
          </a:xfrm>
        </p:spPr>
        <p:txBody>
          <a:bodyPr/>
          <a:lstStyle/>
          <a:p>
            <a:pPr eaLnBrk="1" hangingPunct="1">
              <a:defRPr/>
            </a:pPr>
            <a:r>
              <a:rPr lang="es-ES" sz="2800" dirty="0">
                <a:solidFill>
                  <a:srgbClr val="FFFF00"/>
                </a:solidFill>
              </a:rPr>
              <a:t>PRESUPUESTO REFERENCIAL</a:t>
            </a:r>
            <a:endParaRPr lang="es-EC" sz="2800" dirty="0">
              <a:solidFill>
                <a:srgbClr val="FFFF00"/>
              </a:solidFill>
            </a:endParaRPr>
          </a:p>
        </p:txBody>
      </p:sp>
      <p:pic>
        <p:nvPicPr>
          <p:cNvPr id="121860" name="Picture 2"/>
          <p:cNvPicPr>
            <a:picLocks noChangeAspect="1" noChangeArrowheads="1"/>
          </p:cNvPicPr>
          <p:nvPr/>
        </p:nvPicPr>
        <p:blipFill>
          <a:blip r:embed="rId2"/>
          <a:srcRect/>
          <a:stretch>
            <a:fillRect/>
          </a:stretch>
        </p:blipFill>
        <p:spPr bwMode="auto">
          <a:xfrm>
            <a:off x="1403350" y="981075"/>
            <a:ext cx="6381750" cy="5597525"/>
          </a:xfrm>
          <a:prstGeom prst="rect">
            <a:avLst/>
          </a:prstGeom>
          <a:solidFill>
            <a:schemeClr val="tx1"/>
          </a:solid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2 Marcador de número de diapositiva"/>
          <p:cNvSpPr>
            <a:spLocks noGrp="1"/>
          </p:cNvSpPr>
          <p:nvPr>
            <p:ph type="sldNum" sz="quarter" idx="11"/>
          </p:nvPr>
        </p:nvSpPr>
        <p:spPr>
          <a:noFill/>
        </p:spPr>
        <p:txBody>
          <a:bodyPr/>
          <a:lstStyle/>
          <a:p>
            <a:fld id="{DE32EA22-BACD-4BCA-A865-89A21BE302B0}" type="slidenum">
              <a:rPr lang="es-ES" smtClean="0"/>
              <a:pPr/>
              <a:t>118</a:t>
            </a:fld>
            <a:endParaRPr lang="es-ES" smtClean="0"/>
          </a:p>
        </p:txBody>
      </p:sp>
      <p:pic>
        <p:nvPicPr>
          <p:cNvPr id="122883" name="Picture 3"/>
          <p:cNvPicPr>
            <a:picLocks noChangeAspect="1" noChangeArrowheads="1"/>
          </p:cNvPicPr>
          <p:nvPr/>
        </p:nvPicPr>
        <p:blipFill>
          <a:blip r:embed="rId2"/>
          <a:srcRect/>
          <a:stretch>
            <a:fillRect/>
          </a:stretch>
        </p:blipFill>
        <p:spPr bwMode="auto">
          <a:xfrm>
            <a:off x="1246188" y="357188"/>
            <a:ext cx="6397625" cy="5643562"/>
          </a:xfrm>
          <a:prstGeom prst="rect">
            <a:avLst/>
          </a:prstGeom>
          <a:solidFill>
            <a:schemeClr val="tx1"/>
          </a:solid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2 Marcador de número de diapositiva"/>
          <p:cNvSpPr>
            <a:spLocks noGrp="1"/>
          </p:cNvSpPr>
          <p:nvPr>
            <p:ph type="sldNum" sz="quarter" idx="11"/>
          </p:nvPr>
        </p:nvSpPr>
        <p:spPr>
          <a:noFill/>
        </p:spPr>
        <p:txBody>
          <a:bodyPr/>
          <a:lstStyle/>
          <a:p>
            <a:fld id="{1793C520-3328-49DC-A0CF-02699C3CE7F6}" type="slidenum">
              <a:rPr lang="es-ES" smtClean="0"/>
              <a:pPr/>
              <a:t>119</a:t>
            </a:fld>
            <a:endParaRPr lang="es-ES" smtClean="0"/>
          </a:p>
        </p:txBody>
      </p:sp>
      <p:pic>
        <p:nvPicPr>
          <p:cNvPr id="123907" name="Picture 3"/>
          <p:cNvPicPr>
            <a:picLocks noChangeAspect="1" noChangeArrowheads="1"/>
          </p:cNvPicPr>
          <p:nvPr/>
        </p:nvPicPr>
        <p:blipFill>
          <a:blip r:embed="rId2"/>
          <a:srcRect/>
          <a:stretch>
            <a:fillRect/>
          </a:stretch>
        </p:blipFill>
        <p:spPr bwMode="auto">
          <a:xfrm>
            <a:off x="857250" y="1143000"/>
            <a:ext cx="7281863" cy="2571750"/>
          </a:xfrm>
          <a:prstGeom prst="rect">
            <a:avLst/>
          </a:prstGeom>
          <a:solidFill>
            <a:schemeClr val="tx1"/>
          </a:solid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número de diapositiva"/>
          <p:cNvSpPr>
            <a:spLocks noGrp="1"/>
          </p:cNvSpPr>
          <p:nvPr>
            <p:ph type="sldNum" sz="quarter" idx="11"/>
          </p:nvPr>
        </p:nvSpPr>
        <p:spPr>
          <a:noFill/>
        </p:spPr>
        <p:txBody>
          <a:bodyPr/>
          <a:lstStyle/>
          <a:p>
            <a:fld id="{48BBDB00-E954-491A-A1F3-5EAB4E209F55}" type="slidenum">
              <a:rPr lang="es-ES" smtClean="0"/>
              <a:pPr/>
              <a:t>12</a:t>
            </a:fld>
            <a:endParaRPr lang="es-ES" smtClean="0"/>
          </a:p>
        </p:txBody>
      </p:sp>
      <p:sp>
        <p:nvSpPr>
          <p:cNvPr id="41987" name="2 Marcador de contenido"/>
          <p:cNvSpPr>
            <a:spLocks noGrp="1"/>
          </p:cNvSpPr>
          <p:nvPr>
            <p:ph idx="4294967295"/>
          </p:nvPr>
        </p:nvSpPr>
        <p:spPr>
          <a:xfrm>
            <a:off x="468313" y="476250"/>
            <a:ext cx="8229600" cy="5184775"/>
          </a:xfrm>
        </p:spPr>
        <p:txBody>
          <a:bodyPr/>
          <a:lstStyle/>
          <a:p>
            <a:pPr marL="942975" lvl="1" indent="-220663" eaLnBrk="1" hangingPunct="1">
              <a:buFont typeface="Wingdings" pitchFamily="2" charset="2"/>
              <a:buNone/>
              <a:defRPr/>
            </a:pPr>
            <a:r>
              <a:rPr lang="es-EC" b="1">
                <a:solidFill>
                  <a:srgbClr val="FFFF00"/>
                </a:solidFill>
              </a:rPr>
              <a:t>Tratamiento preliminar.</a:t>
            </a:r>
            <a:endParaRPr lang="es-EC">
              <a:solidFill>
                <a:srgbClr val="FFFF00"/>
              </a:solidFill>
            </a:endParaRPr>
          </a:p>
          <a:p>
            <a:pPr marL="542925" indent="-542925" algn="just" eaLnBrk="1" hangingPunct="1">
              <a:buFont typeface="Wingdings" pitchFamily="2" charset="2"/>
              <a:buNone/>
              <a:defRPr/>
            </a:pPr>
            <a:r>
              <a:rPr lang="es-EC" sz="2400"/>
              <a:t>	El objetivo principal del tratamiento preliminar es eliminar todos los sólidos gruesos y/o visibles que transporta el agua residual. Si pasan a etapas posteriores de la línea de depuración se generan problemas y un deficiente funcionamiento de los procesos. </a:t>
            </a:r>
          </a:p>
          <a:p>
            <a:pPr marL="942975" lvl="1" indent="-220663" eaLnBrk="1" hangingPunct="1">
              <a:buFont typeface="Wingdings" pitchFamily="2" charset="2"/>
              <a:buNone/>
              <a:defRPr/>
            </a:pPr>
            <a:r>
              <a:rPr lang="es-EC" b="1">
                <a:solidFill>
                  <a:srgbClr val="FFFF00"/>
                </a:solidFill>
              </a:rPr>
              <a:t>Tratamiento primario.</a:t>
            </a:r>
            <a:endParaRPr lang="es-EC">
              <a:solidFill>
                <a:srgbClr val="FFFF00"/>
              </a:solidFill>
            </a:endParaRPr>
          </a:p>
          <a:p>
            <a:pPr marL="542925" indent="-542925" algn="just" eaLnBrk="1" hangingPunct="1">
              <a:buFont typeface="Wingdings" pitchFamily="2" charset="2"/>
              <a:buNone/>
              <a:defRPr/>
            </a:pPr>
            <a:r>
              <a:rPr lang="es-EC" sz="2400"/>
              <a:t>	Esta etapa se encarga de la remoción de parte de los sólidos y materia orgánica suspendida presentes en el agua residual. El tratamiento primario persigue la reducción de sólidos disueltos SS, se reduce la turbidez, DBO debido a que parte de los SS son materia orgánica MO. Se eliminara también algo de contaminación bacteriológica (coliformes, estreptococos, etc.). De los SS se tratará de eliminar específicamente los sedimentables</a:t>
            </a:r>
          </a:p>
          <a:p>
            <a:pPr marL="542925" indent="-542925" algn="just" eaLnBrk="1" hangingPunct="1">
              <a:buFont typeface="Wingdings" pitchFamily="2" charset="2"/>
              <a:buNone/>
              <a:defRPr/>
            </a:pPr>
            <a:endParaRPr lang="es-EC" sz="2400"/>
          </a:p>
        </p:txBody>
      </p:sp>
      <p:sp>
        <p:nvSpPr>
          <p:cNvPr id="46083" name="2 Marcador de contenido"/>
          <p:cNvSpPr>
            <a:spLocks/>
          </p:cNvSpPr>
          <p:nvPr/>
        </p:nvSpPr>
        <p:spPr bwMode="auto">
          <a:xfrm>
            <a:off x="611188" y="3716338"/>
            <a:ext cx="8229600" cy="3724275"/>
          </a:xfrm>
          <a:prstGeom prst="rect">
            <a:avLst/>
          </a:prstGeom>
          <a:noFill/>
          <a:ln w="9525">
            <a:noFill/>
            <a:miter lim="800000"/>
            <a:headEnd/>
            <a:tailEnd/>
          </a:ln>
          <a:effectLst/>
        </p:spPr>
        <p:txBody>
          <a:bodyPr/>
          <a:lstStyle/>
          <a:p>
            <a:pPr marL="742950" lvl="1" indent="-285750">
              <a:spcBef>
                <a:spcPct val="20000"/>
              </a:spcBef>
              <a:buClr>
                <a:schemeClr val="accent2"/>
              </a:buClr>
              <a:buSzPct val="70000"/>
              <a:buFont typeface="Wingdings" pitchFamily="2" charset="2"/>
              <a:buNone/>
              <a:defRPr/>
            </a:pPr>
            <a:endParaRPr lang="es-ES" sz="2000">
              <a:solidFill>
                <a:srgbClr val="0070C0"/>
              </a:solidFill>
              <a:effectLst>
                <a:outerShdw blurRad="38100" dist="38100" dir="2700000" algn="tl">
                  <a:srgbClr val="000000"/>
                </a:outerShdw>
              </a:effectLst>
            </a:endParaRPr>
          </a:p>
        </p:txBody>
      </p:sp>
    </p:spTree>
  </p:cSld>
  <p:clrMapOvr>
    <a:masterClrMapping/>
  </p:clrMapOvr>
  <p:transition spd="slow">
    <p:strips dir="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2 Marcador de número de diapositiva"/>
          <p:cNvSpPr>
            <a:spLocks noGrp="1"/>
          </p:cNvSpPr>
          <p:nvPr>
            <p:ph type="sldNum" sz="quarter" idx="11"/>
          </p:nvPr>
        </p:nvSpPr>
        <p:spPr>
          <a:noFill/>
        </p:spPr>
        <p:txBody>
          <a:bodyPr/>
          <a:lstStyle/>
          <a:p>
            <a:fld id="{3F60416B-B489-4EE4-B445-B7EB97604174}" type="slidenum">
              <a:rPr lang="es-ES" smtClean="0"/>
              <a:pPr/>
              <a:t>120</a:t>
            </a:fld>
            <a:endParaRPr lang="es-ES" smtClean="0"/>
          </a:p>
        </p:txBody>
      </p:sp>
      <p:sp>
        <p:nvSpPr>
          <p:cNvPr id="2" name="1 Título"/>
          <p:cNvSpPr>
            <a:spLocks noGrp="1"/>
          </p:cNvSpPr>
          <p:nvPr>
            <p:ph type="title" idx="4294967295"/>
          </p:nvPr>
        </p:nvSpPr>
        <p:spPr>
          <a:xfrm>
            <a:off x="500063" y="0"/>
            <a:ext cx="8229600" cy="868363"/>
          </a:xfrm>
        </p:spPr>
        <p:txBody>
          <a:bodyPr/>
          <a:lstStyle/>
          <a:p>
            <a:pPr eaLnBrk="1" hangingPunct="1">
              <a:defRPr/>
            </a:pPr>
            <a:r>
              <a:rPr lang="es-ES" sz="2800" dirty="0">
                <a:solidFill>
                  <a:srgbClr val="FFFF00"/>
                </a:solidFill>
              </a:rPr>
              <a:t>Conclusiones y Recomendaciones.</a:t>
            </a:r>
            <a:endParaRPr lang="es-EC" sz="2800" dirty="0">
              <a:solidFill>
                <a:srgbClr val="FFFF00"/>
              </a:solidFill>
            </a:endParaRPr>
          </a:p>
        </p:txBody>
      </p:sp>
      <p:sp>
        <p:nvSpPr>
          <p:cNvPr id="3" name="2 Marcador de contenido"/>
          <p:cNvSpPr>
            <a:spLocks noGrp="1"/>
          </p:cNvSpPr>
          <p:nvPr>
            <p:ph idx="4294967295"/>
          </p:nvPr>
        </p:nvSpPr>
        <p:spPr>
          <a:xfrm>
            <a:off x="468313" y="714375"/>
            <a:ext cx="8229600" cy="5551488"/>
          </a:xfrm>
        </p:spPr>
        <p:txBody>
          <a:bodyPr/>
          <a:lstStyle/>
          <a:p>
            <a:pPr eaLnBrk="1" hangingPunct="1">
              <a:buFont typeface="Wingdings" pitchFamily="2" charset="2"/>
              <a:buNone/>
              <a:defRPr/>
            </a:pPr>
            <a:r>
              <a:rPr lang="es-ES" sz="2400" b="1" dirty="0">
                <a:solidFill>
                  <a:srgbClr val="FFFF00"/>
                </a:solidFill>
              </a:rPr>
              <a:t>Conclusiones.</a:t>
            </a:r>
          </a:p>
          <a:p>
            <a:pPr algn="just">
              <a:buFont typeface="Wingdings" pitchFamily="2" charset="2"/>
              <a:buChar char="Ø"/>
              <a:defRPr/>
            </a:pPr>
            <a:r>
              <a:rPr lang="es-ES" sz="2400" dirty="0" smtClean="0"/>
              <a:t>Al realizarse el proyecto propuesto, se alcanzará un gran beneficio para el ecosistema y un aporte valioso para el desarrollo de la población por la importancia que tiene la depuración de las aguas residuales domésticas.</a:t>
            </a:r>
            <a:endParaRPr lang="es-EC" sz="2400" dirty="0" smtClean="0"/>
          </a:p>
          <a:p>
            <a:pPr algn="just">
              <a:buFont typeface="Wingdings" pitchFamily="2" charset="2"/>
              <a:buNone/>
              <a:defRPr/>
            </a:pPr>
            <a:r>
              <a:rPr lang="es-ES" sz="2400" dirty="0" smtClean="0"/>
              <a:t> </a:t>
            </a:r>
            <a:endParaRPr lang="es-EC" sz="2400" dirty="0" smtClean="0"/>
          </a:p>
          <a:p>
            <a:pPr algn="just">
              <a:buFont typeface="Wingdings" pitchFamily="2" charset="2"/>
              <a:buNone/>
              <a:defRPr/>
            </a:pPr>
            <a:endParaRPr lang="es-EC" sz="2400" dirty="0" smtClean="0"/>
          </a:p>
          <a:p>
            <a:pPr algn="just">
              <a:buFont typeface="Wingdings" pitchFamily="2" charset="2"/>
              <a:buChar char="Ø"/>
              <a:defRPr/>
            </a:pPr>
            <a:r>
              <a:rPr lang="es-ES" sz="2400" dirty="0" smtClean="0"/>
              <a:t>El sistema de tratamiento de aguas residuales propuesto es completamente natural, no habrían ruidos por motores, consumo de energía eléctrica, contaminación del aire, etc.</a:t>
            </a:r>
            <a:endParaRPr lang="es-EC" sz="2400" dirty="0" smtClean="0"/>
          </a:p>
          <a:p>
            <a:pPr eaLnBrk="1" hangingPunct="1">
              <a:buFont typeface="Wingdings" pitchFamily="2" charset="2"/>
              <a:buNone/>
              <a:defRPr/>
            </a:pPr>
            <a:endParaRPr lang="es-EC" sz="2400" dirty="0"/>
          </a:p>
          <a:p>
            <a:pPr eaLnBrk="1" hangingPunct="1">
              <a:buFont typeface="Wingdings" pitchFamily="2" charset="2"/>
              <a:buNone/>
              <a:defRPr/>
            </a:pPr>
            <a:endParaRPr lang="es-EC" sz="2000" dirty="0"/>
          </a:p>
          <a:p>
            <a:pPr eaLnBrk="1" hangingPunct="1">
              <a:defRPr/>
            </a:pPr>
            <a:endParaRPr lang="es-EC" sz="2400" dirty="0"/>
          </a:p>
        </p:txBody>
      </p:sp>
    </p:spTree>
  </p:cSld>
  <p:clrMapOvr>
    <a:masterClrMapping/>
  </p:clrMapOvr>
  <p:transition spd="slow">
    <p:strips dir="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2 Marcador de número de diapositiva"/>
          <p:cNvSpPr>
            <a:spLocks noGrp="1"/>
          </p:cNvSpPr>
          <p:nvPr>
            <p:ph type="sldNum" sz="quarter" idx="11"/>
          </p:nvPr>
        </p:nvSpPr>
        <p:spPr>
          <a:noFill/>
        </p:spPr>
        <p:txBody>
          <a:bodyPr/>
          <a:lstStyle/>
          <a:p>
            <a:fld id="{C6B31999-CAD0-4390-9066-D8F0C9F6C42D}" type="slidenum">
              <a:rPr lang="es-ES" smtClean="0"/>
              <a:pPr/>
              <a:t>121</a:t>
            </a:fld>
            <a:endParaRPr lang="es-ES" smtClean="0"/>
          </a:p>
        </p:txBody>
      </p:sp>
      <p:sp>
        <p:nvSpPr>
          <p:cNvPr id="3" name="2 Marcador de contenido"/>
          <p:cNvSpPr>
            <a:spLocks noGrp="1"/>
          </p:cNvSpPr>
          <p:nvPr>
            <p:ph idx="4294967295"/>
          </p:nvPr>
        </p:nvSpPr>
        <p:spPr>
          <a:xfrm>
            <a:off x="468313" y="857250"/>
            <a:ext cx="8229600" cy="5000625"/>
          </a:xfrm>
        </p:spPr>
        <p:txBody>
          <a:bodyPr/>
          <a:lstStyle/>
          <a:p>
            <a:pPr algn="just">
              <a:buFont typeface="Wingdings" pitchFamily="2" charset="2"/>
              <a:buChar char="Ø"/>
              <a:defRPr/>
            </a:pPr>
            <a:r>
              <a:rPr lang="es-ES" sz="2400" dirty="0" smtClean="0"/>
              <a:t>Después de lo cálculos realizados se observa que la remoción “teórica”  de SST y  DBO de efluente es aproximado entre el 70% y 80% de remoción en ambos casos, valores que están por debajo del valor permitido por la legislación ambiental 100 mg/l valor que se espera obtener en la construcción del sistema.</a:t>
            </a:r>
            <a:endParaRPr lang="es-EC" sz="2400" dirty="0" smtClean="0"/>
          </a:p>
          <a:p>
            <a:pPr algn="just">
              <a:buFont typeface="Wingdings" pitchFamily="2" charset="2"/>
              <a:buNone/>
              <a:defRPr/>
            </a:pPr>
            <a:r>
              <a:rPr lang="es-ES" sz="2400" dirty="0" smtClean="0"/>
              <a:t> </a:t>
            </a:r>
            <a:endParaRPr lang="es-EC" sz="2400" dirty="0" smtClean="0"/>
          </a:p>
          <a:p>
            <a:pPr algn="just">
              <a:buFont typeface="Wingdings" pitchFamily="2" charset="2"/>
              <a:buChar char="Ø"/>
              <a:defRPr/>
            </a:pPr>
            <a:r>
              <a:rPr lang="es-ES" sz="2400" dirty="0" smtClean="0"/>
              <a:t>Se realizó el análisis de remoción para los constituyentes más importantes como son, DBO, SST, N y P, luego de los resultados se escogió el área de remoción de Nitrógeno, siendo ésta 6627 m², donde las dimensiones del Humedal Artificial de Flujo Libre serían: L=</a:t>
            </a:r>
            <a:r>
              <a:rPr lang="es-ES" sz="2400" dirty="0" err="1" smtClean="0"/>
              <a:t>141m</a:t>
            </a:r>
            <a:r>
              <a:rPr lang="es-ES" sz="2400" dirty="0" smtClean="0"/>
              <a:t>, W=</a:t>
            </a:r>
            <a:r>
              <a:rPr lang="es-ES" sz="2400" dirty="0" err="1" smtClean="0"/>
              <a:t>47m</a:t>
            </a:r>
            <a:r>
              <a:rPr lang="es-ES" sz="2400" dirty="0" smtClean="0"/>
              <a:t>, H=</a:t>
            </a:r>
            <a:r>
              <a:rPr lang="es-ES" sz="2400" dirty="0" err="1" smtClean="0"/>
              <a:t>0.40m</a:t>
            </a:r>
            <a:r>
              <a:rPr lang="es-ES" sz="2400" dirty="0" smtClean="0"/>
              <a:t>.</a:t>
            </a:r>
            <a:endParaRPr lang="es-EC" sz="2400" dirty="0" smtClean="0"/>
          </a:p>
          <a:p>
            <a:pPr algn="just">
              <a:buFont typeface="Wingdings" pitchFamily="2" charset="2"/>
              <a:buNone/>
              <a:defRPr/>
            </a:pPr>
            <a:endParaRPr lang="es-EC" sz="2400" dirty="0" smtClean="0"/>
          </a:p>
          <a:p>
            <a:pPr eaLnBrk="1" hangingPunct="1">
              <a:buFont typeface="Wingdings" pitchFamily="2" charset="2"/>
              <a:buNone/>
              <a:defRPr/>
            </a:pPr>
            <a:endParaRPr lang="es-EC" sz="2400" dirty="0"/>
          </a:p>
        </p:txBody>
      </p:sp>
    </p:spTree>
  </p:cSld>
  <p:clrMapOvr>
    <a:masterClrMapping/>
  </p:clrMapOvr>
  <p:transition spd="slow">
    <p:strips dir="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2 Marcador de número de diapositiva"/>
          <p:cNvSpPr>
            <a:spLocks noGrp="1"/>
          </p:cNvSpPr>
          <p:nvPr>
            <p:ph type="sldNum" sz="quarter" idx="11"/>
          </p:nvPr>
        </p:nvSpPr>
        <p:spPr>
          <a:noFill/>
        </p:spPr>
        <p:txBody>
          <a:bodyPr/>
          <a:lstStyle/>
          <a:p>
            <a:fld id="{176B76B1-30C1-42F5-8370-84C8B59A9118}" type="slidenum">
              <a:rPr lang="es-ES" smtClean="0"/>
              <a:pPr/>
              <a:t>122</a:t>
            </a:fld>
            <a:endParaRPr lang="es-ES" smtClean="0"/>
          </a:p>
        </p:txBody>
      </p:sp>
      <p:sp>
        <p:nvSpPr>
          <p:cNvPr id="3" name="2 Marcador de contenido"/>
          <p:cNvSpPr>
            <a:spLocks noGrp="1"/>
          </p:cNvSpPr>
          <p:nvPr>
            <p:ph idx="4294967295"/>
          </p:nvPr>
        </p:nvSpPr>
        <p:spPr>
          <a:xfrm>
            <a:off x="468313" y="549275"/>
            <a:ext cx="8229600" cy="4594225"/>
          </a:xfrm>
        </p:spPr>
        <p:txBody>
          <a:bodyPr/>
          <a:lstStyle/>
          <a:p>
            <a:pPr>
              <a:buFont typeface="Wingdings" pitchFamily="2" charset="2"/>
              <a:buNone/>
              <a:defRPr/>
            </a:pPr>
            <a:endParaRPr lang="es-EC" sz="2400" dirty="0" smtClean="0"/>
          </a:p>
          <a:p>
            <a:pPr algn="just">
              <a:buFont typeface="Wingdings" pitchFamily="2" charset="2"/>
              <a:buChar char="Ø"/>
              <a:defRPr/>
            </a:pPr>
            <a:r>
              <a:rPr lang="es-ES" sz="2400" dirty="0" smtClean="0"/>
              <a:t>En el presupuesto referencial se observa que este tipo de tratamiento puede resultar más económico que los tratamientos convencionales, ya que no necesita de energía eléctrica para su funcionamiento (no es necesario el uso de bombas, turbinas, blowers, paletas, etc.).</a:t>
            </a:r>
            <a:endParaRPr lang="es-EC" sz="2400" dirty="0" smtClean="0"/>
          </a:p>
          <a:p>
            <a:pPr algn="just">
              <a:buFont typeface="Wingdings" pitchFamily="2" charset="2"/>
              <a:buNone/>
              <a:defRPr/>
            </a:pPr>
            <a:endParaRPr lang="es-EC" sz="2400" dirty="0" smtClean="0"/>
          </a:p>
          <a:p>
            <a:pPr algn="just">
              <a:buFont typeface="Wingdings" pitchFamily="2" charset="2"/>
              <a:buChar char="Ø"/>
              <a:defRPr/>
            </a:pPr>
            <a:r>
              <a:rPr lang="es-ES" sz="2400" dirty="0" smtClean="0"/>
              <a:t>La operación y mantenimiento también resulta poco costosa, ya que no necesita de mano de obra especializada para ello.</a:t>
            </a:r>
            <a:endParaRPr lang="es-EC" sz="2400" dirty="0" smtClean="0"/>
          </a:p>
          <a:p>
            <a:pPr algn="just" eaLnBrk="1" hangingPunct="1">
              <a:buFont typeface="Wingdings" pitchFamily="2" charset="2"/>
              <a:buChar char="Ø"/>
              <a:defRPr/>
            </a:pPr>
            <a:endParaRPr lang="es-EC" sz="2400" dirty="0"/>
          </a:p>
        </p:txBody>
      </p:sp>
    </p:spTree>
  </p:cSld>
  <p:clrMapOvr>
    <a:masterClrMapping/>
  </p:clrMapOvr>
  <p:transition spd="slow">
    <p:strips dir="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2 Marcador de número de diapositiva"/>
          <p:cNvSpPr>
            <a:spLocks noGrp="1"/>
          </p:cNvSpPr>
          <p:nvPr>
            <p:ph type="sldNum" sz="quarter" idx="11"/>
          </p:nvPr>
        </p:nvSpPr>
        <p:spPr>
          <a:noFill/>
        </p:spPr>
        <p:txBody>
          <a:bodyPr/>
          <a:lstStyle/>
          <a:p>
            <a:fld id="{2B9B9386-FFD6-48BB-A1A2-E392510DFDB3}" type="slidenum">
              <a:rPr lang="es-ES" smtClean="0"/>
              <a:pPr/>
              <a:t>123</a:t>
            </a:fld>
            <a:endParaRPr lang="es-ES" smtClean="0"/>
          </a:p>
        </p:txBody>
      </p:sp>
      <p:sp>
        <p:nvSpPr>
          <p:cNvPr id="3" name="2 Marcador de contenido"/>
          <p:cNvSpPr>
            <a:spLocks noGrp="1"/>
          </p:cNvSpPr>
          <p:nvPr>
            <p:ph idx="4294967295"/>
          </p:nvPr>
        </p:nvSpPr>
        <p:spPr>
          <a:xfrm>
            <a:off x="457200" y="285750"/>
            <a:ext cx="8229600" cy="6357938"/>
          </a:xfrm>
        </p:spPr>
        <p:txBody>
          <a:bodyPr/>
          <a:lstStyle/>
          <a:p>
            <a:pPr marL="342900" lvl="1" indent="-342900" eaLnBrk="1" hangingPunct="1">
              <a:buClr>
                <a:schemeClr val="hlink"/>
              </a:buClr>
              <a:buFont typeface="Wingdings" pitchFamily="2" charset="2"/>
              <a:buNone/>
              <a:defRPr/>
            </a:pPr>
            <a:r>
              <a:rPr lang="es-ES" sz="2400" b="1">
                <a:solidFill>
                  <a:srgbClr val="FFFF00"/>
                </a:solidFill>
              </a:rPr>
              <a:t>Recomendaciones.</a:t>
            </a:r>
          </a:p>
          <a:p>
            <a:pPr marL="342900" lvl="1" indent="-342900" eaLnBrk="1" hangingPunct="1">
              <a:buClr>
                <a:schemeClr val="hlink"/>
              </a:buClr>
              <a:buFont typeface="Wingdings" pitchFamily="2" charset="2"/>
              <a:buNone/>
              <a:defRPr/>
            </a:pPr>
            <a:endParaRPr lang="es-ES" sz="2400" b="1">
              <a:solidFill>
                <a:srgbClr val="FFFF00"/>
              </a:solidFill>
            </a:endParaRPr>
          </a:p>
          <a:p>
            <a:pPr algn="just" eaLnBrk="1" hangingPunct="1">
              <a:defRPr/>
            </a:pPr>
            <a:r>
              <a:rPr lang="es-ES" sz="2400"/>
              <a:t>Lastimosamente este sistema ha sido estudiado en su mayor parte en países con climas muy fríos por lo que se recomienda realizar mas estudios e investigaciones para adecuar los modelos de diseño a las condiciones locales y analizar sus comportamientos con otros factores aparte de la temperatura que pueden variar las eficiencias como lo son las plantas autóctonas, tipos de suelo, entre otros.</a:t>
            </a:r>
            <a:endParaRPr lang="es-EC" sz="2400"/>
          </a:p>
          <a:p>
            <a:pPr algn="just" eaLnBrk="1" hangingPunct="1">
              <a:buFont typeface="Wingdings" pitchFamily="2" charset="2"/>
              <a:buNone/>
              <a:defRPr/>
            </a:pPr>
            <a:r>
              <a:rPr lang="es-ES" sz="2400"/>
              <a:t> </a:t>
            </a:r>
            <a:endParaRPr lang="es-EC" sz="2400"/>
          </a:p>
          <a:p>
            <a:pPr algn="just" eaLnBrk="1" hangingPunct="1">
              <a:defRPr/>
            </a:pPr>
            <a:r>
              <a:rPr lang="es-ES" sz="2400"/>
              <a:t>Es muy importante que exista una buena fase de operación y mantenimiento ya que por tratarse de un sistema poco común en el medio es preferible que no se presenten inconvenientes</a:t>
            </a:r>
            <a:r>
              <a:rPr lang="es-ES" sz="2400" b="1"/>
              <a:t>.</a:t>
            </a:r>
            <a:endParaRPr lang="es-EC" sz="2400"/>
          </a:p>
          <a:p>
            <a:pPr marL="342900" lvl="1" indent="-342900" eaLnBrk="1" hangingPunct="1">
              <a:buClr>
                <a:schemeClr val="hlink"/>
              </a:buClr>
              <a:buFont typeface="Wingdings" pitchFamily="2" charset="2"/>
              <a:buNone/>
              <a:defRPr/>
            </a:pPr>
            <a:endParaRPr lang="es-EC" sz="2400" b="1"/>
          </a:p>
          <a:p>
            <a:pPr eaLnBrk="1" hangingPunct="1">
              <a:buFont typeface="Wingdings" pitchFamily="2" charset="2"/>
              <a:buNone/>
              <a:defRPr/>
            </a:pPr>
            <a:endParaRPr lang="es-EC"/>
          </a:p>
        </p:txBody>
      </p:sp>
    </p:spTree>
  </p:cSld>
  <p:clrMapOvr>
    <a:masterClrMapping/>
  </p:clrMapOvr>
  <p:transition spd="slow">
    <p:strips dir="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2 Marcador de número de diapositiva"/>
          <p:cNvSpPr>
            <a:spLocks noGrp="1"/>
          </p:cNvSpPr>
          <p:nvPr>
            <p:ph type="sldNum" sz="quarter" idx="11"/>
          </p:nvPr>
        </p:nvSpPr>
        <p:spPr>
          <a:noFill/>
        </p:spPr>
        <p:txBody>
          <a:bodyPr/>
          <a:lstStyle/>
          <a:p>
            <a:fld id="{83C6EFB1-BBC5-4CC7-BB11-55FE4A265671}" type="slidenum">
              <a:rPr lang="es-ES" smtClean="0"/>
              <a:pPr/>
              <a:t>124</a:t>
            </a:fld>
            <a:endParaRPr lang="es-ES" smtClean="0"/>
          </a:p>
        </p:txBody>
      </p:sp>
      <p:sp>
        <p:nvSpPr>
          <p:cNvPr id="2" name="1 Título"/>
          <p:cNvSpPr>
            <a:spLocks noGrp="1"/>
          </p:cNvSpPr>
          <p:nvPr>
            <p:ph type="title" idx="4294967295"/>
          </p:nvPr>
        </p:nvSpPr>
        <p:spPr>
          <a:xfrm>
            <a:off x="457200" y="274638"/>
            <a:ext cx="8229600" cy="5083175"/>
          </a:xfrm>
        </p:spPr>
        <p:txBody>
          <a:bodyPr/>
          <a:lstStyle/>
          <a:p>
            <a:pPr eaLnBrk="1" hangingPunct="1">
              <a:defRPr/>
            </a:pPr>
            <a:r>
              <a:rPr lang="es-EC" dirty="0">
                <a:latin typeface="Brush Script MT" pitchFamily="66" charset="0"/>
              </a:rPr>
              <a:t>GRACIAS TOTALES</a:t>
            </a:r>
          </a:p>
        </p:txBody>
      </p:sp>
    </p:spTree>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Marcador de número de diapositiva"/>
          <p:cNvSpPr>
            <a:spLocks noGrp="1"/>
          </p:cNvSpPr>
          <p:nvPr>
            <p:ph type="sldNum" sz="quarter" idx="11"/>
          </p:nvPr>
        </p:nvSpPr>
        <p:spPr>
          <a:noFill/>
        </p:spPr>
        <p:txBody>
          <a:bodyPr/>
          <a:lstStyle/>
          <a:p>
            <a:fld id="{BCC90212-40AF-41BF-B25E-33E8BC5EAA92}" type="slidenum">
              <a:rPr lang="es-ES" smtClean="0"/>
              <a:pPr/>
              <a:t>13</a:t>
            </a:fld>
            <a:endParaRPr lang="es-ES" smtClean="0"/>
          </a:p>
        </p:txBody>
      </p:sp>
      <p:sp>
        <p:nvSpPr>
          <p:cNvPr id="49154" name="2 Marcador de contenido"/>
          <p:cNvSpPr>
            <a:spLocks noGrp="1"/>
          </p:cNvSpPr>
          <p:nvPr>
            <p:ph idx="4294967295"/>
          </p:nvPr>
        </p:nvSpPr>
        <p:spPr>
          <a:xfrm>
            <a:off x="611188" y="333375"/>
            <a:ext cx="8229600" cy="3455988"/>
          </a:xfrm>
        </p:spPr>
        <p:txBody>
          <a:bodyPr/>
          <a:lstStyle/>
          <a:p>
            <a:pPr lvl="1" eaLnBrk="1" hangingPunct="1">
              <a:buFont typeface="Wingdings" pitchFamily="2" charset="2"/>
              <a:buNone/>
              <a:defRPr/>
            </a:pPr>
            <a:r>
              <a:rPr lang="es-EC" b="1">
                <a:solidFill>
                  <a:srgbClr val="FFFF00"/>
                </a:solidFill>
              </a:rPr>
              <a:t>Tratamiento secundario.</a:t>
            </a:r>
            <a:endParaRPr lang="es-EC">
              <a:solidFill>
                <a:srgbClr val="FFFF00"/>
              </a:solidFill>
            </a:endParaRPr>
          </a:p>
          <a:p>
            <a:pPr algn="just" eaLnBrk="1" hangingPunct="1">
              <a:buFont typeface="Wingdings" pitchFamily="2" charset="2"/>
              <a:buNone/>
              <a:defRPr/>
            </a:pPr>
            <a:r>
              <a:rPr lang="es-EC" sz="2400"/>
              <a:t>	Se encarga de remoción de compuestos orgánicos biodegradables, sólidos suspendidos. La desinfección también se incluye dentro del concepto de tratamiento secundario convencional. Su objetivo básico consiste en reducir la materia orgánica disuelta. El tratamiento básico es biológico. Se trata de eliminar tanto la materia orgánica coloidal como la que esta en forma disuelta. En ésta etapa se consigue importante rendimiento de eliminación de DBO.</a:t>
            </a:r>
          </a:p>
          <a:p>
            <a:pPr lvl="1" algn="just" eaLnBrk="1" hangingPunct="1">
              <a:buFont typeface="Wingdings" pitchFamily="2" charset="2"/>
              <a:buNone/>
              <a:defRPr/>
            </a:pPr>
            <a:r>
              <a:rPr lang="es-EC" b="1">
                <a:solidFill>
                  <a:srgbClr val="FFFF00"/>
                </a:solidFill>
              </a:rPr>
              <a:t>Tratamiento avanzado.</a:t>
            </a:r>
            <a:endParaRPr lang="es-EC">
              <a:solidFill>
                <a:srgbClr val="FFFF00"/>
              </a:solidFill>
            </a:endParaRPr>
          </a:p>
          <a:p>
            <a:pPr algn="just" eaLnBrk="1" hangingPunct="1">
              <a:buFont typeface="Wingdings" pitchFamily="2" charset="2"/>
              <a:buNone/>
              <a:defRPr/>
            </a:pPr>
            <a:r>
              <a:rPr lang="es-EC"/>
              <a:t>	</a:t>
            </a:r>
            <a:r>
              <a:rPr lang="es-EC" sz="2400"/>
              <a:t>El tratamiento avanzado se encarga de la remoción de materiales disueltos o en suspensión que permanecen después del tratamiento biológico convencional. Este nivel se aplica en casos donde se requiere reutilizar el agua tratada o en el control de eutrofización de fuentes receptoras.</a:t>
            </a:r>
          </a:p>
          <a:p>
            <a:pPr eaLnBrk="1" hangingPunct="1">
              <a:buFont typeface="Wingdings" pitchFamily="2" charset="2"/>
              <a:buNone/>
              <a:defRPr/>
            </a:pPr>
            <a:endParaRPr lang="es-EC"/>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Marcador de número de diapositiva"/>
          <p:cNvSpPr>
            <a:spLocks noGrp="1"/>
          </p:cNvSpPr>
          <p:nvPr>
            <p:ph type="sldNum" sz="quarter" idx="11"/>
          </p:nvPr>
        </p:nvSpPr>
        <p:spPr>
          <a:noFill/>
        </p:spPr>
        <p:txBody>
          <a:bodyPr/>
          <a:lstStyle/>
          <a:p>
            <a:fld id="{B4598EEA-9C31-451B-B13C-24F0FFDAD2C9}" type="slidenum">
              <a:rPr lang="es-ES" smtClean="0"/>
              <a:pPr/>
              <a:t>14</a:t>
            </a:fld>
            <a:endParaRPr lang="es-ES" smtClean="0"/>
          </a:p>
        </p:txBody>
      </p:sp>
      <p:sp>
        <p:nvSpPr>
          <p:cNvPr id="52226" name="1 Título"/>
          <p:cNvSpPr>
            <a:spLocks noGrp="1"/>
          </p:cNvSpPr>
          <p:nvPr>
            <p:ph type="title" idx="4294967295"/>
          </p:nvPr>
        </p:nvSpPr>
        <p:spPr/>
        <p:txBody>
          <a:bodyPr/>
          <a:lstStyle/>
          <a:p>
            <a:pPr eaLnBrk="1" hangingPunct="1">
              <a:defRPr/>
            </a:pPr>
            <a:r>
              <a:rPr lang="es-EC" sz="2800">
                <a:solidFill>
                  <a:srgbClr val="FFFF00"/>
                </a:solidFill>
              </a:rPr>
              <a:t>HUMEDALES ARTIFICIALES</a:t>
            </a:r>
          </a:p>
        </p:txBody>
      </p:sp>
      <p:sp>
        <p:nvSpPr>
          <p:cNvPr id="52227" name="2 Marcador de contenido"/>
          <p:cNvSpPr>
            <a:spLocks noGrp="1"/>
          </p:cNvSpPr>
          <p:nvPr>
            <p:ph idx="4294967295"/>
          </p:nvPr>
        </p:nvSpPr>
        <p:spPr/>
        <p:txBody>
          <a:bodyPr/>
          <a:lstStyle/>
          <a:p>
            <a:pPr algn="just" eaLnBrk="1" hangingPunct="1">
              <a:buFont typeface="Wingdings" pitchFamily="2" charset="2"/>
              <a:buNone/>
              <a:defRPr/>
            </a:pPr>
            <a:r>
              <a:rPr lang="es-ES"/>
              <a:t>	Los </a:t>
            </a:r>
            <a:r>
              <a:rPr lang="es-ES" i="1"/>
              <a:t>humedales artificiales</a:t>
            </a:r>
            <a:r>
              <a:rPr lang="es-ES"/>
              <a:t> suelen consistir en estanques o canales de poca profundidad, normalmente de menos de un metro, donde se ubican las especies vegetales acuáticas encargadas de los procesos naturales de depuración. Estas instalaciones cuentan además con canalizaciones y sistemas de aislamiento del suelo para no contaminar los ecosistemas adyacentes.</a:t>
            </a:r>
            <a:endParaRPr lang="es-EC"/>
          </a:p>
          <a:p>
            <a:pPr eaLnBrk="1" hangingPunct="1">
              <a:defRPr/>
            </a:pPr>
            <a:endParaRPr lang="es-EC"/>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número de diapositiva"/>
          <p:cNvSpPr>
            <a:spLocks noGrp="1"/>
          </p:cNvSpPr>
          <p:nvPr>
            <p:ph type="sldNum" sz="quarter" idx="11"/>
          </p:nvPr>
        </p:nvSpPr>
        <p:spPr>
          <a:noFill/>
        </p:spPr>
        <p:txBody>
          <a:bodyPr/>
          <a:lstStyle/>
          <a:p>
            <a:fld id="{64A32348-CD6E-44A0-BBD0-C2BEC2371D11}" type="slidenum">
              <a:rPr lang="es-ES" smtClean="0"/>
              <a:pPr/>
              <a:t>15</a:t>
            </a:fld>
            <a:endParaRPr lang="es-ES" smtClean="0"/>
          </a:p>
        </p:txBody>
      </p:sp>
      <p:sp>
        <p:nvSpPr>
          <p:cNvPr id="53250" name="1 Título"/>
          <p:cNvSpPr>
            <a:spLocks noGrp="1"/>
          </p:cNvSpPr>
          <p:nvPr>
            <p:ph type="title" idx="4294967295"/>
          </p:nvPr>
        </p:nvSpPr>
        <p:spPr/>
        <p:txBody>
          <a:bodyPr/>
          <a:lstStyle/>
          <a:p>
            <a:pPr eaLnBrk="1" hangingPunct="1">
              <a:defRPr/>
            </a:pPr>
            <a:r>
              <a:rPr lang="es-EC" sz="2800">
                <a:solidFill>
                  <a:srgbClr val="FFFF00"/>
                </a:solidFill>
              </a:rPr>
              <a:t>COMPONENTES DEL HUMEDAL</a:t>
            </a:r>
          </a:p>
        </p:txBody>
      </p:sp>
      <p:sp>
        <p:nvSpPr>
          <p:cNvPr id="53251" name="2 Marcador de contenido"/>
          <p:cNvSpPr>
            <a:spLocks noGrp="1"/>
          </p:cNvSpPr>
          <p:nvPr>
            <p:ph idx="4294967295"/>
          </p:nvPr>
        </p:nvSpPr>
        <p:spPr>
          <a:xfrm>
            <a:off x="1692275" y="1196975"/>
            <a:ext cx="3240088" cy="2549525"/>
          </a:xfrm>
        </p:spPr>
        <p:txBody>
          <a:bodyPr/>
          <a:lstStyle/>
          <a:p>
            <a:pPr eaLnBrk="1" hangingPunct="1">
              <a:buFont typeface="Wingdings" pitchFamily="2" charset="2"/>
              <a:buNone/>
              <a:defRPr/>
            </a:pPr>
            <a:r>
              <a:rPr lang="es-EC"/>
              <a:t>	</a:t>
            </a:r>
          </a:p>
          <a:p>
            <a:pPr eaLnBrk="1" hangingPunct="1">
              <a:buFont typeface="Wingdings" pitchFamily="2" charset="2"/>
              <a:buChar char="Ø"/>
              <a:defRPr/>
            </a:pPr>
            <a:r>
              <a:rPr lang="es-EC" sz="2000"/>
              <a:t>AGUA </a:t>
            </a:r>
          </a:p>
          <a:p>
            <a:pPr eaLnBrk="1" hangingPunct="1">
              <a:buFont typeface="Wingdings" pitchFamily="2" charset="2"/>
              <a:buNone/>
              <a:defRPr/>
            </a:pPr>
            <a:endParaRPr lang="es-EC" sz="2000"/>
          </a:p>
          <a:p>
            <a:pPr eaLnBrk="1" hangingPunct="1">
              <a:buFont typeface="Wingdings" pitchFamily="2" charset="2"/>
              <a:buChar char="Ø"/>
              <a:defRPr/>
            </a:pPr>
            <a:r>
              <a:rPr lang="es-EC" sz="2000"/>
              <a:t>SUBSTRATO</a:t>
            </a:r>
          </a:p>
          <a:p>
            <a:pPr eaLnBrk="1" hangingPunct="1">
              <a:buFont typeface="Wingdings" pitchFamily="2" charset="2"/>
              <a:buNone/>
              <a:defRPr/>
            </a:pPr>
            <a:endParaRPr lang="es-EC" sz="2000"/>
          </a:p>
          <a:p>
            <a:pPr eaLnBrk="1" hangingPunct="1">
              <a:buFont typeface="Wingdings" pitchFamily="2" charset="2"/>
              <a:buChar char="Ø"/>
              <a:defRPr/>
            </a:pPr>
            <a:r>
              <a:rPr lang="es-EC" sz="2000"/>
              <a:t>VEGETACIÓN</a:t>
            </a:r>
          </a:p>
          <a:p>
            <a:pPr eaLnBrk="1" hangingPunct="1">
              <a:buFont typeface="Wingdings" pitchFamily="2" charset="2"/>
              <a:buNone/>
              <a:defRPr/>
            </a:pPr>
            <a:endParaRPr lang="es-EC" sz="2000"/>
          </a:p>
          <a:p>
            <a:pPr eaLnBrk="1" hangingPunct="1">
              <a:buFont typeface="Wingdings" pitchFamily="2" charset="2"/>
              <a:buChar char="Ø"/>
              <a:defRPr/>
            </a:pPr>
            <a:r>
              <a:rPr lang="es-EC" sz="2000"/>
              <a:t>MICROORGANISMOS</a:t>
            </a:r>
          </a:p>
          <a:p>
            <a:pPr eaLnBrk="1" hangingPunct="1">
              <a:buFont typeface="Wingdings" pitchFamily="2" charset="2"/>
              <a:buNone/>
              <a:defRPr/>
            </a:pPr>
            <a:endParaRPr lang="es-EC" sz="2000"/>
          </a:p>
          <a:p>
            <a:pPr eaLnBrk="1" hangingPunct="1">
              <a:buFont typeface="Wingdings" pitchFamily="2" charset="2"/>
              <a:buChar char="Ø"/>
              <a:defRPr/>
            </a:pPr>
            <a:r>
              <a:rPr lang="es-EC" sz="2000"/>
              <a:t>ANIMALES</a:t>
            </a:r>
          </a:p>
          <a:p>
            <a:pPr eaLnBrk="1" hangingPunct="1">
              <a:buFont typeface="Wingdings" pitchFamily="2" charset="2"/>
              <a:buNone/>
              <a:defRPr/>
            </a:pPr>
            <a:endParaRPr lang="es-EC" sz="2000"/>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número de diapositiva"/>
          <p:cNvSpPr>
            <a:spLocks noGrp="1"/>
          </p:cNvSpPr>
          <p:nvPr>
            <p:ph type="sldNum" sz="quarter" idx="11"/>
          </p:nvPr>
        </p:nvSpPr>
        <p:spPr>
          <a:noFill/>
        </p:spPr>
        <p:txBody>
          <a:bodyPr/>
          <a:lstStyle/>
          <a:p>
            <a:fld id="{7711ACB4-926E-4132-8247-5151AD11AD92}" type="slidenum">
              <a:rPr lang="es-ES" smtClean="0"/>
              <a:pPr/>
              <a:t>16</a:t>
            </a:fld>
            <a:endParaRPr lang="es-ES" smtClean="0"/>
          </a:p>
        </p:txBody>
      </p:sp>
      <p:sp>
        <p:nvSpPr>
          <p:cNvPr id="54274" name="2 Marcador de contenido"/>
          <p:cNvSpPr>
            <a:spLocks noGrp="1"/>
          </p:cNvSpPr>
          <p:nvPr>
            <p:ph idx="4294967295"/>
          </p:nvPr>
        </p:nvSpPr>
        <p:spPr>
          <a:xfrm>
            <a:off x="468313" y="188913"/>
            <a:ext cx="8229600" cy="5768975"/>
          </a:xfrm>
        </p:spPr>
        <p:txBody>
          <a:bodyPr/>
          <a:lstStyle/>
          <a:p>
            <a:pPr algn="just" eaLnBrk="1" hangingPunct="1">
              <a:buFont typeface="Wingdings" pitchFamily="2" charset="2"/>
              <a:buNone/>
              <a:defRPr/>
            </a:pPr>
            <a:r>
              <a:rPr lang="es-ES"/>
              <a:t>	</a:t>
            </a:r>
            <a:r>
              <a:rPr lang="es-ES" sz="2800">
                <a:solidFill>
                  <a:srgbClr val="FFFF00"/>
                </a:solidFill>
              </a:rPr>
              <a:t>Agua.</a:t>
            </a:r>
          </a:p>
          <a:p>
            <a:pPr algn="just" eaLnBrk="1" hangingPunct="1">
              <a:buFont typeface="Wingdings" pitchFamily="2" charset="2"/>
              <a:buNone/>
              <a:defRPr/>
            </a:pPr>
            <a:r>
              <a:rPr lang="es-ES"/>
              <a:t>	</a:t>
            </a:r>
            <a:r>
              <a:rPr lang="es-ES" sz="2000"/>
              <a:t>La hidrología es uno de los factores más importantes en un humedal ya que reúne todas las funciones del humedal y porque es a menudo el factor primario en el éxito o fracaso del mismo.</a:t>
            </a:r>
          </a:p>
          <a:p>
            <a:pPr algn="just" eaLnBrk="1" hangingPunct="1">
              <a:buFont typeface="Wingdings" pitchFamily="2" charset="2"/>
              <a:buNone/>
              <a:defRPr/>
            </a:pPr>
            <a:endParaRPr lang="es-ES" sz="2400">
              <a:solidFill>
                <a:srgbClr val="0070C0"/>
              </a:solidFill>
            </a:endParaRPr>
          </a:p>
          <a:p>
            <a:pPr algn="just" eaLnBrk="1" hangingPunct="1">
              <a:buFont typeface="Wingdings" pitchFamily="2" charset="2"/>
              <a:buNone/>
              <a:defRPr/>
            </a:pPr>
            <a:r>
              <a:rPr lang="es-ES" sz="2800">
                <a:solidFill>
                  <a:srgbClr val="FFFF00"/>
                </a:solidFill>
              </a:rPr>
              <a:t>	Substrato.</a:t>
            </a:r>
          </a:p>
          <a:p>
            <a:pPr algn="just" eaLnBrk="1" hangingPunct="1">
              <a:buFont typeface="Wingdings" pitchFamily="2" charset="2"/>
              <a:buNone/>
              <a:defRPr/>
            </a:pPr>
            <a:r>
              <a:rPr lang="es-ES" sz="2800">
                <a:solidFill>
                  <a:srgbClr val="FFFF00"/>
                </a:solidFill>
              </a:rPr>
              <a:t>	</a:t>
            </a:r>
            <a:r>
              <a:rPr lang="es-ES" sz="2000"/>
              <a:t>Los substratos en los humedales construidos incluyen suelo, arena, grava, roca y materiales orgánicos como el compost.</a:t>
            </a:r>
          </a:p>
          <a:p>
            <a:pPr algn="just" eaLnBrk="1" hangingPunct="1">
              <a:buFont typeface="Wingdings" pitchFamily="2" charset="2"/>
              <a:buNone/>
              <a:defRPr/>
            </a:pPr>
            <a:endParaRPr lang="es-ES" sz="2400"/>
          </a:p>
          <a:p>
            <a:pPr eaLnBrk="1" hangingPunct="1">
              <a:buFont typeface="Wingdings" pitchFamily="2" charset="2"/>
              <a:buNone/>
              <a:defRPr/>
            </a:pPr>
            <a:r>
              <a:rPr lang="es-EC" sz="2800">
                <a:solidFill>
                  <a:srgbClr val="FFFF00"/>
                </a:solidFill>
              </a:rPr>
              <a:t>	Vegetación.</a:t>
            </a:r>
          </a:p>
          <a:p>
            <a:pPr algn="just" eaLnBrk="1" hangingPunct="1">
              <a:buFont typeface="Wingdings" pitchFamily="2" charset="2"/>
              <a:buNone/>
              <a:defRPr/>
            </a:pPr>
            <a:r>
              <a:rPr lang="es-ES" sz="2800"/>
              <a:t>	</a:t>
            </a:r>
            <a:r>
              <a:rPr lang="es-ES" sz="2000"/>
              <a:t>El principal beneficio de las plantas es la transferencia de oxígeno a la zona de la raíz. Su presencia física en el sistema (tallos, raíces y rizomas) permite la penetración a la tierra o medio de apoyo y transporta el oxígeno de manera más profunda, de lo que llegaría naturalmente a través de la sola difusión.</a:t>
            </a:r>
            <a:endParaRPr lang="es-EC" sz="2000"/>
          </a:p>
          <a:p>
            <a:pPr algn="just" eaLnBrk="1" hangingPunct="1">
              <a:buFont typeface="Wingdings" pitchFamily="2" charset="2"/>
              <a:buNone/>
              <a:defRPr/>
            </a:pPr>
            <a:endParaRPr lang="es-ES" sz="2000"/>
          </a:p>
          <a:p>
            <a:pPr algn="just" eaLnBrk="1" hangingPunct="1">
              <a:buFont typeface="Wingdings" pitchFamily="2" charset="2"/>
              <a:buNone/>
              <a:defRPr/>
            </a:pPr>
            <a:endParaRPr lang="es-EC" sz="2800">
              <a:solidFill>
                <a:srgbClr val="0070C0"/>
              </a:solidFill>
            </a:endParaRPr>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número de diapositiva"/>
          <p:cNvSpPr>
            <a:spLocks noGrp="1"/>
          </p:cNvSpPr>
          <p:nvPr>
            <p:ph type="sldNum" sz="quarter" idx="11"/>
          </p:nvPr>
        </p:nvSpPr>
        <p:spPr>
          <a:noFill/>
        </p:spPr>
        <p:txBody>
          <a:bodyPr/>
          <a:lstStyle/>
          <a:p>
            <a:fld id="{210865F4-F6F1-45D4-9DA7-DA2B01E7086A}" type="slidenum">
              <a:rPr lang="es-ES" smtClean="0"/>
              <a:pPr/>
              <a:t>17</a:t>
            </a:fld>
            <a:endParaRPr lang="es-ES" smtClean="0"/>
          </a:p>
        </p:txBody>
      </p:sp>
      <p:sp>
        <p:nvSpPr>
          <p:cNvPr id="56323" name="2 Marcador de contenido"/>
          <p:cNvSpPr>
            <a:spLocks noGrp="1"/>
          </p:cNvSpPr>
          <p:nvPr>
            <p:ph idx="4294967295"/>
          </p:nvPr>
        </p:nvSpPr>
        <p:spPr>
          <a:xfrm>
            <a:off x="457200" y="500063"/>
            <a:ext cx="8229600" cy="5626100"/>
          </a:xfrm>
        </p:spPr>
        <p:txBody>
          <a:bodyPr/>
          <a:lstStyle/>
          <a:p>
            <a:pPr eaLnBrk="1" hangingPunct="1">
              <a:buFont typeface="Wingdings" pitchFamily="2" charset="2"/>
              <a:buNone/>
              <a:defRPr/>
            </a:pPr>
            <a:r>
              <a:rPr lang="es-EC"/>
              <a:t>	</a:t>
            </a:r>
            <a:r>
              <a:rPr lang="es-EC" sz="2800">
                <a:solidFill>
                  <a:srgbClr val="FFFF00"/>
                </a:solidFill>
              </a:rPr>
              <a:t>Plantas frecuentes utilizadas en los humedales. </a:t>
            </a:r>
          </a:p>
          <a:p>
            <a:pPr algn="just" eaLnBrk="1" hangingPunct="1">
              <a:buFont typeface="Wingdings" pitchFamily="2" charset="2"/>
              <a:buNone/>
              <a:defRPr/>
            </a:pPr>
            <a:r>
              <a:rPr lang="es-ES" sz="2800"/>
              <a:t>	</a:t>
            </a:r>
            <a:r>
              <a:rPr lang="es-ES" sz="2400"/>
              <a:t>Las plantas emergentes que frecuente se encuentran en los humedales son:</a:t>
            </a:r>
          </a:p>
          <a:p>
            <a:pPr algn="just" eaLnBrk="1" hangingPunct="1">
              <a:buFont typeface="Wingdings" pitchFamily="2" charset="2"/>
              <a:buNone/>
              <a:defRPr/>
            </a:pPr>
            <a:endParaRPr lang="es-ES" sz="2400"/>
          </a:p>
          <a:p>
            <a:pPr algn="just" eaLnBrk="1" hangingPunct="1">
              <a:buFont typeface="Wingdings" pitchFamily="2" charset="2"/>
              <a:buChar char="ü"/>
              <a:defRPr/>
            </a:pPr>
            <a:r>
              <a:rPr lang="es-ES" sz="2800"/>
              <a:t>	</a:t>
            </a:r>
            <a:r>
              <a:rPr lang="es-ES" sz="2400"/>
              <a:t>Espadañas</a:t>
            </a:r>
          </a:p>
          <a:p>
            <a:pPr algn="just" eaLnBrk="1" hangingPunct="1">
              <a:buFont typeface="Wingdings" pitchFamily="2" charset="2"/>
              <a:buChar char="ü"/>
              <a:defRPr/>
            </a:pPr>
            <a:r>
              <a:rPr lang="es-ES" sz="2400"/>
              <a:t>	Carrizos (Phragmites)</a:t>
            </a:r>
          </a:p>
          <a:p>
            <a:pPr algn="just" eaLnBrk="1" hangingPunct="1">
              <a:buFont typeface="Wingdings" pitchFamily="2" charset="2"/>
              <a:buChar char="ü"/>
              <a:defRPr/>
            </a:pPr>
            <a:r>
              <a:rPr lang="es-ES" sz="2400"/>
              <a:t> 	Juncos (juncos de laguna)</a:t>
            </a: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arcador de número de diapositiva"/>
          <p:cNvSpPr>
            <a:spLocks noGrp="1"/>
          </p:cNvSpPr>
          <p:nvPr>
            <p:ph type="sldNum" sz="quarter" idx="11"/>
          </p:nvPr>
        </p:nvSpPr>
        <p:spPr>
          <a:noFill/>
        </p:spPr>
        <p:txBody>
          <a:bodyPr/>
          <a:lstStyle/>
          <a:p>
            <a:fld id="{2EBF9BB9-D003-42A1-A6B8-335BADF83738}" type="slidenum">
              <a:rPr lang="es-ES" smtClean="0"/>
              <a:pPr/>
              <a:t>18</a:t>
            </a:fld>
            <a:endParaRPr lang="es-ES" smtClean="0"/>
          </a:p>
        </p:txBody>
      </p:sp>
      <p:sp>
        <p:nvSpPr>
          <p:cNvPr id="58370" name="2 Marcador de contenido"/>
          <p:cNvSpPr>
            <a:spLocks noGrp="1"/>
          </p:cNvSpPr>
          <p:nvPr>
            <p:ph idx="4294967295"/>
          </p:nvPr>
        </p:nvSpPr>
        <p:spPr>
          <a:xfrm>
            <a:off x="457200" y="214313"/>
            <a:ext cx="8229600" cy="5911850"/>
          </a:xfrm>
        </p:spPr>
        <p:txBody>
          <a:bodyPr/>
          <a:lstStyle/>
          <a:p>
            <a:pPr algn="just" eaLnBrk="1" hangingPunct="1">
              <a:buFont typeface="Wingdings" pitchFamily="2" charset="2"/>
              <a:buNone/>
              <a:defRPr/>
            </a:pPr>
            <a:r>
              <a:rPr lang="es-ES"/>
              <a:t>	</a:t>
            </a:r>
          </a:p>
          <a:p>
            <a:pPr algn="just" eaLnBrk="1" hangingPunct="1">
              <a:buFont typeface="Wingdings" pitchFamily="2" charset="2"/>
              <a:buNone/>
              <a:defRPr/>
            </a:pPr>
            <a:r>
              <a:rPr lang="es-ES"/>
              <a:t>	</a:t>
            </a:r>
            <a:r>
              <a:rPr lang="es-ES" sz="2800" b="1"/>
              <a:t>La espadaña (typha) </a:t>
            </a:r>
            <a:r>
              <a:rPr lang="es-ES" sz="2400"/>
              <a:t>es robusta, capaz de crecer bajo diversas condiciones medioambientales, y se propaga fácilmente, por lo que representa una especie de planta ideal para un humedal artificial. También, es capaz de producir biomasa anual grande y tiene un potencial pequeño de remoción de Nitrógeno y Fósforo por la vía de la poda y la cosecha. Los rizomas de espadaña plantados a intervalos de aproximadamente 60cm. pueden producir una cubierta densa en menos de un año, tiene una relativamente baja penetración en grava de 30cm. </a:t>
            </a:r>
            <a:endParaRPr lang="es-EC" sz="2400"/>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Marcador de número de diapositiva"/>
          <p:cNvSpPr>
            <a:spLocks noGrp="1"/>
          </p:cNvSpPr>
          <p:nvPr>
            <p:ph type="sldNum" sz="quarter" idx="11"/>
          </p:nvPr>
        </p:nvSpPr>
        <p:spPr>
          <a:noFill/>
        </p:spPr>
        <p:txBody>
          <a:bodyPr/>
          <a:lstStyle/>
          <a:p>
            <a:fld id="{07C5F614-BD0D-47BF-935D-71C31A9959C8}" type="slidenum">
              <a:rPr lang="es-ES" smtClean="0"/>
              <a:pPr/>
              <a:t>19</a:t>
            </a:fld>
            <a:endParaRPr lang="es-ES" smtClean="0"/>
          </a:p>
        </p:txBody>
      </p:sp>
      <p:pic>
        <p:nvPicPr>
          <p:cNvPr id="48131" name="Picture 4"/>
          <p:cNvPicPr>
            <a:picLocks noChangeAspect="1" noChangeArrowheads="1"/>
          </p:cNvPicPr>
          <p:nvPr/>
        </p:nvPicPr>
        <p:blipFill>
          <a:blip r:embed="rId2"/>
          <a:srcRect/>
          <a:stretch>
            <a:fillRect/>
          </a:stretch>
        </p:blipFill>
        <p:spPr bwMode="auto">
          <a:xfrm>
            <a:off x="2757488" y="1000125"/>
            <a:ext cx="3338512" cy="2381250"/>
          </a:xfrm>
          <a:prstGeom prst="rect">
            <a:avLst/>
          </a:prstGeom>
          <a:noFill/>
          <a:ln w="9525">
            <a:noFill/>
            <a:miter lim="800000"/>
            <a:headEnd/>
            <a:tailEnd/>
          </a:ln>
        </p:spPr>
      </p:pic>
      <p:pic>
        <p:nvPicPr>
          <p:cNvPr id="48132" name="Picture 5"/>
          <p:cNvPicPr>
            <a:picLocks noChangeAspect="1" noChangeArrowheads="1"/>
          </p:cNvPicPr>
          <p:nvPr/>
        </p:nvPicPr>
        <p:blipFill>
          <a:blip r:embed="rId3"/>
          <a:srcRect/>
          <a:stretch>
            <a:fillRect/>
          </a:stretch>
        </p:blipFill>
        <p:spPr bwMode="auto">
          <a:xfrm>
            <a:off x="2808288" y="3786188"/>
            <a:ext cx="3335337" cy="2500312"/>
          </a:xfrm>
          <a:prstGeom prst="rect">
            <a:avLst/>
          </a:prstGeom>
          <a:noFill/>
          <a:ln w="9525">
            <a:noFill/>
            <a:miter lim="800000"/>
            <a:headEnd/>
            <a:tailEnd/>
          </a:ln>
        </p:spPr>
      </p:pic>
      <p:sp>
        <p:nvSpPr>
          <p:cNvPr id="48133" name="5 Rectángulo"/>
          <p:cNvSpPr>
            <a:spLocks noChangeArrowheads="1"/>
          </p:cNvSpPr>
          <p:nvPr/>
        </p:nvSpPr>
        <p:spPr bwMode="auto">
          <a:xfrm>
            <a:off x="3419475" y="476250"/>
            <a:ext cx="1966913" cy="519113"/>
          </a:xfrm>
          <a:prstGeom prst="rect">
            <a:avLst/>
          </a:prstGeom>
          <a:noFill/>
          <a:ln w="9525">
            <a:noFill/>
            <a:miter lim="800000"/>
            <a:headEnd/>
            <a:tailEnd/>
          </a:ln>
        </p:spPr>
        <p:txBody>
          <a:bodyPr wrap="none">
            <a:spAutoFit/>
          </a:bodyPr>
          <a:lstStyle/>
          <a:p>
            <a:r>
              <a:rPr lang="es-ES" sz="2800">
                <a:solidFill>
                  <a:srgbClr val="FFFF00"/>
                </a:solidFill>
                <a:latin typeface="Calibri" pitchFamily="34" charset="0"/>
              </a:rPr>
              <a:t>Espadañas</a:t>
            </a:r>
            <a:endParaRPr lang="es-EC" sz="2800">
              <a:solidFill>
                <a:srgbClr val="FFFF00"/>
              </a:solidFill>
              <a:latin typeface="Calibri" pitchFamily="34" charset="0"/>
            </a:endParaRPr>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Marcador de número de diapositiva"/>
          <p:cNvSpPr>
            <a:spLocks noGrp="1"/>
          </p:cNvSpPr>
          <p:nvPr>
            <p:ph type="sldNum" sz="quarter" idx="11"/>
          </p:nvPr>
        </p:nvSpPr>
        <p:spPr>
          <a:noFill/>
        </p:spPr>
        <p:txBody>
          <a:bodyPr/>
          <a:lstStyle/>
          <a:p>
            <a:fld id="{331645EF-3F41-441A-B6E7-9B03E2F4B0B2}" type="slidenum">
              <a:rPr lang="es-ES" smtClean="0"/>
              <a:pPr/>
              <a:t>2</a:t>
            </a:fld>
            <a:endParaRPr lang="es-ES" smtClean="0"/>
          </a:p>
        </p:txBody>
      </p:sp>
      <p:sp>
        <p:nvSpPr>
          <p:cNvPr id="3074" name="1 Título"/>
          <p:cNvSpPr>
            <a:spLocks noGrp="1"/>
          </p:cNvSpPr>
          <p:nvPr>
            <p:ph type="title" idx="4294967295"/>
          </p:nvPr>
        </p:nvSpPr>
        <p:spPr/>
        <p:txBody>
          <a:bodyPr/>
          <a:lstStyle/>
          <a:p>
            <a:pPr eaLnBrk="1" hangingPunct="1">
              <a:defRPr/>
            </a:pPr>
            <a:r>
              <a:rPr lang="es-EC" sz="4000">
                <a:solidFill>
                  <a:srgbClr val="FFFF00"/>
                </a:solidFill>
              </a:rPr>
              <a:t>INTRODUCCIÓN</a:t>
            </a:r>
          </a:p>
        </p:txBody>
      </p:sp>
      <p:sp>
        <p:nvSpPr>
          <p:cNvPr id="3075" name="2 Marcador de contenido"/>
          <p:cNvSpPr>
            <a:spLocks noGrp="1"/>
          </p:cNvSpPr>
          <p:nvPr>
            <p:ph idx="4294967295"/>
          </p:nvPr>
        </p:nvSpPr>
        <p:spPr/>
        <p:txBody>
          <a:bodyPr/>
          <a:lstStyle/>
          <a:p>
            <a:pPr algn="just" eaLnBrk="1" hangingPunct="1">
              <a:buFont typeface="Wingdings" pitchFamily="2" charset="2"/>
              <a:buNone/>
              <a:defRPr/>
            </a:pPr>
            <a:r>
              <a:rPr lang="es-ES" sz="2800">
                <a:latin typeface="Arial" charset="0"/>
                <a:cs typeface="Arial" charset="0"/>
              </a:rPr>
              <a:t>	</a:t>
            </a:r>
            <a:r>
              <a:rPr lang="es-ES" sz="2400">
                <a:cs typeface="Arial" charset="0"/>
              </a:rPr>
              <a:t>El presente trabajo trata de alguna manera ayudar a reducir la contaminación de los cuerpos de agua, lo que significa depurar las aguas residuales que pasarán por el sistema de manera relativamente económica pero no menos eficiente que los sistemas convencionales, sin consumir las grandes cantidades de energía de los sistemas aeróbicos modernos y por ende colaborando con la preservación del medio ambiente y sin afectar el calentamiento global. Sin embargo se considera un tratamiento primario compuesto por un tanque séptico y filtro anaerobio, previo al diseño propuesto, con el fin de optimizar la remoción de contaminantes</a:t>
            </a:r>
            <a:r>
              <a:rPr lang="es-ES" sz="2400"/>
              <a:t>.</a:t>
            </a:r>
            <a:endParaRPr lang="es-EC" sz="2400"/>
          </a:p>
          <a:p>
            <a:pPr eaLnBrk="1" hangingPunct="1">
              <a:defRPr/>
            </a:pPr>
            <a:endParaRPr lang="es-EC"/>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Marcador de número de diapositiva"/>
          <p:cNvSpPr>
            <a:spLocks noGrp="1"/>
          </p:cNvSpPr>
          <p:nvPr>
            <p:ph type="sldNum" sz="quarter" idx="11"/>
          </p:nvPr>
        </p:nvSpPr>
        <p:spPr>
          <a:noFill/>
        </p:spPr>
        <p:txBody>
          <a:bodyPr/>
          <a:lstStyle/>
          <a:p>
            <a:fld id="{06E7204D-70CF-48FD-8290-C919D4658B27}" type="slidenum">
              <a:rPr lang="es-ES" smtClean="0"/>
              <a:pPr/>
              <a:t>20</a:t>
            </a:fld>
            <a:endParaRPr lang="es-ES" smtClean="0"/>
          </a:p>
        </p:txBody>
      </p:sp>
      <p:sp>
        <p:nvSpPr>
          <p:cNvPr id="60418" name="2 Marcador de contenido"/>
          <p:cNvSpPr>
            <a:spLocks noGrp="1"/>
          </p:cNvSpPr>
          <p:nvPr>
            <p:ph idx="4294967295"/>
          </p:nvPr>
        </p:nvSpPr>
        <p:spPr>
          <a:xfrm>
            <a:off x="395288" y="836613"/>
            <a:ext cx="8229600" cy="5697537"/>
          </a:xfrm>
        </p:spPr>
        <p:txBody>
          <a:bodyPr/>
          <a:lstStyle/>
          <a:p>
            <a:pPr algn="just" eaLnBrk="1" hangingPunct="1">
              <a:buFont typeface="Wingdings" pitchFamily="2" charset="2"/>
              <a:buNone/>
              <a:defRPr/>
            </a:pPr>
            <a:r>
              <a:rPr lang="es-ES"/>
              <a:t>	</a:t>
            </a:r>
            <a:r>
              <a:rPr lang="es-ES" sz="2800" b="1"/>
              <a:t>Los juncos (scirpus) </a:t>
            </a:r>
            <a:r>
              <a:rPr lang="es-ES" sz="2400"/>
              <a:t>pertenecen a la familia de las ciperáceas, son perennes y crecen en grupos. Son plantas que crecen en un rango diverso de aguas interiores y costeras, pantanos salobres y humedales. Los juncos son capaces de crecer bien en agua desde 5 cm. a 3 m. de profundidad. Se encuentran juncos creciendo en un pH de 4 a 9, la mayoría de las especies tienen un crecimiento moderado y pueden lograr un buen cubrimiento en alrededor de un año con separaciones de 30 cm. Algunas variedades crecen más rápido y pueden cubrir en un año con un espaciamiento algo menor (entre 30cm. y 60 cm.). </a:t>
            </a:r>
            <a:endParaRPr lang="es-EC" sz="2400"/>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Marcador de número de diapositiva"/>
          <p:cNvSpPr>
            <a:spLocks noGrp="1"/>
          </p:cNvSpPr>
          <p:nvPr>
            <p:ph type="sldNum" sz="quarter" idx="11"/>
          </p:nvPr>
        </p:nvSpPr>
        <p:spPr>
          <a:noFill/>
        </p:spPr>
        <p:txBody>
          <a:bodyPr/>
          <a:lstStyle/>
          <a:p>
            <a:fld id="{9956D9B3-6F5B-4E73-A143-563EF16670C5}" type="slidenum">
              <a:rPr lang="es-ES" smtClean="0"/>
              <a:pPr/>
              <a:t>21</a:t>
            </a:fld>
            <a:endParaRPr lang="es-ES" smtClean="0"/>
          </a:p>
        </p:txBody>
      </p:sp>
      <p:pic>
        <p:nvPicPr>
          <p:cNvPr id="50179" name="Picture 8"/>
          <p:cNvPicPr>
            <a:picLocks noChangeAspect="1" noChangeArrowheads="1"/>
          </p:cNvPicPr>
          <p:nvPr/>
        </p:nvPicPr>
        <p:blipFill>
          <a:blip r:embed="rId2"/>
          <a:srcRect/>
          <a:stretch>
            <a:fillRect/>
          </a:stretch>
        </p:blipFill>
        <p:spPr bwMode="auto">
          <a:xfrm>
            <a:off x="2643188" y="1000125"/>
            <a:ext cx="3381375" cy="2300288"/>
          </a:xfrm>
          <a:prstGeom prst="rect">
            <a:avLst/>
          </a:prstGeom>
          <a:noFill/>
          <a:ln w="9525">
            <a:noFill/>
            <a:miter lim="800000"/>
            <a:headEnd/>
            <a:tailEnd/>
          </a:ln>
        </p:spPr>
      </p:pic>
      <p:pic>
        <p:nvPicPr>
          <p:cNvPr id="50180" name="Picture 9"/>
          <p:cNvPicPr>
            <a:picLocks noChangeAspect="1" noChangeArrowheads="1"/>
          </p:cNvPicPr>
          <p:nvPr/>
        </p:nvPicPr>
        <p:blipFill>
          <a:blip r:embed="rId3"/>
          <a:srcRect l="25690" t="34290" r="12637" b="7198"/>
          <a:stretch>
            <a:fillRect/>
          </a:stretch>
        </p:blipFill>
        <p:spPr bwMode="auto">
          <a:xfrm>
            <a:off x="2622550" y="3643313"/>
            <a:ext cx="3402013" cy="2571750"/>
          </a:xfrm>
          <a:prstGeom prst="rect">
            <a:avLst/>
          </a:prstGeom>
          <a:noFill/>
          <a:ln w="9525">
            <a:noFill/>
            <a:miter lim="800000"/>
            <a:headEnd/>
            <a:tailEnd/>
          </a:ln>
        </p:spPr>
      </p:pic>
      <p:sp>
        <p:nvSpPr>
          <p:cNvPr id="50181" name="10 Rectángulo"/>
          <p:cNvSpPr>
            <a:spLocks noChangeArrowheads="1"/>
          </p:cNvSpPr>
          <p:nvPr/>
        </p:nvSpPr>
        <p:spPr bwMode="auto">
          <a:xfrm>
            <a:off x="3563938" y="404813"/>
            <a:ext cx="1312862" cy="519112"/>
          </a:xfrm>
          <a:prstGeom prst="rect">
            <a:avLst/>
          </a:prstGeom>
          <a:noFill/>
          <a:ln w="9525">
            <a:noFill/>
            <a:miter lim="800000"/>
            <a:headEnd/>
            <a:tailEnd/>
          </a:ln>
        </p:spPr>
        <p:txBody>
          <a:bodyPr wrap="none">
            <a:spAutoFit/>
          </a:bodyPr>
          <a:lstStyle/>
          <a:p>
            <a:r>
              <a:rPr lang="es-ES" sz="2800">
                <a:solidFill>
                  <a:srgbClr val="FFFF00"/>
                </a:solidFill>
                <a:latin typeface="Calibri" pitchFamily="34" charset="0"/>
              </a:rPr>
              <a:t>Juncos</a:t>
            </a:r>
            <a:endParaRPr lang="es-EC" sz="2800">
              <a:solidFill>
                <a:srgbClr val="FFFF00"/>
              </a:solidFill>
              <a:latin typeface="Calibri" pitchFamily="34" charset="0"/>
            </a:endParaRPr>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número de diapositiva"/>
          <p:cNvSpPr>
            <a:spLocks noGrp="1"/>
          </p:cNvSpPr>
          <p:nvPr>
            <p:ph type="sldNum" sz="quarter" idx="11"/>
          </p:nvPr>
        </p:nvSpPr>
        <p:spPr>
          <a:noFill/>
        </p:spPr>
        <p:txBody>
          <a:bodyPr/>
          <a:lstStyle/>
          <a:p>
            <a:fld id="{4194013B-E8D8-4F42-80FC-D0BA8DD6B654}" type="slidenum">
              <a:rPr lang="es-ES" smtClean="0"/>
              <a:pPr/>
              <a:t>22</a:t>
            </a:fld>
            <a:endParaRPr lang="es-ES" smtClean="0"/>
          </a:p>
        </p:txBody>
      </p:sp>
      <p:sp>
        <p:nvSpPr>
          <p:cNvPr id="60419" name="2 Marcador de contenido"/>
          <p:cNvSpPr>
            <a:spLocks noGrp="1"/>
          </p:cNvSpPr>
          <p:nvPr>
            <p:ph idx="4294967295"/>
          </p:nvPr>
        </p:nvSpPr>
        <p:spPr>
          <a:xfrm>
            <a:off x="457200" y="357188"/>
            <a:ext cx="8229600" cy="5768975"/>
          </a:xfrm>
        </p:spPr>
        <p:txBody>
          <a:bodyPr/>
          <a:lstStyle/>
          <a:p>
            <a:pPr algn="just" eaLnBrk="1" hangingPunct="1">
              <a:buFont typeface="Wingdings" pitchFamily="2" charset="2"/>
              <a:buNone/>
              <a:defRPr/>
            </a:pPr>
            <a:r>
              <a:rPr lang="es-ES" sz="2400"/>
              <a:t>	</a:t>
            </a:r>
          </a:p>
          <a:p>
            <a:pPr algn="just" eaLnBrk="1" hangingPunct="1">
              <a:buFont typeface="Wingdings" pitchFamily="2" charset="2"/>
              <a:buNone/>
              <a:defRPr/>
            </a:pPr>
            <a:r>
              <a:rPr lang="es-ES" sz="2400"/>
              <a:t>	</a:t>
            </a:r>
            <a:r>
              <a:rPr lang="es-ES" sz="2800" b="1"/>
              <a:t>Las phragmites </a:t>
            </a:r>
            <a:r>
              <a:rPr lang="es-ES" sz="2400"/>
              <a:t>son plantas altas con un rizoma perenne extenso, logran un muy buen cubrimiento en un año con separación de 60 cm. Los sistemas que utilizan carrizos pueden ser más eficaces en la transferencia de oxígeno porque los rizomas penetran verticalmente, y más profundamente que los de las espadañas, aunque menos que los juncos.  Los carrizos son muy usados para humedales artificiales porque presentan la ventaja de que tienen un bajo valor alimenticio, y por tanto, no se ven atacadas por animales como otros tipos de plantas</a:t>
            </a:r>
            <a:endParaRPr lang="es-EC" sz="2400"/>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Marcador de número de diapositiva"/>
          <p:cNvSpPr>
            <a:spLocks noGrp="1"/>
          </p:cNvSpPr>
          <p:nvPr>
            <p:ph type="sldNum" sz="quarter" idx="11"/>
          </p:nvPr>
        </p:nvSpPr>
        <p:spPr>
          <a:noFill/>
        </p:spPr>
        <p:txBody>
          <a:bodyPr/>
          <a:lstStyle/>
          <a:p>
            <a:fld id="{DB523217-40A6-4A52-9C37-04FF988EC051}" type="slidenum">
              <a:rPr lang="es-ES" smtClean="0"/>
              <a:pPr/>
              <a:t>23</a:t>
            </a:fld>
            <a:endParaRPr lang="es-ES" smtClean="0"/>
          </a:p>
        </p:txBody>
      </p:sp>
      <p:pic>
        <p:nvPicPr>
          <p:cNvPr id="52227" name="Picture 4"/>
          <p:cNvPicPr>
            <a:picLocks noChangeAspect="1" noChangeArrowheads="1"/>
          </p:cNvPicPr>
          <p:nvPr/>
        </p:nvPicPr>
        <p:blipFill>
          <a:blip r:embed="rId2"/>
          <a:srcRect/>
          <a:stretch>
            <a:fillRect/>
          </a:stretch>
        </p:blipFill>
        <p:spPr bwMode="auto">
          <a:xfrm>
            <a:off x="2630488" y="857250"/>
            <a:ext cx="3298825" cy="2571750"/>
          </a:xfrm>
          <a:prstGeom prst="rect">
            <a:avLst/>
          </a:prstGeom>
          <a:noFill/>
          <a:ln w="9525">
            <a:noFill/>
            <a:miter lim="800000"/>
            <a:headEnd/>
            <a:tailEnd/>
          </a:ln>
        </p:spPr>
      </p:pic>
      <p:pic>
        <p:nvPicPr>
          <p:cNvPr id="52228" name="Picture 5"/>
          <p:cNvPicPr>
            <a:picLocks noChangeAspect="1" noChangeArrowheads="1"/>
          </p:cNvPicPr>
          <p:nvPr/>
        </p:nvPicPr>
        <p:blipFill>
          <a:blip r:embed="rId3"/>
          <a:srcRect/>
          <a:stretch>
            <a:fillRect/>
          </a:stretch>
        </p:blipFill>
        <p:spPr bwMode="auto">
          <a:xfrm>
            <a:off x="2608263" y="3778250"/>
            <a:ext cx="3392487" cy="2293938"/>
          </a:xfrm>
          <a:prstGeom prst="rect">
            <a:avLst/>
          </a:prstGeom>
          <a:noFill/>
          <a:ln w="9525">
            <a:noFill/>
            <a:miter lim="800000"/>
            <a:headEnd/>
            <a:tailEnd/>
          </a:ln>
        </p:spPr>
      </p:pic>
      <p:sp>
        <p:nvSpPr>
          <p:cNvPr id="52229" name="5 Rectángulo"/>
          <p:cNvSpPr>
            <a:spLocks noChangeArrowheads="1"/>
          </p:cNvSpPr>
          <p:nvPr/>
        </p:nvSpPr>
        <p:spPr bwMode="auto">
          <a:xfrm>
            <a:off x="3203575" y="188913"/>
            <a:ext cx="1985963" cy="519112"/>
          </a:xfrm>
          <a:prstGeom prst="rect">
            <a:avLst/>
          </a:prstGeom>
          <a:noFill/>
          <a:ln w="9525">
            <a:noFill/>
            <a:miter lim="800000"/>
            <a:headEnd/>
            <a:tailEnd/>
          </a:ln>
        </p:spPr>
        <p:txBody>
          <a:bodyPr wrap="none">
            <a:spAutoFit/>
          </a:bodyPr>
          <a:lstStyle/>
          <a:p>
            <a:r>
              <a:rPr lang="es-ES" sz="2800">
                <a:solidFill>
                  <a:srgbClr val="FFFF00"/>
                </a:solidFill>
                <a:latin typeface="Calibri" pitchFamily="34" charset="0"/>
              </a:rPr>
              <a:t>Phragmites</a:t>
            </a:r>
            <a:endParaRPr lang="es-EC" sz="2800">
              <a:solidFill>
                <a:srgbClr val="FFFF00"/>
              </a:solidFill>
              <a:latin typeface="Calibri" pitchFamily="34" charset="0"/>
            </a:endParaRPr>
          </a:p>
        </p:txBody>
      </p:sp>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Marcador de número de diapositiva"/>
          <p:cNvSpPr>
            <a:spLocks noGrp="1"/>
          </p:cNvSpPr>
          <p:nvPr>
            <p:ph type="sldNum" sz="quarter" idx="11"/>
          </p:nvPr>
        </p:nvSpPr>
        <p:spPr>
          <a:noFill/>
        </p:spPr>
        <p:txBody>
          <a:bodyPr/>
          <a:lstStyle/>
          <a:p>
            <a:fld id="{95722963-C77D-406A-BF4A-352B9A4D0531}" type="slidenum">
              <a:rPr lang="es-ES" smtClean="0"/>
              <a:pPr/>
              <a:t>24</a:t>
            </a:fld>
            <a:endParaRPr lang="es-ES" smtClean="0"/>
          </a:p>
        </p:txBody>
      </p:sp>
      <p:sp>
        <p:nvSpPr>
          <p:cNvPr id="63491" name="2 Marcador de contenido"/>
          <p:cNvSpPr>
            <a:spLocks noGrp="1"/>
          </p:cNvSpPr>
          <p:nvPr>
            <p:ph idx="4294967295"/>
          </p:nvPr>
        </p:nvSpPr>
        <p:spPr>
          <a:xfrm>
            <a:off x="457200" y="285750"/>
            <a:ext cx="8229600" cy="6357938"/>
          </a:xfrm>
        </p:spPr>
        <p:txBody>
          <a:bodyPr/>
          <a:lstStyle/>
          <a:p>
            <a:pPr eaLnBrk="1" hangingPunct="1">
              <a:buFont typeface="Wingdings" pitchFamily="2" charset="2"/>
              <a:buNone/>
              <a:defRPr/>
            </a:pPr>
            <a:r>
              <a:rPr lang="es-ES" b="1"/>
              <a:t>	</a:t>
            </a:r>
            <a:r>
              <a:rPr lang="es-ES" sz="2800" b="1">
                <a:solidFill>
                  <a:srgbClr val="FFFF00"/>
                </a:solidFill>
              </a:rPr>
              <a:t>Microorganismos.</a:t>
            </a:r>
            <a:endParaRPr lang="es-EC" sz="2800">
              <a:solidFill>
                <a:srgbClr val="FFFF00"/>
              </a:solidFill>
            </a:endParaRPr>
          </a:p>
          <a:p>
            <a:pPr algn="just" eaLnBrk="1" hangingPunct="1">
              <a:buFont typeface="Wingdings" pitchFamily="2" charset="2"/>
              <a:buNone/>
              <a:defRPr/>
            </a:pPr>
            <a:r>
              <a:rPr lang="es-ES"/>
              <a:t>	</a:t>
            </a:r>
            <a:r>
              <a:rPr lang="es-ES" sz="2400"/>
              <a:t>Una de las principales características de los humedales es que sus funciones son principalmente reguladas por los microorganismos y su metabolismo. Los microorganismos incluyen bacterias, levaduras, hongos y protozoarios. La biomasa microbiana consume gran parte del carbono orgánico y muchos nutrientes.</a:t>
            </a:r>
            <a:endParaRPr lang="es-EC" sz="2400"/>
          </a:p>
          <a:p>
            <a:pPr algn="just" eaLnBrk="1" hangingPunct="1">
              <a:buFont typeface="Wingdings" pitchFamily="2" charset="2"/>
              <a:buNone/>
              <a:defRPr/>
            </a:pPr>
            <a:r>
              <a:rPr lang="es-ES" b="1"/>
              <a:t>	</a:t>
            </a:r>
            <a:r>
              <a:rPr lang="es-ES" sz="2800" b="1">
                <a:solidFill>
                  <a:srgbClr val="FFFF00"/>
                </a:solidFill>
              </a:rPr>
              <a:t>Animales.</a:t>
            </a:r>
            <a:endParaRPr lang="es-EC" sz="2800">
              <a:solidFill>
                <a:srgbClr val="FFFF00"/>
              </a:solidFill>
            </a:endParaRPr>
          </a:p>
          <a:p>
            <a:pPr algn="just" eaLnBrk="1" hangingPunct="1">
              <a:buFont typeface="Wingdings" pitchFamily="2" charset="2"/>
              <a:buNone/>
              <a:defRPr/>
            </a:pPr>
            <a:r>
              <a:rPr lang="es-ES" sz="2400"/>
              <a:t>	Los humedales construidos proveen un hábitat para una rica diversidad de invertebrados y vertebrados. Los invertebrados como insectos y gusanos, contribuyen al proceso de tratamiento fragmentado el detritus al consumir materia orgánica. Las larvas de muchos insectos son acuáticas y consumen cantidades significativas de materia durante sus fases larvales.</a:t>
            </a:r>
            <a:endParaRPr lang="es-EC" sz="2400"/>
          </a:p>
        </p:txBody>
      </p: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número de diapositiva"/>
          <p:cNvSpPr>
            <a:spLocks noGrp="1"/>
          </p:cNvSpPr>
          <p:nvPr>
            <p:ph type="sldNum" sz="quarter" idx="11"/>
          </p:nvPr>
        </p:nvSpPr>
        <p:spPr>
          <a:noFill/>
        </p:spPr>
        <p:txBody>
          <a:bodyPr/>
          <a:lstStyle/>
          <a:p>
            <a:fld id="{D029C8C4-DA4B-4B33-B7E9-5CE9082562FA}" type="slidenum">
              <a:rPr lang="es-ES" smtClean="0"/>
              <a:pPr/>
              <a:t>25</a:t>
            </a:fld>
            <a:endParaRPr lang="es-ES" smtClean="0"/>
          </a:p>
        </p:txBody>
      </p:sp>
      <p:sp>
        <p:nvSpPr>
          <p:cNvPr id="65538" name="1 Título"/>
          <p:cNvSpPr>
            <a:spLocks noGrp="1"/>
          </p:cNvSpPr>
          <p:nvPr>
            <p:ph type="title" idx="4294967295"/>
          </p:nvPr>
        </p:nvSpPr>
        <p:spPr/>
        <p:txBody>
          <a:bodyPr/>
          <a:lstStyle/>
          <a:p>
            <a:pPr eaLnBrk="1" hangingPunct="1">
              <a:defRPr/>
            </a:pPr>
            <a:r>
              <a:rPr lang="es-EC" sz="2800">
                <a:solidFill>
                  <a:srgbClr val="FFFF00"/>
                </a:solidFill>
              </a:rPr>
              <a:t>TIPOS DE HUMEDALES ARTIFICIALES</a:t>
            </a:r>
          </a:p>
        </p:txBody>
      </p:sp>
      <p:sp>
        <p:nvSpPr>
          <p:cNvPr id="65539" name="2 Marcador de contenido"/>
          <p:cNvSpPr>
            <a:spLocks noGrp="1"/>
          </p:cNvSpPr>
          <p:nvPr>
            <p:ph idx="4294967295"/>
          </p:nvPr>
        </p:nvSpPr>
        <p:spPr>
          <a:xfrm>
            <a:off x="500063" y="1285875"/>
            <a:ext cx="8229600" cy="4840288"/>
          </a:xfrm>
        </p:spPr>
        <p:txBody>
          <a:bodyPr/>
          <a:lstStyle/>
          <a:p>
            <a:pPr eaLnBrk="1" hangingPunct="1">
              <a:buFont typeface="Wingdings" pitchFamily="2" charset="2"/>
              <a:buNone/>
              <a:defRPr/>
            </a:pPr>
            <a:endParaRPr lang="es-EC" sz="2800">
              <a:solidFill>
                <a:srgbClr val="0070C0"/>
              </a:solidFill>
            </a:endParaRPr>
          </a:p>
          <a:p>
            <a:pPr eaLnBrk="1" hangingPunct="1">
              <a:buFont typeface="Wingdings" pitchFamily="2" charset="2"/>
              <a:buChar char="Ø"/>
              <a:defRPr/>
            </a:pPr>
            <a:r>
              <a:rPr lang="es-EC" sz="2800"/>
              <a:t>Humedales de Flujo Libre. (HAFL)</a:t>
            </a:r>
          </a:p>
          <a:p>
            <a:pPr eaLnBrk="1" hangingPunct="1">
              <a:buFont typeface="Wingdings" pitchFamily="2" charset="2"/>
              <a:buChar char="Ø"/>
              <a:defRPr/>
            </a:pPr>
            <a:endParaRPr lang="es-EC" sz="2800"/>
          </a:p>
          <a:p>
            <a:pPr eaLnBrk="1" hangingPunct="1">
              <a:buFont typeface="Wingdings" pitchFamily="2" charset="2"/>
              <a:buNone/>
              <a:defRPr/>
            </a:pPr>
            <a:endParaRPr lang="es-EC" sz="2800"/>
          </a:p>
          <a:p>
            <a:pPr eaLnBrk="1" hangingPunct="1">
              <a:buFont typeface="Wingdings" pitchFamily="2" charset="2"/>
              <a:buChar char="Ø"/>
              <a:defRPr/>
            </a:pPr>
            <a:r>
              <a:rPr lang="es-EC" sz="2800"/>
              <a:t>Humedales de Flujo Subsuperficial. (HAFS)</a:t>
            </a:r>
            <a:r>
              <a:rPr lang="es-EC" sz="2800">
                <a:solidFill>
                  <a:srgbClr val="0070C0"/>
                </a:solidFill>
              </a:rPr>
              <a:t> 	</a:t>
            </a:r>
          </a:p>
          <a:p>
            <a:pPr eaLnBrk="1" hangingPunct="1">
              <a:defRPr/>
            </a:pPr>
            <a:endParaRPr lang="es-EC">
              <a:solidFill>
                <a:srgbClr val="0070C0"/>
              </a:solidFill>
            </a:endParaRPr>
          </a:p>
          <a:p>
            <a:pPr eaLnBrk="1" hangingPunct="1">
              <a:buFont typeface="Wingdings" pitchFamily="2" charset="2"/>
              <a:buNone/>
              <a:defRPr/>
            </a:pPr>
            <a:endParaRPr lang="es-EC">
              <a:solidFill>
                <a:srgbClr val="0070C0"/>
              </a:solidFill>
            </a:endParaRPr>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Marcador de número de diapositiva"/>
          <p:cNvSpPr>
            <a:spLocks noGrp="1"/>
          </p:cNvSpPr>
          <p:nvPr>
            <p:ph type="sldNum" sz="quarter" idx="11"/>
          </p:nvPr>
        </p:nvSpPr>
        <p:spPr>
          <a:noFill/>
        </p:spPr>
        <p:txBody>
          <a:bodyPr/>
          <a:lstStyle/>
          <a:p>
            <a:fld id="{7A92051B-BFB4-4293-8FFC-0F2CD2127311}" type="slidenum">
              <a:rPr lang="es-ES" smtClean="0"/>
              <a:pPr/>
              <a:t>26</a:t>
            </a:fld>
            <a:endParaRPr lang="es-ES" smtClean="0"/>
          </a:p>
        </p:txBody>
      </p:sp>
      <p:sp>
        <p:nvSpPr>
          <p:cNvPr id="66562" name="1 Título"/>
          <p:cNvSpPr>
            <a:spLocks noGrp="1"/>
          </p:cNvSpPr>
          <p:nvPr>
            <p:ph type="title" idx="4294967295"/>
          </p:nvPr>
        </p:nvSpPr>
        <p:spPr/>
        <p:txBody>
          <a:bodyPr/>
          <a:lstStyle/>
          <a:p>
            <a:pPr eaLnBrk="1" hangingPunct="1">
              <a:defRPr/>
            </a:pPr>
            <a:r>
              <a:rPr lang="es-EC" sz="2800">
                <a:solidFill>
                  <a:srgbClr val="FFFF00"/>
                </a:solidFill>
              </a:rPr>
              <a:t>HUMEDAL ARTIFICIAL DE FLUJO LIBRE</a:t>
            </a:r>
          </a:p>
        </p:txBody>
      </p:sp>
      <p:sp>
        <p:nvSpPr>
          <p:cNvPr id="66563" name="2 Marcador de contenido"/>
          <p:cNvSpPr>
            <a:spLocks noGrp="1"/>
          </p:cNvSpPr>
          <p:nvPr>
            <p:ph idx="4294967295"/>
          </p:nvPr>
        </p:nvSpPr>
        <p:spPr>
          <a:xfrm>
            <a:off x="457200" y="1214438"/>
            <a:ext cx="8229600" cy="4911725"/>
          </a:xfrm>
        </p:spPr>
        <p:txBody>
          <a:bodyPr/>
          <a:lstStyle/>
          <a:p>
            <a:pPr algn="just" eaLnBrk="1" hangingPunct="1">
              <a:defRPr/>
            </a:pPr>
            <a:r>
              <a:rPr lang="es-EC" sz="2000"/>
              <a:t>Son aquellos en que generalmente el agua está expuesta a la atmósfera. </a:t>
            </a:r>
            <a:r>
              <a:rPr lang="es-ES" sz="2000"/>
              <a:t>Los humedales HAFL requieren un área relativamente extensa, especialmente si se requiere la remoción del nitrógeno o el fósforo. El tratamiento es efectivo y requiere muy poco en cuanto a equipos mecánicos, electricidad o la atención de operadores adiestrados</a:t>
            </a:r>
            <a:r>
              <a:rPr lang="es-EC" sz="2000"/>
              <a:t>.</a:t>
            </a:r>
          </a:p>
          <a:p>
            <a:pPr algn="just" eaLnBrk="1" hangingPunct="1">
              <a:buFont typeface="Wingdings" pitchFamily="2" charset="2"/>
              <a:buNone/>
              <a:defRPr/>
            </a:pPr>
            <a:endParaRPr lang="es-EC" sz="2000"/>
          </a:p>
          <a:p>
            <a:pPr algn="just" eaLnBrk="1" hangingPunct="1">
              <a:defRPr/>
            </a:pPr>
            <a:r>
              <a:rPr lang="es-ES" sz="2000"/>
              <a:t>Consisten normalmente de una o más cuencas o canales de poca profundidad (0.45m&lt;h&lt;1.00m) que tienen un recubrimiento de fondo para prevenir la percolación al agua freática susceptible a contaminación, y una capa sumergida de suelo para las raíces de la vegetación macrófita emergente seleccionada. </a:t>
            </a:r>
          </a:p>
          <a:p>
            <a:pPr algn="just" eaLnBrk="1" hangingPunct="1">
              <a:buFont typeface="Wingdings" pitchFamily="2" charset="2"/>
              <a:buNone/>
              <a:defRPr/>
            </a:pPr>
            <a:endParaRPr lang="es-ES" sz="2000"/>
          </a:p>
          <a:p>
            <a:pPr algn="just" eaLnBrk="1" hangingPunct="1">
              <a:defRPr/>
            </a:pPr>
            <a:r>
              <a:rPr lang="es-ES" sz="2000"/>
              <a:t>Cada sistema tiene estructuras adecuadas de entrada y descarga para asegurar una distribución uniforme del agua residual aplicada y su recolección.</a:t>
            </a:r>
            <a:r>
              <a:rPr lang="es-ES" sz="2400"/>
              <a:t> </a:t>
            </a:r>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Marcador de número de diapositiva"/>
          <p:cNvSpPr>
            <a:spLocks noGrp="1"/>
          </p:cNvSpPr>
          <p:nvPr>
            <p:ph type="sldNum" sz="quarter" idx="11"/>
          </p:nvPr>
        </p:nvSpPr>
        <p:spPr>
          <a:noFill/>
        </p:spPr>
        <p:txBody>
          <a:bodyPr/>
          <a:lstStyle/>
          <a:p>
            <a:fld id="{9864F425-6306-4EA2-A28C-7602135268BD}" type="slidenum">
              <a:rPr lang="es-ES" smtClean="0"/>
              <a:pPr/>
              <a:t>27</a:t>
            </a:fld>
            <a:endParaRPr lang="es-ES" smtClean="0"/>
          </a:p>
        </p:txBody>
      </p:sp>
      <p:sp>
        <p:nvSpPr>
          <p:cNvPr id="67587" name="2 Marcador de contenido"/>
          <p:cNvSpPr>
            <a:spLocks noGrp="1"/>
          </p:cNvSpPr>
          <p:nvPr>
            <p:ph idx="4294967295"/>
          </p:nvPr>
        </p:nvSpPr>
        <p:spPr>
          <a:xfrm>
            <a:off x="468313" y="260350"/>
            <a:ext cx="8229600" cy="5976938"/>
          </a:xfrm>
        </p:spPr>
        <p:txBody>
          <a:bodyPr/>
          <a:lstStyle/>
          <a:p>
            <a:pPr algn="just" eaLnBrk="1" hangingPunct="1">
              <a:defRPr/>
            </a:pPr>
            <a:r>
              <a:rPr lang="es-ES" sz="2400" dirty="0"/>
              <a:t>La vegetación emergente más comúnmente utilizada incluye las espadañas y aneas (</a:t>
            </a:r>
            <a:r>
              <a:rPr lang="es-ES" sz="2400" dirty="0" err="1"/>
              <a:t>Typha</a:t>
            </a:r>
            <a:r>
              <a:rPr lang="es-ES" sz="2400" dirty="0"/>
              <a:t>), los juncos (</a:t>
            </a:r>
            <a:r>
              <a:rPr lang="es-ES" sz="2400" dirty="0" err="1"/>
              <a:t>Scirpus</a:t>
            </a:r>
            <a:r>
              <a:rPr lang="es-ES" sz="2400" dirty="0"/>
              <a:t>) y los carrizos (</a:t>
            </a:r>
            <a:r>
              <a:rPr lang="es-ES" sz="2400" dirty="0" err="1"/>
              <a:t>Phragmites</a:t>
            </a:r>
            <a:r>
              <a:rPr lang="es-ES" sz="2400" dirty="0"/>
              <a:t>). </a:t>
            </a:r>
          </a:p>
          <a:p>
            <a:pPr algn="just" eaLnBrk="1" hangingPunct="1">
              <a:buFont typeface="Wingdings" pitchFamily="2" charset="2"/>
              <a:buNone/>
              <a:defRPr/>
            </a:pPr>
            <a:endParaRPr lang="es-ES" sz="2400" dirty="0"/>
          </a:p>
          <a:p>
            <a:pPr algn="just" eaLnBrk="1" hangingPunct="1">
              <a:defRPr/>
            </a:pPr>
            <a:r>
              <a:rPr lang="es-ES" sz="2400" dirty="0"/>
              <a:t>La cubierta vegetal producida por la vegetación emergente da sombra a la superficie del agua, previene el crecimiento y persistencia de algas y reduce la turbulencia inducida por el viento en el agua que fluye por el sistema. </a:t>
            </a:r>
          </a:p>
          <a:p>
            <a:pPr algn="just" eaLnBrk="1" hangingPunct="1">
              <a:buFont typeface="Wingdings" pitchFamily="2" charset="2"/>
              <a:buNone/>
              <a:defRPr/>
            </a:pPr>
            <a:endParaRPr lang="es-ES" sz="2400" dirty="0"/>
          </a:p>
          <a:p>
            <a:pPr algn="just" eaLnBrk="1" hangingPunct="1">
              <a:defRPr/>
            </a:pPr>
            <a:r>
              <a:rPr lang="es-ES" sz="2400" dirty="0"/>
              <a:t>La mayor parte del líquido en el humedal </a:t>
            </a:r>
            <a:r>
              <a:rPr lang="es-ES" sz="2400" dirty="0" err="1"/>
              <a:t>HAFL</a:t>
            </a:r>
            <a:r>
              <a:rPr lang="es-ES" sz="2400" dirty="0"/>
              <a:t> es </a:t>
            </a:r>
            <a:r>
              <a:rPr lang="es-ES" sz="2400" dirty="0" err="1"/>
              <a:t>anóxico</a:t>
            </a:r>
            <a:r>
              <a:rPr lang="es-ES" sz="2400" dirty="0"/>
              <a:t> o anaeróbico. Esta falta general de oxígeno limita la remoción biológica por nitrificación del amoníaco (</a:t>
            </a:r>
            <a:r>
              <a:rPr lang="es-ES" sz="2400" dirty="0" err="1"/>
              <a:t>NH3</a:t>
            </a:r>
            <a:r>
              <a:rPr lang="es-ES" sz="2400" dirty="0"/>
              <a:t>/</a:t>
            </a:r>
            <a:r>
              <a:rPr lang="es-ES" sz="2400" dirty="0" err="1"/>
              <a:t>NH4</a:t>
            </a:r>
            <a:r>
              <a:rPr lang="es-ES" sz="2400" dirty="0"/>
              <a:t> - N) , pero los humedales </a:t>
            </a:r>
            <a:r>
              <a:rPr lang="es-ES" sz="2400" dirty="0" err="1"/>
              <a:t>HAFL</a:t>
            </a:r>
            <a:r>
              <a:rPr lang="es-ES" sz="2400" dirty="0"/>
              <a:t> sí son efectivos en cuanto a la remoción de DBO, SST, metales y algunos contaminantes orgánicos prioritarios.</a:t>
            </a:r>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arcador de número de diapositiva"/>
          <p:cNvSpPr>
            <a:spLocks noGrp="1"/>
          </p:cNvSpPr>
          <p:nvPr>
            <p:ph type="sldNum" sz="quarter" idx="11"/>
          </p:nvPr>
        </p:nvSpPr>
        <p:spPr>
          <a:noFill/>
        </p:spPr>
        <p:txBody>
          <a:bodyPr/>
          <a:lstStyle/>
          <a:p>
            <a:fld id="{05845092-914D-4BDD-BA90-94A3D3DC5522}" type="slidenum">
              <a:rPr lang="es-ES" smtClean="0"/>
              <a:pPr/>
              <a:t>28</a:t>
            </a:fld>
            <a:endParaRPr lang="es-ES" smtClean="0"/>
          </a:p>
        </p:txBody>
      </p:sp>
      <p:sp>
        <p:nvSpPr>
          <p:cNvPr id="68611" name="2 Marcador de contenido"/>
          <p:cNvSpPr>
            <a:spLocks noGrp="1"/>
          </p:cNvSpPr>
          <p:nvPr>
            <p:ph idx="4294967295"/>
          </p:nvPr>
        </p:nvSpPr>
        <p:spPr>
          <a:xfrm>
            <a:off x="539750" y="1484313"/>
            <a:ext cx="8229600" cy="2808287"/>
          </a:xfrm>
        </p:spPr>
        <p:txBody>
          <a:bodyPr/>
          <a:lstStyle/>
          <a:p>
            <a:pPr algn="just" eaLnBrk="1" hangingPunct="1">
              <a:defRPr/>
            </a:pPr>
            <a:r>
              <a:rPr lang="es-ES" sz="2800"/>
              <a:t>Además de las aguas residuales domésticas, los sistemas de HAFL son usados para tratamiento del drenaje de minas, escorrentía pluvial urbana, desbordes de drenajes combinados, escorrentía agrícola, desechos ganaderos, avícolas y lixiviados de rellenos sanitarios.</a:t>
            </a:r>
            <a:endParaRPr lang="es-ES"/>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Marcador de número de diapositiva"/>
          <p:cNvSpPr>
            <a:spLocks noGrp="1"/>
          </p:cNvSpPr>
          <p:nvPr>
            <p:ph type="sldNum" sz="quarter" idx="11"/>
          </p:nvPr>
        </p:nvSpPr>
        <p:spPr>
          <a:noFill/>
        </p:spPr>
        <p:txBody>
          <a:bodyPr/>
          <a:lstStyle/>
          <a:p>
            <a:fld id="{9783D6BC-F76E-4C4B-91D3-B66675CA2ED2}" type="slidenum">
              <a:rPr lang="es-ES" smtClean="0"/>
              <a:pPr/>
              <a:t>29</a:t>
            </a:fld>
            <a:endParaRPr lang="es-ES" smtClean="0"/>
          </a:p>
        </p:txBody>
      </p:sp>
      <p:sp>
        <p:nvSpPr>
          <p:cNvPr id="58371" name="Rectangle 6"/>
          <p:cNvSpPr>
            <a:spLocks noChangeArrowheads="1"/>
          </p:cNvSpPr>
          <p:nvPr/>
        </p:nvSpPr>
        <p:spPr bwMode="auto">
          <a:xfrm>
            <a:off x="1052513" y="2130425"/>
            <a:ext cx="7040562" cy="0"/>
          </a:xfrm>
          <a:prstGeom prst="rect">
            <a:avLst/>
          </a:prstGeom>
          <a:noFill/>
          <a:ln w="9525">
            <a:noFill/>
            <a:miter lim="800000"/>
            <a:headEnd/>
            <a:tailEnd/>
          </a:ln>
        </p:spPr>
        <p:txBody>
          <a:bodyPr wrap="none" anchor="ctr">
            <a:spAutoFit/>
          </a:bodyPr>
          <a:lstStyle/>
          <a:p>
            <a:endParaRPr lang="es-ES"/>
          </a:p>
        </p:txBody>
      </p:sp>
      <p:pic>
        <p:nvPicPr>
          <p:cNvPr id="58372" name="Picture 5" descr="http://www.estrucplan.com.ar/Boletines/0516/liquidos_02.jpg"/>
          <p:cNvPicPr>
            <a:picLocks noChangeAspect="1" noChangeArrowheads="1"/>
          </p:cNvPicPr>
          <p:nvPr/>
        </p:nvPicPr>
        <p:blipFill>
          <a:blip r:embed="rId2" r:link="rId3"/>
          <a:srcRect/>
          <a:stretch>
            <a:fillRect/>
          </a:stretch>
        </p:blipFill>
        <p:spPr bwMode="auto">
          <a:xfrm>
            <a:off x="1187450" y="908050"/>
            <a:ext cx="6767513" cy="3665538"/>
          </a:xfrm>
          <a:prstGeom prst="rect">
            <a:avLst/>
          </a:prstGeom>
          <a:noFill/>
          <a:ln w="9525">
            <a:noFill/>
            <a:miter lim="800000"/>
            <a:headEnd/>
            <a:tailEnd/>
          </a:ln>
        </p:spPr>
      </p:pic>
      <p:sp>
        <p:nvSpPr>
          <p:cNvPr id="58373" name="Rectangle 16"/>
          <p:cNvSpPr>
            <a:spLocks noChangeArrowheads="1"/>
          </p:cNvSpPr>
          <p:nvPr/>
        </p:nvSpPr>
        <p:spPr bwMode="auto">
          <a:xfrm>
            <a:off x="2482850" y="4652963"/>
            <a:ext cx="4481513" cy="336550"/>
          </a:xfrm>
          <a:prstGeom prst="rect">
            <a:avLst/>
          </a:prstGeom>
          <a:noFill/>
          <a:ln w="9525">
            <a:noFill/>
            <a:miter lim="800000"/>
            <a:headEnd/>
            <a:tailEnd/>
          </a:ln>
        </p:spPr>
        <p:txBody>
          <a:bodyPr wrap="none" anchor="ctr">
            <a:spAutoFit/>
          </a:bodyPr>
          <a:lstStyle/>
          <a:p>
            <a:pPr algn="ctr" eaLnBrk="0" hangingPunct="0"/>
            <a:r>
              <a:rPr lang="es-EC" sz="1600">
                <a:solidFill>
                  <a:srgbClr val="FFFF00"/>
                </a:solidFill>
                <a:latin typeface="Arial" charset="0"/>
                <a:ea typeface="Times New Roman" pitchFamily="18" charset="0"/>
                <a:cs typeface="Arial" charset="0"/>
              </a:rPr>
              <a:t>Esquema de Humedal de Flujo Libre Superficial</a:t>
            </a: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Marcador de número de diapositiva"/>
          <p:cNvSpPr>
            <a:spLocks noGrp="1"/>
          </p:cNvSpPr>
          <p:nvPr>
            <p:ph type="sldNum" sz="quarter" idx="11"/>
          </p:nvPr>
        </p:nvSpPr>
        <p:spPr>
          <a:noFill/>
        </p:spPr>
        <p:txBody>
          <a:bodyPr/>
          <a:lstStyle/>
          <a:p>
            <a:fld id="{E89D104F-7F4C-4BFF-9947-1ABCD252C308}" type="slidenum">
              <a:rPr lang="es-ES" smtClean="0"/>
              <a:pPr/>
              <a:t>3</a:t>
            </a:fld>
            <a:endParaRPr lang="es-ES" smtClean="0"/>
          </a:p>
        </p:txBody>
      </p:sp>
      <p:sp>
        <p:nvSpPr>
          <p:cNvPr id="4098" name="1 Título"/>
          <p:cNvSpPr>
            <a:spLocks noGrp="1"/>
          </p:cNvSpPr>
          <p:nvPr>
            <p:ph type="title" idx="4294967295"/>
          </p:nvPr>
        </p:nvSpPr>
        <p:spPr>
          <a:xfrm>
            <a:off x="457200" y="274638"/>
            <a:ext cx="8229600" cy="346075"/>
          </a:xfrm>
        </p:spPr>
        <p:txBody>
          <a:bodyPr/>
          <a:lstStyle/>
          <a:p>
            <a:pPr eaLnBrk="1" hangingPunct="1">
              <a:defRPr/>
            </a:pPr>
            <a:r>
              <a:rPr lang="es-EC" sz="4000">
                <a:solidFill>
                  <a:srgbClr val="FFFF00"/>
                </a:solidFill>
                <a:cs typeface="Arial" charset="0"/>
              </a:rPr>
              <a:t>OBJETIVOS</a:t>
            </a:r>
          </a:p>
        </p:txBody>
      </p:sp>
      <p:sp>
        <p:nvSpPr>
          <p:cNvPr id="3" name="2 Marcador de contenido"/>
          <p:cNvSpPr>
            <a:spLocks noGrp="1"/>
          </p:cNvSpPr>
          <p:nvPr>
            <p:ph idx="4294967295"/>
          </p:nvPr>
        </p:nvSpPr>
        <p:spPr>
          <a:xfrm>
            <a:off x="395288" y="981075"/>
            <a:ext cx="8229600" cy="5735638"/>
          </a:xfrm>
        </p:spPr>
        <p:txBody>
          <a:bodyPr>
            <a:normAutofit/>
          </a:bodyPr>
          <a:lstStyle/>
          <a:p>
            <a:pPr eaLnBrk="1" hangingPunct="1">
              <a:lnSpc>
                <a:spcPct val="80000"/>
              </a:lnSpc>
              <a:buFont typeface="Wingdings" pitchFamily="2" charset="2"/>
              <a:buNone/>
              <a:defRPr/>
            </a:pPr>
            <a:endParaRPr lang="es-EC" sz="2800">
              <a:solidFill>
                <a:srgbClr val="FFFF00"/>
              </a:solidFill>
              <a:cs typeface="Arial" charset="0"/>
            </a:endParaRPr>
          </a:p>
          <a:p>
            <a:pPr eaLnBrk="1" hangingPunct="1">
              <a:lnSpc>
                <a:spcPct val="80000"/>
              </a:lnSpc>
              <a:buFont typeface="Wingdings" pitchFamily="2" charset="2"/>
              <a:buNone/>
              <a:defRPr/>
            </a:pPr>
            <a:r>
              <a:rPr lang="es-EC" sz="2800">
                <a:solidFill>
                  <a:srgbClr val="FFFF00"/>
                </a:solidFill>
                <a:cs typeface="Arial" charset="0"/>
              </a:rPr>
              <a:t>OBJETIVOS GENERALES.</a:t>
            </a:r>
          </a:p>
          <a:p>
            <a:pPr eaLnBrk="1" hangingPunct="1">
              <a:lnSpc>
                <a:spcPct val="80000"/>
              </a:lnSpc>
              <a:buFont typeface="Wingdings" pitchFamily="2" charset="2"/>
              <a:buNone/>
              <a:defRPr/>
            </a:pPr>
            <a:endParaRPr lang="es-EC" sz="800">
              <a:latin typeface="Arial" charset="0"/>
              <a:cs typeface="Arial" charset="0"/>
            </a:endParaRPr>
          </a:p>
          <a:p>
            <a:pPr algn="just" eaLnBrk="1" hangingPunct="1">
              <a:lnSpc>
                <a:spcPct val="80000"/>
              </a:lnSpc>
              <a:defRPr/>
            </a:pPr>
            <a:r>
              <a:rPr lang="es-ES" sz="2000">
                <a:cs typeface="Arial" charset="0"/>
              </a:rPr>
              <a:t>Proporcionar una guía para los consultores y constructores que van a desarrollar un proyecto de este tipo y así facilitar la labor de los mismos.</a:t>
            </a:r>
            <a:endParaRPr lang="es-EC" sz="2000">
              <a:cs typeface="Arial" charset="0"/>
            </a:endParaRPr>
          </a:p>
          <a:p>
            <a:pPr algn="just" eaLnBrk="1" hangingPunct="1">
              <a:lnSpc>
                <a:spcPct val="80000"/>
              </a:lnSpc>
              <a:buFont typeface="Wingdings" pitchFamily="2" charset="2"/>
              <a:buNone/>
              <a:defRPr/>
            </a:pPr>
            <a:r>
              <a:rPr lang="es-ES" sz="2000">
                <a:cs typeface="Arial" charset="0"/>
              </a:rPr>
              <a:t> </a:t>
            </a:r>
            <a:endParaRPr lang="es-EC" sz="2000">
              <a:cs typeface="Arial" charset="0"/>
            </a:endParaRPr>
          </a:p>
          <a:p>
            <a:pPr algn="just" eaLnBrk="1" hangingPunct="1">
              <a:lnSpc>
                <a:spcPct val="80000"/>
              </a:lnSpc>
              <a:defRPr/>
            </a:pPr>
            <a:r>
              <a:rPr lang="es-ES" sz="2000">
                <a:cs typeface="Arial" charset="0"/>
              </a:rPr>
              <a:t>Contribuir al cuidado del medio ambiente con la depuración o tratamiento de las aguas residuales para evitar la contaminación de cuerpos de agua como ríos, lagos, lagunas, etc.</a:t>
            </a:r>
            <a:endParaRPr lang="es-EC" sz="2000">
              <a:cs typeface="Arial" charset="0"/>
            </a:endParaRPr>
          </a:p>
          <a:p>
            <a:pPr algn="just" eaLnBrk="1" hangingPunct="1">
              <a:lnSpc>
                <a:spcPct val="80000"/>
              </a:lnSpc>
              <a:buFont typeface="Wingdings" pitchFamily="2" charset="2"/>
              <a:buNone/>
              <a:defRPr/>
            </a:pPr>
            <a:endParaRPr lang="es-EC" sz="2000">
              <a:cs typeface="Arial" charset="0"/>
            </a:endParaRPr>
          </a:p>
          <a:p>
            <a:pPr algn="just" eaLnBrk="1" hangingPunct="1">
              <a:lnSpc>
                <a:spcPct val="80000"/>
              </a:lnSpc>
              <a:defRPr/>
            </a:pPr>
            <a:r>
              <a:rPr lang="es-ES" sz="2000">
                <a:cs typeface="Arial" charset="0"/>
              </a:rPr>
              <a:t>Emplear métodos y criterios establecidos por los estudios e investigaciones que se han desarrollado a lo largo de los años tanto en el diseño como en el conocimiento de la composición y proveniencia de los caudales de las aguas residuales y así utilizarlos de la manera correcta y saber elegir el tipo de tratamiento adecuado al que deben someterse las aguas contaminadas.</a:t>
            </a:r>
            <a:endParaRPr lang="es-EC" sz="2000">
              <a:cs typeface="Arial" charset="0"/>
            </a:endParaRPr>
          </a:p>
          <a:p>
            <a:pPr eaLnBrk="1" hangingPunct="1">
              <a:lnSpc>
                <a:spcPct val="80000"/>
              </a:lnSpc>
              <a:defRPr/>
            </a:pPr>
            <a:endParaRPr lang="es-EC" sz="2400"/>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Marcador de número de diapositiva"/>
          <p:cNvSpPr>
            <a:spLocks noGrp="1"/>
          </p:cNvSpPr>
          <p:nvPr>
            <p:ph type="sldNum" sz="quarter" idx="11"/>
          </p:nvPr>
        </p:nvSpPr>
        <p:spPr>
          <a:noFill/>
        </p:spPr>
        <p:txBody>
          <a:bodyPr/>
          <a:lstStyle/>
          <a:p>
            <a:fld id="{C99419CB-0F39-436B-B1D5-4D4A5563371D}" type="slidenum">
              <a:rPr lang="es-ES" smtClean="0"/>
              <a:pPr/>
              <a:t>30</a:t>
            </a:fld>
            <a:endParaRPr lang="es-ES" smtClean="0"/>
          </a:p>
        </p:txBody>
      </p:sp>
      <p:sp>
        <p:nvSpPr>
          <p:cNvPr id="70658" name="1 Título"/>
          <p:cNvSpPr>
            <a:spLocks noGrp="1"/>
          </p:cNvSpPr>
          <p:nvPr>
            <p:ph type="title" idx="4294967295"/>
          </p:nvPr>
        </p:nvSpPr>
        <p:spPr>
          <a:xfrm>
            <a:off x="468313" y="0"/>
            <a:ext cx="8229600" cy="1143000"/>
          </a:xfrm>
        </p:spPr>
        <p:txBody>
          <a:bodyPr/>
          <a:lstStyle/>
          <a:p>
            <a:pPr eaLnBrk="1" hangingPunct="1">
              <a:defRPr/>
            </a:pPr>
            <a:r>
              <a:rPr lang="es-EC" sz="2800">
                <a:solidFill>
                  <a:srgbClr val="FFFF00"/>
                </a:solidFill>
              </a:rPr>
              <a:t>MECANISMOS DE REMOCIÓN</a:t>
            </a:r>
            <a:endParaRPr lang="es-ES" sz="2800">
              <a:solidFill>
                <a:srgbClr val="FFFF00"/>
              </a:solidFill>
            </a:endParaRPr>
          </a:p>
        </p:txBody>
      </p:sp>
      <p:sp>
        <p:nvSpPr>
          <p:cNvPr id="70659" name="2 Marcador de contenido"/>
          <p:cNvSpPr>
            <a:spLocks noGrp="1"/>
          </p:cNvSpPr>
          <p:nvPr>
            <p:ph idx="4294967295"/>
          </p:nvPr>
        </p:nvSpPr>
        <p:spPr>
          <a:xfrm>
            <a:off x="971550" y="981075"/>
            <a:ext cx="6985000" cy="1368425"/>
          </a:xfrm>
        </p:spPr>
        <p:txBody>
          <a:bodyPr/>
          <a:lstStyle/>
          <a:p>
            <a:pPr eaLnBrk="1" hangingPunct="1">
              <a:buFont typeface="Wingdings" pitchFamily="2" charset="2"/>
              <a:buNone/>
              <a:defRPr/>
            </a:pPr>
            <a:r>
              <a:rPr lang="es-MX" sz="2000"/>
              <a:t>Entre los principales tenemos:</a:t>
            </a:r>
          </a:p>
          <a:p>
            <a:pPr eaLnBrk="1" hangingPunct="1">
              <a:buFont typeface="Wingdings" pitchFamily="2" charset="2"/>
              <a:buNone/>
              <a:defRPr/>
            </a:pPr>
            <a:endParaRPr lang="es-MX" sz="2000"/>
          </a:p>
          <a:p>
            <a:pPr eaLnBrk="1" hangingPunct="1">
              <a:defRPr/>
            </a:pPr>
            <a:r>
              <a:rPr lang="es-MX" sz="2000"/>
              <a:t>Remoción de DBO</a:t>
            </a:r>
          </a:p>
          <a:p>
            <a:pPr eaLnBrk="1" hangingPunct="1">
              <a:defRPr/>
            </a:pPr>
            <a:r>
              <a:rPr lang="es-MX" sz="2000"/>
              <a:t>Remoción de SST</a:t>
            </a:r>
          </a:p>
          <a:p>
            <a:pPr eaLnBrk="1" hangingPunct="1">
              <a:defRPr/>
            </a:pPr>
            <a:r>
              <a:rPr lang="es-MX" sz="2000"/>
              <a:t>Remoción de Nitrógeno</a:t>
            </a:r>
          </a:p>
          <a:p>
            <a:pPr eaLnBrk="1" hangingPunct="1">
              <a:defRPr/>
            </a:pPr>
            <a:r>
              <a:rPr lang="es-MX" sz="2000"/>
              <a:t>Remoción de Fósforo</a:t>
            </a:r>
          </a:p>
          <a:p>
            <a:pPr eaLnBrk="1" hangingPunct="1">
              <a:buFont typeface="Wingdings" pitchFamily="2" charset="2"/>
              <a:buNone/>
              <a:defRPr/>
            </a:pPr>
            <a:endParaRPr lang="es-ES" sz="2000"/>
          </a:p>
        </p:txBody>
      </p:sp>
      <p:grpSp>
        <p:nvGrpSpPr>
          <p:cNvPr id="59397" name="Group 9"/>
          <p:cNvGrpSpPr>
            <a:grpSpLocks noChangeAspect="1"/>
          </p:cNvGrpSpPr>
          <p:nvPr/>
        </p:nvGrpSpPr>
        <p:grpSpPr bwMode="auto">
          <a:xfrm>
            <a:off x="971550" y="3357563"/>
            <a:ext cx="7488238" cy="2951162"/>
            <a:chOff x="612" y="2115"/>
            <a:chExt cx="4717" cy="1859"/>
          </a:xfrm>
        </p:grpSpPr>
        <p:sp>
          <p:nvSpPr>
            <p:cNvPr id="59398" name="AutoShape 8"/>
            <p:cNvSpPr>
              <a:spLocks noChangeAspect="1" noChangeArrowheads="1" noTextEdit="1"/>
            </p:cNvSpPr>
            <p:nvPr/>
          </p:nvSpPr>
          <p:spPr bwMode="auto">
            <a:xfrm>
              <a:off x="612" y="2115"/>
              <a:ext cx="4717" cy="1859"/>
            </a:xfrm>
            <a:prstGeom prst="rect">
              <a:avLst/>
            </a:prstGeom>
            <a:noFill/>
            <a:ln w="9525">
              <a:noFill/>
              <a:miter lim="800000"/>
              <a:headEnd/>
              <a:tailEnd/>
            </a:ln>
          </p:spPr>
          <p:txBody>
            <a:bodyPr/>
            <a:lstStyle/>
            <a:p>
              <a:endParaRPr lang="es-ES"/>
            </a:p>
          </p:txBody>
        </p:sp>
        <p:pic>
          <p:nvPicPr>
            <p:cNvPr id="59399" name="Picture 10"/>
            <p:cNvPicPr>
              <a:picLocks noChangeAspect="1" noChangeArrowheads="1"/>
            </p:cNvPicPr>
            <p:nvPr/>
          </p:nvPicPr>
          <p:blipFill>
            <a:blip r:embed="rId2"/>
            <a:srcRect/>
            <a:stretch>
              <a:fillRect/>
            </a:stretch>
          </p:blipFill>
          <p:spPr bwMode="auto">
            <a:xfrm>
              <a:off x="612" y="2115"/>
              <a:ext cx="4726" cy="1868"/>
            </a:xfrm>
            <a:prstGeom prst="rect">
              <a:avLst/>
            </a:prstGeom>
            <a:noFill/>
            <a:ln w="9525">
              <a:noFill/>
              <a:miter lim="800000"/>
              <a:headEnd/>
              <a:tailEnd/>
            </a:ln>
          </p:spPr>
        </p:pic>
      </p:gr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arcador de número de diapositiva"/>
          <p:cNvSpPr>
            <a:spLocks noGrp="1"/>
          </p:cNvSpPr>
          <p:nvPr>
            <p:ph type="sldNum" sz="quarter" idx="11"/>
          </p:nvPr>
        </p:nvSpPr>
        <p:spPr>
          <a:noFill/>
        </p:spPr>
        <p:txBody>
          <a:bodyPr/>
          <a:lstStyle/>
          <a:p>
            <a:fld id="{B5F7F806-3499-40F1-B51F-898E7B999BEB}" type="slidenum">
              <a:rPr lang="es-ES" smtClean="0"/>
              <a:pPr/>
              <a:t>31</a:t>
            </a:fld>
            <a:endParaRPr lang="es-ES" smtClean="0"/>
          </a:p>
        </p:txBody>
      </p:sp>
      <p:sp>
        <p:nvSpPr>
          <p:cNvPr id="72707" name="2 Marcador de contenido"/>
          <p:cNvSpPr>
            <a:spLocks noGrp="1"/>
          </p:cNvSpPr>
          <p:nvPr>
            <p:ph idx="4294967295"/>
          </p:nvPr>
        </p:nvSpPr>
        <p:spPr>
          <a:xfrm>
            <a:off x="457200" y="260350"/>
            <a:ext cx="8229600" cy="5865813"/>
          </a:xfrm>
        </p:spPr>
        <p:txBody>
          <a:bodyPr/>
          <a:lstStyle/>
          <a:p>
            <a:pPr eaLnBrk="1" hangingPunct="1">
              <a:buFont typeface="Wingdings" pitchFamily="2" charset="2"/>
              <a:buNone/>
              <a:defRPr/>
            </a:pPr>
            <a:r>
              <a:rPr lang="es-MX" sz="2800" b="1">
                <a:solidFill>
                  <a:srgbClr val="FFFF00"/>
                </a:solidFill>
              </a:rPr>
              <a:t>VENTAJAS</a:t>
            </a:r>
            <a:endParaRPr lang="es-ES" sz="2800" b="1">
              <a:solidFill>
                <a:srgbClr val="FFFF00"/>
              </a:solidFill>
            </a:endParaRPr>
          </a:p>
          <a:p>
            <a:pPr algn="just" eaLnBrk="1" hangingPunct="1">
              <a:defRPr/>
            </a:pPr>
            <a:r>
              <a:rPr lang="es-ES" sz="2800"/>
              <a:t>Los humedales HAFL proporcionan tratamiento efectivo en forma pasiva y minimizan la necesidad de equipos mecánicos, electricidad y monitoreo por parte de operadores adiestrados. </a:t>
            </a:r>
          </a:p>
          <a:p>
            <a:pPr algn="just" eaLnBrk="1" hangingPunct="1">
              <a:buFont typeface="Wingdings" pitchFamily="2" charset="2"/>
              <a:buNone/>
              <a:defRPr/>
            </a:pPr>
            <a:endParaRPr lang="es-ES" sz="2800"/>
          </a:p>
          <a:p>
            <a:pPr algn="just" eaLnBrk="1" hangingPunct="1">
              <a:defRPr/>
            </a:pPr>
            <a:r>
              <a:rPr lang="es-ES" sz="2800"/>
              <a:t>Los humedales HAFL pueden ser menos costosos de construir, operar y mantener, que los procesos mecánicos de tratamiento. </a:t>
            </a:r>
          </a:p>
          <a:p>
            <a:pPr algn="just" eaLnBrk="1" hangingPunct="1">
              <a:buFont typeface="Wingdings" pitchFamily="2" charset="2"/>
              <a:buNone/>
              <a:defRPr/>
            </a:pPr>
            <a:endParaRPr lang="es-ES" sz="2800"/>
          </a:p>
          <a:p>
            <a:pPr algn="just" eaLnBrk="1" hangingPunct="1">
              <a:defRPr/>
            </a:pPr>
            <a:r>
              <a:rPr lang="es-ES" sz="2800"/>
              <a:t>La operación a nivel de tratamiento secundario es posible durante todo el año con excepción de los climas más fríos.</a:t>
            </a:r>
            <a:r>
              <a:rPr lang="es-ES"/>
              <a:t> </a:t>
            </a:r>
          </a:p>
        </p:txBody>
      </p:sp>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Marcador de número de diapositiva"/>
          <p:cNvSpPr>
            <a:spLocks noGrp="1"/>
          </p:cNvSpPr>
          <p:nvPr>
            <p:ph type="sldNum" sz="quarter" idx="11"/>
          </p:nvPr>
        </p:nvSpPr>
        <p:spPr>
          <a:noFill/>
        </p:spPr>
        <p:txBody>
          <a:bodyPr/>
          <a:lstStyle/>
          <a:p>
            <a:fld id="{10D6FD4F-056F-4325-AD28-5AF3D2C5224B}" type="slidenum">
              <a:rPr lang="es-ES" smtClean="0"/>
              <a:pPr/>
              <a:t>32</a:t>
            </a:fld>
            <a:endParaRPr lang="es-ES" smtClean="0"/>
          </a:p>
        </p:txBody>
      </p:sp>
      <p:sp>
        <p:nvSpPr>
          <p:cNvPr id="73731" name="2 Marcador de contenido"/>
          <p:cNvSpPr>
            <a:spLocks noGrp="1"/>
          </p:cNvSpPr>
          <p:nvPr>
            <p:ph idx="4294967295"/>
          </p:nvPr>
        </p:nvSpPr>
        <p:spPr>
          <a:xfrm>
            <a:off x="457200" y="476250"/>
            <a:ext cx="8229600" cy="5649913"/>
          </a:xfrm>
        </p:spPr>
        <p:txBody>
          <a:bodyPr/>
          <a:lstStyle/>
          <a:p>
            <a:pPr algn="just" eaLnBrk="1" hangingPunct="1">
              <a:defRPr/>
            </a:pPr>
            <a:r>
              <a:rPr lang="es-ES" sz="2800"/>
              <a:t>La operación a nivel de tratamiento terciario avanzado es posible durante todo el año en climas cálidos o semicálidos. </a:t>
            </a:r>
          </a:p>
          <a:p>
            <a:pPr algn="just" eaLnBrk="1" hangingPunct="1">
              <a:buFont typeface="Wingdings" pitchFamily="2" charset="2"/>
              <a:buNone/>
              <a:defRPr/>
            </a:pPr>
            <a:endParaRPr lang="es-ES" sz="2800"/>
          </a:p>
          <a:p>
            <a:pPr algn="just" eaLnBrk="1" hangingPunct="1">
              <a:defRPr/>
            </a:pPr>
            <a:r>
              <a:rPr lang="es-ES" sz="2800"/>
              <a:t>Los sistemas de humedales proporcionan una adición valiosa al "espacio verde" de la comunidad, e incluye la incorporación de hábitat de vida silvestre y oportunidades para recreación pública. </a:t>
            </a:r>
          </a:p>
          <a:p>
            <a:pPr algn="just" eaLnBrk="1" hangingPunct="1">
              <a:buFont typeface="Wingdings" pitchFamily="2" charset="2"/>
              <a:buNone/>
              <a:defRPr/>
            </a:pPr>
            <a:endParaRPr lang="es-ES" sz="2800"/>
          </a:p>
          <a:p>
            <a:pPr algn="just" eaLnBrk="1" hangingPunct="1">
              <a:defRPr/>
            </a:pPr>
            <a:r>
              <a:rPr lang="es-ES" sz="2800"/>
              <a:t>Los sistemas de humedales HAFL no producen biosólidos ni lodos residuales que requerirían tratamiento subsiguiente y disposición. </a:t>
            </a:r>
          </a:p>
        </p:txBody>
      </p:sp>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Marcador de número de diapositiva"/>
          <p:cNvSpPr>
            <a:spLocks noGrp="1"/>
          </p:cNvSpPr>
          <p:nvPr>
            <p:ph type="sldNum" sz="quarter" idx="11"/>
          </p:nvPr>
        </p:nvSpPr>
        <p:spPr>
          <a:noFill/>
        </p:spPr>
        <p:txBody>
          <a:bodyPr/>
          <a:lstStyle/>
          <a:p>
            <a:fld id="{79FC4C65-76CA-4179-9B57-294AAF91E96F}" type="slidenum">
              <a:rPr lang="es-ES" smtClean="0"/>
              <a:pPr/>
              <a:t>33</a:t>
            </a:fld>
            <a:endParaRPr lang="es-ES" smtClean="0"/>
          </a:p>
        </p:txBody>
      </p:sp>
      <p:sp>
        <p:nvSpPr>
          <p:cNvPr id="75779" name="2 Marcador de contenido"/>
          <p:cNvSpPr>
            <a:spLocks noGrp="1"/>
          </p:cNvSpPr>
          <p:nvPr>
            <p:ph idx="4294967295"/>
          </p:nvPr>
        </p:nvSpPr>
        <p:spPr>
          <a:xfrm>
            <a:off x="457200" y="333375"/>
            <a:ext cx="8229600" cy="5792788"/>
          </a:xfrm>
        </p:spPr>
        <p:txBody>
          <a:bodyPr/>
          <a:lstStyle/>
          <a:p>
            <a:pPr eaLnBrk="1" hangingPunct="1">
              <a:buFont typeface="Wingdings" pitchFamily="2" charset="2"/>
              <a:buNone/>
              <a:defRPr/>
            </a:pPr>
            <a:r>
              <a:rPr lang="es-MX" sz="2800" b="1" dirty="0">
                <a:solidFill>
                  <a:srgbClr val="FFFF00"/>
                </a:solidFill>
              </a:rPr>
              <a:t>DESVENTAJAS</a:t>
            </a:r>
            <a:endParaRPr lang="es-ES" sz="2800" b="1" dirty="0">
              <a:solidFill>
                <a:srgbClr val="FFFF00"/>
              </a:solidFill>
            </a:endParaRPr>
          </a:p>
          <a:p>
            <a:pPr algn="just" eaLnBrk="1" hangingPunct="1">
              <a:defRPr/>
            </a:pPr>
            <a:r>
              <a:rPr lang="es-ES" sz="2800" dirty="0"/>
              <a:t>La remoción de DBO, </a:t>
            </a:r>
            <a:r>
              <a:rPr lang="es-ES" sz="2800" dirty="0" err="1"/>
              <a:t>DQO</a:t>
            </a:r>
            <a:r>
              <a:rPr lang="es-ES" sz="2800" dirty="0"/>
              <a:t> y nitrógeno en los humedales son procesos biológicos y son esencialmente continuos y renovables. El fósforo, los metales y algunos compuestos orgánicos persistentes que son removidos permanecen en el sistema ligados al sedimento y por ello se acumulan con el tiempo. </a:t>
            </a:r>
          </a:p>
          <a:p>
            <a:pPr algn="just" eaLnBrk="1" hangingPunct="1">
              <a:buFont typeface="Wingdings" pitchFamily="2" charset="2"/>
              <a:buNone/>
              <a:defRPr/>
            </a:pPr>
            <a:endParaRPr lang="es-ES" sz="2800" dirty="0"/>
          </a:p>
          <a:p>
            <a:pPr algn="just" eaLnBrk="1" hangingPunct="1">
              <a:defRPr/>
            </a:pPr>
            <a:r>
              <a:rPr lang="es-ES" sz="2800" dirty="0"/>
              <a:t>Las necesidades de terreno de los humedales </a:t>
            </a:r>
            <a:r>
              <a:rPr lang="es-ES" sz="2800" dirty="0" err="1"/>
              <a:t>HAFL</a:t>
            </a:r>
            <a:r>
              <a:rPr lang="es-ES" sz="2800" dirty="0"/>
              <a:t> pueden ser grandes, especialmente si se requiere la remoción de nitrógeno o fósforo. </a:t>
            </a:r>
          </a:p>
        </p:txBody>
      </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Marcador de número de diapositiva"/>
          <p:cNvSpPr>
            <a:spLocks noGrp="1"/>
          </p:cNvSpPr>
          <p:nvPr>
            <p:ph type="sldNum" sz="quarter" idx="11"/>
          </p:nvPr>
        </p:nvSpPr>
        <p:spPr>
          <a:noFill/>
        </p:spPr>
        <p:txBody>
          <a:bodyPr/>
          <a:lstStyle/>
          <a:p>
            <a:fld id="{217A575B-A60F-4C26-A40B-69AC0F7E0AAA}" type="slidenum">
              <a:rPr lang="es-ES" smtClean="0"/>
              <a:pPr/>
              <a:t>34</a:t>
            </a:fld>
            <a:endParaRPr lang="es-ES" smtClean="0"/>
          </a:p>
        </p:txBody>
      </p:sp>
      <p:sp>
        <p:nvSpPr>
          <p:cNvPr id="76803" name="2 Marcador de contenido"/>
          <p:cNvSpPr>
            <a:spLocks noGrp="1"/>
          </p:cNvSpPr>
          <p:nvPr>
            <p:ph idx="4294967295"/>
          </p:nvPr>
        </p:nvSpPr>
        <p:spPr>
          <a:xfrm>
            <a:off x="457200" y="620713"/>
            <a:ext cx="8229600" cy="5505450"/>
          </a:xfrm>
        </p:spPr>
        <p:txBody>
          <a:bodyPr/>
          <a:lstStyle/>
          <a:p>
            <a:pPr algn="just" eaLnBrk="1" hangingPunct="1">
              <a:defRPr/>
            </a:pPr>
            <a:r>
              <a:rPr lang="es-ES" sz="2800" dirty="0"/>
              <a:t>En climas fríos las bajas temperaturas durante el invierno reducen la tasa de remoción de DBO y de las reacciones biológicas responsables por la nitrificación y </a:t>
            </a:r>
            <a:r>
              <a:rPr lang="es-ES" sz="2800" dirty="0" err="1"/>
              <a:t>desnitrificación</a:t>
            </a:r>
            <a:r>
              <a:rPr lang="es-ES" sz="2800" dirty="0"/>
              <a:t>. </a:t>
            </a:r>
          </a:p>
          <a:p>
            <a:pPr algn="just" eaLnBrk="1" hangingPunct="1">
              <a:buFont typeface="Wingdings" pitchFamily="2" charset="2"/>
              <a:buNone/>
              <a:defRPr/>
            </a:pPr>
            <a:endParaRPr lang="es-ES" sz="2800" dirty="0"/>
          </a:p>
          <a:p>
            <a:pPr algn="just" eaLnBrk="1" hangingPunct="1">
              <a:defRPr/>
            </a:pPr>
            <a:r>
              <a:rPr lang="es-ES" sz="2800" dirty="0"/>
              <a:t>La mayoría del agua contenida en los humedales artificiales </a:t>
            </a:r>
            <a:r>
              <a:rPr lang="es-ES" sz="2800" dirty="0" err="1"/>
              <a:t>HAFL</a:t>
            </a:r>
            <a:r>
              <a:rPr lang="es-ES" sz="2800" dirty="0"/>
              <a:t> es esencialmente </a:t>
            </a:r>
            <a:r>
              <a:rPr lang="es-ES" sz="2800" dirty="0" err="1"/>
              <a:t>anóxica</a:t>
            </a:r>
            <a:r>
              <a:rPr lang="es-ES" sz="2800" dirty="0"/>
              <a:t>, limitando el potencial de nitrificación rápida del amoníaco. El aumento del tamaño del humedal, y consecuentemente, el tiempo de retención puede hacerse en forma compensatoria, pero puede no ser eficiente en términos económicos. </a:t>
            </a:r>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arcador de número de diapositiva"/>
          <p:cNvSpPr>
            <a:spLocks noGrp="1"/>
          </p:cNvSpPr>
          <p:nvPr>
            <p:ph type="sldNum" sz="quarter" idx="11"/>
          </p:nvPr>
        </p:nvSpPr>
        <p:spPr>
          <a:noFill/>
        </p:spPr>
        <p:txBody>
          <a:bodyPr/>
          <a:lstStyle/>
          <a:p>
            <a:fld id="{6F4F28A3-C315-4C6E-9C3E-8C85C1EF342F}" type="slidenum">
              <a:rPr lang="es-ES" smtClean="0"/>
              <a:pPr/>
              <a:t>35</a:t>
            </a:fld>
            <a:endParaRPr lang="es-ES" smtClean="0"/>
          </a:p>
        </p:txBody>
      </p:sp>
      <p:sp>
        <p:nvSpPr>
          <p:cNvPr id="77827" name="2 Marcador de contenido"/>
          <p:cNvSpPr>
            <a:spLocks noGrp="1"/>
          </p:cNvSpPr>
          <p:nvPr>
            <p:ph idx="4294967295"/>
          </p:nvPr>
        </p:nvSpPr>
        <p:spPr>
          <a:xfrm>
            <a:off x="611188" y="908050"/>
            <a:ext cx="8229600" cy="4425950"/>
          </a:xfrm>
        </p:spPr>
        <p:txBody>
          <a:bodyPr/>
          <a:lstStyle/>
          <a:p>
            <a:pPr algn="just" eaLnBrk="1" hangingPunct="1">
              <a:defRPr/>
            </a:pPr>
            <a:r>
              <a:rPr lang="es-ES"/>
              <a:t>Los mosquitos y otros insectos vectores de enfermedades pueden ser un problema.</a:t>
            </a:r>
          </a:p>
          <a:p>
            <a:pPr algn="just" eaLnBrk="1" hangingPunct="1">
              <a:buFont typeface="Wingdings" pitchFamily="2" charset="2"/>
              <a:buNone/>
              <a:defRPr/>
            </a:pPr>
            <a:r>
              <a:rPr lang="es-ES"/>
              <a:t> </a:t>
            </a:r>
          </a:p>
          <a:p>
            <a:pPr algn="just" eaLnBrk="1" hangingPunct="1">
              <a:defRPr/>
            </a:pPr>
            <a:r>
              <a:rPr lang="es-ES"/>
              <a:t>La población de aves en un humedal HAFL puede tener efectos adversos si un aeropuerto se encuentra localizado en la vecindad. </a:t>
            </a:r>
          </a:p>
        </p:txBody>
      </p:sp>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Marcador de número de diapositiva"/>
          <p:cNvSpPr>
            <a:spLocks noGrp="1"/>
          </p:cNvSpPr>
          <p:nvPr>
            <p:ph type="sldNum" sz="quarter" idx="11"/>
          </p:nvPr>
        </p:nvSpPr>
        <p:spPr>
          <a:noFill/>
        </p:spPr>
        <p:txBody>
          <a:bodyPr/>
          <a:lstStyle/>
          <a:p>
            <a:fld id="{6F66243B-AF5A-4C03-8254-E10B9F2AADC5}" type="slidenum">
              <a:rPr lang="es-ES" smtClean="0"/>
              <a:pPr/>
              <a:t>36</a:t>
            </a:fld>
            <a:endParaRPr lang="es-ES" smtClean="0"/>
          </a:p>
        </p:txBody>
      </p:sp>
      <p:sp>
        <p:nvSpPr>
          <p:cNvPr id="78850" name="1 Título"/>
          <p:cNvSpPr>
            <a:spLocks noGrp="1"/>
          </p:cNvSpPr>
          <p:nvPr>
            <p:ph type="title" idx="4294967295"/>
          </p:nvPr>
        </p:nvSpPr>
        <p:spPr>
          <a:xfrm>
            <a:off x="0" y="765175"/>
            <a:ext cx="8686800" cy="1143000"/>
          </a:xfrm>
        </p:spPr>
        <p:txBody>
          <a:bodyPr/>
          <a:lstStyle/>
          <a:p>
            <a:pPr marL="838200" indent="-838200" eaLnBrk="1" hangingPunct="1">
              <a:defRPr/>
            </a:pPr>
            <a:r>
              <a:rPr lang="es-ES" sz="2800">
                <a:solidFill>
                  <a:srgbClr val="FFFF00"/>
                </a:solidFill>
              </a:rPr>
              <a:t>        </a:t>
            </a:r>
            <a:r>
              <a:rPr lang="es-ES" sz="2400">
                <a:solidFill>
                  <a:srgbClr val="FFFF00"/>
                </a:solidFill>
              </a:rPr>
              <a:t>MODELO GENERAL DE DISEÑO PARA HUMEDALES ARTIFICIALES DE FLUJO LIBRE</a:t>
            </a:r>
          </a:p>
        </p:txBody>
      </p:sp>
      <p:sp>
        <p:nvSpPr>
          <p:cNvPr id="78851" name="2 Marcador de contenido"/>
          <p:cNvSpPr>
            <a:spLocks noGrp="1"/>
          </p:cNvSpPr>
          <p:nvPr>
            <p:ph idx="4294967295"/>
          </p:nvPr>
        </p:nvSpPr>
        <p:spPr>
          <a:xfrm>
            <a:off x="468313" y="2349500"/>
            <a:ext cx="8229600" cy="2981325"/>
          </a:xfrm>
        </p:spPr>
        <p:txBody>
          <a:bodyPr/>
          <a:lstStyle/>
          <a:p>
            <a:pPr algn="just" eaLnBrk="1" hangingPunct="1">
              <a:buFont typeface="Wingdings" pitchFamily="2" charset="2"/>
              <a:buNone/>
              <a:defRPr/>
            </a:pPr>
            <a:r>
              <a:rPr lang="es-ES" dirty="0"/>
              <a:t>	</a:t>
            </a:r>
            <a:r>
              <a:rPr lang="es-ES" sz="2800" dirty="0"/>
              <a:t>Los sistemas de Humedales Artificiales son considerados como reactores biológicos y su rendimiento puede estimarse por medio de una cinética de primer orden para la remoción de DBO y nitrógeno. </a:t>
            </a:r>
          </a:p>
          <a:p>
            <a:pPr algn="just" eaLnBrk="1" hangingPunct="1">
              <a:buFont typeface="Wingdings" pitchFamily="2" charset="2"/>
              <a:buNone/>
              <a:defRPr/>
            </a:pPr>
            <a:endParaRPr lang="es-ES" sz="2800" dirty="0"/>
          </a:p>
          <a:p>
            <a:pPr algn="just" eaLnBrk="1" hangingPunct="1">
              <a:buFont typeface="Wingdings" pitchFamily="2" charset="2"/>
              <a:buNone/>
              <a:defRPr/>
            </a:pPr>
            <a:r>
              <a:rPr lang="es-ES" sz="2800" dirty="0"/>
              <a:t>	</a:t>
            </a:r>
          </a:p>
          <a:p>
            <a:pPr eaLnBrk="1" hangingPunct="1">
              <a:buFont typeface="Wingdings" pitchFamily="2" charset="2"/>
              <a:buNone/>
              <a:defRPr/>
            </a:pPr>
            <a:r>
              <a:rPr lang="es-ES" dirty="0"/>
              <a:t>		</a:t>
            </a:r>
          </a:p>
        </p:txBody>
      </p:sp>
      <p:sp>
        <p:nvSpPr>
          <p:cNvPr id="65541"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s-ES"/>
          </a:p>
        </p:txBody>
      </p:sp>
      <p:sp>
        <p:nvSpPr>
          <p:cNvPr id="65542" name="Rectangle 10"/>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s-ES"/>
          </a:p>
        </p:txBody>
      </p:sp>
      <p:sp>
        <p:nvSpPr>
          <p:cNvPr id="65543" name="Rectangle 12"/>
          <p:cNvSpPr>
            <a:spLocks noChangeArrowheads="1"/>
          </p:cNvSpPr>
          <p:nvPr/>
        </p:nvSpPr>
        <p:spPr bwMode="auto">
          <a:xfrm>
            <a:off x="0" y="3097213"/>
            <a:ext cx="9144000" cy="0"/>
          </a:xfrm>
          <a:prstGeom prst="rect">
            <a:avLst/>
          </a:prstGeom>
          <a:noFill/>
          <a:ln w="9525">
            <a:noFill/>
            <a:miter lim="800000"/>
            <a:headEnd/>
            <a:tailEnd/>
          </a:ln>
        </p:spPr>
        <p:txBody>
          <a:bodyPr wrap="none" anchor="ctr">
            <a:spAutoFit/>
          </a:bodyPr>
          <a:lstStyle/>
          <a:p>
            <a:endParaRPr lang="es-ES"/>
          </a:p>
        </p:txBody>
      </p:sp>
      <p:sp>
        <p:nvSpPr>
          <p:cNvPr id="65544" name="Rectangle 15"/>
          <p:cNvSpPr>
            <a:spLocks noChangeArrowheads="1"/>
          </p:cNvSpPr>
          <p:nvPr/>
        </p:nvSpPr>
        <p:spPr bwMode="auto">
          <a:xfrm>
            <a:off x="0" y="3097213"/>
            <a:ext cx="9144000" cy="0"/>
          </a:xfrm>
          <a:prstGeom prst="rect">
            <a:avLst/>
          </a:prstGeom>
          <a:noFill/>
          <a:ln w="9525">
            <a:noFill/>
            <a:miter lim="800000"/>
            <a:headEnd/>
            <a:tailEnd/>
          </a:ln>
        </p:spPr>
        <p:txBody>
          <a:bodyPr wrap="none" anchor="ctr">
            <a:spAutoFit/>
          </a:bodyPr>
          <a:lstStyle/>
          <a:p>
            <a:endParaRPr lang="es-ES"/>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Marcador de número de diapositiva"/>
          <p:cNvSpPr>
            <a:spLocks noGrp="1"/>
          </p:cNvSpPr>
          <p:nvPr>
            <p:ph type="sldNum" sz="quarter" idx="11"/>
          </p:nvPr>
        </p:nvSpPr>
        <p:spPr>
          <a:noFill/>
        </p:spPr>
        <p:txBody>
          <a:bodyPr/>
          <a:lstStyle/>
          <a:p>
            <a:fld id="{432D7A07-CB42-41D6-9A8A-078BE51CE916}" type="slidenum">
              <a:rPr lang="es-ES" smtClean="0"/>
              <a:pPr/>
              <a:t>37</a:t>
            </a:fld>
            <a:endParaRPr lang="es-ES" smtClean="0"/>
          </a:p>
        </p:txBody>
      </p:sp>
      <p:sp>
        <p:nvSpPr>
          <p:cNvPr id="79875" name="2 Marcador de contenido"/>
          <p:cNvSpPr>
            <a:spLocks noGrp="1"/>
          </p:cNvSpPr>
          <p:nvPr>
            <p:ph idx="4294967295"/>
          </p:nvPr>
        </p:nvSpPr>
        <p:spPr>
          <a:xfrm>
            <a:off x="684213" y="1412875"/>
            <a:ext cx="8229600" cy="647700"/>
          </a:xfrm>
        </p:spPr>
        <p:txBody>
          <a:bodyPr/>
          <a:lstStyle/>
          <a:p>
            <a:pPr eaLnBrk="1" hangingPunct="1">
              <a:buFont typeface="Wingdings" pitchFamily="2" charset="2"/>
              <a:buNone/>
              <a:defRPr/>
            </a:pPr>
            <a:r>
              <a:rPr lang="es-ES" sz="2800"/>
              <a:t>Ecuación básica de reactores de flujo a pistón:</a:t>
            </a:r>
          </a:p>
        </p:txBody>
      </p:sp>
      <p:graphicFrame>
        <p:nvGraphicFramePr>
          <p:cNvPr id="2050" name="Object 5"/>
          <p:cNvGraphicFramePr>
            <a:graphicFrameLocks noChangeAspect="1"/>
          </p:cNvGraphicFramePr>
          <p:nvPr/>
        </p:nvGraphicFramePr>
        <p:xfrm>
          <a:off x="3851275" y="2276475"/>
          <a:ext cx="1343025" cy="779463"/>
        </p:xfrm>
        <a:graphic>
          <a:graphicData uri="http://schemas.openxmlformats.org/presentationml/2006/ole">
            <p:oleObj spid="_x0000_s2050" name="Ecuación" r:id="rId3" imgW="672840" imgH="393480" progId="Equation.3">
              <p:embed/>
            </p:oleObj>
          </a:graphicData>
        </a:graphic>
      </p:graphicFrame>
      <p:sp>
        <p:nvSpPr>
          <p:cNvPr id="2053" name="Rectangle 6"/>
          <p:cNvSpPr>
            <a:spLocks noChangeArrowheads="1"/>
          </p:cNvSpPr>
          <p:nvPr/>
        </p:nvSpPr>
        <p:spPr bwMode="auto">
          <a:xfrm>
            <a:off x="5724525" y="2492375"/>
            <a:ext cx="2087563" cy="366713"/>
          </a:xfrm>
          <a:prstGeom prst="rect">
            <a:avLst/>
          </a:prstGeom>
          <a:noFill/>
          <a:ln w="9525">
            <a:noFill/>
            <a:miter lim="800000"/>
            <a:headEnd/>
            <a:tailEnd/>
          </a:ln>
        </p:spPr>
        <p:txBody>
          <a:bodyPr anchor="ctr">
            <a:spAutoFit/>
          </a:bodyPr>
          <a:lstStyle/>
          <a:p>
            <a:pPr eaLnBrk="0" hangingPunct="0"/>
            <a:r>
              <a:rPr lang="es-ES" sz="1200">
                <a:latin typeface="Arial" charset="0"/>
                <a:ea typeface="Times New Roman" pitchFamily="18" charset="0"/>
                <a:cs typeface="Arial" charset="0"/>
              </a:rPr>
              <a:t>         </a:t>
            </a:r>
            <a:r>
              <a:rPr lang="es-ES">
                <a:latin typeface="Arial" charset="0"/>
                <a:ea typeface="Times New Roman" pitchFamily="18" charset="0"/>
                <a:cs typeface="Arial" charset="0"/>
              </a:rPr>
              <a:t>Ecuación 1</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2054" name="Rectangle 7"/>
          <p:cNvSpPr>
            <a:spLocks noChangeArrowheads="1"/>
          </p:cNvSpPr>
          <p:nvPr/>
        </p:nvSpPr>
        <p:spPr bwMode="auto">
          <a:xfrm>
            <a:off x="755650" y="3500438"/>
            <a:ext cx="7777163" cy="1920875"/>
          </a:xfrm>
          <a:prstGeom prst="rect">
            <a:avLst/>
          </a:prstGeom>
          <a:noFill/>
          <a:ln w="9525">
            <a:noFill/>
            <a:miter lim="800000"/>
            <a:headEnd/>
            <a:tailEnd/>
          </a:ln>
        </p:spPr>
        <p:txBody>
          <a:bodyPr anchor="ctr">
            <a:spAutoFit/>
          </a:bodyPr>
          <a:lstStyle/>
          <a:p>
            <a:r>
              <a:rPr lang="es-ES" sz="2000"/>
              <a:t>Donde:</a:t>
            </a:r>
          </a:p>
          <a:p>
            <a:r>
              <a:rPr lang="es-ES" sz="2000"/>
              <a:t>     	Ce = Concentración del contaminante en el efluente, mg/l</a:t>
            </a:r>
          </a:p>
          <a:p>
            <a:r>
              <a:rPr lang="es-ES" sz="2000"/>
              <a:t>     	Co = Concentración del contaminante en el afluente, mg/l</a:t>
            </a:r>
          </a:p>
          <a:p>
            <a:r>
              <a:rPr lang="es-ES" sz="2000"/>
              <a:t>	K</a:t>
            </a:r>
            <a:r>
              <a:rPr lang="es-ES" sz="1200"/>
              <a:t>T </a:t>
            </a:r>
            <a:r>
              <a:rPr lang="es-ES" sz="2000"/>
              <a:t> = Constante de reacción de primer orden </a:t>
            </a:r>
          </a:p>
          <a:p>
            <a:r>
              <a:rPr lang="es-ES" sz="2000"/>
              <a:t>	dependiente de la temperatura, d</a:t>
            </a:r>
            <a:r>
              <a:rPr lang="es-ES" sz="2000" baseline="30000"/>
              <a:t>-1</a:t>
            </a:r>
          </a:p>
          <a:p>
            <a:r>
              <a:rPr lang="es-ES" sz="2000"/>
              <a:t>     	t = Tiempo de retención hidráulica, d. </a:t>
            </a:r>
          </a:p>
        </p:txBody>
      </p:sp>
      <p:sp>
        <p:nvSpPr>
          <p:cNvPr id="79880" name="1 Título"/>
          <p:cNvSpPr>
            <a:spLocks/>
          </p:cNvSpPr>
          <p:nvPr/>
        </p:nvSpPr>
        <p:spPr bwMode="auto">
          <a:xfrm>
            <a:off x="-2124075" y="404813"/>
            <a:ext cx="8686800" cy="1143000"/>
          </a:xfrm>
          <a:prstGeom prst="rect">
            <a:avLst/>
          </a:prstGeom>
          <a:noFill/>
          <a:ln w="9525">
            <a:noFill/>
            <a:miter lim="800000"/>
            <a:headEnd/>
            <a:tailEnd/>
          </a:ln>
          <a:effectLst/>
        </p:spPr>
        <p:txBody>
          <a:bodyPr anchor="ctr"/>
          <a:lstStyle/>
          <a:p>
            <a:pPr marL="838200" indent="-838200" algn="ctr">
              <a:defRPr/>
            </a:pPr>
            <a:r>
              <a:rPr lang="es-ES" sz="2800" b="1">
                <a:solidFill>
                  <a:srgbClr val="FFFF00"/>
                </a:solidFill>
                <a:effectLst>
                  <a:outerShdw blurRad="38100" dist="38100" dir="2700000" algn="tl">
                    <a:srgbClr val="000000"/>
                  </a:outerShdw>
                </a:effectLst>
              </a:rPr>
              <a:t>Diseño Hidráulico</a:t>
            </a:r>
            <a:endParaRPr lang="es-ES" sz="2400" b="1">
              <a:solidFill>
                <a:srgbClr val="FFFF00"/>
              </a:solidFill>
              <a:effectLst>
                <a:outerShdw blurRad="38100" dist="38100" dir="2700000" algn="tl">
                  <a:srgbClr val="000000"/>
                </a:outerShdw>
              </a:effectLst>
            </a:endParaRPr>
          </a:p>
        </p:txBody>
      </p:sp>
    </p:spTree>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Marcador de número de diapositiva"/>
          <p:cNvSpPr>
            <a:spLocks noGrp="1"/>
          </p:cNvSpPr>
          <p:nvPr>
            <p:ph type="sldNum" sz="quarter" idx="11"/>
          </p:nvPr>
        </p:nvSpPr>
        <p:spPr>
          <a:noFill/>
        </p:spPr>
        <p:txBody>
          <a:bodyPr/>
          <a:lstStyle/>
          <a:p>
            <a:fld id="{784A53CF-9AC1-4D19-9859-5A3C24BAEDB2}" type="slidenum">
              <a:rPr lang="es-ES" smtClean="0"/>
              <a:pPr/>
              <a:t>38</a:t>
            </a:fld>
            <a:endParaRPr lang="es-ES" smtClean="0"/>
          </a:p>
        </p:txBody>
      </p:sp>
      <p:sp>
        <p:nvSpPr>
          <p:cNvPr id="80898" name="1 Título"/>
          <p:cNvSpPr>
            <a:spLocks noGrp="1"/>
          </p:cNvSpPr>
          <p:nvPr>
            <p:ph type="title" idx="4294967295"/>
          </p:nvPr>
        </p:nvSpPr>
        <p:spPr/>
        <p:txBody>
          <a:bodyPr/>
          <a:lstStyle/>
          <a:p>
            <a:pPr algn="l" eaLnBrk="1" hangingPunct="1">
              <a:defRPr/>
            </a:pPr>
            <a:r>
              <a:rPr lang="es-ES" sz="2400"/>
              <a:t>El tiempo de retención hidráulica en el humedal puede ser calculado por medio de la siguiente fórmula:</a:t>
            </a:r>
          </a:p>
        </p:txBody>
      </p:sp>
      <p:sp>
        <p:nvSpPr>
          <p:cNvPr id="3077" name="Rectangle 6"/>
          <p:cNvSpPr>
            <a:spLocks noChangeArrowheads="1"/>
          </p:cNvSpPr>
          <p:nvPr/>
        </p:nvSpPr>
        <p:spPr bwMode="auto">
          <a:xfrm>
            <a:off x="0" y="3082925"/>
            <a:ext cx="9144000" cy="0"/>
          </a:xfrm>
          <a:prstGeom prst="rect">
            <a:avLst/>
          </a:prstGeom>
          <a:noFill/>
          <a:ln w="9525">
            <a:noFill/>
            <a:miter lim="800000"/>
            <a:headEnd/>
            <a:tailEnd/>
          </a:ln>
        </p:spPr>
        <p:txBody>
          <a:bodyPr wrap="none" anchor="ctr">
            <a:spAutoFit/>
          </a:bodyPr>
          <a:lstStyle/>
          <a:p>
            <a:endParaRPr lang="es-ES"/>
          </a:p>
        </p:txBody>
      </p:sp>
      <p:graphicFrame>
        <p:nvGraphicFramePr>
          <p:cNvPr id="3074" name="Object 5"/>
          <p:cNvGraphicFramePr>
            <a:graphicFrameLocks noChangeAspect="1"/>
          </p:cNvGraphicFramePr>
          <p:nvPr/>
        </p:nvGraphicFramePr>
        <p:xfrm>
          <a:off x="3940175" y="1484313"/>
          <a:ext cx="1336675" cy="747712"/>
        </p:xfrm>
        <a:graphic>
          <a:graphicData uri="http://schemas.openxmlformats.org/presentationml/2006/ole">
            <p:oleObj spid="_x0000_s3074" name="Ecuación" r:id="rId3" imgW="749160" imgH="419040" progId="Equation.3">
              <p:embed/>
            </p:oleObj>
          </a:graphicData>
        </a:graphic>
      </p:graphicFrame>
      <p:sp>
        <p:nvSpPr>
          <p:cNvPr id="3078" name="Rectangle 7"/>
          <p:cNvSpPr>
            <a:spLocks noChangeArrowheads="1"/>
          </p:cNvSpPr>
          <p:nvPr/>
        </p:nvSpPr>
        <p:spPr bwMode="auto">
          <a:xfrm>
            <a:off x="5867400" y="1484313"/>
            <a:ext cx="1512888" cy="549275"/>
          </a:xfrm>
          <a:prstGeom prst="rect">
            <a:avLst/>
          </a:prstGeom>
          <a:noFill/>
          <a:ln w="9525">
            <a:noFill/>
            <a:miter lim="800000"/>
            <a:headEnd/>
            <a:tailEnd/>
          </a:ln>
        </p:spPr>
        <p:txBody>
          <a:bodyPr anchor="ctr">
            <a:spAutoFit/>
          </a:bodyPr>
          <a:lstStyle/>
          <a:p>
            <a:pPr eaLnBrk="0" hangingPunct="0"/>
            <a:r>
              <a:rPr lang="es-ES" sz="1200">
                <a:latin typeface="Arial" charset="0"/>
                <a:ea typeface="Times New Roman" pitchFamily="18" charset="0"/>
                <a:cs typeface="Arial" charset="0"/>
              </a:rPr>
              <a:t>                     </a:t>
            </a:r>
            <a:r>
              <a:rPr lang="es-ES">
                <a:latin typeface="Arial" charset="0"/>
                <a:ea typeface="Times New Roman" pitchFamily="18" charset="0"/>
                <a:cs typeface="Arial" charset="0"/>
              </a:rPr>
              <a:t>Ecuación 2</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3079" name="Rectangle 8"/>
          <p:cNvSpPr>
            <a:spLocks noChangeArrowheads="1"/>
          </p:cNvSpPr>
          <p:nvPr/>
        </p:nvSpPr>
        <p:spPr bwMode="auto">
          <a:xfrm>
            <a:off x="611188" y="2597150"/>
            <a:ext cx="7921625" cy="2530475"/>
          </a:xfrm>
          <a:prstGeom prst="rect">
            <a:avLst/>
          </a:prstGeom>
          <a:noFill/>
          <a:ln w="9525">
            <a:noFill/>
            <a:miter lim="800000"/>
            <a:headEnd/>
            <a:tailEnd/>
          </a:ln>
        </p:spPr>
        <p:txBody>
          <a:bodyPr anchor="ctr">
            <a:spAutoFit/>
          </a:bodyPr>
          <a:lstStyle/>
          <a:p>
            <a:pPr indent="449263"/>
            <a:r>
              <a:rPr lang="es-ES" sz="2000"/>
              <a:t>Donde:</a:t>
            </a:r>
          </a:p>
          <a:p>
            <a:pPr indent="449263"/>
            <a:endParaRPr lang="es-ES" sz="2000"/>
          </a:p>
          <a:p>
            <a:pPr indent="449263"/>
            <a:r>
              <a:rPr lang="es-ES" sz="2000"/>
              <a:t>L = Largo del humedal, m.</a:t>
            </a:r>
          </a:p>
          <a:p>
            <a:pPr indent="449263"/>
            <a:r>
              <a:rPr lang="es-ES" sz="2000"/>
              <a:t>W = Ancho del humedal, m.</a:t>
            </a:r>
          </a:p>
          <a:p>
            <a:pPr indent="449263"/>
            <a:r>
              <a:rPr lang="es-ES" sz="2000"/>
              <a:t>y = Profundidad de la celda del humedal, m.</a:t>
            </a:r>
          </a:p>
          <a:p>
            <a:pPr indent="449263"/>
            <a:r>
              <a:rPr lang="es-ES" sz="2000"/>
              <a:t>n = Porosidad, o espacio disponible para el flujo del agua a través del 	humedal, porcentaje expresado como decimal.</a:t>
            </a:r>
          </a:p>
          <a:p>
            <a:pPr indent="449263"/>
            <a:r>
              <a:rPr lang="es-ES" sz="2000"/>
              <a:t>Q = Caudal medio a través del humedal, m</a:t>
            </a:r>
            <a:r>
              <a:rPr lang="es-ES" sz="2000" baseline="30000"/>
              <a:t>3</a:t>
            </a:r>
            <a:r>
              <a:rPr lang="es-ES" sz="2000"/>
              <a:t>/d. </a:t>
            </a:r>
          </a:p>
        </p:txBody>
      </p:sp>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Marcador de número de diapositiva"/>
          <p:cNvSpPr>
            <a:spLocks noGrp="1"/>
          </p:cNvSpPr>
          <p:nvPr>
            <p:ph type="sldNum" sz="quarter" idx="11"/>
          </p:nvPr>
        </p:nvSpPr>
        <p:spPr>
          <a:noFill/>
        </p:spPr>
        <p:txBody>
          <a:bodyPr/>
          <a:lstStyle/>
          <a:p>
            <a:fld id="{9959ECFD-7349-42A3-B39B-59471A6D0051}" type="slidenum">
              <a:rPr lang="es-ES" smtClean="0"/>
              <a:pPr/>
              <a:t>39</a:t>
            </a:fld>
            <a:endParaRPr lang="es-ES" smtClean="0"/>
          </a:p>
        </p:txBody>
      </p:sp>
      <p:sp>
        <p:nvSpPr>
          <p:cNvPr id="81922" name="1 Título"/>
          <p:cNvSpPr>
            <a:spLocks noGrp="1"/>
          </p:cNvSpPr>
          <p:nvPr>
            <p:ph type="title" idx="4294967295"/>
          </p:nvPr>
        </p:nvSpPr>
        <p:spPr>
          <a:xfrm>
            <a:off x="468313" y="476250"/>
            <a:ext cx="8229600" cy="1143000"/>
          </a:xfrm>
        </p:spPr>
        <p:txBody>
          <a:bodyPr/>
          <a:lstStyle/>
          <a:p>
            <a:pPr algn="just" eaLnBrk="1" hangingPunct="1">
              <a:defRPr/>
            </a:pPr>
            <a:r>
              <a:rPr lang="es-ES" sz="2800"/>
              <a:t>Combinando las ecuaciones 1 y 2 se puede determinar el área superficial del humedal de la siguiente manera:</a:t>
            </a:r>
          </a:p>
        </p:txBody>
      </p:sp>
      <p:graphicFrame>
        <p:nvGraphicFramePr>
          <p:cNvPr id="4098" name="Object 5"/>
          <p:cNvGraphicFramePr>
            <a:graphicFrameLocks noChangeAspect="1"/>
          </p:cNvGraphicFramePr>
          <p:nvPr/>
        </p:nvGraphicFramePr>
        <p:xfrm>
          <a:off x="3132138" y="2060575"/>
          <a:ext cx="2879725" cy="766763"/>
        </p:xfrm>
        <a:graphic>
          <a:graphicData uri="http://schemas.openxmlformats.org/presentationml/2006/ole">
            <p:oleObj spid="_x0000_s4098" name="Ecuación" r:id="rId3" imgW="1612900" imgH="431800" progId="Equation.3">
              <p:embed/>
            </p:oleObj>
          </a:graphicData>
        </a:graphic>
      </p:graphicFrame>
      <p:sp>
        <p:nvSpPr>
          <p:cNvPr id="4101" name="Rectangle 7"/>
          <p:cNvSpPr>
            <a:spLocks noChangeArrowheads="1"/>
          </p:cNvSpPr>
          <p:nvPr/>
        </p:nvSpPr>
        <p:spPr bwMode="auto">
          <a:xfrm>
            <a:off x="6443663" y="2205038"/>
            <a:ext cx="1446212" cy="549275"/>
          </a:xfrm>
          <a:prstGeom prst="rect">
            <a:avLst/>
          </a:prstGeom>
          <a:noFill/>
          <a:ln w="9525">
            <a:noFill/>
            <a:miter lim="800000"/>
            <a:headEnd/>
            <a:tailEnd/>
          </a:ln>
        </p:spPr>
        <p:txBody>
          <a:bodyPr anchor="ctr">
            <a:spAutoFit/>
          </a:bodyPr>
          <a:lstStyle/>
          <a:p>
            <a:pPr eaLnBrk="0" hangingPunct="0"/>
            <a:r>
              <a:rPr lang="es-ES" sz="1200">
                <a:latin typeface="Arial" charset="0"/>
                <a:ea typeface="Times New Roman" pitchFamily="18" charset="0"/>
                <a:cs typeface="Arial" charset="0"/>
              </a:rPr>
              <a:t>              </a:t>
            </a:r>
            <a:r>
              <a:rPr lang="es-ES">
                <a:latin typeface="Arial" charset="0"/>
                <a:ea typeface="Times New Roman" pitchFamily="18" charset="0"/>
                <a:cs typeface="Arial" charset="0"/>
              </a:rPr>
              <a:t>Ecuación 3</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4102" name="Rectangle 8"/>
          <p:cNvSpPr>
            <a:spLocks noChangeArrowheads="1"/>
          </p:cNvSpPr>
          <p:nvPr/>
        </p:nvSpPr>
        <p:spPr bwMode="auto">
          <a:xfrm>
            <a:off x="755650" y="3357563"/>
            <a:ext cx="7561263" cy="1616075"/>
          </a:xfrm>
          <a:prstGeom prst="rect">
            <a:avLst/>
          </a:prstGeom>
          <a:noFill/>
          <a:ln w="9525">
            <a:noFill/>
            <a:miter lim="800000"/>
            <a:headEnd/>
            <a:tailEnd/>
          </a:ln>
        </p:spPr>
        <p:txBody>
          <a:bodyPr anchor="ctr">
            <a:spAutoFit/>
          </a:bodyPr>
          <a:lstStyle/>
          <a:p>
            <a:pPr indent="449263" algn="just"/>
            <a:r>
              <a:rPr lang="es-ES" sz="2000"/>
              <a:t>Donde:</a:t>
            </a:r>
          </a:p>
          <a:p>
            <a:pPr indent="449263" algn="just"/>
            <a:endParaRPr lang="es-ES" sz="2000"/>
          </a:p>
          <a:p>
            <a:pPr indent="449263" algn="just"/>
            <a:r>
              <a:rPr lang="es-ES" sz="2000"/>
              <a:t>As = Área superficial del humedal, m</a:t>
            </a:r>
            <a:r>
              <a:rPr lang="es-ES" sz="2000" baseline="30000"/>
              <a:t>2</a:t>
            </a:r>
            <a:r>
              <a:rPr lang="es-ES" sz="2000"/>
              <a:t>.</a:t>
            </a:r>
          </a:p>
          <a:p>
            <a:pPr indent="449263" algn="just"/>
            <a:r>
              <a:rPr lang="es-ES" sz="2000"/>
              <a:t>El valor de K</a:t>
            </a:r>
            <a:r>
              <a:rPr lang="es-ES" sz="1200"/>
              <a:t>T</a:t>
            </a:r>
            <a:r>
              <a:rPr lang="es-ES" sz="2000"/>
              <a:t> depende del contaminante que se desea eliminar y de la            	temperatura.</a:t>
            </a:r>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número de diapositiva"/>
          <p:cNvSpPr>
            <a:spLocks noGrp="1"/>
          </p:cNvSpPr>
          <p:nvPr>
            <p:ph type="sldNum" sz="quarter" idx="11"/>
          </p:nvPr>
        </p:nvSpPr>
        <p:spPr>
          <a:noFill/>
        </p:spPr>
        <p:txBody>
          <a:bodyPr/>
          <a:lstStyle/>
          <a:p>
            <a:fld id="{6BF33AAE-10FA-4EC0-BBBE-5D7361F2B3D3}" type="slidenum">
              <a:rPr lang="es-ES" smtClean="0"/>
              <a:pPr/>
              <a:t>4</a:t>
            </a:fld>
            <a:endParaRPr lang="es-ES" smtClean="0"/>
          </a:p>
        </p:txBody>
      </p:sp>
      <p:sp>
        <p:nvSpPr>
          <p:cNvPr id="3" name="2 Marcador de contenido"/>
          <p:cNvSpPr>
            <a:spLocks noGrp="1"/>
          </p:cNvSpPr>
          <p:nvPr>
            <p:ph idx="4294967295"/>
          </p:nvPr>
        </p:nvSpPr>
        <p:spPr>
          <a:xfrm>
            <a:off x="428625" y="500063"/>
            <a:ext cx="8229600" cy="4525962"/>
          </a:xfrm>
        </p:spPr>
        <p:txBody>
          <a:bodyPr>
            <a:normAutofit/>
          </a:bodyPr>
          <a:lstStyle/>
          <a:p>
            <a:pPr eaLnBrk="1" hangingPunct="1">
              <a:buFont typeface="Wingdings" pitchFamily="2" charset="2"/>
              <a:buNone/>
              <a:defRPr/>
            </a:pPr>
            <a:r>
              <a:rPr lang="es-EC" sz="2800">
                <a:solidFill>
                  <a:srgbClr val="FFFF00"/>
                </a:solidFill>
                <a:cs typeface="Arial" charset="0"/>
              </a:rPr>
              <a:t>OBJETIVOS</a:t>
            </a:r>
            <a:r>
              <a:rPr lang="es-EC">
                <a:solidFill>
                  <a:srgbClr val="FFFF00"/>
                </a:solidFill>
                <a:cs typeface="Arial" charset="0"/>
              </a:rPr>
              <a:t> </a:t>
            </a:r>
            <a:r>
              <a:rPr lang="es-EC" sz="2800">
                <a:solidFill>
                  <a:srgbClr val="FFFF00"/>
                </a:solidFill>
                <a:cs typeface="Arial" charset="0"/>
              </a:rPr>
              <a:t>ESPECÍFICOS</a:t>
            </a:r>
            <a:r>
              <a:rPr lang="es-EC">
                <a:solidFill>
                  <a:srgbClr val="FFFF00"/>
                </a:solidFill>
                <a:cs typeface="Arial" charset="0"/>
              </a:rPr>
              <a:t>.</a:t>
            </a:r>
          </a:p>
          <a:p>
            <a:pPr eaLnBrk="1" hangingPunct="1">
              <a:buFont typeface="Wingdings" pitchFamily="2" charset="2"/>
              <a:buNone/>
              <a:defRPr/>
            </a:pPr>
            <a:endParaRPr lang="es-EC" sz="2000">
              <a:cs typeface="Arial" charset="0"/>
            </a:endParaRPr>
          </a:p>
          <a:p>
            <a:pPr algn="just" eaLnBrk="1" hangingPunct="1">
              <a:defRPr/>
            </a:pPr>
            <a:r>
              <a:rPr lang="es-ES" sz="2400"/>
              <a:t>Proponer un tratamiento natural para las aguas residuales domésticas del recinto San Eloy de la Provincia de Manabí, mediante un humedal artificial de flujo libre.</a:t>
            </a:r>
            <a:endParaRPr lang="es-EC" sz="2400"/>
          </a:p>
          <a:p>
            <a:pPr algn="just" eaLnBrk="1" hangingPunct="1">
              <a:buFont typeface="Wingdings" pitchFamily="2" charset="2"/>
              <a:buNone/>
              <a:defRPr/>
            </a:pPr>
            <a:endParaRPr lang="es-EC" sz="2400"/>
          </a:p>
          <a:p>
            <a:pPr algn="just" eaLnBrk="1" hangingPunct="1">
              <a:defRPr/>
            </a:pPr>
            <a:r>
              <a:rPr lang="es-ES" sz="2400"/>
              <a:t>Mejorar las condiciones Sanitarias y Ambientales de la población de San Eloy, con lo cual se aportará al desarrollo social y económico del sector.</a:t>
            </a:r>
            <a:endParaRPr lang="es-EC" sz="2400"/>
          </a:p>
          <a:p>
            <a:pPr eaLnBrk="1" hangingPunct="1">
              <a:buFont typeface="Wingdings" pitchFamily="2" charset="2"/>
              <a:buNone/>
              <a:defRPr/>
            </a:pPr>
            <a:endParaRPr lang="es-EC">
              <a:cs typeface="Arial" charset="0"/>
            </a:endParaRPr>
          </a:p>
          <a:p>
            <a:pPr eaLnBrk="1" hangingPunct="1">
              <a:defRPr/>
            </a:pPr>
            <a:endParaRPr lang="es-EC"/>
          </a:p>
        </p:txBody>
      </p:sp>
    </p:spTree>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Marcador de número de diapositiva"/>
          <p:cNvSpPr>
            <a:spLocks noGrp="1"/>
          </p:cNvSpPr>
          <p:nvPr>
            <p:ph type="sldNum" sz="quarter" idx="11"/>
          </p:nvPr>
        </p:nvSpPr>
        <p:spPr>
          <a:noFill/>
        </p:spPr>
        <p:txBody>
          <a:bodyPr/>
          <a:lstStyle/>
          <a:p>
            <a:fld id="{505D9C31-06FC-40C0-9B34-60223B944665}" type="slidenum">
              <a:rPr lang="es-ES" smtClean="0"/>
              <a:pPr/>
              <a:t>40</a:t>
            </a:fld>
            <a:endParaRPr lang="es-ES" smtClean="0"/>
          </a:p>
        </p:txBody>
      </p:sp>
      <p:sp>
        <p:nvSpPr>
          <p:cNvPr id="82946" name="1 Título"/>
          <p:cNvSpPr>
            <a:spLocks noGrp="1"/>
          </p:cNvSpPr>
          <p:nvPr>
            <p:ph type="title" idx="4294967295"/>
          </p:nvPr>
        </p:nvSpPr>
        <p:spPr>
          <a:xfrm>
            <a:off x="457200" y="274638"/>
            <a:ext cx="8362950" cy="1354137"/>
          </a:xfrm>
        </p:spPr>
        <p:txBody>
          <a:bodyPr/>
          <a:lstStyle/>
          <a:p>
            <a:pPr algn="just" eaLnBrk="1" hangingPunct="1">
              <a:defRPr/>
            </a:pPr>
            <a:r>
              <a:rPr lang="es-ES" sz="2400"/>
              <a:t>El flujo de agua en un Humedal de Flujo Libre es descrito por la ecuación de Manning que define el flujo en canales abiertos.</a:t>
            </a:r>
            <a:r>
              <a:rPr lang="es-ES" sz="4000"/>
              <a:t> </a:t>
            </a:r>
          </a:p>
        </p:txBody>
      </p:sp>
      <p:sp>
        <p:nvSpPr>
          <p:cNvPr id="5125" name="Rectangle 6"/>
          <p:cNvSpPr>
            <a:spLocks noChangeArrowheads="1"/>
          </p:cNvSpPr>
          <p:nvPr/>
        </p:nvSpPr>
        <p:spPr bwMode="auto">
          <a:xfrm>
            <a:off x="0" y="3082925"/>
            <a:ext cx="9144000" cy="0"/>
          </a:xfrm>
          <a:prstGeom prst="rect">
            <a:avLst/>
          </a:prstGeom>
          <a:noFill/>
          <a:ln w="9525">
            <a:noFill/>
            <a:miter lim="800000"/>
            <a:headEnd/>
            <a:tailEnd/>
          </a:ln>
        </p:spPr>
        <p:txBody>
          <a:bodyPr wrap="none" anchor="ctr">
            <a:spAutoFit/>
          </a:bodyPr>
          <a:lstStyle/>
          <a:p>
            <a:endParaRPr lang="es-ES"/>
          </a:p>
        </p:txBody>
      </p:sp>
      <p:graphicFrame>
        <p:nvGraphicFramePr>
          <p:cNvPr id="5122" name="Object 5"/>
          <p:cNvGraphicFramePr>
            <a:graphicFrameLocks noChangeAspect="1"/>
          </p:cNvGraphicFramePr>
          <p:nvPr/>
        </p:nvGraphicFramePr>
        <p:xfrm>
          <a:off x="3708400" y="2060575"/>
          <a:ext cx="1871663" cy="871538"/>
        </p:xfrm>
        <a:graphic>
          <a:graphicData uri="http://schemas.openxmlformats.org/presentationml/2006/ole">
            <p:oleObj spid="_x0000_s5122" name="Ecuación" r:id="rId3" imgW="825480" imgH="393480" progId="Equation.3">
              <p:embed/>
            </p:oleObj>
          </a:graphicData>
        </a:graphic>
      </p:graphicFrame>
      <p:sp>
        <p:nvSpPr>
          <p:cNvPr id="5126" name="Rectangle 7"/>
          <p:cNvSpPr>
            <a:spLocks noChangeArrowheads="1"/>
          </p:cNvSpPr>
          <p:nvPr/>
        </p:nvSpPr>
        <p:spPr bwMode="auto">
          <a:xfrm>
            <a:off x="6443663" y="2205038"/>
            <a:ext cx="1657350" cy="549275"/>
          </a:xfrm>
          <a:prstGeom prst="rect">
            <a:avLst/>
          </a:prstGeom>
          <a:noFill/>
          <a:ln w="9525">
            <a:noFill/>
            <a:miter lim="800000"/>
            <a:headEnd/>
            <a:tailEnd/>
          </a:ln>
        </p:spPr>
        <p:txBody>
          <a:bodyPr anchor="ctr">
            <a:spAutoFit/>
          </a:bodyPr>
          <a:lstStyle/>
          <a:p>
            <a:pPr eaLnBrk="0" hangingPunct="0"/>
            <a:r>
              <a:rPr lang="es-ES" sz="1200" b="1">
                <a:latin typeface="Arial" charset="0"/>
                <a:ea typeface="Times New Roman" pitchFamily="18" charset="0"/>
                <a:cs typeface="Arial" charset="0"/>
              </a:rPr>
              <a:t>                       </a:t>
            </a:r>
            <a:r>
              <a:rPr lang="es-ES">
                <a:latin typeface="Arial" charset="0"/>
                <a:ea typeface="Times New Roman" pitchFamily="18" charset="0"/>
                <a:cs typeface="Arial" charset="0"/>
              </a:rPr>
              <a:t>Ecuación 4</a:t>
            </a:r>
          </a:p>
        </p:txBody>
      </p:sp>
      <p:sp>
        <p:nvSpPr>
          <p:cNvPr id="5127" name="Rectangle 8"/>
          <p:cNvSpPr>
            <a:spLocks noChangeArrowheads="1"/>
          </p:cNvSpPr>
          <p:nvPr/>
        </p:nvSpPr>
        <p:spPr bwMode="auto">
          <a:xfrm>
            <a:off x="755650" y="3346450"/>
            <a:ext cx="7488238" cy="1920875"/>
          </a:xfrm>
          <a:prstGeom prst="rect">
            <a:avLst/>
          </a:prstGeom>
          <a:noFill/>
          <a:ln w="9525">
            <a:noFill/>
            <a:miter lim="800000"/>
            <a:headEnd/>
            <a:tailEnd/>
          </a:ln>
        </p:spPr>
        <p:txBody>
          <a:bodyPr anchor="ctr">
            <a:spAutoFit/>
          </a:bodyPr>
          <a:lstStyle/>
          <a:p>
            <a:pPr indent="449263" algn="just"/>
            <a:r>
              <a:rPr lang="es-ES" sz="2000"/>
              <a:t>Donde:</a:t>
            </a:r>
          </a:p>
          <a:p>
            <a:pPr indent="449263" algn="just"/>
            <a:endParaRPr lang="es-ES" sz="2000"/>
          </a:p>
          <a:p>
            <a:pPr indent="449263" algn="just"/>
            <a:r>
              <a:rPr lang="es-ES" sz="2000"/>
              <a:t>v = Velocidad de flujo, m/s.</a:t>
            </a:r>
          </a:p>
          <a:p>
            <a:pPr indent="449263" algn="just"/>
            <a:r>
              <a:rPr lang="es-ES" sz="2000"/>
              <a:t>n = Coeficiente de Manning, s/m1/3</a:t>
            </a:r>
          </a:p>
          <a:p>
            <a:pPr indent="449263" algn="just"/>
            <a:r>
              <a:rPr lang="es-ES" sz="2000"/>
              <a:t>y = Profundidad del agua en el humedal, m.</a:t>
            </a:r>
          </a:p>
          <a:p>
            <a:pPr indent="449263" algn="just"/>
            <a:r>
              <a:rPr lang="es-ES" sz="2000"/>
              <a:t>s = Gradiente hidráulico, o pendiente de la superficie del agua, m/m.</a:t>
            </a:r>
            <a:r>
              <a:rPr lang="es-ES"/>
              <a:t> </a:t>
            </a:r>
          </a:p>
        </p:txBody>
      </p:sp>
    </p:spTree>
  </p:cSld>
  <p:clrMapOvr>
    <a:masterClrMapping/>
  </p:clrMapOvr>
  <p:transition spd="slow">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2 Marcador de número de diapositiva"/>
          <p:cNvSpPr>
            <a:spLocks noGrp="1"/>
          </p:cNvSpPr>
          <p:nvPr>
            <p:ph type="sldNum" sz="quarter" idx="11"/>
          </p:nvPr>
        </p:nvSpPr>
        <p:spPr>
          <a:noFill/>
        </p:spPr>
        <p:txBody>
          <a:bodyPr/>
          <a:lstStyle/>
          <a:p>
            <a:fld id="{C26139BD-36E3-4943-BEC8-9F8AC92226AC}" type="slidenum">
              <a:rPr lang="es-ES" smtClean="0"/>
              <a:pPr/>
              <a:t>41</a:t>
            </a:fld>
            <a:endParaRPr lang="es-ES" smtClean="0"/>
          </a:p>
        </p:txBody>
      </p:sp>
      <p:sp>
        <p:nvSpPr>
          <p:cNvPr id="83970" name="1 Título"/>
          <p:cNvSpPr>
            <a:spLocks noGrp="1"/>
          </p:cNvSpPr>
          <p:nvPr>
            <p:ph type="title" idx="4294967295"/>
          </p:nvPr>
        </p:nvSpPr>
        <p:spPr>
          <a:xfrm>
            <a:off x="539750" y="260350"/>
            <a:ext cx="7920038" cy="1584325"/>
          </a:xfrm>
        </p:spPr>
        <p:txBody>
          <a:bodyPr/>
          <a:lstStyle/>
          <a:p>
            <a:pPr algn="just" eaLnBrk="1" hangingPunct="1">
              <a:defRPr/>
            </a:pPr>
            <a:r>
              <a:rPr lang="es-ES" sz="2400"/>
              <a:t>Para los humedales, el número de Manning (n) es función de la profundidad del agua debido a la resistencia </a:t>
            </a:r>
            <a:br>
              <a:rPr lang="es-ES" sz="2400"/>
            </a:br>
            <a:r>
              <a:rPr lang="es-ES" sz="2400"/>
              <a:t>impuesta por  la vegetación emergente.</a:t>
            </a:r>
            <a:endParaRPr lang="es-ES" sz="4000"/>
          </a:p>
        </p:txBody>
      </p:sp>
      <p:sp>
        <p:nvSpPr>
          <p:cNvPr id="6149" name="Rectangle 6"/>
          <p:cNvSpPr>
            <a:spLocks noChangeArrowheads="1"/>
          </p:cNvSpPr>
          <p:nvPr/>
        </p:nvSpPr>
        <p:spPr bwMode="auto">
          <a:xfrm>
            <a:off x="0" y="3078163"/>
            <a:ext cx="9144000" cy="0"/>
          </a:xfrm>
          <a:prstGeom prst="rect">
            <a:avLst/>
          </a:prstGeom>
          <a:noFill/>
          <a:ln w="9525">
            <a:noFill/>
            <a:miter lim="800000"/>
            <a:headEnd/>
            <a:tailEnd/>
          </a:ln>
        </p:spPr>
        <p:txBody>
          <a:bodyPr wrap="none" anchor="ctr">
            <a:spAutoFit/>
          </a:bodyPr>
          <a:lstStyle/>
          <a:p>
            <a:endParaRPr lang="es-ES"/>
          </a:p>
        </p:txBody>
      </p:sp>
      <p:graphicFrame>
        <p:nvGraphicFramePr>
          <p:cNvPr id="6146" name="Object 5"/>
          <p:cNvGraphicFramePr>
            <a:graphicFrameLocks noChangeAspect="1"/>
          </p:cNvGraphicFramePr>
          <p:nvPr/>
        </p:nvGraphicFramePr>
        <p:xfrm>
          <a:off x="3779838" y="1844675"/>
          <a:ext cx="1439862" cy="931863"/>
        </p:xfrm>
        <a:graphic>
          <a:graphicData uri="http://schemas.openxmlformats.org/presentationml/2006/ole">
            <p:oleObj spid="_x0000_s6146" name="Ecuación" r:id="rId3" imgW="558558" imgH="431613" progId="Equation.3">
              <p:embed/>
            </p:oleObj>
          </a:graphicData>
        </a:graphic>
      </p:graphicFrame>
      <p:sp>
        <p:nvSpPr>
          <p:cNvPr id="6150" name="Rectangle 7"/>
          <p:cNvSpPr>
            <a:spLocks noChangeArrowheads="1"/>
          </p:cNvSpPr>
          <p:nvPr/>
        </p:nvSpPr>
        <p:spPr bwMode="auto">
          <a:xfrm>
            <a:off x="5651500" y="1943100"/>
            <a:ext cx="1728788" cy="549275"/>
          </a:xfrm>
          <a:prstGeom prst="rect">
            <a:avLst/>
          </a:prstGeom>
          <a:noFill/>
          <a:ln w="9525">
            <a:noFill/>
            <a:miter lim="800000"/>
            <a:headEnd/>
            <a:tailEnd/>
          </a:ln>
        </p:spPr>
        <p:txBody>
          <a:bodyPr anchor="ctr">
            <a:spAutoFit/>
          </a:bodyPr>
          <a:lstStyle/>
          <a:p>
            <a:pPr eaLnBrk="0" hangingPunct="0"/>
            <a:r>
              <a:rPr lang="es-ES" sz="1200">
                <a:latin typeface="Arial" charset="0"/>
                <a:ea typeface="Times New Roman" pitchFamily="18" charset="0"/>
                <a:cs typeface="Arial" charset="0"/>
              </a:rPr>
              <a:t>                          </a:t>
            </a:r>
            <a:r>
              <a:rPr lang="es-ES">
                <a:latin typeface="Arial" charset="0"/>
                <a:ea typeface="Times New Roman" pitchFamily="18" charset="0"/>
                <a:cs typeface="Arial" charset="0"/>
              </a:rPr>
              <a:t>Ecuación 5</a:t>
            </a:r>
          </a:p>
        </p:txBody>
      </p:sp>
      <p:sp>
        <p:nvSpPr>
          <p:cNvPr id="6151" name="Rectangle 8"/>
          <p:cNvSpPr>
            <a:spLocks noChangeArrowheads="1"/>
          </p:cNvSpPr>
          <p:nvPr/>
        </p:nvSpPr>
        <p:spPr bwMode="auto">
          <a:xfrm>
            <a:off x="755650" y="3184525"/>
            <a:ext cx="7993063" cy="2530475"/>
          </a:xfrm>
          <a:prstGeom prst="rect">
            <a:avLst/>
          </a:prstGeom>
          <a:noFill/>
          <a:ln w="9525">
            <a:noFill/>
            <a:miter lim="800000"/>
            <a:headEnd/>
            <a:tailEnd/>
          </a:ln>
        </p:spPr>
        <p:txBody>
          <a:bodyPr anchor="ctr">
            <a:spAutoFit/>
          </a:bodyPr>
          <a:lstStyle/>
          <a:p>
            <a:pPr indent="449263" algn="just"/>
            <a:r>
              <a:rPr lang="es-ES" sz="2000"/>
              <a:t>Donde:</a:t>
            </a:r>
          </a:p>
          <a:p>
            <a:pPr indent="449263" algn="just"/>
            <a:endParaRPr lang="es-ES" sz="2000"/>
          </a:p>
          <a:p>
            <a:pPr indent="449263" algn="just"/>
            <a:r>
              <a:rPr lang="es-ES" sz="2000"/>
              <a:t>a = Factor de resistencia, s.m</a:t>
            </a:r>
            <a:r>
              <a:rPr lang="es-ES" sz="2000" baseline="30000"/>
              <a:t>1/6</a:t>
            </a:r>
          </a:p>
          <a:p>
            <a:pPr indent="449263" algn="just"/>
            <a:r>
              <a:rPr lang="es-ES" sz="2000"/>
              <a:t>a = 0.4 </a:t>
            </a:r>
            <a:r>
              <a:rPr lang="es-ES"/>
              <a:t>s.m</a:t>
            </a:r>
            <a:r>
              <a:rPr lang="es-ES" baseline="30000"/>
              <a:t>1/6</a:t>
            </a:r>
            <a:r>
              <a:rPr lang="es-ES"/>
              <a:t> </a:t>
            </a:r>
            <a:r>
              <a:rPr lang="es-ES" sz="2000"/>
              <a:t>para vegetación escasa y y&gt;40 cm.</a:t>
            </a:r>
          </a:p>
          <a:p>
            <a:pPr indent="449263" algn="just"/>
            <a:r>
              <a:rPr lang="es-ES" sz="2000"/>
              <a:t>a=1.6 s.m</a:t>
            </a:r>
            <a:r>
              <a:rPr lang="es-ES" sz="2000" baseline="30000"/>
              <a:t>1/6</a:t>
            </a:r>
            <a:r>
              <a:rPr lang="es-ES" sz="2000"/>
              <a:t> para vegetación moderadamente densa con profundidades de    	agua residual de y=30 cm.</a:t>
            </a:r>
          </a:p>
          <a:p>
            <a:pPr indent="449263" algn="just"/>
            <a:r>
              <a:rPr lang="es-ES" sz="2000"/>
              <a:t>a= 6.4 s.m</a:t>
            </a:r>
            <a:r>
              <a:rPr lang="es-ES" sz="2000" baseline="30000"/>
              <a:t>1/6</a:t>
            </a:r>
            <a:r>
              <a:rPr lang="es-ES" sz="2000"/>
              <a:t> para vegetación muy densa y capa de residuos, en humedales 	y≤30 cm.</a:t>
            </a:r>
            <a:r>
              <a:rPr lang="es-ES"/>
              <a:t> </a:t>
            </a:r>
          </a:p>
        </p:txBody>
      </p:sp>
    </p:spTree>
  </p:cSld>
  <p:clrMapOvr>
    <a:masterClrMapping/>
  </p:clrMapOvr>
  <p:transition spd="slow">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número de diapositiva"/>
          <p:cNvSpPr>
            <a:spLocks noGrp="1"/>
          </p:cNvSpPr>
          <p:nvPr>
            <p:ph type="sldNum" sz="quarter" idx="11"/>
          </p:nvPr>
        </p:nvSpPr>
        <p:spPr>
          <a:noFill/>
        </p:spPr>
        <p:txBody>
          <a:bodyPr/>
          <a:lstStyle/>
          <a:p>
            <a:fld id="{583CE681-8FA0-44F4-8212-CC4794312868}" type="slidenum">
              <a:rPr lang="es-ES" smtClean="0"/>
              <a:pPr/>
              <a:t>42</a:t>
            </a:fld>
            <a:endParaRPr lang="es-ES" smtClean="0"/>
          </a:p>
        </p:txBody>
      </p:sp>
      <p:sp>
        <p:nvSpPr>
          <p:cNvPr id="84994" name="1 Título"/>
          <p:cNvSpPr>
            <a:spLocks noGrp="1"/>
          </p:cNvSpPr>
          <p:nvPr>
            <p:ph type="title" idx="4294967295"/>
          </p:nvPr>
        </p:nvSpPr>
        <p:spPr>
          <a:xfrm>
            <a:off x="395288" y="765175"/>
            <a:ext cx="8229600" cy="1143000"/>
          </a:xfrm>
        </p:spPr>
        <p:txBody>
          <a:bodyPr/>
          <a:lstStyle/>
          <a:p>
            <a:pPr algn="just" eaLnBrk="1" hangingPunct="1">
              <a:defRPr/>
            </a:pPr>
            <a:r>
              <a:rPr lang="es-ES" sz="2800"/>
              <a:t>Sustituyendo la ecuación 5 en la 4 se tiene lo siguiente:</a:t>
            </a:r>
            <a:br>
              <a:rPr lang="es-ES" sz="2800"/>
            </a:br>
            <a:endParaRPr lang="es-ES" sz="2800"/>
          </a:p>
        </p:txBody>
      </p:sp>
      <p:sp>
        <p:nvSpPr>
          <p:cNvPr id="7173" name="Rectangle 6"/>
          <p:cNvSpPr>
            <a:spLocks noChangeArrowheads="1"/>
          </p:cNvSpPr>
          <p:nvPr/>
        </p:nvSpPr>
        <p:spPr bwMode="auto">
          <a:xfrm>
            <a:off x="0" y="3082925"/>
            <a:ext cx="9144000" cy="0"/>
          </a:xfrm>
          <a:prstGeom prst="rect">
            <a:avLst/>
          </a:prstGeom>
          <a:noFill/>
          <a:ln w="9525">
            <a:noFill/>
            <a:miter lim="800000"/>
            <a:headEnd/>
            <a:tailEnd/>
          </a:ln>
        </p:spPr>
        <p:txBody>
          <a:bodyPr wrap="none" anchor="ctr">
            <a:spAutoFit/>
          </a:bodyPr>
          <a:lstStyle/>
          <a:p>
            <a:endParaRPr lang="es-ES"/>
          </a:p>
        </p:txBody>
      </p:sp>
      <p:graphicFrame>
        <p:nvGraphicFramePr>
          <p:cNvPr id="7170" name="Object 5"/>
          <p:cNvGraphicFramePr>
            <a:graphicFrameLocks noChangeAspect="1"/>
          </p:cNvGraphicFramePr>
          <p:nvPr/>
        </p:nvGraphicFramePr>
        <p:xfrm>
          <a:off x="3419475" y="2636838"/>
          <a:ext cx="2160588" cy="969962"/>
        </p:xfrm>
        <a:graphic>
          <a:graphicData uri="http://schemas.openxmlformats.org/presentationml/2006/ole">
            <p:oleObj spid="_x0000_s7170" name="Ecuación" r:id="rId3" imgW="863225" imgH="393529" progId="Equation.3">
              <p:embed/>
            </p:oleObj>
          </a:graphicData>
        </a:graphic>
      </p:graphicFrame>
      <p:sp>
        <p:nvSpPr>
          <p:cNvPr id="7174" name="Rectangle 7"/>
          <p:cNvSpPr>
            <a:spLocks noChangeArrowheads="1"/>
          </p:cNvSpPr>
          <p:nvPr/>
        </p:nvSpPr>
        <p:spPr bwMode="auto">
          <a:xfrm>
            <a:off x="6084888" y="2781300"/>
            <a:ext cx="1677987" cy="549275"/>
          </a:xfrm>
          <a:prstGeom prst="rect">
            <a:avLst/>
          </a:prstGeom>
          <a:noFill/>
          <a:ln w="9525">
            <a:noFill/>
            <a:miter lim="800000"/>
            <a:headEnd/>
            <a:tailEnd/>
          </a:ln>
        </p:spPr>
        <p:txBody>
          <a:bodyPr anchor="ctr">
            <a:spAutoFit/>
          </a:bodyPr>
          <a:lstStyle/>
          <a:p>
            <a:pPr eaLnBrk="0" hangingPunct="0"/>
            <a:r>
              <a:rPr lang="es-ES" sz="1200" b="1">
                <a:latin typeface="Arial" charset="0"/>
                <a:ea typeface="Times New Roman" pitchFamily="18" charset="0"/>
                <a:cs typeface="Arial" charset="0"/>
              </a:rPr>
              <a:t>                           </a:t>
            </a:r>
            <a:r>
              <a:rPr lang="es-ES">
                <a:latin typeface="Arial" charset="0"/>
                <a:ea typeface="Times New Roman" pitchFamily="18" charset="0"/>
                <a:cs typeface="Arial" charset="0"/>
              </a:rPr>
              <a:t>Ecuación 6</a:t>
            </a:r>
          </a:p>
        </p:txBody>
      </p:sp>
    </p:spTree>
  </p:cSld>
  <p:clrMapOvr>
    <a:masterClrMapping/>
  </p:clrMapOvr>
  <p:transition spd="slow">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2 Marcador de número de diapositiva"/>
          <p:cNvSpPr>
            <a:spLocks noGrp="1"/>
          </p:cNvSpPr>
          <p:nvPr>
            <p:ph type="sldNum" sz="quarter" idx="11"/>
          </p:nvPr>
        </p:nvSpPr>
        <p:spPr>
          <a:noFill/>
        </p:spPr>
        <p:txBody>
          <a:bodyPr/>
          <a:lstStyle/>
          <a:p>
            <a:fld id="{D307E677-D888-4723-8CF4-12C4A85CBAAA}" type="slidenum">
              <a:rPr lang="es-ES" smtClean="0"/>
              <a:pPr/>
              <a:t>43</a:t>
            </a:fld>
            <a:endParaRPr lang="es-ES" smtClean="0"/>
          </a:p>
        </p:txBody>
      </p:sp>
      <p:sp>
        <p:nvSpPr>
          <p:cNvPr id="86018" name="1 Título"/>
          <p:cNvSpPr>
            <a:spLocks noGrp="1"/>
          </p:cNvSpPr>
          <p:nvPr>
            <p:ph type="title" idx="4294967295"/>
          </p:nvPr>
        </p:nvSpPr>
        <p:spPr/>
        <p:txBody>
          <a:bodyPr/>
          <a:lstStyle/>
          <a:p>
            <a:pPr algn="just" eaLnBrk="1" hangingPunct="1">
              <a:defRPr/>
            </a:pPr>
            <a:r>
              <a:rPr lang="es-ES" sz="2400"/>
              <a:t>Sustituyendo y reorganizando términos es posible llegar a una ecuación para determinar la longitud máxima del humedal.</a:t>
            </a:r>
            <a:endParaRPr lang="es-ES" sz="4000"/>
          </a:p>
        </p:txBody>
      </p:sp>
      <p:graphicFrame>
        <p:nvGraphicFramePr>
          <p:cNvPr id="8194" name="Object 5"/>
          <p:cNvGraphicFramePr>
            <a:graphicFrameLocks noChangeAspect="1"/>
          </p:cNvGraphicFramePr>
          <p:nvPr/>
        </p:nvGraphicFramePr>
        <p:xfrm>
          <a:off x="2636838" y="1557338"/>
          <a:ext cx="1139825" cy="876300"/>
        </p:xfrm>
        <a:graphic>
          <a:graphicData uri="http://schemas.openxmlformats.org/presentationml/2006/ole">
            <p:oleObj spid="_x0000_s8194" name="Ecuación" r:id="rId3" imgW="545760" imgH="419040" progId="Equation.3">
              <p:embed/>
            </p:oleObj>
          </a:graphicData>
        </a:graphic>
      </p:graphicFrame>
      <p:graphicFrame>
        <p:nvGraphicFramePr>
          <p:cNvPr id="8195" name="Object 6"/>
          <p:cNvGraphicFramePr>
            <a:graphicFrameLocks noChangeAspect="1"/>
          </p:cNvGraphicFramePr>
          <p:nvPr/>
        </p:nvGraphicFramePr>
        <p:xfrm>
          <a:off x="3924300" y="1557338"/>
          <a:ext cx="1136650" cy="819150"/>
        </p:xfrm>
        <a:graphic>
          <a:graphicData uri="http://schemas.openxmlformats.org/presentationml/2006/ole">
            <p:oleObj spid="_x0000_s8195" name="Ecuación" r:id="rId4" imgW="533160" imgH="393480" progId="Equation.3">
              <p:embed/>
            </p:oleObj>
          </a:graphicData>
        </a:graphic>
      </p:graphicFrame>
      <p:graphicFrame>
        <p:nvGraphicFramePr>
          <p:cNvPr id="8196" name="Object 7"/>
          <p:cNvGraphicFramePr>
            <a:graphicFrameLocks noChangeAspect="1"/>
          </p:cNvGraphicFramePr>
          <p:nvPr/>
        </p:nvGraphicFramePr>
        <p:xfrm>
          <a:off x="5419725" y="1557338"/>
          <a:ext cx="1100138" cy="820737"/>
        </p:xfrm>
        <a:graphic>
          <a:graphicData uri="http://schemas.openxmlformats.org/presentationml/2006/ole">
            <p:oleObj spid="_x0000_s8196" name="Ecuación" r:id="rId5" imgW="520560" imgH="393480" progId="Equation.3">
              <p:embed/>
            </p:oleObj>
          </a:graphicData>
        </a:graphic>
      </p:graphicFrame>
      <p:sp>
        <p:nvSpPr>
          <p:cNvPr id="8200" name="Rectangle 8"/>
          <p:cNvSpPr>
            <a:spLocks noChangeArrowheads="1"/>
          </p:cNvSpPr>
          <p:nvPr/>
        </p:nvSpPr>
        <p:spPr bwMode="auto">
          <a:xfrm>
            <a:off x="900113" y="2565400"/>
            <a:ext cx="7488237" cy="1920875"/>
          </a:xfrm>
          <a:prstGeom prst="rect">
            <a:avLst/>
          </a:prstGeom>
          <a:noFill/>
          <a:ln w="9525">
            <a:noFill/>
            <a:miter lim="800000"/>
            <a:headEnd/>
            <a:tailEnd/>
          </a:ln>
        </p:spPr>
        <p:txBody>
          <a:bodyPr anchor="ctr">
            <a:spAutoFit/>
          </a:bodyPr>
          <a:lstStyle/>
          <a:p>
            <a:pPr indent="449263" algn="just"/>
            <a:r>
              <a:rPr lang="es-ES" sz="2000"/>
              <a:t>Donde:</a:t>
            </a:r>
          </a:p>
          <a:p>
            <a:pPr indent="449263" algn="just"/>
            <a:r>
              <a:rPr lang="es-ES" sz="2000"/>
              <a:t>Q = Caudal, m</a:t>
            </a:r>
            <a:r>
              <a:rPr lang="es-ES" sz="2000" baseline="30000"/>
              <a:t>3</a:t>
            </a:r>
            <a:r>
              <a:rPr lang="es-ES" sz="2000"/>
              <a:t>/d.</a:t>
            </a:r>
          </a:p>
          <a:p>
            <a:pPr indent="449263" algn="just"/>
            <a:r>
              <a:rPr lang="es-ES" sz="2000"/>
              <a:t>W = Ancho de la celda de humedal, m.</a:t>
            </a:r>
          </a:p>
          <a:p>
            <a:pPr indent="449263" algn="just"/>
            <a:r>
              <a:rPr lang="es-ES" sz="2000"/>
              <a:t>As = Área superficial de la celda de humedal, m</a:t>
            </a:r>
            <a:r>
              <a:rPr lang="es-ES" sz="2000" baseline="30000"/>
              <a:t>2</a:t>
            </a:r>
            <a:r>
              <a:rPr lang="es-ES" sz="2000"/>
              <a:t>.</a:t>
            </a:r>
          </a:p>
          <a:p>
            <a:pPr indent="449263" algn="just"/>
            <a:r>
              <a:rPr lang="es-ES" sz="2000"/>
              <a:t>L = Longitud de la celda de humedal, m.</a:t>
            </a:r>
          </a:p>
          <a:p>
            <a:pPr indent="449263" algn="just"/>
            <a:r>
              <a:rPr lang="es-ES" sz="2000"/>
              <a:t>m = Pendiente del fondo del lecho, % expresado como decimal.</a:t>
            </a:r>
          </a:p>
        </p:txBody>
      </p:sp>
      <p:sp>
        <p:nvSpPr>
          <p:cNvPr id="86026" name="1 Título"/>
          <p:cNvSpPr>
            <a:spLocks/>
          </p:cNvSpPr>
          <p:nvPr/>
        </p:nvSpPr>
        <p:spPr bwMode="auto">
          <a:xfrm>
            <a:off x="539750" y="4437063"/>
            <a:ext cx="8229600" cy="1143000"/>
          </a:xfrm>
          <a:prstGeom prst="rect">
            <a:avLst/>
          </a:prstGeom>
          <a:noFill/>
          <a:ln w="9525">
            <a:noFill/>
            <a:miter lim="800000"/>
            <a:headEnd/>
            <a:tailEnd/>
          </a:ln>
          <a:effectLst/>
        </p:spPr>
        <p:txBody>
          <a:bodyPr anchor="ctr"/>
          <a:lstStyle/>
          <a:p>
            <a:pPr algn="just">
              <a:defRPr/>
            </a:pPr>
            <a:r>
              <a:rPr lang="es-ES" sz="2400" b="1">
                <a:solidFill>
                  <a:schemeClr val="tx2"/>
                </a:solidFill>
                <a:effectLst>
                  <a:outerShdw blurRad="38100" dist="38100" dir="2700000" algn="tl">
                    <a:srgbClr val="000000"/>
                  </a:outerShdw>
                </a:effectLst>
              </a:rPr>
              <a:t>Sustituyendo en la ecuación 6 y reordenando se obtiene:</a:t>
            </a:r>
          </a:p>
        </p:txBody>
      </p:sp>
      <p:sp>
        <p:nvSpPr>
          <p:cNvPr id="8202" name="Rectangle 12"/>
          <p:cNvSpPr>
            <a:spLocks noChangeArrowheads="1"/>
          </p:cNvSpPr>
          <p:nvPr/>
        </p:nvSpPr>
        <p:spPr bwMode="auto">
          <a:xfrm>
            <a:off x="0" y="3021013"/>
            <a:ext cx="9144000" cy="0"/>
          </a:xfrm>
          <a:prstGeom prst="rect">
            <a:avLst/>
          </a:prstGeom>
          <a:noFill/>
          <a:ln w="9525">
            <a:noFill/>
            <a:miter lim="800000"/>
            <a:headEnd/>
            <a:tailEnd/>
          </a:ln>
        </p:spPr>
        <p:txBody>
          <a:bodyPr wrap="none" anchor="ctr">
            <a:spAutoFit/>
          </a:bodyPr>
          <a:lstStyle/>
          <a:p>
            <a:endParaRPr lang="es-ES"/>
          </a:p>
        </p:txBody>
      </p:sp>
      <p:graphicFrame>
        <p:nvGraphicFramePr>
          <p:cNvPr id="8197" name="Object 11"/>
          <p:cNvGraphicFramePr>
            <a:graphicFrameLocks noChangeAspect="1"/>
          </p:cNvGraphicFramePr>
          <p:nvPr/>
        </p:nvGraphicFramePr>
        <p:xfrm>
          <a:off x="2843213" y="5445125"/>
          <a:ext cx="3168650" cy="898525"/>
        </p:xfrm>
        <a:graphic>
          <a:graphicData uri="http://schemas.openxmlformats.org/presentationml/2006/ole">
            <p:oleObj spid="_x0000_s8197" name="Ecuación" r:id="rId6" imgW="1765300" imgH="508000" progId="Equation.3">
              <p:embed/>
            </p:oleObj>
          </a:graphicData>
        </a:graphic>
      </p:graphicFrame>
      <p:sp>
        <p:nvSpPr>
          <p:cNvPr id="8203" name="Rectangle 13"/>
          <p:cNvSpPr>
            <a:spLocks noChangeArrowheads="1"/>
          </p:cNvSpPr>
          <p:nvPr/>
        </p:nvSpPr>
        <p:spPr bwMode="auto">
          <a:xfrm>
            <a:off x="5795963" y="5734050"/>
            <a:ext cx="2000250" cy="366713"/>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a:latin typeface="Arial" charset="0"/>
                <a:ea typeface="Times New Roman" pitchFamily="18" charset="0"/>
                <a:cs typeface="Arial" charset="0"/>
              </a:rPr>
              <a:t>Ecuación 7</a:t>
            </a:r>
          </a:p>
        </p:txBody>
      </p:sp>
    </p:spTree>
  </p:cSld>
  <p:clrMapOvr>
    <a:masterClrMapping/>
  </p:clrMapOvr>
  <p:transition spd="slow">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número de diapositiva"/>
          <p:cNvSpPr>
            <a:spLocks noGrp="1"/>
          </p:cNvSpPr>
          <p:nvPr>
            <p:ph type="sldNum" sz="quarter" idx="11"/>
          </p:nvPr>
        </p:nvSpPr>
        <p:spPr>
          <a:noFill/>
        </p:spPr>
        <p:txBody>
          <a:bodyPr/>
          <a:lstStyle/>
          <a:p>
            <a:fld id="{153F6B7B-F94E-49E7-BCB6-3F3AD4930854}" type="slidenum">
              <a:rPr lang="es-ES" smtClean="0"/>
              <a:pPr/>
              <a:t>44</a:t>
            </a:fld>
            <a:endParaRPr lang="es-ES" smtClean="0"/>
          </a:p>
        </p:txBody>
      </p:sp>
      <p:sp>
        <p:nvSpPr>
          <p:cNvPr id="87042" name="1 Título"/>
          <p:cNvSpPr>
            <a:spLocks noGrp="1"/>
          </p:cNvSpPr>
          <p:nvPr>
            <p:ph type="title" idx="4294967295"/>
          </p:nvPr>
        </p:nvSpPr>
        <p:spPr>
          <a:xfrm>
            <a:off x="-757238" y="0"/>
            <a:ext cx="8229601" cy="1143000"/>
          </a:xfrm>
        </p:spPr>
        <p:txBody>
          <a:bodyPr/>
          <a:lstStyle/>
          <a:p>
            <a:pPr eaLnBrk="1" hangingPunct="1">
              <a:defRPr/>
            </a:pPr>
            <a:r>
              <a:rPr lang="es-ES" sz="2800" dirty="0">
                <a:solidFill>
                  <a:srgbClr val="FFFF00"/>
                </a:solidFill>
              </a:rPr>
              <a:t>Diseño para la remoción de DBO.</a:t>
            </a:r>
          </a:p>
        </p:txBody>
      </p:sp>
      <p:sp>
        <p:nvSpPr>
          <p:cNvPr id="87043" name="2 Marcador de contenido"/>
          <p:cNvSpPr>
            <a:spLocks noGrp="1"/>
          </p:cNvSpPr>
          <p:nvPr>
            <p:ph idx="4294967295"/>
          </p:nvPr>
        </p:nvSpPr>
        <p:spPr>
          <a:xfrm>
            <a:off x="323850" y="1052513"/>
            <a:ext cx="8229600" cy="1368425"/>
          </a:xfrm>
        </p:spPr>
        <p:txBody>
          <a:bodyPr/>
          <a:lstStyle/>
          <a:p>
            <a:pPr algn="just" eaLnBrk="1" hangingPunct="1">
              <a:buFont typeface="Wingdings" pitchFamily="2" charset="2"/>
              <a:buNone/>
              <a:defRPr/>
            </a:pPr>
            <a:r>
              <a:rPr lang="es-ES" dirty="0"/>
              <a:t>	</a:t>
            </a:r>
            <a:r>
              <a:rPr lang="es-ES" sz="2400" dirty="0"/>
              <a:t>En la ecuación 8 se puede aproximar la remoción de DBO en sistemas de esta categoría.  El modelo es basado en la experiencia con sistemas de aplicación sobre el suelo y filtros percoladores.</a:t>
            </a:r>
          </a:p>
        </p:txBody>
      </p:sp>
      <p:sp>
        <p:nvSpPr>
          <p:cNvPr id="9222" name="Rectangle 6"/>
          <p:cNvSpPr>
            <a:spLocks noChangeArrowheads="1"/>
          </p:cNvSpPr>
          <p:nvPr/>
        </p:nvSpPr>
        <p:spPr bwMode="auto">
          <a:xfrm>
            <a:off x="0" y="2992438"/>
            <a:ext cx="9144000" cy="0"/>
          </a:xfrm>
          <a:prstGeom prst="rect">
            <a:avLst/>
          </a:prstGeom>
          <a:noFill/>
          <a:ln w="9525">
            <a:noFill/>
            <a:miter lim="800000"/>
            <a:headEnd/>
            <a:tailEnd/>
          </a:ln>
        </p:spPr>
        <p:txBody>
          <a:bodyPr wrap="none" anchor="ctr">
            <a:spAutoFit/>
          </a:bodyPr>
          <a:lstStyle/>
          <a:p>
            <a:endParaRPr lang="es-ES"/>
          </a:p>
        </p:txBody>
      </p:sp>
      <p:graphicFrame>
        <p:nvGraphicFramePr>
          <p:cNvPr id="9218" name="Object 5"/>
          <p:cNvGraphicFramePr>
            <a:graphicFrameLocks noChangeAspect="1"/>
          </p:cNvGraphicFramePr>
          <p:nvPr/>
        </p:nvGraphicFramePr>
        <p:xfrm>
          <a:off x="2484438" y="2565400"/>
          <a:ext cx="4216400" cy="754063"/>
        </p:xfrm>
        <a:graphic>
          <a:graphicData uri="http://schemas.openxmlformats.org/presentationml/2006/ole">
            <p:oleObj spid="_x0000_s9218" name="Ecuación" r:id="rId3" imgW="2832100" imgH="508000" progId="Equation.3">
              <p:embed/>
            </p:oleObj>
          </a:graphicData>
        </a:graphic>
      </p:graphicFrame>
      <p:sp>
        <p:nvSpPr>
          <p:cNvPr id="9223" name="Rectangle 7"/>
          <p:cNvSpPr>
            <a:spLocks noChangeArrowheads="1"/>
          </p:cNvSpPr>
          <p:nvPr/>
        </p:nvSpPr>
        <p:spPr bwMode="auto">
          <a:xfrm>
            <a:off x="7019925" y="2781300"/>
            <a:ext cx="1393825" cy="336550"/>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sz="1200">
                <a:latin typeface="Arial" charset="0"/>
                <a:ea typeface="Times New Roman" pitchFamily="18" charset="0"/>
                <a:cs typeface="Arial" charset="0"/>
              </a:rPr>
              <a:t> </a:t>
            </a:r>
            <a:r>
              <a:rPr lang="es-ES" sz="1600">
                <a:latin typeface="Arial" charset="0"/>
                <a:ea typeface="Times New Roman" pitchFamily="18" charset="0"/>
                <a:cs typeface="Arial" charset="0"/>
              </a:rPr>
              <a:t>Ecuación 8</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9224" name="Rectangle 8"/>
          <p:cNvSpPr>
            <a:spLocks noChangeArrowheads="1"/>
          </p:cNvSpPr>
          <p:nvPr/>
        </p:nvSpPr>
        <p:spPr bwMode="auto">
          <a:xfrm>
            <a:off x="755650" y="3292475"/>
            <a:ext cx="8137525" cy="3387725"/>
          </a:xfrm>
          <a:prstGeom prst="rect">
            <a:avLst/>
          </a:prstGeom>
          <a:noFill/>
          <a:ln w="9525">
            <a:noFill/>
            <a:miter lim="800000"/>
            <a:headEnd/>
            <a:tailEnd/>
          </a:ln>
        </p:spPr>
        <p:txBody>
          <a:bodyPr anchor="ctr">
            <a:spAutoFit/>
          </a:bodyPr>
          <a:lstStyle/>
          <a:p>
            <a:pPr indent="449263" algn="just"/>
            <a:r>
              <a:rPr lang="es-ES"/>
              <a:t>Donde:</a:t>
            </a:r>
          </a:p>
          <a:p>
            <a:pPr indent="449263" algn="just"/>
            <a:r>
              <a:rPr lang="es-ES"/>
              <a:t>Ce = Concentración de DBO en el efluente, mg/l</a:t>
            </a:r>
          </a:p>
          <a:p>
            <a:pPr indent="449263" algn="just"/>
            <a:r>
              <a:rPr lang="es-ES"/>
              <a:t>Co = Concentración de DBO en el afluente, mg/l</a:t>
            </a:r>
          </a:p>
          <a:p>
            <a:pPr indent="449263" algn="just"/>
            <a:r>
              <a:rPr lang="es-ES"/>
              <a:t>A = Fracción de la DBO no removida como sólidos sedimentables a la entrada 	del sistema, es una variable que depende de la calidad del agua (es una </a:t>
            </a:r>
          </a:p>
          <a:p>
            <a:pPr indent="449263" algn="just"/>
            <a:r>
              <a:rPr lang="es-ES"/>
              <a:t>	fracción decimal)</a:t>
            </a:r>
          </a:p>
          <a:p>
            <a:pPr indent="449263" algn="just"/>
            <a:r>
              <a:rPr lang="es-ES"/>
              <a:t>K</a:t>
            </a:r>
            <a:r>
              <a:rPr lang="es-ES" sz="1000"/>
              <a:t>T</a:t>
            </a:r>
            <a:r>
              <a:rPr lang="es-ES"/>
              <a:t> = Constante de primer orden dependiente de la temperatura, d</a:t>
            </a:r>
            <a:r>
              <a:rPr lang="es-ES" baseline="30000"/>
              <a:t>-1</a:t>
            </a:r>
          </a:p>
          <a:p>
            <a:pPr indent="449263" algn="just"/>
            <a:r>
              <a:rPr lang="es-ES"/>
              <a:t>Av = Área superficial disponible para la actividad microbana, m</a:t>
            </a:r>
            <a:r>
              <a:rPr lang="es-ES" baseline="30000"/>
              <a:t>2</a:t>
            </a:r>
            <a:r>
              <a:rPr lang="es-ES"/>
              <a:t>/ m</a:t>
            </a:r>
            <a:r>
              <a:rPr lang="es-ES" baseline="30000"/>
              <a:t>3</a:t>
            </a:r>
          </a:p>
          <a:p>
            <a:pPr indent="449263" algn="just"/>
            <a:r>
              <a:rPr lang="es-ES"/>
              <a:t>L = Longitud del sistema (paralelo al flujo), m</a:t>
            </a:r>
          </a:p>
          <a:p>
            <a:pPr indent="449263" algn="just"/>
            <a:r>
              <a:rPr lang="es-ES"/>
              <a:t>n = Porosidad del sistema (espacio disponible para el paso del agua) como 	fracción decimal</a:t>
            </a:r>
          </a:p>
          <a:p>
            <a:pPr indent="449263" algn="just"/>
            <a:r>
              <a:rPr lang="es-ES"/>
              <a:t>Q = Caudal promedio en el sistema, m</a:t>
            </a:r>
            <a:r>
              <a:rPr lang="es-ES" baseline="30000"/>
              <a:t>3</a:t>
            </a:r>
            <a:r>
              <a:rPr lang="es-ES"/>
              <a:t>/d</a:t>
            </a:r>
          </a:p>
        </p:txBody>
      </p:sp>
    </p:spTree>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Marcador de número de diapositiva"/>
          <p:cNvSpPr>
            <a:spLocks noGrp="1"/>
          </p:cNvSpPr>
          <p:nvPr>
            <p:ph type="sldNum" sz="quarter" idx="11"/>
          </p:nvPr>
        </p:nvSpPr>
        <p:spPr>
          <a:noFill/>
        </p:spPr>
        <p:txBody>
          <a:bodyPr/>
          <a:lstStyle/>
          <a:p>
            <a:fld id="{F00A7BCC-7AAE-469E-A5BE-12D2E7BEA1DC}" type="slidenum">
              <a:rPr lang="es-ES" smtClean="0"/>
              <a:pPr/>
              <a:t>45</a:t>
            </a:fld>
            <a:endParaRPr lang="es-ES" smtClean="0"/>
          </a:p>
        </p:txBody>
      </p:sp>
      <p:sp>
        <p:nvSpPr>
          <p:cNvPr id="88066" name="1 Título"/>
          <p:cNvSpPr>
            <a:spLocks noGrp="1"/>
          </p:cNvSpPr>
          <p:nvPr>
            <p:ph type="title" idx="4294967295"/>
          </p:nvPr>
        </p:nvSpPr>
        <p:spPr>
          <a:xfrm>
            <a:off x="468313" y="549275"/>
            <a:ext cx="8229600" cy="1143000"/>
          </a:xfrm>
        </p:spPr>
        <p:txBody>
          <a:bodyPr/>
          <a:lstStyle/>
          <a:p>
            <a:pPr algn="just" eaLnBrk="1" hangingPunct="1">
              <a:defRPr/>
            </a:pPr>
            <a:r>
              <a:rPr lang="es-ES" sz="2400"/>
              <a:t>Es posible sustituyendo y reorganizando los términos de la ecuación 8 obtener una expresión para determinar el área requerida para obtener el nivel de tratamiento requerido.</a:t>
            </a:r>
          </a:p>
        </p:txBody>
      </p:sp>
      <p:sp>
        <p:nvSpPr>
          <p:cNvPr id="10245" name="Rectangle 6"/>
          <p:cNvSpPr>
            <a:spLocks noChangeArrowheads="1"/>
          </p:cNvSpPr>
          <p:nvPr/>
        </p:nvSpPr>
        <p:spPr bwMode="auto">
          <a:xfrm>
            <a:off x="0" y="3040063"/>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42" name="Object 5"/>
          <p:cNvGraphicFramePr>
            <a:graphicFrameLocks noChangeAspect="1"/>
          </p:cNvGraphicFramePr>
          <p:nvPr/>
        </p:nvGraphicFramePr>
        <p:xfrm>
          <a:off x="2987675" y="2133600"/>
          <a:ext cx="3311525" cy="717550"/>
        </p:xfrm>
        <a:graphic>
          <a:graphicData uri="http://schemas.openxmlformats.org/presentationml/2006/ole">
            <p:oleObj spid="_x0000_s10242" name="Ecuación" r:id="rId3" imgW="1968500" imgH="431800" progId="Equation.3">
              <p:embed/>
            </p:oleObj>
          </a:graphicData>
        </a:graphic>
      </p:graphicFrame>
      <p:sp>
        <p:nvSpPr>
          <p:cNvPr id="10246" name="Rectangle 7"/>
          <p:cNvSpPr>
            <a:spLocks noChangeArrowheads="1"/>
          </p:cNvSpPr>
          <p:nvPr/>
        </p:nvSpPr>
        <p:spPr bwMode="auto">
          <a:xfrm>
            <a:off x="6227763" y="2276475"/>
            <a:ext cx="1908175" cy="336550"/>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sz="1200">
                <a:latin typeface="Arial" charset="0"/>
                <a:ea typeface="Times New Roman" pitchFamily="18" charset="0"/>
                <a:cs typeface="Arial" charset="0"/>
              </a:rPr>
              <a:t> </a:t>
            </a:r>
            <a:r>
              <a:rPr lang="es-ES" sz="1600">
                <a:latin typeface="Arial" charset="0"/>
                <a:ea typeface="Times New Roman" pitchFamily="18" charset="0"/>
                <a:cs typeface="Arial" charset="0"/>
              </a:rPr>
              <a:t>Ecuación 9</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10247" name="Rectangle 8"/>
          <p:cNvSpPr>
            <a:spLocks noChangeArrowheads="1"/>
          </p:cNvSpPr>
          <p:nvPr/>
        </p:nvSpPr>
        <p:spPr bwMode="auto">
          <a:xfrm>
            <a:off x="539750" y="3348038"/>
            <a:ext cx="7993063" cy="2530475"/>
          </a:xfrm>
          <a:prstGeom prst="rect">
            <a:avLst/>
          </a:prstGeom>
          <a:noFill/>
          <a:ln w="9525">
            <a:noFill/>
            <a:miter lim="800000"/>
            <a:headEnd/>
            <a:tailEnd/>
          </a:ln>
        </p:spPr>
        <p:txBody>
          <a:bodyPr anchor="ctr">
            <a:spAutoFit/>
          </a:bodyPr>
          <a:lstStyle/>
          <a:p>
            <a:pPr indent="449263" algn="just"/>
            <a:r>
              <a:rPr lang="es-ES" sz="2000"/>
              <a:t>Donde:</a:t>
            </a:r>
          </a:p>
          <a:p>
            <a:pPr indent="449263" algn="just"/>
            <a:endParaRPr lang="es-ES" sz="2000"/>
          </a:p>
          <a:p>
            <a:pPr indent="449263" algn="just"/>
            <a:r>
              <a:rPr lang="es-ES" sz="2000"/>
              <a:t>As = Área superficial del humedal de flujo libre, m2</a:t>
            </a:r>
          </a:p>
          <a:p>
            <a:pPr indent="449263" algn="just"/>
            <a:r>
              <a:rPr lang="es-ES" sz="2000"/>
              <a:t>K</a:t>
            </a:r>
            <a:r>
              <a:rPr lang="es-ES" sz="1000"/>
              <a:t>T</a:t>
            </a:r>
            <a:r>
              <a:rPr lang="es-ES" sz="2000"/>
              <a:t> = K</a:t>
            </a:r>
            <a:r>
              <a:rPr lang="es-ES" sz="1000"/>
              <a:t>20</a:t>
            </a:r>
            <a:r>
              <a:rPr lang="es-ES"/>
              <a:t>(1.06)</a:t>
            </a:r>
            <a:r>
              <a:rPr lang="es-ES" sz="2000"/>
              <a:t> </a:t>
            </a:r>
            <a:r>
              <a:rPr lang="es-ES" sz="2000" baseline="30000"/>
              <a:t>(T-20)</a:t>
            </a:r>
          </a:p>
          <a:p>
            <a:pPr indent="449263" algn="just"/>
            <a:r>
              <a:rPr lang="es-ES" sz="2000"/>
              <a:t>K</a:t>
            </a:r>
            <a:r>
              <a:rPr lang="es-ES" sz="1000"/>
              <a:t>20 </a:t>
            </a:r>
            <a:r>
              <a:rPr lang="es-ES" sz="2000"/>
              <a:t>= 0.2779d </a:t>
            </a:r>
            <a:r>
              <a:rPr lang="es-ES" sz="2000" baseline="30000"/>
              <a:t>-1</a:t>
            </a:r>
          </a:p>
          <a:p>
            <a:pPr indent="449263" algn="just"/>
            <a:r>
              <a:rPr lang="es-ES" sz="2000"/>
              <a:t>n = 0.65 a 0.75 (los valores menores son para vegetación densa y madura)</a:t>
            </a:r>
          </a:p>
          <a:p>
            <a:pPr indent="449263" algn="just"/>
            <a:r>
              <a:rPr lang="es-ES" sz="2000"/>
              <a:t>A = 0.52 (efluente primario), 0.70 a 0.85 (efluente secundario), 0.90 	(efluente terciario).</a:t>
            </a:r>
            <a:r>
              <a:rPr lang="es-ES"/>
              <a:t> </a:t>
            </a:r>
          </a:p>
        </p:txBody>
      </p:sp>
    </p:spTree>
  </p:cSld>
  <p:clrMapOvr>
    <a:masterClrMapping/>
  </p:clrMapOvr>
  <p:transition spd="slow">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Marcador de número de diapositiva"/>
          <p:cNvSpPr>
            <a:spLocks noGrp="1"/>
          </p:cNvSpPr>
          <p:nvPr>
            <p:ph type="sldNum" sz="quarter" idx="11"/>
          </p:nvPr>
        </p:nvSpPr>
        <p:spPr>
          <a:noFill/>
        </p:spPr>
        <p:txBody>
          <a:bodyPr/>
          <a:lstStyle/>
          <a:p>
            <a:fld id="{B8094262-7D78-4365-9C56-FACAF08BF3B1}" type="slidenum">
              <a:rPr lang="es-ES" smtClean="0"/>
              <a:pPr/>
              <a:t>46</a:t>
            </a:fld>
            <a:endParaRPr lang="es-ES" smtClean="0"/>
          </a:p>
        </p:txBody>
      </p:sp>
      <p:sp>
        <p:nvSpPr>
          <p:cNvPr id="89090" name="1 Título"/>
          <p:cNvSpPr>
            <a:spLocks noGrp="1"/>
          </p:cNvSpPr>
          <p:nvPr>
            <p:ph type="title" idx="4294967295"/>
          </p:nvPr>
        </p:nvSpPr>
        <p:spPr>
          <a:xfrm>
            <a:off x="468313" y="260350"/>
            <a:ext cx="8280400" cy="2089150"/>
          </a:xfrm>
        </p:spPr>
        <p:txBody>
          <a:bodyPr/>
          <a:lstStyle/>
          <a:p>
            <a:pPr algn="just" eaLnBrk="1" hangingPunct="1">
              <a:defRPr/>
            </a:pPr>
            <a:r>
              <a:rPr lang="es-ES" sz="2400"/>
              <a:t>Debido a las dificultades para evaluar A y Av, se ha realizado una segunda aproximación a partir del análisis de los datos del rendimiento de sistemas de este tipo.</a:t>
            </a:r>
            <a:br>
              <a:rPr lang="es-ES" sz="2400"/>
            </a:br>
            <a:r>
              <a:rPr lang="es-ES" sz="2400"/>
              <a:t>Entonces, el área superficial requerida para un humedal de este tipo se determina por medio de la siguiente expresión.</a:t>
            </a:r>
            <a:r>
              <a:rPr lang="es-ES" sz="4000"/>
              <a:t> </a:t>
            </a:r>
          </a:p>
        </p:txBody>
      </p:sp>
      <p:sp>
        <p:nvSpPr>
          <p:cNvPr id="11269" name="Rectangle 6"/>
          <p:cNvSpPr>
            <a:spLocks noChangeArrowheads="1"/>
          </p:cNvSpPr>
          <p:nvPr/>
        </p:nvSpPr>
        <p:spPr bwMode="auto">
          <a:xfrm>
            <a:off x="0" y="3040063"/>
            <a:ext cx="9144000" cy="0"/>
          </a:xfrm>
          <a:prstGeom prst="rect">
            <a:avLst/>
          </a:prstGeom>
          <a:noFill/>
          <a:ln w="9525">
            <a:noFill/>
            <a:miter lim="800000"/>
            <a:headEnd/>
            <a:tailEnd/>
          </a:ln>
        </p:spPr>
        <p:txBody>
          <a:bodyPr wrap="none" anchor="ctr">
            <a:spAutoFit/>
          </a:bodyPr>
          <a:lstStyle/>
          <a:p>
            <a:endParaRPr lang="es-ES"/>
          </a:p>
        </p:txBody>
      </p:sp>
      <p:graphicFrame>
        <p:nvGraphicFramePr>
          <p:cNvPr id="11266" name="Object 5"/>
          <p:cNvGraphicFramePr>
            <a:graphicFrameLocks noChangeAspect="1"/>
          </p:cNvGraphicFramePr>
          <p:nvPr/>
        </p:nvGraphicFramePr>
        <p:xfrm>
          <a:off x="3419475" y="2781300"/>
          <a:ext cx="2159000" cy="685800"/>
        </p:xfrm>
        <a:graphic>
          <a:graphicData uri="http://schemas.openxmlformats.org/presentationml/2006/ole">
            <p:oleObj spid="_x0000_s11266" name="Ecuación" r:id="rId3" imgW="1346200" imgH="431800" progId="Equation.3">
              <p:embed/>
            </p:oleObj>
          </a:graphicData>
        </a:graphic>
      </p:graphicFrame>
      <p:sp>
        <p:nvSpPr>
          <p:cNvPr id="11270" name="Rectangle 7"/>
          <p:cNvSpPr>
            <a:spLocks noChangeArrowheads="1"/>
          </p:cNvSpPr>
          <p:nvPr/>
        </p:nvSpPr>
        <p:spPr bwMode="auto">
          <a:xfrm>
            <a:off x="6372225" y="2852738"/>
            <a:ext cx="1439863" cy="519112"/>
          </a:xfrm>
          <a:prstGeom prst="rect">
            <a:avLst/>
          </a:prstGeom>
          <a:noFill/>
          <a:ln w="9525">
            <a:noFill/>
            <a:miter lim="800000"/>
            <a:headEnd/>
            <a:tailEnd/>
          </a:ln>
        </p:spPr>
        <p:txBody>
          <a:bodyPr anchor="ctr">
            <a:spAutoFit/>
          </a:bodyPr>
          <a:lstStyle/>
          <a:p>
            <a:pPr algn="ctr" eaLnBrk="0" hangingPunct="0"/>
            <a:r>
              <a:rPr lang="es-ES" sz="1200" b="1">
                <a:latin typeface="Arial" charset="0"/>
                <a:ea typeface="Times New Roman" pitchFamily="18" charset="0"/>
                <a:cs typeface="Arial" charset="0"/>
              </a:rPr>
              <a:t>                      </a:t>
            </a:r>
            <a:r>
              <a:rPr lang="es-ES" sz="1200">
                <a:latin typeface="Arial" charset="0"/>
                <a:ea typeface="Times New Roman" pitchFamily="18" charset="0"/>
                <a:cs typeface="Arial" charset="0"/>
              </a:rPr>
              <a:t> </a:t>
            </a:r>
            <a:r>
              <a:rPr lang="es-ES" sz="1600">
                <a:latin typeface="Arial" charset="0"/>
                <a:ea typeface="Times New Roman" pitchFamily="18" charset="0"/>
                <a:cs typeface="Arial" charset="0"/>
              </a:rPr>
              <a:t>Ecuación 10</a:t>
            </a:r>
          </a:p>
        </p:txBody>
      </p:sp>
      <p:sp>
        <p:nvSpPr>
          <p:cNvPr id="11271" name="Rectangle 8"/>
          <p:cNvSpPr>
            <a:spLocks noChangeArrowheads="1"/>
          </p:cNvSpPr>
          <p:nvPr/>
        </p:nvSpPr>
        <p:spPr bwMode="auto">
          <a:xfrm>
            <a:off x="684213" y="3860800"/>
            <a:ext cx="6337300" cy="1616075"/>
          </a:xfrm>
          <a:prstGeom prst="rect">
            <a:avLst/>
          </a:prstGeom>
          <a:noFill/>
          <a:ln w="9525">
            <a:noFill/>
            <a:miter lim="800000"/>
            <a:headEnd/>
            <a:tailEnd/>
          </a:ln>
        </p:spPr>
        <p:txBody>
          <a:bodyPr anchor="ctr">
            <a:spAutoFit/>
          </a:bodyPr>
          <a:lstStyle/>
          <a:p>
            <a:pPr indent="449263" algn="just"/>
            <a:r>
              <a:rPr lang="es-MX" sz="2000"/>
              <a:t>Donde:</a:t>
            </a:r>
            <a:endParaRPr lang="es-ES" sz="2000"/>
          </a:p>
          <a:p>
            <a:pPr indent="449263" algn="just"/>
            <a:endParaRPr lang="es-ES" sz="2000"/>
          </a:p>
          <a:p>
            <a:pPr indent="449263" algn="just"/>
            <a:r>
              <a:rPr lang="es-ES" sz="2000"/>
              <a:t>K</a:t>
            </a:r>
            <a:r>
              <a:rPr lang="es-ES" sz="1000"/>
              <a:t>T</a:t>
            </a:r>
            <a:r>
              <a:rPr lang="es-ES" sz="2000"/>
              <a:t> = Constante de temperatura</a:t>
            </a:r>
          </a:p>
          <a:p>
            <a:pPr indent="449263" algn="just"/>
            <a:r>
              <a:rPr lang="es-ES" sz="2000"/>
              <a:t>y = Profundidad de diseño del sistema, m</a:t>
            </a:r>
          </a:p>
          <a:p>
            <a:pPr indent="449263" algn="just"/>
            <a:r>
              <a:rPr lang="es-ES" sz="2000"/>
              <a:t>n = porosidad del humedal, 0.65 a 0.75</a:t>
            </a:r>
          </a:p>
        </p:txBody>
      </p:sp>
    </p:spTree>
  </p:cSld>
  <p:clrMapOvr>
    <a:masterClrMapping/>
  </p:clrMapOvr>
  <p:transition spd="slow">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número de diapositiva"/>
          <p:cNvSpPr>
            <a:spLocks noGrp="1"/>
          </p:cNvSpPr>
          <p:nvPr>
            <p:ph type="sldNum" sz="quarter" idx="11"/>
          </p:nvPr>
        </p:nvSpPr>
        <p:spPr>
          <a:noFill/>
        </p:spPr>
        <p:txBody>
          <a:bodyPr/>
          <a:lstStyle/>
          <a:p>
            <a:fld id="{B3FD947D-1BD9-4E4D-A493-C2A86EDD2F22}" type="slidenum">
              <a:rPr lang="es-ES" smtClean="0"/>
              <a:pPr/>
              <a:t>47</a:t>
            </a:fld>
            <a:endParaRPr lang="es-ES" smtClean="0"/>
          </a:p>
        </p:txBody>
      </p:sp>
      <p:sp>
        <p:nvSpPr>
          <p:cNvPr id="90114" name="1 Título"/>
          <p:cNvSpPr>
            <a:spLocks noGrp="1"/>
          </p:cNvSpPr>
          <p:nvPr>
            <p:ph type="title" idx="4294967295"/>
          </p:nvPr>
        </p:nvSpPr>
        <p:spPr/>
        <p:txBody>
          <a:bodyPr/>
          <a:lstStyle/>
          <a:p>
            <a:pPr algn="just" eaLnBrk="1" hangingPunct="1">
              <a:defRPr/>
            </a:pPr>
            <a:r>
              <a:rPr lang="es-ES" sz="2800" dirty="0">
                <a:solidFill>
                  <a:srgbClr val="FFFF00"/>
                </a:solidFill>
              </a:rPr>
              <a:t>Diseño para la remoción de Sólidos Suspendidos Totales (SST).</a:t>
            </a:r>
            <a:r>
              <a:rPr lang="es-ES" sz="4000" dirty="0"/>
              <a:t> </a:t>
            </a:r>
          </a:p>
        </p:txBody>
      </p:sp>
      <p:sp>
        <p:nvSpPr>
          <p:cNvPr id="90115" name="2 Marcador de contenido"/>
          <p:cNvSpPr>
            <a:spLocks noGrp="1"/>
          </p:cNvSpPr>
          <p:nvPr>
            <p:ph idx="4294967295"/>
          </p:nvPr>
        </p:nvSpPr>
        <p:spPr>
          <a:xfrm>
            <a:off x="468313" y="1341438"/>
            <a:ext cx="8229600" cy="2765425"/>
          </a:xfrm>
        </p:spPr>
        <p:txBody>
          <a:bodyPr/>
          <a:lstStyle/>
          <a:p>
            <a:pPr algn="just" eaLnBrk="1" hangingPunct="1">
              <a:buFont typeface="Wingdings" pitchFamily="2" charset="2"/>
              <a:buNone/>
              <a:defRPr/>
            </a:pPr>
            <a:r>
              <a:rPr lang="es-ES" dirty="0"/>
              <a:t>	</a:t>
            </a:r>
            <a:r>
              <a:rPr lang="es-ES" sz="2400" dirty="0"/>
              <a:t>Para los humedales artificiales se pueden esperar rendimientos similares en lo que respecta a remoción de DBO.  La remoción de SST está influida por la producción de materiales orgánicos residuales que pueden aparecer en el efluente final, por eso no se debe esperar una concentración menor a </a:t>
            </a:r>
            <a:r>
              <a:rPr lang="es-ES" sz="2400" dirty="0" err="1"/>
              <a:t>5mg</a:t>
            </a:r>
            <a:r>
              <a:rPr lang="es-ES" sz="2400" dirty="0"/>
              <a:t>/l a la salida. </a:t>
            </a:r>
          </a:p>
        </p:txBody>
      </p:sp>
      <p:sp>
        <p:nvSpPr>
          <p:cNvPr id="12294" name="Rectangle 6"/>
          <p:cNvSpPr>
            <a:spLocks noChangeArrowheads="1"/>
          </p:cNvSpPr>
          <p:nvPr/>
        </p:nvSpPr>
        <p:spPr bwMode="auto">
          <a:xfrm>
            <a:off x="3448050" y="3021013"/>
            <a:ext cx="269875" cy="274637"/>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endParaRPr lang="es-ES">
              <a:latin typeface="Arial" charset="0"/>
              <a:ea typeface="Times New Roman" pitchFamily="18" charset="0"/>
              <a:cs typeface="Arial" charset="0"/>
            </a:endParaRPr>
          </a:p>
        </p:txBody>
      </p:sp>
      <p:sp>
        <p:nvSpPr>
          <p:cNvPr id="12295" name="Rectangle 7"/>
          <p:cNvSpPr>
            <a:spLocks noChangeArrowheads="1"/>
          </p:cNvSpPr>
          <p:nvPr/>
        </p:nvSpPr>
        <p:spPr bwMode="auto">
          <a:xfrm>
            <a:off x="6443663" y="3716338"/>
            <a:ext cx="1677987" cy="336550"/>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11</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12296" name="Rectangle 8"/>
          <p:cNvSpPr>
            <a:spLocks noChangeArrowheads="1"/>
          </p:cNvSpPr>
          <p:nvPr/>
        </p:nvSpPr>
        <p:spPr bwMode="auto">
          <a:xfrm>
            <a:off x="900113" y="4365625"/>
            <a:ext cx="6119812" cy="1616075"/>
          </a:xfrm>
          <a:prstGeom prst="rect">
            <a:avLst/>
          </a:prstGeom>
          <a:noFill/>
          <a:ln w="9525">
            <a:noFill/>
            <a:miter lim="800000"/>
            <a:headEnd/>
            <a:tailEnd/>
          </a:ln>
        </p:spPr>
        <p:txBody>
          <a:bodyPr anchor="ctr">
            <a:spAutoFit/>
          </a:bodyPr>
          <a:lstStyle/>
          <a:p>
            <a:pPr indent="449263" algn="just"/>
            <a:r>
              <a:rPr lang="es-ES" sz="2000"/>
              <a:t>Donde:</a:t>
            </a:r>
          </a:p>
          <a:p>
            <a:pPr indent="449263" algn="just"/>
            <a:endParaRPr lang="es-ES" sz="2000"/>
          </a:p>
          <a:p>
            <a:pPr indent="449263" algn="just"/>
            <a:r>
              <a:rPr lang="es-ES" sz="2000"/>
              <a:t>Ce = SST en el efluente, mg/l</a:t>
            </a:r>
          </a:p>
          <a:p>
            <a:pPr indent="449263" algn="just"/>
            <a:r>
              <a:rPr lang="es-ES" sz="2000"/>
              <a:t>Co = SST en el afluente, mg/l</a:t>
            </a:r>
          </a:p>
          <a:p>
            <a:pPr indent="449263" algn="just"/>
            <a:r>
              <a:rPr lang="es-ES" sz="2000"/>
              <a:t>CH = Carga hidráulica, cm/d</a:t>
            </a:r>
          </a:p>
        </p:txBody>
      </p:sp>
      <p:sp>
        <p:nvSpPr>
          <p:cNvPr id="12297" name="Rectangle 10"/>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s-ES"/>
          </a:p>
        </p:txBody>
      </p:sp>
      <p:graphicFrame>
        <p:nvGraphicFramePr>
          <p:cNvPr id="12290" name="Object 9"/>
          <p:cNvGraphicFramePr>
            <a:graphicFrameLocks noChangeAspect="1"/>
          </p:cNvGraphicFramePr>
          <p:nvPr/>
        </p:nvGraphicFramePr>
        <p:xfrm>
          <a:off x="2916238" y="3716338"/>
          <a:ext cx="3405187" cy="390525"/>
        </p:xfrm>
        <a:graphic>
          <a:graphicData uri="http://schemas.openxmlformats.org/presentationml/2006/ole">
            <p:oleObj spid="_x0000_s12290" name="Ecuación" r:id="rId3" imgW="1917700" imgH="228600" progId="Equation.3">
              <p:embed/>
            </p:oleObj>
          </a:graphicData>
        </a:graphic>
      </p:graphicFrame>
    </p:spTree>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Marcador de número de diapositiva"/>
          <p:cNvSpPr>
            <a:spLocks noGrp="1"/>
          </p:cNvSpPr>
          <p:nvPr>
            <p:ph type="sldNum" sz="quarter" idx="11"/>
          </p:nvPr>
        </p:nvSpPr>
        <p:spPr>
          <a:noFill/>
        </p:spPr>
        <p:txBody>
          <a:bodyPr/>
          <a:lstStyle/>
          <a:p>
            <a:fld id="{39EBCB2F-36B1-4DB9-80D8-B25F8A8EE9E5}" type="slidenum">
              <a:rPr lang="es-ES" smtClean="0"/>
              <a:pPr/>
              <a:t>48</a:t>
            </a:fld>
            <a:endParaRPr lang="es-ES" smtClean="0"/>
          </a:p>
        </p:txBody>
      </p:sp>
      <p:sp>
        <p:nvSpPr>
          <p:cNvPr id="91138" name="1 Título"/>
          <p:cNvSpPr>
            <a:spLocks noGrp="1"/>
          </p:cNvSpPr>
          <p:nvPr>
            <p:ph type="title" idx="4294967295"/>
          </p:nvPr>
        </p:nvSpPr>
        <p:spPr/>
        <p:txBody>
          <a:bodyPr/>
          <a:lstStyle/>
          <a:p>
            <a:pPr algn="l" eaLnBrk="1" hangingPunct="1">
              <a:defRPr/>
            </a:pPr>
            <a:r>
              <a:rPr lang="es-ES" sz="3200">
                <a:solidFill>
                  <a:srgbClr val="FFFF00"/>
                </a:solidFill>
              </a:rPr>
              <a:t>Diseño para la remoción de Nitrógeno.</a:t>
            </a:r>
            <a:r>
              <a:rPr lang="es-ES"/>
              <a:t> </a:t>
            </a:r>
          </a:p>
        </p:txBody>
      </p:sp>
      <p:sp>
        <p:nvSpPr>
          <p:cNvPr id="91139" name="2 Marcador de contenido"/>
          <p:cNvSpPr>
            <a:spLocks noGrp="1"/>
          </p:cNvSpPr>
          <p:nvPr>
            <p:ph idx="4294967295"/>
          </p:nvPr>
        </p:nvSpPr>
        <p:spPr>
          <a:xfrm>
            <a:off x="179388" y="1773238"/>
            <a:ext cx="8208962" cy="3095625"/>
          </a:xfrm>
        </p:spPr>
        <p:txBody>
          <a:bodyPr/>
          <a:lstStyle/>
          <a:p>
            <a:pPr algn="just" eaLnBrk="1" hangingPunct="1">
              <a:buFont typeface="Wingdings" pitchFamily="2" charset="2"/>
              <a:buNone/>
              <a:defRPr/>
            </a:pPr>
            <a:r>
              <a:rPr lang="es-ES" sz="2400"/>
              <a:t>	El nitrógeno amoniacal es la forma de nitrógeno más frecuentemente regulada en el efluente debido a que el amoniaco no ionizado puede ser tóxico para los peces en pequeñas concentraciones y la oxidación del amoniaco en el cauce receptor puede reducir el nivel de oxígeno disuelto.</a:t>
            </a:r>
          </a:p>
          <a:p>
            <a:pPr algn="just" eaLnBrk="1" hangingPunct="1">
              <a:buFont typeface="Wingdings" pitchFamily="2" charset="2"/>
              <a:buNone/>
              <a:defRPr/>
            </a:pPr>
            <a:endParaRPr lang="es-ES" sz="2400"/>
          </a:p>
          <a:p>
            <a:pPr algn="just" eaLnBrk="1" hangingPunct="1">
              <a:buFont typeface="Wingdings" pitchFamily="2" charset="2"/>
              <a:buNone/>
              <a:defRPr/>
            </a:pPr>
            <a:r>
              <a:rPr lang="es-ES" sz="2400"/>
              <a:t>	El modelo de diseño recomendado asume que la remoción de amoniaco se da completamente por nitrificación y se desprecia la correspondiente asimilación por las plantas. </a:t>
            </a:r>
          </a:p>
        </p:txBody>
      </p:sp>
    </p:spTree>
  </p:cSld>
  <p:clrMapOvr>
    <a:masterClrMapping/>
  </p:clrMapOvr>
  <p:transition spd="slow">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2 Marcador de número de diapositiva"/>
          <p:cNvSpPr>
            <a:spLocks noGrp="1"/>
          </p:cNvSpPr>
          <p:nvPr>
            <p:ph type="sldNum" sz="quarter" idx="11"/>
          </p:nvPr>
        </p:nvSpPr>
        <p:spPr>
          <a:noFill/>
        </p:spPr>
        <p:txBody>
          <a:bodyPr/>
          <a:lstStyle/>
          <a:p>
            <a:fld id="{94C5754A-B574-4077-8BA2-C66B48475E85}" type="slidenum">
              <a:rPr lang="es-ES" smtClean="0"/>
              <a:pPr/>
              <a:t>49</a:t>
            </a:fld>
            <a:endParaRPr lang="es-ES" smtClean="0"/>
          </a:p>
        </p:txBody>
      </p:sp>
      <p:sp>
        <p:nvSpPr>
          <p:cNvPr id="92163" name="2 Marcador de contenido"/>
          <p:cNvSpPr>
            <a:spLocks noGrp="1"/>
          </p:cNvSpPr>
          <p:nvPr>
            <p:ph idx="4294967295"/>
          </p:nvPr>
        </p:nvSpPr>
        <p:spPr>
          <a:xfrm>
            <a:off x="395288" y="260350"/>
            <a:ext cx="8229600" cy="1108075"/>
          </a:xfrm>
        </p:spPr>
        <p:txBody>
          <a:bodyPr/>
          <a:lstStyle/>
          <a:p>
            <a:pPr algn="just" eaLnBrk="1" hangingPunct="1">
              <a:buFont typeface="Wingdings" pitchFamily="2" charset="2"/>
              <a:buNone/>
              <a:defRPr/>
            </a:pPr>
            <a:r>
              <a:rPr lang="es-ES"/>
              <a:t>	</a:t>
            </a:r>
            <a:r>
              <a:rPr lang="es-ES" sz="2400"/>
              <a:t>Las ecuaciones 12 y 13 son expresiones en términos de concentraciones de amoniaco</a:t>
            </a:r>
            <a:r>
              <a:rPr lang="es-ES"/>
              <a:t> </a:t>
            </a:r>
          </a:p>
        </p:txBody>
      </p:sp>
      <p:graphicFrame>
        <p:nvGraphicFramePr>
          <p:cNvPr id="13314" name="Object 6"/>
          <p:cNvGraphicFramePr>
            <a:graphicFrameLocks noChangeAspect="1"/>
          </p:cNvGraphicFramePr>
          <p:nvPr/>
        </p:nvGraphicFramePr>
        <p:xfrm>
          <a:off x="3924300" y="1412875"/>
          <a:ext cx="1728788" cy="576263"/>
        </p:xfrm>
        <a:graphic>
          <a:graphicData uri="http://schemas.openxmlformats.org/presentationml/2006/ole">
            <p:oleObj spid="_x0000_s13314" name="Ecuación" r:id="rId3" imgW="1028254" imgH="431613" progId="Equation.3">
              <p:embed/>
            </p:oleObj>
          </a:graphicData>
        </a:graphic>
      </p:graphicFrame>
      <p:graphicFrame>
        <p:nvGraphicFramePr>
          <p:cNvPr id="13315" name="Object 5"/>
          <p:cNvGraphicFramePr>
            <a:graphicFrameLocks noChangeAspect="1"/>
          </p:cNvGraphicFramePr>
          <p:nvPr/>
        </p:nvGraphicFramePr>
        <p:xfrm>
          <a:off x="3851275" y="2276475"/>
          <a:ext cx="1873250" cy="688975"/>
        </p:xfrm>
        <a:graphic>
          <a:graphicData uri="http://schemas.openxmlformats.org/presentationml/2006/ole">
            <p:oleObj spid="_x0000_s13315" name="Ecuación" r:id="rId4" imgW="1155700" imgH="431800" progId="Equation.3">
              <p:embed/>
            </p:oleObj>
          </a:graphicData>
        </a:graphic>
      </p:graphicFrame>
      <p:sp>
        <p:nvSpPr>
          <p:cNvPr id="13318" name="Rectangle 7"/>
          <p:cNvSpPr>
            <a:spLocks noChangeArrowheads="1"/>
          </p:cNvSpPr>
          <p:nvPr/>
        </p:nvSpPr>
        <p:spPr bwMode="auto">
          <a:xfrm>
            <a:off x="0" y="2559050"/>
            <a:ext cx="9144000" cy="0"/>
          </a:xfrm>
          <a:prstGeom prst="rect">
            <a:avLst/>
          </a:prstGeom>
          <a:solidFill>
            <a:schemeClr val="tx1"/>
          </a:solidFill>
          <a:ln w="9525">
            <a:noFill/>
            <a:miter lim="800000"/>
            <a:headEnd/>
            <a:tailEnd/>
          </a:ln>
        </p:spPr>
        <p:txBody>
          <a:bodyPr wrap="none" anchor="ctr">
            <a:spAutoFit/>
          </a:bodyPr>
          <a:lstStyle/>
          <a:p>
            <a:endParaRPr lang="es-ES"/>
          </a:p>
        </p:txBody>
      </p:sp>
      <p:sp>
        <p:nvSpPr>
          <p:cNvPr id="13319" name="Rectangle 8"/>
          <p:cNvSpPr>
            <a:spLocks noChangeArrowheads="1"/>
          </p:cNvSpPr>
          <p:nvPr/>
        </p:nvSpPr>
        <p:spPr bwMode="auto">
          <a:xfrm>
            <a:off x="6443663" y="1484313"/>
            <a:ext cx="1430337" cy="701675"/>
          </a:xfrm>
          <a:prstGeom prst="rect">
            <a:avLst/>
          </a:prstGeom>
          <a:noFill/>
          <a:ln w="9525">
            <a:noFill/>
            <a:miter lim="800000"/>
            <a:headEnd/>
            <a:tailEnd/>
          </a:ln>
        </p:spPr>
        <p:txBody>
          <a:bodyPr anchor="ctr">
            <a:spAutoFit/>
          </a:bodyPr>
          <a:lstStyle/>
          <a:p>
            <a:pPr indent="449263" algn="just"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12</a:t>
            </a:r>
            <a:endParaRPr lang="es-ES" sz="1600">
              <a:ea typeface="Times New Roman" pitchFamily="18" charset="0"/>
              <a:cs typeface="Arial" charset="0"/>
            </a:endParaRPr>
          </a:p>
          <a:p>
            <a:pPr indent="449263" algn="just" eaLnBrk="0" hangingPunct="0"/>
            <a:r>
              <a:rPr lang="es-ES" sz="1200" b="1">
                <a:latin typeface="Arial" charset="0"/>
                <a:ea typeface="Times New Roman" pitchFamily="18" charset="0"/>
                <a:cs typeface="Arial" charset="0"/>
              </a:rPr>
              <a:t>      </a:t>
            </a:r>
            <a:endParaRPr lang="es-ES">
              <a:latin typeface="Arial" charset="0"/>
              <a:ea typeface="Times New Roman" pitchFamily="18" charset="0"/>
              <a:cs typeface="Arial" charset="0"/>
            </a:endParaRPr>
          </a:p>
        </p:txBody>
      </p:sp>
      <p:sp>
        <p:nvSpPr>
          <p:cNvPr id="13320" name="Rectangle 9"/>
          <p:cNvSpPr>
            <a:spLocks noChangeArrowheads="1"/>
          </p:cNvSpPr>
          <p:nvPr/>
        </p:nvSpPr>
        <p:spPr bwMode="auto">
          <a:xfrm>
            <a:off x="5580063" y="2420938"/>
            <a:ext cx="2157412" cy="336550"/>
          </a:xfrm>
          <a:prstGeom prst="rect">
            <a:avLst/>
          </a:prstGeom>
          <a:noFill/>
          <a:ln w="9525">
            <a:noFill/>
            <a:miter lim="800000"/>
            <a:headEnd/>
            <a:tailEnd/>
          </a:ln>
        </p:spPr>
        <p:txBody>
          <a:bodyPr wrap="none" anchor="ctr">
            <a:spAutoFit/>
          </a:bodyPr>
          <a:lstStyle/>
          <a:p>
            <a:pPr algn="just" eaLnBrk="0" hangingPunct="0"/>
            <a:r>
              <a:rPr lang="es-ES" sz="1200" b="1">
                <a:latin typeface="Arial" charset="0"/>
                <a:ea typeface="Times New Roman" pitchFamily="18" charset="0"/>
                <a:cs typeface="Arial" charset="0"/>
              </a:rPr>
              <a:t>                   </a:t>
            </a:r>
            <a:r>
              <a:rPr lang="es-ES" sz="1200">
                <a:latin typeface="Arial" charset="0"/>
                <a:ea typeface="Times New Roman" pitchFamily="18" charset="0"/>
                <a:cs typeface="Arial" charset="0"/>
              </a:rPr>
              <a:t> </a:t>
            </a:r>
            <a:r>
              <a:rPr lang="es-ES" sz="1600">
                <a:latin typeface="Arial" charset="0"/>
                <a:ea typeface="Times New Roman" pitchFamily="18" charset="0"/>
                <a:cs typeface="Arial" charset="0"/>
              </a:rPr>
              <a:t>Ecuación 13</a:t>
            </a:r>
          </a:p>
        </p:txBody>
      </p:sp>
      <p:sp>
        <p:nvSpPr>
          <p:cNvPr id="13321" name="Rectangle 10"/>
          <p:cNvSpPr>
            <a:spLocks noChangeArrowheads="1"/>
          </p:cNvSpPr>
          <p:nvPr/>
        </p:nvSpPr>
        <p:spPr bwMode="auto">
          <a:xfrm>
            <a:off x="971550" y="3205163"/>
            <a:ext cx="7056438" cy="3662362"/>
          </a:xfrm>
          <a:prstGeom prst="rect">
            <a:avLst/>
          </a:prstGeom>
          <a:noFill/>
          <a:ln w="9525">
            <a:noFill/>
            <a:miter lim="800000"/>
            <a:headEnd/>
            <a:tailEnd/>
          </a:ln>
        </p:spPr>
        <p:txBody>
          <a:bodyPr anchor="ctr">
            <a:spAutoFit/>
          </a:bodyPr>
          <a:lstStyle/>
          <a:p>
            <a:pPr algn="just">
              <a:tabLst>
                <a:tab pos="3209925" algn="l"/>
              </a:tabLst>
            </a:pPr>
            <a:r>
              <a:rPr lang="es-ES"/>
              <a:t>Donde:</a:t>
            </a:r>
          </a:p>
          <a:p>
            <a:pPr algn="just">
              <a:tabLst>
                <a:tab pos="3209925" algn="l"/>
              </a:tabLst>
            </a:pPr>
            <a:r>
              <a:rPr lang="es-ES"/>
              <a:t>          As = Área superficial del humedal, m</a:t>
            </a:r>
            <a:r>
              <a:rPr lang="es-ES" baseline="30000"/>
              <a:t>2</a:t>
            </a:r>
          </a:p>
          <a:p>
            <a:pPr algn="just">
              <a:tabLst>
                <a:tab pos="3209925" algn="l"/>
              </a:tabLst>
            </a:pPr>
            <a:r>
              <a:rPr lang="es-ES"/>
              <a:t>          Ce = Concentración de amoniaco en el efluente, mg/l</a:t>
            </a:r>
          </a:p>
          <a:p>
            <a:pPr algn="just">
              <a:tabLst>
                <a:tab pos="3209925" algn="l"/>
              </a:tabLst>
            </a:pPr>
            <a:r>
              <a:rPr lang="es-ES"/>
              <a:t>          Co = Concentración de NTK en el afluente, mg/l</a:t>
            </a:r>
          </a:p>
          <a:p>
            <a:pPr algn="just">
              <a:tabLst>
                <a:tab pos="3209925" algn="l"/>
              </a:tabLst>
            </a:pPr>
            <a:r>
              <a:rPr lang="es-ES"/>
              <a:t>          K</a:t>
            </a:r>
            <a:r>
              <a:rPr lang="es-ES" sz="1000"/>
              <a:t>T</a:t>
            </a:r>
            <a:r>
              <a:rPr lang="es-ES"/>
              <a:t> = Constante dependiente de la temperatura, d</a:t>
            </a:r>
            <a:r>
              <a:rPr lang="es-ES" baseline="30000"/>
              <a:t>-1</a:t>
            </a:r>
          </a:p>
          <a:p>
            <a:pPr algn="just">
              <a:tabLst>
                <a:tab pos="3209925" algn="l"/>
              </a:tabLst>
            </a:pPr>
            <a:r>
              <a:rPr lang="es-ES"/>
              <a:t>          K</a:t>
            </a:r>
            <a:r>
              <a:rPr lang="es-ES" sz="1000"/>
              <a:t>T</a:t>
            </a:r>
            <a:r>
              <a:rPr lang="es-ES"/>
              <a:t> = 0     </a:t>
            </a:r>
            <a:r>
              <a:rPr lang="es-ES" baseline="30000"/>
              <a:t> </a:t>
            </a:r>
            <a:r>
              <a:rPr lang="es-ES"/>
              <a:t>                                            (0ºC)</a:t>
            </a:r>
          </a:p>
          <a:p>
            <a:pPr algn="just">
              <a:tabLst>
                <a:tab pos="3209925" algn="l"/>
              </a:tabLst>
            </a:pPr>
            <a:r>
              <a:rPr lang="es-ES"/>
              <a:t>                    0.1367(1.15) </a:t>
            </a:r>
            <a:r>
              <a:rPr lang="es-ES" baseline="30000"/>
              <a:t>(T-10)</a:t>
            </a:r>
            <a:r>
              <a:rPr lang="es-ES"/>
              <a:t> , d</a:t>
            </a:r>
            <a:r>
              <a:rPr lang="es-ES" baseline="30000"/>
              <a:t>-1</a:t>
            </a:r>
            <a:r>
              <a:rPr lang="es-ES"/>
              <a:t>            (1-10ºC)</a:t>
            </a:r>
          </a:p>
          <a:p>
            <a:pPr algn="just">
              <a:tabLst>
                <a:tab pos="3209925" algn="l"/>
              </a:tabLst>
            </a:pPr>
            <a:r>
              <a:rPr lang="es-ES"/>
              <a:t>                    0.2187(1.048) </a:t>
            </a:r>
            <a:r>
              <a:rPr lang="es-ES" baseline="30000"/>
              <a:t>(T-20)</a:t>
            </a:r>
            <a:r>
              <a:rPr lang="es-ES"/>
              <a:t> , d</a:t>
            </a:r>
            <a:r>
              <a:rPr lang="es-ES" baseline="30000"/>
              <a:t>-1</a:t>
            </a:r>
            <a:r>
              <a:rPr lang="es-ES"/>
              <a:t>     (+ de 10ºC)</a:t>
            </a:r>
          </a:p>
          <a:p>
            <a:pPr algn="just">
              <a:tabLst>
                <a:tab pos="3209925" algn="l"/>
              </a:tabLst>
            </a:pPr>
            <a:r>
              <a:rPr lang="es-ES"/>
              <a:t>          n = Porosidad del humedal, 0.65 - 0.75</a:t>
            </a:r>
          </a:p>
          <a:p>
            <a:pPr algn="just">
              <a:tabLst>
                <a:tab pos="3209925" algn="l"/>
              </a:tabLst>
            </a:pPr>
            <a:r>
              <a:rPr lang="es-ES"/>
              <a:t>          t = Tiempo de residencia hidráulico, d</a:t>
            </a:r>
          </a:p>
          <a:p>
            <a:pPr algn="just">
              <a:tabLst>
                <a:tab pos="3209925" algn="l"/>
              </a:tabLst>
            </a:pPr>
            <a:r>
              <a:rPr lang="es-ES"/>
              <a:t>          y = Profundidad del agua en el humedal, m</a:t>
            </a:r>
          </a:p>
          <a:p>
            <a:pPr algn="just">
              <a:tabLst>
                <a:tab pos="3209925" algn="l"/>
              </a:tabLst>
            </a:pPr>
            <a:r>
              <a:rPr lang="es-ES"/>
              <a:t>          Q = Caudal promedio del humedal, m</a:t>
            </a:r>
            <a:r>
              <a:rPr lang="es-ES" baseline="30000"/>
              <a:t>3</a:t>
            </a:r>
            <a:r>
              <a:rPr lang="es-ES"/>
              <a:t>/d</a:t>
            </a:r>
          </a:p>
          <a:p>
            <a:pPr algn="just" eaLnBrk="0" hangingPunct="0">
              <a:tabLst>
                <a:tab pos="3209925" algn="l"/>
              </a:tabLst>
            </a:pPr>
            <a:endParaRPr lang="es-ES">
              <a:latin typeface="Arial" charset="0"/>
            </a:endParaRPr>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número de diapositiva"/>
          <p:cNvSpPr>
            <a:spLocks noGrp="1"/>
          </p:cNvSpPr>
          <p:nvPr>
            <p:ph type="sldNum" sz="quarter" idx="11"/>
          </p:nvPr>
        </p:nvSpPr>
        <p:spPr>
          <a:noFill/>
        </p:spPr>
        <p:txBody>
          <a:bodyPr/>
          <a:lstStyle/>
          <a:p>
            <a:fld id="{468DB6D6-033F-4F08-A601-53043D91809F}" type="slidenum">
              <a:rPr lang="es-ES" smtClean="0"/>
              <a:pPr/>
              <a:t>5</a:t>
            </a:fld>
            <a:endParaRPr lang="es-ES" smtClean="0"/>
          </a:p>
        </p:txBody>
      </p:sp>
      <p:sp>
        <p:nvSpPr>
          <p:cNvPr id="7170" name="1 Título"/>
          <p:cNvSpPr>
            <a:spLocks noGrp="1"/>
          </p:cNvSpPr>
          <p:nvPr>
            <p:ph type="title" idx="4294967295"/>
          </p:nvPr>
        </p:nvSpPr>
        <p:spPr/>
        <p:txBody>
          <a:bodyPr/>
          <a:lstStyle/>
          <a:p>
            <a:pPr eaLnBrk="1" hangingPunct="1">
              <a:defRPr/>
            </a:pPr>
            <a:r>
              <a:rPr lang="es-EC" sz="2800">
                <a:solidFill>
                  <a:srgbClr val="FFFF00"/>
                </a:solidFill>
              </a:rPr>
              <a:t>CLASIFICACIÓN DE AGUAS RESIDUALES</a:t>
            </a:r>
          </a:p>
        </p:txBody>
      </p:sp>
      <p:sp>
        <p:nvSpPr>
          <p:cNvPr id="7171" name="2 Marcador de contenido"/>
          <p:cNvSpPr>
            <a:spLocks noGrp="1"/>
          </p:cNvSpPr>
          <p:nvPr>
            <p:ph idx="4294967295"/>
          </p:nvPr>
        </p:nvSpPr>
        <p:spPr>
          <a:xfrm>
            <a:off x="468313" y="1412875"/>
            <a:ext cx="8229600" cy="4929188"/>
          </a:xfrm>
        </p:spPr>
        <p:txBody>
          <a:bodyPr/>
          <a:lstStyle/>
          <a:p>
            <a:pPr lvl="1" eaLnBrk="1" hangingPunct="1">
              <a:defRPr/>
            </a:pPr>
            <a:r>
              <a:rPr lang="es-ES" sz="2400"/>
              <a:t>Aguas residuales domésticas.</a:t>
            </a:r>
          </a:p>
          <a:p>
            <a:pPr lvl="1" eaLnBrk="1" hangingPunct="1">
              <a:buFont typeface="Wingdings" pitchFamily="2" charset="2"/>
              <a:buNone/>
              <a:defRPr/>
            </a:pPr>
            <a:endParaRPr lang="es-EC" sz="2400"/>
          </a:p>
          <a:p>
            <a:pPr lvl="1" eaLnBrk="1" hangingPunct="1">
              <a:defRPr/>
            </a:pPr>
            <a:r>
              <a:rPr lang="es-ES" sz="2400"/>
              <a:t>Aguas residuales pecuarias.</a:t>
            </a:r>
          </a:p>
          <a:p>
            <a:pPr lvl="1" eaLnBrk="1" hangingPunct="1">
              <a:buFont typeface="Wingdings" pitchFamily="2" charset="2"/>
              <a:buNone/>
              <a:defRPr/>
            </a:pPr>
            <a:endParaRPr lang="es-EC" sz="2400"/>
          </a:p>
          <a:p>
            <a:pPr lvl="1" eaLnBrk="1" hangingPunct="1">
              <a:defRPr/>
            </a:pPr>
            <a:r>
              <a:rPr lang="es-ES" sz="2400"/>
              <a:t>Aguas residuales de origen agrícola.</a:t>
            </a:r>
          </a:p>
          <a:p>
            <a:pPr lvl="1" eaLnBrk="1" hangingPunct="1">
              <a:buFont typeface="Wingdings" pitchFamily="2" charset="2"/>
              <a:buNone/>
              <a:defRPr/>
            </a:pPr>
            <a:endParaRPr lang="es-EC" sz="2400"/>
          </a:p>
          <a:p>
            <a:pPr lvl="1" eaLnBrk="1" hangingPunct="1">
              <a:defRPr/>
            </a:pPr>
            <a:r>
              <a:rPr lang="es-ES" sz="2400"/>
              <a:t>Aguas residuales industriales.</a:t>
            </a:r>
          </a:p>
          <a:p>
            <a:pPr lvl="1" eaLnBrk="1" hangingPunct="1">
              <a:buFont typeface="Wingdings" pitchFamily="2" charset="2"/>
              <a:buNone/>
              <a:defRPr/>
            </a:pPr>
            <a:endParaRPr lang="es-EC" sz="2400"/>
          </a:p>
          <a:p>
            <a:pPr lvl="1" eaLnBrk="1" hangingPunct="1">
              <a:defRPr/>
            </a:pPr>
            <a:r>
              <a:rPr lang="es-ES" sz="2400"/>
              <a:t>Aguas de escorrentía urbana.</a:t>
            </a:r>
            <a:endParaRPr lang="es-EC" sz="2400"/>
          </a:p>
          <a:p>
            <a:pPr eaLnBrk="1" hangingPunct="1">
              <a:defRPr/>
            </a:pPr>
            <a:endParaRPr lang="es-EC"/>
          </a:p>
        </p:txBody>
      </p:sp>
    </p:spTree>
  </p:cSld>
  <p:clrMapOvr>
    <a:masterClrMapping/>
  </p:clrMapOvr>
  <p:transition spd="slow">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número de diapositiva"/>
          <p:cNvSpPr>
            <a:spLocks noGrp="1"/>
          </p:cNvSpPr>
          <p:nvPr>
            <p:ph type="sldNum" sz="quarter" idx="11"/>
          </p:nvPr>
        </p:nvSpPr>
        <p:spPr>
          <a:noFill/>
        </p:spPr>
        <p:txBody>
          <a:bodyPr/>
          <a:lstStyle/>
          <a:p>
            <a:fld id="{2785C57D-93DD-4FA7-B0F1-4E70832B9DD5}" type="slidenum">
              <a:rPr lang="es-ES" smtClean="0"/>
              <a:pPr/>
              <a:t>50</a:t>
            </a:fld>
            <a:endParaRPr lang="es-ES" smtClean="0"/>
          </a:p>
        </p:txBody>
      </p:sp>
      <p:sp>
        <p:nvSpPr>
          <p:cNvPr id="93186" name="1 Título"/>
          <p:cNvSpPr>
            <a:spLocks noGrp="1"/>
          </p:cNvSpPr>
          <p:nvPr>
            <p:ph type="title" idx="4294967295"/>
          </p:nvPr>
        </p:nvSpPr>
        <p:spPr>
          <a:xfrm>
            <a:off x="755650" y="260350"/>
            <a:ext cx="8229600" cy="1143000"/>
          </a:xfrm>
        </p:spPr>
        <p:txBody>
          <a:bodyPr/>
          <a:lstStyle/>
          <a:p>
            <a:pPr algn="l" eaLnBrk="1" hangingPunct="1">
              <a:defRPr/>
            </a:pPr>
            <a:r>
              <a:rPr lang="es-ES" sz="3200">
                <a:solidFill>
                  <a:srgbClr val="FFFF00"/>
                </a:solidFill>
              </a:rPr>
              <a:t>Diseño para la remoción de Fósforo.</a:t>
            </a:r>
            <a:r>
              <a:rPr lang="es-ES"/>
              <a:t> </a:t>
            </a:r>
          </a:p>
        </p:txBody>
      </p:sp>
      <p:sp>
        <p:nvSpPr>
          <p:cNvPr id="93187" name="2 Marcador de contenido"/>
          <p:cNvSpPr>
            <a:spLocks noGrp="1"/>
          </p:cNvSpPr>
          <p:nvPr>
            <p:ph idx="4294967295"/>
          </p:nvPr>
        </p:nvSpPr>
        <p:spPr>
          <a:xfrm>
            <a:off x="395288" y="1268413"/>
            <a:ext cx="8002587" cy="1728787"/>
          </a:xfrm>
        </p:spPr>
        <p:txBody>
          <a:bodyPr/>
          <a:lstStyle/>
          <a:p>
            <a:pPr algn="just" eaLnBrk="1" hangingPunct="1">
              <a:buFont typeface="Wingdings" pitchFamily="2" charset="2"/>
              <a:buNone/>
              <a:defRPr/>
            </a:pPr>
            <a:r>
              <a:rPr lang="es-ES"/>
              <a:t>	</a:t>
            </a:r>
            <a:r>
              <a:rPr lang="es-ES" sz="2400"/>
              <a:t>Por lo general el fósforo está presente dentro de las aguas residuales con concentraciones entre 4 y 15mg/l, dependiendo del caudal y de la carga hidráulica asociada, es posible remover entre 30 a 60% del fósforo presente en el afluente.</a:t>
            </a:r>
          </a:p>
        </p:txBody>
      </p:sp>
      <p:sp>
        <p:nvSpPr>
          <p:cNvPr id="14342" name="Rectangle 6"/>
          <p:cNvSpPr>
            <a:spLocks noChangeArrowheads="1"/>
          </p:cNvSpPr>
          <p:nvPr/>
        </p:nvSpPr>
        <p:spPr bwMode="auto">
          <a:xfrm>
            <a:off x="0" y="2992438"/>
            <a:ext cx="9144000" cy="0"/>
          </a:xfrm>
          <a:prstGeom prst="rect">
            <a:avLst/>
          </a:prstGeom>
          <a:noFill/>
          <a:ln w="9525">
            <a:noFill/>
            <a:miter lim="800000"/>
            <a:headEnd/>
            <a:tailEnd/>
          </a:ln>
        </p:spPr>
        <p:txBody>
          <a:bodyPr wrap="none" anchor="ctr">
            <a:spAutoFit/>
          </a:bodyPr>
          <a:lstStyle/>
          <a:p>
            <a:endParaRPr lang="es-ES"/>
          </a:p>
        </p:txBody>
      </p:sp>
      <p:graphicFrame>
        <p:nvGraphicFramePr>
          <p:cNvPr id="14338" name="Object 5"/>
          <p:cNvGraphicFramePr>
            <a:graphicFrameLocks noChangeAspect="1"/>
          </p:cNvGraphicFramePr>
          <p:nvPr/>
        </p:nvGraphicFramePr>
        <p:xfrm>
          <a:off x="3995738" y="3068638"/>
          <a:ext cx="1657350" cy="779462"/>
        </p:xfrm>
        <a:graphic>
          <a:graphicData uri="http://schemas.openxmlformats.org/presentationml/2006/ole">
            <p:oleObj spid="_x0000_s14338" name="Ecuación" r:id="rId3" imgW="1079500" imgH="508000" progId="Equation.3">
              <p:embed/>
            </p:oleObj>
          </a:graphicData>
        </a:graphic>
      </p:graphicFrame>
      <p:sp>
        <p:nvSpPr>
          <p:cNvPr id="14343" name="Rectangle 7"/>
          <p:cNvSpPr>
            <a:spLocks noChangeArrowheads="1"/>
          </p:cNvSpPr>
          <p:nvPr/>
        </p:nvSpPr>
        <p:spPr bwMode="auto">
          <a:xfrm>
            <a:off x="5148263" y="3284538"/>
            <a:ext cx="2200275" cy="336550"/>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14</a:t>
            </a:r>
          </a:p>
        </p:txBody>
      </p:sp>
      <p:sp>
        <p:nvSpPr>
          <p:cNvPr id="14344" name="Rectangle 8"/>
          <p:cNvSpPr>
            <a:spLocks noChangeArrowheads="1"/>
          </p:cNvSpPr>
          <p:nvPr/>
        </p:nvSpPr>
        <p:spPr bwMode="auto">
          <a:xfrm>
            <a:off x="900113" y="4149725"/>
            <a:ext cx="7200900" cy="1920875"/>
          </a:xfrm>
          <a:prstGeom prst="rect">
            <a:avLst/>
          </a:prstGeom>
          <a:noFill/>
          <a:ln w="9525">
            <a:noFill/>
            <a:miter lim="800000"/>
            <a:headEnd/>
            <a:tailEnd/>
          </a:ln>
        </p:spPr>
        <p:txBody>
          <a:bodyPr anchor="ctr">
            <a:spAutoFit/>
          </a:bodyPr>
          <a:lstStyle/>
          <a:p>
            <a:pPr algn="just">
              <a:tabLst>
                <a:tab pos="3209925" algn="l"/>
              </a:tabLst>
            </a:pPr>
            <a:r>
              <a:rPr lang="es-ES" sz="2000"/>
              <a:t>Donde:</a:t>
            </a:r>
          </a:p>
          <a:p>
            <a:pPr algn="just">
              <a:tabLst>
                <a:tab pos="3209925" algn="l"/>
              </a:tabLst>
            </a:pPr>
            <a:endParaRPr lang="es-ES" sz="2000"/>
          </a:p>
          <a:p>
            <a:pPr algn="just">
              <a:tabLst>
                <a:tab pos="3209925" algn="l"/>
              </a:tabLst>
            </a:pPr>
            <a:r>
              <a:rPr lang="es-ES" sz="2000"/>
              <a:t>          Ce = Concentración de fósforo en el efluente, mg/l</a:t>
            </a:r>
          </a:p>
          <a:p>
            <a:pPr algn="just">
              <a:tabLst>
                <a:tab pos="3209925" algn="l"/>
              </a:tabLst>
            </a:pPr>
            <a:r>
              <a:rPr lang="es-ES" sz="2000"/>
              <a:t>          Co = Concentración de fósforo en el afluente, mg/l</a:t>
            </a:r>
          </a:p>
          <a:p>
            <a:pPr algn="just">
              <a:tabLst>
                <a:tab pos="3209925" algn="l"/>
              </a:tabLst>
            </a:pPr>
            <a:r>
              <a:rPr lang="es-ES" sz="2000"/>
              <a:t>          Kp = 2.74 cm/d</a:t>
            </a:r>
          </a:p>
          <a:p>
            <a:pPr algn="just">
              <a:tabLst>
                <a:tab pos="3209925" algn="l"/>
              </a:tabLst>
            </a:pPr>
            <a:r>
              <a:rPr lang="es-ES" sz="2000"/>
              <a:t>          CH = Carga hidráulica promedio anual, cm/d</a:t>
            </a:r>
          </a:p>
        </p:txBody>
      </p:sp>
    </p:spTree>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número de diapositiva"/>
          <p:cNvSpPr>
            <a:spLocks noGrp="1"/>
          </p:cNvSpPr>
          <p:nvPr>
            <p:ph type="sldNum" sz="quarter" idx="11"/>
          </p:nvPr>
        </p:nvSpPr>
        <p:spPr>
          <a:noFill/>
        </p:spPr>
        <p:txBody>
          <a:bodyPr/>
          <a:lstStyle/>
          <a:p>
            <a:fld id="{DC34858F-0294-40AB-BCFD-105DB928D055}" type="slidenum">
              <a:rPr lang="es-ES" smtClean="0"/>
              <a:pPr/>
              <a:t>51</a:t>
            </a:fld>
            <a:endParaRPr lang="es-ES" smtClean="0"/>
          </a:p>
        </p:txBody>
      </p:sp>
      <p:sp>
        <p:nvSpPr>
          <p:cNvPr id="94210" name="1 Título"/>
          <p:cNvSpPr>
            <a:spLocks noGrp="1"/>
          </p:cNvSpPr>
          <p:nvPr>
            <p:ph type="title" idx="4294967295"/>
          </p:nvPr>
        </p:nvSpPr>
        <p:spPr/>
        <p:txBody>
          <a:bodyPr/>
          <a:lstStyle/>
          <a:p>
            <a:pPr algn="just" eaLnBrk="1" hangingPunct="1">
              <a:defRPr/>
            </a:pPr>
            <a:r>
              <a:rPr lang="es-MX" sz="2800"/>
              <a:t>El área superficial requerida para remoción de fósforo está determinada por la siguiente ecuación:</a:t>
            </a:r>
            <a:endParaRPr lang="es-ES" sz="2800"/>
          </a:p>
        </p:txBody>
      </p:sp>
      <p:sp>
        <p:nvSpPr>
          <p:cNvPr id="15365" name="Rectangle 6"/>
          <p:cNvSpPr>
            <a:spLocks noChangeArrowheads="1"/>
          </p:cNvSpPr>
          <p:nvPr/>
        </p:nvSpPr>
        <p:spPr bwMode="auto">
          <a:xfrm>
            <a:off x="0" y="3030538"/>
            <a:ext cx="9144000" cy="0"/>
          </a:xfrm>
          <a:prstGeom prst="rect">
            <a:avLst/>
          </a:prstGeom>
          <a:noFill/>
          <a:ln w="9525">
            <a:noFill/>
            <a:miter lim="800000"/>
            <a:headEnd/>
            <a:tailEnd/>
          </a:ln>
        </p:spPr>
        <p:txBody>
          <a:bodyPr wrap="none" anchor="ctr">
            <a:spAutoFit/>
          </a:bodyPr>
          <a:lstStyle/>
          <a:p>
            <a:endParaRPr lang="es-ES"/>
          </a:p>
        </p:txBody>
      </p:sp>
      <p:graphicFrame>
        <p:nvGraphicFramePr>
          <p:cNvPr id="15362" name="Object 5"/>
          <p:cNvGraphicFramePr>
            <a:graphicFrameLocks noChangeAspect="1"/>
          </p:cNvGraphicFramePr>
          <p:nvPr/>
        </p:nvGraphicFramePr>
        <p:xfrm>
          <a:off x="3563938" y="1773238"/>
          <a:ext cx="2303462" cy="711200"/>
        </p:xfrm>
        <a:graphic>
          <a:graphicData uri="http://schemas.openxmlformats.org/presentationml/2006/ole">
            <p:oleObj spid="_x0000_s15362" name="Ecuación" r:id="rId3" imgW="1435100" imgH="444500" progId="Equation.3">
              <p:embed/>
            </p:oleObj>
          </a:graphicData>
        </a:graphic>
      </p:graphicFrame>
      <p:sp>
        <p:nvSpPr>
          <p:cNvPr id="15366" name="Rectangle 7"/>
          <p:cNvSpPr>
            <a:spLocks noChangeArrowheads="1"/>
          </p:cNvSpPr>
          <p:nvPr/>
        </p:nvSpPr>
        <p:spPr bwMode="auto">
          <a:xfrm>
            <a:off x="6011863" y="1916113"/>
            <a:ext cx="1814512" cy="336550"/>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15</a:t>
            </a:r>
          </a:p>
        </p:txBody>
      </p:sp>
      <p:sp>
        <p:nvSpPr>
          <p:cNvPr id="15367" name="Rectangle 8"/>
          <p:cNvSpPr>
            <a:spLocks noChangeArrowheads="1"/>
          </p:cNvSpPr>
          <p:nvPr/>
        </p:nvSpPr>
        <p:spPr bwMode="auto">
          <a:xfrm>
            <a:off x="250825" y="2997200"/>
            <a:ext cx="6491288" cy="1616075"/>
          </a:xfrm>
          <a:prstGeom prst="rect">
            <a:avLst/>
          </a:prstGeom>
          <a:noFill/>
          <a:ln w="9525">
            <a:noFill/>
            <a:miter lim="800000"/>
            <a:headEnd/>
            <a:tailEnd/>
          </a:ln>
        </p:spPr>
        <p:txBody>
          <a:bodyPr anchor="ctr">
            <a:spAutoFit/>
          </a:bodyPr>
          <a:lstStyle/>
          <a:p>
            <a:pPr algn="just">
              <a:tabLst>
                <a:tab pos="3209925" algn="l"/>
              </a:tabLst>
            </a:pPr>
            <a:r>
              <a:rPr lang="es-ES" sz="2000"/>
              <a:t>          Donde:</a:t>
            </a:r>
          </a:p>
          <a:p>
            <a:pPr algn="just">
              <a:tabLst>
                <a:tab pos="3209925" algn="l"/>
              </a:tabLst>
            </a:pPr>
            <a:endParaRPr lang="es-ES" sz="2000"/>
          </a:p>
          <a:p>
            <a:pPr algn="just">
              <a:tabLst>
                <a:tab pos="3209925" algn="l"/>
              </a:tabLst>
            </a:pPr>
            <a:r>
              <a:rPr lang="es-ES" sz="2000"/>
              <a:t>          As = Área superficial del humedal, m</a:t>
            </a:r>
            <a:r>
              <a:rPr lang="es-ES" sz="2000" baseline="30000"/>
              <a:t>2</a:t>
            </a:r>
          </a:p>
          <a:p>
            <a:pPr algn="just">
              <a:tabLst>
                <a:tab pos="3209925" algn="l"/>
              </a:tabLst>
            </a:pPr>
            <a:r>
              <a:rPr lang="es-ES" sz="2000"/>
              <a:t>          b = factor de conversión, 100cm/m</a:t>
            </a:r>
          </a:p>
          <a:p>
            <a:pPr algn="just">
              <a:tabLst>
                <a:tab pos="3209925" algn="l"/>
              </a:tabLst>
            </a:pPr>
            <a:r>
              <a:rPr lang="es-ES" sz="2000"/>
              <a:t>          Q = Caudal promedio del humedal, m</a:t>
            </a:r>
            <a:r>
              <a:rPr lang="es-ES" sz="2000" baseline="30000"/>
              <a:t>3</a:t>
            </a:r>
            <a:r>
              <a:rPr lang="es-ES" sz="2000"/>
              <a:t>/d</a:t>
            </a:r>
          </a:p>
        </p:txBody>
      </p:sp>
    </p:spTree>
  </p:cSld>
  <p:clrMapOvr>
    <a:masterClrMapping/>
  </p:clrMapOvr>
  <p:transition spd="slow">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4 Marcador de número de diapositiva"/>
          <p:cNvSpPr>
            <a:spLocks noGrp="1"/>
          </p:cNvSpPr>
          <p:nvPr>
            <p:ph type="sldNum" sz="quarter" idx="11"/>
          </p:nvPr>
        </p:nvSpPr>
        <p:spPr>
          <a:noFill/>
        </p:spPr>
        <p:txBody>
          <a:bodyPr/>
          <a:lstStyle/>
          <a:p>
            <a:fld id="{9A33B91C-C6F8-4249-AFDE-A14F4772F02E}" type="slidenum">
              <a:rPr lang="es-ES" smtClean="0"/>
              <a:pPr/>
              <a:t>52</a:t>
            </a:fld>
            <a:endParaRPr lang="es-ES" smtClean="0"/>
          </a:p>
        </p:txBody>
      </p:sp>
      <p:sp>
        <p:nvSpPr>
          <p:cNvPr id="110594" name="Rectangle 2"/>
          <p:cNvSpPr>
            <a:spLocks noGrp="1" noRot="1" noChangeArrowheads="1"/>
          </p:cNvSpPr>
          <p:nvPr>
            <p:ph type="title"/>
          </p:nvPr>
        </p:nvSpPr>
        <p:spPr/>
        <p:txBody>
          <a:bodyPr/>
          <a:lstStyle/>
          <a:p>
            <a:pPr algn="l" eaLnBrk="1" hangingPunct="1">
              <a:defRPr/>
            </a:pPr>
            <a:r>
              <a:rPr lang="es-ES" sz="3200">
                <a:solidFill>
                  <a:srgbClr val="FFFF00"/>
                </a:solidFill>
              </a:rPr>
              <a:t>Aspectos Térmicos.</a:t>
            </a:r>
            <a:r>
              <a:rPr lang="es-ES"/>
              <a:t> </a:t>
            </a:r>
          </a:p>
        </p:txBody>
      </p:sp>
      <p:sp>
        <p:nvSpPr>
          <p:cNvPr id="110595" name="Rectangle 3"/>
          <p:cNvSpPr>
            <a:spLocks noGrp="1" noChangeArrowheads="1"/>
          </p:cNvSpPr>
          <p:nvPr>
            <p:ph type="body" idx="1"/>
          </p:nvPr>
        </p:nvSpPr>
        <p:spPr>
          <a:xfrm>
            <a:off x="0" y="1412875"/>
            <a:ext cx="8820150" cy="4525963"/>
          </a:xfrm>
        </p:spPr>
        <p:txBody>
          <a:bodyPr/>
          <a:lstStyle/>
          <a:p>
            <a:pPr algn="just" eaLnBrk="1" hangingPunct="1">
              <a:lnSpc>
                <a:spcPct val="90000"/>
              </a:lnSpc>
              <a:buFont typeface="Wingdings" pitchFamily="2" charset="2"/>
              <a:buNone/>
              <a:defRPr/>
            </a:pPr>
            <a:r>
              <a:rPr lang="es-ES" sz="2800"/>
              <a:t>	La temperatura es un parámetro muy importante en el diseño de humedales. Las condiciones de temperatura afectan las actividades físicas y biológicas en el sistema. Cuando las temperaturas son muy bajas la capacidad para remover nitrógeno no es tan efectiva, pero eso no afectaría nuestro estudio ya que en la zona escogida, que corresponde a la costa del Ecuador, las temperaturas son un poco elevadas.</a:t>
            </a:r>
          </a:p>
        </p:txBody>
      </p:sp>
    </p:spTree>
  </p:cSld>
  <p:clrMapOvr>
    <a:masterClrMapping/>
  </p:clrMapOvr>
  <p:transition spd="slow">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4 Marcador de número de diapositiva"/>
          <p:cNvSpPr>
            <a:spLocks noGrp="1"/>
          </p:cNvSpPr>
          <p:nvPr>
            <p:ph type="sldNum" sz="quarter" idx="11"/>
          </p:nvPr>
        </p:nvSpPr>
        <p:spPr>
          <a:noFill/>
        </p:spPr>
        <p:txBody>
          <a:bodyPr/>
          <a:lstStyle/>
          <a:p>
            <a:fld id="{7A5CEF37-9FC7-43F2-8927-D1BE1A66DC73}" type="slidenum">
              <a:rPr lang="es-ES" smtClean="0"/>
              <a:pPr/>
              <a:t>53</a:t>
            </a:fld>
            <a:endParaRPr lang="es-ES" smtClean="0"/>
          </a:p>
        </p:txBody>
      </p:sp>
      <p:sp>
        <p:nvSpPr>
          <p:cNvPr id="111618" name="Rectangle 2"/>
          <p:cNvSpPr>
            <a:spLocks noGrp="1" noRot="1" noChangeArrowheads="1"/>
          </p:cNvSpPr>
          <p:nvPr>
            <p:ph type="title"/>
          </p:nvPr>
        </p:nvSpPr>
        <p:spPr>
          <a:xfrm>
            <a:off x="468313" y="0"/>
            <a:ext cx="8435975" cy="1081088"/>
          </a:xfrm>
        </p:spPr>
        <p:txBody>
          <a:bodyPr/>
          <a:lstStyle/>
          <a:p>
            <a:pPr marL="838200" indent="-838200" eaLnBrk="1" hangingPunct="1">
              <a:defRPr/>
            </a:pPr>
            <a:r>
              <a:rPr lang="es-ES" sz="2000">
                <a:solidFill>
                  <a:srgbClr val="FFFF00"/>
                </a:solidFill>
              </a:rPr>
              <a:t>DISEÑO DEL SISTEMA DE TRATAMIENTO PARA LA DEPURACIÓN DE LAS AGUAS RESIDUALES DOMÉSTICAS DE  SAN ELOY.</a:t>
            </a:r>
          </a:p>
        </p:txBody>
      </p:sp>
      <p:sp>
        <p:nvSpPr>
          <p:cNvPr id="111619" name="Rectangle 3"/>
          <p:cNvSpPr>
            <a:spLocks noGrp="1" noChangeArrowheads="1"/>
          </p:cNvSpPr>
          <p:nvPr>
            <p:ph type="body" idx="1"/>
          </p:nvPr>
        </p:nvSpPr>
        <p:spPr>
          <a:xfrm>
            <a:off x="250825" y="981075"/>
            <a:ext cx="8569325" cy="2160588"/>
          </a:xfrm>
        </p:spPr>
        <p:txBody>
          <a:bodyPr/>
          <a:lstStyle/>
          <a:p>
            <a:pPr algn="just" eaLnBrk="1" hangingPunct="1">
              <a:lnSpc>
                <a:spcPct val="80000"/>
              </a:lnSpc>
              <a:buFont typeface="Wingdings" pitchFamily="2" charset="2"/>
              <a:buNone/>
              <a:defRPr/>
            </a:pPr>
            <a:r>
              <a:rPr lang="es-MX" sz="2400"/>
              <a:t>	El primer paso a realizar es determinar las población para la que serviría el sistema en el período de diseño que es de 20 años.</a:t>
            </a:r>
          </a:p>
          <a:p>
            <a:pPr algn="just" eaLnBrk="1" hangingPunct="1">
              <a:lnSpc>
                <a:spcPct val="80000"/>
              </a:lnSpc>
              <a:buFont typeface="Wingdings" pitchFamily="2" charset="2"/>
              <a:buNone/>
              <a:defRPr/>
            </a:pPr>
            <a:r>
              <a:rPr lang="es-ES" sz="2400"/>
              <a:t>	Para calcular la población futura se ha escogido el método para crecimiento geométrico.  Este método se lo ha escogido debido a que este se lo usa cuando el aumento de población es proporcional al tamaño de la misma, lo cual se acopla a este caso.</a:t>
            </a:r>
          </a:p>
        </p:txBody>
      </p:sp>
      <p:graphicFrame>
        <p:nvGraphicFramePr>
          <p:cNvPr id="16386" name="Object 5"/>
          <p:cNvGraphicFramePr>
            <a:graphicFrameLocks noChangeAspect="1"/>
          </p:cNvGraphicFramePr>
          <p:nvPr/>
        </p:nvGraphicFramePr>
        <p:xfrm>
          <a:off x="3492500" y="2997200"/>
          <a:ext cx="2305050" cy="527050"/>
        </p:xfrm>
        <a:graphic>
          <a:graphicData uri="http://schemas.openxmlformats.org/presentationml/2006/ole">
            <p:oleObj spid="_x0000_s16386" name="Ecuación" r:id="rId3" imgW="1244600" imgH="292100" progId="Equation.3">
              <p:embed/>
            </p:oleObj>
          </a:graphicData>
        </a:graphic>
      </p:graphicFrame>
      <p:graphicFrame>
        <p:nvGraphicFramePr>
          <p:cNvPr id="16387" name="Object 4"/>
          <p:cNvGraphicFramePr>
            <a:graphicFrameLocks noChangeAspect="1"/>
          </p:cNvGraphicFramePr>
          <p:nvPr/>
        </p:nvGraphicFramePr>
        <p:xfrm>
          <a:off x="3851275" y="3644900"/>
          <a:ext cx="1727200" cy="720725"/>
        </p:xfrm>
        <a:graphic>
          <a:graphicData uri="http://schemas.openxmlformats.org/presentationml/2006/ole">
            <p:oleObj spid="_x0000_s16387" name="Ecuación" r:id="rId4" imgW="1205977" imgH="583947" progId="Equation.3">
              <p:embed/>
            </p:oleObj>
          </a:graphicData>
        </a:graphic>
      </p:graphicFrame>
      <p:sp>
        <p:nvSpPr>
          <p:cNvPr id="16391" name="Rectangle 6"/>
          <p:cNvSpPr>
            <a:spLocks noChangeArrowheads="1"/>
          </p:cNvSpPr>
          <p:nvPr/>
        </p:nvSpPr>
        <p:spPr bwMode="auto">
          <a:xfrm>
            <a:off x="0" y="2520950"/>
            <a:ext cx="9144000" cy="0"/>
          </a:xfrm>
          <a:prstGeom prst="rect">
            <a:avLst/>
          </a:prstGeom>
          <a:noFill/>
          <a:ln w="9525">
            <a:noFill/>
            <a:miter lim="800000"/>
            <a:headEnd/>
            <a:tailEnd/>
          </a:ln>
        </p:spPr>
        <p:txBody>
          <a:bodyPr wrap="none" anchor="ctr">
            <a:spAutoFit/>
          </a:bodyPr>
          <a:lstStyle/>
          <a:p>
            <a:endParaRPr lang="es-ES"/>
          </a:p>
        </p:txBody>
      </p:sp>
      <p:sp>
        <p:nvSpPr>
          <p:cNvPr id="16392" name="Rectangle 7"/>
          <p:cNvSpPr>
            <a:spLocks noChangeArrowheads="1"/>
          </p:cNvSpPr>
          <p:nvPr/>
        </p:nvSpPr>
        <p:spPr bwMode="auto">
          <a:xfrm>
            <a:off x="6011863" y="3141663"/>
            <a:ext cx="2070100" cy="519112"/>
          </a:xfrm>
          <a:prstGeom prst="rect">
            <a:avLst/>
          </a:prstGeom>
          <a:noFill/>
          <a:ln w="9525">
            <a:noFill/>
            <a:miter lim="800000"/>
            <a:headEnd/>
            <a:tailEnd/>
          </a:ln>
        </p:spPr>
        <p:txBody>
          <a:bodyPr wrap="none" anchor="ctr">
            <a:spAutoFit/>
          </a:bodyPr>
          <a:lstStyle/>
          <a:p>
            <a:pPr algn="ctr"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16</a:t>
            </a:r>
            <a:endParaRPr lang="es-ES" sz="1600">
              <a:ea typeface="Times New Roman" pitchFamily="18" charset="0"/>
              <a:cs typeface="Arial" charset="0"/>
            </a:endParaRPr>
          </a:p>
          <a:p>
            <a:pPr algn="ctr" eaLnBrk="0" hangingPunct="0"/>
            <a:r>
              <a:rPr lang="es-ES" sz="1200" b="1">
                <a:latin typeface="Arial" charset="0"/>
                <a:ea typeface="Times New Roman" pitchFamily="18" charset="0"/>
                <a:cs typeface="Arial" charset="0"/>
              </a:rPr>
              <a:t>                                            </a:t>
            </a:r>
            <a:endParaRPr lang="es-ES">
              <a:latin typeface="Arial" charset="0"/>
              <a:ea typeface="Times New Roman" pitchFamily="18" charset="0"/>
              <a:cs typeface="Arial" charset="0"/>
            </a:endParaRPr>
          </a:p>
        </p:txBody>
      </p:sp>
      <p:sp>
        <p:nvSpPr>
          <p:cNvPr id="16393" name="Rectangle 8"/>
          <p:cNvSpPr>
            <a:spLocks noChangeArrowheads="1"/>
          </p:cNvSpPr>
          <p:nvPr/>
        </p:nvSpPr>
        <p:spPr bwMode="auto">
          <a:xfrm>
            <a:off x="6156325" y="3933825"/>
            <a:ext cx="1814513" cy="336550"/>
          </a:xfrm>
          <a:prstGeom prst="rect">
            <a:avLst/>
          </a:prstGeom>
          <a:noFill/>
          <a:ln w="9525">
            <a:noFill/>
            <a:miter lim="800000"/>
            <a:headEnd/>
            <a:tailEnd/>
          </a:ln>
        </p:spPr>
        <p:txBody>
          <a:bodyPr wrap="none" anchor="ctr">
            <a:spAutoFit/>
          </a:bodyPr>
          <a:lstStyle/>
          <a:p>
            <a:pPr algn="ctr" eaLnBrk="0" hangingPunct="0"/>
            <a:r>
              <a:rPr lang="es-ES" sz="1200">
                <a:latin typeface="Arial" charset="0"/>
                <a:ea typeface="Times New Roman" pitchFamily="18" charset="0"/>
                <a:cs typeface="Arial" charset="0"/>
              </a:rPr>
              <a:t>            </a:t>
            </a:r>
            <a:r>
              <a:rPr lang="es-ES" sz="1600">
                <a:latin typeface="Arial" charset="0"/>
                <a:ea typeface="Times New Roman" pitchFamily="18" charset="0"/>
                <a:cs typeface="Arial" charset="0"/>
              </a:rPr>
              <a:t>Ecuación 17</a:t>
            </a:r>
          </a:p>
        </p:txBody>
      </p:sp>
      <p:sp>
        <p:nvSpPr>
          <p:cNvPr id="16394" name="Rectangle 9"/>
          <p:cNvSpPr>
            <a:spLocks noChangeArrowheads="1"/>
          </p:cNvSpPr>
          <p:nvPr/>
        </p:nvSpPr>
        <p:spPr bwMode="auto">
          <a:xfrm>
            <a:off x="900113" y="4327525"/>
            <a:ext cx="6624637" cy="2530475"/>
          </a:xfrm>
          <a:prstGeom prst="rect">
            <a:avLst/>
          </a:prstGeom>
          <a:noFill/>
          <a:ln w="9525">
            <a:noFill/>
            <a:miter lim="800000"/>
            <a:headEnd/>
            <a:tailEnd/>
          </a:ln>
        </p:spPr>
        <p:txBody>
          <a:bodyPr anchor="ctr">
            <a:spAutoFit/>
          </a:bodyPr>
          <a:lstStyle/>
          <a:p>
            <a:pPr indent="441325" algn="just"/>
            <a:r>
              <a:rPr lang="es-ES" sz="2000"/>
              <a:t>Donde:</a:t>
            </a:r>
          </a:p>
          <a:p>
            <a:pPr indent="441325" algn="just"/>
            <a:r>
              <a:rPr lang="es-ES" sz="2000"/>
              <a:t>Pd = Población de diseño.</a:t>
            </a:r>
          </a:p>
          <a:p>
            <a:pPr indent="441325" algn="just"/>
            <a:r>
              <a:rPr lang="es-ES" sz="2000"/>
              <a:t>Puc = Población último censo.</a:t>
            </a:r>
          </a:p>
          <a:p>
            <a:pPr indent="441325" algn="just"/>
            <a:r>
              <a:rPr lang="es-ES" sz="2000"/>
              <a:t>Pci = Población censo inicial.</a:t>
            </a:r>
          </a:p>
          <a:p>
            <a:pPr indent="441325" algn="just"/>
            <a:r>
              <a:rPr lang="pt-BR" sz="2000"/>
              <a:t>r = tasa de crecimiento anual.</a:t>
            </a:r>
          </a:p>
          <a:p>
            <a:pPr indent="441325" algn="just"/>
            <a:r>
              <a:rPr lang="pt-BR" sz="2000"/>
              <a:t>Tf= Año proyectado</a:t>
            </a:r>
            <a:endParaRPr lang="es-ES" sz="2000"/>
          </a:p>
          <a:p>
            <a:pPr indent="441325" algn="just"/>
            <a:r>
              <a:rPr lang="es-ES" sz="2000"/>
              <a:t>Tuc = Año último censo.</a:t>
            </a:r>
          </a:p>
          <a:p>
            <a:pPr indent="441325" algn="just"/>
            <a:r>
              <a:rPr lang="es-ES" sz="2000"/>
              <a:t>Tci = Año censo inicial.</a:t>
            </a:r>
          </a:p>
        </p:txBody>
      </p:sp>
    </p:spTree>
  </p:cSld>
  <p:clrMapOvr>
    <a:masterClrMapping/>
  </p:clrMapOvr>
  <p:transition spd="slow">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4 Marcador de número de diapositiva"/>
          <p:cNvSpPr>
            <a:spLocks noGrp="1"/>
          </p:cNvSpPr>
          <p:nvPr>
            <p:ph type="sldNum" sz="quarter" idx="11"/>
          </p:nvPr>
        </p:nvSpPr>
        <p:spPr>
          <a:noFill/>
        </p:spPr>
        <p:txBody>
          <a:bodyPr/>
          <a:lstStyle/>
          <a:p>
            <a:fld id="{D84C95C4-042A-40E6-B2AB-F81636F53568}" type="slidenum">
              <a:rPr lang="es-ES" smtClean="0"/>
              <a:pPr/>
              <a:t>54</a:t>
            </a:fld>
            <a:endParaRPr lang="es-ES" smtClean="0"/>
          </a:p>
        </p:txBody>
      </p:sp>
      <p:sp>
        <p:nvSpPr>
          <p:cNvPr id="112642" name="Rectangle 2"/>
          <p:cNvSpPr>
            <a:spLocks noGrp="1" noRot="1" noChangeArrowheads="1"/>
          </p:cNvSpPr>
          <p:nvPr>
            <p:ph type="title"/>
          </p:nvPr>
        </p:nvSpPr>
        <p:spPr/>
        <p:txBody>
          <a:bodyPr/>
          <a:lstStyle/>
          <a:p>
            <a:pPr algn="just" eaLnBrk="1" hangingPunct="1">
              <a:defRPr/>
            </a:pPr>
            <a:r>
              <a:rPr lang="es-ES" sz="2400"/>
              <a:t>Utilizando la ecuación 17 se calcula la tasa de crecimiento anual:</a:t>
            </a:r>
          </a:p>
        </p:txBody>
      </p:sp>
      <p:graphicFrame>
        <p:nvGraphicFramePr>
          <p:cNvPr id="17410" name="Object 5"/>
          <p:cNvGraphicFramePr>
            <a:graphicFrameLocks noChangeAspect="1"/>
          </p:cNvGraphicFramePr>
          <p:nvPr/>
        </p:nvGraphicFramePr>
        <p:xfrm>
          <a:off x="3635375" y="1268413"/>
          <a:ext cx="2376488" cy="857250"/>
        </p:xfrm>
        <a:graphic>
          <a:graphicData uri="http://schemas.openxmlformats.org/presentationml/2006/ole">
            <p:oleObj spid="_x0000_s17410" name="Ecuación" r:id="rId3" imgW="1447172" imgH="533169" progId="Equation.3">
              <p:embed/>
            </p:oleObj>
          </a:graphicData>
        </a:graphic>
      </p:graphicFrame>
      <p:graphicFrame>
        <p:nvGraphicFramePr>
          <p:cNvPr id="17411" name="Object 4"/>
          <p:cNvGraphicFramePr>
            <a:graphicFrameLocks noChangeAspect="1"/>
          </p:cNvGraphicFramePr>
          <p:nvPr/>
        </p:nvGraphicFramePr>
        <p:xfrm>
          <a:off x="4140200" y="2276475"/>
          <a:ext cx="1295400" cy="379413"/>
        </p:xfrm>
        <a:graphic>
          <a:graphicData uri="http://schemas.openxmlformats.org/presentationml/2006/ole">
            <p:oleObj spid="_x0000_s17411" name="Ecuación" r:id="rId4" imgW="685800" imgH="203200" progId="Equation.3">
              <p:embed/>
            </p:oleObj>
          </a:graphicData>
        </a:graphic>
      </p:graphicFrame>
      <p:sp>
        <p:nvSpPr>
          <p:cNvPr id="17416" name="Rectangle 6"/>
          <p:cNvSpPr>
            <a:spLocks noChangeArrowheads="1"/>
          </p:cNvSpPr>
          <p:nvPr/>
        </p:nvSpPr>
        <p:spPr bwMode="auto">
          <a:xfrm>
            <a:off x="-228600" y="3052763"/>
            <a:ext cx="9144000" cy="0"/>
          </a:xfrm>
          <a:prstGeom prst="rect">
            <a:avLst/>
          </a:prstGeom>
          <a:noFill/>
          <a:ln w="9525">
            <a:noFill/>
            <a:miter lim="800000"/>
            <a:headEnd/>
            <a:tailEnd/>
          </a:ln>
        </p:spPr>
        <p:txBody>
          <a:bodyPr wrap="none" anchor="ctr">
            <a:spAutoFit/>
          </a:bodyPr>
          <a:lstStyle/>
          <a:p>
            <a:endParaRPr lang="es-ES"/>
          </a:p>
        </p:txBody>
      </p:sp>
      <p:sp>
        <p:nvSpPr>
          <p:cNvPr id="112648" name="Rectangle 8"/>
          <p:cNvSpPr>
            <a:spLocks noRot="1" noChangeArrowheads="1"/>
          </p:cNvSpPr>
          <p:nvPr/>
        </p:nvSpPr>
        <p:spPr bwMode="auto">
          <a:xfrm>
            <a:off x="539750" y="2924175"/>
            <a:ext cx="8229600" cy="1143000"/>
          </a:xfrm>
          <a:prstGeom prst="rect">
            <a:avLst/>
          </a:prstGeom>
          <a:noFill/>
          <a:ln w="9525">
            <a:noFill/>
            <a:miter lim="800000"/>
            <a:headEnd/>
            <a:tailEnd/>
          </a:ln>
          <a:effectLst/>
        </p:spPr>
        <p:txBody>
          <a:bodyPr anchor="ctr"/>
          <a:lstStyle/>
          <a:p>
            <a:pPr algn="just">
              <a:defRPr/>
            </a:pPr>
            <a:r>
              <a:rPr lang="es-ES" sz="2400" b="1">
                <a:solidFill>
                  <a:schemeClr val="tx2"/>
                </a:solidFill>
                <a:effectLst>
                  <a:outerShdw blurRad="38100" dist="38100" dir="2700000" algn="tl">
                    <a:srgbClr val="000000"/>
                  </a:outerShdw>
                </a:effectLst>
              </a:rPr>
              <a:t>A continuación se reemplaza los datos de población y la tasa r calculada en la ecuación 16 para calcular la población de diseño:</a:t>
            </a:r>
          </a:p>
        </p:txBody>
      </p:sp>
      <p:graphicFrame>
        <p:nvGraphicFramePr>
          <p:cNvPr id="17412" name="Object 10"/>
          <p:cNvGraphicFramePr>
            <a:graphicFrameLocks noChangeAspect="1"/>
          </p:cNvGraphicFramePr>
          <p:nvPr/>
        </p:nvGraphicFramePr>
        <p:xfrm>
          <a:off x="3276600" y="4149725"/>
          <a:ext cx="3168650" cy="422275"/>
        </p:xfrm>
        <a:graphic>
          <a:graphicData uri="http://schemas.openxmlformats.org/presentationml/2006/ole">
            <p:oleObj spid="_x0000_s17412" name="Ecuación" r:id="rId5" imgW="1752600" imgH="241300" progId="Equation.3">
              <p:embed/>
            </p:oleObj>
          </a:graphicData>
        </a:graphic>
      </p:graphicFrame>
      <p:graphicFrame>
        <p:nvGraphicFramePr>
          <p:cNvPr id="17413" name="Object 9"/>
          <p:cNvGraphicFramePr>
            <a:graphicFrameLocks noChangeAspect="1"/>
          </p:cNvGraphicFramePr>
          <p:nvPr/>
        </p:nvGraphicFramePr>
        <p:xfrm>
          <a:off x="4025900" y="4797425"/>
          <a:ext cx="1812925" cy="442913"/>
        </p:xfrm>
        <a:graphic>
          <a:graphicData uri="http://schemas.openxmlformats.org/presentationml/2006/ole">
            <p:oleObj spid="_x0000_s17413" name="Ecuación" r:id="rId6" imgW="888840" imgH="228600" progId="Equation.3">
              <p:embed/>
            </p:oleObj>
          </a:graphicData>
        </a:graphic>
      </p:graphicFrame>
      <p:sp>
        <p:nvSpPr>
          <p:cNvPr id="17418" name="Rectangle 11"/>
          <p:cNvSpPr>
            <a:spLocks noChangeArrowheads="1"/>
          </p:cNvSpPr>
          <p:nvPr/>
        </p:nvSpPr>
        <p:spPr bwMode="auto">
          <a:xfrm>
            <a:off x="0" y="3025775"/>
            <a:ext cx="9144000" cy="0"/>
          </a:xfrm>
          <a:prstGeom prst="rect">
            <a:avLst/>
          </a:prstGeom>
          <a:noFill/>
          <a:ln w="9525">
            <a:noFill/>
            <a:miter lim="800000"/>
            <a:headEnd/>
            <a:tailEnd/>
          </a:ln>
        </p:spPr>
        <p:txBody>
          <a:bodyPr wrap="none" anchor="ctr">
            <a:spAutoFit/>
          </a:bodyPr>
          <a:lstStyle/>
          <a:p>
            <a:endParaRPr lang="es-ES"/>
          </a:p>
        </p:txBody>
      </p:sp>
      <p:sp>
        <p:nvSpPr>
          <p:cNvPr id="17419" name="Rectangle 12"/>
          <p:cNvSpPr>
            <a:spLocks noChangeArrowheads="1"/>
          </p:cNvSpPr>
          <p:nvPr/>
        </p:nvSpPr>
        <p:spPr bwMode="auto">
          <a:xfrm>
            <a:off x="0" y="3302000"/>
            <a:ext cx="9144000" cy="0"/>
          </a:xfrm>
          <a:prstGeom prst="rect">
            <a:avLst/>
          </a:prstGeom>
          <a:noFill/>
          <a:ln w="9525">
            <a:noFill/>
            <a:miter lim="800000"/>
            <a:headEnd/>
            <a:tailEnd/>
          </a:ln>
        </p:spPr>
        <p:txBody>
          <a:bodyPr wrap="none" anchor="ctr">
            <a:spAutoFit/>
          </a:bodyPr>
          <a:lstStyle/>
          <a:p>
            <a:endParaRPr lang="es-ES"/>
          </a:p>
        </p:txBody>
      </p:sp>
      <p:sp>
        <p:nvSpPr>
          <p:cNvPr id="17420" name="Rectangle 13"/>
          <p:cNvSpPr>
            <a:spLocks noChangeArrowheads="1"/>
          </p:cNvSpPr>
          <p:nvPr/>
        </p:nvSpPr>
        <p:spPr bwMode="auto">
          <a:xfrm>
            <a:off x="684213" y="5459413"/>
            <a:ext cx="8064500" cy="366712"/>
          </a:xfrm>
          <a:prstGeom prst="rect">
            <a:avLst/>
          </a:prstGeom>
          <a:noFill/>
          <a:ln w="9525">
            <a:noFill/>
            <a:miter lim="800000"/>
            <a:headEnd/>
            <a:tailEnd/>
          </a:ln>
        </p:spPr>
        <p:txBody>
          <a:bodyPr anchor="ctr">
            <a:spAutoFit/>
          </a:bodyPr>
          <a:lstStyle/>
          <a:p>
            <a:pPr algn="just" eaLnBrk="0" hangingPunct="0"/>
            <a:r>
              <a:rPr lang="es-ES">
                <a:latin typeface="Arial" charset="0"/>
                <a:ea typeface="Times New Roman" pitchFamily="18" charset="0"/>
                <a:cs typeface="Arial" charset="0"/>
              </a:rPr>
              <a:t>Por lo tanto para el año 2027 se estima una población de 1897 habitantes.</a:t>
            </a:r>
          </a:p>
        </p:txBody>
      </p:sp>
    </p:spTree>
  </p:cSld>
  <p:clrMapOvr>
    <a:masterClrMapping/>
  </p:clrMapOvr>
  <p:transition spd="slow">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4 Marcador de número de diapositiva"/>
          <p:cNvSpPr>
            <a:spLocks noGrp="1"/>
          </p:cNvSpPr>
          <p:nvPr>
            <p:ph type="sldNum" sz="quarter" idx="11"/>
          </p:nvPr>
        </p:nvSpPr>
        <p:spPr>
          <a:noFill/>
        </p:spPr>
        <p:txBody>
          <a:bodyPr/>
          <a:lstStyle/>
          <a:p>
            <a:fld id="{AFB7D8EB-AB4E-46D6-893F-7E9953C9C69A}" type="slidenum">
              <a:rPr lang="es-ES" smtClean="0"/>
              <a:pPr/>
              <a:t>55</a:t>
            </a:fld>
            <a:endParaRPr lang="es-ES" smtClean="0"/>
          </a:p>
        </p:txBody>
      </p:sp>
      <p:sp>
        <p:nvSpPr>
          <p:cNvPr id="113666" name="Rectangle 2"/>
          <p:cNvSpPr>
            <a:spLocks noGrp="1" noRot="1" noChangeArrowheads="1"/>
          </p:cNvSpPr>
          <p:nvPr>
            <p:ph type="title"/>
          </p:nvPr>
        </p:nvSpPr>
        <p:spPr>
          <a:xfrm>
            <a:off x="468313" y="908050"/>
            <a:ext cx="8229600" cy="1143000"/>
          </a:xfrm>
        </p:spPr>
        <p:txBody>
          <a:bodyPr/>
          <a:lstStyle/>
          <a:p>
            <a:pPr algn="just" eaLnBrk="1" hangingPunct="1">
              <a:defRPr/>
            </a:pPr>
            <a:r>
              <a:rPr lang="es-ES" sz="2400">
                <a:solidFill>
                  <a:srgbClr val="FFFF00"/>
                </a:solidFill>
              </a:rPr>
              <a:t>Diseño Hidráulico y Dimensionamiento del tratamiento primario (tanque séptico y filtro anaerobio).</a:t>
            </a:r>
            <a:r>
              <a:rPr lang="es-ES" sz="4000"/>
              <a:t> </a:t>
            </a:r>
          </a:p>
        </p:txBody>
      </p:sp>
      <p:sp>
        <p:nvSpPr>
          <p:cNvPr id="113667" name="Rectangle 3"/>
          <p:cNvSpPr>
            <a:spLocks noGrp="1" noChangeArrowheads="1"/>
          </p:cNvSpPr>
          <p:nvPr>
            <p:ph type="body" idx="1"/>
          </p:nvPr>
        </p:nvSpPr>
        <p:spPr>
          <a:xfrm>
            <a:off x="179388" y="2349500"/>
            <a:ext cx="8435975" cy="2405063"/>
          </a:xfrm>
        </p:spPr>
        <p:txBody>
          <a:bodyPr/>
          <a:lstStyle/>
          <a:p>
            <a:pPr algn="just" eaLnBrk="1" hangingPunct="1">
              <a:buFont typeface="Wingdings" pitchFamily="2" charset="2"/>
              <a:buNone/>
              <a:defRPr/>
            </a:pPr>
            <a:r>
              <a:rPr lang="es-ES"/>
              <a:t>	</a:t>
            </a:r>
            <a:r>
              <a:rPr lang="es-ES" sz="2400"/>
              <a:t>Para que el tratamiento o depuración de las aguas residuales provenientes de uso doméstico en la población San Eloy sea más eficaz se ha previsto un sistema de tratamiento primario compuesto de un tanque séptico y filtro anaerobio.  A continuación se procederá con los cálculos y parámetros usados para el dimensionamiento de este sistema.</a:t>
            </a:r>
          </a:p>
        </p:txBody>
      </p:sp>
    </p:spTree>
  </p:cSld>
  <p:clrMapOvr>
    <a:masterClrMapping/>
  </p:clrMapOvr>
  <p:transition spd="slow">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4 Marcador de número de diapositiva"/>
          <p:cNvSpPr>
            <a:spLocks noGrp="1"/>
          </p:cNvSpPr>
          <p:nvPr>
            <p:ph type="sldNum" sz="quarter" idx="11"/>
          </p:nvPr>
        </p:nvSpPr>
        <p:spPr>
          <a:noFill/>
        </p:spPr>
        <p:txBody>
          <a:bodyPr/>
          <a:lstStyle/>
          <a:p>
            <a:fld id="{1B5C9D97-4BCD-4255-8CB0-B7335817BE3B}" type="slidenum">
              <a:rPr lang="es-ES" smtClean="0"/>
              <a:pPr/>
              <a:t>56</a:t>
            </a:fld>
            <a:endParaRPr lang="es-ES" smtClean="0"/>
          </a:p>
        </p:txBody>
      </p:sp>
      <p:sp>
        <p:nvSpPr>
          <p:cNvPr id="114690" name="Rectangle 2"/>
          <p:cNvSpPr>
            <a:spLocks noGrp="1" noRot="1" noChangeArrowheads="1"/>
          </p:cNvSpPr>
          <p:nvPr>
            <p:ph type="title"/>
          </p:nvPr>
        </p:nvSpPr>
        <p:spPr/>
        <p:txBody>
          <a:bodyPr/>
          <a:lstStyle/>
          <a:p>
            <a:pPr algn="just" eaLnBrk="1" hangingPunct="1">
              <a:defRPr/>
            </a:pPr>
            <a:r>
              <a:rPr lang="es-ES" sz="3200">
                <a:solidFill>
                  <a:srgbClr val="FFFF00"/>
                </a:solidFill>
              </a:rPr>
              <a:t>Tanque séptico.</a:t>
            </a:r>
          </a:p>
        </p:txBody>
      </p:sp>
      <p:sp>
        <p:nvSpPr>
          <p:cNvPr id="114691" name="Rectangle 3"/>
          <p:cNvSpPr>
            <a:spLocks noGrp="1" noChangeArrowheads="1"/>
          </p:cNvSpPr>
          <p:nvPr>
            <p:ph type="body" idx="1"/>
          </p:nvPr>
        </p:nvSpPr>
        <p:spPr>
          <a:xfrm>
            <a:off x="457200" y="1600200"/>
            <a:ext cx="8229600" cy="3844925"/>
          </a:xfrm>
        </p:spPr>
        <p:txBody>
          <a:bodyPr/>
          <a:lstStyle/>
          <a:p>
            <a:pPr eaLnBrk="1" hangingPunct="1">
              <a:buFont typeface="Wingdings" pitchFamily="2" charset="2"/>
              <a:buNone/>
              <a:defRPr/>
            </a:pPr>
            <a:r>
              <a:rPr lang="es-ES"/>
              <a:t>	</a:t>
            </a:r>
            <a:r>
              <a:rPr lang="es-ES" sz="2800"/>
              <a:t>La dotación por persona se estima en 150lt/hab-día, y se considera un coeficiente de retorno para las aguas servidas de 80%. </a:t>
            </a:r>
          </a:p>
          <a:p>
            <a:pPr eaLnBrk="1" hangingPunct="1">
              <a:buFont typeface="Wingdings" pitchFamily="2" charset="2"/>
              <a:buNone/>
              <a:defRPr/>
            </a:pPr>
            <a:endParaRPr lang="es-ES" sz="2800"/>
          </a:p>
          <a:p>
            <a:pPr algn="just" eaLnBrk="1" hangingPunct="1">
              <a:buFont typeface="Wingdings" pitchFamily="2" charset="2"/>
              <a:buNone/>
              <a:defRPr/>
            </a:pPr>
            <a:r>
              <a:rPr lang="es-ES" sz="2800"/>
              <a:t>	En las siguientes tablas se observan valores típicos de dotación y contribución de lodo fresco para los predios más comunes y valores para tiempos de retención:</a:t>
            </a:r>
          </a:p>
        </p:txBody>
      </p:sp>
    </p:spTree>
  </p:cSld>
  <p:clrMapOvr>
    <a:masterClrMapping/>
  </p:clrMapOvr>
  <p:transition spd="slow">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4 Marcador de número de diapositiva"/>
          <p:cNvSpPr>
            <a:spLocks noGrp="1"/>
          </p:cNvSpPr>
          <p:nvPr>
            <p:ph type="sldNum" sz="quarter" idx="11"/>
          </p:nvPr>
        </p:nvSpPr>
        <p:spPr>
          <a:noFill/>
        </p:spPr>
        <p:txBody>
          <a:bodyPr/>
          <a:lstStyle/>
          <a:p>
            <a:fld id="{9756CB96-7C31-4D1C-B581-F37D42EEF86B}" type="slidenum">
              <a:rPr lang="es-ES" smtClean="0"/>
              <a:pPr/>
              <a:t>57</a:t>
            </a:fld>
            <a:endParaRPr lang="es-ES" smtClean="0"/>
          </a:p>
        </p:txBody>
      </p:sp>
      <p:sp>
        <p:nvSpPr>
          <p:cNvPr id="70659" name="Rectangle 5"/>
          <p:cNvSpPr>
            <a:spLocks noChangeArrowheads="1"/>
          </p:cNvSpPr>
          <p:nvPr/>
        </p:nvSpPr>
        <p:spPr bwMode="auto">
          <a:xfrm>
            <a:off x="0" y="2020888"/>
            <a:ext cx="9144000" cy="0"/>
          </a:xfrm>
          <a:prstGeom prst="rect">
            <a:avLst/>
          </a:prstGeom>
          <a:noFill/>
          <a:ln w="9525">
            <a:noFill/>
            <a:miter lim="800000"/>
            <a:headEnd/>
            <a:tailEnd/>
          </a:ln>
        </p:spPr>
        <p:txBody>
          <a:bodyPr wrap="none" anchor="ctr">
            <a:spAutoFit/>
          </a:bodyPr>
          <a:lstStyle/>
          <a:p>
            <a:endParaRPr lang="es-ES"/>
          </a:p>
        </p:txBody>
      </p:sp>
      <p:pic>
        <p:nvPicPr>
          <p:cNvPr id="70660" name="Picture 4"/>
          <p:cNvPicPr>
            <a:picLocks noChangeAspect="1" noChangeArrowheads="1"/>
          </p:cNvPicPr>
          <p:nvPr/>
        </p:nvPicPr>
        <p:blipFill>
          <a:blip r:embed="rId2"/>
          <a:srcRect/>
          <a:stretch>
            <a:fillRect/>
          </a:stretch>
        </p:blipFill>
        <p:spPr bwMode="auto">
          <a:xfrm>
            <a:off x="1763713" y="981075"/>
            <a:ext cx="5903912" cy="3824288"/>
          </a:xfrm>
          <a:prstGeom prst="rect">
            <a:avLst/>
          </a:prstGeom>
          <a:solidFill>
            <a:schemeClr val="tx1"/>
          </a:solidFill>
          <a:ln w="9525">
            <a:noFill/>
            <a:miter lim="800000"/>
            <a:headEnd/>
            <a:tailEnd/>
          </a:ln>
        </p:spPr>
      </p:pic>
      <p:sp>
        <p:nvSpPr>
          <p:cNvPr id="70661" name="Rectangle 6"/>
          <p:cNvSpPr>
            <a:spLocks noChangeArrowheads="1"/>
          </p:cNvSpPr>
          <p:nvPr/>
        </p:nvSpPr>
        <p:spPr bwMode="auto">
          <a:xfrm>
            <a:off x="2124075" y="4941888"/>
            <a:ext cx="5472113" cy="304800"/>
          </a:xfrm>
          <a:prstGeom prst="rect">
            <a:avLst/>
          </a:prstGeom>
          <a:noFill/>
          <a:ln w="9525">
            <a:noFill/>
            <a:miter lim="800000"/>
            <a:headEnd/>
            <a:tailEnd/>
          </a:ln>
        </p:spPr>
        <p:txBody>
          <a:bodyPr anchor="ctr">
            <a:spAutoFit/>
          </a:bodyPr>
          <a:lstStyle/>
          <a:p>
            <a:pPr algn="just" eaLnBrk="0" hangingPunct="0"/>
            <a:r>
              <a:rPr lang="es-ES" sz="1400">
                <a:latin typeface="Arial" charset="0"/>
                <a:ea typeface="Times New Roman" pitchFamily="18" charset="0"/>
                <a:cs typeface="Arial" charset="0"/>
              </a:rPr>
              <a:t>Contribuciones unitarias o de lodo fresco según el tipo de predio</a:t>
            </a:r>
          </a:p>
        </p:txBody>
      </p:sp>
    </p:spTree>
  </p:cSld>
  <p:clrMapOvr>
    <a:masterClrMapping/>
  </p:clrMapOvr>
  <p:transition spd="slow">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4 Marcador de número de diapositiva"/>
          <p:cNvSpPr>
            <a:spLocks noGrp="1"/>
          </p:cNvSpPr>
          <p:nvPr>
            <p:ph type="sldNum" sz="quarter" idx="11"/>
          </p:nvPr>
        </p:nvSpPr>
        <p:spPr>
          <a:noFill/>
        </p:spPr>
        <p:txBody>
          <a:bodyPr/>
          <a:lstStyle/>
          <a:p>
            <a:fld id="{CFCF38E3-7F9A-4DE7-BA92-F151ABFA85B8}" type="slidenum">
              <a:rPr lang="es-ES" smtClean="0"/>
              <a:pPr/>
              <a:t>58</a:t>
            </a:fld>
            <a:endParaRPr lang="es-ES" smtClean="0"/>
          </a:p>
        </p:txBody>
      </p:sp>
      <p:pic>
        <p:nvPicPr>
          <p:cNvPr id="71683" name="Picture 4"/>
          <p:cNvPicPr>
            <a:picLocks noChangeAspect="1" noChangeArrowheads="1"/>
          </p:cNvPicPr>
          <p:nvPr/>
        </p:nvPicPr>
        <p:blipFill>
          <a:blip r:embed="rId2"/>
          <a:srcRect/>
          <a:stretch>
            <a:fillRect/>
          </a:stretch>
        </p:blipFill>
        <p:spPr bwMode="auto">
          <a:xfrm>
            <a:off x="2000250" y="981075"/>
            <a:ext cx="5329238" cy="3940175"/>
          </a:xfrm>
          <a:prstGeom prst="rect">
            <a:avLst/>
          </a:prstGeom>
          <a:solidFill>
            <a:schemeClr val="tx1"/>
          </a:solidFill>
          <a:ln w="9525">
            <a:noFill/>
            <a:miter lim="800000"/>
            <a:headEnd/>
            <a:tailEnd/>
          </a:ln>
        </p:spPr>
      </p:pic>
      <p:sp>
        <p:nvSpPr>
          <p:cNvPr id="71684" name="Rectangle 5"/>
          <p:cNvSpPr>
            <a:spLocks noChangeArrowheads="1"/>
          </p:cNvSpPr>
          <p:nvPr/>
        </p:nvSpPr>
        <p:spPr bwMode="auto">
          <a:xfrm>
            <a:off x="3995738" y="5084763"/>
            <a:ext cx="2033587" cy="366712"/>
          </a:xfrm>
          <a:prstGeom prst="rect">
            <a:avLst/>
          </a:prstGeom>
          <a:noFill/>
          <a:ln w="9525">
            <a:noFill/>
            <a:miter lim="800000"/>
            <a:headEnd/>
            <a:tailEnd/>
          </a:ln>
        </p:spPr>
        <p:txBody>
          <a:bodyPr wrap="none" anchor="ctr">
            <a:spAutoFit/>
          </a:bodyPr>
          <a:lstStyle/>
          <a:p>
            <a:pPr algn="just" eaLnBrk="0" hangingPunct="0"/>
            <a:r>
              <a:rPr lang="es-ES"/>
              <a:t>Tiempo de retención</a:t>
            </a:r>
          </a:p>
        </p:txBody>
      </p:sp>
    </p:spTree>
  </p:cSld>
  <p:clrMapOvr>
    <a:masterClrMapping/>
  </p:clrMapOvr>
  <p:transition spd="slow">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4 Marcador de número de diapositiva"/>
          <p:cNvSpPr>
            <a:spLocks noGrp="1"/>
          </p:cNvSpPr>
          <p:nvPr>
            <p:ph type="sldNum" sz="quarter" idx="11"/>
          </p:nvPr>
        </p:nvSpPr>
        <p:spPr>
          <a:noFill/>
        </p:spPr>
        <p:txBody>
          <a:bodyPr/>
          <a:lstStyle/>
          <a:p>
            <a:fld id="{B60532FD-80D4-4B6E-B845-6EDD0050B1D0}" type="slidenum">
              <a:rPr lang="es-ES" smtClean="0"/>
              <a:pPr/>
              <a:t>59</a:t>
            </a:fld>
            <a:endParaRPr lang="es-ES" smtClean="0"/>
          </a:p>
        </p:txBody>
      </p:sp>
      <p:sp>
        <p:nvSpPr>
          <p:cNvPr id="117762" name="Rectangle 2"/>
          <p:cNvSpPr>
            <a:spLocks noGrp="1" noRot="1" noChangeArrowheads="1"/>
          </p:cNvSpPr>
          <p:nvPr>
            <p:ph type="title"/>
          </p:nvPr>
        </p:nvSpPr>
        <p:spPr>
          <a:xfrm>
            <a:off x="468313" y="765175"/>
            <a:ext cx="8229600" cy="1143000"/>
          </a:xfrm>
        </p:spPr>
        <p:txBody>
          <a:bodyPr/>
          <a:lstStyle/>
          <a:p>
            <a:pPr algn="just" eaLnBrk="1" hangingPunct="1">
              <a:defRPr/>
            </a:pPr>
            <a:r>
              <a:rPr lang="es-ES" sz="2800"/>
              <a:t>Siendo así, los datos que se utilizarán para dimensionar el tratamiento primario serían los siguientes:</a:t>
            </a:r>
          </a:p>
        </p:txBody>
      </p:sp>
      <p:sp>
        <p:nvSpPr>
          <p:cNvPr id="117763" name="Rectangle 3"/>
          <p:cNvSpPr>
            <a:spLocks noGrp="1" noChangeArrowheads="1"/>
          </p:cNvSpPr>
          <p:nvPr>
            <p:ph type="body" idx="1"/>
          </p:nvPr>
        </p:nvSpPr>
        <p:spPr>
          <a:xfrm>
            <a:off x="468313" y="2781300"/>
            <a:ext cx="8229600" cy="2160588"/>
          </a:xfrm>
        </p:spPr>
        <p:txBody>
          <a:bodyPr/>
          <a:lstStyle/>
          <a:p>
            <a:pPr eaLnBrk="1" hangingPunct="1">
              <a:defRPr/>
            </a:pPr>
            <a:r>
              <a:rPr lang="es-ES" sz="2400"/>
              <a:t>N= Número de contribuyentes diario = 1897 hab/día.</a:t>
            </a:r>
          </a:p>
          <a:p>
            <a:pPr eaLnBrk="1" hangingPunct="1">
              <a:defRPr/>
            </a:pPr>
            <a:r>
              <a:rPr lang="es-ES" sz="2400"/>
              <a:t>C= Contribución AASS = 150 lt/hab-día x 0.8 =120lt/hab-día</a:t>
            </a:r>
          </a:p>
          <a:p>
            <a:pPr eaLnBrk="1" hangingPunct="1">
              <a:defRPr/>
            </a:pPr>
            <a:r>
              <a:rPr lang="es-ES" sz="2400"/>
              <a:t>Lf= Contribución de lodos frescos = 1 lt/hab-día</a:t>
            </a:r>
          </a:p>
          <a:p>
            <a:pPr eaLnBrk="1" hangingPunct="1">
              <a:defRPr/>
            </a:pPr>
            <a:r>
              <a:rPr lang="es-ES" sz="2400"/>
              <a:t>T= Tiempo de retención = 0.5 día </a:t>
            </a:r>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número de diapositiva"/>
          <p:cNvSpPr>
            <a:spLocks noGrp="1"/>
          </p:cNvSpPr>
          <p:nvPr>
            <p:ph type="sldNum" sz="quarter" idx="11"/>
          </p:nvPr>
        </p:nvSpPr>
        <p:spPr>
          <a:noFill/>
        </p:spPr>
        <p:txBody>
          <a:bodyPr/>
          <a:lstStyle/>
          <a:p>
            <a:fld id="{3CB19183-D77F-4B48-949A-E91C9FB03716}" type="slidenum">
              <a:rPr lang="es-ES" smtClean="0"/>
              <a:pPr/>
              <a:t>6</a:t>
            </a:fld>
            <a:endParaRPr lang="es-ES" smtClean="0"/>
          </a:p>
        </p:txBody>
      </p:sp>
      <p:pic>
        <p:nvPicPr>
          <p:cNvPr id="34819" name="Picture 3"/>
          <p:cNvPicPr>
            <a:picLocks noChangeAspect="1" noChangeArrowheads="1"/>
          </p:cNvPicPr>
          <p:nvPr/>
        </p:nvPicPr>
        <p:blipFill>
          <a:blip r:embed="rId2"/>
          <a:srcRect/>
          <a:stretch>
            <a:fillRect/>
          </a:stretch>
        </p:blipFill>
        <p:spPr bwMode="auto">
          <a:xfrm>
            <a:off x="1920875" y="920750"/>
            <a:ext cx="5302250" cy="4584700"/>
          </a:xfrm>
          <a:prstGeom prst="rect">
            <a:avLst/>
          </a:prstGeom>
          <a:solidFill>
            <a:schemeClr val="tx1"/>
          </a:solidFill>
          <a:ln w="9525">
            <a:noFill/>
            <a:miter lim="800000"/>
            <a:headEnd/>
            <a:tailEnd/>
          </a:ln>
        </p:spPr>
      </p:pic>
      <p:sp>
        <p:nvSpPr>
          <p:cNvPr id="34820" name="Rectangle 4"/>
          <p:cNvSpPr>
            <a:spLocks noChangeArrowheads="1"/>
          </p:cNvSpPr>
          <p:nvPr/>
        </p:nvSpPr>
        <p:spPr bwMode="auto">
          <a:xfrm>
            <a:off x="1042988" y="5445125"/>
            <a:ext cx="5980112" cy="579438"/>
          </a:xfrm>
          <a:prstGeom prst="rect">
            <a:avLst/>
          </a:prstGeom>
          <a:noFill/>
          <a:ln w="9525">
            <a:noFill/>
            <a:miter lim="800000"/>
            <a:headEnd/>
            <a:tailEnd/>
          </a:ln>
        </p:spPr>
        <p:txBody>
          <a:bodyPr anchor="ctr">
            <a:spAutoFit/>
          </a:bodyPr>
          <a:lstStyle/>
          <a:p>
            <a:pPr algn="ctr"/>
            <a:endParaRPr lang="es-ES" sz="1000">
              <a:latin typeface="Arial" charset="0"/>
              <a:ea typeface="Times New Roman" pitchFamily="18" charset="0"/>
              <a:cs typeface="Arial" charset="0"/>
            </a:endParaRPr>
          </a:p>
          <a:p>
            <a:pPr algn="ctr"/>
            <a:endParaRPr lang="es-ES" sz="1000">
              <a:latin typeface="Arial" charset="0"/>
              <a:ea typeface="Times New Roman" pitchFamily="18" charset="0"/>
              <a:cs typeface="Arial" charset="0"/>
            </a:endParaRPr>
          </a:p>
          <a:p>
            <a:r>
              <a:rPr lang="es-ES" sz="1200">
                <a:solidFill>
                  <a:srgbClr val="FFFF00"/>
                </a:solidFill>
                <a:latin typeface="Arial" charset="0"/>
                <a:ea typeface="Times New Roman" pitchFamily="18" charset="0"/>
                <a:cs typeface="Arial" charset="0"/>
              </a:rPr>
              <a:t>                                      Composici</a:t>
            </a:r>
            <a:r>
              <a:rPr lang="es-ES" sz="1200">
                <a:solidFill>
                  <a:srgbClr val="FFFF00"/>
                </a:solidFill>
                <a:latin typeface="Calibri" pitchFamily="34" charset="0"/>
                <a:ea typeface="Times New Roman" pitchFamily="18" charset="0"/>
                <a:cs typeface="Arial" charset="0"/>
              </a:rPr>
              <a:t>ó</a:t>
            </a:r>
            <a:r>
              <a:rPr lang="es-ES" sz="1200">
                <a:solidFill>
                  <a:srgbClr val="FFFF00"/>
                </a:solidFill>
                <a:latin typeface="Arial" charset="0"/>
                <a:ea typeface="Times New Roman" pitchFamily="18" charset="0"/>
                <a:cs typeface="Arial" charset="0"/>
              </a:rPr>
              <a:t>n t</a:t>
            </a:r>
            <a:r>
              <a:rPr lang="es-ES" sz="1200">
                <a:solidFill>
                  <a:srgbClr val="FFFF00"/>
                </a:solidFill>
                <a:latin typeface="Calibri" pitchFamily="34" charset="0"/>
                <a:ea typeface="Times New Roman" pitchFamily="18" charset="0"/>
                <a:cs typeface="Arial" charset="0"/>
              </a:rPr>
              <a:t>í</a:t>
            </a:r>
            <a:r>
              <a:rPr lang="es-ES" sz="1200">
                <a:solidFill>
                  <a:srgbClr val="FFFF00"/>
                </a:solidFill>
                <a:latin typeface="Arial" charset="0"/>
                <a:ea typeface="Times New Roman" pitchFamily="18" charset="0"/>
                <a:cs typeface="Arial" charset="0"/>
              </a:rPr>
              <a:t>pica de las aguas residuales dom</a:t>
            </a:r>
            <a:r>
              <a:rPr lang="es-ES" sz="1200">
                <a:solidFill>
                  <a:srgbClr val="FFFF00"/>
                </a:solidFill>
                <a:latin typeface="Calibri" pitchFamily="34" charset="0"/>
                <a:ea typeface="Times New Roman" pitchFamily="18" charset="0"/>
                <a:cs typeface="Arial" charset="0"/>
              </a:rPr>
              <a:t>é</a:t>
            </a:r>
            <a:r>
              <a:rPr lang="es-ES" sz="1200">
                <a:solidFill>
                  <a:srgbClr val="FFFF00"/>
                </a:solidFill>
                <a:latin typeface="Arial" charset="0"/>
                <a:ea typeface="Times New Roman" pitchFamily="18" charset="0"/>
                <a:cs typeface="Arial" charset="0"/>
              </a:rPr>
              <a:t>sticas</a:t>
            </a:r>
            <a:endParaRPr lang="es-ES" sz="1200">
              <a:solidFill>
                <a:srgbClr val="FFFF00"/>
              </a:solidFill>
              <a:latin typeface="Calibri" pitchFamily="34" charset="0"/>
              <a:ea typeface="Times New Roman" pitchFamily="18" charset="0"/>
              <a:cs typeface="Arial" charset="0"/>
            </a:endParaRPr>
          </a:p>
        </p:txBody>
      </p:sp>
    </p:spTree>
  </p:cSld>
  <p:clrMapOvr>
    <a:masterClrMapping/>
  </p:clrMapOvr>
  <p:transition spd="slow">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4 Marcador de número de diapositiva"/>
          <p:cNvSpPr>
            <a:spLocks noGrp="1"/>
          </p:cNvSpPr>
          <p:nvPr>
            <p:ph type="sldNum" sz="quarter" idx="11"/>
          </p:nvPr>
        </p:nvSpPr>
        <p:spPr>
          <a:noFill/>
        </p:spPr>
        <p:txBody>
          <a:bodyPr/>
          <a:lstStyle/>
          <a:p>
            <a:fld id="{885FAAFF-5841-408C-A7FE-A4E6B8DE22F1}" type="slidenum">
              <a:rPr lang="es-ES" smtClean="0"/>
              <a:pPr/>
              <a:t>60</a:t>
            </a:fld>
            <a:endParaRPr lang="es-ES" smtClean="0"/>
          </a:p>
        </p:txBody>
      </p:sp>
      <p:sp>
        <p:nvSpPr>
          <p:cNvPr id="118786" name="Rectangle 2"/>
          <p:cNvSpPr>
            <a:spLocks noGrp="1" noRot="1" noChangeArrowheads="1"/>
          </p:cNvSpPr>
          <p:nvPr>
            <p:ph type="title"/>
          </p:nvPr>
        </p:nvSpPr>
        <p:spPr>
          <a:xfrm>
            <a:off x="468313" y="476250"/>
            <a:ext cx="8229600" cy="1143000"/>
          </a:xfrm>
        </p:spPr>
        <p:txBody>
          <a:bodyPr/>
          <a:lstStyle/>
          <a:p>
            <a:pPr algn="just" eaLnBrk="1" hangingPunct="1">
              <a:defRPr/>
            </a:pPr>
            <a:r>
              <a:rPr lang="es-ES" sz="2400"/>
              <a:t>La formula general para el cálculo del volumen útil para el tanque séptico según las normas brasileñas es la siguiente:</a:t>
            </a:r>
            <a:r>
              <a:rPr lang="es-ES" sz="4000"/>
              <a:t> </a:t>
            </a:r>
          </a:p>
        </p:txBody>
      </p:sp>
      <p:sp>
        <p:nvSpPr>
          <p:cNvPr id="118787" name="Rectangle 3"/>
          <p:cNvSpPr>
            <a:spLocks noGrp="1" noChangeArrowheads="1"/>
          </p:cNvSpPr>
          <p:nvPr>
            <p:ph type="body" idx="1"/>
          </p:nvPr>
        </p:nvSpPr>
        <p:spPr>
          <a:xfrm>
            <a:off x="827088" y="2852738"/>
            <a:ext cx="7775575" cy="2232025"/>
          </a:xfrm>
        </p:spPr>
        <p:txBody>
          <a:bodyPr/>
          <a:lstStyle/>
          <a:p>
            <a:pPr eaLnBrk="1" hangingPunct="1">
              <a:buFont typeface="Wingdings" pitchFamily="2" charset="2"/>
              <a:buNone/>
              <a:defRPr/>
            </a:pPr>
            <a:r>
              <a:rPr lang="es-ES" sz="2400"/>
              <a:t>Entonces:</a:t>
            </a:r>
          </a:p>
          <a:p>
            <a:pPr eaLnBrk="1" hangingPunct="1">
              <a:buFont typeface="Wingdings" pitchFamily="2" charset="2"/>
              <a:buNone/>
              <a:defRPr/>
            </a:pPr>
            <a:endParaRPr lang="es-ES" sz="2400"/>
          </a:p>
          <a:p>
            <a:pPr eaLnBrk="1" hangingPunct="1">
              <a:buFont typeface="Wingdings" pitchFamily="2" charset="2"/>
              <a:buNone/>
              <a:defRPr/>
            </a:pPr>
            <a:r>
              <a:rPr lang="es-ES" sz="2400"/>
              <a:t>		    V = 1897hab ((120lt/hab.-d) (0.5d)+100(1))</a:t>
            </a:r>
          </a:p>
          <a:p>
            <a:pPr eaLnBrk="1" hangingPunct="1">
              <a:buFont typeface="Wingdings" pitchFamily="2" charset="2"/>
              <a:buNone/>
              <a:defRPr/>
            </a:pPr>
            <a:endParaRPr lang="es-ES" sz="2400" b="1"/>
          </a:p>
          <a:p>
            <a:pPr eaLnBrk="1" hangingPunct="1">
              <a:buFont typeface="Wingdings" pitchFamily="2" charset="2"/>
              <a:buNone/>
              <a:defRPr/>
            </a:pPr>
            <a:r>
              <a:rPr lang="es-ES" sz="2400" b="1"/>
              <a:t>				     V = 292 m</a:t>
            </a:r>
            <a:r>
              <a:rPr lang="es-ES" sz="2400" b="1" baseline="30000"/>
              <a:t>3</a:t>
            </a:r>
          </a:p>
        </p:txBody>
      </p:sp>
      <p:sp>
        <p:nvSpPr>
          <p:cNvPr id="18438" name="Rectangle 5"/>
          <p:cNvSpPr>
            <a:spLocks noChangeArrowheads="1"/>
          </p:cNvSpPr>
          <p:nvPr/>
        </p:nvSpPr>
        <p:spPr bwMode="auto">
          <a:xfrm>
            <a:off x="0" y="3144838"/>
            <a:ext cx="9144000" cy="0"/>
          </a:xfrm>
          <a:prstGeom prst="rect">
            <a:avLst/>
          </a:prstGeom>
          <a:noFill/>
          <a:ln w="9525">
            <a:noFill/>
            <a:miter lim="800000"/>
            <a:headEnd/>
            <a:tailEnd/>
          </a:ln>
        </p:spPr>
        <p:txBody>
          <a:bodyPr wrap="none" anchor="ctr">
            <a:spAutoFit/>
          </a:bodyPr>
          <a:lstStyle/>
          <a:p>
            <a:endParaRPr lang="es-ES"/>
          </a:p>
        </p:txBody>
      </p:sp>
      <p:graphicFrame>
        <p:nvGraphicFramePr>
          <p:cNvPr id="18434" name="Object 4"/>
          <p:cNvGraphicFramePr>
            <a:graphicFrameLocks noChangeAspect="1"/>
          </p:cNvGraphicFramePr>
          <p:nvPr/>
        </p:nvGraphicFramePr>
        <p:xfrm>
          <a:off x="3563938" y="1989138"/>
          <a:ext cx="2185987" cy="400050"/>
        </p:xfrm>
        <a:graphic>
          <a:graphicData uri="http://schemas.openxmlformats.org/presentationml/2006/ole">
            <p:oleObj spid="_x0000_s18434" name="Ecuación" r:id="rId3" imgW="1269449" imgH="241195" progId="Equation.3">
              <p:embed/>
            </p:oleObj>
          </a:graphicData>
        </a:graphic>
      </p:graphicFrame>
      <p:sp>
        <p:nvSpPr>
          <p:cNvPr id="18439" name="Rectangle 6"/>
          <p:cNvSpPr>
            <a:spLocks noChangeArrowheads="1"/>
          </p:cNvSpPr>
          <p:nvPr/>
        </p:nvSpPr>
        <p:spPr bwMode="auto">
          <a:xfrm>
            <a:off x="5795963" y="2060575"/>
            <a:ext cx="2063750" cy="336550"/>
          </a:xfrm>
          <a:prstGeom prst="rect">
            <a:avLst/>
          </a:prstGeom>
          <a:noFill/>
          <a:ln w="9525">
            <a:noFill/>
            <a:miter lim="800000"/>
            <a:headEnd/>
            <a:tailEnd/>
          </a:ln>
        </p:spPr>
        <p:txBody>
          <a:bodyPr wrap="none" anchor="ctr">
            <a:spAutoFit/>
          </a:bodyPr>
          <a:lstStyle/>
          <a:p>
            <a:pPr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18</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Tree>
  </p:cSld>
  <p:clrMapOvr>
    <a:masterClrMapping/>
  </p:clrMapOvr>
  <p:transition spd="slow">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4 Marcador de número de diapositiva"/>
          <p:cNvSpPr>
            <a:spLocks noGrp="1"/>
          </p:cNvSpPr>
          <p:nvPr>
            <p:ph type="sldNum" sz="quarter" idx="11"/>
          </p:nvPr>
        </p:nvSpPr>
        <p:spPr>
          <a:noFill/>
        </p:spPr>
        <p:txBody>
          <a:bodyPr/>
          <a:lstStyle/>
          <a:p>
            <a:fld id="{DC70D001-3986-48D3-974D-E5E876A7734A}" type="slidenum">
              <a:rPr lang="es-ES" smtClean="0"/>
              <a:pPr/>
              <a:t>61</a:t>
            </a:fld>
            <a:endParaRPr lang="es-ES" smtClean="0"/>
          </a:p>
        </p:txBody>
      </p:sp>
      <p:sp>
        <p:nvSpPr>
          <p:cNvPr id="119811" name="Rectangle 3"/>
          <p:cNvSpPr>
            <a:spLocks noGrp="1" noChangeArrowheads="1"/>
          </p:cNvSpPr>
          <p:nvPr>
            <p:ph type="body" idx="1"/>
          </p:nvPr>
        </p:nvSpPr>
        <p:spPr>
          <a:xfrm>
            <a:off x="457200" y="549275"/>
            <a:ext cx="8229600" cy="4032250"/>
          </a:xfrm>
        </p:spPr>
        <p:txBody>
          <a:bodyPr/>
          <a:lstStyle/>
          <a:p>
            <a:pPr algn="just" eaLnBrk="1" hangingPunct="1">
              <a:buFont typeface="Wingdings" pitchFamily="2" charset="2"/>
              <a:buNone/>
              <a:defRPr/>
            </a:pPr>
            <a:r>
              <a:rPr lang="es-ES" dirty="0"/>
              <a:t>	</a:t>
            </a:r>
            <a:r>
              <a:rPr lang="es-ES" sz="2800" dirty="0"/>
              <a:t>Las normas </a:t>
            </a:r>
            <a:r>
              <a:rPr lang="es-ES" sz="2800" dirty="0" smtClean="0"/>
              <a:t>de diseño </a:t>
            </a:r>
            <a:r>
              <a:rPr lang="es-ES" sz="2800" dirty="0"/>
              <a:t>establecen las siguientes dimensiones y relaciones de ancho, largo y altura para tanque séptico de cámara única:</a:t>
            </a:r>
          </a:p>
          <a:p>
            <a:pPr eaLnBrk="1" hangingPunct="1">
              <a:buFont typeface="Wingdings" pitchFamily="2" charset="2"/>
              <a:buNone/>
              <a:defRPr/>
            </a:pPr>
            <a:endParaRPr lang="es-ES" sz="2800" dirty="0"/>
          </a:p>
          <a:p>
            <a:pPr eaLnBrk="1" hangingPunct="1">
              <a:defRPr/>
            </a:pPr>
            <a:r>
              <a:rPr lang="es-ES" sz="2800" dirty="0"/>
              <a:t>Ancho interno mínimo (b) = </a:t>
            </a:r>
            <a:r>
              <a:rPr lang="es-ES" sz="2800" dirty="0" err="1"/>
              <a:t>0.80m</a:t>
            </a:r>
            <a:endParaRPr lang="es-ES" sz="2800" dirty="0"/>
          </a:p>
          <a:p>
            <a:pPr eaLnBrk="1" hangingPunct="1">
              <a:defRPr/>
            </a:pPr>
            <a:r>
              <a:rPr lang="es-ES" sz="2800" dirty="0"/>
              <a:t>Altura útil mínima (h) = </a:t>
            </a:r>
            <a:r>
              <a:rPr lang="es-ES" sz="2800" dirty="0" err="1"/>
              <a:t>1.20m</a:t>
            </a:r>
            <a:endParaRPr lang="es-ES" sz="2800" dirty="0"/>
          </a:p>
          <a:p>
            <a:pPr eaLnBrk="1" hangingPunct="1">
              <a:defRPr/>
            </a:pPr>
            <a:r>
              <a:rPr lang="es-ES" sz="2800" dirty="0"/>
              <a:t>Relación entre largo (L) y ancho (b),  2 ≤ L/b ≤ 4</a:t>
            </a:r>
          </a:p>
          <a:p>
            <a:pPr eaLnBrk="1" hangingPunct="1">
              <a:defRPr/>
            </a:pPr>
            <a:r>
              <a:rPr lang="es-ES" sz="2800" dirty="0"/>
              <a:t>Relación entre ancho (b) y altura útil (h),  b ≤ </a:t>
            </a:r>
            <a:r>
              <a:rPr lang="es-ES" sz="2800" dirty="0" err="1"/>
              <a:t>2h</a:t>
            </a:r>
            <a:endParaRPr lang="es-ES" sz="2800" dirty="0"/>
          </a:p>
        </p:txBody>
      </p:sp>
    </p:spTree>
  </p:cSld>
  <p:clrMapOvr>
    <a:masterClrMapping/>
  </p:clrMapOvr>
  <p:transition spd="slow">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4 Marcador de número de diapositiva"/>
          <p:cNvSpPr>
            <a:spLocks noGrp="1"/>
          </p:cNvSpPr>
          <p:nvPr>
            <p:ph type="sldNum" sz="quarter" idx="11"/>
          </p:nvPr>
        </p:nvSpPr>
        <p:spPr>
          <a:noFill/>
        </p:spPr>
        <p:txBody>
          <a:bodyPr/>
          <a:lstStyle/>
          <a:p>
            <a:fld id="{34A55F37-9DBC-4424-A798-EC33AC311F70}" type="slidenum">
              <a:rPr lang="es-ES" smtClean="0"/>
              <a:pPr/>
              <a:t>62</a:t>
            </a:fld>
            <a:endParaRPr lang="es-ES" smtClean="0"/>
          </a:p>
        </p:txBody>
      </p:sp>
      <p:sp>
        <p:nvSpPr>
          <p:cNvPr id="120835" name="Rectangle 3"/>
          <p:cNvSpPr>
            <a:spLocks noGrp="1" noChangeArrowheads="1"/>
          </p:cNvSpPr>
          <p:nvPr>
            <p:ph type="body" idx="1"/>
          </p:nvPr>
        </p:nvSpPr>
        <p:spPr>
          <a:xfrm>
            <a:off x="457200" y="476250"/>
            <a:ext cx="8229600" cy="5649913"/>
          </a:xfrm>
        </p:spPr>
        <p:txBody>
          <a:bodyPr/>
          <a:lstStyle/>
          <a:p>
            <a:pPr algn="just" eaLnBrk="1" hangingPunct="1">
              <a:buFont typeface="Wingdings" pitchFamily="2" charset="2"/>
              <a:buNone/>
              <a:defRPr/>
            </a:pPr>
            <a:r>
              <a:rPr lang="es-ES"/>
              <a:t>	Como el volumen teórico calculado para el tanque séptico es de 292 m</a:t>
            </a:r>
            <a:r>
              <a:rPr lang="es-ES" baseline="30000"/>
              <a:t>3</a:t>
            </a:r>
            <a:r>
              <a:rPr lang="es-ES"/>
              <a:t> , las dimensiones quedarían de la siguiente manera:</a:t>
            </a:r>
          </a:p>
          <a:p>
            <a:pPr eaLnBrk="1" hangingPunct="1">
              <a:buFont typeface="Wingdings" pitchFamily="2" charset="2"/>
              <a:buNone/>
              <a:defRPr/>
            </a:pPr>
            <a:endParaRPr lang="pt-BR"/>
          </a:p>
          <a:p>
            <a:pPr algn="ctr" eaLnBrk="1" hangingPunct="1">
              <a:buFont typeface="Wingdings" pitchFamily="2" charset="2"/>
              <a:buNone/>
              <a:defRPr/>
            </a:pPr>
            <a:r>
              <a:rPr lang="pt-BR"/>
              <a:t>V</a:t>
            </a:r>
            <a:r>
              <a:rPr lang="pt-BR" sz="1400"/>
              <a:t>TOTAL</a:t>
            </a:r>
            <a:r>
              <a:rPr lang="pt-BR"/>
              <a:t> = 292 m</a:t>
            </a:r>
            <a:r>
              <a:rPr lang="pt-BR" baseline="30000"/>
              <a:t>3</a:t>
            </a:r>
          </a:p>
          <a:p>
            <a:pPr algn="ctr" eaLnBrk="1" hangingPunct="1">
              <a:buFont typeface="Wingdings" pitchFamily="2" charset="2"/>
              <a:buNone/>
              <a:defRPr/>
            </a:pPr>
            <a:r>
              <a:rPr lang="pt-BR"/>
              <a:t>L = 13.00m</a:t>
            </a:r>
          </a:p>
          <a:p>
            <a:pPr algn="ctr" eaLnBrk="1" hangingPunct="1">
              <a:buFont typeface="Wingdings" pitchFamily="2" charset="2"/>
              <a:buNone/>
              <a:defRPr/>
            </a:pPr>
            <a:r>
              <a:rPr lang="pt-BR"/>
              <a:t>b = 6.45m</a:t>
            </a:r>
          </a:p>
          <a:p>
            <a:pPr algn="ctr" eaLnBrk="1" hangingPunct="1">
              <a:buFont typeface="Wingdings" pitchFamily="2" charset="2"/>
              <a:buNone/>
              <a:defRPr/>
            </a:pPr>
            <a:r>
              <a:rPr lang="pt-BR"/>
              <a:t>h = 3.50m</a:t>
            </a:r>
            <a:endParaRPr lang="es-ES"/>
          </a:p>
        </p:txBody>
      </p:sp>
    </p:spTree>
  </p:cSld>
  <p:clrMapOvr>
    <a:masterClrMapping/>
  </p:clrMapOvr>
  <p:transition spd="slow">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4 Marcador de número de diapositiva"/>
          <p:cNvSpPr>
            <a:spLocks noGrp="1"/>
          </p:cNvSpPr>
          <p:nvPr>
            <p:ph type="sldNum" sz="quarter" idx="11"/>
          </p:nvPr>
        </p:nvSpPr>
        <p:spPr>
          <a:noFill/>
        </p:spPr>
        <p:txBody>
          <a:bodyPr/>
          <a:lstStyle/>
          <a:p>
            <a:fld id="{F31673B5-D529-4988-A3DB-181F4A47C921}" type="slidenum">
              <a:rPr lang="es-ES" smtClean="0"/>
              <a:pPr/>
              <a:t>63</a:t>
            </a:fld>
            <a:endParaRPr lang="es-ES" smtClean="0"/>
          </a:p>
        </p:txBody>
      </p:sp>
      <p:sp>
        <p:nvSpPr>
          <p:cNvPr id="121859" name="Rectangle 3"/>
          <p:cNvSpPr>
            <a:spLocks noGrp="1" noChangeArrowheads="1"/>
          </p:cNvSpPr>
          <p:nvPr>
            <p:ph type="body" idx="1"/>
          </p:nvPr>
        </p:nvSpPr>
        <p:spPr>
          <a:xfrm>
            <a:off x="457200" y="549275"/>
            <a:ext cx="8229600" cy="5576888"/>
          </a:xfrm>
        </p:spPr>
        <p:txBody>
          <a:bodyPr/>
          <a:lstStyle/>
          <a:p>
            <a:pPr algn="just" eaLnBrk="1" hangingPunct="1">
              <a:buFont typeface="Wingdings" pitchFamily="2" charset="2"/>
              <a:buNone/>
              <a:defRPr/>
            </a:pPr>
            <a:r>
              <a:rPr lang="es-ES"/>
              <a:t>	Para asegurarnos que cumplimos con las condiciones hacemos la respectiva comprobación:</a:t>
            </a:r>
          </a:p>
          <a:p>
            <a:pPr algn="just" eaLnBrk="1" hangingPunct="1">
              <a:buFont typeface="Wingdings" pitchFamily="2" charset="2"/>
              <a:buNone/>
              <a:defRPr/>
            </a:pPr>
            <a:endParaRPr lang="es-ES"/>
          </a:p>
          <a:p>
            <a:pPr algn="ctr" eaLnBrk="1" hangingPunct="1">
              <a:buFont typeface="Wingdings" pitchFamily="2" charset="2"/>
              <a:buNone/>
              <a:defRPr/>
            </a:pPr>
            <a:r>
              <a:rPr lang="en-US"/>
              <a:t>			6.45 &gt; 0.80                ok</a:t>
            </a:r>
          </a:p>
          <a:p>
            <a:pPr algn="ctr" eaLnBrk="1" hangingPunct="1">
              <a:buFont typeface="Wingdings" pitchFamily="2" charset="2"/>
              <a:buNone/>
              <a:defRPr/>
            </a:pPr>
            <a:r>
              <a:rPr lang="en-US"/>
              <a:t>			3.50 &gt; 1.20                 ok</a:t>
            </a:r>
          </a:p>
          <a:p>
            <a:pPr algn="ctr" eaLnBrk="1" hangingPunct="1">
              <a:buFont typeface="Wingdings" pitchFamily="2" charset="2"/>
              <a:buNone/>
              <a:defRPr/>
            </a:pPr>
            <a:r>
              <a:rPr lang="en-US"/>
              <a:t>      2 ≤ L/b ≤ 4,   L/b = 2.05     ok</a:t>
            </a:r>
          </a:p>
          <a:p>
            <a:pPr algn="ctr" eaLnBrk="1" hangingPunct="1">
              <a:buFont typeface="Wingdings" pitchFamily="2" charset="2"/>
              <a:buNone/>
              <a:defRPr/>
            </a:pPr>
            <a:r>
              <a:rPr lang="en-US"/>
              <a:t>              </a:t>
            </a:r>
            <a:r>
              <a:rPr lang="es-ES"/>
              <a:t>b ≤ 2h,  6.45 ≤ 7.0         ok</a:t>
            </a:r>
          </a:p>
        </p:txBody>
      </p:sp>
    </p:spTree>
  </p:cSld>
  <p:clrMapOvr>
    <a:masterClrMapping/>
  </p:clrMapOvr>
  <p:transition spd="slow">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4 Marcador de número de diapositiva"/>
          <p:cNvSpPr>
            <a:spLocks noGrp="1"/>
          </p:cNvSpPr>
          <p:nvPr>
            <p:ph type="sldNum" sz="quarter" idx="11"/>
          </p:nvPr>
        </p:nvSpPr>
        <p:spPr>
          <a:noFill/>
        </p:spPr>
        <p:txBody>
          <a:bodyPr/>
          <a:lstStyle/>
          <a:p>
            <a:fld id="{69B0A525-2047-4108-898C-383920FA3B32}" type="slidenum">
              <a:rPr lang="es-ES" smtClean="0"/>
              <a:pPr/>
              <a:t>64</a:t>
            </a:fld>
            <a:endParaRPr lang="es-ES" smtClean="0"/>
          </a:p>
        </p:txBody>
      </p:sp>
      <p:sp>
        <p:nvSpPr>
          <p:cNvPr id="122882" name="Rectangle 2"/>
          <p:cNvSpPr>
            <a:spLocks noGrp="1" noRot="1" noChangeArrowheads="1"/>
          </p:cNvSpPr>
          <p:nvPr>
            <p:ph type="title"/>
          </p:nvPr>
        </p:nvSpPr>
        <p:spPr/>
        <p:txBody>
          <a:bodyPr/>
          <a:lstStyle/>
          <a:p>
            <a:pPr algn="just" eaLnBrk="1" hangingPunct="1">
              <a:defRPr/>
            </a:pPr>
            <a:r>
              <a:rPr lang="es-ES" sz="3200">
                <a:solidFill>
                  <a:srgbClr val="FFFF00"/>
                </a:solidFill>
              </a:rPr>
              <a:t>Filtro Anaerobio.</a:t>
            </a:r>
          </a:p>
        </p:txBody>
      </p:sp>
      <p:sp>
        <p:nvSpPr>
          <p:cNvPr id="122883" name="Rectangle 3"/>
          <p:cNvSpPr>
            <a:spLocks noGrp="1" noChangeArrowheads="1"/>
          </p:cNvSpPr>
          <p:nvPr>
            <p:ph type="body" idx="1"/>
          </p:nvPr>
        </p:nvSpPr>
        <p:spPr>
          <a:xfrm>
            <a:off x="179388" y="1268413"/>
            <a:ext cx="8229600" cy="1252537"/>
          </a:xfrm>
        </p:spPr>
        <p:txBody>
          <a:bodyPr/>
          <a:lstStyle/>
          <a:p>
            <a:pPr eaLnBrk="1" hangingPunct="1">
              <a:buFont typeface="Wingdings" pitchFamily="2" charset="2"/>
              <a:buNone/>
              <a:defRPr/>
            </a:pPr>
            <a:r>
              <a:rPr lang="es-ES"/>
              <a:t>	</a:t>
            </a:r>
            <a:r>
              <a:rPr lang="es-ES" sz="2800"/>
              <a:t>La formula general para el cálculo del volumen útil para el filtro anaerobio es la siguiente:</a:t>
            </a:r>
            <a:r>
              <a:rPr lang="es-ES"/>
              <a:t> </a:t>
            </a:r>
          </a:p>
        </p:txBody>
      </p:sp>
      <p:sp>
        <p:nvSpPr>
          <p:cNvPr id="19462" name="Rectangle 5"/>
          <p:cNvSpPr>
            <a:spLocks noChangeArrowheads="1"/>
          </p:cNvSpPr>
          <p:nvPr/>
        </p:nvSpPr>
        <p:spPr bwMode="auto">
          <a:xfrm>
            <a:off x="0" y="3182938"/>
            <a:ext cx="9144000" cy="0"/>
          </a:xfrm>
          <a:prstGeom prst="rect">
            <a:avLst/>
          </a:prstGeom>
          <a:noFill/>
          <a:ln w="9525">
            <a:noFill/>
            <a:miter lim="800000"/>
            <a:headEnd/>
            <a:tailEnd/>
          </a:ln>
        </p:spPr>
        <p:txBody>
          <a:bodyPr wrap="none" anchor="ctr">
            <a:spAutoFit/>
          </a:bodyPr>
          <a:lstStyle/>
          <a:p>
            <a:endParaRPr lang="es-ES"/>
          </a:p>
        </p:txBody>
      </p:sp>
      <p:graphicFrame>
        <p:nvGraphicFramePr>
          <p:cNvPr id="19458" name="Object 4"/>
          <p:cNvGraphicFramePr>
            <a:graphicFrameLocks noChangeAspect="1"/>
          </p:cNvGraphicFramePr>
          <p:nvPr/>
        </p:nvGraphicFramePr>
        <p:xfrm>
          <a:off x="3995738" y="2565400"/>
          <a:ext cx="1739900" cy="374650"/>
        </p:xfrm>
        <a:graphic>
          <a:graphicData uri="http://schemas.openxmlformats.org/presentationml/2006/ole">
            <p:oleObj spid="_x0000_s19458" name="Ecuación" r:id="rId3" imgW="799753" imgH="177723" progId="Equation.3">
              <p:embed/>
            </p:oleObj>
          </a:graphicData>
        </a:graphic>
      </p:graphicFrame>
      <p:sp>
        <p:nvSpPr>
          <p:cNvPr id="19463" name="Rectangle 6"/>
          <p:cNvSpPr>
            <a:spLocks noChangeArrowheads="1"/>
          </p:cNvSpPr>
          <p:nvPr/>
        </p:nvSpPr>
        <p:spPr bwMode="auto">
          <a:xfrm>
            <a:off x="6227763" y="2420938"/>
            <a:ext cx="1414462" cy="519112"/>
          </a:xfrm>
          <a:prstGeom prst="rect">
            <a:avLst/>
          </a:prstGeom>
          <a:noFill/>
          <a:ln w="9525">
            <a:noFill/>
            <a:miter lim="800000"/>
            <a:headEnd/>
            <a:tailEnd/>
          </a:ln>
        </p:spPr>
        <p:txBody>
          <a:bodyPr anchor="ctr">
            <a:spAutoFit/>
          </a:bodyPr>
          <a:lstStyle/>
          <a:p>
            <a:pPr eaLnBrk="0" hangingPunct="0"/>
            <a:r>
              <a:rPr lang="es-ES" sz="1200" b="1">
                <a:latin typeface="Arial" charset="0"/>
                <a:ea typeface="Times New Roman" pitchFamily="18" charset="0"/>
                <a:cs typeface="Arial" charset="0"/>
              </a:rPr>
              <a:t>                      </a:t>
            </a:r>
            <a:r>
              <a:rPr lang="es-ES" sz="1600">
                <a:latin typeface="Arial" charset="0"/>
                <a:ea typeface="Times New Roman" pitchFamily="18" charset="0"/>
                <a:cs typeface="Arial" charset="0"/>
              </a:rPr>
              <a:t>Ecuación 19</a:t>
            </a:r>
            <a:r>
              <a:rPr lang="es-ES" sz="1100">
                <a:ea typeface="Times New Roman" pitchFamily="18" charset="0"/>
                <a:cs typeface="Arial" charset="0"/>
              </a:rPr>
              <a:t> </a:t>
            </a:r>
            <a:endParaRPr lang="es-ES">
              <a:latin typeface="Arial" charset="0"/>
              <a:ea typeface="Times New Roman" pitchFamily="18" charset="0"/>
              <a:cs typeface="Arial" charset="0"/>
            </a:endParaRPr>
          </a:p>
        </p:txBody>
      </p:sp>
      <p:sp>
        <p:nvSpPr>
          <p:cNvPr id="122889" name="Rectangle 9"/>
          <p:cNvSpPr>
            <a:spLocks noChangeArrowheads="1"/>
          </p:cNvSpPr>
          <p:nvPr/>
        </p:nvSpPr>
        <p:spPr bwMode="auto">
          <a:xfrm>
            <a:off x="539750" y="3213100"/>
            <a:ext cx="8208963" cy="2592388"/>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s-ES" sz="2800">
                <a:effectLst>
                  <a:outerShdw blurRad="38100" dist="38100" dir="2700000" algn="tl">
                    <a:srgbClr val="000000"/>
                  </a:outerShdw>
                </a:effectLst>
              </a:rPr>
              <a:t>Entonces:</a:t>
            </a:r>
          </a:p>
          <a:p>
            <a:pPr marL="342900" indent="-342900">
              <a:spcBef>
                <a:spcPct val="20000"/>
              </a:spcBef>
              <a:buClr>
                <a:schemeClr val="hlink"/>
              </a:buClr>
              <a:buSzPct val="70000"/>
              <a:buFont typeface="Wingdings" pitchFamily="2" charset="2"/>
              <a:buNone/>
              <a:defRPr/>
            </a:pPr>
            <a:endParaRPr lang="es-ES" sz="2800">
              <a:effectLst>
                <a:outerShdw blurRad="38100" dist="38100" dir="2700000" algn="tl">
                  <a:srgbClr val="000000"/>
                </a:outerShdw>
              </a:effectLst>
            </a:endParaRPr>
          </a:p>
          <a:p>
            <a:pPr marL="342900" indent="-342900" algn="ctr">
              <a:spcBef>
                <a:spcPct val="20000"/>
              </a:spcBef>
              <a:buClr>
                <a:schemeClr val="hlink"/>
              </a:buClr>
              <a:buSzPct val="70000"/>
              <a:buFont typeface="Wingdings" pitchFamily="2" charset="2"/>
              <a:buNone/>
              <a:defRPr/>
            </a:pPr>
            <a:r>
              <a:rPr lang="es-ES" sz="2800">
                <a:effectLst>
                  <a:outerShdw blurRad="38100" dist="38100" dir="2700000" algn="tl">
                    <a:srgbClr val="000000"/>
                  </a:outerShdw>
                </a:effectLst>
              </a:rPr>
              <a:t>V = 1.6 (1897hab) (120lt/hab.-d) (0.50d)</a:t>
            </a:r>
          </a:p>
          <a:p>
            <a:pPr marL="342900" indent="-342900" algn="ctr">
              <a:spcBef>
                <a:spcPct val="20000"/>
              </a:spcBef>
              <a:buClr>
                <a:schemeClr val="hlink"/>
              </a:buClr>
              <a:buSzPct val="70000"/>
              <a:buFont typeface="Wingdings" pitchFamily="2" charset="2"/>
              <a:buNone/>
              <a:defRPr/>
            </a:pPr>
            <a:endParaRPr lang="es-ES" sz="2800" b="1">
              <a:effectLst>
                <a:outerShdw blurRad="38100" dist="38100" dir="2700000" algn="tl">
                  <a:srgbClr val="000000"/>
                </a:outerShdw>
              </a:effectLst>
            </a:endParaRPr>
          </a:p>
          <a:p>
            <a:pPr marL="342900" indent="-342900" algn="ctr">
              <a:spcBef>
                <a:spcPct val="20000"/>
              </a:spcBef>
              <a:buClr>
                <a:schemeClr val="hlink"/>
              </a:buClr>
              <a:buSzPct val="70000"/>
              <a:buFont typeface="Wingdings" pitchFamily="2" charset="2"/>
              <a:buNone/>
              <a:defRPr/>
            </a:pPr>
            <a:r>
              <a:rPr lang="es-ES" sz="2800" b="1">
                <a:effectLst>
                  <a:outerShdw blurRad="38100" dist="38100" dir="2700000" algn="tl">
                    <a:srgbClr val="000000"/>
                  </a:outerShdw>
                </a:effectLst>
              </a:rPr>
              <a:t>V = 182 m</a:t>
            </a:r>
            <a:r>
              <a:rPr lang="es-ES" sz="2800" b="1" baseline="30000">
                <a:effectLst>
                  <a:outerShdw blurRad="38100" dist="38100" dir="2700000" algn="tl">
                    <a:srgbClr val="000000"/>
                  </a:outerShdw>
                </a:effectLst>
              </a:rPr>
              <a:t>3</a:t>
            </a:r>
          </a:p>
        </p:txBody>
      </p:sp>
    </p:spTree>
  </p:cSld>
  <p:clrMapOvr>
    <a:masterClrMapping/>
  </p:clrMapOvr>
  <p:transition spd="slow">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4 Marcador de número de diapositiva"/>
          <p:cNvSpPr>
            <a:spLocks noGrp="1"/>
          </p:cNvSpPr>
          <p:nvPr>
            <p:ph type="sldNum" sz="quarter" idx="11"/>
          </p:nvPr>
        </p:nvSpPr>
        <p:spPr>
          <a:noFill/>
        </p:spPr>
        <p:txBody>
          <a:bodyPr/>
          <a:lstStyle/>
          <a:p>
            <a:fld id="{85A87019-2105-432B-8E82-BB0FDC0C7F2E}" type="slidenum">
              <a:rPr lang="es-ES" smtClean="0"/>
              <a:pPr/>
              <a:t>65</a:t>
            </a:fld>
            <a:endParaRPr lang="es-ES" smtClean="0"/>
          </a:p>
        </p:txBody>
      </p:sp>
      <p:sp>
        <p:nvSpPr>
          <p:cNvPr id="123907" name="Rectangle 3"/>
          <p:cNvSpPr>
            <a:spLocks noGrp="1" noChangeArrowheads="1"/>
          </p:cNvSpPr>
          <p:nvPr>
            <p:ph type="body" idx="1"/>
          </p:nvPr>
        </p:nvSpPr>
        <p:spPr>
          <a:xfrm>
            <a:off x="457200" y="404813"/>
            <a:ext cx="8229600" cy="5721350"/>
          </a:xfrm>
        </p:spPr>
        <p:txBody>
          <a:bodyPr/>
          <a:lstStyle/>
          <a:p>
            <a:pPr indent="14288" algn="just" eaLnBrk="1" hangingPunct="1">
              <a:buFont typeface="Wingdings" pitchFamily="2" charset="2"/>
              <a:buNone/>
              <a:defRPr/>
            </a:pPr>
            <a:r>
              <a:rPr lang="es-ES" sz="2800" dirty="0"/>
              <a:t>Las normas </a:t>
            </a:r>
            <a:r>
              <a:rPr lang="es-ES" sz="2800" dirty="0" smtClean="0"/>
              <a:t>de diseño establecen </a:t>
            </a:r>
            <a:r>
              <a:rPr lang="es-ES" sz="2800" dirty="0"/>
              <a:t>las siguientes dimensiones y relaciones de ancho, largo y altura para el filtro anaerobio:</a:t>
            </a:r>
          </a:p>
          <a:p>
            <a:pPr indent="14288" eaLnBrk="1" hangingPunct="1">
              <a:buFont typeface="Wingdings" pitchFamily="2" charset="2"/>
              <a:buNone/>
              <a:defRPr/>
            </a:pPr>
            <a:endParaRPr lang="es-ES" sz="2800" dirty="0"/>
          </a:p>
          <a:p>
            <a:pPr indent="14288" eaLnBrk="1" hangingPunct="1">
              <a:defRPr/>
            </a:pPr>
            <a:r>
              <a:rPr lang="es-ES" sz="2800" dirty="0"/>
              <a:t>  Ancho interno mínimo (b) = </a:t>
            </a:r>
            <a:r>
              <a:rPr lang="es-ES" sz="2800" dirty="0" err="1"/>
              <a:t>0.95m</a:t>
            </a:r>
            <a:endParaRPr lang="es-ES" sz="2800" dirty="0"/>
          </a:p>
          <a:p>
            <a:pPr indent="14288" eaLnBrk="1" hangingPunct="1">
              <a:defRPr/>
            </a:pPr>
            <a:r>
              <a:rPr lang="es-ES" sz="2800" dirty="0"/>
              <a:t>  Altura útil mínima (h) = </a:t>
            </a:r>
            <a:r>
              <a:rPr lang="es-ES" sz="2800" dirty="0" err="1"/>
              <a:t>1.80m</a:t>
            </a:r>
            <a:endParaRPr lang="es-ES" sz="2800" dirty="0"/>
          </a:p>
          <a:p>
            <a:pPr indent="14288" eaLnBrk="1" hangingPunct="1">
              <a:defRPr/>
            </a:pPr>
            <a:r>
              <a:rPr lang="es-ES" sz="2800" dirty="0"/>
              <a:t>  Relación entre largo (L) y altura útil (h),  L ≤ </a:t>
            </a:r>
            <a:r>
              <a:rPr lang="es-ES" sz="2800" dirty="0" err="1"/>
              <a:t>3h</a:t>
            </a:r>
            <a:endParaRPr lang="es-ES" sz="2800" dirty="0"/>
          </a:p>
          <a:p>
            <a:pPr indent="14288" eaLnBrk="1" hangingPunct="1">
              <a:defRPr/>
            </a:pPr>
            <a:r>
              <a:rPr lang="es-ES" sz="2800" dirty="0"/>
              <a:t>  Relación entre ancho (b) y altura útil (h),  b ≤ </a:t>
            </a:r>
            <a:r>
              <a:rPr lang="es-ES" sz="2800" dirty="0" err="1"/>
              <a:t>3h</a:t>
            </a:r>
            <a:endParaRPr lang="es-ES" sz="2800" dirty="0"/>
          </a:p>
        </p:txBody>
      </p:sp>
    </p:spTree>
  </p:cSld>
  <p:clrMapOvr>
    <a:masterClrMapping/>
  </p:clrMapOvr>
  <p:transition spd="slow">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4 Marcador de número de diapositiva"/>
          <p:cNvSpPr>
            <a:spLocks noGrp="1"/>
          </p:cNvSpPr>
          <p:nvPr>
            <p:ph type="sldNum" sz="quarter" idx="11"/>
          </p:nvPr>
        </p:nvSpPr>
        <p:spPr>
          <a:noFill/>
        </p:spPr>
        <p:txBody>
          <a:bodyPr/>
          <a:lstStyle/>
          <a:p>
            <a:fld id="{020D817D-3FF5-4C9B-AF56-EE36F2C5EE7F}" type="slidenum">
              <a:rPr lang="es-ES" smtClean="0"/>
              <a:pPr/>
              <a:t>66</a:t>
            </a:fld>
            <a:endParaRPr lang="es-ES" smtClean="0"/>
          </a:p>
        </p:txBody>
      </p:sp>
      <p:sp>
        <p:nvSpPr>
          <p:cNvPr id="124931" name="Rectangle 3"/>
          <p:cNvSpPr>
            <a:spLocks noGrp="1" noChangeArrowheads="1"/>
          </p:cNvSpPr>
          <p:nvPr>
            <p:ph type="body" idx="1"/>
          </p:nvPr>
        </p:nvSpPr>
        <p:spPr>
          <a:xfrm>
            <a:off x="457200" y="549275"/>
            <a:ext cx="8229600" cy="5576888"/>
          </a:xfrm>
        </p:spPr>
        <p:txBody>
          <a:bodyPr/>
          <a:lstStyle/>
          <a:p>
            <a:pPr algn="just" eaLnBrk="1" hangingPunct="1">
              <a:buFont typeface="Wingdings" pitchFamily="2" charset="2"/>
              <a:buNone/>
              <a:defRPr/>
            </a:pPr>
            <a:r>
              <a:rPr lang="es-ES" sz="2800"/>
              <a:t>	Como el volumen teórico calculado para el tanque séptico es de 182 m</a:t>
            </a:r>
            <a:r>
              <a:rPr lang="es-ES" sz="2800" baseline="30000"/>
              <a:t>3</a:t>
            </a:r>
            <a:r>
              <a:rPr lang="es-ES" sz="2800"/>
              <a:t>  y teniendo en cuenta las recomendaciones de las normas brasileñas, las dimensiones quedarían de la siguiente manera:</a:t>
            </a:r>
          </a:p>
          <a:p>
            <a:pPr algn="just" eaLnBrk="1" hangingPunct="1">
              <a:buFont typeface="Wingdings" pitchFamily="2" charset="2"/>
              <a:buNone/>
              <a:defRPr/>
            </a:pPr>
            <a:endParaRPr lang="es-ES" sz="2800"/>
          </a:p>
          <a:p>
            <a:pPr algn="ctr" eaLnBrk="1" hangingPunct="1">
              <a:buFont typeface="Wingdings" pitchFamily="2" charset="2"/>
              <a:buNone/>
              <a:defRPr/>
            </a:pPr>
            <a:r>
              <a:rPr lang="es-ES" sz="2800"/>
              <a:t>V= 182 m</a:t>
            </a:r>
            <a:r>
              <a:rPr lang="es-ES" sz="2800" baseline="30000"/>
              <a:t>3</a:t>
            </a:r>
            <a:r>
              <a:rPr lang="es-ES" sz="2800"/>
              <a:t>  </a:t>
            </a:r>
          </a:p>
          <a:p>
            <a:pPr algn="ctr" eaLnBrk="1" hangingPunct="1">
              <a:buFont typeface="Wingdings" pitchFamily="2" charset="2"/>
              <a:buNone/>
              <a:defRPr/>
            </a:pPr>
            <a:r>
              <a:rPr lang="es-ES" sz="2800"/>
              <a:t>L = 7.20m</a:t>
            </a:r>
          </a:p>
          <a:p>
            <a:pPr algn="ctr" eaLnBrk="1" hangingPunct="1">
              <a:buFont typeface="Wingdings" pitchFamily="2" charset="2"/>
              <a:buNone/>
              <a:defRPr/>
            </a:pPr>
            <a:r>
              <a:rPr lang="es-ES" sz="2800"/>
              <a:t>b = 7.20m</a:t>
            </a:r>
          </a:p>
          <a:p>
            <a:pPr algn="ctr" eaLnBrk="1" hangingPunct="1">
              <a:buFont typeface="Wingdings" pitchFamily="2" charset="2"/>
              <a:buNone/>
              <a:defRPr/>
            </a:pPr>
            <a:r>
              <a:rPr lang="es-ES" sz="2800"/>
              <a:t>h = 3.50m</a:t>
            </a:r>
          </a:p>
        </p:txBody>
      </p:sp>
    </p:spTree>
  </p:cSld>
  <p:clrMapOvr>
    <a:masterClrMapping/>
  </p:clrMapOvr>
  <p:transition spd="slow">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4 Marcador de número de diapositiva"/>
          <p:cNvSpPr>
            <a:spLocks noGrp="1"/>
          </p:cNvSpPr>
          <p:nvPr>
            <p:ph type="sldNum" sz="quarter" idx="11"/>
          </p:nvPr>
        </p:nvSpPr>
        <p:spPr>
          <a:noFill/>
        </p:spPr>
        <p:txBody>
          <a:bodyPr/>
          <a:lstStyle/>
          <a:p>
            <a:fld id="{A3933DED-2182-40F4-820F-A24D53CE51FB}" type="slidenum">
              <a:rPr lang="es-ES" smtClean="0"/>
              <a:pPr/>
              <a:t>67</a:t>
            </a:fld>
            <a:endParaRPr lang="es-ES" smtClean="0"/>
          </a:p>
        </p:txBody>
      </p:sp>
      <p:sp>
        <p:nvSpPr>
          <p:cNvPr id="125955" name="Rectangle 3"/>
          <p:cNvSpPr>
            <a:spLocks noGrp="1" noChangeArrowheads="1"/>
          </p:cNvSpPr>
          <p:nvPr>
            <p:ph type="body" idx="1"/>
          </p:nvPr>
        </p:nvSpPr>
        <p:spPr>
          <a:xfrm>
            <a:off x="457200" y="476250"/>
            <a:ext cx="8229600" cy="5649913"/>
          </a:xfrm>
        </p:spPr>
        <p:txBody>
          <a:bodyPr/>
          <a:lstStyle/>
          <a:p>
            <a:pPr eaLnBrk="1" hangingPunct="1">
              <a:buFont typeface="Wingdings" pitchFamily="2" charset="2"/>
              <a:buNone/>
              <a:defRPr/>
            </a:pPr>
            <a:r>
              <a:rPr lang="es-ES"/>
              <a:t>	</a:t>
            </a:r>
          </a:p>
          <a:p>
            <a:pPr eaLnBrk="1" hangingPunct="1">
              <a:buFont typeface="Wingdings" pitchFamily="2" charset="2"/>
              <a:buNone/>
              <a:defRPr/>
            </a:pPr>
            <a:r>
              <a:rPr lang="es-ES"/>
              <a:t>	</a:t>
            </a:r>
            <a:r>
              <a:rPr lang="es-ES" sz="2800"/>
              <a:t>Para asegurarnos que cumplimos con las condiciones hacemos la respectiva comprobación:</a:t>
            </a:r>
          </a:p>
          <a:p>
            <a:pPr eaLnBrk="1" hangingPunct="1">
              <a:buFont typeface="Wingdings" pitchFamily="2" charset="2"/>
              <a:buNone/>
              <a:defRPr/>
            </a:pPr>
            <a:endParaRPr lang="es-ES" sz="2800"/>
          </a:p>
          <a:p>
            <a:pPr eaLnBrk="1" hangingPunct="1">
              <a:buFont typeface="Wingdings" pitchFamily="2" charset="2"/>
              <a:buNone/>
              <a:defRPr/>
            </a:pPr>
            <a:r>
              <a:rPr lang="es-ES" sz="2800"/>
              <a:t>			             7.20 &gt; 0.95             ok</a:t>
            </a:r>
          </a:p>
          <a:p>
            <a:pPr algn="ctr" eaLnBrk="1" hangingPunct="1">
              <a:buFont typeface="Wingdings" pitchFamily="2" charset="2"/>
              <a:buNone/>
              <a:defRPr/>
            </a:pPr>
            <a:r>
              <a:rPr lang="es-ES" sz="2800"/>
              <a:t>              3.50 &gt; 1.80            ok</a:t>
            </a:r>
          </a:p>
          <a:p>
            <a:pPr algn="ctr" eaLnBrk="1" hangingPunct="1">
              <a:buFont typeface="Wingdings" pitchFamily="2" charset="2"/>
              <a:buNone/>
              <a:defRPr/>
            </a:pPr>
            <a:r>
              <a:rPr lang="es-ES" sz="2800"/>
              <a:t>      L ≤ 3h,   7.20 ≤ 10.5     ok</a:t>
            </a:r>
          </a:p>
          <a:p>
            <a:pPr algn="ctr" eaLnBrk="1" hangingPunct="1">
              <a:buFont typeface="Wingdings" pitchFamily="2" charset="2"/>
              <a:buNone/>
              <a:defRPr/>
            </a:pPr>
            <a:r>
              <a:rPr lang="es-ES" sz="2800"/>
              <a:t>      b ≤ 3h,  7.20 ≤ 10.5      ok</a:t>
            </a:r>
          </a:p>
        </p:txBody>
      </p:sp>
    </p:spTree>
  </p:cSld>
  <p:clrMapOvr>
    <a:masterClrMapping/>
  </p:clrMapOvr>
  <p:transition spd="slow">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3 Marcador de número de diapositiva"/>
          <p:cNvSpPr>
            <a:spLocks noGrp="1"/>
          </p:cNvSpPr>
          <p:nvPr>
            <p:ph type="sldNum" sz="quarter" idx="11"/>
          </p:nvPr>
        </p:nvSpPr>
        <p:spPr>
          <a:noFill/>
        </p:spPr>
        <p:txBody>
          <a:bodyPr/>
          <a:lstStyle/>
          <a:p>
            <a:fld id="{B421D3F7-DC7C-47D3-8C2B-4BB3B783D43D}" type="slidenum">
              <a:rPr lang="es-ES" smtClean="0"/>
              <a:pPr/>
              <a:t>68</a:t>
            </a:fld>
            <a:endParaRPr lang="es-ES" smtClean="0"/>
          </a:p>
        </p:txBody>
      </p:sp>
      <p:sp>
        <p:nvSpPr>
          <p:cNvPr id="79875" name="Rectangle 14"/>
          <p:cNvSpPr>
            <a:spLocks noChangeArrowheads="1"/>
          </p:cNvSpPr>
          <p:nvPr/>
        </p:nvSpPr>
        <p:spPr bwMode="auto">
          <a:xfrm>
            <a:off x="0" y="2424113"/>
            <a:ext cx="9144000" cy="0"/>
          </a:xfrm>
          <a:prstGeom prst="rect">
            <a:avLst/>
          </a:prstGeom>
          <a:noFill/>
          <a:ln w="9525">
            <a:noFill/>
            <a:miter lim="800000"/>
            <a:headEnd/>
            <a:tailEnd/>
          </a:ln>
        </p:spPr>
        <p:txBody>
          <a:bodyPr wrap="none" anchor="ctr">
            <a:spAutoFit/>
          </a:bodyPr>
          <a:lstStyle/>
          <a:p>
            <a:endParaRPr lang="es-ES"/>
          </a:p>
        </p:txBody>
      </p:sp>
      <p:pic>
        <p:nvPicPr>
          <p:cNvPr id="79876" name="Picture 15"/>
          <p:cNvPicPr>
            <a:picLocks noChangeAspect="1" noChangeArrowheads="1"/>
          </p:cNvPicPr>
          <p:nvPr/>
        </p:nvPicPr>
        <p:blipFill>
          <a:blip r:embed="rId2"/>
          <a:srcRect l="44594" t="-179" r="4517" b="63480"/>
          <a:stretch>
            <a:fillRect/>
          </a:stretch>
        </p:blipFill>
        <p:spPr bwMode="auto">
          <a:xfrm>
            <a:off x="0" y="1196975"/>
            <a:ext cx="9144000" cy="381635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4 Marcador de número de diapositiva"/>
          <p:cNvSpPr>
            <a:spLocks noGrp="1"/>
          </p:cNvSpPr>
          <p:nvPr>
            <p:ph type="sldNum" sz="quarter" idx="11"/>
          </p:nvPr>
        </p:nvSpPr>
        <p:spPr>
          <a:noFill/>
        </p:spPr>
        <p:txBody>
          <a:bodyPr/>
          <a:lstStyle/>
          <a:p>
            <a:fld id="{40ED65E0-43FB-429B-A045-C82361F6C611}" type="slidenum">
              <a:rPr lang="es-ES" smtClean="0"/>
              <a:pPr/>
              <a:t>69</a:t>
            </a:fld>
            <a:endParaRPr lang="es-ES" smtClean="0"/>
          </a:p>
        </p:txBody>
      </p:sp>
      <p:sp>
        <p:nvSpPr>
          <p:cNvPr id="20484" name="Rectangle 5"/>
          <p:cNvSpPr>
            <a:spLocks noChangeArrowheads="1"/>
          </p:cNvSpPr>
          <p:nvPr/>
        </p:nvSpPr>
        <p:spPr bwMode="auto">
          <a:xfrm>
            <a:off x="0" y="2738438"/>
            <a:ext cx="9144000" cy="0"/>
          </a:xfrm>
          <a:prstGeom prst="rect">
            <a:avLst/>
          </a:prstGeom>
          <a:noFill/>
          <a:ln w="9525">
            <a:noFill/>
            <a:miter lim="800000"/>
            <a:headEnd/>
            <a:tailEnd/>
          </a:ln>
        </p:spPr>
        <p:txBody>
          <a:bodyPr wrap="none" anchor="ctr">
            <a:spAutoFit/>
          </a:bodyPr>
          <a:lstStyle/>
          <a:p>
            <a:endParaRPr lang="es-ES"/>
          </a:p>
        </p:txBody>
      </p:sp>
      <p:sp>
        <p:nvSpPr>
          <p:cNvPr id="20485" name="Rectangle 7"/>
          <p:cNvSpPr>
            <a:spLocks noChangeArrowheads="1"/>
          </p:cNvSpPr>
          <p:nvPr/>
        </p:nvSpPr>
        <p:spPr bwMode="auto">
          <a:xfrm>
            <a:off x="0" y="2562225"/>
            <a:ext cx="9144000" cy="0"/>
          </a:xfrm>
          <a:prstGeom prst="rect">
            <a:avLst/>
          </a:prstGeom>
          <a:noFill/>
          <a:ln w="9525">
            <a:noFill/>
            <a:miter lim="800000"/>
            <a:headEnd/>
            <a:tailEnd/>
          </a:ln>
        </p:spPr>
        <p:txBody>
          <a:bodyPr wrap="none" anchor="ctr">
            <a:spAutoFit/>
          </a:bodyPr>
          <a:lstStyle/>
          <a:p>
            <a:endParaRPr lang="es-ES"/>
          </a:p>
        </p:txBody>
      </p:sp>
      <p:graphicFrame>
        <p:nvGraphicFramePr>
          <p:cNvPr id="20482" name="Object 6"/>
          <p:cNvGraphicFramePr>
            <a:graphicFrameLocks noChangeAspect="1"/>
          </p:cNvGraphicFramePr>
          <p:nvPr/>
        </p:nvGraphicFramePr>
        <p:xfrm>
          <a:off x="0" y="1268413"/>
          <a:ext cx="9144000" cy="3743325"/>
        </p:xfrm>
        <a:graphic>
          <a:graphicData uri="http://schemas.openxmlformats.org/presentationml/2006/ole">
            <p:oleObj spid="_x0000_s20482" name="AutoCAD Drawing" r:id="rId3" imgW="8972550" imgH="4705350" progId="">
              <p:embed/>
            </p:oleObj>
          </a:graphicData>
        </a:graphic>
      </p:graphicFrame>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número de diapositiva"/>
          <p:cNvSpPr>
            <a:spLocks noGrp="1"/>
          </p:cNvSpPr>
          <p:nvPr>
            <p:ph type="sldNum" sz="quarter" idx="11"/>
          </p:nvPr>
        </p:nvSpPr>
        <p:spPr>
          <a:noFill/>
        </p:spPr>
        <p:txBody>
          <a:bodyPr/>
          <a:lstStyle/>
          <a:p>
            <a:fld id="{526871F7-2E94-482F-9AAF-0A77AA5D4EFD}" type="slidenum">
              <a:rPr lang="es-ES" smtClean="0"/>
              <a:pPr/>
              <a:t>7</a:t>
            </a:fld>
            <a:endParaRPr lang="es-ES" smtClean="0"/>
          </a:p>
        </p:txBody>
      </p:sp>
      <p:sp>
        <p:nvSpPr>
          <p:cNvPr id="14338" name="1 Título"/>
          <p:cNvSpPr>
            <a:spLocks noGrp="1"/>
          </p:cNvSpPr>
          <p:nvPr>
            <p:ph type="title" idx="4294967295"/>
          </p:nvPr>
        </p:nvSpPr>
        <p:spPr/>
        <p:txBody>
          <a:bodyPr/>
          <a:lstStyle/>
          <a:p>
            <a:pPr eaLnBrk="1" hangingPunct="1">
              <a:defRPr/>
            </a:pPr>
            <a:r>
              <a:rPr lang="es-EC" sz="2800">
                <a:solidFill>
                  <a:srgbClr val="FFFF00"/>
                </a:solidFill>
              </a:rPr>
              <a:t>CARACTERÍSTICAS DE LAS AGUAS RESIDUALES</a:t>
            </a:r>
          </a:p>
        </p:txBody>
      </p:sp>
      <p:sp>
        <p:nvSpPr>
          <p:cNvPr id="3" name="2 Marcador de contenido"/>
          <p:cNvSpPr>
            <a:spLocks noGrp="1"/>
          </p:cNvSpPr>
          <p:nvPr>
            <p:ph idx="4294967295"/>
          </p:nvPr>
        </p:nvSpPr>
        <p:spPr/>
        <p:txBody>
          <a:bodyPr>
            <a:normAutofit/>
          </a:bodyPr>
          <a:lstStyle/>
          <a:p>
            <a:pPr indent="-71438" eaLnBrk="1" hangingPunct="1">
              <a:buFont typeface="Wingdings" pitchFamily="2" charset="2"/>
              <a:buNone/>
              <a:defRPr/>
            </a:pPr>
            <a:r>
              <a:rPr lang="es-EC" sz="2800"/>
              <a:t>	</a:t>
            </a:r>
          </a:p>
          <a:p>
            <a:pPr indent="-71438" eaLnBrk="1" hangingPunct="1">
              <a:buFont typeface="Wingdings" pitchFamily="2" charset="2"/>
              <a:buNone/>
              <a:defRPr/>
            </a:pPr>
            <a:r>
              <a:rPr lang="es-EC" sz="2800"/>
              <a:t>	</a:t>
            </a:r>
            <a:r>
              <a:rPr lang="es-EC" sz="2800" b="1">
                <a:solidFill>
                  <a:srgbClr val="FFFF00"/>
                </a:solidFill>
              </a:rPr>
              <a:t>Características Físicas.</a:t>
            </a:r>
          </a:p>
          <a:p>
            <a:pPr indent="-71438" algn="just" eaLnBrk="1" hangingPunct="1">
              <a:buFont typeface="Wingdings" pitchFamily="2" charset="2"/>
              <a:buChar char="Ø"/>
              <a:defRPr/>
            </a:pPr>
            <a:r>
              <a:rPr lang="es-ES" sz="2800" b="1"/>
              <a:t>	</a:t>
            </a:r>
            <a:r>
              <a:rPr lang="es-ES" sz="2400" b="1"/>
              <a:t>Sólidos Totales</a:t>
            </a:r>
          </a:p>
          <a:p>
            <a:pPr indent="-71438" algn="just" eaLnBrk="1" hangingPunct="1">
              <a:buFont typeface="Wingdings" pitchFamily="2" charset="2"/>
              <a:buChar char="Ø"/>
              <a:defRPr/>
            </a:pPr>
            <a:r>
              <a:rPr lang="es-MX" sz="2400" b="1"/>
              <a:t>	Olor</a:t>
            </a:r>
          </a:p>
          <a:p>
            <a:pPr indent="-71438" algn="just" eaLnBrk="1" hangingPunct="1">
              <a:buFont typeface="Wingdings" pitchFamily="2" charset="2"/>
              <a:buChar char="Ø"/>
              <a:defRPr/>
            </a:pPr>
            <a:r>
              <a:rPr lang="es-MX" sz="2400" b="1"/>
              <a:t>	Temperatura</a:t>
            </a:r>
          </a:p>
          <a:p>
            <a:pPr indent="-71438" algn="just" eaLnBrk="1" hangingPunct="1">
              <a:buFont typeface="Wingdings" pitchFamily="2" charset="2"/>
              <a:buChar char="Ø"/>
              <a:defRPr/>
            </a:pPr>
            <a:r>
              <a:rPr lang="es-MX" sz="2400" b="1"/>
              <a:t>	Color</a:t>
            </a:r>
          </a:p>
          <a:p>
            <a:pPr indent="-71438" algn="just" eaLnBrk="1" hangingPunct="1">
              <a:buFont typeface="Wingdings" pitchFamily="2" charset="2"/>
              <a:buChar char="Ø"/>
              <a:defRPr/>
            </a:pPr>
            <a:r>
              <a:rPr lang="es-MX" sz="2400" b="1"/>
              <a:t>	Turbidez</a:t>
            </a:r>
          </a:p>
          <a:p>
            <a:pPr indent="-71438" algn="just" eaLnBrk="1" hangingPunct="1">
              <a:buFont typeface="Wingdings" pitchFamily="2" charset="2"/>
              <a:buChar char="Ø"/>
              <a:defRPr/>
            </a:pPr>
            <a:r>
              <a:rPr lang="es-MX" sz="2400" b="1"/>
              <a:t>	Densidad</a:t>
            </a:r>
          </a:p>
          <a:p>
            <a:pPr indent="-71438" algn="just" eaLnBrk="1" hangingPunct="1">
              <a:buFont typeface="Wingdings" pitchFamily="2" charset="2"/>
              <a:buNone/>
              <a:defRPr/>
            </a:pPr>
            <a:r>
              <a:rPr lang="es-MX" sz="2400" b="1"/>
              <a:t>	</a:t>
            </a:r>
            <a:endParaRPr lang="es-EC" sz="2400" b="1"/>
          </a:p>
        </p:txBody>
      </p:sp>
    </p:spTree>
  </p:cSld>
  <p:clrMapOvr>
    <a:masterClrMapping/>
  </p:clrMapOvr>
  <p:transition spd="slow">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4 Marcador de número de diapositiva"/>
          <p:cNvSpPr>
            <a:spLocks noGrp="1"/>
          </p:cNvSpPr>
          <p:nvPr>
            <p:ph type="sldNum" sz="quarter" idx="11"/>
          </p:nvPr>
        </p:nvSpPr>
        <p:spPr>
          <a:noFill/>
        </p:spPr>
        <p:txBody>
          <a:bodyPr/>
          <a:lstStyle/>
          <a:p>
            <a:fld id="{4DEED239-2E73-41EB-8EF3-EA9C2D489E54}" type="slidenum">
              <a:rPr lang="es-ES" smtClean="0"/>
              <a:pPr/>
              <a:t>70</a:t>
            </a:fld>
            <a:endParaRPr lang="es-ES" smtClean="0"/>
          </a:p>
        </p:txBody>
      </p:sp>
      <p:sp>
        <p:nvSpPr>
          <p:cNvPr id="129026" name="Rectangle 2"/>
          <p:cNvSpPr>
            <a:spLocks noGrp="1" noRot="1" noChangeArrowheads="1"/>
          </p:cNvSpPr>
          <p:nvPr>
            <p:ph type="title"/>
          </p:nvPr>
        </p:nvSpPr>
        <p:spPr/>
        <p:txBody>
          <a:bodyPr/>
          <a:lstStyle/>
          <a:p>
            <a:pPr algn="l" eaLnBrk="1" hangingPunct="1">
              <a:defRPr/>
            </a:pPr>
            <a:r>
              <a:rPr lang="es-ES" sz="2600">
                <a:solidFill>
                  <a:srgbClr val="FFFF00"/>
                </a:solidFill>
              </a:rPr>
              <a:t>Diseño Hidráulico y Dimensionamiento del Humedal.</a:t>
            </a:r>
            <a:r>
              <a:rPr lang="es-ES" sz="4000"/>
              <a:t> </a:t>
            </a:r>
          </a:p>
        </p:txBody>
      </p:sp>
      <p:sp>
        <p:nvSpPr>
          <p:cNvPr id="129027" name="Rectangle 3"/>
          <p:cNvSpPr>
            <a:spLocks noGrp="1" noChangeArrowheads="1"/>
          </p:cNvSpPr>
          <p:nvPr>
            <p:ph type="body" idx="1"/>
          </p:nvPr>
        </p:nvSpPr>
        <p:spPr>
          <a:xfrm>
            <a:off x="468313" y="1412875"/>
            <a:ext cx="8229600" cy="4525963"/>
          </a:xfrm>
        </p:spPr>
        <p:txBody>
          <a:bodyPr/>
          <a:lstStyle/>
          <a:p>
            <a:pPr eaLnBrk="1" hangingPunct="1">
              <a:lnSpc>
                <a:spcPct val="80000"/>
              </a:lnSpc>
              <a:buFont typeface="Wingdings" pitchFamily="2" charset="2"/>
              <a:buNone/>
              <a:defRPr/>
            </a:pPr>
            <a:r>
              <a:rPr lang="es-ES" sz="2400" dirty="0"/>
              <a:t>Los datos que se tienen son los siguientes:</a:t>
            </a:r>
          </a:p>
          <a:p>
            <a:pPr eaLnBrk="1" hangingPunct="1">
              <a:lnSpc>
                <a:spcPct val="80000"/>
              </a:lnSpc>
              <a:buFont typeface="Wingdings" pitchFamily="2" charset="2"/>
              <a:buNone/>
              <a:defRPr/>
            </a:pPr>
            <a:endParaRPr lang="es-ES" sz="2400" dirty="0"/>
          </a:p>
          <a:p>
            <a:pPr eaLnBrk="1" hangingPunct="1">
              <a:lnSpc>
                <a:spcPct val="80000"/>
              </a:lnSpc>
              <a:defRPr/>
            </a:pPr>
            <a:r>
              <a:rPr lang="es-ES" sz="2400" dirty="0"/>
              <a:t>DBO afluente: 250 mg/l</a:t>
            </a:r>
          </a:p>
          <a:p>
            <a:pPr eaLnBrk="1" hangingPunct="1">
              <a:lnSpc>
                <a:spcPct val="80000"/>
              </a:lnSpc>
              <a:defRPr/>
            </a:pPr>
            <a:r>
              <a:rPr lang="es-ES" sz="2400" dirty="0"/>
              <a:t>DBO efluente: 50 mg/l</a:t>
            </a:r>
          </a:p>
          <a:p>
            <a:pPr eaLnBrk="1" hangingPunct="1">
              <a:lnSpc>
                <a:spcPct val="80000"/>
              </a:lnSpc>
              <a:defRPr/>
            </a:pPr>
            <a:r>
              <a:rPr lang="es-ES" sz="2400" dirty="0"/>
              <a:t>SST entrada: </a:t>
            </a:r>
            <a:r>
              <a:rPr lang="es-ES" sz="2400" dirty="0" err="1"/>
              <a:t>250mg</a:t>
            </a:r>
            <a:r>
              <a:rPr lang="es-ES" sz="2400" dirty="0"/>
              <a:t>/l</a:t>
            </a:r>
          </a:p>
          <a:p>
            <a:pPr eaLnBrk="1" hangingPunct="1">
              <a:lnSpc>
                <a:spcPct val="80000"/>
              </a:lnSpc>
              <a:defRPr/>
            </a:pPr>
            <a:r>
              <a:rPr lang="es-ES" sz="2400" dirty="0"/>
              <a:t>Población: 1897 hab.</a:t>
            </a:r>
          </a:p>
          <a:p>
            <a:pPr eaLnBrk="1" hangingPunct="1">
              <a:lnSpc>
                <a:spcPct val="80000"/>
              </a:lnSpc>
              <a:defRPr/>
            </a:pPr>
            <a:r>
              <a:rPr lang="es-ES" sz="2400" dirty="0"/>
              <a:t>Caudal: 220 </a:t>
            </a:r>
            <a:r>
              <a:rPr lang="es-ES" sz="2400" dirty="0" err="1"/>
              <a:t>m</a:t>
            </a:r>
            <a:r>
              <a:rPr lang="es-ES" sz="2400" baseline="30000" dirty="0" err="1"/>
              <a:t>3</a:t>
            </a:r>
            <a:r>
              <a:rPr lang="es-ES" sz="2400" dirty="0"/>
              <a:t>/día</a:t>
            </a:r>
          </a:p>
          <a:p>
            <a:pPr eaLnBrk="1" hangingPunct="1">
              <a:lnSpc>
                <a:spcPct val="80000"/>
              </a:lnSpc>
              <a:defRPr/>
            </a:pPr>
            <a:r>
              <a:rPr lang="es-ES" sz="2400" dirty="0"/>
              <a:t>Vegetación: </a:t>
            </a:r>
            <a:r>
              <a:rPr lang="es-ES" sz="2400" dirty="0" err="1"/>
              <a:t>Scirpus</a:t>
            </a:r>
            <a:endParaRPr lang="es-ES" sz="2400" dirty="0"/>
          </a:p>
          <a:p>
            <a:pPr eaLnBrk="1" hangingPunct="1">
              <a:lnSpc>
                <a:spcPct val="80000"/>
              </a:lnSpc>
              <a:defRPr/>
            </a:pPr>
            <a:r>
              <a:rPr lang="es-ES" sz="2400" dirty="0"/>
              <a:t>Profundidad: 40 cm</a:t>
            </a:r>
          </a:p>
          <a:p>
            <a:pPr eaLnBrk="1" hangingPunct="1">
              <a:lnSpc>
                <a:spcPct val="80000"/>
              </a:lnSpc>
              <a:defRPr/>
            </a:pPr>
            <a:r>
              <a:rPr lang="es-ES" sz="2400" dirty="0"/>
              <a:t>Porosidad: 0.65</a:t>
            </a:r>
          </a:p>
          <a:p>
            <a:pPr eaLnBrk="1" hangingPunct="1">
              <a:lnSpc>
                <a:spcPct val="80000"/>
              </a:lnSpc>
              <a:defRPr/>
            </a:pPr>
            <a:r>
              <a:rPr lang="es-ES" sz="2400" dirty="0"/>
              <a:t>Temperatura media del agua residual: </a:t>
            </a:r>
            <a:r>
              <a:rPr lang="es-ES" sz="2400" dirty="0" err="1"/>
              <a:t>25ºC</a:t>
            </a:r>
            <a:endParaRPr lang="es-ES" sz="2400" dirty="0"/>
          </a:p>
          <a:p>
            <a:pPr eaLnBrk="1" hangingPunct="1">
              <a:lnSpc>
                <a:spcPct val="80000"/>
              </a:lnSpc>
              <a:defRPr/>
            </a:pPr>
            <a:r>
              <a:rPr lang="es-ES" sz="2400" dirty="0"/>
              <a:t>Temperatura mínima del agua residual: </a:t>
            </a:r>
            <a:r>
              <a:rPr lang="es-ES" sz="2400" dirty="0" err="1"/>
              <a:t>20ºC</a:t>
            </a:r>
            <a:endParaRPr lang="es-ES" sz="2400" dirty="0"/>
          </a:p>
        </p:txBody>
      </p:sp>
    </p:spTree>
  </p:cSld>
  <p:clrMapOvr>
    <a:masterClrMapping/>
  </p:clrMapOvr>
  <p:transition spd="slow">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4 Marcador de número de diapositiva"/>
          <p:cNvSpPr>
            <a:spLocks noGrp="1"/>
          </p:cNvSpPr>
          <p:nvPr>
            <p:ph type="sldNum" sz="quarter" idx="11"/>
          </p:nvPr>
        </p:nvSpPr>
        <p:spPr>
          <a:noFill/>
        </p:spPr>
        <p:txBody>
          <a:bodyPr/>
          <a:lstStyle/>
          <a:p>
            <a:fld id="{11BDC705-DFF4-4C71-A2B1-9891696AEAC6}" type="slidenum">
              <a:rPr lang="es-ES" smtClean="0"/>
              <a:pPr/>
              <a:t>71</a:t>
            </a:fld>
            <a:endParaRPr lang="es-ES" smtClean="0"/>
          </a:p>
        </p:txBody>
      </p:sp>
      <p:sp>
        <p:nvSpPr>
          <p:cNvPr id="130050" name="Rectangle 2"/>
          <p:cNvSpPr>
            <a:spLocks noGrp="1" noRot="1" noChangeArrowheads="1"/>
          </p:cNvSpPr>
          <p:nvPr>
            <p:ph type="title"/>
          </p:nvPr>
        </p:nvSpPr>
        <p:spPr/>
        <p:txBody>
          <a:bodyPr/>
          <a:lstStyle/>
          <a:p>
            <a:pPr marL="838200" indent="-838200" algn="l" eaLnBrk="1" hangingPunct="1">
              <a:defRPr/>
            </a:pPr>
            <a:r>
              <a:rPr lang="es-ES" sz="2800" dirty="0">
                <a:solidFill>
                  <a:srgbClr val="FFFF00"/>
                </a:solidFill>
              </a:rPr>
              <a:t>Diseño para la remoción de DBO.</a:t>
            </a:r>
          </a:p>
        </p:txBody>
      </p:sp>
      <p:sp>
        <p:nvSpPr>
          <p:cNvPr id="130051" name="Rectangle 3"/>
          <p:cNvSpPr>
            <a:spLocks noGrp="1" noChangeArrowheads="1"/>
          </p:cNvSpPr>
          <p:nvPr>
            <p:ph type="body" idx="1"/>
          </p:nvPr>
        </p:nvSpPr>
        <p:spPr>
          <a:xfrm>
            <a:off x="179388" y="1196975"/>
            <a:ext cx="8229600" cy="1108075"/>
          </a:xfrm>
        </p:spPr>
        <p:txBody>
          <a:bodyPr/>
          <a:lstStyle/>
          <a:p>
            <a:pPr eaLnBrk="1" hangingPunct="1">
              <a:buFont typeface="Wingdings" pitchFamily="2" charset="2"/>
              <a:buNone/>
              <a:defRPr/>
            </a:pPr>
            <a:r>
              <a:rPr lang="es-ES"/>
              <a:t>	</a:t>
            </a:r>
            <a:r>
              <a:rPr lang="es-ES" sz="2800"/>
              <a:t>Se asume la temperatura del agua humedal, en este caso 25ºC.</a:t>
            </a:r>
            <a:r>
              <a:rPr lang="es-ES"/>
              <a:t> </a:t>
            </a:r>
          </a:p>
        </p:txBody>
      </p:sp>
      <p:graphicFrame>
        <p:nvGraphicFramePr>
          <p:cNvPr id="21506" name="Object 5"/>
          <p:cNvGraphicFramePr>
            <a:graphicFrameLocks noChangeAspect="1"/>
          </p:cNvGraphicFramePr>
          <p:nvPr/>
        </p:nvGraphicFramePr>
        <p:xfrm>
          <a:off x="3348038" y="2276475"/>
          <a:ext cx="2303462" cy="385763"/>
        </p:xfrm>
        <a:graphic>
          <a:graphicData uri="http://schemas.openxmlformats.org/presentationml/2006/ole">
            <p:oleObj spid="_x0000_s21506" name="Ecuación" r:id="rId3" imgW="1409088" imgH="241195" progId="Equation.3">
              <p:embed/>
            </p:oleObj>
          </a:graphicData>
        </a:graphic>
      </p:graphicFrame>
      <p:graphicFrame>
        <p:nvGraphicFramePr>
          <p:cNvPr id="21507" name="Object 4"/>
          <p:cNvGraphicFramePr>
            <a:graphicFrameLocks noChangeAspect="1"/>
          </p:cNvGraphicFramePr>
          <p:nvPr/>
        </p:nvGraphicFramePr>
        <p:xfrm>
          <a:off x="3635375" y="2852738"/>
          <a:ext cx="1728788" cy="422275"/>
        </p:xfrm>
        <a:graphic>
          <a:graphicData uri="http://schemas.openxmlformats.org/presentationml/2006/ole">
            <p:oleObj spid="_x0000_s21507" name="Ecuación" r:id="rId4" imgW="965200" imgH="241300" progId="Equation.3">
              <p:embed/>
            </p:oleObj>
          </a:graphicData>
        </a:graphic>
      </p:graphicFrame>
      <p:sp>
        <p:nvSpPr>
          <p:cNvPr id="21513" name="Rectangle 6"/>
          <p:cNvSpPr>
            <a:spLocks noChangeArrowheads="1"/>
          </p:cNvSpPr>
          <p:nvPr/>
        </p:nvSpPr>
        <p:spPr bwMode="auto">
          <a:xfrm>
            <a:off x="2339975" y="2636838"/>
            <a:ext cx="9144000" cy="0"/>
          </a:xfrm>
          <a:prstGeom prst="rect">
            <a:avLst/>
          </a:prstGeom>
          <a:noFill/>
          <a:ln w="9525">
            <a:noFill/>
            <a:miter lim="800000"/>
            <a:headEnd/>
            <a:tailEnd/>
          </a:ln>
        </p:spPr>
        <p:txBody>
          <a:bodyPr wrap="none" anchor="ctr">
            <a:spAutoFit/>
          </a:bodyPr>
          <a:lstStyle/>
          <a:p>
            <a:endParaRPr lang="es-ES"/>
          </a:p>
        </p:txBody>
      </p:sp>
      <p:sp>
        <p:nvSpPr>
          <p:cNvPr id="21514" name="Rectangle 8"/>
          <p:cNvSpPr>
            <a:spLocks noChangeArrowheads="1"/>
          </p:cNvSpPr>
          <p:nvPr/>
        </p:nvSpPr>
        <p:spPr bwMode="auto">
          <a:xfrm>
            <a:off x="342900" y="3943350"/>
            <a:ext cx="9144000" cy="0"/>
          </a:xfrm>
          <a:prstGeom prst="rect">
            <a:avLst/>
          </a:prstGeom>
          <a:noFill/>
          <a:ln w="9525">
            <a:noFill/>
            <a:miter lim="800000"/>
            <a:headEnd/>
            <a:tailEnd/>
          </a:ln>
        </p:spPr>
        <p:txBody>
          <a:bodyPr wrap="none" anchor="ctr">
            <a:spAutoFit/>
          </a:bodyPr>
          <a:lstStyle/>
          <a:p>
            <a:pPr eaLnBrk="0" hangingPunct="0"/>
            <a:endParaRPr lang="es-ES">
              <a:latin typeface="Arial" charset="0"/>
            </a:endParaRPr>
          </a:p>
        </p:txBody>
      </p:sp>
      <p:sp>
        <p:nvSpPr>
          <p:cNvPr id="130057" name="Rectangle 9"/>
          <p:cNvSpPr>
            <a:spLocks noChangeArrowheads="1"/>
          </p:cNvSpPr>
          <p:nvPr/>
        </p:nvSpPr>
        <p:spPr bwMode="auto">
          <a:xfrm>
            <a:off x="250825" y="3500438"/>
            <a:ext cx="8229600" cy="1108075"/>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None/>
              <a:defRPr/>
            </a:pPr>
            <a:r>
              <a:rPr lang="es-ES" sz="2800">
                <a:effectLst>
                  <a:outerShdw blurRad="38100" dist="38100" dir="2700000" algn="tl">
                    <a:srgbClr val="000000"/>
                  </a:outerShdw>
                </a:effectLst>
              </a:rPr>
              <a:t>	A continuación se determina el área superficial requerida para el humedal.</a:t>
            </a:r>
          </a:p>
        </p:txBody>
      </p:sp>
      <p:sp>
        <p:nvSpPr>
          <p:cNvPr id="21516" name="Rectangle 11"/>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s-ES"/>
          </a:p>
        </p:txBody>
      </p:sp>
      <p:graphicFrame>
        <p:nvGraphicFramePr>
          <p:cNvPr id="21508" name="Object 10"/>
          <p:cNvGraphicFramePr>
            <a:graphicFrameLocks noChangeAspect="1"/>
          </p:cNvGraphicFramePr>
          <p:nvPr/>
        </p:nvGraphicFramePr>
        <p:xfrm>
          <a:off x="2843213" y="4581525"/>
          <a:ext cx="3600450" cy="782638"/>
        </p:xfrm>
        <a:graphic>
          <a:graphicData uri="http://schemas.openxmlformats.org/presentationml/2006/ole">
            <p:oleObj spid="_x0000_s21508" name="Ecuación" r:id="rId5" imgW="2032000" imgH="444500" progId="Equation.3">
              <p:embed/>
            </p:oleObj>
          </a:graphicData>
        </a:graphic>
      </p:graphicFrame>
      <p:sp>
        <p:nvSpPr>
          <p:cNvPr id="21517" name="Rectangle 13"/>
          <p:cNvSpPr>
            <a:spLocks noChangeArrowheads="1"/>
          </p:cNvSpPr>
          <p:nvPr/>
        </p:nvSpPr>
        <p:spPr bwMode="auto">
          <a:xfrm>
            <a:off x="0" y="3286125"/>
            <a:ext cx="9144000" cy="0"/>
          </a:xfrm>
          <a:prstGeom prst="rect">
            <a:avLst/>
          </a:prstGeom>
          <a:noFill/>
          <a:ln w="9525">
            <a:noFill/>
            <a:miter lim="800000"/>
            <a:headEnd/>
            <a:tailEnd/>
          </a:ln>
        </p:spPr>
        <p:txBody>
          <a:bodyPr wrap="none" anchor="ctr">
            <a:spAutoFit/>
          </a:bodyPr>
          <a:lstStyle/>
          <a:p>
            <a:endParaRPr lang="es-ES"/>
          </a:p>
        </p:txBody>
      </p:sp>
      <p:graphicFrame>
        <p:nvGraphicFramePr>
          <p:cNvPr id="21509" name="Object 12"/>
          <p:cNvGraphicFramePr>
            <a:graphicFrameLocks noChangeAspect="1"/>
          </p:cNvGraphicFramePr>
          <p:nvPr/>
        </p:nvGraphicFramePr>
        <p:xfrm>
          <a:off x="3563938" y="5661025"/>
          <a:ext cx="2160587" cy="514350"/>
        </p:xfrm>
        <a:graphic>
          <a:graphicData uri="http://schemas.openxmlformats.org/presentationml/2006/ole">
            <p:oleObj spid="_x0000_s21509" name="Ecuación" r:id="rId6" imgW="1016000" imgH="241300" progId="Equation.3">
              <p:embed/>
            </p:oleObj>
          </a:graphicData>
        </a:graphic>
      </p:graphicFrame>
    </p:spTree>
  </p:cSld>
  <p:clrMapOvr>
    <a:masterClrMapping/>
  </p:clrMapOvr>
  <p:transition spd="slow">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4 Marcador de número de diapositiva"/>
          <p:cNvSpPr>
            <a:spLocks noGrp="1"/>
          </p:cNvSpPr>
          <p:nvPr>
            <p:ph type="sldNum" sz="quarter" idx="11"/>
          </p:nvPr>
        </p:nvSpPr>
        <p:spPr>
          <a:noFill/>
        </p:spPr>
        <p:txBody>
          <a:bodyPr/>
          <a:lstStyle/>
          <a:p>
            <a:fld id="{5C862931-2092-48FB-8F66-4BD551B1C58D}" type="slidenum">
              <a:rPr lang="es-ES" smtClean="0"/>
              <a:pPr/>
              <a:t>72</a:t>
            </a:fld>
            <a:endParaRPr lang="es-ES" smtClean="0"/>
          </a:p>
        </p:txBody>
      </p:sp>
      <p:sp>
        <p:nvSpPr>
          <p:cNvPr id="131074" name="Rectangle 2"/>
          <p:cNvSpPr>
            <a:spLocks noGrp="1" noRot="1" noChangeArrowheads="1"/>
          </p:cNvSpPr>
          <p:nvPr>
            <p:ph type="title"/>
          </p:nvPr>
        </p:nvSpPr>
        <p:spPr>
          <a:xfrm>
            <a:off x="250825" y="0"/>
            <a:ext cx="8642350" cy="993775"/>
          </a:xfrm>
        </p:spPr>
        <p:txBody>
          <a:bodyPr/>
          <a:lstStyle/>
          <a:p>
            <a:pPr algn="l" eaLnBrk="1" hangingPunct="1">
              <a:defRPr/>
            </a:pPr>
            <a:r>
              <a:rPr lang="es-ES" sz="2600" b="0">
                <a:solidFill>
                  <a:schemeClr val="tx1"/>
                </a:solidFill>
              </a:rPr>
              <a:t>Determinación  del tiempo de retención hidráulica (TRH).</a:t>
            </a:r>
          </a:p>
        </p:txBody>
      </p:sp>
      <p:sp>
        <p:nvSpPr>
          <p:cNvPr id="2253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22530" name="Object 4"/>
          <p:cNvGraphicFramePr>
            <a:graphicFrameLocks noChangeAspect="1"/>
          </p:cNvGraphicFramePr>
          <p:nvPr/>
        </p:nvGraphicFramePr>
        <p:xfrm>
          <a:off x="0" y="0"/>
          <a:ext cx="2343150" cy="447675"/>
        </p:xfrm>
        <a:graphic>
          <a:graphicData uri="http://schemas.openxmlformats.org/presentationml/2006/ole">
            <p:oleObj spid="_x0000_s22530" name="Ecuación" r:id="rId3" imgW="2159000" imgH="419100" progId="Equation.3">
              <p:embed/>
            </p:oleObj>
          </a:graphicData>
        </a:graphic>
      </p:graphicFrame>
      <p:graphicFrame>
        <p:nvGraphicFramePr>
          <p:cNvPr id="22531" name="Object 7"/>
          <p:cNvGraphicFramePr>
            <a:graphicFrameLocks noChangeAspect="1"/>
          </p:cNvGraphicFramePr>
          <p:nvPr/>
        </p:nvGraphicFramePr>
        <p:xfrm>
          <a:off x="2700338" y="836613"/>
          <a:ext cx="3671887" cy="701675"/>
        </p:xfrm>
        <a:graphic>
          <a:graphicData uri="http://schemas.openxmlformats.org/presentationml/2006/ole">
            <p:oleObj spid="_x0000_s22531" name="Ecuación" r:id="rId4" imgW="2159000" imgH="419100" progId="Equation.3">
              <p:embed/>
            </p:oleObj>
          </a:graphicData>
        </a:graphic>
      </p:graphicFrame>
      <p:graphicFrame>
        <p:nvGraphicFramePr>
          <p:cNvPr id="22532" name="Object 6"/>
          <p:cNvGraphicFramePr>
            <a:graphicFrameLocks noChangeAspect="1"/>
          </p:cNvGraphicFramePr>
          <p:nvPr/>
        </p:nvGraphicFramePr>
        <p:xfrm>
          <a:off x="3492500" y="1844675"/>
          <a:ext cx="2017713" cy="381000"/>
        </p:xfrm>
        <a:graphic>
          <a:graphicData uri="http://schemas.openxmlformats.org/presentationml/2006/ole">
            <p:oleObj spid="_x0000_s22532" name="Ecuación" r:id="rId5" imgW="926698" imgH="177723" progId="Equation.3">
              <p:embed/>
            </p:oleObj>
          </a:graphicData>
        </a:graphic>
      </p:graphicFrame>
      <p:sp>
        <p:nvSpPr>
          <p:cNvPr id="131080" name="Rectangle 8"/>
          <p:cNvSpPr>
            <a:spLocks noChangeArrowheads="1"/>
          </p:cNvSpPr>
          <p:nvPr/>
        </p:nvSpPr>
        <p:spPr bwMode="auto">
          <a:xfrm>
            <a:off x="684213" y="2763838"/>
            <a:ext cx="8064500" cy="3444875"/>
          </a:xfrm>
          <a:prstGeom prst="rect">
            <a:avLst/>
          </a:prstGeom>
          <a:noFill/>
          <a:ln w="9525">
            <a:noFill/>
            <a:miter lim="800000"/>
            <a:headEnd/>
            <a:tailEnd/>
          </a:ln>
          <a:effectLst/>
        </p:spPr>
        <p:txBody>
          <a:bodyPr anchor="ctr">
            <a:spAutoFit/>
          </a:bodyPr>
          <a:lstStyle/>
          <a:p>
            <a:pPr algn="ctr">
              <a:defRPr/>
            </a:pPr>
            <a:r>
              <a:rPr lang="es-ES" sz="2000">
                <a:solidFill>
                  <a:schemeClr val="tx2"/>
                </a:solidFill>
                <a:effectLst>
                  <a:outerShdw blurRad="38100" dist="38100" dir="2700000" algn="tl">
                    <a:srgbClr val="000000"/>
                  </a:outerShdw>
                </a:effectLst>
              </a:rPr>
              <a:t>Una vez determinado el TRH, se calculan las dimensiones (largo y ancho) del humedal de flujo libre.  Es recomendable utilizar una relación largo/ancho mínima de 3 a 1.</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   3W</a:t>
            </a:r>
            <a:r>
              <a:rPr lang="es-ES" sz="2000" baseline="30000">
                <a:solidFill>
                  <a:schemeClr val="tx2"/>
                </a:solidFill>
                <a:effectLst>
                  <a:outerShdw blurRad="38100" dist="38100" dir="2700000" algn="tl">
                    <a:srgbClr val="000000"/>
                  </a:outerShdw>
                </a:effectLst>
              </a:rPr>
              <a:t>2</a:t>
            </a:r>
            <a:r>
              <a:rPr lang="es-ES" sz="2000">
                <a:solidFill>
                  <a:schemeClr val="tx2"/>
                </a:solidFill>
                <a:effectLst>
                  <a:outerShdw blurRad="38100" dist="38100" dir="2700000" algn="tl">
                    <a:srgbClr val="000000"/>
                  </a:outerShdw>
                </a:effectLst>
              </a:rPr>
              <a:t>=1501.47m</a:t>
            </a:r>
            <a:r>
              <a:rPr lang="es-ES" sz="2000" baseline="30000">
                <a:solidFill>
                  <a:schemeClr val="tx2"/>
                </a:solidFill>
                <a:effectLst>
                  <a:outerShdw blurRad="38100" dist="38100" dir="2700000" algn="tl">
                    <a:srgbClr val="000000"/>
                  </a:outerShdw>
                </a:effectLst>
              </a:rPr>
              <a:t>2</a:t>
            </a:r>
            <a:r>
              <a:rPr lang="es-ES" sz="2000">
                <a:solidFill>
                  <a:schemeClr val="tx2"/>
                </a:solidFill>
                <a:effectLst>
                  <a:outerShdw blurRad="38100" dist="38100" dir="2700000" algn="tl">
                    <a:srgbClr val="000000"/>
                  </a:outerShdw>
                </a:effectLst>
              </a:rPr>
              <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   W=22.37m ≈ 22.50m</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Conociendo el ancho procedemos a calcular el largo requerido.</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L= (22.50x3) m</a:t>
            </a:r>
            <a:br>
              <a:rPr lang="es-ES" sz="2000">
                <a:solidFill>
                  <a:schemeClr val="tx2"/>
                </a:solidFill>
                <a:effectLst>
                  <a:outerShdw blurRad="38100" dist="38100" dir="2700000" algn="tl">
                    <a:srgbClr val="000000"/>
                  </a:outerShdw>
                </a:effectLst>
              </a:rPr>
            </a:br>
            <a:r>
              <a:rPr lang="es-ES" sz="2000">
                <a:solidFill>
                  <a:schemeClr val="tx2"/>
                </a:solidFill>
                <a:effectLst>
                  <a:outerShdw blurRad="38100" dist="38100" dir="2700000" algn="tl">
                    <a:srgbClr val="000000"/>
                  </a:outerShdw>
                </a:effectLst>
              </a:rPr>
              <a:t>L= 67.50 m</a:t>
            </a:r>
          </a:p>
        </p:txBody>
      </p:sp>
      <p:sp>
        <p:nvSpPr>
          <p:cNvPr id="22537" name="Rectangle 9"/>
          <p:cNvSpPr>
            <a:spLocks noChangeArrowheads="1"/>
          </p:cNvSpPr>
          <p:nvPr/>
        </p:nvSpPr>
        <p:spPr bwMode="auto">
          <a:xfrm>
            <a:off x="4471988" y="3421063"/>
            <a:ext cx="655637" cy="274637"/>
          </a:xfrm>
          <a:prstGeom prst="rect">
            <a:avLst/>
          </a:prstGeom>
          <a:noFill/>
          <a:ln w="9525">
            <a:noFill/>
            <a:miter lim="800000"/>
            <a:headEnd/>
            <a:tailEnd/>
          </a:ln>
        </p:spPr>
        <p:txBody>
          <a:bodyPr wrap="none" anchor="ctr">
            <a:spAutoFit/>
          </a:bodyPr>
          <a:lstStyle/>
          <a:p>
            <a:pPr algn="ctr" eaLnBrk="0" hangingPunct="0"/>
            <a:r>
              <a:rPr lang="es-ES" sz="1200" b="1">
                <a:latin typeface="Arial" charset="0"/>
                <a:ea typeface="Times New Roman" pitchFamily="18" charset="0"/>
                <a:cs typeface="Arial" charset="0"/>
              </a:rPr>
              <a:t>           </a:t>
            </a:r>
            <a:endParaRPr lang="es-ES">
              <a:latin typeface="Arial" charset="0"/>
              <a:ea typeface="Times New Roman" pitchFamily="18" charset="0"/>
              <a:cs typeface="Arial" charset="0"/>
            </a:endParaRPr>
          </a:p>
        </p:txBody>
      </p:sp>
    </p:spTree>
  </p:cSld>
  <p:clrMapOvr>
    <a:masterClrMapping/>
  </p:clrMapOvr>
  <p:transition spd="slow">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4 Marcador de número de diapositiva"/>
          <p:cNvSpPr>
            <a:spLocks noGrp="1"/>
          </p:cNvSpPr>
          <p:nvPr>
            <p:ph type="sldNum" sz="quarter" idx="11"/>
          </p:nvPr>
        </p:nvSpPr>
        <p:spPr>
          <a:noFill/>
        </p:spPr>
        <p:txBody>
          <a:bodyPr/>
          <a:lstStyle/>
          <a:p>
            <a:fld id="{A95D9870-59F7-4257-9F3C-1E41A56541F0}" type="slidenum">
              <a:rPr lang="es-ES" smtClean="0"/>
              <a:pPr/>
              <a:t>73</a:t>
            </a:fld>
            <a:endParaRPr lang="es-ES" smtClean="0"/>
          </a:p>
        </p:txBody>
      </p:sp>
      <p:sp>
        <p:nvSpPr>
          <p:cNvPr id="135170" name="Rectangle 2"/>
          <p:cNvSpPr>
            <a:spLocks noGrp="1" noRot="1" noChangeArrowheads="1"/>
          </p:cNvSpPr>
          <p:nvPr>
            <p:ph type="title"/>
          </p:nvPr>
        </p:nvSpPr>
        <p:spPr>
          <a:xfrm>
            <a:off x="468313" y="0"/>
            <a:ext cx="8229600" cy="765175"/>
          </a:xfrm>
        </p:spPr>
        <p:txBody>
          <a:bodyPr/>
          <a:lstStyle/>
          <a:p>
            <a:pPr marL="838200" indent="-838200" algn="l" eaLnBrk="1" hangingPunct="1">
              <a:defRPr/>
            </a:pPr>
            <a:r>
              <a:rPr lang="es-ES" sz="2800" dirty="0">
                <a:solidFill>
                  <a:srgbClr val="FFFF00"/>
                </a:solidFill>
              </a:rPr>
              <a:t>Diseño para la remoción de SST.</a:t>
            </a:r>
          </a:p>
        </p:txBody>
      </p:sp>
      <p:sp>
        <p:nvSpPr>
          <p:cNvPr id="135171" name="Rectangle 3"/>
          <p:cNvSpPr>
            <a:spLocks noGrp="1" noChangeArrowheads="1"/>
          </p:cNvSpPr>
          <p:nvPr>
            <p:ph type="body" idx="1"/>
          </p:nvPr>
        </p:nvSpPr>
        <p:spPr>
          <a:xfrm>
            <a:off x="179388" y="620713"/>
            <a:ext cx="8229600" cy="1223962"/>
          </a:xfrm>
        </p:spPr>
        <p:txBody>
          <a:bodyPr/>
          <a:lstStyle/>
          <a:p>
            <a:pPr algn="just" eaLnBrk="1" hangingPunct="1">
              <a:buFont typeface="Wingdings" pitchFamily="2" charset="2"/>
              <a:buNone/>
              <a:defRPr/>
            </a:pPr>
            <a:r>
              <a:rPr lang="es-ES" dirty="0"/>
              <a:t>	</a:t>
            </a:r>
            <a:r>
              <a:rPr lang="es-ES" sz="2400" dirty="0"/>
              <a:t>Se calculó la remoción de Sólidos Suspendidos Totales (SST) y se comprobará el buen rendimiento de este sistema en la remoción de los mismos (cerca del 90%)</a:t>
            </a:r>
            <a:r>
              <a:rPr lang="es-ES" sz="2800" dirty="0"/>
              <a:t> </a:t>
            </a:r>
          </a:p>
        </p:txBody>
      </p:sp>
      <p:sp>
        <p:nvSpPr>
          <p:cNvPr id="135173" name="Rectangle 5"/>
          <p:cNvSpPr>
            <a:spLocks noChangeArrowheads="1"/>
          </p:cNvSpPr>
          <p:nvPr/>
        </p:nvSpPr>
        <p:spPr bwMode="auto">
          <a:xfrm>
            <a:off x="468313" y="1989138"/>
            <a:ext cx="8229600" cy="4724400"/>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es-ES" sz="2400" dirty="0">
                <a:effectLst>
                  <a:outerShdw blurRad="38100" dist="38100" dir="2700000" algn="tl">
                    <a:srgbClr val="000000"/>
                  </a:outerShdw>
                </a:effectLst>
              </a:rPr>
              <a:t>Primero se determina el valor de la carga hidráulica CH.</a:t>
            </a:r>
          </a:p>
          <a:p>
            <a:pPr>
              <a:spcBef>
                <a:spcPct val="20000"/>
              </a:spcBef>
              <a:buClr>
                <a:schemeClr val="hlink"/>
              </a:buClr>
              <a:buSzPct val="70000"/>
              <a:buFont typeface="Wingdings" pitchFamily="2" charset="2"/>
              <a:buNone/>
              <a:defRPr/>
            </a:pPr>
            <a:endParaRPr lang="en-GB" sz="2400" dirty="0">
              <a:effectLst>
                <a:outerShdw blurRad="38100" dist="38100" dir="2700000" algn="tl">
                  <a:srgbClr val="000000"/>
                </a:outerShdw>
              </a:effectLst>
            </a:endParaRPr>
          </a:p>
          <a:p>
            <a:pPr algn="ctr">
              <a:spcBef>
                <a:spcPct val="20000"/>
              </a:spcBef>
              <a:buClr>
                <a:schemeClr val="hlink"/>
              </a:buClr>
              <a:buSzPct val="70000"/>
              <a:buFont typeface="Wingdings" pitchFamily="2" charset="2"/>
              <a:buNone/>
              <a:defRPr/>
            </a:pPr>
            <a:r>
              <a:rPr lang="en-GB" sz="2400" dirty="0">
                <a:effectLst>
                  <a:outerShdw blurRad="38100" dist="38100" dir="2700000" algn="tl">
                    <a:srgbClr val="000000"/>
                  </a:outerShdw>
                </a:effectLst>
              </a:rPr>
              <a:t>CH= (Q/As)(100)=(</a:t>
            </a:r>
            <a:r>
              <a:rPr lang="en-GB" sz="2400" dirty="0" err="1">
                <a:effectLst>
                  <a:outerShdw blurRad="38100" dist="38100" dir="2700000" algn="tl">
                    <a:srgbClr val="000000"/>
                  </a:outerShdw>
                </a:effectLst>
              </a:rPr>
              <a:t>220m</a:t>
            </a:r>
            <a:r>
              <a:rPr lang="en-GB" sz="2400" baseline="30000" dirty="0" err="1">
                <a:effectLst>
                  <a:outerShdw blurRad="38100" dist="38100" dir="2700000" algn="tl">
                    <a:srgbClr val="000000"/>
                  </a:outerShdw>
                </a:effectLst>
              </a:rPr>
              <a:t>3</a:t>
            </a:r>
            <a:r>
              <a:rPr lang="en-GB" sz="2400" dirty="0">
                <a:effectLst>
                  <a:outerShdw blurRad="38100" dist="38100" dir="2700000" algn="tl">
                    <a:srgbClr val="000000"/>
                  </a:outerShdw>
                </a:effectLst>
              </a:rPr>
              <a:t>/d/</a:t>
            </a:r>
            <a:r>
              <a:rPr lang="en-GB" sz="2400" dirty="0" err="1">
                <a:effectLst>
                  <a:outerShdw blurRad="38100" dist="38100" dir="2700000" algn="tl">
                    <a:srgbClr val="000000"/>
                  </a:outerShdw>
                </a:effectLst>
              </a:rPr>
              <a:t>1518.75m</a:t>
            </a:r>
            <a:r>
              <a:rPr lang="en-GB" sz="2400" baseline="30000" dirty="0" err="1">
                <a:effectLst>
                  <a:outerShdw blurRad="38100" dist="38100" dir="2700000" algn="tl">
                    <a:srgbClr val="000000"/>
                  </a:outerShdw>
                </a:effectLst>
              </a:rPr>
              <a:t>2</a:t>
            </a:r>
            <a:r>
              <a:rPr lang="en-GB" sz="2400" dirty="0">
                <a:effectLst>
                  <a:outerShdw blurRad="38100" dist="38100" dir="2700000" algn="tl">
                    <a:srgbClr val="000000"/>
                  </a:outerShdw>
                </a:effectLst>
              </a:rPr>
              <a:t>)(100) </a:t>
            </a:r>
            <a:endParaRPr lang="en-US" sz="2400" dirty="0">
              <a:effectLst>
                <a:outerShdw blurRad="38100" dist="38100" dir="2700000" algn="tl">
                  <a:srgbClr val="000000"/>
                </a:outerShdw>
              </a:effectLst>
            </a:endParaRPr>
          </a:p>
          <a:p>
            <a:pPr algn="ctr">
              <a:spcBef>
                <a:spcPct val="20000"/>
              </a:spcBef>
              <a:buClr>
                <a:schemeClr val="hlink"/>
              </a:buClr>
              <a:buSzPct val="70000"/>
              <a:buFont typeface="Wingdings" pitchFamily="2" charset="2"/>
              <a:buNone/>
              <a:defRPr/>
            </a:pPr>
            <a:r>
              <a:rPr lang="en-US" sz="2400" dirty="0">
                <a:effectLst>
                  <a:outerShdw blurRad="38100" dist="38100" dir="2700000" algn="tl">
                    <a:srgbClr val="000000"/>
                  </a:outerShdw>
                </a:effectLst>
              </a:rPr>
              <a:t>CH= 14.18 cm/d</a:t>
            </a:r>
            <a:endParaRPr lang="es-ES" sz="2400" dirty="0">
              <a:effectLst>
                <a:outerShdw blurRad="38100" dist="38100" dir="2700000" algn="tl">
                  <a:srgbClr val="000000"/>
                </a:outerShdw>
              </a:effectLst>
            </a:endParaRPr>
          </a:p>
          <a:p>
            <a:pPr>
              <a:spcBef>
                <a:spcPct val="20000"/>
              </a:spcBef>
              <a:buClr>
                <a:schemeClr val="hlink"/>
              </a:buClr>
              <a:buSzPct val="70000"/>
              <a:buFont typeface="Wingdings" pitchFamily="2" charset="2"/>
              <a:buNone/>
              <a:defRPr/>
            </a:pPr>
            <a:r>
              <a:rPr lang="es-ES" sz="2400" dirty="0">
                <a:effectLst>
                  <a:outerShdw blurRad="38100" dist="38100" dir="2700000" algn="tl">
                    <a:srgbClr val="000000"/>
                  </a:outerShdw>
                </a:effectLst>
              </a:rPr>
              <a:t>Luego se calcula el valor de la concentración de SST en el efluente.</a:t>
            </a:r>
          </a:p>
          <a:p>
            <a:pPr>
              <a:spcBef>
                <a:spcPct val="20000"/>
              </a:spcBef>
              <a:buClr>
                <a:schemeClr val="hlink"/>
              </a:buClr>
              <a:buSzPct val="70000"/>
              <a:buFont typeface="Wingdings" pitchFamily="2" charset="2"/>
              <a:buNone/>
              <a:defRPr/>
            </a:pPr>
            <a:endParaRPr lang="es-ES" sz="2400" dirty="0">
              <a:effectLst>
                <a:outerShdw blurRad="38100" dist="38100" dir="2700000" algn="tl">
                  <a:srgbClr val="000000"/>
                </a:outerShdw>
              </a:effectLst>
            </a:endParaRPr>
          </a:p>
          <a:p>
            <a:pPr algn="ctr">
              <a:spcBef>
                <a:spcPct val="20000"/>
              </a:spcBef>
              <a:buClr>
                <a:schemeClr val="hlink"/>
              </a:buClr>
              <a:buSzPct val="70000"/>
              <a:buFont typeface="Wingdings" pitchFamily="2" charset="2"/>
              <a:buNone/>
              <a:defRPr/>
            </a:pPr>
            <a:r>
              <a:rPr lang="es-ES" sz="2400" dirty="0">
                <a:effectLst>
                  <a:outerShdw blurRad="38100" dist="38100" dir="2700000" algn="tl">
                    <a:srgbClr val="000000"/>
                  </a:outerShdw>
                </a:effectLst>
              </a:rPr>
              <a:t>Ce= (</a:t>
            </a:r>
            <a:r>
              <a:rPr lang="es-ES" sz="2400" dirty="0" err="1">
                <a:effectLst>
                  <a:outerShdw blurRad="38100" dist="38100" dir="2700000" algn="tl">
                    <a:srgbClr val="000000"/>
                  </a:outerShdw>
                </a:effectLst>
              </a:rPr>
              <a:t>250mg</a:t>
            </a:r>
            <a:r>
              <a:rPr lang="es-ES" sz="2400" dirty="0">
                <a:effectLst>
                  <a:outerShdw blurRad="38100" dist="38100" dir="2700000" algn="tl">
                    <a:srgbClr val="000000"/>
                  </a:outerShdw>
                </a:effectLst>
              </a:rPr>
              <a:t>/l)(0.1139+0.00213(14.18)) </a:t>
            </a:r>
          </a:p>
          <a:p>
            <a:pPr algn="ctr">
              <a:spcBef>
                <a:spcPct val="20000"/>
              </a:spcBef>
              <a:buClr>
                <a:schemeClr val="hlink"/>
              </a:buClr>
              <a:buSzPct val="70000"/>
              <a:buFont typeface="Wingdings" pitchFamily="2" charset="2"/>
              <a:buNone/>
              <a:defRPr/>
            </a:pPr>
            <a:r>
              <a:rPr lang="es-ES" sz="2400" dirty="0">
                <a:effectLst>
                  <a:outerShdw blurRad="38100" dist="38100" dir="2700000" algn="tl">
                    <a:srgbClr val="000000"/>
                  </a:outerShdw>
                </a:effectLst>
              </a:rPr>
              <a:t>Ce= 36 mg/l.</a:t>
            </a:r>
          </a:p>
          <a:p>
            <a:pPr>
              <a:spcBef>
                <a:spcPct val="20000"/>
              </a:spcBef>
              <a:buClr>
                <a:schemeClr val="hlink"/>
              </a:buClr>
              <a:buSzPct val="70000"/>
              <a:buFont typeface="Wingdings" pitchFamily="2" charset="2"/>
              <a:buNone/>
              <a:defRPr/>
            </a:pPr>
            <a:endParaRPr lang="es-ES" sz="2400" dirty="0">
              <a:effectLst>
                <a:outerShdw blurRad="38100" dist="38100" dir="2700000" algn="tl">
                  <a:srgbClr val="000000"/>
                </a:outerShdw>
              </a:effectLst>
            </a:endParaRPr>
          </a:p>
          <a:p>
            <a:pPr>
              <a:spcBef>
                <a:spcPct val="20000"/>
              </a:spcBef>
              <a:buClr>
                <a:schemeClr val="hlink"/>
              </a:buClr>
              <a:buSzPct val="70000"/>
              <a:buFont typeface="Wingdings" pitchFamily="2" charset="2"/>
              <a:buNone/>
              <a:defRPr/>
            </a:pPr>
            <a:r>
              <a:rPr lang="es-ES" sz="2400" dirty="0">
                <a:effectLst>
                  <a:outerShdw blurRad="38100" dist="38100" dir="2700000" algn="tl">
                    <a:srgbClr val="000000"/>
                  </a:outerShdw>
                </a:effectLst>
              </a:rPr>
              <a:t>En este caso la remoción de SST alcanza el 86%, lo cual demuestra la buena remoción que existe.</a:t>
            </a:r>
          </a:p>
        </p:txBody>
      </p:sp>
    </p:spTree>
  </p:cSld>
  <p:clrMapOvr>
    <a:masterClrMapping/>
  </p:clrMapOvr>
  <p:transition spd="slow">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4 Marcador de número de diapositiva"/>
          <p:cNvSpPr>
            <a:spLocks noGrp="1"/>
          </p:cNvSpPr>
          <p:nvPr>
            <p:ph type="sldNum" sz="quarter" idx="11"/>
          </p:nvPr>
        </p:nvSpPr>
        <p:spPr>
          <a:noFill/>
        </p:spPr>
        <p:txBody>
          <a:bodyPr/>
          <a:lstStyle/>
          <a:p>
            <a:fld id="{C5430A4E-83BB-4856-A866-22DFAED1DED4}" type="slidenum">
              <a:rPr lang="es-ES" smtClean="0"/>
              <a:pPr/>
              <a:t>74</a:t>
            </a:fld>
            <a:endParaRPr lang="es-ES" smtClean="0"/>
          </a:p>
        </p:txBody>
      </p:sp>
      <p:sp>
        <p:nvSpPr>
          <p:cNvPr id="136194" name="Rectangle 2"/>
          <p:cNvSpPr>
            <a:spLocks noGrp="1" noRot="1" noChangeArrowheads="1"/>
          </p:cNvSpPr>
          <p:nvPr>
            <p:ph type="title"/>
          </p:nvPr>
        </p:nvSpPr>
        <p:spPr/>
        <p:txBody>
          <a:bodyPr/>
          <a:lstStyle/>
          <a:p>
            <a:pPr marL="838200" indent="-838200" algn="just" eaLnBrk="1" hangingPunct="1">
              <a:defRPr/>
            </a:pPr>
            <a:r>
              <a:rPr lang="es-ES" sz="2800">
                <a:solidFill>
                  <a:srgbClr val="FFFF00"/>
                </a:solidFill>
              </a:rPr>
              <a:t>Diseño para la remoción de Nitrógeno.</a:t>
            </a:r>
          </a:p>
        </p:txBody>
      </p:sp>
      <p:sp>
        <p:nvSpPr>
          <p:cNvPr id="136195" name="Rectangle 3"/>
          <p:cNvSpPr>
            <a:spLocks noGrp="1" noChangeArrowheads="1"/>
          </p:cNvSpPr>
          <p:nvPr>
            <p:ph type="body" idx="1"/>
          </p:nvPr>
        </p:nvSpPr>
        <p:spPr>
          <a:xfrm>
            <a:off x="179388" y="1268413"/>
            <a:ext cx="8229600" cy="3268662"/>
          </a:xfrm>
        </p:spPr>
        <p:txBody>
          <a:bodyPr/>
          <a:lstStyle/>
          <a:p>
            <a:pPr algn="just" eaLnBrk="1" hangingPunct="1">
              <a:buFont typeface="Wingdings" pitchFamily="2" charset="2"/>
              <a:buNone/>
              <a:defRPr/>
            </a:pPr>
            <a:r>
              <a:rPr lang="es-ES"/>
              <a:t>	</a:t>
            </a:r>
            <a:r>
              <a:rPr lang="es-ES" sz="2800"/>
              <a:t>La remoción de Nitrógeno para el humedal de flujo libre se la determina calculando el área requerida para la nitrificación.</a:t>
            </a:r>
          </a:p>
          <a:p>
            <a:pPr algn="just" eaLnBrk="1" hangingPunct="1">
              <a:buFont typeface="Wingdings" pitchFamily="2" charset="2"/>
              <a:buNone/>
              <a:defRPr/>
            </a:pPr>
            <a:r>
              <a:rPr lang="es-ES" sz="2800"/>
              <a:t>	Primero se calcula el valor de K</a:t>
            </a:r>
            <a:r>
              <a:rPr lang="es-ES" sz="1400"/>
              <a:t>T</a:t>
            </a:r>
            <a:r>
              <a:rPr lang="es-ES" sz="2800"/>
              <a:t> (constante dependiente de la temperatura).  Como la temperatura del agua para este caso es de 25ºC, entonces el valor de K</a:t>
            </a:r>
            <a:r>
              <a:rPr lang="es-ES" sz="1400"/>
              <a:t>T</a:t>
            </a:r>
            <a:r>
              <a:rPr lang="es-ES" sz="2800"/>
              <a:t> está dado por la siguiente expresión: </a:t>
            </a:r>
          </a:p>
        </p:txBody>
      </p:sp>
      <p:graphicFrame>
        <p:nvGraphicFramePr>
          <p:cNvPr id="23554" name="Object 5"/>
          <p:cNvGraphicFramePr>
            <a:graphicFrameLocks noChangeAspect="1"/>
          </p:cNvGraphicFramePr>
          <p:nvPr/>
        </p:nvGraphicFramePr>
        <p:xfrm>
          <a:off x="3203575" y="4797425"/>
          <a:ext cx="3168650" cy="447675"/>
        </p:xfrm>
        <a:graphic>
          <a:graphicData uri="http://schemas.openxmlformats.org/presentationml/2006/ole">
            <p:oleObj spid="_x0000_s23554" name="Ecuación" r:id="rId3" imgW="1562100" imgH="228600" progId="Equation.3">
              <p:embed/>
            </p:oleObj>
          </a:graphicData>
        </a:graphic>
      </p:graphicFrame>
      <p:graphicFrame>
        <p:nvGraphicFramePr>
          <p:cNvPr id="23555" name="Object 4"/>
          <p:cNvGraphicFramePr>
            <a:graphicFrameLocks noChangeAspect="1"/>
          </p:cNvGraphicFramePr>
          <p:nvPr/>
        </p:nvGraphicFramePr>
        <p:xfrm>
          <a:off x="3779838" y="5589588"/>
          <a:ext cx="2087562" cy="490537"/>
        </p:xfrm>
        <a:graphic>
          <a:graphicData uri="http://schemas.openxmlformats.org/presentationml/2006/ole">
            <p:oleObj spid="_x0000_s23555" name="Ecuación" r:id="rId4" imgW="939800" imgH="228600" progId="Equation.3">
              <p:embed/>
            </p:oleObj>
          </a:graphicData>
        </a:graphic>
      </p:graphicFrame>
      <p:sp>
        <p:nvSpPr>
          <p:cNvPr id="23559" name="Rectangle 6"/>
          <p:cNvSpPr>
            <a:spLocks noChangeArrowheads="1"/>
          </p:cNvSpPr>
          <p:nvPr/>
        </p:nvSpPr>
        <p:spPr bwMode="auto">
          <a:xfrm>
            <a:off x="-114300" y="3162300"/>
            <a:ext cx="9144000" cy="0"/>
          </a:xfrm>
          <a:prstGeom prst="rect">
            <a:avLst/>
          </a:prstGeom>
          <a:noFill/>
          <a:ln w="9525">
            <a:noFill/>
            <a:miter lim="800000"/>
            <a:headEnd/>
            <a:tailEnd/>
          </a:ln>
        </p:spPr>
        <p:txBody>
          <a:bodyPr wrap="none" anchor="ctr">
            <a:spAutoFit/>
          </a:bodyPr>
          <a:lstStyle/>
          <a:p>
            <a:endParaRPr lang="es-ES"/>
          </a:p>
        </p:txBody>
      </p:sp>
      <p:sp>
        <p:nvSpPr>
          <p:cNvPr id="23560" name="Rectangle 7"/>
          <p:cNvSpPr>
            <a:spLocks noChangeArrowheads="1"/>
          </p:cNvSpPr>
          <p:nvPr/>
        </p:nvSpPr>
        <p:spPr bwMode="auto">
          <a:xfrm>
            <a:off x="114300" y="3429000"/>
            <a:ext cx="9144000" cy="0"/>
          </a:xfrm>
          <a:prstGeom prst="rect">
            <a:avLst/>
          </a:prstGeom>
          <a:noFill/>
          <a:ln w="9525">
            <a:noFill/>
            <a:miter lim="800000"/>
            <a:headEnd/>
            <a:tailEnd/>
          </a:ln>
        </p:spPr>
        <p:txBody>
          <a:bodyPr wrap="none" anchor="ctr">
            <a:spAutoFit/>
          </a:bodyPr>
          <a:lstStyle/>
          <a:p>
            <a:pPr eaLnBrk="0" hangingPunct="0"/>
            <a:endParaRPr lang="es-ES">
              <a:latin typeface="Arial" charset="0"/>
            </a:endParaRPr>
          </a:p>
        </p:txBody>
      </p:sp>
    </p:spTree>
  </p:cSld>
  <p:clrMapOvr>
    <a:masterClrMapping/>
  </p:clrMapOvr>
  <p:transition spd="slow">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4 Marcador de número de diapositiva"/>
          <p:cNvSpPr>
            <a:spLocks noGrp="1"/>
          </p:cNvSpPr>
          <p:nvPr>
            <p:ph type="sldNum" sz="quarter" idx="11"/>
          </p:nvPr>
        </p:nvSpPr>
        <p:spPr>
          <a:noFill/>
        </p:spPr>
        <p:txBody>
          <a:bodyPr/>
          <a:lstStyle/>
          <a:p>
            <a:fld id="{C920F104-72F3-4458-A40A-A3B561B4DDFF}" type="slidenum">
              <a:rPr lang="es-ES" smtClean="0"/>
              <a:pPr/>
              <a:t>75</a:t>
            </a:fld>
            <a:endParaRPr lang="es-ES" smtClean="0"/>
          </a:p>
        </p:txBody>
      </p:sp>
      <p:sp>
        <p:nvSpPr>
          <p:cNvPr id="137219" name="Rectangle 3"/>
          <p:cNvSpPr>
            <a:spLocks noGrp="1" noChangeArrowheads="1"/>
          </p:cNvSpPr>
          <p:nvPr>
            <p:ph type="body" idx="1"/>
          </p:nvPr>
        </p:nvSpPr>
        <p:spPr>
          <a:xfrm>
            <a:off x="457200" y="620713"/>
            <a:ext cx="8229600" cy="576262"/>
          </a:xfrm>
        </p:spPr>
        <p:txBody>
          <a:bodyPr/>
          <a:lstStyle/>
          <a:p>
            <a:pPr eaLnBrk="1" hangingPunct="1">
              <a:buFont typeface="Wingdings" pitchFamily="2" charset="2"/>
              <a:buNone/>
              <a:defRPr/>
            </a:pPr>
            <a:r>
              <a:rPr lang="es-ES" sz="2800"/>
              <a:t>Entonces el área requerida para nitrificación es:</a:t>
            </a:r>
          </a:p>
          <a:p>
            <a:pPr eaLnBrk="1" hangingPunct="1">
              <a:buFont typeface="Wingdings" pitchFamily="2" charset="2"/>
              <a:buNone/>
              <a:defRPr/>
            </a:pPr>
            <a:endParaRPr lang="es-ES" sz="2800"/>
          </a:p>
        </p:txBody>
      </p:sp>
      <p:graphicFrame>
        <p:nvGraphicFramePr>
          <p:cNvPr id="24578" name="Object 5"/>
          <p:cNvGraphicFramePr>
            <a:graphicFrameLocks noChangeAspect="1"/>
          </p:cNvGraphicFramePr>
          <p:nvPr/>
        </p:nvGraphicFramePr>
        <p:xfrm>
          <a:off x="2987675" y="1412875"/>
          <a:ext cx="3313113" cy="774700"/>
        </p:xfrm>
        <a:graphic>
          <a:graphicData uri="http://schemas.openxmlformats.org/presentationml/2006/ole">
            <p:oleObj spid="_x0000_s24578" name="Ecuación" r:id="rId3" imgW="1892300" imgH="444500" progId="Equation.3">
              <p:embed/>
            </p:oleObj>
          </a:graphicData>
        </a:graphic>
      </p:graphicFrame>
      <p:graphicFrame>
        <p:nvGraphicFramePr>
          <p:cNvPr id="24579" name="Object 4"/>
          <p:cNvGraphicFramePr>
            <a:graphicFrameLocks noChangeAspect="1"/>
          </p:cNvGraphicFramePr>
          <p:nvPr/>
        </p:nvGraphicFramePr>
        <p:xfrm>
          <a:off x="3851275" y="2492375"/>
          <a:ext cx="1728788" cy="498475"/>
        </p:xfrm>
        <a:graphic>
          <a:graphicData uri="http://schemas.openxmlformats.org/presentationml/2006/ole">
            <p:oleObj spid="_x0000_s24579" name="Ecuación" r:id="rId4" imgW="838200" imgH="241300" progId="Equation.3">
              <p:embed/>
            </p:oleObj>
          </a:graphicData>
        </a:graphic>
      </p:graphicFrame>
      <p:sp>
        <p:nvSpPr>
          <p:cNvPr id="24584" name="Rectangle 6"/>
          <p:cNvSpPr>
            <a:spLocks noChangeArrowheads="1"/>
          </p:cNvSpPr>
          <p:nvPr/>
        </p:nvSpPr>
        <p:spPr bwMode="auto">
          <a:xfrm>
            <a:off x="-252413" y="2852738"/>
            <a:ext cx="9144001" cy="0"/>
          </a:xfrm>
          <a:prstGeom prst="rect">
            <a:avLst/>
          </a:prstGeom>
          <a:noFill/>
          <a:ln w="9525">
            <a:noFill/>
            <a:miter lim="800000"/>
            <a:headEnd/>
            <a:tailEnd/>
          </a:ln>
        </p:spPr>
        <p:txBody>
          <a:bodyPr wrap="none" anchor="ctr">
            <a:spAutoFit/>
          </a:bodyPr>
          <a:lstStyle/>
          <a:p>
            <a:endParaRPr lang="es-ES"/>
          </a:p>
        </p:txBody>
      </p:sp>
      <p:sp>
        <p:nvSpPr>
          <p:cNvPr id="137224" name="Rectangle 8"/>
          <p:cNvSpPr>
            <a:spLocks noChangeArrowheads="1"/>
          </p:cNvSpPr>
          <p:nvPr/>
        </p:nvSpPr>
        <p:spPr bwMode="auto">
          <a:xfrm>
            <a:off x="539750" y="3213100"/>
            <a:ext cx="8229600" cy="5762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s-ES" sz="2800">
                <a:effectLst>
                  <a:outerShdw blurRad="38100" dist="38100" dir="2700000" algn="tl">
                    <a:srgbClr val="000000"/>
                  </a:outerShdw>
                </a:effectLst>
              </a:rPr>
              <a:t>El tiempo de retención hidráulica sería:</a:t>
            </a:r>
            <a:r>
              <a:rPr lang="es-ES" sz="3200">
                <a:effectLst>
                  <a:outerShdw blurRad="38100" dist="38100" dir="2700000" algn="tl">
                    <a:srgbClr val="000000"/>
                  </a:outerShdw>
                </a:effectLst>
              </a:rPr>
              <a:t> </a:t>
            </a:r>
          </a:p>
        </p:txBody>
      </p:sp>
      <p:graphicFrame>
        <p:nvGraphicFramePr>
          <p:cNvPr id="24580" name="Object 10"/>
          <p:cNvGraphicFramePr>
            <a:graphicFrameLocks noChangeAspect="1"/>
          </p:cNvGraphicFramePr>
          <p:nvPr/>
        </p:nvGraphicFramePr>
        <p:xfrm>
          <a:off x="2411413" y="4221163"/>
          <a:ext cx="4608512" cy="438150"/>
        </p:xfrm>
        <a:graphic>
          <a:graphicData uri="http://schemas.openxmlformats.org/presentationml/2006/ole">
            <p:oleObj spid="_x0000_s24580" name="Ecuación" r:id="rId5" imgW="2362200" imgH="228600" progId="Equation.3">
              <p:embed/>
            </p:oleObj>
          </a:graphicData>
        </a:graphic>
      </p:graphicFrame>
      <p:graphicFrame>
        <p:nvGraphicFramePr>
          <p:cNvPr id="24581" name="Object 9"/>
          <p:cNvGraphicFramePr>
            <a:graphicFrameLocks noChangeAspect="1"/>
          </p:cNvGraphicFramePr>
          <p:nvPr/>
        </p:nvGraphicFramePr>
        <p:xfrm>
          <a:off x="3995738" y="5013325"/>
          <a:ext cx="1584325" cy="366713"/>
        </p:xfrm>
        <a:graphic>
          <a:graphicData uri="http://schemas.openxmlformats.org/presentationml/2006/ole">
            <p:oleObj spid="_x0000_s24581" name="Ecuación" r:id="rId6" imgW="596641" imgH="177723" progId="Equation.3">
              <p:embed/>
            </p:oleObj>
          </a:graphicData>
        </a:graphic>
      </p:graphicFrame>
      <p:sp>
        <p:nvSpPr>
          <p:cNvPr id="24586" name="Rectangle 11"/>
          <p:cNvSpPr>
            <a:spLocks noChangeArrowheads="1"/>
          </p:cNvSpPr>
          <p:nvPr/>
        </p:nvSpPr>
        <p:spPr bwMode="auto">
          <a:xfrm>
            <a:off x="-114300" y="3190875"/>
            <a:ext cx="9144000" cy="0"/>
          </a:xfrm>
          <a:prstGeom prst="rect">
            <a:avLst/>
          </a:prstGeom>
          <a:noFill/>
          <a:ln w="9525">
            <a:noFill/>
            <a:miter lim="800000"/>
            <a:headEnd/>
            <a:tailEnd/>
          </a:ln>
        </p:spPr>
        <p:txBody>
          <a:bodyPr wrap="none" anchor="ctr">
            <a:spAutoFit/>
          </a:bodyPr>
          <a:lstStyle/>
          <a:p>
            <a:endParaRPr lang="es-ES"/>
          </a:p>
        </p:txBody>
      </p:sp>
      <p:sp>
        <p:nvSpPr>
          <p:cNvPr id="24587" name="Rectangle 12"/>
          <p:cNvSpPr>
            <a:spLocks noChangeArrowheads="1"/>
          </p:cNvSpPr>
          <p:nvPr/>
        </p:nvSpPr>
        <p:spPr bwMode="auto">
          <a:xfrm>
            <a:off x="114300" y="3457575"/>
            <a:ext cx="9144000" cy="0"/>
          </a:xfrm>
          <a:prstGeom prst="rect">
            <a:avLst/>
          </a:prstGeom>
          <a:noFill/>
          <a:ln w="9525">
            <a:noFill/>
            <a:miter lim="800000"/>
            <a:headEnd/>
            <a:tailEnd/>
          </a:ln>
        </p:spPr>
        <p:txBody>
          <a:bodyPr wrap="none" anchor="ctr">
            <a:spAutoFit/>
          </a:bodyPr>
          <a:lstStyle/>
          <a:p>
            <a:pPr eaLnBrk="0" hangingPunct="0">
              <a:tabLst>
                <a:tab pos="2419350" algn="l"/>
              </a:tabLst>
            </a:pPr>
            <a:endParaRPr lang="es-ES">
              <a:latin typeface="Arial" charset="0"/>
            </a:endParaRPr>
          </a:p>
        </p:txBody>
      </p:sp>
    </p:spTree>
  </p:cSld>
  <p:clrMapOvr>
    <a:masterClrMapping/>
  </p:clrMapOvr>
  <p:transition spd="slow">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4 Marcador de número de diapositiva"/>
          <p:cNvSpPr>
            <a:spLocks noGrp="1"/>
          </p:cNvSpPr>
          <p:nvPr>
            <p:ph type="sldNum" sz="quarter" idx="11"/>
          </p:nvPr>
        </p:nvSpPr>
        <p:spPr>
          <a:noFill/>
        </p:spPr>
        <p:txBody>
          <a:bodyPr/>
          <a:lstStyle/>
          <a:p>
            <a:fld id="{9AFE84BE-7F04-444D-9EAA-9A6884E73AF4}" type="slidenum">
              <a:rPr lang="es-ES" smtClean="0"/>
              <a:pPr/>
              <a:t>76</a:t>
            </a:fld>
            <a:endParaRPr lang="es-ES" smtClean="0"/>
          </a:p>
        </p:txBody>
      </p:sp>
      <p:sp>
        <p:nvSpPr>
          <p:cNvPr id="138243" name="Rectangle 3"/>
          <p:cNvSpPr>
            <a:spLocks noGrp="1" noChangeArrowheads="1"/>
          </p:cNvSpPr>
          <p:nvPr>
            <p:ph type="body" idx="1"/>
          </p:nvPr>
        </p:nvSpPr>
        <p:spPr>
          <a:xfrm>
            <a:off x="457200" y="404813"/>
            <a:ext cx="8507413" cy="5721350"/>
          </a:xfrm>
        </p:spPr>
        <p:txBody>
          <a:bodyPr/>
          <a:lstStyle/>
          <a:p>
            <a:pPr marL="0" indent="0" eaLnBrk="1" hangingPunct="1">
              <a:lnSpc>
                <a:spcPct val="90000"/>
              </a:lnSpc>
              <a:buFont typeface="Wingdings" pitchFamily="2" charset="2"/>
              <a:buNone/>
              <a:defRPr/>
            </a:pPr>
            <a:r>
              <a:rPr lang="es-ES"/>
              <a:t>Ahora se determina la concentración de nitratos en el efluente.</a:t>
            </a:r>
          </a:p>
          <a:p>
            <a:pPr marL="0" indent="0" eaLnBrk="1" hangingPunct="1">
              <a:lnSpc>
                <a:spcPct val="90000"/>
              </a:lnSpc>
              <a:buFont typeface="Wingdings" pitchFamily="2" charset="2"/>
              <a:buNone/>
              <a:defRPr/>
            </a:pPr>
            <a:endParaRPr lang="es-ES"/>
          </a:p>
          <a:p>
            <a:pPr marL="0" indent="0" eaLnBrk="1" hangingPunct="1">
              <a:lnSpc>
                <a:spcPct val="90000"/>
              </a:lnSpc>
              <a:defRPr/>
            </a:pPr>
            <a:r>
              <a:rPr lang="es-ES"/>
              <a:t>  Nitratos del humedal= (25 – 3) mg/l</a:t>
            </a:r>
          </a:p>
          <a:p>
            <a:pPr marL="0" indent="0" eaLnBrk="1" hangingPunct="1">
              <a:lnSpc>
                <a:spcPct val="90000"/>
              </a:lnSpc>
              <a:buFont typeface="Wingdings" pitchFamily="2" charset="2"/>
              <a:buNone/>
              <a:defRPr/>
            </a:pPr>
            <a:r>
              <a:rPr lang="es-ES"/>
              <a:t>    Nitratos del humedal= 22 mg/l</a:t>
            </a:r>
          </a:p>
          <a:p>
            <a:pPr marL="0" indent="0" eaLnBrk="1" hangingPunct="1">
              <a:lnSpc>
                <a:spcPct val="90000"/>
              </a:lnSpc>
              <a:defRPr/>
            </a:pPr>
            <a:r>
              <a:rPr lang="es-ES"/>
              <a:t>  Nitratos en el efluente: </a:t>
            </a:r>
          </a:p>
          <a:p>
            <a:pPr marL="0" indent="0" algn="ctr" eaLnBrk="1" hangingPunct="1">
              <a:lnSpc>
                <a:spcPct val="90000"/>
              </a:lnSpc>
              <a:buFont typeface="Wingdings" pitchFamily="2" charset="2"/>
              <a:buNone/>
              <a:defRPr/>
            </a:pPr>
            <a:r>
              <a:rPr lang="es-ES"/>
              <a:t>Ce = (22)exp(-(0.276x7.68)) </a:t>
            </a:r>
          </a:p>
          <a:p>
            <a:pPr marL="0" indent="0" algn="ctr" eaLnBrk="1" hangingPunct="1">
              <a:lnSpc>
                <a:spcPct val="90000"/>
              </a:lnSpc>
              <a:buFont typeface="Wingdings" pitchFamily="2" charset="2"/>
              <a:buNone/>
              <a:defRPr/>
            </a:pPr>
            <a:r>
              <a:rPr lang="es-ES"/>
              <a:t>Ce = 0.00143 mg/l</a:t>
            </a:r>
          </a:p>
          <a:p>
            <a:pPr marL="0" indent="0" eaLnBrk="1" hangingPunct="1">
              <a:lnSpc>
                <a:spcPct val="90000"/>
              </a:lnSpc>
              <a:defRPr/>
            </a:pPr>
            <a:r>
              <a:rPr lang="es-ES"/>
              <a:t>  Determinación del Nitrógeno total en el  efluente.</a:t>
            </a:r>
          </a:p>
          <a:p>
            <a:pPr marL="0" indent="0" algn="ctr" eaLnBrk="1" hangingPunct="1">
              <a:lnSpc>
                <a:spcPct val="90000"/>
              </a:lnSpc>
              <a:buFont typeface="Wingdings" pitchFamily="2" charset="2"/>
              <a:buNone/>
              <a:defRPr/>
            </a:pPr>
            <a:r>
              <a:rPr lang="es-ES"/>
              <a:t>NT = (3.0+0.00143) mg/l ≈ 3.0 mg/l</a:t>
            </a:r>
          </a:p>
        </p:txBody>
      </p:sp>
    </p:spTree>
  </p:cSld>
  <p:clrMapOvr>
    <a:masterClrMapping/>
  </p:clrMapOvr>
  <p:transition spd="slow">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4 Marcador de número de diapositiva"/>
          <p:cNvSpPr>
            <a:spLocks noGrp="1"/>
          </p:cNvSpPr>
          <p:nvPr>
            <p:ph type="sldNum" sz="quarter" idx="11"/>
          </p:nvPr>
        </p:nvSpPr>
        <p:spPr>
          <a:noFill/>
        </p:spPr>
        <p:txBody>
          <a:bodyPr/>
          <a:lstStyle/>
          <a:p>
            <a:fld id="{2E592272-0146-4814-8514-893A06CFA28F}" type="slidenum">
              <a:rPr lang="es-ES" smtClean="0"/>
              <a:pPr/>
              <a:t>77</a:t>
            </a:fld>
            <a:endParaRPr lang="es-ES" smtClean="0"/>
          </a:p>
        </p:txBody>
      </p:sp>
      <p:sp>
        <p:nvSpPr>
          <p:cNvPr id="139266" name="Rectangle 2"/>
          <p:cNvSpPr>
            <a:spLocks noGrp="1" noRot="1" noChangeArrowheads="1"/>
          </p:cNvSpPr>
          <p:nvPr>
            <p:ph type="title"/>
          </p:nvPr>
        </p:nvSpPr>
        <p:spPr/>
        <p:txBody>
          <a:bodyPr/>
          <a:lstStyle/>
          <a:p>
            <a:pPr algn="l" eaLnBrk="1" hangingPunct="1">
              <a:defRPr/>
            </a:pPr>
            <a:r>
              <a:rPr lang="es-ES" sz="2800">
                <a:solidFill>
                  <a:srgbClr val="FFFF00"/>
                </a:solidFill>
              </a:rPr>
              <a:t>Diseño para la remoción de Fósforo.</a:t>
            </a:r>
            <a:r>
              <a:rPr lang="es-ES"/>
              <a:t> </a:t>
            </a:r>
          </a:p>
        </p:txBody>
      </p:sp>
      <p:sp>
        <p:nvSpPr>
          <p:cNvPr id="139267" name="Rectangle 3"/>
          <p:cNvSpPr>
            <a:spLocks noGrp="1" noChangeArrowheads="1"/>
          </p:cNvSpPr>
          <p:nvPr>
            <p:ph type="body" idx="1"/>
          </p:nvPr>
        </p:nvSpPr>
        <p:spPr/>
        <p:txBody>
          <a:bodyPr/>
          <a:lstStyle/>
          <a:p>
            <a:pPr marL="0" indent="0" eaLnBrk="1" hangingPunct="1">
              <a:buFont typeface="Wingdings" pitchFamily="2" charset="2"/>
              <a:buNone/>
              <a:defRPr/>
            </a:pPr>
            <a:r>
              <a:rPr lang="es-ES" sz="2800"/>
              <a:t>Se determina la carga hidráulica para la eliminación de fósforo.</a:t>
            </a:r>
          </a:p>
          <a:p>
            <a:pPr marL="0" indent="0" eaLnBrk="1" hangingPunct="1">
              <a:buFont typeface="Wingdings" pitchFamily="2" charset="2"/>
              <a:buNone/>
              <a:defRPr/>
            </a:pPr>
            <a:endParaRPr lang="es-ES" sz="2800"/>
          </a:p>
          <a:p>
            <a:pPr marL="0" indent="0" algn="ctr" eaLnBrk="1" hangingPunct="1">
              <a:buFont typeface="Wingdings" pitchFamily="2" charset="2"/>
              <a:buNone/>
              <a:defRPr/>
            </a:pPr>
            <a:r>
              <a:rPr lang="es-ES" sz="2800"/>
              <a:t>CH= (100)(220m3/d)/6500 m2</a:t>
            </a:r>
          </a:p>
          <a:p>
            <a:pPr marL="0" indent="0" algn="ctr" eaLnBrk="1" hangingPunct="1">
              <a:buFont typeface="Wingdings" pitchFamily="2" charset="2"/>
              <a:buNone/>
              <a:defRPr/>
            </a:pPr>
            <a:endParaRPr lang="es-ES" sz="2800"/>
          </a:p>
          <a:p>
            <a:pPr marL="0" indent="0" algn="ctr" eaLnBrk="1" hangingPunct="1">
              <a:buFont typeface="Wingdings" pitchFamily="2" charset="2"/>
              <a:buNone/>
              <a:defRPr/>
            </a:pPr>
            <a:r>
              <a:rPr lang="es-ES" sz="2800"/>
              <a:t>CH= 3.38cm/d.</a:t>
            </a:r>
          </a:p>
        </p:txBody>
      </p:sp>
    </p:spTree>
  </p:cSld>
  <p:clrMapOvr>
    <a:masterClrMapping/>
  </p:clrMapOvr>
  <p:transition spd="slow">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5 Marcador de número de diapositiva"/>
          <p:cNvSpPr>
            <a:spLocks noGrp="1"/>
          </p:cNvSpPr>
          <p:nvPr>
            <p:ph type="sldNum" sz="quarter" idx="11"/>
          </p:nvPr>
        </p:nvSpPr>
        <p:spPr>
          <a:noFill/>
        </p:spPr>
        <p:txBody>
          <a:bodyPr/>
          <a:lstStyle/>
          <a:p>
            <a:fld id="{EBE498E1-C819-4337-9F63-336B99F0365A}" type="slidenum">
              <a:rPr lang="es-ES" smtClean="0"/>
              <a:pPr/>
              <a:t>78</a:t>
            </a:fld>
            <a:endParaRPr lang="es-ES" smtClean="0"/>
          </a:p>
        </p:txBody>
      </p:sp>
      <p:sp>
        <p:nvSpPr>
          <p:cNvPr id="140291" name="Rectangle 3"/>
          <p:cNvSpPr>
            <a:spLocks noGrp="1" noChangeArrowheads="1"/>
          </p:cNvSpPr>
          <p:nvPr>
            <p:ph type="body" sz="half" idx="1"/>
          </p:nvPr>
        </p:nvSpPr>
        <p:spPr>
          <a:xfrm>
            <a:off x="684213" y="765175"/>
            <a:ext cx="7931150" cy="820738"/>
          </a:xfrm>
        </p:spPr>
        <p:txBody>
          <a:bodyPr/>
          <a:lstStyle/>
          <a:p>
            <a:pPr marL="0" indent="0" algn="just" eaLnBrk="1" hangingPunct="1">
              <a:buFont typeface="Wingdings" pitchFamily="2" charset="2"/>
              <a:buNone/>
              <a:defRPr/>
            </a:pPr>
            <a:r>
              <a:rPr lang="es-ES" sz="2800"/>
              <a:t>A continuación se determina la concentración de fósforo en el efluente:</a:t>
            </a:r>
          </a:p>
        </p:txBody>
      </p:sp>
      <p:sp>
        <p:nvSpPr>
          <p:cNvPr id="25606" name="Rectangle 5"/>
          <p:cNvSpPr>
            <a:spLocks noChangeArrowheads="1"/>
          </p:cNvSpPr>
          <p:nvPr/>
        </p:nvSpPr>
        <p:spPr bwMode="auto">
          <a:xfrm>
            <a:off x="0" y="3149600"/>
            <a:ext cx="9144000" cy="0"/>
          </a:xfrm>
          <a:prstGeom prst="rect">
            <a:avLst/>
          </a:prstGeom>
          <a:noFill/>
          <a:ln w="9525">
            <a:noFill/>
            <a:miter lim="800000"/>
            <a:headEnd/>
            <a:tailEnd/>
          </a:ln>
        </p:spPr>
        <p:txBody>
          <a:bodyPr wrap="none" anchor="ctr">
            <a:spAutoFit/>
          </a:bodyPr>
          <a:lstStyle/>
          <a:p>
            <a:endParaRPr lang="es-ES"/>
          </a:p>
        </p:txBody>
      </p:sp>
      <p:graphicFrame>
        <p:nvGraphicFramePr>
          <p:cNvPr id="25602" name="Object 4"/>
          <p:cNvGraphicFramePr>
            <a:graphicFrameLocks noChangeAspect="1"/>
          </p:cNvGraphicFramePr>
          <p:nvPr/>
        </p:nvGraphicFramePr>
        <p:xfrm>
          <a:off x="3419475" y="2133600"/>
          <a:ext cx="2663825" cy="555625"/>
        </p:xfrm>
        <a:graphic>
          <a:graphicData uri="http://schemas.openxmlformats.org/presentationml/2006/ole">
            <p:oleObj spid="_x0000_s25602" name="Ecuación" r:id="rId3" imgW="1155700" imgH="241300" progId="Equation.3">
              <p:embed/>
            </p:oleObj>
          </a:graphicData>
        </a:graphic>
      </p:graphicFrame>
      <p:graphicFrame>
        <p:nvGraphicFramePr>
          <p:cNvPr id="25603" name="Object 7"/>
          <p:cNvGraphicFramePr>
            <a:graphicFrameLocks noChangeAspect="1"/>
          </p:cNvGraphicFramePr>
          <p:nvPr>
            <p:ph sz="half" idx="2"/>
          </p:nvPr>
        </p:nvGraphicFramePr>
        <p:xfrm>
          <a:off x="3563938" y="3141663"/>
          <a:ext cx="2303462" cy="554037"/>
        </p:xfrm>
        <a:graphic>
          <a:graphicData uri="http://schemas.openxmlformats.org/presentationml/2006/ole">
            <p:oleObj spid="_x0000_s25603" name="Ecuación" r:id="rId4" imgW="952200" imgH="228600" progId="Equation.3">
              <p:embed/>
            </p:oleObj>
          </a:graphicData>
        </a:graphic>
      </p:graphicFrame>
      <p:sp>
        <p:nvSpPr>
          <p:cNvPr id="140298" name="Rectangle 10"/>
          <p:cNvSpPr>
            <a:spLocks noChangeArrowheads="1"/>
          </p:cNvSpPr>
          <p:nvPr/>
        </p:nvSpPr>
        <p:spPr bwMode="auto">
          <a:xfrm>
            <a:off x="827088" y="4437063"/>
            <a:ext cx="7931150" cy="820737"/>
          </a:xfrm>
          <a:prstGeom prst="rect">
            <a:avLst/>
          </a:prstGeom>
          <a:noFill/>
          <a:ln w="9525">
            <a:noFill/>
            <a:miter lim="800000"/>
            <a:headEnd/>
            <a:tailEnd/>
          </a:ln>
          <a:effectLst/>
        </p:spPr>
        <p:txBody>
          <a:bodyPr/>
          <a:lstStyle/>
          <a:p>
            <a:pPr algn="just">
              <a:spcBef>
                <a:spcPct val="20000"/>
              </a:spcBef>
              <a:buClr>
                <a:schemeClr val="hlink"/>
              </a:buClr>
              <a:buSzPct val="70000"/>
              <a:buFont typeface="Wingdings" pitchFamily="2" charset="2"/>
              <a:buNone/>
              <a:defRPr/>
            </a:pPr>
            <a:r>
              <a:rPr lang="es-ES" sz="2800">
                <a:effectLst>
                  <a:outerShdw blurRad="38100" dist="38100" dir="2700000" algn="tl">
                    <a:srgbClr val="000000"/>
                  </a:outerShdw>
                </a:effectLst>
              </a:rPr>
              <a:t>Entonces el porcentaje de remoción de fósforo para este caso sería de 55.6%.</a:t>
            </a:r>
          </a:p>
        </p:txBody>
      </p:sp>
    </p:spTree>
  </p:cSld>
  <p:clrMapOvr>
    <a:masterClrMapping/>
  </p:clrMapOvr>
  <p:transition spd="slow">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4 Marcador de número de diapositiva"/>
          <p:cNvSpPr>
            <a:spLocks noGrp="1"/>
          </p:cNvSpPr>
          <p:nvPr>
            <p:ph type="sldNum" sz="quarter" idx="11"/>
          </p:nvPr>
        </p:nvSpPr>
        <p:spPr>
          <a:noFill/>
        </p:spPr>
        <p:txBody>
          <a:bodyPr/>
          <a:lstStyle/>
          <a:p>
            <a:fld id="{81F516BC-09AC-4171-93E2-6057747081E7}" type="slidenum">
              <a:rPr lang="es-ES" smtClean="0"/>
              <a:pPr/>
              <a:t>79</a:t>
            </a:fld>
            <a:endParaRPr lang="es-ES" smtClean="0"/>
          </a:p>
        </p:txBody>
      </p:sp>
      <p:sp>
        <p:nvSpPr>
          <p:cNvPr id="141315" name="Rectangle 3"/>
          <p:cNvSpPr>
            <a:spLocks noGrp="1" noChangeArrowheads="1"/>
          </p:cNvSpPr>
          <p:nvPr>
            <p:ph type="body" idx="1"/>
          </p:nvPr>
        </p:nvSpPr>
        <p:spPr>
          <a:xfrm>
            <a:off x="468313" y="476250"/>
            <a:ext cx="8229600" cy="1684338"/>
          </a:xfrm>
        </p:spPr>
        <p:txBody>
          <a:bodyPr/>
          <a:lstStyle/>
          <a:p>
            <a:pPr algn="just" eaLnBrk="1" hangingPunct="1">
              <a:buFont typeface="Wingdings" pitchFamily="2" charset="2"/>
              <a:buNone/>
              <a:defRPr/>
            </a:pPr>
            <a:r>
              <a:rPr lang="es-ES"/>
              <a:t>	</a:t>
            </a:r>
            <a:r>
              <a:rPr lang="es-ES" sz="2400"/>
              <a:t>Una concentración ideal para tener una remoción de fósforo de aproximadamente 96% sería de 0.5mg/l.  Entonces se determinará el área que se requeriría para poder tener ese valor de concentración en el efluente. </a:t>
            </a:r>
          </a:p>
        </p:txBody>
      </p:sp>
      <p:sp>
        <p:nvSpPr>
          <p:cNvPr id="26630" name="Rectangle 5"/>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es-ES"/>
          </a:p>
        </p:txBody>
      </p:sp>
      <p:graphicFrame>
        <p:nvGraphicFramePr>
          <p:cNvPr id="26626" name="Object 4"/>
          <p:cNvGraphicFramePr>
            <a:graphicFrameLocks noChangeAspect="1"/>
          </p:cNvGraphicFramePr>
          <p:nvPr/>
        </p:nvGraphicFramePr>
        <p:xfrm>
          <a:off x="3276600" y="2492375"/>
          <a:ext cx="3241675" cy="663575"/>
        </p:xfrm>
        <a:graphic>
          <a:graphicData uri="http://schemas.openxmlformats.org/presentationml/2006/ole">
            <p:oleObj spid="_x0000_s26626" name="Ecuación" r:id="rId3" imgW="2044700" imgH="419100" progId="Equation.3">
              <p:embed/>
            </p:oleObj>
          </a:graphicData>
        </a:graphic>
      </p:graphicFrame>
      <p:sp>
        <p:nvSpPr>
          <p:cNvPr id="26631" name="Rectangle 7"/>
          <p:cNvSpPr>
            <a:spLocks noChangeArrowheads="1"/>
          </p:cNvSpPr>
          <p:nvPr/>
        </p:nvSpPr>
        <p:spPr bwMode="auto">
          <a:xfrm>
            <a:off x="0" y="3286125"/>
            <a:ext cx="9144000" cy="0"/>
          </a:xfrm>
          <a:prstGeom prst="rect">
            <a:avLst/>
          </a:prstGeom>
          <a:noFill/>
          <a:ln w="9525">
            <a:noFill/>
            <a:miter lim="800000"/>
            <a:headEnd/>
            <a:tailEnd/>
          </a:ln>
        </p:spPr>
        <p:txBody>
          <a:bodyPr wrap="none" anchor="ctr">
            <a:spAutoFit/>
          </a:bodyPr>
          <a:lstStyle/>
          <a:p>
            <a:endParaRPr lang="es-ES"/>
          </a:p>
        </p:txBody>
      </p:sp>
      <p:graphicFrame>
        <p:nvGraphicFramePr>
          <p:cNvPr id="26627" name="Object 6"/>
          <p:cNvGraphicFramePr>
            <a:graphicFrameLocks noChangeAspect="1"/>
          </p:cNvGraphicFramePr>
          <p:nvPr/>
        </p:nvGraphicFramePr>
        <p:xfrm>
          <a:off x="4140200" y="3500438"/>
          <a:ext cx="1727200" cy="450850"/>
        </p:xfrm>
        <a:graphic>
          <a:graphicData uri="http://schemas.openxmlformats.org/presentationml/2006/ole">
            <p:oleObj spid="_x0000_s26627" name="Ecuación" r:id="rId4" imgW="927100" imgH="241300" progId="Equation.3">
              <p:embed/>
            </p:oleObj>
          </a:graphicData>
        </a:graphic>
      </p:graphicFrame>
      <p:sp>
        <p:nvSpPr>
          <p:cNvPr id="141321" name="Rectangle 9"/>
          <p:cNvSpPr>
            <a:spLocks noChangeArrowheads="1"/>
          </p:cNvSpPr>
          <p:nvPr/>
        </p:nvSpPr>
        <p:spPr bwMode="auto">
          <a:xfrm>
            <a:off x="468313" y="4076700"/>
            <a:ext cx="8229600" cy="1684338"/>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None/>
              <a:defRPr/>
            </a:pPr>
            <a:r>
              <a:rPr lang="es-ES" sz="3200">
                <a:effectLst>
                  <a:outerShdw blurRad="38100" dist="38100" dir="2700000" algn="tl">
                    <a:srgbClr val="000000"/>
                  </a:outerShdw>
                </a:effectLst>
              </a:rPr>
              <a:t>	</a:t>
            </a:r>
            <a:r>
              <a:rPr lang="es-ES" sz="2400">
                <a:effectLst>
                  <a:outerShdw blurRad="38100" dist="38100" dir="2700000" algn="tl">
                    <a:srgbClr val="000000"/>
                  </a:outerShdw>
                </a:effectLst>
              </a:rPr>
              <a:t>Como se observa en el cálculo anterior la eliminación de fósforo por esta vía requiere de un área demasiado grande, lo cual implica que no sería rentable, si se desea eliminar fósforo en mayor proporción se lo debe hacer por medio de una fuente complementaria de tratamiento.</a:t>
            </a:r>
            <a:r>
              <a:rPr lang="es-ES" sz="3200">
                <a:effectLst>
                  <a:outerShdw blurRad="38100" dist="38100" dir="2700000" algn="tl">
                    <a:srgbClr val="000000"/>
                  </a:outerShdw>
                </a:effectLst>
              </a:rPr>
              <a:t> </a:t>
            </a:r>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número de diapositiva"/>
          <p:cNvSpPr>
            <a:spLocks noGrp="1"/>
          </p:cNvSpPr>
          <p:nvPr>
            <p:ph type="sldNum" sz="quarter" idx="11"/>
          </p:nvPr>
        </p:nvSpPr>
        <p:spPr>
          <a:noFill/>
        </p:spPr>
        <p:txBody>
          <a:bodyPr/>
          <a:lstStyle/>
          <a:p>
            <a:fld id="{539CDD6F-2766-432A-92FE-A264B131BEBB}" type="slidenum">
              <a:rPr lang="es-ES" smtClean="0"/>
              <a:pPr/>
              <a:t>8</a:t>
            </a:fld>
            <a:endParaRPr lang="es-ES" smtClean="0"/>
          </a:p>
        </p:txBody>
      </p:sp>
      <p:sp>
        <p:nvSpPr>
          <p:cNvPr id="3" name="2 Marcador de contenido"/>
          <p:cNvSpPr>
            <a:spLocks noGrp="1"/>
          </p:cNvSpPr>
          <p:nvPr>
            <p:ph idx="4294967295"/>
          </p:nvPr>
        </p:nvSpPr>
        <p:spPr>
          <a:xfrm>
            <a:off x="468313" y="260350"/>
            <a:ext cx="8229600" cy="5929313"/>
          </a:xfrm>
        </p:spPr>
        <p:txBody>
          <a:bodyPr>
            <a:normAutofit fontScale="92500" lnSpcReduction="20000"/>
          </a:bodyPr>
          <a:lstStyle/>
          <a:p>
            <a:pPr eaLnBrk="1" hangingPunct="1">
              <a:lnSpc>
                <a:spcPct val="80000"/>
              </a:lnSpc>
              <a:buFont typeface="Wingdings" pitchFamily="2" charset="2"/>
              <a:buNone/>
              <a:defRPr/>
            </a:pPr>
            <a:r>
              <a:rPr lang="es-ES" sz="2800" b="1" dirty="0">
                <a:solidFill>
                  <a:srgbClr val="FFFF00"/>
                </a:solidFill>
              </a:rPr>
              <a:t>Características Químicas.</a:t>
            </a:r>
          </a:p>
          <a:p>
            <a:pPr algn="just" eaLnBrk="1" hangingPunct="1">
              <a:lnSpc>
                <a:spcPct val="80000"/>
              </a:lnSpc>
              <a:buFont typeface="Wingdings" pitchFamily="2" charset="2"/>
              <a:buNone/>
              <a:defRPr/>
            </a:pPr>
            <a:r>
              <a:rPr lang="es-ES" sz="2500" b="1" dirty="0"/>
              <a:t>	</a:t>
            </a:r>
          </a:p>
          <a:p>
            <a:pPr algn="just" eaLnBrk="1" hangingPunct="1">
              <a:lnSpc>
                <a:spcPct val="80000"/>
              </a:lnSpc>
              <a:buFont typeface="Wingdings" pitchFamily="2" charset="2"/>
              <a:buNone/>
              <a:defRPr/>
            </a:pPr>
            <a:r>
              <a:rPr lang="es-ES" sz="2400" b="1" dirty="0">
                <a:solidFill>
                  <a:srgbClr val="FFFF00"/>
                </a:solidFill>
              </a:rPr>
              <a:t>Materia Orgánica</a:t>
            </a:r>
          </a:p>
          <a:p>
            <a:pPr algn="just" eaLnBrk="1" hangingPunct="1">
              <a:lnSpc>
                <a:spcPct val="80000"/>
              </a:lnSpc>
              <a:buFont typeface="Wingdings" pitchFamily="2" charset="2"/>
              <a:buNone/>
              <a:defRPr/>
            </a:pPr>
            <a:r>
              <a:rPr lang="es-MX" sz="2400" b="1" dirty="0"/>
              <a:t>		 </a:t>
            </a:r>
            <a:r>
              <a:rPr lang="es-ES" sz="2000" b="1" dirty="0"/>
              <a:t>Demanda Bioquímica de Oxígeno (DBO)</a:t>
            </a:r>
          </a:p>
          <a:p>
            <a:pPr algn="just" eaLnBrk="1" hangingPunct="1">
              <a:lnSpc>
                <a:spcPct val="80000"/>
              </a:lnSpc>
              <a:buFont typeface="Wingdings" pitchFamily="2" charset="2"/>
              <a:buNone/>
              <a:defRPr/>
            </a:pPr>
            <a:r>
              <a:rPr lang="es-ES" sz="2000" b="1" dirty="0"/>
              <a:t> 		 Demanda Química de Oxígeno (</a:t>
            </a:r>
            <a:r>
              <a:rPr lang="es-ES" sz="2000" b="1" dirty="0" err="1"/>
              <a:t>DQO</a:t>
            </a:r>
            <a:r>
              <a:rPr lang="es-ES" sz="2000" b="1" dirty="0"/>
              <a:t>)</a:t>
            </a:r>
          </a:p>
          <a:p>
            <a:pPr algn="just" eaLnBrk="1" hangingPunct="1">
              <a:lnSpc>
                <a:spcPct val="80000"/>
              </a:lnSpc>
              <a:buFont typeface="Wingdings" pitchFamily="2" charset="2"/>
              <a:buNone/>
              <a:defRPr/>
            </a:pPr>
            <a:r>
              <a:rPr lang="es-MX" sz="2000" b="1" dirty="0"/>
              <a:t>		 </a:t>
            </a:r>
            <a:r>
              <a:rPr lang="es-ES" sz="2000" b="1" dirty="0"/>
              <a:t>Carbono Orgánico Total (</a:t>
            </a:r>
            <a:r>
              <a:rPr lang="es-ES" sz="2000" b="1" dirty="0" err="1"/>
              <a:t>COT</a:t>
            </a:r>
            <a:r>
              <a:rPr lang="es-ES" sz="2000" b="1" dirty="0"/>
              <a:t>)</a:t>
            </a:r>
          </a:p>
          <a:p>
            <a:pPr algn="just" eaLnBrk="1" hangingPunct="1">
              <a:lnSpc>
                <a:spcPct val="80000"/>
              </a:lnSpc>
              <a:buFont typeface="Wingdings" pitchFamily="2" charset="2"/>
              <a:buNone/>
              <a:defRPr/>
            </a:pPr>
            <a:r>
              <a:rPr lang="es-MX" sz="2000" b="1" dirty="0"/>
              <a:t>		 </a:t>
            </a:r>
            <a:r>
              <a:rPr lang="es-ES" sz="2000" b="1" dirty="0"/>
              <a:t>Demanda Teórica de Oxígeno (</a:t>
            </a:r>
            <a:r>
              <a:rPr lang="es-ES" sz="2000" b="1" dirty="0" err="1"/>
              <a:t>DTeO</a:t>
            </a:r>
            <a:r>
              <a:rPr lang="es-ES" sz="2000" b="1" dirty="0"/>
              <a:t>)</a:t>
            </a:r>
          </a:p>
          <a:p>
            <a:pPr algn="just" eaLnBrk="1" hangingPunct="1">
              <a:lnSpc>
                <a:spcPct val="80000"/>
              </a:lnSpc>
              <a:buFont typeface="Wingdings" pitchFamily="2" charset="2"/>
              <a:buNone/>
              <a:defRPr/>
            </a:pPr>
            <a:r>
              <a:rPr lang="es-MX" sz="2400" b="1" dirty="0">
                <a:solidFill>
                  <a:srgbClr val="0070C0"/>
                </a:solidFill>
              </a:rPr>
              <a:t>	</a:t>
            </a:r>
            <a:r>
              <a:rPr lang="es-ES" sz="2400" b="1" dirty="0">
                <a:solidFill>
                  <a:srgbClr val="FFFF00"/>
                </a:solidFill>
              </a:rPr>
              <a:t>Materia Inorgánica </a:t>
            </a:r>
          </a:p>
          <a:p>
            <a:pPr algn="just" eaLnBrk="1" hangingPunct="1">
              <a:lnSpc>
                <a:spcPct val="80000"/>
              </a:lnSpc>
              <a:buFont typeface="Wingdings" pitchFamily="2" charset="2"/>
              <a:buNone/>
              <a:defRPr/>
            </a:pPr>
            <a:r>
              <a:rPr lang="es-ES" sz="2600" b="1" dirty="0">
                <a:solidFill>
                  <a:srgbClr val="0070C0"/>
                </a:solidFill>
              </a:rPr>
              <a:t>     	</a:t>
            </a:r>
            <a:r>
              <a:rPr lang="es-ES" sz="2000" b="1" dirty="0"/>
              <a:t>Potencial de hidrógeno (pH)</a:t>
            </a:r>
          </a:p>
          <a:p>
            <a:pPr algn="just" eaLnBrk="1" hangingPunct="1">
              <a:lnSpc>
                <a:spcPct val="80000"/>
              </a:lnSpc>
              <a:buFont typeface="Wingdings" pitchFamily="2" charset="2"/>
              <a:buNone/>
              <a:defRPr/>
            </a:pPr>
            <a:r>
              <a:rPr lang="es-MX" sz="2000" b="1" dirty="0"/>
              <a:t>		</a:t>
            </a:r>
            <a:r>
              <a:rPr lang="es-ES" sz="2000" b="1" dirty="0"/>
              <a:t>Cloruros</a:t>
            </a:r>
          </a:p>
          <a:p>
            <a:pPr algn="just" eaLnBrk="1" hangingPunct="1">
              <a:lnSpc>
                <a:spcPct val="80000"/>
              </a:lnSpc>
              <a:buFont typeface="Wingdings" pitchFamily="2" charset="2"/>
              <a:buNone/>
              <a:defRPr/>
            </a:pPr>
            <a:r>
              <a:rPr lang="es-MX" sz="2000" b="1" dirty="0"/>
              <a:t>		Nitrógeno</a:t>
            </a:r>
            <a:endParaRPr lang="es-ES" sz="2000" b="1" dirty="0"/>
          </a:p>
          <a:p>
            <a:pPr algn="just" eaLnBrk="1" hangingPunct="1">
              <a:lnSpc>
                <a:spcPct val="80000"/>
              </a:lnSpc>
              <a:buFont typeface="Wingdings" pitchFamily="2" charset="2"/>
              <a:buNone/>
              <a:defRPr/>
            </a:pPr>
            <a:r>
              <a:rPr lang="es-MX" sz="2000" b="1" dirty="0"/>
              <a:t>		Fósforo</a:t>
            </a:r>
          </a:p>
          <a:p>
            <a:pPr algn="just" eaLnBrk="1" hangingPunct="1">
              <a:lnSpc>
                <a:spcPct val="80000"/>
              </a:lnSpc>
              <a:buFont typeface="Wingdings" pitchFamily="2" charset="2"/>
              <a:buNone/>
              <a:defRPr/>
            </a:pPr>
            <a:r>
              <a:rPr lang="es-MX" sz="2000" b="1" dirty="0"/>
              <a:t>		Azufre</a:t>
            </a:r>
          </a:p>
          <a:p>
            <a:pPr algn="just" eaLnBrk="1" hangingPunct="1">
              <a:lnSpc>
                <a:spcPct val="80000"/>
              </a:lnSpc>
              <a:buFont typeface="Wingdings" pitchFamily="2" charset="2"/>
              <a:buNone/>
              <a:defRPr/>
            </a:pPr>
            <a:r>
              <a:rPr lang="es-MX" sz="2000" b="1" dirty="0"/>
              <a:t>		Compuestos Tóxicos</a:t>
            </a:r>
          </a:p>
          <a:p>
            <a:pPr algn="just" eaLnBrk="1" hangingPunct="1">
              <a:lnSpc>
                <a:spcPct val="80000"/>
              </a:lnSpc>
              <a:buFont typeface="Wingdings" pitchFamily="2" charset="2"/>
              <a:buNone/>
              <a:defRPr/>
            </a:pPr>
            <a:r>
              <a:rPr lang="es-MX" sz="2000" b="1" dirty="0"/>
              <a:t>		Metales Pesados</a:t>
            </a:r>
          </a:p>
          <a:p>
            <a:pPr algn="just" eaLnBrk="1" hangingPunct="1">
              <a:lnSpc>
                <a:spcPct val="80000"/>
              </a:lnSpc>
              <a:buFont typeface="Wingdings" pitchFamily="2" charset="2"/>
              <a:buNone/>
              <a:defRPr/>
            </a:pPr>
            <a:r>
              <a:rPr lang="es-MX" sz="2400" b="1" dirty="0">
                <a:solidFill>
                  <a:srgbClr val="0070C0"/>
                </a:solidFill>
              </a:rPr>
              <a:t>	</a:t>
            </a:r>
            <a:r>
              <a:rPr lang="es-ES" sz="2400" b="1" dirty="0">
                <a:solidFill>
                  <a:srgbClr val="FFFF00"/>
                </a:solidFill>
              </a:rPr>
              <a:t>Gases</a:t>
            </a:r>
          </a:p>
          <a:p>
            <a:pPr algn="just" eaLnBrk="1" hangingPunct="1">
              <a:lnSpc>
                <a:spcPct val="80000"/>
              </a:lnSpc>
              <a:buFont typeface="Wingdings" pitchFamily="2" charset="2"/>
              <a:buNone/>
              <a:defRPr/>
            </a:pPr>
            <a:r>
              <a:rPr lang="es-MX" sz="2400" b="1" dirty="0"/>
              <a:t>		</a:t>
            </a:r>
            <a:r>
              <a:rPr lang="es-MX" sz="2000" b="1" dirty="0"/>
              <a:t>Oxígeno Disuelto (</a:t>
            </a:r>
            <a:r>
              <a:rPr lang="es-MX" sz="2000" b="1" dirty="0" err="1"/>
              <a:t>OD</a:t>
            </a:r>
            <a:r>
              <a:rPr lang="es-MX" sz="2000" b="1" dirty="0"/>
              <a:t>)</a:t>
            </a:r>
          </a:p>
          <a:p>
            <a:pPr algn="just" eaLnBrk="1" hangingPunct="1">
              <a:lnSpc>
                <a:spcPct val="80000"/>
              </a:lnSpc>
              <a:buFont typeface="Wingdings" pitchFamily="2" charset="2"/>
              <a:buNone/>
              <a:defRPr/>
            </a:pPr>
            <a:r>
              <a:rPr lang="es-MX" sz="2000" b="1" dirty="0"/>
              <a:t>		Metano</a:t>
            </a:r>
          </a:p>
          <a:p>
            <a:pPr algn="just" eaLnBrk="1" hangingPunct="1">
              <a:lnSpc>
                <a:spcPct val="80000"/>
              </a:lnSpc>
              <a:buFont typeface="Wingdings" pitchFamily="2" charset="2"/>
              <a:buNone/>
              <a:defRPr/>
            </a:pPr>
            <a:r>
              <a:rPr lang="es-MX" sz="2000" b="1" dirty="0"/>
              <a:t>		Sulfuro de Hidrógeno</a:t>
            </a:r>
            <a:endParaRPr lang="es-ES" sz="2000" b="1" dirty="0"/>
          </a:p>
          <a:p>
            <a:pPr algn="just" eaLnBrk="1" hangingPunct="1">
              <a:lnSpc>
                <a:spcPct val="80000"/>
              </a:lnSpc>
              <a:buFont typeface="Wingdings" pitchFamily="2" charset="2"/>
              <a:buNone/>
              <a:defRPr/>
            </a:pPr>
            <a:endParaRPr lang="es-ES" sz="2000" b="1" dirty="0"/>
          </a:p>
          <a:p>
            <a:pPr algn="just" eaLnBrk="1" hangingPunct="1">
              <a:lnSpc>
                <a:spcPct val="80000"/>
              </a:lnSpc>
              <a:buFont typeface="Wingdings" pitchFamily="2" charset="2"/>
              <a:buNone/>
              <a:defRPr/>
            </a:pPr>
            <a:r>
              <a:rPr lang="es-ES" sz="2400" b="1" dirty="0"/>
              <a:t>	</a:t>
            </a:r>
            <a:r>
              <a:rPr lang="es-ES" sz="2500" b="1" dirty="0">
                <a:solidFill>
                  <a:srgbClr val="0070C0"/>
                </a:solidFill>
              </a:rPr>
              <a:t>	</a:t>
            </a:r>
          </a:p>
          <a:p>
            <a:pPr algn="just" eaLnBrk="1" hangingPunct="1">
              <a:lnSpc>
                <a:spcPct val="80000"/>
              </a:lnSpc>
              <a:buFont typeface="Wingdings" pitchFamily="2" charset="2"/>
              <a:buNone/>
              <a:defRPr/>
            </a:pPr>
            <a:endParaRPr lang="es-MX" sz="2500" b="1" dirty="0">
              <a:solidFill>
                <a:srgbClr val="0070C0"/>
              </a:solidFill>
            </a:endParaRPr>
          </a:p>
          <a:p>
            <a:pPr algn="just" eaLnBrk="1" hangingPunct="1">
              <a:lnSpc>
                <a:spcPct val="80000"/>
              </a:lnSpc>
              <a:buFont typeface="Wingdings" pitchFamily="2" charset="2"/>
              <a:buNone/>
              <a:defRPr/>
            </a:pPr>
            <a:r>
              <a:rPr lang="es-MX" sz="2500" b="1" dirty="0">
                <a:solidFill>
                  <a:srgbClr val="0070C0"/>
                </a:solidFill>
              </a:rPr>
              <a:t>	</a:t>
            </a:r>
            <a:endParaRPr lang="es-EC" sz="2500" dirty="0">
              <a:solidFill>
                <a:srgbClr val="0070C0"/>
              </a:solidFill>
            </a:endParaRPr>
          </a:p>
          <a:p>
            <a:pPr eaLnBrk="1" hangingPunct="1">
              <a:lnSpc>
                <a:spcPct val="80000"/>
              </a:lnSpc>
              <a:defRPr/>
            </a:pPr>
            <a:endParaRPr lang="es-EC" sz="2500" dirty="0"/>
          </a:p>
        </p:txBody>
      </p:sp>
    </p:spTree>
  </p:cSld>
  <p:clrMapOvr>
    <a:masterClrMapping/>
  </p:clrMapOvr>
  <p:transition spd="slow">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4 Marcador de número de diapositiva"/>
          <p:cNvSpPr>
            <a:spLocks noGrp="1"/>
          </p:cNvSpPr>
          <p:nvPr>
            <p:ph type="sldNum" sz="quarter" idx="11"/>
          </p:nvPr>
        </p:nvSpPr>
        <p:spPr>
          <a:noFill/>
        </p:spPr>
        <p:txBody>
          <a:bodyPr/>
          <a:lstStyle/>
          <a:p>
            <a:fld id="{B60D54AC-12A9-4BB8-A783-21600B4FD72D}" type="slidenum">
              <a:rPr lang="es-ES" smtClean="0"/>
              <a:pPr/>
              <a:t>80</a:t>
            </a:fld>
            <a:endParaRPr lang="es-ES" smtClean="0"/>
          </a:p>
        </p:txBody>
      </p:sp>
      <p:sp>
        <p:nvSpPr>
          <p:cNvPr id="142339" name="Rectangle 3"/>
          <p:cNvSpPr>
            <a:spLocks noGrp="1" noChangeArrowheads="1"/>
          </p:cNvSpPr>
          <p:nvPr>
            <p:ph type="body" idx="1"/>
          </p:nvPr>
        </p:nvSpPr>
        <p:spPr>
          <a:xfrm>
            <a:off x="468313" y="260350"/>
            <a:ext cx="8229600" cy="4897438"/>
          </a:xfrm>
        </p:spPr>
        <p:txBody>
          <a:bodyPr/>
          <a:lstStyle/>
          <a:p>
            <a:pPr eaLnBrk="1" hangingPunct="1">
              <a:lnSpc>
                <a:spcPct val="80000"/>
              </a:lnSpc>
              <a:buFont typeface="Wingdings" pitchFamily="2" charset="2"/>
              <a:buNone/>
              <a:defRPr/>
            </a:pPr>
            <a:r>
              <a:rPr lang="es-ES" sz="2000"/>
              <a:t>	</a:t>
            </a:r>
            <a:r>
              <a:rPr lang="es-ES" sz="2400"/>
              <a:t>Entonces las dimensiones del humedal de flujo libre que se utilizarán para el diseño serían las siguientes:</a:t>
            </a:r>
          </a:p>
          <a:p>
            <a:pPr eaLnBrk="1" hangingPunct="1">
              <a:lnSpc>
                <a:spcPct val="80000"/>
              </a:lnSpc>
              <a:buFont typeface="Wingdings" pitchFamily="2" charset="2"/>
              <a:buNone/>
              <a:defRPr/>
            </a:pPr>
            <a:endParaRPr lang="es-ES" sz="2400"/>
          </a:p>
          <a:p>
            <a:pPr eaLnBrk="1" hangingPunct="1">
              <a:lnSpc>
                <a:spcPct val="80000"/>
              </a:lnSpc>
              <a:buFont typeface="Wingdings" pitchFamily="2" charset="2"/>
              <a:buNone/>
              <a:defRPr/>
            </a:pPr>
            <a:r>
              <a:rPr lang="es-ES" sz="2400"/>
              <a:t>	Área superficial requerida (As) = 6500m2</a:t>
            </a:r>
          </a:p>
          <a:p>
            <a:pPr eaLnBrk="1" hangingPunct="1">
              <a:lnSpc>
                <a:spcPct val="80000"/>
              </a:lnSpc>
              <a:buFont typeface="Wingdings" pitchFamily="2" charset="2"/>
              <a:buNone/>
              <a:defRPr/>
            </a:pPr>
            <a:r>
              <a:rPr lang="es-ES" sz="2400"/>
              <a:t>	Asumiendo una relación largo/ancho de 3 a 1 que es la recomendable, entonces las dimensiones de largo y ancho serían las siguientes:</a:t>
            </a:r>
          </a:p>
          <a:p>
            <a:pPr eaLnBrk="1" hangingPunct="1">
              <a:lnSpc>
                <a:spcPct val="80000"/>
              </a:lnSpc>
              <a:buFont typeface="Wingdings" pitchFamily="2" charset="2"/>
              <a:buNone/>
              <a:defRPr/>
            </a:pPr>
            <a:endParaRPr lang="es-ES" sz="2400"/>
          </a:p>
          <a:p>
            <a:pPr algn="ctr" eaLnBrk="1" hangingPunct="1">
              <a:lnSpc>
                <a:spcPct val="80000"/>
              </a:lnSpc>
              <a:buFont typeface="Wingdings" pitchFamily="2" charset="2"/>
              <a:buNone/>
              <a:defRPr/>
            </a:pPr>
            <a:r>
              <a:rPr lang="es-ES" sz="2400"/>
              <a:t>	3W</a:t>
            </a:r>
            <a:r>
              <a:rPr lang="es-ES" sz="2400" baseline="30000"/>
              <a:t>2</a:t>
            </a:r>
            <a:r>
              <a:rPr lang="es-ES" sz="2400"/>
              <a:t>=6500m</a:t>
            </a:r>
            <a:r>
              <a:rPr lang="es-ES" sz="2400" baseline="30000"/>
              <a:t>2</a:t>
            </a:r>
          </a:p>
          <a:p>
            <a:pPr algn="ctr" eaLnBrk="1" hangingPunct="1">
              <a:lnSpc>
                <a:spcPct val="80000"/>
              </a:lnSpc>
              <a:buFont typeface="Wingdings" pitchFamily="2" charset="2"/>
              <a:buNone/>
              <a:defRPr/>
            </a:pPr>
            <a:r>
              <a:rPr lang="es-ES" sz="2400"/>
              <a:t>	W= 46.547m ≈ 47m</a:t>
            </a:r>
            <a:endParaRPr lang="es-ES" sz="2400" b="1"/>
          </a:p>
          <a:p>
            <a:pPr eaLnBrk="1" hangingPunct="1">
              <a:lnSpc>
                <a:spcPct val="80000"/>
              </a:lnSpc>
              <a:buFont typeface="Wingdings" pitchFamily="2" charset="2"/>
              <a:buNone/>
              <a:defRPr/>
            </a:pPr>
            <a:r>
              <a:rPr lang="es-ES" sz="2400" b="1"/>
              <a:t>  </a:t>
            </a:r>
            <a:endParaRPr lang="es-ES" sz="2400"/>
          </a:p>
          <a:p>
            <a:pPr eaLnBrk="1" hangingPunct="1">
              <a:lnSpc>
                <a:spcPct val="80000"/>
              </a:lnSpc>
              <a:buFont typeface="Wingdings" pitchFamily="2" charset="2"/>
              <a:buNone/>
              <a:defRPr/>
            </a:pPr>
            <a:r>
              <a:rPr lang="es-ES" sz="2400"/>
              <a:t>	Entonces el área superficial real sería la siguiente:</a:t>
            </a:r>
            <a:endParaRPr lang="es-ES" sz="2400" b="1"/>
          </a:p>
          <a:p>
            <a:pPr algn="ctr" eaLnBrk="1" hangingPunct="1">
              <a:lnSpc>
                <a:spcPct val="80000"/>
              </a:lnSpc>
              <a:buFont typeface="Wingdings" pitchFamily="2" charset="2"/>
              <a:buNone/>
              <a:defRPr/>
            </a:pPr>
            <a:r>
              <a:rPr lang="es-ES" sz="2000"/>
              <a:t> </a:t>
            </a:r>
          </a:p>
        </p:txBody>
      </p:sp>
      <p:graphicFrame>
        <p:nvGraphicFramePr>
          <p:cNvPr id="27650" name="Object 5"/>
          <p:cNvGraphicFramePr>
            <a:graphicFrameLocks noChangeAspect="1"/>
          </p:cNvGraphicFramePr>
          <p:nvPr/>
        </p:nvGraphicFramePr>
        <p:xfrm>
          <a:off x="3708400" y="4797425"/>
          <a:ext cx="2016125" cy="438150"/>
        </p:xfrm>
        <a:graphic>
          <a:graphicData uri="http://schemas.openxmlformats.org/presentationml/2006/ole">
            <p:oleObj spid="_x0000_s27650" name="Ecuación" r:id="rId3" imgW="1040948" imgH="228501" progId="Equation.3">
              <p:embed/>
            </p:oleObj>
          </a:graphicData>
        </a:graphic>
      </p:graphicFrame>
      <p:graphicFrame>
        <p:nvGraphicFramePr>
          <p:cNvPr id="27651" name="Object 4"/>
          <p:cNvGraphicFramePr>
            <a:graphicFrameLocks noChangeAspect="1"/>
          </p:cNvGraphicFramePr>
          <p:nvPr/>
        </p:nvGraphicFramePr>
        <p:xfrm>
          <a:off x="3995738" y="5589588"/>
          <a:ext cx="1512887" cy="393700"/>
        </p:xfrm>
        <a:graphic>
          <a:graphicData uri="http://schemas.openxmlformats.org/presentationml/2006/ole">
            <p:oleObj spid="_x0000_s27651" name="Ecuación" r:id="rId4" imgW="774364" imgH="203112" progId="Equation.3">
              <p:embed/>
            </p:oleObj>
          </a:graphicData>
        </a:graphic>
      </p:graphicFrame>
      <p:sp>
        <p:nvSpPr>
          <p:cNvPr id="27654" name="Rectangle 6"/>
          <p:cNvSpPr>
            <a:spLocks noChangeArrowheads="1"/>
          </p:cNvSpPr>
          <p:nvPr/>
        </p:nvSpPr>
        <p:spPr bwMode="auto">
          <a:xfrm>
            <a:off x="0" y="3038475"/>
            <a:ext cx="9144000" cy="0"/>
          </a:xfrm>
          <a:prstGeom prst="rect">
            <a:avLst/>
          </a:prstGeom>
          <a:noFill/>
          <a:ln w="9525">
            <a:noFill/>
            <a:miter lim="800000"/>
            <a:headEnd/>
            <a:tailEnd/>
          </a:ln>
        </p:spPr>
        <p:txBody>
          <a:bodyPr wrap="none" anchor="ctr">
            <a:spAutoFit/>
          </a:bodyPr>
          <a:lstStyle/>
          <a:p>
            <a:endParaRPr lang="es-ES"/>
          </a:p>
        </p:txBody>
      </p:sp>
      <p:sp>
        <p:nvSpPr>
          <p:cNvPr id="27655" name="Rectangle 7"/>
          <p:cNvSpPr>
            <a:spLocks noChangeArrowheads="1"/>
          </p:cNvSpPr>
          <p:nvPr/>
        </p:nvSpPr>
        <p:spPr bwMode="auto">
          <a:xfrm>
            <a:off x="4600575" y="3305175"/>
            <a:ext cx="398463" cy="274638"/>
          </a:xfrm>
          <a:prstGeom prst="rect">
            <a:avLst/>
          </a:prstGeom>
          <a:noFill/>
          <a:ln w="9525">
            <a:noFill/>
            <a:miter lim="800000"/>
            <a:headEnd/>
            <a:tailEnd/>
          </a:ln>
        </p:spPr>
        <p:txBody>
          <a:bodyPr wrap="none" anchor="ctr">
            <a:spAutoFit/>
          </a:bodyPr>
          <a:lstStyle/>
          <a:p>
            <a:pPr algn="ctr" eaLnBrk="0" hangingPunct="0"/>
            <a:r>
              <a:rPr lang="es-ES" sz="1200" b="1">
                <a:latin typeface="Arial" charset="0"/>
                <a:ea typeface="Times New Roman" pitchFamily="18" charset="0"/>
                <a:cs typeface="Arial" charset="0"/>
              </a:rPr>
              <a:t>     </a:t>
            </a:r>
            <a:endParaRPr lang="es-ES">
              <a:latin typeface="Arial" charset="0"/>
              <a:ea typeface="Times New Roman" pitchFamily="18" charset="0"/>
              <a:cs typeface="Arial" charset="0"/>
            </a:endParaRPr>
          </a:p>
        </p:txBody>
      </p:sp>
    </p:spTree>
  </p:cSld>
  <p:clrMapOvr>
    <a:masterClrMapping/>
  </p:clrMapOvr>
  <p:transition spd="slow">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4 Marcador de número de diapositiva"/>
          <p:cNvSpPr>
            <a:spLocks noGrp="1"/>
          </p:cNvSpPr>
          <p:nvPr>
            <p:ph type="sldNum" sz="quarter" idx="11"/>
          </p:nvPr>
        </p:nvSpPr>
        <p:spPr>
          <a:noFill/>
        </p:spPr>
        <p:txBody>
          <a:bodyPr/>
          <a:lstStyle/>
          <a:p>
            <a:fld id="{A6F424BE-20A8-4CD1-9CD3-CFA34798C5B3}" type="slidenum">
              <a:rPr lang="es-ES" smtClean="0"/>
              <a:pPr/>
              <a:t>81</a:t>
            </a:fld>
            <a:endParaRPr lang="es-ES" smtClean="0"/>
          </a:p>
        </p:txBody>
      </p:sp>
      <p:sp>
        <p:nvSpPr>
          <p:cNvPr id="144386" name="Rectangle 2"/>
          <p:cNvSpPr>
            <a:spLocks noGrp="1" noRot="1" noChangeArrowheads="1"/>
          </p:cNvSpPr>
          <p:nvPr>
            <p:ph type="title"/>
          </p:nvPr>
        </p:nvSpPr>
        <p:spPr>
          <a:xfrm>
            <a:off x="684213" y="476250"/>
            <a:ext cx="8229600" cy="1143000"/>
          </a:xfrm>
        </p:spPr>
        <p:txBody>
          <a:bodyPr/>
          <a:lstStyle/>
          <a:p>
            <a:pPr marL="838200" indent="-838200" eaLnBrk="1" hangingPunct="1">
              <a:defRPr/>
            </a:pPr>
            <a:r>
              <a:rPr lang="es-ES" sz="3200">
                <a:solidFill>
                  <a:srgbClr val="FFFF00"/>
                </a:solidFill>
              </a:rPr>
              <a:t>ASPECTOS CONSTRUCTIVOS</a:t>
            </a:r>
          </a:p>
        </p:txBody>
      </p:sp>
      <p:sp>
        <p:nvSpPr>
          <p:cNvPr id="144387" name="Rectangle 3"/>
          <p:cNvSpPr>
            <a:spLocks noGrp="1" noChangeArrowheads="1"/>
          </p:cNvSpPr>
          <p:nvPr>
            <p:ph type="body" idx="1"/>
          </p:nvPr>
        </p:nvSpPr>
        <p:spPr/>
        <p:txBody>
          <a:bodyPr/>
          <a:lstStyle/>
          <a:p>
            <a:pPr algn="just" eaLnBrk="1" hangingPunct="1">
              <a:buFont typeface="Wingdings" pitchFamily="2" charset="2"/>
              <a:buNone/>
              <a:defRPr/>
            </a:pPr>
            <a:r>
              <a:rPr lang="es-ES"/>
              <a:t>	</a:t>
            </a:r>
            <a:r>
              <a:rPr lang="es-ES" sz="2800"/>
              <a:t>Existen varios aspectos fundamentales que deben ser tomados en cuenta al momento de construir un humedal, tal es el caso de la impermeabilización de la capa subsuperficial del terreno, la selección y colocación del material granular si es el caso, vegetación y las estructuras de entradas y salida. </a:t>
            </a:r>
          </a:p>
        </p:txBody>
      </p:sp>
    </p:spTree>
  </p:cSld>
  <p:clrMapOvr>
    <a:masterClrMapping/>
  </p:clrMapOvr>
  <p:transition spd="slow">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4 Marcador de número de diapositiva"/>
          <p:cNvSpPr>
            <a:spLocks noGrp="1"/>
          </p:cNvSpPr>
          <p:nvPr>
            <p:ph type="sldNum" sz="quarter" idx="11"/>
          </p:nvPr>
        </p:nvSpPr>
        <p:spPr>
          <a:noFill/>
        </p:spPr>
        <p:txBody>
          <a:bodyPr/>
          <a:lstStyle/>
          <a:p>
            <a:fld id="{A047DD77-7C9A-4396-963A-2CA664EED056}" type="slidenum">
              <a:rPr lang="es-ES" smtClean="0"/>
              <a:pPr/>
              <a:t>82</a:t>
            </a:fld>
            <a:endParaRPr lang="es-ES" smtClean="0"/>
          </a:p>
        </p:txBody>
      </p:sp>
      <p:sp>
        <p:nvSpPr>
          <p:cNvPr id="145411" name="Rectangle 3"/>
          <p:cNvSpPr>
            <a:spLocks noGrp="1" noChangeArrowheads="1"/>
          </p:cNvSpPr>
          <p:nvPr>
            <p:ph type="body" idx="1"/>
          </p:nvPr>
        </p:nvSpPr>
        <p:spPr>
          <a:xfrm>
            <a:off x="468313" y="188913"/>
            <a:ext cx="8229600" cy="5649912"/>
          </a:xfrm>
        </p:spPr>
        <p:txBody>
          <a:bodyPr/>
          <a:lstStyle/>
          <a:p>
            <a:pPr marL="990600" lvl="1" indent="-533400" eaLnBrk="1" hangingPunct="1">
              <a:buFont typeface="Wingdings" pitchFamily="2" charset="2"/>
              <a:buNone/>
              <a:defRPr/>
            </a:pPr>
            <a:r>
              <a:rPr lang="es-ES" b="1"/>
              <a:t>	</a:t>
            </a:r>
          </a:p>
          <a:p>
            <a:pPr marL="990600" lvl="1" indent="-533400" eaLnBrk="1" hangingPunct="1">
              <a:buFont typeface="Wingdings" pitchFamily="2" charset="2"/>
              <a:buNone/>
              <a:defRPr/>
            </a:pPr>
            <a:r>
              <a:rPr lang="es-ES" b="1"/>
              <a:t>   </a:t>
            </a:r>
            <a:r>
              <a:rPr lang="es-ES" sz="3200" b="1">
                <a:solidFill>
                  <a:srgbClr val="FFFF00"/>
                </a:solidFill>
              </a:rPr>
              <a:t>Impermeabilización.</a:t>
            </a:r>
          </a:p>
          <a:p>
            <a:pPr marL="990600" lvl="1" indent="-533400" eaLnBrk="1" hangingPunct="1">
              <a:buFont typeface="Wingdings" pitchFamily="2" charset="2"/>
              <a:buNone/>
              <a:defRPr/>
            </a:pPr>
            <a:endParaRPr lang="es-ES"/>
          </a:p>
          <a:p>
            <a:pPr marL="609600" indent="-609600" algn="just" eaLnBrk="1" hangingPunct="1">
              <a:buFont typeface="Wingdings" pitchFamily="2" charset="2"/>
              <a:buNone/>
              <a:defRPr/>
            </a:pPr>
            <a:r>
              <a:rPr lang="es-ES" sz="2800"/>
              <a:t>	En el humedal se requiere que se coloque una barrera impermeable para evitar la contaminación del subsuelo o el agua subterránea con las aguas residuales. Algunas veces esta barrera se presenta de forma natural por una capa de arcilla o por los materiales del sitio y que por medio de compactación se llega a un estado cercano al impermeable.  Otras alternativas sugieren tratamientos químicos, asfalto o alguna membrana. </a:t>
            </a:r>
          </a:p>
        </p:txBody>
      </p:sp>
    </p:spTree>
  </p:cSld>
  <p:clrMapOvr>
    <a:masterClrMapping/>
  </p:clrMapOvr>
  <p:transition spd="slow">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4 Marcador de número de diapositiva"/>
          <p:cNvSpPr>
            <a:spLocks noGrp="1"/>
          </p:cNvSpPr>
          <p:nvPr>
            <p:ph type="sldNum" sz="quarter" idx="11"/>
          </p:nvPr>
        </p:nvSpPr>
        <p:spPr>
          <a:noFill/>
        </p:spPr>
        <p:txBody>
          <a:bodyPr/>
          <a:lstStyle/>
          <a:p>
            <a:fld id="{65FC18E7-0DE3-46D4-86F2-4DF3929C7E14}" type="slidenum">
              <a:rPr lang="es-ES" smtClean="0"/>
              <a:pPr/>
              <a:t>83</a:t>
            </a:fld>
            <a:endParaRPr lang="es-ES" smtClean="0"/>
          </a:p>
        </p:txBody>
      </p:sp>
      <p:sp>
        <p:nvSpPr>
          <p:cNvPr id="147459" name="Rectangle 3"/>
          <p:cNvSpPr>
            <a:spLocks noGrp="1" noChangeArrowheads="1"/>
          </p:cNvSpPr>
          <p:nvPr>
            <p:ph type="body" idx="1"/>
          </p:nvPr>
        </p:nvSpPr>
        <p:spPr>
          <a:xfrm>
            <a:off x="457200" y="476250"/>
            <a:ext cx="8229600" cy="5649913"/>
          </a:xfrm>
        </p:spPr>
        <p:txBody>
          <a:bodyPr/>
          <a:lstStyle/>
          <a:p>
            <a:pPr marL="990600" lvl="1" indent="-533400" eaLnBrk="1" hangingPunct="1">
              <a:buFont typeface="Wingdings" pitchFamily="2" charset="2"/>
              <a:buNone/>
              <a:defRPr/>
            </a:pPr>
            <a:r>
              <a:rPr lang="es-ES" sz="2400" b="1"/>
              <a:t>  </a:t>
            </a:r>
            <a:r>
              <a:rPr lang="es-ES" b="1">
                <a:solidFill>
                  <a:srgbClr val="FFFF00"/>
                </a:solidFill>
              </a:rPr>
              <a:t>Vegetación.</a:t>
            </a:r>
          </a:p>
          <a:p>
            <a:pPr marL="990600" lvl="1" indent="-533400" eaLnBrk="1" hangingPunct="1">
              <a:buFont typeface="Wingdings" pitchFamily="2" charset="2"/>
              <a:buNone/>
              <a:defRPr/>
            </a:pPr>
            <a:endParaRPr lang="es-ES" sz="2400"/>
          </a:p>
          <a:p>
            <a:pPr marL="609600" indent="-609600" algn="just" eaLnBrk="1" hangingPunct="1">
              <a:buFont typeface="Wingdings" pitchFamily="2" charset="2"/>
              <a:buNone/>
              <a:defRPr/>
            </a:pPr>
            <a:r>
              <a:rPr lang="es-ES" sz="2800"/>
              <a:t>	La vegetación es un factor muy importante en la construcción del humedal, esta debe tener la densidad apropiada para el correcto funcionamiento del humedal, es preferible utilizar plantas locales adaptadas a las condiciones del sitio.</a:t>
            </a:r>
          </a:p>
          <a:p>
            <a:pPr marL="609600" indent="-609600" algn="just" eaLnBrk="1" hangingPunct="1">
              <a:buFont typeface="Wingdings" pitchFamily="2" charset="2"/>
              <a:buNone/>
              <a:defRPr/>
            </a:pPr>
            <a:r>
              <a:rPr lang="es-ES" sz="2800"/>
              <a:t>	A pesar de que la siembra se puede realizar por medio de semillas, este método requiere de mucho tiempo y control estricto del agua, además presenta el problema del consumo de las mismas por parte de pájaros.</a:t>
            </a:r>
            <a:r>
              <a:rPr lang="es-ES" sz="2400"/>
              <a:t> </a:t>
            </a:r>
          </a:p>
        </p:txBody>
      </p:sp>
    </p:spTree>
  </p:cSld>
  <p:clrMapOvr>
    <a:masterClrMapping/>
  </p:clrMapOvr>
  <p:transition spd="slow">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4 Marcador de número de diapositiva"/>
          <p:cNvSpPr>
            <a:spLocks noGrp="1"/>
          </p:cNvSpPr>
          <p:nvPr>
            <p:ph type="sldNum" sz="quarter" idx="11"/>
          </p:nvPr>
        </p:nvSpPr>
        <p:spPr>
          <a:noFill/>
        </p:spPr>
        <p:txBody>
          <a:bodyPr/>
          <a:lstStyle/>
          <a:p>
            <a:fld id="{72781E4F-2D03-4FA4-8C98-803D14CCC118}" type="slidenum">
              <a:rPr lang="es-ES" smtClean="0"/>
              <a:pPr/>
              <a:t>84</a:t>
            </a:fld>
            <a:endParaRPr lang="es-ES" smtClean="0"/>
          </a:p>
        </p:txBody>
      </p:sp>
      <p:sp>
        <p:nvSpPr>
          <p:cNvPr id="148483" name="Rectangle 3"/>
          <p:cNvSpPr>
            <a:spLocks noGrp="1" noChangeArrowheads="1"/>
          </p:cNvSpPr>
          <p:nvPr>
            <p:ph type="body" idx="1"/>
          </p:nvPr>
        </p:nvSpPr>
        <p:spPr>
          <a:xfrm>
            <a:off x="457200" y="549275"/>
            <a:ext cx="8229600" cy="5576888"/>
          </a:xfrm>
        </p:spPr>
        <p:txBody>
          <a:bodyPr/>
          <a:lstStyle/>
          <a:p>
            <a:pPr marL="990600" lvl="1" indent="-533400" eaLnBrk="1" hangingPunct="1">
              <a:buFont typeface="Wingdings" pitchFamily="2" charset="2"/>
              <a:buNone/>
              <a:defRPr/>
            </a:pPr>
            <a:r>
              <a:rPr lang="es-ES" sz="3200" b="1">
                <a:solidFill>
                  <a:srgbClr val="FFFF00"/>
                </a:solidFill>
              </a:rPr>
              <a:t>  Especificaciones Técnicas Constructivas.</a:t>
            </a:r>
          </a:p>
          <a:p>
            <a:pPr marL="990600" lvl="1" indent="-533400" eaLnBrk="1" hangingPunct="1">
              <a:buFont typeface="Wingdings" pitchFamily="2" charset="2"/>
              <a:buNone/>
              <a:defRPr/>
            </a:pPr>
            <a:r>
              <a:rPr lang="es-ES" b="1">
                <a:solidFill>
                  <a:srgbClr val="FFFF00"/>
                </a:solidFill>
              </a:rPr>
              <a:t>  Tanque Séptico y Filtro Anaerobio.</a:t>
            </a:r>
          </a:p>
          <a:p>
            <a:pPr marL="990600" lvl="1" indent="-533400" eaLnBrk="1" hangingPunct="1">
              <a:buFont typeface="Wingdings" pitchFamily="2" charset="2"/>
              <a:buNone/>
              <a:defRPr/>
            </a:pPr>
            <a:endParaRPr lang="es-ES">
              <a:solidFill>
                <a:srgbClr val="FFFF00"/>
              </a:solidFill>
            </a:endParaRPr>
          </a:p>
          <a:p>
            <a:pPr marL="609600" indent="-609600" algn="just" eaLnBrk="1" hangingPunct="1">
              <a:buFont typeface="Wingdings" pitchFamily="2" charset="2"/>
              <a:buNone/>
              <a:defRPr/>
            </a:pPr>
            <a:r>
              <a:rPr lang="es-ES"/>
              <a:t>	</a:t>
            </a:r>
            <a:r>
              <a:rPr lang="es-ES" sz="2400"/>
              <a:t>Para los colectores y/o tuberías de diámetros mayores o     iguales a 160 mm hasta 200 mm se utilizarán tuberías y accesorios de PVC Pared Estructurada NOVAFORT, serie 5. Para los tramos de tubería en el interior del sistema las estas serán de PVC desagüe normal.  Las tuberías, accesorios, materia prima, juntas y cauchos cumplirán con la Norma NTC 3721 para Métodos de Ensayo y la Norma NTC 3722 para Especificaciones, que tienen como antecedentes las Normas ISO CD 9971-1 y 9971-2.</a:t>
            </a:r>
          </a:p>
        </p:txBody>
      </p:sp>
    </p:spTree>
  </p:cSld>
  <p:clrMapOvr>
    <a:masterClrMapping/>
  </p:clrMapOvr>
  <p:transition spd="slow">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4 Marcador de número de diapositiva"/>
          <p:cNvSpPr>
            <a:spLocks noGrp="1"/>
          </p:cNvSpPr>
          <p:nvPr>
            <p:ph type="sldNum" sz="quarter" idx="11"/>
          </p:nvPr>
        </p:nvSpPr>
        <p:spPr>
          <a:noFill/>
        </p:spPr>
        <p:txBody>
          <a:bodyPr/>
          <a:lstStyle/>
          <a:p>
            <a:fld id="{B2C728E6-52FB-4B59-A46B-C983328E5C5D}" type="slidenum">
              <a:rPr lang="es-ES" smtClean="0"/>
              <a:pPr/>
              <a:t>85</a:t>
            </a:fld>
            <a:endParaRPr lang="es-ES" smtClean="0"/>
          </a:p>
        </p:txBody>
      </p:sp>
      <p:sp>
        <p:nvSpPr>
          <p:cNvPr id="149507" name="Rectangle 3"/>
          <p:cNvSpPr>
            <a:spLocks noGrp="1" noChangeArrowheads="1"/>
          </p:cNvSpPr>
          <p:nvPr>
            <p:ph type="body" idx="1"/>
          </p:nvPr>
        </p:nvSpPr>
        <p:spPr>
          <a:xfrm>
            <a:off x="468313" y="1125538"/>
            <a:ext cx="8229600" cy="4525962"/>
          </a:xfrm>
        </p:spPr>
        <p:txBody>
          <a:bodyPr/>
          <a:lstStyle/>
          <a:p>
            <a:pPr algn="just" eaLnBrk="1" hangingPunct="1">
              <a:buFont typeface="Wingdings" pitchFamily="2" charset="2"/>
              <a:buNone/>
              <a:defRPr/>
            </a:pPr>
            <a:r>
              <a:rPr lang="es-ES" sz="2800"/>
              <a:t>	La dosificación, el mezclado del hormigón, la instalación de los encofrados y los soportes de los mismos, la colocación de la armadura (en caso de que el diseño lo requiera) y vertido del hormigón (f´c = 210 kg/cm2), son procedimientos en los cuales la supervisión estará a cargo del Contratista, quien tendrá la responsabilidad de obtener un acabado de buena calidad.</a:t>
            </a:r>
            <a:r>
              <a:rPr lang="es-ES"/>
              <a:t> </a:t>
            </a:r>
          </a:p>
        </p:txBody>
      </p:sp>
    </p:spTree>
  </p:cSld>
  <p:clrMapOvr>
    <a:masterClrMapping/>
  </p:clrMapOvr>
  <p:transition spd="slow">
    <p:strips dir="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4 Marcador de número de diapositiva"/>
          <p:cNvSpPr>
            <a:spLocks noGrp="1"/>
          </p:cNvSpPr>
          <p:nvPr>
            <p:ph type="sldNum" sz="quarter" idx="11"/>
          </p:nvPr>
        </p:nvSpPr>
        <p:spPr>
          <a:noFill/>
        </p:spPr>
        <p:txBody>
          <a:bodyPr/>
          <a:lstStyle/>
          <a:p>
            <a:fld id="{21C9211D-37D5-46D5-9E7B-D365C40FBCEB}" type="slidenum">
              <a:rPr lang="es-ES" smtClean="0"/>
              <a:pPr/>
              <a:t>86</a:t>
            </a:fld>
            <a:endParaRPr lang="es-ES" smtClean="0"/>
          </a:p>
        </p:txBody>
      </p:sp>
      <p:sp>
        <p:nvSpPr>
          <p:cNvPr id="150531" name="Rectangle 3"/>
          <p:cNvSpPr>
            <a:spLocks noGrp="1" noChangeArrowheads="1"/>
          </p:cNvSpPr>
          <p:nvPr>
            <p:ph type="body" idx="1"/>
          </p:nvPr>
        </p:nvSpPr>
        <p:spPr>
          <a:xfrm>
            <a:off x="457200" y="476250"/>
            <a:ext cx="8507413" cy="5976938"/>
          </a:xfrm>
        </p:spPr>
        <p:txBody>
          <a:bodyPr/>
          <a:lstStyle/>
          <a:p>
            <a:pPr marL="1371600" lvl="2" indent="-457200" eaLnBrk="1" hangingPunct="1">
              <a:lnSpc>
                <a:spcPct val="80000"/>
              </a:lnSpc>
              <a:buFont typeface="Wingdings" pitchFamily="2" charset="2"/>
              <a:buNone/>
              <a:defRPr/>
            </a:pPr>
            <a:r>
              <a:rPr lang="es-ES" b="1">
                <a:solidFill>
                  <a:srgbClr val="FFFF00"/>
                </a:solidFill>
              </a:rPr>
              <a:t>Humedal Artificial de Flujo Libre</a:t>
            </a:r>
          </a:p>
          <a:p>
            <a:pPr marL="1371600" lvl="2" indent="-457200" eaLnBrk="1" hangingPunct="1">
              <a:lnSpc>
                <a:spcPct val="80000"/>
              </a:lnSpc>
              <a:buFont typeface="Wingdings" pitchFamily="2" charset="2"/>
              <a:buNone/>
              <a:defRPr/>
            </a:pPr>
            <a:endParaRPr lang="es-ES" sz="1600"/>
          </a:p>
          <a:p>
            <a:pPr marL="609600" indent="-609600" algn="just" eaLnBrk="1" hangingPunct="1">
              <a:lnSpc>
                <a:spcPct val="80000"/>
              </a:lnSpc>
              <a:defRPr/>
            </a:pPr>
            <a:r>
              <a:rPr lang="es-ES" sz="2400"/>
              <a:t>El hormigón será de f´c = 210 kg/cm2, sea este simple o armado. El acero de refuerzo tendrá un límite de fluencia, fy = 4200 kg/cm2.</a:t>
            </a:r>
          </a:p>
          <a:p>
            <a:pPr marL="609600" indent="-609600" algn="just" eaLnBrk="1" hangingPunct="1">
              <a:lnSpc>
                <a:spcPct val="80000"/>
              </a:lnSpc>
              <a:buFont typeface="Wingdings" pitchFamily="2" charset="2"/>
              <a:buNone/>
              <a:defRPr/>
            </a:pPr>
            <a:endParaRPr lang="es-ES" sz="2400"/>
          </a:p>
          <a:p>
            <a:pPr marL="609600" indent="-609600" algn="just" eaLnBrk="1" hangingPunct="1">
              <a:lnSpc>
                <a:spcPct val="80000"/>
              </a:lnSpc>
              <a:defRPr/>
            </a:pPr>
            <a:r>
              <a:rPr lang="es-ES" sz="2400"/>
              <a:t>Se propone un vertedero de entrada construido de hormigón armado a lo ancho de la celda, el mismo que realizará su descarga por rebose garantiza la distribución uniforme del caudal al ingreso del sistema.   </a:t>
            </a:r>
          </a:p>
          <a:p>
            <a:pPr marL="609600" indent="-609600" algn="just" eaLnBrk="1" hangingPunct="1">
              <a:lnSpc>
                <a:spcPct val="80000"/>
              </a:lnSpc>
              <a:buFont typeface="Wingdings" pitchFamily="2" charset="2"/>
              <a:buNone/>
              <a:defRPr/>
            </a:pPr>
            <a:endParaRPr lang="es-ES" sz="2400"/>
          </a:p>
          <a:p>
            <a:pPr marL="609600" indent="-609600" algn="just" eaLnBrk="1" hangingPunct="1">
              <a:lnSpc>
                <a:spcPct val="80000"/>
              </a:lnSpc>
              <a:defRPr/>
            </a:pPr>
            <a:r>
              <a:rPr lang="es-ES" sz="2400"/>
              <a:t>A la salida del sistema se colocará una pantalla que podría ser metálica para evitar que las espumas que se forman en la superficie vayan hacia la descarga final que consta de un vertedero de salida de hormigón armado con pasantes compuesta de tuberías de PVC desagüe normal, el mismo que descargará el agua ya tratada en una caja de inspección para que luego este efluente sea vertido hacia el río que pasa por la población en estudio.</a:t>
            </a:r>
          </a:p>
        </p:txBody>
      </p:sp>
    </p:spTree>
  </p:cSld>
  <p:clrMapOvr>
    <a:masterClrMapping/>
  </p:clrMapOvr>
  <p:transition spd="slow">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4 Marcador de número de diapositiva"/>
          <p:cNvSpPr>
            <a:spLocks noGrp="1"/>
          </p:cNvSpPr>
          <p:nvPr>
            <p:ph type="sldNum" sz="quarter" idx="11"/>
          </p:nvPr>
        </p:nvSpPr>
        <p:spPr>
          <a:noFill/>
        </p:spPr>
        <p:txBody>
          <a:bodyPr/>
          <a:lstStyle/>
          <a:p>
            <a:fld id="{8D1B4AFE-2906-457B-B0EC-4979829497B1}" type="slidenum">
              <a:rPr lang="es-ES" smtClean="0"/>
              <a:pPr/>
              <a:t>87</a:t>
            </a:fld>
            <a:endParaRPr lang="es-ES" smtClean="0"/>
          </a:p>
        </p:txBody>
      </p:sp>
      <p:sp>
        <p:nvSpPr>
          <p:cNvPr id="151555" name="Rectangle 3"/>
          <p:cNvSpPr>
            <a:spLocks noGrp="1" noChangeArrowheads="1"/>
          </p:cNvSpPr>
          <p:nvPr>
            <p:ph type="body" idx="1"/>
          </p:nvPr>
        </p:nvSpPr>
        <p:spPr>
          <a:xfrm>
            <a:off x="457200" y="404813"/>
            <a:ext cx="8435975" cy="6048375"/>
          </a:xfrm>
        </p:spPr>
        <p:txBody>
          <a:bodyPr/>
          <a:lstStyle/>
          <a:p>
            <a:pPr marL="379413" lvl="1" indent="0" eaLnBrk="1" hangingPunct="1">
              <a:lnSpc>
                <a:spcPct val="90000"/>
              </a:lnSpc>
              <a:buFont typeface="Wingdings" pitchFamily="2" charset="2"/>
              <a:buNone/>
              <a:defRPr/>
            </a:pPr>
            <a:r>
              <a:rPr lang="es-ES" b="1">
                <a:solidFill>
                  <a:srgbClr val="FFFF00"/>
                </a:solidFill>
              </a:rPr>
              <a:t>Operación y Mantenimiento.</a:t>
            </a:r>
          </a:p>
          <a:p>
            <a:pPr marL="379413" lvl="1" indent="0" eaLnBrk="1" hangingPunct="1">
              <a:lnSpc>
                <a:spcPct val="90000"/>
              </a:lnSpc>
              <a:buFont typeface="Wingdings" pitchFamily="2" charset="2"/>
              <a:buNone/>
              <a:defRPr/>
            </a:pPr>
            <a:endParaRPr lang="es-ES" b="1">
              <a:solidFill>
                <a:srgbClr val="FFFF00"/>
              </a:solidFill>
            </a:endParaRPr>
          </a:p>
          <a:p>
            <a:pPr marL="379413" lvl="1" indent="0" eaLnBrk="1" hangingPunct="1">
              <a:lnSpc>
                <a:spcPct val="90000"/>
              </a:lnSpc>
              <a:buFont typeface="Wingdings" pitchFamily="2" charset="2"/>
              <a:buNone/>
              <a:defRPr/>
            </a:pPr>
            <a:r>
              <a:rPr lang="es-ES"/>
              <a:t>Entre los puntos más importantes se pueden citar los siguientes:</a:t>
            </a:r>
          </a:p>
          <a:p>
            <a:pPr marL="379413" lvl="1" indent="0" eaLnBrk="1" hangingPunct="1">
              <a:lnSpc>
                <a:spcPct val="90000"/>
              </a:lnSpc>
              <a:buFont typeface="Wingdings" pitchFamily="2" charset="2"/>
              <a:buNone/>
              <a:defRPr/>
            </a:pPr>
            <a:endParaRPr lang="es-ES"/>
          </a:p>
          <a:p>
            <a:pPr marL="180975" indent="19050" eaLnBrk="1" hangingPunct="1">
              <a:lnSpc>
                <a:spcPct val="90000"/>
              </a:lnSpc>
              <a:defRPr/>
            </a:pPr>
            <a:r>
              <a:rPr lang="es-ES" sz="2800"/>
              <a:t>  Asegurar que el flujo alcance todas las partes del humedal.</a:t>
            </a:r>
          </a:p>
          <a:p>
            <a:pPr marL="180975" indent="19050" eaLnBrk="1" hangingPunct="1">
              <a:lnSpc>
                <a:spcPct val="90000"/>
              </a:lnSpc>
              <a:buFont typeface="Wingdings" pitchFamily="2" charset="2"/>
              <a:buNone/>
              <a:defRPr/>
            </a:pPr>
            <a:endParaRPr lang="es-ES" sz="2800"/>
          </a:p>
          <a:p>
            <a:pPr marL="180975" indent="19050" eaLnBrk="1" hangingPunct="1">
              <a:lnSpc>
                <a:spcPct val="90000"/>
              </a:lnSpc>
              <a:defRPr/>
            </a:pPr>
            <a:r>
              <a:rPr lang="es-ES" sz="2800"/>
              <a:t>  Mantener un crecimiento vigoroso de la vegetación.</a:t>
            </a:r>
          </a:p>
          <a:p>
            <a:pPr marL="180975" indent="19050" eaLnBrk="1" hangingPunct="1">
              <a:lnSpc>
                <a:spcPct val="90000"/>
              </a:lnSpc>
              <a:buFont typeface="Wingdings" pitchFamily="2" charset="2"/>
              <a:buNone/>
              <a:defRPr/>
            </a:pPr>
            <a:endParaRPr lang="es-ES" sz="2800"/>
          </a:p>
          <a:p>
            <a:pPr marL="180975" indent="19050" eaLnBrk="1" hangingPunct="1">
              <a:lnSpc>
                <a:spcPct val="90000"/>
              </a:lnSpc>
              <a:defRPr/>
            </a:pPr>
            <a:r>
              <a:rPr lang="es-ES" sz="2800"/>
              <a:t>  Proporcionar una amplia oportunidad para el contacto del agua con la comunidad microbiana, con la capa de residuos de vegetación y con el sedimento.</a:t>
            </a:r>
          </a:p>
        </p:txBody>
      </p:sp>
    </p:spTree>
  </p:cSld>
  <p:clrMapOvr>
    <a:masterClrMapping/>
  </p:clrMapOvr>
  <p:transition spd="slow">
    <p:strips dir="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2 Marcador de número de diapositiva"/>
          <p:cNvSpPr>
            <a:spLocks noGrp="1"/>
          </p:cNvSpPr>
          <p:nvPr>
            <p:ph type="sldNum" sz="quarter" idx="11"/>
          </p:nvPr>
        </p:nvSpPr>
        <p:spPr>
          <a:noFill/>
        </p:spPr>
        <p:txBody>
          <a:bodyPr/>
          <a:lstStyle/>
          <a:p>
            <a:fld id="{A822F4A9-4224-4DC9-8250-918126F61B56}" type="slidenum">
              <a:rPr lang="es-ES" smtClean="0"/>
              <a:pPr/>
              <a:t>88</a:t>
            </a:fld>
            <a:endParaRPr lang="es-ES" smtClean="0"/>
          </a:p>
        </p:txBody>
      </p:sp>
      <p:sp>
        <p:nvSpPr>
          <p:cNvPr id="93186" name="1 Título"/>
          <p:cNvSpPr>
            <a:spLocks noGrp="1"/>
          </p:cNvSpPr>
          <p:nvPr>
            <p:ph type="title" idx="4294967295"/>
          </p:nvPr>
        </p:nvSpPr>
        <p:spPr/>
        <p:txBody>
          <a:bodyPr/>
          <a:lstStyle/>
          <a:p>
            <a:pPr eaLnBrk="1" hangingPunct="1">
              <a:defRPr/>
            </a:pPr>
            <a:r>
              <a:rPr lang="es-ES" sz="2400">
                <a:solidFill>
                  <a:srgbClr val="FFFF00"/>
                </a:solidFill>
              </a:rPr>
              <a:t>ESTUDIO DEL IMPACTO AMBIENTAL DEL PROYECTO.</a:t>
            </a:r>
          </a:p>
        </p:txBody>
      </p:sp>
      <p:sp>
        <p:nvSpPr>
          <p:cNvPr id="93187" name="2 Marcador de contenido"/>
          <p:cNvSpPr>
            <a:spLocks noGrp="1"/>
          </p:cNvSpPr>
          <p:nvPr>
            <p:ph idx="4294967295"/>
          </p:nvPr>
        </p:nvSpPr>
        <p:spPr/>
        <p:txBody>
          <a:bodyPr/>
          <a:lstStyle/>
          <a:p>
            <a:pPr algn="just" eaLnBrk="1" hangingPunct="1">
              <a:buFont typeface="Wingdings" pitchFamily="2" charset="2"/>
              <a:buNone/>
              <a:defRPr/>
            </a:pPr>
            <a:r>
              <a:rPr lang="es-EC" sz="2000"/>
              <a:t>	</a:t>
            </a:r>
            <a:r>
              <a:rPr lang="es-EC" sz="2200"/>
              <a:t>En general toda actividad, servicios y especialmente la ejecución de un proyecto de construcción causan impactos en el ambiente. La gestión ambiental procura eliminar o mitigar sus efectos nocivos y contribuye a hacer duradero en el tiempo, es decir sustentible el desarrollo de dichas actividades</a:t>
            </a:r>
            <a:r>
              <a:rPr lang="es-ES" sz="2200"/>
              <a:t> </a:t>
            </a:r>
          </a:p>
          <a:p>
            <a:pPr algn="just" eaLnBrk="1" hangingPunct="1">
              <a:buFont typeface="Wingdings" pitchFamily="2" charset="2"/>
              <a:buNone/>
              <a:defRPr/>
            </a:pPr>
            <a:r>
              <a:rPr lang="es-EC" sz="2200"/>
              <a:t>	</a:t>
            </a:r>
          </a:p>
          <a:p>
            <a:pPr algn="just" eaLnBrk="1" hangingPunct="1">
              <a:buFont typeface="Wingdings" pitchFamily="2" charset="2"/>
              <a:buNone/>
              <a:defRPr/>
            </a:pPr>
            <a:r>
              <a:rPr lang="es-EC" sz="2200"/>
              <a:t>	La evaluación de Impacto Ambiental persigue este propósito y gracias a su desarrollo conceptual y metodología se está convirtiendo en uno de los más importantes instrumentos preventivos de la gestión ambiental.</a:t>
            </a:r>
            <a:endParaRPr lang="es-ES" sz="2200"/>
          </a:p>
        </p:txBody>
      </p:sp>
    </p:spTree>
  </p:cSld>
  <p:clrMapOvr>
    <a:masterClrMapping/>
  </p:clrMapOvr>
  <p:transition spd="slow">
    <p:strips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2 Marcador de número de diapositiva"/>
          <p:cNvSpPr>
            <a:spLocks noGrp="1"/>
          </p:cNvSpPr>
          <p:nvPr>
            <p:ph type="sldNum" sz="quarter" idx="11"/>
          </p:nvPr>
        </p:nvSpPr>
        <p:spPr>
          <a:noFill/>
        </p:spPr>
        <p:txBody>
          <a:bodyPr/>
          <a:lstStyle/>
          <a:p>
            <a:fld id="{3569D63D-1EC9-4AB7-9004-94B3D3FA7945}" type="slidenum">
              <a:rPr lang="es-ES" smtClean="0"/>
              <a:pPr/>
              <a:t>89</a:t>
            </a:fld>
            <a:endParaRPr lang="es-ES" smtClean="0"/>
          </a:p>
        </p:txBody>
      </p:sp>
      <p:sp>
        <p:nvSpPr>
          <p:cNvPr id="94210" name="1 Título"/>
          <p:cNvSpPr>
            <a:spLocks noGrp="1"/>
          </p:cNvSpPr>
          <p:nvPr>
            <p:ph type="title" idx="4294967295"/>
          </p:nvPr>
        </p:nvSpPr>
        <p:spPr>
          <a:xfrm>
            <a:off x="457200" y="0"/>
            <a:ext cx="8229600" cy="765175"/>
          </a:xfrm>
        </p:spPr>
        <p:txBody>
          <a:bodyPr/>
          <a:lstStyle/>
          <a:p>
            <a:pPr eaLnBrk="1" hangingPunct="1">
              <a:defRPr/>
            </a:pPr>
            <a:r>
              <a:rPr lang="es-EC" sz="2800">
                <a:solidFill>
                  <a:srgbClr val="FFFF00"/>
                </a:solidFill>
              </a:rPr>
              <a:t>Objetivos</a:t>
            </a:r>
            <a:r>
              <a:rPr lang="es-ES"/>
              <a:t> </a:t>
            </a:r>
          </a:p>
        </p:txBody>
      </p:sp>
      <p:sp>
        <p:nvSpPr>
          <p:cNvPr id="94211" name="2 Marcador de contenido"/>
          <p:cNvSpPr>
            <a:spLocks noGrp="1"/>
          </p:cNvSpPr>
          <p:nvPr>
            <p:ph idx="4294967295"/>
          </p:nvPr>
        </p:nvSpPr>
        <p:spPr>
          <a:xfrm>
            <a:off x="468313" y="765175"/>
            <a:ext cx="8229600" cy="5327650"/>
          </a:xfrm>
        </p:spPr>
        <p:txBody>
          <a:bodyPr/>
          <a:lstStyle/>
          <a:p>
            <a:pPr marL="609600" indent="-609600" algn="just" eaLnBrk="1" hangingPunct="1">
              <a:buFont typeface="Wingdings" pitchFamily="2" charset="2"/>
              <a:buChar char="Ø"/>
              <a:defRPr/>
            </a:pPr>
            <a:r>
              <a:rPr lang="es-EC" sz="2000"/>
              <a:t>Realizar una descripción de las condiciones ambientales existentes en la zona de influencia del proyecto antes de su construcción. </a:t>
            </a:r>
          </a:p>
          <a:p>
            <a:pPr marL="609600" indent="-609600" algn="just" eaLnBrk="1" hangingPunct="1">
              <a:buFont typeface="Wingdings" pitchFamily="2" charset="2"/>
              <a:buNone/>
              <a:defRPr/>
            </a:pPr>
            <a:endParaRPr lang="es-EC" sz="2000"/>
          </a:p>
          <a:p>
            <a:pPr marL="609600" indent="-609600" algn="just" eaLnBrk="1" hangingPunct="1">
              <a:buFont typeface="Wingdings" pitchFamily="2" charset="2"/>
              <a:buChar char="Ø"/>
              <a:defRPr/>
            </a:pPr>
            <a:r>
              <a:rPr lang="es-EC" sz="2000"/>
              <a:t>Identificar las actividades que pudieran causar algún impacto.</a:t>
            </a:r>
          </a:p>
          <a:p>
            <a:pPr marL="609600" indent="-609600" algn="just" eaLnBrk="1" hangingPunct="1">
              <a:buFont typeface="Wingdings" pitchFamily="2" charset="2"/>
              <a:buNone/>
              <a:defRPr/>
            </a:pPr>
            <a:endParaRPr lang="es-EC" sz="2000"/>
          </a:p>
          <a:p>
            <a:pPr marL="609600" indent="-609600" algn="just" eaLnBrk="1" hangingPunct="1">
              <a:buFont typeface="Wingdings" pitchFamily="2" charset="2"/>
              <a:buChar char="Ø"/>
              <a:defRPr/>
            </a:pPr>
            <a:r>
              <a:rPr lang="es-EC" sz="2000"/>
              <a:t>Identificar el medio sobre el cual se ejercerá tal impacto.</a:t>
            </a:r>
          </a:p>
          <a:p>
            <a:pPr marL="609600" indent="-609600" algn="just" eaLnBrk="1" hangingPunct="1">
              <a:buFont typeface="Wingdings" pitchFamily="2" charset="2"/>
              <a:buNone/>
              <a:defRPr/>
            </a:pPr>
            <a:endParaRPr lang="es-EC" sz="2000"/>
          </a:p>
          <a:p>
            <a:pPr marL="609600" indent="-609600" algn="just" eaLnBrk="1" hangingPunct="1">
              <a:buFont typeface="Wingdings" pitchFamily="2" charset="2"/>
              <a:buChar char="Ø"/>
              <a:defRPr/>
            </a:pPr>
            <a:r>
              <a:rPr lang="es-EC" sz="2000"/>
              <a:t>Evaluar la magnitud e intensidad de los mismos.</a:t>
            </a:r>
          </a:p>
          <a:p>
            <a:pPr marL="609600" indent="-609600" algn="just" eaLnBrk="1" hangingPunct="1">
              <a:buFont typeface="Wingdings" pitchFamily="2" charset="2"/>
              <a:buNone/>
              <a:defRPr/>
            </a:pPr>
            <a:endParaRPr lang="es-EC" sz="2000"/>
          </a:p>
          <a:p>
            <a:pPr marL="609600" indent="-609600" algn="just" eaLnBrk="1" hangingPunct="1">
              <a:buFont typeface="Wingdings" pitchFamily="2" charset="2"/>
              <a:buChar char="Ø"/>
              <a:defRPr/>
            </a:pPr>
            <a:r>
              <a:rPr lang="es-EC" sz="2000"/>
              <a:t>Describir las medidas de mitigación y compensación a aplicarse, en los casos pertinentes.</a:t>
            </a:r>
          </a:p>
          <a:p>
            <a:pPr marL="609600" indent="-609600" algn="just" eaLnBrk="1" hangingPunct="1">
              <a:buFont typeface="Wingdings" pitchFamily="2" charset="2"/>
              <a:buNone/>
              <a:defRPr/>
            </a:pPr>
            <a:endParaRPr lang="es-EC" sz="2000"/>
          </a:p>
          <a:p>
            <a:pPr marL="609600" indent="-609600" algn="just" eaLnBrk="1" hangingPunct="1">
              <a:buFont typeface="Wingdings" pitchFamily="2" charset="2"/>
              <a:buChar char="Ø"/>
              <a:defRPr/>
            </a:pPr>
            <a:r>
              <a:rPr lang="es-EC" sz="2000"/>
              <a:t>Elaborar el Plan de Manejo Ambiental.</a:t>
            </a:r>
          </a:p>
          <a:p>
            <a:pPr marL="609600" indent="-609600" algn="just" eaLnBrk="1" hangingPunct="1">
              <a:buFont typeface="Wingdings" pitchFamily="2" charset="2"/>
              <a:buChar char="Ø"/>
              <a:defRPr/>
            </a:pPr>
            <a:endParaRPr lang="es-EC" sz="2000"/>
          </a:p>
          <a:p>
            <a:pPr marL="609600" indent="-609600" algn="just" eaLnBrk="1" hangingPunct="1">
              <a:buFont typeface="Wingdings" pitchFamily="2" charset="2"/>
              <a:buChar char="Ø"/>
              <a:defRPr/>
            </a:pPr>
            <a:r>
              <a:rPr lang="es-EC" sz="2000"/>
              <a:t>Redactar las conclusiones y recomendaciones</a:t>
            </a:r>
            <a:r>
              <a:rPr lang="es-ES" sz="2000"/>
              <a:t> </a:t>
            </a: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número de diapositiva"/>
          <p:cNvSpPr>
            <a:spLocks noGrp="1"/>
          </p:cNvSpPr>
          <p:nvPr>
            <p:ph type="sldNum" sz="quarter" idx="11"/>
          </p:nvPr>
        </p:nvSpPr>
        <p:spPr>
          <a:noFill/>
        </p:spPr>
        <p:txBody>
          <a:bodyPr/>
          <a:lstStyle/>
          <a:p>
            <a:fld id="{B15B8814-EE95-4ACA-9139-743F4867AAA9}" type="slidenum">
              <a:rPr lang="es-ES" smtClean="0"/>
              <a:pPr/>
              <a:t>9</a:t>
            </a:fld>
            <a:endParaRPr lang="es-ES" smtClean="0"/>
          </a:p>
        </p:txBody>
      </p:sp>
      <p:sp>
        <p:nvSpPr>
          <p:cNvPr id="32770" name="1 Título"/>
          <p:cNvSpPr>
            <a:spLocks noGrp="1"/>
          </p:cNvSpPr>
          <p:nvPr>
            <p:ph type="title" idx="4294967295"/>
          </p:nvPr>
        </p:nvSpPr>
        <p:spPr/>
        <p:txBody>
          <a:bodyPr/>
          <a:lstStyle/>
          <a:p>
            <a:pPr eaLnBrk="1" hangingPunct="1">
              <a:defRPr/>
            </a:pPr>
            <a:r>
              <a:rPr lang="es-ES" sz="2800" b="0">
                <a:solidFill>
                  <a:srgbClr val="FFFF00"/>
                </a:solidFill>
              </a:rPr>
              <a:t>Características Biológicas.</a:t>
            </a:r>
            <a:r>
              <a:rPr lang="es-EC" sz="2800">
                <a:solidFill>
                  <a:srgbClr val="FFFF00"/>
                </a:solidFill>
              </a:rPr>
              <a:t/>
            </a:r>
            <a:br>
              <a:rPr lang="es-EC" sz="2800">
                <a:solidFill>
                  <a:srgbClr val="FFFF00"/>
                </a:solidFill>
              </a:rPr>
            </a:br>
            <a:endParaRPr lang="es-EC" sz="2800">
              <a:solidFill>
                <a:srgbClr val="FFFF00"/>
              </a:solidFill>
            </a:endParaRPr>
          </a:p>
        </p:txBody>
      </p:sp>
      <p:sp>
        <p:nvSpPr>
          <p:cNvPr id="32771" name="2 Marcador de contenido"/>
          <p:cNvSpPr>
            <a:spLocks noGrp="1"/>
          </p:cNvSpPr>
          <p:nvPr>
            <p:ph idx="4294967295"/>
          </p:nvPr>
        </p:nvSpPr>
        <p:spPr>
          <a:xfrm>
            <a:off x="457200" y="1600200"/>
            <a:ext cx="8229600" cy="1900238"/>
          </a:xfrm>
        </p:spPr>
        <p:txBody>
          <a:bodyPr/>
          <a:lstStyle/>
          <a:p>
            <a:pPr indent="285750" eaLnBrk="1" hangingPunct="1">
              <a:buFont typeface="Wingdings" pitchFamily="2" charset="2"/>
              <a:buChar char="Ø"/>
              <a:defRPr/>
            </a:pPr>
            <a:r>
              <a:rPr lang="es-ES"/>
              <a:t>	</a:t>
            </a:r>
            <a:r>
              <a:rPr lang="es-ES" sz="2400"/>
              <a:t>Microorganismos.</a:t>
            </a:r>
          </a:p>
          <a:p>
            <a:pPr indent="285750" eaLnBrk="1" hangingPunct="1">
              <a:buFont typeface="Wingdings" pitchFamily="2" charset="2"/>
              <a:buChar char="Ø"/>
              <a:defRPr/>
            </a:pPr>
            <a:endParaRPr lang="es-ES" sz="2400"/>
          </a:p>
          <a:p>
            <a:pPr indent="285750" eaLnBrk="1" hangingPunct="1">
              <a:buFont typeface="Wingdings" pitchFamily="2" charset="2"/>
              <a:buChar char="Ø"/>
              <a:defRPr/>
            </a:pPr>
            <a:r>
              <a:rPr lang="es-MX" sz="2400"/>
              <a:t>	Organismo Patógenos.</a:t>
            </a:r>
            <a:endParaRPr lang="es-ES" sz="2400"/>
          </a:p>
          <a:p>
            <a:pPr indent="285750" eaLnBrk="1" hangingPunct="1">
              <a:buFont typeface="Wingdings" pitchFamily="2" charset="2"/>
              <a:buNone/>
              <a:defRPr/>
            </a:pPr>
            <a:endParaRPr lang="es-MX" sz="2400"/>
          </a:p>
          <a:p>
            <a:pPr indent="285750" eaLnBrk="1" hangingPunct="1">
              <a:buFont typeface="Wingdings" pitchFamily="2" charset="2"/>
              <a:buNone/>
              <a:defRPr/>
            </a:pPr>
            <a:endParaRPr lang="es-EC" sz="2400">
              <a:solidFill>
                <a:srgbClr val="0070C0"/>
              </a:solidFill>
            </a:endParaRPr>
          </a:p>
        </p:txBody>
      </p:sp>
    </p:spTree>
  </p:cSld>
  <p:clrMapOvr>
    <a:masterClrMapping/>
  </p:clrMapOvr>
  <p:transition spd="slow">
    <p:strips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2 Marcador de número de diapositiva"/>
          <p:cNvSpPr>
            <a:spLocks noGrp="1"/>
          </p:cNvSpPr>
          <p:nvPr>
            <p:ph type="sldNum" sz="quarter" idx="11"/>
          </p:nvPr>
        </p:nvSpPr>
        <p:spPr>
          <a:noFill/>
        </p:spPr>
        <p:txBody>
          <a:bodyPr/>
          <a:lstStyle/>
          <a:p>
            <a:fld id="{A3D5214B-DBAE-4E18-AFA3-6BF4D3158081}" type="slidenum">
              <a:rPr lang="es-ES" smtClean="0"/>
              <a:pPr/>
              <a:t>90</a:t>
            </a:fld>
            <a:endParaRPr lang="es-ES" smtClean="0"/>
          </a:p>
        </p:txBody>
      </p:sp>
      <p:sp>
        <p:nvSpPr>
          <p:cNvPr id="112642" name="Rectangle 2"/>
          <p:cNvSpPr>
            <a:spLocks noGrp="1" noRot="1" noChangeArrowheads="1"/>
          </p:cNvSpPr>
          <p:nvPr>
            <p:ph type="title" idx="4294967295"/>
          </p:nvPr>
        </p:nvSpPr>
        <p:spPr/>
        <p:txBody>
          <a:bodyPr/>
          <a:lstStyle/>
          <a:p>
            <a:pPr marL="838200" indent="-838200" eaLnBrk="1" hangingPunct="1">
              <a:defRPr/>
            </a:pPr>
            <a:r>
              <a:rPr lang="es-EC" sz="2800">
                <a:solidFill>
                  <a:srgbClr val="FFFF00"/>
                </a:solidFill>
              </a:rPr>
              <a:t>Metodología.</a:t>
            </a:r>
            <a:endParaRPr lang="es-ES" sz="2800">
              <a:solidFill>
                <a:srgbClr val="FFFF00"/>
              </a:solidFill>
            </a:endParaRPr>
          </a:p>
        </p:txBody>
      </p:sp>
      <p:sp>
        <p:nvSpPr>
          <p:cNvPr id="112643" name="Rectangle 3"/>
          <p:cNvSpPr>
            <a:spLocks noGrp="1" noChangeArrowheads="1"/>
          </p:cNvSpPr>
          <p:nvPr>
            <p:ph type="body" idx="4294967295"/>
          </p:nvPr>
        </p:nvSpPr>
        <p:spPr/>
        <p:txBody>
          <a:bodyPr/>
          <a:lstStyle/>
          <a:p>
            <a:pPr algn="just" eaLnBrk="1" hangingPunct="1">
              <a:lnSpc>
                <a:spcPct val="90000"/>
              </a:lnSpc>
              <a:buFont typeface="Wingdings" pitchFamily="2" charset="2"/>
              <a:buNone/>
              <a:defRPr/>
            </a:pPr>
            <a:r>
              <a:rPr lang="es-EC" sz="2000"/>
              <a:t>	La metodología general para la elaboración de este estudio es el que solicita el Banco del Estado para los estudios de impacto ambiental de proyectos de construcción con un impacto considerado moderado. Los detalles de éste trabajo en cuanto al desarrollo de la metodología de identificación, caracterización y predicción de los impactos se encuentra en el plan de manejo ambiental.</a:t>
            </a:r>
          </a:p>
          <a:p>
            <a:pPr algn="just" eaLnBrk="1" hangingPunct="1">
              <a:lnSpc>
                <a:spcPct val="90000"/>
              </a:lnSpc>
              <a:buFont typeface="Wingdings" pitchFamily="2" charset="2"/>
              <a:buNone/>
              <a:defRPr/>
            </a:pPr>
            <a:endParaRPr lang="es-ES" sz="2000"/>
          </a:p>
          <a:p>
            <a:pPr algn="just" eaLnBrk="1" hangingPunct="1">
              <a:lnSpc>
                <a:spcPct val="90000"/>
              </a:lnSpc>
              <a:buFont typeface="Wingdings" pitchFamily="2" charset="2"/>
              <a:buNone/>
              <a:defRPr/>
            </a:pPr>
            <a:r>
              <a:rPr lang="es-ES" sz="2000"/>
              <a:t>	Por otra parte, la  metodología de construcción abarca desde la planificación, el trazado y replanteo, excavación, relleno, fundición de hormigón armado, desalojo, hasta el sembrío de las plantas a utilizar en el sistema de tratamiento propuesto y el plan de manejo ambiental.</a:t>
            </a:r>
          </a:p>
        </p:txBody>
      </p:sp>
    </p:spTree>
  </p:cSld>
  <p:clrMapOvr>
    <a:masterClrMapping/>
  </p:clrMapOvr>
  <p:transition spd="slow">
    <p:strips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2 Marcador de número de diapositiva"/>
          <p:cNvSpPr>
            <a:spLocks noGrp="1"/>
          </p:cNvSpPr>
          <p:nvPr>
            <p:ph type="sldNum" sz="quarter" idx="11"/>
          </p:nvPr>
        </p:nvSpPr>
        <p:spPr>
          <a:noFill/>
        </p:spPr>
        <p:txBody>
          <a:bodyPr/>
          <a:lstStyle/>
          <a:p>
            <a:fld id="{1FC2CF18-99EC-4421-A01E-D396342E85F7}" type="slidenum">
              <a:rPr lang="es-ES" smtClean="0"/>
              <a:pPr/>
              <a:t>91</a:t>
            </a:fld>
            <a:endParaRPr lang="es-ES" smtClean="0"/>
          </a:p>
        </p:txBody>
      </p:sp>
      <p:sp>
        <p:nvSpPr>
          <p:cNvPr id="113667" name="Rectangle 3"/>
          <p:cNvSpPr>
            <a:spLocks noGrp="1" noChangeArrowheads="1"/>
          </p:cNvSpPr>
          <p:nvPr>
            <p:ph type="body" idx="4294967295"/>
          </p:nvPr>
        </p:nvSpPr>
        <p:spPr>
          <a:xfrm>
            <a:off x="457200" y="188913"/>
            <a:ext cx="8229600" cy="5937250"/>
          </a:xfrm>
        </p:spPr>
        <p:txBody>
          <a:bodyPr/>
          <a:lstStyle/>
          <a:p>
            <a:pPr marL="804863" indent="-265113" algn="just" eaLnBrk="1" hangingPunct="1">
              <a:lnSpc>
                <a:spcPct val="90000"/>
              </a:lnSpc>
              <a:buFont typeface="Wingdings" pitchFamily="2" charset="2"/>
              <a:buNone/>
              <a:defRPr/>
            </a:pPr>
            <a:endParaRPr lang="es-ES" sz="2000"/>
          </a:p>
          <a:p>
            <a:pPr marL="804863" indent="-265113" algn="just" eaLnBrk="1" hangingPunct="1">
              <a:lnSpc>
                <a:spcPct val="90000"/>
              </a:lnSpc>
              <a:buFont typeface="Wingdings" pitchFamily="2" charset="2"/>
              <a:buChar char="Ø"/>
              <a:defRPr/>
            </a:pPr>
            <a:r>
              <a:rPr lang="es-ES" sz="2000"/>
              <a:t>Texto Unificado de Legislación Ambiental (TULA ).</a:t>
            </a:r>
          </a:p>
          <a:p>
            <a:pPr marL="804863" indent="-265113" algn="just" eaLnBrk="1" hangingPunct="1">
              <a:lnSpc>
                <a:spcPct val="90000"/>
              </a:lnSpc>
              <a:buFont typeface="Wingdings" pitchFamily="2" charset="2"/>
              <a:buNone/>
              <a:defRPr/>
            </a:pPr>
            <a:endParaRPr lang="es-ES" sz="2000"/>
          </a:p>
          <a:p>
            <a:pPr marL="804863" indent="-265113" algn="just" eaLnBrk="1" hangingPunct="1">
              <a:lnSpc>
                <a:spcPct val="90000"/>
              </a:lnSpc>
              <a:buFont typeface="Wingdings" pitchFamily="2" charset="2"/>
              <a:buChar char="Ø"/>
              <a:defRPr/>
            </a:pPr>
            <a:r>
              <a:rPr lang="es-ES" sz="2000"/>
              <a:t>Ley de Prevención y Control de la Contaminación Ambiental (DS-374, RO 97, mayo 1976), y su Reglamento  para el Manejo de Desechos Sólidos (Registro Oficial 991, del 3 de agosto de 1992).</a:t>
            </a:r>
          </a:p>
          <a:p>
            <a:pPr marL="804863" indent="-265113" algn="just" eaLnBrk="1" hangingPunct="1">
              <a:lnSpc>
                <a:spcPct val="90000"/>
              </a:lnSpc>
              <a:buFont typeface="Wingdings" pitchFamily="2" charset="2"/>
              <a:buNone/>
              <a:defRPr/>
            </a:pPr>
            <a:endParaRPr lang="es-ES" sz="2000"/>
          </a:p>
          <a:p>
            <a:pPr marL="804863" indent="-265113" algn="just" eaLnBrk="1" hangingPunct="1">
              <a:lnSpc>
                <a:spcPct val="90000"/>
              </a:lnSpc>
              <a:buFont typeface="Wingdings" pitchFamily="2" charset="2"/>
              <a:buChar char="Ø"/>
              <a:defRPr/>
            </a:pPr>
            <a:r>
              <a:rPr lang="es-EC" sz="2000"/>
              <a:t>Registro Oficial, edición especial N° 2, publicado el lunes 31 de marzo del 2003.</a:t>
            </a:r>
          </a:p>
          <a:p>
            <a:pPr marL="804863" indent="-265113" algn="just" eaLnBrk="1" hangingPunct="1">
              <a:lnSpc>
                <a:spcPct val="90000"/>
              </a:lnSpc>
              <a:buFont typeface="Wingdings" pitchFamily="2" charset="2"/>
              <a:buChar char="Ø"/>
              <a:defRPr/>
            </a:pPr>
            <a:endParaRPr lang="es-EC" sz="2000"/>
          </a:p>
          <a:p>
            <a:pPr marL="804863" indent="-265113" algn="just" eaLnBrk="1" hangingPunct="1">
              <a:lnSpc>
                <a:spcPct val="90000"/>
              </a:lnSpc>
              <a:buFont typeface="Wingdings" pitchFamily="2" charset="2"/>
              <a:buChar char="Ø"/>
              <a:defRPr/>
            </a:pPr>
            <a:r>
              <a:rPr lang="es-EC" sz="2000"/>
              <a:t>Reglamento de Seguridad para la Construcción y Obras Públicas, publicado en el Registro Oficial No 253 del 9 de Febrero de 1998 (78 artículos).</a:t>
            </a:r>
            <a:r>
              <a:rPr lang="es-ES" sz="2000"/>
              <a:t> </a:t>
            </a:r>
          </a:p>
          <a:p>
            <a:pPr marL="804863" indent="-265113" algn="just" eaLnBrk="1" hangingPunct="1">
              <a:lnSpc>
                <a:spcPct val="90000"/>
              </a:lnSpc>
              <a:buFont typeface="Wingdings" pitchFamily="2" charset="2"/>
              <a:buNone/>
              <a:defRPr/>
            </a:pPr>
            <a:endParaRPr lang="es-ES" sz="2000"/>
          </a:p>
          <a:p>
            <a:pPr marL="804863" indent="-265113" algn="just" eaLnBrk="1" hangingPunct="1">
              <a:lnSpc>
                <a:spcPct val="90000"/>
              </a:lnSpc>
              <a:buFont typeface="Wingdings" pitchFamily="2" charset="2"/>
              <a:buChar char="Ø"/>
              <a:defRPr/>
            </a:pPr>
            <a:r>
              <a:rPr lang="es-EC" sz="2000"/>
              <a:t>Código de Salud, establece que: “Los reglamentos y disposiciones sobre molestias públicas, tales como: ruidos, olores desagradables, humos, gases tóxicos, polvo atmosférico, emanaciones y otras, serán establecidas por la autoridad de salud".</a:t>
            </a:r>
            <a:endParaRPr lang="es-ES" sz="2000"/>
          </a:p>
        </p:txBody>
      </p:sp>
    </p:spTree>
  </p:cSld>
  <p:clrMapOvr>
    <a:masterClrMapping/>
  </p:clrMapOvr>
  <p:transition spd="slow">
    <p:strips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Marcador de número de diapositiva"/>
          <p:cNvSpPr>
            <a:spLocks noGrp="1"/>
          </p:cNvSpPr>
          <p:nvPr>
            <p:ph type="sldNum" sz="quarter" idx="11"/>
          </p:nvPr>
        </p:nvSpPr>
        <p:spPr>
          <a:noFill/>
        </p:spPr>
        <p:txBody>
          <a:bodyPr/>
          <a:lstStyle/>
          <a:p>
            <a:fld id="{EADD92BD-ADDA-425C-A7B8-23E53D99A5EF}" type="slidenum">
              <a:rPr lang="es-ES" smtClean="0"/>
              <a:pPr/>
              <a:t>92</a:t>
            </a:fld>
            <a:endParaRPr lang="es-ES" smtClean="0"/>
          </a:p>
        </p:txBody>
      </p:sp>
      <p:sp>
        <p:nvSpPr>
          <p:cNvPr id="114690" name="Rectangle 2"/>
          <p:cNvSpPr>
            <a:spLocks noGrp="1" noRot="1" noChangeArrowheads="1"/>
          </p:cNvSpPr>
          <p:nvPr>
            <p:ph type="title" idx="4294967295"/>
          </p:nvPr>
        </p:nvSpPr>
        <p:spPr>
          <a:xfrm>
            <a:off x="457200" y="274638"/>
            <a:ext cx="8229600" cy="706437"/>
          </a:xfrm>
        </p:spPr>
        <p:txBody>
          <a:bodyPr/>
          <a:lstStyle/>
          <a:p>
            <a:pPr marL="838200" indent="-838200" algn="l" eaLnBrk="1" hangingPunct="1">
              <a:defRPr/>
            </a:pPr>
            <a:r>
              <a:rPr lang="es-EC" sz="2800">
                <a:solidFill>
                  <a:schemeClr val="hlink"/>
                </a:solidFill>
              </a:rPr>
              <a:t>          </a:t>
            </a:r>
            <a:r>
              <a:rPr lang="es-EC" sz="2800">
                <a:solidFill>
                  <a:srgbClr val="FFFF00"/>
                </a:solidFill>
              </a:rPr>
              <a:t>Caracterización y diagnóstico de las componentes ambientales y sociales.</a:t>
            </a:r>
            <a:endParaRPr lang="es-ES" sz="2800">
              <a:solidFill>
                <a:srgbClr val="FFFF00"/>
              </a:solidFill>
            </a:endParaRPr>
          </a:p>
        </p:txBody>
      </p:sp>
      <p:sp>
        <p:nvSpPr>
          <p:cNvPr id="114691" name="Rectangle 3"/>
          <p:cNvSpPr>
            <a:spLocks noGrp="1" noChangeArrowheads="1"/>
          </p:cNvSpPr>
          <p:nvPr>
            <p:ph type="body" idx="4294967295"/>
          </p:nvPr>
        </p:nvSpPr>
        <p:spPr>
          <a:xfrm>
            <a:off x="468313" y="908050"/>
            <a:ext cx="8229600" cy="431800"/>
          </a:xfrm>
        </p:spPr>
        <p:txBody>
          <a:bodyPr/>
          <a:lstStyle/>
          <a:p>
            <a:pPr eaLnBrk="1" hangingPunct="1">
              <a:lnSpc>
                <a:spcPct val="90000"/>
              </a:lnSpc>
              <a:buFont typeface="Wingdings" pitchFamily="2" charset="2"/>
              <a:buNone/>
              <a:defRPr/>
            </a:pPr>
            <a:r>
              <a:rPr lang="es-EC" sz="2800" b="1">
                <a:solidFill>
                  <a:srgbClr val="FFFF00"/>
                </a:solidFill>
              </a:rPr>
              <a:t>Clima</a:t>
            </a:r>
            <a:r>
              <a:rPr lang="es-ES" sz="2800">
                <a:solidFill>
                  <a:srgbClr val="FFFF00"/>
                </a:solidFill>
              </a:rPr>
              <a:t>.</a:t>
            </a:r>
          </a:p>
          <a:p>
            <a:pPr eaLnBrk="1" hangingPunct="1">
              <a:lnSpc>
                <a:spcPct val="90000"/>
              </a:lnSpc>
              <a:buFont typeface="Wingdings" pitchFamily="2" charset="2"/>
              <a:buNone/>
              <a:defRPr/>
            </a:pPr>
            <a:r>
              <a:rPr lang="es-EC" b="1"/>
              <a:t>	</a:t>
            </a:r>
            <a:r>
              <a:rPr lang="es-EC" sz="2400" b="1"/>
              <a:t>Precipitación.</a:t>
            </a:r>
          </a:p>
          <a:p>
            <a:pPr eaLnBrk="1" hangingPunct="1">
              <a:lnSpc>
                <a:spcPct val="90000"/>
              </a:lnSpc>
              <a:buFont typeface="Wingdings" pitchFamily="2" charset="2"/>
              <a:buNone/>
              <a:defRPr/>
            </a:pPr>
            <a:r>
              <a:rPr lang="es-EC" sz="2400" b="1"/>
              <a:t>	</a:t>
            </a:r>
            <a:r>
              <a:rPr lang="es-EC" sz="2200"/>
              <a:t>El sitio San Eloy consta al igual que todo el territorio ecuatoriano con dos estaciones climatológicas bien definidas como son: Verano e Invierno</a:t>
            </a:r>
            <a:r>
              <a:rPr lang="es-ES"/>
              <a:t> </a:t>
            </a:r>
            <a:endParaRPr lang="es-EC" sz="2400" b="1"/>
          </a:p>
          <a:p>
            <a:pPr eaLnBrk="1" hangingPunct="1">
              <a:lnSpc>
                <a:spcPct val="90000"/>
              </a:lnSpc>
              <a:buFont typeface="Wingdings" pitchFamily="2" charset="2"/>
              <a:buNone/>
              <a:defRPr/>
            </a:pPr>
            <a:endParaRPr lang="es-ES" sz="2400">
              <a:solidFill>
                <a:schemeClr val="hlink"/>
              </a:solidFill>
            </a:endParaRPr>
          </a:p>
          <a:p>
            <a:pPr eaLnBrk="1" hangingPunct="1">
              <a:lnSpc>
                <a:spcPct val="90000"/>
              </a:lnSpc>
              <a:buFont typeface="Wingdings" pitchFamily="2" charset="2"/>
              <a:buNone/>
              <a:defRPr/>
            </a:pPr>
            <a:endParaRPr lang="es-ES" sz="2400">
              <a:solidFill>
                <a:schemeClr val="hlink"/>
              </a:solidFill>
            </a:endParaRPr>
          </a:p>
        </p:txBody>
      </p:sp>
      <p:pic>
        <p:nvPicPr>
          <p:cNvPr id="96261" name="Picture 4"/>
          <p:cNvPicPr>
            <a:picLocks noChangeAspect="1" noChangeArrowheads="1"/>
          </p:cNvPicPr>
          <p:nvPr/>
        </p:nvPicPr>
        <p:blipFill>
          <a:blip r:embed="rId2"/>
          <a:srcRect/>
          <a:stretch>
            <a:fillRect/>
          </a:stretch>
        </p:blipFill>
        <p:spPr bwMode="auto">
          <a:xfrm>
            <a:off x="2268538" y="2924175"/>
            <a:ext cx="4248150" cy="3225800"/>
          </a:xfrm>
          <a:prstGeom prst="rect">
            <a:avLst/>
          </a:prstGeom>
          <a:solidFill>
            <a:schemeClr val="tx1"/>
          </a:solidFill>
          <a:ln w="9525">
            <a:noFill/>
            <a:miter lim="800000"/>
            <a:headEnd/>
            <a:tailEnd/>
          </a:ln>
        </p:spPr>
      </p:pic>
      <p:sp>
        <p:nvSpPr>
          <p:cNvPr id="96262" name="Rectangle 5"/>
          <p:cNvSpPr>
            <a:spLocks noChangeArrowheads="1"/>
          </p:cNvSpPr>
          <p:nvPr/>
        </p:nvSpPr>
        <p:spPr bwMode="auto">
          <a:xfrm>
            <a:off x="900113" y="6308725"/>
            <a:ext cx="7672387" cy="366713"/>
          </a:xfrm>
          <a:prstGeom prst="rect">
            <a:avLst/>
          </a:prstGeom>
          <a:noFill/>
          <a:ln w="9525">
            <a:noFill/>
            <a:miter lim="800000"/>
            <a:headEnd/>
            <a:tailEnd/>
          </a:ln>
        </p:spPr>
        <p:txBody>
          <a:bodyPr wrap="none" anchor="ctr">
            <a:spAutoFit/>
          </a:bodyPr>
          <a:lstStyle/>
          <a:p>
            <a:pPr eaLnBrk="0" hangingPunct="0"/>
            <a:r>
              <a:rPr lang="es-EC"/>
              <a:t>Cuadro de la precipitación del recinto San Eloy (Datos obtenidos del Inamhi, 1999).</a:t>
            </a:r>
            <a:r>
              <a:rPr lang="es-ES"/>
              <a:t> </a:t>
            </a:r>
          </a:p>
        </p:txBody>
      </p:sp>
    </p:spTree>
  </p:cSld>
  <p:clrMapOvr>
    <a:masterClrMapping/>
  </p:clrMapOvr>
  <p:transition spd="slow">
    <p:strips dir="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2 Marcador de número de diapositiva"/>
          <p:cNvSpPr>
            <a:spLocks noGrp="1"/>
          </p:cNvSpPr>
          <p:nvPr>
            <p:ph type="sldNum" sz="quarter" idx="11"/>
          </p:nvPr>
        </p:nvSpPr>
        <p:spPr>
          <a:noFill/>
        </p:spPr>
        <p:txBody>
          <a:bodyPr/>
          <a:lstStyle/>
          <a:p>
            <a:fld id="{1E0137D7-13F2-4252-82D7-D95C10C20003}" type="slidenum">
              <a:rPr lang="es-ES" smtClean="0"/>
              <a:pPr/>
              <a:t>93</a:t>
            </a:fld>
            <a:endParaRPr lang="es-ES" smtClean="0"/>
          </a:p>
        </p:txBody>
      </p:sp>
      <p:sp>
        <p:nvSpPr>
          <p:cNvPr id="115715" name="Rectangle 3"/>
          <p:cNvSpPr>
            <a:spLocks noGrp="1" noChangeArrowheads="1"/>
          </p:cNvSpPr>
          <p:nvPr>
            <p:ph type="body" idx="4294967295"/>
          </p:nvPr>
        </p:nvSpPr>
        <p:spPr>
          <a:xfrm>
            <a:off x="468313" y="188913"/>
            <a:ext cx="8229600" cy="6408737"/>
          </a:xfrm>
        </p:spPr>
        <p:txBody>
          <a:bodyPr/>
          <a:lstStyle/>
          <a:p>
            <a:pPr eaLnBrk="1" hangingPunct="1">
              <a:buFont typeface="Wingdings" pitchFamily="2" charset="2"/>
              <a:buNone/>
              <a:defRPr/>
            </a:pPr>
            <a:endParaRPr lang="es-EC" sz="2800" b="1" smtClean="0"/>
          </a:p>
          <a:p>
            <a:pPr eaLnBrk="1" hangingPunct="1">
              <a:buFont typeface="Wingdings" pitchFamily="2" charset="2"/>
              <a:buNone/>
              <a:defRPr/>
            </a:pPr>
            <a:r>
              <a:rPr lang="es-EC" sz="2800" b="1" smtClean="0"/>
              <a:t>Temperatura y Humedad.</a:t>
            </a:r>
          </a:p>
          <a:p>
            <a:pPr eaLnBrk="1" hangingPunct="1">
              <a:buFont typeface="Wingdings" pitchFamily="2" charset="2"/>
              <a:buNone/>
              <a:defRPr/>
            </a:pPr>
            <a:endParaRPr lang="es-EC" sz="2800" b="1" smtClean="0"/>
          </a:p>
          <a:p>
            <a:pPr algn="just" eaLnBrk="1" hangingPunct="1">
              <a:buFont typeface="Wingdings" pitchFamily="2" charset="2"/>
              <a:buNone/>
              <a:defRPr/>
            </a:pPr>
            <a:r>
              <a:rPr lang="es-EC" b="1" smtClean="0"/>
              <a:t>	</a:t>
            </a:r>
            <a:r>
              <a:rPr lang="es-EC" sz="2400" b="1" smtClean="0"/>
              <a:t>La temperatura </a:t>
            </a:r>
            <a:r>
              <a:rPr lang="es-EC" sz="2200" smtClean="0"/>
              <a:t>promedio anual es de 26.73°C, la misma que varía en invierno entre 22°C y 30 °C; y en verano entre 21 °C y 29 °C, por lo que se puede decir que la temperatura en todo el año es constante y que la variacion no excede los 3 °C</a:t>
            </a:r>
            <a:r>
              <a:rPr lang="es-EC" sz="2400" smtClean="0"/>
              <a:t>.</a:t>
            </a:r>
          </a:p>
          <a:p>
            <a:pPr algn="just" eaLnBrk="1" hangingPunct="1">
              <a:buFont typeface="Wingdings" pitchFamily="2" charset="2"/>
              <a:buNone/>
              <a:defRPr/>
            </a:pPr>
            <a:endParaRPr lang="es-EC" sz="2400" smtClean="0"/>
          </a:p>
          <a:p>
            <a:pPr algn="just" eaLnBrk="1" hangingPunct="1">
              <a:buFont typeface="Wingdings" pitchFamily="2" charset="2"/>
              <a:buNone/>
              <a:defRPr/>
            </a:pPr>
            <a:r>
              <a:rPr lang="es-EC" sz="2400" b="1" smtClean="0"/>
              <a:t>	</a:t>
            </a:r>
            <a:endParaRPr lang="es-ES" sz="2200" smtClean="0"/>
          </a:p>
        </p:txBody>
      </p:sp>
    </p:spTree>
  </p:cSld>
  <p:clrMapOvr>
    <a:masterClrMapping/>
  </p:clrMapOvr>
  <p:transition spd="slow">
    <p:strips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2 Marcador de número de diapositiva"/>
          <p:cNvSpPr>
            <a:spLocks noGrp="1"/>
          </p:cNvSpPr>
          <p:nvPr>
            <p:ph type="sldNum" sz="quarter" idx="11"/>
          </p:nvPr>
        </p:nvSpPr>
        <p:spPr>
          <a:noFill/>
        </p:spPr>
        <p:txBody>
          <a:bodyPr/>
          <a:lstStyle/>
          <a:p>
            <a:fld id="{C84EF51E-2908-4AD7-B9FB-DB9DAA004C57}" type="slidenum">
              <a:rPr lang="es-ES" smtClean="0"/>
              <a:pPr/>
              <a:t>94</a:t>
            </a:fld>
            <a:endParaRPr lang="es-ES" smtClean="0"/>
          </a:p>
        </p:txBody>
      </p:sp>
      <p:pic>
        <p:nvPicPr>
          <p:cNvPr id="98307" name="Picture 4"/>
          <p:cNvPicPr>
            <a:picLocks noChangeAspect="1" noChangeArrowheads="1"/>
          </p:cNvPicPr>
          <p:nvPr/>
        </p:nvPicPr>
        <p:blipFill>
          <a:blip r:embed="rId2"/>
          <a:srcRect/>
          <a:stretch>
            <a:fillRect/>
          </a:stretch>
        </p:blipFill>
        <p:spPr bwMode="auto">
          <a:xfrm>
            <a:off x="1547813" y="908050"/>
            <a:ext cx="5138737" cy="3241675"/>
          </a:xfrm>
          <a:prstGeom prst="rect">
            <a:avLst/>
          </a:prstGeom>
          <a:solidFill>
            <a:schemeClr val="tx1"/>
          </a:solidFill>
          <a:ln w="9525">
            <a:noFill/>
            <a:miter lim="800000"/>
            <a:headEnd/>
            <a:tailEnd/>
          </a:ln>
        </p:spPr>
      </p:pic>
      <p:sp>
        <p:nvSpPr>
          <p:cNvPr id="98308" name="Rectangle 5"/>
          <p:cNvSpPr>
            <a:spLocks noChangeArrowheads="1"/>
          </p:cNvSpPr>
          <p:nvPr/>
        </p:nvSpPr>
        <p:spPr bwMode="auto">
          <a:xfrm>
            <a:off x="254000" y="4365625"/>
            <a:ext cx="8890000" cy="366713"/>
          </a:xfrm>
          <a:prstGeom prst="rect">
            <a:avLst/>
          </a:prstGeom>
          <a:noFill/>
          <a:ln w="9525">
            <a:noFill/>
            <a:miter lim="800000"/>
            <a:headEnd/>
            <a:tailEnd/>
          </a:ln>
        </p:spPr>
        <p:txBody>
          <a:bodyPr wrap="none" anchor="ctr">
            <a:spAutoFit/>
          </a:bodyPr>
          <a:lstStyle/>
          <a:p>
            <a:pPr eaLnBrk="0" hangingPunct="0"/>
            <a:r>
              <a:rPr lang="es-EC"/>
              <a:t>Cuadro de la humedad y temperatura de la zona de proyecto. (Datos obtenidos del Inamhi, 1999).</a:t>
            </a:r>
            <a:r>
              <a:rPr lang="es-ES"/>
              <a:t> </a:t>
            </a:r>
          </a:p>
        </p:txBody>
      </p:sp>
    </p:spTree>
  </p:cSld>
  <p:clrMapOvr>
    <a:masterClrMapping/>
  </p:clrMapOvr>
  <p:transition spd="slow">
    <p:strips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2 Marcador de número de diapositiva"/>
          <p:cNvSpPr>
            <a:spLocks noGrp="1"/>
          </p:cNvSpPr>
          <p:nvPr>
            <p:ph type="sldNum" sz="quarter" idx="11"/>
          </p:nvPr>
        </p:nvSpPr>
        <p:spPr>
          <a:noFill/>
        </p:spPr>
        <p:txBody>
          <a:bodyPr/>
          <a:lstStyle/>
          <a:p>
            <a:fld id="{4AE44BE8-3727-4007-803A-81D963309FD4}" type="slidenum">
              <a:rPr lang="es-ES" smtClean="0"/>
              <a:pPr/>
              <a:t>95</a:t>
            </a:fld>
            <a:endParaRPr lang="es-ES" smtClean="0"/>
          </a:p>
        </p:txBody>
      </p:sp>
      <p:sp>
        <p:nvSpPr>
          <p:cNvPr id="116739" name="Rectangle 3"/>
          <p:cNvSpPr>
            <a:spLocks noGrp="1" noChangeArrowheads="1"/>
          </p:cNvSpPr>
          <p:nvPr>
            <p:ph type="body" idx="4294967295"/>
          </p:nvPr>
        </p:nvSpPr>
        <p:spPr>
          <a:xfrm>
            <a:off x="457200" y="404813"/>
            <a:ext cx="8435975" cy="6048375"/>
          </a:xfrm>
        </p:spPr>
        <p:txBody>
          <a:bodyPr/>
          <a:lstStyle/>
          <a:p>
            <a:pPr marL="265113" indent="-265113" eaLnBrk="1" hangingPunct="1">
              <a:lnSpc>
                <a:spcPct val="80000"/>
              </a:lnSpc>
              <a:buFont typeface="Wingdings" pitchFamily="2" charset="2"/>
              <a:buNone/>
              <a:defRPr/>
            </a:pPr>
            <a:r>
              <a:rPr lang="es-EC" sz="2400" b="1"/>
              <a:t>Helifonía.</a:t>
            </a:r>
          </a:p>
          <a:p>
            <a:pPr marL="265113" indent="-265113" eaLnBrk="1" hangingPunct="1">
              <a:lnSpc>
                <a:spcPct val="80000"/>
              </a:lnSpc>
              <a:buFont typeface="Wingdings" pitchFamily="2" charset="2"/>
              <a:buNone/>
              <a:defRPr/>
            </a:pPr>
            <a:r>
              <a:rPr lang="es-EC" sz="1800" b="1"/>
              <a:t>	</a:t>
            </a:r>
            <a:r>
              <a:rPr lang="es-EC" sz="2200" b="1"/>
              <a:t>Se puede observar que en el sitio San Eloy la helifonía es la misma que en la mayor parte del Ecuador con un promedio de horas de brillo de sol  es de 12 horas diarias de luz solar para los diferentes meses.</a:t>
            </a:r>
          </a:p>
          <a:p>
            <a:pPr marL="265113" indent="-265113" eaLnBrk="1" hangingPunct="1">
              <a:lnSpc>
                <a:spcPct val="80000"/>
              </a:lnSpc>
              <a:buFont typeface="Wingdings" pitchFamily="2" charset="2"/>
              <a:buNone/>
              <a:defRPr/>
            </a:pPr>
            <a:endParaRPr lang="es-EC" sz="2200" b="1"/>
          </a:p>
          <a:p>
            <a:pPr marL="265113" indent="-265113" eaLnBrk="1" hangingPunct="1">
              <a:lnSpc>
                <a:spcPct val="80000"/>
              </a:lnSpc>
              <a:buFont typeface="Wingdings" pitchFamily="2" charset="2"/>
              <a:buNone/>
              <a:defRPr/>
            </a:pPr>
            <a:r>
              <a:rPr lang="es-EC" sz="2400" b="1"/>
              <a:t>Vientos.</a:t>
            </a:r>
          </a:p>
          <a:p>
            <a:pPr marL="265113" indent="-265113" algn="just" eaLnBrk="1" hangingPunct="1">
              <a:lnSpc>
                <a:spcPct val="80000"/>
              </a:lnSpc>
              <a:buFont typeface="Wingdings" pitchFamily="2" charset="2"/>
              <a:buNone/>
              <a:defRPr/>
            </a:pPr>
            <a:r>
              <a:rPr lang="es-EC" sz="2000" b="1"/>
              <a:t>	</a:t>
            </a:r>
            <a:r>
              <a:rPr lang="es-EC" sz="2200" b="1"/>
              <a:t>Según mediciones realizadas los vientos que se presentan en este medio nunca han pasado los 40 Km./h, por lo que se consideran a los vientos de esta zona moderados. De acuerdo a la disposición geográfica del recinto san Eloy el clima que le corresponde es el Monzónico de  acuerdo a la referencia de la clasificación de KOPPEN.</a:t>
            </a:r>
          </a:p>
          <a:p>
            <a:pPr marL="265113" indent="-265113" algn="just" eaLnBrk="1" hangingPunct="1">
              <a:lnSpc>
                <a:spcPct val="80000"/>
              </a:lnSpc>
              <a:buFont typeface="Wingdings" pitchFamily="2" charset="2"/>
              <a:buNone/>
              <a:defRPr/>
            </a:pPr>
            <a:endParaRPr lang="es-EC" sz="2200" b="1"/>
          </a:p>
          <a:p>
            <a:pPr marL="265113" indent="-265113" eaLnBrk="1" hangingPunct="1">
              <a:lnSpc>
                <a:spcPct val="80000"/>
              </a:lnSpc>
              <a:buFont typeface="Wingdings" pitchFamily="2" charset="2"/>
              <a:buNone/>
              <a:defRPr/>
            </a:pPr>
            <a:r>
              <a:rPr lang="es-EC" sz="2400" b="1"/>
              <a:t>Calidad del aire.</a:t>
            </a:r>
          </a:p>
          <a:p>
            <a:pPr marL="265113" indent="-265113" eaLnBrk="1" hangingPunct="1">
              <a:lnSpc>
                <a:spcPct val="80000"/>
              </a:lnSpc>
              <a:buFont typeface="Wingdings" pitchFamily="2" charset="2"/>
              <a:buNone/>
              <a:defRPr/>
            </a:pPr>
            <a:r>
              <a:rPr lang="es-EC" sz="2200" b="1"/>
              <a:t>	La calidad del aire en la zona de estudio es muy buena, debido a la ausencia total de industrias que emanen gases tóxicos al ambiente, además de la escasa circulación de automotores en los sectores de interés.</a:t>
            </a:r>
          </a:p>
          <a:p>
            <a:pPr marL="265113" indent="-265113" eaLnBrk="1" hangingPunct="1">
              <a:lnSpc>
                <a:spcPct val="80000"/>
              </a:lnSpc>
              <a:buFont typeface="Wingdings" pitchFamily="2" charset="2"/>
              <a:buNone/>
              <a:defRPr/>
            </a:pPr>
            <a:endParaRPr lang="es-EC" sz="2400" b="1"/>
          </a:p>
        </p:txBody>
      </p:sp>
    </p:spTree>
  </p:cSld>
  <p:clrMapOvr>
    <a:masterClrMapping/>
  </p:clrMapOvr>
  <p:transition spd="slow">
    <p:strips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2 Marcador de número de diapositiva"/>
          <p:cNvSpPr>
            <a:spLocks noGrp="1"/>
          </p:cNvSpPr>
          <p:nvPr>
            <p:ph type="sldNum" sz="quarter" idx="11"/>
          </p:nvPr>
        </p:nvSpPr>
        <p:spPr>
          <a:noFill/>
        </p:spPr>
        <p:txBody>
          <a:bodyPr/>
          <a:lstStyle/>
          <a:p>
            <a:fld id="{0FB15E01-393E-4368-88F7-F488BE260A62}" type="slidenum">
              <a:rPr lang="es-ES" smtClean="0"/>
              <a:pPr/>
              <a:t>96</a:t>
            </a:fld>
            <a:endParaRPr lang="es-ES" smtClean="0"/>
          </a:p>
        </p:txBody>
      </p:sp>
      <p:sp>
        <p:nvSpPr>
          <p:cNvPr id="119811" name="Rectangle 3"/>
          <p:cNvSpPr>
            <a:spLocks noGrp="1" noChangeArrowheads="1"/>
          </p:cNvSpPr>
          <p:nvPr>
            <p:ph type="body" idx="4294967295"/>
          </p:nvPr>
        </p:nvSpPr>
        <p:spPr>
          <a:xfrm>
            <a:off x="468313" y="476250"/>
            <a:ext cx="8229600" cy="5937250"/>
          </a:xfrm>
        </p:spPr>
        <p:txBody>
          <a:bodyPr/>
          <a:lstStyle/>
          <a:p>
            <a:pPr eaLnBrk="1" hangingPunct="1">
              <a:buFont typeface="Wingdings" pitchFamily="2" charset="2"/>
              <a:buNone/>
              <a:defRPr/>
            </a:pPr>
            <a:r>
              <a:rPr lang="es-EC" sz="2400" b="1"/>
              <a:t>Ruido.</a:t>
            </a:r>
          </a:p>
          <a:p>
            <a:pPr algn="just" eaLnBrk="1" hangingPunct="1">
              <a:buFont typeface="Wingdings" pitchFamily="2" charset="2"/>
              <a:buNone/>
              <a:defRPr/>
            </a:pPr>
            <a:r>
              <a:rPr lang="es-EC" sz="2200" b="1"/>
              <a:t>	El ruido de la zona es provocado casi en su totalidad por el tráfico automotor que circula por la vía Rocafuerte-Charapotó en niveles que pueden considerarse bajos, debido a que la circulación de vehículos no es muy significativa</a:t>
            </a:r>
            <a:r>
              <a:rPr lang="es-ES" sz="2200"/>
              <a:t> </a:t>
            </a:r>
          </a:p>
          <a:p>
            <a:pPr algn="just" eaLnBrk="1" hangingPunct="1">
              <a:buFont typeface="Wingdings" pitchFamily="2" charset="2"/>
              <a:buNone/>
              <a:defRPr/>
            </a:pPr>
            <a:endParaRPr lang="es-EC" sz="2200" b="1"/>
          </a:p>
          <a:p>
            <a:pPr eaLnBrk="1" hangingPunct="1">
              <a:buFont typeface="Wingdings" pitchFamily="2" charset="2"/>
              <a:buNone/>
              <a:defRPr/>
            </a:pPr>
            <a:r>
              <a:rPr lang="es-EC" sz="2400" b="1"/>
              <a:t>Flora y fauna.</a:t>
            </a:r>
          </a:p>
          <a:p>
            <a:pPr algn="just" eaLnBrk="1" hangingPunct="1">
              <a:buFont typeface="Wingdings" pitchFamily="2" charset="2"/>
              <a:buNone/>
              <a:defRPr/>
            </a:pPr>
            <a:r>
              <a:rPr lang="es-EC" b="1"/>
              <a:t>	</a:t>
            </a:r>
            <a:r>
              <a:rPr lang="es-EC" sz="2200" b="1"/>
              <a:t>Se producen plantas como: tomates, habas, plátanos, arroz y frutas como: mangos, melón y sandía.</a:t>
            </a:r>
          </a:p>
          <a:p>
            <a:pPr algn="just" eaLnBrk="1" hangingPunct="1">
              <a:buFont typeface="Wingdings" pitchFamily="2" charset="2"/>
              <a:buNone/>
              <a:defRPr/>
            </a:pPr>
            <a:r>
              <a:rPr lang="es-EC" sz="2200" b="1"/>
              <a:t>	Se encuentran en la región ganado vacuno, porcino, aves de corral que en la mayoría de los casos sirven para la alimentación interna de la zona; también existe ganado caballar (caballos, mulares, burros) que son utilizados para el trabajo doméstico, como para arado de tierra, transporte de personas y alimentos</a:t>
            </a:r>
            <a:r>
              <a:rPr lang="es-ES" sz="2600"/>
              <a:t> </a:t>
            </a:r>
            <a:endParaRPr lang="es-ES" sz="2600" b="1"/>
          </a:p>
          <a:p>
            <a:pPr eaLnBrk="1" hangingPunct="1">
              <a:defRPr/>
            </a:pPr>
            <a:endParaRPr lang="es-ES" sz="2600"/>
          </a:p>
        </p:txBody>
      </p:sp>
    </p:spTree>
  </p:cSld>
  <p:clrMapOvr>
    <a:masterClrMapping/>
  </p:clrMapOvr>
  <p:transition spd="slow">
    <p:strips dir="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2 Marcador de número de diapositiva"/>
          <p:cNvSpPr>
            <a:spLocks noGrp="1"/>
          </p:cNvSpPr>
          <p:nvPr>
            <p:ph type="sldNum" sz="quarter" idx="11"/>
          </p:nvPr>
        </p:nvSpPr>
        <p:spPr>
          <a:noFill/>
        </p:spPr>
        <p:txBody>
          <a:bodyPr/>
          <a:lstStyle/>
          <a:p>
            <a:fld id="{5EDCC8D3-9424-472E-8A74-B9F9EDA382EF}" type="slidenum">
              <a:rPr lang="es-ES" smtClean="0"/>
              <a:pPr/>
              <a:t>97</a:t>
            </a:fld>
            <a:endParaRPr lang="es-ES" smtClean="0"/>
          </a:p>
        </p:txBody>
      </p:sp>
      <p:sp>
        <p:nvSpPr>
          <p:cNvPr id="117762" name="Rectangle 2"/>
          <p:cNvSpPr>
            <a:spLocks noGrp="1" noRot="1" noChangeArrowheads="1"/>
          </p:cNvSpPr>
          <p:nvPr>
            <p:ph type="title" idx="4294967295"/>
          </p:nvPr>
        </p:nvSpPr>
        <p:spPr>
          <a:xfrm>
            <a:off x="457200" y="274638"/>
            <a:ext cx="8229600" cy="561975"/>
          </a:xfrm>
        </p:spPr>
        <p:txBody>
          <a:bodyPr/>
          <a:lstStyle/>
          <a:p>
            <a:pPr marL="838200" indent="-838200" eaLnBrk="1" hangingPunct="1">
              <a:defRPr/>
            </a:pPr>
            <a:r>
              <a:rPr lang="es-EC" sz="2800">
                <a:solidFill>
                  <a:srgbClr val="FFFF00"/>
                </a:solidFill>
              </a:rPr>
              <a:t>Medio social y económico de la región.</a:t>
            </a:r>
            <a:endParaRPr lang="es-ES" sz="2800">
              <a:solidFill>
                <a:srgbClr val="FFFF00"/>
              </a:solidFill>
            </a:endParaRPr>
          </a:p>
        </p:txBody>
      </p:sp>
      <p:sp>
        <p:nvSpPr>
          <p:cNvPr id="117763" name="Rectangle 3"/>
          <p:cNvSpPr>
            <a:spLocks noGrp="1" noChangeArrowheads="1"/>
          </p:cNvSpPr>
          <p:nvPr>
            <p:ph type="body" idx="4294967295"/>
          </p:nvPr>
        </p:nvSpPr>
        <p:spPr>
          <a:xfrm>
            <a:off x="457200" y="908050"/>
            <a:ext cx="8229600" cy="5689600"/>
          </a:xfrm>
        </p:spPr>
        <p:txBody>
          <a:bodyPr/>
          <a:lstStyle/>
          <a:p>
            <a:pPr eaLnBrk="1" hangingPunct="1">
              <a:lnSpc>
                <a:spcPct val="90000"/>
              </a:lnSpc>
              <a:buFont typeface="Wingdings" pitchFamily="2" charset="2"/>
              <a:buNone/>
              <a:defRPr/>
            </a:pPr>
            <a:r>
              <a:rPr lang="es-EC" sz="2400" b="1" smtClean="0">
                <a:solidFill>
                  <a:srgbClr val="FFFF00"/>
                </a:solidFill>
              </a:rPr>
              <a:t>Ubicación geográfica.</a:t>
            </a:r>
            <a:endParaRPr lang="es-EC" sz="2400" smtClean="0">
              <a:solidFill>
                <a:srgbClr val="FFFF00"/>
              </a:solidFill>
            </a:endParaRPr>
          </a:p>
          <a:p>
            <a:pPr algn="just" eaLnBrk="1" hangingPunct="1">
              <a:lnSpc>
                <a:spcPct val="90000"/>
              </a:lnSpc>
              <a:buFont typeface="Wingdings" pitchFamily="2" charset="2"/>
              <a:buNone/>
              <a:defRPr/>
            </a:pPr>
            <a:r>
              <a:rPr lang="es-EC" smtClean="0"/>
              <a:t>	</a:t>
            </a:r>
            <a:r>
              <a:rPr lang="es-EC" sz="2200" smtClean="0"/>
              <a:t>San Eloy se encuentra ubicada en el Cantón Rocafuerte provincia de Manabí en las coordenadas E 560.000–E 561.000;  N 9 902.000 – </a:t>
            </a:r>
          </a:p>
          <a:p>
            <a:pPr algn="just" eaLnBrk="1" hangingPunct="1">
              <a:lnSpc>
                <a:spcPct val="90000"/>
              </a:lnSpc>
              <a:buFont typeface="Wingdings" pitchFamily="2" charset="2"/>
              <a:buNone/>
              <a:defRPr/>
            </a:pPr>
            <a:r>
              <a:rPr lang="es-EC" sz="2200" smtClean="0"/>
              <a:t>	N  9 903.000 sobre la margen derecha del Valle del Río Portoviejo a una altura de 15 m.s.n.m. En el Km 506 de la red vial costanera entre Rocafuerte y Charapotó.</a:t>
            </a:r>
          </a:p>
          <a:p>
            <a:pPr algn="just" eaLnBrk="1" hangingPunct="1">
              <a:lnSpc>
                <a:spcPct val="90000"/>
              </a:lnSpc>
              <a:buFont typeface="Wingdings" pitchFamily="2" charset="2"/>
              <a:buNone/>
              <a:defRPr/>
            </a:pPr>
            <a:endParaRPr lang="es-EC" sz="2200" smtClean="0"/>
          </a:p>
          <a:p>
            <a:pPr eaLnBrk="1" hangingPunct="1">
              <a:lnSpc>
                <a:spcPct val="90000"/>
              </a:lnSpc>
              <a:buFont typeface="Wingdings" pitchFamily="2" charset="2"/>
              <a:buNone/>
              <a:defRPr/>
            </a:pPr>
            <a:r>
              <a:rPr lang="es-EC" sz="2400" b="1" smtClean="0">
                <a:solidFill>
                  <a:srgbClr val="FFFF00"/>
                </a:solidFill>
              </a:rPr>
              <a:t>Demografía</a:t>
            </a:r>
          </a:p>
          <a:p>
            <a:pPr algn="just" eaLnBrk="1" hangingPunct="1">
              <a:lnSpc>
                <a:spcPct val="90000"/>
              </a:lnSpc>
              <a:buFont typeface="Wingdings" pitchFamily="2" charset="2"/>
              <a:buNone/>
              <a:defRPr/>
            </a:pPr>
            <a:r>
              <a:rPr lang="es-EC" smtClean="0"/>
              <a:t>	</a:t>
            </a:r>
            <a:r>
              <a:rPr lang="es-EC" sz="2600" smtClean="0"/>
              <a:t>Según el último censo realizado por el Instituto Ecuatoriano de Estadísticas y censos  INEC, el recinto San Eloy en el 2001 tenía una población de 1285 habitantes, de acuerdo con ese dato y al hacer cálculos se ha podido establecer  población a futuro para el año 2027 la cual sera 1897 habitantes.</a:t>
            </a:r>
            <a:endParaRPr lang="es-ES" sz="2600" smtClean="0"/>
          </a:p>
        </p:txBody>
      </p:sp>
    </p:spTree>
  </p:cSld>
  <p:clrMapOvr>
    <a:masterClrMapping/>
  </p:clrMapOvr>
  <p:transition spd="slow">
    <p:strips dir="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2 Marcador de número de diapositiva"/>
          <p:cNvSpPr>
            <a:spLocks noGrp="1"/>
          </p:cNvSpPr>
          <p:nvPr>
            <p:ph type="sldNum" sz="quarter" idx="11"/>
          </p:nvPr>
        </p:nvSpPr>
        <p:spPr>
          <a:noFill/>
        </p:spPr>
        <p:txBody>
          <a:bodyPr/>
          <a:lstStyle/>
          <a:p>
            <a:fld id="{5F12417D-020A-41C9-B98D-29678DD9C843}" type="slidenum">
              <a:rPr lang="es-ES" smtClean="0"/>
              <a:pPr/>
              <a:t>98</a:t>
            </a:fld>
            <a:endParaRPr lang="es-ES" smtClean="0"/>
          </a:p>
        </p:txBody>
      </p:sp>
      <p:sp>
        <p:nvSpPr>
          <p:cNvPr id="120835" name="Rectangle 3"/>
          <p:cNvSpPr>
            <a:spLocks noGrp="1" noChangeArrowheads="1"/>
          </p:cNvSpPr>
          <p:nvPr>
            <p:ph type="body" idx="4294967295"/>
          </p:nvPr>
        </p:nvSpPr>
        <p:spPr>
          <a:xfrm>
            <a:off x="457200" y="333375"/>
            <a:ext cx="8229600" cy="5792788"/>
          </a:xfrm>
        </p:spPr>
        <p:txBody>
          <a:bodyPr/>
          <a:lstStyle/>
          <a:p>
            <a:pPr eaLnBrk="1" hangingPunct="1">
              <a:buFont typeface="Wingdings" pitchFamily="2" charset="2"/>
              <a:buNone/>
              <a:defRPr/>
            </a:pPr>
            <a:r>
              <a:rPr lang="es-EC" sz="2400" b="1" dirty="0">
                <a:solidFill>
                  <a:srgbClr val="FFFF00"/>
                </a:solidFill>
              </a:rPr>
              <a:t>Economía</a:t>
            </a:r>
            <a:endParaRPr lang="es-EC" sz="2400" dirty="0">
              <a:solidFill>
                <a:srgbClr val="FFFF00"/>
              </a:solidFill>
            </a:endParaRPr>
          </a:p>
          <a:p>
            <a:pPr algn="just" eaLnBrk="1" hangingPunct="1">
              <a:buFont typeface="Wingdings" pitchFamily="2" charset="2"/>
              <a:buNone/>
              <a:defRPr/>
            </a:pPr>
            <a:r>
              <a:rPr lang="es-EC" dirty="0"/>
              <a:t>	</a:t>
            </a:r>
            <a:r>
              <a:rPr lang="es-EC" sz="2200" dirty="0"/>
              <a:t>La principal actividad económica de los pobladores de San Eloy es la agricultura sobresaliendo la diversidad de cultivos de frutas y plantas antes mencionados que se da en la zona. Producción que satisface la demanda interna y también parte de la que existe en sus alrededores en las parroquias Rocafuerte y </a:t>
            </a:r>
            <a:r>
              <a:rPr lang="es-EC" sz="2200" dirty="0" err="1"/>
              <a:t>Charapotó</a:t>
            </a:r>
            <a:r>
              <a:rPr lang="es-EC" sz="2200" dirty="0"/>
              <a:t>. Lo que conlleva a pensar que existe un incipiente desarrollo del comercio y la ganadería.</a:t>
            </a:r>
          </a:p>
          <a:p>
            <a:pPr algn="just" eaLnBrk="1" hangingPunct="1">
              <a:buFont typeface="Wingdings" pitchFamily="2" charset="2"/>
              <a:buNone/>
              <a:defRPr/>
            </a:pPr>
            <a:endParaRPr lang="es-ES" sz="2200" dirty="0"/>
          </a:p>
          <a:p>
            <a:pPr eaLnBrk="1" hangingPunct="1">
              <a:buFont typeface="Wingdings" pitchFamily="2" charset="2"/>
              <a:buNone/>
              <a:defRPr/>
            </a:pPr>
            <a:r>
              <a:rPr lang="es-EC" sz="2400" b="1" dirty="0">
                <a:solidFill>
                  <a:srgbClr val="FFFF00"/>
                </a:solidFill>
              </a:rPr>
              <a:t>Infraestructura</a:t>
            </a:r>
            <a:endParaRPr lang="es-EC" sz="2400" dirty="0">
              <a:solidFill>
                <a:srgbClr val="FFFF00"/>
              </a:solidFill>
            </a:endParaRPr>
          </a:p>
          <a:p>
            <a:pPr algn="just" eaLnBrk="1" hangingPunct="1">
              <a:buFont typeface="Wingdings" pitchFamily="2" charset="2"/>
              <a:buNone/>
              <a:defRPr/>
            </a:pPr>
            <a:r>
              <a:rPr lang="es-EC" dirty="0"/>
              <a:t>	</a:t>
            </a:r>
            <a:r>
              <a:rPr lang="es-EC" sz="2200" dirty="0"/>
              <a:t>Existen alrededor de 200 viviendas unifamiliares, la que </a:t>
            </a:r>
            <a:r>
              <a:rPr lang="es-EC" sz="2200" dirty="0" err="1"/>
              <a:t>estan</a:t>
            </a:r>
            <a:r>
              <a:rPr lang="es-EC" sz="2200" dirty="0"/>
              <a:t> conformadas:</a:t>
            </a:r>
          </a:p>
          <a:p>
            <a:pPr algn="just" eaLnBrk="1" hangingPunct="1">
              <a:buFont typeface="Wingdings" pitchFamily="2" charset="2"/>
              <a:buNone/>
              <a:defRPr/>
            </a:pPr>
            <a:r>
              <a:rPr lang="es-EC" sz="2200" dirty="0"/>
              <a:t>	Construcción mixta, cimentaciones de hormigón, paredes de ladrillo y cubierta de zinc.</a:t>
            </a:r>
          </a:p>
          <a:p>
            <a:pPr algn="just" eaLnBrk="1" hangingPunct="1">
              <a:buFont typeface="Wingdings" pitchFamily="2" charset="2"/>
              <a:buNone/>
              <a:defRPr/>
            </a:pPr>
            <a:r>
              <a:rPr lang="es-EC" sz="2200" dirty="0"/>
              <a:t>	Construcción de madera, paredes de madera y cubierta de zinc.</a:t>
            </a:r>
            <a:endParaRPr lang="es-ES" sz="2200" dirty="0"/>
          </a:p>
        </p:txBody>
      </p:sp>
    </p:spTree>
  </p:cSld>
  <p:clrMapOvr>
    <a:masterClrMapping/>
  </p:clrMapOvr>
  <p:transition spd="slow">
    <p:strips dir="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2 Marcador de número de diapositiva"/>
          <p:cNvSpPr>
            <a:spLocks noGrp="1"/>
          </p:cNvSpPr>
          <p:nvPr>
            <p:ph type="sldNum" sz="quarter" idx="11"/>
          </p:nvPr>
        </p:nvSpPr>
        <p:spPr>
          <a:noFill/>
        </p:spPr>
        <p:txBody>
          <a:bodyPr/>
          <a:lstStyle/>
          <a:p>
            <a:fld id="{3E324C14-40B3-4443-B198-2F82E47F2A64}" type="slidenum">
              <a:rPr lang="es-ES" smtClean="0"/>
              <a:pPr/>
              <a:t>99</a:t>
            </a:fld>
            <a:endParaRPr lang="es-ES" smtClean="0"/>
          </a:p>
        </p:txBody>
      </p:sp>
      <p:sp>
        <p:nvSpPr>
          <p:cNvPr id="121859" name="Rectangle 3"/>
          <p:cNvSpPr>
            <a:spLocks noGrp="1" noChangeArrowheads="1"/>
          </p:cNvSpPr>
          <p:nvPr>
            <p:ph type="body" idx="4294967295"/>
          </p:nvPr>
        </p:nvSpPr>
        <p:spPr>
          <a:xfrm>
            <a:off x="457200" y="333375"/>
            <a:ext cx="8229600" cy="5792788"/>
          </a:xfrm>
        </p:spPr>
        <p:txBody>
          <a:bodyPr/>
          <a:lstStyle/>
          <a:p>
            <a:pPr eaLnBrk="1" hangingPunct="1">
              <a:lnSpc>
                <a:spcPct val="90000"/>
              </a:lnSpc>
              <a:buFont typeface="Wingdings" pitchFamily="2" charset="2"/>
              <a:buNone/>
              <a:defRPr/>
            </a:pPr>
            <a:r>
              <a:rPr lang="es-EC" sz="2400" b="1" dirty="0">
                <a:solidFill>
                  <a:srgbClr val="FFFF00"/>
                </a:solidFill>
              </a:rPr>
              <a:t>Abastecimiento de agua.</a:t>
            </a:r>
            <a:endParaRPr lang="es-EC" sz="2400" dirty="0">
              <a:solidFill>
                <a:srgbClr val="FFFF00"/>
              </a:solidFill>
            </a:endParaRPr>
          </a:p>
          <a:p>
            <a:pPr algn="just" eaLnBrk="1" hangingPunct="1">
              <a:lnSpc>
                <a:spcPct val="90000"/>
              </a:lnSpc>
              <a:buFont typeface="Wingdings" pitchFamily="2" charset="2"/>
              <a:buNone/>
              <a:defRPr/>
            </a:pPr>
            <a:r>
              <a:rPr lang="es-EC" dirty="0"/>
              <a:t>	</a:t>
            </a:r>
            <a:r>
              <a:rPr lang="es-EC" sz="2200" dirty="0"/>
              <a:t>El abastecimiento de agua del recinto San Eloy está dividido en dos sectores, el primero que equivale al 60% de la población está dotado de agua, la misma que es extraída de un pozo somero para luego por medio de tubería es distribuida a dicho sector, éste sector está ubicado en el centro del recinto y a ambos lados de la carretera, el segundo sector equivalente al 40% de la población no posee agua por lo se abastece extrayendo agua del río.</a:t>
            </a:r>
          </a:p>
          <a:p>
            <a:pPr algn="just" eaLnBrk="1" hangingPunct="1">
              <a:lnSpc>
                <a:spcPct val="90000"/>
              </a:lnSpc>
              <a:buFont typeface="Wingdings" pitchFamily="2" charset="2"/>
              <a:buNone/>
              <a:defRPr/>
            </a:pPr>
            <a:endParaRPr lang="es-ES" dirty="0"/>
          </a:p>
          <a:p>
            <a:pPr eaLnBrk="1" hangingPunct="1">
              <a:lnSpc>
                <a:spcPct val="90000"/>
              </a:lnSpc>
              <a:buFont typeface="Wingdings" pitchFamily="2" charset="2"/>
              <a:buNone/>
              <a:defRPr/>
            </a:pPr>
            <a:r>
              <a:rPr lang="es-EC" sz="2400" b="1" dirty="0">
                <a:solidFill>
                  <a:srgbClr val="FFFF00"/>
                </a:solidFill>
              </a:rPr>
              <a:t>Alcantarillado sanitario.</a:t>
            </a:r>
            <a:endParaRPr lang="es-EC" sz="2400" dirty="0">
              <a:solidFill>
                <a:srgbClr val="FFFF00"/>
              </a:solidFill>
            </a:endParaRPr>
          </a:p>
          <a:p>
            <a:pPr eaLnBrk="1" hangingPunct="1">
              <a:lnSpc>
                <a:spcPct val="90000"/>
              </a:lnSpc>
              <a:buFont typeface="Wingdings" pitchFamily="2" charset="2"/>
              <a:buNone/>
              <a:defRPr/>
            </a:pPr>
            <a:r>
              <a:rPr lang="es-EC" dirty="0"/>
              <a:t>	</a:t>
            </a:r>
            <a:r>
              <a:rPr lang="es-EC" sz="2600" dirty="0"/>
              <a:t>La población no posee alcantarillado sanitario, el 20 % de ésta eliminan las aguas servidas por medio de letrinas pero no técnicamente construida y el 80% restante simplemente han cavado un hueco de un par de metros en el traspatio para realizar sus deposiciones</a:t>
            </a:r>
            <a:r>
              <a:rPr lang="es-ES" sz="2600" dirty="0"/>
              <a:t> </a:t>
            </a:r>
          </a:p>
        </p:txBody>
      </p:sp>
    </p:spTree>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Secuencia">
  <a:themeElements>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1549</TotalTime>
  <Words>4220</Words>
  <Application>Microsoft Office PowerPoint</Application>
  <PresentationFormat>Presentación en pantalla (4:3)</PresentationFormat>
  <Paragraphs>792</Paragraphs>
  <Slides>124</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124</vt:i4>
      </vt:variant>
    </vt:vector>
  </HeadingPairs>
  <TitlesOfParts>
    <vt:vector size="134" baseType="lpstr">
      <vt:lpstr>Garamond</vt:lpstr>
      <vt:lpstr>Arial</vt:lpstr>
      <vt:lpstr>Wingdings</vt:lpstr>
      <vt:lpstr>Calibri</vt:lpstr>
      <vt:lpstr>Times New Roman</vt:lpstr>
      <vt:lpstr>Brush Script MT</vt:lpstr>
      <vt:lpstr>Secuencia</vt:lpstr>
      <vt:lpstr>AutoCAD Drawing</vt:lpstr>
      <vt:lpstr>Ecuación</vt:lpstr>
      <vt:lpstr>Microsoft Editor de ecuaciones 3.0</vt:lpstr>
      <vt:lpstr>       “DISEÑO DEL SISTEMA DE TRATAMIENTO PARA LA DEPURACIÓN DE LAS AGUAS RESIDUALES DOMÉSTICAS DE LA POBLACIÓN SAN ELOY EN LA PROVINCIA DE MANABÍ POR MEDIO DE UN SISTEMA DE TRATAMIENTO NATURAL COMPUESTO POR UN HUMEDAL ARTIFICIAL DE FLUJO LIBRE”. </vt:lpstr>
      <vt:lpstr>INTRODUCCIÓN</vt:lpstr>
      <vt:lpstr>OBJETIVOS</vt:lpstr>
      <vt:lpstr>Diapositiva 4</vt:lpstr>
      <vt:lpstr>CLASIFICACIÓN DE AGUAS RESIDUALES</vt:lpstr>
      <vt:lpstr>Diapositiva 6</vt:lpstr>
      <vt:lpstr>CARACTERÍSTICAS DE LAS AGUAS RESIDUALES</vt:lpstr>
      <vt:lpstr>Diapositiva 8</vt:lpstr>
      <vt:lpstr>Características Biológicas. </vt:lpstr>
      <vt:lpstr>PRINCIPALES TIPOS DE TRATAMIENTOS DE AGUAS RESIDUALES</vt:lpstr>
      <vt:lpstr>Diapositiva 11</vt:lpstr>
      <vt:lpstr>Diapositiva 12</vt:lpstr>
      <vt:lpstr>Diapositiva 13</vt:lpstr>
      <vt:lpstr>HUMEDALES ARTIFICIALES</vt:lpstr>
      <vt:lpstr>COMPONENTES DEL HUMEDAL</vt:lpstr>
      <vt:lpstr>Diapositiva 16</vt:lpstr>
      <vt:lpstr>Diapositiva 17</vt:lpstr>
      <vt:lpstr>Diapositiva 18</vt:lpstr>
      <vt:lpstr>Diapositiva 19</vt:lpstr>
      <vt:lpstr>Diapositiva 20</vt:lpstr>
      <vt:lpstr>Diapositiva 21</vt:lpstr>
      <vt:lpstr>Diapositiva 22</vt:lpstr>
      <vt:lpstr>Diapositiva 23</vt:lpstr>
      <vt:lpstr>Diapositiva 24</vt:lpstr>
      <vt:lpstr>TIPOS DE HUMEDALES ARTIFICIALES</vt:lpstr>
      <vt:lpstr>HUMEDAL ARTIFICIAL DE FLUJO LIBRE</vt:lpstr>
      <vt:lpstr>Diapositiva 27</vt:lpstr>
      <vt:lpstr>Diapositiva 28</vt:lpstr>
      <vt:lpstr>Diapositiva 29</vt:lpstr>
      <vt:lpstr>MECANISMOS DE REMOCIÓN</vt:lpstr>
      <vt:lpstr>Diapositiva 31</vt:lpstr>
      <vt:lpstr>Diapositiva 32</vt:lpstr>
      <vt:lpstr>Diapositiva 33</vt:lpstr>
      <vt:lpstr>Diapositiva 34</vt:lpstr>
      <vt:lpstr>Diapositiva 35</vt:lpstr>
      <vt:lpstr>        MODELO GENERAL DE DISEÑO PARA HUMEDALES ARTIFICIALES DE FLUJO LIBRE</vt:lpstr>
      <vt:lpstr>Diapositiva 37</vt:lpstr>
      <vt:lpstr>El tiempo de retención hidráulica en el humedal puede ser calculado por medio de la siguiente fórmula:</vt:lpstr>
      <vt:lpstr>Combinando las ecuaciones 1 y 2 se puede determinar el área superficial del humedal de la siguiente manera:</vt:lpstr>
      <vt:lpstr>El flujo de agua en un Humedal de Flujo Libre es descrito por la ecuación de Manning que define el flujo en canales abiertos. </vt:lpstr>
      <vt:lpstr>Para los humedales, el número de Manning (n) es función de la profundidad del agua debido a la resistencia  impuesta por  la vegetación emergente.</vt:lpstr>
      <vt:lpstr>Sustituyendo la ecuación 5 en la 4 se tiene lo siguiente: </vt:lpstr>
      <vt:lpstr>Sustituyendo y reorganizando términos es posible llegar a una ecuación para determinar la longitud máxima del humedal.</vt:lpstr>
      <vt:lpstr>Diseño para la remoción de DBO.</vt:lpstr>
      <vt:lpstr>Es posible sustituyendo y reorganizando los términos de la ecuación 8 obtener una expresión para determinar el área requerida para obtener el nivel de tratamiento requerido.</vt:lpstr>
      <vt:lpstr>Debido a las dificultades para evaluar A y Av, se ha realizado una segunda aproximación a partir del análisis de los datos del rendimiento de sistemas de este tipo. Entonces, el área superficial requerida para un humedal de este tipo se determina por medio de la siguiente expresión. </vt:lpstr>
      <vt:lpstr>Diseño para la remoción de Sólidos Suspendidos Totales (SST). </vt:lpstr>
      <vt:lpstr>Diseño para la remoción de Nitrógeno. </vt:lpstr>
      <vt:lpstr>Diapositiva 49</vt:lpstr>
      <vt:lpstr>Diseño para la remoción de Fósforo. </vt:lpstr>
      <vt:lpstr>El área superficial requerida para remoción de fósforo está determinada por la siguiente ecuación:</vt:lpstr>
      <vt:lpstr>Aspectos Térmicos. </vt:lpstr>
      <vt:lpstr>DISEÑO DEL SISTEMA DE TRATAMIENTO PARA LA DEPURACIÓN DE LAS AGUAS RESIDUALES DOMÉSTICAS DE  SAN ELOY.</vt:lpstr>
      <vt:lpstr>Utilizando la ecuación 17 se calcula la tasa de crecimiento anual:</vt:lpstr>
      <vt:lpstr>Diseño Hidráulico y Dimensionamiento del tratamiento primario (tanque séptico y filtro anaerobio). </vt:lpstr>
      <vt:lpstr>Tanque séptico.</vt:lpstr>
      <vt:lpstr>Diapositiva 57</vt:lpstr>
      <vt:lpstr>Diapositiva 58</vt:lpstr>
      <vt:lpstr>Siendo así, los datos que se utilizarán para dimensionar el tratamiento primario serían los siguientes:</vt:lpstr>
      <vt:lpstr>La formula general para el cálculo del volumen útil para el tanque séptico según las normas brasileñas es la siguiente: </vt:lpstr>
      <vt:lpstr>Diapositiva 61</vt:lpstr>
      <vt:lpstr>Diapositiva 62</vt:lpstr>
      <vt:lpstr>Diapositiva 63</vt:lpstr>
      <vt:lpstr>Filtro Anaerobio.</vt:lpstr>
      <vt:lpstr>Diapositiva 65</vt:lpstr>
      <vt:lpstr>Diapositiva 66</vt:lpstr>
      <vt:lpstr>Diapositiva 67</vt:lpstr>
      <vt:lpstr>Diapositiva 68</vt:lpstr>
      <vt:lpstr>Diapositiva 69</vt:lpstr>
      <vt:lpstr>Diseño Hidráulico y Dimensionamiento del Humedal. </vt:lpstr>
      <vt:lpstr>Diseño para la remoción de DBO.</vt:lpstr>
      <vt:lpstr>Determinación  del tiempo de retención hidráulica (TRH).</vt:lpstr>
      <vt:lpstr>Diseño para la remoción de SST.</vt:lpstr>
      <vt:lpstr>Diseño para la remoción de Nitrógeno.</vt:lpstr>
      <vt:lpstr>Diapositiva 75</vt:lpstr>
      <vt:lpstr>Diapositiva 76</vt:lpstr>
      <vt:lpstr>Diseño para la remoción de Fósforo. </vt:lpstr>
      <vt:lpstr>Diapositiva 78</vt:lpstr>
      <vt:lpstr>Diapositiva 79</vt:lpstr>
      <vt:lpstr>Diapositiva 80</vt:lpstr>
      <vt:lpstr>ASPECTOS CONSTRUCTIVOS</vt:lpstr>
      <vt:lpstr>Diapositiva 82</vt:lpstr>
      <vt:lpstr>Diapositiva 83</vt:lpstr>
      <vt:lpstr>Diapositiva 84</vt:lpstr>
      <vt:lpstr>Diapositiva 85</vt:lpstr>
      <vt:lpstr>Diapositiva 86</vt:lpstr>
      <vt:lpstr>Diapositiva 87</vt:lpstr>
      <vt:lpstr>ESTUDIO DEL IMPACTO AMBIENTAL DEL PROYECTO.</vt:lpstr>
      <vt:lpstr>Objetivos </vt:lpstr>
      <vt:lpstr>Metodología.</vt:lpstr>
      <vt:lpstr>Diapositiva 91</vt:lpstr>
      <vt:lpstr>          Caracterización y diagnóstico de las componentes ambientales y sociales.</vt:lpstr>
      <vt:lpstr>Diapositiva 93</vt:lpstr>
      <vt:lpstr>Diapositiva 94</vt:lpstr>
      <vt:lpstr>Diapositiva 95</vt:lpstr>
      <vt:lpstr>Diapositiva 96</vt:lpstr>
      <vt:lpstr>Medio social y económico de la región.</vt:lpstr>
      <vt:lpstr>Diapositiva 98</vt:lpstr>
      <vt:lpstr>Diapositiva 99</vt:lpstr>
      <vt:lpstr>Diapositiva 100</vt:lpstr>
      <vt:lpstr>Identificación, caracterización y predicción de los impactos de la alternativa seleccionada </vt:lpstr>
      <vt:lpstr>Diapositiva 102</vt:lpstr>
      <vt:lpstr>Diapositiva 103</vt:lpstr>
      <vt:lpstr>Diapositiva 104</vt:lpstr>
      <vt:lpstr> Plan de manejo ambiental. </vt:lpstr>
      <vt:lpstr>Diapositiva 106</vt:lpstr>
      <vt:lpstr>Medidas esperadas en la ejecución del proyecto</vt:lpstr>
      <vt:lpstr>Diapositiva 108</vt:lpstr>
      <vt:lpstr>Costos ambientales</vt:lpstr>
      <vt:lpstr>Diapositiva 110</vt:lpstr>
      <vt:lpstr>Conclusiones y recomendaciones </vt:lpstr>
      <vt:lpstr>Diapositiva 112</vt:lpstr>
      <vt:lpstr>Diapositiva 113</vt:lpstr>
      <vt:lpstr>Diapositiva 114</vt:lpstr>
      <vt:lpstr>Diapositiva 115</vt:lpstr>
      <vt:lpstr>Diapositiva 116</vt:lpstr>
      <vt:lpstr>PRESUPUESTO REFERENCIAL</vt:lpstr>
      <vt:lpstr>Diapositiva 118</vt:lpstr>
      <vt:lpstr>Diapositiva 119</vt:lpstr>
      <vt:lpstr>Conclusiones y Recomendaciones.</vt:lpstr>
      <vt:lpstr>Diapositiva 121</vt:lpstr>
      <vt:lpstr>Diapositiva 122</vt:lpstr>
      <vt:lpstr>Diapositiva 123</vt:lpstr>
      <vt:lpstr>GRACIAS TOTALES</vt:lpstr>
    </vt:vector>
  </TitlesOfParts>
  <Company>Xavier Saltos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“DISEÑO DEL SISTEMA DE TRATAMIENTO PARA LA DEPURACIÓN DE LAS AGUAS RESIDUALES DOMÉSTICAS DE LA POBLACIÓN SAN ELOY EN LA PROVINCIA DE MANABÍ POR MEDIO DE UN SISTEMA DE TRATAMIENTO NATURAL COMPUESTO POR UN HUMEDAL ARTIFICIAL DE FLUJO LIBRE”. </dc:title>
  <dc:creator>Xavier Saltos</dc:creator>
  <cp:lastModifiedBy>bbarrera</cp:lastModifiedBy>
  <cp:revision>401</cp:revision>
  <dcterms:created xsi:type="dcterms:W3CDTF">2008-03-06T03:17:18Z</dcterms:created>
  <dcterms:modified xsi:type="dcterms:W3CDTF">2009-07-17T17:48:55Z</dcterms:modified>
</cp:coreProperties>
</file>