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sldIdLst>
    <p:sldId id="256" r:id="rId2"/>
    <p:sldId id="257" r:id="rId3"/>
    <p:sldId id="258" r:id="rId4"/>
    <p:sldId id="259" r:id="rId5"/>
    <p:sldId id="260" r:id="rId6"/>
    <p:sldId id="294" r:id="rId7"/>
    <p:sldId id="261" r:id="rId8"/>
    <p:sldId id="262" r:id="rId9"/>
    <p:sldId id="263" r:id="rId10"/>
    <p:sldId id="264" r:id="rId11"/>
    <p:sldId id="265" r:id="rId12"/>
    <p:sldId id="266" r:id="rId13"/>
    <p:sldId id="267" r:id="rId14"/>
    <p:sldId id="307" r:id="rId15"/>
    <p:sldId id="295" r:id="rId16"/>
    <p:sldId id="268" r:id="rId17"/>
    <p:sldId id="290" r:id="rId18"/>
    <p:sldId id="292" r:id="rId19"/>
    <p:sldId id="269" r:id="rId20"/>
    <p:sldId id="270" r:id="rId21"/>
    <p:sldId id="271" r:id="rId22"/>
    <p:sldId id="296" r:id="rId23"/>
    <p:sldId id="297" r:id="rId24"/>
    <p:sldId id="298" r:id="rId25"/>
    <p:sldId id="299" r:id="rId26"/>
    <p:sldId id="300" r:id="rId27"/>
    <p:sldId id="302" r:id="rId28"/>
    <p:sldId id="303" r:id="rId29"/>
    <p:sldId id="304" r:id="rId30"/>
    <p:sldId id="306" r:id="rId31"/>
    <p:sldId id="305" r:id="rId32"/>
    <p:sldId id="273" r:id="rId33"/>
    <p:sldId id="274" r:id="rId34"/>
    <p:sldId id="275" r:id="rId35"/>
    <p:sldId id="276" r:id="rId36"/>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FCC00"/>
    <a:srgbClr val="FFFF99"/>
    <a:srgbClr val="FF66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5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s-E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s-E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s-E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s-E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s-E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s-E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s-E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s-E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s-E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grpSp>
      <p:sp>
        <p:nvSpPr>
          <p:cNvPr id="34837" name="Rectangle 21"/>
          <p:cNvSpPr>
            <a:spLocks noGrp="1" noChangeArrowheads="1"/>
          </p:cNvSpPr>
          <p:nvPr>
            <p:ph type="ctrTitle" sz="quarter"/>
          </p:nvPr>
        </p:nvSpPr>
        <p:spPr>
          <a:xfrm>
            <a:off x="685800" y="1828800"/>
            <a:ext cx="7772400" cy="1736725"/>
          </a:xfrm>
        </p:spPr>
        <p:txBody>
          <a:bodyPr/>
          <a:lstStyle>
            <a:lvl1pPr>
              <a:defRPr sz="5400"/>
            </a:lvl1pPr>
          </a:lstStyle>
          <a:p>
            <a:r>
              <a:rPr lang="es-ES"/>
              <a:t>Haga clic para cambiar el estilo de título	</a:t>
            </a:r>
          </a:p>
        </p:txBody>
      </p:sp>
      <p:sp>
        <p:nvSpPr>
          <p:cNvPr id="3483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23" name="Rectangle 23"/>
          <p:cNvSpPr>
            <a:spLocks noGrp="1" noChangeArrowheads="1"/>
          </p:cNvSpPr>
          <p:nvPr>
            <p:ph type="dt" sz="quarter" idx="10"/>
          </p:nvPr>
        </p:nvSpPr>
        <p:spPr/>
        <p:txBody>
          <a:bodyPr/>
          <a:lstStyle>
            <a:lvl1pPr>
              <a:defRPr/>
            </a:lvl1pPr>
          </a:lstStyle>
          <a:p>
            <a:pPr>
              <a:defRPr/>
            </a:pPr>
            <a:endParaRPr lang="es-ES"/>
          </a:p>
        </p:txBody>
      </p:sp>
      <p:sp>
        <p:nvSpPr>
          <p:cNvPr id="24" name="Rectangle 24"/>
          <p:cNvSpPr>
            <a:spLocks noGrp="1" noChangeArrowheads="1"/>
          </p:cNvSpPr>
          <p:nvPr>
            <p:ph type="ftr" sz="quarter" idx="11"/>
          </p:nvPr>
        </p:nvSpPr>
        <p:spPr/>
        <p:txBody>
          <a:bodyPr/>
          <a:lstStyle>
            <a:lvl1pPr>
              <a:defRPr/>
            </a:lvl1pPr>
          </a:lstStyle>
          <a:p>
            <a:pPr>
              <a:defRPr/>
            </a:pPr>
            <a:endParaRPr lang="es-ES"/>
          </a:p>
        </p:txBody>
      </p:sp>
      <p:sp>
        <p:nvSpPr>
          <p:cNvPr id="25" name="Rectangle 25"/>
          <p:cNvSpPr>
            <a:spLocks noGrp="1" noChangeArrowheads="1"/>
          </p:cNvSpPr>
          <p:nvPr>
            <p:ph type="sldNum" sz="quarter" idx="12"/>
          </p:nvPr>
        </p:nvSpPr>
        <p:spPr/>
        <p:txBody>
          <a:bodyPr/>
          <a:lstStyle>
            <a:lvl1pPr>
              <a:defRPr/>
            </a:lvl1pPr>
          </a:lstStyle>
          <a:p>
            <a:pPr>
              <a:defRPr/>
            </a:pPr>
            <a:fld id="{F5B672BA-A810-48C7-A1DA-C8C28D45853E}" type="slidenum">
              <a:rPr lang="es-ES"/>
              <a:pPr>
                <a:defRPr/>
              </a:pPr>
              <a:t>‹Nº›</a:t>
            </a:fld>
            <a:endParaRPr lang="es-E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3"/>
          <p:cNvSpPr>
            <a:spLocks noGrp="1" noChangeArrowheads="1"/>
          </p:cNvSpPr>
          <p:nvPr>
            <p:ph type="dt" sz="half" idx="10"/>
          </p:nvPr>
        </p:nvSpPr>
        <p:spPr>
          <a:ln/>
        </p:spPr>
        <p:txBody>
          <a:bodyPr/>
          <a:lstStyle>
            <a:lvl1pPr>
              <a:defRPr/>
            </a:lvl1pPr>
          </a:lstStyle>
          <a:p>
            <a:pPr>
              <a:defRPr/>
            </a:pPr>
            <a:endParaRPr lang="es-ES"/>
          </a:p>
        </p:txBody>
      </p:sp>
      <p:sp>
        <p:nvSpPr>
          <p:cNvPr id="5" name="Rectangle 24"/>
          <p:cNvSpPr>
            <a:spLocks noGrp="1" noChangeArrowheads="1"/>
          </p:cNvSpPr>
          <p:nvPr>
            <p:ph type="ftr" sz="quarter" idx="11"/>
          </p:nvPr>
        </p:nvSpPr>
        <p:spPr>
          <a:ln/>
        </p:spPr>
        <p:txBody>
          <a:bodyPr/>
          <a:lstStyle>
            <a:lvl1pPr>
              <a:defRPr/>
            </a:lvl1pPr>
          </a:lstStyle>
          <a:p>
            <a:pPr>
              <a:defRPr/>
            </a:pPr>
            <a:endParaRPr lang="es-ES"/>
          </a:p>
        </p:txBody>
      </p:sp>
      <p:sp>
        <p:nvSpPr>
          <p:cNvPr id="6" name="Rectangle 25"/>
          <p:cNvSpPr>
            <a:spLocks noGrp="1" noChangeArrowheads="1"/>
          </p:cNvSpPr>
          <p:nvPr>
            <p:ph type="sldNum" sz="quarter" idx="12"/>
          </p:nvPr>
        </p:nvSpPr>
        <p:spPr>
          <a:ln/>
        </p:spPr>
        <p:txBody>
          <a:bodyPr/>
          <a:lstStyle>
            <a:lvl1pPr>
              <a:defRPr/>
            </a:lvl1pPr>
          </a:lstStyle>
          <a:p>
            <a:pPr>
              <a:defRPr/>
            </a:pPr>
            <a:fld id="{DCD71AB6-15DF-4262-B62C-60E6606B3AE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3"/>
          <p:cNvSpPr>
            <a:spLocks noGrp="1" noChangeArrowheads="1"/>
          </p:cNvSpPr>
          <p:nvPr>
            <p:ph type="dt" sz="half" idx="10"/>
          </p:nvPr>
        </p:nvSpPr>
        <p:spPr>
          <a:ln/>
        </p:spPr>
        <p:txBody>
          <a:bodyPr/>
          <a:lstStyle>
            <a:lvl1pPr>
              <a:defRPr/>
            </a:lvl1pPr>
          </a:lstStyle>
          <a:p>
            <a:pPr>
              <a:defRPr/>
            </a:pPr>
            <a:endParaRPr lang="es-ES"/>
          </a:p>
        </p:txBody>
      </p:sp>
      <p:sp>
        <p:nvSpPr>
          <p:cNvPr id="5" name="Rectangle 24"/>
          <p:cNvSpPr>
            <a:spLocks noGrp="1" noChangeArrowheads="1"/>
          </p:cNvSpPr>
          <p:nvPr>
            <p:ph type="ftr" sz="quarter" idx="11"/>
          </p:nvPr>
        </p:nvSpPr>
        <p:spPr>
          <a:ln/>
        </p:spPr>
        <p:txBody>
          <a:bodyPr/>
          <a:lstStyle>
            <a:lvl1pPr>
              <a:defRPr/>
            </a:lvl1pPr>
          </a:lstStyle>
          <a:p>
            <a:pPr>
              <a:defRPr/>
            </a:pPr>
            <a:endParaRPr lang="es-ES"/>
          </a:p>
        </p:txBody>
      </p:sp>
      <p:sp>
        <p:nvSpPr>
          <p:cNvPr id="6" name="Rectangle 25"/>
          <p:cNvSpPr>
            <a:spLocks noGrp="1" noChangeArrowheads="1"/>
          </p:cNvSpPr>
          <p:nvPr>
            <p:ph type="sldNum" sz="quarter" idx="12"/>
          </p:nvPr>
        </p:nvSpPr>
        <p:spPr>
          <a:ln/>
        </p:spPr>
        <p:txBody>
          <a:bodyPr/>
          <a:lstStyle>
            <a:lvl1pPr>
              <a:defRPr/>
            </a:lvl1pPr>
          </a:lstStyle>
          <a:p>
            <a:pPr>
              <a:defRPr/>
            </a:pPr>
            <a:fld id="{E69E579D-CACB-4C46-B231-5C7F384E8782}"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3"/>
          <p:cNvSpPr>
            <a:spLocks noGrp="1" noChangeArrowheads="1"/>
          </p:cNvSpPr>
          <p:nvPr>
            <p:ph type="dt" sz="half" idx="10"/>
          </p:nvPr>
        </p:nvSpPr>
        <p:spPr>
          <a:ln/>
        </p:spPr>
        <p:txBody>
          <a:bodyPr/>
          <a:lstStyle>
            <a:lvl1pPr>
              <a:defRPr/>
            </a:lvl1pPr>
          </a:lstStyle>
          <a:p>
            <a:pPr>
              <a:defRPr/>
            </a:pPr>
            <a:endParaRPr lang="es-ES"/>
          </a:p>
        </p:txBody>
      </p:sp>
      <p:sp>
        <p:nvSpPr>
          <p:cNvPr id="6" name="Rectangle 24"/>
          <p:cNvSpPr>
            <a:spLocks noGrp="1" noChangeArrowheads="1"/>
          </p:cNvSpPr>
          <p:nvPr>
            <p:ph type="ftr" sz="quarter" idx="11"/>
          </p:nvPr>
        </p:nvSpPr>
        <p:spPr>
          <a:ln/>
        </p:spPr>
        <p:txBody>
          <a:bodyPr/>
          <a:lstStyle>
            <a:lvl1pPr>
              <a:defRPr/>
            </a:lvl1pPr>
          </a:lstStyle>
          <a:p>
            <a:pPr>
              <a:defRPr/>
            </a:pPr>
            <a:endParaRPr lang="es-ES"/>
          </a:p>
        </p:txBody>
      </p:sp>
      <p:sp>
        <p:nvSpPr>
          <p:cNvPr id="7" name="Rectangle 25"/>
          <p:cNvSpPr>
            <a:spLocks noGrp="1" noChangeArrowheads="1"/>
          </p:cNvSpPr>
          <p:nvPr>
            <p:ph type="sldNum" sz="quarter" idx="12"/>
          </p:nvPr>
        </p:nvSpPr>
        <p:spPr>
          <a:ln/>
        </p:spPr>
        <p:txBody>
          <a:bodyPr/>
          <a:lstStyle>
            <a:lvl1pPr>
              <a:defRPr/>
            </a:lvl1pPr>
          </a:lstStyle>
          <a:p>
            <a:pPr>
              <a:defRPr/>
            </a:pPr>
            <a:fld id="{875CD8DE-BC69-4C78-A727-CCE6F029BC65}"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3"/>
          <p:cNvSpPr>
            <a:spLocks noGrp="1" noChangeArrowheads="1"/>
          </p:cNvSpPr>
          <p:nvPr>
            <p:ph type="dt" sz="half" idx="10"/>
          </p:nvPr>
        </p:nvSpPr>
        <p:spPr>
          <a:ln/>
        </p:spPr>
        <p:txBody>
          <a:bodyPr/>
          <a:lstStyle>
            <a:lvl1pPr>
              <a:defRPr/>
            </a:lvl1pPr>
          </a:lstStyle>
          <a:p>
            <a:pPr>
              <a:defRPr/>
            </a:pPr>
            <a:endParaRPr lang="es-ES"/>
          </a:p>
        </p:txBody>
      </p:sp>
      <p:sp>
        <p:nvSpPr>
          <p:cNvPr id="6" name="Rectangle 24"/>
          <p:cNvSpPr>
            <a:spLocks noGrp="1" noChangeArrowheads="1"/>
          </p:cNvSpPr>
          <p:nvPr>
            <p:ph type="ftr" sz="quarter" idx="11"/>
          </p:nvPr>
        </p:nvSpPr>
        <p:spPr>
          <a:ln/>
        </p:spPr>
        <p:txBody>
          <a:bodyPr/>
          <a:lstStyle>
            <a:lvl1pPr>
              <a:defRPr/>
            </a:lvl1pPr>
          </a:lstStyle>
          <a:p>
            <a:pPr>
              <a:defRPr/>
            </a:pPr>
            <a:endParaRPr lang="es-ES"/>
          </a:p>
        </p:txBody>
      </p:sp>
      <p:sp>
        <p:nvSpPr>
          <p:cNvPr id="7" name="Rectangle 25"/>
          <p:cNvSpPr>
            <a:spLocks noGrp="1" noChangeArrowheads="1"/>
          </p:cNvSpPr>
          <p:nvPr>
            <p:ph type="sldNum" sz="quarter" idx="12"/>
          </p:nvPr>
        </p:nvSpPr>
        <p:spPr>
          <a:ln/>
        </p:spPr>
        <p:txBody>
          <a:bodyPr/>
          <a:lstStyle>
            <a:lvl1pPr>
              <a:defRPr/>
            </a:lvl1pPr>
          </a:lstStyle>
          <a:p>
            <a:pPr>
              <a:defRPr/>
            </a:pPr>
            <a:fld id="{1B4397E2-D984-4B71-8555-BF30389E3AEC}"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23"/>
          <p:cNvSpPr>
            <a:spLocks noGrp="1" noChangeArrowheads="1"/>
          </p:cNvSpPr>
          <p:nvPr>
            <p:ph type="dt" sz="half" idx="10"/>
          </p:nvPr>
        </p:nvSpPr>
        <p:spPr>
          <a:ln/>
        </p:spPr>
        <p:txBody>
          <a:bodyPr/>
          <a:lstStyle>
            <a:lvl1pPr>
              <a:defRPr/>
            </a:lvl1pPr>
          </a:lstStyle>
          <a:p>
            <a:pPr>
              <a:defRPr/>
            </a:pPr>
            <a:endParaRPr lang="es-ES"/>
          </a:p>
        </p:txBody>
      </p:sp>
      <p:sp>
        <p:nvSpPr>
          <p:cNvPr id="7" name="Rectangle 24"/>
          <p:cNvSpPr>
            <a:spLocks noGrp="1" noChangeArrowheads="1"/>
          </p:cNvSpPr>
          <p:nvPr>
            <p:ph type="ftr" sz="quarter" idx="11"/>
          </p:nvPr>
        </p:nvSpPr>
        <p:spPr>
          <a:ln/>
        </p:spPr>
        <p:txBody>
          <a:bodyPr/>
          <a:lstStyle>
            <a:lvl1pPr>
              <a:defRPr/>
            </a:lvl1pPr>
          </a:lstStyle>
          <a:p>
            <a:pPr>
              <a:defRPr/>
            </a:pPr>
            <a:endParaRPr lang="es-ES"/>
          </a:p>
        </p:txBody>
      </p:sp>
      <p:sp>
        <p:nvSpPr>
          <p:cNvPr id="8" name="Rectangle 25"/>
          <p:cNvSpPr>
            <a:spLocks noGrp="1" noChangeArrowheads="1"/>
          </p:cNvSpPr>
          <p:nvPr>
            <p:ph type="sldNum" sz="quarter" idx="12"/>
          </p:nvPr>
        </p:nvSpPr>
        <p:spPr>
          <a:ln/>
        </p:spPr>
        <p:txBody>
          <a:bodyPr/>
          <a:lstStyle>
            <a:lvl1pPr>
              <a:defRPr/>
            </a:lvl1pPr>
          </a:lstStyle>
          <a:p>
            <a:pPr>
              <a:defRPr/>
            </a:pPr>
            <a:fld id="{B8B28D94-2AA1-4EE7-9E72-23878B854F85}"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41763"/>
            <a:ext cx="8229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3"/>
          <p:cNvSpPr>
            <a:spLocks noGrp="1" noChangeArrowheads="1"/>
          </p:cNvSpPr>
          <p:nvPr>
            <p:ph type="dt" sz="half" idx="10"/>
          </p:nvPr>
        </p:nvSpPr>
        <p:spPr>
          <a:ln/>
        </p:spPr>
        <p:txBody>
          <a:bodyPr/>
          <a:lstStyle>
            <a:lvl1pPr>
              <a:defRPr/>
            </a:lvl1pPr>
          </a:lstStyle>
          <a:p>
            <a:pPr>
              <a:defRPr/>
            </a:pPr>
            <a:endParaRPr lang="es-ES"/>
          </a:p>
        </p:txBody>
      </p:sp>
      <p:sp>
        <p:nvSpPr>
          <p:cNvPr id="6" name="Rectangle 24"/>
          <p:cNvSpPr>
            <a:spLocks noGrp="1" noChangeArrowheads="1"/>
          </p:cNvSpPr>
          <p:nvPr>
            <p:ph type="ftr" sz="quarter" idx="11"/>
          </p:nvPr>
        </p:nvSpPr>
        <p:spPr>
          <a:ln/>
        </p:spPr>
        <p:txBody>
          <a:bodyPr/>
          <a:lstStyle>
            <a:lvl1pPr>
              <a:defRPr/>
            </a:lvl1pPr>
          </a:lstStyle>
          <a:p>
            <a:pPr>
              <a:defRPr/>
            </a:pPr>
            <a:endParaRPr lang="es-ES"/>
          </a:p>
        </p:txBody>
      </p:sp>
      <p:sp>
        <p:nvSpPr>
          <p:cNvPr id="7" name="Rectangle 25"/>
          <p:cNvSpPr>
            <a:spLocks noGrp="1" noChangeArrowheads="1"/>
          </p:cNvSpPr>
          <p:nvPr>
            <p:ph type="sldNum" sz="quarter" idx="12"/>
          </p:nvPr>
        </p:nvSpPr>
        <p:spPr>
          <a:ln/>
        </p:spPr>
        <p:txBody>
          <a:bodyPr/>
          <a:lstStyle>
            <a:lvl1pPr>
              <a:defRPr/>
            </a:lvl1pPr>
          </a:lstStyle>
          <a:p>
            <a:pPr>
              <a:defRPr/>
            </a:pPr>
            <a:fld id="{4EBFE9BB-B081-4953-B180-C8F1D99556DE}"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3"/>
          <p:cNvSpPr>
            <a:spLocks noGrp="1" noChangeArrowheads="1"/>
          </p:cNvSpPr>
          <p:nvPr>
            <p:ph type="dt" sz="half" idx="10"/>
          </p:nvPr>
        </p:nvSpPr>
        <p:spPr>
          <a:ln/>
        </p:spPr>
        <p:txBody>
          <a:bodyPr/>
          <a:lstStyle>
            <a:lvl1pPr>
              <a:defRPr/>
            </a:lvl1pPr>
          </a:lstStyle>
          <a:p>
            <a:pPr>
              <a:defRPr/>
            </a:pPr>
            <a:endParaRPr lang="es-ES"/>
          </a:p>
        </p:txBody>
      </p:sp>
      <p:sp>
        <p:nvSpPr>
          <p:cNvPr id="5" name="Rectangle 24"/>
          <p:cNvSpPr>
            <a:spLocks noGrp="1" noChangeArrowheads="1"/>
          </p:cNvSpPr>
          <p:nvPr>
            <p:ph type="ftr" sz="quarter" idx="11"/>
          </p:nvPr>
        </p:nvSpPr>
        <p:spPr>
          <a:ln/>
        </p:spPr>
        <p:txBody>
          <a:bodyPr/>
          <a:lstStyle>
            <a:lvl1pPr>
              <a:defRPr/>
            </a:lvl1pPr>
          </a:lstStyle>
          <a:p>
            <a:pPr>
              <a:defRPr/>
            </a:pPr>
            <a:endParaRPr lang="es-ES"/>
          </a:p>
        </p:txBody>
      </p:sp>
      <p:sp>
        <p:nvSpPr>
          <p:cNvPr id="6" name="Rectangle 25"/>
          <p:cNvSpPr>
            <a:spLocks noGrp="1" noChangeArrowheads="1"/>
          </p:cNvSpPr>
          <p:nvPr>
            <p:ph type="sldNum" sz="quarter" idx="12"/>
          </p:nvPr>
        </p:nvSpPr>
        <p:spPr>
          <a:ln/>
        </p:spPr>
        <p:txBody>
          <a:bodyPr/>
          <a:lstStyle>
            <a:lvl1pPr>
              <a:defRPr/>
            </a:lvl1pPr>
          </a:lstStyle>
          <a:p>
            <a:pPr>
              <a:defRPr/>
            </a:pPr>
            <a:fld id="{869A56ED-EDBF-43AB-893D-8A7E4AB1CAD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3"/>
          <p:cNvSpPr>
            <a:spLocks noGrp="1" noChangeArrowheads="1"/>
          </p:cNvSpPr>
          <p:nvPr>
            <p:ph type="dt" sz="half" idx="10"/>
          </p:nvPr>
        </p:nvSpPr>
        <p:spPr>
          <a:ln/>
        </p:spPr>
        <p:txBody>
          <a:bodyPr/>
          <a:lstStyle>
            <a:lvl1pPr>
              <a:defRPr/>
            </a:lvl1pPr>
          </a:lstStyle>
          <a:p>
            <a:pPr>
              <a:defRPr/>
            </a:pPr>
            <a:endParaRPr lang="es-ES"/>
          </a:p>
        </p:txBody>
      </p:sp>
      <p:sp>
        <p:nvSpPr>
          <p:cNvPr id="5" name="Rectangle 24"/>
          <p:cNvSpPr>
            <a:spLocks noGrp="1" noChangeArrowheads="1"/>
          </p:cNvSpPr>
          <p:nvPr>
            <p:ph type="ftr" sz="quarter" idx="11"/>
          </p:nvPr>
        </p:nvSpPr>
        <p:spPr>
          <a:ln/>
        </p:spPr>
        <p:txBody>
          <a:bodyPr/>
          <a:lstStyle>
            <a:lvl1pPr>
              <a:defRPr/>
            </a:lvl1pPr>
          </a:lstStyle>
          <a:p>
            <a:pPr>
              <a:defRPr/>
            </a:pPr>
            <a:endParaRPr lang="es-ES"/>
          </a:p>
        </p:txBody>
      </p:sp>
      <p:sp>
        <p:nvSpPr>
          <p:cNvPr id="6" name="Rectangle 25"/>
          <p:cNvSpPr>
            <a:spLocks noGrp="1" noChangeArrowheads="1"/>
          </p:cNvSpPr>
          <p:nvPr>
            <p:ph type="sldNum" sz="quarter" idx="12"/>
          </p:nvPr>
        </p:nvSpPr>
        <p:spPr>
          <a:ln/>
        </p:spPr>
        <p:txBody>
          <a:bodyPr/>
          <a:lstStyle>
            <a:lvl1pPr>
              <a:defRPr/>
            </a:lvl1pPr>
          </a:lstStyle>
          <a:p>
            <a:pPr>
              <a:defRPr/>
            </a:pPr>
            <a:fld id="{AD8609F3-62D4-4F6D-8B0E-28A49CE152FF}"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3"/>
          <p:cNvSpPr>
            <a:spLocks noGrp="1" noChangeArrowheads="1"/>
          </p:cNvSpPr>
          <p:nvPr>
            <p:ph type="dt" sz="half" idx="10"/>
          </p:nvPr>
        </p:nvSpPr>
        <p:spPr>
          <a:ln/>
        </p:spPr>
        <p:txBody>
          <a:bodyPr/>
          <a:lstStyle>
            <a:lvl1pPr>
              <a:defRPr/>
            </a:lvl1pPr>
          </a:lstStyle>
          <a:p>
            <a:pPr>
              <a:defRPr/>
            </a:pPr>
            <a:endParaRPr lang="es-ES"/>
          </a:p>
        </p:txBody>
      </p:sp>
      <p:sp>
        <p:nvSpPr>
          <p:cNvPr id="6" name="Rectangle 24"/>
          <p:cNvSpPr>
            <a:spLocks noGrp="1" noChangeArrowheads="1"/>
          </p:cNvSpPr>
          <p:nvPr>
            <p:ph type="ftr" sz="quarter" idx="11"/>
          </p:nvPr>
        </p:nvSpPr>
        <p:spPr>
          <a:ln/>
        </p:spPr>
        <p:txBody>
          <a:bodyPr/>
          <a:lstStyle>
            <a:lvl1pPr>
              <a:defRPr/>
            </a:lvl1pPr>
          </a:lstStyle>
          <a:p>
            <a:pPr>
              <a:defRPr/>
            </a:pPr>
            <a:endParaRPr lang="es-ES"/>
          </a:p>
        </p:txBody>
      </p:sp>
      <p:sp>
        <p:nvSpPr>
          <p:cNvPr id="7" name="Rectangle 25"/>
          <p:cNvSpPr>
            <a:spLocks noGrp="1" noChangeArrowheads="1"/>
          </p:cNvSpPr>
          <p:nvPr>
            <p:ph type="sldNum" sz="quarter" idx="12"/>
          </p:nvPr>
        </p:nvSpPr>
        <p:spPr>
          <a:ln/>
        </p:spPr>
        <p:txBody>
          <a:bodyPr/>
          <a:lstStyle>
            <a:lvl1pPr>
              <a:defRPr/>
            </a:lvl1pPr>
          </a:lstStyle>
          <a:p>
            <a:pPr>
              <a:defRPr/>
            </a:pPr>
            <a:fld id="{9CF6B272-DA66-4C2B-A694-3C84C7DF55D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3"/>
          <p:cNvSpPr>
            <a:spLocks noGrp="1" noChangeArrowheads="1"/>
          </p:cNvSpPr>
          <p:nvPr>
            <p:ph type="dt" sz="half" idx="10"/>
          </p:nvPr>
        </p:nvSpPr>
        <p:spPr>
          <a:ln/>
        </p:spPr>
        <p:txBody>
          <a:bodyPr/>
          <a:lstStyle>
            <a:lvl1pPr>
              <a:defRPr/>
            </a:lvl1pPr>
          </a:lstStyle>
          <a:p>
            <a:pPr>
              <a:defRPr/>
            </a:pPr>
            <a:endParaRPr lang="es-ES"/>
          </a:p>
        </p:txBody>
      </p:sp>
      <p:sp>
        <p:nvSpPr>
          <p:cNvPr id="8" name="Rectangle 24"/>
          <p:cNvSpPr>
            <a:spLocks noGrp="1" noChangeArrowheads="1"/>
          </p:cNvSpPr>
          <p:nvPr>
            <p:ph type="ftr" sz="quarter" idx="11"/>
          </p:nvPr>
        </p:nvSpPr>
        <p:spPr>
          <a:ln/>
        </p:spPr>
        <p:txBody>
          <a:bodyPr/>
          <a:lstStyle>
            <a:lvl1pPr>
              <a:defRPr/>
            </a:lvl1pPr>
          </a:lstStyle>
          <a:p>
            <a:pPr>
              <a:defRPr/>
            </a:pPr>
            <a:endParaRPr lang="es-ES"/>
          </a:p>
        </p:txBody>
      </p:sp>
      <p:sp>
        <p:nvSpPr>
          <p:cNvPr id="9" name="Rectangle 25"/>
          <p:cNvSpPr>
            <a:spLocks noGrp="1" noChangeArrowheads="1"/>
          </p:cNvSpPr>
          <p:nvPr>
            <p:ph type="sldNum" sz="quarter" idx="12"/>
          </p:nvPr>
        </p:nvSpPr>
        <p:spPr>
          <a:ln/>
        </p:spPr>
        <p:txBody>
          <a:bodyPr/>
          <a:lstStyle>
            <a:lvl1pPr>
              <a:defRPr/>
            </a:lvl1pPr>
          </a:lstStyle>
          <a:p>
            <a:pPr>
              <a:defRPr/>
            </a:pPr>
            <a:fld id="{E20179F1-1B72-4F34-A29F-CE02BFF6CD2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3"/>
          <p:cNvSpPr>
            <a:spLocks noGrp="1" noChangeArrowheads="1"/>
          </p:cNvSpPr>
          <p:nvPr>
            <p:ph type="dt" sz="half" idx="10"/>
          </p:nvPr>
        </p:nvSpPr>
        <p:spPr>
          <a:ln/>
        </p:spPr>
        <p:txBody>
          <a:bodyPr/>
          <a:lstStyle>
            <a:lvl1pPr>
              <a:defRPr/>
            </a:lvl1pPr>
          </a:lstStyle>
          <a:p>
            <a:pPr>
              <a:defRPr/>
            </a:pPr>
            <a:endParaRPr lang="es-ES"/>
          </a:p>
        </p:txBody>
      </p:sp>
      <p:sp>
        <p:nvSpPr>
          <p:cNvPr id="4" name="Rectangle 24"/>
          <p:cNvSpPr>
            <a:spLocks noGrp="1" noChangeArrowheads="1"/>
          </p:cNvSpPr>
          <p:nvPr>
            <p:ph type="ftr" sz="quarter" idx="11"/>
          </p:nvPr>
        </p:nvSpPr>
        <p:spPr>
          <a:ln/>
        </p:spPr>
        <p:txBody>
          <a:bodyPr/>
          <a:lstStyle>
            <a:lvl1pPr>
              <a:defRPr/>
            </a:lvl1pPr>
          </a:lstStyle>
          <a:p>
            <a:pPr>
              <a:defRPr/>
            </a:pPr>
            <a:endParaRPr lang="es-ES"/>
          </a:p>
        </p:txBody>
      </p:sp>
      <p:sp>
        <p:nvSpPr>
          <p:cNvPr id="5" name="Rectangle 25"/>
          <p:cNvSpPr>
            <a:spLocks noGrp="1" noChangeArrowheads="1"/>
          </p:cNvSpPr>
          <p:nvPr>
            <p:ph type="sldNum" sz="quarter" idx="12"/>
          </p:nvPr>
        </p:nvSpPr>
        <p:spPr>
          <a:ln/>
        </p:spPr>
        <p:txBody>
          <a:bodyPr/>
          <a:lstStyle>
            <a:lvl1pPr>
              <a:defRPr/>
            </a:lvl1pPr>
          </a:lstStyle>
          <a:p>
            <a:pPr>
              <a:defRPr/>
            </a:pPr>
            <a:fld id="{06060FC1-EADD-4566-89C9-0BDCABFE9534}"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s-ES"/>
          </a:p>
        </p:txBody>
      </p:sp>
      <p:sp>
        <p:nvSpPr>
          <p:cNvPr id="3" name="Rectangle 24"/>
          <p:cNvSpPr>
            <a:spLocks noGrp="1" noChangeArrowheads="1"/>
          </p:cNvSpPr>
          <p:nvPr>
            <p:ph type="ftr" sz="quarter" idx="11"/>
          </p:nvPr>
        </p:nvSpPr>
        <p:spPr>
          <a:ln/>
        </p:spPr>
        <p:txBody>
          <a:bodyPr/>
          <a:lstStyle>
            <a:lvl1pPr>
              <a:defRPr/>
            </a:lvl1pPr>
          </a:lstStyle>
          <a:p>
            <a:pPr>
              <a:defRPr/>
            </a:pPr>
            <a:endParaRPr lang="es-ES"/>
          </a:p>
        </p:txBody>
      </p:sp>
      <p:sp>
        <p:nvSpPr>
          <p:cNvPr id="4" name="Rectangle 25"/>
          <p:cNvSpPr>
            <a:spLocks noGrp="1" noChangeArrowheads="1"/>
          </p:cNvSpPr>
          <p:nvPr>
            <p:ph type="sldNum" sz="quarter" idx="12"/>
          </p:nvPr>
        </p:nvSpPr>
        <p:spPr>
          <a:ln/>
        </p:spPr>
        <p:txBody>
          <a:bodyPr/>
          <a:lstStyle>
            <a:lvl1pPr>
              <a:defRPr/>
            </a:lvl1pPr>
          </a:lstStyle>
          <a:p>
            <a:pPr>
              <a:defRPr/>
            </a:pPr>
            <a:fld id="{192F8725-A748-4651-8DA2-879E4368D8E8}"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3"/>
          <p:cNvSpPr>
            <a:spLocks noGrp="1" noChangeArrowheads="1"/>
          </p:cNvSpPr>
          <p:nvPr>
            <p:ph type="dt" sz="half" idx="10"/>
          </p:nvPr>
        </p:nvSpPr>
        <p:spPr>
          <a:ln/>
        </p:spPr>
        <p:txBody>
          <a:bodyPr/>
          <a:lstStyle>
            <a:lvl1pPr>
              <a:defRPr/>
            </a:lvl1pPr>
          </a:lstStyle>
          <a:p>
            <a:pPr>
              <a:defRPr/>
            </a:pPr>
            <a:endParaRPr lang="es-ES"/>
          </a:p>
        </p:txBody>
      </p:sp>
      <p:sp>
        <p:nvSpPr>
          <p:cNvPr id="6" name="Rectangle 24"/>
          <p:cNvSpPr>
            <a:spLocks noGrp="1" noChangeArrowheads="1"/>
          </p:cNvSpPr>
          <p:nvPr>
            <p:ph type="ftr" sz="quarter" idx="11"/>
          </p:nvPr>
        </p:nvSpPr>
        <p:spPr>
          <a:ln/>
        </p:spPr>
        <p:txBody>
          <a:bodyPr/>
          <a:lstStyle>
            <a:lvl1pPr>
              <a:defRPr/>
            </a:lvl1pPr>
          </a:lstStyle>
          <a:p>
            <a:pPr>
              <a:defRPr/>
            </a:pPr>
            <a:endParaRPr lang="es-ES"/>
          </a:p>
        </p:txBody>
      </p:sp>
      <p:sp>
        <p:nvSpPr>
          <p:cNvPr id="7" name="Rectangle 25"/>
          <p:cNvSpPr>
            <a:spLocks noGrp="1" noChangeArrowheads="1"/>
          </p:cNvSpPr>
          <p:nvPr>
            <p:ph type="sldNum" sz="quarter" idx="12"/>
          </p:nvPr>
        </p:nvSpPr>
        <p:spPr>
          <a:ln/>
        </p:spPr>
        <p:txBody>
          <a:bodyPr/>
          <a:lstStyle>
            <a:lvl1pPr>
              <a:defRPr/>
            </a:lvl1pPr>
          </a:lstStyle>
          <a:p>
            <a:pPr>
              <a:defRPr/>
            </a:pPr>
            <a:fld id="{8DBFB448-946E-45FD-AD1B-EA4B313972AF}"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3"/>
          <p:cNvSpPr>
            <a:spLocks noGrp="1" noChangeArrowheads="1"/>
          </p:cNvSpPr>
          <p:nvPr>
            <p:ph type="dt" sz="half" idx="10"/>
          </p:nvPr>
        </p:nvSpPr>
        <p:spPr>
          <a:ln/>
        </p:spPr>
        <p:txBody>
          <a:bodyPr/>
          <a:lstStyle>
            <a:lvl1pPr>
              <a:defRPr/>
            </a:lvl1pPr>
          </a:lstStyle>
          <a:p>
            <a:pPr>
              <a:defRPr/>
            </a:pPr>
            <a:endParaRPr lang="es-ES"/>
          </a:p>
        </p:txBody>
      </p:sp>
      <p:sp>
        <p:nvSpPr>
          <p:cNvPr id="6" name="Rectangle 24"/>
          <p:cNvSpPr>
            <a:spLocks noGrp="1" noChangeArrowheads="1"/>
          </p:cNvSpPr>
          <p:nvPr>
            <p:ph type="ftr" sz="quarter" idx="11"/>
          </p:nvPr>
        </p:nvSpPr>
        <p:spPr>
          <a:ln/>
        </p:spPr>
        <p:txBody>
          <a:bodyPr/>
          <a:lstStyle>
            <a:lvl1pPr>
              <a:defRPr/>
            </a:lvl1pPr>
          </a:lstStyle>
          <a:p>
            <a:pPr>
              <a:defRPr/>
            </a:pPr>
            <a:endParaRPr lang="es-ES"/>
          </a:p>
        </p:txBody>
      </p:sp>
      <p:sp>
        <p:nvSpPr>
          <p:cNvPr id="7" name="Rectangle 25"/>
          <p:cNvSpPr>
            <a:spLocks noGrp="1" noChangeArrowheads="1"/>
          </p:cNvSpPr>
          <p:nvPr>
            <p:ph type="sldNum" sz="quarter" idx="12"/>
          </p:nvPr>
        </p:nvSpPr>
        <p:spPr>
          <a:ln/>
        </p:spPr>
        <p:txBody>
          <a:bodyPr/>
          <a:lstStyle>
            <a:lvl1pPr>
              <a:defRPr/>
            </a:lvl1pPr>
          </a:lstStyle>
          <a:p>
            <a:pPr>
              <a:defRPr/>
            </a:pPr>
            <a:fld id="{98D3C18E-B305-4EB6-B3B9-DA4AC23A986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934200"/>
            <a:chOff x="0" y="0"/>
            <a:chExt cx="5760" cy="4368"/>
          </a:xfrm>
        </p:grpSpPr>
        <p:sp>
          <p:nvSpPr>
            <p:cNvPr id="3379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s-ES"/>
            </a:p>
          </p:txBody>
        </p:sp>
        <p:sp>
          <p:nvSpPr>
            <p:cNvPr id="3379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3379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S"/>
            </a:p>
          </p:txBody>
        </p:sp>
        <p:sp>
          <p:nvSpPr>
            <p:cNvPr id="3379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S"/>
            </a:p>
          </p:txBody>
        </p:sp>
        <p:sp>
          <p:nvSpPr>
            <p:cNvPr id="3379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s-ES"/>
            </a:p>
          </p:txBody>
        </p:sp>
        <p:sp>
          <p:nvSpPr>
            <p:cNvPr id="3380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3380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3380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3380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s-ES"/>
            </a:p>
          </p:txBody>
        </p:sp>
        <p:sp>
          <p:nvSpPr>
            <p:cNvPr id="3380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s-ES"/>
            </a:p>
          </p:txBody>
        </p:sp>
        <p:sp>
          <p:nvSpPr>
            <p:cNvPr id="3380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s-ES"/>
            </a:p>
          </p:txBody>
        </p:sp>
        <p:sp>
          <p:nvSpPr>
            <p:cNvPr id="3380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s-ES"/>
            </a:p>
          </p:txBody>
        </p:sp>
        <p:sp>
          <p:nvSpPr>
            <p:cNvPr id="3380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s-ES"/>
            </a:p>
          </p:txBody>
        </p:sp>
        <p:sp>
          <p:nvSpPr>
            <p:cNvPr id="3380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s-ES"/>
            </a:p>
          </p:txBody>
        </p:sp>
        <p:sp>
          <p:nvSpPr>
            <p:cNvPr id="3380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s-ES"/>
            </a:p>
          </p:txBody>
        </p:sp>
        <p:sp>
          <p:nvSpPr>
            <p:cNvPr id="3381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sp>
          <p:nvSpPr>
            <p:cNvPr id="3381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s-ES"/>
            </a:p>
          </p:txBody>
        </p:sp>
        <p:sp>
          <p:nvSpPr>
            <p:cNvPr id="3381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s-ES"/>
            </a:p>
          </p:txBody>
        </p:sp>
      </p:grpSp>
      <p:sp>
        <p:nvSpPr>
          <p:cNvPr id="3381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38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381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s-ES"/>
          </a:p>
        </p:txBody>
      </p:sp>
      <p:sp>
        <p:nvSpPr>
          <p:cNvPr id="3381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s-ES"/>
          </a:p>
        </p:txBody>
      </p:sp>
      <p:sp>
        <p:nvSpPr>
          <p:cNvPr id="3381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pPr>
              <a:defRPr/>
            </a:pPr>
            <a:fld id="{E3032096-8046-46E7-83D3-D2FE794CB767}"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732"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3813"/>
                                        </p:tgtEl>
                                        <p:attrNameLst>
                                          <p:attrName>style.visibility</p:attrName>
                                        </p:attrNameLst>
                                      </p:cBhvr>
                                      <p:to>
                                        <p:strVal val="visible"/>
                                      </p:to>
                                    </p:set>
                                    <p:animEffect transition="in" filter="fade">
                                      <p:cBhvr>
                                        <p:cTn id="7" dur="1000">
                                          <p:stCondLst>
                                            <p:cond delay="0"/>
                                          </p:stCondLst>
                                        </p:cTn>
                                        <p:tgtEl>
                                          <p:spTgt spid="338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3814">
                                            <p:txEl>
                                              <p:pRg st="0" end="0"/>
                                            </p:txEl>
                                          </p:spTgt>
                                        </p:tgtEl>
                                        <p:attrNameLst>
                                          <p:attrName>style.visibility</p:attrName>
                                        </p:attrNameLst>
                                      </p:cBhvr>
                                      <p:to>
                                        <p:strVal val="visible"/>
                                      </p:to>
                                    </p:set>
                                    <p:animEffect transition="in" filter="fade">
                                      <p:cBhvr>
                                        <p:cTn id="12" dur="500">
                                          <p:stCondLst>
                                            <p:cond delay="0"/>
                                          </p:stCondLst>
                                        </p:cTn>
                                        <p:tgtEl>
                                          <p:spTgt spid="33814">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3814">
                                            <p:txEl>
                                              <p:pRg st="1" end="1"/>
                                            </p:txEl>
                                          </p:spTgt>
                                        </p:tgtEl>
                                        <p:attrNameLst>
                                          <p:attrName>style.visibility</p:attrName>
                                        </p:attrNameLst>
                                      </p:cBhvr>
                                      <p:to>
                                        <p:strVal val="visible"/>
                                      </p:to>
                                    </p:set>
                                    <p:animEffect transition="in" filter="fade">
                                      <p:cBhvr>
                                        <p:cTn id="15" dur="500">
                                          <p:stCondLst>
                                            <p:cond delay="0"/>
                                          </p:stCondLst>
                                        </p:cTn>
                                        <p:tgtEl>
                                          <p:spTgt spid="33814">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3814">
                                            <p:txEl>
                                              <p:pRg st="2" end="2"/>
                                            </p:txEl>
                                          </p:spTgt>
                                        </p:tgtEl>
                                        <p:attrNameLst>
                                          <p:attrName>style.visibility</p:attrName>
                                        </p:attrNameLst>
                                      </p:cBhvr>
                                      <p:to>
                                        <p:strVal val="visible"/>
                                      </p:to>
                                    </p:set>
                                    <p:animEffect transition="in" filter="fade">
                                      <p:cBhvr>
                                        <p:cTn id="18" dur="500">
                                          <p:stCondLst>
                                            <p:cond delay="0"/>
                                          </p:stCondLst>
                                        </p:cTn>
                                        <p:tgtEl>
                                          <p:spTgt spid="33814">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3814">
                                            <p:txEl>
                                              <p:pRg st="3" end="3"/>
                                            </p:txEl>
                                          </p:spTgt>
                                        </p:tgtEl>
                                        <p:attrNameLst>
                                          <p:attrName>style.visibility</p:attrName>
                                        </p:attrNameLst>
                                      </p:cBhvr>
                                      <p:to>
                                        <p:strVal val="visible"/>
                                      </p:to>
                                    </p:set>
                                    <p:animEffect transition="in" filter="fade">
                                      <p:cBhvr>
                                        <p:cTn id="21" dur="500">
                                          <p:stCondLst>
                                            <p:cond delay="0"/>
                                          </p:stCondLst>
                                        </p:cTn>
                                        <p:tgtEl>
                                          <p:spTgt spid="33814">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3814">
                                            <p:txEl>
                                              <p:pRg st="4" end="4"/>
                                            </p:txEl>
                                          </p:spTgt>
                                        </p:tgtEl>
                                        <p:attrNameLst>
                                          <p:attrName>style.visibility</p:attrName>
                                        </p:attrNameLst>
                                      </p:cBhvr>
                                      <p:to>
                                        <p:strVal val="visible"/>
                                      </p:to>
                                    </p:set>
                                    <p:animEffect transition="in" filter="fade">
                                      <p:cBhvr>
                                        <p:cTn id="24" dur="500">
                                          <p:stCondLst>
                                            <p:cond delay="0"/>
                                          </p:stCondLst>
                                        </p:cTn>
                                        <p:tgtEl>
                                          <p:spTgt spid="338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3" grpId="0"/>
      <p:bldP spid="33814"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33814"/>
                        </p:tgtEl>
                        <p:attrNameLst>
                          <p:attrName>style.visibility</p:attrName>
                        </p:attrNameLst>
                      </p:cBhvr>
                      <p:to>
                        <p:strVal val="visible"/>
                      </p:to>
                    </p:set>
                    <p:animEffect transition="in" filter="fade">
                      <p:cBhvr>
                        <p:cTn dur="500">
                          <p:stCondLst>
                            <p:cond delay="0"/>
                          </p:stCondLst>
                        </p:cTn>
                        <p:tgtEl>
                          <p:spTgt spid="33814"/>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33814"/>
                        </p:tgtEl>
                        <p:attrNameLst>
                          <p:attrName>style.visibility</p:attrName>
                        </p:attrNameLst>
                      </p:cBhvr>
                      <p:to>
                        <p:strVal val="visible"/>
                      </p:to>
                    </p:set>
                    <p:animEffect transition="in" filter="fade">
                      <p:cBhvr>
                        <p:cTn dur="500">
                          <p:stCondLst>
                            <p:cond delay="0"/>
                          </p:stCondLst>
                        </p:cTn>
                        <p:tgtEl>
                          <p:spTgt spid="33814"/>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33814"/>
                        </p:tgtEl>
                        <p:attrNameLst>
                          <p:attrName>style.visibility</p:attrName>
                        </p:attrNameLst>
                      </p:cBhvr>
                      <p:to>
                        <p:strVal val="visible"/>
                      </p:to>
                    </p:set>
                    <p:animEffect transition="in" filter="fade">
                      <p:cBhvr>
                        <p:cTn dur="500">
                          <p:stCondLst>
                            <p:cond delay="0"/>
                          </p:stCondLst>
                        </p:cTn>
                        <p:tgtEl>
                          <p:spTgt spid="33814"/>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33814"/>
                        </p:tgtEl>
                        <p:attrNameLst>
                          <p:attrName>style.visibility</p:attrName>
                        </p:attrNameLst>
                      </p:cBhvr>
                      <p:to>
                        <p:strVal val="visible"/>
                      </p:to>
                    </p:set>
                    <p:animEffect transition="in" filter="fade">
                      <p:cBhvr>
                        <p:cTn dur="500">
                          <p:stCondLst>
                            <p:cond delay="0"/>
                          </p:stCondLst>
                        </p:cTn>
                        <p:tgtEl>
                          <p:spTgt spid="33814"/>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33814"/>
                        </p:tgtEl>
                        <p:attrNameLst>
                          <p:attrName>style.visibility</p:attrName>
                        </p:attrNameLst>
                      </p:cBhvr>
                      <p:to>
                        <p:strVal val="visible"/>
                      </p:to>
                    </p:set>
                    <p:animEffect transition="in" filter="fade">
                      <p:cBhvr>
                        <p:cTn dur="500">
                          <p:stCondLst>
                            <p:cond delay="0"/>
                          </p:stCondLst>
                        </p:cTn>
                        <p:tgtEl>
                          <p:spTgt spid="33814"/>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irror-us-ga1.gallery.hd.org/_exhibits/natural-science/wood-fire-small-rotated-AJHD.jpg" TargetMode="Externa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defRPr/>
            </a:pPr>
            <a:r>
              <a:rPr lang="es-ES" sz="4800" smtClean="0">
                <a:latin typeface="Arial" charset="0"/>
              </a:rPr>
              <a:t>EL CONTROL DE LAS ACTIVIDADES CELULARES</a:t>
            </a:r>
          </a:p>
        </p:txBody>
      </p:sp>
      <p:sp>
        <p:nvSpPr>
          <p:cNvPr id="4099" name="Rectangle 3"/>
          <p:cNvSpPr>
            <a:spLocks noGrp="1" noChangeArrowheads="1"/>
          </p:cNvSpPr>
          <p:nvPr>
            <p:ph type="subTitle" idx="1"/>
          </p:nvPr>
        </p:nvSpPr>
        <p:spPr/>
        <p:txBody>
          <a:bodyPr/>
          <a:lstStyle/>
          <a:p>
            <a:pPr eaLnBrk="1" hangingPunct="1">
              <a:defRPr/>
            </a:pP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nodePh="1">
                                  <p:stCondLst>
                                    <p:cond delay="0"/>
                                  </p:stCondLst>
                                  <p:endCondLst>
                                    <p:cond evt="begin" delay="0">
                                      <p:tn val="5"/>
                                    </p:cond>
                                  </p:endCondLst>
                                  <p:childTnLst>
                                    <p:set>
                                      <p:cBhvr rctx="PPT">
                                        <p:cTn id="6" dur="indefinite"/>
                                        <p:tgtEl>
                                          <p:spTgt spid="4099">
                                            <p:txEl>
                                              <p:pRg st="0" end="0"/>
                                            </p:txEl>
                                          </p:spTgt>
                                        </p:tgtEl>
                                        <p:attrNameLst>
                                          <p:attrName>style.opacity</p:attrName>
                                        </p:attrNameLst>
                                      </p:cBhvr>
                                      <p:to>
                                        <p:strVal val="0.25"/>
                                      </p:to>
                                    </p:set>
                                    <p:animEffect filter="image" prLst="opacity: 0.25">
                                      <p:cBhvr rctx="IE">
                                        <p:cTn id="7" dur="indefinite"/>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nodePh="1">
                                  <p:stCondLst>
                                    <p:cond delay="0"/>
                                  </p:stCondLst>
                                  <p:endCondLst>
                                    <p:cond evt="onNext" delay="0">
                                      <p:tgtEl>
                                        <p:sldTgt/>
                                      </p:tgtEl>
                                    </p:cond>
                                    <p:cond evt="begin" delay="0">
                                      <p:tn val="10"/>
                                    </p:cond>
                                  </p:endCondLst>
                                  <p:childTnLst>
                                    <p:set>
                                      <p:cBhvr rctx="PPT">
                                        <p:cTn id="11" dur="indefinite"/>
                                        <p:tgtEl>
                                          <p:spTgt spid="4099">
                                            <p:txEl>
                                              <p:pRg st="0" end="0"/>
                                            </p:txEl>
                                          </p:spTgt>
                                        </p:tgtEl>
                                        <p:attrNameLst>
                                          <p:attrName>style.opacity</p:attrName>
                                        </p:attrNameLst>
                                      </p:cBhvr>
                                      <p:to>
                                        <p:strVal val="1.0"/>
                                      </p:to>
                                    </p:set>
                                    <p:animEffect filter="image" prLst="opacity: 1.0">
                                      <p:cBhvr rctx="IE">
                                        <p:cTn id="12" dur="indefinite"/>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allAtOnce"/>
      <p:bldP spid="4099" grpI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a:xfrm>
            <a:off x="457200" y="-26988"/>
            <a:ext cx="8229600" cy="1143001"/>
          </a:xfrm>
        </p:spPr>
        <p:txBody>
          <a:bodyPr/>
          <a:lstStyle/>
          <a:p>
            <a:pPr eaLnBrk="1" hangingPunct="1">
              <a:defRPr/>
            </a:pPr>
            <a:r>
              <a:rPr lang="es-ES" sz="3200" smtClean="0">
                <a:latin typeface="Arial" charset="0"/>
              </a:rPr>
              <a:t>Reacciones endergónicas y exergónicas</a:t>
            </a:r>
          </a:p>
        </p:txBody>
      </p:sp>
      <p:sp>
        <p:nvSpPr>
          <p:cNvPr id="47109" name="Rectangle 5"/>
          <p:cNvSpPr>
            <a:spLocks noGrp="1" noChangeArrowheads="1"/>
          </p:cNvSpPr>
          <p:nvPr>
            <p:ph type="body" sz="half" idx="1"/>
          </p:nvPr>
        </p:nvSpPr>
        <p:spPr>
          <a:xfrm>
            <a:off x="601663" y="1052513"/>
            <a:ext cx="7786687" cy="2447925"/>
          </a:xfrm>
        </p:spPr>
        <p:txBody>
          <a:bodyPr/>
          <a:lstStyle/>
          <a:p>
            <a:pPr eaLnBrk="1" hangingPunct="1"/>
            <a:r>
              <a:rPr lang="es-ES" sz="2400" smtClean="0">
                <a:effectLst/>
                <a:latin typeface="Arial" charset="0"/>
              </a:rPr>
              <a:t>Una </a:t>
            </a:r>
            <a:r>
              <a:rPr lang="es-ES" sz="2400" smtClean="0">
                <a:solidFill>
                  <a:srgbClr val="FFFF00"/>
                </a:solidFill>
                <a:effectLst/>
                <a:latin typeface="Arial" charset="0"/>
              </a:rPr>
              <a:t>reacción endergónica</a:t>
            </a:r>
            <a:r>
              <a:rPr lang="es-ES" sz="2400" smtClean="0">
                <a:effectLst/>
                <a:latin typeface="Arial" charset="0"/>
              </a:rPr>
              <a:t> es una reacción química que necesita o utiliza energía.</a:t>
            </a:r>
          </a:p>
          <a:p>
            <a:pPr lvl="1" eaLnBrk="1" hangingPunct="1"/>
            <a:r>
              <a:rPr lang="es-ES" sz="2000" smtClean="0">
                <a:solidFill>
                  <a:srgbClr val="FFFF99"/>
                </a:solidFill>
                <a:effectLst/>
                <a:latin typeface="Arial" charset="0"/>
              </a:rPr>
              <a:t>Fotosíntesis.</a:t>
            </a:r>
          </a:p>
          <a:p>
            <a:pPr eaLnBrk="1" hangingPunct="1"/>
            <a:r>
              <a:rPr lang="es-ES" sz="2400" smtClean="0">
                <a:effectLst/>
                <a:latin typeface="Arial" charset="0"/>
              </a:rPr>
              <a:t>Una reacción que libera energía se conoce como una </a:t>
            </a:r>
            <a:r>
              <a:rPr lang="es-ES" sz="2400" smtClean="0">
                <a:solidFill>
                  <a:srgbClr val="FFFF00"/>
                </a:solidFill>
                <a:effectLst/>
                <a:latin typeface="Arial" charset="0"/>
              </a:rPr>
              <a:t>reacción exergónica</a:t>
            </a:r>
            <a:r>
              <a:rPr lang="es-ES" sz="2400" smtClean="0">
                <a:effectLst/>
                <a:latin typeface="Arial" charset="0"/>
              </a:rPr>
              <a:t>.</a:t>
            </a:r>
          </a:p>
          <a:p>
            <a:pPr lvl="1" eaLnBrk="1" hangingPunct="1"/>
            <a:r>
              <a:rPr lang="es-ES" sz="2000" smtClean="0">
                <a:solidFill>
                  <a:srgbClr val="FFFF99"/>
                </a:solidFill>
                <a:effectLst/>
                <a:latin typeface="Arial" charset="0"/>
              </a:rPr>
              <a:t>Respiración celular.</a:t>
            </a:r>
          </a:p>
        </p:txBody>
      </p:sp>
      <p:pic>
        <p:nvPicPr>
          <p:cNvPr id="47124" name="Picture 20" descr="excergonica y endergónica"/>
          <p:cNvPicPr>
            <a:picLocks noChangeAspect="1" noChangeArrowheads="1"/>
          </p:cNvPicPr>
          <p:nvPr/>
        </p:nvPicPr>
        <p:blipFill>
          <a:blip r:embed="rId2"/>
          <a:srcRect l="5534" t="8557" r="37032" b="8313"/>
          <a:stretch>
            <a:fillRect/>
          </a:stretch>
        </p:blipFill>
        <p:spPr bwMode="auto">
          <a:xfrm>
            <a:off x="107950" y="3386138"/>
            <a:ext cx="8856663" cy="3498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0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0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7124"/>
                                        </p:tgtEl>
                                        <p:attrNameLst>
                                          <p:attrName>style.visibility</p:attrName>
                                        </p:attrNameLst>
                                      </p:cBhvr>
                                      <p:to>
                                        <p:strVal val="visible"/>
                                      </p:to>
                                    </p:set>
                                    <p:animEffect transition="in" filter="fade">
                                      <p:cBhvr>
                                        <p:cTn id="19" dur="2000"/>
                                        <p:tgtEl>
                                          <p:spTgt spid="47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9" name="Rectangle 7"/>
          <p:cNvSpPr>
            <a:spLocks noGrp="1" noChangeArrowheads="1"/>
          </p:cNvSpPr>
          <p:nvPr>
            <p:ph type="title"/>
          </p:nvPr>
        </p:nvSpPr>
        <p:spPr/>
        <p:txBody>
          <a:bodyPr/>
          <a:lstStyle/>
          <a:p>
            <a:pPr eaLnBrk="1" hangingPunct="1">
              <a:defRPr/>
            </a:pPr>
            <a:r>
              <a:rPr lang="es-ES" smtClean="0">
                <a:latin typeface="Arial" charset="0"/>
              </a:rPr>
              <a:t>Energía de activación</a:t>
            </a:r>
          </a:p>
        </p:txBody>
      </p:sp>
      <p:sp>
        <p:nvSpPr>
          <p:cNvPr id="49161" name="Rectangle 9"/>
          <p:cNvSpPr>
            <a:spLocks noGrp="1" noChangeArrowheads="1"/>
          </p:cNvSpPr>
          <p:nvPr>
            <p:ph type="body" sz="half" idx="3"/>
          </p:nvPr>
        </p:nvSpPr>
        <p:spPr>
          <a:xfrm>
            <a:off x="3635375" y="1600200"/>
            <a:ext cx="5329238" cy="4997450"/>
          </a:xfrm>
        </p:spPr>
        <p:txBody>
          <a:bodyPr/>
          <a:lstStyle/>
          <a:p>
            <a:pPr eaLnBrk="1" hangingPunct="1">
              <a:spcBef>
                <a:spcPct val="40000"/>
              </a:spcBef>
              <a:defRPr/>
            </a:pPr>
            <a:r>
              <a:rPr lang="es-ES" sz="2400" smtClean="0">
                <a:latin typeface="Arial" charset="0"/>
              </a:rPr>
              <a:t>Muchas reacciones exergónicas necesitan calor (energía) para comenzar.</a:t>
            </a:r>
          </a:p>
          <a:p>
            <a:pPr lvl="1" eaLnBrk="1" hangingPunct="1">
              <a:spcBef>
                <a:spcPct val="40000"/>
              </a:spcBef>
              <a:defRPr/>
            </a:pPr>
            <a:r>
              <a:rPr lang="es-ES" sz="2000" smtClean="0">
                <a:solidFill>
                  <a:srgbClr val="FFFF99"/>
                </a:solidFill>
                <a:latin typeface="Arial" charset="0"/>
              </a:rPr>
              <a:t>Ej.: Combustión de madera.</a:t>
            </a:r>
          </a:p>
          <a:p>
            <a:pPr eaLnBrk="1" hangingPunct="1">
              <a:spcBef>
                <a:spcPct val="40000"/>
              </a:spcBef>
              <a:defRPr/>
            </a:pPr>
            <a:r>
              <a:rPr lang="es-ES" sz="2400" smtClean="0">
                <a:latin typeface="Arial" charset="0"/>
              </a:rPr>
              <a:t>Esta energía se conoce como </a:t>
            </a:r>
            <a:r>
              <a:rPr lang="es-ES" sz="2400" smtClean="0">
                <a:solidFill>
                  <a:srgbClr val="FFFF00"/>
                </a:solidFill>
                <a:effectLst/>
                <a:latin typeface="Arial" charset="0"/>
              </a:rPr>
              <a:t>energía de activación</a:t>
            </a:r>
            <a:r>
              <a:rPr lang="es-ES" sz="2400" smtClean="0">
                <a:latin typeface="Arial" charset="0"/>
              </a:rPr>
              <a:t>.</a:t>
            </a:r>
          </a:p>
          <a:p>
            <a:pPr lvl="1" eaLnBrk="1" hangingPunct="1">
              <a:spcBef>
                <a:spcPct val="40000"/>
              </a:spcBef>
              <a:defRPr/>
            </a:pPr>
            <a:r>
              <a:rPr lang="es-ES" sz="2000" smtClean="0">
                <a:solidFill>
                  <a:srgbClr val="FFFF99"/>
                </a:solidFill>
                <a:latin typeface="Arial" charset="0"/>
              </a:rPr>
              <a:t>La cantidad de energía de activación es, generalmente, mucho menor que la energía que libera la reacción.</a:t>
            </a:r>
          </a:p>
          <a:p>
            <a:pPr eaLnBrk="1" hangingPunct="1">
              <a:spcBef>
                <a:spcPct val="40000"/>
              </a:spcBef>
              <a:defRPr/>
            </a:pPr>
            <a:r>
              <a:rPr lang="es-ES" sz="2400" smtClean="0">
                <a:solidFill>
                  <a:srgbClr val="FFCC00"/>
                </a:solidFill>
                <a:latin typeface="Arial" charset="0"/>
              </a:rPr>
              <a:t>¿Las células realizan reacciones exergónicas?</a:t>
            </a:r>
          </a:p>
          <a:p>
            <a:pPr eaLnBrk="1" hangingPunct="1">
              <a:spcBef>
                <a:spcPct val="40000"/>
              </a:spcBef>
              <a:defRPr/>
            </a:pPr>
            <a:r>
              <a:rPr lang="es-ES" sz="2400" smtClean="0">
                <a:solidFill>
                  <a:srgbClr val="FFCC00"/>
                </a:solidFill>
                <a:latin typeface="Arial" charset="0"/>
              </a:rPr>
              <a:t>¿Cómo lo hacen sin sufrir daños?</a:t>
            </a:r>
          </a:p>
        </p:txBody>
      </p:sp>
      <p:pic>
        <p:nvPicPr>
          <p:cNvPr id="13316" name="Picture 12" descr="Miniatura">
            <a:hlinkClick r:id="rId2"/>
          </p:cNvPr>
          <p:cNvPicPr>
            <a:picLocks noChangeAspect="1" noChangeArrowheads="1"/>
          </p:cNvPicPr>
          <p:nvPr>
            <p:ph sz="quarter" idx="2"/>
          </p:nvPr>
        </p:nvPicPr>
        <p:blipFill>
          <a:blip r:embed="rId3"/>
          <a:srcRect/>
          <a:stretch>
            <a:fillRect/>
          </a:stretch>
        </p:blipFill>
        <p:spPr>
          <a:xfrm>
            <a:off x="-36513" y="1628775"/>
            <a:ext cx="4065588" cy="5256213"/>
          </a:xfrm>
        </p:spPr>
      </p:pic>
      <p:pic>
        <p:nvPicPr>
          <p:cNvPr id="49167" name="Picture 15" descr="Combustion%20allumette%20carbone"/>
          <p:cNvPicPr>
            <a:picLocks noChangeAspect="1" noChangeArrowheads="1"/>
          </p:cNvPicPr>
          <p:nvPr/>
        </p:nvPicPr>
        <p:blipFill>
          <a:blip r:embed="rId4"/>
          <a:srcRect/>
          <a:stretch>
            <a:fillRect/>
          </a:stretch>
        </p:blipFill>
        <p:spPr bwMode="auto">
          <a:xfrm>
            <a:off x="0" y="1628775"/>
            <a:ext cx="2089150" cy="1566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67"/>
                                        </p:tgtEl>
                                        <p:attrNameLst>
                                          <p:attrName>style.visibility</p:attrName>
                                        </p:attrNameLst>
                                      </p:cBhvr>
                                      <p:to>
                                        <p:strVal val="visible"/>
                                      </p:to>
                                    </p:set>
                                    <p:animEffect transition="in" filter="fade">
                                      <p:cBhvr>
                                        <p:cTn id="7" dur="2000"/>
                                        <p:tgtEl>
                                          <p:spTgt spid="491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9161">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9161">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9161">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9161">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9161">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91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1"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p:txBody>
          <a:bodyPr/>
          <a:lstStyle/>
          <a:p>
            <a:pPr eaLnBrk="1" hangingPunct="1">
              <a:defRPr/>
            </a:pPr>
            <a:r>
              <a:rPr lang="es-ES" smtClean="0">
                <a:latin typeface="Arial" charset="0"/>
              </a:rPr>
              <a:t>Catalizadores</a:t>
            </a:r>
          </a:p>
        </p:txBody>
      </p:sp>
      <p:sp>
        <p:nvSpPr>
          <p:cNvPr id="52229" name="Rectangle 5"/>
          <p:cNvSpPr>
            <a:spLocks noGrp="1" noChangeArrowheads="1"/>
          </p:cNvSpPr>
          <p:nvPr>
            <p:ph type="body" sz="half" idx="1"/>
          </p:nvPr>
        </p:nvSpPr>
        <p:spPr>
          <a:xfrm>
            <a:off x="457200" y="1600200"/>
            <a:ext cx="7931150" cy="5257800"/>
          </a:xfrm>
        </p:spPr>
        <p:txBody>
          <a:bodyPr/>
          <a:lstStyle/>
          <a:p>
            <a:pPr eaLnBrk="1" hangingPunct="1">
              <a:defRPr/>
            </a:pPr>
            <a:r>
              <a:rPr lang="es-ES" sz="2800" smtClean="0">
                <a:latin typeface="Arial" charset="0"/>
              </a:rPr>
              <a:t>Las células poseen compuestos químicos que controlan las reacciones que ocurren en su interior.</a:t>
            </a:r>
          </a:p>
          <a:p>
            <a:pPr eaLnBrk="1" hangingPunct="1">
              <a:defRPr/>
            </a:pPr>
            <a:r>
              <a:rPr lang="es-ES" sz="2800" smtClean="0">
                <a:latin typeface="Arial" charset="0"/>
              </a:rPr>
              <a:t>La sustancia que controla la velocidad a la que ocurre una reacción química sin que la célula sufra daño alguno ni se destruya se conoce como un </a:t>
            </a:r>
            <a:r>
              <a:rPr lang="es-ES" sz="2800" b="1" smtClean="0">
                <a:solidFill>
                  <a:srgbClr val="FFFF00"/>
                </a:solidFill>
                <a:effectLst/>
                <a:latin typeface="Arial" charset="0"/>
              </a:rPr>
              <a:t>catalizador</a:t>
            </a:r>
            <a:r>
              <a:rPr lang="es-ES" sz="2800" smtClean="0">
                <a:latin typeface="Arial" charset="0"/>
              </a:rPr>
              <a:t>.</a:t>
            </a:r>
          </a:p>
          <a:p>
            <a:pPr eaLnBrk="1" hangingPunct="1">
              <a:defRPr/>
            </a:pPr>
            <a:r>
              <a:rPr lang="es-ES" sz="2800" smtClean="0">
                <a:latin typeface="Arial" charset="0"/>
              </a:rPr>
              <a:t>Las </a:t>
            </a:r>
            <a:r>
              <a:rPr lang="es-ES" sz="2800" b="1" smtClean="0">
                <a:solidFill>
                  <a:srgbClr val="FFFF00"/>
                </a:solidFill>
                <a:effectLst/>
                <a:latin typeface="Arial" charset="0"/>
              </a:rPr>
              <a:t>enzimas</a:t>
            </a:r>
            <a:r>
              <a:rPr lang="es-ES" sz="2800" smtClean="0">
                <a:latin typeface="Arial" charset="0"/>
              </a:rPr>
              <a:t> son proteínas que actúan como catalizadores.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2229">
                                            <p:txEl>
                                              <p:pRg st="0" end="0"/>
                                            </p:txEl>
                                          </p:spTgt>
                                        </p:tgtEl>
                                        <p:attrNameLst>
                                          <p:attrName>style.opacity</p:attrName>
                                        </p:attrNameLst>
                                      </p:cBhvr>
                                      <p:to>
                                        <p:strVal val="0.25"/>
                                      </p:to>
                                    </p:set>
                                    <p:animEffect filter="image" prLst="opacity: 0.25">
                                      <p:cBhvr rctx="IE">
                                        <p:cTn id="7" dur="indefinite"/>
                                        <p:tgtEl>
                                          <p:spTgt spid="52229">
                                            <p:txEl>
                                              <p:pRg st="0" end="0"/>
                                            </p:txEl>
                                          </p:spTgt>
                                        </p:tgtEl>
                                      </p:cBhvr>
                                    </p:animEffect>
                                  </p:childTnLst>
                                </p:cTn>
                              </p:par>
                              <p:par>
                                <p:cTn id="8" presetID="9" presetClass="emph" presetSubtype="0" grpId="0" nodeType="withEffect">
                                  <p:stCondLst>
                                    <p:cond delay="0"/>
                                  </p:stCondLst>
                                  <p:childTnLst>
                                    <p:set>
                                      <p:cBhvr rctx="PPT">
                                        <p:cTn id="9" dur="indefinite"/>
                                        <p:tgtEl>
                                          <p:spTgt spid="52229">
                                            <p:txEl>
                                              <p:pRg st="1" end="1"/>
                                            </p:txEl>
                                          </p:spTgt>
                                        </p:tgtEl>
                                        <p:attrNameLst>
                                          <p:attrName>style.opacity</p:attrName>
                                        </p:attrNameLst>
                                      </p:cBhvr>
                                      <p:to>
                                        <p:strVal val="0.25"/>
                                      </p:to>
                                    </p:set>
                                    <p:animEffect filter="image" prLst="opacity: 0.25">
                                      <p:cBhvr rctx="IE">
                                        <p:cTn id="10" dur="indefinite"/>
                                        <p:tgtEl>
                                          <p:spTgt spid="52229">
                                            <p:txEl>
                                              <p:pRg st="1" end="1"/>
                                            </p:txEl>
                                          </p:spTgt>
                                        </p:tgtEl>
                                      </p:cBhvr>
                                    </p:animEffect>
                                  </p:childTnLst>
                                </p:cTn>
                              </p:par>
                              <p:par>
                                <p:cTn id="11" presetID="9" presetClass="emph" presetSubtype="0" grpId="0" nodeType="withEffect">
                                  <p:stCondLst>
                                    <p:cond delay="0"/>
                                  </p:stCondLst>
                                  <p:childTnLst>
                                    <p:set>
                                      <p:cBhvr rctx="PPT">
                                        <p:cTn id="12" dur="indefinite"/>
                                        <p:tgtEl>
                                          <p:spTgt spid="52229">
                                            <p:txEl>
                                              <p:pRg st="2" end="2"/>
                                            </p:txEl>
                                          </p:spTgt>
                                        </p:tgtEl>
                                        <p:attrNameLst>
                                          <p:attrName>style.opacity</p:attrName>
                                        </p:attrNameLst>
                                      </p:cBhvr>
                                      <p:to>
                                        <p:strVal val="0.25"/>
                                      </p:to>
                                    </p:set>
                                    <p:animEffect filter="image" prLst="opacity: 0.25">
                                      <p:cBhvr rctx="IE">
                                        <p:cTn id="13" dur="indefinite"/>
                                        <p:tgtEl>
                                          <p:spTgt spid="5222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52229">
                                            <p:txEl>
                                              <p:pRg st="0" end="0"/>
                                            </p:txEl>
                                          </p:spTgt>
                                        </p:tgtEl>
                                        <p:attrNameLst>
                                          <p:attrName>style.opacity</p:attrName>
                                        </p:attrNameLst>
                                      </p:cBhvr>
                                      <p:to>
                                        <p:strVal val="1.0"/>
                                      </p:to>
                                    </p:set>
                                    <p:animEffect filter="image" prLst="opacity: 1.0">
                                      <p:cBhvr rctx="IE">
                                        <p:cTn id="18" dur="indefinite"/>
                                        <p:tgtEl>
                                          <p:spTgt spid="522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52229">
                                            <p:txEl>
                                              <p:pRg st="1" end="1"/>
                                            </p:txEl>
                                          </p:spTgt>
                                        </p:tgtEl>
                                        <p:attrNameLst>
                                          <p:attrName>style.opacity</p:attrName>
                                        </p:attrNameLst>
                                      </p:cBhvr>
                                      <p:to>
                                        <p:strVal val="1.0"/>
                                      </p:to>
                                    </p:set>
                                    <p:animEffect filter="image" prLst="opacity: 1.0">
                                      <p:cBhvr rctx="IE">
                                        <p:cTn id="23" dur="indefinite"/>
                                        <p:tgtEl>
                                          <p:spTgt spid="5222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52229">
                                            <p:txEl>
                                              <p:pRg st="2" end="2"/>
                                            </p:txEl>
                                          </p:spTgt>
                                        </p:tgtEl>
                                        <p:attrNameLst>
                                          <p:attrName>style.opacity</p:attrName>
                                        </p:attrNameLst>
                                      </p:cBhvr>
                                      <p:to>
                                        <p:strVal val="1.0"/>
                                      </p:to>
                                    </p:set>
                                    <p:animEffect filter="image" prLst="opacity: 1.0">
                                      <p:cBhvr rctx="IE">
                                        <p:cTn id="28" dur="indefinite"/>
                                        <p:tgtEl>
                                          <p:spTgt spid="522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uild="allAtOnce"/>
      <p:bldP spid="52229" grpId="1"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s-ES" smtClean="0">
                <a:latin typeface="Arial" charset="0"/>
              </a:rPr>
              <a:t>Enzimas</a:t>
            </a:r>
          </a:p>
        </p:txBody>
      </p:sp>
      <p:sp>
        <p:nvSpPr>
          <p:cNvPr id="54279" name="Rectangle 7"/>
          <p:cNvSpPr>
            <a:spLocks noGrp="1" noChangeArrowheads="1"/>
          </p:cNvSpPr>
          <p:nvPr>
            <p:ph type="body" sz="half" idx="2"/>
          </p:nvPr>
        </p:nvSpPr>
        <p:spPr>
          <a:xfrm>
            <a:off x="4427538" y="1700213"/>
            <a:ext cx="4465637" cy="5400675"/>
          </a:xfrm>
        </p:spPr>
        <p:txBody>
          <a:bodyPr/>
          <a:lstStyle/>
          <a:p>
            <a:pPr eaLnBrk="1" hangingPunct="1"/>
            <a:r>
              <a:rPr lang="es-ES" sz="2400" smtClean="0">
                <a:solidFill>
                  <a:srgbClr val="FFFF99"/>
                </a:solidFill>
                <a:effectLst/>
                <a:latin typeface="Arial" charset="0"/>
              </a:rPr>
              <a:t>Hacen posibles las reacciones, </a:t>
            </a:r>
            <a:r>
              <a:rPr lang="es-ES" sz="2400" b="1" smtClean="0">
                <a:solidFill>
                  <a:srgbClr val="FFFF99"/>
                </a:solidFill>
                <a:effectLst/>
                <a:latin typeface="Arial" charset="0"/>
              </a:rPr>
              <a:t>disminuyendo</a:t>
            </a:r>
            <a:r>
              <a:rPr lang="es-ES" sz="2400" smtClean="0">
                <a:solidFill>
                  <a:srgbClr val="FFFF99"/>
                </a:solidFill>
                <a:effectLst/>
                <a:latin typeface="Arial" charset="0"/>
              </a:rPr>
              <a:t> la cantidad de energía de activación que se necesita.</a:t>
            </a:r>
          </a:p>
          <a:p>
            <a:pPr eaLnBrk="1" hangingPunct="1"/>
            <a:r>
              <a:rPr lang="es-ES" sz="2400" smtClean="0">
                <a:solidFill>
                  <a:srgbClr val="FFFF99"/>
                </a:solidFill>
                <a:effectLst/>
                <a:latin typeface="Arial" charset="0"/>
              </a:rPr>
              <a:t>Controlan la velocidad a la que ocurre la reacción.</a:t>
            </a:r>
          </a:p>
          <a:p>
            <a:pPr eaLnBrk="1" hangingPunct="1"/>
            <a:r>
              <a:rPr lang="es-ES" sz="2400" smtClean="0">
                <a:solidFill>
                  <a:srgbClr val="FFFF99"/>
                </a:solidFill>
                <a:effectLst/>
                <a:latin typeface="Arial" charset="0"/>
              </a:rPr>
              <a:t>Permiten que las reacciones ocurran a unas temperaturas que no hagan daño al organismo.</a:t>
            </a:r>
          </a:p>
        </p:txBody>
      </p:sp>
      <p:pic>
        <p:nvPicPr>
          <p:cNvPr id="15364" name="Picture 9" descr="activationenergy1"/>
          <p:cNvPicPr>
            <a:picLocks noChangeAspect="1" noChangeArrowheads="1"/>
          </p:cNvPicPr>
          <p:nvPr/>
        </p:nvPicPr>
        <p:blipFill>
          <a:blip r:embed="rId2"/>
          <a:srcRect/>
          <a:stretch>
            <a:fillRect/>
          </a:stretch>
        </p:blipFill>
        <p:spPr bwMode="auto">
          <a:xfrm>
            <a:off x="34925" y="1916113"/>
            <a:ext cx="4329113" cy="4968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4279">
                                            <p:txEl>
                                              <p:pRg st="0" end="0"/>
                                            </p:txEl>
                                          </p:spTgt>
                                        </p:tgtEl>
                                        <p:attrNameLst>
                                          <p:attrName>style.opacity</p:attrName>
                                        </p:attrNameLst>
                                      </p:cBhvr>
                                      <p:to>
                                        <p:strVal val="0.25"/>
                                      </p:to>
                                    </p:set>
                                    <p:animEffect filter="image" prLst="opacity: 0.25">
                                      <p:cBhvr rctx="IE">
                                        <p:cTn id="7" dur="indefinite"/>
                                        <p:tgtEl>
                                          <p:spTgt spid="54279">
                                            <p:txEl>
                                              <p:pRg st="0" end="0"/>
                                            </p:txEl>
                                          </p:spTgt>
                                        </p:tgtEl>
                                      </p:cBhvr>
                                    </p:animEffect>
                                  </p:childTnLst>
                                </p:cTn>
                              </p:par>
                              <p:par>
                                <p:cTn id="8" presetID="9" presetClass="emph" presetSubtype="0" grpId="0" nodeType="withEffect">
                                  <p:stCondLst>
                                    <p:cond delay="0"/>
                                  </p:stCondLst>
                                  <p:childTnLst>
                                    <p:set>
                                      <p:cBhvr rctx="PPT">
                                        <p:cTn id="9" dur="indefinite"/>
                                        <p:tgtEl>
                                          <p:spTgt spid="54279">
                                            <p:txEl>
                                              <p:pRg st="1" end="1"/>
                                            </p:txEl>
                                          </p:spTgt>
                                        </p:tgtEl>
                                        <p:attrNameLst>
                                          <p:attrName>style.opacity</p:attrName>
                                        </p:attrNameLst>
                                      </p:cBhvr>
                                      <p:to>
                                        <p:strVal val="0.25"/>
                                      </p:to>
                                    </p:set>
                                    <p:animEffect filter="image" prLst="opacity: 0.25">
                                      <p:cBhvr rctx="IE">
                                        <p:cTn id="10" dur="indefinite"/>
                                        <p:tgtEl>
                                          <p:spTgt spid="54279">
                                            <p:txEl>
                                              <p:pRg st="1" end="1"/>
                                            </p:txEl>
                                          </p:spTgt>
                                        </p:tgtEl>
                                      </p:cBhvr>
                                    </p:animEffect>
                                  </p:childTnLst>
                                </p:cTn>
                              </p:par>
                              <p:par>
                                <p:cTn id="11" presetID="9" presetClass="emph" presetSubtype="0" grpId="0" nodeType="withEffect">
                                  <p:stCondLst>
                                    <p:cond delay="0"/>
                                  </p:stCondLst>
                                  <p:childTnLst>
                                    <p:set>
                                      <p:cBhvr rctx="PPT">
                                        <p:cTn id="12" dur="indefinite"/>
                                        <p:tgtEl>
                                          <p:spTgt spid="54279">
                                            <p:txEl>
                                              <p:pRg st="2" end="2"/>
                                            </p:txEl>
                                          </p:spTgt>
                                        </p:tgtEl>
                                        <p:attrNameLst>
                                          <p:attrName>style.opacity</p:attrName>
                                        </p:attrNameLst>
                                      </p:cBhvr>
                                      <p:to>
                                        <p:strVal val="0.25"/>
                                      </p:to>
                                    </p:set>
                                    <p:animEffect filter="image" prLst="opacity: 0.25">
                                      <p:cBhvr rctx="IE">
                                        <p:cTn id="13" dur="indefinite"/>
                                        <p:tgtEl>
                                          <p:spTgt spid="5427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grpId="1" nodeType="clickEffect">
                                  <p:stCondLst>
                                    <p:cond delay="0"/>
                                  </p:stCondLst>
                                  <p:endCondLst>
                                    <p:cond evt="onNext" delay="0">
                                      <p:tgtEl>
                                        <p:sldTgt/>
                                      </p:tgtEl>
                                    </p:cond>
                                  </p:endCondLst>
                                  <p:childTnLst>
                                    <p:set>
                                      <p:cBhvr rctx="PPT">
                                        <p:cTn id="17" dur="indefinite"/>
                                        <p:tgtEl>
                                          <p:spTgt spid="54279">
                                            <p:txEl>
                                              <p:pRg st="0" end="0"/>
                                            </p:txEl>
                                          </p:spTgt>
                                        </p:tgtEl>
                                        <p:attrNameLst>
                                          <p:attrName>style.opacity</p:attrName>
                                        </p:attrNameLst>
                                      </p:cBhvr>
                                      <p:to>
                                        <p:strVal val="1.0"/>
                                      </p:to>
                                    </p:set>
                                    <p:animEffect filter="image" prLst="opacity: 1.0">
                                      <p:cBhvr rctx="IE">
                                        <p:cTn id="18" dur="indefinite"/>
                                        <p:tgtEl>
                                          <p:spTgt spid="5427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grpId="1" nodeType="clickEffect">
                                  <p:stCondLst>
                                    <p:cond delay="0"/>
                                  </p:stCondLst>
                                  <p:endCondLst>
                                    <p:cond evt="onNext" delay="0">
                                      <p:tgtEl>
                                        <p:sldTgt/>
                                      </p:tgtEl>
                                    </p:cond>
                                  </p:endCondLst>
                                  <p:childTnLst>
                                    <p:set>
                                      <p:cBhvr rctx="PPT">
                                        <p:cTn id="22" dur="indefinite"/>
                                        <p:tgtEl>
                                          <p:spTgt spid="54279">
                                            <p:txEl>
                                              <p:pRg st="1" end="1"/>
                                            </p:txEl>
                                          </p:spTgt>
                                        </p:tgtEl>
                                        <p:attrNameLst>
                                          <p:attrName>style.opacity</p:attrName>
                                        </p:attrNameLst>
                                      </p:cBhvr>
                                      <p:to>
                                        <p:strVal val="1.0"/>
                                      </p:to>
                                    </p:set>
                                    <p:animEffect filter="image" prLst="opacity: 1.0">
                                      <p:cBhvr rctx="IE">
                                        <p:cTn id="23" dur="indefinite"/>
                                        <p:tgtEl>
                                          <p:spTgt spid="5427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grpId="1" nodeType="clickEffect">
                                  <p:stCondLst>
                                    <p:cond delay="0"/>
                                  </p:stCondLst>
                                  <p:endCondLst>
                                    <p:cond evt="onNext" delay="0">
                                      <p:tgtEl>
                                        <p:sldTgt/>
                                      </p:tgtEl>
                                    </p:cond>
                                  </p:endCondLst>
                                  <p:childTnLst>
                                    <p:set>
                                      <p:cBhvr rctx="PPT">
                                        <p:cTn id="27" dur="indefinite"/>
                                        <p:tgtEl>
                                          <p:spTgt spid="54279">
                                            <p:txEl>
                                              <p:pRg st="2" end="2"/>
                                            </p:txEl>
                                          </p:spTgt>
                                        </p:tgtEl>
                                        <p:attrNameLst>
                                          <p:attrName>style.opacity</p:attrName>
                                        </p:attrNameLst>
                                      </p:cBhvr>
                                      <p:to>
                                        <p:strVal val="1.0"/>
                                      </p:to>
                                    </p:set>
                                    <p:animEffect filter="image" prLst="opacity: 1.0">
                                      <p:cBhvr rctx="IE">
                                        <p:cTn id="28" dur="indefinite"/>
                                        <p:tgtEl>
                                          <p:spTgt spid="542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build="allAtOnce"/>
      <p:bldP spid="54279" grpI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endParaRPr lang="es-ES"/>
          </a:p>
        </p:txBody>
      </p:sp>
      <p:sp>
        <p:nvSpPr>
          <p:cNvPr id="3" name="2 Marcador de contenido"/>
          <p:cNvSpPr>
            <a:spLocks noGrp="1"/>
          </p:cNvSpPr>
          <p:nvPr>
            <p:ph sz="half" idx="1"/>
          </p:nvPr>
        </p:nvSpPr>
        <p:spPr/>
        <p:txBody>
          <a:bodyPr/>
          <a:lstStyle/>
          <a:p>
            <a:pPr>
              <a:defRPr/>
            </a:pPr>
            <a:endParaRPr lang="es-ES"/>
          </a:p>
        </p:txBody>
      </p:sp>
      <p:sp>
        <p:nvSpPr>
          <p:cNvPr id="4" name="3 Marcador de texto"/>
          <p:cNvSpPr>
            <a:spLocks noGrp="1"/>
          </p:cNvSpPr>
          <p:nvPr>
            <p:ph type="body" sz="half" idx="2"/>
          </p:nvPr>
        </p:nvSpPr>
        <p:spPr/>
        <p:txBody>
          <a:bodyPr/>
          <a:lstStyle/>
          <a:p>
            <a:pPr>
              <a:defRPr/>
            </a:pPr>
            <a:endParaRPr lang="es-ES" dirty="0"/>
          </a:p>
        </p:txBody>
      </p:sp>
      <p:pic>
        <p:nvPicPr>
          <p:cNvPr id="16389" name="Picture 2"/>
          <p:cNvPicPr>
            <a:picLocks noChangeAspect="1" noChangeArrowheads="1"/>
          </p:cNvPicPr>
          <p:nvPr/>
        </p:nvPicPr>
        <p:blipFill>
          <a:blip r:embed="rId2"/>
          <a:srcRect l="10890" t="780" r="17245" b="32243"/>
          <a:stretch>
            <a:fillRect/>
          </a:stretch>
        </p:blipFill>
        <p:spPr bwMode="auto">
          <a:xfrm>
            <a:off x="180975" y="357188"/>
            <a:ext cx="8778875" cy="614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7410" name="Picture 4" descr="ACTIVIDAD ENZIMATICA"/>
          <p:cNvPicPr>
            <a:picLocks noChangeAspect="1" noChangeArrowheads="1"/>
          </p:cNvPicPr>
          <p:nvPr/>
        </p:nvPicPr>
        <p:blipFill>
          <a:blip r:embed="rId2"/>
          <a:srcRect l="3542" t="4303" r="50790" b="3943"/>
          <a:stretch>
            <a:fillRect/>
          </a:stretch>
        </p:blipFill>
        <p:spPr bwMode="auto">
          <a:xfrm>
            <a:off x="0" y="1746250"/>
            <a:ext cx="4572000" cy="3482975"/>
          </a:xfrm>
          <a:prstGeom prst="rect">
            <a:avLst/>
          </a:prstGeom>
          <a:noFill/>
          <a:ln w="9525">
            <a:noFill/>
            <a:miter lim="800000"/>
            <a:headEnd/>
            <a:tailEnd/>
          </a:ln>
        </p:spPr>
      </p:pic>
      <p:sp>
        <p:nvSpPr>
          <p:cNvPr id="116741" name="Text Box 5"/>
          <p:cNvSpPr txBox="1">
            <a:spLocks noChangeArrowheads="1"/>
          </p:cNvSpPr>
          <p:nvPr/>
        </p:nvSpPr>
        <p:spPr bwMode="auto">
          <a:xfrm>
            <a:off x="158750" y="5508625"/>
            <a:ext cx="8840788" cy="579438"/>
          </a:xfrm>
          <a:prstGeom prst="rect">
            <a:avLst/>
          </a:prstGeom>
          <a:solidFill>
            <a:srgbClr val="FFFF99"/>
          </a:solidFill>
          <a:ln w="9525">
            <a:noFill/>
            <a:miter lim="800000"/>
            <a:headEnd/>
            <a:tailEnd/>
          </a:ln>
        </p:spPr>
        <p:txBody>
          <a:bodyPr wrap="none">
            <a:spAutoFit/>
          </a:bodyPr>
          <a:lstStyle/>
          <a:p>
            <a:pPr>
              <a:spcBef>
                <a:spcPct val="20000"/>
              </a:spcBef>
              <a:buClr>
                <a:schemeClr val="hlink"/>
              </a:buClr>
              <a:buSzPct val="60000"/>
              <a:buFont typeface="Wingdings" pitchFamily="2" charset="2"/>
              <a:buNone/>
            </a:pPr>
            <a:r>
              <a:rPr lang="es-ES" sz="3200" b="1">
                <a:solidFill>
                  <a:srgbClr val="000000"/>
                </a:solidFill>
                <a:latin typeface="Arial" charset="0"/>
              </a:rPr>
              <a:t>¿Cuántas enzimas habrán en un organismo?</a:t>
            </a:r>
            <a:endParaRPr lang="en-US" sz="3200" b="1">
              <a:solidFill>
                <a:srgbClr val="000000"/>
              </a:solidFill>
              <a:latin typeface="Arial" charset="0"/>
            </a:endParaRPr>
          </a:p>
        </p:txBody>
      </p:sp>
      <p:pic>
        <p:nvPicPr>
          <p:cNvPr id="116742" name="Picture 6" descr="ACTIVIDAD ENZIMATICA"/>
          <p:cNvPicPr>
            <a:picLocks noChangeAspect="1" noChangeArrowheads="1"/>
          </p:cNvPicPr>
          <p:nvPr/>
        </p:nvPicPr>
        <p:blipFill>
          <a:blip r:embed="rId2"/>
          <a:srcRect l="49210" t="4303" r="5121" b="3943"/>
          <a:stretch>
            <a:fillRect/>
          </a:stretch>
        </p:blipFill>
        <p:spPr bwMode="auto">
          <a:xfrm>
            <a:off x="4572000" y="1746250"/>
            <a:ext cx="4572000" cy="3482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88913"/>
            <a:ext cx="8229600" cy="871537"/>
          </a:xfrm>
        </p:spPr>
        <p:txBody>
          <a:bodyPr/>
          <a:lstStyle/>
          <a:p>
            <a:pPr eaLnBrk="1" hangingPunct="1">
              <a:defRPr/>
            </a:pPr>
            <a:r>
              <a:rPr lang="es-ES" smtClean="0">
                <a:latin typeface="Arial" charset="0"/>
              </a:rPr>
              <a:t>Enzimas y sustratos</a:t>
            </a:r>
          </a:p>
        </p:txBody>
      </p:sp>
      <p:sp>
        <p:nvSpPr>
          <p:cNvPr id="57348" name="Rectangle 4"/>
          <p:cNvSpPr>
            <a:spLocks noGrp="1" noChangeArrowheads="1"/>
          </p:cNvSpPr>
          <p:nvPr>
            <p:ph type="body" sz="half" idx="1"/>
          </p:nvPr>
        </p:nvSpPr>
        <p:spPr>
          <a:xfrm>
            <a:off x="179388" y="1125538"/>
            <a:ext cx="8640762" cy="2735262"/>
          </a:xfrm>
        </p:spPr>
        <p:txBody>
          <a:bodyPr/>
          <a:lstStyle/>
          <a:p>
            <a:pPr eaLnBrk="1" hangingPunct="1">
              <a:lnSpc>
                <a:spcPct val="80000"/>
              </a:lnSpc>
              <a:defRPr/>
            </a:pPr>
            <a:r>
              <a:rPr lang="es-ES" sz="2400" smtClean="0">
                <a:latin typeface="Arial" charset="0"/>
              </a:rPr>
              <a:t>La sustancia sobre la cual actúa una enzima se conoce como </a:t>
            </a:r>
            <a:r>
              <a:rPr lang="es-ES" sz="2400" smtClean="0">
                <a:solidFill>
                  <a:srgbClr val="FFFF00"/>
                </a:solidFill>
                <a:latin typeface="Arial" charset="0"/>
              </a:rPr>
              <a:t>sustrato</a:t>
            </a:r>
            <a:r>
              <a:rPr lang="es-ES" sz="2400" smtClean="0">
                <a:latin typeface="Arial" charset="0"/>
              </a:rPr>
              <a:t>.</a:t>
            </a:r>
          </a:p>
          <a:p>
            <a:pPr lvl="1" eaLnBrk="1" hangingPunct="1">
              <a:lnSpc>
                <a:spcPct val="80000"/>
              </a:lnSpc>
              <a:defRPr/>
            </a:pPr>
            <a:r>
              <a:rPr lang="es-ES" sz="2000" smtClean="0">
                <a:solidFill>
                  <a:srgbClr val="FFFF99"/>
                </a:solidFill>
                <a:latin typeface="Arial" charset="0"/>
              </a:rPr>
              <a:t>El sustrato se convierte en uno o más productos nuevos.</a:t>
            </a:r>
          </a:p>
          <a:p>
            <a:pPr eaLnBrk="1" hangingPunct="1">
              <a:lnSpc>
                <a:spcPct val="80000"/>
              </a:lnSpc>
              <a:defRPr/>
            </a:pPr>
            <a:r>
              <a:rPr lang="es-ES" sz="2400" smtClean="0">
                <a:latin typeface="Arial" charset="0"/>
              </a:rPr>
              <a:t>Las enzimas son reutilizables y cada una puede catalizar de 100 a 30,000,000 de reacciones /min.</a:t>
            </a:r>
          </a:p>
          <a:p>
            <a:pPr eaLnBrk="1" hangingPunct="1">
              <a:lnSpc>
                <a:spcPct val="80000"/>
              </a:lnSpc>
              <a:defRPr/>
            </a:pPr>
            <a:r>
              <a:rPr lang="es-ES" sz="2400" smtClean="0">
                <a:latin typeface="Arial" charset="0"/>
              </a:rPr>
              <a:t>Pero, una enzima particular actúa solo sobre un sustrato específico.</a:t>
            </a:r>
          </a:p>
          <a:p>
            <a:pPr lvl="1" eaLnBrk="1" hangingPunct="1">
              <a:lnSpc>
                <a:spcPct val="80000"/>
              </a:lnSpc>
              <a:defRPr/>
            </a:pPr>
            <a:r>
              <a:rPr lang="es-ES" sz="2000" smtClean="0">
                <a:solidFill>
                  <a:srgbClr val="FFFF99"/>
                </a:solidFill>
                <a:latin typeface="Arial" charset="0"/>
              </a:rPr>
              <a:t>Cada enzima particular puede controlar solo un  tipo de reacción.</a:t>
            </a:r>
          </a:p>
        </p:txBody>
      </p:sp>
      <p:pic>
        <p:nvPicPr>
          <p:cNvPr id="18436" name="Picture 7" descr="enzyme"/>
          <p:cNvPicPr>
            <a:picLocks noChangeAspect="1" noChangeArrowheads="1"/>
          </p:cNvPicPr>
          <p:nvPr/>
        </p:nvPicPr>
        <p:blipFill>
          <a:blip r:embed="rId2"/>
          <a:srcRect l="60832" t="26683" r="3702" b="15932"/>
          <a:stretch>
            <a:fillRect/>
          </a:stretch>
        </p:blipFill>
        <p:spPr bwMode="auto">
          <a:xfrm>
            <a:off x="2124075" y="4076700"/>
            <a:ext cx="489585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7348">
                                            <p:txEl>
                                              <p:pRg st="0" end="0"/>
                                            </p:txEl>
                                          </p:spTgt>
                                        </p:tgtEl>
                                        <p:attrNameLst>
                                          <p:attrName>style.opacity</p:attrName>
                                        </p:attrNameLst>
                                      </p:cBhvr>
                                      <p:to>
                                        <p:strVal val="0.25"/>
                                      </p:to>
                                    </p:set>
                                    <p:animEffect filter="image" prLst="opacity: 0.25">
                                      <p:cBhvr rctx="IE">
                                        <p:cTn id="7" dur="indefinite"/>
                                        <p:tgtEl>
                                          <p:spTgt spid="57348">
                                            <p:txEl>
                                              <p:pRg st="0" end="0"/>
                                            </p:txEl>
                                          </p:spTgt>
                                        </p:tgtEl>
                                      </p:cBhvr>
                                    </p:animEffect>
                                  </p:childTnLst>
                                </p:cTn>
                              </p:par>
                              <p:par>
                                <p:cTn id="8" presetID="9" presetClass="emph" presetSubtype="0" grpId="0" nodeType="withEffect">
                                  <p:stCondLst>
                                    <p:cond delay="0"/>
                                  </p:stCondLst>
                                  <p:childTnLst>
                                    <p:set>
                                      <p:cBhvr rctx="PPT">
                                        <p:cTn id="9" dur="indefinite"/>
                                        <p:tgtEl>
                                          <p:spTgt spid="57348">
                                            <p:txEl>
                                              <p:pRg st="1" end="1"/>
                                            </p:txEl>
                                          </p:spTgt>
                                        </p:tgtEl>
                                        <p:attrNameLst>
                                          <p:attrName>style.opacity</p:attrName>
                                        </p:attrNameLst>
                                      </p:cBhvr>
                                      <p:to>
                                        <p:strVal val="0.25"/>
                                      </p:to>
                                    </p:set>
                                    <p:animEffect filter="image" prLst="opacity: 0.25">
                                      <p:cBhvr rctx="IE">
                                        <p:cTn id="10" dur="indefinite"/>
                                        <p:tgtEl>
                                          <p:spTgt spid="57348">
                                            <p:txEl>
                                              <p:pRg st="1" end="1"/>
                                            </p:txEl>
                                          </p:spTgt>
                                        </p:tgtEl>
                                      </p:cBhvr>
                                    </p:animEffect>
                                  </p:childTnLst>
                                </p:cTn>
                              </p:par>
                              <p:par>
                                <p:cTn id="11" presetID="9" presetClass="emph" presetSubtype="0" grpId="0" nodeType="withEffect">
                                  <p:stCondLst>
                                    <p:cond delay="0"/>
                                  </p:stCondLst>
                                  <p:childTnLst>
                                    <p:set>
                                      <p:cBhvr rctx="PPT">
                                        <p:cTn id="12" dur="indefinite"/>
                                        <p:tgtEl>
                                          <p:spTgt spid="57348">
                                            <p:txEl>
                                              <p:pRg st="2" end="2"/>
                                            </p:txEl>
                                          </p:spTgt>
                                        </p:tgtEl>
                                        <p:attrNameLst>
                                          <p:attrName>style.opacity</p:attrName>
                                        </p:attrNameLst>
                                      </p:cBhvr>
                                      <p:to>
                                        <p:strVal val="0.25"/>
                                      </p:to>
                                    </p:set>
                                    <p:animEffect filter="image" prLst="opacity: 0.25">
                                      <p:cBhvr rctx="IE">
                                        <p:cTn id="13" dur="indefinite"/>
                                        <p:tgtEl>
                                          <p:spTgt spid="57348">
                                            <p:txEl>
                                              <p:pRg st="2" end="2"/>
                                            </p:txEl>
                                          </p:spTgt>
                                        </p:tgtEl>
                                      </p:cBhvr>
                                    </p:animEffect>
                                  </p:childTnLst>
                                </p:cTn>
                              </p:par>
                              <p:par>
                                <p:cTn id="14" presetID="9" presetClass="emph" presetSubtype="0" grpId="0" nodeType="withEffect">
                                  <p:stCondLst>
                                    <p:cond delay="0"/>
                                  </p:stCondLst>
                                  <p:childTnLst>
                                    <p:set>
                                      <p:cBhvr rctx="PPT">
                                        <p:cTn id="15" dur="indefinite"/>
                                        <p:tgtEl>
                                          <p:spTgt spid="57348">
                                            <p:txEl>
                                              <p:pRg st="3" end="3"/>
                                            </p:txEl>
                                          </p:spTgt>
                                        </p:tgtEl>
                                        <p:attrNameLst>
                                          <p:attrName>style.opacity</p:attrName>
                                        </p:attrNameLst>
                                      </p:cBhvr>
                                      <p:to>
                                        <p:strVal val="0.25"/>
                                      </p:to>
                                    </p:set>
                                    <p:animEffect filter="image" prLst="opacity: 0.25">
                                      <p:cBhvr rctx="IE">
                                        <p:cTn id="16" dur="indefinite"/>
                                        <p:tgtEl>
                                          <p:spTgt spid="57348">
                                            <p:txEl>
                                              <p:pRg st="3" end="3"/>
                                            </p:txEl>
                                          </p:spTgt>
                                        </p:tgtEl>
                                      </p:cBhvr>
                                    </p:animEffect>
                                  </p:childTnLst>
                                </p:cTn>
                              </p:par>
                              <p:par>
                                <p:cTn id="17" presetID="9" presetClass="emph" presetSubtype="0" grpId="0" nodeType="withEffect">
                                  <p:stCondLst>
                                    <p:cond delay="0"/>
                                  </p:stCondLst>
                                  <p:childTnLst>
                                    <p:set>
                                      <p:cBhvr rctx="PPT">
                                        <p:cTn id="18" dur="indefinite"/>
                                        <p:tgtEl>
                                          <p:spTgt spid="57348">
                                            <p:txEl>
                                              <p:pRg st="4" end="4"/>
                                            </p:txEl>
                                          </p:spTgt>
                                        </p:tgtEl>
                                        <p:attrNameLst>
                                          <p:attrName>style.opacity</p:attrName>
                                        </p:attrNameLst>
                                      </p:cBhvr>
                                      <p:to>
                                        <p:strVal val="0.25"/>
                                      </p:to>
                                    </p:set>
                                    <p:animEffect filter="image" prLst="opacity: 0.25">
                                      <p:cBhvr rctx="IE">
                                        <p:cTn id="19" dur="indefinite"/>
                                        <p:tgtEl>
                                          <p:spTgt spid="5734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grpId="1" nodeType="clickEffect">
                                  <p:stCondLst>
                                    <p:cond delay="0"/>
                                  </p:stCondLst>
                                  <p:endCondLst>
                                    <p:cond evt="onNext" delay="0">
                                      <p:tgtEl>
                                        <p:sldTgt/>
                                      </p:tgtEl>
                                    </p:cond>
                                  </p:endCondLst>
                                  <p:childTnLst>
                                    <p:set>
                                      <p:cBhvr rctx="PPT">
                                        <p:cTn id="23" dur="indefinite"/>
                                        <p:tgtEl>
                                          <p:spTgt spid="57348">
                                            <p:txEl>
                                              <p:pRg st="0" end="0"/>
                                            </p:txEl>
                                          </p:spTgt>
                                        </p:tgtEl>
                                        <p:attrNameLst>
                                          <p:attrName>style.opacity</p:attrName>
                                        </p:attrNameLst>
                                      </p:cBhvr>
                                      <p:to>
                                        <p:strVal val="1.0"/>
                                      </p:to>
                                    </p:set>
                                    <p:animEffect filter="image" prLst="opacity: 1.0">
                                      <p:cBhvr rctx="IE">
                                        <p:cTn id="24" dur="indefinite"/>
                                        <p:tgtEl>
                                          <p:spTgt spid="57348">
                                            <p:txEl>
                                              <p:pRg st="0" end="0"/>
                                            </p:txEl>
                                          </p:spTgt>
                                        </p:tgtEl>
                                      </p:cBhvr>
                                    </p:animEffect>
                                  </p:childTnLst>
                                </p:cTn>
                              </p:par>
                              <p:par>
                                <p:cTn id="25" presetID="9" presetClass="emph" presetSubtype="0" grpId="1" nodeType="withEffect">
                                  <p:stCondLst>
                                    <p:cond delay="0"/>
                                  </p:stCondLst>
                                  <p:endCondLst>
                                    <p:cond evt="onNext" delay="0">
                                      <p:tgtEl>
                                        <p:sldTgt/>
                                      </p:tgtEl>
                                    </p:cond>
                                  </p:endCondLst>
                                  <p:childTnLst>
                                    <p:set>
                                      <p:cBhvr rctx="PPT">
                                        <p:cTn id="26" dur="indefinite"/>
                                        <p:tgtEl>
                                          <p:spTgt spid="57348">
                                            <p:txEl>
                                              <p:pRg st="1" end="1"/>
                                            </p:txEl>
                                          </p:spTgt>
                                        </p:tgtEl>
                                        <p:attrNameLst>
                                          <p:attrName>style.opacity</p:attrName>
                                        </p:attrNameLst>
                                      </p:cBhvr>
                                      <p:to>
                                        <p:strVal val="1.0"/>
                                      </p:to>
                                    </p:set>
                                    <p:animEffect filter="image" prLst="opacity: 1.0">
                                      <p:cBhvr rctx="IE">
                                        <p:cTn id="27" dur="indefinite"/>
                                        <p:tgtEl>
                                          <p:spTgt spid="5734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1" nodeType="clickEffect">
                                  <p:stCondLst>
                                    <p:cond delay="0"/>
                                  </p:stCondLst>
                                  <p:endCondLst>
                                    <p:cond evt="onNext" delay="0">
                                      <p:tgtEl>
                                        <p:sldTgt/>
                                      </p:tgtEl>
                                    </p:cond>
                                  </p:endCondLst>
                                  <p:childTnLst>
                                    <p:set>
                                      <p:cBhvr rctx="PPT">
                                        <p:cTn id="31" dur="indefinite"/>
                                        <p:tgtEl>
                                          <p:spTgt spid="57348">
                                            <p:txEl>
                                              <p:pRg st="2" end="2"/>
                                            </p:txEl>
                                          </p:spTgt>
                                        </p:tgtEl>
                                        <p:attrNameLst>
                                          <p:attrName>style.opacity</p:attrName>
                                        </p:attrNameLst>
                                      </p:cBhvr>
                                      <p:to>
                                        <p:strVal val="1.0"/>
                                      </p:to>
                                    </p:set>
                                    <p:animEffect filter="image" prLst="opacity: 1.0">
                                      <p:cBhvr rctx="IE">
                                        <p:cTn id="32" dur="indefinite"/>
                                        <p:tgtEl>
                                          <p:spTgt spid="5734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1" nodeType="clickEffect">
                                  <p:stCondLst>
                                    <p:cond delay="0"/>
                                  </p:stCondLst>
                                  <p:endCondLst>
                                    <p:cond evt="onNext" delay="0">
                                      <p:tgtEl>
                                        <p:sldTgt/>
                                      </p:tgtEl>
                                    </p:cond>
                                  </p:endCondLst>
                                  <p:childTnLst>
                                    <p:set>
                                      <p:cBhvr rctx="PPT">
                                        <p:cTn id="36" dur="indefinite"/>
                                        <p:tgtEl>
                                          <p:spTgt spid="57348">
                                            <p:txEl>
                                              <p:pRg st="3" end="3"/>
                                            </p:txEl>
                                          </p:spTgt>
                                        </p:tgtEl>
                                        <p:attrNameLst>
                                          <p:attrName>style.opacity</p:attrName>
                                        </p:attrNameLst>
                                      </p:cBhvr>
                                      <p:to>
                                        <p:strVal val="1.0"/>
                                      </p:to>
                                    </p:set>
                                    <p:animEffect filter="image" prLst="opacity: 1.0">
                                      <p:cBhvr rctx="IE">
                                        <p:cTn id="37" dur="indefinite"/>
                                        <p:tgtEl>
                                          <p:spTgt spid="57348">
                                            <p:txEl>
                                              <p:pRg st="3" end="3"/>
                                            </p:txEl>
                                          </p:spTgt>
                                        </p:tgtEl>
                                      </p:cBhvr>
                                    </p:animEffect>
                                  </p:childTnLst>
                                </p:cTn>
                              </p:par>
                              <p:par>
                                <p:cTn id="38" presetID="9" presetClass="emph" presetSubtype="0" grpId="1" nodeType="withEffect">
                                  <p:stCondLst>
                                    <p:cond delay="0"/>
                                  </p:stCondLst>
                                  <p:endCondLst>
                                    <p:cond evt="onNext" delay="0">
                                      <p:tgtEl>
                                        <p:sldTgt/>
                                      </p:tgtEl>
                                    </p:cond>
                                  </p:endCondLst>
                                  <p:childTnLst>
                                    <p:set>
                                      <p:cBhvr rctx="PPT">
                                        <p:cTn id="39" dur="indefinite"/>
                                        <p:tgtEl>
                                          <p:spTgt spid="57348">
                                            <p:txEl>
                                              <p:pRg st="4" end="4"/>
                                            </p:txEl>
                                          </p:spTgt>
                                        </p:tgtEl>
                                        <p:attrNameLst>
                                          <p:attrName>style.opacity</p:attrName>
                                        </p:attrNameLst>
                                      </p:cBhvr>
                                      <p:to>
                                        <p:strVal val="1.0"/>
                                      </p:to>
                                    </p:set>
                                    <p:animEffect filter="image" prLst="opacity: 1.0">
                                      <p:cBhvr rctx="IE">
                                        <p:cTn id="40" dur="indefinite"/>
                                        <p:tgtEl>
                                          <p:spTgt spid="573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allAtOnce"/>
      <p:bldP spid="57348"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3" name="Picture 5" descr="enzymeanimation3"/>
          <p:cNvPicPr>
            <a:picLocks noChangeAspect="1" noChangeArrowheads="1" noCrop="1"/>
          </p:cNvPicPr>
          <p:nvPr/>
        </p:nvPicPr>
        <p:blipFill>
          <a:blip r:embed="rId2"/>
          <a:srcRect/>
          <a:stretch>
            <a:fillRect/>
          </a:stretch>
        </p:blipFill>
        <p:spPr bwMode="auto">
          <a:xfrm>
            <a:off x="0" y="1314450"/>
            <a:ext cx="9051925" cy="5114925"/>
          </a:xfrm>
          <a:prstGeom prst="rect">
            <a:avLst/>
          </a:prstGeom>
          <a:noFill/>
          <a:ln w="9525">
            <a:noFill/>
            <a:miter lim="800000"/>
            <a:headEnd/>
            <a:tailEnd/>
          </a:ln>
        </p:spPr>
      </p:pic>
      <p:sp>
        <p:nvSpPr>
          <p:cNvPr id="19459" name="Text Box 6"/>
          <p:cNvSpPr txBox="1">
            <a:spLocks noChangeArrowheads="1"/>
          </p:cNvSpPr>
          <p:nvPr/>
        </p:nvSpPr>
        <p:spPr bwMode="auto">
          <a:xfrm>
            <a:off x="1763713" y="692150"/>
            <a:ext cx="5976937" cy="708025"/>
          </a:xfrm>
          <a:prstGeom prst="rect">
            <a:avLst/>
          </a:prstGeom>
          <a:noFill/>
          <a:ln w="9525">
            <a:noFill/>
            <a:miter lim="800000"/>
            <a:headEnd/>
            <a:tailEnd/>
          </a:ln>
        </p:spPr>
        <p:txBody>
          <a:bodyPr>
            <a:spAutoFit/>
          </a:bodyPr>
          <a:lstStyle/>
          <a:p>
            <a:pPr>
              <a:spcBef>
                <a:spcPct val="50000"/>
              </a:spcBef>
            </a:pPr>
            <a:r>
              <a:rPr lang="es-EC" sz="4000" b="1">
                <a:latin typeface="Arial" charset="0"/>
              </a:rPr>
              <a:t>Reacción catabólica</a:t>
            </a:r>
            <a:endParaRPr lang="es-ES" sz="40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9" name="Picture 5" descr="enzymeanimation"/>
          <p:cNvPicPr>
            <a:picLocks noChangeAspect="1" noChangeArrowheads="1" noCrop="1"/>
          </p:cNvPicPr>
          <p:nvPr/>
        </p:nvPicPr>
        <p:blipFill>
          <a:blip r:embed="rId2"/>
          <a:srcRect/>
          <a:stretch>
            <a:fillRect/>
          </a:stretch>
        </p:blipFill>
        <p:spPr bwMode="auto">
          <a:xfrm>
            <a:off x="288925" y="1171575"/>
            <a:ext cx="8604250" cy="5735638"/>
          </a:xfrm>
          <a:prstGeom prst="rect">
            <a:avLst/>
          </a:prstGeom>
          <a:noFill/>
          <a:ln w="9525">
            <a:noFill/>
            <a:miter lim="800000"/>
            <a:headEnd/>
            <a:tailEnd/>
          </a:ln>
        </p:spPr>
      </p:pic>
      <p:sp>
        <p:nvSpPr>
          <p:cNvPr id="20483" name="Text Box 6"/>
          <p:cNvSpPr txBox="1">
            <a:spLocks noChangeArrowheads="1"/>
          </p:cNvSpPr>
          <p:nvPr/>
        </p:nvSpPr>
        <p:spPr bwMode="auto">
          <a:xfrm>
            <a:off x="1692275" y="476250"/>
            <a:ext cx="5976938" cy="701675"/>
          </a:xfrm>
          <a:prstGeom prst="rect">
            <a:avLst/>
          </a:prstGeom>
          <a:noFill/>
          <a:ln w="9525">
            <a:noFill/>
            <a:miter lim="800000"/>
            <a:headEnd/>
            <a:tailEnd/>
          </a:ln>
        </p:spPr>
        <p:txBody>
          <a:bodyPr>
            <a:spAutoFit/>
          </a:bodyPr>
          <a:lstStyle/>
          <a:p>
            <a:pPr>
              <a:spcBef>
                <a:spcPct val="50000"/>
              </a:spcBef>
            </a:pPr>
            <a:r>
              <a:rPr lang="es-EC" sz="4000" b="1">
                <a:latin typeface="Arial" charset="0"/>
              </a:rPr>
              <a:t>Reacción anabólica</a:t>
            </a:r>
            <a:endParaRPr lang="es-ES" sz="40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971550" y="349250"/>
            <a:ext cx="7931150" cy="1350963"/>
          </a:xfrm>
        </p:spPr>
        <p:txBody>
          <a:bodyPr/>
          <a:lstStyle/>
          <a:p>
            <a:pPr eaLnBrk="1" hangingPunct="1">
              <a:defRPr/>
            </a:pPr>
            <a:r>
              <a:rPr lang="es-ES" smtClean="0">
                <a:latin typeface="Arial" charset="0"/>
              </a:rPr>
              <a:t>Enzimas y coenzimas</a:t>
            </a:r>
          </a:p>
        </p:txBody>
      </p:sp>
      <p:sp>
        <p:nvSpPr>
          <p:cNvPr id="59399" name="Rectangle 7"/>
          <p:cNvSpPr>
            <a:spLocks noGrp="1" noChangeArrowheads="1"/>
          </p:cNvSpPr>
          <p:nvPr>
            <p:ph type="body" sz="half" idx="2"/>
          </p:nvPr>
        </p:nvSpPr>
        <p:spPr>
          <a:xfrm>
            <a:off x="755650" y="1844675"/>
            <a:ext cx="8137525" cy="4824413"/>
          </a:xfrm>
        </p:spPr>
        <p:txBody>
          <a:bodyPr/>
          <a:lstStyle/>
          <a:p>
            <a:pPr eaLnBrk="1" hangingPunct="1">
              <a:lnSpc>
                <a:spcPct val="90000"/>
              </a:lnSpc>
              <a:defRPr/>
            </a:pPr>
            <a:r>
              <a:rPr lang="es-ES" sz="2400" smtClean="0">
                <a:latin typeface="Arial" charset="0"/>
              </a:rPr>
              <a:t>Una enzima recibe el nombre del sustrato sobre el cual actúa.</a:t>
            </a:r>
          </a:p>
          <a:p>
            <a:pPr lvl="1" eaLnBrk="1" hangingPunct="1">
              <a:lnSpc>
                <a:spcPct val="90000"/>
              </a:lnSpc>
              <a:defRPr/>
            </a:pPr>
            <a:r>
              <a:rPr lang="es-ES" sz="2400" smtClean="0">
                <a:solidFill>
                  <a:srgbClr val="FFFF99"/>
                </a:solidFill>
                <a:latin typeface="Arial" charset="0"/>
              </a:rPr>
              <a:t>A una parte del nombre del sustrato se le añade el sufijo </a:t>
            </a:r>
            <a:r>
              <a:rPr lang="es-ES" sz="2400" b="1" i="1" smtClean="0">
                <a:effectLst/>
                <a:latin typeface="Arial" charset="0"/>
              </a:rPr>
              <a:t>–asa</a:t>
            </a:r>
            <a:r>
              <a:rPr lang="es-ES" sz="2400" smtClean="0">
                <a:latin typeface="Arial" charset="0"/>
              </a:rPr>
              <a:t>. </a:t>
            </a:r>
            <a:r>
              <a:rPr lang="es-ES" sz="2400" smtClean="0">
                <a:solidFill>
                  <a:srgbClr val="FFCC00"/>
                </a:solidFill>
                <a:latin typeface="Arial" charset="0"/>
              </a:rPr>
              <a:t>¿Cuál será el sustrato de una proteasa?</a:t>
            </a:r>
          </a:p>
          <a:p>
            <a:pPr eaLnBrk="1" hangingPunct="1">
              <a:lnSpc>
                <a:spcPct val="90000"/>
              </a:lnSpc>
              <a:defRPr/>
            </a:pPr>
            <a:r>
              <a:rPr lang="es-ES" sz="2400" smtClean="0">
                <a:latin typeface="Arial" charset="0"/>
              </a:rPr>
              <a:t>En algunas reacciones, pequeñas moléculas, llamadas </a:t>
            </a:r>
            <a:r>
              <a:rPr lang="es-ES" sz="2400" b="1" smtClean="0">
                <a:latin typeface="Arial" charset="0"/>
              </a:rPr>
              <a:t>coenzimas</a:t>
            </a:r>
            <a:r>
              <a:rPr lang="es-ES" sz="2400" smtClean="0">
                <a:latin typeface="Arial" charset="0"/>
              </a:rPr>
              <a:t>, se unen a las enzimas para </a:t>
            </a:r>
            <a:r>
              <a:rPr lang="es-ES" sz="2400" u="sng" smtClean="0">
                <a:latin typeface="Arial" charset="0"/>
              </a:rPr>
              <a:t>controlar</a:t>
            </a:r>
            <a:r>
              <a:rPr lang="es-ES" sz="2400" smtClean="0">
                <a:latin typeface="Arial" charset="0"/>
              </a:rPr>
              <a:t> las reacciones.</a:t>
            </a:r>
          </a:p>
          <a:p>
            <a:pPr lvl="1" eaLnBrk="1" hangingPunct="1">
              <a:lnSpc>
                <a:spcPct val="90000"/>
              </a:lnSpc>
              <a:defRPr/>
            </a:pPr>
            <a:r>
              <a:rPr lang="es-ES" sz="2400" smtClean="0">
                <a:solidFill>
                  <a:srgbClr val="FFFF99"/>
                </a:solidFill>
                <a:latin typeface="Arial" charset="0"/>
              </a:rPr>
              <a:t>Las coenzimas no son proteínas y no sufren cambios durante las reacciones.</a:t>
            </a:r>
          </a:p>
          <a:p>
            <a:pPr lvl="1" eaLnBrk="1" hangingPunct="1">
              <a:lnSpc>
                <a:spcPct val="90000"/>
              </a:lnSpc>
              <a:defRPr/>
            </a:pPr>
            <a:r>
              <a:rPr lang="es-ES" sz="2400" smtClean="0">
                <a:solidFill>
                  <a:srgbClr val="FFFF99"/>
                </a:solidFill>
                <a:latin typeface="Arial" charset="0"/>
              </a:rPr>
              <a:t>Algunas </a:t>
            </a:r>
            <a:r>
              <a:rPr lang="es-ES" sz="2400" b="1" smtClean="0">
                <a:effectLst/>
                <a:latin typeface="Arial" charset="0"/>
              </a:rPr>
              <a:t>vitaminas</a:t>
            </a:r>
            <a:r>
              <a:rPr lang="es-ES" sz="2400" smtClean="0">
                <a:solidFill>
                  <a:srgbClr val="FFFF99"/>
                </a:solidFill>
                <a:latin typeface="Arial" charset="0"/>
              </a:rPr>
              <a:t> son coenzimas. </a:t>
            </a:r>
            <a:r>
              <a:rPr lang="es-ES" sz="2400" b="1" smtClean="0">
                <a:effectLst/>
                <a:latin typeface="Arial" charset="0"/>
              </a:rPr>
              <a:t>B1, B2, B6, K</a:t>
            </a:r>
            <a:r>
              <a:rPr lang="es-ES" sz="2400" smtClean="0">
                <a:solidFill>
                  <a:srgbClr val="FFFF99"/>
                </a:solidFill>
                <a:latin typeface="Arial" charset="0"/>
              </a:rPr>
              <a:t>.</a:t>
            </a:r>
          </a:p>
          <a:p>
            <a:pPr lvl="1" eaLnBrk="1" hangingPunct="1">
              <a:lnSpc>
                <a:spcPct val="90000"/>
              </a:lnSpc>
              <a:defRPr/>
            </a:pPr>
            <a:r>
              <a:rPr lang="es-ES" sz="2400" smtClean="0">
                <a:solidFill>
                  <a:srgbClr val="FFFF99"/>
                </a:solidFill>
                <a:latin typeface="Arial" charset="0"/>
              </a:rPr>
              <a:t>Una reacción no ocurrirá si la coenzima no está presente.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3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s-ES" sz="3000" smtClean="0">
                <a:effectLst/>
                <a:latin typeface="Arial" charset="0"/>
              </a:rPr>
              <a:t>LAS REACCIONES CELULARES BÁSICAS</a:t>
            </a:r>
          </a:p>
        </p:txBody>
      </p:sp>
      <p:sp>
        <p:nvSpPr>
          <p:cNvPr id="5127" name="Rectangle 7"/>
          <p:cNvSpPr>
            <a:spLocks noGrp="1" noChangeArrowheads="1"/>
          </p:cNvSpPr>
          <p:nvPr>
            <p:ph type="body" sz="half" idx="1"/>
          </p:nvPr>
        </p:nvSpPr>
        <p:spPr>
          <a:xfrm>
            <a:off x="673100" y="1817688"/>
            <a:ext cx="7859713" cy="3916362"/>
          </a:xfrm>
        </p:spPr>
        <p:txBody>
          <a:bodyPr/>
          <a:lstStyle/>
          <a:p>
            <a:pPr eaLnBrk="1" hangingPunct="1"/>
            <a:r>
              <a:rPr lang="es-ES" sz="2800" smtClean="0">
                <a:effectLst/>
                <a:latin typeface="Arial" charset="0"/>
              </a:rPr>
              <a:t>Todas las células llevan a cabo funciones vitales:</a:t>
            </a:r>
          </a:p>
          <a:p>
            <a:pPr lvl="1" eaLnBrk="1" hangingPunct="1"/>
            <a:r>
              <a:rPr lang="es-ES" sz="2400" smtClean="0">
                <a:effectLst/>
                <a:latin typeface="Arial" charset="0"/>
              </a:rPr>
              <a:t>Ingestión de nutrientes</a:t>
            </a:r>
          </a:p>
          <a:p>
            <a:pPr lvl="1" eaLnBrk="1" hangingPunct="1"/>
            <a:r>
              <a:rPr lang="es-ES" sz="2400" smtClean="0">
                <a:effectLst/>
                <a:latin typeface="Arial" charset="0"/>
              </a:rPr>
              <a:t>Eliminación de desperdicios</a:t>
            </a:r>
          </a:p>
          <a:p>
            <a:pPr lvl="1" eaLnBrk="1" hangingPunct="1"/>
            <a:r>
              <a:rPr lang="es-ES" sz="2400" smtClean="0">
                <a:effectLst/>
                <a:latin typeface="Arial" charset="0"/>
              </a:rPr>
              <a:t>Crecimiento</a:t>
            </a:r>
          </a:p>
          <a:p>
            <a:pPr lvl="1" eaLnBrk="1" hangingPunct="1"/>
            <a:r>
              <a:rPr lang="es-ES" sz="2400" smtClean="0">
                <a:effectLst/>
                <a:latin typeface="Arial" charset="0"/>
              </a:rPr>
              <a:t>Reproducción</a:t>
            </a:r>
          </a:p>
          <a:p>
            <a:pPr eaLnBrk="1" hangingPunct="1"/>
            <a:r>
              <a:rPr lang="es-ES" sz="2800" smtClean="0">
                <a:effectLst/>
                <a:latin typeface="Arial" charset="0"/>
              </a:rPr>
              <a:t>Las células obtienen del alimento la energía para cada una de estas funciones básicas.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88913"/>
            <a:ext cx="8229600" cy="647700"/>
          </a:xfrm>
        </p:spPr>
        <p:txBody>
          <a:bodyPr/>
          <a:lstStyle/>
          <a:p>
            <a:pPr eaLnBrk="1" hangingPunct="1">
              <a:defRPr/>
            </a:pPr>
            <a:r>
              <a:rPr lang="es-ES" sz="4000" smtClean="0">
                <a:latin typeface="Arial" charset="0"/>
              </a:rPr>
              <a:t>Los modelos de enzimas</a:t>
            </a:r>
          </a:p>
        </p:txBody>
      </p:sp>
      <p:sp>
        <p:nvSpPr>
          <p:cNvPr id="62468" name="Rectangle 4"/>
          <p:cNvSpPr>
            <a:spLocks noGrp="1" noChangeArrowheads="1"/>
          </p:cNvSpPr>
          <p:nvPr>
            <p:ph type="body" sz="half" idx="1"/>
          </p:nvPr>
        </p:nvSpPr>
        <p:spPr>
          <a:xfrm>
            <a:off x="457200" y="836613"/>
            <a:ext cx="8229600" cy="2447925"/>
          </a:xfrm>
        </p:spPr>
        <p:txBody>
          <a:bodyPr/>
          <a:lstStyle/>
          <a:p>
            <a:pPr eaLnBrk="1" hangingPunct="1">
              <a:spcBef>
                <a:spcPct val="40000"/>
              </a:spcBef>
              <a:defRPr/>
            </a:pPr>
            <a:r>
              <a:rPr lang="es-ES" sz="2400" smtClean="0">
                <a:latin typeface="Arial" charset="0"/>
              </a:rPr>
              <a:t>La estructura de una enzima determinan la reacción que puede catalizar.</a:t>
            </a:r>
          </a:p>
          <a:p>
            <a:pPr eaLnBrk="1" hangingPunct="1">
              <a:spcBef>
                <a:spcPct val="40000"/>
              </a:spcBef>
              <a:defRPr/>
            </a:pPr>
            <a:r>
              <a:rPr lang="es-ES" sz="2400" smtClean="0">
                <a:latin typeface="Arial" charset="0"/>
              </a:rPr>
              <a:t>La enzima se une al </a:t>
            </a:r>
            <a:r>
              <a:rPr lang="es-ES" sz="2400" b="1" smtClean="0">
                <a:effectLst/>
                <a:latin typeface="Arial" charset="0"/>
              </a:rPr>
              <a:t>sustrato (S)</a:t>
            </a:r>
            <a:r>
              <a:rPr lang="es-ES" sz="2400" smtClean="0">
                <a:latin typeface="Arial" charset="0"/>
              </a:rPr>
              <a:t> mediante el </a:t>
            </a:r>
            <a:r>
              <a:rPr lang="es-ES" sz="2400" smtClean="0">
                <a:effectLst/>
                <a:latin typeface="Arial" charset="0"/>
              </a:rPr>
              <a:t>sitio activo</a:t>
            </a:r>
            <a:r>
              <a:rPr lang="es-ES" sz="2400" smtClean="0">
                <a:latin typeface="Arial" charset="0"/>
              </a:rPr>
              <a:t>, para formar un complejo enzima-sustrato</a:t>
            </a:r>
            <a:r>
              <a:rPr lang="es-ES" sz="2400" smtClean="0">
                <a:solidFill>
                  <a:srgbClr val="FF6600"/>
                </a:solidFill>
                <a:latin typeface="Arial" charset="0"/>
              </a:rPr>
              <a:t> </a:t>
            </a:r>
            <a:r>
              <a:rPr lang="es-ES" sz="2400" smtClean="0">
                <a:latin typeface="Arial" charset="0"/>
              </a:rPr>
              <a:t>o</a:t>
            </a:r>
            <a:r>
              <a:rPr lang="es-ES" sz="2400" smtClean="0">
                <a:solidFill>
                  <a:srgbClr val="FF6600"/>
                </a:solidFill>
                <a:latin typeface="Arial" charset="0"/>
              </a:rPr>
              <a:t> </a:t>
            </a:r>
            <a:r>
              <a:rPr lang="es-ES" sz="2400" smtClean="0">
                <a:latin typeface="Arial" charset="0"/>
              </a:rPr>
              <a:t>E-S.</a:t>
            </a:r>
          </a:p>
          <a:p>
            <a:pPr eaLnBrk="1" hangingPunct="1">
              <a:spcBef>
                <a:spcPct val="40000"/>
              </a:spcBef>
              <a:defRPr/>
            </a:pPr>
            <a:r>
              <a:rPr lang="es-ES" sz="2400" smtClean="0">
                <a:latin typeface="Arial" charset="0"/>
              </a:rPr>
              <a:t>En el </a:t>
            </a:r>
            <a:r>
              <a:rPr lang="es-ES" sz="2400" b="1" smtClean="0">
                <a:solidFill>
                  <a:srgbClr val="FFFF00"/>
                </a:solidFill>
                <a:effectLst/>
                <a:latin typeface="Arial" charset="0"/>
              </a:rPr>
              <a:t>sitio activo</a:t>
            </a:r>
            <a:r>
              <a:rPr lang="es-ES" sz="2400" smtClean="0">
                <a:latin typeface="Arial" charset="0"/>
              </a:rPr>
              <a:t>, la enzima y el sustrato se ajustan perfectamente.</a:t>
            </a:r>
          </a:p>
        </p:txBody>
      </p:sp>
      <p:pic>
        <p:nvPicPr>
          <p:cNvPr id="62474" name="Picture 10" descr="enzyme"/>
          <p:cNvPicPr>
            <a:picLocks noChangeAspect="1" noChangeArrowheads="1"/>
          </p:cNvPicPr>
          <p:nvPr/>
        </p:nvPicPr>
        <p:blipFill>
          <a:blip r:embed="rId2"/>
          <a:srcRect t="7339" b="7744"/>
          <a:stretch>
            <a:fillRect/>
          </a:stretch>
        </p:blipFill>
        <p:spPr bwMode="auto">
          <a:xfrm>
            <a:off x="323850" y="3429000"/>
            <a:ext cx="8424863" cy="3479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22" name="Rectangle 10"/>
          <p:cNvSpPr>
            <a:spLocks noGrp="1" noChangeArrowheads="1"/>
          </p:cNvSpPr>
          <p:nvPr>
            <p:ph type="body" sz="half" idx="1"/>
          </p:nvPr>
        </p:nvSpPr>
        <p:spPr>
          <a:xfrm>
            <a:off x="4710113" y="1346200"/>
            <a:ext cx="4038600" cy="4530725"/>
          </a:xfrm>
        </p:spPr>
        <p:txBody>
          <a:bodyPr/>
          <a:lstStyle/>
          <a:p>
            <a:pPr eaLnBrk="1" hangingPunct="1">
              <a:buFont typeface="Wingdings" pitchFamily="2" charset="2"/>
              <a:buNone/>
            </a:pPr>
            <a:r>
              <a:rPr lang="es-ES" sz="2400" smtClean="0">
                <a:effectLst/>
                <a:latin typeface="Arial" charset="0"/>
              </a:rPr>
              <a:t>B. Modelo del ajuste inducido.</a:t>
            </a:r>
          </a:p>
        </p:txBody>
      </p:sp>
      <p:sp>
        <p:nvSpPr>
          <p:cNvPr id="64519" name="Rectangle 7"/>
          <p:cNvSpPr>
            <a:spLocks noGrp="1" noChangeArrowheads="1"/>
          </p:cNvSpPr>
          <p:nvPr>
            <p:ph type="body" sz="half" idx="2"/>
          </p:nvPr>
        </p:nvSpPr>
        <p:spPr>
          <a:xfrm>
            <a:off x="388938" y="1346200"/>
            <a:ext cx="4038600" cy="4530725"/>
          </a:xfrm>
        </p:spPr>
        <p:txBody>
          <a:bodyPr/>
          <a:lstStyle/>
          <a:p>
            <a:pPr marL="533400" indent="-533400" eaLnBrk="1" hangingPunct="1">
              <a:buFont typeface="Wingdings" pitchFamily="2" charset="2"/>
              <a:buNone/>
              <a:defRPr/>
            </a:pPr>
            <a:r>
              <a:rPr lang="es-ES" sz="2400" smtClean="0">
                <a:latin typeface="Arial" charset="0"/>
              </a:rPr>
              <a:t>A. Modelo de la llave y la cerradura.</a:t>
            </a:r>
          </a:p>
        </p:txBody>
      </p:sp>
      <p:sp>
        <p:nvSpPr>
          <p:cNvPr id="64520" name="Rectangle 8"/>
          <p:cNvSpPr>
            <a:spLocks noChangeArrowheads="1"/>
          </p:cNvSpPr>
          <p:nvPr/>
        </p:nvSpPr>
        <p:spPr bwMode="auto">
          <a:xfrm>
            <a:off x="446088" y="260350"/>
            <a:ext cx="8229600" cy="855663"/>
          </a:xfrm>
          <a:prstGeom prst="rect">
            <a:avLst/>
          </a:prstGeom>
          <a:noFill/>
          <a:ln w="9525">
            <a:noFill/>
            <a:miter lim="800000"/>
            <a:headEnd/>
            <a:tailEnd/>
          </a:ln>
          <a:effectLst/>
        </p:spPr>
        <p:txBody>
          <a:bodyPr anchor="ctr"/>
          <a:lstStyle/>
          <a:p>
            <a:pPr algn="ctr">
              <a:defRPr/>
            </a:pPr>
            <a:r>
              <a:rPr lang="es-ES" sz="4400" b="1">
                <a:solidFill>
                  <a:schemeClr val="tx2"/>
                </a:solidFill>
                <a:effectLst>
                  <a:outerShdw blurRad="38100" dist="38100" dir="2700000" algn="tl">
                    <a:srgbClr val="000000"/>
                  </a:outerShdw>
                </a:effectLst>
                <a:latin typeface="Arial" charset="0"/>
              </a:rPr>
              <a:t>Los modelos de enzimas</a:t>
            </a:r>
          </a:p>
        </p:txBody>
      </p:sp>
      <p:pic>
        <p:nvPicPr>
          <p:cNvPr id="64523" name="Picture 11" descr="enzymerxn"/>
          <p:cNvPicPr>
            <a:picLocks noChangeAspect="1" noChangeArrowheads="1"/>
          </p:cNvPicPr>
          <p:nvPr/>
        </p:nvPicPr>
        <p:blipFill>
          <a:blip r:embed="rId2"/>
          <a:srcRect t="14143"/>
          <a:stretch>
            <a:fillRect/>
          </a:stretch>
        </p:blipFill>
        <p:spPr bwMode="auto">
          <a:xfrm>
            <a:off x="250825" y="2152650"/>
            <a:ext cx="8642350" cy="4660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64519">
                                            <p:txEl>
                                              <p:pRg st="0" end="0"/>
                                            </p:txEl>
                                          </p:spTgt>
                                        </p:tgtEl>
                                        <p:attrNameLst>
                                          <p:attrName>style.visibility</p:attrName>
                                        </p:attrNameLst>
                                      </p:cBhvr>
                                      <p:to>
                                        <p:strVal val="visible"/>
                                      </p:to>
                                    </p:set>
                                    <p:animEffect transition="in" filter="fade">
                                      <p:cBhvr>
                                        <p:cTn id="7" dur="500">
                                          <p:stCondLst>
                                            <p:cond delay="0"/>
                                          </p:stCondLst>
                                        </p:cTn>
                                        <p:tgtEl>
                                          <p:spTgt spid="645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45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64522">
                                            <p:txEl>
                                              <p:pRg st="0" end="0"/>
                                            </p:txEl>
                                          </p:spTgt>
                                        </p:tgtEl>
                                        <p:attrNameLst>
                                          <p:attrName>style.visibility</p:attrName>
                                        </p:attrNameLst>
                                      </p:cBhvr>
                                      <p:to>
                                        <p:strVal val="visible"/>
                                      </p:to>
                                    </p:set>
                                    <p:animEffect transition="in" filter="fade">
                                      <p:cBhvr>
                                        <p:cTn id="16" dur="500">
                                          <p:stCondLst>
                                            <p:cond delay="0"/>
                                          </p:stCondLst>
                                        </p:cTn>
                                        <p:tgtEl>
                                          <p:spTgt spid="645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build="p"/>
      <p:bldP spid="6451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t="25536"/>
          <a:stretch>
            <a:fillRect/>
          </a:stretch>
        </p:blipFill>
        <p:spPr bwMode="auto">
          <a:xfrm>
            <a:off x="539750" y="2133600"/>
            <a:ext cx="8316913" cy="4198938"/>
          </a:xfrm>
          <a:prstGeom prst="rect">
            <a:avLst/>
          </a:prstGeom>
          <a:noFill/>
          <a:ln w="9525">
            <a:noFill/>
            <a:miter lim="800000"/>
            <a:headEnd/>
            <a:tailEnd/>
          </a:ln>
        </p:spPr>
      </p:pic>
      <p:sp>
        <p:nvSpPr>
          <p:cNvPr id="120835" name="Rectangle 3"/>
          <p:cNvSpPr>
            <a:spLocks noGrp="1" noChangeArrowheads="1"/>
          </p:cNvSpPr>
          <p:nvPr>
            <p:ph type="title"/>
          </p:nvPr>
        </p:nvSpPr>
        <p:spPr>
          <a:xfrm>
            <a:off x="457200" y="877888"/>
            <a:ext cx="8229600" cy="542925"/>
          </a:xfrm>
        </p:spPr>
        <p:txBody>
          <a:bodyPr/>
          <a:lstStyle/>
          <a:p>
            <a:pPr eaLnBrk="1" hangingPunct="1">
              <a:defRPr/>
            </a:pPr>
            <a:r>
              <a:rPr lang="es-EC" sz="3600" b="0" smtClean="0">
                <a:latin typeface="Arial" charset="0"/>
              </a:rPr>
              <a:t>IMPORTANCIA DE LAS ENZÍMAS</a:t>
            </a:r>
            <a:endParaRPr lang="en-US" sz="3600" b="0" smtClean="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00113" y="765175"/>
            <a:ext cx="7972425" cy="647700"/>
          </a:xfrm>
          <a:gradFill rotWithShape="1">
            <a:gsLst>
              <a:gs pos="0">
                <a:schemeClr val="accent1"/>
              </a:gs>
              <a:gs pos="100000">
                <a:schemeClr val="bg1"/>
              </a:gs>
            </a:gsLst>
            <a:lin ang="0" scaled="1"/>
          </a:gradFill>
        </p:spPr>
        <p:txBody>
          <a:bodyPr/>
          <a:lstStyle/>
          <a:p>
            <a:pPr eaLnBrk="1" hangingPunct="1">
              <a:defRPr/>
            </a:pPr>
            <a:r>
              <a:rPr lang="es-ES" sz="3200" b="0" smtClean="0">
                <a:solidFill>
                  <a:srgbClr val="FFFF00"/>
                </a:solidFill>
                <a:latin typeface="Arial" charset="0"/>
                <a:cs typeface="Times New Roman" pitchFamily="18" charset="0"/>
              </a:rPr>
              <a:t>MODO DE ACCIÓN DE LAS ENZIMAS</a:t>
            </a:r>
          </a:p>
        </p:txBody>
      </p:sp>
      <p:sp>
        <p:nvSpPr>
          <p:cNvPr id="121859" name="Rectangle 3"/>
          <p:cNvSpPr>
            <a:spLocks noGrp="1" noChangeArrowheads="1"/>
          </p:cNvSpPr>
          <p:nvPr>
            <p:ph type="body" idx="1"/>
          </p:nvPr>
        </p:nvSpPr>
        <p:spPr>
          <a:xfrm>
            <a:off x="500063" y="2051050"/>
            <a:ext cx="8175625" cy="4114800"/>
          </a:xfrm>
          <a:solidFill>
            <a:schemeClr val="accent2"/>
          </a:solidFill>
        </p:spPr>
        <p:txBody>
          <a:bodyPr/>
          <a:lstStyle/>
          <a:p>
            <a:pPr eaLnBrk="1" hangingPunct="1">
              <a:defRPr/>
            </a:pPr>
            <a:r>
              <a:rPr lang="es-ES" sz="2800" smtClean="0">
                <a:latin typeface="Arial" charset="0"/>
              </a:rPr>
              <a:t>Reacción con catalizador y sin catalizador</a:t>
            </a:r>
          </a:p>
        </p:txBody>
      </p:sp>
      <p:pic>
        <p:nvPicPr>
          <p:cNvPr id="25604" name="Picture 4" descr="Ea-3"/>
          <p:cNvPicPr>
            <a:picLocks noChangeAspect="1" noChangeArrowheads="1"/>
          </p:cNvPicPr>
          <p:nvPr/>
        </p:nvPicPr>
        <p:blipFill>
          <a:blip r:embed="rId2"/>
          <a:srcRect/>
          <a:stretch>
            <a:fillRect/>
          </a:stretch>
        </p:blipFill>
        <p:spPr bwMode="auto">
          <a:xfrm>
            <a:off x="4929188" y="3071813"/>
            <a:ext cx="3600450" cy="2278062"/>
          </a:xfrm>
          <a:prstGeom prst="rect">
            <a:avLst/>
          </a:prstGeom>
          <a:noFill/>
          <a:ln w="9525">
            <a:noFill/>
            <a:miter lim="800000"/>
            <a:headEnd/>
            <a:tailEnd/>
          </a:ln>
        </p:spPr>
      </p:pic>
      <p:pic>
        <p:nvPicPr>
          <p:cNvPr id="25605" name="Picture 5" descr="Ea-2"/>
          <p:cNvPicPr>
            <a:picLocks noChangeAspect="1" noChangeArrowheads="1"/>
          </p:cNvPicPr>
          <p:nvPr/>
        </p:nvPicPr>
        <p:blipFill>
          <a:blip r:embed="rId3"/>
          <a:srcRect/>
          <a:stretch>
            <a:fillRect/>
          </a:stretch>
        </p:blipFill>
        <p:spPr bwMode="auto">
          <a:xfrm>
            <a:off x="642938" y="3071813"/>
            <a:ext cx="3960812" cy="230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042988" y="933450"/>
            <a:ext cx="7145337" cy="839788"/>
          </a:xfrm>
          <a:gradFill rotWithShape="1">
            <a:gsLst>
              <a:gs pos="0">
                <a:schemeClr val="accent1"/>
              </a:gs>
              <a:gs pos="100000">
                <a:schemeClr val="bg1"/>
              </a:gs>
            </a:gsLst>
            <a:lin ang="0" scaled="1"/>
          </a:gradFill>
        </p:spPr>
        <p:txBody>
          <a:bodyPr/>
          <a:lstStyle/>
          <a:p>
            <a:pPr eaLnBrk="1" hangingPunct="1">
              <a:defRPr/>
            </a:pPr>
            <a:r>
              <a:rPr lang="es-ES" sz="3600" smtClean="0">
                <a:solidFill>
                  <a:srgbClr val="FFFF00"/>
                </a:solidFill>
                <a:latin typeface="Arial" charset="0"/>
              </a:rPr>
              <a:t>  ASPECTOS GENERALES </a:t>
            </a:r>
          </a:p>
        </p:txBody>
      </p:sp>
      <p:sp>
        <p:nvSpPr>
          <p:cNvPr id="122883" name="Rectangle 3"/>
          <p:cNvSpPr>
            <a:spLocks noGrp="1" noChangeArrowheads="1"/>
          </p:cNvSpPr>
          <p:nvPr>
            <p:ph type="body" idx="1"/>
          </p:nvPr>
        </p:nvSpPr>
        <p:spPr>
          <a:xfrm>
            <a:off x="827088" y="2193925"/>
            <a:ext cx="7273925" cy="3827463"/>
          </a:xfrm>
          <a:solidFill>
            <a:schemeClr val="bg1"/>
          </a:solidFill>
        </p:spPr>
        <p:txBody>
          <a:bodyPr/>
          <a:lstStyle/>
          <a:p>
            <a:pPr algn="just" eaLnBrk="1" hangingPunct="1">
              <a:spcBef>
                <a:spcPct val="35000"/>
              </a:spcBef>
              <a:defRPr/>
            </a:pPr>
            <a:r>
              <a:rPr lang="es-ES" smtClean="0">
                <a:latin typeface="Arial" charset="0"/>
              </a:rPr>
              <a:t>Prácticamente todas las reacciones químicas que tienen lugar en los seres vivos están catalizadas por enzimas.</a:t>
            </a:r>
          </a:p>
          <a:p>
            <a:pPr algn="just" eaLnBrk="1" hangingPunct="1">
              <a:spcBef>
                <a:spcPct val="35000"/>
              </a:spcBef>
              <a:defRPr/>
            </a:pPr>
            <a:r>
              <a:rPr lang="es-ES" smtClean="0">
                <a:latin typeface="Arial" charset="0"/>
              </a:rPr>
              <a:t>Las enzimas son </a:t>
            </a:r>
            <a:r>
              <a:rPr lang="es-ES" b="1" smtClean="0">
                <a:latin typeface="Arial" charset="0"/>
              </a:rPr>
              <a:t>catalizadores específicos</a:t>
            </a:r>
            <a:r>
              <a:rPr lang="es-ES" smtClean="0">
                <a:latin typeface="Arial" charset="0"/>
              </a:rPr>
              <a:t>: cada enzima cataliza un solo tipo de reacción.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2882"/>
                                        </p:tgtEl>
                                        <p:attrNameLst>
                                          <p:attrName>style.visibility</p:attrName>
                                        </p:attrNameLst>
                                      </p:cBhvr>
                                      <p:to>
                                        <p:strVal val="visible"/>
                                      </p:to>
                                    </p:set>
                                    <p:anim calcmode="lin" valueType="num">
                                      <p:cBhvr>
                                        <p:cTn id="7" dur="1000" fill="hold"/>
                                        <p:tgtEl>
                                          <p:spTgt spid="122882"/>
                                        </p:tgtEl>
                                        <p:attrNameLst>
                                          <p:attrName>ppt_w</p:attrName>
                                        </p:attrNameLst>
                                      </p:cBhvr>
                                      <p:tavLst>
                                        <p:tav tm="0">
                                          <p:val>
                                            <p:fltVal val="0"/>
                                          </p:val>
                                        </p:tav>
                                        <p:tav tm="100000">
                                          <p:val>
                                            <p:strVal val="#ppt_w"/>
                                          </p:val>
                                        </p:tav>
                                      </p:tavLst>
                                    </p:anim>
                                    <p:anim calcmode="lin" valueType="num">
                                      <p:cBhvr>
                                        <p:cTn id="8" dur="1000" fill="hold"/>
                                        <p:tgtEl>
                                          <p:spTgt spid="1228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P spid="12288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827088" y="2017713"/>
            <a:ext cx="7421562" cy="4506912"/>
          </a:xfrm>
          <a:solidFill>
            <a:schemeClr val="bg1"/>
          </a:solidFill>
        </p:spPr>
        <p:txBody>
          <a:bodyPr/>
          <a:lstStyle/>
          <a:p>
            <a:pPr algn="just" eaLnBrk="1" hangingPunct="1">
              <a:spcBef>
                <a:spcPct val="35000"/>
              </a:spcBef>
              <a:defRPr/>
            </a:pPr>
            <a:r>
              <a:rPr lang="es-ES" sz="2400" b="1" smtClean="0">
                <a:latin typeface="Arial" charset="0"/>
              </a:rPr>
              <a:t>sustrato</a:t>
            </a:r>
            <a:r>
              <a:rPr lang="es-ES" sz="2400" smtClean="0">
                <a:latin typeface="Arial" charset="0"/>
              </a:rPr>
              <a:t> </a:t>
            </a:r>
          </a:p>
          <a:p>
            <a:pPr algn="just" eaLnBrk="1" hangingPunct="1">
              <a:spcBef>
                <a:spcPct val="35000"/>
              </a:spcBef>
              <a:defRPr/>
            </a:pPr>
            <a:r>
              <a:rPr lang="es-ES" sz="2400" b="1" smtClean="0">
                <a:latin typeface="Arial" charset="0"/>
              </a:rPr>
              <a:t>centro activo</a:t>
            </a:r>
            <a:r>
              <a:rPr lang="es-ES" sz="2400" smtClean="0">
                <a:latin typeface="Arial" charset="0"/>
              </a:rPr>
              <a:t> </a:t>
            </a:r>
          </a:p>
          <a:p>
            <a:pPr algn="just" eaLnBrk="1" hangingPunct="1">
              <a:spcBef>
                <a:spcPct val="35000"/>
              </a:spcBef>
              <a:defRPr/>
            </a:pPr>
            <a:r>
              <a:rPr lang="es-ES" sz="2400" smtClean="0">
                <a:latin typeface="Arial" charset="0"/>
              </a:rPr>
              <a:t>El centro activo comprende un sitio de unión formado por los aminoácidos que están en contacto directo con el sustrato y un sitio catalítico, formado por los aminoácidos directamente implicados en el mecanismo de la reacción </a:t>
            </a:r>
          </a:p>
          <a:p>
            <a:pPr algn="just" eaLnBrk="1" hangingPunct="1">
              <a:spcBef>
                <a:spcPct val="35000"/>
              </a:spcBef>
              <a:defRPr/>
            </a:pPr>
            <a:r>
              <a:rPr lang="es-ES" sz="2400" smtClean="0">
                <a:latin typeface="Arial" charset="0"/>
              </a:rPr>
              <a:t>Una vez formados los</a:t>
            </a:r>
            <a:r>
              <a:rPr lang="es-ES" sz="2400" b="1" smtClean="0">
                <a:latin typeface="Arial" charset="0"/>
              </a:rPr>
              <a:t> productos </a:t>
            </a:r>
            <a:r>
              <a:rPr lang="es-ES" sz="2400" smtClean="0">
                <a:latin typeface="Arial" charset="0"/>
              </a:rPr>
              <a:t>el enzima puede comenzar un nuevo ciclo de reacción </a:t>
            </a:r>
          </a:p>
        </p:txBody>
      </p:sp>
      <p:sp>
        <p:nvSpPr>
          <p:cNvPr id="123907" name="Rectangle 3"/>
          <p:cNvSpPr>
            <a:spLocks noGrp="1" noChangeArrowheads="1"/>
          </p:cNvSpPr>
          <p:nvPr>
            <p:ph type="title"/>
          </p:nvPr>
        </p:nvSpPr>
        <p:spPr>
          <a:xfrm>
            <a:off x="900113" y="836613"/>
            <a:ext cx="7145337" cy="839787"/>
          </a:xfrm>
          <a:gradFill rotWithShape="1">
            <a:gsLst>
              <a:gs pos="0">
                <a:schemeClr val="accent1"/>
              </a:gs>
              <a:gs pos="100000">
                <a:schemeClr val="bg1"/>
              </a:gs>
            </a:gsLst>
            <a:lin ang="0" scaled="1"/>
          </a:gradFill>
        </p:spPr>
        <p:txBody>
          <a:bodyPr anchor="b"/>
          <a:lstStyle/>
          <a:p>
            <a:pPr eaLnBrk="1" hangingPunct="1">
              <a:defRPr/>
            </a:pPr>
            <a:r>
              <a:rPr lang="es-ES" sz="3600" smtClean="0">
                <a:solidFill>
                  <a:srgbClr val="FFFF00"/>
                </a:solidFill>
                <a:latin typeface="Arial" charset="0"/>
              </a:rPr>
              <a:t>  ASPECTOS GENERALES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3907">
                                            <p:txEl>
                                              <p:charRg st="4294967295" end="4294967295"/>
                                            </p:txEl>
                                          </p:spTgt>
                                        </p:tgtEl>
                                        <p:attrNameLst>
                                          <p:attrName>style.visibility</p:attrName>
                                        </p:attrNameLst>
                                      </p:cBhvr>
                                      <p:to>
                                        <p:strVal val="visible"/>
                                      </p:to>
                                    </p:set>
                                    <p:animEffect transition="in" filter="fade">
                                      <p:cBhvr>
                                        <p:cTn id="7" dur="1000">
                                          <p:stCondLst>
                                            <p:cond delay="0"/>
                                          </p:stCondLst>
                                        </p:cTn>
                                        <p:tgtEl>
                                          <p:spTgt spid="123907">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3906">
                                            <p:txEl>
                                              <p:pRg st="1" end="1"/>
                                            </p:txEl>
                                          </p:spTgt>
                                        </p:tgtEl>
                                        <p:attrNameLst>
                                          <p:attrName>style.visibility</p:attrName>
                                        </p:attrNameLst>
                                      </p:cBhvr>
                                      <p:to>
                                        <p:strVal val="visible"/>
                                      </p:to>
                                    </p:set>
                                    <p:animEffect transition="in" filter="fade">
                                      <p:cBhvr>
                                        <p:cTn id="12" dur="500">
                                          <p:stCondLst>
                                            <p:cond delay="0"/>
                                          </p:stCondLst>
                                        </p:cTn>
                                        <p:tgtEl>
                                          <p:spTgt spid="1239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3906">
                                            <p:txEl>
                                              <p:pRg st="2" end="2"/>
                                            </p:txEl>
                                          </p:spTgt>
                                        </p:tgtEl>
                                        <p:attrNameLst>
                                          <p:attrName>style.visibility</p:attrName>
                                        </p:attrNameLst>
                                      </p:cBhvr>
                                      <p:to>
                                        <p:strVal val="visible"/>
                                      </p:to>
                                    </p:set>
                                    <p:animEffect transition="in" filter="fade">
                                      <p:cBhvr>
                                        <p:cTn id="17" dur="500">
                                          <p:stCondLst>
                                            <p:cond delay="0"/>
                                          </p:stCondLst>
                                        </p:cTn>
                                        <p:tgtEl>
                                          <p:spTgt spid="1239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3906">
                                            <p:txEl>
                                              <p:pRg st="3" end="3"/>
                                            </p:txEl>
                                          </p:spTgt>
                                        </p:tgtEl>
                                        <p:attrNameLst>
                                          <p:attrName>style.visibility</p:attrName>
                                        </p:attrNameLst>
                                      </p:cBhvr>
                                      <p:to>
                                        <p:strVal val="visible"/>
                                      </p:to>
                                    </p:set>
                                    <p:animEffect transition="in" filter="fade">
                                      <p:cBhvr>
                                        <p:cTn id="22" dur="500">
                                          <p:stCondLst>
                                            <p:cond delay="0"/>
                                          </p:stCondLst>
                                        </p:cTn>
                                        <p:tgtEl>
                                          <p:spTgt spid="1239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build="p"/>
      <p:bldP spid="12390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4213" y="765175"/>
            <a:ext cx="7793037" cy="695325"/>
          </a:xfrm>
          <a:gradFill rotWithShape="1">
            <a:gsLst>
              <a:gs pos="0">
                <a:schemeClr val="accent1"/>
              </a:gs>
              <a:gs pos="100000">
                <a:schemeClr val="bg1"/>
              </a:gs>
            </a:gsLst>
            <a:lin ang="0" scaled="1"/>
          </a:gradFill>
        </p:spPr>
        <p:txBody>
          <a:bodyPr/>
          <a:lstStyle/>
          <a:p>
            <a:pPr eaLnBrk="1" hangingPunct="1">
              <a:defRPr/>
            </a:pPr>
            <a:r>
              <a:rPr lang="es-ES" sz="3600" b="0" smtClean="0">
                <a:solidFill>
                  <a:srgbClr val="FFFF00"/>
                </a:solidFill>
                <a:latin typeface="Arial" charset="0"/>
              </a:rPr>
              <a:t>PROPIEDADES DE LAS ENZIMAS</a:t>
            </a:r>
            <a:r>
              <a:rPr lang="es-ES" smtClean="0">
                <a:solidFill>
                  <a:srgbClr val="FFFF00"/>
                </a:solidFill>
                <a:latin typeface="Arial" charset="0"/>
              </a:rPr>
              <a:t> </a:t>
            </a:r>
          </a:p>
        </p:txBody>
      </p:sp>
      <p:sp>
        <p:nvSpPr>
          <p:cNvPr id="124931" name="Rectangle 3"/>
          <p:cNvSpPr>
            <a:spLocks noGrp="1" noChangeArrowheads="1"/>
          </p:cNvSpPr>
          <p:nvPr>
            <p:ph type="body" idx="1"/>
          </p:nvPr>
        </p:nvSpPr>
        <p:spPr>
          <a:xfrm>
            <a:off x="755650" y="2205038"/>
            <a:ext cx="7772400" cy="4248150"/>
          </a:xfrm>
          <a:solidFill>
            <a:schemeClr val="bg1"/>
          </a:solidFill>
        </p:spPr>
        <p:txBody>
          <a:bodyPr/>
          <a:lstStyle/>
          <a:p>
            <a:pPr eaLnBrk="1" hangingPunct="1">
              <a:lnSpc>
                <a:spcPct val="90000"/>
              </a:lnSpc>
              <a:spcBef>
                <a:spcPct val="30000"/>
              </a:spcBef>
              <a:defRPr/>
            </a:pPr>
            <a:r>
              <a:rPr lang="es-ES" sz="2400" smtClean="0">
                <a:latin typeface="Arial" charset="0"/>
              </a:rPr>
              <a:t>Las propiedades de las enzimas derivan del hecho de ser proteínas.</a:t>
            </a:r>
          </a:p>
          <a:p>
            <a:pPr eaLnBrk="1" hangingPunct="1">
              <a:lnSpc>
                <a:spcPct val="90000"/>
              </a:lnSpc>
              <a:spcBef>
                <a:spcPct val="30000"/>
              </a:spcBef>
              <a:defRPr/>
            </a:pPr>
            <a:r>
              <a:rPr lang="es-ES" sz="2400" b="1" smtClean="0">
                <a:latin typeface="Arial" charset="0"/>
              </a:rPr>
              <a:t>Cambios en la conformación</a:t>
            </a:r>
            <a:r>
              <a:rPr lang="es-ES" sz="2400" smtClean="0">
                <a:latin typeface="Arial" charset="0"/>
              </a:rPr>
              <a:t> suelen ir asociados en </a:t>
            </a:r>
            <a:r>
              <a:rPr lang="es-ES" sz="2400" b="1" smtClean="0">
                <a:latin typeface="Arial" charset="0"/>
              </a:rPr>
              <a:t>cambios en la actividad</a:t>
            </a:r>
            <a:r>
              <a:rPr lang="es-ES" sz="2400" smtClean="0">
                <a:latin typeface="Arial" charset="0"/>
              </a:rPr>
              <a:t> catalítica. </a:t>
            </a:r>
          </a:p>
          <a:p>
            <a:pPr eaLnBrk="1" hangingPunct="1">
              <a:lnSpc>
                <a:spcPct val="90000"/>
              </a:lnSpc>
              <a:spcBef>
                <a:spcPct val="30000"/>
              </a:spcBef>
              <a:defRPr/>
            </a:pPr>
            <a:r>
              <a:rPr lang="es-ES" sz="2400" smtClean="0">
                <a:latin typeface="Arial" charset="0"/>
              </a:rPr>
              <a:t>Los factores que influyen de manera más directa sobre la actividad de un enzima son: </a:t>
            </a:r>
          </a:p>
          <a:p>
            <a:pPr lvl="1" eaLnBrk="1" hangingPunct="1">
              <a:lnSpc>
                <a:spcPct val="90000"/>
              </a:lnSpc>
              <a:spcBef>
                <a:spcPct val="30000"/>
              </a:spcBef>
              <a:defRPr/>
            </a:pPr>
            <a:r>
              <a:rPr lang="es-ES" sz="2000" smtClean="0">
                <a:solidFill>
                  <a:srgbClr val="FFFF00"/>
                </a:solidFill>
                <a:effectLst/>
                <a:latin typeface="Arial" charset="0"/>
              </a:rPr>
              <a:t>pH </a:t>
            </a:r>
          </a:p>
          <a:p>
            <a:pPr lvl="1" eaLnBrk="1" hangingPunct="1">
              <a:lnSpc>
                <a:spcPct val="90000"/>
              </a:lnSpc>
              <a:spcBef>
                <a:spcPct val="30000"/>
              </a:spcBef>
              <a:defRPr/>
            </a:pPr>
            <a:r>
              <a:rPr lang="es-ES" sz="2000" smtClean="0">
                <a:solidFill>
                  <a:srgbClr val="FFFF00"/>
                </a:solidFill>
                <a:effectLst/>
                <a:latin typeface="Arial" charset="0"/>
              </a:rPr>
              <a:t>Temperatura</a:t>
            </a:r>
          </a:p>
          <a:p>
            <a:pPr lvl="1" eaLnBrk="1" hangingPunct="1">
              <a:lnSpc>
                <a:spcPct val="90000"/>
              </a:lnSpc>
              <a:spcBef>
                <a:spcPct val="30000"/>
              </a:spcBef>
              <a:defRPr/>
            </a:pPr>
            <a:r>
              <a:rPr lang="es-ES" sz="2000" smtClean="0">
                <a:solidFill>
                  <a:srgbClr val="FFFF00"/>
                </a:solidFill>
                <a:effectLst/>
                <a:latin typeface="Arial" charset="0"/>
              </a:rPr>
              <a:t>Concentración de sustrato</a:t>
            </a:r>
            <a:r>
              <a:rPr lang="es-ES" sz="2000" smtClean="0">
                <a:solidFill>
                  <a:srgbClr val="FFFF00"/>
                </a:solidFill>
                <a:latin typeface="Arial" charset="0"/>
              </a:rPr>
              <a:t> </a:t>
            </a:r>
          </a:p>
          <a:p>
            <a:pPr lvl="1" eaLnBrk="1" hangingPunct="1">
              <a:lnSpc>
                <a:spcPct val="90000"/>
              </a:lnSpc>
              <a:spcBef>
                <a:spcPct val="30000"/>
              </a:spcBef>
              <a:defRPr/>
            </a:pPr>
            <a:r>
              <a:rPr lang="es-ES" sz="2000" smtClean="0">
                <a:solidFill>
                  <a:srgbClr val="FFFF00"/>
                </a:solidFill>
                <a:effectLst/>
                <a:latin typeface="Arial" charset="0"/>
              </a:rPr>
              <a:t>Cofactores</a:t>
            </a:r>
          </a:p>
          <a:p>
            <a:pPr lvl="1" eaLnBrk="1" hangingPunct="1">
              <a:lnSpc>
                <a:spcPct val="90000"/>
              </a:lnSpc>
              <a:spcBef>
                <a:spcPct val="30000"/>
              </a:spcBef>
              <a:defRPr/>
            </a:pPr>
            <a:r>
              <a:rPr lang="es-ES" sz="2000" smtClean="0">
                <a:solidFill>
                  <a:srgbClr val="FFFF00"/>
                </a:solidFill>
                <a:effectLst/>
                <a:latin typeface="Arial" charset="0"/>
              </a:rPr>
              <a:t>inhibidores</a:t>
            </a:r>
            <a:r>
              <a:rPr lang="es-ES" sz="2000" u="sng" smtClean="0">
                <a:solidFill>
                  <a:srgbClr val="FFFF00"/>
                </a:solidFill>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4930">
                                            <p:txEl>
                                              <p:charRg st="4294967295" end="4294967295"/>
                                            </p:txEl>
                                          </p:spTgt>
                                        </p:tgtEl>
                                        <p:attrNameLst>
                                          <p:attrName>style.visibility</p:attrName>
                                        </p:attrNameLst>
                                      </p:cBhvr>
                                      <p:to>
                                        <p:strVal val="visible"/>
                                      </p:to>
                                    </p:set>
                                    <p:animEffect transition="in" filter="fade">
                                      <p:cBhvr>
                                        <p:cTn id="7" dur="1000">
                                          <p:stCondLst>
                                            <p:cond delay="0"/>
                                          </p:stCondLst>
                                        </p:cTn>
                                        <p:tgtEl>
                                          <p:spTgt spid="12493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lt">
                                    <p:tmPct val="10000"/>
                                  </p:iterate>
                                  <p:childTnLst>
                                    <p:set>
                                      <p:cBhvr>
                                        <p:cTn id="11" dur="1" fill="hold">
                                          <p:stCondLst>
                                            <p:cond delay="0"/>
                                          </p:stCondLst>
                                        </p:cTn>
                                        <p:tgtEl>
                                          <p:spTgt spid="124931">
                                            <p:txEl>
                                              <p:pRg st="0" end="0"/>
                                            </p:txEl>
                                          </p:spTgt>
                                        </p:tgtEl>
                                        <p:attrNameLst>
                                          <p:attrName>style.visibility</p:attrName>
                                        </p:attrNameLst>
                                      </p:cBhvr>
                                      <p:to>
                                        <p:strVal val="visible"/>
                                      </p:to>
                                    </p:set>
                                    <p:animEffect transition="in" filter="fade">
                                      <p:cBhvr>
                                        <p:cTn id="12" dur="500">
                                          <p:stCondLst>
                                            <p:cond delay="0"/>
                                          </p:stCondLst>
                                        </p:cTn>
                                        <p:tgtEl>
                                          <p:spTgt spid="1249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24931">
                                            <p:txEl>
                                              <p:pRg st="1" end="1"/>
                                            </p:txEl>
                                          </p:spTgt>
                                        </p:tgtEl>
                                        <p:attrNameLst>
                                          <p:attrName>style.visibility</p:attrName>
                                        </p:attrNameLst>
                                      </p:cBhvr>
                                      <p:to>
                                        <p:strVal val="visible"/>
                                      </p:to>
                                    </p:set>
                                    <p:animEffect transition="in" filter="fade">
                                      <p:cBhvr>
                                        <p:cTn id="17" dur="500">
                                          <p:stCondLst>
                                            <p:cond delay="0"/>
                                          </p:stCondLst>
                                        </p:cTn>
                                        <p:tgtEl>
                                          <p:spTgt spid="1249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24931">
                                            <p:txEl>
                                              <p:pRg st="2" end="2"/>
                                            </p:txEl>
                                          </p:spTgt>
                                        </p:tgtEl>
                                        <p:attrNameLst>
                                          <p:attrName>style.visibility</p:attrName>
                                        </p:attrNameLst>
                                      </p:cBhvr>
                                      <p:to>
                                        <p:strVal val="visible"/>
                                      </p:to>
                                    </p:set>
                                    <p:animEffect transition="in" filter="fade">
                                      <p:cBhvr>
                                        <p:cTn id="22" dur="500">
                                          <p:stCondLst>
                                            <p:cond delay="0"/>
                                          </p:stCondLst>
                                        </p:cTn>
                                        <p:tgtEl>
                                          <p:spTgt spid="124931">
                                            <p:txEl>
                                              <p:pRg st="2" end="2"/>
                                            </p:txEl>
                                          </p:spTgt>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124931">
                                            <p:txEl>
                                              <p:pRg st="3" end="3"/>
                                            </p:txEl>
                                          </p:spTgt>
                                        </p:tgtEl>
                                        <p:attrNameLst>
                                          <p:attrName>style.visibility</p:attrName>
                                        </p:attrNameLst>
                                      </p:cBhvr>
                                      <p:to>
                                        <p:strVal val="visible"/>
                                      </p:to>
                                    </p:set>
                                    <p:animEffect transition="in" filter="fade">
                                      <p:cBhvr>
                                        <p:cTn id="25" dur="500">
                                          <p:stCondLst>
                                            <p:cond delay="0"/>
                                          </p:stCondLst>
                                        </p:cTn>
                                        <p:tgtEl>
                                          <p:spTgt spid="124931">
                                            <p:txEl>
                                              <p:pRg st="3" end="3"/>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24931">
                                            <p:txEl>
                                              <p:pRg st="4" end="4"/>
                                            </p:txEl>
                                          </p:spTgt>
                                        </p:tgtEl>
                                        <p:attrNameLst>
                                          <p:attrName>style.visibility</p:attrName>
                                        </p:attrNameLst>
                                      </p:cBhvr>
                                      <p:to>
                                        <p:strVal val="visible"/>
                                      </p:to>
                                    </p:set>
                                    <p:animEffect transition="in" filter="fade">
                                      <p:cBhvr>
                                        <p:cTn id="28" dur="500">
                                          <p:stCondLst>
                                            <p:cond delay="0"/>
                                          </p:stCondLst>
                                        </p:cTn>
                                        <p:tgtEl>
                                          <p:spTgt spid="124931">
                                            <p:txEl>
                                              <p:pRg st="4" end="4"/>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24931">
                                            <p:txEl>
                                              <p:pRg st="5" end="5"/>
                                            </p:txEl>
                                          </p:spTgt>
                                        </p:tgtEl>
                                        <p:attrNameLst>
                                          <p:attrName>style.visibility</p:attrName>
                                        </p:attrNameLst>
                                      </p:cBhvr>
                                      <p:to>
                                        <p:strVal val="visible"/>
                                      </p:to>
                                    </p:set>
                                    <p:animEffect transition="in" filter="fade">
                                      <p:cBhvr>
                                        <p:cTn id="31" dur="500">
                                          <p:stCondLst>
                                            <p:cond delay="0"/>
                                          </p:stCondLst>
                                        </p:cTn>
                                        <p:tgtEl>
                                          <p:spTgt spid="124931">
                                            <p:txEl>
                                              <p:pRg st="5" end="5"/>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24931">
                                            <p:txEl>
                                              <p:pRg st="6" end="6"/>
                                            </p:txEl>
                                          </p:spTgt>
                                        </p:tgtEl>
                                        <p:attrNameLst>
                                          <p:attrName>style.visibility</p:attrName>
                                        </p:attrNameLst>
                                      </p:cBhvr>
                                      <p:to>
                                        <p:strVal val="visible"/>
                                      </p:to>
                                    </p:set>
                                    <p:animEffect transition="in" filter="fade">
                                      <p:cBhvr>
                                        <p:cTn id="34" dur="500">
                                          <p:stCondLst>
                                            <p:cond delay="0"/>
                                          </p:stCondLst>
                                        </p:cTn>
                                        <p:tgtEl>
                                          <p:spTgt spid="124931">
                                            <p:txEl>
                                              <p:pRg st="6" end="6"/>
                                            </p:txEl>
                                          </p:spTgt>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24931">
                                            <p:txEl>
                                              <p:pRg st="7" end="7"/>
                                            </p:txEl>
                                          </p:spTgt>
                                        </p:tgtEl>
                                        <p:attrNameLst>
                                          <p:attrName>style.visibility</p:attrName>
                                        </p:attrNameLst>
                                      </p:cBhvr>
                                      <p:to>
                                        <p:strVal val="visible"/>
                                      </p:to>
                                    </p:set>
                                    <p:animEffect transition="in" filter="fade">
                                      <p:cBhvr>
                                        <p:cTn id="37" dur="500">
                                          <p:stCondLst>
                                            <p:cond delay="0"/>
                                          </p:stCondLst>
                                        </p:cTn>
                                        <p:tgtEl>
                                          <p:spTgt spid="12493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24931">
                                            <p:txEl>
                                              <p:pRg st="3" end="3"/>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24931">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24931">
                                            <p:txEl>
                                              <p:pRg st="5" end="5"/>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24931">
                                            <p:txEl>
                                              <p:pRg st="6" end="6"/>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24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P spid="124931" grpId="0" build="p"/>
      <p:bldP spid="124931" grpI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990600"/>
            <a:ext cx="7718425" cy="430213"/>
          </a:xfrm>
          <a:gradFill rotWithShape="1">
            <a:gsLst>
              <a:gs pos="0">
                <a:schemeClr val="accent1"/>
              </a:gs>
              <a:gs pos="100000">
                <a:schemeClr val="bg1"/>
              </a:gs>
            </a:gsLst>
            <a:lin ang="0" scaled="1"/>
          </a:gradFill>
        </p:spPr>
        <p:txBody>
          <a:bodyPr/>
          <a:lstStyle/>
          <a:p>
            <a:pPr eaLnBrk="1" hangingPunct="1">
              <a:defRPr/>
            </a:pPr>
            <a:r>
              <a:rPr lang="es-ES" sz="2800" smtClean="0">
                <a:solidFill>
                  <a:srgbClr val="FFFF00"/>
                </a:solidFill>
                <a:latin typeface="Arial" charset="0"/>
              </a:rPr>
              <a:t>pH SOBRE LA ACTIVIDAD ENZIMÁTICA </a:t>
            </a:r>
          </a:p>
        </p:txBody>
      </p:sp>
      <p:sp>
        <p:nvSpPr>
          <p:cNvPr id="126979" name="Rectangle 3"/>
          <p:cNvSpPr>
            <a:spLocks noGrp="1" noChangeArrowheads="1"/>
          </p:cNvSpPr>
          <p:nvPr>
            <p:ph type="body" idx="1"/>
          </p:nvPr>
        </p:nvSpPr>
        <p:spPr>
          <a:xfrm>
            <a:off x="827088" y="2060575"/>
            <a:ext cx="7273925" cy="4148138"/>
          </a:xfrm>
          <a:solidFill>
            <a:schemeClr val="bg1"/>
          </a:solidFill>
        </p:spPr>
        <p:txBody>
          <a:bodyPr/>
          <a:lstStyle/>
          <a:p>
            <a:pPr algn="just" eaLnBrk="1" hangingPunct="1">
              <a:spcBef>
                <a:spcPct val="35000"/>
              </a:spcBef>
              <a:defRPr/>
            </a:pPr>
            <a:r>
              <a:rPr lang="es-ES" sz="2400" smtClean="0">
                <a:latin typeface="Arial" charset="0"/>
              </a:rPr>
              <a:t>Las enzimas poseen grupos químicos ionizables (carboxilos -COOH; amino -NH2; tiol -SH, etc.) en las cadenas laterales de sus aminoácidos.</a:t>
            </a:r>
          </a:p>
          <a:p>
            <a:pPr algn="just" eaLnBrk="1" hangingPunct="1">
              <a:spcBef>
                <a:spcPct val="35000"/>
              </a:spcBef>
              <a:defRPr/>
            </a:pPr>
            <a:r>
              <a:rPr lang="es-ES" sz="2400" smtClean="0">
                <a:latin typeface="Arial" charset="0"/>
              </a:rPr>
              <a:t>Según el pH del medio, estos grupos pueden tener carga eléctrica positiva, negativa o neutra. </a:t>
            </a:r>
          </a:p>
          <a:p>
            <a:pPr algn="just" eaLnBrk="1" hangingPunct="1">
              <a:spcBef>
                <a:spcPct val="35000"/>
              </a:spcBef>
              <a:defRPr/>
            </a:pPr>
            <a:r>
              <a:rPr lang="es-ES" sz="2400" smtClean="0">
                <a:latin typeface="Arial" charset="0"/>
              </a:rPr>
              <a:t>Como la conformación de las proteínas depende, en parte, de sus cargas eléctricas, habrá un pH en el cual la conformación será la más adecuada para la actividad catalítica. Este es el llamado</a:t>
            </a:r>
            <a:r>
              <a:rPr lang="es-ES" sz="2400" b="1" smtClean="0">
                <a:latin typeface="Arial" charset="0"/>
              </a:rPr>
              <a:t> pH óptimo</a:t>
            </a:r>
            <a:r>
              <a:rPr lang="es-ES" sz="2400" smtClean="0">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6978">
                                            <p:txEl>
                                              <p:charRg st="4294967295" end="4294967295"/>
                                            </p:txEl>
                                          </p:spTgt>
                                        </p:tgtEl>
                                        <p:attrNameLst>
                                          <p:attrName>style.visibility</p:attrName>
                                        </p:attrNameLst>
                                      </p:cBhvr>
                                      <p:to>
                                        <p:strVal val="visible"/>
                                      </p:to>
                                    </p:set>
                                    <p:animEffect transition="in" filter="fade">
                                      <p:cBhvr>
                                        <p:cTn id="7" dur="1000">
                                          <p:stCondLst>
                                            <p:cond delay="0"/>
                                          </p:stCondLst>
                                        </p:cTn>
                                        <p:tgtEl>
                                          <p:spTgt spid="126978">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26979">
                                            <p:txEl>
                                              <p:pRg st="0" end="0"/>
                                            </p:txEl>
                                          </p:spTgt>
                                        </p:tgtEl>
                                        <p:attrNameLst>
                                          <p:attrName>style.visibility</p:attrName>
                                        </p:attrNameLst>
                                      </p:cBhvr>
                                      <p:to>
                                        <p:strVal val="visible"/>
                                      </p:to>
                                    </p:set>
                                    <p:animEffect transition="in" filter="fade">
                                      <p:cBhvr>
                                        <p:cTn id="12" dur="500">
                                          <p:stCondLst>
                                            <p:cond delay="0"/>
                                          </p:stCondLst>
                                        </p:cTn>
                                        <p:tgtEl>
                                          <p:spTgt spid="1269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6979">
                                            <p:txEl>
                                              <p:pRg st="1" end="1"/>
                                            </p:txEl>
                                          </p:spTgt>
                                        </p:tgtEl>
                                        <p:attrNameLst>
                                          <p:attrName>style.visibility</p:attrName>
                                        </p:attrNameLst>
                                      </p:cBhvr>
                                      <p:to>
                                        <p:strVal val="visible"/>
                                      </p:to>
                                    </p:set>
                                    <p:animEffect transition="in" filter="fade">
                                      <p:cBhvr>
                                        <p:cTn id="17" dur="500">
                                          <p:stCondLst>
                                            <p:cond delay="0"/>
                                          </p:stCondLst>
                                        </p:cTn>
                                        <p:tgtEl>
                                          <p:spTgt spid="1269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6979">
                                            <p:txEl>
                                              <p:pRg st="2" end="2"/>
                                            </p:txEl>
                                          </p:spTgt>
                                        </p:tgtEl>
                                        <p:attrNameLst>
                                          <p:attrName>style.visibility</p:attrName>
                                        </p:attrNameLst>
                                      </p:cBhvr>
                                      <p:to>
                                        <p:strVal val="visible"/>
                                      </p:to>
                                    </p:set>
                                    <p:animEffect transition="in" filter="fade">
                                      <p:cBhvr>
                                        <p:cTn id="22" dur="500">
                                          <p:stCondLst>
                                            <p:cond delay="0"/>
                                          </p:stCondLst>
                                        </p:cTn>
                                        <p:tgtEl>
                                          <p:spTgt spid="1269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150938" y="549275"/>
            <a:ext cx="7381875" cy="911225"/>
          </a:xfrm>
          <a:gradFill rotWithShape="1">
            <a:gsLst>
              <a:gs pos="0">
                <a:schemeClr val="accent1"/>
              </a:gs>
              <a:gs pos="100000">
                <a:schemeClr val="bg1"/>
              </a:gs>
            </a:gsLst>
            <a:lin ang="0" scaled="1"/>
          </a:gradFill>
        </p:spPr>
        <p:txBody>
          <a:bodyPr/>
          <a:lstStyle/>
          <a:p>
            <a:pPr eaLnBrk="1" hangingPunct="1">
              <a:defRPr/>
            </a:pPr>
            <a:r>
              <a:rPr lang="es-ES" sz="2800" smtClean="0">
                <a:solidFill>
                  <a:srgbClr val="FFFF00"/>
                </a:solidFill>
                <a:latin typeface="Arial" charset="0"/>
              </a:rPr>
              <a:t>TEMPERATURA SOBRE LA ACTIVIDAD ENZIMÁTICA </a:t>
            </a:r>
          </a:p>
        </p:txBody>
      </p:sp>
      <p:sp>
        <p:nvSpPr>
          <p:cNvPr id="128003" name="Rectangle 3"/>
          <p:cNvSpPr>
            <a:spLocks noGrp="1" noChangeArrowheads="1"/>
          </p:cNvSpPr>
          <p:nvPr>
            <p:ph type="body" idx="1"/>
          </p:nvPr>
        </p:nvSpPr>
        <p:spPr>
          <a:xfrm>
            <a:off x="684213" y="1700213"/>
            <a:ext cx="7704137" cy="1987550"/>
          </a:xfrm>
          <a:solidFill>
            <a:schemeClr val="bg1"/>
          </a:solidFill>
        </p:spPr>
        <p:txBody>
          <a:bodyPr/>
          <a:lstStyle/>
          <a:p>
            <a:pPr algn="just" eaLnBrk="1" hangingPunct="1">
              <a:defRPr/>
            </a:pPr>
            <a:r>
              <a:rPr lang="es-ES" sz="2400" smtClean="0">
                <a:latin typeface="Arial" charset="0"/>
              </a:rPr>
              <a:t>La temperatura a la cual la actividad catalítica es máxima se llama </a:t>
            </a:r>
            <a:r>
              <a:rPr lang="es-ES" sz="2400" b="1" smtClean="0">
                <a:latin typeface="Arial" charset="0"/>
              </a:rPr>
              <a:t>temperatura óptima</a:t>
            </a:r>
            <a:r>
              <a:rPr lang="es-ES" sz="2400" smtClean="0">
                <a:latin typeface="Arial" charset="0"/>
              </a:rPr>
              <a:t>. Por encima de esta temperatura, el aumento de velocidad de la reacción (actividad enzimática) decrece rápidamente hasta anularse. </a:t>
            </a:r>
          </a:p>
        </p:txBody>
      </p:sp>
      <p:pic>
        <p:nvPicPr>
          <p:cNvPr id="30724" name="Picture 4" descr="enzacttemperature"/>
          <p:cNvPicPr>
            <a:picLocks noChangeAspect="1" noChangeArrowheads="1"/>
          </p:cNvPicPr>
          <p:nvPr/>
        </p:nvPicPr>
        <p:blipFill>
          <a:blip r:embed="rId2"/>
          <a:srcRect l="36362" t="3461" r="11111" b="3423"/>
          <a:stretch>
            <a:fillRect/>
          </a:stretch>
        </p:blipFill>
        <p:spPr bwMode="auto">
          <a:xfrm>
            <a:off x="3348038" y="3573463"/>
            <a:ext cx="3121025"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116013" y="549275"/>
            <a:ext cx="7488237" cy="911225"/>
          </a:xfrm>
          <a:gradFill rotWithShape="1">
            <a:gsLst>
              <a:gs pos="0">
                <a:schemeClr val="accent1"/>
              </a:gs>
              <a:gs pos="100000">
                <a:schemeClr val="bg1"/>
              </a:gs>
            </a:gsLst>
            <a:lin ang="0" scaled="1"/>
          </a:gradFill>
        </p:spPr>
        <p:txBody>
          <a:bodyPr/>
          <a:lstStyle/>
          <a:p>
            <a:pPr eaLnBrk="1" hangingPunct="1">
              <a:defRPr/>
            </a:pPr>
            <a:r>
              <a:rPr lang="es-ES" sz="2800" smtClean="0">
                <a:solidFill>
                  <a:srgbClr val="FFFF00"/>
                </a:solidFill>
                <a:latin typeface="Arial" charset="0"/>
              </a:rPr>
              <a:t>COFACTORES SOBRE LA ACTIVIDAD ENZIMÁTICA </a:t>
            </a:r>
          </a:p>
        </p:txBody>
      </p:sp>
      <p:sp>
        <p:nvSpPr>
          <p:cNvPr id="129027" name="Rectangle 3"/>
          <p:cNvSpPr>
            <a:spLocks noGrp="1" noChangeArrowheads="1"/>
          </p:cNvSpPr>
          <p:nvPr>
            <p:ph type="body" idx="1"/>
          </p:nvPr>
        </p:nvSpPr>
        <p:spPr>
          <a:xfrm>
            <a:off x="755650" y="2492375"/>
            <a:ext cx="7704138" cy="3673475"/>
          </a:xfrm>
          <a:solidFill>
            <a:schemeClr val="bg1"/>
          </a:solidFill>
        </p:spPr>
        <p:txBody>
          <a:bodyPr/>
          <a:lstStyle/>
          <a:p>
            <a:pPr eaLnBrk="1" hangingPunct="1">
              <a:spcBef>
                <a:spcPct val="35000"/>
              </a:spcBef>
              <a:buFont typeface="Wingdings" pitchFamily="2" charset="2"/>
              <a:buNone/>
              <a:defRPr/>
            </a:pPr>
            <a:r>
              <a:rPr lang="es-ES" sz="2800" smtClean="0">
                <a:latin typeface="Arial" charset="0"/>
              </a:rPr>
              <a:t>	Sustancias no proteicas que colaboran en la catálisis. </a:t>
            </a:r>
          </a:p>
          <a:p>
            <a:pPr eaLnBrk="1" hangingPunct="1">
              <a:spcBef>
                <a:spcPct val="35000"/>
              </a:spcBef>
              <a:defRPr/>
            </a:pPr>
            <a:r>
              <a:rPr lang="es-ES" sz="2800" smtClean="0">
                <a:latin typeface="Arial" charset="0"/>
              </a:rPr>
              <a:t>Pueden ser iones inorgánicos como el Fe++, Mg++, Mn++, Zn++, etc. Cuando el cofactor es una molécula orgánica se llama </a:t>
            </a:r>
            <a:r>
              <a:rPr lang="es-ES" sz="2800" b="1" smtClean="0">
                <a:latin typeface="Arial" charset="0"/>
              </a:rPr>
              <a:t>coenzima</a:t>
            </a:r>
            <a:r>
              <a:rPr lang="es-ES" sz="2800" smtClean="0">
                <a:latin typeface="Arial" charset="0"/>
              </a:rPr>
              <a:t>. </a:t>
            </a:r>
          </a:p>
        </p:txBody>
      </p:sp>
      <p:sp>
        <p:nvSpPr>
          <p:cNvPr id="31748" name="Text Box 4"/>
          <p:cNvSpPr txBox="1">
            <a:spLocks noChangeArrowheads="1"/>
          </p:cNvSpPr>
          <p:nvPr/>
        </p:nvSpPr>
        <p:spPr bwMode="auto">
          <a:xfrm>
            <a:off x="808038" y="1839913"/>
            <a:ext cx="3138487" cy="641350"/>
          </a:xfrm>
          <a:prstGeom prst="rect">
            <a:avLst/>
          </a:prstGeom>
          <a:noFill/>
          <a:ln w="9525">
            <a:noFill/>
            <a:miter lim="800000"/>
            <a:headEnd/>
            <a:tailEnd/>
          </a:ln>
        </p:spPr>
        <p:txBody>
          <a:bodyPr wrap="none">
            <a:spAutoFit/>
          </a:bodyPr>
          <a:lstStyle/>
          <a:p>
            <a:pPr>
              <a:buFontTx/>
              <a:buChar char="•"/>
            </a:pPr>
            <a:r>
              <a:rPr lang="es-EC" sz="3600" b="1">
                <a:latin typeface="Arial" charset="0"/>
              </a:rPr>
              <a:t>  Cofactores:</a:t>
            </a:r>
            <a:endParaRPr lang="en-US" sz="36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29026">
                                            <p:txEl>
                                              <p:charRg st="4294967295" end="4294967295"/>
                                            </p:txEl>
                                          </p:spTgt>
                                        </p:tgtEl>
                                        <p:attrNameLst>
                                          <p:attrName>style.visibility</p:attrName>
                                        </p:attrNameLst>
                                      </p:cBhvr>
                                      <p:to>
                                        <p:strVal val="visible"/>
                                      </p:to>
                                    </p:set>
                                    <p:animEffect transition="in" filter="fade">
                                      <p:cBhvr>
                                        <p:cTn id="7" dur="1000">
                                          <p:stCondLst>
                                            <p:cond delay="0"/>
                                          </p:stCondLst>
                                        </p:cTn>
                                        <p:tgtEl>
                                          <p:spTgt spid="129026">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027">
                                            <p:txEl>
                                              <p:pRg st="0" end="0"/>
                                            </p:txEl>
                                          </p:spTgt>
                                        </p:tgtEl>
                                        <p:attrNameLst>
                                          <p:attrName>style.visibility</p:attrName>
                                        </p:attrNameLst>
                                      </p:cBhvr>
                                      <p:to>
                                        <p:strVal val="visible"/>
                                      </p:to>
                                    </p:set>
                                    <p:animEffect transition="in" filter="fade">
                                      <p:cBhvr>
                                        <p:cTn id="12" dur="500">
                                          <p:stCondLst>
                                            <p:cond delay="0"/>
                                          </p:stCondLst>
                                        </p:cTn>
                                        <p:tgtEl>
                                          <p:spTgt spid="1290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9027">
                                            <p:txEl>
                                              <p:pRg st="1" end="1"/>
                                            </p:txEl>
                                          </p:spTgt>
                                        </p:tgtEl>
                                        <p:attrNameLst>
                                          <p:attrName>style.visibility</p:attrName>
                                        </p:attrNameLst>
                                      </p:cBhvr>
                                      <p:to>
                                        <p:strVal val="visible"/>
                                      </p:to>
                                    </p:set>
                                    <p:animEffect transition="in" filter="fade">
                                      <p:cBhvr>
                                        <p:cTn id="17" dur="500">
                                          <p:stCondLst>
                                            <p:cond delay="0"/>
                                          </p:stCondLst>
                                        </p:cTn>
                                        <p:tgtEl>
                                          <p:spTgt spid="129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s-ES" sz="3200" smtClean="0">
                <a:effectLst/>
                <a:latin typeface="Arial" charset="0"/>
              </a:rPr>
              <a:t>Organismos </a:t>
            </a:r>
            <a:r>
              <a:rPr lang="es-ES" sz="3200" smtClean="0">
                <a:solidFill>
                  <a:srgbClr val="FFCC00"/>
                </a:solidFill>
                <a:effectLst/>
                <a:latin typeface="Arial" charset="0"/>
              </a:rPr>
              <a:t>autótrofos</a:t>
            </a:r>
            <a:r>
              <a:rPr lang="es-ES" sz="3200" smtClean="0">
                <a:effectLst/>
                <a:latin typeface="Arial" charset="0"/>
              </a:rPr>
              <a:t> y </a:t>
            </a:r>
            <a:r>
              <a:rPr lang="es-ES" sz="3200" smtClean="0">
                <a:solidFill>
                  <a:srgbClr val="FFCC00"/>
                </a:solidFill>
                <a:effectLst/>
                <a:latin typeface="Arial" charset="0"/>
              </a:rPr>
              <a:t>heterótrofos</a:t>
            </a:r>
          </a:p>
        </p:txBody>
      </p:sp>
      <p:sp>
        <p:nvSpPr>
          <p:cNvPr id="27654" name="Rectangle 6"/>
          <p:cNvSpPr>
            <a:spLocks noGrp="1" noChangeArrowheads="1"/>
          </p:cNvSpPr>
          <p:nvPr>
            <p:ph type="body" sz="half" idx="2"/>
          </p:nvPr>
        </p:nvSpPr>
        <p:spPr>
          <a:xfrm>
            <a:off x="4067175" y="1600200"/>
            <a:ext cx="4826000" cy="4997450"/>
          </a:xfrm>
        </p:spPr>
        <p:txBody>
          <a:bodyPr/>
          <a:lstStyle/>
          <a:p>
            <a:pPr eaLnBrk="1" hangingPunct="1"/>
            <a:r>
              <a:rPr lang="es-ES" sz="2800" smtClean="0">
                <a:effectLst/>
                <a:latin typeface="Arial" charset="0"/>
              </a:rPr>
              <a:t>Los seres vivientes que sintetizan su propio alimento se conocen como </a:t>
            </a:r>
            <a:r>
              <a:rPr lang="es-ES" sz="2800" smtClean="0">
                <a:solidFill>
                  <a:srgbClr val="FFFF00"/>
                </a:solidFill>
                <a:effectLst/>
                <a:latin typeface="Arial" charset="0"/>
              </a:rPr>
              <a:t>autótrofos</a:t>
            </a:r>
            <a:r>
              <a:rPr lang="es-ES" sz="2800" smtClean="0">
                <a:effectLst/>
                <a:latin typeface="Arial" charset="0"/>
              </a:rPr>
              <a:t>:</a:t>
            </a:r>
          </a:p>
          <a:p>
            <a:pPr lvl="1" eaLnBrk="1" hangingPunct="1"/>
            <a:r>
              <a:rPr lang="es-ES" sz="2400" smtClean="0">
                <a:solidFill>
                  <a:srgbClr val="FFFF99"/>
                </a:solidFill>
                <a:effectLst/>
                <a:latin typeface="Arial" charset="0"/>
              </a:rPr>
              <a:t>Plantas verdes</a:t>
            </a:r>
          </a:p>
          <a:p>
            <a:pPr eaLnBrk="1" hangingPunct="1"/>
            <a:r>
              <a:rPr lang="es-ES" sz="2800" smtClean="0">
                <a:effectLst/>
                <a:latin typeface="Arial" charset="0"/>
              </a:rPr>
              <a:t>Los seres vivientes que no pueden sintetizar su propio alimento se conocen como </a:t>
            </a:r>
            <a:r>
              <a:rPr lang="es-ES" sz="2800" smtClean="0">
                <a:solidFill>
                  <a:srgbClr val="FFFF00"/>
                </a:solidFill>
                <a:effectLst/>
                <a:latin typeface="Arial" charset="0"/>
              </a:rPr>
              <a:t>heterótrofos</a:t>
            </a:r>
            <a:r>
              <a:rPr lang="es-ES" sz="2800" smtClean="0">
                <a:effectLst/>
                <a:latin typeface="Arial" charset="0"/>
              </a:rPr>
              <a:t>:</a:t>
            </a:r>
          </a:p>
          <a:p>
            <a:pPr lvl="1" eaLnBrk="1" hangingPunct="1"/>
            <a:r>
              <a:rPr lang="es-ES" sz="2400" smtClean="0">
                <a:solidFill>
                  <a:srgbClr val="FFFF99"/>
                </a:solidFill>
                <a:effectLst/>
                <a:latin typeface="Arial" charset="0"/>
              </a:rPr>
              <a:t>Animales</a:t>
            </a:r>
          </a:p>
        </p:txBody>
      </p:sp>
      <p:pic>
        <p:nvPicPr>
          <p:cNvPr id="6148" name="Picture 8" descr="rainforest"/>
          <p:cNvPicPr>
            <a:picLocks noChangeAspect="1" noChangeArrowheads="1"/>
          </p:cNvPicPr>
          <p:nvPr/>
        </p:nvPicPr>
        <p:blipFill>
          <a:blip r:embed="rId2"/>
          <a:srcRect b="2007"/>
          <a:stretch>
            <a:fillRect/>
          </a:stretch>
        </p:blipFill>
        <p:spPr bwMode="auto">
          <a:xfrm>
            <a:off x="0" y="1406525"/>
            <a:ext cx="3779838" cy="2454275"/>
          </a:xfrm>
          <a:prstGeom prst="rect">
            <a:avLst/>
          </a:prstGeom>
          <a:noFill/>
          <a:ln w="9525">
            <a:noFill/>
            <a:miter lim="800000"/>
            <a:headEnd/>
            <a:tailEnd/>
          </a:ln>
        </p:spPr>
      </p:pic>
      <p:pic>
        <p:nvPicPr>
          <p:cNvPr id="6149" name="Picture 10" descr="pigargo2"/>
          <p:cNvPicPr>
            <a:picLocks noChangeAspect="1" noChangeArrowheads="1"/>
          </p:cNvPicPr>
          <p:nvPr>
            <p:ph sz="half" idx="1"/>
          </p:nvPr>
        </p:nvPicPr>
        <p:blipFill>
          <a:blip r:embed="rId3"/>
          <a:srcRect/>
          <a:stretch>
            <a:fillRect/>
          </a:stretch>
        </p:blipFill>
        <p:spPr>
          <a:xfrm>
            <a:off x="611188" y="3765550"/>
            <a:ext cx="2436812" cy="31670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5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222375" y="404813"/>
            <a:ext cx="7237413" cy="911225"/>
          </a:xfrm>
          <a:gradFill rotWithShape="1">
            <a:gsLst>
              <a:gs pos="0">
                <a:schemeClr val="accent1"/>
              </a:gs>
              <a:gs pos="100000">
                <a:schemeClr val="bg1"/>
              </a:gs>
            </a:gsLst>
            <a:lin ang="0" scaled="1"/>
          </a:gradFill>
        </p:spPr>
        <p:txBody>
          <a:bodyPr/>
          <a:lstStyle/>
          <a:p>
            <a:pPr eaLnBrk="1" hangingPunct="1">
              <a:defRPr/>
            </a:pPr>
            <a:r>
              <a:rPr lang="es-ES" sz="2800" smtClean="0">
                <a:solidFill>
                  <a:srgbClr val="FFFF00"/>
                </a:solidFill>
                <a:latin typeface="Arial" charset="0"/>
              </a:rPr>
              <a:t>CONCENTRACIONES SOBRE LA ACTIVIDAD ENZIMÁTICA </a:t>
            </a:r>
          </a:p>
        </p:txBody>
      </p:sp>
      <p:sp>
        <p:nvSpPr>
          <p:cNvPr id="131075" name="Rectangle 3"/>
          <p:cNvSpPr>
            <a:spLocks noGrp="1" noChangeArrowheads="1"/>
          </p:cNvSpPr>
          <p:nvPr>
            <p:ph type="body" idx="1"/>
          </p:nvPr>
        </p:nvSpPr>
        <p:spPr>
          <a:xfrm>
            <a:off x="539750" y="1916113"/>
            <a:ext cx="8064500" cy="2089150"/>
          </a:xfrm>
          <a:solidFill>
            <a:schemeClr val="bg1"/>
          </a:solidFill>
        </p:spPr>
        <p:txBody>
          <a:bodyPr/>
          <a:lstStyle/>
          <a:p>
            <a:pPr eaLnBrk="1" hangingPunct="1">
              <a:spcBef>
                <a:spcPct val="35000"/>
              </a:spcBef>
              <a:defRPr/>
            </a:pPr>
            <a:r>
              <a:rPr lang="es-ES" sz="2400" smtClean="0">
                <a:latin typeface="Arial" charset="0"/>
              </a:rPr>
              <a:t>La Figura muestra la velocidad de una reacción enzimática a 6 concentraciones distintas de sustrato.</a:t>
            </a:r>
          </a:p>
          <a:p>
            <a:pPr eaLnBrk="1" hangingPunct="1">
              <a:spcBef>
                <a:spcPct val="35000"/>
              </a:spcBef>
              <a:defRPr/>
            </a:pPr>
            <a:r>
              <a:rPr lang="es-ES" sz="2400" smtClean="0">
                <a:latin typeface="Arial" charset="0"/>
              </a:rPr>
              <a:t>Además, la presencia de los productos finales puede hacer que la reacción sea más lenta, o incluso invertir su sentido</a:t>
            </a:r>
          </a:p>
        </p:txBody>
      </p:sp>
      <p:pic>
        <p:nvPicPr>
          <p:cNvPr id="131076" name="Picture 4" descr="sconc"/>
          <p:cNvPicPr>
            <a:picLocks noChangeAspect="1" noChangeArrowheads="1"/>
          </p:cNvPicPr>
          <p:nvPr/>
        </p:nvPicPr>
        <p:blipFill>
          <a:blip r:embed="rId2"/>
          <a:srcRect/>
          <a:stretch>
            <a:fillRect/>
          </a:stretch>
        </p:blipFill>
        <p:spPr bwMode="auto">
          <a:xfrm>
            <a:off x="3276600" y="3973513"/>
            <a:ext cx="3384550" cy="2884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1074">
                                            <p:txEl>
                                              <p:charRg st="4294967295" end="4294967295"/>
                                            </p:txEl>
                                          </p:spTgt>
                                        </p:tgtEl>
                                        <p:attrNameLst>
                                          <p:attrName>style.visibility</p:attrName>
                                        </p:attrNameLst>
                                      </p:cBhvr>
                                      <p:to>
                                        <p:strVal val="visible"/>
                                      </p:to>
                                    </p:set>
                                    <p:animEffect transition="in" filter="fade">
                                      <p:cBhvr>
                                        <p:cTn id="7" dur="1000">
                                          <p:stCondLst>
                                            <p:cond delay="0"/>
                                          </p:stCondLst>
                                        </p:cTn>
                                        <p:tgtEl>
                                          <p:spTgt spid="13107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31075">
                                            <p:txEl>
                                              <p:pRg st="0" end="0"/>
                                            </p:txEl>
                                          </p:spTgt>
                                        </p:tgtEl>
                                        <p:attrNameLst>
                                          <p:attrName>style.visibility</p:attrName>
                                        </p:attrNameLst>
                                      </p:cBhvr>
                                      <p:to>
                                        <p:strVal val="visible"/>
                                      </p:to>
                                    </p:set>
                                    <p:animEffect transition="in" filter="fade">
                                      <p:cBhvr>
                                        <p:cTn id="12" dur="500">
                                          <p:stCondLst>
                                            <p:cond delay="0"/>
                                          </p:stCondLst>
                                        </p:cTn>
                                        <p:tgtEl>
                                          <p:spTgt spid="13107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1075">
                                            <p:txEl>
                                              <p:pRg st="0" end="0"/>
                                            </p:txEl>
                                          </p:spTgt>
                                        </p:tgtEl>
                                        <p:attrNameLst>
                                          <p:attrName>style.visibility</p:attrName>
                                        </p:attrNameLst>
                                      </p:cBhvr>
                                      <p:to>
                                        <p:strVal val="visible"/>
                                      </p:to>
                                    </p:set>
                                    <p:animEffect transition="in" filter="fade">
                                      <p:cBhvr>
                                        <p:cTn id="15" dur="1000"/>
                                        <p:tgtEl>
                                          <p:spTgt spid="131075">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1076"/>
                                        </p:tgtEl>
                                        <p:attrNameLst>
                                          <p:attrName>style.visibility</p:attrName>
                                        </p:attrNameLst>
                                      </p:cBhvr>
                                      <p:to>
                                        <p:strVal val="visible"/>
                                      </p:to>
                                    </p:set>
                                    <p:animEffect transition="in" filter="fade">
                                      <p:cBhvr>
                                        <p:cTn id="18" dur="10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P spid="131075" grpId="1"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95300" y="708025"/>
            <a:ext cx="7908925" cy="712788"/>
          </a:xfrm>
          <a:gradFill rotWithShape="1">
            <a:gsLst>
              <a:gs pos="0">
                <a:schemeClr val="accent1"/>
              </a:gs>
              <a:gs pos="100000">
                <a:schemeClr val="bg1"/>
              </a:gs>
            </a:gsLst>
            <a:lin ang="0" scaled="1"/>
          </a:gradFill>
        </p:spPr>
        <p:txBody>
          <a:bodyPr/>
          <a:lstStyle/>
          <a:p>
            <a:pPr eaLnBrk="1" hangingPunct="1">
              <a:defRPr/>
            </a:pPr>
            <a:r>
              <a:rPr lang="es-ES" sz="2800" smtClean="0">
                <a:solidFill>
                  <a:srgbClr val="FFFF00"/>
                </a:solidFill>
                <a:latin typeface="Arial" charset="0"/>
              </a:rPr>
              <a:t>INHIBIDORES SOBRE LA ACTIVIDAD ENZIMÁTICA </a:t>
            </a:r>
          </a:p>
        </p:txBody>
      </p:sp>
      <p:sp>
        <p:nvSpPr>
          <p:cNvPr id="130051" name="Rectangle 3"/>
          <p:cNvSpPr>
            <a:spLocks noGrp="1" noChangeArrowheads="1"/>
          </p:cNvSpPr>
          <p:nvPr>
            <p:ph type="body" idx="1"/>
          </p:nvPr>
        </p:nvSpPr>
        <p:spPr>
          <a:xfrm>
            <a:off x="900113" y="2017713"/>
            <a:ext cx="7488237" cy="4651375"/>
          </a:xfrm>
          <a:solidFill>
            <a:schemeClr val="accent2"/>
          </a:solidFill>
        </p:spPr>
        <p:txBody>
          <a:bodyPr/>
          <a:lstStyle/>
          <a:p>
            <a:pPr algn="just" eaLnBrk="1" hangingPunct="1">
              <a:spcBef>
                <a:spcPct val="35000"/>
              </a:spcBef>
              <a:defRPr/>
            </a:pPr>
            <a:r>
              <a:rPr lang="es-ES" sz="2400" smtClean="0">
                <a:latin typeface="Arial" charset="0"/>
              </a:rPr>
              <a:t>Estos inhibidores bien pueden ocupar temporalmente el centro activo por semejanza estructural con el sustrato original </a:t>
            </a:r>
            <a:r>
              <a:rPr lang="es-ES" sz="2400" smtClean="0">
                <a:solidFill>
                  <a:srgbClr val="FFFF00"/>
                </a:solidFill>
                <a:latin typeface="Arial" charset="0"/>
              </a:rPr>
              <a:t>(inhibidor competitivo)</a:t>
            </a:r>
            <a:r>
              <a:rPr lang="es-ES" sz="2400" smtClean="0">
                <a:latin typeface="Arial" charset="0"/>
              </a:rPr>
              <a:t> o bien alteran la conformación espacial del enzima, impidiendo su unión al sustrato </a:t>
            </a:r>
            <a:r>
              <a:rPr lang="es-ES" sz="2400" smtClean="0">
                <a:solidFill>
                  <a:srgbClr val="FFFF00"/>
                </a:solidFill>
                <a:latin typeface="Arial" charset="0"/>
              </a:rPr>
              <a:t>(inhibidor no competitivo</a:t>
            </a:r>
            <a:r>
              <a:rPr lang="es-ES" sz="2400" smtClean="0">
                <a:solidFill>
                  <a:schemeClr val="hlink"/>
                </a:solidFill>
                <a:latin typeface="Arial" charset="0"/>
              </a:rPr>
              <a:t>)</a:t>
            </a:r>
            <a:r>
              <a:rPr lang="es-ES" sz="2400" smtClean="0">
                <a:latin typeface="Arial" charset="0"/>
              </a:rPr>
              <a:t> .</a:t>
            </a:r>
          </a:p>
        </p:txBody>
      </p:sp>
      <p:pic>
        <p:nvPicPr>
          <p:cNvPr id="33796" name="Picture 4" descr="I-C"/>
          <p:cNvPicPr>
            <a:picLocks noChangeAspect="1" noChangeArrowheads="1"/>
          </p:cNvPicPr>
          <p:nvPr/>
        </p:nvPicPr>
        <p:blipFill>
          <a:blip r:embed="rId2"/>
          <a:srcRect/>
          <a:stretch>
            <a:fillRect/>
          </a:stretch>
        </p:blipFill>
        <p:spPr bwMode="auto">
          <a:xfrm>
            <a:off x="900113" y="4525963"/>
            <a:ext cx="3086100" cy="2143125"/>
          </a:xfrm>
          <a:prstGeom prst="rect">
            <a:avLst/>
          </a:prstGeom>
          <a:noFill/>
          <a:ln w="9525">
            <a:noFill/>
            <a:miter lim="800000"/>
            <a:headEnd/>
            <a:tailEnd/>
          </a:ln>
        </p:spPr>
      </p:pic>
      <p:pic>
        <p:nvPicPr>
          <p:cNvPr id="130053" name="Picture 5" descr="I-NC"/>
          <p:cNvPicPr>
            <a:picLocks noChangeAspect="1" noChangeArrowheads="1"/>
          </p:cNvPicPr>
          <p:nvPr/>
        </p:nvPicPr>
        <p:blipFill>
          <a:blip r:embed="rId3"/>
          <a:srcRect/>
          <a:stretch>
            <a:fillRect/>
          </a:stretch>
        </p:blipFill>
        <p:spPr bwMode="auto">
          <a:xfrm>
            <a:off x="5318125" y="4533900"/>
            <a:ext cx="3086100"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30050">
                                            <p:txEl>
                                              <p:charRg st="4294967295" end="4294967295"/>
                                            </p:txEl>
                                          </p:spTgt>
                                        </p:tgtEl>
                                        <p:attrNameLst>
                                          <p:attrName>style.visibility</p:attrName>
                                        </p:attrNameLst>
                                      </p:cBhvr>
                                      <p:to>
                                        <p:strVal val="visible"/>
                                      </p:to>
                                    </p:set>
                                    <p:animEffect transition="in" filter="fade">
                                      <p:cBhvr>
                                        <p:cTn id="7" dur="1000">
                                          <p:stCondLst>
                                            <p:cond delay="0"/>
                                          </p:stCondLst>
                                        </p:cTn>
                                        <p:tgtEl>
                                          <p:spTgt spid="13005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005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130051">
                                            <p:txEl>
                                              <p:pRg st="0" end="0"/>
                                            </p:txEl>
                                          </p:spTgt>
                                        </p:tgtEl>
                                        <p:attrNameLst>
                                          <p:attrName>style.visibility</p:attrName>
                                        </p:attrNameLst>
                                      </p:cBhvr>
                                      <p:to>
                                        <p:strVal val="visible"/>
                                      </p:to>
                                    </p:set>
                                    <p:animEffect transition="in" filter="fade">
                                      <p:cBhvr>
                                        <p:cTn id="16" dur="500">
                                          <p:stCondLst>
                                            <p:cond delay="0"/>
                                          </p:stCondLst>
                                        </p:cTn>
                                        <p:tgtEl>
                                          <p:spTgt spid="130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ctrTitle"/>
          </p:nvPr>
        </p:nvSpPr>
        <p:spPr/>
        <p:txBody>
          <a:bodyPr/>
          <a:lstStyle/>
          <a:p>
            <a:pPr eaLnBrk="1" hangingPunct="1">
              <a:defRPr/>
            </a:pPr>
            <a:r>
              <a:rPr lang="es-ES" sz="4800" smtClean="0">
                <a:latin typeface="Arial" charset="0"/>
              </a:rPr>
              <a:t>LA FUENTE DE ENERGÍA PARA LAS CÉLULAS</a:t>
            </a:r>
          </a:p>
        </p:txBody>
      </p:sp>
      <p:sp>
        <p:nvSpPr>
          <p:cNvPr id="69637" name="Rectangle 5"/>
          <p:cNvSpPr>
            <a:spLocks noGrp="1" noChangeArrowheads="1"/>
          </p:cNvSpPr>
          <p:nvPr>
            <p:ph type="subTitle" idx="1"/>
          </p:nvPr>
        </p:nvSpPr>
        <p:spPr/>
        <p:txBody>
          <a:bodyPr/>
          <a:lstStyle/>
          <a:p>
            <a:pPr eaLnBrk="1" hangingPunct="1">
              <a:defRPr/>
            </a:pPr>
            <a:endParaRPr lang="es-E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s-ES" smtClean="0">
                <a:latin typeface="Arial" charset="0"/>
              </a:rPr>
              <a:t>El trifosfato de adenosina</a:t>
            </a:r>
          </a:p>
        </p:txBody>
      </p:sp>
      <p:sp>
        <p:nvSpPr>
          <p:cNvPr id="71683" name="Rectangle 3"/>
          <p:cNvSpPr>
            <a:spLocks noGrp="1" noChangeArrowheads="1"/>
          </p:cNvSpPr>
          <p:nvPr>
            <p:ph type="body" sz="half" idx="1"/>
          </p:nvPr>
        </p:nvSpPr>
        <p:spPr>
          <a:xfrm>
            <a:off x="0" y="1627188"/>
            <a:ext cx="4932363" cy="5257800"/>
          </a:xfrm>
        </p:spPr>
        <p:txBody>
          <a:bodyPr/>
          <a:lstStyle/>
          <a:p>
            <a:pPr eaLnBrk="1" hangingPunct="1">
              <a:lnSpc>
                <a:spcPct val="90000"/>
              </a:lnSpc>
              <a:spcBef>
                <a:spcPct val="40000"/>
              </a:spcBef>
              <a:defRPr/>
            </a:pPr>
            <a:r>
              <a:rPr lang="es-ES" sz="2800" smtClean="0">
                <a:latin typeface="Arial" charset="0"/>
              </a:rPr>
              <a:t>La fuente principal de energía para los seres vivos es la </a:t>
            </a:r>
            <a:r>
              <a:rPr lang="es-ES" sz="2800" smtClean="0">
                <a:solidFill>
                  <a:srgbClr val="FFFF00"/>
                </a:solidFill>
                <a:latin typeface="Arial" charset="0"/>
              </a:rPr>
              <a:t>glucosa.</a:t>
            </a:r>
          </a:p>
          <a:p>
            <a:pPr eaLnBrk="1" hangingPunct="1">
              <a:lnSpc>
                <a:spcPct val="90000"/>
              </a:lnSpc>
              <a:spcBef>
                <a:spcPct val="40000"/>
              </a:spcBef>
              <a:defRPr/>
            </a:pPr>
            <a:r>
              <a:rPr lang="es-ES" sz="2800" smtClean="0">
                <a:latin typeface="Arial" charset="0"/>
              </a:rPr>
              <a:t>Cuando las células degradan la glucosa, se libera energía en una serie de pasos controlados por enzimas.</a:t>
            </a:r>
          </a:p>
          <a:p>
            <a:pPr lvl="1" eaLnBrk="1" hangingPunct="1">
              <a:lnSpc>
                <a:spcPct val="90000"/>
              </a:lnSpc>
              <a:spcBef>
                <a:spcPct val="40000"/>
              </a:spcBef>
              <a:defRPr/>
            </a:pPr>
            <a:r>
              <a:rPr lang="es-ES" sz="2400" smtClean="0">
                <a:solidFill>
                  <a:srgbClr val="FFFF99"/>
                </a:solidFill>
                <a:latin typeface="Arial" charset="0"/>
              </a:rPr>
              <a:t>La mayor parte de esta energía se almacena en otro compuesto químico: </a:t>
            </a:r>
            <a:r>
              <a:rPr lang="es-ES" sz="2400" smtClean="0">
                <a:solidFill>
                  <a:srgbClr val="FFFF00"/>
                </a:solidFill>
                <a:latin typeface="Arial" charset="0"/>
              </a:rPr>
              <a:t>trifosfato de adenosina o ATP</a:t>
            </a:r>
            <a:r>
              <a:rPr lang="es-ES" sz="2400" smtClean="0">
                <a:solidFill>
                  <a:srgbClr val="FFFF99"/>
                </a:solidFill>
                <a:latin typeface="Arial" charset="0"/>
              </a:rPr>
              <a:t>.</a:t>
            </a:r>
          </a:p>
        </p:txBody>
      </p:sp>
      <p:pic>
        <p:nvPicPr>
          <p:cNvPr id="71686" name="Picture 6" descr="atp"/>
          <p:cNvPicPr>
            <a:picLocks noChangeAspect="1" noChangeArrowheads="1"/>
          </p:cNvPicPr>
          <p:nvPr/>
        </p:nvPicPr>
        <p:blipFill>
          <a:blip r:embed="rId2"/>
          <a:srcRect l="3639" t="6738" b="12964"/>
          <a:stretch>
            <a:fillRect/>
          </a:stretch>
        </p:blipFill>
        <p:spPr bwMode="auto">
          <a:xfrm>
            <a:off x="4849813" y="4221163"/>
            <a:ext cx="4186237" cy="2441575"/>
          </a:xfrm>
          <a:prstGeom prst="rect">
            <a:avLst/>
          </a:prstGeom>
          <a:noFill/>
          <a:ln w="9525">
            <a:noFill/>
            <a:miter lim="800000"/>
            <a:headEnd/>
            <a:tailEnd/>
          </a:ln>
        </p:spPr>
      </p:pic>
      <p:pic>
        <p:nvPicPr>
          <p:cNvPr id="35845" name="Picture 8" descr="glucose"/>
          <p:cNvPicPr>
            <a:picLocks noChangeAspect="1" noChangeArrowheads="1"/>
          </p:cNvPicPr>
          <p:nvPr/>
        </p:nvPicPr>
        <p:blipFill>
          <a:blip r:embed="rId3"/>
          <a:srcRect/>
          <a:stretch>
            <a:fillRect/>
          </a:stretch>
        </p:blipFill>
        <p:spPr bwMode="auto">
          <a:xfrm>
            <a:off x="5765800" y="1557338"/>
            <a:ext cx="2335213" cy="245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1682"/>
                                        </p:tgtEl>
                                        <p:attrNameLst>
                                          <p:attrName>style.visibility</p:attrName>
                                        </p:attrNameLst>
                                      </p:cBhvr>
                                      <p:to>
                                        <p:strVal val="visible"/>
                                      </p:to>
                                    </p:set>
                                    <p:animEffect transition="in" filter="fade">
                                      <p:cBhvr>
                                        <p:cTn id="7" dur="1000">
                                          <p:stCondLst>
                                            <p:cond delay="0"/>
                                          </p:stCondLst>
                                        </p:cTn>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1683">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16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body" sz="half" idx="2"/>
          </p:nvPr>
        </p:nvSpPr>
        <p:spPr>
          <a:xfrm>
            <a:off x="4648200" y="1922463"/>
            <a:ext cx="4316413" cy="4530725"/>
          </a:xfrm>
        </p:spPr>
        <p:txBody>
          <a:bodyPr/>
          <a:lstStyle/>
          <a:p>
            <a:pPr eaLnBrk="1" hangingPunct="1">
              <a:defRPr/>
            </a:pPr>
            <a:r>
              <a:rPr lang="es-ES" sz="2400" smtClean="0">
                <a:solidFill>
                  <a:srgbClr val="FFFF00"/>
                </a:solidFill>
                <a:effectLst/>
                <a:latin typeface="Arial" charset="0"/>
              </a:rPr>
              <a:t>Adenosina:</a:t>
            </a:r>
          </a:p>
          <a:p>
            <a:pPr lvl="1" eaLnBrk="1" hangingPunct="1">
              <a:defRPr/>
            </a:pPr>
            <a:r>
              <a:rPr lang="es-ES" sz="2000" smtClean="0">
                <a:solidFill>
                  <a:srgbClr val="FFFF99"/>
                </a:solidFill>
                <a:latin typeface="Arial" charset="0"/>
              </a:rPr>
              <a:t>Adenina</a:t>
            </a:r>
          </a:p>
          <a:p>
            <a:pPr lvl="1" eaLnBrk="1" hangingPunct="1">
              <a:defRPr/>
            </a:pPr>
            <a:r>
              <a:rPr lang="es-ES" sz="2000" smtClean="0">
                <a:solidFill>
                  <a:srgbClr val="FFFF99"/>
                </a:solidFill>
                <a:latin typeface="Arial" charset="0"/>
              </a:rPr>
              <a:t>Ribosa</a:t>
            </a:r>
          </a:p>
          <a:p>
            <a:pPr eaLnBrk="1" hangingPunct="1">
              <a:defRPr/>
            </a:pPr>
            <a:r>
              <a:rPr lang="es-ES" sz="2400" smtClean="0">
                <a:solidFill>
                  <a:srgbClr val="FFFF00"/>
                </a:solidFill>
                <a:effectLst/>
                <a:latin typeface="Arial" charset="0"/>
              </a:rPr>
              <a:t>Tres grupos fosfato:</a:t>
            </a:r>
          </a:p>
          <a:p>
            <a:pPr lvl="1" eaLnBrk="1" hangingPunct="1">
              <a:defRPr/>
            </a:pPr>
            <a:r>
              <a:rPr lang="es-ES" sz="2000" smtClean="0">
                <a:solidFill>
                  <a:srgbClr val="FFFF99"/>
                </a:solidFill>
                <a:latin typeface="Arial" charset="0"/>
              </a:rPr>
              <a:t>Tres átomos de fósforo unidos a cuatro átomos de oxígeno.</a:t>
            </a:r>
          </a:p>
          <a:p>
            <a:pPr eaLnBrk="1" hangingPunct="1">
              <a:defRPr/>
            </a:pPr>
            <a:r>
              <a:rPr lang="es-ES" sz="2400" b="1" smtClean="0">
                <a:solidFill>
                  <a:srgbClr val="FFFF00"/>
                </a:solidFill>
                <a:latin typeface="Arial" charset="0"/>
              </a:rPr>
              <a:t>Enlaces de alta energía</a:t>
            </a:r>
          </a:p>
        </p:txBody>
      </p:sp>
      <p:sp>
        <p:nvSpPr>
          <p:cNvPr id="73735" name="Rectangle 7"/>
          <p:cNvSpPr>
            <a:spLocks noGrp="1" noChangeArrowheads="1"/>
          </p:cNvSpPr>
          <p:nvPr>
            <p:ph type="title"/>
          </p:nvPr>
        </p:nvSpPr>
        <p:spPr/>
        <p:txBody>
          <a:bodyPr/>
          <a:lstStyle/>
          <a:p>
            <a:pPr eaLnBrk="1" hangingPunct="1">
              <a:defRPr/>
            </a:pPr>
            <a:r>
              <a:rPr lang="es-ES" smtClean="0">
                <a:latin typeface="Arial" charset="0"/>
              </a:rPr>
              <a:t>Estructura del ATP</a:t>
            </a:r>
          </a:p>
        </p:txBody>
      </p:sp>
      <p:pic>
        <p:nvPicPr>
          <p:cNvPr id="36868" name="Picture 9" descr="ATP"/>
          <p:cNvPicPr>
            <a:picLocks noChangeAspect="1" noChangeArrowheads="1"/>
          </p:cNvPicPr>
          <p:nvPr/>
        </p:nvPicPr>
        <p:blipFill>
          <a:blip r:embed="rId2"/>
          <a:srcRect/>
          <a:stretch>
            <a:fillRect/>
          </a:stretch>
        </p:blipFill>
        <p:spPr bwMode="auto">
          <a:xfrm>
            <a:off x="107950" y="1916113"/>
            <a:ext cx="4430713" cy="379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7" name="Rectangle 11"/>
          <p:cNvSpPr>
            <a:spLocks noGrp="1" noChangeArrowheads="1"/>
          </p:cNvSpPr>
          <p:nvPr>
            <p:ph type="title"/>
          </p:nvPr>
        </p:nvSpPr>
        <p:spPr/>
        <p:txBody>
          <a:bodyPr/>
          <a:lstStyle/>
          <a:p>
            <a:pPr eaLnBrk="1" hangingPunct="1">
              <a:defRPr/>
            </a:pPr>
            <a:r>
              <a:rPr lang="es-ES" sz="4000" smtClean="0">
                <a:latin typeface="Arial" charset="0"/>
              </a:rPr>
              <a:t>Síntesis y degradación del ATP</a:t>
            </a:r>
          </a:p>
        </p:txBody>
      </p:sp>
      <p:sp>
        <p:nvSpPr>
          <p:cNvPr id="75788" name="Rectangle 12"/>
          <p:cNvSpPr>
            <a:spLocks noGrp="1" noChangeArrowheads="1"/>
          </p:cNvSpPr>
          <p:nvPr>
            <p:ph type="body" sz="half" idx="1"/>
          </p:nvPr>
        </p:nvSpPr>
        <p:spPr>
          <a:xfrm>
            <a:off x="250825" y="1744663"/>
            <a:ext cx="3960813" cy="4708525"/>
          </a:xfrm>
        </p:spPr>
        <p:txBody>
          <a:bodyPr/>
          <a:lstStyle/>
          <a:p>
            <a:pPr eaLnBrk="1" hangingPunct="1">
              <a:defRPr/>
            </a:pPr>
            <a:r>
              <a:rPr lang="es-ES" sz="2400" smtClean="0">
                <a:latin typeface="Arial" charset="0"/>
              </a:rPr>
              <a:t>La célula necesita continuamente energía, por ello, debe producir continuamente ATP, a partir de </a:t>
            </a:r>
            <a:r>
              <a:rPr lang="es-ES" sz="2400" smtClean="0">
                <a:solidFill>
                  <a:srgbClr val="FFFF00"/>
                </a:solidFill>
                <a:effectLst/>
                <a:latin typeface="Arial" charset="0"/>
              </a:rPr>
              <a:t>ADP y Pi</a:t>
            </a:r>
            <a:r>
              <a:rPr lang="es-ES" sz="2400" smtClean="0">
                <a:latin typeface="Arial" charset="0"/>
              </a:rPr>
              <a:t>.</a:t>
            </a:r>
          </a:p>
          <a:p>
            <a:pPr eaLnBrk="1" hangingPunct="1">
              <a:defRPr/>
            </a:pPr>
            <a:r>
              <a:rPr lang="es-ES" sz="2400" smtClean="0">
                <a:latin typeface="Arial" charset="0"/>
              </a:rPr>
              <a:t>La energía para formar ATP proviene del alimento, generalmente glucosa.</a:t>
            </a:r>
          </a:p>
          <a:p>
            <a:pPr lvl="1" eaLnBrk="1" hangingPunct="1">
              <a:defRPr/>
            </a:pPr>
            <a:r>
              <a:rPr lang="es-ES" sz="2000" smtClean="0">
                <a:solidFill>
                  <a:srgbClr val="FFFF99"/>
                </a:solidFill>
                <a:latin typeface="Arial" charset="0"/>
              </a:rPr>
              <a:t>El ATP se degrada y libera energía mucho más fácilmente que el alimento.</a:t>
            </a:r>
          </a:p>
        </p:txBody>
      </p:sp>
      <p:pic>
        <p:nvPicPr>
          <p:cNvPr id="37892" name="Picture 15" descr="Fig_3"/>
          <p:cNvPicPr>
            <a:picLocks noChangeAspect="1" noChangeArrowheads="1"/>
          </p:cNvPicPr>
          <p:nvPr/>
        </p:nvPicPr>
        <p:blipFill>
          <a:blip r:embed="rId2"/>
          <a:srcRect/>
          <a:stretch>
            <a:fillRect/>
          </a:stretch>
        </p:blipFill>
        <p:spPr bwMode="auto">
          <a:xfrm>
            <a:off x="4211638" y="2432050"/>
            <a:ext cx="4762500" cy="322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5"/>
          <p:cNvSpPr>
            <a:spLocks noGrp="1" noChangeArrowheads="1"/>
          </p:cNvSpPr>
          <p:nvPr>
            <p:ph type="body" sz="half" idx="1"/>
          </p:nvPr>
        </p:nvSpPr>
        <p:spPr>
          <a:xfrm>
            <a:off x="395288" y="1268413"/>
            <a:ext cx="7921625" cy="4752975"/>
          </a:xfrm>
        </p:spPr>
        <p:txBody>
          <a:bodyPr/>
          <a:lstStyle/>
          <a:p>
            <a:pPr algn="just" eaLnBrk="1" hangingPunct="1"/>
            <a:r>
              <a:rPr lang="es-ES" smtClean="0">
                <a:effectLst/>
                <a:latin typeface="Arial" charset="0"/>
              </a:rPr>
              <a:t>Una vez que el alimento sea ingerido, la mayor parte se degrada para producir la </a:t>
            </a:r>
            <a:r>
              <a:rPr lang="es-ES" b="1" smtClean="0">
                <a:solidFill>
                  <a:srgbClr val="FFFF00"/>
                </a:solidFill>
                <a:effectLst/>
                <a:latin typeface="Arial" charset="0"/>
              </a:rPr>
              <a:t>energía</a:t>
            </a:r>
            <a:r>
              <a:rPr lang="es-ES" smtClean="0">
                <a:effectLst/>
                <a:latin typeface="Arial" charset="0"/>
              </a:rPr>
              <a:t> que necesitan las células.</a:t>
            </a:r>
          </a:p>
          <a:p>
            <a:pPr lvl="1" algn="just" eaLnBrk="1" hangingPunct="1"/>
            <a:r>
              <a:rPr lang="es-ES" smtClean="0">
                <a:solidFill>
                  <a:srgbClr val="FFFF99"/>
                </a:solidFill>
                <a:effectLst/>
                <a:latin typeface="Arial" charset="0"/>
              </a:rPr>
              <a:t>Los procesos que ocurren en las células son físicos y químicos.</a:t>
            </a:r>
          </a:p>
          <a:p>
            <a:pPr algn="just" eaLnBrk="1" hangingPunct="1">
              <a:buFont typeface="Wingdings" pitchFamily="2" charset="2"/>
              <a:buNone/>
            </a:pPr>
            <a:r>
              <a:rPr lang="es-ES" b="1" smtClean="0">
                <a:solidFill>
                  <a:srgbClr val="FFFF00"/>
                </a:solidFill>
                <a:effectLst/>
                <a:latin typeface="Arial" charset="0"/>
              </a:rPr>
              <a:t>Metabolismo</a:t>
            </a:r>
            <a:r>
              <a:rPr lang="es-ES" smtClean="0">
                <a:effectLst/>
                <a:latin typeface="Arial" charset="0"/>
              </a:rPr>
              <a:t> </a:t>
            </a:r>
          </a:p>
          <a:p>
            <a:pPr algn="just" eaLnBrk="1" hangingPunct="1"/>
            <a:r>
              <a:rPr lang="es-ES" smtClean="0">
                <a:effectLst/>
                <a:latin typeface="Arial" charset="0"/>
              </a:rPr>
              <a:t>El total de las reacciones que ocurren en una célula.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84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a:xfrm>
            <a:off x="457200" y="115888"/>
            <a:ext cx="8229600" cy="1143000"/>
          </a:xfrm>
        </p:spPr>
        <p:txBody>
          <a:bodyPr/>
          <a:lstStyle/>
          <a:p>
            <a:pPr eaLnBrk="1" hangingPunct="1"/>
            <a:r>
              <a:rPr lang="es-ES" sz="3600" smtClean="0">
                <a:effectLst/>
                <a:latin typeface="Arial" charset="0"/>
              </a:rPr>
              <a:t>Reacciones anabólicas y catabólicas</a:t>
            </a:r>
          </a:p>
        </p:txBody>
      </p:sp>
      <p:sp>
        <p:nvSpPr>
          <p:cNvPr id="37894" name="Rectangle 6"/>
          <p:cNvSpPr>
            <a:spLocks noGrp="1" noChangeArrowheads="1"/>
          </p:cNvSpPr>
          <p:nvPr>
            <p:ph type="body" sz="half" idx="3"/>
          </p:nvPr>
        </p:nvSpPr>
        <p:spPr>
          <a:xfrm>
            <a:off x="755650" y="2132013"/>
            <a:ext cx="7859713" cy="1584325"/>
          </a:xfrm>
        </p:spPr>
        <p:txBody>
          <a:bodyPr/>
          <a:lstStyle/>
          <a:p>
            <a:pPr eaLnBrk="1" hangingPunct="1">
              <a:defRPr/>
            </a:pPr>
            <a:r>
              <a:rPr lang="es-ES" sz="2400" smtClean="0">
                <a:effectLst/>
                <a:latin typeface="Arial" charset="0"/>
              </a:rPr>
              <a:t>Las reacciones donde sustancias simples se unen para formar sustancias más complejas se llaman</a:t>
            </a:r>
            <a:r>
              <a:rPr lang="es-ES" sz="2400" smtClean="0">
                <a:latin typeface="Arial" charset="0"/>
              </a:rPr>
              <a:t> </a:t>
            </a:r>
            <a:r>
              <a:rPr lang="es-ES" sz="2400" smtClean="0">
                <a:solidFill>
                  <a:srgbClr val="FFFF00"/>
                </a:solidFill>
                <a:latin typeface="Arial" charset="0"/>
              </a:rPr>
              <a:t>reacciones anabólicas</a:t>
            </a:r>
            <a:r>
              <a:rPr lang="es-ES" sz="2400" smtClean="0">
                <a:latin typeface="Arial" charset="0"/>
              </a:rPr>
              <a:t>.</a:t>
            </a:r>
          </a:p>
          <a:p>
            <a:pPr lvl="1" eaLnBrk="1" hangingPunct="1">
              <a:defRPr/>
            </a:pPr>
            <a:r>
              <a:rPr lang="es-ES" sz="2000" smtClean="0">
                <a:solidFill>
                  <a:srgbClr val="FFFF99"/>
                </a:solidFill>
                <a:effectLst/>
                <a:latin typeface="Arial" charset="0"/>
              </a:rPr>
              <a:t>Síntesis de proteínas</a:t>
            </a:r>
            <a:endParaRPr lang="es-ES" sz="2000" smtClean="0">
              <a:effectLst/>
              <a:latin typeface="Arial" charset="0"/>
            </a:endParaRPr>
          </a:p>
        </p:txBody>
      </p:sp>
      <p:grpSp>
        <p:nvGrpSpPr>
          <p:cNvPr id="1029" name="Group 15"/>
          <p:cNvGrpSpPr>
            <a:grpSpLocks/>
          </p:cNvGrpSpPr>
          <p:nvPr/>
        </p:nvGrpSpPr>
        <p:grpSpPr bwMode="auto">
          <a:xfrm>
            <a:off x="323850" y="4437063"/>
            <a:ext cx="8351838" cy="2159000"/>
            <a:chOff x="567" y="1752"/>
            <a:chExt cx="4309" cy="680"/>
          </a:xfrm>
        </p:grpSpPr>
        <p:pic>
          <p:nvPicPr>
            <p:cNvPr id="1030" name="Picture 12" descr="PROTEINA"/>
            <p:cNvPicPr>
              <a:picLocks noChangeAspect="1" noChangeArrowheads="1"/>
            </p:cNvPicPr>
            <p:nvPr/>
          </p:nvPicPr>
          <p:blipFill>
            <a:blip r:embed="rId3"/>
            <a:srcRect l="5534" t="6534" r="6454" b="34233"/>
            <a:stretch>
              <a:fillRect/>
            </a:stretch>
          </p:blipFill>
          <p:spPr bwMode="auto">
            <a:xfrm>
              <a:off x="567" y="1752"/>
              <a:ext cx="4309" cy="680"/>
            </a:xfrm>
            <a:prstGeom prst="rect">
              <a:avLst/>
            </a:prstGeom>
            <a:noFill/>
            <a:ln w="9525">
              <a:noFill/>
              <a:miter lim="800000"/>
              <a:headEnd/>
              <a:tailEnd/>
            </a:ln>
          </p:spPr>
        </p:pic>
        <p:sp>
          <p:nvSpPr>
            <p:cNvPr id="1031" name="Text Box 14"/>
            <p:cNvSpPr txBox="1">
              <a:spLocks noChangeArrowheads="1"/>
            </p:cNvSpPr>
            <p:nvPr/>
          </p:nvSpPr>
          <p:spPr bwMode="auto">
            <a:xfrm>
              <a:off x="3956" y="1838"/>
              <a:ext cx="501" cy="116"/>
            </a:xfrm>
            <a:prstGeom prst="rect">
              <a:avLst/>
            </a:prstGeom>
            <a:noFill/>
            <a:ln w="9525">
              <a:noFill/>
              <a:miter lim="800000"/>
              <a:headEnd/>
              <a:tailEnd/>
            </a:ln>
          </p:spPr>
          <p:txBody>
            <a:bodyPr wrap="none">
              <a:spAutoFit/>
            </a:bodyPr>
            <a:lstStyle/>
            <a:p>
              <a:r>
                <a:rPr lang="es-EC" sz="1800">
                  <a:solidFill>
                    <a:srgbClr val="000000"/>
                  </a:solidFill>
                  <a:latin typeface="Arial" charset="0"/>
                </a:rPr>
                <a:t>Insulina</a:t>
              </a:r>
              <a:endParaRPr lang="en-US" sz="1800">
                <a:solidFill>
                  <a:srgbClr val="000000"/>
                </a:solidFill>
                <a:latin typeface="Arial" charset="0"/>
              </a:endParaRPr>
            </a:p>
          </p:txBody>
        </p:sp>
      </p:grpSp>
      <p:graphicFrame>
        <p:nvGraphicFramePr>
          <p:cNvPr id="37905" name="Object 17"/>
          <p:cNvGraphicFramePr>
            <a:graphicFrameLocks noChangeAspect="1"/>
          </p:cNvGraphicFramePr>
          <p:nvPr>
            <p:ph sz="quarter" idx="1"/>
          </p:nvPr>
        </p:nvGraphicFramePr>
        <p:xfrm>
          <a:off x="323850" y="4508500"/>
          <a:ext cx="8351838" cy="2016125"/>
        </p:xfrm>
        <a:graphic>
          <a:graphicData uri="http://schemas.openxmlformats.org/presentationml/2006/ole">
            <p:oleObj spid="_x0000_s1026" name="Fotografía de Photo Editor" r:id="rId4" imgW="7621064" imgH="5714286" progId="MSPhotoEd.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05"/>
                                        </p:tgtEl>
                                        <p:attrNameLst>
                                          <p:attrName>style.visibility</p:attrName>
                                        </p:attrNameLst>
                                      </p:cBhvr>
                                      <p:to>
                                        <p:strVal val="visible"/>
                                      </p:to>
                                    </p:set>
                                    <p:animEffect transition="in" filter="fade">
                                      <p:cBhvr>
                                        <p:cTn id="7" dur="2000"/>
                                        <p:tgtEl>
                                          <p:spTgt spid="37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15888"/>
            <a:ext cx="8229600" cy="1143000"/>
          </a:xfrm>
        </p:spPr>
        <p:txBody>
          <a:bodyPr/>
          <a:lstStyle/>
          <a:p>
            <a:pPr eaLnBrk="1" hangingPunct="1"/>
            <a:r>
              <a:rPr lang="es-ES" sz="3600" smtClean="0">
                <a:effectLst/>
                <a:latin typeface="Arial" charset="0"/>
              </a:rPr>
              <a:t>Reacciones anabólicas y catabólicas</a:t>
            </a:r>
          </a:p>
        </p:txBody>
      </p:sp>
      <p:sp>
        <p:nvSpPr>
          <p:cNvPr id="115717" name="Rectangle 5"/>
          <p:cNvSpPr>
            <a:spLocks noChangeArrowheads="1"/>
          </p:cNvSpPr>
          <p:nvPr/>
        </p:nvSpPr>
        <p:spPr bwMode="auto">
          <a:xfrm>
            <a:off x="539750" y="1341438"/>
            <a:ext cx="7859713" cy="1584325"/>
          </a:xfrm>
          <a:prstGeom prst="rect">
            <a:avLst/>
          </a:prstGeom>
          <a:noFill/>
          <a:ln w="9525">
            <a:noFill/>
            <a:miter lim="800000"/>
            <a:headEnd/>
            <a:tailEnd/>
          </a:ln>
          <a:effectLst/>
        </p:spPr>
        <p:txBody>
          <a:bodyPr/>
          <a:lstStyle/>
          <a:p>
            <a:pPr marL="342900" indent="-342900">
              <a:spcBef>
                <a:spcPct val="20000"/>
              </a:spcBef>
              <a:buClr>
                <a:schemeClr val="hlink"/>
              </a:buClr>
              <a:buSzPct val="60000"/>
              <a:buFont typeface="Wingdings" pitchFamily="2" charset="2"/>
              <a:buChar char="n"/>
              <a:defRPr/>
            </a:pPr>
            <a:r>
              <a:rPr lang="es-ES" sz="2400">
                <a:latin typeface="Arial" charset="0"/>
              </a:rPr>
              <a:t>Las reacciones en las cuales sustancias complejas se degradan para convertirse en sustancias más simples se llaman</a:t>
            </a:r>
            <a:r>
              <a:rPr lang="es-ES" sz="2400">
                <a:effectLst>
                  <a:outerShdw blurRad="38100" dist="38100" dir="2700000" algn="tl">
                    <a:srgbClr val="000000"/>
                  </a:outerShdw>
                </a:effectLst>
                <a:latin typeface="Arial" charset="0"/>
              </a:rPr>
              <a:t> </a:t>
            </a:r>
            <a:r>
              <a:rPr lang="es-ES" sz="2400">
                <a:solidFill>
                  <a:srgbClr val="FFFF00"/>
                </a:solidFill>
                <a:effectLst>
                  <a:outerShdw blurRad="38100" dist="38100" dir="2700000" algn="tl">
                    <a:srgbClr val="000000"/>
                  </a:outerShdw>
                </a:effectLst>
                <a:latin typeface="Arial" charset="0"/>
              </a:rPr>
              <a:t>reacciones catabólicas</a:t>
            </a:r>
            <a:r>
              <a:rPr lang="es-ES" sz="2400">
                <a:effectLst>
                  <a:outerShdw blurRad="38100" dist="38100" dir="2700000" algn="tl">
                    <a:srgbClr val="000000"/>
                  </a:outerShdw>
                </a:effectLst>
                <a:latin typeface="Arial" charset="0"/>
              </a:rPr>
              <a:t>.</a:t>
            </a:r>
          </a:p>
          <a:p>
            <a:pPr marL="742950" lvl="1" indent="-285750">
              <a:spcBef>
                <a:spcPct val="20000"/>
              </a:spcBef>
              <a:buClr>
                <a:schemeClr val="tx2"/>
              </a:buClr>
              <a:buSzPct val="60000"/>
              <a:buFont typeface="Wingdings" pitchFamily="2" charset="2"/>
              <a:buChar char="n"/>
              <a:defRPr/>
            </a:pPr>
            <a:r>
              <a:rPr lang="es-ES">
                <a:solidFill>
                  <a:srgbClr val="FFFF99"/>
                </a:solidFill>
                <a:latin typeface="Arial" charset="0"/>
              </a:rPr>
              <a:t>Degradación de almidón</a:t>
            </a:r>
          </a:p>
        </p:txBody>
      </p:sp>
      <p:pic>
        <p:nvPicPr>
          <p:cNvPr id="8196" name="Picture 12" descr="ALMIDON"/>
          <p:cNvPicPr>
            <a:picLocks noChangeAspect="1" noChangeArrowheads="1"/>
          </p:cNvPicPr>
          <p:nvPr/>
        </p:nvPicPr>
        <p:blipFill>
          <a:blip r:embed="rId2"/>
          <a:srcRect l="11090" t="4269" r="1817" b="6709"/>
          <a:stretch>
            <a:fillRect/>
          </a:stretch>
        </p:blipFill>
        <p:spPr bwMode="auto">
          <a:xfrm>
            <a:off x="0" y="2889250"/>
            <a:ext cx="5040313" cy="3968750"/>
          </a:xfrm>
          <a:prstGeom prst="rect">
            <a:avLst/>
          </a:prstGeom>
          <a:noFill/>
          <a:ln w="9525">
            <a:noFill/>
            <a:miter lim="800000"/>
            <a:headEnd/>
            <a:tailEnd/>
          </a:ln>
        </p:spPr>
      </p:pic>
      <p:pic>
        <p:nvPicPr>
          <p:cNvPr id="115725" name="Picture 13" descr="anexo21_03"/>
          <p:cNvPicPr>
            <a:picLocks noChangeAspect="1" noChangeArrowheads="1"/>
          </p:cNvPicPr>
          <p:nvPr/>
        </p:nvPicPr>
        <p:blipFill>
          <a:blip r:embed="rId3"/>
          <a:srcRect l="938" r="7799" b="10333"/>
          <a:stretch>
            <a:fillRect/>
          </a:stretch>
        </p:blipFill>
        <p:spPr bwMode="auto">
          <a:xfrm>
            <a:off x="2916238" y="2882900"/>
            <a:ext cx="6227762" cy="3975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725"/>
                                        </p:tgtEl>
                                        <p:attrNameLst>
                                          <p:attrName>style.visibility</p:attrName>
                                        </p:attrNameLst>
                                      </p:cBhvr>
                                      <p:to>
                                        <p:strVal val="visible"/>
                                      </p:to>
                                    </p:set>
                                    <p:animEffect transition="in" filter="fade">
                                      <p:cBhvr>
                                        <p:cTn id="7" dur="20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43" name="Rectangle 7"/>
          <p:cNvSpPr>
            <a:spLocks noGrp="1" noChangeArrowheads="1"/>
          </p:cNvSpPr>
          <p:nvPr>
            <p:ph type="title"/>
          </p:nvPr>
        </p:nvSpPr>
        <p:spPr/>
        <p:txBody>
          <a:bodyPr/>
          <a:lstStyle/>
          <a:p>
            <a:pPr eaLnBrk="1" hangingPunct="1">
              <a:defRPr/>
            </a:pPr>
            <a:r>
              <a:rPr lang="es-ES" smtClean="0">
                <a:latin typeface="Arial" charset="0"/>
              </a:rPr>
              <a:t>Síntesis por deshidratación</a:t>
            </a:r>
          </a:p>
        </p:txBody>
      </p:sp>
      <p:sp>
        <p:nvSpPr>
          <p:cNvPr id="39944" name="Rectangle 8"/>
          <p:cNvSpPr>
            <a:spLocks noGrp="1" noChangeArrowheads="1"/>
          </p:cNvSpPr>
          <p:nvPr>
            <p:ph type="body" sz="half" idx="1"/>
          </p:nvPr>
        </p:nvSpPr>
        <p:spPr>
          <a:xfrm>
            <a:off x="323850" y="1816100"/>
            <a:ext cx="8064500" cy="2405063"/>
          </a:xfrm>
        </p:spPr>
        <p:txBody>
          <a:bodyPr/>
          <a:lstStyle/>
          <a:p>
            <a:pPr eaLnBrk="1" hangingPunct="1">
              <a:defRPr/>
            </a:pPr>
            <a:r>
              <a:rPr lang="es-ES" sz="2800" smtClean="0">
                <a:latin typeface="Arial" charset="0"/>
              </a:rPr>
              <a:t>Las reacciones anabólicas que comprenden la remoción de agua se conocen como </a:t>
            </a:r>
            <a:r>
              <a:rPr lang="es-ES" sz="2800" smtClean="0">
                <a:solidFill>
                  <a:srgbClr val="FFFF00"/>
                </a:solidFill>
                <a:effectLst/>
                <a:latin typeface="Arial" charset="0"/>
              </a:rPr>
              <a:t>síntesis por deshidratación:</a:t>
            </a:r>
          </a:p>
          <a:p>
            <a:pPr lvl="1" eaLnBrk="1" hangingPunct="1">
              <a:defRPr/>
            </a:pPr>
            <a:r>
              <a:rPr lang="es-ES" sz="2400" smtClean="0">
                <a:solidFill>
                  <a:srgbClr val="FFFF99"/>
                </a:solidFill>
                <a:latin typeface="Arial" charset="0"/>
              </a:rPr>
              <a:t>Se forma una molécula al unir sus partes y se pierde agua durante el proceso.</a:t>
            </a:r>
          </a:p>
        </p:txBody>
      </p:sp>
      <p:pic>
        <p:nvPicPr>
          <p:cNvPr id="39946" name="Picture 10" descr="FG03_UN00a"/>
          <p:cNvPicPr>
            <a:picLocks noGrp="1" noChangeAspect="1" noChangeArrowheads="1"/>
          </p:cNvPicPr>
          <p:nvPr>
            <p:ph sz="half" idx="2"/>
          </p:nvPr>
        </p:nvPicPr>
        <p:blipFill>
          <a:blip r:embed="rId2"/>
          <a:srcRect t="31685" b="32016"/>
          <a:stretch>
            <a:fillRect/>
          </a:stretch>
        </p:blipFill>
        <p:spPr>
          <a:xfrm>
            <a:off x="250825" y="4287838"/>
            <a:ext cx="8745538" cy="23812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57200" y="485775"/>
            <a:ext cx="8229600" cy="1143000"/>
          </a:xfrm>
        </p:spPr>
        <p:txBody>
          <a:bodyPr/>
          <a:lstStyle/>
          <a:p>
            <a:pPr eaLnBrk="1" hangingPunct="1">
              <a:defRPr/>
            </a:pPr>
            <a:r>
              <a:rPr lang="es-ES" smtClean="0">
                <a:latin typeface="Arial" charset="0"/>
              </a:rPr>
              <a:t>Hidrólisis</a:t>
            </a:r>
          </a:p>
        </p:txBody>
      </p:sp>
      <p:sp>
        <p:nvSpPr>
          <p:cNvPr id="43014" name="Rectangle 6"/>
          <p:cNvSpPr>
            <a:spLocks noGrp="1" noChangeArrowheads="1"/>
          </p:cNvSpPr>
          <p:nvPr>
            <p:ph type="body" sz="half" idx="2"/>
          </p:nvPr>
        </p:nvSpPr>
        <p:spPr>
          <a:xfrm>
            <a:off x="539750" y="1916113"/>
            <a:ext cx="7993063" cy="2089150"/>
          </a:xfrm>
        </p:spPr>
        <p:txBody>
          <a:bodyPr/>
          <a:lstStyle/>
          <a:p>
            <a:pPr eaLnBrk="1" hangingPunct="1"/>
            <a:r>
              <a:rPr lang="es-ES" sz="2800" smtClean="0">
                <a:effectLst/>
                <a:latin typeface="Arial" charset="0"/>
              </a:rPr>
              <a:t>Las reacciones catabólicas, en las cuales se añade agua, se conocen como hidrólisis.</a:t>
            </a:r>
          </a:p>
          <a:p>
            <a:pPr lvl="1" eaLnBrk="1" hangingPunct="1"/>
            <a:r>
              <a:rPr lang="es-ES" smtClean="0">
                <a:solidFill>
                  <a:srgbClr val="FFFF00"/>
                </a:solidFill>
                <a:effectLst/>
                <a:latin typeface="Arial" charset="0"/>
              </a:rPr>
              <a:t>Al añadir agua, la molécula grande se rompe en sus partes.</a:t>
            </a:r>
          </a:p>
        </p:txBody>
      </p:sp>
      <p:pic>
        <p:nvPicPr>
          <p:cNvPr id="43015" name="Picture 7" descr="FG03_UN00b"/>
          <p:cNvPicPr>
            <a:picLocks noChangeAspect="1" noChangeArrowheads="1"/>
          </p:cNvPicPr>
          <p:nvPr>
            <p:ph sz="half" idx="1"/>
          </p:nvPr>
        </p:nvPicPr>
        <p:blipFill>
          <a:blip r:embed="rId2"/>
          <a:srcRect t="29520" b="32062"/>
          <a:stretch>
            <a:fillRect/>
          </a:stretch>
        </p:blipFill>
        <p:spPr>
          <a:xfrm>
            <a:off x="755650" y="4254500"/>
            <a:ext cx="7632700" cy="219868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60" name="Rectangle 4"/>
          <p:cNvSpPr>
            <a:spLocks noGrp="1" noChangeArrowheads="1"/>
          </p:cNvSpPr>
          <p:nvPr>
            <p:ph type="ctrTitle"/>
          </p:nvPr>
        </p:nvSpPr>
        <p:spPr/>
        <p:txBody>
          <a:bodyPr/>
          <a:lstStyle/>
          <a:p>
            <a:pPr eaLnBrk="1" hangingPunct="1">
              <a:defRPr/>
            </a:pPr>
            <a:r>
              <a:rPr lang="es-ES" smtClean="0">
                <a:latin typeface="Arial" charset="0"/>
              </a:rPr>
              <a:t>El control de las reacciones celulares</a:t>
            </a:r>
          </a:p>
        </p:txBody>
      </p:sp>
      <p:sp>
        <p:nvSpPr>
          <p:cNvPr id="45061" name="Rectangle 5"/>
          <p:cNvSpPr>
            <a:spLocks noGrp="1" noChangeArrowheads="1"/>
          </p:cNvSpPr>
          <p:nvPr>
            <p:ph type="subTitle" idx="1"/>
          </p:nvPr>
        </p:nvSpPr>
        <p:spPr/>
        <p:txBody>
          <a:bodyPr/>
          <a:lstStyle/>
          <a:p>
            <a:pPr eaLnBrk="1" hangingPunct="1">
              <a:defRPr/>
            </a:pPr>
            <a:endParaRPr lang="es-E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nodePh="1">
                                  <p:stCondLst>
                                    <p:cond delay="0"/>
                                  </p:stCondLst>
                                  <p:endCondLst>
                                    <p:cond evt="begin" delay="0">
                                      <p:tn val="5"/>
                                    </p:cond>
                                  </p:endCondLst>
                                  <p:childTnLst>
                                    <p:set>
                                      <p:cBhvr rctx="PPT">
                                        <p:cTn id="6" dur="indefinite"/>
                                        <p:tgtEl>
                                          <p:spTgt spid="45061">
                                            <p:txEl>
                                              <p:pRg st="0" end="0"/>
                                            </p:txEl>
                                          </p:spTgt>
                                        </p:tgtEl>
                                        <p:attrNameLst>
                                          <p:attrName>style.opacity</p:attrName>
                                        </p:attrNameLst>
                                      </p:cBhvr>
                                      <p:to>
                                        <p:strVal val="0.25"/>
                                      </p:to>
                                    </p:set>
                                    <p:animEffect filter="image" prLst="opacity: 0.25">
                                      <p:cBhvr rctx="IE">
                                        <p:cTn id="7" dur="indefinite"/>
                                        <p:tgtEl>
                                          <p:spTgt spid="450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nodePh="1">
                                  <p:stCondLst>
                                    <p:cond delay="0"/>
                                  </p:stCondLst>
                                  <p:endCondLst>
                                    <p:cond evt="onNext" delay="0">
                                      <p:tgtEl>
                                        <p:sldTgt/>
                                      </p:tgtEl>
                                    </p:cond>
                                    <p:cond evt="begin" delay="0">
                                      <p:tn val="10"/>
                                    </p:cond>
                                  </p:endCondLst>
                                  <p:childTnLst>
                                    <p:set>
                                      <p:cBhvr rctx="PPT">
                                        <p:cTn id="11" dur="indefinite"/>
                                        <p:tgtEl>
                                          <p:spTgt spid="45061">
                                            <p:txEl>
                                              <p:pRg st="0" end="0"/>
                                            </p:txEl>
                                          </p:spTgt>
                                        </p:tgtEl>
                                        <p:attrNameLst>
                                          <p:attrName>style.opacity</p:attrName>
                                        </p:attrNameLst>
                                      </p:cBhvr>
                                      <p:to>
                                        <p:strVal val="1.0"/>
                                      </p:to>
                                    </p:set>
                                    <p:animEffect filter="image" prLst="opacity: 1.0">
                                      <p:cBhvr rctx="IE">
                                        <p:cTn id="12" dur="indefinite"/>
                                        <p:tgtEl>
                                          <p:spTgt spid="450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allAtOnce"/>
      <p:bldP spid="45061" grpId="1" build="p"/>
    </p:bldLst>
  </p:timing>
</p:sld>
</file>

<file path=ppt/theme/theme1.xml><?xml version="1.0" encoding="utf-8"?>
<a:theme xmlns:a="http://schemas.openxmlformats.org/drawingml/2006/main" name="Arce">
  <a:themeElements>
    <a:clrScheme name="Arc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fontScheme name="Ar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rc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Arc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Arc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Arc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Arc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Arc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Arc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Arc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Arc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Maple</Template>
  <TotalTime>672</TotalTime>
  <Words>1220</Words>
  <Application>Microsoft PowerPoint</Application>
  <PresentationFormat>Presentación en pantalla (4:3)</PresentationFormat>
  <Paragraphs>125</Paragraphs>
  <Slides>35</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41" baseType="lpstr">
      <vt:lpstr>Times New Roman</vt:lpstr>
      <vt:lpstr>Arial</vt:lpstr>
      <vt:lpstr>Wingdings</vt:lpstr>
      <vt:lpstr>Calibri</vt:lpstr>
      <vt:lpstr>Arce</vt:lpstr>
      <vt:lpstr>Fotografía de Microsoft Photo Editor 3.0</vt:lpstr>
      <vt:lpstr>EL CONTROL DE LAS ACTIVIDADES CELULARES</vt:lpstr>
      <vt:lpstr>LAS REACCIONES CELULARES BÁSICAS</vt:lpstr>
      <vt:lpstr>Organismos autótrofos y heterótrofos</vt:lpstr>
      <vt:lpstr>Diapositiva 4</vt:lpstr>
      <vt:lpstr>Reacciones anabólicas y catabólicas</vt:lpstr>
      <vt:lpstr>Reacciones anabólicas y catabólicas</vt:lpstr>
      <vt:lpstr>Síntesis por deshidratación</vt:lpstr>
      <vt:lpstr>Hidrólisis</vt:lpstr>
      <vt:lpstr>El control de las reacciones celulares</vt:lpstr>
      <vt:lpstr>Reacciones endergónicas y exergónicas</vt:lpstr>
      <vt:lpstr>Energía de activación</vt:lpstr>
      <vt:lpstr>Catalizadores</vt:lpstr>
      <vt:lpstr>Enzimas</vt:lpstr>
      <vt:lpstr>Diapositiva 14</vt:lpstr>
      <vt:lpstr>Diapositiva 15</vt:lpstr>
      <vt:lpstr>Enzimas y sustratos</vt:lpstr>
      <vt:lpstr>Diapositiva 17</vt:lpstr>
      <vt:lpstr>Diapositiva 18</vt:lpstr>
      <vt:lpstr>Enzimas y coenzimas</vt:lpstr>
      <vt:lpstr>Los modelos de enzimas</vt:lpstr>
      <vt:lpstr>Diapositiva 21</vt:lpstr>
      <vt:lpstr>IMPORTANCIA DE LAS ENZÍMAS</vt:lpstr>
      <vt:lpstr>MODO DE ACCIÓN DE LAS ENZIMAS</vt:lpstr>
      <vt:lpstr>  ASPECTOS GENERALES </vt:lpstr>
      <vt:lpstr>  ASPECTOS GENERALES </vt:lpstr>
      <vt:lpstr>PROPIEDADES DE LAS ENZIMAS </vt:lpstr>
      <vt:lpstr>pH SOBRE LA ACTIVIDAD ENZIMÁTICA </vt:lpstr>
      <vt:lpstr>TEMPERATURA SOBRE LA ACTIVIDAD ENZIMÁTICA </vt:lpstr>
      <vt:lpstr>COFACTORES SOBRE LA ACTIVIDAD ENZIMÁTICA </vt:lpstr>
      <vt:lpstr>CONCENTRACIONES SOBRE LA ACTIVIDAD ENZIMÁTICA </vt:lpstr>
      <vt:lpstr>INHIBIDORES SOBRE LA ACTIVIDAD ENZIMÁTICA </vt:lpstr>
      <vt:lpstr>LA FUENTE DE ENERGÍA PARA LAS CÉLULAS</vt:lpstr>
      <vt:lpstr>El trifosfato de adenosina</vt:lpstr>
      <vt:lpstr>Estructura del ATP</vt:lpstr>
      <vt:lpstr>Síntesis y degradación del ATP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Administrador</cp:lastModifiedBy>
  <cp:revision>62</cp:revision>
  <dcterms:created xsi:type="dcterms:W3CDTF">1601-01-01T00:00:00Z</dcterms:created>
  <dcterms:modified xsi:type="dcterms:W3CDTF">2009-07-20T16:51:23Z</dcterms:modified>
</cp:coreProperties>
</file>