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sldIdLst>
    <p:sldId id="256" r:id="rId2"/>
    <p:sldId id="266" r:id="rId3"/>
    <p:sldId id="257" r:id="rId4"/>
    <p:sldId id="258" r:id="rId5"/>
    <p:sldId id="259" r:id="rId6"/>
    <p:sldId id="299" r:id="rId7"/>
    <p:sldId id="297" r:id="rId8"/>
    <p:sldId id="260" r:id="rId9"/>
    <p:sldId id="261" r:id="rId10"/>
    <p:sldId id="307" r:id="rId11"/>
    <p:sldId id="262" r:id="rId12"/>
    <p:sldId id="263" r:id="rId13"/>
    <p:sldId id="300" r:id="rId14"/>
    <p:sldId id="264" r:id="rId15"/>
    <p:sldId id="265" r:id="rId16"/>
    <p:sldId id="301" r:id="rId17"/>
    <p:sldId id="308" r:id="rId18"/>
    <p:sldId id="267" r:id="rId19"/>
    <p:sldId id="279" r:id="rId20"/>
    <p:sldId id="268" r:id="rId21"/>
    <p:sldId id="269" r:id="rId22"/>
    <p:sldId id="270" r:id="rId23"/>
    <p:sldId id="271" r:id="rId24"/>
    <p:sldId id="291" r:id="rId25"/>
    <p:sldId id="272" r:id="rId26"/>
    <p:sldId id="302" r:id="rId27"/>
    <p:sldId id="290" r:id="rId28"/>
    <p:sldId id="309" r:id="rId29"/>
    <p:sldId id="273" r:id="rId30"/>
    <p:sldId id="305" r:id="rId31"/>
    <p:sldId id="274" r:id="rId32"/>
    <p:sldId id="306" r:id="rId33"/>
    <p:sldId id="275" r:id="rId34"/>
    <p:sldId id="276" r:id="rId35"/>
    <p:sldId id="281" r:id="rId36"/>
    <p:sldId id="277" r:id="rId37"/>
    <p:sldId id="278" r:id="rId38"/>
    <p:sldId id="280" r:id="rId39"/>
    <p:sldId id="293" r:id="rId40"/>
    <p:sldId id="283" r:id="rId41"/>
    <p:sldId id="284" r:id="rId42"/>
    <p:sldId id="285" r:id="rId43"/>
    <p:sldId id="286" r:id="rId44"/>
    <p:sldId id="287" r:id="rId45"/>
    <p:sldId id="288" r:id="rId46"/>
    <p:sldId id="289" r:id="rId47"/>
    <p:sldId id="294" r:id="rId48"/>
    <p:sldId id="295" r:id="rId49"/>
    <p:sldId id="282" r:id="rId50"/>
    <p:sldId id="29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286" autoAdjust="0"/>
    <p:restoredTop sz="94660"/>
  </p:normalViewPr>
  <p:slideViewPr>
    <p:cSldViewPr>
      <p:cViewPr varScale="1">
        <p:scale>
          <a:sx n="101" d="100"/>
          <a:sy n="101" d="100"/>
        </p:scale>
        <p:origin x="-3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E25F234-8FD1-4920-92FD-DA11A9D99A5F}" type="datetimeFigureOut">
              <a:rPr lang="es-ES_tradnl"/>
              <a:pPr>
                <a:defRPr/>
              </a:pPr>
              <a:t>20/07/2009</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9680F84-D48C-4B94-B1A5-63BF9A2FD5A7}"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81E788-4EA1-41B9-9E5E-4F4C9BA56E29}" type="slidenum">
              <a:rPr lang="es-ES_tradnl" smtClean="0"/>
              <a:pPr/>
              <a:t>1</a:t>
            </a:fld>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5B3D2B-49E3-4638-BC38-D2C11D0B85DC}" type="slidenum">
              <a:rPr lang="es-ES_tradnl" smtClean="0"/>
              <a:pPr/>
              <a:t>10</a:t>
            </a:fld>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50E2C5-30FF-4A3F-A34F-1CC9966CCAF9}" type="slidenum">
              <a:rPr lang="es-ES_tradnl" smtClean="0"/>
              <a:pPr/>
              <a:t>11</a:t>
            </a:fld>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3C0870-2EDD-4975-961E-BB97EC79C6A9}" type="slidenum">
              <a:rPr lang="es-ES_tradnl" smtClean="0"/>
              <a:pPr/>
              <a:t>12</a:t>
            </a:fld>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6B0C30-E96E-486D-8C48-8DC9899B9920}" type="slidenum">
              <a:rPr lang="es-ES_tradnl" smtClean="0"/>
              <a:pPr/>
              <a:t>13</a:t>
            </a:fld>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606AB6-5345-41FD-91FD-52791F4E24FC}" type="slidenum">
              <a:rPr lang="es-ES_tradnl" smtClean="0"/>
              <a:pPr/>
              <a:t>14</a:t>
            </a:fld>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51960-6E2E-4729-85F6-B7FA4CA3D5AF}" type="slidenum">
              <a:rPr lang="es-ES_tradnl" smtClean="0"/>
              <a:pPr/>
              <a:t>15</a:t>
            </a:fld>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FEBFA0-C3F4-477E-90BA-EAAFC89F661D}" type="slidenum">
              <a:rPr lang="es-ES_tradnl" smtClean="0"/>
              <a:pPr/>
              <a:t>16</a:t>
            </a:fld>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4684EA-3592-48B5-8573-DDF687E487AE}" type="slidenum">
              <a:rPr lang="es-ES_tradnl" smtClean="0"/>
              <a:pPr/>
              <a:t>17</a:t>
            </a:fld>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097B44-83F9-497B-80C4-A63FDB6C1D57}" type="slidenum">
              <a:rPr lang="es-ES_tradnl" smtClean="0"/>
              <a:pPr/>
              <a:t>18</a:t>
            </a:fld>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98FDE-8B81-41A8-B5E8-CF5536D3DFB9}" type="slidenum">
              <a:rPr lang="es-ES_tradnl" smtClean="0"/>
              <a:pPr/>
              <a:t>19</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62D7D-FDE7-40EC-958B-418092ECFA92}" type="slidenum">
              <a:rPr lang="es-ES_tradnl" smtClean="0"/>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E66D2B-2B8E-4342-AEAE-E38CB34FA89F}" type="slidenum">
              <a:rPr lang="es-ES_tradnl" smtClean="0"/>
              <a:pPr/>
              <a:t>20</a:t>
            </a:fld>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DDD64C-3BBC-44D1-A49D-4E66C3B2090B}" type="slidenum">
              <a:rPr lang="es-ES_tradnl" smtClean="0"/>
              <a:pPr/>
              <a:t>21</a:t>
            </a:fld>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1223D9-53DA-43E0-ABE8-D56151C32A0E}" type="slidenum">
              <a:rPr lang="es-ES_tradnl" smtClean="0"/>
              <a:pPr/>
              <a:t>22</a:t>
            </a:fld>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21DEF3-6D89-405C-A905-F25F1D29E198}" type="slidenum">
              <a:rPr lang="es-ES_tradnl" smtClean="0"/>
              <a:pPr/>
              <a:t>23</a:t>
            </a:fld>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8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0C3BA0-5C71-4559-8CC9-6CCAE07CB4F4}" type="slidenum">
              <a:rPr lang="es-ES_tradnl" smtClean="0"/>
              <a:pPr/>
              <a:t>24</a:t>
            </a:fld>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BE9CD4-3FD7-4861-A856-9173F815143E}" type="slidenum">
              <a:rPr lang="es-ES_tradnl" smtClean="0"/>
              <a:pPr/>
              <a:t>25</a:t>
            </a:fld>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0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4E2E5-C013-4D6E-89C5-266B91FD57A6}" type="slidenum">
              <a:rPr lang="es-ES_tradnl" smtClean="0"/>
              <a:pPr/>
              <a:t>26</a:t>
            </a:fld>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1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15C67-3B5A-4C28-A3BB-D87A7CBD9489}" type="slidenum">
              <a:rPr lang="es-ES_tradnl" smtClean="0"/>
              <a:pPr/>
              <a:t>27</a:t>
            </a:fld>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92F9BB-53FD-48E6-B0AE-8F87E3272064}" type="slidenum">
              <a:rPr lang="es-ES_tradnl" smtClean="0"/>
              <a:pPr/>
              <a:t>28</a:t>
            </a:fld>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39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11FB7-7A76-4423-B6EA-3F3297A69917}" type="slidenum">
              <a:rPr lang="es-ES_tradnl" smtClean="0"/>
              <a:pPr/>
              <a:t>29</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A0DEC1-B148-41A7-AC81-9F10DD6F08D2}" type="slidenum">
              <a:rPr lang="es-ES_tradnl" smtClean="0"/>
              <a:pPr/>
              <a:t>3</a:t>
            </a:fld>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49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853452-3252-4115-AAEC-B0FC641B7B9D}" type="slidenum">
              <a:rPr lang="es-ES_tradnl" smtClean="0"/>
              <a:pPr/>
              <a:t>30</a:t>
            </a:fld>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FEC962-4340-40CF-BF03-DE65ED631B44}" type="slidenum">
              <a:rPr lang="es-ES_tradnl" smtClean="0"/>
              <a:pPr/>
              <a:t>31</a:t>
            </a:fld>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71E1CE-D1C6-45D3-ACB7-1EA6551E9988}" type="slidenum">
              <a:rPr lang="es-ES_tradnl" smtClean="0"/>
              <a:pPr/>
              <a:t>32</a:t>
            </a:fld>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80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ED4D38-CAF4-4E3F-B343-8E66BD6825F7}" type="slidenum">
              <a:rPr lang="es-ES_tradnl" smtClean="0"/>
              <a:pPr/>
              <a:t>33</a:t>
            </a:fld>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890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E0EB02-6B00-4565-8F05-032170550C10}" type="slidenum">
              <a:rPr lang="es-ES_tradnl" smtClean="0"/>
              <a:pPr/>
              <a:t>34</a:t>
            </a:fld>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01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88D236-BF39-4598-B9CF-CBD3BA7B7322}" type="slidenum">
              <a:rPr lang="es-ES_tradnl" smtClean="0"/>
              <a:pPr/>
              <a:t>35</a:t>
            </a:fld>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11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606740-2776-466E-A044-84EDEC8A1FEC}" type="slidenum">
              <a:rPr lang="es-ES_tradnl" smtClean="0"/>
              <a:pPr/>
              <a:t>36</a:t>
            </a:fld>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21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1E984A-78E8-4F7C-A2E3-125024C48CA1}" type="slidenum">
              <a:rPr lang="es-ES_tradnl" smtClean="0"/>
              <a:pPr/>
              <a:t>37</a:t>
            </a:fld>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31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8639B-049D-4F67-AAA8-F7463C901E42}" type="slidenum">
              <a:rPr lang="es-ES_tradnl" smtClean="0"/>
              <a:pPr/>
              <a:t>38</a:t>
            </a:fld>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42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F1390-52B2-4916-95B9-F525CB4FCC34}" type="slidenum">
              <a:rPr lang="es-ES_tradnl" smtClean="0"/>
              <a:pPr/>
              <a:t>39</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1C744-9E42-42EB-B72C-780C3FF61E4E}" type="slidenum">
              <a:rPr lang="es-ES_tradnl" smtClean="0"/>
              <a:pPr/>
              <a:t>4</a:t>
            </a:fld>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52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5801C-77F9-4761-9C76-9A179DB2CA93}" type="slidenum">
              <a:rPr lang="es-ES_tradnl" smtClean="0"/>
              <a:pPr/>
              <a:t>40</a:t>
            </a:fld>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62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7FB61-B98B-4167-A0EC-12047958F8F7}" type="slidenum">
              <a:rPr lang="es-ES_tradnl" smtClean="0"/>
              <a:pPr/>
              <a:t>41</a:t>
            </a:fld>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72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F815A2-F210-4415-9CC4-1B4BBD186E6E}" type="slidenum">
              <a:rPr lang="es-ES_tradnl" smtClean="0"/>
              <a:pPr/>
              <a:t>42</a:t>
            </a:fld>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83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C51F43-61BD-4B05-8C98-C4886D207246}" type="slidenum">
              <a:rPr lang="es-ES_tradnl" smtClean="0"/>
              <a:pPr/>
              <a:t>43</a:t>
            </a:fld>
            <a:endParaRPr lang="es-ES_trad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993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600D4-9E59-4DEE-BC4E-E827D4DF9326}" type="slidenum">
              <a:rPr lang="es-ES_tradnl" smtClean="0"/>
              <a:pPr/>
              <a:t>44</a:t>
            </a:fld>
            <a:endParaRPr lang="es-ES_trad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03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81A352-A88D-487C-A7B5-35BEAE2B938F}" type="slidenum">
              <a:rPr lang="es-ES_tradnl" smtClean="0"/>
              <a:pPr/>
              <a:t>45</a:t>
            </a:fld>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13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D081E-0FAC-45A9-97C0-DA3824E5FEE2}" type="slidenum">
              <a:rPr lang="es-ES_tradnl" smtClean="0"/>
              <a:pPr/>
              <a:t>46</a:t>
            </a:fld>
            <a:endParaRPr lang="es-ES_trad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24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641660-6F69-417D-B9F5-F094EAD6483A}" type="slidenum">
              <a:rPr lang="es-ES_tradnl" smtClean="0"/>
              <a:pPr/>
              <a:t>47</a:t>
            </a:fld>
            <a:endParaRPr lang="es-ES_trad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34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37B58-45AB-4C51-9253-5837319EA649}" type="slidenum">
              <a:rPr lang="es-ES_tradnl" smtClean="0"/>
              <a:pPr/>
              <a:t>48</a:t>
            </a:fld>
            <a:endParaRPr lang="es-ES_tradn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44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E828C0-AAF0-456F-888A-13163F345D99}" type="slidenum">
              <a:rPr lang="es-ES_tradnl" smtClean="0"/>
              <a:pPr/>
              <a:t>49</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80FF30-B02E-4788-8A38-D98ACF05F0EE}" type="slidenum">
              <a:rPr lang="es-ES_tradnl" smtClean="0"/>
              <a:pPr/>
              <a:t>5</a:t>
            </a:fld>
            <a:endParaRPr lang="es-ES_tradn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054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2381BF-2E79-47C3-A6F1-3B97320C014E}" type="slidenum">
              <a:rPr lang="es-ES_tradnl" smtClean="0"/>
              <a:pPr/>
              <a:t>50</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E0F13-2428-4662-953C-AB1B108A65F9}" type="slidenum">
              <a:rPr lang="es-ES_tradnl" smtClean="0"/>
              <a:pPr/>
              <a:t>6</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8B0F9-558D-4C8C-924B-8A28AC761ED7}" type="slidenum">
              <a:rPr lang="es-ES_tradnl" smtClean="0"/>
              <a:pPr/>
              <a:t>7</a:t>
            </a:fld>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7E51EA-9107-4599-90FA-4F9C504366C8}" type="slidenum">
              <a:rPr lang="es-ES_tradnl" smtClean="0"/>
              <a:pPr/>
              <a:t>8</a:t>
            </a:fld>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DDBD85-36C9-44B4-9DAC-B85400D38835}" type="slidenum">
              <a:rPr lang="es-ES_tradnl" smtClean="0"/>
              <a:pPr/>
              <a:t>9</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225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225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s-ES"/>
              <a:t>Haga clic para cambiar el estilo de título	</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s-ES"/>
          </a:p>
        </p:txBody>
      </p:sp>
      <p:sp>
        <p:nvSpPr>
          <p:cNvPr id="6" name="Rectangle 4"/>
          <p:cNvSpPr>
            <a:spLocks noGrp="1" noChangeArrowheads="1"/>
          </p:cNvSpPr>
          <p:nvPr>
            <p:ph type="ftr" sz="quarter" idx="11"/>
          </p:nvPr>
        </p:nvSpPr>
        <p:spPr/>
        <p:txBody>
          <a:bodyPr/>
          <a:lstStyle>
            <a:lvl1pPr>
              <a:defRPr/>
            </a:lvl1pPr>
          </a:lstStyle>
          <a:p>
            <a:pPr>
              <a:defRPr/>
            </a:pPr>
            <a:endParaRPr lang="es-E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A458F3FA-8D1F-4A84-84B3-C8CAD6E726B3}" type="slidenum">
              <a:rPr lang="es-ES"/>
              <a:pPr>
                <a:defRPr/>
              </a:pPr>
              <a:t>‹Nº›</a:t>
            </a:fld>
            <a:endParaRPr lang="es-E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A79876DE-4B7E-42FE-84FC-79F1291908DF}" type="slidenum">
              <a:rPr lang="es-ES"/>
              <a:pPr>
                <a:defRPr/>
              </a:pPr>
              <a:t>‹Nº›</a:t>
            </a:fld>
            <a:endParaRPr lang="es-E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39000" y="228600"/>
            <a:ext cx="1600200" cy="5867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2438400" y="228600"/>
            <a:ext cx="46482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88C90BBF-4118-4569-881E-5635B3850BBD}" type="slidenum">
              <a:rPr lang="es-ES"/>
              <a:pPr>
                <a:defRPr/>
              </a:pPr>
              <a:t>‹Nº›</a:t>
            </a:fld>
            <a:endParaRPr lang="es-E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38400" y="228600"/>
            <a:ext cx="6400800" cy="12192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2438400" y="1600200"/>
            <a:ext cx="31242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5715000" y="1600200"/>
            <a:ext cx="31242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3C9036E4-A5C8-4BA3-8E7D-C9541458C0E5}" type="slidenum">
              <a:rPr lang="es-ES"/>
              <a:pPr>
                <a:defRPr/>
              </a:pPr>
              <a:t>‹Nº›</a:t>
            </a:fld>
            <a:endParaRPr lang="es-E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38400" y="228600"/>
            <a:ext cx="6400800" cy="12192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2438400" y="1600200"/>
            <a:ext cx="6400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2438400" y="3924300"/>
            <a:ext cx="6400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E4D084EE-A2EA-4F95-8CD7-EC0396B15B1E}" type="slidenum">
              <a:rPr lang="es-ES"/>
              <a:pPr>
                <a:defRPr/>
              </a:pPr>
              <a:t>‹Nº›</a:t>
            </a:fld>
            <a:endParaRPr lang="es-E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2B9C2DAF-6835-4A48-AF8B-07BD718995F7}" type="slidenum">
              <a:rPr lang="es-ES"/>
              <a:pPr>
                <a:defRPr/>
              </a:pPr>
              <a:t>‹Nº›</a:t>
            </a:fld>
            <a:endParaRPr lang="es-E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AB49C858-A4A7-40F6-B972-90B0EE1F2AB9}" type="slidenum">
              <a:rPr lang="es-ES"/>
              <a:pPr>
                <a:defRPr/>
              </a:pPr>
              <a:t>‹Nº›</a:t>
            </a:fld>
            <a:endParaRPr lang="es-E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ACC580F1-7240-49F1-8B58-BB8C5CBAFB9A}" type="slidenum">
              <a:rPr lang="es-ES"/>
              <a:pPr>
                <a:defRPr/>
              </a:pPr>
              <a:t>‹Nº›</a:t>
            </a:fld>
            <a:endParaRPr lang="es-E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7"/>
          <p:cNvSpPr>
            <a:spLocks noGrp="1" noChangeArrowheads="1"/>
          </p:cNvSpPr>
          <p:nvPr>
            <p:ph type="dt" sz="half" idx="10"/>
          </p:nvPr>
        </p:nvSpPr>
        <p:spPr>
          <a:ln/>
        </p:spPr>
        <p:txBody>
          <a:bodyPr/>
          <a:lstStyle>
            <a:lvl1pPr>
              <a:defRPr/>
            </a:lvl1pPr>
          </a:lstStyle>
          <a:p>
            <a:pPr>
              <a:defRPr/>
            </a:pPr>
            <a:endParaRPr lang="es-ES"/>
          </a:p>
        </p:txBody>
      </p:sp>
      <p:sp>
        <p:nvSpPr>
          <p:cNvPr id="8" name="Rectangle 8"/>
          <p:cNvSpPr>
            <a:spLocks noGrp="1" noChangeArrowheads="1"/>
          </p:cNvSpPr>
          <p:nvPr>
            <p:ph type="ftr" sz="quarter" idx="11"/>
          </p:nvPr>
        </p:nvSpPr>
        <p:spPr>
          <a:ln/>
        </p:spPr>
        <p:txBody>
          <a:bodyPr/>
          <a:lstStyle>
            <a:lvl1pPr>
              <a:defRPr/>
            </a:lvl1pPr>
          </a:lstStyle>
          <a:p>
            <a:pPr>
              <a:defRPr/>
            </a:pPr>
            <a:endParaRPr lang="es-ES"/>
          </a:p>
        </p:txBody>
      </p:sp>
      <p:sp>
        <p:nvSpPr>
          <p:cNvPr id="9" name="Rectangle 9"/>
          <p:cNvSpPr>
            <a:spLocks noGrp="1" noChangeArrowheads="1"/>
          </p:cNvSpPr>
          <p:nvPr>
            <p:ph type="sldNum" sz="quarter" idx="12"/>
          </p:nvPr>
        </p:nvSpPr>
        <p:spPr>
          <a:ln/>
        </p:spPr>
        <p:txBody>
          <a:bodyPr/>
          <a:lstStyle>
            <a:lvl1pPr>
              <a:defRPr/>
            </a:lvl1pPr>
          </a:lstStyle>
          <a:p>
            <a:pPr>
              <a:defRPr/>
            </a:pPr>
            <a:fld id="{551BA8CC-2392-4F85-8606-8F37E5031E14}" type="slidenum">
              <a:rPr lang="es-ES"/>
              <a:pPr>
                <a:defRPr/>
              </a:pPr>
              <a:t>‹Nº›</a:t>
            </a:fld>
            <a:endParaRPr lang="es-E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7"/>
          <p:cNvSpPr>
            <a:spLocks noGrp="1" noChangeArrowheads="1"/>
          </p:cNvSpPr>
          <p:nvPr>
            <p:ph type="dt" sz="half" idx="10"/>
          </p:nvPr>
        </p:nvSpPr>
        <p:spPr>
          <a:ln/>
        </p:spPr>
        <p:txBody>
          <a:bodyPr/>
          <a:lstStyle>
            <a:lvl1pPr>
              <a:defRPr/>
            </a:lvl1pPr>
          </a:lstStyle>
          <a:p>
            <a:pPr>
              <a:defRPr/>
            </a:pPr>
            <a:endParaRPr lang="es-ES"/>
          </a:p>
        </p:txBody>
      </p:sp>
      <p:sp>
        <p:nvSpPr>
          <p:cNvPr id="4" name="Rectangle 8"/>
          <p:cNvSpPr>
            <a:spLocks noGrp="1" noChangeArrowheads="1"/>
          </p:cNvSpPr>
          <p:nvPr>
            <p:ph type="ftr" sz="quarter" idx="11"/>
          </p:nvPr>
        </p:nvSpPr>
        <p:spPr>
          <a:ln/>
        </p:spPr>
        <p:txBody>
          <a:bodyPr/>
          <a:lstStyle>
            <a:lvl1pPr>
              <a:defRPr/>
            </a:lvl1pPr>
          </a:lstStyle>
          <a:p>
            <a:pPr>
              <a:defRPr/>
            </a:pPr>
            <a:endParaRPr lang="es-ES"/>
          </a:p>
        </p:txBody>
      </p:sp>
      <p:sp>
        <p:nvSpPr>
          <p:cNvPr id="5" name="Rectangle 9"/>
          <p:cNvSpPr>
            <a:spLocks noGrp="1" noChangeArrowheads="1"/>
          </p:cNvSpPr>
          <p:nvPr>
            <p:ph type="sldNum" sz="quarter" idx="12"/>
          </p:nvPr>
        </p:nvSpPr>
        <p:spPr>
          <a:ln/>
        </p:spPr>
        <p:txBody>
          <a:bodyPr/>
          <a:lstStyle>
            <a:lvl1pPr>
              <a:defRPr/>
            </a:lvl1pPr>
          </a:lstStyle>
          <a:p>
            <a:pPr>
              <a:defRPr/>
            </a:pPr>
            <a:fld id="{C5C21326-FF98-4313-92F7-418A16F09BE1}" type="slidenum">
              <a:rPr lang="es-ES"/>
              <a:pPr>
                <a:defRPr/>
              </a:pPr>
              <a:t>‹Nº›</a:t>
            </a:fld>
            <a:endParaRPr lang="es-E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p>
        </p:txBody>
      </p:sp>
      <p:sp>
        <p:nvSpPr>
          <p:cNvPr id="3" name="Rectangle 8"/>
          <p:cNvSpPr>
            <a:spLocks noGrp="1" noChangeArrowheads="1"/>
          </p:cNvSpPr>
          <p:nvPr>
            <p:ph type="ftr" sz="quarter" idx="11"/>
          </p:nvPr>
        </p:nvSpPr>
        <p:spPr>
          <a:ln/>
        </p:spPr>
        <p:txBody>
          <a:bodyPr/>
          <a:lstStyle>
            <a:lvl1pPr>
              <a:defRPr/>
            </a:lvl1pPr>
          </a:lstStyle>
          <a:p>
            <a:pPr>
              <a:defRPr/>
            </a:pPr>
            <a:endParaRPr lang="es-ES"/>
          </a:p>
        </p:txBody>
      </p:sp>
      <p:sp>
        <p:nvSpPr>
          <p:cNvPr id="4" name="Rectangle 9"/>
          <p:cNvSpPr>
            <a:spLocks noGrp="1" noChangeArrowheads="1"/>
          </p:cNvSpPr>
          <p:nvPr>
            <p:ph type="sldNum" sz="quarter" idx="12"/>
          </p:nvPr>
        </p:nvSpPr>
        <p:spPr>
          <a:ln/>
        </p:spPr>
        <p:txBody>
          <a:bodyPr/>
          <a:lstStyle>
            <a:lvl1pPr>
              <a:defRPr/>
            </a:lvl1pPr>
          </a:lstStyle>
          <a:p>
            <a:pPr>
              <a:defRPr/>
            </a:pPr>
            <a:fld id="{DEFD7783-001A-42B2-B6AD-1627B8319AFB}" type="slidenum">
              <a:rPr lang="es-ES"/>
              <a:pPr>
                <a:defRPr/>
              </a:pPr>
              <a:t>‹Nº›</a:t>
            </a:fld>
            <a:endParaRPr lang="es-E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C468CFAA-7A02-4AAE-982C-45D44D0B4C32}" type="slidenum">
              <a:rPr lang="es-ES"/>
              <a:pPr>
                <a:defRPr/>
              </a:pPr>
              <a:t>‹Nº›</a:t>
            </a:fld>
            <a:endParaRPr lang="es-E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EBD0A9CC-8B06-4853-A68B-44D965C8BE99}" type="slidenum">
              <a:rPr lang="es-ES"/>
              <a:pPr>
                <a:defRPr/>
              </a:pPr>
              <a:t>‹Nº›</a:t>
            </a:fld>
            <a:endParaRPr lang="es-E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2667000" cy="6858000"/>
            <a:chOff x="0" y="0"/>
            <a:chExt cx="1680" cy="4320"/>
          </a:xfrm>
        </p:grpSpPr>
        <p:sp>
          <p:nvSpPr>
            <p:cNvPr id="215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s-ES"/>
            </a:p>
          </p:txBody>
        </p:sp>
        <p:pic>
          <p:nvPicPr>
            <p:cNvPr id="2057" name="Picture 4" descr="slidemaster_med3"/>
            <p:cNvPicPr>
              <a:picLocks noChangeAspect="1" noChangeArrowheads="1"/>
            </p:cNvPicPr>
            <p:nvPr/>
          </p:nvPicPr>
          <p:blipFill>
            <a:blip r:embed="rId15"/>
            <a:srcRect/>
            <a:stretch>
              <a:fillRect/>
            </a:stretch>
          </p:blipFill>
          <p:spPr bwMode="ltGray">
            <a:xfrm>
              <a:off x="0" y="0"/>
              <a:ext cx="1348" cy="4320"/>
            </a:xfrm>
            <a:prstGeom prst="rect">
              <a:avLst/>
            </a:prstGeom>
            <a:noFill/>
            <a:ln w="9525">
              <a:noFill/>
              <a:miter lim="800000"/>
              <a:headEnd/>
              <a:tailEnd/>
            </a:ln>
          </p:spPr>
        </p:pic>
      </p:grpSp>
      <p:sp>
        <p:nvSpPr>
          <p:cNvPr id="2150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1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151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s-ES"/>
          </a:p>
        </p:txBody>
      </p:sp>
      <p:sp>
        <p:nvSpPr>
          <p:cNvPr id="21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s-ES"/>
          </a:p>
        </p:txBody>
      </p:sp>
      <p:sp>
        <p:nvSpPr>
          <p:cNvPr id="2151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159AC46B-E811-477F-BB98-73E4642A9FD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defRPr/>
            </a:pPr>
            <a:r>
              <a:rPr lang="es-ES" smtClean="0"/>
              <a:t>EL CÓDIGO GENÉTICO</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S_tradnl" smtClean="0"/>
          </a:p>
        </p:txBody>
      </p:sp>
      <p:sp>
        <p:nvSpPr>
          <p:cNvPr id="3" name="2 Marcador de contenido"/>
          <p:cNvSpPr>
            <a:spLocks noGrp="1"/>
          </p:cNvSpPr>
          <p:nvPr>
            <p:ph idx="1"/>
          </p:nvPr>
        </p:nvSpPr>
        <p:spPr/>
        <p:txBody>
          <a:bodyPr/>
          <a:lstStyle/>
          <a:p>
            <a:pPr eaLnBrk="1" hangingPunct="1">
              <a:defRPr/>
            </a:pPr>
            <a:endParaRPr lang="es-ES_tradnl" dirty="0" smtClean="0"/>
          </a:p>
        </p:txBody>
      </p:sp>
      <p:pic>
        <p:nvPicPr>
          <p:cNvPr id="12292" name="Picture 7" descr="FG9_03"/>
          <p:cNvPicPr>
            <a:picLocks noChangeAspect="1" noChangeArrowheads="1"/>
          </p:cNvPicPr>
          <p:nvPr/>
        </p:nvPicPr>
        <p:blipFill>
          <a:blip r:embed="rId3"/>
          <a:srcRect l="59596" t="8888" b="46017"/>
          <a:stretch>
            <a:fillRect/>
          </a:stretch>
        </p:blipFill>
        <p:spPr bwMode="auto">
          <a:xfrm>
            <a:off x="322263" y="360363"/>
            <a:ext cx="7762875" cy="64976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pPr eaLnBrk="1" hangingPunct="1">
              <a:defRPr/>
            </a:pPr>
            <a:r>
              <a:rPr lang="es-ES" smtClean="0"/>
              <a:t>La Replicación del ADN</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63813" y="620713"/>
            <a:ext cx="6400800" cy="865187"/>
          </a:xfrm>
          <a:ln>
            <a:solidFill>
              <a:schemeClr val="tx1"/>
            </a:solidFill>
          </a:ln>
        </p:spPr>
        <p:txBody>
          <a:bodyPr/>
          <a:lstStyle/>
          <a:p>
            <a:pPr algn="ctr" eaLnBrk="1" hangingPunct="1">
              <a:defRPr/>
            </a:pPr>
            <a:r>
              <a:rPr lang="es-ES" b="1" smtClean="0"/>
              <a:t>La replicación del ADN</a:t>
            </a:r>
          </a:p>
        </p:txBody>
      </p:sp>
      <p:sp>
        <p:nvSpPr>
          <p:cNvPr id="30723" name="Rectangle 3"/>
          <p:cNvSpPr>
            <a:spLocks noGrp="1" noChangeArrowheads="1"/>
          </p:cNvSpPr>
          <p:nvPr>
            <p:ph type="body" sz="half" idx="1"/>
          </p:nvPr>
        </p:nvSpPr>
        <p:spPr>
          <a:xfrm>
            <a:off x="2438400" y="2060575"/>
            <a:ext cx="6021388" cy="3744913"/>
          </a:xfrm>
        </p:spPr>
        <p:txBody>
          <a:bodyPr/>
          <a:lstStyle/>
          <a:p>
            <a:pPr eaLnBrk="1" hangingPunct="1">
              <a:lnSpc>
                <a:spcPct val="90000"/>
              </a:lnSpc>
            </a:pPr>
            <a:r>
              <a:rPr lang="es-ES" sz="2800" smtClean="0">
                <a:effectLst/>
              </a:rPr>
              <a:t>Es el proceso mediante el cual la molécula de ADN hace copias de sí misma (y, por tanto del cromosoma).</a:t>
            </a:r>
          </a:p>
          <a:p>
            <a:pPr eaLnBrk="1" hangingPunct="1">
              <a:lnSpc>
                <a:spcPct val="90000"/>
              </a:lnSpc>
            </a:pPr>
            <a:r>
              <a:rPr lang="es-ES" sz="2800" smtClean="0">
                <a:effectLst/>
              </a:rPr>
              <a:t>En el núcleo hay muchos nucleótidos libres que son los </a:t>
            </a:r>
            <a:r>
              <a:rPr lang="es-ES" sz="2800" b="1" smtClean="0">
                <a:effectLst/>
              </a:rPr>
              <a:t>bloques de construcción</a:t>
            </a:r>
            <a:r>
              <a:rPr lang="es-ES" sz="2800" smtClean="0">
                <a:effectLst/>
              </a:rPr>
              <a:t> del nuevo ADN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FG9_UN04"/>
          <p:cNvPicPr>
            <a:picLocks noChangeAspect="1" noChangeArrowheads="1"/>
          </p:cNvPicPr>
          <p:nvPr>
            <p:ph sz="half" idx="2"/>
          </p:nvPr>
        </p:nvPicPr>
        <p:blipFill>
          <a:blip r:embed="rId3"/>
          <a:srcRect l="13992" r="11351"/>
          <a:stretch>
            <a:fillRect/>
          </a:stretch>
        </p:blipFill>
        <p:spPr>
          <a:xfrm>
            <a:off x="2124075" y="0"/>
            <a:ext cx="7019925" cy="6858000"/>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ssolve">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68538" y="228600"/>
            <a:ext cx="6705600" cy="823913"/>
          </a:xfrm>
        </p:spPr>
        <p:txBody>
          <a:bodyPr/>
          <a:lstStyle/>
          <a:p>
            <a:pPr eaLnBrk="1" hangingPunct="1">
              <a:defRPr/>
            </a:pPr>
            <a:r>
              <a:rPr lang="es-ES" sz="3200" b="1" smtClean="0"/>
              <a:t>Pasos de la replicación del ADN</a:t>
            </a:r>
          </a:p>
        </p:txBody>
      </p:sp>
      <p:sp>
        <p:nvSpPr>
          <p:cNvPr id="31752" name="Rectangle 8"/>
          <p:cNvSpPr>
            <a:spLocks noGrp="1" noChangeArrowheads="1"/>
          </p:cNvSpPr>
          <p:nvPr>
            <p:ph type="body" sz="half" idx="1"/>
          </p:nvPr>
        </p:nvSpPr>
        <p:spPr>
          <a:xfrm>
            <a:off x="2124075" y="1052513"/>
            <a:ext cx="6624638" cy="3384550"/>
          </a:xfrm>
          <a:noFill/>
        </p:spPr>
        <p:txBody>
          <a:bodyPr/>
          <a:lstStyle/>
          <a:p>
            <a:pPr marL="609600" indent="-609600" eaLnBrk="1" hangingPunct="1">
              <a:spcBef>
                <a:spcPct val="40000"/>
              </a:spcBef>
              <a:buClr>
                <a:schemeClr val="tx1"/>
              </a:buClr>
              <a:buSzTx/>
              <a:buFont typeface="Wingdings" pitchFamily="2" charset="2"/>
              <a:buAutoNum type="arabicPeriod"/>
            </a:pPr>
            <a:r>
              <a:rPr lang="es-ES" sz="2200" smtClean="0">
                <a:effectLst/>
              </a:rPr>
              <a:t>La doble hélice se desdobla (las dos cadenas de nucleótidos quedan paralelas), se rompen los enlaces entre las bases y las dos cadenas de nucleótidos se separan.</a:t>
            </a:r>
          </a:p>
          <a:p>
            <a:pPr marL="609600" indent="-609600" eaLnBrk="1" hangingPunct="1">
              <a:spcBef>
                <a:spcPct val="40000"/>
              </a:spcBef>
              <a:buClr>
                <a:schemeClr val="tx1"/>
              </a:buClr>
              <a:buSzTx/>
              <a:buFont typeface="Wingdings" pitchFamily="2" charset="2"/>
              <a:buAutoNum type="arabicPeriod"/>
            </a:pPr>
            <a:r>
              <a:rPr lang="es-ES" sz="2200" smtClean="0">
                <a:effectLst/>
              </a:rPr>
              <a:t>Cada mitad de la molécula sirve como un molde para la formación de una nueva mitad del ADN. Las bases de los nucleótidos libres se unen con las bases complementarias. La unión específica de A con T y de C con G.</a:t>
            </a:r>
          </a:p>
        </p:txBody>
      </p:sp>
      <p:pic>
        <p:nvPicPr>
          <p:cNvPr id="16388" name="Picture 11"/>
          <p:cNvPicPr>
            <a:picLocks noChangeAspect="1" noChangeArrowheads="1"/>
          </p:cNvPicPr>
          <p:nvPr/>
        </p:nvPicPr>
        <p:blipFill>
          <a:blip r:embed="rId3"/>
          <a:srcRect/>
          <a:stretch>
            <a:fillRect/>
          </a:stretch>
        </p:blipFill>
        <p:spPr bwMode="auto">
          <a:xfrm>
            <a:off x="2124075" y="4652963"/>
            <a:ext cx="7019925" cy="22034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411413" y="188913"/>
            <a:ext cx="6400800" cy="863600"/>
          </a:xfrm>
          <a:prstGeom prst="rect">
            <a:avLst/>
          </a:prstGeom>
          <a:noFill/>
          <a:ln w="9525">
            <a:noFill/>
            <a:miter lim="800000"/>
            <a:headEnd/>
            <a:tailEnd/>
          </a:ln>
          <a:effectLst/>
        </p:spPr>
        <p:txBody>
          <a:bodyPr anchor="ctr"/>
          <a:lstStyle/>
          <a:p>
            <a:pPr>
              <a:defRPr/>
            </a:pPr>
            <a:r>
              <a:rPr lang="es-ES" sz="3200" b="1">
                <a:solidFill>
                  <a:schemeClr val="tx2"/>
                </a:solidFill>
                <a:effectLst>
                  <a:outerShdw blurRad="38100" dist="38100" dir="2700000" algn="tl">
                    <a:srgbClr val="C0C0C0"/>
                  </a:outerShdw>
                </a:effectLst>
              </a:rPr>
              <a:t>Pasos de la replicación del ADN</a:t>
            </a:r>
          </a:p>
        </p:txBody>
      </p:sp>
      <p:sp>
        <p:nvSpPr>
          <p:cNvPr id="32778" name="Rectangle 10"/>
          <p:cNvSpPr>
            <a:spLocks noGrp="1" noChangeArrowheads="1"/>
          </p:cNvSpPr>
          <p:nvPr>
            <p:ph type="body" sz="half" idx="1"/>
          </p:nvPr>
        </p:nvSpPr>
        <p:spPr>
          <a:xfrm>
            <a:off x="2438400" y="1196975"/>
            <a:ext cx="6400800" cy="2574925"/>
          </a:xfrm>
          <a:noFill/>
        </p:spPr>
        <p:txBody>
          <a:bodyPr/>
          <a:lstStyle/>
          <a:p>
            <a:pPr marL="533400" indent="-533400" eaLnBrk="1" hangingPunct="1">
              <a:spcBef>
                <a:spcPct val="40000"/>
              </a:spcBef>
              <a:buClr>
                <a:schemeClr val="tx1"/>
              </a:buClr>
              <a:buSzTx/>
              <a:buFont typeface="Wingdings" pitchFamily="2" charset="2"/>
              <a:buAutoNum type="arabicPeriod" startAt="3"/>
            </a:pPr>
            <a:r>
              <a:rPr lang="es-ES" sz="2400" smtClean="0">
                <a:effectLst/>
              </a:rPr>
              <a:t>Se forman enlaces entre los fosfatos y los azúcares de los nucleótidos contiguos.</a:t>
            </a:r>
          </a:p>
          <a:p>
            <a:pPr marL="533400" indent="-533400" eaLnBrk="1" hangingPunct="1">
              <a:spcBef>
                <a:spcPct val="40000"/>
              </a:spcBef>
              <a:buClr>
                <a:schemeClr val="tx1"/>
              </a:buClr>
              <a:buSzTx/>
              <a:buFont typeface="Wingdings" pitchFamily="2" charset="2"/>
              <a:buAutoNum type="arabicPeriod" startAt="3"/>
            </a:pPr>
            <a:r>
              <a:rPr lang="es-ES" sz="2400" smtClean="0">
                <a:effectLst/>
              </a:rPr>
              <a:t>Las dos nuevas moléculas de ADN se enroscan y de nuevo toman la forma de una doble hélice.</a:t>
            </a:r>
          </a:p>
        </p:txBody>
      </p:sp>
      <p:pic>
        <p:nvPicPr>
          <p:cNvPr id="17412" name="Picture 12"/>
          <p:cNvPicPr>
            <a:picLocks noChangeAspect="1" noChangeArrowheads="1"/>
          </p:cNvPicPr>
          <p:nvPr/>
        </p:nvPicPr>
        <p:blipFill>
          <a:blip r:embed="rId3"/>
          <a:srcRect/>
          <a:stretch>
            <a:fillRect/>
          </a:stretch>
        </p:blipFill>
        <p:spPr bwMode="auto">
          <a:xfrm>
            <a:off x="2146300" y="4365625"/>
            <a:ext cx="7019925" cy="14573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srcRect/>
          <a:stretch>
            <a:fillRect/>
          </a:stretch>
        </p:blipFill>
        <p:spPr bwMode="auto">
          <a:xfrm>
            <a:off x="3700463" y="0"/>
            <a:ext cx="3895725"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dirty="0" smtClean="0"/>
              <a:t>Lección</a:t>
            </a:r>
            <a:endParaRPr lang="es-ES_tradnl" dirty="0"/>
          </a:p>
        </p:txBody>
      </p:sp>
      <p:sp>
        <p:nvSpPr>
          <p:cNvPr id="3" name="2 Marcador de contenido"/>
          <p:cNvSpPr>
            <a:spLocks noGrp="1"/>
          </p:cNvSpPr>
          <p:nvPr>
            <p:ph idx="1"/>
          </p:nvPr>
        </p:nvSpPr>
        <p:spPr/>
        <p:txBody>
          <a:bodyPr/>
          <a:lstStyle/>
          <a:p>
            <a:pPr>
              <a:defRPr/>
            </a:pPr>
            <a:r>
              <a:rPr lang="es-ES_tradnl" dirty="0" smtClean="0"/>
              <a:t>Nombre las bases nitrogenadas de los nucleótidos presentes en el ADN.</a:t>
            </a:r>
          </a:p>
          <a:p>
            <a:pPr>
              <a:defRPr/>
            </a:pPr>
            <a:r>
              <a:rPr lang="es-ES_tradnl" dirty="0" smtClean="0"/>
              <a:t>Donde ocurre la replicación y cual es el resultado del proceso</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p:txBody>
          <a:bodyPr/>
          <a:lstStyle/>
          <a:p>
            <a:pPr eaLnBrk="1" hangingPunct="1">
              <a:defRPr/>
            </a:pPr>
            <a:r>
              <a:rPr lang="es-ES_tradnl" smtClean="0"/>
              <a:t>La síntesis de proteínas</a:t>
            </a:r>
            <a:endParaRPr lang="en-US"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G10_03"/>
          <p:cNvPicPr>
            <a:picLocks noChangeAspect="1" noChangeArrowheads="1"/>
          </p:cNvPicPr>
          <p:nvPr/>
        </p:nvPicPr>
        <p:blipFill>
          <a:blip r:embed="rId3"/>
          <a:srcRect l="21086" t="14674" r="24931" b="17453"/>
          <a:stretch>
            <a:fillRect/>
          </a:stretch>
        </p:blipFill>
        <p:spPr bwMode="auto">
          <a:xfrm>
            <a:off x="2051050" y="0"/>
            <a:ext cx="7086600" cy="686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DNA-HIGH"/>
          <p:cNvPicPr>
            <a:picLocks noChangeAspect="1" noChangeArrowheads="1"/>
          </p:cNvPicPr>
          <p:nvPr/>
        </p:nvPicPr>
        <p:blipFill>
          <a:blip r:embed="rId3"/>
          <a:srcRect r="7460"/>
          <a:stretch>
            <a:fillRect/>
          </a:stretch>
        </p:blipFill>
        <p:spPr bwMode="auto">
          <a:xfrm>
            <a:off x="2124075" y="0"/>
            <a:ext cx="7056438"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63813" y="228600"/>
            <a:ext cx="6400800" cy="1219200"/>
          </a:xfrm>
        </p:spPr>
        <p:txBody>
          <a:bodyPr/>
          <a:lstStyle/>
          <a:p>
            <a:pPr algn="ctr" eaLnBrk="1" hangingPunct="1">
              <a:defRPr/>
            </a:pPr>
            <a:r>
              <a:rPr lang="es-ES_tradnl" b="1" smtClean="0"/>
              <a:t>La Transcripción</a:t>
            </a:r>
            <a:endParaRPr lang="en-US" b="1" smtClean="0"/>
          </a:p>
        </p:txBody>
      </p:sp>
      <p:sp>
        <p:nvSpPr>
          <p:cNvPr id="47107" name="Rectangle 3"/>
          <p:cNvSpPr>
            <a:spLocks noGrp="1" noChangeArrowheads="1"/>
          </p:cNvSpPr>
          <p:nvPr>
            <p:ph type="body" idx="1"/>
          </p:nvPr>
        </p:nvSpPr>
        <p:spPr/>
        <p:txBody>
          <a:bodyPr/>
          <a:lstStyle/>
          <a:p>
            <a:pPr eaLnBrk="1" hangingPunct="1">
              <a:lnSpc>
                <a:spcPct val="90000"/>
              </a:lnSpc>
            </a:pPr>
            <a:r>
              <a:rPr lang="es-ES_tradnl" sz="2800" smtClean="0">
                <a:effectLst/>
              </a:rPr>
              <a:t>La </a:t>
            </a:r>
            <a:r>
              <a:rPr lang="es-ES_tradnl" sz="2800" b="1" smtClean="0">
                <a:effectLst/>
              </a:rPr>
              <a:t>información para fabricar</a:t>
            </a:r>
            <a:r>
              <a:rPr lang="es-ES_tradnl" sz="2800" smtClean="0">
                <a:effectLst/>
              </a:rPr>
              <a:t> todas las proteínas está almacenada en las moléculas de ADN.</a:t>
            </a:r>
          </a:p>
          <a:p>
            <a:pPr eaLnBrk="1" hangingPunct="1">
              <a:lnSpc>
                <a:spcPct val="90000"/>
              </a:lnSpc>
            </a:pPr>
            <a:r>
              <a:rPr lang="es-ES_tradnl" sz="2800" smtClean="0">
                <a:effectLst/>
              </a:rPr>
              <a:t>La </a:t>
            </a:r>
            <a:r>
              <a:rPr lang="es-ES_tradnl" sz="2800" b="1" smtClean="0">
                <a:effectLst/>
              </a:rPr>
              <a:t>sucesión de bases</a:t>
            </a:r>
            <a:r>
              <a:rPr lang="es-ES_tradnl" sz="2800" smtClean="0">
                <a:effectLst/>
              </a:rPr>
              <a:t> en las moléculas de ADN es un </a:t>
            </a:r>
            <a:r>
              <a:rPr lang="es-ES_tradnl" sz="2800" b="1" smtClean="0">
                <a:effectLst/>
              </a:rPr>
              <a:t>código</a:t>
            </a:r>
            <a:r>
              <a:rPr lang="es-ES_tradnl" sz="2800" smtClean="0">
                <a:effectLst/>
              </a:rPr>
              <a:t> químico para la </a:t>
            </a:r>
            <a:r>
              <a:rPr lang="es-ES_tradnl" sz="2800" b="1" smtClean="0">
                <a:effectLst/>
              </a:rPr>
              <a:t>sucesión de aminoácidos</a:t>
            </a:r>
            <a:r>
              <a:rPr lang="es-ES_tradnl" sz="2800" smtClean="0">
                <a:effectLst/>
              </a:rPr>
              <a:t> en las proteínas.</a:t>
            </a:r>
          </a:p>
          <a:p>
            <a:pPr eaLnBrk="1" hangingPunct="1">
              <a:lnSpc>
                <a:spcPct val="90000"/>
              </a:lnSpc>
            </a:pPr>
            <a:r>
              <a:rPr lang="es-ES_tradnl" sz="2800" smtClean="0">
                <a:effectLst/>
              </a:rPr>
              <a:t>Un segmento de ADN que codifica para una proteína en particular se llama </a:t>
            </a:r>
            <a:r>
              <a:rPr lang="es-ES_tradnl" sz="2800" b="1" smtClean="0">
                <a:effectLst/>
              </a:rPr>
              <a:t>gene</a:t>
            </a:r>
            <a:r>
              <a:rPr lang="es-ES_tradnl" sz="2800" smtClean="0">
                <a:effectLst/>
              </a:rPr>
              <a:t>.</a:t>
            </a:r>
            <a:endParaRPr lang="en-US" sz="28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s-ES_tradnl" sz="4400" b="1" smtClean="0"/>
              <a:t>El código genético</a:t>
            </a:r>
            <a:endParaRPr lang="en-US" sz="4400" b="1" smtClean="0"/>
          </a:p>
        </p:txBody>
      </p:sp>
      <p:sp>
        <p:nvSpPr>
          <p:cNvPr id="48131" name="Rectangle 3"/>
          <p:cNvSpPr>
            <a:spLocks noGrp="1" noChangeArrowheads="1"/>
          </p:cNvSpPr>
          <p:nvPr>
            <p:ph type="body" idx="1"/>
          </p:nvPr>
        </p:nvSpPr>
        <p:spPr>
          <a:xfrm>
            <a:off x="2438400" y="1600200"/>
            <a:ext cx="6381750" cy="4495800"/>
          </a:xfrm>
        </p:spPr>
        <p:txBody>
          <a:bodyPr/>
          <a:lstStyle/>
          <a:p>
            <a:pPr eaLnBrk="1" hangingPunct="1">
              <a:spcBef>
                <a:spcPct val="40000"/>
              </a:spcBef>
            </a:pPr>
            <a:r>
              <a:rPr lang="es-ES_tradnl" sz="2600" smtClean="0">
                <a:effectLst/>
              </a:rPr>
              <a:t>ES UNIVERSAL</a:t>
            </a:r>
          </a:p>
          <a:p>
            <a:pPr eaLnBrk="1" hangingPunct="1">
              <a:spcBef>
                <a:spcPct val="40000"/>
              </a:spcBef>
            </a:pPr>
            <a:r>
              <a:rPr lang="es-ES_tradnl" sz="2600" smtClean="0">
                <a:effectLst/>
              </a:rPr>
              <a:t>Las cuatro bases se unen en “palabras” de tres letras y se obtienen 64 grupos o “combinaciones” diferentes.</a:t>
            </a:r>
          </a:p>
          <a:p>
            <a:pPr eaLnBrk="1" hangingPunct="1">
              <a:spcBef>
                <a:spcPct val="40000"/>
              </a:spcBef>
            </a:pPr>
            <a:r>
              <a:rPr lang="es-ES_tradnl" sz="2600" smtClean="0">
                <a:effectLst/>
              </a:rPr>
              <a:t>Las 64 combinaciones son suficientes para codificar los 20 aminoácidos diferentes.</a:t>
            </a:r>
            <a:endParaRPr lang="en-US" sz="26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s-ES" smtClean="0"/>
          </a:p>
        </p:txBody>
      </p:sp>
      <p:sp>
        <p:nvSpPr>
          <p:cNvPr id="49155" name="Rectangle 3"/>
          <p:cNvSpPr>
            <a:spLocks noGrp="1" noChangeArrowheads="1"/>
          </p:cNvSpPr>
          <p:nvPr>
            <p:ph type="body" idx="1"/>
          </p:nvPr>
        </p:nvSpPr>
        <p:spPr/>
        <p:txBody>
          <a:bodyPr/>
          <a:lstStyle/>
          <a:p>
            <a:pPr eaLnBrk="1" hangingPunct="1"/>
            <a:r>
              <a:rPr lang="es-ES_tradnl" sz="2800" smtClean="0">
                <a:effectLst/>
              </a:rPr>
              <a:t>Las sucesiones de tres bases en el ADN se llaman </a:t>
            </a:r>
            <a:r>
              <a:rPr lang="es-ES_tradnl" sz="2800" b="1" u="sng" smtClean="0">
                <a:effectLst/>
              </a:rPr>
              <a:t>tripletes</a:t>
            </a:r>
            <a:r>
              <a:rPr lang="es-ES_tradnl" sz="2800" smtClean="0">
                <a:effectLst/>
              </a:rPr>
              <a:t>.</a:t>
            </a:r>
          </a:p>
          <a:p>
            <a:pPr eaLnBrk="1" hangingPunct="1"/>
            <a:r>
              <a:rPr lang="es-ES_tradnl" sz="2800" smtClean="0">
                <a:effectLst/>
              </a:rPr>
              <a:t>Cada triplete codifica para un solo tipo de aminoácido.</a:t>
            </a:r>
          </a:p>
          <a:p>
            <a:pPr eaLnBrk="1" hangingPunct="1"/>
            <a:r>
              <a:rPr lang="es-ES_tradnl" sz="2800" smtClean="0">
                <a:effectLst/>
              </a:rPr>
              <a:t>La mayoría de los aminoácidos se codifican por más de un triplete.</a:t>
            </a:r>
            <a:endParaRPr lang="en-US" sz="28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s-ES_tradnl" b="1" smtClean="0"/>
              <a:t>Ácido Ribonucleico (ARN)</a:t>
            </a:r>
            <a:endParaRPr lang="en-US" b="1" smtClean="0"/>
          </a:p>
        </p:txBody>
      </p:sp>
      <p:sp>
        <p:nvSpPr>
          <p:cNvPr id="50179" name="Rectangle 3"/>
          <p:cNvSpPr>
            <a:spLocks noGrp="1" noChangeArrowheads="1"/>
          </p:cNvSpPr>
          <p:nvPr>
            <p:ph type="body" idx="1"/>
          </p:nvPr>
        </p:nvSpPr>
        <p:spPr/>
        <p:txBody>
          <a:bodyPr/>
          <a:lstStyle/>
          <a:p>
            <a:pPr eaLnBrk="1" hangingPunct="1">
              <a:lnSpc>
                <a:spcPct val="90000"/>
              </a:lnSpc>
            </a:pPr>
            <a:r>
              <a:rPr lang="es-ES_tradnl" sz="2800" smtClean="0">
                <a:effectLst/>
              </a:rPr>
              <a:t>El ARN es un ácido nucleico que se compone de </a:t>
            </a:r>
            <a:r>
              <a:rPr lang="es-ES_tradnl" sz="2800" b="1" smtClean="0">
                <a:effectLst/>
              </a:rPr>
              <a:t>una sola cadena</a:t>
            </a:r>
            <a:r>
              <a:rPr lang="es-ES_tradnl" sz="2800" smtClean="0">
                <a:effectLst/>
              </a:rPr>
              <a:t> de nucleótidos. </a:t>
            </a:r>
          </a:p>
          <a:p>
            <a:pPr eaLnBrk="1" hangingPunct="1">
              <a:lnSpc>
                <a:spcPct val="90000"/>
              </a:lnSpc>
            </a:pPr>
            <a:r>
              <a:rPr lang="es-ES_tradnl" sz="2800" smtClean="0">
                <a:effectLst/>
              </a:rPr>
              <a:t>Los nucleótidos de ARN están formados por </a:t>
            </a:r>
            <a:r>
              <a:rPr lang="es-ES_tradnl" sz="2800" b="1" smtClean="0">
                <a:effectLst/>
              </a:rPr>
              <a:t>ribosa</a:t>
            </a:r>
            <a:r>
              <a:rPr lang="es-ES_tradnl" sz="2800" smtClean="0">
                <a:effectLst/>
              </a:rPr>
              <a:t> en lugar de la desoxirribosa del ADN, y tienen la base nitrogenada </a:t>
            </a:r>
            <a:r>
              <a:rPr lang="es-ES_tradnl" sz="2800" b="1" smtClean="0">
                <a:effectLst/>
              </a:rPr>
              <a:t>uracilo</a:t>
            </a:r>
            <a:r>
              <a:rPr lang="es-ES_tradnl" sz="2800" smtClean="0">
                <a:effectLst/>
              </a:rPr>
              <a:t> (U) en lugar de </a:t>
            </a:r>
            <a:r>
              <a:rPr lang="es-ES_tradnl" sz="2800" b="1" smtClean="0">
                <a:effectLst/>
              </a:rPr>
              <a:t>timina</a:t>
            </a:r>
            <a:r>
              <a:rPr lang="es-ES_tradnl" sz="2800" smtClean="0">
                <a:effectLst/>
              </a:rPr>
              <a:t> (T).</a:t>
            </a:r>
            <a:endParaRPr lang="en-US" sz="28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s-EC" b="1" smtClean="0"/>
              <a:t>Son de ADN o ARN?</a:t>
            </a:r>
            <a:endParaRPr lang="es-ES" b="1" smtClean="0"/>
          </a:p>
        </p:txBody>
      </p:sp>
      <p:sp>
        <p:nvSpPr>
          <p:cNvPr id="26627"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a:pPr>
            <a:r>
              <a:rPr lang="es-EC" smtClean="0">
                <a:effectLst/>
              </a:rPr>
              <a:t>AAC GGC AGA CGG</a:t>
            </a:r>
          </a:p>
          <a:p>
            <a:pPr marL="609600" indent="-609600" eaLnBrk="1" hangingPunct="1">
              <a:buSzTx/>
              <a:buFont typeface="Wingdings" pitchFamily="2" charset="2"/>
              <a:buAutoNum type="arabicPeriod"/>
            </a:pPr>
            <a:r>
              <a:rPr lang="es-EC" smtClean="0">
                <a:effectLst/>
              </a:rPr>
              <a:t>ACU GCC AUA AGG</a:t>
            </a:r>
          </a:p>
          <a:p>
            <a:pPr marL="609600" indent="-609600" eaLnBrk="1" hangingPunct="1">
              <a:buSzTx/>
              <a:buFont typeface="Wingdings" pitchFamily="2" charset="2"/>
              <a:buAutoNum type="arabicPeriod"/>
            </a:pPr>
            <a:r>
              <a:rPr lang="es-EC" smtClean="0">
                <a:effectLst/>
              </a:rPr>
              <a:t>GTC ATT CCA TTA</a:t>
            </a:r>
            <a:endParaRPr lang="es-ES" smtClean="0">
              <a:effectLst/>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79713" y="517525"/>
            <a:ext cx="4600575" cy="823913"/>
          </a:xfrm>
        </p:spPr>
        <p:txBody>
          <a:bodyPr/>
          <a:lstStyle/>
          <a:p>
            <a:pPr eaLnBrk="1" hangingPunct="1">
              <a:defRPr/>
            </a:pPr>
            <a:r>
              <a:rPr lang="es-ES_tradnl" b="1" smtClean="0"/>
              <a:t>Tipos de ARN</a:t>
            </a:r>
            <a:endParaRPr lang="en-US" b="1" smtClean="0"/>
          </a:p>
        </p:txBody>
      </p:sp>
      <p:sp>
        <p:nvSpPr>
          <p:cNvPr id="51203" name="Rectangle 3"/>
          <p:cNvSpPr>
            <a:spLocks noGrp="1" noChangeArrowheads="1"/>
          </p:cNvSpPr>
          <p:nvPr>
            <p:ph type="body" sz="half" idx="1"/>
          </p:nvPr>
        </p:nvSpPr>
        <p:spPr>
          <a:xfrm>
            <a:off x="2438400" y="1844675"/>
            <a:ext cx="6400800" cy="3168650"/>
          </a:xfrm>
        </p:spPr>
        <p:txBody>
          <a:bodyPr/>
          <a:lstStyle/>
          <a:p>
            <a:pPr marL="533400" indent="-533400" eaLnBrk="1" hangingPunct="1">
              <a:lnSpc>
                <a:spcPct val="90000"/>
              </a:lnSpc>
              <a:spcBef>
                <a:spcPct val="40000"/>
              </a:spcBef>
              <a:buSzTx/>
              <a:buFont typeface="Wingdings" pitchFamily="2" charset="2"/>
              <a:buAutoNum type="alphaLcParenR"/>
            </a:pPr>
            <a:r>
              <a:rPr lang="es-ES_tradnl" sz="2400" b="1" smtClean="0">
                <a:effectLst/>
              </a:rPr>
              <a:t>ARN mensajero o ARNm</a:t>
            </a:r>
            <a:r>
              <a:rPr lang="es-ES_tradnl" sz="2400" smtClean="0">
                <a:effectLst/>
              </a:rPr>
              <a:t>: lleva las instrucciones para hacer una proteína en particular.</a:t>
            </a:r>
          </a:p>
          <a:p>
            <a:pPr marL="533400" indent="-533400" eaLnBrk="1" hangingPunct="1">
              <a:lnSpc>
                <a:spcPct val="90000"/>
              </a:lnSpc>
              <a:spcBef>
                <a:spcPct val="40000"/>
              </a:spcBef>
              <a:buSzTx/>
              <a:buFont typeface="Wingdings" pitchFamily="2" charset="2"/>
              <a:buAutoNum type="alphaLcParenR"/>
            </a:pPr>
            <a:r>
              <a:rPr lang="es-ES_tradnl" sz="2400" b="1" smtClean="0">
                <a:effectLst/>
              </a:rPr>
              <a:t>ARN ribosomal o ARNr</a:t>
            </a:r>
            <a:r>
              <a:rPr lang="es-ES_tradnl" sz="2400" smtClean="0">
                <a:effectLst/>
              </a:rPr>
              <a:t>: forma parte de los ribosmas.</a:t>
            </a:r>
            <a:endParaRPr lang="en-US" sz="2400" smtClean="0">
              <a:effectLst/>
            </a:endParaRPr>
          </a:p>
          <a:p>
            <a:pPr marL="533400" indent="-533400" eaLnBrk="1" hangingPunct="1">
              <a:lnSpc>
                <a:spcPct val="90000"/>
              </a:lnSpc>
              <a:spcBef>
                <a:spcPct val="40000"/>
              </a:spcBef>
              <a:buSzTx/>
              <a:buFont typeface="Wingdings" pitchFamily="2" charset="2"/>
              <a:buAutoNum type="alphaLcParenR"/>
            </a:pPr>
            <a:r>
              <a:rPr lang="es-ES_tradnl" sz="2400" b="1" smtClean="0">
                <a:effectLst/>
              </a:rPr>
              <a:t>ARN de transferencia o ARNt</a:t>
            </a:r>
            <a:r>
              <a:rPr lang="es-ES_tradnl" sz="2400" smtClean="0">
                <a:effectLst/>
              </a:rPr>
              <a:t>: lleva los aminoácidos a los ribosomas.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438400" y="188913"/>
            <a:ext cx="6400800" cy="823912"/>
          </a:xfrm>
        </p:spPr>
        <p:txBody>
          <a:bodyPr/>
          <a:lstStyle/>
          <a:p>
            <a:pPr algn="ctr" eaLnBrk="1" hangingPunct="1">
              <a:defRPr/>
            </a:pPr>
            <a:r>
              <a:rPr lang="es-ES_tradnl" b="1" smtClean="0"/>
              <a:t>Tipos de ARN</a:t>
            </a:r>
            <a:endParaRPr lang="en-US" b="1" smtClean="0"/>
          </a:p>
        </p:txBody>
      </p:sp>
      <p:pic>
        <p:nvPicPr>
          <p:cNvPr id="28675" name="Picture 4" descr="FG10_02"/>
          <p:cNvPicPr>
            <a:picLocks noChangeAspect="1" noChangeArrowheads="1"/>
          </p:cNvPicPr>
          <p:nvPr/>
        </p:nvPicPr>
        <p:blipFill>
          <a:blip r:embed="rId3"/>
          <a:srcRect l="19150" r="17560"/>
          <a:stretch>
            <a:fillRect/>
          </a:stretch>
        </p:blipFill>
        <p:spPr bwMode="auto">
          <a:xfrm>
            <a:off x="3059113" y="985838"/>
            <a:ext cx="4857750" cy="5756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s-EC" b="1" smtClean="0"/>
              <a:t>Tipos de RNA</a:t>
            </a:r>
            <a:endParaRPr lang="es-ES" b="1" smtClean="0"/>
          </a:p>
        </p:txBody>
      </p:sp>
      <p:pic>
        <p:nvPicPr>
          <p:cNvPr id="29699" name="Picture 4"/>
          <p:cNvPicPr>
            <a:picLocks noChangeAspect="1" noChangeArrowheads="1"/>
          </p:cNvPicPr>
          <p:nvPr/>
        </p:nvPicPr>
        <p:blipFill>
          <a:blip r:embed="rId3"/>
          <a:srcRect b="6082"/>
          <a:stretch>
            <a:fillRect/>
          </a:stretch>
        </p:blipFill>
        <p:spPr bwMode="auto">
          <a:xfrm>
            <a:off x="0" y="1844675"/>
            <a:ext cx="9144000" cy="50403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dirty="0" smtClean="0"/>
              <a:t>Lección</a:t>
            </a:r>
            <a:endParaRPr lang="es-ES_tradnl" dirty="0"/>
          </a:p>
        </p:txBody>
      </p:sp>
      <p:sp>
        <p:nvSpPr>
          <p:cNvPr id="3" name="2 Marcador de contenido"/>
          <p:cNvSpPr>
            <a:spLocks noGrp="1"/>
          </p:cNvSpPr>
          <p:nvPr>
            <p:ph idx="1"/>
          </p:nvPr>
        </p:nvSpPr>
        <p:spPr/>
        <p:txBody>
          <a:bodyPr/>
          <a:lstStyle/>
          <a:p>
            <a:pPr>
              <a:defRPr/>
            </a:pPr>
            <a:r>
              <a:rPr lang="es-ES_tradnl" dirty="0" smtClean="0"/>
              <a:t>Que es Transcripción, donde ocurre, cual es el resultado?</a:t>
            </a:r>
          </a:p>
          <a:p>
            <a:pPr>
              <a:defRPr/>
            </a:pPr>
            <a:r>
              <a:rPr lang="es-ES_tradnl" dirty="0" smtClean="0"/>
              <a:t>Que es un codón?</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438400" y="115888"/>
            <a:ext cx="6400800" cy="1296987"/>
          </a:xfrm>
        </p:spPr>
        <p:txBody>
          <a:bodyPr/>
          <a:lstStyle/>
          <a:p>
            <a:pPr eaLnBrk="1" hangingPunct="1">
              <a:defRPr/>
            </a:pPr>
            <a:r>
              <a:rPr lang="es-ES_tradnl" b="1" smtClean="0"/>
              <a:t>Pasos de la Transcripción</a:t>
            </a:r>
            <a:endParaRPr lang="en-US" b="1" smtClean="0"/>
          </a:p>
        </p:txBody>
      </p:sp>
      <p:sp>
        <p:nvSpPr>
          <p:cNvPr id="52227" name="Rectangle 3"/>
          <p:cNvSpPr>
            <a:spLocks noGrp="1" noChangeArrowheads="1"/>
          </p:cNvSpPr>
          <p:nvPr>
            <p:ph type="body" idx="1"/>
          </p:nvPr>
        </p:nvSpPr>
        <p:spPr>
          <a:xfrm>
            <a:off x="2735263" y="1773238"/>
            <a:ext cx="6408737" cy="2160587"/>
          </a:xfrm>
        </p:spPr>
        <p:txBody>
          <a:bodyPr/>
          <a:lstStyle/>
          <a:p>
            <a:pPr eaLnBrk="1" hangingPunct="1">
              <a:spcBef>
                <a:spcPct val="40000"/>
              </a:spcBef>
            </a:pPr>
            <a:r>
              <a:rPr lang="es-ES_tradnl" sz="2800" b="1" smtClean="0">
                <a:effectLst/>
              </a:rPr>
              <a:t>Iniciación</a:t>
            </a:r>
          </a:p>
          <a:p>
            <a:pPr eaLnBrk="1" hangingPunct="1">
              <a:spcBef>
                <a:spcPct val="40000"/>
              </a:spcBef>
            </a:pPr>
            <a:r>
              <a:rPr lang="es-ES_tradnl" sz="2800" b="1" smtClean="0">
                <a:effectLst/>
              </a:rPr>
              <a:t>Elongación</a:t>
            </a:r>
          </a:p>
          <a:p>
            <a:pPr eaLnBrk="1" hangingPunct="1">
              <a:spcBef>
                <a:spcPct val="40000"/>
              </a:spcBef>
            </a:pPr>
            <a:r>
              <a:rPr lang="es-ES_tradnl" sz="2800" b="1" smtClean="0">
                <a:effectLst/>
              </a:rPr>
              <a:t>Terminación</a:t>
            </a:r>
            <a:endParaRPr lang="en-US" sz="28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17900" y="476250"/>
            <a:ext cx="4510088" cy="755650"/>
          </a:xfrm>
        </p:spPr>
        <p:txBody>
          <a:bodyPr/>
          <a:lstStyle/>
          <a:p>
            <a:pPr eaLnBrk="1" hangingPunct="1">
              <a:defRPr/>
            </a:pPr>
            <a:r>
              <a:rPr lang="es-ES" b="1" smtClean="0"/>
              <a:t>La función del ADN</a:t>
            </a:r>
          </a:p>
        </p:txBody>
      </p:sp>
      <p:sp>
        <p:nvSpPr>
          <p:cNvPr id="23559" name="Rectangle 7"/>
          <p:cNvSpPr>
            <a:spLocks noGrp="1" noChangeArrowheads="1"/>
          </p:cNvSpPr>
          <p:nvPr>
            <p:ph type="body" sz="half" idx="1"/>
          </p:nvPr>
        </p:nvSpPr>
        <p:spPr>
          <a:xfrm>
            <a:off x="2195513" y="1600200"/>
            <a:ext cx="3816350" cy="5257800"/>
          </a:xfrm>
          <a:noFill/>
        </p:spPr>
        <p:txBody>
          <a:bodyPr/>
          <a:lstStyle/>
          <a:p>
            <a:pPr algn="just" eaLnBrk="1" hangingPunct="1">
              <a:spcBef>
                <a:spcPct val="30000"/>
              </a:spcBef>
            </a:pPr>
            <a:r>
              <a:rPr lang="es-ES" sz="2000" smtClean="0">
                <a:solidFill>
                  <a:srgbClr val="FF3300"/>
                </a:solidFill>
                <a:effectLst/>
              </a:rPr>
              <a:t>¿Por qué es tan importante que los cromosomas pasen de la célula madre a las células hijas?</a:t>
            </a:r>
          </a:p>
          <a:p>
            <a:pPr algn="just" eaLnBrk="1" hangingPunct="1">
              <a:spcBef>
                <a:spcPct val="30000"/>
              </a:spcBef>
            </a:pPr>
            <a:r>
              <a:rPr lang="es-ES" sz="2000" smtClean="0">
                <a:effectLst/>
              </a:rPr>
              <a:t>Los cromosomas están formados por genes, los segmentos de ADN que son las unidades de la herencia.</a:t>
            </a:r>
          </a:p>
          <a:p>
            <a:pPr algn="just" eaLnBrk="1" hangingPunct="1">
              <a:spcBef>
                <a:spcPct val="30000"/>
              </a:spcBef>
            </a:pPr>
            <a:r>
              <a:rPr lang="es-ES" sz="2000" smtClean="0">
                <a:effectLst/>
              </a:rPr>
              <a:t>Los genes controlan características como:</a:t>
            </a:r>
          </a:p>
          <a:p>
            <a:pPr lvl="1" algn="just" eaLnBrk="1" hangingPunct="1">
              <a:spcBef>
                <a:spcPct val="30000"/>
              </a:spcBef>
            </a:pPr>
            <a:r>
              <a:rPr lang="es-ES" sz="1800" smtClean="0">
                <a:effectLst/>
              </a:rPr>
              <a:t>Color del pelo</a:t>
            </a:r>
          </a:p>
          <a:p>
            <a:pPr lvl="1" algn="just" eaLnBrk="1" hangingPunct="1">
              <a:spcBef>
                <a:spcPct val="30000"/>
              </a:spcBef>
            </a:pPr>
            <a:r>
              <a:rPr lang="es-ES" sz="1800" smtClean="0">
                <a:effectLst/>
              </a:rPr>
              <a:t>Tipo de sangre</a:t>
            </a:r>
          </a:p>
          <a:p>
            <a:pPr lvl="1" algn="just" eaLnBrk="1" hangingPunct="1">
              <a:spcBef>
                <a:spcPct val="30000"/>
              </a:spcBef>
            </a:pPr>
            <a:r>
              <a:rPr lang="es-ES" sz="1800" smtClean="0">
                <a:effectLst/>
              </a:rPr>
              <a:t>Color de la piel</a:t>
            </a:r>
          </a:p>
          <a:p>
            <a:pPr lvl="1" algn="just" eaLnBrk="1" hangingPunct="1">
              <a:spcBef>
                <a:spcPct val="30000"/>
              </a:spcBef>
            </a:pPr>
            <a:r>
              <a:rPr lang="es-ES" sz="1800" smtClean="0">
                <a:effectLst/>
              </a:rPr>
              <a:t>Color de los ojos</a:t>
            </a:r>
          </a:p>
        </p:txBody>
      </p:sp>
      <p:grpSp>
        <p:nvGrpSpPr>
          <p:cNvPr id="2" name="Group 9"/>
          <p:cNvGrpSpPr>
            <a:grpSpLocks/>
          </p:cNvGrpSpPr>
          <p:nvPr/>
        </p:nvGrpSpPr>
        <p:grpSpPr bwMode="auto">
          <a:xfrm>
            <a:off x="6156325" y="1989138"/>
            <a:ext cx="2987675" cy="3887787"/>
            <a:chOff x="3991" y="1253"/>
            <a:chExt cx="1769" cy="2382"/>
          </a:xfrm>
        </p:grpSpPr>
        <p:pic>
          <p:nvPicPr>
            <p:cNvPr id="6149" name="Picture 4" descr="FG11_08"/>
            <p:cNvPicPr>
              <a:picLocks noChangeAspect="1" noChangeArrowheads="1"/>
            </p:cNvPicPr>
            <p:nvPr/>
          </p:nvPicPr>
          <p:blipFill>
            <a:blip r:embed="rId3"/>
            <a:srcRect l="18576" r="17160"/>
            <a:stretch>
              <a:fillRect/>
            </a:stretch>
          </p:blipFill>
          <p:spPr bwMode="auto">
            <a:xfrm>
              <a:off x="3991" y="1253"/>
              <a:ext cx="1769" cy="2382"/>
            </a:xfrm>
            <a:prstGeom prst="rect">
              <a:avLst/>
            </a:prstGeom>
            <a:noFill/>
            <a:ln w="9525">
              <a:noFill/>
              <a:miter lim="800000"/>
              <a:headEnd/>
              <a:tailEnd/>
            </a:ln>
          </p:spPr>
        </p:pic>
        <p:sp>
          <p:nvSpPr>
            <p:cNvPr id="6150" name="Text Box 8"/>
            <p:cNvSpPr txBox="1">
              <a:spLocks noChangeArrowheads="1"/>
            </p:cNvSpPr>
            <p:nvPr/>
          </p:nvSpPr>
          <p:spPr bwMode="auto">
            <a:xfrm>
              <a:off x="4364" y="3397"/>
              <a:ext cx="951" cy="224"/>
            </a:xfrm>
            <a:prstGeom prst="rect">
              <a:avLst/>
            </a:prstGeom>
            <a:noFill/>
            <a:ln w="9525">
              <a:noFill/>
              <a:miter lim="800000"/>
              <a:headEnd/>
              <a:tailEnd/>
            </a:ln>
          </p:spPr>
          <p:txBody>
            <a:bodyPr wrap="none">
              <a:spAutoFit/>
            </a:bodyPr>
            <a:lstStyle/>
            <a:p>
              <a:r>
                <a:rPr lang="es-EC" b="1">
                  <a:solidFill>
                    <a:schemeClr val="bg1"/>
                  </a:solidFill>
                </a:rPr>
                <a:t>cromosomas</a:t>
              </a:r>
              <a:endParaRPr lang="es-ES" b="1">
                <a:solidFill>
                  <a:schemeClr val="bg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438400" y="115888"/>
            <a:ext cx="6400800" cy="823912"/>
          </a:xfrm>
        </p:spPr>
        <p:txBody>
          <a:bodyPr/>
          <a:lstStyle/>
          <a:p>
            <a:pPr eaLnBrk="1" hangingPunct="1">
              <a:defRPr/>
            </a:pPr>
            <a:r>
              <a:rPr lang="es-ES_tradnl" b="1" smtClean="0"/>
              <a:t>Pasos de la Transcripción</a:t>
            </a:r>
            <a:endParaRPr lang="en-US" b="1" smtClean="0"/>
          </a:p>
        </p:txBody>
      </p:sp>
      <p:sp>
        <p:nvSpPr>
          <p:cNvPr id="101379" name="Rectangle 3"/>
          <p:cNvSpPr>
            <a:spLocks noGrp="1" noChangeArrowheads="1"/>
          </p:cNvSpPr>
          <p:nvPr>
            <p:ph type="body" idx="1"/>
          </p:nvPr>
        </p:nvSpPr>
        <p:spPr>
          <a:xfrm>
            <a:off x="2339975" y="1341438"/>
            <a:ext cx="6408738" cy="5040312"/>
          </a:xfrm>
        </p:spPr>
        <p:txBody>
          <a:bodyPr/>
          <a:lstStyle/>
          <a:p>
            <a:pPr marL="533400" indent="-533400" eaLnBrk="1" hangingPunct="1">
              <a:spcBef>
                <a:spcPct val="40000"/>
              </a:spcBef>
              <a:buClr>
                <a:schemeClr val="tx1"/>
              </a:buClr>
              <a:buSzTx/>
              <a:buFont typeface="Wingdings" pitchFamily="2" charset="2"/>
              <a:buAutoNum type="alphaLcParenR"/>
            </a:pPr>
            <a:r>
              <a:rPr lang="es-ES_tradnl" sz="2400" b="1" smtClean="0">
                <a:effectLst/>
              </a:rPr>
              <a:t>INICIACIÓN:</a:t>
            </a:r>
          </a:p>
          <a:p>
            <a:pPr marL="533400" indent="-533400" eaLnBrk="1" hangingPunct="1">
              <a:spcBef>
                <a:spcPct val="40000"/>
              </a:spcBef>
              <a:buClr>
                <a:schemeClr val="tx1"/>
              </a:buClr>
              <a:buSzTx/>
            </a:pPr>
            <a:r>
              <a:rPr lang="es-ES_tradnl" sz="2400" b="1" smtClean="0">
                <a:effectLst/>
              </a:rPr>
              <a:t>La porción del ADN</a:t>
            </a:r>
            <a:r>
              <a:rPr lang="es-ES_tradnl" sz="2400" smtClean="0">
                <a:effectLst/>
              </a:rPr>
              <a:t> que contiene el código para la proteína que se necesita, se desdobla y se separa.</a:t>
            </a:r>
          </a:p>
        </p:txBody>
      </p:sp>
      <p:pic>
        <p:nvPicPr>
          <p:cNvPr id="32772" name="Picture 4" descr="FG10_04ab"/>
          <p:cNvPicPr>
            <a:picLocks noChangeAspect="1" noChangeArrowheads="1"/>
          </p:cNvPicPr>
          <p:nvPr/>
        </p:nvPicPr>
        <p:blipFill>
          <a:blip r:embed="rId3"/>
          <a:srcRect b="35971"/>
          <a:stretch>
            <a:fillRect/>
          </a:stretch>
        </p:blipFill>
        <p:spPr bwMode="auto">
          <a:xfrm>
            <a:off x="2484438" y="3659188"/>
            <a:ext cx="6659562" cy="319881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438400" y="1052513"/>
            <a:ext cx="6381750" cy="2736850"/>
          </a:xfrm>
        </p:spPr>
        <p:txBody>
          <a:bodyPr/>
          <a:lstStyle/>
          <a:p>
            <a:pPr marL="609600" indent="-609600" eaLnBrk="1" hangingPunct="1">
              <a:spcBef>
                <a:spcPct val="40000"/>
              </a:spcBef>
              <a:buClr>
                <a:schemeClr val="tx1"/>
              </a:buClr>
              <a:buSzTx/>
              <a:buFont typeface="Wingdings" pitchFamily="2" charset="2"/>
              <a:buAutoNum type="alphaLcParenR" startAt="2"/>
            </a:pPr>
            <a:r>
              <a:rPr lang="es-ES_tradnl" sz="2400" b="1" smtClean="0">
                <a:effectLst/>
              </a:rPr>
              <a:t>ELONGACIÓN:</a:t>
            </a:r>
          </a:p>
          <a:p>
            <a:pPr marL="609600" indent="-609600" eaLnBrk="1" hangingPunct="1">
              <a:spcBef>
                <a:spcPct val="40000"/>
              </a:spcBef>
              <a:buClr>
                <a:schemeClr val="tx1"/>
              </a:buClr>
              <a:buSzTx/>
            </a:pPr>
            <a:r>
              <a:rPr lang="es-ES_tradnl" sz="2400" smtClean="0">
                <a:effectLst/>
              </a:rPr>
              <a:t>Los nucleótidos de ARN libres se aparean con las bases expuestas del ADN. Como resultado, de los tripletes del ADN se forman tripletes complementarios en molécula de ARNm. </a:t>
            </a:r>
          </a:p>
          <a:p>
            <a:pPr marL="609600" indent="-609600" eaLnBrk="1" hangingPunct="1">
              <a:spcBef>
                <a:spcPct val="40000"/>
              </a:spcBef>
              <a:buClr>
                <a:schemeClr val="tx1"/>
              </a:buClr>
              <a:buSzTx/>
              <a:buFont typeface="Wingdings" pitchFamily="2" charset="2"/>
              <a:buNone/>
            </a:pPr>
            <a:r>
              <a:rPr lang="es-ES_tradnl" sz="2400" smtClean="0">
                <a:effectLst/>
              </a:rPr>
              <a:t>	Una sucesión de tres nucleótidos en una molécula de ARNm se llama un </a:t>
            </a:r>
            <a:r>
              <a:rPr lang="es-ES_tradnl" sz="2400" b="1" u="sng" smtClean="0">
                <a:effectLst/>
              </a:rPr>
              <a:t>codón</a:t>
            </a:r>
            <a:r>
              <a:rPr lang="es-ES_tradnl" sz="2400" smtClean="0">
                <a:effectLst/>
              </a:rPr>
              <a:t>.</a:t>
            </a:r>
            <a:endParaRPr lang="en-US" sz="2400" smtClean="0">
              <a:effectLst/>
            </a:endParaRPr>
          </a:p>
        </p:txBody>
      </p:sp>
      <p:sp>
        <p:nvSpPr>
          <p:cNvPr id="53252" name="Rectangle 4"/>
          <p:cNvSpPr>
            <a:spLocks noChangeArrowheads="1"/>
          </p:cNvSpPr>
          <p:nvPr/>
        </p:nvSpPr>
        <p:spPr bwMode="auto">
          <a:xfrm>
            <a:off x="2411413" y="188913"/>
            <a:ext cx="6400800" cy="792162"/>
          </a:xfrm>
          <a:prstGeom prst="rect">
            <a:avLst/>
          </a:prstGeom>
          <a:noFill/>
          <a:ln w="9525">
            <a:noFill/>
            <a:miter lim="800000"/>
            <a:headEnd/>
            <a:tailEnd/>
          </a:ln>
          <a:effectLst/>
        </p:spPr>
        <p:txBody>
          <a:bodyPr anchor="ctr"/>
          <a:lstStyle/>
          <a:p>
            <a:pPr>
              <a:defRPr/>
            </a:pPr>
            <a:r>
              <a:rPr lang="es-ES_tradnl" sz="3600" b="1">
                <a:solidFill>
                  <a:schemeClr val="tx2"/>
                </a:solidFill>
                <a:effectLst>
                  <a:outerShdw blurRad="38100" dist="38100" dir="2700000" algn="tl">
                    <a:srgbClr val="C0C0C0"/>
                  </a:outerShdw>
                </a:effectLst>
              </a:rPr>
              <a:t>Pasos de la Transcripción</a:t>
            </a:r>
            <a:endParaRPr lang="en-US" sz="3600" b="1">
              <a:solidFill>
                <a:schemeClr val="tx2"/>
              </a:solidFill>
              <a:effectLst>
                <a:outerShdw blurRad="38100" dist="38100" dir="2700000" algn="tl">
                  <a:srgbClr val="C0C0C0"/>
                </a:outerShdw>
              </a:effectLst>
            </a:endParaRPr>
          </a:p>
        </p:txBody>
      </p:sp>
      <p:pic>
        <p:nvPicPr>
          <p:cNvPr id="33796" name="Picture 6" descr="FG10_04ab"/>
          <p:cNvPicPr>
            <a:picLocks noChangeAspect="1" noChangeArrowheads="1"/>
          </p:cNvPicPr>
          <p:nvPr/>
        </p:nvPicPr>
        <p:blipFill>
          <a:blip r:embed="rId3"/>
          <a:srcRect t="62599"/>
          <a:stretch>
            <a:fillRect/>
          </a:stretch>
        </p:blipFill>
        <p:spPr bwMode="auto">
          <a:xfrm>
            <a:off x="2124075" y="4860925"/>
            <a:ext cx="6946900" cy="1949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438400" y="1052513"/>
            <a:ext cx="6454775" cy="2520950"/>
          </a:xfrm>
        </p:spPr>
        <p:txBody>
          <a:bodyPr/>
          <a:lstStyle/>
          <a:p>
            <a:pPr marL="609600" indent="-609600" eaLnBrk="1" hangingPunct="1">
              <a:spcBef>
                <a:spcPct val="40000"/>
              </a:spcBef>
              <a:buClr>
                <a:schemeClr val="tx1"/>
              </a:buClr>
              <a:buSzTx/>
              <a:buFont typeface="Wingdings" pitchFamily="2" charset="2"/>
              <a:buAutoNum type="alphaLcParenR" startAt="2"/>
            </a:pPr>
            <a:r>
              <a:rPr lang="es-ES_tradnl" sz="2400" b="1" smtClean="0">
                <a:effectLst/>
              </a:rPr>
              <a:t>TERMINACIÓN:</a:t>
            </a:r>
          </a:p>
          <a:p>
            <a:pPr marL="609600" indent="-609600" eaLnBrk="1" hangingPunct="1">
              <a:spcBef>
                <a:spcPct val="40000"/>
              </a:spcBef>
              <a:buClr>
                <a:schemeClr val="tx1"/>
              </a:buClr>
              <a:buSzTx/>
            </a:pPr>
            <a:r>
              <a:rPr lang="es-ES_tradnl" sz="2400" smtClean="0">
                <a:effectLst/>
              </a:rPr>
              <a:t>Se forman enlaces entre los nucleótidos del ARNm, y la molécula de ARNm se separa de la molécula de ADN. La molécula completa de ARNm, sale del núcleo y va a los ribosomas.</a:t>
            </a:r>
            <a:endParaRPr lang="en-US" sz="2400" smtClean="0">
              <a:effectLst/>
            </a:endParaRPr>
          </a:p>
        </p:txBody>
      </p:sp>
      <p:sp>
        <p:nvSpPr>
          <p:cNvPr id="102403" name="Rectangle 3"/>
          <p:cNvSpPr>
            <a:spLocks noChangeArrowheads="1"/>
          </p:cNvSpPr>
          <p:nvPr/>
        </p:nvSpPr>
        <p:spPr bwMode="auto">
          <a:xfrm>
            <a:off x="2411413" y="188913"/>
            <a:ext cx="6400800" cy="792162"/>
          </a:xfrm>
          <a:prstGeom prst="rect">
            <a:avLst/>
          </a:prstGeom>
          <a:noFill/>
          <a:ln w="9525">
            <a:noFill/>
            <a:miter lim="800000"/>
            <a:headEnd/>
            <a:tailEnd/>
          </a:ln>
          <a:effectLst/>
        </p:spPr>
        <p:txBody>
          <a:bodyPr anchor="ctr"/>
          <a:lstStyle/>
          <a:p>
            <a:pPr>
              <a:defRPr/>
            </a:pPr>
            <a:r>
              <a:rPr lang="es-ES_tradnl" sz="3600" b="1">
                <a:solidFill>
                  <a:schemeClr val="tx2"/>
                </a:solidFill>
                <a:effectLst>
                  <a:outerShdw blurRad="38100" dist="38100" dir="2700000" algn="tl">
                    <a:srgbClr val="C0C0C0"/>
                  </a:outerShdw>
                </a:effectLst>
              </a:rPr>
              <a:t>Pasos de la Transcripción</a:t>
            </a:r>
            <a:endParaRPr lang="en-US" sz="3600" b="1">
              <a:solidFill>
                <a:schemeClr val="tx2"/>
              </a:solidFill>
              <a:effectLst>
                <a:outerShdw blurRad="38100" dist="38100" dir="2700000" algn="tl">
                  <a:srgbClr val="C0C0C0"/>
                </a:outerShdw>
              </a:effectLst>
            </a:endParaRPr>
          </a:p>
        </p:txBody>
      </p:sp>
      <p:pic>
        <p:nvPicPr>
          <p:cNvPr id="34820" name="Picture 4" descr="FG10_04cd"/>
          <p:cNvPicPr>
            <a:picLocks noChangeAspect="1" noChangeArrowheads="1"/>
          </p:cNvPicPr>
          <p:nvPr/>
        </p:nvPicPr>
        <p:blipFill>
          <a:blip r:embed="rId3"/>
          <a:srcRect t="10698" b="11128"/>
          <a:stretch>
            <a:fillRect/>
          </a:stretch>
        </p:blipFill>
        <p:spPr bwMode="auto">
          <a:xfrm>
            <a:off x="2987675" y="3690938"/>
            <a:ext cx="5400675" cy="31670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411413" y="44450"/>
            <a:ext cx="6400800" cy="1219200"/>
          </a:xfrm>
        </p:spPr>
        <p:txBody>
          <a:bodyPr/>
          <a:lstStyle/>
          <a:p>
            <a:pPr algn="ctr" eaLnBrk="1" hangingPunct="1">
              <a:defRPr/>
            </a:pPr>
            <a:r>
              <a:rPr lang="es-ES_tradnl" b="1" smtClean="0"/>
              <a:t>Traducción</a:t>
            </a:r>
            <a:endParaRPr lang="en-US" b="1" smtClean="0"/>
          </a:p>
        </p:txBody>
      </p:sp>
      <p:sp>
        <p:nvSpPr>
          <p:cNvPr id="54275" name="Rectangle 3"/>
          <p:cNvSpPr>
            <a:spLocks noGrp="1" noChangeArrowheads="1"/>
          </p:cNvSpPr>
          <p:nvPr>
            <p:ph type="body" idx="1"/>
          </p:nvPr>
        </p:nvSpPr>
        <p:spPr>
          <a:xfrm>
            <a:off x="2438400" y="1600200"/>
            <a:ext cx="6400800" cy="4997450"/>
          </a:xfrm>
        </p:spPr>
        <p:txBody>
          <a:bodyPr/>
          <a:lstStyle/>
          <a:p>
            <a:pPr eaLnBrk="1" hangingPunct="1">
              <a:lnSpc>
                <a:spcPct val="90000"/>
              </a:lnSpc>
              <a:spcBef>
                <a:spcPct val="40000"/>
              </a:spcBef>
            </a:pPr>
            <a:r>
              <a:rPr lang="es-ES_tradnl" sz="2400" smtClean="0">
                <a:effectLst/>
              </a:rPr>
              <a:t>Es la </a:t>
            </a:r>
            <a:r>
              <a:rPr lang="es-ES_tradnl" sz="2400" b="1" smtClean="0">
                <a:effectLst/>
              </a:rPr>
              <a:t>síntesis de una molécula de proteína</a:t>
            </a:r>
            <a:r>
              <a:rPr lang="es-ES_tradnl" sz="2400" smtClean="0">
                <a:effectLst/>
              </a:rPr>
              <a:t>, de acuerdo con el código contenido en la molécula de ARNm.</a:t>
            </a:r>
          </a:p>
          <a:p>
            <a:pPr eaLnBrk="1" hangingPunct="1">
              <a:lnSpc>
                <a:spcPct val="90000"/>
              </a:lnSpc>
              <a:spcBef>
                <a:spcPct val="40000"/>
              </a:spcBef>
            </a:pPr>
            <a:r>
              <a:rPr lang="es-ES_tradnl" sz="2400" smtClean="0">
                <a:effectLst/>
              </a:rPr>
              <a:t>Se llama traducción porque comprende el cambio del “lenguaje” de ácidos nucleicos (sucesión de bases) al lenguaje de proteínas (sucesión de aminoácidos).</a:t>
            </a:r>
          </a:p>
          <a:p>
            <a:pPr eaLnBrk="1" hangingPunct="1">
              <a:lnSpc>
                <a:spcPct val="90000"/>
              </a:lnSpc>
              <a:spcBef>
                <a:spcPct val="40000"/>
              </a:spcBef>
            </a:pPr>
            <a:r>
              <a:rPr lang="es-ES_tradnl" sz="2400" smtClean="0">
                <a:effectLst/>
              </a:rPr>
              <a:t>En el citoplasma, el ARNm se mueve hacia los ribosomas. Los aminoácidos que se necesitan están dispersos por el citoplasma. Los aminoácidos llegan al ARNm por el ARNt.</a:t>
            </a:r>
            <a:endParaRPr lang="en-US" sz="24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r>
              <a:rPr lang="es-ES_tradnl" dirty="0" smtClean="0"/>
              <a:t>El </a:t>
            </a:r>
            <a:r>
              <a:rPr lang="es-ES_tradnl" dirty="0" err="1" smtClean="0"/>
              <a:t>ARNt</a:t>
            </a:r>
            <a:endParaRPr lang="es-ES_tradnl" dirty="0"/>
          </a:p>
        </p:txBody>
      </p:sp>
      <p:sp>
        <p:nvSpPr>
          <p:cNvPr id="55299" name="Rectangle 3"/>
          <p:cNvSpPr>
            <a:spLocks noGrp="1" noChangeArrowheads="1"/>
          </p:cNvSpPr>
          <p:nvPr>
            <p:ph idx="1"/>
          </p:nvPr>
        </p:nvSpPr>
        <p:spPr>
          <a:xfrm>
            <a:off x="2286000" y="1600200"/>
            <a:ext cx="6553200" cy="4495800"/>
          </a:xfrm>
        </p:spPr>
        <p:txBody>
          <a:bodyPr/>
          <a:lstStyle/>
          <a:p>
            <a:pPr eaLnBrk="1" hangingPunct="1">
              <a:lnSpc>
                <a:spcPct val="90000"/>
              </a:lnSpc>
            </a:pPr>
            <a:r>
              <a:rPr lang="es-ES_tradnl" sz="2800" smtClean="0">
                <a:effectLst/>
              </a:rPr>
              <a:t>Las moléculas de ARNt son más cortas que las de ARNm y tienen la forma de una hoja de trébol.</a:t>
            </a:r>
          </a:p>
          <a:p>
            <a:pPr eaLnBrk="1" hangingPunct="1">
              <a:lnSpc>
                <a:spcPct val="90000"/>
              </a:lnSpc>
            </a:pPr>
            <a:r>
              <a:rPr lang="es-ES_tradnl" sz="2800" smtClean="0">
                <a:effectLst/>
              </a:rPr>
              <a:t>En uno de los lazos de la molécula de ARNt hay un conjunto de tres bases llamado </a:t>
            </a:r>
            <a:r>
              <a:rPr lang="es-ES_tradnl" sz="2800" b="1" smtClean="0">
                <a:effectLst/>
              </a:rPr>
              <a:t>anticodón</a:t>
            </a:r>
            <a:r>
              <a:rPr lang="es-ES_tradnl" sz="2800" smtClean="0">
                <a:effectLst/>
              </a:rPr>
              <a:t>. El lado opuesto transporta un aminoácido.</a:t>
            </a:r>
          </a:p>
          <a:p>
            <a:pPr eaLnBrk="1" hangingPunct="1">
              <a:lnSpc>
                <a:spcPct val="90000"/>
              </a:lnSpc>
            </a:pPr>
            <a:r>
              <a:rPr lang="es-ES_tradnl" sz="2800" smtClean="0">
                <a:effectLst/>
              </a:rPr>
              <a:t>Las bases de los anticodones del ARNt son complementarias a las bases de los codones del ARNm.</a:t>
            </a:r>
            <a:endParaRPr lang="en-US" sz="28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srcRect l="50195" t="32291" r="21013" b="45074"/>
          <a:stretch>
            <a:fillRect/>
          </a:stretch>
        </p:blipFill>
        <p:spPr bwMode="auto">
          <a:xfrm>
            <a:off x="2411413" y="2119313"/>
            <a:ext cx="6732587" cy="3970337"/>
          </a:xfrm>
          <a:prstGeom prst="rect">
            <a:avLst/>
          </a:prstGeom>
          <a:noFill/>
          <a:ln w="9525">
            <a:noFill/>
            <a:miter lim="800000"/>
            <a:headEnd/>
            <a:tailEnd/>
          </a:ln>
        </p:spPr>
      </p:pic>
      <p:sp>
        <p:nvSpPr>
          <p:cNvPr id="65541" name="Rectangle 5"/>
          <p:cNvSpPr>
            <a:spLocks noChangeArrowheads="1"/>
          </p:cNvSpPr>
          <p:nvPr/>
        </p:nvSpPr>
        <p:spPr bwMode="auto">
          <a:xfrm>
            <a:off x="2438400" y="228600"/>
            <a:ext cx="6400800" cy="1219200"/>
          </a:xfrm>
          <a:prstGeom prst="rect">
            <a:avLst/>
          </a:prstGeom>
          <a:noFill/>
          <a:ln w="9525">
            <a:noFill/>
            <a:miter lim="800000"/>
            <a:headEnd/>
            <a:tailEnd/>
          </a:ln>
          <a:effectLst/>
        </p:spPr>
        <p:txBody>
          <a:bodyPr anchor="ctr"/>
          <a:lstStyle/>
          <a:p>
            <a:pPr algn="ctr">
              <a:defRPr/>
            </a:pPr>
            <a:r>
              <a:rPr lang="es-ES_tradnl" sz="3600" b="1">
                <a:solidFill>
                  <a:schemeClr val="tx2"/>
                </a:solidFill>
                <a:effectLst>
                  <a:outerShdw blurRad="38100" dist="38100" dir="2700000" algn="tl">
                    <a:srgbClr val="C0C0C0"/>
                  </a:outerShdw>
                </a:effectLst>
              </a:rPr>
              <a:t>Traducción</a:t>
            </a:r>
            <a:endParaRPr lang="en-US" sz="3600" b="1">
              <a:solidFill>
                <a:schemeClr val="tx2"/>
              </a:solidFill>
              <a:effectLst>
                <a:outerShdw blurRad="38100" dist="38100" dir="2700000" algn="tl">
                  <a:srgbClr val="C0C0C0"/>
                </a:outerShdw>
              </a:effectLst>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38400" y="115888"/>
            <a:ext cx="6400800" cy="754062"/>
          </a:xfrm>
        </p:spPr>
        <p:txBody>
          <a:bodyPr/>
          <a:lstStyle/>
          <a:p>
            <a:pPr eaLnBrk="1" hangingPunct="1">
              <a:defRPr/>
            </a:pPr>
            <a:r>
              <a:rPr lang="es-ES_tradnl" b="1" smtClean="0"/>
              <a:t>Pasos de la Traducción</a:t>
            </a:r>
            <a:endParaRPr lang="en-US" b="1" smtClean="0"/>
          </a:p>
        </p:txBody>
      </p:sp>
      <p:sp>
        <p:nvSpPr>
          <p:cNvPr id="56325" name="Rectangle 5"/>
          <p:cNvSpPr>
            <a:spLocks noGrp="1" noChangeArrowheads="1"/>
          </p:cNvSpPr>
          <p:nvPr>
            <p:ph sz="half" idx="2"/>
          </p:nvPr>
        </p:nvSpPr>
        <p:spPr/>
        <p:txBody>
          <a:bodyPr/>
          <a:lstStyle/>
          <a:p>
            <a:pPr eaLnBrk="1" hangingPunct="1">
              <a:defRPr/>
            </a:pPr>
            <a:endParaRPr lang="es-ES" sz="2800" smtClean="0"/>
          </a:p>
        </p:txBody>
      </p:sp>
      <p:pic>
        <p:nvPicPr>
          <p:cNvPr id="38916" name="Picture 4" descr="FG10_06abc"/>
          <p:cNvPicPr>
            <a:picLocks noChangeAspect="1" noChangeArrowheads="1"/>
          </p:cNvPicPr>
          <p:nvPr/>
        </p:nvPicPr>
        <p:blipFill>
          <a:blip r:embed="rId3"/>
          <a:srcRect t="15276" b="27669"/>
          <a:stretch>
            <a:fillRect/>
          </a:stretch>
        </p:blipFill>
        <p:spPr bwMode="auto">
          <a:xfrm>
            <a:off x="2051050" y="3756025"/>
            <a:ext cx="7143750" cy="3057525"/>
          </a:xfrm>
          <a:prstGeom prst="rect">
            <a:avLst/>
          </a:prstGeom>
          <a:noFill/>
          <a:ln w="9525">
            <a:noFill/>
            <a:miter lim="800000"/>
            <a:headEnd/>
            <a:tailEnd/>
          </a:ln>
        </p:spPr>
      </p:pic>
      <p:sp>
        <p:nvSpPr>
          <p:cNvPr id="56327" name="Rectangle 7"/>
          <p:cNvSpPr>
            <a:spLocks noGrp="1" noChangeArrowheads="1"/>
          </p:cNvSpPr>
          <p:nvPr>
            <p:ph type="body" sz="half" idx="1"/>
          </p:nvPr>
        </p:nvSpPr>
        <p:spPr>
          <a:xfrm>
            <a:off x="2411413" y="1112838"/>
            <a:ext cx="6400800" cy="2171700"/>
          </a:xfrm>
          <a:noFill/>
        </p:spPr>
        <p:txBody>
          <a:bodyPr/>
          <a:lstStyle/>
          <a:p>
            <a:pPr eaLnBrk="1" hangingPunct="1">
              <a:lnSpc>
                <a:spcPct val="90000"/>
              </a:lnSpc>
            </a:pPr>
            <a:r>
              <a:rPr lang="es-ES_tradnl" sz="2000" smtClean="0">
                <a:effectLst/>
              </a:rPr>
              <a:t>Un extremo de la molécula de ARNm se pega al ribosoma.</a:t>
            </a:r>
          </a:p>
          <a:p>
            <a:pPr eaLnBrk="1" hangingPunct="1">
              <a:lnSpc>
                <a:spcPct val="90000"/>
              </a:lnSpc>
            </a:pPr>
            <a:r>
              <a:rPr lang="es-ES_tradnl" sz="2000" smtClean="0">
                <a:effectLst/>
              </a:rPr>
              <a:t>Las moléculas de ARNt recogen amnoácidos y se mueven hacia el punto donde el ARNm está pegado al ribosoma.</a:t>
            </a:r>
          </a:p>
          <a:p>
            <a:pPr eaLnBrk="1" hangingPunct="1">
              <a:lnSpc>
                <a:spcPct val="90000"/>
              </a:lnSpc>
            </a:pPr>
            <a:r>
              <a:rPr lang="es-ES_tradnl" sz="2000" smtClean="0">
                <a:effectLst/>
              </a:rPr>
              <a:t>Una molécula de ARNt con el anticodón correcto se enlaza con el codón complementario en el ARNm.</a:t>
            </a:r>
            <a:endParaRPr lang="en-US" sz="2000" smtClean="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1"/>
          </p:nvPr>
        </p:nvSpPr>
        <p:spPr>
          <a:xfrm>
            <a:off x="2339975" y="1412875"/>
            <a:ext cx="6624638" cy="2736850"/>
          </a:xfrm>
        </p:spPr>
        <p:txBody>
          <a:bodyPr/>
          <a:lstStyle/>
          <a:p>
            <a:pPr eaLnBrk="1" hangingPunct="1">
              <a:lnSpc>
                <a:spcPct val="90000"/>
              </a:lnSpc>
            </a:pPr>
            <a:r>
              <a:rPr lang="es-ES_tradnl" sz="2000" smtClean="0">
                <a:effectLst/>
              </a:rPr>
              <a:t>A medida que el ARNm se mueve a lo largo del ribosoma, el siguiente codón hace contacto con el ribosoma. El siguiente ARNt se mueve a su posición con su aminoácido. Los aminoácidos adyacentes se enlazan por medio de un enlace peptídico.</a:t>
            </a:r>
          </a:p>
          <a:p>
            <a:pPr eaLnBrk="1" hangingPunct="1">
              <a:lnSpc>
                <a:spcPct val="90000"/>
              </a:lnSpc>
            </a:pPr>
            <a:r>
              <a:rPr lang="es-ES_tradnl" sz="2000" smtClean="0">
                <a:effectLst/>
              </a:rPr>
              <a:t>Se desprende la primera molécula de ARNt. El siguiente codón se mueve a su posición y el siguiente aminoácido se coloca en su posición.</a:t>
            </a:r>
          </a:p>
        </p:txBody>
      </p:sp>
      <p:pic>
        <p:nvPicPr>
          <p:cNvPr id="39939" name="Picture 4" descr="FG10_06def"/>
          <p:cNvPicPr>
            <a:picLocks noChangeAspect="1" noChangeArrowheads="1"/>
          </p:cNvPicPr>
          <p:nvPr/>
        </p:nvPicPr>
        <p:blipFill>
          <a:blip r:embed="rId3"/>
          <a:srcRect b="49020"/>
          <a:stretch>
            <a:fillRect/>
          </a:stretch>
        </p:blipFill>
        <p:spPr bwMode="auto">
          <a:xfrm>
            <a:off x="2195513" y="4154488"/>
            <a:ext cx="6948487" cy="2657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438400" y="447675"/>
            <a:ext cx="6400800" cy="1757363"/>
          </a:xfrm>
        </p:spPr>
        <p:txBody>
          <a:bodyPr/>
          <a:lstStyle/>
          <a:p>
            <a:pPr eaLnBrk="1" hangingPunct="1">
              <a:lnSpc>
                <a:spcPct val="90000"/>
              </a:lnSpc>
            </a:pPr>
            <a:r>
              <a:rPr lang="es-ES_tradnl" sz="2400" smtClean="0">
                <a:effectLst/>
              </a:rPr>
              <a:t>El proceso se repite hasta que se traduzca el mensaje completo y se forme un cadena grande de aminoácidos que formará una proteína.</a:t>
            </a:r>
            <a:endParaRPr lang="en-US" sz="2400" smtClean="0">
              <a:effectLst/>
            </a:endParaRPr>
          </a:p>
        </p:txBody>
      </p:sp>
      <p:pic>
        <p:nvPicPr>
          <p:cNvPr id="40963" name="Picture 4" descr="FG10_06ghi"/>
          <p:cNvPicPr>
            <a:picLocks noChangeAspect="1" noChangeArrowheads="1"/>
          </p:cNvPicPr>
          <p:nvPr/>
        </p:nvPicPr>
        <p:blipFill>
          <a:blip r:embed="rId3"/>
          <a:srcRect l="21516" r="23747" b="33910"/>
          <a:stretch>
            <a:fillRect/>
          </a:stretch>
        </p:blipFill>
        <p:spPr bwMode="auto">
          <a:xfrm>
            <a:off x="3708400" y="1935163"/>
            <a:ext cx="5435600" cy="49228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FG10_07"/>
          <p:cNvPicPr>
            <a:picLocks noChangeAspect="1" noChangeArrowheads="1"/>
          </p:cNvPicPr>
          <p:nvPr/>
        </p:nvPicPr>
        <p:blipFill>
          <a:blip r:embed="rId3"/>
          <a:srcRect/>
          <a:stretch>
            <a:fillRect/>
          </a:stretch>
        </p:blipFill>
        <p:spPr bwMode="auto">
          <a:xfrm>
            <a:off x="2160588" y="954088"/>
            <a:ext cx="7019925" cy="52673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787775" y="228600"/>
            <a:ext cx="6400800" cy="1219200"/>
          </a:xfrm>
        </p:spPr>
        <p:txBody>
          <a:bodyPr/>
          <a:lstStyle/>
          <a:p>
            <a:pPr eaLnBrk="1" hangingPunct="1"/>
            <a:r>
              <a:rPr lang="es-ES" b="1" smtClean="0">
                <a:effectLst/>
              </a:rPr>
              <a:t>La estructura del ADN</a:t>
            </a:r>
          </a:p>
        </p:txBody>
      </p:sp>
      <p:graphicFrame>
        <p:nvGraphicFramePr>
          <p:cNvPr id="1026" name="Object 10"/>
          <p:cNvGraphicFramePr>
            <a:graphicFrameLocks noChangeAspect="1"/>
          </p:cNvGraphicFramePr>
          <p:nvPr>
            <p:ph sz="half" idx="2"/>
          </p:nvPr>
        </p:nvGraphicFramePr>
        <p:xfrm>
          <a:off x="0" y="0"/>
          <a:ext cx="3408363" cy="6858000"/>
        </p:xfrm>
        <a:graphic>
          <a:graphicData uri="http://schemas.openxmlformats.org/presentationml/2006/ole">
            <p:oleObj spid="_x0000_s1026" name="Fotografía de Photo Editor" r:id="rId4" imgW="7621064" imgH="5714286" progId="MSPhotoEd.3">
              <p:embed/>
            </p:oleObj>
          </a:graphicData>
        </a:graphic>
      </p:graphicFrame>
      <p:sp>
        <p:nvSpPr>
          <p:cNvPr id="24588" name="Rectangle 12"/>
          <p:cNvSpPr>
            <a:spLocks noGrp="1" noChangeArrowheads="1"/>
          </p:cNvSpPr>
          <p:nvPr>
            <p:ph type="body" sz="half" idx="1"/>
          </p:nvPr>
        </p:nvSpPr>
        <p:spPr>
          <a:xfrm>
            <a:off x="3878263" y="1600200"/>
            <a:ext cx="5086350" cy="4852988"/>
          </a:xfrm>
          <a:noFill/>
        </p:spPr>
        <p:txBody>
          <a:bodyPr/>
          <a:lstStyle/>
          <a:p>
            <a:pPr eaLnBrk="1" hangingPunct="1">
              <a:spcBef>
                <a:spcPct val="40000"/>
              </a:spcBef>
            </a:pPr>
            <a:r>
              <a:rPr lang="es-ES" sz="2400" smtClean="0">
                <a:effectLst/>
              </a:rPr>
              <a:t>En 1953 James Watson, Francis Crick, Maurice Wilkins y </a:t>
            </a:r>
            <a:r>
              <a:rPr lang="es-ES" sz="2400" smtClean="0">
                <a:solidFill>
                  <a:srgbClr val="FF3300"/>
                </a:solidFill>
                <a:effectLst/>
              </a:rPr>
              <a:t>Rosalind Franklin</a:t>
            </a:r>
            <a:r>
              <a:rPr lang="es-ES" sz="2400" smtClean="0">
                <a:effectLst/>
              </a:rPr>
              <a:t> propusieron un modelo para la estructura del ADN.</a:t>
            </a:r>
          </a:p>
          <a:p>
            <a:pPr eaLnBrk="1" hangingPunct="1">
              <a:spcBef>
                <a:spcPct val="40000"/>
              </a:spcBef>
            </a:pPr>
            <a:r>
              <a:rPr lang="es-ES" sz="2400" smtClean="0">
                <a:effectLst/>
              </a:rPr>
              <a:t>Se compone de unidades llamadas nucleótidos.</a:t>
            </a:r>
          </a:p>
          <a:p>
            <a:pPr eaLnBrk="1" hangingPunct="1">
              <a:spcBef>
                <a:spcPct val="40000"/>
              </a:spcBef>
            </a:pPr>
            <a:r>
              <a:rPr lang="es-ES" sz="2400" smtClean="0">
                <a:effectLst/>
              </a:rPr>
              <a:t>Cada nucleótido contiene un grupo fosfato, un azúcar de 5 carbonos llamada desoxirribosa y una base nitrogenada.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l="1300" t="21463" r="60124" b="39171"/>
          <a:stretch>
            <a:fillRect/>
          </a:stretch>
        </p:blipFill>
        <p:spPr bwMode="auto">
          <a:xfrm>
            <a:off x="2195513" y="1230313"/>
            <a:ext cx="6985000" cy="53451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l="1317" t="21463" r="60498" b="39171"/>
          <a:stretch>
            <a:fillRect/>
          </a:stretch>
        </p:blipFill>
        <p:spPr bwMode="auto">
          <a:xfrm>
            <a:off x="2195513" y="957263"/>
            <a:ext cx="6913562" cy="5346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l="1314" t="21463" r="60124" b="39171"/>
          <a:stretch>
            <a:fillRect/>
          </a:stretch>
        </p:blipFill>
        <p:spPr bwMode="auto">
          <a:xfrm>
            <a:off x="2195513" y="1349375"/>
            <a:ext cx="6948487" cy="53197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l="1285" t="21463" r="60139" b="39171"/>
          <a:stretch>
            <a:fillRect/>
          </a:stretch>
        </p:blipFill>
        <p:spPr bwMode="auto">
          <a:xfrm>
            <a:off x="2195513" y="1441450"/>
            <a:ext cx="6913562" cy="5291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l="1314" t="21463" r="60139" b="39171"/>
          <a:stretch>
            <a:fillRect/>
          </a:stretch>
        </p:blipFill>
        <p:spPr bwMode="auto">
          <a:xfrm>
            <a:off x="2195513" y="1227138"/>
            <a:ext cx="6769100" cy="51847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l="1314" t="21463" r="60124" b="39171"/>
          <a:stretch>
            <a:fillRect/>
          </a:stretch>
        </p:blipFill>
        <p:spPr bwMode="auto">
          <a:xfrm>
            <a:off x="2266950" y="1312863"/>
            <a:ext cx="6842125" cy="52403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899" t="21463" r="60139" b="39171"/>
          <a:stretch>
            <a:fillRect/>
          </a:stretch>
        </p:blipFill>
        <p:spPr bwMode="auto">
          <a:xfrm>
            <a:off x="2268538" y="1341438"/>
            <a:ext cx="6840537" cy="5181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srcRect l="4083" t="12265" r="11812"/>
          <a:stretch>
            <a:fillRect/>
          </a:stretch>
        </p:blipFill>
        <p:spPr bwMode="auto">
          <a:xfrm>
            <a:off x="2124075" y="112713"/>
            <a:ext cx="7019925" cy="65563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srcRect l="1796" b="1637"/>
          <a:stretch>
            <a:fillRect/>
          </a:stretch>
        </p:blipFill>
        <p:spPr bwMode="auto">
          <a:xfrm>
            <a:off x="3203575" y="0"/>
            <a:ext cx="5864225"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539750" y="5260975"/>
            <a:ext cx="8351838" cy="1552575"/>
          </a:xfrm>
          <a:prstGeom prst="rect">
            <a:avLst/>
          </a:prstGeom>
          <a:solidFill>
            <a:schemeClr val="bg1"/>
          </a:solidFill>
          <a:ln w="9525">
            <a:noFill/>
            <a:miter lim="800000"/>
            <a:headEnd/>
            <a:tailEnd/>
          </a:ln>
        </p:spPr>
        <p:txBody>
          <a:bodyPr anchor="ctr">
            <a:spAutoFit/>
          </a:bodyPr>
          <a:lstStyle/>
          <a:p>
            <a:pPr eaLnBrk="0" hangingPunct="0">
              <a:lnSpc>
                <a:spcPct val="120000"/>
              </a:lnSpc>
            </a:pPr>
            <a:r>
              <a:rPr lang="en-US" sz="2000">
                <a:solidFill>
                  <a:srgbClr val="30476D"/>
                </a:solidFill>
              </a:rPr>
              <a:t>Identificación de cada aminoácido por codón. Por ejemplo, la </a:t>
            </a:r>
            <a:r>
              <a:rPr lang="en-US" sz="2000" i="1">
                <a:solidFill>
                  <a:srgbClr val="30476D"/>
                </a:solidFill>
              </a:rPr>
              <a:t>G</a:t>
            </a:r>
            <a:r>
              <a:rPr lang="en-US" sz="2000">
                <a:solidFill>
                  <a:srgbClr val="30476D"/>
                </a:solidFill>
              </a:rPr>
              <a:t> bajo la columna de la ‘primera letra’, la </a:t>
            </a:r>
            <a:r>
              <a:rPr lang="en-US" sz="2000" i="1">
                <a:solidFill>
                  <a:srgbClr val="30476D"/>
                </a:solidFill>
              </a:rPr>
              <a:t>C</a:t>
            </a:r>
            <a:r>
              <a:rPr lang="en-US" sz="2000">
                <a:solidFill>
                  <a:srgbClr val="30476D"/>
                </a:solidFill>
              </a:rPr>
              <a:t> bajo la columna de la ‘segunda letra’ y la </a:t>
            </a:r>
            <a:r>
              <a:rPr lang="en-US" sz="2000" i="1">
                <a:solidFill>
                  <a:srgbClr val="30476D"/>
                </a:solidFill>
              </a:rPr>
              <a:t>A</a:t>
            </a:r>
            <a:r>
              <a:rPr lang="en-US" sz="2000">
                <a:solidFill>
                  <a:srgbClr val="30476D"/>
                </a:solidFill>
              </a:rPr>
              <a:t> bajo la columna de la ‘tercera letra’ se cruzan en la </a:t>
            </a:r>
            <a:r>
              <a:rPr lang="en-US" sz="2000" b="1"/>
              <a:t>Alanina</a:t>
            </a:r>
            <a:r>
              <a:rPr lang="en-US" sz="2000">
                <a:solidFill>
                  <a:srgbClr val="30476D"/>
                </a:solidFill>
              </a:rPr>
              <a:t>, el aminoácido especificado por la secuencia GCA.</a:t>
            </a:r>
          </a:p>
        </p:txBody>
      </p:sp>
      <p:pic>
        <p:nvPicPr>
          <p:cNvPr id="52227" name="Picture 5" descr="t014282a"/>
          <p:cNvPicPr>
            <a:picLocks noChangeAspect="1" noChangeArrowheads="1"/>
          </p:cNvPicPr>
          <p:nvPr/>
        </p:nvPicPr>
        <p:blipFill>
          <a:blip r:embed="rId3"/>
          <a:srcRect l="4839" r="5823" b="4927"/>
          <a:stretch>
            <a:fillRect/>
          </a:stretch>
        </p:blipFill>
        <p:spPr bwMode="auto">
          <a:xfrm>
            <a:off x="2268538" y="-23813"/>
            <a:ext cx="6875462" cy="5253038"/>
          </a:xfrm>
          <a:prstGeom prst="rect">
            <a:avLst/>
          </a:prstGeom>
          <a:noFill/>
          <a:ln w="9525">
            <a:noFill/>
            <a:miter lim="800000"/>
            <a:headEnd/>
            <a:tailEnd/>
          </a:ln>
        </p:spPr>
      </p:pic>
      <p:sp>
        <p:nvSpPr>
          <p:cNvPr id="52228" name="Oval 7"/>
          <p:cNvSpPr>
            <a:spLocks noChangeArrowheads="1"/>
          </p:cNvSpPr>
          <p:nvPr/>
        </p:nvSpPr>
        <p:spPr bwMode="auto">
          <a:xfrm>
            <a:off x="5622925" y="1196975"/>
            <a:ext cx="936625" cy="503238"/>
          </a:xfrm>
          <a:prstGeom prst="ellipse">
            <a:avLst/>
          </a:prstGeom>
          <a:noFill/>
          <a:ln w="9525">
            <a:solidFill>
              <a:schemeClr val="tx1"/>
            </a:solidFill>
            <a:round/>
            <a:headEnd/>
            <a:tailEnd/>
          </a:ln>
        </p:spPr>
        <p:txBody>
          <a:bodyPr wrap="none" anchor="ctr"/>
          <a:lstStyle/>
          <a:p>
            <a:endParaRPr lang="es-ES_tradnl"/>
          </a:p>
        </p:txBody>
      </p:sp>
      <p:sp>
        <p:nvSpPr>
          <p:cNvPr id="52229" name="Oval 8"/>
          <p:cNvSpPr>
            <a:spLocks noChangeArrowheads="1"/>
          </p:cNvSpPr>
          <p:nvPr/>
        </p:nvSpPr>
        <p:spPr bwMode="auto">
          <a:xfrm>
            <a:off x="7150100" y="1182688"/>
            <a:ext cx="820738" cy="287337"/>
          </a:xfrm>
          <a:prstGeom prst="ellipse">
            <a:avLst/>
          </a:prstGeom>
          <a:noFill/>
          <a:ln w="9525">
            <a:solidFill>
              <a:schemeClr val="tx1"/>
            </a:solidFill>
            <a:round/>
            <a:headEnd/>
            <a:tailEnd/>
          </a:ln>
        </p:spPr>
        <p:txBody>
          <a:bodyPr wrap="none" anchor="ctr"/>
          <a:lstStyle/>
          <a:p>
            <a:endParaRPr lang="es-ES_tradnl"/>
          </a:p>
        </p:txBody>
      </p:sp>
      <p:sp>
        <p:nvSpPr>
          <p:cNvPr id="52230" name="Oval 9"/>
          <p:cNvSpPr>
            <a:spLocks noChangeArrowheads="1"/>
          </p:cNvSpPr>
          <p:nvPr/>
        </p:nvSpPr>
        <p:spPr bwMode="auto">
          <a:xfrm>
            <a:off x="3132138" y="3687763"/>
            <a:ext cx="936625" cy="503237"/>
          </a:xfrm>
          <a:prstGeom prst="ellipse">
            <a:avLst/>
          </a:prstGeom>
          <a:noFill/>
          <a:ln w="9525">
            <a:solidFill>
              <a:schemeClr val="tx1"/>
            </a:solidFill>
            <a:round/>
            <a:headEnd/>
            <a:tailEnd/>
          </a:ln>
        </p:spPr>
        <p:txBody>
          <a:bodyPr wrap="none" anchor="ctr"/>
          <a:lstStyle/>
          <a:p>
            <a:endParaRPr lang="es-ES_tradnl"/>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38400" y="188913"/>
            <a:ext cx="6400800" cy="968375"/>
          </a:xfrm>
        </p:spPr>
        <p:txBody>
          <a:bodyPr/>
          <a:lstStyle/>
          <a:p>
            <a:pPr eaLnBrk="1" hangingPunct="1"/>
            <a:r>
              <a:rPr lang="es-ES" b="1" smtClean="0">
                <a:effectLst/>
              </a:rPr>
              <a:t>La estructura del ADN</a:t>
            </a:r>
          </a:p>
        </p:txBody>
      </p:sp>
      <p:sp>
        <p:nvSpPr>
          <p:cNvPr id="25603" name="Rectangle 3"/>
          <p:cNvSpPr>
            <a:spLocks noGrp="1" noChangeArrowheads="1"/>
          </p:cNvSpPr>
          <p:nvPr>
            <p:ph type="body" sz="half" idx="1"/>
          </p:nvPr>
        </p:nvSpPr>
        <p:spPr>
          <a:xfrm>
            <a:off x="2124075" y="1196975"/>
            <a:ext cx="6480175" cy="4537075"/>
          </a:xfrm>
        </p:spPr>
        <p:txBody>
          <a:bodyPr/>
          <a:lstStyle/>
          <a:p>
            <a:pPr eaLnBrk="1" hangingPunct="1">
              <a:spcBef>
                <a:spcPct val="40000"/>
              </a:spcBef>
            </a:pPr>
            <a:r>
              <a:rPr lang="es-ES" sz="2400" smtClean="0">
                <a:effectLst/>
              </a:rPr>
              <a:t>Los nucleótidos están unidos por enlaces entre el grupo fosfato de un nucleótido y el azúcar del siguiente nucleótido.</a:t>
            </a:r>
          </a:p>
          <a:p>
            <a:pPr eaLnBrk="1" hangingPunct="1">
              <a:spcBef>
                <a:spcPct val="40000"/>
              </a:spcBef>
            </a:pPr>
            <a:r>
              <a:rPr lang="es-ES" sz="2400" smtClean="0">
                <a:effectLst/>
              </a:rPr>
              <a:t>Se forma una larga cadena de nucleótidos enlazados del </a:t>
            </a:r>
            <a:r>
              <a:rPr lang="es-ES" sz="2400" b="1" smtClean="0">
                <a:effectLst/>
              </a:rPr>
              <a:t>fosfato</a:t>
            </a:r>
            <a:r>
              <a:rPr lang="es-ES" sz="2400" smtClean="0">
                <a:effectLst/>
              </a:rPr>
              <a:t> al </a:t>
            </a:r>
            <a:r>
              <a:rPr lang="es-ES" sz="2400" b="1" smtClean="0">
                <a:effectLst/>
              </a:rPr>
              <a:t>azúcar</a:t>
            </a:r>
            <a:r>
              <a:rPr lang="es-ES" sz="2400" smtClean="0">
                <a:effectLst/>
              </a:rPr>
              <a:t>.</a:t>
            </a:r>
          </a:p>
          <a:p>
            <a:pPr eaLnBrk="1" hangingPunct="1">
              <a:spcBef>
                <a:spcPct val="40000"/>
              </a:spcBef>
            </a:pPr>
            <a:r>
              <a:rPr lang="es-ES" sz="2400" smtClean="0">
                <a:effectLst/>
              </a:rPr>
              <a:t>Las bases nitrogenadas se extienden hacia dentro desde la cadena azúcar-fosfato. </a:t>
            </a:r>
          </a:p>
          <a:p>
            <a:pPr eaLnBrk="1" hangingPunct="1">
              <a:spcBef>
                <a:spcPct val="40000"/>
              </a:spcBef>
            </a:pPr>
            <a:r>
              <a:rPr lang="es-ES" sz="2400" smtClean="0">
                <a:effectLst/>
              </a:rPr>
              <a:t>En el ADN hay 4 bases:</a:t>
            </a:r>
          </a:p>
          <a:p>
            <a:pPr lvl="1" eaLnBrk="1" hangingPunct="1">
              <a:spcBef>
                <a:spcPct val="40000"/>
              </a:spcBef>
            </a:pPr>
            <a:r>
              <a:rPr lang="es-ES" sz="2400" smtClean="0">
                <a:effectLst/>
              </a:rPr>
              <a:t>adenina (A), citosina (C), guanina (G) y timina (T).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srcRect b="90237"/>
          <a:stretch>
            <a:fillRect/>
          </a:stretch>
        </p:blipFill>
        <p:spPr bwMode="auto">
          <a:xfrm>
            <a:off x="250825" y="1773238"/>
            <a:ext cx="8640763" cy="287337"/>
          </a:xfrm>
          <a:prstGeom prst="rect">
            <a:avLst/>
          </a:prstGeom>
          <a:noFill/>
          <a:ln w="9525">
            <a:noFill/>
            <a:miter lim="800000"/>
            <a:headEnd/>
            <a:tailEnd/>
          </a:ln>
        </p:spPr>
      </p:pic>
      <p:pic>
        <p:nvPicPr>
          <p:cNvPr id="89093" name="Picture 5"/>
          <p:cNvPicPr>
            <a:picLocks noChangeAspect="1" noChangeArrowheads="1"/>
          </p:cNvPicPr>
          <p:nvPr/>
        </p:nvPicPr>
        <p:blipFill>
          <a:blip r:embed="rId3"/>
          <a:srcRect t="9763" b="53560"/>
          <a:stretch>
            <a:fillRect/>
          </a:stretch>
        </p:blipFill>
        <p:spPr bwMode="auto">
          <a:xfrm>
            <a:off x="250825" y="2349500"/>
            <a:ext cx="8640763" cy="1079500"/>
          </a:xfrm>
          <a:prstGeom prst="rect">
            <a:avLst/>
          </a:prstGeom>
          <a:noFill/>
          <a:ln w="9525">
            <a:noFill/>
            <a:miter lim="800000"/>
            <a:headEnd/>
            <a:tailEnd/>
          </a:ln>
        </p:spPr>
      </p:pic>
      <p:pic>
        <p:nvPicPr>
          <p:cNvPr id="89094" name="Picture 6"/>
          <p:cNvPicPr>
            <a:picLocks noChangeAspect="1" noChangeArrowheads="1"/>
          </p:cNvPicPr>
          <p:nvPr/>
        </p:nvPicPr>
        <p:blipFill>
          <a:blip r:embed="rId3"/>
          <a:srcRect t="44012" b="21738"/>
          <a:stretch>
            <a:fillRect/>
          </a:stretch>
        </p:blipFill>
        <p:spPr bwMode="auto">
          <a:xfrm>
            <a:off x="250825" y="3357563"/>
            <a:ext cx="8640763" cy="1008062"/>
          </a:xfrm>
          <a:prstGeom prst="rect">
            <a:avLst/>
          </a:prstGeom>
          <a:noFill/>
          <a:ln w="9525">
            <a:noFill/>
            <a:miter lim="800000"/>
            <a:headEnd/>
            <a:tailEnd/>
          </a:ln>
        </p:spPr>
      </p:pic>
      <p:pic>
        <p:nvPicPr>
          <p:cNvPr id="89095" name="Picture 7"/>
          <p:cNvPicPr>
            <a:picLocks noChangeAspect="1" noChangeArrowheads="1"/>
          </p:cNvPicPr>
          <p:nvPr/>
        </p:nvPicPr>
        <p:blipFill>
          <a:blip r:embed="rId3"/>
          <a:srcRect t="78262"/>
          <a:stretch>
            <a:fillRect/>
          </a:stretch>
        </p:blipFill>
        <p:spPr bwMode="auto">
          <a:xfrm>
            <a:off x="250825" y="4508500"/>
            <a:ext cx="8640763" cy="639763"/>
          </a:xfrm>
          <a:prstGeom prst="rect">
            <a:avLst/>
          </a:prstGeom>
          <a:noFill/>
          <a:ln w="9525">
            <a:noFill/>
            <a:miter lim="800000"/>
            <a:headEnd/>
            <a:tailEnd/>
          </a:ln>
        </p:spPr>
      </p:pic>
      <p:sp>
        <p:nvSpPr>
          <p:cNvPr id="53254" name="Text Box 8"/>
          <p:cNvSpPr txBox="1">
            <a:spLocks noChangeArrowheads="1"/>
          </p:cNvSpPr>
          <p:nvPr/>
        </p:nvSpPr>
        <p:spPr bwMode="auto">
          <a:xfrm>
            <a:off x="2411413" y="1997075"/>
            <a:ext cx="1758950" cy="366713"/>
          </a:xfrm>
          <a:prstGeom prst="rect">
            <a:avLst/>
          </a:prstGeom>
          <a:noFill/>
          <a:ln w="9525">
            <a:noFill/>
            <a:miter lim="800000"/>
            <a:headEnd/>
            <a:tailEnd/>
          </a:ln>
        </p:spPr>
        <p:txBody>
          <a:bodyPr wrap="none">
            <a:spAutoFit/>
          </a:bodyPr>
          <a:lstStyle/>
          <a:p>
            <a:r>
              <a:rPr lang="es-EC" b="1"/>
              <a:t>REPLICACIÓN</a:t>
            </a:r>
            <a:endParaRPr lang="es-ES" b="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dissolve">
                                      <p:cBhvr>
                                        <p:cTn id="12" dur="500"/>
                                        <p:tgtEl>
                                          <p:spTgt spid="890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095"/>
                                        </p:tgtEl>
                                        <p:attrNameLst>
                                          <p:attrName>style.visibility</p:attrName>
                                        </p:attrNameLst>
                                      </p:cBhvr>
                                      <p:to>
                                        <p:strVal val="visible"/>
                                      </p:to>
                                    </p:set>
                                    <p:animEffect transition="in" filter="dissolve">
                                      <p:cBhvr>
                                        <p:cTn id="17"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1150" y="373063"/>
            <a:ext cx="6400800" cy="968375"/>
          </a:xfrm>
        </p:spPr>
        <p:txBody>
          <a:bodyPr/>
          <a:lstStyle/>
          <a:p>
            <a:pPr eaLnBrk="1" hangingPunct="1"/>
            <a:r>
              <a:rPr lang="es-ES" b="1" smtClean="0">
                <a:effectLst/>
              </a:rPr>
              <a:t>La estructura del ADN</a:t>
            </a:r>
          </a:p>
        </p:txBody>
      </p:sp>
      <p:pic>
        <p:nvPicPr>
          <p:cNvPr id="8195" name="Picture 4" descr="Image1"/>
          <p:cNvPicPr>
            <a:picLocks noChangeAspect="1" noChangeArrowheads="1"/>
          </p:cNvPicPr>
          <p:nvPr/>
        </p:nvPicPr>
        <p:blipFill>
          <a:blip r:embed="rId3"/>
          <a:srcRect l="2139" t="4445" r="6000"/>
          <a:stretch>
            <a:fillRect/>
          </a:stretch>
        </p:blipFill>
        <p:spPr bwMode="auto">
          <a:xfrm>
            <a:off x="2138363" y="1470025"/>
            <a:ext cx="6840537" cy="53863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NA"/>
          <p:cNvPicPr>
            <a:picLocks noChangeAspect="1" noChangeArrowheads="1"/>
          </p:cNvPicPr>
          <p:nvPr/>
        </p:nvPicPr>
        <p:blipFill>
          <a:blip r:embed="rId3"/>
          <a:srcRect/>
          <a:stretch>
            <a:fillRect/>
          </a:stretch>
        </p:blipFill>
        <p:spPr bwMode="auto">
          <a:xfrm>
            <a:off x="2616200" y="0"/>
            <a:ext cx="65278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725738" y="1600200"/>
            <a:ext cx="6094412" cy="4997450"/>
          </a:xfrm>
        </p:spPr>
        <p:txBody>
          <a:bodyPr/>
          <a:lstStyle/>
          <a:p>
            <a:pPr eaLnBrk="1" hangingPunct="1">
              <a:spcBef>
                <a:spcPct val="40000"/>
              </a:spcBef>
            </a:pPr>
            <a:r>
              <a:rPr lang="es-ES" sz="2800" smtClean="0">
                <a:effectLst/>
              </a:rPr>
              <a:t>Una molécula de ADN se compone de dos cadenas de nucleótidos unidas por </a:t>
            </a:r>
            <a:r>
              <a:rPr lang="es-ES" sz="2800" b="1" smtClean="0">
                <a:effectLst/>
              </a:rPr>
              <a:t>puentes de hidrógeno</a:t>
            </a:r>
            <a:r>
              <a:rPr lang="es-ES" sz="2800" smtClean="0">
                <a:effectLst/>
              </a:rPr>
              <a:t> entre las bases nitrogenadas.</a:t>
            </a:r>
          </a:p>
          <a:p>
            <a:pPr eaLnBrk="1" hangingPunct="1">
              <a:spcBef>
                <a:spcPct val="40000"/>
              </a:spcBef>
            </a:pPr>
            <a:r>
              <a:rPr lang="es-ES" sz="2800" smtClean="0">
                <a:effectLst/>
              </a:rPr>
              <a:t>Las cadenas de nucleótidos forman una espiral alrededor de un centro común.</a:t>
            </a:r>
          </a:p>
          <a:p>
            <a:pPr eaLnBrk="1" hangingPunct="1">
              <a:spcBef>
                <a:spcPct val="40000"/>
              </a:spcBef>
            </a:pPr>
            <a:r>
              <a:rPr lang="es-ES" sz="2800" smtClean="0">
                <a:solidFill>
                  <a:srgbClr val="FF3300"/>
                </a:solidFill>
                <a:effectLst/>
              </a:rPr>
              <a:t>La forma espiral de la molécula es una </a:t>
            </a:r>
            <a:r>
              <a:rPr lang="es-ES" sz="2800" b="1" smtClean="0">
                <a:solidFill>
                  <a:srgbClr val="FF3300"/>
                </a:solidFill>
                <a:effectLst/>
              </a:rPr>
              <a:t>doble hélice</a:t>
            </a:r>
            <a:r>
              <a:rPr lang="es-ES" sz="2800" smtClean="0">
                <a:solidFill>
                  <a:srgbClr val="FF3300"/>
                </a:solidFill>
                <a:effectLst/>
              </a:rPr>
              <a:t>.</a:t>
            </a:r>
          </a:p>
        </p:txBody>
      </p:sp>
      <p:sp>
        <p:nvSpPr>
          <p:cNvPr id="26628" name="Rectangle 4"/>
          <p:cNvSpPr>
            <a:spLocks noChangeArrowheads="1"/>
          </p:cNvSpPr>
          <p:nvPr/>
        </p:nvSpPr>
        <p:spPr bwMode="auto">
          <a:xfrm>
            <a:off x="2779713" y="188913"/>
            <a:ext cx="6400800" cy="1219200"/>
          </a:xfrm>
          <a:prstGeom prst="rect">
            <a:avLst/>
          </a:prstGeom>
          <a:noFill/>
          <a:ln w="9525">
            <a:noFill/>
            <a:miter lim="800000"/>
            <a:headEnd/>
            <a:tailEnd/>
          </a:ln>
          <a:effectLst/>
        </p:spPr>
        <p:txBody>
          <a:bodyPr anchor="ctr"/>
          <a:lstStyle/>
          <a:p>
            <a:pPr>
              <a:defRPr/>
            </a:pPr>
            <a:r>
              <a:rPr lang="es-ES" sz="3600">
                <a:solidFill>
                  <a:schemeClr val="tx2"/>
                </a:solidFill>
                <a:effectLst>
                  <a:outerShdw blurRad="38100" dist="38100" dir="2700000" algn="tl">
                    <a:srgbClr val="C0C0C0"/>
                  </a:outerShdw>
                </a:effectLst>
              </a:rPr>
              <a:t>La estructura del ADN</a:t>
            </a:r>
          </a:p>
        </p:txBody>
      </p:sp>
      <p:pic>
        <p:nvPicPr>
          <p:cNvPr id="10244" name="Picture 7" descr="dna"/>
          <p:cNvPicPr>
            <a:picLocks noChangeAspect="1" noChangeArrowheads="1" noCrop="1"/>
          </p:cNvPicPr>
          <p:nvPr/>
        </p:nvPicPr>
        <p:blipFill>
          <a:blip r:embed="rId3"/>
          <a:srcRect/>
          <a:stretch>
            <a:fillRect/>
          </a:stretch>
        </p:blipFill>
        <p:spPr bwMode="auto">
          <a:xfrm>
            <a:off x="0" y="0"/>
            <a:ext cx="2544763"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38400" y="1052513"/>
            <a:ext cx="6400800" cy="3341687"/>
          </a:xfrm>
        </p:spPr>
        <p:txBody>
          <a:bodyPr/>
          <a:lstStyle/>
          <a:p>
            <a:pPr eaLnBrk="1" hangingPunct="1">
              <a:spcBef>
                <a:spcPct val="35000"/>
              </a:spcBef>
            </a:pPr>
            <a:r>
              <a:rPr lang="es-ES" sz="2000" smtClean="0">
                <a:effectLst/>
              </a:rPr>
              <a:t>Los puentes de hidrógeno son específicos entre las bases:</a:t>
            </a:r>
          </a:p>
          <a:p>
            <a:pPr lvl="1" eaLnBrk="1" hangingPunct="1">
              <a:spcBef>
                <a:spcPct val="35000"/>
              </a:spcBef>
            </a:pPr>
            <a:r>
              <a:rPr lang="es-ES" sz="1800" smtClean="0">
                <a:effectLst/>
              </a:rPr>
              <a:t>La </a:t>
            </a:r>
            <a:r>
              <a:rPr lang="es-ES" sz="1800" b="1" smtClean="0">
                <a:effectLst/>
              </a:rPr>
              <a:t>adenina</a:t>
            </a:r>
            <a:r>
              <a:rPr lang="es-ES" sz="1800" smtClean="0">
                <a:effectLst/>
              </a:rPr>
              <a:t> siempre forma 2 enlaces con </a:t>
            </a:r>
            <a:r>
              <a:rPr lang="es-ES" sz="1800" b="1" smtClean="0">
                <a:effectLst/>
              </a:rPr>
              <a:t>timina</a:t>
            </a:r>
            <a:r>
              <a:rPr lang="es-ES" sz="1800" smtClean="0">
                <a:effectLst/>
              </a:rPr>
              <a:t>.</a:t>
            </a:r>
          </a:p>
          <a:p>
            <a:pPr lvl="1" eaLnBrk="1" hangingPunct="1">
              <a:spcBef>
                <a:spcPct val="35000"/>
              </a:spcBef>
            </a:pPr>
            <a:r>
              <a:rPr lang="es-ES" sz="1800" smtClean="0">
                <a:effectLst/>
              </a:rPr>
              <a:t>La </a:t>
            </a:r>
            <a:r>
              <a:rPr lang="es-ES" sz="1800" b="1" smtClean="0">
                <a:effectLst/>
              </a:rPr>
              <a:t>citosina</a:t>
            </a:r>
            <a:r>
              <a:rPr lang="es-ES" sz="1800" smtClean="0">
                <a:effectLst/>
              </a:rPr>
              <a:t> siempre forma 3 enlaces con </a:t>
            </a:r>
            <a:r>
              <a:rPr lang="es-ES" sz="1800" b="1" smtClean="0">
                <a:effectLst/>
              </a:rPr>
              <a:t>guanina</a:t>
            </a:r>
            <a:r>
              <a:rPr lang="es-ES" sz="1800" smtClean="0">
                <a:effectLst/>
              </a:rPr>
              <a:t>.</a:t>
            </a:r>
          </a:p>
          <a:p>
            <a:pPr eaLnBrk="1" hangingPunct="1">
              <a:spcBef>
                <a:spcPct val="35000"/>
              </a:spcBef>
            </a:pPr>
            <a:r>
              <a:rPr lang="es-ES" sz="2000" smtClean="0">
                <a:effectLst/>
              </a:rPr>
              <a:t>Por ello, la sucesión de bases de una cadena de nucleótidos determina la sucesión de bases en la otra cadena. </a:t>
            </a:r>
            <a:r>
              <a:rPr lang="es-ES" sz="2000" b="1" smtClean="0">
                <a:effectLst/>
              </a:rPr>
              <a:t>Son complementarias</a:t>
            </a:r>
            <a:r>
              <a:rPr lang="es-ES" sz="2000" smtClean="0">
                <a:effectLst/>
              </a:rPr>
              <a:t>.</a:t>
            </a:r>
          </a:p>
          <a:p>
            <a:pPr eaLnBrk="1" hangingPunct="1">
              <a:spcBef>
                <a:spcPct val="35000"/>
              </a:spcBef>
            </a:pPr>
            <a:r>
              <a:rPr lang="es-ES" sz="2000" smtClean="0">
                <a:effectLst/>
              </a:rPr>
              <a:t>Este apareamiento de bases nitrogenadas es la base de la </a:t>
            </a:r>
            <a:r>
              <a:rPr lang="es-ES" sz="2000" b="1" smtClean="0">
                <a:effectLst/>
              </a:rPr>
              <a:t>Replicación del ADN</a:t>
            </a:r>
            <a:r>
              <a:rPr lang="es-ES" sz="2000" smtClean="0">
                <a:effectLst/>
              </a:rPr>
              <a:t>.</a:t>
            </a:r>
          </a:p>
        </p:txBody>
      </p:sp>
      <p:sp>
        <p:nvSpPr>
          <p:cNvPr id="27652" name="Rectangle 4"/>
          <p:cNvSpPr>
            <a:spLocks noGrp="1" noChangeArrowheads="1"/>
          </p:cNvSpPr>
          <p:nvPr>
            <p:ph type="title"/>
          </p:nvPr>
        </p:nvSpPr>
        <p:spPr>
          <a:xfrm>
            <a:off x="2438400" y="115888"/>
            <a:ext cx="6400800" cy="896937"/>
          </a:xfrm>
        </p:spPr>
        <p:txBody>
          <a:bodyPr/>
          <a:lstStyle/>
          <a:p>
            <a:pPr eaLnBrk="1" hangingPunct="1">
              <a:defRPr/>
            </a:pPr>
            <a:r>
              <a:rPr lang="es-ES" smtClean="0"/>
              <a:t>La estructura del ADN</a:t>
            </a:r>
          </a:p>
        </p:txBody>
      </p:sp>
      <p:pic>
        <p:nvPicPr>
          <p:cNvPr id="11268" name="Picture 7" descr="FG9_03"/>
          <p:cNvPicPr>
            <a:picLocks noChangeAspect="1" noChangeArrowheads="1"/>
          </p:cNvPicPr>
          <p:nvPr/>
        </p:nvPicPr>
        <p:blipFill>
          <a:blip r:embed="rId3"/>
          <a:srcRect t="8888" b="21324"/>
          <a:stretch>
            <a:fillRect/>
          </a:stretch>
        </p:blipFill>
        <p:spPr bwMode="auto">
          <a:xfrm>
            <a:off x="3132138" y="4265613"/>
            <a:ext cx="4953000" cy="259238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theme/theme1.xml><?xml version="1.0" encoding="utf-8"?>
<a:theme xmlns:a="http://schemas.openxmlformats.org/drawingml/2006/main" name="Propuesta">
  <a:themeElements>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ues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uesta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uesta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uesta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uesta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uesta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uesta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uesta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1043</TotalTime>
  <Words>1300</Words>
  <Application>Microsoft PowerPoint</Application>
  <PresentationFormat>Presentación en pantalla (4:3)</PresentationFormat>
  <Paragraphs>154</Paragraphs>
  <Slides>50</Slides>
  <Notes>50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5" baseType="lpstr">
      <vt:lpstr>Arial</vt:lpstr>
      <vt:lpstr>Wingdings</vt:lpstr>
      <vt:lpstr>Calibri</vt:lpstr>
      <vt:lpstr>Propuesta</vt:lpstr>
      <vt:lpstr>Fotografía de Microsoft Photo Editor 3.0</vt:lpstr>
      <vt:lpstr>EL CÓDIGO GENÉTICO</vt:lpstr>
      <vt:lpstr>Diapositiva 2</vt:lpstr>
      <vt:lpstr>La función del ADN</vt:lpstr>
      <vt:lpstr>La estructura del ADN</vt:lpstr>
      <vt:lpstr>La estructura del ADN</vt:lpstr>
      <vt:lpstr>La estructura del ADN</vt:lpstr>
      <vt:lpstr>Diapositiva 7</vt:lpstr>
      <vt:lpstr>Diapositiva 8</vt:lpstr>
      <vt:lpstr>La estructura del ADN</vt:lpstr>
      <vt:lpstr>Diapositiva 10</vt:lpstr>
      <vt:lpstr>La Replicación del ADN</vt:lpstr>
      <vt:lpstr>La replicación del ADN</vt:lpstr>
      <vt:lpstr>Diapositiva 13</vt:lpstr>
      <vt:lpstr>Pasos de la replicación del ADN</vt:lpstr>
      <vt:lpstr>Diapositiva 15</vt:lpstr>
      <vt:lpstr>Diapositiva 16</vt:lpstr>
      <vt:lpstr>Lección</vt:lpstr>
      <vt:lpstr>La síntesis de proteínas</vt:lpstr>
      <vt:lpstr>Diapositiva 19</vt:lpstr>
      <vt:lpstr>La Transcripción</vt:lpstr>
      <vt:lpstr>El código genético</vt:lpstr>
      <vt:lpstr>Diapositiva 22</vt:lpstr>
      <vt:lpstr>Ácido Ribonucleico (ARN)</vt:lpstr>
      <vt:lpstr>Son de ADN o ARN?</vt:lpstr>
      <vt:lpstr>Tipos de ARN</vt:lpstr>
      <vt:lpstr>Tipos de ARN</vt:lpstr>
      <vt:lpstr>Tipos de RNA</vt:lpstr>
      <vt:lpstr>Lección</vt:lpstr>
      <vt:lpstr>Pasos de la Transcripción</vt:lpstr>
      <vt:lpstr>Pasos de la Transcripción</vt:lpstr>
      <vt:lpstr>Diapositiva 31</vt:lpstr>
      <vt:lpstr>Diapositiva 32</vt:lpstr>
      <vt:lpstr>Traducción</vt:lpstr>
      <vt:lpstr>El ARNt</vt:lpstr>
      <vt:lpstr>Diapositiva 35</vt:lpstr>
      <vt:lpstr>Pasos de la Traducción</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58</cp:revision>
  <dcterms:created xsi:type="dcterms:W3CDTF">1601-01-01T00:00:00Z</dcterms:created>
  <dcterms:modified xsi:type="dcterms:W3CDTF">2009-07-20T16:54:12Z</dcterms:modified>
</cp:coreProperties>
</file>