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sldIdLst>
    <p:sldId id="256" r:id="rId2"/>
    <p:sldId id="257" r:id="rId3"/>
    <p:sldId id="259" r:id="rId4"/>
    <p:sldId id="270" r:id="rId5"/>
    <p:sldId id="260" r:id="rId6"/>
    <p:sldId id="271" r:id="rId7"/>
    <p:sldId id="265" r:id="rId8"/>
    <p:sldId id="272" r:id="rId9"/>
    <p:sldId id="261" r:id="rId10"/>
    <p:sldId id="263" r:id="rId11"/>
    <p:sldId id="266" r:id="rId12"/>
    <p:sldId id="267" r:id="rId13"/>
    <p:sldId id="268" r:id="rId14"/>
    <p:sldId id="269" r:id="rId15"/>
    <p:sldId id="264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33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153307CF-4A97-47FC-8122-998A20E29E05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13671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2400">
              <a:latin typeface="Times New Roman" pitchFamily="18" charset="0"/>
            </a:endParaRPr>
          </a:p>
        </p:txBody>
      </p:sp>
      <p:sp>
        <p:nvSpPr>
          <p:cNvPr id="113673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2400">
              <a:latin typeface="Times New Roman" pitchFamily="18" charset="0"/>
            </a:endParaRPr>
          </a:p>
        </p:txBody>
      </p:sp>
      <p:sp>
        <p:nvSpPr>
          <p:cNvPr id="113674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240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3DAD2-5536-41FF-A2E3-F66A48F02C0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5C027-88A0-42B3-B8FA-348E7382A35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B0967-5D5B-4809-8654-3AB3AAB38FF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CC5E3-7E51-4DA2-8CE7-0C2A6C9F1C7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7B3F9-A1D3-4327-B4B7-A6225D57B42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D6D23-E49A-4138-9B2A-0AF573D2B9B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A69C1-F87C-42E1-9BE6-6F2F562BB84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8673C-276F-49FC-B701-1165C273552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74667-19D2-4E11-98FF-252701FE4DD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5452D-41B3-43A8-96F1-BBA18C878D5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s-E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s-ES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230B974-FC4A-4AC5-A53E-96A7FAAC4954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12647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12648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2400">
              <a:latin typeface="Times New Roman" pitchFamily="18" charset="0"/>
            </a:endParaRPr>
          </a:p>
        </p:txBody>
      </p:sp>
      <p:sp>
        <p:nvSpPr>
          <p:cNvPr id="112649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2400">
              <a:latin typeface="Times New Roman" pitchFamily="18" charset="0"/>
            </a:endParaRPr>
          </a:p>
        </p:txBody>
      </p:sp>
      <p:sp>
        <p:nvSpPr>
          <p:cNvPr id="112650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1844675"/>
            <a:ext cx="6192837" cy="3241675"/>
          </a:xfrm>
        </p:spPr>
        <p:txBody>
          <a:bodyPr/>
          <a:lstStyle/>
          <a:p>
            <a:pPr algn="ctr">
              <a:lnSpc>
                <a:spcPct val="80000"/>
              </a:lnSpc>
            </a:pPr>
            <a:endParaRPr lang="es-ES" sz="1400"/>
          </a:p>
          <a:p>
            <a:pPr algn="ctr">
              <a:lnSpc>
                <a:spcPct val="80000"/>
              </a:lnSpc>
            </a:pPr>
            <a:r>
              <a:rPr lang="es-ES" sz="1600" b="1"/>
              <a:t>APLICACIONES DE LA OPTIMIZACION EN EL DISEÑO DE EMBARCACIONES DE SERVICIO FLUVIAL</a:t>
            </a:r>
          </a:p>
          <a:p>
            <a:pPr algn="ctr">
              <a:lnSpc>
                <a:spcPct val="80000"/>
              </a:lnSpc>
            </a:pPr>
            <a:endParaRPr lang="es-ES" sz="1600" b="1"/>
          </a:p>
          <a:p>
            <a:pPr algn="ctr">
              <a:lnSpc>
                <a:spcPct val="80000"/>
              </a:lnSpc>
            </a:pPr>
            <a:endParaRPr lang="es-ES" sz="1600" b="1"/>
          </a:p>
          <a:p>
            <a:pPr algn="ctr">
              <a:lnSpc>
                <a:spcPct val="80000"/>
              </a:lnSpc>
            </a:pPr>
            <a:r>
              <a:rPr lang="es-ES" sz="1600">
                <a:solidFill>
                  <a:srgbClr val="663300"/>
                </a:solidFill>
              </a:rPr>
              <a:t>(Proyecto: “Optimización de Embarcaciones para Uso Fluvial Ecuatoriano”, CONESUP CON03)</a:t>
            </a:r>
            <a:br>
              <a:rPr lang="es-ES" sz="1600">
                <a:solidFill>
                  <a:srgbClr val="663300"/>
                </a:solidFill>
              </a:rPr>
            </a:br>
            <a:endParaRPr lang="es-ES" sz="1600">
              <a:solidFill>
                <a:srgbClr val="663300"/>
              </a:solidFill>
            </a:endParaRPr>
          </a:p>
          <a:p>
            <a:pPr algn="ctr">
              <a:lnSpc>
                <a:spcPct val="80000"/>
              </a:lnSpc>
            </a:pPr>
            <a:endParaRPr lang="es-ES" sz="1600"/>
          </a:p>
          <a:p>
            <a:pPr algn="ctr">
              <a:lnSpc>
                <a:spcPct val="80000"/>
              </a:lnSpc>
            </a:pPr>
            <a:endParaRPr lang="es-ES" sz="1600"/>
          </a:p>
          <a:p>
            <a:pPr algn="ctr">
              <a:lnSpc>
                <a:spcPct val="80000"/>
              </a:lnSpc>
            </a:pPr>
            <a:r>
              <a:rPr lang="es-ES" sz="1400"/>
              <a:t>José R. Marín López, </a:t>
            </a:r>
          </a:p>
          <a:p>
            <a:pPr algn="ctr">
              <a:lnSpc>
                <a:spcPct val="80000"/>
              </a:lnSpc>
            </a:pPr>
            <a:r>
              <a:rPr lang="es-ES" sz="1400"/>
              <a:t>Facultad de Ing. Marítima - ESPOL, </a:t>
            </a:r>
          </a:p>
          <a:p>
            <a:pPr algn="ctr">
              <a:lnSpc>
                <a:spcPct val="80000"/>
              </a:lnSpc>
            </a:pPr>
            <a:r>
              <a:rPr lang="es-ES" sz="1400"/>
              <a:t>Km 30.5 Vía Perimetral</a:t>
            </a:r>
          </a:p>
          <a:p>
            <a:pPr algn="ctr">
              <a:lnSpc>
                <a:spcPct val="80000"/>
              </a:lnSpc>
            </a:pPr>
            <a:r>
              <a:rPr lang="es-ES" sz="1400"/>
              <a:t>jrmarin@espol.edu.ec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2051050" y="981075"/>
            <a:ext cx="6769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>
                <a:solidFill>
                  <a:schemeClr val="tx2"/>
                </a:solidFill>
                <a:latin typeface="Verdana" pitchFamily="34" charset="0"/>
              </a:rPr>
              <a:t>… Resultados de la Optimización </a:t>
            </a:r>
          </a:p>
          <a:p>
            <a:r>
              <a:rPr lang="es-ES" sz="2000">
                <a:solidFill>
                  <a:schemeClr val="tx2"/>
                </a:solidFill>
                <a:latin typeface="Verdana" pitchFamily="34" charset="0"/>
              </a:rPr>
              <a:t>(75%R</a:t>
            </a:r>
            <a:r>
              <a:rPr lang="es-ES" sz="2000" baseline="-25000">
                <a:solidFill>
                  <a:schemeClr val="tx2"/>
                </a:solidFill>
                <a:latin typeface="Verdana" pitchFamily="34" charset="0"/>
              </a:rPr>
              <a:t>avance</a:t>
            </a:r>
            <a:r>
              <a:rPr lang="es-ES" sz="2000">
                <a:solidFill>
                  <a:schemeClr val="tx2"/>
                </a:solidFill>
                <a:latin typeface="Verdana" pitchFamily="34" charset="0"/>
              </a:rPr>
              <a:t>, 25%W</a:t>
            </a:r>
            <a:r>
              <a:rPr lang="es-ES" sz="2000" baseline="-25000">
                <a:solidFill>
                  <a:schemeClr val="tx2"/>
                </a:solidFill>
                <a:latin typeface="Verdana" pitchFamily="34" charset="0"/>
              </a:rPr>
              <a:t>casco</a:t>
            </a:r>
            <a:r>
              <a:rPr lang="es-ES" sz="2000">
                <a:solidFill>
                  <a:schemeClr val="tx2"/>
                </a:solidFill>
                <a:latin typeface="Verdana" pitchFamily="34" charset="0"/>
              </a:rPr>
              <a:t>)</a:t>
            </a:r>
          </a:p>
        </p:txBody>
      </p:sp>
      <p:grpSp>
        <p:nvGrpSpPr>
          <p:cNvPr id="87051" name="Group 11"/>
          <p:cNvGrpSpPr>
            <a:grpSpLocks/>
          </p:cNvGrpSpPr>
          <p:nvPr/>
        </p:nvGrpSpPr>
        <p:grpSpPr bwMode="auto">
          <a:xfrm>
            <a:off x="4716463" y="2349500"/>
            <a:ext cx="4176712" cy="3455988"/>
            <a:chOff x="2562" y="1616"/>
            <a:chExt cx="2904" cy="2414"/>
          </a:xfrm>
        </p:grpSpPr>
        <p:graphicFrame>
          <p:nvGraphicFramePr>
            <p:cNvPr id="87043" name="Object 3"/>
            <p:cNvGraphicFramePr>
              <a:graphicFrameLocks noChangeAspect="1"/>
            </p:cNvGraphicFramePr>
            <p:nvPr/>
          </p:nvGraphicFramePr>
          <p:xfrm>
            <a:off x="2562" y="2432"/>
            <a:ext cx="2541" cy="1598"/>
          </p:xfrm>
          <a:graphic>
            <a:graphicData uri="http://schemas.openxmlformats.org/presentationml/2006/ole">
              <p:oleObj spid="_x0000_s87043" name="Drawing" r:id="rId3" imgW="8782200" imgH="5095800" progId="AutoCAD.Drawing.15">
                <p:embed/>
              </p:oleObj>
            </a:graphicData>
          </a:graphic>
        </p:graphicFrame>
        <p:graphicFrame>
          <p:nvGraphicFramePr>
            <p:cNvPr id="87047" name="Object 7"/>
            <p:cNvGraphicFramePr>
              <a:graphicFrameLocks noChangeAspect="1"/>
            </p:cNvGraphicFramePr>
            <p:nvPr/>
          </p:nvGraphicFramePr>
          <p:xfrm>
            <a:off x="2880" y="1616"/>
            <a:ext cx="2586" cy="915"/>
          </p:xfrm>
          <a:graphic>
            <a:graphicData uri="http://schemas.openxmlformats.org/presentationml/2006/ole">
              <p:oleObj spid="_x0000_s87047" name="Drawing" r:id="rId4" imgW="8782200" imgH="5095800" progId="AutoCAD.Drawing.15">
                <p:embed/>
              </p:oleObj>
            </a:graphicData>
          </a:graphic>
        </p:graphicFrame>
      </p:grpSp>
      <p:pic>
        <p:nvPicPr>
          <p:cNvPr id="8705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2708275"/>
            <a:ext cx="2879725" cy="2022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908175" y="981075"/>
            <a:ext cx="7092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>
                <a:solidFill>
                  <a:schemeClr val="tx2"/>
                </a:solidFill>
                <a:latin typeface="Verdana" pitchFamily="34" charset="0"/>
              </a:rPr>
              <a:t>Resultados de la Optimización – Carga (100%R</a:t>
            </a:r>
            <a:r>
              <a:rPr lang="es-ES" sz="2000" baseline="-25000">
                <a:solidFill>
                  <a:schemeClr val="tx2"/>
                </a:solidFill>
                <a:latin typeface="Verdana" pitchFamily="34" charset="0"/>
              </a:rPr>
              <a:t>avance</a:t>
            </a:r>
            <a:r>
              <a:rPr lang="es-ES" sz="2000">
                <a:solidFill>
                  <a:schemeClr val="tx2"/>
                </a:solidFill>
                <a:latin typeface="Verdana" pitchFamily="34" charset="0"/>
              </a:rPr>
              <a:t>)</a:t>
            </a:r>
          </a:p>
        </p:txBody>
      </p:sp>
      <p:grpSp>
        <p:nvGrpSpPr>
          <p:cNvPr id="115727" name="Group 15"/>
          <p:cNvGrpSpPr>
            <a:grpSpLocks/>
          </p:cNvGrpSpPr>
          <p:nvPr/>
        </p:nvGrpSpPr>
        <p:grpSpPr bwMode="auto">
          <a:xfrm>
            <a:off x="2124075" y="2565400"/>
            <a:ext cx="5734050" cy="3324225"/>
            <a:chOff x="1338" y="1706"/>
            <a:chExt cx="3612" cy="2094"/>
          </a:xfrm>
        </p:grpSpPr>
        <p:pic>
          <p:nvPicPr>
            <p:cNvPr id="115723" name="Picture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38" y="1706"/>
              <a:ext cx="1746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724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98" y="1706"/>
              <a:ext cx="1752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725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36" y="2750"/>
              <a:ext cx="1752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5733" name="Group 21"/>
          <p:cNvGrpSpPr>
            <a:grpSpLocks/>
          </p:cNvGrpSpPr>
          <p:nvPr/>
        </p:nvGrpSpPr>
        <p:grpSpPr bwMode="auto">
          <a:xfrm>
            <a:off x="1908175" y="1341438"/>
            <a:ext cx="6480175" cy="1158875"/>
            <a:chOff x="1202" y="890"/>
            <a:chExt cx="4082" cy="730"/>
          </a:xfrm>
        </p:grpSpPr>
        <p:sp>
          <p:nvSpPr>
            <p:cNvPr id="115719" name="Text Box 7"/>
            <p:cNvSpPr txBox="1">
              <a:spLocks noChangeArrowheads="1"/>
            </p:cNvSpPr>
            <p:nvPr/>
          </p:nvSpPr>
          <p:spPr bwMode="auto">
            <a:xfrm>
              <a:off x="1202" y="890"/>
              <a:ext cx="408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S">
                  <a:solidFill>
                    <a:srgbClr val="663300"/>
                  </a:solidFill>
                  <a:latin typeface="Verdana" pitchFamily="34" charset="0"/>
                </a:rPr>
                <a:t>Restricciones: GM</a:t>
              </a:r>
              <a:r>
                <a:rPr lang="es-ES" baseline="-25000">
                  <a:solidFill>
                    <a:srgbClr val="663300"/>
                  </a:solidFill>
                  <a:latin typeface="Verdana" pitchFamily="34" charset="0"/>
                </a:rPr>
                <a:t>T</a:t>
              </a:r>
              <a:r>
                <a:rPr lang="es-ES">
                  <a:solidFill>
                    <a:srgbClr val="663300"/>
                  </a:solidFill>
                  <a:latin typeface="Verdana" pitchFamily="34" charset="0"/>
                </a:rPr>
                <a:t>&gt;0.25 m, A</a:t>
              </a:r>
              <a:r>
                <a:rPr lang="es-ES" baseline="-25000">
                  <a:solidFill>
                    <a:srgbClr val="663300"/>
                  </a:solidFill>
                  <a:latin typeface="Verdana" pitchFamily="34" charset="0"/>
                </a:rPr>
                <a:t>Cbta</a:t>
              </a:r>
              <a:r>
                <a:rPr lang="es-ES">
                  <a:solidFill>
                    <a:srgbClr val="663300"/>
                  </a:solidFill>
                  <a:latin typeface="Verdana" pitchFamily="34" charset="0"/>
                </a:rPr>
                <a:t>,&gt;10 m</a:t>
              </a:r>
              <a:r>
                <a:rPr lang="es-ES" baseline="30000">
                  <a:solidFill>
                    <a:srgbClr val="663300"/>
                  </a:solidFill>
                  <a:latin typeface="Verdana" pitchFamily="34" charset="0"/>
                </a:rPr>
                <a:t>2</a:t>
              </a:r>
              <a:r>
                <a:rPr lang="es-ES">
                  <a:solidFill>
                    <a:srgbClr val="663300"/>
                  </a:solidFill>
                  <a:latin typeface="Verdana" pitchFamily="34" charset="0"/>
                </a:rPr>
                <a:t>, </a:t>
              </a:r>
            </a:p>
            <a:p>
              <a:r>
                <a:rPr lang="es-ES">
                  <a:solidFill>
                    <a:srgbClr val="663300"/>
                  </a:solidFill>
                  <a:latin typeface="Symbol" pitchFamily="18" charset="2"/>
                </a:rPr>
                <a:t>s</a:t>
              </a:r>
              <a:r>
                <a:rPr lang="es-ES" baseline="-25000">
                  <a:solidFill>
                    <a:srgbClr val="663300"/>
                  </a:solidFill>
                  <a:latin typeface="Verdana" pitchFamily="34" charset="0"/>
                </a:rPr>
                <a:t>cub</a:t>
              </a:r>
              <a:r>
                <a:rPr lang="es-ES">
                  <a:solidFill>
                    <a:srgbClr val="663300"/>
                  </a:solidFill>
                  <a:latin typeface="Verdana" pitchFamily="34" charset="0"/>
                </a:rPr>
                <a:t>&lt;600 kg/cm</a:t>
              </a:r>
              <a:r>
                <a:rPr lang="es-ES" baseline="30000">
                  <a:solidFill>
                    <a:srgbClr val="663300"/>
                  </a:solidFill>
                  <a:latin typeface="Verdana" pitchFamily="34" charset="0"/>
                </a:rPr>
                <a:t>2</a:t>
              </a:r>
              <a:r>
                <a:rPr lang="es-ES">
                  <a:solidFill>
                    <a:srgbClr val="663300"/>
                  </a:solidFill>
                  <a:latin typeface="Verdana" pitchFamily="34" charset="0"/>
                </a:rPr>
                <a:t>, </a:t>
              </a:r>
              <a:r>
                <a:rPr lang="es-ES">
                  <a:solidFill>
                    <a:srgbClr val="663300"/>
                  </a:solidFill>
                  <a:latin typeface="Symbol" pitchFamily="18" charset="2"/>
                </a:rPr>
                <a:t>d</a:t>
              </a:r>
              <a:r>
                <a:rPr lang="es-ES" baseline="-25000">
                  <a:solidFill>
                    <a:srgbClr val="663300"/>
                  </a:solidFill>
                  <a:latin typeface="Verdana" pitchFamily="34" charset="0"/>
                </a:rPr>
                <a:t>casco</a:t>
              </a:r>
              <a:r>
                <a:rPr lang="es-ES">
                  <a:solidFill>
                    <a:srgbClr val="663300"/>
                  </a:solidFill>
                  <a:latin typeface="Verdana" pitchFamily="34" charset="0"/>
                </a:rPr>
                <a:t>/L&lt;0.1 cm/m, y, 4.5&lt;L/B&lt;12</a:t>
              </a:r>
              <a:endParaRPr lang="es-ES" baseline="-25000">
                <a:solidFill>
                  <a:srgbClr val="663300"/>
                </a:solidFill>
                <a:latin typeface="Verdana" pitchFamily="34" charset="0"/>
              </a:endParaRPr>
            </a:p>
          </p:txBody>
        </p:sp>
        <p:sp>
          <p:nvSpPr>
            <p:cNvPr id="115726" name="Text Box 14"/>
            <p:cNvSpPr txBox="1">
              <a:spLocks noChangeArrowheads="1"/>
            </p:cNvSpPr>
            <p:nvPr/>
          </p:nvSpPr>
          <p:spPr bwMode="auto">
            <a:xfrm>
              <a:off x="2290" y="1389"/>
              <a:ext cx="15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/>
                <a:t>V=12, 13.5 y 15 nudos</a:t>
              </a:r>
            </a:p>
          </p:txBody>
        </p:sp>
      </p:grpSp>
      <p:grpSp>
        <p:nvGrpSpPr>
          <p:cNvPr id="115731" name="Group 19"/>
          <p:cNvGrpSpPr>
            <a:grpSpLocks/>
          </p:cNvGrpSpPr>
          <p:nvPr/>
        </p:nvGrpSpPr>
        <p:grpSpPr bwMode="auto">
          <a:xfrm>
            <a:off x="2124075" y="2565400"/>
            <a:ext cx="6400800" cy="2663825"/>
            <a:chOff x="839" y="1979"/>
            <a:chExt cx="4032" cy="1678"/>
          </a:xfrm>
        </p:grpSpPr>
        <p:pic>
          <p:nvPicPr>
            <p:cNvPr id="115728" name="Picture 1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39" y="1979"/>
              <a:ext cx="1260" cy="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729" name="Picture 1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00" y="1979"/>
              <a:ext cx="1270" cy="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730" name="Picture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06" y="1979"/>
              <a:ext cx="1265" cy="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1908175" y="981075"/>
            <a:ext cx="7092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>
                <a:solidFill>
                  <a:schemeClr val="tx2"/>
                </a:solidFill>
                <a:latin typeface="Verdana" pitchFamily="34" charset="0"/>
              </a:rPr>
              <a:t>Resultados de la Optimización – Pasaj. (100%R</a:t>
            </a:r>
            <a:r>
              <a:rPr lang="es-ES" sz="2000" baseline="-25000">
                <a:solidFill>
                  <a:schemeClr val="tx2"/>
                </a:solidFill>
                <a:latin typeface="Verdana" pitchFamily="34" charset="0"/>
              </a:rPr>
              <a:t>avance</a:t>
            </a:r>
            <a:r>
              <a:rPr lang="es-ES" sz="2000">
                <a:solidFill>
                  <a:schemeClr val="tx2"/>
                </a:solidFill>
                <a:latin typeface="Verdana" pitchFamily="34" charset="0"/>
              </a:rPr>
              <a:t>)</a:t>
            </a:r>
          </a:p>
        </p:txBody>
      </p:sp>
      <p:grpSp>
        <p:nvGrpSpPr>
          <p:cNvPr id="116751" name="Group 15"/>
          <p:cNvGrpSpPr>
            <a:grpSpLocks/>
          </p:cNvGrpSpPr>
          <p:nvPr/>
        </p:nvGrpSpPr>
        <p:grpSpPr bwMode="auto">
          <a:xfrm>
            <a:off x="1908175" y="1412875"/>
            <a:ext cx="6480175" cy="1158875"/>
            <a:chOff x="1202" y="890"/>
            <a:chExt cx="4082" cy="730"/>
          </a:xfrm>
        </p:grpSpPr>
        <p:sp>
          <p:nvSpPr>
            <p:cNvPr id="116745" name="Text Box 9"/>
            <p:cNvSpPr txBox="1">
              <a:spLocks noChangeArrowheads="1"/>
            </p:cNvSpPr>
            <p:nvPr/>
          </p:nvSpPr>
          <p:spPr bwMode="auto">
            <a:xfrm>
              <a:off x="1202" y="890"/>
              <a:ext cx="408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S">
                  <a:solidFill>
                    <a:srgbClr val="663300"/>
                  </a:solidFill>
                  <a:latin typeface="Verdana" pitchFamily="34" charset="0"/>
                </a:rPr>
                <a:t>Restricciones: GM</a:t>
              </a:r>
              <a:r>
                <a:rPr lang="es-ES" baseline="-25000">
                  <a:solidFill>
                    <a:srgbClr val="663300"/>
                  </a:solidFill>
                  <a:latin typeface="Verdana" pitchFamily="34" charset="0"/>
                </a:rPr>
                <a:t>T</a:t>
              </a:r>
              <a:r>
                <a:rPr lang="es-ES">
                  <a:solidFill>
                    <a:srgbClr val="663300"/>
                  </a:solidFill>
                  <a:latin typeface="Verdana" pitchFamily="34" charset="0"/>
                </a:rPr>
                <a:t>&gt;0.25 m, A</a:t>
              </a:r>
              <a:r>
                <a:rPr lang="es-ES" baseline="-25000">
                  <a:solidFill>
                    <a:srgbClr val="663300"/>
                  </a:solidFill>
                  <a:latin typeface="Verdana" pitchFamily="34" charset="0"/>
                </a:rPr>
                <a:t>Cbta</a:t>
              </a:r>
              <a:r>
                <a:rPr lang="es-ES">
                  <a:solidFill>
                    <a:srgbClr val="663300"/>
                  </a:solidFill>
                  <a:latin typeface="Verdana" pitchFamily="34" charset="0"/>
                </a:rPr>
                <a:t>,&gt;14.6 m</a:t>
              </a:r>
              <a:r>
                <a:rPr lang="es-ES" baseline="30000">
                  <a:solidFill>
                    <a:srgbClr val="663300"/>
                  </a:solidFill>
                  <a:latin typeface="Verdana" pitchFamily="34" charset="0"/>
                </a:rPr>
                <a:t>2</a:t>
              </a:r>
              <a:r>
                <a:rPr lang="es-ES">
                  <a:solidFill>
                    <a:srgbClr val="663300"/>
                  </a:solidFill>
                  <a:latin typeface="Verdana" pitchFamily="34" charset="0"/>
                </a:rPr>
                <a:t>, </a:t>
              </a:r>
            </a:p>
            <a:p>
              <a:r>
                <a:rPr lang="es-ES">
                  <a:solidFill>
                    <a:srgbClr val="663300"/>
                  </a:solidFill>
                  <a:latin typeface="Symbol" pitchFamily="18" charset="2"/>
                </a:rPr>
                <a:t>s</a:t>
              </a:r>
              <a:r>
                <a:rPr lang="es-ES" baseline="-25000">
                  <a:solidFill>
                    <a:srgbClr val="663300"/>
                  </a:solidFill>
                  <a:latin typeface="Verdana" pitchFamily="34" charset="0"/>
                </a:rPr>
                <a:t>cub</a:t>
              </a:r>
              <a:r>
                <a:rPr lang="es-ES">
                  <a:solidFill>
                    <a:srgbClr val="663300"/>
                  </a:solidFill>
                  <a:latin typeface="Verdana" pitchFamily="34" charset="0"/>
                </a:rPr>
                <a:t>&lt;600 kg/cm</a:t>
              </a:r>
              <a:r>
                <a:rPr lang="es-ES" baseline="30000">
                  <a:solidFill>
                    <a:srgbClr val="663300"/>
                  </a:solidFill>
                  <a:latin typeface="Verdana" pitchFamily="34" charset="0"/>
                </a:rPr>
                <a:t>2</a:t>
              </a:r>
              <a:r>
                <a:rPr lang="es-ES">
                  <a:solidFill>
                    <a:srgbClr val="663300"/>
                  </a:solidFill>
                  <a:latin typeface="Verdana" pitchFamily="34" charset="0"/>
                </a:rPr>
                <a:t>, </a:t>
              </a:r>
              <a:r>
                <a:rPr lang="es-ES">
                  <a:solidFill>
                    <a:srgbClr val="663300"/>
                  </a:solidFill>
                  <a:latin typeface="Symbol" pitchFamily="18" charset="2"/>
                </a:rPr>
                <a:t>d</a:t>
              </a:r>
              <a:r>
                <a:rPr lang="es-ES" baseline="-25000">
                  <a:solidFill>
                    <a:srgbClr val="663300"/>
                  </a:solidFill>
                  <a:latin typeface="Verdana" pitchFamily="34" charset="0"/>
                </a:rPr>
                <a:t>casco</a:t>
              </a:r>
              <a:r>
                <a:rPr lang="es-ES">
                  <a:solidFill>
                    <a:srgbClr val="663300"/>
                  </a:solidFill>
                  <a:latin typeface="Verdana" pitchFamily="34" charset="0"/>
                </a:rPr>
                <a:t>/L&lt;0.1 cm/m y, 4.5&lt;L/B&lt;12</a:t>
              </a:r>
              <a:endParaRPr lang="es-ES" baseline="-25000">
                <a:solidFill>
                  <a:srgbClr val="663300"/>
                </a:solidFill>
                <a:latin typeface="Verdana" pitchFamily="34" charset="0"/>
              </a:endParaRPr>
            </a:p>
          </p:txBody>
        </p:sp>
        <p:sp>
          <p:nvSpPr>
            <p:cNvPr id="116750" name="Text Box 14"/>
            <p:cNvSpPr txBox="1">
              <a:spLocks noChangeArrowheads="1"/>
            </p:cNvSpPr>
            <p:nvPr/>
          </p:nvSpPr>
          <p:spPr bwMode="auto">
            <a:xfrm>
              <a:off x="2245" y="1389"/>
              <a:ext cx="15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/>
                <a:t>V=15, 17.5 y 20 nudos</a:t>
              </a:r>
            </a:p>
          </p:txBody>
        </p:sp>
      </p:grpSp>
      <p:grpSp>
        <p:nvGrpSpPr>
          <p:cNvPr id="116755" name="Group 19"/>
          <p:cNvGrpSpPr>
            <a:grpSpLocks/>
          </p:cNvGrpSpPr>
          <p:nvPr/>
        </p:nvGrpSpPr>
        <p:grpSpPr bwMode="auto">
          <a:xfrm>
            <a:off x="2051050" y="2997200"/>
            <a:ext cx="5653088" cy="3332163"/>
            <a:chOff x="1292" y="1888"/>
            <a:chExt cx="3561" cy="2099"/>
          </a:xfrm>
        </p:grpSpPr>
        <p:pic>
          <p:nvPicPr>
            <p:cNvPr id="116752" name="Picture 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2" y="1888"/>
              <a:ext cx="1746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753" name="Picture 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07" y="1888"/>
              <a:ext cx="1746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754" name="Picture 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90" y="2931"/>
              <a:ext cx="1746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6759" name="Group 23"/>
          <p:cNvGrpSpPr>
            <a:grpSpLocks/>
          </p:cNvGrpSpPr>
          <p:nvPr/>
        </p:nvGrpSpPr>
        <p:grpSpPr bwMode="auto">
          <a:xfrm>
            <a:off x="2555875" y="2781300"/>
            <a:ext cx="5726113" cy="2438400"/>
            <a:chOff x="1610" y="1752"/>
            <a:chExt cx="3607" cy="1536"/>
          </a:xfrm>
        </p:grpSpPr>
        <p:pic>
          <p:nvPicPr>
            <p:cNvPr id="116756" name="Picture 2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10" y="1752"/>
              <a:ext cx="1158" cy="1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757" name="Picture 2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35" y="1752"/>
              <a:ext cx="1158" cy="1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758" name="Picture 2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59" y="1752"/>
              <a:ext cx="115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1908175" y="981075"/>
            <a:ext cx="7092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>
                <a:solidFill>
                  <a:schemeClr val="tx2"/>
                </a:solidFill>
                <a:latin typeface="Verdana" pitchFamily="34" charset="0"/>
              </a:rPr>
              <a:t>… Resultados de la Optimización – Carga/Pasaj.</a:t>
            </a:r>
          </a:p>
        </p:txBody>
      </p:sp>
      <p:pic>
        <p:nvPicPr>
          <p:cNvPr id="11776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133600"/>
            <a:ext cx="2808287" cy="2357438"/>
          </a:xfrm>
          <a:prstGeom prst="rect">
            <a:avLst/>
          </a:prstGeom>
          <a:noFill/>
        </p:spPr>
      </p:pic>
      <p:pic>
        <p:nvPicPr>
          <p:cNvPr id="11777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7013" y="1773238"/>
            <a:ext cx="25654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1908175" y="981075"/>
            <a:ext cx="7092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>
                <a:solidFill>
                  <a:schemeClr val="tx2"/>
                </a:solidFill>
                <a:latin typeface="Verdana" pitchFamily="34" charset="0"/>
              </a:rPr>
              <a:t>… Resultados de la Optimización – Carga/Pasaj.</a:t>
            </a:r>
          </a:p>
        </p:txBody>
      </p:sp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852738"/>
            <a:ext cx="7164387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528763"/>
            <a:ext cx="2449513" cy="1179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2124075" y="836613"/>
            <a:ext cx="417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>
                <a:solidFill>
                  <a:schemeClr val="tx2"/>
                </a:solidFill>
                <a:latin typeface="Verdana" pitchFamily="34" charset="0"/>
              </a:rPr>
              <a:t>Comentarios finales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2124075" y="1412875"/>
            <a:ext cx="633571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600">
                <a:solidFill>
                  <a:schemeClr val="tx2"/>
                </a:solidFill>
                <a:latin typeface="Verdana" pitchFamily="34" charset="0"/>
              </a:rPr>
              <a:t>Se pudo (sin considerar corrección por profund. limitada):</a:t>
            </a:r>
          </a:p>
          <a:p>
            <a:endParaRPr lang="es-ES" sz="1600">
              <a:solidFill>
                <a:schemeClr val="tx2"/>
              </a:solidFill>
              <a:latin typeface="Verdana" pitchFamily="34" charset="0"/>
            </a:endParaRPr>
          </a:p>
          <a:p>
            <a:r>
              <a:rPr lang="es-ES" sz="1600">
                <a:solidFill>
                  <a:schemeClr val="tx2"/>
                </a:solidFill>
                <a:latin typeface="Verdana" pitchFamily="34" charset="0"/>
              </a:rPr>
              <a:t>Reducir la Resistencia al Avance de Hosp. 1 a 9.5 nudos: 759.20 kg; nuevo diseño, reduce al 68% la Resistencia al Avance (519.7 kg).  El peso del casco se incrementa de 8.51 a 8.94 toneladas, 5%.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2051050" y="3233738"/>
            <a:ext cx="6704013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>
                <a:latin typeface="Verdana" pitchFamily="34" charset="0"/>
              </a:rPr>
              <a:t>Un óptimo local para transportar carga tiene una eslora </a:t>
            </a:r>
          </a:p>
          <a:p>
            <a:r>
              <a:rPr lang="es-ES" sz="1600">
                <a:latin typeface="Verdana" pitchFamily="34" charset="0"/>
              </a:rPr>
              <a:t>de 9.26 metros, para el rango de velocidades dado.  </a:t>
            </a:r>
          </a:p>
          <a:p>
            <a:r>
              <a:rPr lang="es-ES" sz="1600">
                <a:latin typeface="Verdana" pitchFamily="34" charset="0"/>
              </a:rPr>
              <a:t>Para el caso del transporte de pasajeros, es preferible </a:t>
            </a:r>
          </a:p>
          <a:p>
            <a:r>
              <a:rPr lang="es-ES" sz="1600">
                <a:latin typeface="Verdana" pitchFamily="34" charset="0"/>
              </a:rPr>
              <a:t>una eslora de 9.82 metros.  </a:t>
            </a:r>
          </a:p>
          <a:p>
            <a:r>
              <a:rPr lang="es-ES" sz="1600">
                <a:latin typeface="Verdana" pitchFamily="34" charset="0"/>
              </a:rPr>
              <a:t>La de pasajeros es más eficiente que la de carga.  </a:t>
            </a:r>
          </a:p>
          <a:p>
            <a:r>
              <a:rPr lang="es-ES" sz="1600">
                <a:latin typeface="Verdana" pitchFamily="34" charset="0"/>
              </a:rPr>
              <a:t>Los calados para los diseños óptimos están entre 0.20-0.25 m.</a:t>
            </a:r>
            <a:r>
              <a:rPr lang="es-ES"/>
              <a:t> 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1403350" y="5157788"/>
            <a:ext cx="7559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" sz="1400">
                <a:solidFill>
                  <a:srgbClr val="663300"/>
                </a:solidFill>
              </a:rPr>
              <a:t>Optimización de una embarcación para prestar servicio hospitalario fluvial</a:t>
            </a:r>
          </a:p>
          <a:p>
            <a:pPr>
              <a:buFontTx/>
              <a:buChar char="•"/>
            </a:pPr>
            <a:r>
              <a:rPr lang="es-ES" sz="1400">
                <a:solidFill>
                  <a:srgbClr val="663300"/>
                </a:solidFill>
              </a:rPr>
              <a:t>Optimización de embarcaciones planeadoras fluviales para  transporte de carga y pasajeros</a:t>
            </a:r>
          </a:p>
          <a:p>
            <a:pPr algn="ctr"/>
            <a:r>
              <a:rPr lang="es-ES" sz="1600">
                <a:solidFill>
                  <a:srgbClr val="663300"/>
                </a:solidFill>
              </a:rPr>
              <a:t>http://www.fimcm.espol.edu.ec/web%20profesores/jrmarin/index.htm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/>
      <p:bldP spid="88072" grpId="0"/>
      <p:bldP spid="880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195513" y="908050"/>
            <a:ext cx="535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chemeClr val="tx2"/>
                </a:solidFill>
                <a:latin typeface="Verdana" pitchFamily="34" charset="0"/>
              </a:rPr>
              <a:t>Embarcaciones actualmente en servicio:</a:t>
            </a:r>
          </a:p>
        </p:txBody>
      </p:sp>
      <p:grpSp>
        <p:nvGrpSpPr>
          <p:cNvPr id="18451" name="Group 19"/>
          <p:cNvGrpSpPr>
            <a:grpSpLocks/>
          </p:cNvGrpSpPr>
          <p:nvPr/>
        </p:nvGrpSpPr>
        <p:grpSpPr bwMode="auto">
          <a:xfrm>
            <a:off x="2268538" y="1700213"/>
            <a:ext cx="5688012" cy="1758950"/>
            <a:chOff x="1474" y="1207"/>
            <a:chExt cx="3583" cy="1108"/>
          </a:xfrm>
        </p:grpSpPr>
        <p:grpSp>
          <p:nvGrpSpPr>
            <p:cNvPr id="18446" name="Group 14"/>
            <p:cNvGrpSpPr>
              <a:grpSpLocks/>
            </p:cNvGrpSpPr>
            <p:nvPr/>
          </p:nvGrpSpPr>
          <p:grpSpPr bwMode="auto">
            <a:xfrm>
              <a:off x="1474" y="1207"/>
              <a:ext cx="3583" cy="1108"/>
              <a:chOff x="1474" y="1317"/>
              <a:chExt cx="3583" cy="1108"/>
            </a:xfrm>
          </p:grpSpPr>
          <p:pic>
            <p:nvPicPr>
              <p:cNvPr id="18437" name="Picture 5" descr="IMAG0023"/>
              <p:cNvPicPr>
                <a:picLocks noChangeAspect="1" noChangeArrowheads="1"/>
              </p:cNvPicPr>
              <p:nvPr/>
            </p:nvPicPr>
            <p:blipFill>
              <a:blip r:embed="rId2"/>
              <a:srcRect l="9097" t="14133" r="12007" b="31253"/>
              <a:stretch>
                <a:fillRect/>
              </a:stretch>
            </p:blipFill>
            <p:spPr bwMode="auto">
              <a:xfrm>
                <a:off x="1474" y="1319"/>
                <a:ext cx="2132" cy="1106"/>
              </a:xfrm>
              <a:prstGeom prst="rect">
                <a:avLst/>
              </a:prstGeom>
              <a:noFill/>
            </p:spPr>
          </p:pic>
          <p:pic>
            <p:nvPicPr>
              <p:cNvPr id="18445" name="Picture 13" descr="IMAG0007"/>
              <p:cNvPicPr>
                <a:picLocks noChangeAspect="1" noChangeArrowheads="1"/>
              </p:cNvPicPr>
              <p:nvPr/>
            </p:nvPicPr>
            <p:blipFill>
              <a:blip r:embed="rId3"/>
              <a:srcRect l="35834" t="34969" r="33000" b="32361"/>
              <a:stretch>
                <a:fillRect/>
              </a:stretch>
            </p:blipFill>
            <p:spPr bwMode="auto">
              <a:xfrm>
                <a:off x="3651" y="1317"/>
                <a:ext cx="1406" cy="1106"/>
              </a:xfrm>
              <a:prstGeom prst="rect">
                <a:avLst/>
              </a:prstGeom>
              <a:noFill/>
            </p:spPr>
          </p:pic>
        </p:grpSp>
        <p:sp>
          <p:nvSpPr>
            <p:cNvPr id="18448" name="Text Box 16"/>
            <p:cNvSpPr txBox="1">
              <a:spLocks noChangeArrowheads="1"/>
            </p:cNvSpPr>
            <p:nvPr/>
          </p:nvSpPr>
          <p:spPr bwMode="auto">
            <a:xfrm>
              <a:off x="2154" y="1253"/>
              <a:ext cx="12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>
                  <a:solidFill>
                    <a:schemeClr val="accent2"/>
                  </a:solidFill>
                </a:rPr>
                <a:t>Serv. Hospitalario</a:t>
              </a:r>
            </a:p>
          </p:txBody>
        </p:sp>
      </p:grpSp>
      <p:grpSp>
        <p:nvGrpSpPr>
          <p:cNvPr id="18450" name="Group 18"/>
          <p:cNvGrpSpPr>
            <a:grpSpLocks/>
          </p:cNvGrpSpPr>
          <p:nvPr/>
        </p:nvGrpSpPr>
        <p:grpSpPr bwMode="auto">
          <a:xfrm>
            <a:off x="1476375" y="3573463"/>
            <a:ext cx="7272338" cy="1865312"/>
            <a:chOff x="839" y="2659"/>
            <a:chExt cx="4581" cy="1175"/>
          </a:xfrm>
        </p:grpSpPr>
        <p:grpSp>
          <p:nvGrpSpPr>
            <p:cNvPr id="18447" name="Group 15"/>
            <p:cNvGrpSpPr>
              <a:grpSpLocks/>
            </p:cNvGrpSpPr>
            <p:nvPr/>
          </p:nvGrpSpPr>
          <p:grpSpPr bwMode="auto">
            <a:xfrm>
              <a:off x="839" y="2659"/>
              <a:ext cx="4581" cy="1133"/>
              <a:chOff x="884" y="2602"/>
              <a:chExt cx="4581" cy="1133"/>
            </a:xfrm>
          </p:grpSpPr>
          <p:pic>
            <p:nvPicPr>
              <p:cNvPr id="18442" name="Picture 10" descr="DSC0514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84" y="2604"/>
                <a:ext cx="1497" cy="1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3" name="Picture 11" descr="IMAG002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26" y="2602"/>
                <a:ext cx="1496" cy="1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4" name="Picture 12" descr="IMAG004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969" y="2602"/>
                <a:ext cx="1496" cy="1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449" name="Text Box 17"/>
            <p:cNvSpPr txBox="1">
              <a:spLocks noChangeArrowheads="1"/>
            </p:cNvSpPr>
            <p:nvPr/>
          </p:nvSpPr>
          <p:spPr bwMode="auto">
            <a:xfrm>
              <a:off x="3923" y="3430"/>
              <a:ext cx="127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>
                  <a:solidFill>
                    <a:schemeClr val="accent2"/>
                  </a:solidFill>
                </a:rPr>
                <a:t>Transp. Carga y Pasajeros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2051050" y="620713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>
                <a:solidFill>
                  <a:schemeClr val="tx2"/>
                </a:solidFill>
                <a:latin typeface="Verdana" pitchFamily="34" charset="0"/>
              </a:rPr>
              <a:t>Problema de Optimización:</a:t>
            </a:r>
          </a:p>
        </p:txBody>
      </p:sp>
      <p:grpSp>
        <p:nvGrpSpPr>
          <p:cNvPr id="82971" name="Group 27"/>
          <p:cNvGrpSpPr>
            <a:grpSpLocks/>
          </p:cNvGrpSpPr>
          <p:nvPr/>
        </p:nvGrpSpPr>
        <p:grpSpPr bwMode="auto">
          <a:xfrm>
            <a:off x="2195513" y="1125538"/>
            <a:ext cx="6480175" cy="1514475"/>
            <a:chOff x="1383" y="1071"/>
            <a:chExt cx="4082" cy="954"/>
          </a:xfrm>
        </p:grpSpPr>
        <p:sp>
          <p:nvSpPr>
            <p:cNvPr id="82956" name="Text Box 12"/>
            <p:cNvSpPr txBox="1">
              <a:spLocks noChangeArrowheads="1"/>
            </p:cNvSpPr>
            <p:nvPr/>
          </p:nvSpPr>
          <p:spPr bwMode="auto">
            <a:xfrm>
              <a:off x="1383" y="1389"/>
              <a:ext cx="8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S">
                  <a:solidFill>
                    <a:schemeClr val="tx2"/>
                  </a:solidFill>
                </a:rPr>
                <a:t>Max./Min.: </a:t>
              </a:r>
            </a:p>
          </p:txBody>
        </p:sp>
        <p:sp>
          <p:nvSpPr>
            <p:cNvPr id="82959" name="Text Box 15"/>
            <p:cNvSpPr txBox="1">
              <a:spLocks noChangeArrowheads="1"/>
            </p:cNvSpPr>
            <p:nvPr/>
          </p:nvSpPr>
          <p:spPr bwMode="auto">
            <a:xfrm>
              <a:off x="2472" y="1389"/>
              <a:ext cx="7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S">
                  <a:solidFill>
                    <a:schemeClr val="tx2"/>
                  </a:solidFill>
                </a:rPr>
                <a:t>, donde:  </a:t>
              </a:r>
            </a:p>
          </p:txBody>
        </p:sp>
        <p:sp>
          <p:nvSpPr>
            <p:cNvPr id="82960" name="Text Box 16"/>
            <p:cNvSpPr txBox="1">
              <a:spLocks noChangeArrowheads="1"/>
            </p:cNvSpPr>
            <p:nvPr/>
          </p:nvSpPr>
          <p:spPr bwMode="auto">
            <a:xfrm>
              <a:off x="3969" y="1253"/>
              <a:ext cx="149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S">
                  <a:solidFill>
                    <a:schemeClr val="tx2"/>
                  </a:solidFill>
                </a:rPr>
                <a:t>es el vector de Variables de Decisión / Diseño. </a:t>
              </a:r>
            </a:p>
          </p:txBody>
        </p:sp>
        <p:graphicFrame>
          <p:nvGraphicFramePr>
            <p:cNvPr id="82962" name="Object 18"/>
            <p:cNvGraphicFramePr>
              <a:graphicFrameLocks noChangeAspect="1"/>
            </p:cNvGraphicFramePr>
            <p:nvPr/>
          </p:nvGraphicFramePr>
          <p:xfrm>
            <a:off x="2200" y="1389"/>
            <a:ext cx="361" cy="235"/>
          </p:xfrm>
          <a:graphic>
            <a:graphicData uri="http://schemas.openxmlformats.org/presentationml/2006/ole">
              <p:oleObj spid="_x0000_s82962" name="Ecuación" r:id="rId3" imgW="330120" imgH="215640" progId="Equation.3">
                <p:embed/>
              </p:oleObj>
            </a:graphicData>
          </a:graphic>
        </p:graphicFrame>
        <p:graphicFrame>
          <p:nvGraphicFramePr>
            <p:cNvPr id="82965" name="Object 21"/>
            <p:cNvGraphicFramePr>
              <a:graphicFrameLocks noChangeAspect="1"/>
            </p:cNvGraphicFramePr>
            <p:nvPr/>
          </p:nvGraphicFramePr>
          <p:xfrm>
            <a:off x="3107" y="1071"/>
            <a:ext cx="777" cy="954"/>
          </p:xfrm>
          <a:graphic>
            <a:graphicData uri="http://schemas.openxmlformats.org/presentationml/2006/ole">
              <p:oleObj spid="_x0000_s82965" name="Ecuación" r:id="rId4" imgW="711000" imgH="876240" progId="Equation.3">
                <p:embed/>
              </p:oleObj>
            </a:graphicData>
          </a:graphic>
        </p:graphicFrame>
      </p:grpSp>
      <p:grpSp>
        <p:nvGrpSpPr>
          <p:cNvPr id="82972" name="Group 28"/>
          <p:cNvGrpSpPr>
            <a:grpSpLocks/>
          </p:cNvGrpSpPr>
          <p:nvPr/>
        </p:nvGrpSpPr>
        <p:grpSpPr bwMode="auto">
          <a:xfrm>
            <a:off x="2195513" y="2636838"/>
            <a:ext cx="5970587" cy="1490662"/>
            <a:chOff x="1202" y="2127"/>
            <a:chExt cx="3761" cy="939"/>
          </a:xfrm>
        </p:grpSpPr>
        <p:sp>
          <p:nvSpPr>
            <p:cNvPr id="82961" name="Text Box 17"/>
            <p:cNvSpPr txBox="1">
              <a:spLocks noChangeArrowheads="1"/>
            </p:cNvSpPr>
            <p:nvPr/>
          </p:nvSpPr>
          <p:spPr bwMode="auto">
            <a:xfrm>
              <a:off x="1202" y="2387"/>
              <a:ext cx="113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S">
                  <a:solidFill>
                    <a:schemeClr val="tx2"/>
                  </a:solidFill>
                </a:rPr>
                <a:t>Sometida a</a:t>
              </a:r>
            </a:p>
            <a:p>
              <a:r>
                <a:rPr lang="es-ES">
                  <a:solidFill>
                    <a:schemeClr val="tx2"/>
                  </a:solidFill>
                </a:rPr>
                <a:t>(Restricciones):  </a:t>
              </a:r>
            </a:p>
          </p:txBody>
        </p:sp>
        <p:graphicFrame>
          <p:nvGraphicFramePr>
            <p:cNvPr id="82963" name="Object 19"/>
            <p:cNvGraphicFramePr>
              <a:graphicFrameLocks noChangeAspect="1"/>
            </p:cNvGraphicFramePr>
            <p:nvPr/>
          </p:nvGraphicFramePr>
          <p:xfrm>
            <a:off x="2391" y="2160"/>
            <a:ext cx="1559" cy="264"/>
          </p:xfrm>
          <a:graphic>
            <a:graphicData uri="http://schemas.openxmlformats.org/presentationml/2006/ole">
              <p:oleObj spid="_x0000_s82963" name="Ecuación" r:id="rId5" imgW="1422360" imgH="241200" progId="Equation.3">
                <p:embed/>
              </p:oleObj>
            </a:graphicData>
          </a:graphic>
        </p:graphicFrame>
        <p:graphicFrame>
          <p:nvGraphicFramePr>
            <p:cNvPr id="82966" name="Object 22"/>
            <p:cNvGraphicFramePr>
              <a:graphicFrameLocks noChangeAspect="1"/>
            </p:cNvGraphicFramePr>
            <p:nvPr/>
          </p:nvGraphicFramePr>
          <p:xfrm>
            <a:off x="2392" y="2478"/>
            <a:ext cx="1350" cy="236"/>
          </p:xfrm>
          <a:graphic>
            <a:graphicData uri="http://schemas.openxmlformats.org/presentationml/2006/ole">
              <p:oleObj spid="_x0000_s82966" name="Ecuación" r:id="rId6" imgW="1231560" imgH="215640" progId="Equation.3">
                <p:embed/>
              </p:oleObj>
            </a:graphicData>
          </a:graphic>
        </p:graphicFrame>
        <p:graphicFrame>
          <p:nvGraphicFramePr>
            <p:cNvPr id="82967" name="Object 23"/>
            <p:cNvGraphicFramePr>
              <a:graphicFrameLocks noChangeAspect="1"/>
            </p:cNvGraphicFramePr>
            <p:nvPr/>
          </p:nvGraphicFramePr>
          <p:xfrm>
            <a:off x="2340" y="2761"/>
            <a:ext cx="1546" cy="305"/>
          </p:xfrm>
          <a:graphic>
            <a:graphicData uri="http://schemas.openxmlformats.org/presentationml/2006/ole">
              <p:oleObj spid="_x0000_s82967" name="Ecuación" r:id="rId7" imgW="1409400" imgH="279360" progId="Equation.3">
                <p:embed/>
              </p:oleObj>
            </a:graphicData>
          </a:graphic>
        </p:graphicFrame>
        <p:sp>
          <p:nvSpPr>
            <p:cNvPr id="82968" name="Text Box 24"/>
            <p:cNvSpPr txBox="1">
              <a:spLocks noChangeArrowheads="1"/>
            </p:cNvSpPr>
            <p:nvPr/>
          </p:nvSpPr>
          <p:spPr bwMode="auto">
            <a:xfrm>
              <a:off x="4047" y="2127"/>
              <a:ext cx="9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>
                  <a:solidFill>
                    <a:srgbClr val="333300"/>
                  </a:solidFill>
                </a:rPr>
                <a:t>Desigualdad</a:t>
              </a:r>
            </a:p>
          </p:txBody>
        </p:sp>
        <p:sp>
          <p:nvSpPr>
            <p:cNvPr id="82969" name="Text Box 25"/>
            <p:cNvSpPr txBox="1">
              <a:spLocks noChangeArrowheads="1"/>
            </p:cNvSpPr>
            <p:nvPr/>
          </p:nvSpPr>
          <p:spPr bwMode="auto">
            <a:xfrm>
              <a:off x="4059" y="2432"/>
              <a:ext cx="6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>
                  <a:solidFill>
                    <a:srgbClr val="333300"/>
                  </a:solidFill>
                </a:rPr>
                <a:t>Igualdad</a:t>
              </a:r>
            </a:p>
          </p:txBody>
        </p:sp>
        <p:sp>
          <p:nvSpPr>
            <p:cNvPr id="82970" name="Text Box 26"/>
            <p:cNvSpPr txBox="1">
              <a:spLocks noChangeArrowheads="1"/>
            </p:cNvSpPr>
            <p:nvPr/>
          </p:nvSpPr>
          <p:spPr bwMode="auto">
            <a:xfrm>
              <a:off x="4105" y="2750"/>
              <a:ext cx="7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>
                  <a:solidFill>
                    <a:srgbClr val="333300"/>
                  </a:solidFill>
                </a:rPr>
                <a:t>Laterales</a:t>
              </a:r>
            </a:p>
          </p:txBody>
        </p:sp>
      </p:grpSp>
      <p:pic>
        <p:nvPicPr>
          <p:cNvPr id="82974" name="Picture 30" descr="Explorar0002"/>
          <p:cNvPicPr>
            <a:picLocks noChangeAspect="1" noChangeArrowheads="1"/>
          </p:cNvPicPr>
          <p:nvPr/>
        </p:nvPicPr>
        <p:blipFill>
          <a:blip r:embed="rId8"/>
          <a:srcRect l="9189" t="34784" r="54663" b="9723"/>
          <a:stretch>
            <a:fillRect/>
          </a:stretch>
        </p:blipFill>
        <p:spPr bwMode="auto">
          <a:xfrm>
            <a:off x="5867400" y="2997200"/>
            <a:ext cx="2876550" cy="3168650"/>
          </a:xfrm>
          <a:prstGeom prst="rect">
            <a:avLst/>
          </a:prstGeom>
          <a:noFill/>
        </p:spPr>
      </p:pic>
      <p:pic>
        <p:nvPicPr>
          <p:cNvPr id="82975" name="Picture 31" descr="Explorar"/>
          <p:cNvPicPr>
            <a:picLocks noChangeAspect="1" noChangeArrowheads="1"/>
          </p:cNvPicPr>
          <p:nvPr/>
        </p:nvPicPr>
        <p:blipFill>
          <a:blip r:embed="rId9" cstate="print"/>
          <a:srcRect t="4921" b="6761"/>
          <a:stretch>
            <a:fillRect/>
          </a:stretch>
        </p:blipFill>
        <p:spPr bwMode="auto">
          <a:xfrm>
            <a:off x="1979613" y="2997200"/>
            <a:ext cx="3960812" cy="2592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2268538" y="1844675"/>
            <a:ext cx="2303462" cy="10826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600" b="1">
                <a:solidFill>
                  <a:schemeClr val="tx2"/>
                </a:solidFill>
                <a:latin typeface="Verdana" pitchFamily="34" charset="0"/>
              </a:rPr>
              <a:t>1.</a:t>
            </a:r>
            <a:r>
              <a:rPr lang="es-ES" sz="1600">
                <a:solidFill>
                  <a:schemeClr val="tx2"/>
                </a:solidFill>
                <a:latin typeface="Verdana" pitchFamily="34" charset="0"/>
              </a:rPr>
              <a:t> Definición de las Formas a partir de las Variables de Decisión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2124075" y="765175"/>
            <a:ext cx="6408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>
                <a:solidFill>
                  <a:schemeClr val="tx2"/>
                </a:solidFill>
                <a:latin typeface="Verdana" pitchFamily="34" charset="0"/>
              </a:rPr>
              <a:t>Para implementar un esquema de Optimización:</a:t>
            </a:r>
          </a:p>
        </p:txBody>
      </p:sp>
      <p:grpSp>
        <p:nvGrpSpPr>
          <p:cNvPr id="119817" name="Group 9"/>
          <p:cNvGrpSpPr>
            <a:grpSpLocks/>
          </p:cNvGrpSpPr>
          <p:nvPr/>
        </p:nvGrpSpPr>
        <p:grpSpPr bwMode="auto">
          <a:xfrm>
            <a:off x="3276600" y="3789363"/>
            <a:ext cx="4284663" cy="1779587"/>
            <a:chOff x="2064" y="2387"/>
            <a:chExt cx="2699" cy="1121"/>
          </a:xfrm>
        </p:grpSpPr>
        <p:sp>
          <p:nvSpPr>
            <p:cNvPr id="119812" name="Text Box 4"/>
            <p:cNvSpPr txBox="1">
              <a:spLocks noChangeArrowheads="1"/>
            </p:cNvSpPr>
            <p:nvPr/>
          </p:nvSpPr>
          <p:spPr bwMode="auto">
            <a:xfrm>
              <a:off x="2517" y="2387"/>
              <a:ext cx="1542" cy="52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ES" sz="1600" b="1">
                  <a:solidFill>
                    <a:schemeClr val="tx2"/>
                  </a:solidFill>
                  <a:latin typeface="Verdana" pitchFamily="34" charset="0"/>
                </a:rPr>
                <a:t>3.</a:t>
              </a:r>
              <a:r>
                <a:rPr lang="es-ES" sz="1600">
                  <a:solidFill>
                    <a:schemeClr val="tx2"/>
                  </a:solidFill>
                  <a:latin typeface="Verdana" pitchFamily="34" charset="0"/>
                </a:rPr>
                <a:t> Optimización para Minimizar la Resistencia al Avance</a:t>
              </a:r>
            </a:p>
          </p:txBody>
        </p:sp>
        <p:sp>
          <p:nvSpPr>
            <p:cNvPr id="119814" name="Text Box 6"/>
            <p:cNvSpPr txBox="1">
              <a:spLocks noChangeArrowheads="1"/>
            </p:cNvSpPr>
            <p:nvPr/>
          </p:nvSpPr>
          <p:spPr bwMode="auto">
            <a:xfrm>
              <a:off x="2064" y="2931"/>
              <a:ext cx="269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>
                  <a:latin typeface="Verdana" pitchFamily="34" charset="0"/>
                </a:rPr>
                <a:t>CONMIN: CONstrainedMINimization</a:t>
              </a:r>
            </a:p>
            <a:p>
              <a:r>
                <a:rPr lang="en-GB"/>
                <a:t>Vanderplaats, G., NASA Technical </a:t>
              </a:r>
            </a:p>
            <a:p>
              <a:r>
                <a:rPr lang="en-GB"/>
                <a:t>Memorandum, NASA TM X-62,282</a:t>
              </a:r>
              <a:r>
                <a:rPr lang="es-ES"/>
                <a:t> </a:t>
              </a:r>
            </a:p>
          </p:txBody>
        </p:sp>
      </p:grpSp>
      <p:grpSp>
        <p:nvGrpSpPr>
          <p:cNvPr id="119816" name="Group 8"/>
          <p:cNvGrpSpPr>
            <a:grpSpLocks/>
          </p:cNvGrpSpPr>
          <p:nvPr/>
        </p:nvGrpSpPr>
        <p:grpSpPr bwMode="auto">
          <a:xfrm>
            <a:off x="5508625" y="1844675"/>
            <a:ext cx="3248025" cy="1303338"/>
            <a:chOff x="3470" y="1162"/>
            <a:chExt cx="2046" cy="821"/>
          </a:xfrm>
        </p:grpSpPr>
        <p:sp>
          <p:nvSpPr>
            <p:cNvPr id="119811" name="Text Box 3"/>
            <p:cNvSpPr txBox="1">
              <a:spLocks noChangeArrowheads="1"/>
            </p:cNvSpPr>
            <p:nvPr/>
          </p:nvSpPr>
          <p:spPr bwMode="auto">
            <a:xfrm>
              <a:off x="3834" y="1162"/>
              <a:ext cx="1203" cy="528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sz="1600" b="1">
                  <a:solidFill>
                    <a:schemeClr val="tx2"/>
                  </a:solidFill>
                  <a:latin typeface="Verdana" pitchFamily="34" charset="0"/>
                </a:rPr>
                <a:t>2.</a:t>
              </a:r>
              <a:r>
                <a:rPr lang="es-ES" sz="1600">
                  <a:solidFill>
                    <a:schemeClr val="tx2"/>
                  </a:solidFill>
                  <a:latin typeface="Verdana" pitchFamily="34" charset="0"/>
                </a:rPr>
                <a:t> Estimación de</a:t>
              </a:r>
            </a:p>
            <a:p>
              <a:pPr algn="ctr"/>
              <a:r>
                <a:rPr lang="es-ES" sz="1600">
                  <a:solidFill>
                    <a:schemeClr val="tx2"/>
                  </a:solidFill>
                  <a:latin typeface="Verdana" pitchFamily="34" charset="0"/>
                </a:rPr>
                <a:t>la Resistencia</a:t>
              </a:r>
            </a:p>
            <a:p>
              <a:pPr algn="ctr"/>
              <a:r>
                <a:rPr lang="es-ES" sz="1600">
                  <a:solidFill>
                    <a:schemeClr val="tx2"/>
                  </a:solidFill>
                  <a:latin typeface="Verdana" pitchFamily="34" charset="0"/>
                </a:rPr>
                <a:t>al Avance</a:t>
              </a:r>
              <a:endParaRPr lang="es-ES" sz="1600">
                <a:latin typeface="Verdana" pitchFamily="34" charset="0"/>
              </a:endParaRPr>
            </a:p>
          </p:txBody>
        </p:sp>
        <p:sp>
          <p:nvSpPr>
            <p:cNvPr id="119815" name="Text Box 7"/>
            <p:cNvSpPr txBox="1">
              <a:spLocks noChangeArrowheads="1"/>
            </p:cNvSpPr>
            <p:nvPr/>
          </p:nvSpPr>
          <p:spPr bwMode="auto">
            <a:xfrm>
              <a:off x="3470" y="1752"/>
              <a:ext cx="20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>
                  <a:latin typeface="Verdana" pitchFamily="34" charset="0"/>
                </a:rPr>
                <a:t>Desplazamiento/Planeador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979613" y="2276475"/>
            <a:ext cx="1611312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>
                <a:solidFill>
                  <a:schemeClr val="tx2"/>
                </a:solidFill>
                <a:latin typeface="Verdana" pitchFamily="34" charset="0"/>
              </a:rPr>
              <a:t>Froude =&gt; C</a:t>
            </a:r>
            <a:r>
              <a:rPr lang="es-ES" sz="1600" baseline="-25000">
                <a:solidFill>
                  <a:schemeClr val="tx2"/>
                </a:solidFill>
                <a:latin typeface="Verdana" pitchFamily="34" charset="0"/>
              </a:rPr>
              <a:t>B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2051050" y="692150"/>
            <a:ext cx="6048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>
                <a:solidFill>
                  <a:schemeClr val="tx2"/>
                </a:solidFill>
                <a:latin typeface="Verdana" pitchFamily="34" charset="0"/>
              </a:rPr>
              <a:t>Definición de las Formas (</a:t>
            </a:r>
            <a:r>
              <a:rPr lang="es-ES" sz="2000" b="1">
                <a:solidFill>
                  <a:schemeClr val="tx2"/>
                </a:solidFill>
                <a:latin typeface="Verdana" pitchFamily="34" charset="0"/>
              </a:rPr>
              <a:t>1</a:t>
            </a:r>
            <a:r>
              <a:rPr lang="es-ES" sz="2000">
                <a:solidFill>
                  <a:schemeClr val="tx2"/>
                </a:solidFill>
                <a:latin typeface="Verdana" pitchFamily="34" charset="0"/>
              </a:rPr>
              <a:t>)</a:t>
            </a:r>
          </a:p>
          <a:p>
            <a:r>
              <a:rPr lang="es-ES" sz="2000">
                <a:solidFill>
                  <a:schemeClr val="tx2"/>
                </a:solidFill>
                <a:latin typeface="Verdana" pitchFamily="34" charset="0"/>
              </a:rPr>
              <a:t>(Desplazamiento: Servicio Hospitalario):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2051050" y="1341438"/>
            <a:ext cx="4465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>
                <a:solidFill>
                  <a:srgbClr val="663300"/>
                </a:solidFill>
                <a:latin typeface="Verdana" pitchFamily="34" charset="0"/>
              </a:rPr>
              <a:t>Variables de Decisión: L y T,</a:t>
            </a:r>
          </a:p>
          <a:p>
            <a:r>
              <a:rPr lang="es-ES">
                <a:solidFill>
                  <a:srgbClr val="663300"/>
                </a:solidFill>
                <a:latin typeface="Verdana" pitchFamily="34" charset="0"/>
              </a:rPr>
              <a:t>Area Hosp.=82 m</a:t>
            </a:r>
            <a:r>
              <a:rPr lang="es-ES" baseline="30000">
                <a:solidFill>
                  <a:srgbClr val="663300"/>
                </a:solidFill>
                <a:latin typeface="Verdana" pitchFamily="34" charset="0"/>
              </a:rPr>
              <a:t>2</a:t>
            </a:r>
            <a:r>
              <a:rPr lang="es-ES">
                <a:solidFill>
                  <a:srgbClr val="663300"/>
                </a:solidFill>
                <a:latin typeface="Verdana" pitchFamily="34" charset="0"/>
              </a:rPr>
              <a:t>, v=9.5 nudos</a:t>
            </a:r>
          </a:p>
        </p:txBody>
      </p:sp>
      <p:grpSp>
        <p:nvGrpSpPr>
          <p:cNvPr id="83983" name="Group 15"/>
          <p:cNvGrpSpPr>
            <a:grpSpLocks/>
          </p:cNvGrpSpPr>
          <p:nvPr/>
        </p:nvGrpSpPr>
        <p:grpSpPr bwMode="auto">
          <a:xfrm>
            <a:off x="2555875" y="2708275"/>
            <a:ext cx="1528763" cy="1079500"/>
            <a:chOff x="1610" y="1949"/>
            <a:chExt cx="963" cy="731"/>
          </a:xfrm>
        </p:grpSpPr>
        <p:sp>
          <p:nvSpPr>
            <p:cNvPr id="83975" name="Text Box 7"/>
            <p:cNvSpPr txBox="1">
              <a:spLocks noChangeArrowheads="1"/>
            </p:cNvSpPr>
            <p:nvPr/>
          </p:nvSpPr>
          <p:spPr bwMode="auto">
            <a:xfrm>
              <a:off x="1610" y="1949"/>
              <a:ext cx="963" cy="7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S" sz="1600">
                  <a:solidFill>
                    <a:schemeClr val="tx2"/>
                  </a:solidFill>
                  <a:latin typeface="Verdana" pitchFamily="34" charset="0"/>
                </a:rPr>
                <a:t>Manga: </a:t>
              </a:r>
            </a:p>
            <a:p>
              <a:r>
                <a:rPr lang="es-ES" sz="1600">
                  <a:solidFill>
                    <a:schemeClr val="tx2"/>
                  </a:solidFill>
                  <a:latin typeface="Verdana" pitchFamily="34" charset="0"/>
                </a:rPr>
                <a:t>B      Wcasco</a:t>
              </a:r>
            </a:p>
            <a:p>
              <a:r>
                <a:rPr lang="es-ES" sz="1600">
                  <a:solidFill>
                    <a:schemeClr val="tx2"/>
                  </a:solidFill>
                  <a:latin typeface="Verdana" pitchFamily="34" charset="0"/>
                </a:rPr>
                <a:t>            </a:t>
              </a:r>
            </a:p>
            <a:p>
              <a:r>
                <a:rPr lang="es-ES" sz="1600">
                  <a:solidFill>
                    <a:schemeClr val="tx2"/>
                  </a:solidFill>
                  <a:latin typeface="Verdana" pitchFamily="34" charset="0"/>
                </a:rPr>
                <a:t>      Volumen</a:t>
              </a:r>
            </a:p>
          </p:txBody>
        </p:sp>
        <p:sp>
          <p:nvSpPr>
            <p:cNvPr id="83976" name="Line 8"/>
            <p:cNvSpPr>
              <a:spLocks noChangeShapeType="1"/>
            </p:cNvSpPr>
            <p:nvPr/>
          </p:nvSpPr>
          <p:spPr bwMode="auto">
            <a:xfrm>
              <a:off x="2336" y="2341"/>
              <a:ext cx="0" cy="18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83977" name="Line 9"/>
            <p:cNvSpPr>
              <a:spLocks noChangeShapeType="1"/>
            </p:cNvSpPr>
            <p:nvPr/>
          </p:nvSpPr>
          <p:spPr bwMode="auto">
            <a:xfrm flipH="1" flipV="1">
              <a:off x="1746" y="2341"/>
              <a:ext cx="182" cy="22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83978" name="Line 10"/>
            <p:cNvSpPr>
              <a:spLocks noChangeShapeType="1"/>
            </p:cNvSpPr>
            <p:nvPr/>
          </p:nvSpPr>
          <p:spPr bwMode="auto">
            <a:xfrm>
              <a:off x="1792" y="2250"/>
              <a:ext cx="226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3492500" y="3933825"/>
            <a:ext cx="11430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>
                <a:solidFill>
                  <a:schemeClr val="tx2"/>
                </a:solidFill>
                <a:latin typeface="Verdana" pitchFamily="34" charset="0"/>
              </a:rPr>
              <a:t>C</a:t>
            </a:r>
            <a:r>
              <a:rPr lang="es-ES" sz="1600" baseline="-25000">
                <a:solidFill>
                  <a:schemeClr val="tx2"/>
                </a:solidFill>
                <a:latin typeface="Verdana" pitchFamily="34" charset="0"/>
              </a:rPr>
              <a:t>B </a:t>
            </a:r>
            <a:r>
              <a:rPr lang="es-ES" sz="1600">
                <a:solidFill>
                  <a:schemeClr val="tx2"/>
                </a:solidFill>
                <a:latin typeface="Verdana" pitchFamily="34" charset="0"/>
              </a:rPr>
              <a:t>=&gt; C</a:t>
            </a:r>
            <a:r>
              <a:rPr lang="es-ES" sz="1600" baseline="-25000">
                <a:solidFill>
                  <a:schemeClr val="tx2"/>
                </a:solidFill>
                <a:latin typeface="Verdana" pitchFamily="34" charset="0"/>
              </a:rPr>
              <a:t>M</a:t>
            </a: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4211638" y="4365625"/>
            <a:ext cx="1179512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>
                <a:solidFill>
                  <a:schemeClr val="tx2"/>
                </a:solidFill>
                <a:latin typeface="Verdana" pitchFamily="34" charset="0"/>
              </a:rPr>
              <a:t>C</a:t>
            </a:r>
            <a:r>
              <a:rPr lang="es-ES" sz="1600" baseline="-25000">
                <a:solidFill>
                  <a:schemeClr val="tx2"/>
                </a:solidFill>
                <a:latin typeface="Verdana" pitchFamily="34" charset="0"/>
              </a:rPr>
              <a:t>P </a:t>
            </a:r>
            <a:r>
              <a:rPr lang="es-ES" sz="1600">
                <a:solidFill>
                  <a:schemeClr val="tx2"/>
                </a:solidFill>
                <a:latin typeface="Verdana" pitchFamily="34" charset="0"/>
              </a:rPr>
              <a:t>=&gt; C</a:t>
            </a:r>
            <a:r>
              <a:rPr lang="es-ES" sz="1600" baseline="-25000">
                <a:solidFill>
                  <a:schemeClr val="tx2"/>
                </a:solidFill>
                <a:latin typeface="Verdana" pitchFamily="34" charset="0"/>
              </a:rPr>
              <a:t>PF</a:t>
            </a:r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4859338" y="4724400"/>
            <a:ext cx="1182687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>
                <a:solidFill>
                  <a:schemeClr val="tx2"/>
                </a:solidFill>
                <a:latin typeface="Verdana" pitchFamily="34" charset="0"/>
              </a:rPr>
              <a:t>Fn</a:t>
            </a:r>
            <a:r>
              <a:rPr lang="es-ES" sz="1600" baseline="-2500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es-ES" sz="1600">
                <a:solidFill>
                  <a:schemeClr val="tx2"/>
                </a:solidFill>
                <a:latin typeface="Verdana" pitchFamily="34" charset="0"/>
              </a:rPr>
              <a:t>=&gt; lcb</a:t>
            </a:r>
            <a:endParaRPr lang="es-ES" sz="1600" baseline="-250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5435600" y="5157788"/>
            <a:ext cx="19145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>
                <a:solidFill>
                  <a:schemeClr val="tx2"/>
                </a:solidFill>
                <a:latin typeface="Verdana" pitchFamily="34" charset="0"/>
              </a:rPr>
              <a:t>S</a:t>
            </a:r>
            <a:r>
              <a:rPr lang="es-ES" sz="1600" baseline="-25000">
                <a:solidFill>
                  <a:schemeClr val="tx2"/>
                </a:solidFill>
                <a:latin typeface="Verdana" pitchFamily="34" charset="0"/>
              </a:rPr>
              <a:t>moj</a:t>
            </a:r>
            <a:r>
              <a:rPr lang="es-ES" sz="1600">
                <a:solidFill>
                  <a:schemeClr val="tx2"/>
                </a:solidFill>
                <a:latin typeface="Verdana" pitchFamily="34" charset="0"/>
              </a:rPr>
              <a:t>(V, B, T, C</a:t>
            </a:r>
            <a:r>
              <a:rPr lang="es-ES" sz="1600" baseline="-25000">
                <a:solidFill>
                  <a:schemeClr val="tx2"/>
                </a:solidFill>
                <a:latin typeface="Verdana" pitchFamily="34" charset="0"/>
              </a:rPr>
              <a:t>B </a:t>
            </a:r>
            <a:r>
              <a:rPr lang="es-ES" sz="1600">
                <a:solidFill>
                  <a:schemeClr val="tx2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6732588" y="5589588"/>
            <a:ext cx="1230312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>
                <a:solidFill>
                  <a:schemeClr val="tx2"/>
                </a:solidFill>
                <a:latin typeface="Verdana" pitchFamily="34" charset="0"/>
              </a:rPr>
              <a:t>R, Holtrop</a:t>
            </a:r>
          </a:p>
        </p:txBody>
      </p:sp>
      <p:graphicFrame>
        <p:nvGraphicFramePr>
          <p:cNvPr id="83985" name="Object 17"/>
          <p:cNvGraphicFramePr>
            <a:graphicFrameLocks noChangeAspect="1"/>
          </p:cNvGraphicFramePr>
          <p:nvPr/>
        </p:nvGraphicFramePr>
        <p:xfrm>
          <a:off x="2916238" y="3163888"/>
          <a:ext cx="4751387" cy="1830387"/>
        </p:xfrm>
        <a:graphic>
          <a:graphicData uri="http://schemas.openxmlformats.org/presentationml/2006/ole">
            <p:oleObj spid="_x0000_s83985" name="Gráfico" r:id="rId3" imgW="3486302" imgH="1342949" progId="Excel.Chart.8">
              <p:embed/>
            </p:oleObj>
          </a:graphicData>
        </a:graphic>
      </p:graphicFrame>
      <p:pic>
        <p:nvPicPr>
          <p:cNvPr id="83986" name="Picture 18"/>
          <p:cNvPicPr>
            <a:picLocks noChangeAspect="1" noChangeArrowheads="1"/>
          </p:cNvPicPr>
          <p:nvPr/>
        </p:nvPicPr>
        <p:blipFill>
          <a:blip r:embed="rId4"/>
          <a:srcRect r="18524"/>
          <a:stretch>
            <a:fillRect/>
          </a:stretch>
        </p:blipFill>
        <p:spPr bwMode="auto">
          <a:xfrm>
            <a:off x="2339975" y="2636838"/>
            <a:ext cx="52101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  <p:bldP spid="83974" grpId="0"/>
      <p:bldP spid="83979" grpId="0" animBg="1"/>
      <p:bldP spid="83980" grpId="0" animBg="1"/>
      <p:bldP spid="83981" grpId="0" animBg="1"/>
      <p:bldP spid="83982" grpId="0" animBg="1"/>
      <p:bldP spid="83984" grpId="0" animBg="1"/>
      <p:bldOleChart spid="83985" grpId="0"/>
      <p:bldOleChart spid="8398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3276600" y="4437063"/>
            <a:ext cx="38163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>
                <a:solidFill>
                  <a:srgbClr val="663300"/>
                </a:solidFill>
                <a:latin typeface="Verdana" pitchFamily="34" charset="0"/>
              </a:rPr>
              <a:t>Parámetros requeridos: </a:t>
            </a:r>
            <a:r>
              <a:rPr lang="es-ES"/>
              <a:t>L, B, T</a:t>
            </a:r>
          </a:p>
          <a:p>
            <a:r>
              <a:rPr lang="es-ES"/>
              <a:t> Vol, S</a:t>
            </a:r>
            <a:r>
              <a:rPr lang="es-ES" baseline="-25000"/>
              <a:t>MOJ</a:t>
            </a:r>
            <a:r>
              <a:rPr lang="es-ES"/>
              <a:t>,  C</a:t>
            </a:r>
            <a:r>
              <a:rPr lang="es-ES" baseline="-25000"/>
              <a:t>B</a:t>
            </a:r>
            <a:r>
              <a:rPr lang="es-ES"/>
              <a:t>, C</a:t>
            </a:r>
            <a:r>
              <a:rPr lang="es-ES" baseline="-25000"/>
              <a:t>P</a:t>
            </a:r>
            <a:r>
              <a:rPr lang="es-ES"/>
              <a:t>, C</a:t>
            </a:r>
            <a:r>
              <a:rPr lang="es-ES" baseline="-25000"/>
              <a:t>M</a:t>
            </a:r>
            <a:r>
              <a:rPr lang="es-ES"/>
              <a:t>, C</a:t>
            </a:r>
            <a:r>
              <a:rPr lang="es-ES" baseline="-25000"/>
              <a:t>WL</a:t>
            </a:r>
          </a:p>
          <a:p>
            <a:r>
              <a:rPr lang="es-ES"/>
              <a:t>LCB, A</a:t>
            </a:r>
            <a:r>
              <a:rPr lang="es-ES" baseline="-25000"/>
              <a:t>T</a:t>
            </a:r>
            <a:r>
              <a:rPr lang="es-ES"/>
              <a:t>, I</a:t>
            </a:r>
            <a:r>
              <a:rPr lang="es-ES" baseline="-25000"/>
              <a:t>POPA</a:t>
            </a:r>
            <a:r>
              <a:rPr lang="es-ES"/>
              <a:t>, i</a:t>
            </a:r>
            <a:r>
              <a:rPr lang="es-ES" baseline="-25000"/>
              <a:t>E</a:t>
            </a:r>
            <a:r>
              <a:rPr lang="es-ES"/>
              <a:t>, UK2, S</a:t>
            </a:r>
            <a:r>
              <a:rPr lang="es-ES" baseline="-25000"/>
              <a:t>APEN</a:t>
            </a:r>
          </a:p>
        </p:txBody>
      </p:sp>
      <p:grpSp>
        <p:nvGrpSpPr>
          <p:cNvPr id="120852" name="Group 20"/>
          <p:cNvGrpSpPr>
            <a:grpSpLocks/>
          </p:cNvGrpSpPr>
          <p:nvPr/>
        </p:nvGrpSpPr>
        <p:grpSpPr bwMode="auto">
          <a:xfrm>
            <a:off x="2484438" y="2349500"/>
            <a:ext cx="5251450" cy="1897063"/>
            <a:chOff x="1565" y="1480"/>
            <a:chExt cx="3308" cy="1195"/>
          </a:xfrm>
        </p:grpSpPr>
        <p:sp>
          <p:nvSpPr>
            <p:cNvPr id="120847" name="Text Box 15"/>
            <p:cNvSpPr txBox="1">
              <a:spLocks noChangeArrowheads="1"/>
            </p:cNvSpPr>
            <p:nvPr/>
          </p:nvSpPr>
          <p:spPr bwMode="auto">
            <a:xfrm>
              <a:off x="1565" y="1752"/>
              <a:ext cx="3308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/>
                <a:t>R</a:t>
              </a:r>
              <a:r>
                <a:rPr lang="es-ES" baseline="-25000"/>
                <a:t>F</a:t>
              </a:r>
              <a:r>
                <a:rPr lang="es-ES"/>
                <a:t>: Resistencia Friccional (ITTC 1957)</a:t>
              </a:r>
            </a:p>
            <a:p>
              <a:r>
                <a:rPr lang="es-ES"/>
                <a:t>R</a:t>
              </a:r>
              <a:r>
                <a:rPr lang="es-ES" baseline="-25000"/>
                <a:t>W</a:t>
              </a:r>
              <a:r>
                <a:rPr lang="es-ES"/>
                <a:t>: Resistencia por Formación de Olas,</a:t>
              </a:r>
            </a:p>
            <a:p>
              <a:r>
                <a:rPr lang="es-ES"/>
                <a:t>R</a:t>
              </a:r>
              <a:r>
                <a:rPr lang="es-ES" baseline="-25000"/>
                <a:t>APP</a:t>
              </a:r>
              <a:r>
                <a:rPr lang="es-ES"/>
                <a:t>: Resistencia de los apéndices,</a:t>
              </a:r>
            </a:p>
            <a:p>
              <a:r>
                <a:rPr lang="es-ES"/>
                <a:t>R</a:t>
              </a:r>
              <a:r>
                <a:rPr lang="es-ES" baseline="-25000"/>
                <a:t>TR</a:t>
              </a:r>
              <a:r>
                <a:rPr lang="es-ES"/>
                <a:t>: Resistencia por inmersión del espejo, y,</a:t>
              </a:r>
            </a:p>
            <a:p>
              <a:r>
                <a:rPr lang="es-ES"/>
                <a:t>R</a:t>
              </a:r>
              <a:r>
                <a:rPr lang="es-ES" baseline="-25000"/>
                <a:t>A</a:t>
              </a:r>
              <a:r>
                <a:rPr lang="es-ES"/>
                <a:t>: Resistencia por Correlación Modelo-Prototipo.</a:t>
              </a:r>
            </a:p>
          </p:txBody>
        </p:sp>
        <p:graphicFrame>
          <p:nvGraphicFramePr>
            <p:cNvPr id="120848" name="Object 16"/>
            <p:cNvGraphicFramePr>
              <a:graphicFrameLocks noChangeAspect="1"/>
            </p:cNvGraphicFramePr>
            <p:nvPr/>
          </p:nvGraphicFramePr>
          <p:xfrm>
            <a:off x="1861" y="1480"/>
            <a:ext cx="2402" cy="211"/>
          </p:xfrm>
          <a:graphic>
            <a:graphicData uri="http://schemas.openxmlformats.org/presentationml/2006/ole">
              <p:oleObj spid="_x0000_s120848" name="Ecuación" r:id="rId3" imgW="2603160" imgH="228600" progId="Equation.3">
                <p:embed/>
              </p:oleObj>
            </a:graphicData>
          </a:graphic>
        </p:graphicFrame>
      </p:grpSp>
      <p:sp>
        <p:nvSpPr>
          <p:cNvPr id="120850" name="Text Box 18"/>
          <p:cNvSpPr txBox="1">
            <a:spLocks noChangeArrowheads="1"/>
          </p:cNvSpPr>
          <p:nvPr/>
        </p:nvSpPr>
        <p:spPr bwMode="auto">
          <a:xfrm>
            <a:off x="2103438" y="1360488"/>
            <a:ext cx="254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pSp>
        <p:nvGrpSpPr>
          <p:cNvPr id="120853" name="Group 21"/>
          <p:cNvGrpSpPr>
            <a:grpSpLocks/>
          </p:cNvGrpSpPr>
          <p:nvPr/>
        </p:nvGrpSpPr>
        <p:grpSpPr bwMode="auto">
          <a:xfrm>
            <a:off x="2159000" y="692150"/>
            <a:ext cx="6985000" cy="1403350"/>
            <a:chOff x="1292" y="436"/>
            <a:chExt cx="4219" cy="884"/>
          </a:xfrm>
        </p:grpSpPr>
        <p:sp>
          <p:nvSpPr>
            <p:cNvPr id="120835" name="Text Box 3"/>
            <p:cNvSpPr txBox="1">
              <a:spLocks noChangeArrowheads="1"/>
            </p:cNvSpPr>
            <p:nvPr/>
          </p:nvSpPr>
          <p:spPr bwMode="auto">
            <a:xfrm>
              <a:off x="1292" y="436"/>
              <a:ext cx="4083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S" sz="1900">
                  <a:solidFill>
                    <a:schemeClr val="tx2"/>
                  </a:solidFill>
                  <a:latin typeface="Verdana" pitchFamily="34" charset="0"/>
                </a:rPr>
                <a:t>Estimación de la Resistencia (</a:t>
              </a:r>
              <a:r>
                <a:rPr lang="es-ES" sz="1900" b="1">
                  <a:solidFill>
                    <a:schemeClr val="tx2"/>
                  </a:solidFill>
                  <a:latin typeface="Verdana" pitchFamily="34" charset="0"/>
                </a:rPr>
                <a:t>2</a:t>
              </a:r>
              <a:r>
                <a:rPr lang="es-ES" sz="1900">
                  <a:solidFill>
                    <a:schemeClr val="tx2"/>
                  </a:solidFill>
                  <a:latin typeface="Verdana" pitchFamily="34" charset="0"/>
                </a:rPr>
                <a:t>): método de Holtrop </a:t>
              </a:r>
            </a:p>
            <a:p>
              <a:r>
                <a:rPr lang="es-ES" sz="1900">
                  <a:solidFill>
                    <a:schemeClr val="tx2"/>
                  </a:solidFill>
                  <a:latin typeface="Verdana" pitchFamily="34" charset="0"/>
                </a:rPr>
                <a:t>(Desplazamiento: Servicio Hospitalario)</a:t>
              </a:r>
            </a:p>
          </p:txBody>
        </p:sp>
        <p:sp>
          <p:nvSpPr>
            <p:cNvPr id="120851" name="Text Box 19"/>
            <p:cNvSpPr txBox="1">
              <a:spLocks noChangeArrowheads="1"/>
            </p:cNvSpPr>
            <p:nvPr/>
          </p:nvSpPr>
          <p:spPr bwMode="auto">
            <a:xfrm>
              <a:off x="1338" y="935"/>
              <a:ext cx="417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b="1"/>
                <a:t>Holtrop, J., “A Statistical Re-Analysis of Resistance and </a:t>
              </a:r>
            </a:p>
            <a:p>
              <a:r>
                <a:rPr lang="en-US" sz="1600" b="1"/>
                <a:t>Propulsion Data”.  International Shipbuilding Progress, Nov. 1984</a:t>
              </a:r>
              <a:r>
                <a:rPr lang="es-ES"/>
                <a:t> </a:t>
              </a:r>
            </a:p>
          </p:txBody>
        </p:sp>
      </p:grpSp>
      <p:sp>
        <p:nvSpPr>
          <p:cNvPr id="120855" name="Rectangle 2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20854" name="Object 22"/>
          <p:cNvGraphicFramePr>
            <a:graphicFrameLocks noChangeAspect="1"/>
          </p:cNvGraphicFramePr>
          <p:nvPr/>
        </p:nvGraphicFramePr>
        <p:xfrm>
          <a:off x="2843213" y="4292600"/>
          <a:ext cx="4176712" cy="327025"/>
        </p:xfrm>
        <a:graphic>
          <a:graphicData uri="http://schemas.openxmlformats.org/presentationml/2006/ole">
            <p:oleObj spid="_x0000_s120854" name="Ecuación" r:id="rId4" imgW="3048000" imgH="2413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0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1835150" y="549275"/>
            <a:ext cx="7092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>
                <a:solidFill>
                  <a:schemeClr val="tx2"/>
                </a:solidFill>
                <a:latin typeface="Verdana" pitchFamily="34" charset="0"/>
              </a:rPr>
              <a:t>Definición de las Formas </a:t>
            </a:r>
          </a:p>
          <a:p>
            <a:r>
              <a:rPr lang="es-ES" sz="2000">
                <a:solidFill>
                  <a:schemeClr val="tx2"/>
                </a:solidFill>
                <a:latin typeface="Verdana" pitchFamily="34" charset="0"/>
              </a:rPr>
              <a:t>(Planeadores: Transporte de Carga ó Pasajeros):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1908175" y="1268413"/>
            <a:ext cx="6049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>
                <a:solidFill>
                  <a:srgbClr val="663300"/>
                </a:solidFill>
                <a:latin typeface="Verdana" pitchFamily="34" charset="0"/>
              </a:rPr>
              <a:t>Variables de Decisión: L, C</a:t>
            </a:r>
            <a:r>
              <a:rPr lang="es-ES" baseline="-25000">
                <a:solidFill>
                  <a:srgbClr val="663300"/>
                </a:solidFill>
                <a:latin typeface="Verdana" pitchFamily="34" charset="0"/>
              </a:rPr>
              <a:t>B</a:t>
            </a:r>
            <a:r>
              <a:rPr lang="es-ES">
                <a:solidFill>
                  <a:srgbClr val="663300"/>
                </a:solidFill>
                <a:latin typeface="Verdana" pitchFamily="34" charset="0"/>
              </a:rPr>
              <a:t>, T, LCG, </a:t>
            </a:r>
            <a:r>
              <a:rPr lang="es-ES">
                <a:solidFill>
                  <a:srgbClr val="663300"/>
                </a:solidFill>
                <a:latin typeface="Symbol" pitchFamily="18" charset="2"/>
              </a:rPr>
              <a:t>b</a:t>
            </a:r>
            <a:r>
              <a:rPr lang="es-ES">
                <a:solidFill>
                  <a:srgbClr val="663300"/>
                </a:solidFill>
                <a:latin typeface="Verdana" pitchFamily="34" charset="0"/>
              </a:rPr>
              <a:t>, t</a:t>
            </a:r>
            <a:r>
              <a:rPr lang="es-ES" baseline="-25000">
                <a:solidFill>
                  <a:srgbClr val="663300"/>
                </a:solidFill>
                <a:latin typeface="Verdana" pitchFamily="34" charset="0"/>
              </a:rPr>
              <a:t>casco</a:t>
            </a:r>
          </a:p>
          <a:p>
            <a:r>
              <a:rPr lang="es-ES">
                <a:solidFill>
                  <a:srgbClr val="663300"/>
                </a:solidFill>
                <a:latin typeface="Verdana" pitchFamily="34" charset="0"/>
              </a:rPr>
              <a:t>v</a:t>
            </a:r>
            <a:r>
              <a:rPr lang="es-ES" baseline="-25000">
                <a:solidFill>
                  <a:srgbClr val="663300"/>
                </a:solidFill>
                <a:latin typeface="Verdana" pitchFamily="34" charset="0"/>
              </a:rPr>
              <a:t>carga</a:t>
            </a:r>
            <a:r>
              <a:rPr lang="es-ES">
                <a:solidFill>
                  <a:srgbClr val="663300"/>
                </a:solidFill>
                <a:latin typeface="Verdana" pitchFamily="34" charset="0"/>
              </a:rPr>
              <a:t>=12-15 nudos, v</a:t>
            </a:r>
            <a:r>
              <a:rPr lang="es-ES" baseline="-25000">
                <a:solidFill>
                  <a:srgbClr val="663300"/>
                </a:solidFill>
                <a:latin typeface="Verdana" pitchFamily="34" charset="0"/>
              </a:rPr>
              <a:t>pasaj</a:t>
            </a:r>
            <a:r>
              <a:rPr lang="es-ES">
                <a:solidFill>
                  <a:srgbClr val="663300"/>
                </a:solidFill>
                <a:latin typeface="Verdana" pitchFamily="34" charset="0"/>
              </a:rPr>
              <a:t>=15-20 nudos</a:t>
            </a:r>
          </a:p>
        </p:txBody>
      </p:sp>
      <p:grpSp>
        <p:nvGrpSpPr>
          <p:cNvPr id="114709" name="Group 21"/>
          <p:cNvGrpSpPr>
            <a:grpSpLocks/>
          </p:cNvGrpSpPr>
          <p:nvPr/>
        </p:nvGrpSpPr>
        <p:grpSpPr bwMode="auto">
          <a:xfrm>
            <a:off x="1979613" y="2162175"/>
            <a:ext cx="3025775" cy="835025"/>
            <a:chOff x="1247" y="1344"/>
            <a:chExt cx="1906" cy="526"/>
          </a:xfrm>
        </p:grpSpPr>
        <p:sp>
          <p:nvSpPr>
            <p:cNvPr id="114694" name="Text Box 6"/>
            <p:cNvSpPr txBox="1">
              <a:spLocks noChangeArrowheads="1"/>
            </p:cNvSpPr>
            <p:nvPr/>
          </p:nvSpPr>
          <p:spPr bwMode="auto">
            <a:xfrm>
              <a:off x="1247" y="1344"/>
              <a:ext cx="1906" cy="5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S" sz="1600">
                  <a:solidFill>
                    <a:schemeClr val="tx2"/>
                  </a:solidFill>
                  <a:latin typeface="Verdana" pitchFamily="34" charset="0"/>
                </a:rPr>
                <a:t>Manga: B          Wcasco(t</a:t>
              </a:r>
              <a:r>
                <a:rPr lang="es-ES" sz="1600" baseline="-25000">
                  <a:solidFill>
                    <a:schemeClr val="tx2"/>
                  </a:solidFill>
                  <a:latin typeface="Verdana" pitchFamily="34" charset="0"/>
                </a:rPr>
                <a:t>c</a:t>
              </a:r>
              <a:r>
                <a:rPr lang="es-ES" sz="1600">
                  <a:solidFill>
                    <a:schemeClr val="tx2"/>
                  </a:solidFill>
                  <a:latin typeface="Verdana" pitchFamily="34" charset="0"/>
                </a:rPr>
                <a:t>)</a:t>
              </a:r>
            </a:p>
            <a:p>
              <a:r>
                <a:rPr lang="es-ES" sz="1600">
                  <a:solidFill>
                    <a:schemeClr val="tx2"/>
                  </a:solidFill>
                  <a:latin typeface="Verdana" pitchFamily="34" charset="0"/>
                </a:rPr>
                <a:t>            </a:t>
              </a:r>
            </a:p>
            <a:p>
              <a:r>
                <a:rPr lang="es-ES" sz="1600">
                  <a:solidFill>
                    <a:schemeClr val="tx2"/>
                  </a:solidFill>
                  <a:latin typeface="Verdana" pitchFamily="34" charset="0"/>
                </a:rPr>
                <a:t>        Vol. (L, C</a:t>
              </a:r>
              <a:r>
                <a:rPr lang="es-ES" sz="1600" baseline="-25000">
                  <a:solidFill>
                    <a:schemeClr val="tx2"/>
                  </a:solidFill>
                  <a:latin typeface="Verdana" pitchFamily="34" charset="0"/>
                </a:rPr>
                <a:t>B</a:t>
              </a:r>
              <a:r>
                <a:rPr lang="es-ES" sz="1600">
                  <a:solidFill>
                    <a:schemeClr val="tx2"/>
                  </a:solidFill>
                  <a:latin typeface="Verdana" pitchFamily="34" charset="0"/>
                </a:rPr>
                <a:t>,T)</a:t>
              </a:r>
            </a:p>
          </p:txBody>
        </p:sp>
        <p:sp>
          <p:nvSpPr>
            <p:cNvPr id="114695" name="Line 7"/>
            <p:cNvSpPr>
              <a:spLocks noChangeShapeType="1"/>
            </p:cNvSpPr>
            <p:nvPr/>
          </p:nvSpPr>
          <p:spPr bwMode="auto">
            <a:xfrm flipH="1">
              <a:off x="2381" y="1525"/>
              <a:ext cx="181" cy="18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14696" name="Line 8"/>
            <p:cNvSpPr>
              <a:spLocks noChangeShapeType="1"/>
            </p:cNvSpPr>
            <p:nvPr/>
          </p:nvSpPr>
          <p:spPr bwMode="auto">
            <a:xfrm flipH="1" flipV="1">
              <a:off x="1610" y="1525"/>
              <a:ext cx="224" cy="12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14697" name="Line 9"/>
            <p:cNvSpPr>
              <a:spLocks noChangeShapeType="1"/>
            </p:cNvSpPr>
            <p:nvPr/>
          </p:nvSpPr>
          <p:spPr bwMode="auto">
            <a:xfrm>
              <a:off x="1927" y="1480"/>
              <a:ext cx="448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3635375" y="3068638"/>
            <a:ext cx="11430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>
                <a:solidFill>
                  <a:schemeClr val="tx2"/>
                </a:solidFill>
                <a:latin typeface="Verdana" pitchFamily="34" charset="0"/>
              </a:rPr>
              <a:t>C</a:t>
            </a:r>
            <a:r>
              <a:rPr lang="es-ES" sz="1600" baseline="-25000">
                <a:solidFill>
                  <a:schemeClr val="tx2"/>
                </a:solidFill>
                <a:latin typeface="Verdana" pitchFamily="34" charset="0"/>
              </a:rPr>
              <a:t>B </a:t>
            </a:r>
            <a:r>
              <a:rPr lang="es-ES" sz="1600">
                <a:solidFill>
                  <a:schemeClr val="tx2"/>
                </a:solidFill>
                <a:latin typeface="Verdana" pitchFamily="34" charset="0"/>
              </a:rPr>
              <a:t>=&gt; C</a:t>
            </a:r>
            <a:r>
              <a:rPr lang="es-ES" sz="1600" baseline="-25000">
                <a:solidFill>
                  <a:schemeClr val="tx2"/>
                </a:solidFill>
                <a:latin typeface="Verdana" pitchFamily="34" charset="0"/>
              </a:rPr>
              <a:t>M</a:t>
            </a:r>
          </a:p>
        </p:txBody>
      </p:sp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4572000" y="3500438"/>
            <a:ext cx="1179513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>
                <a:solidFill>
                  <a:schemeClr val="tx2"/>
                </a:solidFill>
                <a:latin typeface="Verdana" pitchFamily="34" charset="0"/>
              </a:rPr>
              <a:t>C</a:t>
            </a:r>
            <a:r>
              <a:rPr lang="es-ES" sz="1600" baseline="-25000">
                <a:solidFill>
                  <a:schemeClr val="tx2"/>
                </a:solidFill>
                <a:latin typeface="Verdana" pitchFamily="34" charset="0"/>
              </a:rPr>
              <a:t>P </a:t>
            </a:r>
            <a:r>
              <a:rPr lang="es-ES" sz="1600">
                <a:solidFill>
                  <a:schemeClr val="tx2"/>
                </a:solidFill>
                <a:latin typeface="Verdana" pitchFamily="34" charset="0"/>
              </a:rPr>
              <a:t>=&gt; C</a:t>
            </a:r>
            <a:r>
              <a:rPr lang="es-ES" sz="1600" baseline="-25000">
                <a:solidFill>
                  <a:schemeClr val="tx2"/>
                </a:solidFill>
                <a:latin typeface="Verdana" pitchFamily="34" charset="0"/>
              </a:rPr>
              <a:t>PF</a:t>
            </a:r>
          </a:p>
        </p:txBody>
      </p:sp>
      <p:sp>
        <p:nvSpPr>
          <p:cNvPr id="114702" name="Text Box 14"/>
          <p:cNvSpPr txBox="1">
            <a:spLocks noChangeArrowheads="1"/>
          </p:cNvSpPr>
          <p:nvPr/>
        </p:nvSpPr>
        <p:spPr bwMode="auto">
          <a:xfrm>
            <a:off x="5940425" y="4437063"/>
            <a:ext cx="21685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>
                <a:solidFill>
                  <a:schemeClr val="tx2"/>
                </a:solidFill>
                <a:latin typeface="Verdana" pitchFamily="34" charset="0"/>
              </a:rPr>
              <a:t>R, Savitsky+Blount</a:t>
            </a:r>
          </a:p>
        </p:txBody>
      </p:sp>
      <p:sp>
        <p:nvSpPr>
          <p:cNvPr id="114705" name="Text Box 17"/>
          <p:cNvSpPr txBox="1">
            <a:spLocks noChangeArrowheads="1"/>
          </p:cNvSpPr>
          <p:nvPr/>
        </p:nvSpPr>
        <p:spPr bwMode="auto">
          <a:xfrm>
            <a:off x="5148263" y="3933825"/>
            <a:ext cx="2274887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>
                <a:solidFill>
                  <a:schemeClr val="tx2"/>
                </a:solidFill>
                <a:latin typeface="Verdana" pitchFamily="34" charset="0"/>
              </a:rPr>
              <a:t>KG (z</a:t>
            </a:r>
            <a:r>
              <a:rPr lang="es-ES" sz="1600" baseline="-25000">
                <a:solidFill>
                  <a:schemeClr val="tx2"/>
                </a:solidFill>
                <a:latin typeface="Verdana" pitchFamily="34" charset="0"/>
              </a:rPr>
              <a:t>casc</a:t>
            </a:r>
            <a:r>
              <a:rPr lang="es-ES" sz="1600">
                <a:solidFill>
                  <a:schemeClr val="tx2"/>
                </a:solidFill>
                <a:latin typeface="Verdana" pitchFamily="34" charset="0"/>
              </a:rPr>
              <a:t>, z</a:t>
            </a:r>
            <a:r>
              <a:rPr lang="es-ES" sz="1600" baseline="-25000">
                <a:solidFill>
                  <a:schemeClr val="tx2"/>
                </a:solidFill>
                <a:latin typeface="Verdana" pitchFamily="34" charset="0"/>
              </a:rPr>
              <a:t>maq</a:t>
            </a:r>
            <a:r>
              <a:rPr lang="es-ES" sz="1600">
                <a:solidFill>
                  <a:schemeClr val="tx2"/>
                </a:solidFill>
                <a:latin typeface="Verdana" pitchFamily="34" charset="0"/>
              </a:rPr>
              <a:t>, z</a:t>
            </a:r>
            <a:r>
              <a:rPr lang="es-ES" sz="1600" baseline="-25000">
                <a:solidFill>
                  <a:schemeClr val="tx2"/>
                </a:solidFill>
                <a:latin typeface="Verdana" pitchFamily="34" charset="0"/>
              </a:rPr>
              <a:t>carg</a:t>
            </a:r>
            <a:r>
              <a:rPr lang="es-ES" sz="1600">
                <a:solidFill>
                  <a:schemeClr val="tx2"/>
                </a:solidFill>
                <a:latin typeface="Verdana" pitchFamily="34" charset="0"/>
              </a:rPr>
              <a:t>)</a:t>
            </a:r>
            <a:endParaRPr lang="es-ES" sz="1600" baseline="-250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14708" name="Text Box 20"/>
          <p:cNvSpPr txBox="1">
            <a:spLocks noChangeArrowheads="1"/>
          </p:cNvSpPr>
          <p:nvPr/>
        </p:nvSpPr>
        <p:spPr bwMode="auto">
          <a:xfrm>
            <a:off x="6659563" y="4941888"/>
            <a:ext cx="22225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>
                <a:solidFill>
                  <a:schemeClr val="tx2"/>
                </a:solidFill>
                <a:latin typeface="Verdana" pitchFamily="34" charset="0"/>
              </a:rPr>
              <a:t>Mto. Flec. encallado</a:t>
            </a:r>
            <a:endParaRPr lang="es-ES" sz="1600" baseline="-250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14711" name="Rectangle 2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14713" name="Rectangle 2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pSp>
        <p:nvGrpSpPr>
          <p:cNvPr id="114715" name="Group 27"/>
          <p:cNvGrpSpPr>
            <a:grpSpLocks/>
          </p:cNvGrpSpPr>
          <p:nvPr/>
        </p:nvGrpSpPr>
        <p:grpSpPr bwMode="auto">
          <a:xfrm>
            <a:off x="5148263" y="2349500"/>
            <a:ext cx="3382962" cy="2124075"/>
            <a:chOff x="3243" y="1480"/>
            <a:chExt cx="2131" cy="1338"/>
          </a:xfrm>
        </p:grpSpPr>
        <p:graphicFrame>
          <p:nvGraphicFramePr>
            <p:cNvPr id="114710" name="Object 22"/>
            <p:cNvGraphicFramePr>
              <a:graphicFrameLocks noChangeAspect="1"/>
            </p:cNvGraphicFramePr>
            <p:nvPr/>
          </p:nvGraphicFramePr>
          <p:xfrm>
            <a:off x="3243" y="1480"/>
            <a:ext cx="2131" cy="167"/>
          </p:xfrm>
          <a:graphic>
            <a:graphicData uri="http://schemas.openxmlformats.org/presentationml/2006/ole">
              <p:oleObj spid="_x0000_s114710" name="Ecuación" r:id="rId3" imgW="2921000" imgH="228600" progId="Equation.3">
                <p:embed/>
              </p:oleObj>
            </a:graphicData>
          </a:graphic>
        </p:graphicFrame>
        <p:graphicFrame>
          <p:nvGraphicFramePr>
            <p:cNvPr id="114714" name="Object 26"/>
            <p:cNvGraphicFramePr>
              <a:graphicFrameLocks noChangeAspect="1"/>
            </p:cNvGraphicFramePr>
            <p:nvPr/>
          </p:nvGraphicFramePr>
          <p:xfrm>
            <a:off x="3515" y="1706"/>
            <a:ext cx="1512" cy="1112"/>
          </p:xfrm>
          <a:graphic>
            <a:graphicData uri="http://schemas.openxmlformats.org/presentationml/2006/ole">
              <p:oleObj spid="_x0000_s114714" name="Drawing" r:id="rId4" imgW="8629560" imgH="4448160" progId="AutoCAD.Drawing.15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4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4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  <p:bldP spid="114698" grpId="0" animBg="1"/>
      <p:bldP spid="114699" grpId="0" animBg="1"/>
      <p:bldP spid="114702" grpId="0" animBg="1"/>
      <p:bldP spid="114705" grpId="0" animBg="1"/>
      <p:bldP spid="1147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2557463" y="2205038"/>
            <a:ext cx="6049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>
                <a:solidFill>
                  <a:srgbClr val="663300"/>
                </a:solidFill>
                <a:latin typeface="Verdana" pitchFamily="34" charset="0"/>
              </a:rPr>
              <a:t>Parámetros requeridos</a:t>
            </a:r>
          </a:p>
          <a:p>
            <a:r>
              <a:rPr lang="es-ES"/>
              <a:t>Vol, B</a:t>
            </a:r>
            <a:r>
              <a:rPr lang="es-ES" baseline="-25000"/>
              <a:t>M</a:t>
            </a:r>
            <a:r>
              <a:rPr lang="es-ES"/>
              <a:t>, </a:t>
            </a:r>
            <a:r>
              <a:rPr lang="es-ES">
                <a:latin typeface="Symbol" pitchFamily="18" charset="2"/>
              </a:rPr>
              <a:t>b</a:t>
            </a:r>
            <a:r>
              <a:rPr lang="es-ES"/>
              <a:t>, LCG, VCG, </a:t>
            </a:r>
            <a:r>
              <a:rPr lang="es-ES">
                <a:latin typeface="Symbol" pitchFamily="18" charset="2"/>
              </a:rPr>
              <a:t>e</a:t>
            </a:r>
            <a:r>
              <a:rPr lang="es-ES"/>
              <a:t> , f</a:t>
            </a:r>
            <a:endParaRPr lang="es-ES">
              <a:solidFill>
                <a:srgbClr val="663300"/>
              </a:solidFill>
              <a:latin typeface="Verdana" pitchFamily="34" charset="0"/>
            </a:endParaRPr>
          </a:p>
        </p:txBody>
      </p:sp>
      <p:graphicFrame>
        <p:nvGraphicFramePr>
          <p:cNvPr id="121869" name="Object 13"/>
          <p:cNvGraphicFramePr>
            <a:graphicFrameLocks noChangeAspect="1"/>
          </p:cNvGraphicFramePr>
          <p:nvPr/>
        </p:nvGraphicFramePr>
        <p:xfrm>
          <a:off x="2771775" y="2997200"/>
          <a:ext cx="5256213" cy="2611438"/>
        </p:xfrm>
        <a:graphic>
          <a:graphicData uri="http://schemas.openxmlformats.org/presentationml/2006/ole">
            <p:oleObj spid="_x0000_s121869" name="Drawing" r:id="rId3" imgW="8772480" imgH="4905360" progId="AutoCAD.Drawing.15">
              <p:embed/>
            </p:oleObj>
          </a:graphicData>
        </a:graphic>
      </p:graphicFrame>
      <p:sp>
        <p:nvSpPr>
          <p:cNvPr id="121871" name="Text Box 15"/>
          <p:cNvSpPr txBox="1">
            <a:spLocks noChangeArrowheads="1"/>
          </p:cNvSpPr>
          <p:nvPr/>
        </p:nvSpPr>
        <p:spPr bwMode="auto">
          <a:xfrm>
            <a:off x="2124075" y="620713"/>
            <a:ext cx="66960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900">
                <a:solidFill>
                  <a:schemeClr val="tx2"/>
                </a:solidFill>
                <a:latin typeface="Verdana" pitchFamily="34" charset="0"/>
              </a:rPr>
              <a:t>Estimación de la Resistencia (</a:t>
            </a:r>
            <a:r>
              <a:rPr lang="es-ES" sz="1900" b="1">
                <a:solidFill>
                  <a:schemeClr val="tx2"/>
                </a:solidFill>
                <a:latin typeface="Verdana" pitchFamily="34" charset="0"/>
              </a:rPr>
              <a:t>2</a:t>
            </a:r>
            <a:r>
              <a:rPr lang="es-ES" sz="1900">
                <a:solidFill>
                  <a:schemeClr val="tx2"/>
                </a:solidFill>
                <a:latin typeface="Verdana" pitchFamily="34" charset="0"/>
              </a:rPr>
              <a:t>): método de Savitsky </a:t>
            </a:r>
          </a:p>
          <a:p>
            <a:r>
              <a:rPr lang="es-ES" sz="1900">
                <a:solidFill>
                  <a:schemeClr val="tx2"/>
                </a:solidFill>
                <a:latin typeface="Verdana" pitchFamily="34" charset="0"/>
              </a:rPr>
              <a:t>(Planeador: Transporte de Carga y Pasajeros)</a:t>
            </a:r>
          </a:p>
        </p:txBody>
      </p:sp>
      <p:sp>
        <p:nvSpPr>
          <p:cNvPr id="121872" name="Text Box 16"/>
          <p:cNvSpPr txBox="1">
            <a:spLocks noChangeArrowheads="1"/>
          </p:cNvSpPr>
          <p:nvPr/>
        </p:nvSpPr>
        <p:spPr bwMode="auto">
          <a:xfrm>
            <a:off x="2268538" y="1365250"/>
            <a:ext cx="61198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600" b="1"/>
              <a:t>Savitsky, D., Hydrodynamic Design of Planing Hulls.  MT’64 </a:t>
            </a:r>
          </a:p>
          <a:p>
            <a:pPr>
              <a:buFontTx/>
              <a:buChar char="•"/>
            </a:pPr>
            <a:r>
              <a:rPr lang="en-US" sz="1600" b="1"/>
              <a:t>Blount, D. y Fox, D., Small-Craft Power Prediction.  </a:t>
            </a:r>
            <a:r>
              <a:rPr lang="es-ES" sz="1600" b="1"/>
              <a:t>MT’76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2124075" y="908050"/>
            <a:ext cx="648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>
                <a:solidFill>
                  <a:schemeClr val="tx2"/>
                </a:solidFill>
                <a:latin typeface="Verdana" pitchFamily="34" charset="0"/>
              </a:rPr>
              <a:t>Resultados de la Optimización – Servic. Hospit. </a:t>
            </a:r>
          </a:p>
        </p:txBody>
      </p:sp>
      <p:graphicFrame>
        <p:nvGraphicFramePr>
          <p:cNvPr id="85007" name="Object 15"/>
          <p:cNvGraphicFramePr>
            <a:graphicFrameLocks noChangeAspect="1"/>
          </p:cNvGraphicFramePr>
          <p:nvPr/>
        </p:nvGraphicFramePr>
        <p:xfrm>
          <a:off x="2124075" y="1341438"/>
          <a:ext cx="6194425" cy="611187"/>
        </p:xfrm>
        <a:graphic>
          <a:graphicData uri="http://schemas.openxmlformats.org/presentationml/2006/ole">
            <p:oleObj spid="_x0000_s85007" name="Ecuación" r:id="rId3" imgW="4457520" imgH="444240" progId="Equation.3">
              <p:embed/>
            </p:oleObj>
          </a:graphicData>
        </a:graphic>
      </p:graphicFrame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2195513" y="2060575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>
                <a:solidFill>
                  <a:schemeClr val="tx2"/>
                </a:solidFill>
                <a:latin typeface="Verdana" pitchFamily="34" charset="0"/>
              </a:rPr>
              <a:t>Restricciones: A</a:t>
            </a:r>
            <a:r>
              <a:rPr lang="es-ES" baseline="-25000">
                <a:solidFill>
                  <a:schemeClr val="tx2"/>
                </a:solidFill>
                <a:latin typeface="Verdana" pitchFamily="34" charset="0"/>
              </a:rPr>
              <a:t>Cbta</a:t>
            </a:r>
            <a:r>
              <a:rPr lang="es-ES">
                <a:solidFill>
                  <a:schemeClr val="tx2"/>
                </a:solidFill>
                <a:latin typeface="Verdana" pitchFamily="34" charset="0"/>
              </a:rPr>
              <a:t> &gt;82 m</a:t>
            </a:r>
            <a:r>
              <a:rPr lang="es-ES" baseline="30000">
                <a:solidFill>
                  <a:schemeClr val="tx2"/>
                </a:solidFill>
                <a:latin typeface="Verdana" pitchFamily="34" charset="0"/>
              </a:rPr>
              <a:t>2</a:t>
            </a:r>
            <a:r>
              <a:rPr lang="es-ES">
                <a:solidFill>
                  <a:schemeClr val="tx2"/>
                </a:solidFill>
                <a:latin typeface="Verdana" pitchFamily="34" charset="0"/>
              </a:rPr>
              <a:t>, y, GM</a:t>
            </a:r>
            <a:r>
              <a:rPr lang="es-ES" baseline="-25000">
                <a:solidFill>
                  <a:schemeClr val="tx2"/>
                </a:solidFill>
                <a:latin typeface="Verdana" pitchFamily="34" charset="0"/>
              </a:rPr>
              <a:t>T</a:t>
            </a:r>
            <a:r>
              <a:rPr lang="es-ES">
                <a:solidFill>
                  <a:schemeClr val="tx2"/>
                </a:solidFill>
                <a:latin typeface="Verdana" pitchFamily="34" charset="0"/>
              </a:rPr>
              <a:t> &gt;0.15 m (Exig. Estructural?)</a:t>
            </a:r>
            <a:endParaRPr lang="es-ES" baseline="-2500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85009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2781300"/>
            <a:ext cx="3505200" cy="2743200"/>
          </a:xfrm>
          <a:prstGeom prst="rect">
            <a:avLst/>
          </a:prstGeom>
          <a:noFill/>
        </p:spPr>
      </p:pic>
      <p:grpSp>
        <p:nvGrpSpPr>
          <p:cNvPr id="85291" name="Group 299"/>
          <p:cNvGrpSpPr>
            <a:grpSpLocks/>
          </p:cNvGrpSpPr>
          <p:nvPr/>
        </p:nvGrpSpPr>
        <p:grpSpPr bwMode="auto">
          <a:xfrm>
            <a:off x="250825" y="2708275"/>
            <a:ext cx="8642350" cy="1812925"/>
            <a:chOff x="158" y="1706"/>
            <a:chExt cx="5444" cy="1142"/>
          </a:xfrm>
        </p:grpSpPr>
        <p:pic>
          <p:nvPicPr>
            <p:cNvPr id="85012" name="Picture 2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" y="1706"/>
              <a:ext cx="1814" cy="1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014" name="Picture 2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72" y="1706"/>
              <a:ext cx="1815" cy="1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5017" name="Group 25"/>
            <p:cNvGrpSpPr>
              <a:grpSpLocks noChangeAspect="1"/>
            </p:cNvGrpSpPr>
            <p:nvPr/>
          </p:nvGrpSpPr>
          <p:grpSpPr bwMode="auto">
            <a:xfrm>
              <a:off x="3787" y="1706"/>
              <a:ext cx="1815" cy="1093"/>
              <a:chOff x="3787" y="1706"/>
              <a:chExt cx="1814" cy="1092"/>
            </a:xfrm>
          </p:grpSpPr>
          <p:sp>
            <p:nvSpPr>
              <p:cNvPr id="85016" name="AutoShape 24"/>
              <p:cNvSpPr>
                <a:spLocks noChangeAspect="1" noChangeArrowheads="1" noTextEdit="1"/>
              </p:cNvSpPr>
              <p:nvPr/>
            </p:nvSpPr>
            <p:spPr bwMode="auto">
              <a:xfrm>
                <a:off x="3787" y="1706"/>
                <a:ext cx="1814" cy="10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85218" name="Group 226"/>
              <p:cNvGrpSpPr>
                <a:grpSpLocks/>
              </p:cNvGrpSpPr>
              <p:nvPr/>
            </p:nvGrpSpPr>
            <p:grpSpPr bwMode="auto">
              <a:xfrm>
                <a:off x="3807" y="1726"/>
                <a:ext cx="1770" cy="1052"/>
                <a:chOff x="3807" y="1726"/>
                <a:chExt cx="1770" cy="1052"/>
              </a:xfrm>
            </p:grpSpPr>
            <p:sp>
              <p:nvSpPr>
                <p:cNvPr id="85018" name="Rectangle 26"/>
                <p:cNvSpPr>
                  <a:spLocks noChangeArrowheads="1"/>
                </p:cNvSpPr>
                <p:nvPr/>
              </p:nvSpPr>
              <p:spPr bwMode="auto">
                <a:xfrm>
                  <a:off x="3807" y="1726"/>
                  <a:ext cx="1770" cy="1052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19" name="Rectangle 27"/>
                <p:cNvSpPr>
                  <a:spLocks noChangeArrowheads="1"/>
                </p:cNvSpPr>
                <p:nvPr/>
              </p:nvSpPr>
              <p:spPr bwMode="auto">
                <a:xfrm>
                  <a:off x="4047" y="1858"/>
                  <a:ext cx="1446" cy="7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20" name="Line 28"/>
                <p:cNvSpPr>
                  <a:spLocks noChangeShapeType="1"/>
                </p:cNvSpPr>
                <p:nvPr/>
              </p:nvSpPr>
              <p:spPr bwMode="auto">
                <a:xfrm>
                  <a:off x="4047" y="2518"/>
                  <a:ext cx="144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21" name="Line 29"/>
                <p:cNvSpPr>
                  <a:spLocks noChangeShapeType="1"/>
                </p:cNvSpPr>
                <p:nvPr/>
              </p:nvSpPr>
              <p:spPr bwMode="auto">
                <a:xfrm>
                  <a:off x="4047" y="2406"/>
                  <a:ext cx="144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22" name="Line 30"/>
                <p:cNvSpPr>
                  <a:spLocks noChangeShapeType="1"/>
                </p:cNvSpPr>
                <p:nvPr/>
              </p:nvSpPr>
              <p:spPr bwMode="auto">
                <a:xfrm>
                  <a:off x="4047" y="2298"/>
                  <a:ext cx="144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23" name="Line 31"/>
                <p:cNvSpPr>
                  <a:spLocks noChangeShapeType="1"/>
                </p:cNvSpPr>
                <p:nvPr/>
              </p:nvSpPr>
              <p:spPr bwMode="auto">
                <a:xfrm>
                  <a:off x="4047" y="2186"/>
                  <a:ext cx="144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24" name="Line 32"/>
                <p:cNvSpPr>
                  <a:spLocks noChangeShapeType="1"/>
                </p:cNvSpPr>
                <p:nvPr/>
              </p:nvSpPr>
              <p:spPr bwMode="auto">
                <a:xfrm>
                  <a:off x="4047" y="2078"/>
                  <a:ext cx="144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25" name="Line 33"/>
                <p:cNvSpPr>
                  <a:spLocks noChangeShapeType="1"/>
                </p:cNvSpPr>
                <p:nvPr/>
              </p:nvSpPr>
              <p:spPr bwMode="auto">
                <a:xfrm>
                  <a:off x="4047" y="1966"/>
                  <a:ext cx="144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26" name="Line 34"/>
                <p:cNvSpPr>
                  <a:spLocks noChangeShapeType="1"/>
                </p:cNvSpPr>
                <p:nvPr/>
              </p:nvSpPr>
              <p:spPr bwMode="auto">
                <a:xfrm>
                  <a:off x="4047" y="1858"/>
                  <a:ext cx="144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27" name="Rectangle 35"/>
                <p:cNvSpPr>
                  <a:spLocks noChangeArrowheads="1"/>
                </p:cNvSpPr>
                <p:nvPr/>
              </p:nvSpPr>
              <p:spPr bwMode="auto">
                <a:xfrm>
                  <a:off x="4047" y="1858"/>
                  <a:ext cx="1446" cy="768"/>
                </a:xfrm>
                <a:prstGeom prst="rect">
                  <a:avLst/>
                </a:prstGeom>
                <a:noFill/>
                <a:ln w="6350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28" name="Line 36"/>
                <p:cNvSpPr>
                  <a:spLocks noChangeShapeType="1"/>
                </p:cNvSpPr>
                <p:nvPr/>
              </p:nvSpPr>
              <p:spPr bwMode="auto">
                <a:xfrm>
                  <a:off x="4047" y="1858"/>
                  <a:ext cx="1" cy="76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29" name="Line 37"/>
                <p:cNvSpPr>
                  <a:spLocks noChangeShapeType="1"/>
                </p:cNvSpPr>
                <p:nvPr/>
              </p:nvSpPr>
              <p:spPr bwMode="auto">
                <a:xfrm>
                  <a:off x="4035" y="2626"/>
                  <a:ext cx="1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30" name="Line 38"/>
                <p:cNvSpPr>
                  <a:spLocks noChangeShapeType="1"/>
                </p:cNvSpPr>
                <p:nvPr/>
              </p:nvSpPr>
              <p:spPr bwMode="auto">
                <a:xfrm>
                  <a:off x="4035" y="2518"/>
                  <a:ext cx="1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31" name="Line 39"/>
                <p:cNvSpPr>
                  <a:spLocks noChangeShapeType="1"/>
                </p:cNvSpPr>
                <p:nvPr/>
              </p:nvSpPr>
              <p:spPr bwMode="auto">
                <a:xfrm>
                  <a:off x="4035" y="2406"/>
                  <a:ext cx="1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32" name="Line 40"/>
                <p:cNvSpPr>
                  <a:spLocks noChangeShapeType="1"/>
                </p:cNvSpPr>
                <p:nvPr/>
              </p:nvSpPr>
              <p:spPr bwMode="auto">
                <a:xfrm>
                  <a:off x="4035" y="2298"/>
                  <a:ext cx="1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33" name="Line 41"/>
                <p:cNvSpPr>
                  <a:spLocks noChangeShapeType="1"/>
                </p:cNvSpPr>
                <p:nvPr/>
              </p:nvSpPr>
              <p:spPr bwMode="auto">
                <a:xfrm>
                  <a:off x="4035" y="2186"/>
                  <a:ext cx="1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34" name="Line 42"/>
                <p:cNvSpPr>
                  <a:spLocks noChangeShapeType="1"/>
                </p:cNvSpPr>
                <p:nvPr/>
              </p:nvSpPr>
              <p:spPr bwMode="auto">
                <a:xfrm>
                  <a:off x="4035" y="2078"/>
                  <a:ext cx="1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35" name="Line 43"/>
                <p:cNvSpPr>
                  <a:spLocks noChangeShapeType="1"/>
                </p:cNvSpPr>
                <p:nvPr/>
              </p:nvSpPr>
              <p:spPr bwMode="auto">
                <a:xfrm>
                  <a:off x="4035" y="1966"/>
                  <a:ext cx="1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36" name="Line 44"/>
                <p:cNvSpPr>
                  <a:spLocks noChangeShapeType="1"/>
                </p:cNvSpPr>
                <p:nvPr/>
              </p:nvSpPr>
              <p:spPr bwMode="auto">
                <a:xfrm>
                  <a:off x="4035" y="1858"/>
                  <a:ext cx="1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37" name="Line 45"/>
                <p:cNvSpPr>
                  <a:spLocks noChangeShapeType="1"/>
                </p:cNvSpPr>
                <p:nvPr/>
              </p:nvSpPr>
              <p:spPr bwMode="auto">
                <a:xfrm>
                  <a:off x="4047" y="2626"/>
                  <a:ext cx="1446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38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4047" y="2626"/>
                  <a:ext cx="1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39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4227" y="2626"/>
                  <a:ext cx="1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40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4408" y="2626"/>
                  <a:ext cx="1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41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4588" y="2626"/>
                  <a:ext cx="1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42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4772" y="2626"/>
                  <a:ext cx="1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43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4952" y="2626"/>
                  <a:ext cx="1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44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5133" y="2626"/>
                  <a:ext cx="1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45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5313" y="2626"/>
                  <a:ext cx="1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46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5493" y="2626"/>
                  <a:ext cx="1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47" name="Freeform 55"/>
                <p:cNvSpPr>
                  <a:spLocks/>
                </p:cNvSpPr>
                <p:nvPr/>
              </p:nvSpPr>
              <p:spPr bwMode="auto">
                <a:xfrm>
                  <a:off x="4071" y="1934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12"/>
                    </a:cxn>
                    <a:cxn ang="0">
                      <a:pos x="12" y="24"/>
                    </a:cxn>
                    <a:cxn ang="0">
                      <a:pos x="0" y="12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6350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48" name="Freeform 56"/>
                <p:cNvSpPr>
                  <a:spLocks/>
                </p:cNvSpPr>
                <p:nvPr/>
              </p:nvSpPr>
              <p:spPr bwMode="auto">
                <a:xfrm>
                  <a:off x="4107" y="1962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12"/>
                    </a:cxn>
                    <a:cxn ang="0">
                      <a:pos x="12" y="24"/>
                    </a:cxn>
                    <a:cxn ang="0">
                      <a:pos x="0" y="12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6350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49" name="Freeform 57"/>
                <p:cNvSpPr>
                  <a:spLocks/>
                </p:cNvSpPr>
                <p:nvPr/>
              </p:nvSpPr>
              <p:spPr bwMode="auto">
                <a:xfrm>
                  <a:off x="4143" y="2142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12"/>
                    </a:cxn>
                    <a:cxn ang="0">
                      <a:pos x="12" y="24"/>
                    </a:cxn>
                    <a:cxn ang="0">
                      <a:pos x="0" y="12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6350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50" name="Freeform 58"/>
                <p:cNvSpPr>
                  <a:spLocks/>
                </p:cNvSpPr>
                <p:nvPr/>
              </p:nvSpPr>
              <p:spPr bwMode="auto">
                <a:xfrm>
                  <a:off x="4179" y="2134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12"/>
                    </a:cxn>
                    <a:cxn ang="0">
                      <a:pos x="12" y="24"/>
                    </a:cxn>
                    <a:cxn ang="0">
                      <a:pos x="0" y="12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6350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51" name="Freeform 59"/>
                <p:cNvSpPr>
                  <a:spLocks/>
                </p:cNvSpPr>
                <p:nvPr/>
              </p:nvSpPr>
              <p:spPr bwMode="auto">
                <a:xfrm>
                  <a:off x="4215" y="2130"/>
                  <a:ext cx="25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5" y="12"/>
                    </a:cxn>
                    <a:cxn ang="0">
                      <a:pos x="12" y="24"/>
                    </a:cxn>
                    <a:cxn ang="0">
                      <a:pos x="0" y="12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5" h="24">
                      <a:moveTo>
                        <a:pt x="12" y="0"/>
                      </a:moveTo>
                      <a:lnTo>
                        <a:pt x="25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6350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52" name="Freeform 60"/>
                <p:cNvSpPr>
                  <a:spLocks/>
                </p:cNvSpPr>
                <p:nvPr/>
              </p:nvSpPr>
              <p:spPr bwMode="auto">
                <a:xfrm>
                  <a:off x="4252" y="2142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12"/>
                    </a:cxn>
                    <a:cxn ang="0">
                      <a:pos x="12" y="24"/>
                    </a:cxn>
                    <a:cxn ang="0">
                      <a:pos x="0" y="12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6350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53" name="Freeform 61"/>
                <p:cNvSpPr>
                  <a:spLocks/>
                </p:cNvSpPr>
                <p:nvPr/>
              </p:nvSpPr>
              <p:spPr bwMode="auto">
                <a:xfrm>
                  <a:off x="4288" y="2174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12"/>
                    </a:cxn>
                    <a:cxn ang="0">
                      <a:pos x="12" y="24"/>
                    </a:cxn>
                    <a:cxn ang="0">
                      <a:pos x="0" y="12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6350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54" name="Freeform 62"/>
                <p:cNvSpPr>
                  <a:spLocks/>
                </p:cNvSpPr>
                <p:nvPr/>
              </p:nvSpPr>
              <p:spPr bwMode="auto">
                <a:xfrm>
                  <a:off x="4324" y="2166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12"/>
                    </a:cxn>
                    <a:cxn ang="0">
                      <a:pos x="12" y="24"/>
                    </a:cxn>
                    <a:cxn ang="0">
                      <a:pos x="0" y="12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6350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55" name="Freeform 63"/>
                <p:cNvSpPr>
                  <a:spLocks/>
                </p:cNvSpPr>
                <p:nvPr/>
              </p:nvSpPr>
              <p:spPr bwMode="auto">
                <a:xfrm>
                  <a:off x="4360" y="2162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12"/>
                    </a:cxn>
                    <a:cxn ang="0">
                      <a:pos x="12" y="24"/>
                    </a:cxn>
                    <a:cxn ang="0">
                      <a:pos x="0" y="12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6350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56" name="Freeform 64"/>
                <p:cNvSpPr>
                  <a:spLocks/>
                </p:cNvSpPr>
                <p:nvPr/>
              </p:nvSpPr>
              <p:spPr bwMode="auto">
                <a:xfrm>
                  <a:off x="4396" y="2162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12"/>
                    </a:cxn>
                    <a:cxn ang="0">
                      <a:pos x="12" y="24"/>
                    </a:cxn>
                    <a:cxn ang="0">
                      <a:pos x="0" y="12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6350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57" name="Freeform 65"/>
                <p:cNvSpPr>
                  <a:spLocks/>
                </p:cNvSpPr>
                <p:nvPr/>
              </p:nvSpPr>
              <p:spPr bwMode="auto">
                <a:xfrm>
                  <a:off x="4432" y="2174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12"/>
                    </a:cxn>
                    <a:cxn ang="0">
                      <a:pos x="12" y="24"/>
                    </a:cxn>
                    <a:cxn ang="0">
                      <a:pos x="0" y="12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6350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58" name="Freeform 66"/>
                <p:cNvSpPr>
                  <a:spLocks/>
                </p:cNvSpPr>
                <p:nvPr/>
              </p:nvSpPr>
              <p:spPr bwMode="auto">
                <a:xfrm>
                  <a:off x="4468" y="2166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12"/>
                    </a:cxn>
                    <a:cxn ang="0">
                      <a:pos x="12" y="24"/>
                    </a:cxn>
                    <a:cxn ang="0">
                      <a:pos x="0" y="12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6350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59" name="Freeform 67"/>
                <p:cNvSpPr>
                  <a:spLocks/>
                </p:cNvSpPr>
                <p:nvPr/>
              </p:nvSpPr>
              <p:spPr bwMode="auto">
                <a:xfrm>
                  <a:off x="4504" y="2170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12"/>
                    </a:cxn>
                    <a:cxn ang="0">
                      <a:pos x="12" y="24"/>
                    </a:cxn>
                    <a:cxn ang="0">
                      <a:pos x="0" y="12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6350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60" name="Freeform 68"/>
                <p:cNvSpPr>
                  <a:spLocks/>
                </p:cNvSpPr>
                <p:nvPr/>
              </p:nvSpPr>
              <p:spPr bwMode="auto">
                <a:xfrm>
                  <a:off x="4540" y="2166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12"/>
                    </a:cxn>
                    <a:cxn ang="0">
                      <a:pos x="12" y="24"/>
                    </a:cxn>
                    <a:cxn ang="0">
                      <a:pos x="0" y="12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6350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61" name="Freeform 69"/>
                <p:cNvSpPr>
                  <a:spLocks/>
                </p:cNvSpPr>
                <p:nvPr/>
              </p:nvSpPr>
              <p:spPr bwMode="auto">
                <a:xfrm>
                  <a:off x="4576" y="2162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12"/>
                    </a:cxn>
                    <a:cxn ang="0">
                      <a:pos x="12" y="24"/>
                    </a:cxn>
                    <a:cxn ang="0">
                      <a:pos x="0" y="12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6350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62" name="Freeform 70"/>
                <p:cNvSpPr>
                  <a:spLocks/>
                </p:cNvSpPr>
                <p:nvPr/>
              </p:nvSpPr>
              <p:spPr bwMode="auto">
                <a:xfrm>
                  <a:off x="4612" y="2174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12"/>
                    </a:cxn>
                    <a:cxn ang="0">
                      <a:pos x="12" y="24"/>
                    </a:cxn>
                    <a:cxn ang="0">
                      <a:pos x="0" y="12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6350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63" name="Freeform 71"/>
                <p:cNvSpPr>
                  <a:spLocks/>
                </p:cNvSpPr>
                <p:nvPr/>
              </p:nvSpPr>
              <p:spPr bwMode="auto">
                <a:xfrm>
                  <a:off x="4648" y="2154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12"/>
                    </a:cxn>
                    <a:cxn ang="0">
                      <a:pos x="12" y="24"/>
                    </a:cxn>
                    <a:cxn ang="0">
                      <a:pos x="0" y="12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6350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64" name="Freeform 72"/>
                <p:cNvSpPr>
                  <a:spLocks/>
                </p:cNvSpPr>
                <p:nvPr/>
              </p:nvSpPr>
              <p:spPr bwMode="auto">
                <a:xfrm>
                  <a:off x="4684" y="2162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12"/>
                    </a:cxn>
                    <a:cxn ang="0">
                      <a:pos x="12" y="24"/>
                    </a:cxn>
                    <a:cxn ang="0">
                      <a:pos x="0" y="12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6350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65" name="Freeform 73"/>
                <p:cNvSpPr>
                  <a:spLocks/>
                </p:cNvSpPr>
                <p:nvPr/>
              </p:nvSpPr>
              <p:spPr bwMode="auto">
                <a:xfrm>
                  <a:off x="4720" y="2162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12"/>
                    </a:cxn>
                    <a:cxn ang="0">
                      <a:pos x="12" y="24"/>
                    </a:cxn>
                    <a:cxn ang="0">
                      <a:pos x="0" y="12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6350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66" name="Freeform 74"/>
                <p:cNvSpPr>
                  <a:spLocks/>
                </p:cNvSpPr>
                <p:nvPr/>
              </p:nvSpPr>
              <p:spPr bwMode="auto">
                <a:xfrm>
                  <a:off x="4760" y="2158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12"/>
                    </a:cxn>
                    <a:cxn ang="0">
                      <a:pos x="12" y="24"/>
                    </a:cxn>
                    <a:cxn ang="0">
                      <a:pos x="0" y="12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6350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67" name="Freeform 75"/>
                <p:cNvSpPr>
                  <a:spLocks/>
                </p:cNvSpPr>
                <p:nvPr/>
              </p:nvSpPr>
              <p:spPr bwMode="auto">
                <a:xfrm>
                  <a:off x="4796" y="2162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12"/>
                    </a:cxn>
                    <a:cxn ang="0">
                      <a:pos x="12" y="24"/>
                    </a:cxn>
                    <a:cxn ang="0">
                      <a:pos x="0" y="12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6350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68" name="Freeform 76"/>
                <p:cNvSpPr>
                  <a:spLocks/>
                </p:cNvSpPr>
                <p:nvPr/>
              </p:nvSpPr>
              <p:spPr bwMode="auto">
                <a:xfrm>
                  <a:off x="4832" y="2162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12"/>
                    </a:cxn>
                    <a:cxn ang="0">
                      <a:pos x="12" y="24"/>
                    </a:cxn>
                    <a:cxn ang="0">
                      <a:pos x="0" y="12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6350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69" name="Freeform 77"/>
                <p:cNvSpPr>
                  <a:spLocks/>
                </p:cNvSpPr>
                <p:nvPr/>
              </p:nvSpPr>
              <p:spPr bwMode="auto">
                <a:xfrm>
                  <a:off x="4868" y="2162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12"/>
                    </a:cxn>
                    <a:cxn ang="0">
                      <a:pos x="12" y="24"/>
                    </a:cxn>
                    <a:cxn ang="0">
                      <a:pos x="0" y="12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6350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70" name="Freeform 78"/>
                <p:cNvSpPr>
                  <a:spLocks/>
                </p:cNvSpPr>
                <p:nvPr/>
              </p:nvSpPr>
              <p:spPr bwMode="auto">
                <a:xfrm>
                  <a:off x="4904" y="2174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12"/>
                    </a:cxn>
                    <a:cxn ang="0">
                      <a:pos x="12" y="24"/>
                    </a:cxn>
                    <a:cxn ang="0">
                      <a:pos x="0" y="12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6350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71" name="Freeform 79"/>
                <p:cNvSpPr>
                  <a:spLocks/>
                </p:cNvSpPr>
                <p:nvPr/>
              </p:nvSpPr>
              <p:spPr bwMode="auto">
                <a:xfrm>
                  <a:off x="4940" y="2162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12"/>
                    </a:cxn>
                    <a:cxn ang="0">
                      <a:pos x="12" y="24"/>
                    </a:cxn>
                    <a:cxn ang="0">
                      <a:pos x="0" y="12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6350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72" name="Freeform 80"/>
                <p:cNvSpPr>
                  <a:spLocks/>
                </p:cNvSpPr>
                <p:nvPr/>
              </p:nvSpPr>
              <p:spPr bwMode="auto">
                <a:xfrm>
                  <a:off x="4976" y="2162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12"/>
                    </a:cxn>
                    <a:cxn ang="0">
                      <a:pos x="12" y="24"/>
                    </a:cxn>
                    <a:cxn ang="0">
                      <a:pos x="0" y="12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6350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73" name="Freeform 81"/>
                <p:cNvSpPr>
                  <a:spLocks/>
                </p:cNvSpPr>
                <p:nvPr/>
              </p:nvSpPr>
              <p:spPr bwMode="auto">
                <a:xfrm>
                  <a:off x="5012" y="2162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12"/>
                    </a:cxn>
                    <a:cxn ang="0">
                      <a:pos x="12" y="24"/>
                    </a:cxn>
                    <a:cxn ang="0">
                      <a:pos x="0" y="12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6350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74" name="Rectangle 82"/>
                <p:cNvSpPr>
                  <a:spLocks noChangeArrowheads="1"/>
                </p:cNvSpPr>
                <p:nvPr/>
              </p:nvSpPr>
              <p:spPr bwMode="auto">
                <a:xfrm>
                  <a:off x="4071" y="2078"/>
                  <a:ext cx="20" cy="2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75" name="Rectangle 83"/>
                <p:cNvSpPr>
                  <a:spLocks noChangeArrowheads="1"/>
                </p:cNvSpPr>
                <p:nvPr/>
              </p:nvSpPr>
              <p:spPr bwMode="auto">
                <a:xfrm>
                  <a:off x="4107" y="2094"/>
                  <a:ext cx="20" cy="2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76" name="Rectangle 84"/>
                <p:cNvSpPr>
                  <a:spLocks noChangeArrowheads="1"/>
                </p:cNvSpPr>
                <p:nvPr/>
              </p:nvSpPr>
              <p:spPr bwMode="auto">
                <a:xfrm>
                  <a:off x="4143" y="2130"/>
                  <a:ext cx="20" cy="2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77" name="Rectangle 85"/>
                <p:cNvSpPr>
                  <a:spLocks noChangeArrowheads="1"/>
                </p:cNvSpPr>
                <p:nvPr/>
              </p:nvSpPr>
              <p:spPr bwMode="auto">
                <a:xfrm>
                  <a:off x="4179" y="2126"/>
                  <a:ext cx="20" cy="2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78" name="Rectangle 86"/>
                <p:cNvSpPr>
                  <a:spLocks noChangeArrowheads="1"/>
                </p:cNvSpPr>
                <p:nvPr/>
              </p:nvSpPr>
              <p:spPr bwMode="auto">
                <a:xfrm>
                  <a:off x="4215" y="2126"/>
                  <a:ext cx="21" cy="2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79" name="Rectangle 87"/>
                <p:cNvSpPr>
                  <a:spLocks noChangeArrowheads="1"/>
                </p:cNvSpPr>
                <p:nvPr/>
              </p:nvSpPr>
              <p:spPr bwMode="auto">
                <a:xfrm>
                  <a:off x="4252" y="2142"/>
                  <a:ext cx="20" cy="2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80" name="Rectangle 88"/>
                <p:cNvSpPr>
                  <a:spLocks noChangeArrowheads="1"/>
                </p:cNvSpPr>
                <p:nvPr/>
              </p:nvSpPr>
              <p:spPr bwMode="auto">
                <a:xfrm>
                  <a:off x="4288" y="2154"/>
                  <a:ext cx="20" cy="2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81" name="Rectangle 89"/>
                <p:cNvSpPr>
                  <a:spLocks noChangeArrowheads="1"/>
                </p:cNvSpPr>
                <p:nvPr/>
              </p:nvSpPr>
              <p:spPr bwMode="auto">
                <a:xfrm>
                  <a:off x="4324" y="2166"/>
                  <a:ext cx="20" cy="2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82" name="Rectangle 90"/>
                <p:cNvSpPr>
                  <a:spLocks noChangeArrowheads="1"/>
                </p:cNvSpPr>
                <p:nvPr/>
              </p:nvSpPr>
              <p:spPr bwMode="auto">
                <a:xfrm>
                  <a:off x="4360" y="2166"/>
                  <a:ext cx="20" cy="2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83" name="Rectangle 91"/>
                <p:cNvSpPr>
                  <a:spLocks noChangeArrowheads="1"/>
                </p:cNvSpPr>
                <p:nvPr/>
              </p:nvSpPr>
              <p:spPr bwMode="auto">
                <a:xfrm>
                  <a:off x="4396" y="2166"/>
                  <a:ext cx="20" cy="2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84" name="Rectangle 92"/>
                <p:cNvSpPr>
                  <a:spLocks noChangeArrowheads="1"/>
                </p:cNvSpPr>
                <p:nvPr/>
              </p:nvSpPr>
              <p:spPr bwMode="auto">
                <a:xfrm>
                  <a:off x="4432" y="2178"/>
                  <a:ext cx="20" cy="2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85" name="Rectangle 93"/>
                <p:cNvSpPr>
                  <a:spLocks noChangeArrowheads="1"/>
                </p:cNvSpPr>
                <p:nvPr/>
              </p:nvSpPr>
              <p:spPr bwMode="auto">
                <a:xfrm>
                  <a:off x="4468" y="2154"/>
                  <a:ext cx="20" cy="2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86" name="Rectangle 94"/>
                <p:cNvSpPr>
                  <a:spLocks noChangeArrowheads="1"/>
                </p:cNvSpPr>
                <p:nvPr/>
              </p:nvSpPr>
              <p:spPr bwMode="auto">
                <a:xfrm>
                  <a:off x="4504" y="2158"/>
                  <a:ext cx="20" cy="2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87" name="Rectangle 95"/>
                <p:cNvSpPr>
                  <a:spLocks noChangeArrowheads="1"/>
                </p:cNvSpPr>
                <p:nvPr/>
              </p:nvSpPr>
              <p:spPr bwMode="auto">
                <a:xfrm>
                  <a:off x="4540" y="2166"/>
                  <a:ext cx="20" cy="2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88" name="Rectangle 96"/>
                <p:cNvSpPr>
                  <a:spLocks noChangeArrowheads="1"/>
                </p:cNvSpPr>
                <p:nvPr/>
              </p:nvSpPr>
              <p:spPr bwMode="auto">
                <a:xfrm>
                  <a:off x="4576" y="2154"/>
                  <a:ext cx="20" cy="2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89" name="Rectangle 97"/>
                <p:cNvSpPr>
                  <a:spLocks noChangeArrowheads="1"/>
                </p:cNvSpPr>
                <p:nvPr/>
              </p:nvSpPr>
              <p:spPr bwMode="auto">
                <a:xfrm>
                  <a:off x="4612" y="2170"/>
                  <a:ext cx="20" cy="2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90" name="Rectangle 98"/>
                <p:cNvSpPr>
                  <a:spLocks noChangeArrowheads="1"/>
                </p:cNvSpPr>
                <p:nvPr/>
              </p:nvSpPr>
              <p:spPr bwMode="auto">
                <a:xfrm>
                  <a:off x="4648" y="2162"/>
                  <a:ext cx="20" cy="2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91" name="Rectangle 99"/>
                <p:cNvSpPr>
                  <a:spLocks noChangeArrowheads="1"/>
                </p:cNvSpPr>
                <p:nvPr/>
              </p:nvSpPr>
              <p:spPr bwMode="auto">
                <a:xfrm>
                  <a:off x="4684" y="2166"/>
                  <a:ext cx="20" cy="2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92" name="Rectangle 100"/>
                <p:cNvSpPr>
                  <a:spLocks noChangeArrowheads="1"/>
                </p:cNvSpPr>
                <p:nvPr/>
              </p:nvSpPr>
              <p:spPr bwMode="auto">
                <a:xfrm>
                  <a:off x="4720" y="2166"/>
                  <a:ext cx="20" cy="2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93" name="Rectangle 101"/>
                <p:cNvSpPr>
                  <a:spLocks noChangeArrowheads="1"/>
                </p:cNvSpPr>
                <p:nvPr/>
              </p:nvSpPr>
              <p:spPr bwMode="auto">
                <a:xfrm>
                  <a:off x="4760" y="2166"/>
                  <a:ext cx="20" cy="2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94" name="Rectangle 102"/>
                <p:cNvSpPr>
                  <a:spLocks noChangeArrowheads="1"/>
                </p:cNvSpPr>
                <p:nvPr/>
              </p:nvSpPr>
              <p:spPr bwMode="auto">
                <a:xfrm>
                  <a:off x="4796" y="2174"/>
                  <a:ext cx="20" cy="2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95" name="Rectangle 103"/>
                <p:cNvSpPr>
                  <a:spLocks noChangeArrowheads="1"/>
                </p:cNvSpPr>
                <p:nvPr/>
              </p:nvSpPr>
              <p:spPr bwMode="auto">
                <a:xfrm>
                  <a:off x="4832" y="2154"/>
                  <a:ext cx="20" cy="2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96" name="Rectangle 104"/>
                <p:cNvSpPr>
                  <a:spLocks noChangeArrowheads="1"/>
                </p:cNvSpPr>
                <p:nvPr/>
              </p:nvSpPr>
              <p:spPr bwMode="auto">
                <a:xfrm>
                  <a:off x="4868" y="2158"/>
                  <a:ext cx="20" cy="2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97" name="Rectangle 105"/>
                <p:cNvSpPr>
                  <a:spLocks noChangeArrowheads="1"/>
                </p:cNvSpPr>
                <p:nvPr/>
              </p:nvSpPr>
              <p:spPr bwMode="auto">
                <a:xfrm>
                  <a:off x="4904" y="2150"/>
                  <a:ext cx="20" cy="2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98" name="Rectangle 106"/>
                <p:cNvSpPr>
                  <a:spLocks noChangeArrowheads="1"/>
                </p:cNvSpPr>
                <p:nvPr/>
              </p:nvSpPr>
              <p:spPr bwMode="auto">
                <a:xfrm>
                  <a:off x="4940" y="2154"/>
                  <a:ext cx="20" cy="2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099" name="Rectangle 107"/>
                <p:cNvSpPr>
                  <a:spLocks noChangeArrowheads="1"/>
                </p:cNvSpPr>
                <p:nvPr/>
              </p:nvSpPr>
              <p:spPr bwMode="auto">
                <a:xfrm>
                  <a:off x="4976" y="2166"/>
                  <a:ext cx="20" cy="2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00" name="Rectangle 108"/>
                <p:cNvSpPr>
                  <a:spLocks noChangeArrowheads="1"/>
                </p:cNvSpPr>
                <p:nvPr/>
              </p:nvSpPr>
              <p:spPr bwMode="auto">
                <a:xfrm>
                  <a:off x="5012" y="2154"/>
                  <a:ext cx="20" cy="2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01" name="Rectangle 109"/>
                <p:cNvSpPr>
                  <a:spLocks noChangeArrowheads="1"/>
                </p:cNvSpPr>
                <p:nvPr/>
              </p:nvSpPr>
              <p:spPr bwMode="auto">
                <a:xfrm>
                  <a:off x="5048" y="2154"/>
                  <a:ext cx="20" cy="2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02" name="Rectangle 110"/>
                <p:cNvSpPr>
                  <a:spLocks noChangeArrowheads="1"/>
                </p:cNvSpPr>
                <p:nvPr/>
              </p:nvSpPr>
              <p:spPr bwMode="auto">
                <a:xfrm>
                  <a:off x="5084" y="2154"/>
                  <a:ext cx="20" cy="2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03" name="Rectangle 111"/>
                <p:cNvSpPr>
                  <a:spLocks noChangeArrowheads="1"/>
                </p:cNvSpPr>
                <p:nvPr/>
              </p:nvSpPr>
              <p:spPr bwMode="auto">
                <a:xfrm>
                  <a:off x="5120" y="2154"/>
                  <a:ext cx="21" cy="2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04" name="Rectangle 112"/>
                <p:cNvSpPr>
                  <a:spLocks noChangeArrowheads="1"/>
                </p:cNvSpPr>
                <p:nvPr/>
              </p:nvSpPr>
              <p:spPr bwMode="auto">
                <a:xfrm>
                  <a:off x="5157" y="2154"/>
                  <a:ext cx="20" cy="2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05" name="Rectangle 113"/>
                <p:cNvSpPr>
                  <a:spLocks noChangeArrowheads="1"/>
                </p:cNvSpPr>
                <p:nvPr/>
              </p:nvSpPr>
              <p:spPr bwMode="auto">
                <a:xfrm>
                  <a:off x="5193" y="2154"/>
                  <a:ext cx="20" cy="2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06" name="Rectangle 114"/>
                <p:cNvSpPr>
                  <a:spLocks noChangeArrowheads="1"/>
                </p:cNvSpPr>
                <p:nvPr/>
              </p:nvSpPr>
              <p:spPr bwMode="auto">
                <a:xfrm>
                  <a:off x="5229" y="2154"/>
                  <a:ext cx="20" cy="2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07" name="Rectangle 115"/>
                <p:cNvSpPr>
                  <a:spLocks noChangeArrowheads="1"/>
                </p:cNvSpPr>
                <p:nvPr/>
              </p:nvSpPr>
              <p:spPr bwMode="auto">
                <a:xfrm>
                  <a:off x="5265" y="2166"/>
                  <a:ext cx="20" cy="2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08" name="Rectangle 116"/>
                <p:cNvSpPr>
                  <a:spLocks noChangeArrowheads="1"/>
                </p:cNvSpPr>
                <p:nvPr/>
              </p:nvSpPr>
              <p:spPr bwMode="auto">
                <a:xfrm>
                  <a:off x="5301" y="2154"/>
                  <a:ext cx="20" cy="2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09" name="Rectangle 117"/>
                <p:cNvSpPr>
                  <a:spLocks noChangeArrowheads="1"/>
                </p:cNvSpPr>
                <p:nvPr/>
              </p:nvSpPr>
              <p:spPr bwMode="auto">
                <a:xfrm>
                  <a:off x="5337" y="2154"/>
                  <a:ext cx="20" cy="2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10" name="Rectangle 118"/>
                <p:cNvSpPr>
                  <a:spLocks noChangeArrowheads="1"/>
                </p:cNvSpPr>
                <p:nvPr/>
              </p:nvSpPr>
              <p:spPr bwMode="auto">
                <a:xfrm>
                  <a:off x="5373" y="2154"/>
                  <a:ext cx="20" cy="20"/>
                </a:xfrm>
                <a:prstGeom prst="rect">
                  <a:avLst/>
                </a:prstGeom>
                <a:solidFill>
                  <a:srgbClr val="FF00FF"/>
                </a:solidFill>
                <a:ln w="635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11" name="Freeform 119"/>
                <p:cNvSpPr>
                  <a:spLocks/>
                </p:cNvSpPr>
                <p:nvPr/>
              </p:nvSpPr>
              <p:spPr bwMode="auto">
                <a:xfrm>
                  <a:off x="4071" y="2162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24"/>
                    </a:cxn>
                    <a:cxn ang="0">
                      <a:pos x="0" y="24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24"/>
                      </a:lnTo>
                      <a:lnTo>
                        <a:pt x="0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12" name="Freeform 120"/>
                <p:cNvSpPr>
                  <a:spLocks/>
                </p:cNvSpPr>
                <p:nvPr/>
              </p:nvSpPr>
              <p:spPr bwMode="auto">
                <a:xfrm>
                  <a:off x="4107" y="2178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24"/>
                    </a:cxn>
                    <a:cxn ang="0">
                      <a:pos x="0" y="24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24"/>
                      </a:lnTo>
                      <a:lnTo>
                        <a:pt x="0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13" name="Freeform 121"/>
                <p:cNvSpPr>
                  <a:spLocks/>
                </p:cNvSpPr>
                <p:nvPr/>
              </p:nvSpPr>
              <p:spPr bwMode="auto">
                <a:xfrm>
                  <a:off x="4143" y="2162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24"/>
                    </a:cxn>
                    <a:cxn ang="0">
                      <a:pos x="0" y="24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24"/>
                      </a:lnTo>
                      <a:lnTo>
                        <a:pt x="0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14" name="Freeform 122"/>
                <p:cNvSpPr>
                  <a:spLocks/>
                </p:cNvSpPr>
                <p:nvPr/>
              </p:nvSpPr>
              <p:spPr bwMode="auto">
                <a:xfrm>
                  <a:off x="4179" y="2166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24"/>
                    </a:cxn>
                    <a:cxn ang="0">
                      <a:pos x="0" y="24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24"/>
                      </a:lnTo>
                      <a:lnTo>
                        <a:pt x="0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15" name="Freeform 123"/>
                <p:cNvSpPr>
                  <a:spLocks/>
                </p:cNvSpPr>
                <p:nvPr/>
              </p:nvSpPr>
              <p:spPr bwMode="auto">
                <a:xfrm>
                  <a:off x="4215" y="2174"/>
                  <a:ext cx="25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5" y="24"/>
                    </a:cxn>
                    <a:cxn ang="0">
                      <a:pos x="0" y="24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5" h="24">
                      <a:moveTo>
                        <a:pt x="12" y="0"/>
                      </a:moveTo>
                      <a:lnTo>
                        <a:pt x="25" y="24"/>
                      </a:lnTo>
                      <a:lnTo>
                        <a:pt x="0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16" name="Freeform 124"/>
                <p:cNvSpPr>
                  <a:spLocks/>
                </p:cNvSpPr>
                <p:nvPr/>
              </p:nvSpPr>
              <p:spPr bwMode="auto">
                <a:xfrm>
                  <a:off x="4252" y="2146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24"/>
                    </a:cxn>
                    <a:cxn ang="0">
                      <a:pos x="0" y="24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24"/>
                      </a:lnTo>
                      <a:lnTo>
                        <a:pt x="0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17" name="Freeform 125"/>
                <p:cNvSpPr>
                  <a:spLocks/>
                </p:cNvSpPr>
                <p:nvPr/>
              </p:nvSpPr>
              <p:spPr bwMode="auto">
                <a:xfrm>
                  <a:off x="4288" y="2162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24"/>
                    </a:cxn>
                    <a:cxn ang="0">
                      <a:pos x="0" y="24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24"/>
                      </a:lnTo>
                      <a:lnTo>
                        <a:pt x="0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18" name="Freeform 126"/>
                <p:cNvSpPr>
                  <a:spLocks/>
                </p:cNvSpPr>
                <p:nvPr/>
              </p:nvSpPr>
              <p:spPr bwMode="auto">
                <a:xfrm>
                  <a:off x="4324" y="2162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24"/>
                    </a:cxn>
                    <a:cxn ang="0">
                      <a:pos x="0" y="24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24"/>
                      </a:lnTo>
                      <a:lnTo>
                        <a:pt x="0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19" name="Freeform 127"/>
                <p:cNvSpPr>
                  <a:spLocks/>
                </p:cNvSpPr>
                <p:nvPr/>
              </p:nvSpPr>
              <p:spPr bwMode="auto">
                <a:xfrm>
                  <a:off x="4360" y="2166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24"/>
                    </a:cxn>
                    <a:cxn ang="0">
                      <a:pos x="0" y="24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24"/>
                      </a:lnTo>
                      <a:lnTo>
                        <a:pt x="0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20" name="Freeform 128"/>
                <p:cNvSpPr>
                  <a:spLocks/>
                </p:cNvSpPr>
                <p:nvPr/>
              </p:nvSpPr>
              <p:spPr bwMode="auto">
                <a:xfrm>
                  <a:off x="4396" y="2174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24"/>
                    </a:cxn>
                    <a:cxn ang="0">
                      <a:pos x="0" y="24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24"/>
                      </a:lnTo>
                      <a:lnTo>
                        <a:pt x="0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21" name="Freeform 129"/>
                <p:cNvSpPr>
                  <a:spLocks/>
                </p:cNvSpPr>
                <p:nvPr/>
              </p:nvSpPr>
              <p:spPr bwMode="auto">
                <a:xfrm>
                  <a:off x="4432" y="2166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24"/>
                    </a:cxn>
                    <a:cxn ang="0">
                      <a:pos x="0" y="24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24"/>
                      </a:lnTo>
                      <a:lnTo>
                        <a:pt x="0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22" name="Freeform 130"/>
                <p:cNvSpPr>
                  <a:spLocks/>
                </p:cNvSpPr>
                <p:nvPr/>
              </p:nvSpPr>
              <p:spPr bwMode="auto">
                <a:xfrm>
                  <a:off x="4468" y="2166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24"/>
                    </a:cxn>
                    <a:cxn ang="0">
                      <a:pos x="0" y="24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24"/>
                      </a:lnTo>
                      <a:lnTo>
                        <a:pt x="0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23" name="Freeform 131"/>
                <p:cNvSpPr>
                  <a:spLocks/>
                </p:cNvSpPr>
                <p:nvPr/>
              </p:nvSpPr>
              <p:spPr bwMode="auto">
                <a:xfrm>
                  <a:off x="4504" y="2166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24"/>
                    </a:cxn>
                    <a:cxn ang="0">
                      <a:pos x="0" y="24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24"/>
                      </a:lnTo>
                      <a:lnTo>
                        <a:pt x="0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24" name="Freeform 132"/>
                <p:cNvSpPr>
                  <a:spLocks/>
                </p:cNvSpPr>
                <p:nvPr/>
              </p:nvSpPr>
              <p:spPr bwMode="auto">
                <a:xfrm>
                  <a:off x="4540" y="2166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24"/>
                    </a:cxn>
                    <a:cxn ang="0">
                      <a:pos x="0" y="24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24"/>
                      </a:lnTo>
                      <a:lnTo>
                        <a:pt x="0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25" name="Freeform 133"/>
                <p:cNvSpPr>
                  <a:spLocks/>
                </p:cNvSpPr>
                <p:nvPr/>
              </p:nvSpPr>
              <p:spPr bwMode="auto">
                <a:xfrm>
                  <a:off x="4576" y="2174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24"/>
                    </a:cxn>
                    <a:cxn ang="0">
                      <a:pos x="0" y="24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24"/>
                      </a:lnTo>
                      <a:lnTo>
                        <a:pt x="0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26" name="Freeform 134"/>
                <p:cNvSpPr>
                  <a:spLocks/>
                </p:cNvSpPr>
                <p:nvPr/>
              </p:nvSpPr>
              <p:spPr bwMode="auto">
                <a:xfrm>
                  <a:off x="4612" y="2166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24"/>
                    </a:cxn>
                    <a:cxn ang="0">
                      <a:pos x="0" y="24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24"/>
                      </a:lnTo>
                      <a:lnTo>
                        <a:pt x="0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27" name="Freeform 135"/>
                <p:cNvSpPr>
                  <a:spLocks/>
                </p:cNvSpPr>
                <p:nvPr/>
              </p:nvSpPr>
              <p:spPr bwMode="auto">
                <a:xfrm>
                  <a:off x="4648" y="2166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24"/>
                    </a:cxn>
                    <a:cxn ang="0">
                      <a:pos x="0" y="24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24"/>
                      </a:lnTo>
                      <a:lnTo>
                        <a:pt x="0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28" name="Freeform 136"/>
                <p:cNvSpPr>
                  <a:spLocks/>
                </p:cNvSpPr>
                <p:nvPr/>
              </p:nvSpPr>
              <p:spPr bwMode="auto">
                <a:xfrm>
                  <a:off x="4684" y="2166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24"/>
                    </a:cxn>
                    <a:cxn ang="0">
                      <a:pos x="0" y="24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24"/>
                      </a:lnTo>
                      <a:lnTo>
                        <a:pt x="0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29" name="Freeform 137"/>
                <p:cNvSpPr>
                  <a:spLocks/>
                </p:cNvSpPr>
                <p:nvPr/>
              </p:nvSpPr>
              <p:spPr bwMode="auto">
                <a:xfrm>
                  <a:off x="4720" y="2166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24"/>
                    </a:cxn>
                    <a:cxn ang="0">
                      <a:pos x="0" y="24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24"/>
                      </a:lnTo>
                      <a:lnTo>
                        <a:pt x="0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30" name="Freeform 138"/>
                <p:cNvSpPr>
                  <a:spLocks/>
                </p:cNvSpPr>
                <p:nvPr/>
              </p:nvSpPr>
              <p:spPr bwMode="auto">
                <a:xfrm>
                  <a:off x="4760" y="2174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24"/>
                    </a:cxn>
                    <a:cxn ang="0">
                      <a:pos x="0" y="24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24"/>
                      </a:lnTo>
                      <a:lnTo>
                        <a:pt x="0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31" name="Freeform 139"/>
                <p:cNvSpPr>
                  <a:spLocks/>
                </p:cNvSpPr>
                <p:nvPr/>
              </p:nvSpPr>
              <p:spPr bwMode="auto">
                <a:xfrm>
                  <a:off x="4796" y="2166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24"/>
                    </a:cxn>
                    <a:cxn ang="0">
                      <a:pos x="0" y="24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24"/>
                      </a:lnTo>
                      <a:lnTo>
                        <a:pt x="0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32" name="Freeform 140"/>
                <p:cNvSpPr>
                  <a:spLocks/>
                </p:cNvSpPr>
                <p:nvPr/>
              </p:nvSpPr>
              <p:spPr bwMode="auto">
                <a:xfrm>
                  <a:off x="4832" y="2166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24"/>
                    </a:cxn>
                    <a:cxn ang="0">
                      <a:pos x="0" y="24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24"/>
                      </a:lnTo>
                      <a:lnTo>
                        <a:pt x="0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33" name="Freeform 141"/>
                <p:cNvSpPr>
                  <a:spLocks/>
                </p:cNvSpPr>
                <p:nvPr/>
              </p:nvSpPr>
              <p:spPr bwMode="auto">
                <a:xfrm>
                  <a:off x="4868" y="2166"/>
                  <a:ext cx="24" cy="24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4" y="24"/>
                    </a:cxn>
                    <a:cxn ang="0">
                      <a:pos x="0" y="24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lnTo>
                        <a:pt x="24" y="24"/>
                      </a:lnTo>
                      <a:lnTo>
                        <a:pt x="0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34" name="Rectangle 142"/>
                <p:cNvSpPr>
                  <a:spLocks noChangeArrowheads="1"/>
                </p:cNvSpPr>
                <p:nvPr/>
              </p:nvSpPr>
              <p:spPr bwMode="auto">
                <a:xfrm>
                  <a:off x="4067" y="2222"/>
                  <a:ext cx="36" cy="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35" name="Line 143"/>
                <p:cNvSpPr>
                  <a:spLocks noChangeShapeType="1"/>
                </p:cNvSpPr>
                <p:nvPr/>
              </p:nvSpPr>
              <p:spPr bwMode="auto">
                <a:xfrm flipH="1" flipV="1">
                  <a:off x="4071" y="2226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36" name="Line 144"/>
                <p:cNvSpPr>
                  <a:spLocks noChangeShapeType="1"/>
                </p:cNvSpPr>
                <p:nvPr/>
              </p:nvSpPr>
              <p:spPr bwMode="auto">
                <a:xfrm>
                  <a:off x="4083" y="2238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37" name="Line 145"/>
                <p:cNvSpPr>
                  <a:spLocks noChangeShapeType="1"/>
                </p:cNvSpPr>
                <p:nvPr/>
              </p:nvSpPr>
              <p:spPr bwMode="auto">
                <a:xfrm flipH="1">
                  <a:off x="4071" y="2238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38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4083" y="2226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39" name="Rectangle 147"/>
                <p:cNvSpPr>
                  <a:spLocks noChangeArrowheads="1"/>
                </p:cNvSpPr>
                <p:nvPr/>
              </p:nvSpPr>
              <p:spPr bwMode="auto">
                <a:xfrm>
                  <a:off x="4103" y="2230"/>
                  <a:ext cx="36" cy="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40" name="Line 148"/>
                <p:cNvSpPr>
                  <a:spLocks noChangeShapeType="1"/>
                </p:cNvSpPr>
                <p:nvPr/>
              </p:nvSpPr>
              <p:spPr bwMode="auto">
                <a:xfrm flipH="1" flipV="1">
                  <a:off x="4107" y="2234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41" name="Line 149"/>
                <p:cNvSpPr>
                  <a:spLocks noChangeShapeType="1"/>
                </p:cNvSpPr>
                <p:nvPr/>
              </p:nvSpPr>
              <p:spPr bwMode="auto">
                <a:xfrm>
                  <a:off x="4119" y="2246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42" name="Line 150"/>
                <p:cNvSpPr>
                  <a:spLocks noChangeShapeType="1"/>
                </p:cNvSpPr>
                <p:nvPr/>
              </p:nvSpPr>
              <p:spPr bwMode="auto">
                <a:xfrm flipH="1">
                  <a:off x="4107" y="2246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43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4119" y="2234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44" name="Rectangle 152"/>
                <p:cNvSpPr>
                  <a:spLocks noChangeArrowheads="1"/>
                </p:cNvSpPr>
                <p:nvPr/>
              </p:nvSpPr>
              <p:spPr bwMode="auto">
                <a:xfrm>
                  <a:off x="4139" y="2134"/>
                  <a:ext cx="36" cy="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45" name="Line 153"/>
                <p:cNvSpPr>
                  <a:spLocks noChangeShapeType="1"/>
                </p:cNvSpPr>
                <p:nvPr/>
              </p:nvSpPr>
              <p:spPr bwMode="auto">
                <a:xfrm flipH="1" flipV="1">
                  <a:off x="4143" y="2138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46" name="Line 154"/>
                <p:cNvSpPr>
                  <a:spLocks noChangeShapeType="1"/>
                </p:cNvSpPr>
                <p:nvPr/>
              </p:nvSpPr>
              <p:spPr bwMode="auto">
                <a:xfrm>
                  <a:off x="4155" y="2150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47" name="Line 155"/>
                <p:cNvSpPr>
                  <a:spLocks noChangeShapeType="1"/>
                </p:cNvSpPr>
                <p:nvPr/>
              </p:nvSpPr>
              <p:spPr bwMode="auto">
                <a:xfrm flipH="1">
                  <a:off x="4143" y="2150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48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4155" y="2138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49" name="Rectangle 157"/>
                <p:cNvSpPr>
                  <a:spLocks noChangeArrowheads="1"/>
                </p:cNvSpPr>
                <p:nvPr/>
              </p:nvSpPr>
              <p:spPr bwMode="auto">
                <a:xfrm>
                  <a:off x="4175" y="2162"/>
                  <a:ext cx="36" cy="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50" name="Line 158"/>
                <p:cNvSpPr>
                  <a:spLocks noChangeShapeType="1"/>
                </p:cNvSpPr>
                <p:nvPr/>
              </p:nvSpPr>
              <p:spPr bwMode="auto">
                <a:xfrm flipH="1" flipV="1">
                  <a:off x="4179" y="2166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51" name="Line 159"/>
                <p:cNvSpPr>
                  <a:spLocks noChangeShapeType="1"/>
                </p:cNvSpPr>
                <p:nvPr/>
              </p:nvSpPr>
              <p:spPr bwMode="auto">
                <a:xfrm>
                  <a:off x="4191" y="2178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52" name="Line 160"/>
                <p:cNvSpPr>
                  <a:spLocks noChangeShapeType="1"/>
                </p:cNvSpPr>
                <p:nvPr/>
              </p:nvSpPr>
              <p:spPr bwMode="auto">
                <a:xfrm flipH="1">
                  <a:off x="4179" y="2178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53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4191" y="2166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54" name="Rectangle 162"/>
                <p:cNvSpPr>
                  <a:spLocks noChangeArrowheads="1"/>
                </p:cNvSpPr>
                <p:nvPr/>
              </p:nvSpPr>
              <p:spPr bwMode="auto">
                <a:xfrm>
                  <a:off x="4211" y="2162"/>
                  <a:ext cx="37" cy="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55" name="Line 163"/>
                <p:cNvSpPr>
                  <a:spLocks noChangeShapeType="1"/>
                </p:cNvSpPr>
                <p:nvPr/>
              </p:nvSpPr>
              <p:spPr bwMode="auto">
                <a:xfrm flipH="1" flipV="1">
                  <a:off x="4215" y="2166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56" name="Line 164"/>
                <p:cNvSpPr>
                  <a:spLocks noChangeShapeType="1"/>
                </p:cNvSpPr>
                <p:nvPr/>
              </p:nvSpPr>
              <p:spPr bwMode="auto">
                <a:xfrm>
                  <a:off x="4227" y="2178"/>
                  <a:ext cx="13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57" name="Line 165"/>
                <p:cNvSpPr>
                  <a:spLocks noChangeShapeType="1"/>
                </p:cNvSpPr>
                <p:nvPr/>
              </p:nvSpPr>
              <p:spPr bwMode="auto">
                <a:xfrm flipH="1">
                  <a:off x="4215" y="2178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58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4227" y="2166"/>
                  <a:ext cx="13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59" name="Rectangle 167"/>
                <p:cNvSpPr>
                  <a:spLocks noChangeArrowheads="1"/>
                </p:cNvSpPr>
                <p:nvPr/>
              </p:nvSpPr>
              <p:spPr bwMode="auto">
                <a:xfrm>
                  <a:off x="4248" y="2174"/>
                  <a:ext cx="36" cy="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60" name="Line 168"/>
                <p:cNvSpPr>
                  <a:spLocks noChangeShapeType="1"/>
                </p:cNvSpPr>
                <p:nvPr/>
              </p:nvSpPr>
              <p:spPr bwMode="auto">
                <a:xfrm flipH="1" flipV="1">
                  <a:off x="4252" y="2178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61" name="Line 169"/>
                <p:cNvSpPr>
                  <a:spLocks noChangeShapeType="1"/>
                </p:cNvSpPr>
                <p:nvPr/>
              </p:nvSpPr>
              <p:spPr bwMode="auto">
                <a:xfrm>
                  <a:off x="4264" y="2190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62" name="Line 170"/>
                <p:cNvSpPr>
                  <a:spLocks noChangeShapeType="1"/>
                </p:cNvSpPr>
                <p:nvPr/>
              </p:nvSpPr>
              <p:spPr bwMode="auto">
                <a:xfrm flipH="1">
                  <a:off x="4252" y="2190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63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4264" y="2178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64" name="Rectangle 172"/>
                <p:cNvSpPr>
                  <a:spLocks noChangeArrowheads="1"/>
                </p:cNvSpPr>
                <p:nvPr/>
              </p:nvSpPr>
              <p:spPr bwMode="auto">
                <a:xfrm>
                  <a:off x="4284" y="2134"/>
                  <a:ext cx="36" cy="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65" name="Line 173"/>
                <p:cNvSpPr>
                  <a:spLocks noChangeShapeType="1"/>
                </p:cNvSpPr>
                <p:nvPr/>
              </p:nvSpPr>
              <p:spPr bwMode="auto">
                <a:xfrm flipH="1" flipV="1">
                  <a:off x="4288" y="2138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66" name="Line 174"/>
                <p:cNvSpPr>
                  <a:spLocks noChangeShapeType="1"/>
                </p:cNvSpPr>
                <p:nvPr/>
              </p:nvSpPr>
              <p:spPr bwMode="auto">
                <a:xfrm>
                  <a:off x="4300" y="2150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67" name="Line 175"/>
                <p:cNvSpPr>
                  <a:spLocks noChangeShapeType="1"/>
                </p:cNvSpPr>
                <p:nvPr/>
              </p:nvSpPr>
              <p:spPr bwMode="auto">
                <a:xfrm flipH="1">
                  <a:off x="4288" y="2150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68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4300" y="2138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69" name="Rectangle 177"/>
                <p:cNvSpPr>
                  <a:spLocks noChangeArrowheads="1"/>
                </p:cNvSpPr>
                <p:nvPr/>
              </p:nvSpPr>
              <p:spPr bwMode="auto">
                <a:xfrm>
                  <a:off x="4320" y="2154"/>
                  <a:ext cx="36" cy="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70" name="Line 178"/>
                <p:cNvSpPr>
                  <a:spLocks noChangeShapeType="1"/>
                </p:cNvSpPr>
                <p:nvPr/>
              </p:nvSpPr>
              <p:spPr bwMode="auto">
                <a:xfrm flipH="1" flipV="1">
                  <a:off x="4324" y="2158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71" name="Line 179"/>
                <p:cNvSpPr>
                  <a:spLocks noChangeShapeType="1"/>
                </p:cNvSpPr>
                <p:nvPr/>
              </p:nvSpPr>
              <p:spPr bwMode="auto">
                <a:xfrm>
                  <a:off x="4336" y="2170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72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4324" y="2170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73" name="Line 181"/>
                <p:cNvSpPr>
                  <a:spLocks noChangeShapeType="1"/>
                </p:cNvSpPr>
                <p:nvPr/>
              </p:nvSpPr>
              <p:spPr bwMode="auto">
                <a:xfrm flipV="1">
                  <a:off x="4336" y="2158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74" name="Rectangle 182"/>
                <p:cNvSpPr>
                  <a:spLocks noChangeArrowheads="1"/>
                </p:cNvSpPr>
                <p:nvPr/>
              </p:nvSpPr>
              <p:spPr bwMode="auto">
                <a:xfrm>
                  <a:off x="4356" y="2162"/>
                  <a:ext cx="36" cy="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75" name="Line 183"/>
                <p:cNvSpPr>
                  <a:spLocks noChangeShapeType="1"/>
                </p:cNvSpPr>
                <p:nvPr/>
              </p:nvSpPr>
              <p:spPr bwMode="auto">
                <a:xfrm flipH="1" flipV="1">
                  <a:off x="4360" y="2166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76" name="Line 184"/>
                <p:cNvSpPr>
                  <a:spLocks noChangeShapeType="1"/>
                </p:cNvSpPr>
                <p:nvPr/>
              </p:nvSpPr>
              <p:spPr bwMode="auto">
                <a:xfrm>
                  <a:off x="4372" y="2178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77" name="Line 185"/>
                <p:cNvSpPr>
                  <a:spLocks noChangeShapeType="1"/>
                </p:cNvSpPr>
                <p:nvPr/>
              </p:nvSpPr>
              <p:spPr bwMode="auto">
                <a:xfrm flipH="1">
                  <a:off x="4360" y="2178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78" name="Line 186"/>
                <p:cNvSpPr>
                  <a:spLocks noChangeShapeType="1"/>
                </p:cNvSpPr>
                <p:nvPr/>
              </p:nvSpPr>
              <p:spPr bwMode="auto">
                <a:xfrm flipV="1">
                  <a:off x="4372" y="2166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79" name="Rectangle 187"/>
                <p:cNvSpPr>
                  <a:spLocks noChangeArrowheads="1"/>
                </p:cNvSpPr>
                <p:nvPr/>
              </p:nvSpPr>
              <p:spPr bwMode="auto">
                <a:xfrm>
                  <a:off x="4392" y="2150"/>
                  <a:ext cx="36" cy="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80" name="Line 188"/>
                <p:cNvSpPr>
                  <a:spLocks noChangeShapeType="1"/>
                </p:cNvSpPr>
                <p:nvPr/>
              </p:nvSpPr>
              <p:spPr bwMode="auto">
                <a:xfrm flipH="1" flipV="1">
                  <a:off x="4396" y="2154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81" name="Line 189"/>
                <p:cNvSpPr>
                  <a:spLocks noChangeShapeType="1"/>
                </p:cNvSpPr>
                <p:nvPr/>
              </p:nvSpPr>
              <p:spPr bwMode="auto">
                <a:xfrm>
                  <a:off x="4408" y="2166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82" name="Line 190"/>
                <p:cNvSpPr>
                  <a:spLocks noChangeShapeType="1"/>
                </p:cNvSpPr>
                <p:nvPr/>
              </p:nvSpPr>
              <p:spPr bwMode="auto">
                <a:xfrm flipH="1">
                  <a:off x="4396" y="2166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83" name="Line 191"/>
                <p:cNvSpPr>
                  <a:spLocks noChangeShapeType="1"/>
                </p:cNvSpPr>
                <p:nvPr/>
              </p:nvSpPr>
              <p:spPr bwMode="auto">
                <a:xfrm flipV="1">
                  <a:off x="4408" y="2154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84" name="Rectangle 192"/>
                <p:cNvSpPr>
                  <a:spLocks noChangeArrowheads="1"/>
                </p:cNvSpPr>
                <p:nvPr/>
              </p:nvSpPr>
              <p:spPr bwMode="auto">
                <a:xfrm>
                  <a:off x="4428" y="2166"/>
                  <a:ext cx="36" cy="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85" name="Line 193"/>
                <p:cNvSpPr>
                  <a:spLocks noChangeShapeType="1"/>
                </p:cNvSpPr>
                <p:nvPr/>
              </p:nvSpPr>
              <p:spPr bwMode="auto">
                <a:xfrm flipH="1" flipV="1">
                  <a:off x="4432" y="2170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86" name="Line 194"/>
                <p:cNvSpPr>
                  <a:spLocks noChangeShapeType="1"/>
                </p:cNvSpPr>
                <p:nvPr/>
              </p:nvSpPr>
              <p:spPr bwMode="auto">
                <a:xfrm>
                  <a:off x="4444" y="2182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87" name="Line 195"/>
                <p:cNvSpPr>
                  <a:spLocks noChangeShapeType="1"/>
                </p:cNvSpPr>
                <p:nvPr/>
              </p:nvSpPr>
              <p:spPr bwMode="auto">
                <a:xfrm flipH="1">
                  <a:off x="4432" y="2182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88" name="Line 196"/>
                <p:cNvSpPr>
                  <a:spLocks noChangeShapeType="1"/>
                </p:cNvSpPr>
                <p:nvPr/>
              </p:nvSpPr>
              <p:spPr bwMode="auto">
                <a:xfrm flipV="1">
                  <a:off x="4444" y="2170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89" name="Rectangle 197"/>
                <p:cNvSpPr>
                  <a:spLocks noChangeArrowheads="1"/>
                </p:cNvSpPr>
                <p:nvPr/>
              </p:nvSpPr>
              <p:spPr bwMode="auto">
                <a:xfrm>
                  <a:off x="4464" y="2146"/>
                  <a:ext cx="36" cy="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90" name="Line 198"/>
                <p:cNvSpPr>
                  <a:spLocks noChangeShapeType="1"/>
                </p:cNvSpPr>
                <p:nvPr/>
              </p:nvSpPr>
              <p:spPr bwMode="auto">
                <a:xfrm flipH="1" flipV="1">
                  <a:off x="4468" y="2150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91" name="Line 199"/>
                <p:cNvSpPr>
                  <a:spLocks noChangeShapeType="1"/>
                </p:cNvSpPr>
                <p:nvPr/>
              </p:nvSpPr>
              <p:spPr bwMode="auto">
                <a:xfrm>
                  <a:off x="4480" y="2162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92" name="Line 200"/>
                <p:cNvSpPr>
                  <a:spLocks noChangeShapeType="1"/>
                </p:cNvSpPr>
                <p:nvPr/>
              </p:nvSpPr>
              <p:spPr bwMode="auto">
                <a:xfrm flipH="1">
                  <a:off x="4468" y="2162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93" name="Line 201"/>
                <p:cNvSpPr>
                  <a:spLocks noChangeShapeType="1"/>
                </p:cNvSpPr>
                <p:nvPr/>
              </p:nvSpPr>
              <p:spPr bwMode="auto">
                <a:xfrm flipV="1">
                  <a:off x="4480" y="2150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94" name="Rectangle 202"/>
                <p:cNvSpPr>
                  <a:spLocks noChangeArrowheads="1"/>
                </p:cNvSpPr>
                <p:nvPr/>
              </p:nvSpPr>
              <p:spPr bwMode="auto">
                <a:xfrm>
                  <a:off x="4500" y="2114"/>
                  <a:ext cx="36" cy="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95" name="Line 203"/>
                <p:cNvSpPr>
                  <a:spLocks noChangeShapeType="1"/>
                </p:cNvSpPr>
                <p:nvPr/>
              </p:nvSpPr>
              <p:spPr bwMode="auto">
                <a:xfrm flipH="1" flipV="1">
                  <a:off x="4504" y="2118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96" name="Line 204"/>
                <p:cNvSpPr>
                  <a:spLocks noChangeShapeType="1"/>
                </p:cNvSpPr>
                <p:nvPr/>
              </p:nvSpPr>
              <p:spPr bwMode="auto">
                <a:xfrm>
                  <a:off x="4516" y="2130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97" name="Line 205"/>
                <p:cNvSpPr>
                  <a:spLocks noChangeShapeType="1"/>
                </p:cNvSpPr>
                <p:nvPr/>
              </p:nvSpPr>
              <p:spPr bwMode="auto">
                <a:xfrm flipH="1">
                  <a:off x="4504" y="2130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98" name="Line 206"/>
                <p:cNvSpPr>
                  <a:spLocks noChangeShapeType="1"/>
                </p:cNvSpPr>
                <p:nvPr/>
              </p:nvSpPr>
              <p:spPr bwMode="auto">
                <a:xfrm flipV="1">
                  <a:off x="4516" y="2118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199" name="Rectangle 207"/>
                <p:cNvSpPr>
                  <a:spLocks noChangeArrowheads="1"/>
                </p:cNvSpPr>
                <p:nvPr/>
              </p:nvSpPr>
              <p:spPr bwMode="auto">
                <a:xfrm>
                  <a:off x="4536" y="2150"/>
                  <a:ext cx="36" cy="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200" name="Line 208"/>
                <p:cNvSpPr>
                  <a:spLocks noChangeShapeType="1"/>
                </p:cNvSpPr>
                <p:nvPr/>
              </p:nvSpPr>
              <p:spPr bwMode="auto">
                <a:xfrm flipH="1" flipV="1">
                  <a:off x="4540" y="2154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201" name="Line 209"/>
                <p:cNvSpPr>
                  <a:spLocks noChangeShapeType="1"/>
                </p:cNvSpPr>
                <p:nvPr/>
              </p:nvSpPr>
              <p:spPr bwMode="auto">
                <a:xfrm>
                  <a:off x="4552" y="2166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202" name="Line 210"/>
                <p:cNvSpPr>
                  <a:spLocks noChangeShapeType="1"/>
                </p:cNvSpPr>
                <p:nvPr/>
              </p:nvSpPr>
              <p:spPr bwMode="auto">
                <a:xfrm flipH="1">
                  <a:off x="4540" y="2166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203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4552" y="2154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204" name="Rectangle 212"/>
                <p:cNvSpPr>
                  <a:spLocks noChangeArrowheads="1"/>
                </p:cNvSpPr>
                <p:nvPr/>
              </p:nvSpPr>
              <p:spPr bwMode="auto">
                <a:xfrm>
                  <a:off x="4572" y="2138"/>
                  <a:ext cx="36" cy="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205" name="Line 213"/>
                <p:cNvSpPr>
                  <a:spLocks noChangeShapeType="1"/>
                </p:cNvSpPr>
                <p:nvPr/>
              </p:nvSpPr>
              <p:spPr bwMode="auto">
                <a:xfrm flipH="1" flipV="1">
                  <a:off x="4576" y="2142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206" name="Line 214"/>
                <p:cNvSpPr>
                  <a:spLocks noChangeShapeType="1"/>
                </p:cNvSpPr>
                <p:nvPr/>
              </p:nvSpPr>
              <p:spPr bwMode="auto">
                <a:xfrm>
                  <a:off x="4588" y="2154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207" name="Line 215"/>
                <p:cNvSpPr>
                  <a:spLocks noChangeShapeType="1"/>
                </p:cNvSpPr>
                <p:nvPr/>
              </p:nvSpPr>
              <p:spPr bwMode="auto">
                <a:xfrm flipH="1">
                  <a:off x="4576" y="2154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208" name="Line 216"/>
                <p:cNvSpPr>
                  <a:spLocks noChangeShapeType="1"/>
                </p:cNvSpPr>
                <p:nvPr/>
              </p:nvSpPr>
              <p:spPr bwMode="auto">
                <a:xfrm flipV="1">
                  <a:off x="4588" y="2142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209" name="Rectangle 217"/>
                <p:cNvSpPr>
                  <a:spLocks noChangeArrowheads="1"/>
                </p:cNvSpPr>
                <p:nvPr/>
              </p:nvSpPr>
              <p:spPr bwMode="auto">
                <a:xfrm>
                  <a:off x="4608" y="2130"/>
                  <a:ext cx="36" cy="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210" name="Line 218"/>
                <p:cNvSpPr>
                  <a:spLocks noChangeShapeType="1"/>
                </p:cNvSpPr>
                <p:nvPr/>
              </p:nvSpPr>
              <p:spPr bwMode="auto">
                <a:xfrm flipH="1" flipV="1">
                  <a:off x="4612" y="2134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211" name="Line 219"/>
                <p:cNvSpPr>
                  <a:spLocks noChangeShapeType="1"/>
                </p:cNvSpPr>
                <p:nvPr/>
              </p:nvSpPr>
              <p:spPr bwMode="auto">
                <a:xfrm>
                  <a:off x="4624" y="2146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212" name="Line 220"/>
                <p:cNvSpPr>
                  <a:spLocks noChangeShapeType="1"/>
                </p:cNvSpPr>
                <p:nvPr/>
              </p:nvSpPr>
              <p:spPr bwMode="auto">
                <a:xfrm flipH="1">
                  <a:off x="4612" y="2146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213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4624" y="2134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214" name="Rectangle 222"/>
                <p:cNvSpPr>
                  <a:spLocks noChangeArrowheads="1"/>
                </p:cNvSpPr>
                <p:nvPr/>
              </p:nvSpPr>
              <p:spPr bwMode="auto">
                <a:xfrm>
                  <a:off x="4644" y="2106"/>
                  <a:ext cx="36" cy="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215" name="Line 223"/>
                <p:cNvSpPr>
                  <a:spLocks noChangeShapeType="1"/>
                </p:cNvSpPr>
                <p:nvPr/>
              </p:nvSpPr>
              <p:spPr bwMode="auto">
                <a:xfrm flipH="1" flipV="1">
                  <a:off x="4648" y="2110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216" name="Line 224"/>
                <p:cNvSpPr>
                  <a:spLocks noChangeShapeType="1"/>
                </p:cNvSpPr>
                <p:nvPr/>
              </p:nvSpPr>
              <p:spPr bwMode="auto">
                <a:xfrm>
                  <a:off x="4660" y="2122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217" name="Line 225"/>
                <p:cNvSpPr>
                  <a:spLocks noChangeShapeType="1"/>
                </p:cNvSpPr>
                <p:nvPr/>
              </p:nvSpPr>
              <p:spPr bwMode="auto">
                <a:xfrm flipH="1">
                  <a:off x="4648" y="2122"/>
                  <a:ext cx="12" cy="12"/>
                </a:xfrm>
                <a:prstGeom prst="line">
                  <a:avLst/>
                </a:prstGeom>
                <a:noFill/>
                <a:ln w="63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85219" name="Line 227"/>
              <p:cNvSpPr>
                <a:spLocks noChangeShapeType="1"/>
              </p:cNvSpPr>
              <p:nvPr/>
            </p:nvSpPr>
            <p:spPr bwMode="auto">
              <a:xfrm flipV="1">
                <a:off x="4660" y="2110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20" name="Rectangle 228"/>
              <p:cNvSpPr>
                <a:spLocks noChangeArrowheads="1"/>
              </p:cNvSpPr>
              <p:nvPr/>
            </p:nvSpPr>
            <p:spPr bwMode="auto">
              <a:xfrm>
                <a:off x="4680" y="2110"/>
                <a:ext cx="36" cy="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21" name="Line 229"/>
              <p:cNvSpPr>
                <a:spLocks noChangeShapeType="1"/>
              </p:cNvSpPr>
              <p:nvPr/>
            </p:nvSpPr>
            <p:spPr bwMode="auto">
              <a:xfrm flipH="1" flipV="1">
                <a:off x="4684" y="2114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22" name="Line 230"/>
              <p:cNvSpPr>
                <a:spLocks noChangeShapeType="1"/>
              </p:cNvSpPr>
              <p:nvPr/>
            </p:nvSpPr>
            <p:spPr bwMode="auto">
              <a:xfrm>
                <a:off x="4696" y="2126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23" name="Line 231"/>
              <p:cNvSpPr>
                <a:spLocks noChangeShapeType="1"/>
              </p:cNvSpPr>
              <p:nvPr/>
            </p:nvSpPr>
            <p:spPr bwMode="auto">
              <a:xfrm flipH="1">
                <a:off x="4684" y="2126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24" name="Line 232"/>
              <p:cNvSpPr>
                <a:spLocks noChangeShapeType="1"/>
              </p:cNvSpPr>
              <p:nvPr/>
            </p:nvSpPr>
            <p:spPr bwMode="auto">
              <a:xfrm flipV="1">
                <a:off x="4696" y="2114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25" name="Rectangle 233"/>
              <p:cNvSpPr>
                <a:spLocks noChangeArrowheads="1"/>
              </p:cNvSpPr>
              <p:nvPr/>
            </p:nvSpPr>
            <p:spPr bwMode="auto">
              <a:xfrm>
                <a:off x="4716" y="2110"/>
                <a:ext cx="36" cy="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26" name="Line 234"/>
              <p:cNvSpPr>
                <a:spLocks noChangeShapeType="1"/>
              </p:cNvSpPr>
              <p:nvPr/>
            </p:nvSpPr>
            <p:spPr bwMode="auto">
              <a:xfrm flipH="1" flipV="1">
                <a:off x="4720" y="2114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27" name="Line 235"/>
              <p:cNvSpPr>
                <a:spLocks noChangeShapeType="1"/>
              </p:cNvSpPr>
              <p:nvPr/>
            </p:nvSpPr>
            <p:spPr bwMode="auto">
              <a:xfrm>
                <a:off x="4732" y="2126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28" name="Line 236"/>
              <p:cNvSpPr>
                <a:spLocks noChangeShapeType="1"/>
              </p:cNvSpPr>
              <p:nvPr/>
            </p:nvSpPr>
            <p:spPr bwMode="auto">
              <a:xfrm flipH="1">
                <a:off x="4720" y="2126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29" name="Line 237"/>
              <p:cNvSpPr>
                <a:spLocks noChangeShapeType="1"/>
              </p:cNvSpPr>
              <p:nvPr/>
            </p:nvSpPr>
            <p:spPr bwMode="auto">
              <a:xfrm flipV="1">
                <a:off x="4732" y="2114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30" name="Rectangle 238"/>
              <p:cNvSpPr>
                <a:spLocks noChangeArrowheads="1"/>
              </p:cNvSpPr>
              <p:nvPr/>
            </p:nvSpPr>
            <p:spPr bwMode="auto">
              <a:xfrm>
                <a:off x="4756" y="2110"/>
                <a:ext cx="36" cy="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31" name="Line 239"/>
              <p:cNvSpPr>
                <a:spLocks noChangeShapeType="1"/>
              </p:cNvSpPr>
              <p:nvPr/>
            </p:nvSpPr>
            <p:spPr bwMode="auto">
              <a:xfrm flipH="1" flipV="1">
                <a:off x="4760" y="2114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32" name="Line 240"/>
              <p:cNvSpPr>
                <a:spLocks noChangeShapeType="1"/>
              </p:cNvSpPr>
              <p:nvPr/>
            </p:nvSpPr>
            <p:spPr bwMode="auto">
              <a:xfrm>
                <a:off x="4772" y="2126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33" name="Line 241"/>
              <p:cNvSpPr>
                <a:spLocks noChangeShapeType="1"/>
              </p:cNvSpPr>
              <p:nvPr/>
            </p:nvSpPr>
            <p:spPr bwMode="auto">
              <a:xfrm flipH="1">
                <a:off x="4760" y="2126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34" name="Line 242"/>
              <p:cNvSpPr>
                <a:spLocks noChangeShapeType="1"/>
              </p:cNvSpPr>
              <p:nvPr/>
            </p:nvSpPr>
            <p:spPr bwMode="auto">
              <a:xfrm flipV="1">
                <a:off x="4772" y="2114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35" name="Rectangle 243"/>
              <p:cNvSpPr>
                <a:spLocks noChangeArrowheads="1"/>
              </p:cNvSpPr>
              <p:nvPr/>
            </p:nvSpPr>
            <p:spPr bwMode="auto">
              <a:xfrm>
                <a:off x="4792" y="2110"/>
                <a:ext cx="36" cy="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36" name="Line 244"/>
              <p:cNvSpPr>
                <a:spLocks noChangeShapeType="1"/>
              </p:cNvSpPr>
              <p:nvPr/>
            </p:nvSpPr>
            <p:spPr bwMode="auto">
              <a:xfrm flipH="1" flipV="1">
                <a:off x="4796" y="2114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37" name="Line 245"/>
              <p:cNvSpPr>
                <a:spLocks noChangeShapeType="1"/>
              </p:cNvSpPr>
              <p:nvPr/>
            </p:nvSpPr>
            <p:spPr bwMode="auto">
              <a:xfrm>
                <a:off x="4808" y="2126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38" name="Line 246"/>
              <p:cNvSpPr>
                <a:spLocks noChangeShapeType="1"/>
              </p:cNvSpPr>
              <p:nvPr/>
            </p:nvSpPr>
            <p:spPr bwMode="auto">
              <a:xfrm flipH="1">
                <a:off x="4796" y="2126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39" name="Line 247"/>
              <p:cNvSpPr>
                <a:spLocks noChangeShapeType="1"/>
              </p:cNvSpPr>
              <p:nvPr/>
            </p:nvSpPr>
            <p:spPr bwMode="auto">
              <a:xfrm flipV="1">
                <a:off x="4808" y="2114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40" name="Rectangle 248"/>
              <p:cNvSpPr>
                <a:spLocks noChangeArrowheads="1"/>
              </p:cNvSpPr>
              <p:nvPr/>
            </p:nvSpPr>
            <p:spPr bwMode="auto">
              <a:xfrm>
                <a:off x="4828" y="2110"/>
                <a:ext cx="36" cy="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41" name="Line 249"/>
              <p:cNvSpPr>
                <a:spLocks noChangeShapeType="1"/>
              </p:cNvSpPr>
              <p:nvPr/>
            </p:nvSpPr>
            <p:spPr bwMode="auto">
              <a:xfrm flipH="1" flipV="1">
                <a:off x="4832" y="2114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42" name="Line 250"/>
              <p:cNvSpPr>
                <a:spLocks noChangeShapeType="1"/>
              </p:cNvSpPr>
              <p:nvPr/>
            </p:nvSpPr>
            <p:spPr bwMode="auto">
              <a:xfrm>
                <a:off x="4844" y="2126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43" name="Line 251"/>
              <p:cNvSpPr>
                <a:spLocks noChangeShapeType="1"/>
              </p:cNvSpPr>
              <p:nvPr/>
            </p:nvSpPr>
            <p:spPr bwMode="auto">
              <a:xfrm flipH="1">
                <a:off x="4832" y="2126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44" name="Line 252"/>
              <p:cNvSpPr>
                <a:spLocks noChangeShapeType="1"/>
              </p:cNvSpPr>
              <p:nvPr/>
            </p:nvSpPr>
            <p:spPr bwMode="auto">
              <a:xfrm flipV="1">
                <a:off x="4844" y="2114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45" name="Rectangle 253"/>
              <p:cNvSpPr>
                <a:spLocks noChangeArrowheads="1"/>
              </p:cNvSpPr>
              <p:nvPr/>
            </p:nvSpPr>
            <p:spPr bwMode="auto">
              <a:xfrm>
                <a:off x="4864" y="2110"/>
                <a:ext cx="36" cy="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46" name="Line 254"/>
              <p:cNvSpPr>
                <a:spLocks noChangeShapeType="1"/>
              </p:cNvSpPr>
              <p:nvPr/>
            </p:nvSpPr>
            <p:spPr bwMode="auto">
              <a:xfrm flipH="1" flipV="1">
                <a:off x="4868" y="2114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47" name="Line 255"/>
              <p:cNvSpPr>
                <a:spLocks noChangeShapeType="1"/>
              </p:cNvSpPr>
              <p:nvPr/>
            </p:nvSpPr>
            <p:spPr bwMode="auto">
              <a:xfrm>
                <a:off x="4880" y="2126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48" name="Line 256"/>
              <p:cNvSpPr>
                <a:spLocks noChangeShapeType="1"/>
              </p:cNvSpPr>
              <p:nvPr/>
            </p:nvSpPr>
            <p:spPr bwMode="auto">
              <a:xfrm flipH="1">
                <a:off x="4868" y="2126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49" name="Line 257"/>
              <p:cNvSpPr>
                <a:spLocks noChangeShapeType="1"/>
              </p:cNvSpPr>
              <p:nvPr/>
            </p:nvSpPr>
            <p:spPr bwMode="auto">
              <a:xfrm flipV="1">
                <a:off x="4880" y="2114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50" name="Rectangle 258"/>
              <p:cNvSpPr>
                <a:spLocks noChangeArrowheads="1"/>
              </p:cNvSpPr>
              <p:nvPr/>
            </p:nvSpPr>
            <p:spPr bwMode="auto">
              <a:xfrm>
                <a:off x="4900" y="2126"/>
                <a:ext cx="36" cy="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51" name="Line 259"/>
              <p:cNvSpPr>
                <a:spLocks noChangeShapeType="1"/>
              </p:cNvSpPr>
              <p:nvPr/>
            </p:nvSpPr>
            <p:spPr bwMode="auto">
              <a:xfrm flipH="1" flipV="1">
                <a:off x="4904" y="2130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52" name="Line 260"/>
              <p:cNvSpPr>
                <a:spLocks noChangeShapeType="1"/>
              </p:cNvSpPr>
              <p:nvPr/>
            </p:nvSpPr>
            <p:spPr bwMode="auto">
              <a:xfrm>
                <a:off x="4916" y="2142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53" name="Line 261"/>
              <p:cNvSpPr>
                <a:spLocks noChangeShapeType="1"/>
              </p:cNvSpPr>
              <p:nvPr/>
            </p:nvSpPr>
            <p:spPr bwMode="auto">
              <a:xfrm flipH="1">
                <a:off x="4904" y="2142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54" name="Line 262"/>
              <p:cNvSpPr>
                <a:spLocks noChangeShapeType="1"/>
              </p:cNvSpPr>
              <p:nvPr/>
            </p:nvSpPr>
            <p:spPr bwMode="auto">
              <a:xfrm flipV="1">
                <a:off x="4916" y="2130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55" name="Rectangle 263"/>
              <p:cNvSpPr>
                <a:spLocks noChangeArrowheads="1"/>
              </p:cNvSpPr>
              <p:nvPr/>
            </p:nvSpPr>
            <p:spPr bwMode="auto">
              <a:xfrm>
                <a:off x="4936" y="2114"/>
                <a:ext cx="36" cy="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56" name="Line 264"/>
              <p:cNvSpPr>
                <a:spLocks noChangeShapeType="1"/>
              </p:cNvSpPr>
              <p:nvPr/>
            </p:nvSpPr>
            <p:spPr bwMode="auto">
              <a:xfrm flipH="1" flipV="1">
                <a:off x="4940" y="2118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57" name="Line 265"/>
              <p:cNvSpPr>
                <a:spLocks noChangeShapeType="1"/>
              </p:cNvSpPr>
              <p:nvPr/>
            </p:nvSpPr>
            <p:spPr bwMode="auto">
              <a:xfrm>
                <a:off x="4952" y="2130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58" name="Line 266"/>
              <p:cNvSpPr>
                <a:spLocks noChangeShapeType="1"/>
              </p:cNvSpPr>
              <p:nvPr/>
            </p:nvSpPr>
            <p:spPr bwMode="auto">
              <a:xfrm flipH="1">
                <a:off x="4940" y="2130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59" name="Line 267"/>
              <p:cNvSpPr>
                <a:spLocks noChangeShapeType="1"/>
              </p:cNvSpPr>
              <p:nvPr/>
            </p:nvSpPr>
            <p:spPr bwMode="auto">
              <a:xfrm flipV="1">
                <a:off x="4952" y="2118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60" name="Rectangle 268"/>
              <p:cNvSpPr>
                <a:spLocks noChangeArrowheads="1"/>
              </p:cNvSpPr>
              <p:nvPr/>
            </p:nvSpPr>
            <p:spPr bwMode="auto">
              <a:xfrm>
                <a:off x="4972" y="2110"/>
                <a:ext cx="36" cy="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61" name="Line 269"/>
              <p:cNvSpPr>
                <a:spLocks noChangeShapeType="1"/>
              </p:cNvSpPr>
              <p:nvPr/>
            </p:nvSpPr>
            <p:spPr bwMode="auto">
              <a:xfrm flipH="1" flipV="1">
                <a:off x="4976" y="2114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62" name="Line 270"/>
              <p:cNvSpPr>
                <a:spLocks noChangeShapeType="1"/>
              </p:cNvSpPr>
              <p:nvPr/>
            </p:nvSpPr>
            <p:spPr bwMode="auto">
              <a:xfrm>
                <a:off x="4988" y="2126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63" name="Line 271"/>
              <p:cNvSpPr>
                <a:spLocks noChangeShapeType="1"/>
              </p:cNvSpPr>
              <p:nvPr/>
            </p:nvSpPr>
            <p:spPr bwMode="auto">
              <a:xfrm flipH="1">
                <a:off x="4976" y="2126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64" name="Line 272"/>
              <p:cNvSpPr>
                <a:spLocks noChangeShapeType="1"/>
              </p:cNvSpPr>
              <p:nvPr/>
            </p:nvSpPr>
            <p:spPr bwMode="auto">
              <a:xfrm flipV="1">
                <a:off x="4988" y="2114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65" name="Rectangle 273"/>
              <p:cNvSpPr>
                <a:spLocks noChangeArrowheads="1"/>
              </p:cNvSpPr>
              <p:nvPr/>
            </p:nvSpPr>
            <p:spPr bwMode="auto">
              <a:xfrm>
                <a:off x="5008" y="2110"/>
                <a:ext cx="36" cy="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66" name="Line 274"/>
              <p:cNvSpPr>
                <a:spLocks noChangeShapeType="1"/>
              </p:cNvSpPr>
              <p:nvPr/>
            </p:nvSpPr>
            <p:spPr bwMode="auto">
              <a:xfrm flipH="1" flipV="1">
                <a:off x="5012" y="2114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67" name="Line 275"/>
              <p:cNvSpPr>
                <a:spLocks noChangeShapeType="1"/>
              </p:cNvSpPr>
              <p:nvPr/>
            </p:nvSpPr>
            <p:spPr bwMode="auto">
              <a:xfrm>
                <a:off x="5024" y="2126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68" name="Line 276"/>
              <p:cNvSpPr>
                <a:spLocks noChangeShapeType="1"/>
              </p:cNvSpPr>
              <p:nvPr/>
            </p:nvSpPr>
            <p:spPr bwMode="auto">
              <a:xfrm flipH="1">
                <a:off x="5012" y="2126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69" name="Line 277"/>
              <p:cNvSpPr>
                <a:spLocks noChangeShapeType="1"/>
              </p:cNvSpPr>
              <p:nvPr/>
            </p:nvSpPr>
            <p:spPr bwMode="auto">
              <a:xfrm flipV="1">
                <a:off x="5024" y="2114"/>
                <a:ext cx="12" cy="12"/>
              </a:xfrm>
              <a:prstGeom prst="line">
                <a:avLst/>
              </a:prstGeom>
              <a:noFill/>
              <a:ln w="63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270" name="Rectangle 278"/>
              <p:cNvSpPr>
                <a:spLocks noChangeArrowheads="1"/>
              </p:cNvSpPr>
              <p:nvPr/>
            </p:nvSpPr>
            <p:spPr bwMode="auto">
              <a:xfrm>
                <a:off x="4416" y="1758"/>
                <a:ext cx="599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600" b="1">
                    <a:solidFill>
                      <a:srgbClr val="000000"/>
                    </a:solidFill>
                  </a:rPr>
                  <a:t>CONVERGENCIA  A. Cbta.</a:t>
                </a:r>
                <a:endParaRPr lang="es-ES"/>
              </a:p>
            </p:txBody>
          </p:sp>
          <p:sp>
            <p:nvSpPr>
              <p:cNvPr id="85271" name="Rectangle 279"/>
              <p:cNvSpPr>
                <a:spLocks noChangeArrowheads="1"/>
              </p:cNvSpPr>
              <p:nvPr/>
            </p:nvSpPr>
            <p:spPr bwMode="auto">
              <a:xfrm>
                <a:off x="3991" y="2598"/>
                <a:ext cx="27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600">
                    <a:solidFill>
                      <a:srgbClr val="000000"/>
                    </a:solidFill>
                  </a:rPr>
                  <a:t>0</a:t>
                </a:r>
                <a:endParaRPr lang="es-ES"/>
              </a:p>
            </p:txBody>
          </p:sp>
          <p:sp>
            <p:nvSpPr>
              <p:cNvPr id="85272" name="Rectangle 280"/>
              <p:cNvSpPr>
                <a:spLocks noChangeArrowheads="1"/>
              </p:cNvSpPr>
              <p:nvPr/>
            </p:nvSpPr>
            <p:spPr bwMode="auto">
              <a:xfrm>
                <a:off x="3967" y="2490"/>
                <a:ext cx="54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600">
                    <a:solidFill>
                      <a:srgbClr val="000000"/>
                    </a:solidFill>
                  </a:rPr>
                  <a:t>20</a:t>
                </a:r>
                <a:endParaRPr lang="es-ES"/>
              </a:p>
            </p:txBody>
          </p:sp>
          <p:sp>
            <p:nvSpPr>
              <p:cNvPr id="85273" name="Rectangle 281"/>
              <p:cNvSpPr>
                <a:spLocks noChangeArrowheads="1"/>
              </p:cNvSpPr>
              <p:nvPr/>
            </p:nvSpPr>
            <p:spPr bwMode="auto">
              <a:xfrm>
                <a:off x="3967" y="2378"/>
                <a:ext cx="54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600">
                    <a:solidFill>
                      <a:srgbClr val="000000"/>
                    </a:solidFill>
                  </a:rPr>
                  <a:t>40</a:t>
                </a:r>
                <a:endParaRPr lang="es-ES"/>
              </a:p>
            </p:txBody>
          </p:sp>
          <p:sp>
            <p:nvSpPr>
              <p:cNvPr id="85274" name="Rectangle 282"/>
              <p:cNvSpPr>
                <a:spLocks noChangeArrowheads="1"/>
              </p:cNvSpPr>
              <p:nvPr/>
            </p:nvSpPr>
            <p:spPr bwMode="auto">
              <a:xfrm>
                <a:off x="3967" y="2270"/>
                <a:ext cx="54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600">
                    <a:solidFill>
                      <a:srgbClr val="000000"/>
                    </a:solidFill>
                  </a:rPr>
                  <a:t>60</a:t>
                </a:r>
                <a:endParaRPr lang="es-ES"/>
              </a:p>
            </p:txBody>
          </p:sp>
          <p:sp>
            <p:nvSpPr>
              <p:cNvPr id="85275" name="Rectangle 283"/>
              <p:cNvSpPr>
                <a:spLocks noChangeArrowheads="1"/>
              </p:cNvSpPr>
              <p:nvPr/>
            </p:nvSpPr>
            <p:spPr bwMode="auto">
              <a:xfrm>
                <a:off x="3967" y="2158"/>
                <a:ext cx="54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600">
                    <a:solidFill>
                      <a:srgbClr val="000000"/>
                    </a:solidFill>
                  </a:rPr>
                  <a:t>80</a:t>
                </a:r>
                <a:endParaRPr lang="es-ES"/>
              </a:p>
            </p:txBody>
          </p:sp>
          <p:sp>
            <p:nvSpPr>
              <p:cNvPr id="85276" name="Rectangle 284"/>
              <p:cNvSpPr>
                <a:spLocks noChangeArrowheads="1"/>
              </p:cNvSpPr>
              <p:nvPr/>
            </p:nvSpPr>
            <p:spPr bwMode="auto">
              <a:xfrm>
                <a:off x="3943" y="2050"/>
                <a:ext cx="81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600">
                    <a:solidFill>
                      <a:srgbClr val="000000"/>
                    </a:solidFill>
                  </a:rPr>
                  <a:t>100</a:t>
                </a:r>
                <a:endParaRPr lang="es-ES"/>
              </a:p>
            </p:txBody>
          </p:sp>
          <p:sp>
            <p:nvSpPr>
              <p:cNvPr id="85277" name="Rectangle 285"/>
              <p:cNvSpPr>
                <a:spLocks noChangeArrowheads="1"/>
              </p:cNvSpPr>
              <p:nvPr/>
            </p:nvSpPr>
            <p:spPr bwMode="auto">
              <a:xfrm>
                <a:off x="3943" y="1938"/>
                <a:ext cx="81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600">
                    <a:solidFill>
                      <a:srgbClr val="000000"/>
                    </a:solidFill>
                  </a:rPr>
                  <a:t>120</a:t>
                </a:r>
                <a:endParaRPr lang="es-ES"/>
              </a:p>
            </p:txBody>
          </p:sp>
          <p:sp>
            <p:nvSpPr>
              <p:cNvPr id="85278" name="Rectangle 286"/>
              <p:cNvSpPr>
                <a:spLocks noChangeArrowheads="1"/>
              </p:cNvSpPr>
              <p:nvPr/>
            </p:nvSpPr>
            <p:spPr bwMode="auto">
              <a:xfrm>
                <a:off x="3943" y="1830"/>
                <a:ext cx="81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600">
                    <a:solidFill>
                      <a:srgbClr val="000000"/>
                    </a:solidFill>
                  </a:rPr>
                  <a:t>140</a:t>
                </a:r>
                <a:endParaRPr lang="es-ES"/>
              </a:p>
            </p:txBody>
          </p:sp>
          <p:sp>
            <p:nvSpPr>
              <p:cNvPr id="85279" name="Rectangle 287"/>
              <p:cNvSpPr>
                <a:spLocks noChangeArrowheads="1"/>
              </p:cNvSpPr>
              <p:nvPr/>
            </p:nvSpPr>
            <p:spPr bwMode="auto">
              <a:xfrm>
                <a:off x="4035" y="2662"/>
                <a:ext cx="27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600">
                    <a:solidFill>
                      <a:srgbClr val="000000"/>
                    </a:solidFill>
                  </a:rPr>
                  <a:t>0</a:t>
                </a:r>
                <a:endParaRPr lang="es-ES"/>
              </a:p>
            </p:txBody>
          </p:sp>
          <p:sp>
            <p:nvSpPr>
              <p:cNvPr id="85280" name="Rectangle 288"/>
              <p:cNvSpPr>
                <a:spLocks noChangeArrowheads="1"/>
              </p:cNvSpPr>
              <p:nvPr/>
            </p:nvSpPr>
            <p:spPr bwMode="auto">
              <a:xfrm>
                <a:off x="4215" y="2662"/>
                <a:ext cx="27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600">
                    <a:solidFill>
                      <a:srgbClr val="000000"/>
                    </a:solidFill>
                  </a:rPr>
                  <a:t>5</a:t>
                </a:r>
                <a:endParaRPr lang="es-ES"/>
              </a:p>
            </p:txBody>
          </p:sp>
          <p:sp>
            <p:nvSpPr>
              <p:cNvPr id="85281" name="Rectangle 289"/>
              <p:cNvSpPr>
                <a:spLocks noChangeArrowheads="1"/>
              </p:cNvSpPr>
              <p:nvPr/>
            </p:nvSpPr>
            <p:spPr bwMode="auto">
              <a:xfrm>
                <a:off x="4384" y="2662"/>
                <a:ext cx="54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600">
                    <a:solidFill>
                      <a:srgbClr val="000000"/>
                    </a:solidFill>
                  </a:rPr>
                  <a:t>10</a:t>
                </a:r>
                <a:endParaRPr lang="es-ES"/>
              </a:p>
            </p:txBody>
          </p:sp>
          <p:sp>
            <p:nvSpPr>
              <p:cNvPr id="85282" name="Rectangle 290"/>
              <p:cNvSpPr>
                <a:spLocks noChangeArrowheads="1"/>
              </p:cNvSpPr>
              <p:nvPr/>
            </p:nvSpPr>
            <p:spPr bwMode="auto">
              <a:xfrm>
                <a:off x="4564" y="2662"/>
                <a:ext cx="54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600">
                    <a:solidFill>
                      <a:srgbClr val="000000"/>
                    </a:solidFill>
                  </a:rPr>
                  <a:t>15</a:t>
                </a:r>
                <a:endParaRPr lang="es-ES"/>
              </a:p>
            </p:txBody>
          </p:sp>
          <p:sp>
            <p:nvSpPr>
              <p:cNvPr id="85283" name="Rectangle 291"/>
              <p:cNvSpPr>
                <a:spLocks noChangeArrowheads="1"/>
              </p:cNvSpPr>
              <p:nvPr/>
            </p:nvSpPr>
            <p:spPr bwMode="auto">
              <a:xfrm>
                <a:off x="4748" y="2662"/>
                <a:ext cx="54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600">
                    <a:solidFill>
                      <a:srgbClr val="000000"/>
                    </a:solidFill>
                  </a:rPr>
                  <a:t>20</a:t>
                </a:r>
                <a:endParaRPr lang="es-ES"/>
              </a:p>
            </p:txBody>
          </p:sp>
          <p:sp>
            <p:nvSpPr>
              <p:cNvPr id="85284" name="Rectangle 292"/>
              <p:cNvSpPr>
                <a:spLocks noChangeArrowheads="1"/>
              </p:cNvSpPr>
              <p:nvPr/>
            </p:nvSpPr>
            <p:spPr bwMode="auto">
              <a:xfrm>
                <a:off x="4928" y="2662"/>
                <a:ext cx="54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600">
                    <a:solidFill>
                      <a:srgbClr val="000000"/>
                    </a:solidFill>
                  </a:rPr>
                  <a:t>25</a:t>
                </a:r>
                <a:endParaRPr lang="es-ES"/>
              </a:p>
            </p:txBody>
          </p:sp>
          <p:sp>
            <p:nvSpPr>
              <p:cNvPr id="85285" name="Rectangle 293"/>
              <p:cNvSpPr>
                <a:spLocks noChangeArrowheads="1"/>
              </p:cNvSpPr>
              <p:nvPr/>
            </p:nvSpPr>
            <p:spPr bwMode="auto">
              <a:xfrm>
                <a:off x="5108" y="2662"/>
                <a:ext cx="54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600">
                    <a:solidFill>
                      <a:srgbClr val="000000"/>
                    </a:solidFill>
                  </a:rPr>
                  <a:t>30</a:t>
                </a:r>
                <a:endParaRPr lang="es-ES"/>
              </a:p>
            </p:txBody>
          </p:sp>
          <p:sp>
            <p:nvSpPr>
              <p:cNvPr id="85286" name="Rectangle 294"/>
              <p:cNvSpPr>
                <a:spLocks noChangeArrowheads="1"/>
              </p:cNvSpPr>
              <p:nvPr/>
            </p:nvSpPr>
            <p:spPr bwMode="auto">
              <a:xfrm>
                <a:off x="5289" y="2662"/>
                <a:ext cx="54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600">
                    <a:solidFill>
                      <a:srgbClr val="000000"/>
                    </a:solidFill>
                  </a:rPr>
                  <a:t>35</a:t>
                </a:r>
                <a:endParaRPr lang="es-ES"/>
              </a:p>
            </p:txBody>
          </p:sp>
          <p:sp>
            <p:nvSpPr>
              <p:cNvPr id="85287" name="Rectangle 295"/>
              <p:cNvSpPr>
                <a:spLocks noChangeArrowheads="1"/>
              </p:cNvSpPr>
              <p:nvPr/>
            </p:nvSpPr>
            <p:spPr bwMode="auto">
              <a:xfrm>
                <a:off x="5469" y="2662"/>
                <a:ext cx="54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600">
                    <a:solidFill>
                      <a:srgbClr val="000000"/>
                    </a:solidFill>
                  </a:rPr>
                  <a:t>40</a:t>
                </a:r>
                <a:endParaRPr lang="es-ES"/>
              </a:p>
            </p:txBody>
          </p:sp>
          <p:sp>
            <p:nvSpPr>
              <p:cNvPr id="85288" name="Rectangle 296"/>
              <p:cNvSpPr>
                <a:spLocks noChangeArrowheads="1"/>
              </p:cNvSpPr>
              <p:nvPr/>
            </p:nvSpPr>
            <p:spPr bwMode="auto">
              <a:xfrm>
                <a:off x="4656" y="2706"/>
                <a:ext cx="239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600" b="1">
                    <a:solidFill>
                      <a:srgbClr val="000000"/>
                    </a:solidFill>
                  </a:rPr>
                  <a:t># Iteración</a:t>
                </a:r>
                <a:endParaRPr lang="es-ES"/>
              </a:p>
            </p:txBody>
          </p:sp>
          <p:sp>
            <p:nvSpPr>
              <p:cNvPr id="85289" name="Rectangle 297"/>
              <p:cNvSpPr>
                <a:spLocks noChangeArrowheads="1"/>
              </p:cNvSpPr>
              <p:nvPr/>
            </p:nvSpPr>
            <p:spPr bwMode="auto">
              <a:xfrm rot="16200000">
                <a:off x="3857" y="2213"/>
                <a:ext cx="69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600" b="1">
                    <a:solidFill>
                      <a:srgbClr val="000000"/>
                    </a:solidFill>
                  </a:rPr>
                  <a:t>m2</a:t>
                </a:r>
                <a:endParaRPr lang="es-ES"/>
              </a:p>
            </p:txBody>
          </p:sp>
          <p:sp>
            <p:nvSpPr>
              <p:cNvPr id="85290" name="Rectangle 298"/>
              <p:cNvSpPr>
                <a:spLocks noChangeArrowheads="1"/>
              </p:cNvSpPr>
              <p:nvPr/>
            </p:nvSpPr>
            <p:spPr bwMode="auto">
              <a:xfrm>
                <a:off x="3807" y="1726"/>
                <a:ext cx="1770" cy="105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50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5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50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8" grpId="0"/>
    </p:bldLst>
  </p:timing>
</p:sld>
</file>

<file path=ppt/theme/theme1.xml><?xml version="1.0" encoding="utf-8"?>
<a:theme xmlns:a="http://schemas.openxmlformats.org/drawingml/2006/main" name="Eco">
  <a:themeElements>
    <a:clrScheme name="Ec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874</TotalTime>
  <Words>701</Words>
  <Application>Microsoft Office PowerPoint</Application>
  <PresentationFormat>Presentación en pantalla (4:3)</PresentationFormat>
  <Paragraphs>124</Paragraphs>
  <Slides>15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Arial</vt:lpstr>
      <vt:lpstr>Times New Roman</vt:lpstr>
      <vt:lpstr>Wingdings</vt:lpstr>
      <vt:lpstr>Verdana</vt:lpstr>
      <vt:lpstr>Symbol</vt:lpstr>
      <vt:lpstr>Eco</vt:lpstr>
      <vt:lpstr>Microsoft Editor de ecuaciones 3.0</vt:lpstr>
      <vt:lpstr>AutoCAD Drawing</vt:lpstr>
      <vt:lpstr>Gráfico de Microsoft Office Excel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FIMCM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OPTIMIZACION DE UNA EMBARCACION PARA PRESTAR SERVICIO HOSPITALARIO FLUVIAL </dc:title>
  <dc:creator>jrmarin</dc:creator>
  <cp:lastModifiedBy>Administrador</cp:lastModifiedBy>
  <cp:revision>41</cp:revision>
  <dcterms:created xsi:type="dcterms:W3CDTF">2006-11-13T13:06:39Z</dcterms:created>
  <dcterms:modified xsi:type="dcterms:W3CDTF">2009-07-20T20:09:48Z</dcterms:modified>
</cp:coreProperties>
</file>