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4"/>
  </p:notesMasterIdLst>
  <p:sldIdLst>
    <p:sldId id="256" r:id="rId2"/>
    <p:sldId id="281" r:id="rId3"/>
    <p:sldId id="272" r:id="rId4"/>
    <p:sldId id="274" r:id="rId5"/>
    <p:sldId id="286" r:id="rId6"/>
    <p:sldId id="282" r:id="rId7"/>
    <p:sldId id="275" r:id="rId8"/>
    <p:sldId id="276" r:id="rId9"/>
    <p:sldId id="283" r:id="rId10"/>
    <p:sldId id="284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rgbClr val="FF0000"/>
    </p:penClr>
  </p:showPr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41" autoAdjust="0"/>
    <p:restoredTop sz="94664" autoAdjust="0"/>
  </p:normalViewPr>
  <p:slideViewPr>
    <p:cSldViewPr>
      <p:cViewPr varScale="1">
        <p:scale>
          <a:sx n="95" d="100"/>
          <a:sy n="95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rmarin\Mis%20documentos\TESIS\Barber&#225;nJ08_Par&#225;mProducVarad\C&#225;lcPar&#225;mProductivida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rmarin\Mis%20documentos\TESIS\Barber&#225;nJ08_Par&#225;mProducVarad\C&#225;lcPar&#225;mProductivida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rmarin\Mis%20documentos\TESIS\Barber&#225;nJ08_Par&#225;mProducVarad\C&#225;lcPar&#225;mProductivid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0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/>
              <a:t>PINTADO CASCO</a:t>
            </a:r>
          </a:p>
        </c:rich>
      </c:tx>
      <c:layout>
        <c:manualLayout>
          <c:xMode val="edge"/>
          <c:yMode val="edge"/>
          <c:x val="0.37006356709540861"/>
          <c:y val="5.3027545818497435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276041790331776"/>
          <c:y val="0.11535831368619999"/>
          <c:w val="0.82134406359626355"/>
          <c:h val="0.79460947220540756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ParámProduc!$E$4:$E$31</c:f>
              <c:numCache>
                <c:formatCode>0.000</c:formatCode>
                <c:ptCount val="18"/>
                <c:pt idx="0">
                  <c:v>3.2140000000000016E-2</c:v>
                </c:pt>
                <c:pt idx="1">
                  <c:v>3.0300000000000014E-2</c:v>
                </c:pt>
                <c:pt idx="2">
                  <c:v>2.6380000000000015E-2</c:v>
                </c:pt>
                <c:pt idx="4">
                  <c:v>3.0169999999999999E-2</c:v>
                </c:pt>
                <c:pt idx="5">
                  <c:v>2.6920000000000006E-2</c:v>
                </c:pt>
                <c:pt idx="7">
                  <c:v>2.777000000000002E-2</c:v>
                </c:pt>
                <c:pt idx="8">
                  <c:v>2.6780000000000009E-2</c:v>
                </c:pt>
                <c:pt idx="9">
                  <c:v>2.1270000000000018E-2</c:v>
                </c:pt>
                <c:pt idx="10">
                  <c:v>2.3800000000000009E-2</c:v>
                </c:pt>
                <c:pt idx="11">
                  <c:v>2.727000000000003E-2</c:v>
                </c:pt>
                <c:pt idx="14">
                  <c:v>2.7000000000000021E-2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38100">
                <a:solidFill>
                  <a:srgbClr val="000000"/>
                </a:solidFill>
                <a:prstDash val="solid"/>
              </a:ln>
            </c:spPr>
            <c:trendlineType val="linear"/>
          </c:trendline>
          <c:xVal>
            <c:numRef>
              <c:f>ParámProduc!$C$41:$C$42</c:f>
              <c:numCache>
                <c:formatCode>General</c:formatCode>
                <c:ptCount val="2"/>
                <c:pt idx="0">
                  <c:v>0</c:v>
                </c:pt>
                <c:pt idx="1">
                  <c:v>28</c:v>
                </c:pt>
              </c:numCache>
            </c:numRef>
          </c:xVal>
          <c:yVal>
            <c:numRef>
              <c:f>ParámProduc!$E$43:$E$44</c:f>
              <c:numCache>
                <c:formatCode>General</c:formatCode>
                <c:ptCount val="2"/>
                <c:pt idx="0">
                  <c:v>2.7254545454545493E-2</c:v>
                </c:pt>
                <c:pt idx="1">
                  <c:v>2.7254545454545493E-2</c:v>
                </c:pt>
              </c:numCache>
            </c:numRef>
          </c:yVal>
        </c:ser>
        <c:axId val="67626880"/>
        <c:axId val="67628416"/>
      </c:scatterChart>
      <c:valAx>
        <c:axId val="6762688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7628416"/>
        <c:crosses val="autoZero"/>
        <c:crossBetween val="midCat"/>
      </c:valAx>
      <c:valAx>
        <c:axId val="676284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 sz="800" b="1" i="1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H*H/m</a:t>
                </a:r>
                <a:r>
                  <a:rPr lang="es-ES" sz="800" b="1" i="1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  <a:r>
                  <a:rPr lang="es-ES" sz="800" b="1" i="1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-maq-capa</a:t>
                </a:r>
              </a:p>
            </c:rich>
          </c:tx>
          <c:layout>
            <c:manualLayout>
              <c:xMode val="edge"/>
              <c:yMode val="edge"/>
              <c:x val="9.9601395979348941E-3"/>
              <c:y val="0.31189720332577525"/>
            </c:manualLayout>
          </c:layout>
          <c:spPr>
            <a:noFill/>
            <a:ln w="25400">
              <a:noFill/>
            </a:ln>
          </c:spPr>
        </c:title>
        <c:numFmt formatCode="0.0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762688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0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/>
              <a:t>SISTEMA DE PROPULSIÓN</a:t>
            </a:r>
          </a:p>
        </c:rich>
      </c:tx>
      <c:layout>
        <c:manualLayout>
          <c:xMode val="edge"/>
          <c:yMode val="edge"/>
          <c:x val="0.23295976213191141"/>
          <c:y val="3.9112484210907607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031387103279179"/>
          <c:y val="0.11009638032127592"/>
          <c:w val="0.84018553029261012"/>
          <c:h val="0.7870701502184325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ParámProduc!$H$4:$H$31</c:f>
              <c:numCache>
                <c:formatCode>0.00</c:formatCode>
                <c:ptCount val="18"/>
                <c:pt idx="0">
                  <c:v>152</c:v>
                </c:pt>
                <c:pt idx="1">
                  <c:v>130</c:v>
                </c:pt>
                <c:pt idx="2">
                  <c:v>140</c:v>
                </c:pt>
                <c:pt idx="3">
                  <c:v>204</c:v>
                </c:pt>
                <c:pt idx="4">
                  <c:v>192</c:v>
                </c:pt>
                <c:pt idx="5">
                  <c:v>130</c:v>
                </c:pt>
                <c:pt idx="7">
                  <c:v>35</c:v>
                </c:pt>
                <c:pt idx="8">
                  <c:v>105</c:v>
                </c:pt>
                <c:pt idx="10">
                  <c:v>150</c:v>
                </c:pt>
                <c:pt idx="11">
                  <c:v>120</c:v>
                </c:pt>
                <c:pt idx="12">
                  <c:v>148</c:v>
                </c:pt>
                <c:pt idx="13">
                  <c:v>65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38100">
                <a:solidFill>
                  <a:srgbClr val="000000"/>
                </a:solidFill>
                <a:prstDash val="solid"/>
              </a:ln>
            </c:spPr>
            <c:trendlineType val="linear"/>
          </c:trendline>
          <c:xVal>
            <c:numRef>
              <c:f>ParámProduc!$C$41:$C$42</c:f>
              <c:numCache>
                <c:formatCode>General</c:formatCode>
                <c:ptCount val="2"/>
                <c:pt idx="0">
                  <c:v>0</c:v>
                </c:pt>
                <c:pt idx="1">
                  <c:v>28</c:v>
                </c:pt>
              </c:numCache>
            </c:numRef>
          </c:xVal>
          <c:yVal>
            <c:numRef>
              <c:f>ParámProduc!$H$43:$H$44</c:f>
              <c:numCache>
                <c:formatCode>General</c:formatCode>
                <c:ptCount val="2"/>
                <c:pt idx="0">
                  <c:v>130.91666666666654</c:v>
                </c:pt>
                <c:pt idx="1">
                  <c:v>130.91666666666654</c:v>
                </c:pt>
              </c:numCache>
            </c:numRef>
          </c:yVal>
        </c:ser>
        <c:axId val="68252416"/>
        <c:axId val="68253952"/>
      </c:scatterChart>
      <c:valAx>
        <c:axId val="68252416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8253952"/>
        <c:crosses val="autoZero"/>
        <c:crossBetween val="midCat"/>
      </c:valAx>
      <c:valAx>
        <c:axId val="682539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800" b="1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H*H/linea</a:t>
                </a:r>
              </a:p>
            </c:rich>
          </c:tx>
          <c:layout>
            <c:manualLayout>
              <c:xMode val="edge"/>
              <c:yMode val="edge"/>
              <c:x val="9.9601096118492032E-3"/>
              <c:y val="0.3890675570315618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825241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0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/>
              <a:t>VARADA Y DESVARADA</a:t>
            </a:r>
          </a:p>
        </c:rich>
      </c:tx>
      <c:layout>
        <c:manualLayout>
          <c:xMode val="edge"/>
          <c:yMode val="edge"/>
          <c:x val="0.24735529504699993"/>
          <c:y val="1.262555564887659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56420903317955"/>
          <c:y val="0.10578253670515499"/>
          <c:w val="0.86176554519364845"/>
          <c:h val="0.80418534753412563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yVal>
            <c:numRef>
              <c:f>ParámProduc!$J$4:$J$31</c:f>
              <c:numCache>
                <c:formatCode>0.00</c:formatCode>
                <c:ptCount val="18"/>
                <c:pt idx="0">
                  <c:v>48</c:v>
                </c:pt>
                <c:pt idx="1">
                  <c:v>48</c:v>
                </c:pt>
                <c:pt idx="2">
                  <c:v>50</c:v>
                </c:pt>
                <c:pt idx="3">
                  <c:v>55</c:v>
                </c:pt>
                <c:pt idx="4">
                  <c:v>40</c:v>
                </c:pt>
                <c:pt idx="5">
                  <c:v>50</c:v>
                </c:pt>
                <c:pt idx="7">
                  <c:v>51.5</c:v>
                </c:pt>
                <c:pt idx="8">
                  <c:v>54</c:v>
                </c:pt>
                <c:pt idx="9">
                  <c:v>35</c:v>
                </c:pt>
                <c:pt idx="10">
                  <c:v>35.5</c:v>
                </c:pt>
                <c:pt idx="11">
                  <c:v>38.5</c:v>
                </c:pt>
                <c:pt idx="12">
                  <c:v>32</c:v>
                </c:pt>
                <c:pt idx="13">
                  <c:v>49</c:v>
                </c:pt>
                <c:pt idx="14">
                  <c:v>26.5</c:v>
                </c:pt>
                <c:pt idx="15">
                  <c:v>46.5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38100">
                <a:solidFill>
                  <a:srgbClr val="000000"/>
                </a:solidFill>
                <a:prstDash val="solid"/>
              </a:ln>
            </c:spPr>
            <c:trendlineType val="linear"/>
          </c:trendline>
          <c:xVal>
            <c:numRef>
              <c:f>ParámProduc!$C$41:$C$42</c:f>
              <c:numCache>
                <c:formatCode>General</c:formatCode>
                <c:ptCount val="2"/>
                <c:pt idx="0">
                  <c:v>0</c:v>
                </c:pt>
                <c:pt idx="1">
                  <c:v>28</c:v>
                </c:pt>
              </c:numCache>
            </c:numRef>
          </c:xVal>
          <c:yVal>
            <c:numRef>
              <c:f>ParámProduc!$J$43:$J$44</c:f>
              <c:numCache>
                <c:formatCode>General</c:formatCode>
                <c:ptCount val="2"/>
                <c:pt idx="0">
                  <c:v>43.96666666666659</c:v>
                </c:pt>
                <c:pt idx="1">
                  <c:v>43.96666666666659</c:v>
                </c:pt>
              </c:numCache>
            </c:numRef>
          </c:yVal>
        </c:ser>
        <c:axId val="68767104"/>
        <c:axId val="68781184"/>
      </c:scatterChart>
      <c:valAx>
        <c:axId val="6876710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8781184"/>
        <c:crosses val="autoZero"/>
        <c:crossBetween val="midCat"/>
      </c:valAx>
      <c:valAx>
        <c:axId val="687811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969696"/>
              </a:solidFill>
              <a:prstDash val="sysDash"/>
            </a:ln>
          </c:spPr>
        </c:minorGridlines>
        <c:title>
          <c:tx>
            <c:rich>
              <a:bodyPr/>
              <a:lstStyle/>
              <a:p>
                <a:pPr>
                  <a:defRPr sz="800" b="1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H*H/maniobra</a:t>
                </a:r>
              </a:p>
            </c:rich>
          </c:tx>
          <c:layout>
            <c:manualLayout>
              <c:xMode val="edge"/>
              <c:yMode val="edge"/>
              <c:x val="9.9601096118492032E-3"/>
              <c:y val="0.347266829741520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876710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70275E3-DA20-41C4-9184-8B3C0A724D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ED978-7084-48C6-A9CF-0226C39A1078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10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11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AB3BD00-FB86-406B-BD23-9D98EB4A04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746C-D5C0-4FA8-AE13-A654FC82AC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0F7F-3EEE-499C-ACCD-08E565C928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75EE-6D4A-4681-93BD-0C2C12256E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5C46-2304-455B-A740-E20E6E31A7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777E-34D9-4BD8-A1FF-CE232219CC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AC83B5-CD67-4857-BCFB-10F48DEE37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8DF2-8505-4870-8F3A-2B5AB16960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AA17-A105-4B85-B3BB-8CE1512472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F826-2A08-43D6-B65D-05E239E552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EB79-EC89-46D0-91FF-4A8CE40792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5BB060-D6EF-403D-A508-EEF4383644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0" r:id="rId2"/>
    <p:sldLayoutId id="2147483771" r:id="rId3"/>
    <p:sldLayoutId id="2147483772" r:id="rId4"/>
    <p:sldLayoutId id="2147483779" r:id="rId5"/>
    <p:sldLayoutId id="2147483780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1857375"/>
            <a:ext cx="813593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solidFill>
                  <a:schemeClr val="bg2"/>
                </a:solidFill>
              </a:rPr>
              <a:t>Determinación de los Parámetros de Productividad </a:t>
            </a:r>
            <a:br>
              <a:rPr lang="es-ES" sz="2400" dirty="0" smtClean="0">
                <a:solidFill>
                  <a:schemeClr val="bg2"/>
                </a:solidFill>
              </a:rPr>
            </a:br>
            <a:r>
              <a:rPr lang="es-ES" sz="2400" dirty="0" smtClean="0">
                <a:solidFill>
                  <a:schemeClr val="bg2"/>
                </a:solidFill>
              </a:rPr>
              <a:t>en los Procesos de </a:t>
            </a:r>
            <a:r>
              <a:rPr lang="es-ES" sz="2400" dirty="0" err="1" smtClean="0">
                <a:solidFill>
                  <a:schemeClr val="bg2"/>
                </a:solidFill>
              </a:rPr>
              <a:t>Carenamiento</a:t>
            </a:r>
            <a:r>
              <a:rPr lang="es-ES" sz="2400" dirty="0" smtClean="0">
                <a:solidFill>
                  <a:schemeClr val="bg2"/>
                </a:solidFill>
              </a:rPr>
              <a:t> </a:t>
            </a:r>
            <a:br>
              <a:rPr lang="es-ES" sz="2400" dirty="0" smtClean="0">
                <a:solidFill>
                  <a:schemeClr val="bg2"/>
                </a:solidFill>
              </a:rPr>
            </a:br>
            <a:r>
              <a:rPr lang="es-ES" sz="2400" dirty="0" smtClean="0">
                <a:solidFill>
                  <a:schemeClr val="bg2"/>
                </a:solidFill>
              </a:rPr>
              <a:t>en un Varadero Mediano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57788"/>
            <a:ext cx="6400800" cy="609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J. L. </a:t>
            </a:r>
            <a:r>
              <a:rPr lang="es-EC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Barberán</a:t>
            </a: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(ASTINAVE) y J. R. Marín (ESPOL)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Guayaquil, Ecuador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333375"/>
            <a:ext cx="8353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s-EC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s-E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857875" y="214313"/>
            <a:ext cx="314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700338" algn="ctr"/>
                <a:tab pos="5400675" algn="r"/>
              </a:tabLst>
            </a:pPr>
            <a:r>
              <a:rPr lang="es-ES" sz="1400" i="1">
                <a:solidFill>
                  <a:schemeClr val="bg1"/>
                </a:solidFill>
                <a:latin typeface="Algerian" pitchFamily="82" charset="0"/>
                <a:ea typeface="Times"/>
                <a:cs typeface="Times New Roman" pitchFamily="18" charset="0"/>
              </a:rPr>
              <a:t>1er Congreso Internacional de </a:t>
            </a:r>
          </a:p>
          <a:p>
            <a:pPr eaLnBrk="0" hangingPunct="0">
              <a:tabLst>
                <a:tab pos="2700338" algn="ctr"/>
                <a:tab pos="5400675" algn="r"/>
              </a:tabLst>
            </a:pPr>
            <a:r>
              <a:rPr lang="es-ES" sz="1400" i="1">
                <a:solidFill>
                  <a:schemeClr val="bg1"/>
                </a:solidFill>
                <a:latin typeface="Algerian" pitchFamily="82" charset="0"/>
                <a:ea typeface="Times"/>
                <a:cs typeface="Times New Roman" pitchFamily="18" charset="0"/>
              </a:rPr>
              <a:t>Diseño e Ingeniería Naval</a:t>
            </a:r>
            <a:r>
              <a:rPr lang="es-ES" sz="1400">
                <a:solidFill>
                  <a:schemeClr val="bg1"/>
                </a:solidFill>
                <a:latin typeface="Algerian" pitchFamily="82" charset="0"/>
                <a:ea typeface="Times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1000"/>
      <p:bldP spid="51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title"/>
          </p:nvPr>
        </p:nvSpPr>
        <p:spPr>
          <a:xfrm>
            <a:off x="214313" y="857250"/>
            <a:ext cx="8393112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Comparación con valores de Butler, </a:t>
            </a:r>
            <a:r>
              <a:rPr lang="es-ES_tradnl" sz="2000" i="1" smtClean="0"/>
              <a:t>Guide to Ship Repair Estimate, 2000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85875" y="1643063"/>
          <a:ext cx="6310314" cy="154114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55157"/>
                <a:gridCol w="3155157"/>
              </a:tblGrid>
              <a:tr h="513716">
                <a:tc>
                  <a:txBody>
                    <a:bodyPr/>
                    <a:lstStyle/>
                    <a:p>
                      <a:r>
                        <a:rPr lang="es-ES" dirty="0" smtClean="0"/>
                        <a:t>Protección Catódica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Butler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ASTINAVE</a:t>
                      </a:r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es-ES" sz="1600" baseline="0" dirty="0" smtClean="0">
                          <a:latin typeface="Arial" pitchFamily="34" charset="0"/>
                        </a:rPr>
                        <a:t>3 kg: 1 H-H,     5 kg: 1 H-H</a:t>
                      </a:r>
                      <a:endParaRPr lang="es-ES" sz="16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        0.12 H-H/kg</a:t>
                      </a:r>
                      <a:endParaRPr lang="es-ES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85875" y="3214688"/>
          <a:ext cx="6310314" cy="166751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55157"/>
                <a:gridCol w="3155157"/>
              </a:tblGrid>
              <a:tr h="513716">
                <a:tc>
                  <a:txBody>
                    <a:bodyPr/>
                    <a:lstStyle/>
                    <a:p>
                      <a:r>
                        <a:rPr lang="es-ES" dirty="0" smtClean="0"/>
                        <a:t>Cambio de </a:t>
                      </a:r>
                      <a:r>
                        <a:rPr lang="es-ES" dirty="0" err="1" smtClean="0"/>
                        <a:t>Planchaje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“</a:t>
                      </a:r>
                      <a:r>
                        <a:rPr lang="es-ES" i="1" dirty="0" err="1" smtClean="0"/>
                        <a:t>Steel</a:t>
                      </a:r>
                      <a:r>
                        <a:rPr lang="es-ES" i="1" dirty="0" smtClean="0"/>
                        <a:t> </a:t>
                      </a:r>
                      <a:r>
                        <a:rPr lang="es-ES" i="1" dirty="0" err="1" smtClean="0"/>
                        <a:t>work</a:t>
                      </a:r>
                      <a:r>
                        <a:rPr lang="es-ES" dirty="0" smtClean="0"/>
                        <a:t>”</a:t>
                      </a:r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Butler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ASTINAVE</a:t>
                      </a:r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&lt;6 mm: 250 H-H/ton</a:t>
                      </a:r>
                    </a:p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mm: 245</a:t>
                      </a:r>
                      <a:endParaRPr lang="es-ES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0.22 H-H/kg </a:t>
                      </a:r>
                      <a:endParaRPr lang="es-E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85875" y="4929188"/>
          <a:ext cx="6310314" cy="166751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55157"/>
                <a:gridCol w="3155157"/>
              </a:tblGrid>
              <a:tr h="513716">
                <a:tc>
                  <a:txBody>
                    <a:bodyPr/>
                    <a:lstStyle/>
                    <a:p>
                      <a:r>
                        <a:rPr lang="es-ES" dirty="0" smtClean="0"/>
                        <a:t>Sistemas</a:t>
                      </a:r>
                      <a:r>
                        <a:rPr lang="es-ES" baseline="0" dirty="0" smtClean="0"/>
                        <a:t> de Propulsión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Butler (Retiro ejes cola)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ASTINAVE</a:t>
                      </a:r>
                      <a:endParaRPr lang="es-ES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 mm, → exterior: 90 H-H</a:t>
                      </a:r>
                    </a:p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→ interior: 140 H-H</a:t>
                      </a:r>
                      <a:endParaRPr lang="es-ES" sz="16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130.9 H-H/línea</a:t>
                      </a:r>
                      <a:endParaRPr lang="es-E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2000" b="1" smtClean="0">
                <a:solidFill>
                  <a:srgbClr val="FF3300"/>
                </a:solidFill>
              </a:rPr>
              <a:t>CONCLUSIONES Y RECOMENDACIONES</a:t>
            </a:r>
            <a:endParaRPr lang="es-ES" sz="2000" b="1" smtClean="0">
              <a:solidFill>
                <a:srgbClr val="FF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143125"/>
            <a:ext cx="8229600" cy="14398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C" sz="2000" smtClean="0">
                <a:cs typeface="Times New Roman" pitchFamily="18" charset="0"/>
              </a:rPr>
              <a:t>La clasificación elaborada, facilitó el registro y control de los procesos.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C" sz="200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C" sz="2000" smtClean="0">
                <a:cs typeface="Times New Roman" pitchFamily="18" charset="0"/>
              </a:rPr>
              <a:t>Tres grupos de variación con varianzas Altas, Intermedias y Bajas.  Habrá que desarrollar un análisis con diferenciación de las características de los buques.</a:t>
            </a:r>
            <a:endParaRPr lang="es-E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6329363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PROVERBIO NORTEAMERICANO</a:t>
            </a:r>
            <a:endParaRPr lang="es-ES" sz="36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133600"/>
            <a:ext cx="6419850" cy="2590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“LO QUE NO SE PUEDE MEDIR,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NO SE PUEDE EVALUAR,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LO QUE NO SE PUEDE EVALUAR,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NO SE PUEDE CONTROLAR,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 LO QUE NO SE PUEDE CONTROLAR,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NO SE PUEDE MEJORAR” </a:t>
            </a:r>
            <a:endParaRPr lang="es-ES" sz="240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4500" y="5143500"/>
            <a:ext cx="5340350" cy="500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s-ES" sz="28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s-ES" sz="11200" b="1" dirty="0">
                <a:latin typeface="+mn-lt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7943850" cy="766762"/>
          </a:xfrm>
        </p:spPr>
        <p:txBody>
          <a:bodyPr/>
          <a:lstStyle/>
          <a:p>
            <a:pPr eaLnBrk="1" hangingPunct="1"/>
            <a:r>
              <a:rPr lang="es-EC" sz="2400" smtClean="0"/>
              <a:t>Facilidades disponibles: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643063"/>
            <a:ext cx="54292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29600" cy="527050"/>
          </a:xfrm>
        </p:spPr>
        <p:txBody>
          <a:bodyPr/>
          <a:lstStyle/>
          <a:p>
            <a:pPr eaLnBrk="1" hangingPunct="1"/>
            <a:r>
              <a:rPr lang="es-ES_tradnl" sz="2000" smtClean="0"/>
              <a:t>Clasificación de los Procesos</a:t>
            </a:r>
            <a:endParaRPr lang="es-ES" sz="2000" smtClean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/>
          <a:srcRect b="47729"/>
          <a:stretch>
            <a:fillRect/>
          </a:stretch>
        </p:blipFill>
        <p:spPr bwMode="auto">
          <a:xfrm>
            <a:off x="1714500" y="1571625"/>
            <a:ext cx="55848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/>
          <a:srcRect t="80466"/>
          <a:stretch>
            <a:fillRect/>
          </a:stretch>
        </p:blipFill>
        <p:spPr bwMode="auto">
          <a:xfrm>
            <a:off x="1714500" y="4000500"/>
            <a:ext cx="55848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/>
          <a:srcRect t="52271" b="19218"/>
          <a:stretch>
            <a:fillRect/>
          </a:stretch>
        </p:blipFill>
        <p:spPr bwMode="auto">
          <a:xfrm>
            <a:off x="1714500" y="3143250"/>
            <a:ext cx="55848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8229600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Características de las Embarcaciones Analizadas</a:t>
            </a: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0" y="-481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8196" name="Rectangle 15"/>
          <p:cNvSpPr>
            <a:spLocks noChangeArrowheads="1"/>
          </p:cNvSpPr>
          <p:nvPr/>
        </p:nvSpPr>
        <p:spPr bwMode="auto">
          <a:xfrm>
            <a:off x="0" y="733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71688"/>
            <a:ext cx="76168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8229600" cy="744537"/>
          </a:xfrm>
        </p:spPr>
        <p:txBody>
          <a:bodyPr/>
          <a:lstStyle/>
          <a:p>
            <a:pPr eaLnBrk="1" hangingPunct="1"/>
            <a:r>
              <a:rPr lang="es-ES_tradnl" sz="2000" smtClean="0"/>
              <a:t>Registro de datos del buque LG 23.4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630488"/>
            <a:ext cx="8961438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Resumen de Parámetros de Productividad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0" y="-481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472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0" y="733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400">
              <a:latin typeface="Times New Roman" pitchFamily="18" charset="0"/>
            </a:endParaRPr>
          </a:p>
        </p:txBody>
      </p:sp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8643937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8229600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Variación de los Parámetros de Productividad</a:t>
            </a:r>
          </a:p>
        </p:txBody>
      </p:sp>
      <p:graphicFrame>
        <p:nvGraphicFramePr>
          <p:cNvPr id="10" name="Chart 24"/>
          <p:cNvGraphicFramePr>
            <a:graphicFrameLocks/>
          </p:cNvGraphicFramePr>
          <p:nvPr/>
        </p:nvGraphicFramePr>
        <p:xfrm>
          <a:off x="6000760" y="3286124"/>
          <a:ext cx="285752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27"/>
          <p:cNvGraphicFramePr>
            <a:graphicFrameLocks/>
          </p:cNvGraphicFramePr>
          <p:nvPr/>
        </p:nvGraphicFramePr>
        <p:xfrm>
          <a:off x="214282" y="3357562"/>
          <a:ext cx="264320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29"/>
          <p:cNvGraphicFramePr>
            <a:graphicFrameLocks/>
          </p:cNvGraphicFramePr>
          <p:nvPr/>
        </p:nvGraphicFramePr>
        <p:xfrm>
          <a:off x="3000364" y="3286124"/>
          <a:ext cx="285752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313" y="1071563"/>
            <a:ext cx="56911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229600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Variación del Parámetro de Sistema de Propulsión (de Guerra/Civiles)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285875"/>
            <a:ext cx="4143375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4071938"/>
            <a:ext cx="4143375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>
          <a:xfrm>
            <a:off x="214313" y="714375"/>
            <a:ext cx="8393112" cy="600075"/>
          </a:xfrm>
        </p:spPr>
        <p:txBody>
          <a:bodyPr/>
          <a:lstStyle/>
          <a:p>
            <a:pPr eaLnBrk="1" hangingPunct="1"/>
            <a:r>
              <a:rPr lang="es-ES_tradnl" sz="2000" smtClean="0"/>
              <a:t>Variación del Parámetro de Varada/Desvarada (Carros/Plataf./Extensión)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50" y="1801813"/>
            <a:ext cx="54229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920</TotalTime>
  <Words>259</Words>
  <Application>Microsoft PowerPoint</Application>
  <PresentationFormat>Presentación en pantalla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Tahoma</vt:lpstr>
      <vt:lpstr>Arial</vt:lpstr>
      <vt:lpstr>Trebuchet MS</vt:lpstr>
      <vt:lpstr>Georgia</vt:lpstr>
      <vt:lpstr>Wingdings 2</vt:lpstr>
      <vt:lpstr>Times New Roman</vt:lpstr>
      <vt:lpstr>Wingdings</vt:lpstr>
      <vt:lpstr>Algerian</vt:lpstr>
      <vt:lpstr>Times</vt:lpstr>
      <vt:lpstr>Urbano</vt:lpstr>
      <vt:lpstr>Determinación de los Parámetros de Productividad  en los Procesos de Carenamiento  en un Varadero Mediano</vt:lpstr>
      <vt:lpstr>Facilidades disponibles:</vt:lpstr>
      <vt:lpstr>Clasificación de los Procesos</vt:lpstr>
      <vt:lpstr>Características de las Embarcaciones Analizadas</vt:lpstr>
      <vt:lpstr>Registro de datos del buque LG 23.4</vt:lpstr>
      <vt:lpstr>Resumen de Parámetros de Productividad</vt:lpstr>
      <vt:lpstr>Variación de los Parámetros de Productividad</vt:lpstr>
      <vt:lpstr>Variación del Parámetro de Sistema de Propulsión (de Guerra/Civiles)</vt:lpstr>
      <vt:lpstr>Variación del Parámetro de Varada/Desvarada (Carros/Plataf./Extensión)</vt:lpstr>
      <vt:lpstr>Comparación con valores de Butler, Guide to Ship Repair Estimate, 2000</vt:lpstr>
      <vt:lpstr>CONCLUSIONES Y RECOMENDACIONES</vt:lpstr>
      <vt:lpstr>PROVERBIO NORTEAMERICANO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78</cp:revision>
  <dcterms:created xsi:type="dcterms:W3CDTF">1601-01-01T00:00:00Z</dcterms:created>
  <dcterms:modified xsi:type="dcterms:W3CDTF">2009-07-21T15:15:21Z</dcterms:modified>
</cp:coreProperties>
</file>