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trictFirstAndLastChars="0" saveSubsetFonts="1">
  <p:sldMasterIdLst>
    <p:sldMasterId id="2147483828" r:id="rId1"/>
  </p:sldMasterIdLst>
  <p:notesMasterIdLst>
    <p:notesMasterId r:id="rId10"/>
  </p:notesMasterIdLst>
  <p:handoutMasterIdLst>
    <p:handoutMasterId r:id="rId11"/>
  </p:handoutMasterIdLst>
  <p:sldIdLst>
    <p:sldId id="357" r:id="rId2"/>
    <p:sldId id="358" r:id="rId3"/>
    <p:sldId id="363" r:id="rId4"/>
    <p:sldId id="316" r:id="rId5"/>
    <p:sldId id="361" r:id="rId6"/>
    <p:sldId id="364" r:id="rId7"/>
    <p:sldId id="359" r:id="rId8"/>
    <p:sldId id="267" r:id="rId9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800000"/>
    <a:srgbClr val="003300"/>
    <a:srgbClr val="008080"/>
    <a:srgbClr val="000000"/>
    <a:srgbClr val="008000"/>
    <a:srgbClr val="FFFF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2586"/>
    </p:cViewPr>
  </p:sorterViewPr>
  <p:notesViewPr>
    <p:cSldViewPr>
      <p:cViewPr>
        <p:scale>
          <a:sx n="80" d="100"/>
          <a:sy n="80" d="100"/>
        </p:scale>
        <p:origin x="-62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Optima" charset="0"/>
              </a:defRPr>
            </a:lvl1pPr>
          </a:lstStyle>
          <a:p>
            <a:endParaRPr lang="es-ES_tradnl" altLang="es-ES_trad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Optima" charset="0"/>
              </a:defRPr>
            </a:lvl1pPr>
          </a:lstStyle>
          <a:p>
            <a:endParaRPr lang="es-ES_tradnl" altLang="es-ES_tradnl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96325"/>
            <a:ext cx="2971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Optima" charset="0"/>
              </a:defRPr>
            </a:lvl1pPr>
          </a:lstStyle>
          <a:p>
            <a:r>
              <a:rPr lang="es-ES_tradnl" altLang="es-ES_tradnl"/>
              <a:t>MÓDULO 1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96325"/>
            <a:ext cx="2971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Optima" charset="0"/>
              </a:defRPr>
            </a:lvl1pPr>
          </a:lstStyle>
          <a:p>
            <a:fld id="{1093AD1E-9EB8-4D57-9934-4F5F7E0D2CD4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Optima" charset="0"/>
              </a:defRPr>
            </a:lvl1pPr>
          </a:lstStyle>
          <a:p>
            <a:endParaRPr lang="es-ES_tradnl" alt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933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200" b="1" i="1">
                <a:latin typeface="Optima" charset="0"/>
              </a:defRPr>
            </a:lvl1pPr>
          </a:lstStyle>
          <a:p>
            <a:fld id="{BB98C199-EC84-4832-9549-619062B2A4E9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933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200" b="1" i="1">
                <a:latin typeface="Optima" charset="0"/>
              </a:defRPr>
            </a:lvl1pPr>
          </a:lstStyle>
          <a:p>
            <a:r>
              <a:rPr lang="es-ES_tradnl" altLang="es-ES_tradnl"/>
              <a:t>MÓDULO 1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Optima" charset="0"/>
              </a:defRPr>
            </a:lvl1pPr>
          </a:lstStyle>
          <a:p>
            <a:endParaRPr lang="es-ES_tradnl" alt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1pPr>
    <a:lvl2pPr marL="4572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2pPr>
    <a:lvl3pPr marL="9144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3pPr>
    <a:lvl4pPr marL="13716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4pPr>
    <a:lvl5pPr marL="18288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6FBB55-9059-4E27-A838-F3DA1C6788D9}" type="slidenum">
              <a:rPr lang="es-ES_tradnl" altLang="es-ES_tradnl"/>
              <a:pPr/>
              <a:t>2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1</a:t>
            </a:r>
          </a:p>
        </p:txBody>
      </p:sp>
      <p:sp>
        <p:nvSpPr>
          <p:cNvPr id="24781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50292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s-ES_tradnl" altLang="es-ES_tradnl"/>
          </a:p>
        </p:txBody>
      </p:sp>
      <p:sp>
        <p:nvSpPr>
          <p:cNvPr id="247815" name="Rectangle 7"/>
          <p:cNvSpPr>
            <a:spLocks noChangeAspect="1" noChangeArrowheads="1" noTextEdit="1"/>
          </p:cNvSpPr>
          <p:nvPr>
            <p:ph type="sldImg"/>
          </p:nvPr>
        </p:nvSpPr>
        <p:spPr bwMode="auto">
          <a:xfrm>
            <a:off x="1154113" y="455613"/>
            <a:ext cx="4546600" cy="34115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BF344-13FD-4948-8B07-D3524C349AED}" type="slidenum">
              <a:rPr lang="es-ES_tradnl" altLang="es-ES_tradnl"/>
              <a:pPr/>
              <a:t>3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1</a:t>
            </a:r>
          </a:p>
        </p:txBody>
      </p:sp>
      <p:sp>
        <p:nvSpPr>
          <p:cNvPr id="250882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39624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 b="1" u="sng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Presentar los contenidos del módulo y conocer a los participantes.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a conocer que se busca explicar los contenidos del curso.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se quiere conocer las experiencias de cada uno de ellos en la gestión de evaluaciones de impacto ambiental (EIA).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Gestión: Administración de sistemas de evaluación de impacto ambiental.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EIA: Proceso preventivo para la evaluación de impacto ambiental de las actividades humanas.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F2C6B-FDC5-4237-98F6-872E00299596}" type="slidenum">
              <a:rPr lang="es-ES_tradnl" altLang="es-ES_tradnl"/>
              <a:pPr/>
              <a:t>4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1</a:t>
            </a:r>
          </a:p>
        </p:txBody>
      </p:sp>
      <p:sp>
        <p:nvSpPr>
          <p:cNvPr id="2611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39624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 b="1" u="sng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Explicar y reconocer los alcances del curso.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Analice el contexto de la EIA como herramienta preventiva.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a conocer la vinculación de este curso con la evaluación de impacto ambiental de proyectos.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Refiérase a los resultados del MIREIA aplicada en el año 2000 a la región. Para ello utilice el material presentado en el Tópico 1: análisis de requerimientos globales,  punto 2.3. de la Parte II de este manual y el texto de apoyo.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EIA: Evaluación de los impactos de las acciones humanas sobre el ambiente.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Impacto: Alteración significativa del ambiente o de variables que lo componen.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F4A5D-A89D-4805-83CE-FEEFB40C6887}" type="slidenum">
              <a:rPr lang="es-ES_tradnl" altLang="es-ES_tradnl"/>
              <a:pPr/>
              <a:t>5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1</a:t>
            </a:r>
          </a:p>
        </p:txBody>
      </p:sp>
      <p:sp>
        <p:nvSpPr>
          <p:cNvPr id="2406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39624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sz="900" b="1" u="sng"/>
              <a:t>PROPÓSITO: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 sz="900" b="1" u="sng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900"/>
              <a:t>Presentar el contenido de la agenda de trabajo.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 sz="900" b="1" u="sng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sz="900" b="1" u="sng"/>
              <a:t>EXPLICACIONES:</a:t>
            </a:r>
            <a:r>
              <a:rPr lang="es-ES_tradnl" altLang="es-ES_tradnl" sz="900"/>
              <a:t>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 sz="900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900"/>
              <a:t>Antes de iniciar la explicación de la agenda, solicite que cada participante se presente (nombre, dónde trabaja, profesión, etc). Cada participante enciende un fósforo en su mano: el tiempo disponible se acaba cuando se apaga el fósforo.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900"/>
              <a:t>Una vez que se presenten, explique la agenda de trabajo.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900"/>
              <a:t>Aclare que la agenda contiene tres temas principales: el objeto de la capacitación, el alcance de la EIA, y los requisitos que deben cumplirse para su aplicación eficiente. 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900"/>
              <a:t>Enfatice que se busca analizar las demandas del proceso de EIA.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900"/>
              <a:t>Analice el horario de trabajo (utilice un calendario impreso en papel para que esté siempre visible).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900"/>
              <a:t>Explique que existe un “estacionamiento” donde se dejarán los temas pendientes o que requieran más información (el “estacionamiento” debe estar en un lugar visible; es preferible que utilice tarjetas para anotar los temas, de tal manera que exista facilidad para incorporar o eliminar temas).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 sz="900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sz="900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 sz="900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900"/>
              <a:t>EIA: </a:t>
            </a:r>
          </a:p>
          <a:p>
            <a:pPr marL="765175" lvl="1" indent="-200025" algn="just">
              <a:spcBef>
                <a:spcPct val="0"/>
              </a:spcBef>
              <a:buFontTx/>
              <a:buChar char="-"/>
            </a:pPr>
            <a:r>
              <a:rPr lang="es-ES_tradnl" altLang="es-ES_tradnl" sz="900"/>
              <a:t>Proceso de advertencia temprana para incorporar la dimensión ambiental en la toma de decisiones.</a:t>
            </a:r>
          </a:p>
          <a:p>
            <a:pPr marL="765175" lvl="1" indent="-200025" algn="just">
              <a:spcBef>
                <a:spcPct val="0"/>
              </a:spcBef>
              <a:buFontTx/>
              <a:buChar char="-"/>
            </a:pPr>
            <a:r>
              <a:rPr lang="es-ES_tradnl" altLang="es-ES_tradnl" sz="900"/>
              <a:t>Revisión de los impactos significativos sobre el ambiente, tanto positivos como negativos.</a:t>
            </a:r>
          </a:p>
          <a:p>
            <a:pPr marL="765175" lvl="1" indent="-200025" algn="just">
              <a:spcBef>
                <a:spcPct val="0"/>
              </a:spcBef>
              <a:buFontTx/>
              <a:buChar char="-"/>
            </a:pPr>
            <a:r>
              <a:rPr lang="es-ES_tradnl" altLang="es-ES_tradnl" sz="900"/>
              <a:t>Conjunto de requisitos, pasos y etapas que deben cumplirse para que un análisis ambiental preventivo sea suficiente como tal según los estándares internacionales.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900"/>
              <a:t>Ciclo de proyectos:  Fases de la cadena de decisiones que abarcan desde la idea de proyecto hasta el abandono de las obras.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 sz="9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197809-FC65-440B-8AE1-2EEF6FAEA2FE}" type="slidenum">
              <a:rPr lang="es-ES_tradnl" altLang="es-ES_tradnl"/>
              <a:pPr/>
              <a:t>6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1</a:t>
            </a:r>
          </a:p>
        </p:txBody>
      </p:sp>
      <p:sp>
        <p:nvSpPr>
          <p:cNvPr id="2570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531813"/>
            <a:ext cx="4552950" cy="34147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175125"/>
            <a:ext cx="4038600" cy="4097338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sz="1000" b="1" u="sng"/>
              <a:t>PROPÓSITO:</a:t>
            </a:r>
            <a:r>
              <a:rPr lang="es-ES_tradnl" altLang="es-ES_tradnl" sz="1000"/>
              <a:t>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Continuar dando a conocer los contenidos de la agenda.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 sz="1000" b="1" u="sng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sz="1000" b="1" u="sng"/>
              <a:t>EXPLICACIONES:</a:t>
            </a:r>
            <a:endParaRPr lang="es-ES_tradnl" altLang="es-ES_tradnl" sz="1000"/>
          </a:p>
          <a:p>
            <a:pPr marL="187325" indent="-187325" algn="just"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Enfatice que el sentido del curso es avanzar por los diversos pasos de la EIA.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Enfatice que se va desde el momento de decidir que se requiere hasta verificar la situación ambiental del proyecto, una vez que está en operación.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sz="1000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Definición de alcances: Requisitos ambientales que debe cumplir un proyecto y nivel de profundidad necesario para el análisis ambiental. Señale que el instrumento usado es la evaluación preliminar.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Evaluación: Identificación, medición, jerarquización y predicción de los impactos ambientales.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Mitigación: Acciones tendientes a llevar los impactos ambientales a niveles de aceptabilidad.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Plan de Manejo Ambiental: Conjunto de medidas propuestas para eliminar/mitigar los impactos y realizar su seguimiento.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Informe: Documento que contiene el análisis ambiental realizado para revisar las características e implicancias ambientales de un proyecto.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Revisión: Procedimiento formal de calificación de un informe ambiental.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Seguimiento: Medidas de acompañamiento de la ejecución de un proyecto para verificar su comportamiento ambiental.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Auditoría: verificación del cumplimiento de condiciones ambientales.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95FDE1-1D80-4D5B-9D2A-916D00816CE6}" type="slidenum">
              <a:rPr lang="es-ES_tradnl" altLang="es-ES_tradnl"/>
              <a:pPr/>
              <a:t>7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1</a:t>
            </a:r>
          </a:p>
        </p:txBody>
      </p:sp>
      <p:sp>
        <p:nvSpPr>
          <p:cNvPr id="2631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554538"/>
            <a:ext cx="3962400" cy="39465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r>
              <a:rPr lang="es-ES_tradnl" altLang="es-ES_tradnl"/>
              <a:t> </a:t>
            </a:r>
          </a:p>
          <a:p>
            <a:pPr marL="187325" indent="-187325">
              <a:spcBef>
                <a:spcPct val="0"/>
              </a:spcBef>
            </a:pPr>
            <a:endParaRPr lang="es-ES_tradnl" altLang="es-ES_tradnl"/>
          </a:p>
          <a:p>
            <a:pPr marL="187325" indent="-187325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Explicar que aspectos de la gestión de EIA son fortalecidos con este curso.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 b="1" u="sng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a conocer que no se busca formar especialistas en EIA.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Calidad ambiental: Condiciones ambientales deseadas definidas por políticas institucionales.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Adecuación ambiental: Acciones que permiten ajustar los proyectos a la calidad ambiental deseada.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Requisitos ambientales: Exigencias ambientales formales que deben ser cumplidas por los proyectos y actividades.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0DC29-A736-4115-8B26-4B09D26C72D6}" type="slidenum">
              <a:rPr lang="es-ES_tradnl" altLang="es-ES_tradnl"/>
              <a:pPr/>
              <a:t>8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1</a:t>
            </a:r>
          </a:p>
        </p:txBody>
      </p:sp>
      <p:sp>
        <p:nvSpPr>
          <p:cNvPr id="2529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39624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r>
              <a:rPr lang="es-ES_tradnl" altLang="es-ES_tradnl"/>
              <a:t>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Definir con claridad los alcances del curso.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Enfatice que se busca desarrollar algunas destrezas básicas para aplicar EIA.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Reconozca que se trata de fortalecer capacidades de gerenciamiento y no de especialización en temáticas específicas.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Gestión: Articulación de conflictos, intereses y expectativas en materias ambientales.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Proceso de EIA: Pasos lógicos para revisar anticipadamente los impactos positivos y negativos derivados de una política, programa, plan o proyecto.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ABC9CF-A746-4A0E-956C-62D4693D1BD1}" type="slidenum">
              <a:rPr lang="es-ES_tradnl" altLang="es-ES_tradnl"/>
              <a:pPr/>
              <a:t>9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1</a:t>
            </a:r>
          </a:p>
        </p:txBody>
      </p:sp>
      <p:sp>
        <p:nvSpPr>
          <p:cNvPr id="2447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3962400" cy="3643312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sz="1000" b="1" u="sng"/>
              <a:t>PROPÓSITO:</a:t>
            </a:r>
            <a:r>
              <a:rPr lang="es-ES_tradnl" altLang="es-ES_tradnl" sz="1000"/>
              <a:t>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Asimilar que el curso propone una revisión conceptual de la EIA y un análisis de cómo ella se inserta en los requisitos y exigencias legales.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sz="1000" b="1" u="sng"/>
              <a:t>EXPLICACIONES:</a:t>
            </a:r>
            <a:endParaRPr lang="es-ES_tradnl" altLang="es-ES_tradnl" sz="1000"/>
          </a:p>
          <a:p>
            <a:pPr marL="187325" indent="-187325" algn="just"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Aclare que pueden existir diferencias de requisitos entre países e instituciones de cooperación.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Aclare que se respetan los conceptos y pasos de la EIA como proceso, aunque se ajustan según cada sistema.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Explique en detalle los materiales usados en este curso (transparencias, texto de apoyo, documentos específicos, tarjetas y ejemplos).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sz="1000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Sistema de EIA: F</a:t>
            </a:r>
            <a:r>
              <a:rPr lang="es-MX" altLang="es-ES_tradnl" sz="1000"/>
              <a:t>orma de organización y administración de un proceso según la realidad y capacidad de quien lo aplique.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MX" altLang="es-ES_tradnl" sz="1000"/>
              <a:t>Región: Latinoamérica y el Caribe.</a:t>
            </a:r>
            <a:endParaRPr lang="es-ES_tradnl" altLang="es-ES_tradnl" sz="1000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IMPORTANTE: Haga referencia a casos y experiencias concretas. Solicite la lectura del ejemplo del módulo 2 para la jornada siguiente.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875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5875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s-EC"/>
            </a:p>
          </p:txBody>
        </p:sp>
        <p:sp>
          <p:nvSpPr>
            <p:cNvPr id="45875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s-EC"/>
            </a:p>
          </p:txBody>
        </p:sp>
        <p:sp>
          <p:nvSpPr>
            <p:cNvPr id="45875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s-EC"/>
            </a:p>
          </p:txBody>
        </p:sp>
        <p:grpSp>
          <p:nvGrpSpPr>
            <p:cNvPr id="45875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5875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5876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45876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5876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45876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ES"/>
                    </a:p>
                  </p:txBody>
                </p:sp>
              </p:grpSp>
              <p:sp>
                <p:nvSpPr>
                  <p:cNvPr id="45876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45876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45876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45876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45876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45876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</p:grpSp>
            <p:pic>
              <p:nvPicPr>
                <p:cNvPr id="45877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7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7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7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7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7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7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7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45877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45877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8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8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8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8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8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8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8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8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8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8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9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9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9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9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9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9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9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879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45879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879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880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880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880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880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880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880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880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s-EC"/>
            </a:p>
          </p:txBody>
        </p:sp>
        <p:sp>
          <p:nvSpPr>
            <p:cNvPr id="45880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880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es-EC"/>
            </a:p>
          </p:txBody>
        </p:sp>
      </p:grpSp>
      <p:sp>
        <p:nvSpPr>
          <p:cNvPr id="45880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s-EC"/>
              <a:t>Haga clic para cambiar el estilo de título	</a:t>
            </a:r>
          </a:p>
        </p:txBody>
      </p:sp>
      <p:sp>
        <p:nvSpPr>
          <p:cNvPr id="45881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C"/>
              <a:t>Haga clic para modificar el estilo de subtítulo del patrón</a:t>
            </a:r>
          </a:p>
        </p:txBody>
      </p:sp>
      <p:sp>
        <p:nvSpPr>
          <p:cNvPr id="45881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45881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/>
              <a:t>MÓDULO 1</a:t>
            </a:r>
          </a:p>
        </p:txBody>
      </p:sp>
      <p:sp>
        <p:nvSpPr>
          <p:cNvPr id="45881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DF5CC59-8C12-433C-A210-71EA6D79EB62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/>
              <a:t>MÓDULO 1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7007A-3CD9-4E10-8327-B9C8DB15C4A0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/>
              <a:t>MÓDULO 1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C996C-B0F4-4AF7-A562-76DE88D03BEB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/>
              <a:t>MÓDULO 1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6CD1B-E5CF-44A1-9149-B80AA9DA4F9A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/>
              <a:t>MÓDULO 1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FCDB8-3510-4A67-A2F3-C02385C103B3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/>
              <a:t>MÓDULO 1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E8236-93A7-40E8-AFD8-5278DB07A65E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/>
              <a:t>MÓDULO 1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49537-8C25-4601-913F-A5F293BE83D1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/>
              <a:t>MÓDULO 1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3FC8B-A5EA-4147-9BF4-7088C16EB986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/>
              <a:t>MÓDULO 1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DBBF6-1206-4DDE-A1CF-B188AA4575E8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/>
              <a:t>MÓDULO 1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E95CC-7846-4A99-85D2-FC0B4E1A87C8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/>
              <a:t>MÓDULO 1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C0F81-7624-4A2F-8CD8-3658065B7809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7730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5773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s-EC"/>
            </a:p>
          </p:txBody>
        </p:sp>
        <p:sp>
          <p:nvSpPr>
            <p:cNvPr id="45773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s-EC"/>
            </a:p>
          </p:txBody>
        </p:sp>
        <p:sp>
          <p:nvSpPr>
            <p:cNvPr id="45773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s-EC"/>
            </a:p>
          </p:txBody>
        </p:sp>
        <p:grpSp>
          <p:nvGrpSpPr>
            <p:cNvPr id="457734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57735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57736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45773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5773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45773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ES"/>
                    </a:p>
                  </p:txBody>
                </p:sp>
              </p:grpSp>
              <p:sp>
                <p:nvSpPr>
                  <p:cNvPr id="45774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457741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457742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457743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457744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  <p:sp>
                <p:nvSpPr>
                  <p:cNvPr id="45774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ES"/>
                  </a:p>
                </p:txBody>
              </p:sp>
            </p:grpSp>
            <p:pic>
              <p:nvPicPr>
                <p:cNvPr id="457746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47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48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49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50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51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52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53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457754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457755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56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57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58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59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60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61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62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63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64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65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66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67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68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69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70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71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72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57773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45777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777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777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777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777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777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778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778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778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s-EC"/>
            </a:p>
          </p:txBody>
        </p:sp>
        <p:sp>
          <p:nvSpPr>
            <p:cNvPr id="45778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778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es-EC"/>
            </a:p>
          </p:txBody>
        </p:sp>
      </p:grpSp>
      <p:sp>
        <p:nvSpPr>
          <p:cNvPr id="45778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C" smtClean="0"/>
              <a:t>Haga clic para cambiar el estilo de título	</a:t>
            </a:r>
          </a:p>
        </p:txBody>
      </p:sp>
      <p:sp>
        <p:nvSpPr>
          <p:cNvPr id="45778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C" smtClean="0"/>
              <a:t>Haga clic para modificar el estilo de texto del patrón</a:t>
            </a:r>
          </a:p>
          <a:p>
            <a:pPr lvl="1"/>
            <a:r>
              <a:rPr lang="es-EC" smtClean="0"/>
              <a:t>Segundo nivel</a:t>
            </a:r>
          </a:p>
          <a:p>
            <a:pPr lvl="2"/>
            <a:r>
              <a:rPr lang="es-EC" smtClean="0"/>
              <a:t>Tercer nivel</a:t>
            </a:r>
          </a:p>
          <a:p>
            <a:pPr lvl="3"/>
            <a:r>
              <a:rPr lang="es-EC" smtClean="0"/>
              <a:t>Cuarto nivel</a:t>
            </a:r>
          </a:p>
          <a:p>
            <a:pPr lvl="4"/>
            <a:r>
              <a:rPr lang="es-EC" smtClean="0"/>
              <a:t>Quinto nivel</a:t>
            </a:r>
          </a:p>
        </p:txBody>
      </p:sp>
      <p:sp>
        <p:nvSpPr>
          <p:cNvPr id="45778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s-EC"/>
          </a:p>
        </p:txBody>
      </p:sp>
      <p:sp>
        <p:nvSpPr>
          <p:cNvPr id="45778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s-EC"/>
              <a:t>MÓDULO 1</a:t>
            </a:r>
          </a:p>
        </p:txBody>
      </p:sp>
      <p:sp>
        <p:nvSpPr>
          <p:cNvPr id="45778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3D97D85-B915-4829-AB33-B8B272308BBE}" type="slidenum">
              <a:rPr lang="es-EC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random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9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370013"/>
            <a:ext cx="7415213" cy="2057400"/>
          </a:xfrm>
          <a:noFill/>
          <a:ln/>
        </p:spPr>
        <p:txBody>
          <a:bodyPr lIns="92061" tIns="46032" rIns="92061" bIns="46032"/>
          <a:lstStyle/>
          <a:p>
            <a:pPr algn="ctr"/>
            <a:r>
              <a:rPr lang="es-ES_tradnl" altLang="es-ES_tradnl" sz="2800" b="1" dirty="0">
                <a:solidFill>
                  <a:srgbClr val="000000"/>
                </a:solidFill>
              </a:rPr>
              <a:t>ESCUELA SUPERIOR POLITECNICA DEL LITORAL</a:t>
            </a:r>
            <a:br>
              <a:rPr lang="es-ES_tradnl" altLang="es-ES_tradnl" sz="2800" b="1" dirty="0">
                <a:solidFill>
                  <a:srgbClr val="000000"/>
                </a:solidFill>
              </a:rPr>
            </a:br>
            <a:r>
              <a:rPr lang="es-ES_tradnl" altLang="es-ES_tradnl" sz="3600" dirty="0">
                <a:solidFill>
                  <a:srgbClr val="000000"/>
                </a:solidFill>
              </a:rPr>
              <a:t/>
            </a:r>
            <a:br>
              <a:rPr lang="es-ES_tradnl" altLang="es-ES_tradnl" sz="3600" dirty="0">
                <a:solidFill>
                  <a:srgbClr val="000000"/>
                </a:solidFill>
              </a:rPr>
            </a:br>
            <a:r>
              <a:rPr lang="es-ES_tradnl" altLang="es-ES_tradnl" sz="2400" dirty="0">
                <a:solidFill>
                  <a:srgbClr val="000000"/>
                </a:solidFill>
              </a:rPr>
              <a:t>Facultad de Ingeniería Marítima y Ciencias del Mar</a:t>
            </a:r>
            <a:r>
              <a:rPr lang="es-ES_tradnl" altLang="es-ES_tradnl" sz="2800" dirty="0">
                <a:solidFill>
                  <a:srgbClr val="000000"/>
                </a:solidFill>
              </a:rPr>
              <a:t/>
            </a:r>
            <a:br>
              <a:rPr lang="es-ES_tradnl" altLang="es-ES_tradnl" sz="2800" dirty="0">
                <a:solidFill>
                  <a:srgbClr val="000000"/>
                </a:solidFill>
              </a:rPr>
            </a:br>
            <a:r>
              <a:rPr lang="es-ES_tradnl" altLang="es-ES_tradnl" sz="2800" dirty="0">
                <a:solidFill>
                  <a:srgbClr val="000000"/>
                </a:solidFill>
              </a:rPr>
              <a:t/>
            </a:r>
            <a:br>
              <a:rPr lang="es-ES_tradnl" altLang="es-ES_tradnl" sz="2800" dirty="0">
                <a:solidFill>
                  <a:srgbClr val="000000"/>
                </a:solidFill>
              </a:rPr>
            </a:br>
            <a:r>
              <a:rPr lang="es-ES_tradnl" altLang="es-ES_tradnl" sz="3600" dirty="0">
                <a:solidFill>
                  <a:srgbClr val="000000"/>
                </a:solidFill>
              </a:rPr>
              <a:t/>
            </a:r>
            <a:br>
              <a:rPr lang="es-ES_tradnl" altLang="es-ES_tradnl" sz="3600" dirty="0">
                <a:solidFill>
                  <a:srgbClr val="000000"/>
                </a:solidFill>
              </a:rPr>
            </a:br>
            <a:r>
              <a:rPr lang="es-ES_tradnl" altLang="es-ES_tradnl" sz="3600" dirty="0">
                <a:solidFill>
                  <a:srgbClr val="000000"/>
                </a:solidFill>
              </a:rPr>
              <a:t/>
            </a:r>
            <a:br>
              <a:rPr lang="es-ES_tradnl" altLang="es-ES_tradnl" sz="3600" dirty="0">
                <a:solidFill>
                  <a:srgbClr val="000000"/>
                </a:solidFill>
              </a:rPr>
            </a:br>
            <a:r>
              <a:rPr lang="es-ES_tradnl" altLang="es-ES_tradnl" sz="3200" b="1" dirty="0">
                <a:solidFill>
                  <a:srgbClr val="000000"/>
                </a:solidFill>
              </a:rPr>
              <a:t>Evaluación de Impactos Ambientales en Proyectos </a:t>
            </a:r>
          </a:p>
        </p:txBody>
      </p:sp>
      <p:sp>
        <p:nvSpPr>
          <p:cNvPr id="24679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52963"/>
            <a:ext cx="6400800" cy="1728787"/>
          </a:xfrm>
          <a:solidFill>
            <a:schemeClr val="folHlink"/>
          </a:solidFill>
          <a:ln/>
        </p:spPr>
        <p:txBody>
          <a:bodyPr lIns="92061" tIns="46032" rIns="92061" bIns="46032"/>
          <a:lstStyle/>
          <a:p>
            <a:pPr marL="342900" indent="-342900">
              <a:lnSpc>
                <a:spcPct val="80000"/>
              </a:lnSpc>
            </a:pPr>
            <a:endParaRPr lang="es-ES_tradnl" altLang="es-ES_tradnl" sz="2100">
              <a:solidFill>
                <a:srgbClr val="FFFFFF"/>
              </a:solidFill>
            </a:endParaRPr>
          </a:p>
          <a:p>
            <a:pPr marL="342900" indent="-342900">
              <a:lnSpc>
                <a:spcPct val="80000"/>
              </a:lnSpc>
            </a:pPr>
            <a:r>
              <a:rPr lang="es-ES_tradnl" altLang="es-ES_tradnl" sz="1600"/>
              <a:t>Basado en </a:t>
            </a:r>
          </a:p>
          <a:p>
            <a:pPr marL="342900" indent="-342900">
              <a:lnSpc>
                <a:spcPct val="80000"/>
              </a:lnSpc>
            </a:pPr>
            <a:r>
              <a:rPr lang="es-ES_tradnl" altLang="es-ES_tradnl" sz="1600"/>
              <a:t>Programa de Capacitación BID </a:t>
            </a:r>
          </a:p>
          <a:p>
            <a:pPr marL="342900" indent="-342900">
              <a:lnSpc>
                <a:spcPct val="80000"/>
              </a:lnSpc>
            </a:pPr>
            <a:endParaRPr lang="es-ES_tradnl" altLang="es-ES_tradnl" sz="1600"/>
          </a:p>
          <a:p>
            <a:pPr marL="342900" indent="-342900">
              <a:lnSpc>
                <a:spcPct val="80000"/>
              </a:lnSpc>
            </a:pPr>
            <a:r>
              <a:rPr lang="es-ES_tradnl" altLang="es-ES_tradnl" sz="1600"/>
              <a:t>Profesor: José V. Chang Gómez, Ing.,M. Sc.</a:t>
            </a:r>
          </a:p>
          <a:p>
            <a:pPr marL="342900" indent="-342900">
              <a:lnSpc>
                <a:spcPct val="80000"/>
              </a:lnSpc>
            </a:pPr>
            <a:r>
              <a:rPr lang="es-ES_tradnl" altLang="es-ES_tradnl" sz="20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143000"/>
            <a:ext cx="8229600" cy="1752600"/>
          </a:xfrm>
          <a:noFill/>
          <a:ln/>
        </p:spPr>
        <p:txBody>
          <a:bodyPr lIns="92061" tIns="46032" rIns="92061" bIns="46032"/>
          <a:lstStyle/>
          <a:p>
            <a:r>
              <a:rPr lang="es-ES_tradnl" altLang="es-ES_tradnl" sz="3800">
                <a:solidFill>
                  <a:srgbClr val="000000"/>
                </a:solidFill>
              </a:rPr>
              <a:t>Módulo 1</a:t>
            </a:r>
            <a:br>
              <a:rPr lang="es-ES_tradnl" altLang="es-ES_tradnl" sz="3800">
                <a:solidFill>
                  <a:srgbClr val="000000"/>
                </a:solidFill>
              </a:rPr>
            </a:br>
            <a:r>
              <a:rPr lang="es-ES_tradnl" altLang="es-ES_tradnl" sz="3800">
                <a:solidFill>
                  <a:srgbClr val="000000"/>
                </a:solidFill>
              </a:rPr>
              <a:t/>
            </a:r>
            <a:br>
              <a:rPr lang="es-ES_tradnl" altLang="es-ES_tradnl" sz="3800">
                <a:solidFill>
                  <a:srgbClr val="000000"/>
                </a:solidFill>
              </a:rPr>
            </a:br>
            <a:r>
              <a:rPr lang="es-ES_tradnl" altLang="es-ES_tradnl" sz="3800">
                <a:solidFill>
                  <a:srgbClr val="000000"/>
                </a:solidFill>
              </a:rPr>
              <a:t>La Capacitación en Evaluación de Impactos Ambientales</a:t>
            </a:r>
            <a:r>
              <a:rPr lang="es-ES_tradnl" altLang="es-ES_tradnl">
                <a:solidFill>
                  <a:srgbClr val="000000"/>
                </a:solidFill>
              </a:rPr>
              <a:t> </a:t>
            </a:r>
            <a:endParaRPr lang="es-ES_tradnl" altLang="es-ES_tradnl" sz="4400">
              <a:solidFill>
                <a:srgbClr val="000000"/>
              </a:solidFill>
            </a:endParaRP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789363"/>
            <a:ext cx="6326188" cy="1444625"/>
          </a:xfrm>
          <a:noFill/>
          <a:ln/>
        </p:spPr>
        <p:txBody>
          <a:bodyPr lIns="92061" tIns="46032" rIns="92061" bIns="46032"/>
          <a:lstStyle/>
          <a:p>
            <a:pPr marL="342900" indent="-342900">
              <a:lnSpc>
                <a:spcPct val="11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</a:rPr>
              <a:t> Marco del curso</a:t>
            </a:r>
          </a:p>
          <a:p>
            <a:pPr marL="342900" indent="-342900">
              <a:lnSpc>
                <a:spcPct val="11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</a:rPr>
              <a:t> Agenda de trabajo</a:t>
            </a:r>
          </a:p>
          <a:p>
            <a:pPr marL="342900" indent="-342900">
              <a:lnSpc>
                <a:spcPct val="11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</a:rPr>
              <a:t> Presentación de participantes </a:t>
            </a:r>
          </a:p>
        </p:txBody>
      </p:sp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  <a:latin typeface="Optima" charset="0"/>
              </a:rPr>
              <a:t>MÓDULO 1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8229600" cy="1752600"/>
          </a:xfrm>
          <a:noFill/>
          <a:ln/>
        </p:spPr>
        <p:txBody>
          <a:bodyPr lIns="92061" tIns="46032" rIns="92061" bIns="46032"/>
          <a:lstStyle/>
          <a:p>
            <a:r>
              <a:rPr lang="es-ES_tradnl" altLang="es-ES_tradnl" sz="3800">
                <a:solidFill>
                  <a:srgbClr val="000000"/>
                </a:solidFill>
              </a:rPr>
              <a:t>La Capacitación en Evaluación </a:t>
            </a:r>
            <a:br>
              <a:rPr lang="es-ES_tradnl" altLang="es-ES_tradnl" sz="3800">
                <a:solidFill>
                  <a:srgbClr val="000000"/>
                </a:solidFill>
              </a:rPr>
            </a:br>
            <a:r>
              <a:rPr lang="es-ES_tradnl" altLang="es-ES_tradnl" sz="3800">
                <a:solidFill>
                  <a:srgbClr val="000000"/>
                </a:solidFill>
              </a:rPr>
              <a:t>de Impactos Ambientales</a:t>
            </a:r>
            <a:r>
              <a:rPr lang="es-ES_tradnl" altLang="es-ES_tradnl">
                <a:solidFill>
                  <a:srgbClr val="000000"/>
                </a:solidFill>
              </a:rPr>
              <a:t> </a:t>
            </a:r>
            <a:br>
              <a:rPr lang="es-ES_tradnl" altLang="es-ES_tradnl">
                <a:solidFill>
                  <a:srgbClr val="000000"/>
                </a:solidFill>
              </a:rPr>
            </a:br>
            <a:r>
              <a:rPr lang="es-ES_tradnl" altLang="es-ES_tradnl" sz="2400">
                <a:solidFill>
                  <a:srgbClr val="000000"/>
                </a:solidFill>
              </a:rPr>
              <a:t/>
            </a:r>
            <a:br>
              <a:rPr lang="es-ES_tradnl" altLang="es-ES_tradnl" sz="2400">
                <a:solidFill>
                  <a:srgbClr val="000000"/>
                </a:solidFill>
              </a:rPr>
            </a:br>
            <a:r>
              <a:rPr lang="es-ES_tradnl" altLang="es-ES_tradnl">
                <a:solidFill>
                  <a:srgbClr val="000000"/>
                </a:solidFill>
              </a:rPr>
              <a:t> </a:t>
            </a:r>
            <a:r>
              <a:rPr lang="es-ES_tradnl" altLang="es-ES_tradnl" sz="3400">
                <a:solidFill>
                  <a:srgbClr val="000000"/>
                </a:solidFill>
              </a:rPr>
              <a:t>Razón de analizar estos temas:</a:t>
            </a:r>
            <a:endParaRPr lang="es-ES_tradnl" altLang="es-ES_tradnl" sz="4400">
              <a:solidFill>
                <a:srgbClr val="000000"/>
              </a:solidFill>
            </a:endParaRP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276600"/>
            <a:ext cx="7772400" cy="2590800"/>
          </a:xfrm>
          <a:noFill/>
          <a:ln/>
        </p:spPr>
        <p:txBody>
          <a:bodyPr lIns="92061" tIns="46032" rIns="92061" bIns="46032"/>
          <a:lstStyle/>
          <a:p>
            <a:pPr marL="342900" indent="-342900" algn="just">
              <a:lnSpc>
                <a:spcPct val="11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400">
                <a:solidFill>
                  <a:srgbClr val="000000"/>
                </a:solidFill>
              </a:rPr>
              <a:t>Homogeneizar conceptos y alcances del instrumento</a:t>
            </a:r>
          </a:p>
          <a:p>
            <a:pPr marL="342900" indent="-342900" algn="just">
              <a:lnSpc>
                <a:spcPct val="11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400">
                <a:solidFill>
                  <a:srgbClr val="000000"/>
                </a:solidFill>
              </a:rPr>
              <a:t>Fortalecer los recursos humanos</a:t>
            </a:r>
          </a:p>
          <a:p>
            <a:pPr marL="342900" indent="-342900" algn="just">
              <a:lnSpc>
                <a:spcPct val="11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400">
                <a:solidFill>
                  <a:srgbClr val="000000"/>
                </a:solidFill>
              </a:rPr>
              <a:t>Hacer más efectiva la EIA</a:t>
            </a:r>
          </a:p>
          <a:p>
            <a:pPr marL="342900" indent="-342900" algn="just">
              <a:lnSpc>
                <a:spcPct val="11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400">
                <a:solidFill>
                  <a:srgbClr val="000000"/>
                </a:solidFill>
              </a:rPr>
              <a:t>Disponer de bases comunes para los países</a:t>
            </a:r>
          </a:p>
          <a:p>
            <a:pPr marL="342900" indent="-342900" algn="just">
              <a:lnSpc>
                <a:spcPct val="110000"/>
              </a:lnSpc>
              <a:buFontTx/>
              <a:buBlip>
                <a:blip r:embed="rId3"/>
              </a:buBlip>
            </a:pPr>
            <a:endParaRPr lang="es-ES_tradnl" altLang="es-ES_tradnl" sz="2400">
              <a:solidFill>
                <a:srgbClr val="000000"/>
              </a:solidFill>
            </a:endParaRPr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  <a:latin typeface="Optima" charset="0"/>
              </a:rPr>
              <a:t>MÓDULO 1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422275" y="336550"/>
            <a:ext cx="6934200" cy="974725"/>
          </a:xfrm>
          <a:noFill/>
          <a:ln/>
        </p:spPr>
        <p:txBody>
          <a:bodyPr lIns="92061" tIns="46032" rIns="92061" bIns="46032"/>
          <a:lstStyle/>
          <a:p>
            <a:r>
              <a:rPr lang="es-ES_tradnl" altLang="es-ES_tradnl" sz="3700">
                <a:solidFill>
                  <a:srgbClr val="000000"/>
                </a:solidFill>
              </a:rPr>
              <a:t>Agenda</a:t>
            </a:r>
            <a:br>
              <a:rPr lang="es-ES_tradnl" altLang="es-ES_tradnl" sz="3700">
                <a:solidFill>
                  <a:srgbClr val="000000"/>
                </a:solidFill>
              </a:rPr>
            </a:br>
            <a:endParaRPr lang="es-ES_tradnl" altLang="es-ES_tradnl" sz="3200" i="1">
              <a:solidFill>
                <a:srgbClr val="000000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73075" y="1820863"/>
            <a:ext cx="7177088" cy="3559175"/>
          </a:xfrm>
          <a:noFill/>
          <a:ln/>
        </p:spPr>
        <p:txBody>
          <a:bodyPr lIns="92061" tIns="46032" rIns="92061" bIns="46032"/>
          <a:lstStyle/>
          <a:p>
            <a:pPr>
              <a:lnSpc>
                <a:spcPts val="38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</a:rPr>
              <a:t>Capacitación en EIA (</a:t>
            </a:r>
            <a:r>
              <a:rPr lang="es-ES_tradnl" altLang="es-ES_tradnl" sz="2800">
                <a:solidFill>
                  <a:schemeClr val="hlink"/>
                </a:solidFill>
              </a:rPr>
              <a:t>Módulo 1</a:t>
            </a:r>
            <a:r>
              <a:rPr lang="es-ES_tradnl" altLang="es-ES_tradnl" sz="2800">
                <a:solidFill>
                  <a:srgbClr val="000000"/>
                </a:solidFill>
              </a:rPr>
              <a:t>)</a:t>
            </a:r>
          </a:p>
          <a:p>
            <a:pPr>
              <a:lnSpc>
                <a:spcPts val="38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</a:rPr>
              <a:t>Objetivos y metas de la EIA (</a:t>
            </a:r>
            <a:r>
              <a:rPr lang="es-ES_tradnl" altLang="es-ES_tradnl" sz="2800">
                <a:solidFill>
                  <a:schemeClr val="hlink"/>
                </a:solidFill>
              </a:rPr>
              <a:t>Módulo 2</a:t>
            </a:r>
            <a:r>
              <a:rPr lang="es-ES_tradnl" altLang="es-ES_tradnl" sz="2800">
                <a:solidFill>
                  <a:srgbClr val="000000"/>
                </a:solidFill>
              </a:rPr>
              <a:t>)</a:t>
            </a:r>
          </a:p>
          <a:p>
            <a:pPr>
              <a:lnSpc>
                <a:spcPts val="38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</a:rPr>
              <a:t>EIA como una herramienta estratégica y de planificación (</a:t>
            </a:r>
            <a:r>
              <a:rPr lang="es-ES_tradnl" altLang="es-ES_tradnl" sz="2800">
                <a:solidFill>
                  <a:schemeClr val="hlink"/>
                </a:solidFill>
              </a:rPr>
              <a:t>Módulo 3</a:t>
            </a:r>
            <a:r>
              <a:rPr lang="es-ES_tradnl" altLang="es-ES_tradnl" sz="2800">
                <a:solidFill>
                  <a:srgbClr val="000000"/>
                </a:solidFill>
              </a:rPr>
              <a:t>)</a:t>
            </a:r>
          </a:p>
          <a:p>
            <a:pPr>
              <a:lnSpc>
                <a:spcPts val="38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</a:rPr>
              <a:t>Selección de requisitos ambientales (</a:t>
            </a:r>
            <a:r>
              <a:rPr lang="es-ES_tradnl" altLang="es-ES_tradnl" sz="2800">
                <a:solidFill>
                  <a:schemeClr val="hlink"/>
                </a:solidFill>
              </a:rPr>
              <a:t>Módulo 4</a:t>
            </a:r>
            <a:r>
              <a:rPr lang="es-ES_tradnl" altLang="es-ES_tradnl" sz="2800">
                <a:solidFill>
                  <a:srgbClr val="000000"/>
                </a:solidFill>
              </a:rPr>
              <a:t>)</a:t>
            </a:r>
          </a:p>
          <a:p>
            <a:pPr>
              <a:lnSpc>
                <a:spcPts val="38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</a:rPr>
              <a:t>EIA y ciclo de proyecto (</a:t>
            </a:r>
            <a:r>
              <a:rPr lang="es-ES_tradnl" altLang="es-ES_tradnl" sz="2800">
                <a:solidFill>
                  <a:schemeClr val="hlink"/>
                </a:solidFill>
              </a:rPr>
              <a:t>Módulo 5</a:t>
            </a:r>
            <a:r>
              <a:rPr lang="es-ES_tradnl" altLang="es-ES_tradnl" sz="28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  <a:latin typeface="Optima" charset="0"/>
              </a:rPr>
              <a:t>MÓDULO 1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9" name="Rectangle 9"/>
          <p:cNvSpPr>
            <a:spLocks noGrp="1" noChangeArrowheads="1"/>
          </p:cNvSpPr>
          <p:nvPr>
            <p:ph type="title"/>
          </p:nvPr>
        </p:nvSpPr>
        <p:spPr>
          <a:xfrm>
            <a:off x="422275" y="336550"/>
            <a:ext cx="6934200" cy="974725"/>
          </a:xfrm>
          <a:noFill/>
          <a:ln/>
        </p:spPr>
        <p:txBody>
          <a:bodyPr lIns="92061" tIns="46032" rIns="92061" bIns="46032"/>
          <a:lstStyle/>
          <a:p>
            <a:pPr>
              <a:lnSpc>
                <a:spcPct val="90000"/>
              </a:lnSpc>
            </a:pPr>
            <a:r>
              <a:rPr lang="es-ES_tradnl" altLang="es-ES_tradnl" sz="3700">
                <a:solidFill>
                  <a:srgbClr val="000000"/>
                </a:solidFill>
              </a:rPr>
              <a:t>Agenda</a:t>
            </a:r>
            <a:r>
              <a:rPr lang="es-ES_tradnl" altLang="es-ES_tradnl">
                <a:solidFill>
                  <a:srgbClr val="000000"/>
                </a:solidFill>
              </a:rPr>
              <a:t/>
            </a:r>
            <a:br>
              <a:rPr lang="es-ES_tradnl" altLang="es-ES_tradnl">
                <a:solidFill>
                  <a:srgbClr val="000000"/>
                </a:solidFill>
              </a:rPr>
            </a:br>
            <a:endParaRPr lang="es-ES_tradnl" altLang="es-ES_tradnl" sz="3200" i="1">
              <a:solidFill>
                <a:srgbClr val="000000"/>
              </a:solidFill>
            </a:endParaRPr>
          </a:p>
        </p:txBody>
      </p:sp>
      <p:sp>
        <p:nvSpPr>
          <p:cNvPr id="25601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98488" y="1825625"/>
            <a:ext cx="7429500" cy="4113213"/>
          </a:xfrm>
          <a:noFill/>
          <a:ln/>
        </p:spPr>
        <p:txBody>
          <a:bodyPr lIns="92061" tIns="46032" rIns="92061" bIns="46032"/>
          <a:lstStyle/>
          <a:p>
            <a:pPr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</a:rPr>
              <a:t>Pasos de la EIA (</a:t>
            </a:r>
            <a:r>
              <a:rPr lang="es-ES_tradnl" altLang="es-ES_tradnl">
                <a:solidFill>
                  <a:schemeClr val="hlink"/>
                </a:solidFill>
              </a:rPr>
              <a:t>Módulo 6</a:t>
            </a:r>
            <a:r>
              <a:rPr lang="es-ES_tradnl" altLang="es-ES_tradnl">
                <a:solidFill>
                  <a:srgbClr val="000000"/>
                </a:solidFill>
              </a:rPr>
              <a:t>)</a:t>
            </a:r>
          </a:p>
          <a:p>
            <a:pPr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</a:rPr>
              <a:t>Métodos de EIA (</a:t>
            </a:r>
            <a:r>
              <a:rPr lang="es-ES_tradnl" altLang="es-ES_tradnl">
                <a:solidFill>
                  <a:schemeClr val="hlink"/>
                </a:solidFill>
              </a:rPr>
              <a:t>Módulo 7</a:t>
            </a:r>
            <a:r>
              <a:rPr lang="es-ES_tradnl" altLang="es-ES_tradnl">
                <a:solidFill>
                  <a:srgbClr val="000000"/>
                </a:solidFill>
              </a:rPr>
              <a:t>)</a:t>
            </a:r>
          </a:p>
          <a:p>
            <a:pPr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</a:rPr>
              <a:t>Plan de manejo ambiental (</a:t>
            </a:r>
            <a:r>
              <a:rPr lang="es-ES_tradnl" altLang="es-ES_tradnl">
                <a:solidFill>
                  <a:schemeClr val="hlink"/>
                </a:solidFill>
              </a:rPr>
              <a:t>Módulo 8</a:t>
            </a:r>
            <a:r>
              <a:rPr lang="es-ES_tradnl" altLang="es-ES_tradnl">
                <a:solidFill>
                  <a:srgbClr val="000000"/>
                </a:solidFill>
              </a:rPr>
              <a:t>)</a:t>
            </a:r>
          </a:p>
          <a:p>
            <a:pPr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</a:rPr>
              <a:t>Sistema Único de Manejo Ambiental SUMA (</a:t>
            </a:r>
            <a:r>
              <a:rPr lang="es-ES_tradnl" altLang="es-ES_tradnl">
                <a:solidFill>
                  <a:schemeClr val="hlink"/>
                </a:solidFill>
              </a:rPr>
              <a:t>Módulo 9)</a:t>
            </a:r>
          </a:p>
          <a:p>
            <a:pPr>
              <a:buClr>
                <a:srgbClr val="000000"/>
              </a:buClr>
              <a:buSzPct val="85000"/>
              <a:buFont typeface="Wingdings" pitchFamily="2" charset="2"/>
              <a:buNone/>
            </a:pPr>
            <a:endParaRPr lang="es-ES_tradnl" altLang="es-ES_tradnl">
              <a:solidFill>
                <a:srgbClr val="000000"/>
              </a:solidFill>
            </a:endParaRPr>
          </a:p>
        </p:txBody>
      </p:sp>
      <p:sp>
        <p:nvSpPr>
          <p:cNvPr id="256011" name="Text Box 11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  <a:latin typeface="Optima" charset="0"/>
              </a:rPr>
              <a:t>MÓDULO 1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276225"/>
            <a:ext cx="6934200" cy="1093788"/>
          </a:xfrm>
          <a:noFill/>
          <a:ln/>
        </p:spPr>
        <p:txBody>
          <a:bodyPr lIns="92061" tIns="46032" rIns="92061" bIns="46032"/>
          <a:lstStyle/>
          <a:p>
            <a:pPr eaLnBrk="0" hangingPunct="0">
              <a:lnSpc>
                <a:spcPct val="80000"/>
              </a:lnSpc>
            </a:pPr>
            <a:r>
              <a:rPr lang="es-ES_tradnl" altLang="es-ES_tradnl">
                <a:solidFill>
                  <a:srgbClr val="000000"/>
                </a:solidFill>
              </a:rPr>
              <a:t>Responsabilidades de los Participantes 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32100" y="1612900"/>
            <a:ext cx="5953125" cy="4540250"/>
          </a:xfrm>
          <a:noFill/>
          <a:ln/>
        </p:spPr>
        <p:txBody>
          <a:bodyPr lIns="92061" tIns="92061" rIns="92061" bIns="92061" anchorCtr="1">
            <a:spAutoFit/>
          </a:bodyPr>
          <a:lstStyle/>
          <a:p>
            <a:pPr eaLnBrk="0" hangingPunct="0">
              <a:spcBef>
                <a:spcPct val="30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</a:rPr>
              <a:t>Asistir a proponentes/revisores de proyectos para garantizar su calidad y adecuación ambiental</a:t>
            </a:r>
          </a:p>
          <a:p>
            <a:pPr eaLnBrk="0" hangingPunct="0">
              <a:lnSpc>
                <a:spcPct val="90000"/>
              </a:lnSpc>
              <a:spcBef>
                <a:spcPct val="30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</a:rPr>
              <a:t>Conocer los procedimientos, las necesidades </a:t>
            </a:r>
            <a:br>
              <a:rPr lang="es-ES_tradnl" altLang="es-ES_tradnl" sz="2800">
                <a:solidFill>
                  <a:srgbClr val="000000"/>
                </a:solidFill>
              </a:rPr>
            </a:br>
            <a:r>
              <a:rPr lang="es-ES_tradnl" altLang="es-ES_tradnl" sz="2800">
                <a:solidFill>
                  <a:srgbClr val="000000"/>
                </a:solidFill>
              </a:rPr>
              <a:t>y los recursos disponibles</a:t>
            </a: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</a:rPr>
              <a:t>Implementar las exigencias ambientales</a:t>
            </a: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</a:rPr>
              <a:t>Ayudar en el proceso de capacitación</a:t>
            </a:r>
          </a:p>
        </p:txBody>
      </p:sp>
      <p:sp>
        <p:nvSpPr>
          <p:cNvPr id="262149" name="Text Box 5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  <a:latin typeface="Optima" charset="0"/>
              </a:rPr>
              <a:t>MÓDULO 1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87363"/>
            <a:ext cx="7339012" cy="685800"/>
          </a:xfrm>
          <a:noFill/>
          <a:ln/>
        </p:spPr>
        <p:txBody>
          <a:bodyPr lIns="92061" tIns="46032" rIns="92061" bIns="46032"/>
          <a:lstStyle/>
          <a:p>
            <a:pPr eaLnBrk="0" hangingPunct="0"/>
            <a:r>
              <a:rPr lang="es-ES_tradnl" altLang="es-ES_tradnl" sz="3800">
                <a:solidFill>
                  <a:srgbClr val="000000"/>
                </a:solidFill>
              </a:rPr>
              <a:t> ¿Qué </a:t>
            </a:r>
            <a:r>
              <a:rPr lang="es-ES_tradnl" altLang="es-ES_tradnl" sz="3800" u="sng">
                <a:solidFill>
                  <a:srgbClr val="000000"/>
                </a:solidFill>
              </a:rPr>
              <a:t>Van a Obtener</a:t>
            </a:r>
            <a:r>
              <a:rPr lang="es-ES_tradnl" altLang="es-ES_tradnl" sz="3800">
                <a:solidFill>
                  <a:srgbClr val="000000"/>
                </a:solidFill>
              </a:rPr>
              <a:t> del Curso?</a:t>
            </a:r>
            <a:endParaRPr lang="es-ES_tradnl" altLang="es-ES_tradnl">
              <a:solidFill>
                <a:srgbClr val="000000"/>
              </a:solidFill>
            </a:endParaRP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  <a:noFill/>
          <a:ln/>
        </p:spPr>
        <p:txBody>
          <a:bodyPr lIns="92061" tIns="46032" rIns="92061" bIns="46032"/>
          <a:lstStyle/>
          <a:p>
            <a:pPr marL="457200" indent="-457200" eaLnBrk="0" hangingPunct="0">
              <a:lnSpc>
                <a:spcPts val="36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</a:rPr>
              <a:t>Mejor entendimiento de definiciones y conceptos claves en gestión y evaluación de impacto ambiental</a:t>
            </a:r>
          </a:p>
          <a:p>
            <a:pPr marL="457200" indent="-457200" eaLnBrk="0" hangingPunct="0">
              <a:lnSpc>
                <a:spcPts val="36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</a:rPr>
              <a:t>Disponer de información relevante para la gestión del proceso de la EIA</a:t>
            </a:r>
          </a:p>
          <a:p>
            <a:pPr marL="457200" indent="-457200" eaLnBrk="0" hangingPunct="0">
              <a:lnSpc>
                <a:spcPts val="36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</a:rPr>
              <a:t>Analizar críticamente el proceso de la EIA y sus resultados</a:t>
            </a:r>
            <a:endParaRPr lang="es-ES_tradnl" altLang="es-ES_tradnl">
              <a:solidFill>
                <a:srgbClr val="000000"/>
              </a:solidFill>
            </a:endParaRPr>
          </a:p>
        </p:txBody>
      </p:sp>
      <p:sp>
        <p:nvSpPr>
          <p:cNvPr id="251910" name="Text Box 6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  <a:latin typeface="Optima" charset="0"/>
              </a:rPr>
              <a:t>MÓDULO 1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1001712"/>
          </a:xfrm>
          <a:noFill/>
          <a:ln/>
        </p:spPr>
        <p:txBody>
          <a:bodyPr lIns="92061" tIns="46032" rIns="92061" bIns="46032"/>
          <a:lstStyle/>
          <a:p>
            <a:r>
              <a:rPr lang="es-ES_tradnl" altLang="es-ES_tradnl" sz="3800">
                <a:solidFill>
                  <a:srgbClr val="000000"/>
                </a:solidFill>
              </a:rPr>
              <a:t>Beneficios del Curso</a:t>
            </a:r>
            <a:endParaRPr lang="es-ES_tradnl" altLang="es-ES_tradnl">
              <a:solidFill>
                <a:srgbClr val="000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267200"/>
          </a:xfrm>
          <a:noFill/>
          <a:ln/>
        </p:spPr>
        <p:txBody>
          <a:bodyPr lIns="182534" tIns="182534" rIns="182534" bIns="182534">
            <a:spAutoFit/>
          </a:bodyPr>
          <a:lstStyle/>
          <a:p>
            <a:pPr>
              <a:lnSpc>
                <a:spcPts val="3400"/>
              </a:lnSpc>
              <a:spcBef>
                <a:spcPct val="35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</a:rPr>
              <a:t>Comprender la relación entre evaluación de impacto ambiental y el diseño e implementación de un proyecto</a:t>
            </a:r>
          </a:p>
          <a:p>
            <a:pPr>
              <a:lnSpc>
                <a:spcPts val="3400"/>
              </a:lnSpc>
              <a:spcBef>
                <a:spcPct val="35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</a:rPr>
              <a:t>Analizar conceptos de EIA y aspectos de preocupación para su aplicación</a:t>
            </a:r>
          </a:p>
          <a:p>
            <a:pPr>
              <a:lnSpc>
                <a:spcPts val="3400"/>
              </a:lnSpc>
              <a:spcBef>
                <a:spcPct val="35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</a:rPr>
              <a:t>Discutir ejemplos útiles para la Región</a:t>
            </a:r>
          </a:p>
          <a:p>
            <a:pPr>
              <a:lnSpc>
                <a:spcPts val="3400"/>
              </a:lnSpc>
              <a:spcBef>
                <a:spcPct val="35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</a:rPr>
              <a:t>Proporcionar herramientas que faciliten el trabajo en EIA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  <a:latin typeface="Optima" charset="0"/>
              </a:rPr>
              <a:t>MÓDULO 1</a:t>
            </a:r>
          </a:p>
        </p:txBody>
      </p:sp>
    </p:spTree>
  </p:cSld>
  <p:clrMapOvr>
    <a:masterClrMapping/>
  </p:clrMapOvr>
  <p:transition spd="slow" advClick="0">
    <p:random/>
  </p:transition>
</p:sld>
</file>

<file path=ppt/theme/theme1.xml><?xml version="1.0" encoding="utf-8"?>
<a:theme xmlns:a="http://schemas.openxmlformats.org/drawingml/2006/main" name="Quimono">
  <a:themeElements>
    <a:clrScheme name="Qu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Qu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Qu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9350</TotalTime>
  <Words>1253</Words>
  <Application>Microsoft PowerPoint</Application>
  <PresentationFormat>Presentación en pantalla (4:3)</PresentationFormat>
  <Paragraphs>171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Optima</vt:lpstr>
      <vt:lpstr>Arial</vt:lpstr>
      <vt:lpstr>Wingdings</vt:lpstr>
      <vt:lpstr>Quimono</vt:lpstr>
      <vt:lpstr>ESCUELA SUPERIOR POLITECNICA DEL LITORAL  Facultad de Ingeniería Marítima y Ciencias del Mar    Evaluación de Impactos Ambientales en Proyectos </vt:lpstr>
      <vt:lpstr>Módulo 1  La Capacitación en Evaluación de Impactos Ambientales </vt:lpstr>
      <vt:lpstr>La Capacitación en Evaluación  de Impactos Ambientales    Razón de analizar estos temas:</vt:lpstr>
      <vt:lpstr>Agenda </vt:lpstr>
      <vt:lpstr>Agenda </vt:lpstr>
      <vt:lpstr>Responsabilidades de los Participantes </vt:lpstr>
      <vt:lpstr> ¿Qué Van a Obtener del Curso?</vt:lpstr>
      <vt:lpstr>Beneficios del Curso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 1 Introduccion - EIA</dc:title>
  <cp:lastModifiedBy>Administrador</cp:lastModifiedBy>
  <cp:revision>586</cp:revision>
  <cp:lastPrinted>2001-08-01T16:06:05Z</cp:lastPrinted>
  <dcterms:created xsi:type="dcterms:W3CDTF">1998-09-01T22:33:40Z</dcterms:created>
  <dcterms:modified xsi:type="dcterms:W3CDTF">2009-07-21T15:58:01Z</dcterms:modified>
</cp:coreProperties>
</file>