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54" r:id="rId2"/>
    <p:sldId id="380" r:id="rId3"/>
    <p:sldId id="453" r:id="rId4"/>
    <p:sldId id="490" r:id="rId5"/>
    <p:sldId id="500" r:id="rId6"/>
    <p:sldId id="501" r:id="rId7"/>
    <p:sldId id="502" r:id="rId8"/>
    <p:sldId id="381" r:id="rId9"/>
    <p:sldId id="382" r:id="rId10"/>
    <p:sldId id="494" r:id="rId11"/>
    <p:sldId id="495" r:id="rId12"/>
    <p:sldId id="499" r:id="rId13"/>
    <p:sldId id="497" r:id="rId14"/>
    <p:sldId id="387" r:id="rId15"/>
    <p:sldId id="473" r:id="rId16"/>
    <p:sldId id="388" r:id="rId17"/>
    <p:sldId id="445" r:id="rId18"/>
    <p:sldId id="393" r:id="rId19"/>
    <p:sldId id="386" r:id="rId20"/>
    <p:sldId id="504" r:id="rId21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Opti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Opti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Opti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Opti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Optima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Optima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Optima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Optima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Opti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800000"/>
    <a:srgbClr val="003300"/>
    <a:srgbClr val="008080"/>
    <a:srgbClr val="000000"/>
    <a:srgbClr val="FF9900"/>
    <a:srgbClr val="FFFF66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734" y="-11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8886"/>
    </p:cViewPr>
  </p:sorterViewPr>
  <p:notesViewPr>
    <p:cSldViewPr>
      <p:cViewPr>
        <p:scale>
          <a:sx n="50" d="100"/>
          <a:sy n="50" d="100"/>
        </p:scale>
        <p:origin x="-1272" y="-2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s-ES_tradnl" altLang="es-ES_trad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s-ES_tradnl" altLang="es-ES_tradnl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96325"/>
            <a:ext cx="297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s-ES_tradnl" altLang="es-ES_tradnl"/>
              <a:t>MÓDULO 3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96325"/>
            <a:ext cx="29718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9EAFB92-CD27-4E94-8BDF-1BECF0F6D494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s-ES_tradnl" alt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6772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200" b="1" i="1"/>
            </a:lvl1pPr>
          </a:lstStyle>
          <a:p>
            <a:fld id="{9438CDDA-9A4F-4277-BA6E-1F74C7AD8CA7}" type="slidenum">
              <a:rPr lang="es-ES_tradnl" altLang="es-ES_tradnl"/>
              <a:pPr/>
              <a:t>‹Nº›</a:t>
            </a:fld>
            <a:endParaRPr lang="es-ES_tradnl" alt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6200" y="8664575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200" b="1" i="1"/>
            </a:lvl1pPr>
          </a:lstStyle>
          <a:p>
            <a:r>
              <a:rPr lang="es-ES_tradnl" altLang="es-ES_tradnl"/>
              <a:t>MÓDULO 3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s-ES_tradnl" alt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1pPr>
    <a:lvl2pPr marL="4572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2pPr>
    <a:lvl3pPr marL="9144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3pPr>
    <a:lvl4pPr marL="13716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4pPr>
    <a:lvl5pPr marL="1828800" algn="l" defTabSz="7620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Optim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277AA0-13B9-45EF-803A-7B87C7D5C565}" type="slidenum">
              <a:rPr lang="es-ES_tradnl" altLang="es-ES_tradnl"/>
              <a:pPr/>
              <a:t>1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2437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la importancia de la EIA como herramienta para apoyar la toma de decisiones y discutir su relación con la gestión y la participación ciudadana.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a conocer que el módulo contiene 3 partes: Etapas de la EIA y visión estratégica, relación entre gestión ambiental y EIA, e importancia de la participación ciudadana en la EIA.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Solicite ejemplos de los participantes vinculados a sus experiencias personales. 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Gestión: Acciones concertadas para conseguir propósitos y metas ambientales.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Participación ciudadana: Proceso de involucramiento de la comunidad (afectados e interesados) en la revisión preventiva de los impactos ambientales.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47FD8-40DC-45BE-A32B-DFE527226345}" type="slidenum">
              <a:rPr lang="es-ES_tradnl" altLang="es-ES_tradnl"/>
              <a:pPr/>
              <a:t>10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2938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389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Explicar los alcances de los procesos de gestión en la protección del ambiente y vincularlos con la aplicación de EIA.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existen diversas definiciones para el concepto.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más que la definición, en este curso interesa comprender las implicancias para la gestión de EIA. 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Fuerzas sociales: Diversos actores vinculados a la gestión ambiental.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Organización formal: Entidades creadas con base legal.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Organización no formal: Entidades sin vinculación legal.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Articulación de preferencias: Administración de conflictos, intereses y expectativas.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A9F7E-B48B-4689-A6AB-4F1A12E7DDCB}" type="slidenum">
              <a:rPr lang="es-ES_tradnl" altLang="es-ES_tradnl"/>
              <a:pPr/>
              <a:t>11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2959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594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r>
              <a:rPr lang="es-ES_tradnl" altLang="es-ES_tradnl" sz="1100" b="1" u="sng"/>
              <a:t>PROPÓSITO:</a:t>
            </a:r>
            <a:endParaRPr lang="es-ES_tradnl" altLang="es-ES_tradnl" sz="1100"/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endParaRPr lang="es-ES_tradnl" altLang="es-ES_tradnl" sz="1100"/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100"/>
              <a:t>Reconocer los componentes básicos del proceso de gestión.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endParaRPr lang="es-ES_tradnl" altLang="es-ES_tradnl" sz="1100"/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r>
              <a:rPr lang="es-ES_tradnl" altLang="es-ES_tradnl" sz="1100" b="1" u="sng"/>
              <a:t>EXPLICACIONES:</a:t>
            </a:r>
            <a:endParaRPr lang="es-ES_tradnl" altLang="es-ES_tradnl" sz="1100"/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endParaRPr lang="es-ES_tradnl" altLang="es-ES_tradnl" sz="1100"/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100"/>
              <a:t>Señale que las acciones de gestión se vinculan con decisiones políticas, legislativas, administrativas e instrumentales.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100"/>
              <a:t>Señale las vinculaciones entre los cuatro elementos, explicando ejemplos locales.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100"/>
              <a:t>De cómo ejemplo a la aplicación de EIA (política de protección ambiental, demanda obligatoria en las leyes, organización de instituciones para su aplicación, y diversos tipos de herramientas para su uso correcto, como evaluación preliminar, términos de referencia, categorías de estudios, Planes de Manejo Ambiental, etc). 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endParaRPr lang="es-ES_tradnl" altLang="es-ES_tradnl" sz="1100"/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r>
              <a:rPr lang="es-ES_tradnl" altLang="es-ES_tradnl" sz="1100" b="1" u="sng"/>
              <a:t>CONCEPTOS PRINCIPALES: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endParaRPr lang="es-ES_tradnl" altLang="es-ES_tradnl" sz="1100"/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100"/>
              <a:t>Política: Conjunto de principios y lineamientos diseñados para la protección efectiva del ambiente.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100"/>
              <a:t>Legislación: Marco regulatorio que busca aplicar las obligaciones de política.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100"/>
              <a:t>Administración : Manejo material y organización institucional para aplicar la protección ambiental.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100"/>
              <a:t>Instrumentos: Herramientas y mecanismos destinados a facilitar y asegurar la aplicación de los propósitos ambientales.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endParaRPr lang="es-ES_tradnl" altLang="es-ES_tradnl" sz="11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C3783-612E-4608-9EF9-52002935FBA7}" type="slidenum">
              <a:rPr lang="es-ES_tradnl" altLang="es-ES_tradnl"/>
              <a:pPr/>
              <a:t>12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3041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sz="1000" b="1" u="sng"/>
              <a:t>PROPÓSITO:</a:t>
            </a:r>
            <a:endParaRPr lang="es-ES_tradnl" altLang="es-ES_tradnl" sz="10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Analizar las diversas experiencias que adquieren las instituciones ambientales y su relación con las EIA.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sz="1000" b="1" u="sng"/>
              <a:t>EXPLICACIONES:</a:t>
            </a:r>
            <a:endParaRPr lang="es-ES_tradnl" altLang="es-ES_tradnl" sz="10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Señale que las formas institucionales propuestas son ejemplos que se encuentran en los países.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Discuta las implicancias para aplicar la EIA según cada módulo institucional.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Solicite ejemplos a los participantes.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s-ES_tradnl" altLang="es-ES_tradnl" sz="10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sz="1000" b="1" u="sng"/>
              <a:t>CONCEPTOS PRINCIPALES: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Entidades de concentración: Estructura administrativa que reúne un conjunto de funciones orientadoras y ejecutivas específicas que forman parte de un área de acción ambiental (ej. Ministerio del Ambiente y Recursos Naturales de El Salvador).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Organismos de políticas y coordinación: Organismo de políticas y coordinación superestructural tanto sectorial como espacial. Operan principalmente en el ámbito cupular de los gobiernos, estrechamente vinculados a la Presidencia de la República (ej. Comisión Nacional del Medio Ambiente de Chile y Consejo Nacional del Ambiente en Perú).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Organismos de carácter sectorial: Organismos con competencia parcial sobre elementos del ambiente(ej. Ministerios de Salud en general; Ministerio de Energía y Minas en Perú).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Organismos nacionales de planificación: Organismos que desarrollan criterios y directrices generales sobre el ambiente (ej. MIDEPLAN en Chile).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970CF0-904C-46E8-8291-A6F1C95C4254}" type="slidenum">
              <a:rPr lang="es-ES_tradnl" altLang="es-ES_tradnl"/>
              <a:pPr/>
              <a:t>13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3000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r>
              <a:rPr lang="es-ES_tradnl" altLang="es-ES_tradnl" sz="1000" b="1" u="sng"/>
              <a:t>PROPÓSITO:</a:t>
            </a:r>
            <a:endParaRPr lang="es-ES_tradnl" altLang="es-ES_tradnl" sz="1000"/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Analizar la vinculación de la aplicación de la EIA con los instrumentos señalados en la transparencia y establecer como algunos problemas ambientales se resuelven en otras instancias.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r>
              <a:rPr lang="es-ES_tradnl" altLang="es-ES_tradnl" sz="1000" b="1" u="sng"/>
              <a:t>EXPLICACIONES:</a:t>
            </a:r>
            <a:endParaRPr lang="es-ES_tradnl" altLang="es-ES_tradnl" sz="1000"/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Analice brevemente los alcances del instrumento y relacionelo al contexto de la EIA.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Señale ejemplos para algunos casos.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Solicite opinión a los participantes. 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r>
              <a:rPr lang="es-ES_tradnl" altLang="es-ES_tradnl" sz="1000" b="1" u="sng"/>
              <a:t>CONCEPTOS PRINCIPALES: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Auditorías: Verifican el cumplimiento de condiciones y efectividad de la EIA.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Sistemas de información: Aportan información  sobre la calidad del ambiente, antecedentes para líneas de base y datos operativos de los SEIA.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Fiscalización: Acciones para revisar el cumplimiento de exigencias ambientales.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Evaluación de riesgos ambientales: Ayudan a la caracterización de los impactos ambientales y forman parte del Plan de Manejo Ambiental para revisar contingencias.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Planes de conservación: Programas territoriales para la protección de un recurso. Fija condiciones de calidad y acciones deseadas.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Planes de descontaminación:  Programas territoriales para la descontaminación de áreas específicas.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Planes de Adecuación y Manejo Ambiental:Adecuación específica de industrias a condiciones ambientales deseadas. 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Producción limpia: Mecanismos que ayudan a los procesos de mitigación.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Ordenamiento territorial: Formulación de principios y criterios para el uso del territorio.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Normas u estándares: Fijación de condiciones de calidad y emisión.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endParaRPr lang="es-ES_tradnl" altLang="es-ES_tradnl" sz="10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328D96-2F6C-4DC1-A261-E860B3C0EED9}" type="slidenum">
              <a:rPr lang="es-ES_tradnl" altLang="es-ES_tradnl"/>
              <a:pPr/>
              <a:t>14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2539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la importancia de la participación ciudadana en el proceso de EIA.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Explique que es la participación ciudadana.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Entregue ejemplos de participación proactiva en EIA.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Participación: Proceso continuo de información e involucramiento ciudadano en las decisiones ambientales.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Participación formal: Proceso de participación contenido y regulado en la legislación.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Participación no formal: Proceso de participación no regulado explícitamente.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Participación anticipada: Proceso de participación en las fases tempranas de la EIA y previo a las exigencias legales.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B29C61-559A-432E-90C0-7108F020F259}" type="slidenum">
              <a:rPr lang="es-ES_tradnl" altLang="es-ES_tradnl"/>
              <a:pPr/>
              <a:t>15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Discutir la importancia de la participación ciudadana en la gestión en general y en la EIA en particular.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ejemplos vinculados a cada tema de la transparencia.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Especifique la importancia de la participación, dado que es un proceso aún incipiente en los países y en el instrumento.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Responsabilidad política: La participación genera mayor sustentabilidad y transparencia en las decisiones.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Racionalización de controversias: la participación provee mecanismos para resolver disputas.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Transparencia: la participación genera información amplia, involucramiento ciudadano, aceptabilidad de las decisiones y credibilidad en instituciones y autoridades.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Credibilidad institucional: Se logra con decisiones informadas y difundidas con consideración de las partes, especialmente los afectados.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2D24F3-3B46-4836-AA74-88C67D576620}" type="slidenum">
              <a:rPr lang="es-ES_tradnl" altLang="es-ES_tradnl"/>
              <a:pPr/>
              <a:t>16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2560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la diferencia entre partes afectadas e interesadas en una decisión ambiental.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Explique las diferencias conceptuales.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ejemplos de cada situación.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Partes afectadas: Personas o grupos de personas impactadas ambientalmente por una acción humana. Ej. Relocalización de personas, disminución de caudales para consumo humano, generación de ruido, etc. 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Partes interesadas: Personas o grupos de personas que se benefician o tienen intereses ambientales pero no reciben impactos ambientales directos de la acción.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B6BFC5-B0B1-4B19-B390-15DB38FD3FC2}" type="slidenum">
              <a:rPr lang="es-ES_tradnl" altLang="es-ES_tradnl"/>
              <a:pPr/>
              <a:t>17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2580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Definir las formas en que se puede presentar la participación ciudadana.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Explique cada uno de los conceptos.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ejemplos de interés para cada tema.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Colección de información: Acciones tendientes a obtener antecedentes ambientales sobre la base de la percepción e información disponible en la comunidad.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Diseminación de información: Acciones para difundir información sobre el proyecto, sobre el EIA y sobre las medidas para manejarlos impactos ambientales.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Consultas: Generación de espacios para la obtención de opiniones de la comunidad, a través de la creación de canales y procesos de involucramiento ciudadano que generen flujo de información en dos sentidos.</a:t>
            </a:r>
          </a:p>
          <a:p>
            <a:pPr marL="190500" indent="-190500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Empoderamiento: Coparticipación de la comunidad en la gestión, influenciando de manera directa la toma de decisiones.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04897-374A-430D-AF7E-0E62935D0D87}" type="slidenum">
              <a:rPr lang="es-ES_tradnl" altLang="es-ES_tradnl"/>
              <a:pPr/>
              <a:t>18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242690" name="Rectangle 2050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2691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40386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que factores limitan o influyen sobre la participación ciudadana.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Discuta cada tema.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ejemplos o solicítelos a los participantes.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Participación en tema ambiental: Consideración de que no siempre la comunidad persigue objetivos ambientales y que ello, debe ser despejado prontamente en la EIA.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AB622B-B22C-4D5A-BB1F-B9160461EB81}" type="slidenum">
              <a:rPr lang="es-ES_tradnl" altLang="es-ES_tradnl"/>
              <a:pPr/>
              <a:t>19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2529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303213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3946525"/>
            <a:ext cx="44196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lnSpc>
                <a:spcPct val="80000"/>
              </a:lnSpc>
              <a:spcBef>
                <a:spcPct val="0"/>
              </a:spcBef>
            </a:pPr>
            <a:r>
              <a:rPr lang="es-ES_tradnl" altLang="es-ES_tradnl" sz="900" b="1" u="sng"/>
              <a:t>PROPÓSITO:</a:t>
            </a:r>
            <a:endParaRPr lang="es-ES_tradnl" altLang="es-ES_tradnl" sz="900"/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</a:pPr>
            <a:endParaRPr lang="es-ES_tradnl" altLang="es-ES_tradnl" sz="900"/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Analizar herramientas que favorezcan la participación ciudadana.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</a:pPr>
            <a:endParaRPr lang="es-ES_tradnl" altLang="es-ES_tradnl" sz="900"/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</a:pPr>
            <a:r>
              <a:rPr lang="es-ES_tradnl" altLang="es-ES_tradnl" sz="900" b="1" u="sng"/>
              <a:t>EXPLICACIONES:</a:t>
            </a:r>
            <a:endParaRPr lang="es-ES_tradnl" altLang="es-ES_tradnl" sz="900"/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</a:pPr>
            <a:endParaRPr lang="es-ES_tradnl" altLang="es-ES_tradnl" sz="900"/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Defina cada concepto.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Solicite otros instrumentos que hayan sido usados por los participantes.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900"/>
              <a:t>De ejemplos para cada caso.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</a:pPr>
            <a:endParaRPr lang="es-ES_tradnl" altLang="es-ES_tradnl" sz="900"/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</a:pPr>
            <a:r>
              <a:rPr lang="es-ES_tradnl" altLang="es-ES_tradnl" sz="900" b="1" u="sng"/>
              <a:t>CONCEPTOS PRINCIPALES: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</a:pPr>
            <a:endParaRPr lang="es-ES_tradnl" altLang="es-ES_tradnl" sz="900"/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CL" altLang="es-ES_tradnl" sz="900"/>
              <a:t>Audiencias: Usadas para la presentación de las acciones que se van a realizar o las ideas preliminares con respecto a la aplicación de algún instrumento de gestión. También pueden ser utilizadas para conocer las primeras impresiones de la comunidad acerca de la acción, difundir los resultados del proceso o de una de sus etapas, y analizar la forma en que se incorporaron las opiniones de la comunidad a la decisión ambiental.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CL" altLang="es-ES_tradnl" sz="900"/>
              <a:t>Encuestas: El propósito central de una encuesta es obtener información de un gran número de personas, cuyas respuestas son agrupadas y tabuladas en base a categorías predefinidas. El análisis mostrará, entre otros aspectos, las tendencias, características, opiniones y prejuicios del grupo encuestado. Sin embargo, es conveniente tener presente que los resultados de una encuesta no posibilitan predecir con certeza comportamientos futuros.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CL" altLang="es-ES_tradnl" sz="900"/>
              <a:t>Entrevistas: Técnica de recolección de información; las hay individuales o grupales, libres o dirigidas. Presenta ventajas cuando el universo a considerar es más bien pequeño, y hace posible recoger una opinión representativa del grupo afectado o interesado. Pueden abarcar temas más puntuales al ser dirigidas a individuos con conocimientos específicos.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CL" altLang="es-ES_tradnl" sz="900"/>
              <a:t>Foros de consulta: Se aplican no sólo con el fin de informar acerca del proceso, sino que también para obtener opiniones globales de la comunidad involucrada.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CL" altLang="es-ES_tradnl" sz="900"/>
              <a:t>Reuniones informativas: Es una técnica mediante la cual se invita a un número limitado de personas - las cuales pueden ser los líderes de las agrupaciones, académicos, autoridades públicas, etc. - para darles a conocer información particular y obtener opiniones de ellos. Estas reuniones se pueden realizar sin mucha planificación de antemano.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r>
              <a:rPr lang="es-CL" altLang="es-ES_tradnl" sz="900"/>
              <a:t>Técnicas de difusión de información: Son herramientas que permiten dar a conocer información de manera masiva mediante material escrito o audiovisual, a través de folletos, paneles, volantes, radio, periódicos, televisión local, etc. Cada vez más importante es el uso de Internet para difundir los resultados.</a:t>
            </a:r>
            <a:endParaRPr lang="en-US" altLang="es-ES_tradnl" sz="900"/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endParaRPr lang="es-ES_tradnl" altLang="es-ES_tradnl" sz="900"/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FontTx/>
              <a:buChar char="•"/>
            </a:pPr>
            <a:endParaRPr lang="es-ES_tradnl" altLang="es-ES_tradnl" sz="9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0BD59-E7F9-4F58-99AC-FC2CE09661D6}" type="slidenum">
              <a:rPr lang="es-ES_tradnl" altLang="es-ES_tradnl"/>
              <a:pPr/>
              <a:t>2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2447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4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la relación entre política, estrategia y proyecto, a través del proceso de EIA.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a conocer que EIA es un proceso.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Explique como se expresa la EIA en las políticas, en las estrategias y en los proyectos.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Política: Principios y lineamientos ambientales de interés superior.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Estrategia: Prioridades, ejes, procedimientos, planes, programas y acciones emprendidas para cumplir propósitos ambientales.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Proyecto: Idea para resolver un problema o demanda. 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076D9C-0916-46ED-A634-E056AFDC99ED}" type="slidenum">
              <a:rPr lang="es-ES_tradnl" altLang="es-ES_tradnl"/>
              <a:pPr/>
              <a:t>20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3153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78338"/>
            <a:ext cx="3962400" cy="4097337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s-ES_tradnl" altLang="es-ES_tradnl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Dar a conocer instrumentos y aspectos relevantes que facilitan el proceso de participación.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Explique que se presenta un instrumento que ayuda en el proceso de participación.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Solicite ejemplos a los participantes. 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Influencia: Vinculación de los actores con el EIA y el proyecto.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Importancia de la actividad: Relevancia de acciones o mecanismos de participación.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C9CE7B-96C5-49A8-AE57-C84761867EA6}" type="slidenum">
              <a:rPr lang="es-ES_tradnl" altLang="es-ES_tradnl"/>
              <a:pPr/>
              <a:t>3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2457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6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Analizar el papel de la EIA en el proceso de planificación y decisión.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ejemplos para cada afirmación.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Explique que la EIA ayuda a la planificación con decisiones preventivas sobre acciones y territorios.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Planificación: Definición de acciones organizadas para cumplir propósitos ambientales.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Alternativa: Formas para resolver un problema o una demanda.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Decisión integral: Consideración de la dimensión ambiental en conjunto y al mismo nivel, que variables económicas, sociales y políticas.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Planeamiento: Vinculación entre los diversos niveles de decisión (política, plan, programa, proyecto).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AE5A0-3E6C-4B09-B62D-DD39DA5106A5}" type="slidenum">
              <a:rPr lang="es-ES_tradnl" altLang="es-ES_tradnl"/>
              <a:pPr/>
              <a:t>4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2856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7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2497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Revisar los diversos pasos necesarios en un proceso de EIA.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Explique que el proceso requiere de todos los pasos.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De ejemplos para cada paso.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Alcance: Definición de pertinencia y nivel de profundidad de la EIA.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Evaluación de impactos: Identificación, medición, jerarquización y comparación de impactos ambientales.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Mitigación: Acción para llevar los impactos ambientales  negativos a niveles de aceptabilidad.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Plan de Manejo Ambiental: Conjunto de medidas organizadas para manejar los impactos ambientales.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Preparación del informe: Elaboración de un estudio de impacto ambiental o documento similar.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Revisión del informe: Análisis de la pertinencia formal, técnica y ambiental de un informe.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Gerencia del plan: Aplicación y seguimiento del plan.</a:t>
            </a:r>
          </a:p>
          <a:p>
            <a:pPr marL="190500" indent="-190500" algn="just">
              <a:lnSpc>
                <a:spcPct val="85000"/>
              </a:lnSpc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56186D-885D-48F9-984E-1021D388BEBE}" type="slidenum">
              <a:rPr lang="es-ES_tradnl" altLang="es-ES_tradnl"/>
              <a:pPr/>
              <a:t>5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3061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 defTabSz="914400" eaLnBrk="0" hangingPunct="0">
              <a:spcBef>
                <a:spcPct val="0"/>
              </a:spcBef>
            </a:pPr>
            <a:r>
              <a:rPr lang="es-ES_tradnl" altLang="es-ES_tradnl" sz="1800" b="1" u="sng"/>
              <a:t>PROPÓSITO:</a:t>
            </a:r>
            <a:endParaRPr lang="es-ES_tradnl" altLang="es-ES_tradnl" sz="1800"/>
          </a:p>
          <a:p>
            <a:pPr marL="190500" indent="-190500" algn="just" defTabSz="914400" eaLnBrk="0" hangingPunct="0">
              <a:spcBef>
                <a:spcPct val="0"/>
              </a:spcBef>
            </a:pPr>
            <a:endParaRPr lang="es-ES_tradnl" altLang="es-ES_tradnl" sz="1800"/>
          </a:p>
          <a:p>
            <a:pPr marL="190500" indent="-190500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1800"/>
              <a:t>Verificar los pasos de la EIA en un esquema gráfico.</a:t>
            </a:r>
          </a:p>
          <a:p>
            <a:pPr marL="190500" indent="-190500" algn="just" defTabSz="914400" eaLnBrk="0" hangingPunct="0">
              <a:spcBef>
                <a:spcPct val="0"/>
              </a:spcBef>
            </a:pPr>
            <a:endParaRPr lang="es-ES_tradnl" altLang="es-ES_tradnl" sz="1800"/>
          </a:p>
          <a:p>
            <a:pPr marL="190500" indent="-190500" algn="just" defTabSz="914400" eaLnBrk="0" hangingPunct="0">
              <a:spcBef>
                <a:spcPct val="0"/>
              </a:spcBef>
            </a:pPr>
            <a:r>
              <a:rPr lang="es-ES_tradnl" altLang="es-ES_tradnl" sz="1800" b="1" u="sng"/>
              <a:t>EXPLICACIONES:</a:t>
            </a:r>
            <a:endParaRPr lang="es-ES_tradnl" altLang="es-ES_tradnl" sz="1800"/>
          </a:p>
          <a:p>
            <a:pPr marL="190500" indent="-190500" algn="just" defTabSz="914400" eaLnBrk="0" hangingPunct="0">
              <a:spcBef>
                <a:spcPct val="0"/>
              </a:spcBef>
            </a:pPr>
            <a:endParaRPr lang="es-ES_tradnl" altLang="es-ES_tradnl" sz="1800"/>
          </a:p>
          <a:p>
            <a:pPr marL="190500" indent="-190500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1800"/>
              <a:t>De a conocer la ubicación de los pasos en el esquema.</a:t>
            </a:r>
          </a:p>
          <a:p>
            <a:pPr marL="190500" indent="-190500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1800"/>
              <a:t>Relacione los conceptos con las etapas del esquema.</a:t>
            </a:r>
          </a:p>
          <a:p>
            <a:pPr marL="190500" indent="-190500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1800"/>
              <a:t>Enfatice la diferencia entre EIA como proceso y el Estudio de Impacto Ambiental.</a:t>
            </a:r>
          </a:p>
          <a:p>
            <a:pPr marL="190500" indent="-190500" algn="just" defTabSz="914400" eaLnBrk="0" hangingPunct="0">
              <a:spcBef>
                <a:spcPct val="0"/>
              </a:spcBef>
            </a:pPr>
            <a:endParaRPr lang="es-ES_tradnl" altLang="es-ES_tradnl" sz="1800"/>
          </a:p>
          <a:p>
            <a:pPr marL="190500" indent="-190500" algn="just" defTabSz="914400" eaLnBrk="0" hangingPunct="0">
              <a:spcBef>
                <a:spcPct val="0"/>
              </a:spcBef>
            </a:pPr>
            <a:r>
              <a:rPr lang="es-ES_tradnl" altLang="es-ES_tradnl" sz="1800" b="1" u="sng"/>
              <a:t>CONCEPTOS PRINCIPALES:</a:t>
            </a:r>
          </a:p>
          <a:p>
            <a:pPr marL="190500" indent="-190500" algn="just" defTabSz="914400" eaLnBrk="0" hangingPunct="0">
              <a:spcBef>
                <a:spcPct val="0"/>
              </a:spcBef>
            </a:pPr>
            <a:endParaRPr lang="es-ES_tradnl" altLang="es-ES_tradnl" sz="1800"/>
          </a:p>
          <a:p>
            <a:pPr marL="190500" indent="-190500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1800"/>
              <a:t>Identificación y clasificación: Definición de alcance y cobertura de la EIA.</a:t>
            </a:r>
          </a:p>
          <a:p>
            <a:pPr marL="190500" indent="-190500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1800"/>
              <a:t>Preparación y análisis: Elaboración del estudio de impacto ambiental.</a:t>
            </a:r>
          </a:p>
          <a:p>
            <a:pPr marL="190500" indent="-190500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1800"/>
              <a:t>Calificación y decisión: Revisión y pronunciamiento sobre los contenidos de un estudio de impacto ambiental.</a:t>
            </a:r>
          </a:p>
          <a:p>
            <a:pPr marL="190500" indent="-190500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1800"/>
              <a:t>Control y seguimiento: Acompañamiento del proyecto durante su ejecución y verificación de medidas ambientales.</a:t>
            </a:r>
          </a:p>
          <a:p>
            <a:pPr marL="190500" indent="-190500" algn="just" defTabSz="914400" eaLnBrk="0" hangingPunct="0">
              <a:spcBef>
                <a:spcPct val="0"/>
              </a:spcBef>
            </a:pPr>
            <a:endParaRPr lang="es-ES_tradnl" altLang="es-ES_tradnl" sz="18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75BF7-190A-49AB-9611-0398A38F73F9}" type="slidenum">
              <a:rPr lang="es-ES_tradnl" altLang="es-ES_tradnl"/>
              <a:pPr/>
              <a:t>6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3082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8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39624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 defTabSz="914400" eaLnBrk="0" hangingPunct="0">
              <a:spcBef>
                <a:spcPct val="0"/>
              </a:spcBef>
            </a:pPr>
            <a:r>
              <a:rPr lang="es-ES_tradnl" altLang="es-ES_tradnl" sz="1800" b="1" u="sng"/>
              <a:t>PROPÓSITO:</a:t>
            </a:r>
          </a:p>
          <a:p>
            <a:pPr marL="190500" indent="-190500" algn="just" defTabSz="914400" eaLnBrk="0" hangingPunct="0">
              <a:spcBef>
                <a:spcPct val="0"/>
              </a:spcBef>
            </a:pPr>
            <a:endParaRPr lang="es-ES_tradnl" altLang="es-ES_tradnl" sz="1800"/>
          </a:p>
          <a:p>
            <a:pPr marL="190500" indent="-190500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1800"/>
              <a:t>Analizar un ejemplo de flujograma para la aplicación del proceso de EIA.</a:t>
            </a:r>
          </a:p>
          <a:p>
            <a:pPr marL="190500" indent="-190500" algn="just" defTabSz="914400" eaLnBrk="0" hangingPunct="0">
              <a:spcBef>
                <a:spcPct val="0"/>
              </a:spcBef>
            </a:pPr>
            <a:endParaRPr lang="es-ES_tradnl" altLang="es-ES_tradnl" sz="1800"/>
          </a:p>
          <a:p>
            <a:pPr marL="190500" indent="-190500" algn="just" defTabSz="914400" eaLnBrk="0" hangingPunct="0">
              <a:spcBef>
                <a:spcPct val="0"/>
              </a:spcBef>
            </a:pPr>
            <a:r>
              <a:rPr lang="es-ES_tradnl" altLang="es-ES_tradnl" sz="1800" b="1" u="sng"/>
              <a:t>EXPLICACIONES:</a:t>
            </a:r>
            <a:endParaRPr lang="es-ES_tradnl" altLang="es-ES_tradnl" sz="1800"/>
          </a:p>
          <a:p>
            <a:pPr marL="190500" indent="-190500" algn="just" defTabSz="914400" eaLnBrk="0" hangingPunct="0">
              <a:spcBef>
                <a:spcPct val="0"/>
              </a:spcBef>
            </a:pPr>
            <a:endParaRPr lang="es-ES_tradnl" altLang="es-ES_tradnl" sz="1800"/>
          </a:p>
          <a:p>
            <a:pPr marL="190500" indent="-190500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1800"/>
              <a:t>Señale como se vincula el flujograma con el esquema anterior.</a:t>
            </a:r>
          </a:p>
          <a:p>
            <a:pPr marL="190500" indent="-190500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1800"/>
              <a:t>Señale que este flujo coincide con requisitos del BID y de los países.</a:t>
            </a:r>
          </a:p>
          <a:p>
            <a:pPr marL="190500" indent="-190500" algn="just" defTabSz="914400" eaLnBrk="0" hangingPunct="0">
              <a:spcBef>
                <a:spcPct val="0"/>
              </a:spcBef>
              <a:buFontTx/>
              <a:buChar char="•"/>
            </a:pPr>
            <a:endParaRPr lang="es-ES_tradnl" altLang="es-ES_tradnl" sz="1800"/>
          </a:p>
          <a:p>
            <a:pPr marL="190500" indent="-190500" algn="just" defTabSz="914400" eaLnBrk="0" hangingPunct="0">
              <a:spcBef>
                <a:spcPct val="0"/>
              </a:spcBef>
            </a:pPr>
            <a:r>
              <a:rPr lang="es-ES_tradnl" altLang="es-ES_tradnl" sz="1800" b="1" u="sng"/>
              <a:t>CONCEPTOS PRINCIPALES:</a:t>
            </a:r>
          </a:p>
          <a:p>
            <a:pPr marL="190500" indent="-190500" algn="just" defTabSz="914400" eaLnBrk="0" hangingPunct="0">
              <a:spcBef>
                <a:spcPct val="0"/>
              </a:spcBef>
            </a:pPr>
            <a:endParaRPr lang="es-ES_tradnl" altLang="es-ES_tradnl" sz="1800"/>
          </a:p>
          <a:p>
            <a:pPr marL="190500" indent="-190500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1800"/>
              <a:t>Alcance: Pertinencia y nivel de profundidad de la EIA.</a:t>
            </a:r>
          </a:p>
          <a:p>
            <a:pPr marL="190500" indent="-190500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1800"/>
              <a:t>Significancia de impactos: Superación de niveles de aceptabilidad en el deterioro del ambiente.</a:t>
            </a:r>
          </a:p>
          <a:p>
            <a:pPr marL="190500" indent="-190500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1800"/>
              <a:t>Rediseño: Corrección y complemento de la EIA como resultado del proceso de revisión.</a:t>
            </a:r>
          </a:p>
          <a:p>
            <a:pPr marL="190500" indent="-190500" algn="just" defTabSz="914400" eaLnBrk="0" hangingPunct="0">
              <a:spcBef>
                <a:spcPct val="0"/>
              </a:spcBef>
              <a:buFontTx/>
              <a:buChar char="•"/>
            </a:pPr>
            <a:r>
              <a:rPr lang="es-ES_tradnl" altLang="es-ES_tradnl" sz="1800"/>
              <a:t>Monitoreo: Mecanismo de seguimiento y verificación del cumplimiento de condiciones ambientales. Se le usa como sinónimo de seguimiento.</a:t>
            </a:r>
          </a:p>
          <a:p>
            <a:pPr marL="190500" indent="-190500" algn="just" defTabSz="914400" eaLnBrk="0" hangingPunct="0">
              <a:spcBef>
                <a:spcPct val="0"/>
              </a:spcBef>
            </a:pPr>
            <a:endParaRPr lang="es-ES_tradnl" altLang="es-ES_tradnl" sz="18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CB257B-BA4D-45AA-82FD-2E72D163E695}" type="slidenum">
              <a:rPr lang="es-ES_tradnl" altLang="es-ES_tradnl"/>
              <a:pPr/>
              <a:t>7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3102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40386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 defTabSz="914400" eaLnBrk="0" hangingPunct="0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 defTabSz="914400" eaLnBrk="0" hangingPunct="0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 defTabSz="914400" eaLnBrk="0" hangingPunct="0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Señalar la relación entre la EIA y otros instrumentos.</a:t>
            </a:r>
          </a:p>
          <a:p>
            <a:pPr marL="190500" indent="-190500" algn="just" defTabSz="914400" eaLnBrk="0" hangingPunct="0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 defTabSz="914400" eaLnBrk="0" hangingPunct="0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 defTabSz="914400" eaLnBrk="0" hangingPunct="0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 defTabSz="914400" eaLnBrk="0" hangingPunct="0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Explique que la figura representa diversos niveles de decisión.</a:t>
            </a:r>
          </a:p>
          <a:p>
            <a:pPr marL="190500" indent="-190500" algn="just" defTabSz="914400" eaLnBrk="0" hangingPunct="0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Explique que interesa conocer las vinculaciones entre herramientas.</a:t>
            </a:r>
          </a:p>
          <a:p>
            <a:pPr marL="190500" indent="-190500" algn="just" defTabSz="914400" eaLnBrk="0" hangingPunct="0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Explique que la figura refleja la relación entre los tipos de EIA y los niveles de decisión.</a:t>
            </a:r>
          </a:p>
          <a:p>
            <a:pPr marL="190500" indent="-190500" algn="just" defTabSz="914400" eaLnBrk="0" hangingPunct="0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 defTabSz="914400" eaLnBrk="0" hangingPunct="0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 defTabSz="914400" eaLnBrk="0" hangingPunct="0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 defTabSz="914400" eaLnBrk="0" hangingPunct="0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Verificar conceptos en transparencias anteriores.</a:t>
            </a:r>
          </a:p>
          <a:p>
            <a:pPr marL="190500" indent="-190500" algn="just" defTabSz="914400" eaLnBrk="0" hangingPunct="0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 defTabSz="914400" eaLnBrk="0" hangingPunct="0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 defTabSz="914400" eaLnBrk="0" hangingPunct="0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EBA95B-104C-401C-8116-62C9D11FCBD7}" type="slidenum">
              <a:rPr lang="es-ES_tradnl" altLang="es-ES_tradnl"/>
              <a:pPr/>
              <a:t>8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2478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40386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sz="1000" b="1" u="sng"/>
              <a:t>PROPÓSITO:</a:t>
            </a:r>
            <a:endParaRPr lang="es-ES_tradnl" altLang="es-ES_tradnl" sz="1000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Explicar que los informes de la EIA reciben nombres de distinto tipo y que representan diversos alcances.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sz="1000" b="1" u="sng"/>
              <a:t>EXPLICACIONES:</a:t>
            </a:r>
            <a:endParaRPr lang="es-ES_tradnl" altLang="es-ES_tradnl" sz="1000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Señale que el nombre más usado es “Estudio de Impacto Ambiental”.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Señale que los nombres pueden referirse a distintos pasos de la EIA (alcance, evaluación, decisión).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Señale que los nombres y alcances dependen de cada país.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Señale que sólo se identifican algunos ejemplos.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Solicite su experiencia a los participantes.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sz="1000" b="1" u="sng"/>
              <a:t>CONCEPTOS PRINCIPALES: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1000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Tipo de EIA requerida: Los alcances y el nivel de profundidad  de la EIA depende del proyecto y de su localización espacial. No todos los ambientes  son similares y por lo tanto, los impactos son diversos.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MIA: Usado en México para referirse a los documentos escritos con los resultados del estudio de impacto ambiental.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DIA: Usado en Chile para EIA ajustados a normas. Usado en Colombia para referirse a los resultados del estudio de impacto ambiental.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RIMA: Usado en Brasil para referirse a los resultados del estudio de impacto ambiental.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DEIA: Instrumento preliminar usado en Honduras y que permite describir  al medio e identificar en forma rápida los posibles impactos y consecuencias de una acción, y enfocar en los impactos de mayor relevancia.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 sz="1000"/>
              <a:t>Evaluación ad-hoc: EIA específica para proyectos sectoriales y/o impactos acotados.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s-ES_tradnl" altLang="es-ES_tradnl" sz="1000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 sz="10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963203-9321-464F-BD31-7848C0A8FDB7}" type="slidenum">
              <a:rPr lang="es-ES_tradnl" altLang="es-ES_tradnl"/>
              <a:pPr/>
              <a:t>9</a:t>
            </a:fld>
            <a:endParaRPr lang="es-ES_tradnl" alt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s-ES_tradnl" altLang="es-ES_tradnl"/>
              <a:t>MÓDULO 3</a:t>
            </a:r>
          </a:p>
        </p:txBody>
      </p:sp>
      <p:sp>
        <p:nvSpPr>
          <p:cNvPr id="2488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52525" y="682625"/>
            <a:ext cx="4554538" cy="34163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883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25938"/>
            <a:ext cx="4038600" cy="4098925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PROPÓSITO: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Señalar algunos ejemplos de proyectos donde se aplica EIA.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EXPLICACIONES:</a:t>
            </a: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que no todas las acciones humanas requieren de EIA. De ejemplos (construcción de casas, adquisición de computadoras, construcciones provisorias).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Solicite ejemplos de proyectos donde es conveniente aplicar EIA.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Señale las razones de usar EIA en los proyectos identificados en la transparencia (impactos significativos, afectación importante de acciones pasadas, etc).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r>
              <a:rPr lang="es-ES_tradnl" altLang="es-ES_tradnl" b="1" u="sng"/>
              <a:t>CONCEPTOS PRINCIPALES: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</a:pPr>
            <a:endParaRPr lang="es-ES_tradnl" altLang="es-ES_tradnl"/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r>
              <a:rPr lang="es-ES_tradnl" altLang="es-ES_tradnl"/>
              <a:t>Saneamiento ambiental: Proyectos destinados a mejorar la calidad del ambiente. Sin embargo, pueden generar impactos ambientales negativos (ej. Lodos de plantas de tratamiento).</a:t>
            </a:r>
          </a:p>
          <a:p>
            <a:pPr marL="190500" indent="-190500" algn="just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es-ES_tradnl" alt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3074" name="Freeform 2"/>
            <p:cNvSpPr>
              <a:spLocks/>
            </p:cNvSpPr>
            <p:nvPr/>
          </p:nvSpPr>
          <p:spPr bwMode="ltGray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ltGray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altLang="es-ES_tradnl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s-ES_tradnl" altLang="es-ES_tradnl"/>
              <a:t>Click to edit Master subtitle style</a:t>
            </a:r>
          </a:p>
        </p:txBody>
      </p:sp>
    </p:spTree>
  </p:cSld>
  <p:clrMapOvr>
    <a:masterClrMapping/>
  </p:clrMapOvr>
  <p:transition spd="slow" advClick="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slow" advClick="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715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7150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slow" advClick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slow" advClick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 advClick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slow" advClick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 spd="slow" advClick="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 spd="slow" advClick="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 advClick="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 advClick="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6FDC1"/>
            </a:gs>
            <a:gs pos="50000">
              <a:srgbClr val="E9E400"/>
            </a:gs>
            <a:gs pos="100000">
              <a:srgbClr val="F6FDC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1026" name="Freeform 2"/>
            <p:cNvSpPr>
              <a:spLocks/>
            </p:cNvSpPr>
            <p:nvPr/>
          </p:nvSpPr>
          <p:spPr bwMode="ltGray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7" name="Freeform 3"/>
            <p:cNvSpPr>
              <a:spLocks/>
            </p:cNvSpPr>
            <p:nvPr/>
          </p:nvSpPr>
          <p:spPr bwMode="ltGray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ltGray">
            <a:xfrm>
              <a:off x="2187" y="0"/>
              <a:ext cx="2859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8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59" h="2556">
                  <a:moveTo>
                    <a:pt x="630" y="0"/>
                  </a:moveTo>
                  <a:lnTo>
                    <a:pt x="2858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ltGray">
            <a:xfrm>
              <a:off x="3055" y="0"/>
              <a:ext cx="2286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1" y="2120"/>
                </a:cxn>
                <a:cxn ang="0">
                  <a:pos x="2285" y="1945"/>
                </a:cxn>
                <a:cxn ang="0">
                  <a:pos x="348" y="0"/>
                </a:cxn>
                <a:cxn ang="0">
                  <a:pos x="0" y="0"/>
                </a:cxn>
              </a:cxnLst>
              <a:rect l="0" t="0" r="r" b="b"/>
              <a:pathLst>
                <a:path w="2286" h="2121">
                  <a:moveTo>
                    <a:pt x="0" y="0"/>
                  </a:moveTo>
                  <a:lnTo>
                    <a:pt x="2111" y="2120"/>
                  </a:lnTo>
                  <a:lnTo>
                    <a:pt x="2285" y="1945"/>
                  </a:lnTo>
                  <a:lnTo>
                    <a:pt x="348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_tradnl" smtClean="0"/>
              <a:t>Click to edit Master text styles</a:t>
            </a:r>
          </a:p>
          <a:p>
            <a:pPr lvl="1"/>
            <a:r>
              <a:rPr lang="es-ES_tradnl" altLang="es-ES_tradnl" smtClean="0"/>
              <a:t>Second Level</a:t>
            </a:r>
          </a:p>
          <a:p>
            <a:pPr lvl="2"/>
            <a:r>
              <a:rPr lang="es-ES_tradnl" altLang="es-ES_tradnl" smtClean="0"/>
              <a:t>Third Level</a:t>
            </a:r>
          </a:p>
          <a:p>
            <a:pPr lvl="3"/>
            <a:r>
              <a:rPr lang="es-ES_tradnl" altLang="es-ES_tradnl" smtClean="0"/>
              <a:t>Fourth Level</a:t>
            </a:r>
          </a:p>
          <a:p>
            <a:pPr lvl="4"/>
            <a:r>
              <a:rPr lang="es-ES_tradnl" alt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Opti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3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Documento_de_Microsoft_Office_Word_97-20031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676400"/>
            <a:ext cx="8229600" cy="1143000"/>
          </a:xfrm>
          <a:noFill/>
          <a:ln/>
        </p:spPr>
        <p:txBody>
          <a:bodyPr/>
          <a:lstStyle/>
          <a:p>
            <a:pPr>
              <a:lnSpc>
                <a:spcPts val="4200"/>
              </a:lnSpc>
            </a:pPr>
            <a:r>
              <a:rPr lang="es-ES_tradnl" altLang="es-ES_tradnl" sz="4200">
                <a:solidFill>
                  <a:srgbClr val="000000"/>
                </a:solidFill>
                <a:effectLst/>
              </a:rPr>
              <a:t>Módulo 3</a:t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r>
              <a:rPr lang="es-ES_tradnl" altLang="es-ES_tradnl" sz="4200">
                <a:solidFill>
                  <a:srgbClr val="000000"/>
                </a:solidFill>
                <a:effectLst/>
              </a:rPr>
              <a:t/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r>
              <a:rPr lang="es-ES_tradnl" altLang="es-ES_tradnl" sz="4200">
                <a:solidFill>
                  <a:srgbClr val="000000"/>
                </a:solidFill>
                <a:effectLst/>
              </a:rPr>
              <a:t>Evaluación de Impacto Ambiental como una Herramienta Estratégica y de Planificación</a:t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endParaRPr lang="es-ES_tradnl" altLang="es-ES_tradnl" sz="4000">
              <a:solidFill>
                <a:srgbClr val="000000"/>
              </a:solidFill>
              <a:effectLst/>
            </a:endParaRP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3962400"/>
            <a:ext cx="6400800" cy="1752600"/>
          </a:xfrm>
        </p:spPr>
        <p:txBody>
          <a:bodyPr/>
          <a:lstStyle/>
          <a:p>
            <a:pPr marL="476250" indent="-476250" algn="l">
              <a:buClr>
                <a:srgbClr val="000000"/>
              </a:buClr>
              <a:buSzTx/>
              <a:buFont typeface="Wingdings" pitchFamily="2" charset="2"/>
              <a:buChar char="ü"/>
            </a:pPr>
            <a:r>
              <a:rPr lang="es-ES_tradnl" altLang="es-ES_tradnl" sz="2900">
                <a:solidFill>
                  <a:srgbClr val="000000"/>
                </a:solidFill>
                <a:effectLst/>
              </a:rPr>
              <a:t>Etapas de la EIA</a:t>
            </a:r>
          </a:p>
          <a:p>
            <a:pPr marL="476250" indent="-476250" algn="l">
              <a:buClr>
                <a:srgbClr val="000000"/>
              </a:buClr>
              <a:buSzTx/>
              <a:buFont typeface="Wingdings" pitchFamily="2" charset="2"/>
              <a:buChar char="ü"/>
            </a:pPr>
            <a:r>
              <a:rPr lang="es-ES_tradnl" altLang="es-ES_tradnl" sz="2900">
                <a:solidFill>
                  <a:srgbClr val="000000"/>
                </a:solidFill>
                <a:effectLst/>
              </a:rPr>
              <a:t>Gestión y EIA</a:t>
            </a:r>
          </a:p>
          <a:p>
            <a:pPr marL="476250" indent="-476250" algn="l">
              <a:buClr>
                <a:srgbClr val="000000"/>
              </a:buClr>
              <a:buSzTx/>
              <a:buFont typeface="Wingdings" pitchFamily="2" charset="2"/>
              <a:buChar char="ü"/>
            </a:pPr>
            <a:r>
              <a:rPr lang="es-ES_tradnl" altLang="es-ES_tradnl" sz="2900">
                <a:solidFill>
                  <a:srgbClr val="000000"/>
                </a:solidFill>
                <a:effectLst/>
              </a:rPr>
              <a:t>Participación ciudadana y EIA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 advClick="0"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Text Box 2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1219200"/>
          </a:xfrm>
        </p:spPr>
        <p:txBody>
          <a:bodyPr/>
          <a:lstStyle/>
          <a:p>
            <a:r>
              <a:rPr lang="es-ES_tradnl" altLang="es-ES_tradnl" sz="4200">
                <a:solidFill>
                  <a:srgbClr val="000000"/>
                </a:solidFill>
                <a:effectLst/>
              </a:rPr>
              <a:t>Definición de Gestión Ambiental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92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algn="just">
              <a:lnSpc>
                <a:spcPts val="2800"/>
              </a:lnSpc>
              <a:spcBef>
                <a:spcPct val="45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400">
                <a:solidFill>
                  <a:srgbClr val="000000"/>
                </a:solidFill>
                <a:effectLst/>
                <a:cs typeface="Times" charset="0"/>
              </a:rPr>
              <a:t>Acciones que realiza la sociedad para proteger el ambiente, que dependen de fuerzas sociales diversas </a:t>
            </a:r>
            <a:endParaRPr lang="es-CL" altLang="es-ES_tradnl" sz="2400">
              <a:solidFill>
                <a:srgbClr val="000000"/>
              </a:solidFill>
              <a:effectLst/>
            </a:endParaRPr>
          </a:p>
          <a:p>
            <a:pPr algn="just">
              <a:lnSpc>
                <a:spcPts val="2800"/>
              </a:lnSpc>
              <a:spcBef>
                <a:spcPct val="45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400">
                <a:solidFill>
                  <a:srgbClr val="000000"/>
                </a:solidFill>
                <a:effectLst/>
                <a:cs typeface="Times" charset="0"/>
              </a:rPr>
              <a:t>Proceso en el cual diversas organizaciones (formales, no formales, públicas y privadas) desarrollan e implementan un conjunto de acciones prioritarias efectivas</a:t>
            </a:r>
            <a:endParaRPr lang="es-CL" altLang="es-ES_tradnl" sz="2400">
              <a:solidFill>
                <a:srgbClr val="000000"/>
              </a:solidFill>
              <a:effectLst/>
            </a:endParaRPr>
          </a:p>
          <a:p>
            <a:pPr algn="just">
              <a:lnSpc>
                <a:spcPts val="2800"/>
              </a:lnSpc>
              <a:spcBef>
                <a:spcPct val="45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400">
                <a:solidFill>
                  <a:srgbClr val="000000"/>
                </a:solidFill>
                <a:effectLst/>
                <a:cs typeface="Times" charset="0"/>
              </a:rPr>
              <a:t>Articulación de preferencias sociales para mantener y mejorar la calidad de vida, los servicios ambientales derivados o relacionados y conservar los recursos naturales, los ecosistemas y el ambiente</a:t>
            </a:r>
            <a:endParaRPr lang="es-ES_tradnl" altLang="es-ES_tradnl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 advClick="0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Text Box 2"/>
          <p:cNvSpPr txBox="1">
            <a:spLocks noChangeArrowheads="1"/>
          </p:cNvSpPr>
          <p:nvPr/>
        </p:nvSpPr>
        <p:spPr bwMode="auto">
          <a:xfrm>
            <a:off x="0" y="63690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/>
          <a:lstStyle/>
          <a:p>
            <a:pPr marL="1809750" indent="-666750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4000">
                <a:solidFill>
                  <a:srgbClr val="000000"/>
                </a:solidFill>
                <a:effectLst/>
              </a:rPr>
              <a:t>Política</a:t>
            </a:r>
          </a:p>
          <a:p>
            <a:pPr marL="1809750" indent="-666750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4000">
                <a:solidFill>
                  <a:srgbClr val="000000"/>
                </a:solidFill>
                <a:effectLst/>
              </a:rPr>
              <a:t>Legislación</a:t>
            </a:r>
          </a:p>
          <a:p>
            <a:pPr marL="1809750" indent="-666750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4000">
                <a:solidFill>
                  <a:srgbClr val="000000"/>
                </a:solidFill>
                <a:effectLst/>
              </a:rPr>
              <a:t>Administración</a:t>
            </a:r>
          </a:p>
          <a:p>
            <a:pPr marL="1809750" indent="-666750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4000">
                <a:solidFill>
                  <a:srgbClr val="000000"/>
                </a:solidFill>
                <a:effectLst/>
              </a:rPr>
              <a:t>Instrumentos</a:t>
            </a:r>
          </a:p>
        </p:txBody>
      </p:sp>
      <p:sp>
        <p:nvSpPr>
          <p:cNvPr id="294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ES_tradnl" sz="4200">
                <a:solidFill>
                  <a:srgbClr val="000000"/>
                </a:solidFill>
                <a:effectLst/>
              </a:rPr>
              <a:t>Componentes de la Gestión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 advClick="0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Text Box 3074"/>
          <p:cNvSpPr txBox="1">
            <a:spLocks noChangeArrowheads="1"/>
          </p:cNvSpPr>
          <p:nvPr/>
        </p:nvSpPr>
        <p:spPr bwMode="auto">
          <a:xfrm>
            <a:off x="0" y="63690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  <p:sp>
        <p:nvSpPr>
          <p:cNvPr id="303107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1447800" y="2057400"/>
            <a:ext cx="7086600" cy="4114800"/>
          </a:xfrm>
        </p:spPr>
        <p:txBody>
          <a:bodyPr/>
          <a:lstStyle/>
          <a:p>
            <a:pPr marL="476250" indent="-476250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Entidades de concentración</a:t>
            </a:r>
          </a:p>
          <a:p>
            <a:pPr marL="476250" indent="-476250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Organismos de políticas y coordinación</a:t>
            </a:r>
          </a:p>
          <a:p>
            <a:pPr marL="476250" indent="-476250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Organismos de carácter sectorial</a:t>
            </a:r>
          </a:p>
          <a:p>
            <a:pPr marL="476250" indent="-476250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Organismos nacionales de planificación</a:t>
            </a:r>
          </a:p>
        </p:txBody>
      </p:sp>
      <p:sp>
        <p:nvSpPr>
          <p:cNvPr id="303108" name="Rectangle 30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altLang="es-ES_tradnl" sz="4000">
                <a:solidFill>
                  <a:srgbClr val="000000"/>
                </a:solidFill>
                <a:effectLst/>
              </a:rPr>
              <a:t>Instituciones Ambientales</a:t>
            </a:r>
            <a:br>
              <a:rPr lang="es-ES_tradnl" altLang="es-ES_tradnl" sz="4000">
                <a:solidFill>
                  <a:srgbClr val="000000"/>
                </a:solidFill>
                <a:effectLst/>
              </a:rPr>
            </a:br>
            <a:r>
              <a:rPr lang="es-ES_tradnl" altLang="es-ES_tradnl" sz="4000">
                <a:solidFill>
                  <a:srgbClr val="000000"/>
                </a:solidFill>
                <a:effectLst/>
              </a:rPr>
              <a:t>–Ejemplos–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 advClick="0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Text Box 5122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  <p:sp>
        <p:nvSpPr>
          <p:cNvPr id="299011" name="Rectangle 512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353425" cy="4170362"/>
          </a:xfrm>
        </p:spPr>
        <p:txBody>
          <a:bodyPr/>
          <a:lstStyle/>
          <a:p>
            <a:pPr marL="1238250" indent="-381000" algn="just">
              <a:lnSpc>
                <a:spcPct val="9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500">
                <a:solidFill>
                  <a:srgbClr val="000000"/>
                </a:solidFill>
                <a:effectLst/>
              </a:rPr>
              <a:t>Sistemas de información </a:t>
            </a:r>
          </a:p>
          <a:p>
            <a:pPr marL="1238250" indent="-381000" algn="just">
              <a:lnSpc>
                <a:spcPct val="9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500">
                <a:solidFill>
                  <a:srgbClr val="000000"/>
                </a:solidFill>
                <a:effectLst/>
              </a:rPr>
              <a:t>Evaluación de riesgos ambientales</a:t>
            </a:r>
          </a:p>
          <a:p>
            <a:pPr marL="1238250" indent="-381000" algn="just">
              <a:lnSpc>
                <a:spcPct val="9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500">
                <a:solidFill>
                  <a:srgbClr val="000000"/>
                </a:solidFill>
                <a:effectLst/>
              </a:rPr>
              <a:t>Planes de conservación de recursos naturales</a:t>
            </a:r>
          </a:p>
          <a:p>
            <a:pPr marL="1238250" indent="-381000" algn="just">
              <a:lnSpc>
                <a:spcPct val="9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500">
                <a:solidFill>
                  <a:srgbClr val="000000"/>
                </a:solidFill>
                <a:effectLst/>
              </a:rPr>
              <a:t>Planes de descontaminación </a:t>
            </a:r>
          </a:p>
          <a:p>
            <a:pPr marL="1238250" indent="-381000" algn="just">
              <a:lnSpc>
                <a:spcPct val="9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500">
                <a:solidFill>
                  <a:srgbClr val="000000"/>
                </a:solidFill>
                <a:effectLst/>
              </a:rPr>
              <a:t>Planes de adecuación y manejo ambiental </a:t>
            </a:r>
          </a:p>
          <a:p>
            <a:pPr marL="1238250" indent="-381000" algn="just">
              <a:lnSpc>
                <a:spcPct val="9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500">
                <a:solidFill>
                  <a:srgbClr val="000000"/>
                </a:solidFill>
                <a:effectLst/>
              </a:rPr>
              <a:t>Producción más limpia  (P+L)</a:t>
            </a:r>
          </a:p>
          <a:p>
            <a:pPr marL="1238250" indent="-381000" algn="just">
              <a:lnSpc>
                <a:spcPct val="9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500">
                <a:solidFill>
                  <a:srgbClr val="000000"/>
                </a:solidFill>
                <a:effectLst/>
              </a:rPr>
              <a:t>Ordenamiento territorial </a:t>
            </a:r>
          </a:p>
          <a:p>
            <a:pPr marL="1238250" indent="-381000">
              <a:lnSpc>
                <a:spcPct val="9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500">
                <a:solidFill>
                  <a:srgbClr val="000000"/>
                </a:solidFill>
                <a:effectLst/>
              </a:rPr>
              <a:t>Normas y estándares</a:t>
            </a:r>
          </a:p>
          <a:p>
            <a:pPr marL="1238250" indent="-381000">
              <a:lnSpc>
                <a:spcPct val="9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500">
                <a:solidFill>
                  <a:srgbClr val="000000"/>
                </a:solidFill>
                <a:effectLst/>
              </a:rPr>
              <a:t>Auditorias ambientales </a:t>
            </a:r>
          </a:p>
          <a:p>
            <a:pPr marL="1238250" indent="-381000">
              <a:lnSpc>
                <a:spcPct val="900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2500">
                <a:solidFill>
                  <a:srgbClr val="000000"/>
                </a:solidFill>
                <a:effectLst/>
              </a:rPr>
              <a:t>Mecanismos de fiscalización</a:t>
            </a:r>
            <a:endParaRPr lang="es-ES_tradnl" altLang="es-ES_tradnl" sz="2500">
              <a:solidFill>
                <a:srgbClr val="000000"/>
              </a:solidFill>
              <a:effectLst/>
            </a:endParaRPr>
          </a:p>
        </p:txBody>
      </p:sp>
      <p:sp>
        <p:nvSpPr>
          <p:cNvPr id="299012" name="Rectangle 5124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839200" cy="1219200"/>
          </a:xfrm>
        </p:spPr>
        <p:txBody>
          <a:bodyPr/>
          <a:lstStyle/>
          <a:p>
            <a:r>
              <a:rPr lang="es-ES_tradnl" altLang="es-ES_tradnl" sz="4000">
                <a:solidFill>
                  <a:srgbClr val="000000"/>
                </a:solidFill>
                <a:effectLst/>
              </a:rPr>
              <a:t>Instrumentos Complementarios al EIA</a:t>
            </a:r>
            <a:br>
              <a:rPr lang="es-ES_tradnl" altLang="es-ES_tradnl" sz="4000">
                <a:solidFill>
                  <a:srgbClr val="000000"/>
                </a:solidFill>
                <a:effectLst/>
              </a:rPr>
            </a:br>
            <a:r>
              <a:rPr lang="es-ES_tradnl" altLang="es-ES_tradnl" sz="4000">
                <a:solidFill>
                  <a:srgbClr val="000000"/>
                </a:solidFill>
                <a:effectLst/>
              </a:rPr>
              <a:t>–Ejemplos–</a:t>
            </a:r>
            <a:endParaRPr lang="es-ES_tradnl" altLang="es-ES_tradnl" sz="4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 advClick="0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DBF70B">
                <a:gamma/>
                <a:shade val="30588"/>
                <a:invGamma/>
              </a:srgbClr>
            </a:gs>
            <a:gs pos="50000">
              <a:srgbClr val="DBF70B"/>
            </a:gs>
            <a:gs pos="100000">
              <a:srgbClr val="DBF70B">
                <a:gamma/>
                <a:shade val="30588"/>
                <a:invGamma/>
              </a:srgb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19200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rgbClr val="3366FF"/>
                </a:solidFill>
                <a:effectLst/>
              </a:rPr>
              <a:t>El Significado de la </a:t>
            </a:r>
            <a:br>
              <a:rPr lang="es-ES_tradnl" altLang="es-ES_tradnl" sz="4200">
                <a:solidFill>
                  <a:srgbClr val="3366FF"/>
                </a:solidFill>
                <a:effectLst/>
              </a:rPr>
            </a:br>
            <a:r>
              <a:rPr lang="es-ES_tradnl" altLang="es-ES_tradnl" sz="4200">
                <a:solidFill>
                  <a:srgbClr val="3366FF"/>
                </a:solidFill>
                <a:effectLst/>
              </a:rPr>
              <a:t>Participación Ciudadana</a:t>
            </a:r>
            <a:endParaRPr lang="es-ES_tradnl" altLang="es-ES_tradnl">
              <a:solidFill>
                <a:srgbClr val="3366FF"/>
              </a:solidFill>
            </a:endParaRPr>
          </a:p>
        </p:txBody>
      </p:sp>
      <p:sp>
        <p:nvSpPr>
          <p:cNvPr id="9523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1676400"/>
          </a:xfrm>
          <a:noFill/>
          <a:ln/>
        </p:spPr>
        <p:txBody>
          <a:bodyPr/>
          <a:lstStyle/>
          <a:p>
            <a:pPr marL="0" indent="0" algn="ctr">
              <a:spcAft>
                <a:spcPct val="25000"/>
              </a:spcAft>
              <a:buFont typeface="Monotype Sorts" pitchFamily="2" charset="2"/>
              <a:buNone/>
            </a:pPr>
            <a:r>
              <a:rPr lang="es-ES_tradnl" altLang="es-ES_tradnl">
                <a:solidFill>
                  <a:srgbClr val="3366FF"/>
                </a:solidFill>
                <a:effectLst/>
              </a:rPr>
              <a:t>Participación es un proceso que involucra a las partes interesadas/afectadas en las iniciativas de desarrollo</a:t>
            </a:r>
          </a:p>
        </p:txBody>
      </p:sp>
      <p:sp>
        <p:nvSpPr>
          <p:cNvPr id="95236" name="Text Box 2052"/>
          <p:cNvSpPr txBox="1">
            <a:spLocks noChangeArrowheads="1"/>
          </p:cNvSpPr>
          <p:nvPr/>
        </p:nvSpPr>
        <p:spPr bwMode="auto">
          <a:xfrm>
            <a:off x="0" y="63690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19200"/>
          </a:xfrm>
        </p:spPr>
        <p:txBody>
          <a:bodyPr/>
          <a:lstStyle/>
          <a:p>
            <a:r>
              <a:rPr lang="es-ES_tradnl" altLang="es-ES_tradnl" sz="4200">
                <a:solidFill>
                  <a:srgbClr val="000000"/>
                </a:solidFill>
                <a:effectLst/>
              </a:rPr>
              <a:t>Los Beneficios de la </a:t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r>
              <a:rPr lang="es-ES_tradnl" altLang="es-ES_tradnl" sz="4200">
                <a:solidFill>
                  <a:srgbClr val="000000"/>
                </a:solidFill>
                <a:effectLst/>
              </a:rPr>
              <a:t>Participación Ciudadana 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505200"/>
          </a:xfrm>
        </p:spPr>
        <p:txBody>
          <a:bodyPr/>
          <a:lstStyle/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Crea responsabilidad política</a:t>
            </a:r>
          </a:p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Racionaliza las controversias</a:t>
            </a:r>
          </a:p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Da transparencia al proceso de toma de decisiones</a:t>
            </a:r>
          </a:p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Reduce equivocaciones y corrupción</a:t>
            </a:r>
          </a:p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Incrementa la credibilidad institucional 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0" y="63690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762000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rgbClr val="000000"/>
                </a:solidFill>
                <a:effectLst/>
              </a:rPr>
              <a:t>Partes Afectadas/Interesadas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924800" cy="4114800"/>
          </a:xfrm>
          <a:noFill/>
          <a:ln/>
        </p:spPr>
        <p:txBody>
          <a:bodyPr/>
          <a:lstStyle/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300">
                <a:solidFill>
                  <a:srgbClr val="000000"/>
                </a:solidFill>
                <a:effectLst/>
              </a:rPr>
              <a:t>Aquellas con afectación positiva o negativa</a:t>
            </a:r>
          </a:p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300">
                <a:solidFill>
                  <a:srgbClr val="000000"/>
                </a:solidFill>
                <a:effectLst/>
              </a:rPr>
              <a:t>Aquellos que se benefician o tienen intereses</a:t>
            </a:r>
          </a:p>
          <a:p>
            <a:pPr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300">
                <a:solidFill>
                  <a:srgbClr val="000000"/>
                </a:solidFill>
                <a:effectLst/>
              </a:rPr>
              <a:t>Incluyen agencias del sector público, grupos afectados directa o indirectamente, donantes, inversionistas, etc.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0" y="63690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406" name="Group 30"/>
          <p:cNvGrpSpPr>
            <a:grpSpLocks/>
          </p:cNvGrpSpPr>
          <p:nvPr/>
        </p:nvGrpSpPr>
        <p:grpSpPr bwMode="auto">
          <a:xfrm>
            <a:off x="2108200" y="2222500"/>
            <a:ext cx="2209800" cy="1587500"/>
            <a:chOff x="1328" y="1400"/>
            <a:chExt cx="1392" cy="1000"/>
          </a:xfrm>
        </p:grpSpPr>
        <p:sp>
          <p:nvSpPr>
            <p:cNvPr id="101390" name="Freeform 14"/>
            <p:cNvSpPr>
              <a:spLocks/>
            </p:cNvSpPr>
            <p:nvPr/>
          </p:nvSpPr>
          <p:spPr bwMode="auto">
            <a:xfrm>
              <a:off x="1328" y="1544"/>
              <a:ext cx="864" cy="6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64" y="520"/>
                </a:cxn>
                <a:cxn ang="0">
                  <a:pos x="864" y="664"/>
                </a:cxn>
                <a:cxn ang="0">
                  <a:pos x="0" y="144"/>
                </a:cxn>
                <a:cxn ang="0">
                  <a:pos x="0" y="0"/>
                </a:cxn>
              </a:cxnLst>
              <a:rect l="0" t="0" r="r" b="b"/>
              <a:pathLst>
                <a:path w="864" h="664">
                  <a:moveTo>
                    <a:pt x="0" y="0"/>
                  </a:moveTo>
                  <a:lnTo>
                    <a:pt x="864" y="520"/>
                  </a:lnTo>
                  <a:lnTo>
                    <a:pt x="864" y="664"/>
                  </a:lnTo>
                  <a:lnTo>
                    <a:pt x="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1391" name="Freeform 15"/>
            <p:cNvSpPr>
              <a:spLocks/>
            </p:cNvSpPr>
            <p:nvPr/>
          </p:nvSpPr>
          <p:spPr bwMode="auto">
            <a:xfrm>
              <a:off x="1328" y="1400"/>
              <a:ext cx="1392" cy="856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336" y="0"/>
                </a:cxn>
                <a:cxn ang="0">
                  <a:pos x="1152" y="480"/>
                </a:cxn>
                <a:cxn ang="0">
                  <a:pos x="1392" y="336"/>
                </a:cxn>
                <a:cxn ang="0">
                  <a:pos x="1392" y="760"/>
                </a:cxn>
                <a:cxn ang="0">
                  <a:pos x="576" y="856"/>
                </a:cxn>
                <a:cxn ang="0">
                  <a:pos x="864" y="664"/>
                </a:cxn>
                <a:cxn ang="0">
                  <a:pos x="0" y="144"/>
                </a:cxn>
              </a:cxnLst>
              <a:rect l="0" t="0" r="r" b="b"/>
              <a:pathLst>
                <a:path w="1392" h="856">
                  <a:moveTo>
                    <a:pt x="0" y="144"/>
                  </a:moveTo>
                  <a:lnTo>
                    <a:pt x="336" y="0"/>
                  </a:lnTo>
                  <a:lnTo>
                    <a:pt x="1152" y="480"/>
                  </a:lnTo>
                  <a:lnTo>
                    <a:pt x="1392" y="336"/>
                  </a:lnTo>
                  <a:lnTo>
                    <a:pt x="1392" y="760"/>
                  </a:lnTo>
                  <a:lnTo>
                    <a:pt x="576" y="856"/>
                  </a:lnTo>
                  <a:lnTo>
                    <a:pt x="864" y="66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1392" name="Freeform 16"/>
            <p:cNvSpPr>
              <a:spLocks/>
            </p:cNvSpPr>
            <p:nvPr/>
          </p:nvSpPr>
          <p:spPr bwMode="auto">
            <a:xfrm>
              <a:off x="1904" y="2160"/>
              <a:ext cx="816" cy="24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816" y="0"/>
                </a:cxn>
                <a:cxn ang="0">
                  <a:pos x="816" y="144"/>
                </a:cxn>
                <a:cxn ang="0">
                  <a:pos x="0" y="240"/>
                </a:cxn>
                <a:cxn ang="0">
                  <a:pos x="0" y="96"/>
                </a:cxn>
              </a:cxnLst>
              <a:rect l="0" t="0" r="r" b="b"/>
              <a:pathLst>
                <a:path w="816" h="240">
                  <a:moveTo>
                    <a:pt x="0" y="96"/>
                  </a:moveTo>
                  <a:lnTo>
                    <a:pt x="816" y="0"/>
                  </a:lnTo>
                  <a:lnTo>
                    <a:pt x="816" y="144"/>
                  </a:lnTo>
                  <a:lnTo>
                    <a:pt x="0" y="24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chemeClr val="bg1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01407" name="Group 31"/>
          <p:cNvGrpSpPr>
            <a:grpSpLocks/>
          </p:cNvGrpSpPr>
          <p:nvPr/>
        </p:nvGrpSpPr>
        <p:grpSpPr bwMode="auto">
          <a:xfrm>
            <a:off x="4637088" y="2222500"/>
            <a:ext cx="2209800" cy="1587500"/>
            <a:chOff x="2921" y="1400"/>
            <a:chExt cx="1392" cy="1000"/>
          </a:xfrm>
        </p:grpSpPr>
        <p:sp>
          <p:nvSpPr>
            <p:cNvPr id="101393" name="Freeform 17"/>
            <p:cNvSpPr>
              <a:spLocks/>
            </p:cNvSpPr>
            <p:nvPr/>
          </p:nvSpPr>
          <p:spPr bwMode="auto">
            <a:xfrm>
              <a:off x="3449" y="1544"/>
              <a:ext cx="864" cy="664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0" y="520"/>
                </a:cxn>
                <a:cxn ang="0">
                  <a:pos x="0" y="664"/>
                </a:cxn>
                <a:cxn ang="0">
                  <a:pos x="864" y="144"/>
                </a:cxn>
                <a:cxn ang="0">
                  <a:pos x="864" y="0"/>
                </a:cxn>
              </a:cxnLst>
              <a:rect l="0" t="0" r="r" b="b"/>
              <a:pathLst>
                <a:path w="864" h="664">
                  <a:moveTo>
                    <a:pt x="864" y="0"/>
                  </a:moveTo>
                  <a:lnTo>
                    <a:pt x="0" y="520"/>
                  </a:lnTo>
                  <a:lnTo>
                    <a:pt x="0" y="664"/>
                  </a:lnTo>
                  <a:lnTo>
                    <a:pt x="864" y="144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99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1394" name="Freeform 18"/>
            <p:cNvSpPr>
              <a:spLocks/>
            </p:cNvSpPr>
            <p:nvPr/>
          </p:nvSpPr>
          <p:spPr bwMode="auto">
            <a:xfrm>
              <a:off x="2921" y="1400"/>
              <a:ext cx="1392" cy="856"/>
            </a:xfrm>
            <a:custGeom>
              <a:avLst/>
              <a:gdLst/>
              <a:ahLst/>
              <a:cxnLst>
                <a:cxn ang="0">
                  <a:pos x="1392" y="144"/>
                </a:cxn>
                <a:cxn ang="0">
                  <a:pos x="1056" y="0"/>
                </a:cxn>
                <a:cxn ang="0">
                  <a:pos x="240" y="480"/>
                </a:cxn>
                <a:cxn ang="0">
                  <a:pos x="0" y="336"/>
                </a:cxn>
                <a:cxn ang="0">
                  <a:pos x="0" y="760"/>
                </a:cxn>
                <a:cxn ang="0">
                  <a:pos x="816" y="856"/>
                </a:cxn>
                <a:cxn ang="0">
                  <a:pos x="528" y="664"/>
                </a:cxn>
                <a:cxn ang="0">
                  <a:pos x="1392" y="144"/>
                </a:cxn>
              </a:cxnLst>
              <a:rect l="0" t="0" r="r" b="b"/>
              <a:pathLst>
                <a:path w="1392" h="856">
                  <a:moveTo>
                    <a:pt x="1392" y="144"/>
                  </a:moveTo>
                  <a:lnTo>
                    <a:pt x="1056" y="0"/>
                  </a:lnTo>
                  <a:lnTo>
                    <a:pt x="240" y="480"/>
                  </a:lnTo>
                  <a:lnTo>
                    <a:pt x="0" y="336"/>
                  </a:lnTo>
                  <a:lnTo>
                    <a:pt x="0" y="760"/>
                  </a:lnTo>
                  <a:lnTo>
                    <a:pt x="816" y="856"/>
                  </a:lnTo>
                  <a:lnTo>
                    <a:pt x="528" y="664"/>
                  </a:lnTo>
                  <a:lnTo>
                    <a:pt x="1392" y="144"/>
                  </a:lnTo>
                  <a:close/>
                </a:path>
              </a:pathLst>
            </a:custGeom>
            <a:solidFill>
              <a:srgbClr val="FF99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1395" name="Freeform 19"/>
            <p:cNvSpPr>
              <a:spLocks/>
            </p:cNvSpPr>
            <p:nvPr/>
          </p:nvSpPr>
          <p:spPr bwMode="auto">
            <a:xfrm>
              <a:off x="2921" y="2160"/>
              <a:ext cx="816" cy="240"/>
            </a:xfrm>
            <a:custGeom>
              <a:avLst/>
              <a:gdLst/>
              <a:ahLst/>
              <a:cxnLst>
                <a:cxn ang="0">
                  <a:pos x="816" y="96"/>
                </a:cxn>
                <a:cxn ang="0">
                  <a:pos x="0" y="0"/>
                </a:cxn>
                <a:cxn ang="0">
                  <a:pos x="0" y="144"/>
                </a:cxn>
                <a:cxn ang="0">
                  <a:pos x="816" y="240"/>
                </a:cxn>
                <a:cxn ang="0">
                  <a:pos x="816" y="96"/>
                </a:cxn>
              </a:cxnLst>
              <a:rect l="0" t="0" r="r" b="b"/>
              <a:pathLst>
                <a:path w="816" h="240">
                  <a:moveTo>
                    <a:pt x="816" y="96"/>
                  </a:moveTo>
                  <a:lnTo>
                    <a:pt x="0" y="0"/>
                  </a:lnTo>
                  <a:lnTo>
                    <a:pt x="0" y="144"/>
                  </a:lnTo>
                  <a:lnTo>
                    <a:pt x="816" y="240"/>
                  </a:lnTo>
                  <a:lnTo>
                    <a:pt x="816" y="96"/>
                  </a:lnTo>
                  <a:close/>
                </a:path>
              </a:pathLst>
            </a:custGeom>
            <a:solidFill>
              <a:srgbClr val="FF9900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01408" name="Group 32"/>
          <p:cNvGrpSpPr>
            <a:grpSpLocks/>
          </p:cNvGrpSpPr>
          <p:nvPr/>
        </p:nvGrpSpPr>
        <p:grpSpPr bwMode="auto">
          <a:xfrm>
            <a:off x="1612900" y="3848100"/>
            <a:ext cx="2730500" cy="2438400"/>
            <a:chOff x="1016" y="2424"/>
            <a:chExt cx="1720" cy="1536"/>
          </a:xfrm>
        </p:grpSpPr>
        <p:sp>
          <p:nvSpPr>
            <p:cNvPr id="101396" name="Freeform 20"/>
            <p:cNvSpPr>
              <a:spLocks/>
            </p:cNvSpPr>
            <p:nvPr/>
          </p:nvSpPr>
          <p:spPr bwMode="auto">
            <a:xfrm>
              <a:off x="1392" y="2904"/>
              <a:ext cx="1104" cy="1056"/>
            </a:xfrm>
            <a:custGeom>
              <a:avLst/>
              <a:gdLst/>
              <a:ahLst/>
              <a:cxnLst>
                <a:cxn ang="0">
                  <a:pos x="0" y="792"/>
                </a:cxn>
                <a:cxn ang="0">
                  <a:pos x="0" y="1056"/>
                </a:cxn>
                <a:cxn ang="0">
                  <a:pos x="1104" y="160"/>
                </a:cxn>
                <a:cxn ang="0">
                  <a:pos x="1104" y="0"/>
                </a:cxn>
                <a:cxn ang="0">
                  <a:pos x="0" y="792"/>
                </a:cxn>
              </a:cxnLst>
              <a:rect l="0" t="0" r="r" b="b"/>
              <a:pathLst>
                <a:path w="1104" h="1056">
                  <a:moveTo>
                    <a:pt x="0" y="792"/>
                  </a:moveTo>
                  <a:lnTo>
                    <a:pt x="0" y="1056"/>
                  </a:lnTo>
                  <a:lnTo>
                    <a:pt x="1104" y="160"/>
                  </a:lnTo>
                  <a:lnTo>
                    <a:pt x="1104" y="0"/>
                  </a:lnTo>
                  <a:lnTo>
                    <a:pt x="0" y="792"/>
                  </a:lnTo>
                  <a:close/>
                </a:path>
              </a:pathLst>
            </a:custGeom>
            <a:solidFill>
              <a:srgbClr val="33996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1397" name="Freeform 21"/>
            <p:cNvSpPr>
              <a:spLocks/>
            </p:cNvSpPr>
            <p:nvPr/>
          </p:nvSpPr>
          <p:spPr bwMode="auto">
            <a:xfrm>
              <a:off x="1920" y="2424"/>
              <a:ext cx="240" cy="320"/>
            </a:xfrm>
            <a:custGeom>
              <a:avLst/>
              <a:gdLst/>
              <a:ahLst/>
              <a:cxnLst>
                <a:cxn ang="0">
                  <a:pos x="240" y="160"/>
                </a:cxn>
                <a:cxn ang="0">
                  <a:pos x="240" y="320"/>
                </a:cxn>
                <a:cxn ang="0">
                  <a:pos x="0" y="128"/>
                </a:cxn>
                <a:cxn ang="0">
                  <a:pos x="0" y="0"/>
                </a:cxn>
                <a:cxn ang="0">
                  <a:pos x="240" y="160"/>
                </a:cxn>
              </a:cxnLst>
              <a:rect l="0" t="0" r="r" b="b"/>
              <a:pathLst>
                <a:path w="240" h="320">
                  <a:moveTo>
                    <a:pt x="240" y="160"/>
                  </a:moveTo>
                  <a:lnTo>
                    <a:pt x="240" y="320"/>
                  </a:lnTo>
                  <a:lnTo>
                    <a:pt x="0" y="128"/>
                  </a:lnTo>
                  <a:lnTo>
                    <a:pt x="0" y="0"/>
                  </a:lnTo>
                  <a:lnTo>
                    <a:pt x="240" y="160"/>
                  </a:lnTo>
                  <a:close/>
                </a:path>
              </a:pathLst>
            </a:custGeom>
            <a:solidFill>
              <a:srgbClr val="33996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1398" name="Freeform 22"/>
            <p:cNvSpPr>
              <a:spLocks/>
            </p:cNvSpPr>
            <p:nvPr/>
          </p:nvSpPr>
          <p:spPr bwMode="auto">
            <a:xfrm>
              <a:off x="1016" y="2424"/>
              <a:ext cx="1720" cy="1272"/>
            </a:xfrm>
            <a:custGeom>
              <a:avLst/>
              <a:gdLst/>
              <a:ahLst/>
              <a:cxnLst>
                <a:cxn ang="0">
                  <a:pos x="0" y="792"/>
                </a:cxn>
                <a:cxn ang="0">
                  <a:pos x="1144" y="160"/>
                </a:cxn>
                <a:cxn ang="0">
                  <a:pos x="904" y="0"/>
                </a:cxn>
                <a:cxn ang="0">
                  <a:pos x="1672" y="56"/>
                </a:cxn>
                <a:cxn ang="0">
                  <a:pos x="1720" y="688"/>
                </a:cxn>
                <a:cxn ang="0">
                  <a:pos x="1480" y="480"/>
                </a:cxn>
                <a:cxn ang="0">
                  <a:pos x="376" y="1272"/>
                </a:cxn>
                <a:cxn ang="0">
                  <a:pos x="0" y="792"/>
                </a:cxn>
              </a:cxnLst>
              <a:rect l="0" t="0" r="r" b="b"/>
              <a:pathLst>
                <a:path w="1720" h="1272">
                  <a:moveTo>
                    <a:pt x="0" y="792"/>
                  </a:moveTo>
                  <a:lnTo>
                    <a:pt x="1144" y="160"/>
                  </a:lnTo>
                  <a:lnTo>
                    <a:pt x="904" y="0"/>
                  </a:lnTo>
                  <a:lnTo>
                    <a:pt x="1672" y="56"/>
                  </a:lnTo>
                  <a:lnTo>
                    <a:pt x="1720" y="688"/>
                  </a:lnTo>
                  <a:lnTo>
                    <a:pt x="1480" y="480"/>
                  </a:lnTo>
                  <a:lnTo>
                    <a:pt x="376" y="1272"/>
                  </a:lnTo>
                  <a:lnTo>
                    <a:pt x="0" y="792"/>
                  </a:lnTo>
                  <a:close/>
                </a:path>
              </a:pathLst>
            </a:custGeom>
            <a:solidFill>
              <a:srgbClr val="33996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1399" name="Freeform 23"/>
            <p:cNvSpPr>
              <a:spLocks/>
            </p:cNvSpPr>
            <p:nvPr/>
          </p:nvSpPr>
          <p:spPr bwMode="auto">
            <a:xfrm>
              <a:off x="1016" y="3216"/>
              <a:ext cx="376" cy="7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6" y="480"/>
                </a:cxn>
                <a:cxn ang="0">
                  <a:pos x="376" y="744"/>
                </a:cxn>
                <a:cxn ang="0">
                  <a:pos x="0" y="240"/>
                </a:cxn>
                <a:cxn ang="0">
                  <a:pos x="0" y="0"/>
                </a:cxn>
              </a:cxnLst>
              <a:rect l="0" t="0" r="r" b="b"/>
              <a:pathLst>
                <a:path w="376" h="744">
                  <a:moveTo>
                    <a:pt x="0" y="0"/>
                  </a:moveTo>
                  <a:lnTo>
                    <a:pt x="376" y="480"/>
                  </a:lnTo>
                  <a:lnTo>
                    <a:pt x="376" y="744"/>
                  </a:lnTo>
                  <a:lnTo>
                    <a:pt x="0" y="2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996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1400" name="Freeform 24"/>
            <p:cNvSpPr>
              <a:spLocks/>
            </p:cNvSpPr>
            <p:nvPr/>
          </p:nvSpPr>
          <p:spPr bwMode="auto">
            <a:xfrm>
              <a:off x="2496" y="2904"/>
              <a:ext cx="240" cy="39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240" y="392"/>
                </a:cxn>
                <a:cxn ang="0">
                  <a:pos x="240" y="208"/>
                </a:cxn>
                <a:cxn ang="0">
                  <a:pos x="0" y="0"/>
                </a:cxn>
              </a:cxnLst>
              <a:rect l="0" t="0" r="r" b="b"/>
              <a:pathLst>
                <a:path w="240" h="392">
                  <a:moveTo>
                    <a:pt x="0" y="0"/>
                  </a:moveTo>
                  <a:lnTo>
                    <a:pt x="0" y="160"/>
                  </a:lnTo>
                  <a:lnTo>
                    <a:pt x="240" y="392"/>
                  </a:lnTo>
                  <a:lnTo>
                    <a:pt x="240" y="2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9966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grpSp>
        <p:nvGrpSpPr>
          <p:cNvPr id="101410" name="Group 34"/>
          <p:cNvGrpSpPr>
            <a:grpSpLocks/>
          </p:cNvGrpSpPr>
          <p:nvPr/>
        </p:nvGrpSpPr>
        <p:grpSpPr bwMode="auto">
          <a:xfrm>
            <a:off x="4598988" y="3848100"/>
            <a:ext cx="2743200" cy="2438400"/>
            <a:chOff x="2897" y="2424"/>
            <a:chExt cx="1728" cy="1536"/>
          </a:xfrm>
        </p:grpSpPr>
        <p:sp>
          <p:nvSpPr>
            <p:cNvPr id="101401" name="Freeform 25"/>
            <p:cNvSpPr>
              <a:spLocks/>
            </p:cNvSpPr>
            <p:nvPr/>
          </p:nvSpPr>
          <p:spPr bwMode="auto">
            <a:xfrm>
              <a:off x="3137" y="2904"/>
              <a:ext cx="1104" cy="1056"/>
            </a:xfrm>
            <a:custGeom>
              <a:avLst/>
              <a:gdLst/>
              <a:ahLst/>
              <a:cxnLst>
                <a:cxn ang="0">
                  <a:pos x="1104" y="792"/>
                </a:cxn>
                <a:cxn ang="0">
                  <a:pos x="1104" y="1056"/>
                </a:cxn>
                <a:cxn ang="0">
                  <a:pos x="0" y="160"/>
                </a:cxn>
                <a:cxn ang="0">
                  <a:pos x="0" y="0"/>
                </a:cxn>
                <a:cxn ang="0">
                  <a:pos x="1104" y="792"/>
                </a:cxn>
              </a:cxnLst>
              <a:rect l="0" t="0" r="r" b="b"/>
              <a:pathLst>
                <a:path w="1104" h="1056">
                  <a:moveTo>
                    <a:pt x="1104" y="792"/>
                  </a:moveTo>
                  <a:lnTo>
                    <a:pt x="1104" y="1056"/>
                  </a:lnTo>
                  <a:lnTo>
                    <a:pt x="0" y="160"/>
                  </a:lnTo>
                  <a:lnTo>
                    <a:pt x="0" y="0"/>
                  </a:lnTo>
                  <a:lnTo>
                    <a:pt x="1104" y="792"/>
                  </a:lnTo>
                  <a:close/>
                </a:path>
              </a:pathLst>
            </a:custGeom>
            <a:solidFill>
              <a:srgbClr val="FF00FF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1402" name="Freeform 26"/>
            <p:cNvSpPr>
              <a:spLocks/>
            </p:cNvSpPr>
            <p:nvPr/>
          </p:nvSpPr>
          <p:spPr bwMode="auto">
            <a:xfrm>
              <a:off x="3473" y="2424"/>
              <a:ext cx="240" cy="320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320"/>
                </a:cxn>
                <a:cxn ang="0">
                  <a:pos x="240" y="128"/>
                </a:cxn>
                <a:cxn ang="0">
                  <a:pos x="240" y="0"/>
                </a:cxn>
                <a:cxn ang="0">
                  <a:pos x="0" y="160"/>
                </a:cxn>
              </a:cxnLst>
              <a:rect l="0" t="0" r="r" b="b"/>
              <a:pathLst>
                <a:path w="240" h="320">
                  <a:moveTo>
                    <a:pt x="0" y="160"/>
                  </a:moveTo>
                  <a:lnTo>
                    <a:pt x="0" y="320"/>
                  </a:lnTo>
                  <a:lnTo>
                    <a:pt x="240" y="128"/>
                  </a:lnTo>
                  <a:lnTo>
                    <a:pt x="240" y="0"/>
                  </a:lnTo>
                  <a:lnTo>
                    <a:pt x="0" y="160"/>
                  </a:lnTo>
                  <a:close/>
                </a:path>
              </a:pathLst>
            </a:custGeom>
            <a:solidFill>
              <a:srgbClr val="FF00FF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1403" name="Freeform 27"/>
            <p:cNvSpPr>
              <a:spLocks/>
            </p:cNvSpPr>
            <p:nvPr/>
          </p:nvSpPr>
          <p:spPr bwMode="auto">
            <a:xfrm>
              <a:off x="2897" y="2424"/>
              <a:ext cx="1728" cy="1272"/>
            </a:xfrm>
            <a:custGeom>
              <a:avLst/>
              <a:gdLst/>
              <a:ahLst/>
              <a:cxnLst>
                <a:cxn ang="0">
                  <a:pos x="1728" y="792"/>
                </a:cxn>
                <a:cxn ang="0">
                  <a:pos x="576" y="160"/>
                </a:cxn>
                <a:cxn ang="0">
                  <a:pos x="816" y="0"/>
                </a:cxn>
                <a:cxn ang="0">
                  <a:pos x="48" y="56"/>
                </a:cxn>
                <a:cxn ang="0">
                  <a:pos x="0" y="688"/>
                </a:cxn>
                <a:cxn ang="0">
                  <a:pos x="240" y="480"/>
                </a:cxn>
                <a:cxn ang="0">
                  <a:pos x="1344" y="1272"/>
                </a:cxn>
                <a:cxn ang="0">
                  <a:pos x="1728" y="792"/>
                </a:cxn>
              </a:cxnLst>
              <a:rect l="0" t="0" r="r" b="b"/>
              <a:pathLst>
                <a:path w="1728" h="1272">
                  <a:moveTo>
                    <a:pt x="1728" y="792"/>
                  </a:moveTo>
                  <a:lnTo>
                    <a:pt x="576" y="160"/>
                  </a:lnTo>
                  <a:lnTo>
                    <a:pt x="816" y="0"/>
                  </a:lnTo>
                  <a:lnTo>
                    <a:pt x="48" y="56"/>
                  </a:lnTo>
                  <a:lnTo>
                    <a:pt x="0" y="688"/>
                  </a:lnTo>
                  <a:lnTo>
                    <a:pt x="240" y="480"/>
                  </a:lnTo>
                  <a:lnTo>
                    <a:pt x="1344" y="1272"/>
                  </a:lnTo>
                  <a:lnTo>
                    <a:pt x="1728" y="792"/>
                  </a:lnTo>
                  <a:close/>
                </a:path>
              </a:pathLst>
            </a:custGeom>
            <a:solidFill>
              <a:srgbClr val="FF00FF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1404" name="Freeform 28"/>
            <p:cNvSpPr>
              <a:spLocks/>
            </p:cNvSpPr>
            <p:nvPr/>
          </p:nvSpPr>
          <p:spPr bwMode="auto">
            <a:xfrm>
              <a:off x="4241" y="3216"/>
              <a:ext cx="384" cy="744"/>
            </a:xfrm>
            <a:custGeom>
              <a:avLst/>
              <a:gdLst/>
              <a:ahLst/>
              <a:cxnLst>
                <a:cxn ang="0">
                  <a:pos x="384" y="0"/>
                </a:cxn>
                <a:cxn ang="0">
                  <a:pos x="0" y="480"/>
                </a:cxn>
                <a:cxn ang="0">
                  <a:pos x="0" y="744"/>
                </a:cxn>
                <a:cxn ang="0">
                  <a:pos x="384" y="240"/>
                </a:cxn>
                <a:cxn ang="0">
                  <a:pos x="384" y="0"/>
                </a:cxn>
              </a:cxnLst>
              <a:rect l="0" t="0" r="r" b="b"/>
              <a:pathLst>
                <a:path w="384" h="744">
                  <a:moveTo>
                    <a:pt x="384" y="0"/>
                  </a:moveTo>
                  <a:lnTo>
                    <a:pt x="0" y="480"/>
                  </a:lnTo>
                  <a:lnTo>
                    <a:pt x="0" y="744"/>
                  </a:lnTo>
                  <a:lnTo>
                    <a:pt x="384" y="240"/>
                  </a:lnTo>
                  <a:lnTo>
                    <a:pt x="384" y="0"/>
                  </a:lnTo>
                  <a:close/>
                </a:path>
              </a:pathLst>
            </a:custGeom>
            <a:solidFill>
              <a:srgbClr val="FF00FF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1405" name="Freeform 29"/>
            <p:cNvSpPr>
              <a:spLocks/>
            </p:cNvSpPr>
            <p:nvPr/>
          </p:nvSpPr>
          <p:spPr bwMode="auto">
            <a:xfrm>
              <a:off x="2897" y="2904"/>
              <a:ext cx="240" cy="392"/>
            </a:xfrm>
            <a:custGeom>
              <a:avLst/>
              <a:gdLst/>
              <a:ahLst/>
              <a:cxnLst>
                <a:cxn ang="0">
                  <a:pos x="240" y="0"/>
                </a:cxn>
                <a:cxn ang="0">
                  <a:pos x="240" y="160"/>
                </a:cxn>
                <a:cxn ang="0">
                  <a:pos x="0" y="392"/>
                </a:cxn>
                <a:cxn ang="0">
                  <a:pos x="0" y="208"/>
                </a:cxn>
                <a:cxn ang="0">
                  <a:pos x="240" y="0"/>
                </a:cxn>
              </a:cxnLst>
              <a:rect l="0" t="0" r="r" b="b"/>
              <a:pathLst>
                <a:path w="240" h="392">
                  <a:moveTo>
                    <a:pt x="240" y="0"/>
                  </a:moveTo>
                  <a:lnTo>
                    <a:pt x="240" y="160"/>
                  </a:lnTo>
                  <a:lnTo>
                    <a:pt x="0" y="392"/>
                  </a:lnTo>
                  <a:lnTo>
                    <a:pt x="0" y="208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00FF"/>
            </a:solidFill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10600" cy="1219200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rgbClr val="000000"/>
                </a:solidFill>
                <a:effectLst/>
              </a:rPr>
              <a:t>Niveles de  Participación Pública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733800" y="990600"/>
            <a:ext cx="5334000" cy="4114800"/>
          </a:xfrm>
          <a:noFill/>
          <a:ln/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s-ES_tradnl" altLang="es-ES_tradnl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s-ES_tradnl" altLang="es-ES_tradnl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s-ES_tradnl" altLang="es-ES_tradnl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s-ES_tradnl" altLang="es-ES_tradnl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buFont typeface="Monotype Sorts" pitchFamily="2" charset="2"/>
              <a:buNone/>
            </a:pPr>
            <a:r>
              <a:rPr lang="es-ES_tradnl" altLang="es-ES_tradnl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727075" y="1851025"/>
            <a:ext cx="243046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altLang="es-ES_tradnl" sz="3200" b="1">
                <a:solidFill>
                  <a:srgbClr val="000000"/>
                </a:solidFill>
              </a:rPr>
              <a:t>Colección</a:t>
            </a:r>
          </a:p>
          <a:p>
            <a:pPr algn="ctr">
              <a:lnSpc>
                <a:spcPct val="90000"/>
              </a:lnSpc>
            </a:pPr>
            <a:r>
              <a:rPr lang="es-ES_tradnl" altLang="es-ES_tradnl" sz="3200" b="1">
                <a:solidFill>
                  <a:srgbClr val="000000"/>
                </a:solidFill>
              </a:rPr>
              <a:t>información</a:t>
            </a: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5456238" y="1752600"/>
            <a:ext cx="3257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s-ES_tradnl" altLang="es-ES_tradnl" sz="3200" b="1">
                <a:solidFill>
                  <a:srgbClr val="000000"/>
                </a:solidFill>
              </a:rPr>
              <a:t>Diseminación de</a:t>
            </a:r>
          </a:p>
          <a:p>
            <a:pPr algn="ctr"/>
            <a:r>
              <a:rPr lang="es-ES_tradnl" altLang="es-ES_tradnl" sz="3200" b="1">
                <a:solidFill>
                  <a:srgbClr val="000000"/>
                </a:solidFill>
              </a:rPr>
              <a:t>información</a:t>
            </a: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612775" y="4906963"/>
            <a:ext cx="19732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s-ES_tradnl" altLang="es-ES_tradnl" sz="3200" b="1">
                <a:solidFill>
                  <a:srgbClr val="000000"/>
                </a:solidFill>
              </a:rPr>
              <a:t>Consultas</a:t>
            </a:r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5486400" y="4906963"/>
            <a:ext cx="3717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s-ES_tradnl" altLang="es-ES_tradnl" sz="3200" b="1">
                <a:solidFill>
                  <a:srgbClr val="000000"/>
                </a:solidFill>
              </a:rPr>
              <a:t>“Empoderamiento”</a:t>
            </a: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auto">
          <a:xfrm>
            <a:off x="0" y="63690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219200"/>
          </a:xfrm>
          <a:noFill/>
          <a:ln/>
        </p:spPr>
        <p:txBody>
          <a:bodyPr/>
          <a:lstStyle/>
          <a:p>
            <a:r>
              <a:rPr lang="es-ES_tradnl" altLang="es-ES_tradnl" sz="4000">
                <a:solidFill>
                  <a:srgbClr val="000000"/>
                </a:solidFill>
                <a:effectLst/>
              </a:rPr>
              <a:t>Factores que Influyen en la Participación Ciudadana  Efectiva</a:t>
            </a:r>
            <a:endParaRPr lang="es-ES_tradnl" altLang="es-ES_tradnl" sz="4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610600" cy="4114800"/>
          </a:xfrm>
          <a:noFill/>
          <a:ln/>
        </p:spPr>
        <p:txBody>
          <a:bodyPr/>
          <a:lstStyle/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Pobreza/analfabetismo/comunicación</a:t>
            </a: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Cultura/valores locales </a:t>
            </a: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Instituciones y marco legal</a:t>
            </a: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Compromisos gubernamentales/grupos de interés</a:t>
            </a: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Aislamiento geográfico (áreas rurales)</a:t>
            </a: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Confidencialidad de la información</a:t>
            </a:r>
          </a:p>
          <a:p>
            <a:pPr marL="571500" indent="-571500">
              <a:lnSpc>
                <a:spcPts val="33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3000">
                <a:solidFill>
                  <a:srgbClr val="000000"/>
                </a:solidFill>
                <a:effectLst/>
              </a:rPr>
              <a:t>Focalización en temática ambiental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0" y="63690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8686800" cy="1143000"/>
          </a:xfrm>
          <a:noFill/>
          <a:ln/>
        </p:spPr>
        <p:txBody>
          <a:bodyPr/>
          <a:lstStyle/>
          <a:p>
            <a:r>
              <a:rPr lang="es-ES_tradnl" altLang="es-ES_tradnl" sz="4000">
                <a:solidFill>
                  <a:srgbClr val="000000"/>
                </a:solidFill>
                <a:effectLst/>
              </a:rPr>
              <a:t>Métodos de Participación Ciudadana  </a:t>
            </a:r>
            <a:br>
              <a:rPr lang="es-ES_tradnl" altLang="es-ES_tradnl" sz="4000">
                <a:solidFill>
                  <a:srgbClr val="000000"/>
                </a:solidFill>
                <a:effectLst/>
              </a:rPr>
            </a:br>
            <a:r>
              <a:rPr lang="es-ES_tradnl" altLang="es-ES_tradnl" sz="4000">
                <a:solidFill>
                  <a:srgbClr val="000000"/>
                </a:solidFill>
                <a:effectLst/>
              </a:rPr>
              <a:t>–Ejemplos–</a:t>
            </a:r>
            <a:endParaRPr lang="es-ES_tradnl" altLang="es-ES_tradnl" sz="40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1905000"/>
            <a:ext cx="9067800" cy="3124200"/>
          </a:xfrm>
          <a:noFill/>
          <a:ln/>
        </p:spPr>
        <p:txBody>
          <a:bodyPr/>
          <a:lstStyle/>
          <a:p>
            <a:pPr marL="1619250" indent="-571500" algn="just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3300">
                <a:solidFill>
                  <a:srgbClr val="000000"/>
                </a:solidFill>
                <a:effectLst/>
              </a:rPr>
              <a:t>Audiencias </a:t>
            </a:r>
          </a:p>
          <a:p>
            <a:pPr marL="1619250" indent="-571500" algn="just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3300">
                <a:solidFill>
                  <a:srgbClr val="000000"/>
                </a:solidFill>
                <a:effectLst/>
              </a:rPr>
              <a:t>Encuestas</a:t>
            </a:r>
          </a:p>
          <a:p>
            <a:pPr marL="1619250" indent="-571500" algn="just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3300">
                <a:solidFill>
                  <a:srgbClr val="000000"/>
                </a:solidFill>
                <a:effectLst/>
              </a:rPr>
              <a:t>Entrevistas</a:t>
            </a:r>
          </a:p>
          <a:p>
            <a:pPr marL="1619250" indent="-571500" algn="just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3300">
                <a:solidFill>
                  <a:srgbClr val="000000"/>
                </a:solidFill>
                <a:effectLst/>
              </a:rPr>
              <a:t>Foros de consulta</a:t>
            </a:r>
          </a:p>
          <a:p>
            <a:pPr marL="1619250" indent="-571500" algn="just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3300">
                <a:solidFill>
                  <a:srgbClr val="000000"/>
                </a:solidFill>
                <a:effectLst/>
              </a:rPr>
              <a:t>Reuniones informativas</a:t>
            </a:r>
          </a:p>
          <a:p>
            <a:pPr marL="1619250" indent="-571500" algn="just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3300">
                <a:solidFill>
                  <a:srgbClr val="000000"/>
                </a:solidFill>
                <a:effectLst/>
              </a:rPr>
              <a:t>Técnicas de difusión de información</a:t>
            </a:r>
          </a:p>
          <a:p>
            <a:pPr marL="1619250" indent="-571500" algn="just"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CL" altLang="es-ES_tradnl" sz="3300">
                <a:solidFill>
                  <a:srgbClr val="000000"/>
                </a:solidFill>
                <a:effectLst/>
              </a:rPr>
              <a:t>Plan de Participación</a:t>
            </a:r>
            <a:endParaRPr lang="en-US" altLang="es-ES_tradnl" sz="3300">
              <a:solidFill>
                <a:srgbClr val="000000"/>
              </a:solidFill>
              <a:effectLst/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0" y="63690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 advClick="0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76200"/>
            <a:ext cx="8610600" cy="1143000"/>
          </a:xfrm>
          <a:noFill/>
          <a:ln/>
        </p:spPr>
        <p:txBody>
          <a:bodyPr/>
          <a:lstStyle/>
          <a:p>
            <a:r>
              <a:rPr lang="es-ES_tradnl" altLang="es-ES_tradnl" sz="4000">
                <a:solidFill>
                  <a:srgbClr val="000000"/>
                </a:solidFill>
                <a:effectLst/>
              </a:rPr>
              <a:t>EIA como Herramienta Estratégica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295400"/>
            <a:ext cx="8229600" cy="793750"/>
          </a:xfrm>
          <a:noFill/>
          <a:ln/>
        </p:spPr>
        <p:txBody>
          <a:bodyPr tIns="92075" bIns="92075" anchorCtr="1">
            <a:spAutoFit/>
          </a:bodyPr>
          <a:lstStyle/>
          <a:p>
            <a:pPr algn="l">
              <a:spcAft>
                <a:spcPct val="25000"/>
              </a:spcAft>
            </a:pPr>
            <a:r>
              <a:rPr lang="es-ES_tradnl" altLang="es-ES_tradnl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78861" name="Freeform 13"/>
          <p:cNvSpPr>
            <a:spLocks/>
          </p:cNvSpPr>
          <p:nvPr/>
        </p:nvSpPr>
        <p:spPr bwMode="auto">
          <a:xfrm>
            <a:off x="2203450" y="2565400"/>
            <a:ext cx="5264150" cy="1190625"/>
          </a:xfrm>
          <a:custGeom>
            <a:avLst/>
            <a:gdLst/>
            <a:ahLst/>
            <a:cxnLst>
              <a:cxn ang="0">
                <a:pos x="1933" y="839"/>
              </a:cxn>
              <a:cxn ang="0">
                <a:pos x="2037" y="830"/>
              </a:cxn>
              <a:cxn ang="0">
                <a:pos x="2116" y="822"/>
              </a:cxn>
              <a:cxn ang="0">
                <a:pos x="2203" y="811"/>
              </a:cxn>
              <a:cxn ang="0">
                <a:pos x="2285" y="798"/>
              </a:cxn>
              <a:cxn ang="0">
                <a:pos x="2385" y="781"/>
              </a:cxn>
              <a:cxn ang="0">
                <a:pos x="2478" y="765"/>
              </a:cxn>
              <a:cxn ang="0">
                <a:pos x="2568" y="745"/>
              </a:cxn>
              <a:cxn ang="0">
                <a:pos x="2644" y="724"/>
              </a:cxn>
              <a:cxn ang="0">
                <a:pos x="2722" y="703"/>
              </a:cxn>
              <a:cxn ang="0">
                <a:pos x="2808" y="677"/>
              </a:cxn>
              <a:cxn ang="0">
                <a:pos x="2881" y="653"/>
              </a:cxn>
              <a:cxn ang="0">
                <a:pos x="2996" y="612"/>
              </a:cxn>
              <a:cxn ang="0">
                <a:pos x="3106" y="562"/>
              </a:cxn>
              <a:cxn ang="0">
                <a:pos x="3188" y="521"/>
              </a:cxn>
              <a:cxn ang="0">
                <a:pos x="3277" y="472"/>
              </a:cxn>
              <a:cxn ang="0">
                <a:pos x="3363" y="416"/>
              </a:cxn>
              <a:cxn ang="0">
                <a:pos x="3371" y="0"/>
              </a:cxn>
              <a:cxn ang="0">
                <a:pos x="2516" y="203"/>
              </a:cxn>
              <a:cxn ang="0">
                <a:pos x="2440" y="246"/>
              </a:cxn>
              <a:cxn ang="0">
                <a:pos x="2363" y="283"/>
              </a:cxn>
              <a:cxn ang="0">
                <a:pos x="2296" y="313"/>
              </a:cxn>
              <a:cxn ang="0">
                <a:pos x="2214" y="340"/>
              </a:cxn>
              <a:cxn ang="0">
                <a:pos x="2119" y="367"/>
              </a:cxn>
              <a:cxn ang="0">
                <a:pos x="2028" y="389"/>
              </a:cxn>
              <a:cxn ang="0">
                <a:pos x="1940" y="403"/>
              </a:cxn>
              <a:cxn ang="0">
                <a:pos x="1834" y="417"/>
              </a:cxn>
              <a:cxn ang="0">
                <a:pos x="1708" y="424"/>
              </a:cxn>
              <a:cxn ang="0">
                <a:pos x="1494" y="427"/>
              </a:cxn>
              <a:cxn ang="0">
                <a:pos x="1318" y="413"/>
              </a:cxn>
              <a:cxn ang="0">
                <a:pos x="1134" y="385"/>
              </a:cxn>
              <a:cxn ang="0">
                <a:pos x="969" y="345"/>
              </a:cxn>
              <a:cxn ang="0">
                <a:pos x="0" y="537"/>
              </a:cxn>
              <a:cxn ang="0">
                <a:pos x="88" y="578"/>
              </a:cxn>
              <a:cxn ang="0">
                <a:pos x="174" y="613"/>
              </a:cxn>
              <a:cxn ang="0">
                <a:pos x="270" y="650"/>
              </a:cxn>
              <a:cxn ang="0">
                <a:pos x="365" y="681"/>
              </a:cxn>
              <a:cxn ang="0">
                <a:pos x="471" y="711"/>
              </a:cxn>
              <a:cxn ang="0">
                <a:pos x="574" y="738"/>
              </a:cxn>
              <a:cxn ang="0">
                <a:pos x="672" y="761"/>
              </a:cxn>
              <a:cxn ang="0">
                <a:pos x="797" y="784"/>
              </a:cxn>
              <a:cxn ang="0">
                <a:pos x="918" y="804"/>
              </a:cxn>
              <a:cxn ang="0">
                <a:pos x="1026" y="820"/>
              </a:cxn>
              <a:cxn ang="0">
                <a:pos x="1138" y="832"/>
              </a:cxn>
              <a:cxn ang="0">
                <a:pos x="1268" y="842"/>
              </a:cxn>
              <a:cxn ang="0">
                <a:pos x="1404" y="849"/>
              </a:cxn>
              <a:cxn ang="0">
                <a:pos x="1527" y="852"/>
              </a:cxn>
              <a:cxn ang="0">
                <a:pos x="1655" y="851"/>
              </a:cxn>
              <a:cxn ang="0">
                <a:pos x="1782" y="848"/>
              </a:cxn>
              <a:cxn ang="0">
                <a:pos x="1894" y="841"/>
              </a:cxn>
            </a:cxnLst>
            <a:rect l="0" t="0" r="r" b="b"/>
            <a:pathLst>
              <a:path w="3769" h="852">
                <a:moveTo>
                  <a:pt x="1894" y="841"/>
                </a:moveTo>
                <a:lnTo>
                  <a:pt x="1933" y="839"/>
                </a:lnTo>
                <a:lnTo>
                  <a:pt x="1985" y="835"/>
                </a:lnTo>
                <a:lnTo>
                  <a:pt x="2037" y="830"/>
                </a:lnTo>
                <a:lnTo>
                  <a:pt x="2073" y="826"/>
                </a:lnTo>
                <a:lnTo>
                  <a:pt x="2116" y="822"/>
                </a:lnTo>
                <a:lnTo>
                  <a:pt x="2160" y="816"/>
                </a:lnTo>
                <a:lnTo>
                  <a:pt x="2203" y="811"/>
                </a:lnTo>
                <a:lnTo>
                  <a:pt x="2242" y="806"/>
                </a:lnTo>
                <a:lnTo>
                  <a:pt x="2285" y="798"/>
                </a:lnTo>
                <a:lnTo>
                  <a:pt x="2339" y="790"/>
                </a:lnTo>
                <a:lnTo>
                  <a:pt x="2385" y="781"/>
                </a:lnTo>
                <a:lnTo>
                  <a:pt x="2428" y="773"/>
                </a:lnTo>
                <a:lnTo>
                  <a:pt x="2478" y="765"/>
                </a:lnTo>
                <a:lnTo>
                  <a:pt x="2525" y="754"/>
                </a:lnTo>
                <a:lnTo>
                  <a:pt x="2568" y="745"/>
                </a:lnTo>
                <a:lnTo>
                  <a:pt x="2607" y="734"/>
                </a:lnTo>
                <a:lnTo>
                  <a:pt x="2644" y="724"/>
                </a:lnTo>
                <a:lnTo>
                  <a:pt x="2681" y="713"/>
                </a:lnTo>
                <a:lnTo>
                  <a:pt x="2722" y="703"/>
                </a:lnTo>
                <a:lnTo>
                  <a:pt x="2767" y="690"/>
                </a:lnTo>
                <a:lnTo>
                  <a:pt x="2808" y="677"/>
                </a:lnTo>
                <a:lnTo>
                  <a:pt x="2847" y="664"/>
                </a:lnTo>
                <a:lnTo>
                  <a:pt x="2881" y="653"/>
                </a:lnTo>
                <a:lnTo>
                  <a:pt x="2942" y="632"/>
                </a:lnTo>
                <a:lnTo>
                  <a:pt x="2996" y="612"/>
                </a:lnTo>
                <a:lnTo>
                  <a:pt x="3049" y="589"/>
                </a:lnTo>
                <a:lnTo>
                  <a:pt x="3106" y="562"/>
                </a:lnTo>
                <a:lnTo>
                  <a:pt x="3145" y="542"/>
                </a:lnTo>
                <a:lnTo>
                  <a:pt x="3188" y="521"/>
                </a:lnTo>
                <a:lnTo>
                  <a:pt x="3235" y="496"/>
                </a:lnTo>
                <a:lnTo>
                  <a:pt x="3277" y="472"/>
                </a:lnTo>
                <a:lnTo>
                  <a:pt x="3316" y="446"/>
                </a:lnTo>
                <a:lnTo>
                  <a:pt x="3363" y="416"/>
                </a:lnTo>
                <a:lnTo>
                  <a:pt x="3769" y="519"/>
                </a:lnTo>
                <a:lnTo>
                  <a:pt x="3371" y="0"/>
                </a:lnTo>
                <a:lnTo>
                  <a:pt x="2082" y="98"/>
                </a:lnTo>
                <a:lnTo>
                  <a:pt x="2516" y="203"/>
                </a:lnTo>
                <a:lnTo>
                  <a:pt x="2480" y="226"/>
                </a:lnTo>
                <a:lnTo>
                  <a:pt x="2440" y="246"/>
                </a:lnTo>
                <a:lnTo>
                  <a:pt x="2402" y="265"/>
                </a:lnTo>
                <a:lnTo>
                  <a:pt x="2363" y="283"/>
                </a:lnTo>
                <a:lnTo>
                  <a:pt x="2330" y="297"/>
                </a:lnTo>
                <a:lnTo>
                  <a:pt x="2296" y="313"/>
                </a:lnTo>
                <a:lnTo>
                  <a:pt x="2257" y="326"/>
                </a:lnTo>
                <a:lnTo>
                  <a:pt x="2214" y="340"/>
                </a:lnTo>
                <a:lnTo>
                  <a:pt x="2162" y="355"/>
                </a:lnTo>
                <a:lnTo>
                  <a:pt x="2119" y="367"/>
                </a:lnTo>
                <a:lnTo>
                  <a:pt x="2082" y="376"/>
                </a:lnTo>
                <a:lnTo>
                  <a:pt x="2028" y="389"/>
                </a:lnTo>
                <a:lnTo>
                  <a:pt x="1980" y="398"/>
                </a:lnTo>
                <a:lnTo>
                  <a:pt x="1940" y="403"/>
                </a:lnTo>
                <a:lnTo>
                  <a:pt x="1897" y="410"/>
                </a:lnTo>
                <a:lnTo>
                  <a:pt x="1834" y="417"/>
                </a:lnTo>
                <a:lnTo>
                  <a:pt x="1771" y="421"/>
                </a:lnTo>
                <a:lnTo>
                  <a:pt x="1708" y="424"/>
                </a:lnTo>
                <a:lnTo>
                  <a:pt x="1615" y="426"/>
                </a:lnTo>
                <a:lnTo>
                  <a:pt x="1494" y="427"/>
                </a:lnTo>
                <a:lnTo>
                  <a:pt x="1402" y="421"/>
                </a:lnTo>
                <a:lnTo>
                  <a:pt x="1318" y="413"/>
                </a:lnTo>
                <a:lnTo>
                  <a:pt x="1220" y="401"/>
                </a:lnTo>
                <a:lnTo>
                  <a:pt x="1134" y="385"/>
                </a:lnTo>
                <a:lnTo>
                  <a:pt x="1047" y="366"/>
                </a:lnTo>
                <a:lnTo>
                  <a:pt x="969" y="345"/>
                </a:lnTo>
                <a:lnTo>
                  <a:pt x="894" y="316"/>
                </a:lnTo>
                <a:lnTo>
                  <a:pt x="0" y="537"/>
                </a:lnTo>
                <a:lnTo>
                  <a:pt x="36" y="556"/>
                </a:lnTo>
                <a:lnTo>
                  <a:pt x="88" y="578"/>
                </a:lnTo>
                <a:lnTo>
                  <a:pt x="131" y="597"/>
                </a:lnTo>
                <a:lnTo>
                  <a:pt x="174" y="613"/>
                </a:lnTo>
                <a:lnTo>
                  <a:pt x="217" y="631"/>
                </a:lnTo>
                <a:lnTo>
                  <a:pt x="270" y="650"/>
                </a:lnTo>
                <a:lnTo>
                  <a:pt x="317" y="666"/>
                </a:lnTo>
                <a:lnTo>
                  <a:pt x="365" y="681"/>
                </a:lnTo>
                <a:lnTo>
                  <a:pt x="418" y="695"/>
                </a:lnTo>
                <a:lnTo>
                  <a:pt x="471" y="711"/>
                </a:lnTo>
                <a:lnTo>
                  <a:pt x="524" y="726"/>
                </a:lnTo>
                <a:lnTo>
                  <a:pt x="574" y="738"/>
                </a:lnTo>
                <a:lnTo>
                  <a:pt x="624" y="750"/>
                </a:lnTo>
                <a:lnTo>
                  <a:pt x="672" y="761"/>
                </a:lnTo>
                <a:lnTo>
                  <a:pt x="737" y="773"/>
                </a:lnTo>
                <a:lnTo>
                  <a:pt x="797" y="784"/>
                </a:lnTo>
                <a:lnTo>
                  <a:pt x="866" y="796"/>
                </a:lnTo>
                <a:lnTo>
                  <a:pt x="918" y="804"/>
                </a:lnTo>
                <a:lnTo>
                  <a:pt x="967" y="812"/>
                </a:lnTo>
                <a:lnTo>
                  <a:pt x="1026" y="820"/>
                </a:lnTo>
                <a:lnTo>
                  <a:pt x="1082" y="826"/>
                </a:lnTo>
                <a:lnTo>
                  <a:pt x="1138" y="832"/>
                </a:lnTo>
                <a:lnTo>
                  <a:pt x="1203" y="838"/>
                </a:lnTo>
                <a:lnTo>
                  <a:pt x="1268" y="842"/>
                </a:lnTo>
                <a:lnTo>
                  <a:pt x="1334" y="846"/>
                </a:lnTo>
                <a:lnTo>
                  <a:pt x="1404" y="849"/>
                </a:lnTo>
                <a:lnTo>
                  <a:pt x="1456" y="850"/>
                </a:lnTo>
                <a:lnTo>
                  <a:pt x="1527" y="852"/>
                </a:lnTo>
                <a:lnTo>
                  <a:pt x="1598" y="852"/>
                </a:lnTo>
                <a:lnTo>
                  <a:pt x="1655" y="851"/>
                </a:lnTo>
                <a:lnTo>
                  <a:pt x="1715" y="850"/>
                </a:lnTo>
                <a:lnTo>
                  <a:pt x="1782" y="848"/>
                </a:lnTo>
                <a:lnTo>
                  <a:pt x="1842" y="844"/>
                </a:lnTo>
                <a:lnTo>
                  <a:pt x="1894" y="841"/>
                </a:lnTo>
                <a:close/>
              </a:path>
            </a:pathLst>
          </a:custGeom>
          <a:solidFill>
            <a:srgbClr val="6600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8862" name="Freeform 14"/>
          <p:cNvSpPr>
            <a:spLocks/>
          </p:cNvSpPr>
          <p:nvPr/>
        </p:nvSpPr>
        <p:spPr bwMode="auto">
          <a:xfrm>
            <a:off x="1295400" y="1276350"/>
            <a:ext cx="2668588" cy="2124075"/>
          </a:xfrm>
          <a:custGeom>
            <a:avLst/>
            <a:gdLst/>
            <a:ahLst/>
            <a:cxnLst>
              <a:cxn ang="0">
                <a:pos x="1870" y="2"/>
              </a:cxn>
              <a:cxn ang="0">
                <a:pos x="1773" y="11"/>
              </a:cxn>
              <a:cxn ang="0">
                <a:pos x="1689" y="20"/>
              </a:cxn>
              <a:cxn ang="0">
                <a:pos x="1604" y="31"/>
              </a:cxn>
              <a:cxn ang="0">
                <a:pos x="1520" y="44"/>
              </a:cxn>
              <a:cxn ang="0">
                <a:pos x="1425" y="60"/>
              </a:cxn>
              <a:cxn ang="0">
                <a:pos x="1332" y="77"/>
              </a:cxn>
              <a:cxn ang="0">
                <a:pos x="1241" y="97"/>
              </a:cxn>
              <a:cxn ang="0">
                <a:pos x="1164" y="118"/>
              </a:cxn>
              <a:cxn ang="0">
                <a:pos x="1086" y="138"/>
              </a:cxn>
              <a:cxn ang="0">
                <a:pos x="1000" y="166"/>
              </a:cxn>
              <a:cxn ang="0">
                <a:pos x="924" y="190"/>
              </a:cxn>
              <a:cxn ang="0">
                <a:pos x="803" y="236"/>
              </a:cxn>
              <a:cxn ang="0">
                <a:pos x="699" y="282"/>
              </a:cxn>
              <a:cxn ang="0">
                <a:pos x="617" y="323"/>
              </a:cxn>
              <a:cxn ang="0">
                <a:pos x="530" y="372"/>
              </a:cxn>
              <a:cxn ang="0">
                <a:pos x="453" y="425"/>
              </a:cxn>
              <a:cxn ang="0">
                <a:pos x="382" y="476"/>
              </a:cxn>
              <a:cxn ang="0">
                <a:pos x="321" y="535"/>
              </a:cxn>
              <a:cxn ang="0">
                <a:pos x="270" y="597"/>
              </a:cxn>
              <a:cxn ang="0">
                <a:pos x="215" y="674"/>
              </a:cxn>
              <a:cxn ang="0">
                <a:pos x="183" y="749"/>
              </a:cxn>
              <a:cxn ang="0">
                <a:pos x="157" y="847"/>
              </a:cxn>
              <a:cxn ang="0">
                <a:pos x="157" y="931"/>
              </a:cxn>
              <a:cxn ang="0">
                <a:pos x="177" y="1008"/>
              </a:cxn>
              <a:cxn ang="0">
                <a:pos x="207" y="1087"/>
              </a:cxn>
              <a:cxn ang="0">
                <a:pos x="265" y="1173"/>
              </a:cxn>
              <a:cxn ang="0">
                <a:pos x="334" y="1254"/>
              </a:cxn>
              <a:cxn ang="0">
                <a:pos x="429" y="1330"/>
              </a:cxn>
              <a:cxn ang="0">
                <a:pos x="1311" y="1519"/>
              </a:cxn>
              <a:cxn ang="0">
                <a:pos x="1289" y="1117"/>
              </a:cxn>
              <a:cxn ang="0">
                <a:pos x="1209" y="1053"/>
              </a:cxn>
              <a:cxn ang="0">
                <a:pos x="1161" y="992"/>
              </a:cxn>
              <a:cxn ang="0">
                <a:pos x="1144" y="934"/>
              </a:cxn>
              <a:cxn ang="0">
                <a:pos x="1138" y="876"/>
              </a:cxn>
              <a:cxn ang="0">
                <a:pos x="1151" y="808"/>
              </a:cxn>
              <a:cxn ang="0">
                <a:pos x="1188" y="742"/>
              </a:cxn>
              <a:cxn ang="0">
                <a:pos x="1244" y="680"/>
              </a:cxn>
              <a:cxn ang="0">
                <a:pos x="1311" y="630"/>
              </a:cxn>
              <a:cxn ang="0">
                <a:pos x="1372" y="595"/>
              </a:cxn>
              <a:cxn ang="0">
                <a:pos x="1443" y="559"/>
              </a:cxn>
              <a:cxn ang="0">
                <a:pos x="1511" y="530"/>
              </a:cxn>
              <a:cxn ang="0">
                <a:pos x="1591" y="502"/>
              </a:cxn>
              <a:cxn ang="0">
                <a:pos x="1687" y="475"/>
              </a:cxn>
              <a:cxn ang="0">
                <a:pos x="1777" y="454"/>
              </a:cxn>
              <a:cxn ang="0">
                <a:pos x="1911" y="434"/>
              </a:cxn>
            </a:cxnLst>
            <a:rect l="0" t="0" r="r" b="b"/>
            <a:pathLst>
              <a:path w="1911" h="1519">
                <a:moveTo>
                  <a:pt x="1911" y="0"/>
                </a:moveTo>
                <a:lnTo>
                  <a:pt x="1870" y="2"/>
                </a:lnTo>
                <a:lnTo>
                  <a:pt x="1829" y="5"/>
                </a:lnTo>
                <a:lnTo>
                  <a:pt x="1773" y="11"/>
                </a:lnTo>
                <a:lnTo>
                  <a:pt x="1732" y="15"/>
                </a:lnTo>
                <a:lnTo>
                  <a:pt x="1689" y="20"/>
                </a:lnTo>
                <a:lnTo>
                  <a:pt x="1648" y="26"/>
                </a:lnTo>
                <a:lnTo>
                  <a:pt x="1604" y="31"/>
                </a:lnTo>
                <a:lnTo>
                  <a:pt x="1563" y="36"/>
                </a:lnTo>
                <a:lnTo>
                  <a:pt x="1520" y="44"/>
                </a:lnTo>
                <a:lnTo>
                  <a:pt x="1468" y="51"/>
                </a:lnTo>
                <a:lnTo>
                  <a:pt x="1425" y="60"/>
                </a:lnTo>
                <a:lnTo>
                  <a:pt x="1380" y="68"/>
                </a:lnTo>
                <a:lnTo>
                  <a:pt x="1332" y="77"/>
                </a:lnTo>
                <a:lnTo>
                  <a:pt x="1285" y="88"/>
                </a:lnTo>
                <a:lnTo>
                  <a:pt x="1241" y="97"/>
                </a:lnTo>
                <a:lnTo>
                  <a:pt x="1201" y="108"/>
                </a:lnTo>
                <a:lnTo>
                  <a:pt x="1164" y="118"/>
                </a:lnTo>
                <a:lnTo>
                  <a:pt x="1127" y="128"/>
                </a:lnTo>
                <a:lnTo>
                  <a:pt x="1086" y="138"/>
                </a:lnTo>
                <a:lnTo>
                  <a:pt x="1040" y="152"/>
                </a:lnTo>
                <a:lnTo>
                  <a:pt x="1000" y="166"/>
                </a:lnTo>
                <a:lnTo>
                  <a:pt x="960" y="179"/>
                </a:lnTo>
                <a:lnTo>
                  <a:pt x="924" y="190"/>
                </a:lnTo>
                <a:lnTo>
                  <a:pt x="864" y="211"/>
                </a:lnTo>
                <a:lnTo>
                  <a:pt x="803" y="236"/>
                </a:lnTo>
                <a:lnTo>
                  <a:pt x="756" y="255"/>
                </a:lnTo>
                <a:lnTo>
                  <a:pt x="699" y="282"/>
                </a:lnTo>
                <a:lnTo>
                  <a:pt x="660" y="301"/>
                </a:lnTo>
                <a:lnTo>
                  <a:pt x="617" y="323"/>
                </a:lnTo>
                <a:lnTo>
                  <a:pt x="570" y="349"/>
                </a:lnTo>
                <a:lnTo>
                  <a:pt x="530" y="372"/>
                </a:lnTo>
                <a:lnTo>
                  <a:pt x="492" y="398"/>
                </a:lnTo>
                <a:lnTo>
                  <a:pt x="453" y="425"/>
                </a:lnTo>
                <a:lnTo>
                  <a:pt x="414" y="453"/>
                </a:lnTo>
                <a:lnTo>
                  <a:pt x="382" y="476"/>
                </a:lnTo>
                <a:lnTo>
                  <a:pt x="351" y="506"/>
                </a:lnTo>
                <a:lnTo>
                  <a:pt x="321" y="535"/>
                </a:lnTo>
                <a:lnTo>
                  <a:pt x="295" y="564"/>
                </a:lnTo>
                <a:lnTo>
                  <a:pt x="270" y="597"/>
                </a:lnTo>
                <a:lnTo>
                  <a:pt x="237" y="637"/>
                </a:lnTo>
                <a:lnTo>
                  <a:pt x="215" y="674"/>
                </a:lnTo>
                <a:lnTo>
                  <a:pt x="193" y="712"/>
                </a:lnTo>
                <a:lnTo>
                  <a:pt x="183" y="749"/>
                </a:lnTo>
                <a:lnTo>
                  <a:pt x="168" y="792"/>
                </a:lnTo>
                <a:lnTo>
                  <a:pt x="157" y="847"/>
                </a:lnTo>
                <a:lnTo>
                  <a:pt x="155" y="889"/>
                </a:lnTo>
                <a:lnTo>
                  <a:pt x="157" y="931"/>
                </a:lnTo>
                <a:lnTo>
                  <a:pt x="165" y="971"/>
                </a:lnTo>
                <a:lnTo>
                  <a:pt x="177" y="1008"/>
                </a:lnTo>
                <a:lnTo>
                  <a:pt x="187" y="1047"/>
                </a:lnTo>
                <a:lnTo>
                  <a:pt x="207" y="1087"/>
                </a:lnTo>
                <a:lnTo>
                  <a:pt x="233" y="1129"/>
                </a:lnTo>
                <a:lnTo>
                  <a:pt x="265" y="1173"/>
                </a:lnTo>
                <a:lnTo>
                  <a:pt x="298" y="1214"/>
                </a:lnTo>
                <a:lnTo>
                  <a:pt x="334" y="1254"/>
                </a:lnTo>
                <a:lnTo>
                  <a:pt x="377" y="1292"/>
                </a:lnTo>
                <a:lnTo>
                  <a:pt x="429" y="1330"/>
                </a:lnTo>
                <a:lnTo>
                  <a:pt x="0" y="1435"/>
                </a:lnTo>
                <a:lnTo>
                  <a:pt x="1311" y="1519"/>
                </a:lnTo>
                <a:lnTo>
                  <a:pt x="1792" y="1001"/>
                </a:lnTo>
                <a:lnTo>
                  <a:pt x="1289" y="1117"/>
                </a:lnTo>
                <a:lnTo>
                  <a:pt x="1239" y="1083"/>
                </a:lnTo>
                <a:lnTo>
                  <a:pt x="1209" y="1053"/>
                </a:lnTo>
                <a:lnTo>
                  <a:pt x="1181" y="1023"/>
                </a:lnTo>
                <a:lnTo>
                  <a:pt x="1161" y="992"/>
                </a:lnTo>
                <a:lnTo>
                  <a:pt x="1149" y="962"/>
                </a:lnTo>
                <a:lnTo>
                  <a:pt x="1144" y="934"/>
                </a:lnTo>
                <a:lnTo>
                  <a:pt x="1138" y="905"/>
                </a:lnTo>
                <a:lnTo>
                  <a:pt x="1138" y="876"/>
                </a:lnTo>
                <a:lnTo>
                  <a:pt x="1142" y="842"/>
                </a:lnTo>
                <a:lnTo>
                  <a:pt x="1151" y="808"/>
                </a:lnTo>
                <a:lnTo>
                  <a:pt x="1168" y="772"/>
                </a:lnTo>
                <a:lnTo>
                  <a:pt x="1188" y="742"/>
                </a:lnTo>
                <a:lnTo>
                  <a:pt x="1218" y="708"/>
                </a:lnTo>
                <a:lnTo>
                  <a:pt x="1244" y="680"/>
                </a:lnTo>
                <a:lnTo>
                  <a:pt x="1280" y="652"/>
                </a:lnTo>
                <a:lnTo>
                  <a:pt x="1311" y="630"/>
                </a:lnTo>
                <a:lnTo>
                  <a:pt x="1341" y="613"/>
                </a:lnTo>
                <a:lnTo>
                  <a:pt x="1372" y="595"/>
                </a:lnTo>
                <a:lnTo>
                  <a:pt x="1405" y="578"/>
                </a:lnTo>
                <a:lnTo>
                  <a:pt x="1443" y="559"/>
                </a:lnTo>
                <a:lnTo>
                  <a:pt x="1475" y="546"/>
                </a:lnTo>
                <a:lnTo>
                  <a:pt x="1511" y="530"/>
                </a:lnTo>
                <a:lnTo>
                  <a:pt x="1548" y="517"/>
                </a:lnTo>
                <a:lnTo>
                  <a:pt x="1591" y="502"/>
                </a:lnTo>
                <a:lnTo>
                  <a:pt x="1644" y="487"/>
                </a:lnTo>
                <a:lnTo>
                  <a:pt x="1687" y="475"/>
                </a:lnTo>
                <a:lnTo>
                  <a:pt x="1724" y="466"/>
                </a:lnTo>
                <a:lnTo>
                  <a:pt x="1777" y="454"/>
                </a:lnTo>
                <a:lnTo>
                  <a:pt x="1829" y="444"/>
                </a:lnTo>
                <a:lnTo>
                  <a:pt x="1911" y="434"/>
                </a:lnTo>
                <a:lnTo>
                  <a:pt x="1911" y="0"/>
                </a:lnTo>
                <a:close/>
              </a:path>
            </a:pathLst>
          </a:custGeom>
          <a:solidFill>
            <a:srgbClr val="33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8863" name="Freeform 15"/>
          <p:cNvSpPr>
            <a:spLocks/>
          </p:cNvSpPr>
          <p:nvPr/>
        </p:nvSpPr>
        <p:spPr bwMode="auto">
          <a:xfrm>
            <a:off x="3355975" y="990600"/>
            <a:ext cx="3965575" cy="1919288"/>
          </a:xfrm>
          <a:custGeom>
            <a:avLst/>
            <a:gdLst/>
            <a:ahLst/>
            <a:cxnLst>
              <a:cxn ang="0">
                <a:pos x="1121" y="203"/>
              </a:cxn>
              <a:cxn ang="0">
                <a:pos x="1225" y="212"/>
              </a:cxn>
              <a:cxn ang="0">
                <a:pos x="1305" y="221"/>
              </a:cxn>
              <a:cxn ang="0">
                <a:pos x="1389" y="232"/>
              </a:cxn>
              <a:cxn ang="0">
                <a:pos x="1474" y="244"/>
              </a:cxn>
              <a:cxn ang="0">
                <a:pos x="1570" y="260"/>
              </a:cxn>
              <a:cxn ang="0">
                <a:pos x="1663" y="278"/>
              </a:cxn>
              <a:cxn ang="0">
                <a:pos x="1754" y="297"/>
              </a:cxn>
              <a:cxn ang="0">
                <a:pos x="1832" y="318"/>
              </a:cxn>
              <a:cxn ang="0">
                <a:pos x="1909" y="339"/>
              </a:cxn>
              <a:cxn ang="0">
                <a:pos x="1996" y="365"/>
              </a:cxn>
              <a:cxn ang="0">
                <a:pos x="2071" y="390"/>
              </a:cxn>
              <a:cxn ang="0">
                <a:pos x="2191" y="435"/>
              </a:cxn>
              <a:cxn ang="0">
                <a:pos x="2294" y="481"/>
              </a:cxn>
              <a:cxn ang="0">
                <a:pos x="2377" y="523"/>
              </a:cxn>
              <a:cxn ang="0">
                <a:pos x="2463" y="572"/>
              </a:cxn>
              <a:cxn ang="0">
                <a:pos x="2543" y="625"/>
              </a:cxn>
              <a:cxn ang="0">
                <a:pos x="2611" y="677"/>
              </a:cxn>
              <a:cxn ang="0">
                <a:pos x="2674" y="736"/>
              </a:cxn>
              <a:cxn ang="0">
                <a:pos x="2726" y="798"/>
              </a:cxn>
              <a:cxn ang="0">
                <a:pos x="2780" y="874"/>
              </a:cxn>
              <a:cxn ang="0">
                <a:pos x="2812" y="950"/>
              </a:cxn>
              <a:cxn ang="0">
                <a:pos x="2838" y="1047"/>
              </a:cxn>
              <a:cxn ang="0">
                <a:pos x="2838" y="1131"/>
              </a:cxn>
              <a:cxn ang="0">
                <a:pos x="2819" y="1208"/>
              </a:cxn>
              <a:cxn ang="0">
                <a:pos x="2789" y="1286"/>
              </a:cxn>
              <a:cxn ang="0">
                <a:pos x="2730" y="1374"/>
              </a:cxn>
              <a:cxn ang="0">
                <a:pos x="1836" y="1177"/>
              </a:cxn>
              <a:cxn ang="0">
                <a:pos x="1857" y="1105"/>
              </a:cxn>
              <a:cxn ang="0">
                <a:pos x="1854" y="1042"/>
              </a:cxn>
              <a:cxn ang="0">
                <a:pos x="1827" y="972"/>
              </a:cxn>
              <a:cxn ang="0">
                <a:pos x="1778" y="909"/>
              </a:cxn>
              <a:cxn ang="0">
                <a:pos x="1715" y="852"/>
              </a:cxn>
              <a:cxn ang="0">
                <a:pos x="1655" y="814"/>
              </a:cxn>
              <a:cxn ang="0">
                <a:pos x="1590" y="778"/>
              </a:cxn>
              <a:cxn ang="0">
                <a:pos x="1519" y="746"/>
              </a:cxn>
              <a:cxn ang="0">
                <a:pos x="1445" y="717"/>
              </a:cxn>
              <a:cxn ang="0">
                <a:pos x="1350" y="689"/>
              </a:cxn>
              <a:cxn ang="0">
                <a:pos x="1270" y="667"/>
              </a:cxn>
              <a:cxn ang="0">
                <a:pos x="1168" y="647"/>
              </a:cxn>
              <a:cxn ang="0">
                <a:pos x="1084" y="633"/>
              </a:cxn>
              <a:cxn ang="0">
                <a:pos x="959" y="622"/>
              </a:cxn>
              <a:cxn ang="0">
                <a:pos x="833" y="617"/>
              </a:cxn>
              <a:cxn ang="0">
                <a:pos x="800" y="840"/>
              </a:cxn>
              <a:cxn ang="0">
                <a:pos x="797" y="0"/>
              </a:cxn>
              <a:cxn ang="0">
                <a:pos x="840" y="191"/>
              </a:cxn>
              <a:cxn ang="0">
                <a:pos x="968" y="194"/>
              </a:cxn>
              <a:cxn ang="0">
                <a:pos x="1082" y="200"/>
              </a:cxn>
            </a:cxnLst>
            <a:rect l="0" t="0" r="r" b="b"/>
            <a:pathLst>
              <a:path w="2840" h="1374">
                <a:moveTo>
                  <a:pt x="1082" y="200"/>
                </a:moveTo>
                <a:lnTo>
                  <a:pt x="1121" y="203"/>
                </a:lnTo>
                <a:lnTo>
                  <a:pt x="1173" y="206"/>
                </a:lnTo>
                <a:lnTo>
                  <a:pt x="1225" y="212"/>
                </a:lnTo>
                <a:lnTo>
                  <a:pt x="1261" y="216"/>
                </a:lnTo>
                <a:lnTo>
                  <a:pt x="1305" y="221"/>
                </a:lnTo>
                <a:lnTo>
                  <a:pt x="1346" y="226"/>
                </a:lnTo>
                <a:lnTo>
                  <a:pt x="1389" y="232"/>
                </a:lnTo>
                <a:lnTo>
                  <a:pt x="1428" y="236"/>
                </a:lnTo>
                <a:lnTo>
                  <a:pt x="1474" y="244"/>
                </a:lnTo>
                <a:lnTo>
                  <a:pt x="1525" y="252"/>
                </a:lnTo>
                <a:lnTo>
                  <a:pt x="1570" y="260"/>
                </a:lnTo>
                <a:lnTo>
                  <a:pt x="1613" y="268"/>
                </a:lnTo>
                <a:lnTo>
                  <a:pt x="1663" y="278"/>
                </a:lnTo>
                <a:lnTo>
                  <a:pt x="1711" y="288"/>
                </a:lnTo>
                <a:lnTo>
                  <a:pt x="1754" y="297"/>
                </a:lnTo>
                <a:lnTo>
                  <a:pt x="1795" y="309"/>
                </a:lnTo>
                <a:lnTo>
                  <a:pt x="1832" y="318"/>
                </a:lnTo>
                <a:lnTo>
                  <a:pt x="1869" y="329"/>
                </a:lnTo>
                <a:lnTo>
                  <a:pt x="1909" y="339"/>
                </a:lnTo>
                <a:lnTo>
                  <a:pt x="1955" y="352"/>
                </a:lnTo>
                <a:lnTo>
                  <a:pt x="1996" y="365"/>
                </a:lnTo>
                <a:lnTo>
                  <a:pt x="2035" y="378"/>
                </a:lnTo>
                <a:lnTo>
                  <a:pt x="2071" y="390"/>
                </a:lnTo>
                <a:lnTo>
                  <a:pt x="2130" y="412"/>
                </a:lnTo>
                <a:lnTo>
                  <a:pt x="2191" y="435"/>
                </a:lnTo>
                <a:lnTo>
                  <a:pt x="2238" y="454"/>
                </a:lnTo>
                <a:lnTo>
                  <a:pt x="2294" y="481"/>
                </a:lnTo>
                <a:lnTo>
                  <a:pt x="2333" y="500"/>
                </a:lnTo>
                <a:lnTo>
                  <a:pt x="2377" y="523"/>
                </a:lnTo>
                <a:lnTo>
                  <a:pt x="2423" y="548"/>
                </a:lnTo>
                <a:lnTo>
                  <a:pt x="2463" y="572"/>
                </a:lnTo>
                <a:lnTo>
                  <a:pt x="2501" y="599"/>
                </a:lnTo>
                <a:lnTo>
                  <a:pt x="2543" y="625"/>
                </a:lnTo>
                <a:lnTo>
                  <a:pt x="2577" y="653"/>
                </a:lnTo>
                <a:lnTo>
                  <a:pt x="2611" y="677"/>
                </a:lnTo>
                <a:lnTo>
                  <a:pt x="2644" y="707"/>
                </a:lnTo>
                <a:lnTo>
                  <a:pt x="2674" y="736"/>
                </a:lnTo>
                <a:lnTo>
                  <a:pt x="2700" y="765"/>
                </a:lnTo>
                <a:lnTo>
                  <a:pt x="2726" y="798"/>
                </a:lnTo>
                <a:lnTo>
                  <a:pt x="2759" y="837"/>
                </a:lnTo>
                <a:lnTo>
                  <a:pt x="2780" y="874"/>
                </a:lnTo>
                <a:lnTo>
                  <a:pt x="2802" y="912"/>
                </a:lnTo>
                <a:lnTo>
                  <a:pt x="2812" y="950"/>
                </a:lnTo>
                <a:lnTo>
                  <a:pt x="2828" y="993"/>
                </a:lnTo>
                <a:lnTo>
                  <a:pt x="2838" y="1047"/>
                </a:lnTo>
                <a:lnTo>
                  <a:pt x="2840" y="1088"/>
                </a:lnTo>
                <a:lnTo>
                  <a:pt x="2838" y="1131"/>
                </a:lnTo>
                <a:lnTo>
                  <a:pt x="2830" y="1170"/>
                </a:lnTo>
                <a:lnTo>
                  <a:pt x="2819" y="1208"/>
                </a:lnTo>
                <a:lnTo>
                  <a:pt x="2808" y="1246"/>
                </a:lnTo>
                <a:lnTo>
                  <a:pt x="2789" y="1286"/>
                </a:lnTo>
                <a:lnTo>
                  <a:pt x="2762" y="1329"/>
                </a:lnTo>
                <a:lnTo>
                  <a:pt x="2730" y="1374"/>
                </a:lnTo>
                <a:lnTo>
                  <a:pt x="2545" y="1125"/>
                </a:lnTo>
                <a:lnTo>
                  <a:pt x="1836" y="1177"/>
                </a:lnTo>
                <a:lnTo>
                  <a:pt x="1851" y="1133"/>
                </a:lnTo>
                <a:lnTo>
                  <a:pt x="1857" y="1105"/>
                </a:lnTo>
                <a:lnTo>
                  <a:pt x="1857" y="1075"/>
                </a:lnTo>
                <a:lnTo>
                  <a:pt x="1854" y="1042"/>
                </a:lnTo>
                <a:lnTo>
                  <a:pt x="1842" y="1009"/>
                </a:lnTo>
                <a:lnTo>
                  <a:pt x="1827" y="972"/>
                </a:lnTo>
                <a:lnTo>
                  <a:pt x="1808" y="942"/>
                </a:lnTo>
                <a:lnTo>
                  <a:pt x="1778" y="909"/>
                </a:lnTo>
                <a:lnTo>
                  <a:pt x="1749" y="880"/>
                </a:lnTo>
                <a:lnTo>
                  <a:pt x="1715" y="852"/>
                </a:lnTo>
                <a:lnTo>
                  <a:pt x="1685" y="830"/>
                </a:lnTo>
                <a:lnTo>
                  <a:pt x="1655" y="814"/>
                </a:lnTo>
                <a:lnTo>
                  <a:pt x="1625" y="796"/>
                </a:lnTo>
                <a:lnTo>
                  <a:pt x="1590" y="778"/>
                </a:lnTo>
                <a:lnTo>
                  <a:pt x="1550" y="759"/>
                </a:lnTo>
                <a:lnTo>
                  <a:pt x="1519" y="746"/>
                </a:lnTo>
                <a:lnTo>
                  <a:pt x="1482" y="731"/>
                </a:lnTo>
                <a:lnTo>
                  <a:pt x="1445" y="717"/>
                </a:lnTo>
                <a:lnTo>
                  <a:pt x="1402" y="703"/>
                </a:lnTo>
                <a:lnTo>
                  <a:pt x="1350" y="689"/>
                </a:lnTo>
                <a:lnTo>
                  <a:pt x="1306" y="676"/>
                </a:lnTo>
                <a:lnTo>
                  <a:pt x="1270" y="667"/>
                </a:lnTo>
                <a:lnTo>
                  <a:pt x="1216" y="654"/>
                </a:lnTo>
                <a:lnTo>
                  <a:pt x="1168" y="647"/>
                </a:lnTo>
                <a:lnTo>
                  <a:pt x="1127" y="640"/>
                </a:lnTo>
                <a:lnTo>
                  <a:pt x="1084" y="633"/>
                </a:lnTo>
                <a:lnTo>
                  <a:pt x="1019" y="627"/>
                </a:lnTo>
                <a:lnTo>
                  <a:pt x="959" y="622"/>
                </a:lnTo>
                <a:lnTo>
                  <a:pt x="896" y="619"/>
                </a:lnTo>
                <a:lnTo>
                  <a:pt x="833" y="617"/>
                </a:lnTo>
                <a:lnTo>
                  <a:pt x="800" y="616"/>
                </a:lnTo>
                <a:lnTo>
                  <a:pt x="800" y="840"/>
                </a:lnTo>
                <a:lnTo>
                  <a:pt x="0" y="425"/>
                </a:lnTo>
                <a:lnTo>
                  <a:pt x="797" y="0"/>
                </a:lnTo>
                <a:lnTo>
                  <a:pt x="797" y="191"/>
                </a:lnTo>
                <a:lnTo>
                  <a:pt x="840" y="191"/>
                </a:lnTo>
                <a:lnTo>
                  <a:pt x="903" y="192"/>
                </a:lnTo>
                <a:lnTo>
                  <a:pt x="968" y="194"/>
                </a:lnTo>
                <a:lnTo>
                  <a:pt x="1030" y="197"/>
                </a:lnTo>
                <a:lnTo>
                  <a:pt x="1082" y="200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3124200" y="2133600"/>
            <a:ext cx="2743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3000">
                <a:solidFill>
                  <a:srgbClr val="000000"/>
                </a:solidFill>
              </a:rPr>
              <a:t>EIA como un Proceso</a:t>
            </a:r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457200" y="1447800"/>
            <a:ext cx="2133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 sz="3000" u="sng">
                <a:solidFill>
                  <a:srgbClr val="000000"/>
                </a:solidFill>
              </a:rPr>
              <a:t>Política</a:t>
            </a:r>
            <a:endParaRPr lang="es-ES_tradnl" altLang="es-ES_tradnl" sz="3000">
              <a:solidFill>
                <a:srgbClr val="000000"/>
              </a:solidFill>
            </a:endParaRP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3657600" y="3810000"/>
            <a:ext cx="2057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 sz="3000" u="sng">
                <a:solidFill>
                  <a:srgbClr val="000000"/>
                </a:solidFill>
              </a:rPr>
              <a:t>Estrategia</a:t>
            </a:r>
            <a:endParaRPr lang="es-ES_tradnl" altLang="es-ES_tradnl" sz="3000">
              <a:solidFill>
                <a:srgbClr val="000000"/>
              </a:solidFill>
            </a:endParaRPr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7086600" y="1371600"/>
            <a:ext cx="20574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altLang="es-ES_tradnl" sz="3000" u="sng">
                <a:solidFill>
                  <a:srgbClr val="000000"/>
                </a:solidFill>
              </a:rPr>
              <a:t>Proyecto</a:t>
            </a:r>
            <a:endParaRPr lang="es-ES_tradnl" altLang="es-ES_tradnl" sz="3000">
              <a:solidFill>
                <a:srgbClr val="000000"/>
              </a:solidFill>
            </a:endParaRP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304800" y="4419600"/>
            <a:ext cx="8458200" cy="19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2700">
                <a:solidFill>
                  <a:srgbClr val="000000"/>
                </a:solidFill>
              </a:rPr>
              <a:t>EIA funciona como un </a:t>
            </a:r>
            <a:r>
              <a:rPr lang="es-ES_tradnl" altLang="es-ES_tradnl" sz="2700" u="sng">
                <a:solidFill>
                  <a:srgbClr val="000000"/>
                </a:solidFill>
              </a:rPr>
              <a:t>proceso</a:t>
            </a:r>
            <a:r>
              <a:rPr lang="es-ES_tradnl" altLang="es-ES_tradnl" sz="2700">
                <a:solidFill>
                  <a:srgbClr val="000000"/>
                </a:solidFill>
              </a:rPr>
              <a:t> en la definición de:</a:t>
            </a:r>
            <a:endParaRPr lang="es-ES_tradnl" altLang="es-ES_tradnl" sz="27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>
              <a:lnSpc>
                <a:spcPct val="40000"/>
              </a:lnSpc>
              <a:spcBef>
                <a:spcPct val="5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700">
                <a:solidFill>
                  <a:srgbClr val="000000"/>
                </a:solidFill>
              </a:rPr>
              <a:t> Políticas nacionales macroeconómicas</a:t>
            </a:r>
          </a:p>
          <a:p>
            <a:pPr lvl="1">
              <a:lnSpc>
                <a:spcPct val="40000"/>
              </a:lnSpc>
              <a:spcBef>
                <a:spcPct val="5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700">
                <a:solidFill>
                  <a:srgbClr val="000000"/>
                </a:solidFill>
              </a:rPr>
              <a:t> Políticas de protección ambiental</a:t>
            </a:r>
          </a:p>
          <a:p>
            <a:pPr lvl="1">
              <a:lnSpc>
                <a:spcPct val="40000"/>
              </a:lnSpc>
              <a:spcBef>
                <a:spcPct val="5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700">
                <a:solidFill>
                  <a:srgbClr val="000000"/>
                </a:solidFill>
              </a:rPr>
              <a:t> Acuerdos comerciales</a:t>
            </a:r>
          </a:p>
          <a:p>
            <a:pPr lvl="1">
              <a:lnSpc>
                <a:spcPct val="40000"/>
              </a:lnSpc>
              <a:spcBef>
                <a:spcPct val="50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700">
                <a:solidFill>
                  <a:srgbClr val="000000"/>
                </a:solidFill>
              </a:rPr>
              <a:t> Otros</a:t>
            </a:r>
            <a:endParaRPr lang="es-ES_tradnl" altLang="es-ES_tradnl" sz="27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8858" name="Text Box 10"/>
          <p:cNvSpPr txBox="1">
            <a:spLocks noChangeArrowheads="1"/>
          </p:cNvSpPr>
          <p:nvPr/>
        </p:nvSpPr>
        <p:spPr bwMode="auto">
          <a:xfrm>
            <a:off x="0" y="64452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 advClick="0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2322" name="Object 2"/>
          <p:cNvGraphicFramePr>
            <a:graphicFrameLocks noChangeAspect="1"/>
          </p:cNvGraphicFramePr>
          <p:nvPr/>
        </p:nvGraphicFramePr>
        <p:xfrm>
          <a:off x="152400" y="1041400"/>
          <a:ext cx="8801100" cy="5435600"/>
        </p:xfrm>
        <a:graphic>
          <a:graphicData uri="http://schemas.openxmlformats.org/presentationml/2006/ole">
            <p:oleObj spid="_x0000_s312322" name="Documento" r:id="rId4" imgW="8775700" imgH="5621020" progId="Word.Document.8">
              <p:embed/>
            </p:oleObj>
          </a:graphicData>
        </a:graphic>
      </p:graphicFrame>
      <p:sp>
        <p:nvSpPr>
          <p:cNvPr id="312325" name="Text Box 5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  <p:sp>
        <p:nvSpPr>
          <p:cNvPr id="31232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es-ES_tradnl" altLang="es-ES_tradnl" sz="4000">
                <a:solidFill>
                  <a:srgbClr val="000000"/>
                </a:solidFill>
                <a:effectLst/>
              </a:rPr>
              <a:t>Plan de Participación</a:t>
            </a:r>
            <a:r>
              <a:rPr lang="es-ES_tradnl" altLang="es-ES_tradnl" sz="3000">
                <a:solidFill>
                  <a:srgbClr val="000000"/>
                </a:solidFill>
                <a:effectLst/>
              </a:rPr>
              <a:t> </a:t>
            </a:r>
            <a:br>
              <a:rPr lang="es-ES_tradnl" altLang="es-ES_tradnl" sz="3000">
                <a:solidFill>
                  <a:srgbClr val="000000"/>
                </a:solidFill>
                <a:effectLst/>
              </a:rPr>
            </a:br>
            <a:r>
              <a:rPr lang="es-ES_tradnl" altLang="es-ES_tradnl" sz="3000">
                <a:solidFill>
                  <a:srgbClr val="000000"/>
                </a:solidFill>
                <a:effectLst/>
              </a:rPr>
              <a:t>Identificación de Importancia Relativa de las Partes 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10600" cy="1143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s-ES_tradnl" sz="4000">
                <a:solidFill>
                  <a:srgbClr val="000000"/>
                </a:solidFill>
                <a:effectLst/>
              </a:rPr>
              <a:t>EIA como Herramienta </a:t>
            </a:r>
            <a:br>
              <a:rPr lang="es-ES_tradnl" altLang="es-ES_tradnl" sz="4000">
                <a:solidFill>
                  <a:srgbClr val="000000"/>
                </a:solidFill>
                <a:effectLst/>
              </a:rPr>
            </a:br>
            <a:r>
              <a:rPr lang="es-ES_tradnl" altLang="es-ES_tradnl" sz="4000">
                <a:solidFill>
                  <a:srgbClr val="000000"/>
                </a:solidFill>
                <a:effectLst/>
              </a:rPr>
              <a:t>de Planificación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644650"/>
            <a:ext cx="8534400" cy="2012950"/>
          </a:xfrm>
          <a:noFill/>
          <a:ln/>
        </p:spPr>
        <p:txBody>
          <a:bodyPr tIns="92075" bIns="92075" anchorCtr="1">
            <a:spAutoFit/>
          </a:bodyPr>
          <a:lstStyle/>
          <a:p>
            <a:pPr marL="381000" indent="-381000" algn="l">
              <a:lnSpc>
                <a:spcPct val="80000"/>
              </a:lnSpc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rgbClr val="000000"/>
                </a:solidFill>
                <a:effectLst/>
              </a:rPr>
              <a:t>Ocurre antes de la toma de decisión </a:t>
            </a:r>
          </a:p>
          <a:p>
            <a:pPr marL="381000" indent="-381000" algn="l">
              <a:lnSpc>
                <a:spcPct val="80000"/>
              </a:lnSpc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rgbClr val="000000"/>
                </a:solidFill>
                <a:effectLst/>
              </a:rPr>
              <a:t>Facilita la consideración de alternativas</a:t>
            </a:r>
          </a:p>
          <a:p>
            <a:pPr marL="381000" indent="-381000" algn="l">
              <a:lnSpc>
                <a:spcPct val="80000"/>
              </a:lnSpc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rgbClr val="000000"/>
                </a:solidFill>
                <a:effectLst/>
              </a:rPr>
              <a:t>Ayuda a que la planeación y la decisión sean más integrales </a:t>
            </a:r>
          </a:p>
          <a:p>
            <a:pPr marL="381000" indent="-381000" algn="l">
              <a:lnSpc>
                <a:spcPct val="80000"/>
              </a:lnSpc>
              <a:spcAft>
                <a:spcPct val="2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500">
                <a:solidFill>
                  <a:srgbClr val="000000"/>
                </a:solidFill>
                <a:effectLst/>
              </a:rPr>
              <a:t>Ayuda a que el proceso de desarrollo sea más transparente</a:t>
            </a:r>
          </a:p>
        </p:txBody>
      </p:sp>
      <p:sp>
        <p:nvSpPr>
          <p:cNvPr id="80900" name="AutoShape 4"/>
          <p:cNvSpPr>
            <a:spLocks noChangeArrowheads="1"/>
          </p:cNvSpPr>
          <p:nvPr/>
        </p:nvSpPr>
        <p:spPr bwMode="auto">
          <a:xfrm>
            <a:off x="990600" y="4318000"/>
            <a:ext cx="485775" cy="609600"/>
          </a:xfrm>
          <a:prstGeom prst="downArrow">
            <a:avLst>
              <a:gd name="adj1" fmla="val 50000"/>
              <a:gd name="adj2" fmla="val 31384"/>
            </a:avLst>
          </a:prstGeom>
          <a:solidFill>
            <a:srgbClr val="FF99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s-ES_tradnl" altLang="es-ES_tradnl" sz="4400">
              <a:solidFill>
                <a:srgbClr val="000000"/>
              </a:solidFill>
            </a:endParaRPr>
          </a:p>
        </p:txBody>
      </p:sp>
      <p:sp>
        <p:nvSpPr>
          <p:cNvPr id="80901" name="AutoShape 5"/>
          <p:cNvSpPr>
            <a:spLocks noChangeArrowheads="1"/>
          </p:cNvSpPr>
          <p:nvPr/>
        </p:nvSpPr>
        <p:spPr bwMode="auto">
          <a:xfrm>
            <a:off x="7162800" y="4318000"/>
            <a:ext cx="457200" cy="609600"/>
          </a:xfrm>
          <a:prstGeom prst="upArrow">
            <a:avLst>
              <a:gd name="adj1" fmla="val 50000"/>
              <a:gd name="adj2" fmla="val 33321"/>
            </a:avLst>
          </a:prstGeom>
          <a:solidFill>
            <a:schemeClr val="accent2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228600" y="5003800"/>
            <a:ext cx="2286000" cy="9810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ES_tradnl" sz="2400" b="1">
                <a:solidFill>
                  <a:srgbClr val="000000"/>
                </a:solidFill>
              </a:rPr>
              <a:t>Planeamiento de arriba hacia abajo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6286500" y="5038725"/>
            <a:ext cx="2324100" cy="9810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80000"/>
              </a:lnSpc>
            </a:pPr>
            <a:r>
              <a:rPr lang="es-ES_tradnl" altLang="es-ES_tradnl" sz="2400" b="1">
                <a:solidFill>
                  <a:srgbClr val="000000"/>
                </a:solidFill>
              </a:rPr>
              <a:t>Planeamiento</a:t>
            </a:r>
          </a:p>
          <a:p>
            <a:pPr algn="ctr">
              <a:lnSpc>
                <a:spcPct val="80000"/>
              </a:lnSpc>
            </a:pPr>
            <a:r>
              <a:rPr lang="es-ES_tradnl" altLang="es-ES_tradnl" sz="2400" b="1">
                <a:solidFill>
                  <a:srgbClr val="000000"/>
                </a:solidFill>
              </a:rPr>
              <a:t>de abajo hacia arriba</a:t>
            </a:r>
          </a:p>
        </p:txBody>
      </p:sp>
      <p:sp>
        <p:nvSpPr>
          <p:cNvPr id="80904" name="Oval 8"/>
          <p:cNvSpPr>
            <a:spLocks noChangeArrowheads="1"/>
          </p:cNvSpPr>
          <p:nvPr/>
        </p:nvSpPr>
        <p:spPr bwMode="auto">
          <a:xfrm>
            <a:off x="2667000" y="4394200"/>
            <a:ext cx="3429000" cy="16764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80905" name="Rectangle 9"/>
          <p:cNvSpPr>
            <a:spLocks noChangeArrowheads="1"/>
          </p:cNvSpPr>
          <p:nvPr/>
        </p:nvSpPr>
        <p:spPr bwMode="auto">
          <a:xfrm>
            <a:off x="2895600" y="4649788"/>
            <a:ext cx="3048000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altLang="es-ES_tradnl" sz="2800">
                <a:solidFill>
                  <a:srgbClr val="000000"/>
                </a:solidFill>
              </a:rPr>
              <a:t>EIA ayuda a enfrentar incertidumbres</a:t>
            </a:r>
          </a:p>
        </p:txBody>
      </p:sp>
      <p:sp>
        <p:nvSpPr>
          <p:cNvPr id="80908" name="Text Box 12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 advClick="0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  <a:noFill/>
          <a:ln/>
        </p:spPr>
        <p:txBody>
          <a:bodyPr/>
          <a:lstStyle/>
          <a:p>
            <a:r>
              <a:rPr lang="es-ES_tradnl" altLang="es-ES_tradnl" sz="4000">
                <a:solidFill>
                  <a:srgbClr val="000000"/>
                </a:solidFill>
                <a:effectLst/>
              </a:rPr>
              <a:t>Etapas de la EIA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08088"/>
            <a:ext cx="8534400" cy="4946650"/>
          </a:xfrm>
          <a:noFill/>
          <a:ln/>
        </p:spPr>
        <p:txBody>
          <a:bodyPr tIns="92075" bIns="92075" anchorCtr="1">
            <a:spAutoFit/>
          </a:bodyPr>
          <a:lstStyle/>
          <a:p>
            <a:pPr marL="457200" indent="-457200">
              <a:lnSpc>
                <a:spcPct val="60000"/>
              </a:lnSpc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Alcance/cobertura</a:t>
            </a:r>
          </a:p>
          <a:p>
            <a:pPr marL="457200" indent="-457200">
              <a:lnSpc>
                <a:spcPct val="60000"/>
              </a:lnSpc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Evaluación de impactos</a:t>
            </a:r>
          </a:p>
          <a:p>
            <a:pPr marL="457200" indent="-457200">
              <a:lnSpc>
                <a:spcPct val="60000"/>
              </a:lnSpc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Mitigación</a:t>
            </a:r>
          </a:p>
          <a:p>
            <a:pPr marL="457200" indent="-457200">
              <a:lnSpc>
                <a:spcPct val="60000"/>
              </a:lnSpc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Plan de manejo ambiental</a:t>
            </a:r>
            <a:r>
              <a:rPr lang="es-ES_tradnl" altLang="es-ES_tradnl" sz="2600">
                <a:solidFill>
                  <a:srgbClr val="000000"/>
                </a:solidFill>
                <a:effectLst/>
              </a:rPr>
              <a:t> </a:t>
            </a:r>
          </a:p>
          <a:p>
            <a:pPr marL="457200" indent="-457200">
              <a:lnSpc>
                <a:spcPct val="60000"/>
              </a:lnSpc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Preparación del informe</a:t>
            </a:r>
          </a:p>
          <a:p>
            <a:pPr marL="457200" indent="-457200">
              <a:lnSpc>
                <a:spcPct val="60000"/>
              </a:lnSpc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Revisión del informe</a:t>
            </a:r>
          </a:p>
          <a:p>
            <a:pPr marL="457200" indent="-457200">
              <a:lnSpc>
                <a:spcPct val="60000"/>
              </a:lnSpc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Toma de decisión</a:t>
            </a:r>
          </a:p>
          <a:p>
            <a:pPr marL="457200" indent="-457200">
              <a:lnSpc>
                <a:spcPct val="60000"/>
              </a:lnSpc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Gerencia del plan de manejo ambiental</a:t>
            </a:r>
          </a:p>
          <a:p>
            <a:pPr marL="457200" indent="-457200">
              <a:lnSpc>
                <a:spcPct val="60000"/>
              </a:lnSpc>
              <a:spcAft>
                <a:spcPct val="35000"/>
              </a:spcAft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>
                <a:solidFill>
                  <a:srgbClr val="000000"/>
                </a:solidFill>
                <a:effectLst/>
              </a:rPr>
              <a:t>Auditoria y ajuste del plan</a:t>
            </a:r>
          </a:p>
        </p:txBody>
      </p:sp>
      <p:sp>
        <p:nvSpPr>
          <p:cNvPr id="284676" name="Text Box 4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914400"/>
          </a:xfrm>
          <a:noFill/>
          <a:ln/>
        </p:spPr>
        <p:txBody>
          <a:bodyPr/>
          <a:lstStyle/>
          <a:p>
            <a:r>
              <a:rPr lang="es-ES_tradnl" altLang="es-ES_tradnl" sz="4000">
                <a:solidFill>
                  <a:srgbClr val="000000"/>
                </a:solidFill>
                <a:effectLst/>
              </a:rPr>
              <a:t>Esquema del Proceso de EIA</a:t>
            </a:r>
            <a:endParaRPr lang="es-ES_tradnl" altLang="es-ES_tradnl" sz="3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5155" name="Text Box 1027"/>
          <p:cNvSpPr txBox="1">
            <a:spLocks noChangeArrowheads="1"/>
          </p:cNvSpPr>
          <p:nvPr/>
        </p:nvSpPr>
        <p:spPr bwMode="auto">
          <a:xfrm>
            <a:off x="0" y="65214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  <p:sp>
        <p:nvSpPr>
          <p:cNvPr id="305189" name="Line 1061"/>
          <p:cNvSpPr>
            <a:spLocks noChangeShapeType="1"/>
          </p:cNvSpPr>
          <p:nvPr/>
        </p:nvSpPr>
        <p:spPr bwMode="auto">
          <a:xfrm>
            <a:off x="827088" y="6061075"/>
            <a:ext cx="12573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5190" name="Rectangle 1062"/>
          <p:cNvSpPr>
            <a:spLocks noChangeArrowheads="1"/>
          </p:cNvSpPr>
          <p:nvPr/>
        </p:nvSpPr>
        <p:spPr bwMode="auto">
          <a:xfrm>
            <a:off x="817563" y="5791200"/>
            <a:ext cx="11969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s-ES" altLang="es-ES_tradnl" sz="1200" b="1">
                <a:solidFill>
                  <a:srgbClr val="000000"/>
                </a:solidFill>
              </a:rPr>
              <a:t>ETAPA 4</a:t>
            </a:r>
          </a:p>
        </p:txBody>
      </p:sp>
      <p:sp>
        <p:nvSpPr>
          <p:cNvPr id="305191" name="Rectangle 1063"/>
          <p:cNvSpPr>
            <a:spLocks noChangeArrowheads="1"/>
          </p:cNvSpPr>
          <p:nvPr/>
        </p:nvSpPr>
        <p:spPr bwMode="auto">
          <a:xfrm>
            <a:off x="817563" y="6061075"/>
            <a:ext cx="1196975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7200" rIns="90488" bIns="7200">
            <a:spAutoFit/>
          </a:bodyPr>
          <a:lstStyle/>
          <a:p>
            <a:pPr algn="ctr" eaLnBrk="0" hangingPunct="0"/>
            <a:r>
              <a:rPr lang="es-ES" altLang="es-ES_tradnl" sz="1000" b="1">
                <a:solidFill>
                  <a:srgbClr val="000000"/>
                </a:solidFill>
              </a:rPr>
              <a:t>Control y Seguimiento</a:t>
            </a:r>
          </a:p>
        </p:txBody>
      </p:sp>
      <p:sp>
        <p:nvSpPr>
          <p:cNvPr id="305192" name="Line 1064"/>
          <p:cNvSpPr>
            <a:spLocks noChangeShapeType="1"/>
          </p:cNvSpPr>
          <p:nvPr/>
        </p:nvSpPr>
        <p:spPr bwMode="auto">
          <a:xfrm>
            <a:off x="827088" y="5249863"/>
            <a:ext cx="127952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5193" name="Rectangle 1065"/>
          <p:cNvSpPr>
            <a:spLocks noChangeArrowheads="1"/>
          </p:cNvSpPr>
          <p:nvPr/>
        </p:nvSpPr>
        <p:spPr bwMode="auto">
          <a:xfrm>
            <a:off x="817563" y="4986338"/>
            <a:ext cx="11969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s-ES" altLang="es-ES_tradnl" sz="1200" b="1">
                <a:solidFill>
                  <a:srgbClr val="000000"/>
                </a:solidFill>
              </a:rPr>
              <a:t>ETAPA 3</a:t>
            </a:r>
          </a:p>
        </p:txBody>
      </p:sp>
      <p:sp>
        <p:nvSpPr>
          <p:cNvPr id="305194" name="Rectangle 1066"/>
          <p:cNvSpPr>
            <a:spLocks noChangeArrowheads="1"/>
          </p:cNvSpPr>
          <p:nvPr/>
        </p:nvSpPr>
        <p:spPr bwMode="auto">
          <a:xfrm>
            <a:off x="817563" y="5249863"/>
            <a:ext cx="1196975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7200" rIns="90488" bIns="7200">
            <a:spAutoFit/>
          </a:bodyPr>
          <a:lstStyle/>
          <a:p>
            <a:pPr algn="ctr" eaLnBrk="0" hangingPunct="0"/>
            <a:r>
              <a:rPr lang="es-ES" altLang="es-ES_tradnl" sz="1000" b="1">
                <a:solidFill>
                  <a:srgbClr val="000000"/>
                </a:solidFill>
              </a:rPr>
              <a:t>Calificación y Decisión</a:t>
            </a:r>
          </a:p>
        </p:txBody>
      </p:sp>
      <p:sp>
        <p:nvSpPr>
          <p:cNvPr id="305195" name="Line 1067"/>
          <p:cNvSpPr>
            <a:spLocks noChangeShapeType="1"/>
          </p:cNvSpPr>
          <p:nvPr/>
        </p:nvSpPr>
        <p:spPr bwMode="auto">
          <a:xfrm>
            <a:off x="836613" y="3505200"/>
            <a:ext cx="12573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5196" name="Rectangle 1068"/>
          <p:cNvSpPr>
            <a:spLocks noChangeArrowheads="1"/>
          </p:cNvSpPr>
          <p:nvPr/>
        </p:nvSpPr>
        <p:spPr bwMode="auto">
          <a:xfrm>
            <a:off x="850900" y="3233738"/>
            <a:ext cx="1196975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s-ES" altLang="es-ES_tradnl" sz="1200" b="1">
                <a:solidFill>
                  <a:srgbClr val="000000"/>
                </a:solidFill>
              </a:rPr>
              <a:t>ETAPA 2</a:t>
            </a:r>
          </a:p>
        </p:txBody>
      </p:sp>
      <p:sp>
        <p:nvSpPr>
          <p:cNvPr id="305197" name="Rectangle 1069"/>
          <p:cNvSpPr>
            <a:spLocks noChangeArrowheads="1"/>
          </p:cNvSpPr>
          <p:nvPr/>
        </p:nvSpPr>
        <p:spPr bwMode="auto">
          <a:xfrm>
            <a:off x="822325" y="3565525"/>
            <a:ext cx="1196975" cy="32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7200" rIns="90488" bIns="7200">
            <a:spAutoFit/>
          </a:bodyPr>
          <a:lstStyle/>
          <a:p>
            <a:pPr algn="ctr" eaLnBrk="0" hangingPunct="0"/>
            <a:r>
              <a:rPr lang="es-ES" altLang="es-ES_tradnl" sz="1000" b="1">
                <a:solidFill>
                  <a:srgbClr val="000000"/>
                </a:solidFill>
              </a:rPr>
              <a:t>Preparación y Análisis</a:t>
            </a:r>
          </a:p>
        </p:txBody>
      </p:sp>
      <p:sp>
        <p:nvSpPr>
          <p:cNvPr id="305198" name="Line 1070"/>
          <p:cNvSpPr>
            <a:spLocks noChangeShapeType="1"/>
          </p:cNvSpPr>
          <p:nvPr/>
        </p:nvSpPr>
        <p:spPr bwMode="auto">
          <a:xfrm>
            <a:off x="833438" y="1992313"/>
            <a:ext cx="12588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med"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05199" name="Rectangle 1071"/>
          <p:cNvSpPr>
            <a:spLocks noChangeArrowheads="1"/>
          </p:cNvSpPr>
          <p:nvPr/>
        </p:nvSpPr>
        <p:spPr bwMode="auto">
          <a:xfrm>
            <a:off x="990600" y="1752600"/>
            <a:ext cx="8382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s-ES" altLang="es-ES_tradnl" sz="1200" b="1">
                <a:solidFill>
                  <a:srgbClr val="000000"/>
                </a:solidFill>
              </a:rPr>
              <a:t>ETAPA 1</a:t>
            </a:r>
          </a:p>
        </p:txBody>
      </p:sp>
      <p:sp>
        <p:nvSpPr>
          <p:cNvPr id="305200" name="Rectangle 1072"/>
          <p:cNvSpPr>
            <a:spLocks noChangeArrowheads="1"/>
          </p:cNvSpPr>
          <p:nvPr/>
        </p:nvSpPr>
        <p:spPr bwMode="auto">
          <a:xfrm>
            <a:off x="762000" y="1992313"/>
            <a:ext cx="12827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s-ES" altLang="es-ES_tradnl" sz="1000" b="1">
                <a:solidFill>
                  <a:srgbClr val="000000"/>
                </a:solidFill>
              </a:rPr>
              <a:t>Identificación y Clasificación</a:t>
            </a:r>
          </a:p>
        </p:txBody>
      </p:sp>
      <p:sp>
        <p:nvSpPr>
          <p:cNvPr id="305204" name="Rectangle 1076"/>
          <p:cNvSpPr>
            <a:spLocks noChangeArrowheads="1"/>
          </p:cNvSpPr>
          <p:nvPr/>
        </p:nvSpPr>
        <p:spPr bwMode="auto">
          <a:xfrm>
            <a:off x="6840538" y="5048250"/>
            <a:ext cx="1366837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7200" rIns="90488" bIns="7200">
            <a:spAutoFit/>
          </a:bodyPr>
          <a:lstStyle/>
          <a:p>
            <a:pPr algn="ctr" eaLnBrk="0" hangingPunct="0"/>
            <a:r>
              <a:rPr lang="es-ES" altLang="es-ES_tradnl" sz="1100" b="1">
                <a:solidFill>
                  <a:srgbClr val="000000"/>
                </a:solidFill>
              </a:rPr>
              <a:t>Procedimientos</a:t>
            </a:r>
          </a:p>
          <a:p>
            <a:pPr algn="ctr" eaLnBrk="0" hangingPunct="0"/>
            <a:r>
              <a:rPr lang="es-ES" altLang="es-ES_tradnl" sz="1100" b="1">
                <a:solidFill>
                  <a:srgbClr val="000000"/>
                </a:solidFill>
              </a:rPr>
              <a:t>Administrativos</a:t>
            </a:r>
          </a:p>
          <a:p>
            <a:pPr algn="ctr" eaLnBrk="0" hangingPunct="0"/>
            <a:r>
              <a:rPr lang="es-ES" altLang="es-ES_tradnl" sz="1100" b="1">
                <a:solidFill>
                  <a:srgbClr val="000000"/>
                </a:solidFill>
              </a:rPr>
              <a:t>Formales</a:t>
            </a:r>
          </a:p>
        </p:txBody>
      </p:sp>
      <p:sp>
        <p:nvSpPr>
          <p:cNvPr id="305206" name="Text Box 1078"/>
          <p:cNvSpPr txBox="1">
            <a:spLocks noChangeArrowheads="1"/>
          </p:cNvSpPr>
          <p:nvPr/>
        </p:nvSpPr>
        <p:spPr bwMode="auto">
          <a:xfrm>
            <a:off x="6911975" y="2960688"/>
            <a:ext cx="1393825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s-ES" altLang="es-ES_tradnl" sz="1000" b="1">
                <a:solidFill>
                  <a:srgbClr val="000000"/>
                </a:solidFill>
              </a:rPr>
              <a:t>PARTICIPACIÓN CIUDADANA</a:t>
            </a:r>
          </a:p>
        </p:txBody>
      </p:sp>
      <p:grpSp>
        <p:nvGrpSpPr>
          <p:cNvPr id="305233" name="Group 1105"/>
          <p:cNvGrpSpPr>
            <a:grpSpLocks/>
          </p:cNvGrpSpPr>
          <p:nvPr/>
        </p:nvGrpSpPr>
        <p:grpSpPr bwMode="auto">
          <a:xfrm>
            <a:off x="2103438" y="914400"/>
            <a:ext cx="4668837" cy="5437188"/>
            <a:chOff x="1325" y="576"/>
            <a:chExt cx="2941" cy="3425"/>
          </a:xfrm>
        </p:grpSpPr>
        <p:sp>
          <p:nvSpPr>
            <p:cNvPr id="305156" name="Rectangle 1028"/>
            <p:cNvSpPr>
              <a:spLocks noChangeArrowheads="1"/>
            </p:cNvSpPr>
            <p:nvPr/>
          </p:nvSpPr>
          <p:spPr bwMode="auto">
            <a:xfrm>
              <a:off x="1853" y="3706"/>
              <a:ext cx="1540" cy="29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157" name="Rectangle 1029"/>
            <p:cNvSpPr>
              <a:spLocks noChangeArrowheads="1"/>
            </p:cNvSpPr>
            <p:nvPr/>
          </p:nvSpPr>
          <p:spPr bwMode="auto">
            <a:xfrm>
              <a:off x="1344" y="576"/>
              <a:ext cx="2592" cy="1008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158" name="Rectangle 1030"/>
            <p:cNvSpPr>
              <a:spLocks noChangeArrowheads="1"/>
            </p:cNvSpPr>
            <p:nvPr/>
          </p:nvSpPr>
          <p:spPr bwMode="auto">
            <a:xfrm>
              <a:off x="1776" y="673"/>
              <a:ext cx="1824" cy="11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54000" tIns="7200" rIns="18000" bIns="7200">
              <a:spAutoFit/>
            </a:bodyPr>
            <a:lstStyle/>
            <a:p>
              <a:pPr algn="ctr" eaLnBrk="0" hangingPunct="0"/>
              <a:r>
                <a:rPr lang="es-ES" altLang="es-ES_tradnl" sz="1000" b="1">
                  <a:solidFill>
                    <a:srgbClr val="000000"/>
                  </a:solidFill>
                </a:rPr>
                <a:t>Considerar alternativas </a:t>
              </a:r>
            </a:p>
          </p:txBody>
        </p:sp>
        <p:sp>
          <p:nvSpPr>
            <p:cNvPr id="305159" name="Rectangle 1031"/>
            <p:cNvSpPr>
              <a:spLocks noChangeArrowheads="1"/>
            </p:cNvSpPr>
            <p:nvPr/>
          </p:nvSpPr>
          <p:spPr bwMode="auto">
            <a:xfrm>
              <a:off x="1776" y="913"/>
              <a:ext cx="1824" cy="11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54000" tIns="7200" rIns="18000" bIns="7200">
              <a:spAutoFit/>
            </a:bodyPr>
            <a:lstStyle/>
            <a:p>
              <a:pPr algn="ctr" eaLnBrk="0" hangingPunct="0"/>
              <a:r>
                <a:rPr lang="es-ES" altLang="es-ES_tradnl" sz="1000" b="1">
                  <a:solidFill>
                    <a:srgbClr val="000000"/>
                  </a:solidFill>
                </a:rPr>
                <a:t>Diseñar acción</a:t>
              </a:r>
            </a:p>
          </p:txBody>
        </p:sp>
        <p:sp>
          <p:nvSpPr>
            <p:cNvPr id="305160" name="Rectangle 1032"/>
            <p:cNvSpPr>
              <a:spLocks noChangeArrowheads="1"/>
            </p:cNvSpPr>
            <p:nvPr/>
          </p:nvSpPr>
          <p:spPr bwMode="auto">
            <a:xfrm>
              <a:off x="1776" y="1130"/>
              <a:ext cx="1824" cy="11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488" tIns="7200" rIns="90488" bIns="7200">
              <a:spAutoFit/>
            </a:bodyPr>
            <a:lstStyle/>
            <a:p>
              <a:pPr algn="ctr" eaLnBrk="0" hangingPunct="0"/>
              <a:r>
                <a:rPr lang="es-ES" altLang="es-ES_tradnl" sz="1000" b="1">
                  <a:solidFill>
                    <a:srgbClr val="000000"/>
                  </a:solidFill>
                </a:rPr>
                <a:t>Evaluación Preliminar</a:t>
              </a:r>
            </a:p>
          </p:txBody>
        </p:sp>
        <p:sp>
          <p:nvSpPr>
            <p:cNvPr id="305161" name="Rectangle 1033"/>
            <p:cNvSpPr>
              <a:spLocks noChangeArrowheads="1"/>
            </p:cNvSpPr>
            <p:nvPr/>
          </p:nvSpPr>
          <p:spPr bwMode="auto">
            <a:xfrm>
              <a:off x="1776" y="1344"/>
              <a:ext cx="1824" cy="21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488" tIns="7200" rIns="90488" bIns="7200">
              <a:spAutoFit/>
            </a:bodyPr>
            <a:lstStyle/>
            <a:p>
              <a:pPr algn="ctr" eaLnBrk="0" hangingPunct="0"/>
              <a:r>
                <a:rPr lang="es-ES" altLang="es-ES_tradnl" sz="1000" b="1">
                  <a:solidFill>
                    <a:srgbClr val="000000"/>
                  </a:solidFill>
                </a:rPr>
                <a:t>Identificar necesidad de un EIA </a:t>
              </a:r>
              <a:br>
                <a:rPr lang="es-ES" altLang="es-ES_tradnl" sz="1000" b="1">
                  <a:solidFill>
                    <a:srgbClr val="000000"/>
                  </a:solidFill>
                </a:rPr>
              </a:br>
              <a:r>
                <a:rPr lang="es-ES" altLang="es-ES_tradnl" sz="1000" b="1">
                  <a:solidFill>
                    <a:srgbClr val="000000"/>
                  </a:solidFill>
                </a:rPr>
                <a:t>y seleccionar categoría</a:t>
              </a:r>
            </a:p>
          </p:txBody>
        </p:sp>
        <p:sp>
          <p:nvSpPr>
            <p:cNvPr id="305162" name="Rectangle 1034"/>
            <p:cNvSpPr>
              <a:spLocks noChangeArrowheads="1"/>
            </p:cNvSpPr>
            <p:nvPr/>
          </p:nvSpPr>
          <p:spPr bwMode="auto">
            <a:xfrm>
              <a:off x="1327" y="1656"/>
              <a:ext cx="2609" cy="1269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163" name="Rectangle 1035"/>
            <p:cNvSpPr>
              <a:spLocks noChangeArrowheads="1"/>
            </p:cNvSpPr>
            <p:nvPr/>
          </p:nvSpPr>
          <p:spPr bwMode="auto">
            <a:xfrm>
              <a:off x="1776" y="1729"/>
              <a:ext cx="1824" cy="11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488" tIns="7200" rIns="90488" bIns="7200">
              <a:spAutoFit/>
            </a:bodyPr>
            <a:lstStyle/>
            <a:p>
              <a:pPr algn="ctr" eaLnBrk="0" hangingPunct="0"/>
              <a:r>
                <a:rPr lang="es-ES" altLang="es-ES_tradnl" sz="1000" b="1">
                  <a:solidFill>
                    <a:srgbClr val="000000"/>
                  </a:solidFill>
                </a:rPr>
                <a:t>Preparar el Estudio</a:t>
              </a:r>
            </a:p>
          </p:txBody>
        </p:sp>
        <p:sp>
          <p:nvSpPr>
            <p:cNvPr id="305164" name="Rectangle 1036"/>
            <p:cNvSpPr>
              <a:spLocks noChangeArrowheads="1"/>
            </p:cNvSpPr>
            <p:nvPr/>
          </p:nvSpPr>
          <p:spPr bwMode="auto">
            <a:xfrm>
              <a:off x="1776" y="1905"/>
              <a:ext cx="1820" cy="11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488" tIns="7200" rIns="90488" bIns="7200">
              <a:spAutoFit/>
            </a:bodyPr>
            <a:lstStyle/>
            <a:p>
              <a:pPr algn="ctr" eaLnBrk="0" hangingPunct="0"/>
              <a:r>
                <a:rPr lang="es-ES" altLang="es-ES_tradnl" sz="1000" b="1">
                  <a:solidFill>
                    <a:srgbClr val="000000"/>
                  </a:solidFill>
                </a:rPr>
                <a:t> Descripción de acción y medio ambiente</a:t>
              </a:r>
            </a:p>
          </p:txBody>
        </p:sp>
        <p:sp>
          <p:nvSpPr>
            <p:cNvPr id="305165" name="Rectangle 1037"/>
            <p:cNvSpPr>
              <a:spLocks noChangeArrowheads="1"/>
            </p:cNvSpPr>
            <p:nvPr/>
          </p:nvSpPr>
          <p:spPr bwMode="auto">
            <a:xfrm>
              <a:off x="1776" y="2388"/>
              <a:ext cx="1820" cy="16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s-ES" altLang="es-ES_tradnl" sz="1000" b="1">
                  <a:solidFill>
                    <a:srgbClr val="000000"/>
                  </a:solidFill>
                </a:rPr>
                <a:t>Valoración y jerarquización de impactos</a:t>
              </a:r>
            </a:p>
          </p:txBody>
        </p:sp>
        <p:sp>
          <p:nvSpPr>
            <p:cNvPr id="305166" name="Rectangle 1038"/>
            <p:cNvSpPr>
              <a:spLocks noChangeArrowheads="1"/>
            </p:cNvSpPr>
            <p:nvPr/>
          </p:nvSpPr>
          <p:spPr bwMode="auto">
            <a:xfrm>
              <a:off x="1776" y="2064"/>
              <a:ext cx="1820" cy="11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488" tIns="7200" rIns="90488" bIns="7200">
              <a:spAutoFit/>
            </a:bodyPr>
            <a:lstStyle/>
            <a:p>
              <a:pPr algn="ctr" eaLnBrk="0" hangingPunct="0"/>
              <a:r>
                <a:rPr lang="es-ES" altLang="es-ES_tradnl" sz="1000" b="1">
                  <a:solidFill>
                    <a:srgbClr val="000000"/>
                  </a:solidFill>
                </a:rPr>
                <a:t>Identificación de impactos</a:t>
              </a:r>
            </a:p>
          </p:txBody>
        </p:sp>
        <p:sp>
          <p:nvSpPr>
            <p:cNvPr id="305167" name="Rectangle 1039"/>
            <p:cNvSpPr>
              <a:spLocks noChangeArrowheads="1"/>
            </p:cNvSpPr>
            <p:nvPr/>
          </p:nvSpPr>
          <p:spPr bwMode="auto">
            <a:xfrm>
              <a:off x="1776" y="2242"/>
              <a:ext cx="1824" cy="11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488" tIns="7200" rIns="90488" bIns="7200">
              <a:spAutoFit/>
            </a:bodyPr>
            <a:lstStyle/>
            <a:p>
              <a:pPr algn="ctr" eaLnBrk="0" hangingPunct="0"/>
              <a:r>
                <a:rPr lang="es-ES" altLang="es-ES_tradnl" sz="1000" b="1">
                  <a:solidFill>
                    <a:srgbClr val="000000"/>
                  </a:solidFill>
                </a:rPr>
                <a:t>Medición de impactos</a:t>
              </a:r>
            </a:p>
          </p:txBody>
        </p:sp>
        <p:sp>
          <p:nvSpPr>
            <p:cNvPr id="305168" name="Rectangle 1040"/>
            <p:cNvSpPr>
              <a:spLocks noChangeArrowheads="1"/>
            </p:cNvSpPr>
            <p:nvPr/>
          </p:nvSpPr>
          <p:spPr bwMode="auto">
            <a:xfrm>
              <a:off x="1776" y="2574"/>
              <a:ext cx="1820" cy="11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488" tIns="7200" rIns="90488" bIns="7200">
              <a:spAutoFit/>
            </a:bodyPr>
            <a:lstStyle/>
            <a:p>
              <a:pPr algn="ctr" eaLnBrk="0" hangingPunct="0"/>
              <a:r>
                <a:rPr lang="es-ES" altLang="es-ES_tradnl" sz="1000" b="1">
                  <a:solidFill>
                    <a:srgbClr val="000000"/>
                  </a:solidFill>
                </a:rPr>
                <a:t>Plan de manejo ambiental</a:t>
              </a:r>
            </a:p>
          </p:txBody>
        </p:sp>
        <p:sp>
          <p:nvSpPr>
            <p:cNvPr id="305169" name="Rectangle 1041"/>
            <p:cNvSpPr>
              <a:spLocks noChangeArrowheads="1"/>
            </p:cNvSpPr>
            <p:nvPr/>
          </p:nvSpPr>
          <p:spPr bwMode="auto">
            <a:xfrm>
              <a:off x="1325" y="3010"/>
              <a:ext cx="2611" cy="594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170" name="Rectangle 1042"/>
            <p:cNvSpPr>
              <a:spLocks noChangeArrowheads="1"/>
            </p:cNvSpPr>
            <p:nvPr/>
          </p:nvSpPr>
          <p:spPr bwMode="auto">
            <a:xfrm>
              <a:off x="1776" y="3295"/>
              <a:ext cx="1818" cy="11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488" tIns="7200" rIns="90488" bIns="7200">
              <a:spAutoFit/>
            </a:bodyPr>
            <a:lstStyle/>
            <a:p>
              <a:pPr algn="ctr" eaLnBrk="0" hangingPunct="0"/>
              <a:r>
                <a:rPr lang="es-ES" altLang="es-ES_tradnl" sz="1000" b="1">
                  <a:solidFill>
                    <a:srgbClr val="000000"/>
                  </a:solidFill>
                </a:rPr>
                <a:t>Realizar consulta y participación</a:t>
              </a:r>
            </a:p>
          </p:txBody>
        </p:sp>
        <p:sp>
          <p:nvSpPr>
            <p:cNvPr id="305171" name="Rectangle 1043"/>
            <p:cNvSpPr>
              <a:spLocks noChangeArrowheads="1"/>
            </p:cNvSpPr>
            <p:nvPr/>
          </p:nvSpPr>
          <p:spPr bwMode="auto">
            <a:xfrm>
              <a:off x="1776" y="3121"/>
              <a:ext cx="1820" cy="11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488" tIns="7200" rIns="90488" bIns="7200">
              <a:spAutoFit/>
            </a:bodyPr>
            <a:lstStyle/>
            <a:p>
              <a:pPr algn="ctr" eaLnBrk="0" hangingPunct="0"/>
              <a:r>
                <a:rPr lang="es-ES" altLang="es-ES_tradnl" sz="1000" b="1">
                  <a:solidFill>
                    <a:srgbClr val="000000"/>
                  </a:solidFill>
                </a:rPr>
                <a:t>Revisar el Estudio</a:t>
              </a:r>
            </a:p>
          </p:txBody>
        </p:sp>
        <p:sp>
          <p:nvSpPr>
            <p:cNvPr id="305172" name="Rectangle 1044"/>
            <p:cNvSpPr>
              <a:spLocks noChangeArrowheads="1"/>
            </p:cNvSpPr>
            <p:nvPr/>
          </p:nvSpPr>
          <p:spPr bwMode="auto">
            <a:xfrm>
              <a:off x="1776" y="3465"/>
              <a:ext cx="1818" cy="11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488" tIns="7200" rIns="90488" bIns="7200">
              <a:spAutoFit/>
            </a:bodyPr>
            <a:lstStyle/>
            <a:p>
              <a:pPr algn="ctr" eaLnBrk="0" hangingPunct="0"/>
              <a:r>
                <a:rPr lang="es-ES" altLang="es-ES_tradnl" sz="1000" b="1">
                  <a:solidFill>
                    <a:srgbClr val="000000"/>
                  </a:solidFill>
                </a:rPr>
                <a:t>Adoptar decisiones</a:t>
              </a:r>
            </a:p>
          </p:txBody>
        </p:sp>
        <p:sp>
          <p:nvSpPr>
            <p:cNvPr id="305173" name="Line 1045"/>
            <p:cNvSpPr>
              <a:spLocks noChangeShapeType="1"/>
            </p:cNvSpPr>
            <p:nvPr/>
          </p:nvSpPr>
          <p:spPr bwMode="auto">
            <a:xfrm>
              <a:off x="1500" y="2640"/>
              <a:ext cx="2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176" name="Line 1048"/>
            <p:cNvSpPr>
              <a:spLocks noChangeShapeType="1"/>
            </p:cNvSpPr>
            <p:nvPr/>
          </p:nvSpPr>
          <p:spPr bwMode="auto">
            <a:xfrm>
              <a:off x="1500" y="2101"/>
              <a:ext cx="2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177" name="Line 1049"/>
            <p:cNvSpPr>
              <a:spLocks noChangeShapeType="1"/>
            </p:cNvSpPr>
            <p:nvPr/>
          </p:nvSpPr>
          <p:spPr bwMode="auto">
            <a:xfrm>
              <a:off x="1500" y="1942"/>
              <a:ext cx="2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181" name="Line 1053"/>
            <p:cNvSpPr>
              <a:spLocks noChangeShapeType="1"/>
            </p:cNvSpPr>
            <p:nvPr/>
          </p:nvSpPr>
          <p:spPr bwMode="auto">
            <a:xfrm>
              <a:off x="3600" y="2101"/>
              <a:ext cx="2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183" name="Line 1055"/>
            <p:cNvSpPr>
              <a:spLocks noChangeShapeType="1"/>
            </p:cNvSpPr>
            <p:nvPr/>
          </p:nvSpPr>
          <p:spPr bwMode="auto">
            <a:xfrm>
              <a:off x="4124" y="3150"/>
              <a:ext cx="0" cy="3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184" name="Line 1056"/>
            <p:cNvSpPr>
              <a:spLocks noChangeShapeType="1"/>
            </p:cNvSpPr>
            <p:nvPr/>
          </p:nvSpPr>
          <p:spPr bwMode="auto">
            <a:xfrm>
              <a:off x="3604" y="3507"/>
              <a:ext cx="52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185" name="Line 1057"/>
            <p:cNvSpPr>
              <a:spLocks noChangeShapeType="1"/>
            </p:cNvSpPr>
            <p:nvPr/>
          </p:nvSpPr>
          <p:spPr bwMode="auto">
            <a:xfrm>
              <a:off x="3604" y="3345"/>
              <a:ext cx="5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186" name="Line 1058"/>
            <p:cNvSpPr>
              <a:spLocks noChangeShapeType="1"/>
            </p:cNvSpPr>
            <p:nvPr/>
          </p:nvSpPr>
          <p:spPr bwMode="auto">
            <a:xfrm>
              <a:off x="3600" y="3151"/>
              <a:ext cx="527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187" name="Rectangle 1059"/>
            <p:cNvSpPr>
              <a:spLocks noChangeArrowheads="1"/>
            </p:cNvSpPr>
            <p:nvPr/>
          </p:nvSpPr>
          <p:spPr bwMode="auto">
            <a:xfrm>
              <a:off x="1326" y="3698"/>
              <a:ext cx="2610" cy="253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188" name="Rectangle 1060"/>
            <p:cNvSpPr>
              <a:spLocks noChangeArrowheads="1"/>
            </p:cNvSpPr>
            <p:nvPr/>
          </p:nvSpPr>
          <p:spPr bwMode="auto">
            <a:xfrm>
              <a:off x="1776" y="3793"/>
              <a:ext cx="1824" cy="11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488" tIns="7200" rIns="90488" bIns="7200">
              <a:spAutoFit/>
            </a:bodyPr>
            <a:lstStyle/>
            <a:p>
              <a:pPr algn="ctr" eaLnBrk="0" hangingPunct="0"/>
              <a:r>
                <a:rPr lang="es-ES" altLang="es-ES_tradnl" sz="1000" b="1">
                  <a:solidFill>
                    <a:srgbClr val="000000"/>
                  </a:solidFill>
                </a:rPr>
                <a:t>Control del plan de manejo ambiental</a:t>
              </a:r>
            </a:p>
          </p:txBody>
        </p:sp>
        <p:sp>
          <p:nvSpPr>
            <p:cNvPr id="305201" name="Rectangle 1073"/>
            <p:cNvSpPr>
              <a:spLocks noChangeArrowheads="1"/>
            </p:cNvSpPr>
            <p:nvPr/>
          </p:nvSpPr>
          <p:spPr bwMode="auto">
            <a:xfrm>
              <a:off x="1776" y="2761"/>
              <a:ext cx="1820" cy="11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90488" tIns="7200" rIns="90488" bIns="7200">
              <a:spAutoFit/>
            </a:bodyPr>
            <a:lstStyle/>
            <a:p>
              <a:pPr algn="ctr" eaLnBrk="0" hangingPunct="0"/>
              <a:r>
                <a:rPr lang="es-ES" altLang="es-ES_tradnl" sz="1000" b="1">
                  <a:solidFill>
                    <a:srgbClr val="000000"/>
                  </a:solidFill>
                </a:rPr>
                <a:t>Plan de participación ciudadana</a:t>
              </a:r>
            </a:p>
          </p:txBody>
        </p:sp>
        <p:sp>
          <p:nvSpPr>
            <p:cNvPr id="305202" name="Line 1074"/>
            <p:cNvSpPr>
              <a:spLocks noChangeShapeType="1"/>
            </p:cNvSpPr>
            <p:nvPr/>
          </p:nvSpPr>
          <p:spPr bwMode="auto">
            <a:xfrm>
              <a:off x="1494" y="2809"/>
              <a:ext cx="28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203" name="Line 1075"/>
            <p:cNvSpPr>
              <a:spLocks noChangeShapeType="1"/>
            </p:cNvSpPr>
            <p:nvPr/>
          </p:nvSpPr>
          <p:spPr bwMode="auto">
            <a:xfrm>
              <a:off x="3601" y="2811"/>
              <a:ext cx="20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205" name="Freeform 1077"/>
            <p:cNvSpPr>
              <a:spLocks/>
            </p:cNvSpPr>
            <p:nvPr/>
          </p:nvSpPr>
          <p:spPr bwMode="auto">
            <a:xfrm>
              <a:off x="3936" y="1224"/>
              <a:ext cx="330" cy="259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10" y="0"/>
                </a:cxn>
                <a:cxn ang="0">
                  <a:pos x="710" y="4686"/>
                </a:cxn>
                <a:cxn ang="0">
                  <a:pos x="0" y="4686"/>
                </a:cxn>
              </a:cxnLst>
              <a:rect l="0" t="0" r="r" b="b"/>
              <a:pathLst>
                <a:path w="710" h="4686">
                  <a:moveTo>
                    <a:pt x="0" y="0"/>
                  </a:moveTo>
                  <a:lnTo>
                    <a:pt x="710" y="0"/>
                  </a:lnTo>
                  <a:lnTo>
                    <a:pt x="710" y="4686"/>
                  </a:lnTo>
                  <a:lnTo>
                    <a:pt x="0" y="4686"/>
                  </a:lnTo>
                </a:path>
              </a:pathLst>
            </a:cu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5207" name="Line 1079"/>
            <p:cNvSpPr>
              <a:spLocks noChangeShapeType="1"/>
            </p:cNvSpPr>
            <p:nvPr/>
          </p:nvSpPr>
          <p:spPr bwMode="auto">
            <a:xfrm>
              <a:off x="2667" y="796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5208" name="Line 1080"/>
            <p:cNvSpPr>
              <a:spLocks noChangeShapeType="1"/>
            </p:cNvSpPr>
            <p:nvPr/>
          </p:nvSpPr>
          <p:spPr bwMode="auto">
            <a:xfrm>
              <a:off x="2667" y="1032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5209" name="Line 1081"/>
            <p:cNvSpPr>
              <a:spLocks noChangeShapeType="1"/>
            </p:cNvSpPr>
            <p:nvPr/>
          </p:nvSpPr>
          <p:spPr bwMode="auto">
            <a:xfrm>
              <a:off x="2667" y="1239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5210" name="Line 1082"/>
            <p:cNvSpPr>
              <a:spLocks noChangeShapeType="1"/>
            </p:cNvSpPr>
            <p:nvPr/>
          </p:nvSpPr>
          <p:spPr bwMode="auto">
            <a:xfrm>
              <a:off x="2667" y="1584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5211" name="Line 1083"/>
            <p:cNvSpPr>
              <a:spLocks noChangeShapeType="1"/>
            </p:cNvSpPr>
            <p:nvPr/>
          </p:nvSpPr>
          <p:spPr bwMode="auto">
            <a:xfrm>
              <a:off x="1498" y="1944"/>
              <a:ext cx="0" cy="86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5212" name="Line 1084"/>
            <p:cNvSpPr>
              <a:spLocks noChangeShapeType="1"/>
            </p:cNvSpPr>
            <p:nvPr/>
          </p:nvSpPr>
          <p:spPr bwMode="auto">
            <a:xfrm>
              <a:off x="3803" y="1968"/>
              <a:ext cx="0" cy="83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5213" name="Line 1085"/>
            <p:cNvSpPr>
              <a:spLocks noChangeShapeType="1"/>
            </p:cNvSpPr>
            <p:nvPr/>
          </p:nvSpPr>
          <p:spPr bwMode="auto">
            <a:xfrm>
              <a:off x="2640" y="2004"/>
              <a:ext cx="0" cy="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5214" name="Line 1086"/>
            <p:cNvSpPr>
              <a:spLocks noChangeShapeType="1"/>
            </p:cNvSpPr>
            <p:nvPr/>
          </p:nvSpPr>
          <p:spPr bwMode="auto">
            <a:xfrm>
              <a:off x="2640" y="2160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5215" name="Line 1087"/>
            <p:cNvSpPr>
              <a:spLocks noChangeShapeType="1"/>
            </p:cNvSpPr>
            <p:nvPr/>
          </p:nvSpPr>
          <p:spPr bwMode="auto">
            <a:xfrm>
              <a:off x="2642" y="2342"/>
              <a:ext cx="0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5216" name="Line 1088"/>
            <p:cNvSpPr>
              <a:spLocks noChangeShapeType="1"/>
            </p:cNvSpPr>
            <p:nvPr/>
          </p:nvSpPr>
          <p:spPr bwMode="auto">
            <a:xfrm>
              <a:off x="2642" y="2532"/>
              <a:ext cx="0" cy="4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5217" name="Line 1089"/>
            <p:cNvSpPr>
              <a:spLocks noChangeShapeType="1"/>
            </p:cNvSpPr>
            <p:nvPr/>
          </p:nvSpPr>
          <p:spPr bwMode="auto">
            <a:xfrm>
              <a:off x="2640" y="2688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5218" name="Line 1090"/>
            <p:cNvSpPr>
              <a:spLocks noChangeShapeType="1"/>
            </p:cNvSpPr>
            <p:nvPr/>
          </p:nvSpPr>
          <p:spPr bwMode="auto">
            <a:xfrm>
              <a:off x="2640" y="2936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5219" name="Line 1091"/>
            <p:cNvSpPr>
              <a:spLocks noChangeShapeType="1"/>
            </p:cNvSpPr>
            <p:nvPr/>
          </p:nvSpPr>
          <p:spPr bwMode="auto">
            <a:xfrm>
              <a:off x="2640" y="3228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5220" name="Line 1092"/>
            <p:cNvSpPr>
              <a:spLocks noChangeShapeType="1"/>
            </p:cNvSpPr>
            <p:nvPr/>
          </p:nvSpPr>
          <p:spPr bwMode="auto">
            <a:xfrm>
              <a:off x="2640" y="3390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5221" name="Line 1093"/>
            <p:cNvSpPr>
              <a:spLocks noChangeShapeType="1"/>
            </p:cNvSpPr>
            <p:nvPr/>
          </p:nvSpPr>
          <p:spPr bwMode="auto">
            <a:xfrm>
              <a:off x="2640" y="3622"/>
              <a:ext cx="0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305225" name="Line 1097"/>
            <p:cNvSpPr>
              <a:spLocks noChangeShapeType="1"/>
            </p:cNvSpPr>
            <p:nvPr/>
          </p:nvSpPr>
          <p:spPr bwMode="auto">
            <a:xfrm>
              <a:off x="1500" y="2304"/>
              <a:ext cx="2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226" name="Line 1098"/>
            <p:cNvSpPr>
              <a:spLocks noChangeShapeType="1"/>
            </p:cNvSpPr>
            <p:nvPr/>
          </p:nvSpPr>
          <p:spPr bwMode="auto">
            <a:xfrm>
              <a:off x="1500" y="2448"/>
              <a:ext cx="2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227" name="Line 1099"/>
            <p:cNvSpPr>
              <a:spLocks noChangeShapeType="1"/>
            </p:cNvSpPr>
            <p:nvPr/>
          </p:nvSpPr>
          <p:spPr bwMode="auto">
            <a:xfrm>
              <a:off x="3600" y="1968"/>
              <a:ext cx="2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228" name="Line 1100"/>
            <p:cNvSpPr>
              <a:spLocks noChangeShapeType="1"/>
            </p:cNvSpPr>
            <p:nvPr/>
          </p:nvSpPr>
          <p:spPr bwMode="auto">
            <a:xfrm>
              <a:off x="3600" y="2304"/>
              <a:ext cx="2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229" name="Line 1101"/>
            <p:cNvSpPr>
              <a:spLocks noChangeShapeType="1"/>
            </p:cNvSpPr>
            <p:nvPr/>
          </p:nvSpPr>
          <p:spPr bwMode="auto">
            <a:xfrm>
              <a:off x="3600" y="2448"/>
              <a:ext cx="2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5230" name="Line 1102"/>
            <p:cNvSpPr>
              <a:spLocks noChangeShapeType="1"/>
            </p:cNvSpPr>
            <p:nvPr/>
          </p:nvSpPr>
          <p:spPr bwMode="auto">
            <a:xfrm>
              <a:off x="3600" y="2640"/>
              <a:ext cx="20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ransition spd="slow" advClick="0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  <a:noFill/>
          <a:ln/>
        </p:spPr>
        <p:txBody>
          <a:bodyPr/>
          <a:lstStyle/>
          <a:p>
            <a:r>
              <a:rPr lang="es-ES_tradnl" altLang="es-ES_tradnl" sz="4000">
                <a:solidFill>
                  <a:srgbClr val="000000"/>
                </a:solidFill>
                <a:effectLst/>
              </a:rPr>
              <a:t>Flujograma del Proceso de EIA</a:t>
            </a:r>
            <a:endParaRPr lang="es-ES_tradnl" altLang="es-ES_tradnl" sz="3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7203" name="Text Box 1027"/>
          <p:cNvSpPr txBox="1">
            <a:spLocks noChangeArrowheads="1"/>
          </p:cNvSpPr>
          <p:nvPr/>
        </p:nvSpPr>
        <p:spPr bwMode="auto">
          <a:xfrm>
            <a:off x="0" y="64770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  <p:grpSp>
        <p:nvGrpSpPr>
          <p:cNvPr id="307331" name="Group 1155"/>
          <p:cNvGrpSpPr>
            <a:grpSpLocks/>
          </p:cNvGrpSpPr>
          <p:nvPr/>
        </p:nvGrpSpPr>
        <p:grpSpPr bwMode="auto">
          <a:xfrm>
            <a:off x="152400" y="838200"/>
            <a:ext cx="8610600" cy="5638800"/>
            <a:chOff x="96" y="528"/>
            <a:chExt cx="5424" cy="3552"/>
          </a:xfrm>
        </p:grpSpPr>
        <p:sp>
          <p:nvSpPr>
            <p:cNvPr id="307233" name="Line 1057"/>
            <p:cNvSpPr>
              <a:spLocks noChangeShapeType="1"/>
            </p:cNvSpPr>
            <p:nvPr/>
          </p:nvSpPr>
          <p:spPr bwMode="auto">
            <a:xfrm>
              <a:off x="2586" y="3179"/>
              <a:ext cx="13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sm"/>
              <a:tailEnd/>
            </a:ln>
            <a:effectLst/>
          </p:spPr>
          <p:txBody>
            <a:bodyPr tIns="7200" bIns="7200"/>
            <a:lstStyle/>
            <a:p>
              <a:endParaRPr lang="es-ES"/>
            </a:p>
          </p:txBody>
        </p:sp>
        <p:sp>
          <p:nvSpPr>
            <p:cNvPr id="307267" name="Rectangle 1091"/>
            <p:cNvSpPr>
              <a:spLocks noChangeArrowheads="1"/>
            </p:cNvSpPr>
            <p:nvPr/>
          </p:nvSpPr>
          <p:spPr bwMode="auto">
            <a:xfrm>
              <a:off x="2448" y="528"/>
              <a:ext cx="912" cy="19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Descripción de </a:t>
              </a:r>
              <a:br>
                <a:rPr lang="es-ES_tradnl" altLang="es-ES_tradnl" b="1">
                  <a:solidFill>
                    <a:srgbClr val="000000"/>
                  </a:solidFill>
                </a:rPr>
              </a:br>
              <a:r>
                <a:rPr lang="es-ES_tradnl" altLang="es-ES_tradnl" b="1">
                  <a:solidFill>
                    <a:srgbClr val="000000"/>
                  </a:solidFill>
                </a:rPr>
                <a:t>la propuesta</a:t>
              </a:r>
            </a:p>
          </p:txBody>
        </p:sp>
        <p:sp>
          <p:nvSpPr>
            <p:cNvPr id="307268" name="Rectangle 1092"/>
            <p:cNvSpPr>
              <a:spLocks noChangeArrowheads="1"/>
            </p:cNvSpPr>
            <p:nvPr/>
          </p:nvSpPr>
          <p:spPr bwMode="auto">
            <a:xfrm>
              <a:off x="2448" y="864"/>
              <a:ext cx="912" cy="9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Selección</a:t>
              </a:r>
            </a:p>
          </p:txBody>
        </p:sp>
        <p:sp>
          <p:nvSpPr>
            <p:cNvPr id="307270" name="Rectangle 1094"/>
            <p:cNvSpPr>
              <a:spLocks noChangeArrowheads="1"/>
            </p:cNvSpPr>
            <p:nvPr/>
          </p:nvSpPr>
          <p:spPr bwMode="auto">
            <a:xfrm>
              <a:off x="1248" y="1200"/>
              <a:ext cx="864" cy="9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EIA Requerida</a:t>
              </a:r>
            </a:p>
          </p:txBody>
        </p:sp>
        <p:sp>
          <p:nvSpPr>
            <p:cNvPr id="307271" name="Rectangle 1095"/>
            <p:cNvSpPr>
              <a:spLocks noChangeArrowheads="1"/>
            </p:cNvSpPr>
            <p:nvPr/>
          </p:nvSpPr>
          <p:spPr bwMode="auto">
            <a:xfrm>
              <a:off x="1392" y="1440"/>
              <a:ext cx="576" cy="14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Alcance</a:t>
              </a:r>
            </a:p>
          </p:txBody>
        </p:sp>
        <p:sp>
          <p:nvSpPr>
            <p:cNvPr id="307272" name="Rectangle 1096"/>
            <p:cNvSpPr>
              <a:spLocks noChangeArrowheads="1"/>
            </p:cNvSpPr>
            <p:nvPr/>
          </p:nvSpPr>
          <p:spPr bwMode="auto">
            <a:xfrm>
              <a:off x="768" y="1728"/>
              <a:ext cx="172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EVALUACIÓN</a:t>
              </a:r>
            </a:p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Identificación de impactos</a:t>
              </a:r>
            </a:p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Análisis de impactos</a:t>
              </a:r>
            </a:p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Significancia de impactos</a:t>
              </a:r>
            </a:p>
          </p:txBody>
        </p:sp>
        <p:sp>
          <p:nvSpPr>
            <p:cNvPr id="307273" name="Rectangle 1097"/>
            <p:cNvSpPr>
              <a:spLocks noChangeArrowheads="1"/>
            </p:cNvSpPr>
            <p:nvPr/>
          </p:nvSpPr>
          <p:spPr bwMode="auto">
            <a:xfrm>
              <a:off x="768" y="2208"/>
              <a:ext cx="1728" cy="24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MITIGACIÓN</a:t>
              </a:r>
            </a:p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Planificación del manejo del impacto</a:t>
              </a:r>
            </a:p>
          </p:txBody>
        </p:sp>
        <p:sp>
          <p:nvSpPr>
            <p:cNvPr id="307274" name="Rectangle 1098"/>
            <p:cNvSpPr>
              <a:spLocks noChangeArrowheads="1"/>
            </p:cNvSpPr>
            <p:nvPr/>
          </p:nvSpPr>
          <p:spPr bwMode="auto">
            <a:xfrm>
              <a:off x="768" y="2592"/>
              <a:ext cx="1728" cy="24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PREPARACIÓN DEL INFORME</a:t>
              </a:r>
            </a:p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Plan de manejo ambiental</a:t>
              </a:r>
            </a:p>
          </p:txBody>
        </p:sp>
        <p:sp>
          <p:nvSpPr>
            <p:cNvPr id="307275" name="Rectangle 1099"/>
            <p:cNvSpPr>
              <a:spLocks noChangeArrowheads="1"/>
            </p:cNvSpPr>
            <p:nvPr/>
          </p:nvSpPr>
          <p:spPr bwMode="auto">
            <a:xfrm>
              <a:off x="768" y="2928"/>
              <a:ext cx="1728" cy="38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REVISIÓN</a:t>
              </a:r>
            </a:p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Calidad de Documentación</a:t>
              </a:r>
            </a:p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Aporte de los Interesados</a:t>
              </a:r>
            </a:p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Aceptabilidad de las Propuestas</a:t>
              </a:r>
            </a:p>
          </p:txBody>
        </p:sp>
        <p:sp>
          <p:nvSpPr>
            <p:cNvPr id="307276" name="Rectangle 1100"/>
            <p:cNvSpPr>
              <a:spLocks noChangeArrowheads="1"/>
            </p:cNvSpPr>
            <p:nvPr/>
          </p:nvSpPr>
          <p:spPr bwMode="auto">
            <a:xfrm>
              <a:off x="96" y="3408"/>
              <a:ext cx="576" cy="9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Resometer</a:t>
              </a:r>
            </a:p>
          </p:txBody>
        </p:sp>
        <p:sp>
          <p:nvSpPr>
            <p:cNvPr id="307277" name="Rectangle 1101"/>
            <p:cNvSpPr>
              <a:spLocks noChangeArrowheads="1"/>
            </p:cNvSpPr>
            <p:nvPr/>
          </p:nvSpPr>
          <p:spPr bwMode="auto">
            <a:xfrm>
              <a:off x="1008" y="3408"/>
              <a:ext cx="1248" cy="9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TOMA DE DECISIONES</a:t>
              </a:r>
            </a:p>
          </p:txBody>
        </p:sp>
        <p:sp>
          <p:nvSpPr>
            <p:cNvPr id="307278" name="Rectangle 1102"/>
            <p:cNvSpPr>
              <a:spLocks noChangeArrowheads="1"/>
            </p:cNvSpPr>
            <p:nvPr/>
          </p:nvSpPr>
          <p:spPr bwMode="auto">
            <a:xfrm>
              <a:off x="96" y="3696"/>
              <a:ext cx="576" cy="9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Rediseñar</a:t>
              </a:r>
            </a:p>
          </p:txBody>
        </p:sp>
        <p:sp>
          <p:nvSpPr>
            <p:cNvPr id="307279" name="Rectangle 1103"/>
            <p:cNvSpPr>
              <a:spLocks noChangeArrowheads="1"/>
            </p:cNvSpPr>
            <p:nvPr/>
          </p:nvSpPr>
          <p:spPr bwMode="auto">
            <a:xfrm>
              <a:off x="1008" y="3696"/>
              <a:ext cx="720" cy="9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No aprobado</a:t>
              </a:r>
            </a:p>
          </p:txBody>
        </p:sp>
        <p:sp>
          <p:nvSpPr>
            <p:cNvPr id="307280" name="Rectangle 1104"/>
            <p:cNvSpPr>
              <a:spLocks noChangeArrowheads="1"/>
            </p:cNvSpPr>
            <p:nvPr/>
          </p:nvSpPr>
          <p:spPr bwMode="auto">
            <a:xfrm>
              <a:off x="2400" y="3696"/>
              <a:ext cx="720" cy="9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Aprobado</a:t>
              </a:r>
            </a:p>
          </p:txBody>
        </p:sp>
        <p:sp>
          <p:nvSpPr>
            <p:cNvPr id="307281" name="Rectangle 1105"/>
            <p:cNvSpPr>
              <a:spLocks noChangeArrowheads="1"/>
            </p:cNvSpPr>
            <p:nvPr/>
          </p:nvSpPr>
          <p:spPr bwMode="auto">
            <a:xfrm>
              <a:off x="1968" y="3888"/>
              <a:ext cx="1104" cy="19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MONITOREO</a:t>
              </a:r>
            </a:p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Gestión de impactos</a:t>
              </a:r>
            </a:p>
          </p:txBody>
        </p:sp>
        <p:sp>
          <p:nvSpPr>
            <p:cNvPr id="307282" name="Rectangle 1106"/>
            <p:cNvSpPr>
              <a:spLocks noChangeArrowheads="1"/>
            </p:cNvSpPr>
            <p:nvPr/>
          </p:nvSpPr>
          <p:spPr bwMode="auto">
            <a:xfrm>
              <a:off x="3552" y="3888"/>
              <a:ext cx="1104" cy="14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Auditoría y Evaluación de EIA</a:t>
              </a:r>
            </a:p>
          </p:txBody>
        </p:sp>
        <p:sp>
          <p:nvSpPr>
            <p:cNvPr id="307283" name="Rectangle 1107"/>
            <p:cNvSpPr>
              <a:spLocks noChangeArrowheads="1"/>
            </p:cNvSpPr>
            <p:nvPr/>
          </p:nvSpPr>
          <p:spPr bwMode="auto">
            <a:xfrm>
              <a:off x="4032" y="3120"/>
              <a:ext cx="1056" cy="144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Participación Pública</a:t>
              </a:r>
            </a:p>
          </p:txBody>
        </p:sp>
        <p:sp>
          <p:nvSpPr>
            <p:cNvPr id="307284" name="Rectangle 1108"/>
            <p:cNvSpPr>
              <a:spLocks noChangeArrowheads="1"/>
            </p:cNvSpPr>
            <p:nvPr/>
          </p:nvSpPr>
          <p:spPr bwMode="auto">
            <a:xfrm>
              <a:off x="3600" y="3456"/>
              <a:ext cx="1296" cy="19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sz="800" b="1">
                  <a:solidFill>
                    <a:srgbClr val="000000"/>
                  </a:solidFill>
                </a:rPr>
                <a:t>Información de este proceso </a:t>
              </a:r>
              <a:br>
                <a:rPr lang="es-ES_tradnl" altLang="es-ES_tradnl" sz="800" b="1">
                  <a:solidFill>
                    <a:srgbClr val="000000"/>
                  </a:solidFill>
                </a:rPr>
              </a:br>
              <a:r>
                <a:rPr lang="es-ES_tradnl" altLang="es-ES_tradnl" sz="800" b="1">
                  <a:solidFill>
                    <a:srgbClr val="000000"/>
                  </a:solidFill>
                </a:rPr>
                <a:t>contribuye para el futuro efectivo de EIA</a:t>
              </a:r>
            </a:p>
          </p:txBody>
        </p:sp>
        <p:sp>
          <p:nvSpPr>
            <p:cNvPr id="307285" name="Rectangle 1109"/>
            <p:cNvSpPr>
              <a:spLocks noChangeArrowheads="1"/>
            </p:cNvSpPr>
            <p:nvPr/>
          </p:nvSpPr>
          <p:spPr bwMode="auto">
            <a:xfrm>
              <a:off x="4752" y="3888"/>
              <a:ext cx="768" cy="144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sz="1200" b="1" i="1">
                  <a:solidFill>
                    <a:srgbClr val="000000"/>
                  </a:solidFill>
                </a:rPr>
                <a:t>ETAPA 4</a:t>
              </a:r>
            </a:p>
          </p:txBody>
        </p:sp>
        <p:sp>
          <p:nvSpPr>
            <p:cNvPr id="307286" name="Rectangle 1110"/>
            <p:cNvSpPr>
              <a:spLocks noChangeArrowheads="1"/>
            </p:cNvSpPr>
            <p:nvPr/>
          </p:nvSpPr>
          <p:spPr bwMode="auto">
            <a:xfrm>
              <a:off x="4752" y="2880"/>
              <a:ext cx="768" cy="144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sz="1200" b="1" i="1">
                  <a:solidFill>
                    <a:srgbClr val="000000"/>
                  </a:solidFill>
                </a:rPr>
                <a:t>ETAPA 3</a:t>
              </a:r>
            </a:p>
          </p:txBody>
        </p:sp>
        <p:sp>
          <p:nvSpPr>
            <p:cNvPr id="307288" name="Rectangle 1112"/>
            <p:cNvSpPr>
              <a:spLocks noChangeArrowheads="1"/>
            </p:cNvSpPr>
            <p:nvPr/>
          </p:nvSpPr>
          <p:spPr bwMode="auto">
            <a:xfrm>
              <a:off x="4752" y="1680"/>
              <a:ext cx="768" cy="144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sz="1200" b="1" i="1">
                  <a:solidFill>
                    <a:srgbClr val="000000"/>
                  </a:solidFill>
                </a:rPr>
                <a:t>ETAPA 2</a:t>
              </a:r>
            </a:p>
          </p:txBody>
        </p:sp>
        <p:sp>
          <p:nvSpPr>
            <p:cNvPr id="307289" name="Rectangle 1113"/>
            <p:cNvSpPr>
              <a:spLocks noChangeArrowheads="1"/>
            </p:cNvSpPr>
            <p:nvPr/>
          </p:nvSpPr>
          <p:spPr bwMode="auto">
            <a:xfrm>
              <a:off x="4752" y="720"/>
              <a:ext cx="768" cy="144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sz="1200" b="1" i="1">
                  <a:solidFill>
                    <a:srgbClr val="000000"/>
                  </a:solidFill>
                </a:rPr>
                <a:t>ETAPA 1</a:t>
              </a:r>
            </a:p>
          </p:txBody>
        </p:sp>
        <p:sp>
          <p:nvSpPr>
            <p:cNvPr id="307290" name="Rectangle 1114"/>
            <p:cNvSpPr>
              <a:spLocks noChangeArrowheads="1"/>
            </p:cNvSpPr>
            <p:nvPr/>
          </p:nvSpPr>
          <p:spPr bwMode="auto">
            <a:xfrm>
              <a:off x="3936" y="2112"/>
              <a:ext cx="1104" cy="38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sz="800" b="1">
                  <a:solidFill>
                    <a:srgbClr val="000000"/>
                  </a:solidFill>
                </a:rPr>
                <a:t>Participación pública ocurre </a:t>
              </a:r>
              <a:br>
                <a:rPr lang="es-ES_tradnl" altLang="es-ES_tradnl" sz="800" b="1">
                  <a:solidFill>
                    <a:srgbClr val="000000"/>
                  </a:solidFill>
                </a:rPr>
              </a:br>
              <a:r>
                <a:rPr lang="es-ES_tradnl" altLang="es-ES_tradnl" sz="800" b="1">
                  <a:solidFill>
                    <a:srgbClr val="000000"/>
                  </a:solidFill>
                </a:rPr>
                <a:t>típicamente entre estos puntos.</a:t>
              </a:r>
              <a:br>
                <a:rPr lang="es-ES_tradnl" altLang="es-ES_tradnl" sz="800" b="1">
                  <a:solidFill>
                    <a:srgbClr val="000000"/>
                  </a:solidFill>
                </a:rPr>
              </a:br>
              <a:r>
                <a:rPr lang="es-ES_tradnl" altLang="es-ES_tradnl" sz="800" b="1">
                  <a:solidFill>
                    <a:srgbClr val="000000"/>
                  </a:solidFill>
                </a:rPr>
                <a:t>También puede ocurrir en cualquier</a:t>
              </a:r>
              <a:br>
                <a:rPr lang="es-ES_tradnl" altLang="es-ES_tradnl" sz="800" b="1">
                  <a:solidFill>
                    <a:srgbClr val="000000"/>
                  </a:solidFill>
                </a:rPr>
              </a:br>
              <a:r>
                <a:rPr lang="es-ES_tradnl" altLang="es-ES_tradnl" sz="800" b="1">
                  <a:solidFill>
                    <a:srgbClr val="000000"/>
                  </a:solidFill>
                </a:rPr>
                <a:t>otra etapa del proceso de EIA</a:t>
              </a:r>
            </a:p>
          </p:txBody>
        </p:sp>
        <p:sp>
          <p:nvSpPr>
            <p:cNvPr id="307291" name="Rectangle 1115"/>
            <p:cNvSpPr>
              <a:spLocks noChangeArrowheads="1"/>
            </p:cNvSpPr>
            <p:nvPr/>
          </p:nvSpPr>
          <p:spPr bwMode="auto">
            <a:xfrm>
              <a:off x="4176" y="1248"/>
              <a:ext cx="1056" cy="9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EIA No Requerida</a:t>
              </a:r>
            </a:p>
          </p:txBody>
        </p:sp>
        <p:sp>
          <p:nvSpPr>
            <p:cNvPr id="307292" name="Rectangle 1116"/>
            <p:cNvSpPr>
              <a:spLocks noChangeArrowheads="1"/>
            </p:cNvSpPr>
            <p:nvPr/>
          </p:nvSpPr>
          <p:spPr bwMode="auto">
            <a:xfrm>
              <a:off x="4032" y="1440"/>
              <a:ext cx="1056" cy="96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_tradnl" altLang="es-ES_tradnl" b="1">
                  <a:solidFill>
                    <a:srgbClr val="000000"/>
                  </a:solidFill>
                </a:rPr>
                <a:t>Participación Pública</a:t>
              </a:r>
            </a:p>
          </p:txBody>
        </p:sp>
        <p:sp>
          <p:nvSpPr>
            <p:cNvPr id="307295" name="Line 1119"/>
            <p:cNvSpPr>
              <a:spLocks noChangeShapeType="1"/>
            </p:cNvSpPr>
            <p:nvPr/>
          </p:nvSpPr>
          <p:spPr bwMode="auto">
            <a:xfrm>
              <a:off x="2880" y="720"/>
              <a:ext cx="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296" name="Line 1120"/>
            <p:cNvSpPr>
              <a:spLocks noChangeShapeType="1"/>
            </p:cNvSpPr>
            <p:nvPr/>
          </p:nvSpPr>
          <p:spPr bwMode="auto">
            <a:xfrm>
              <a:off x="2880" y="960"/>
              <a:ext cx="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01" name="Line 1125"/>
            <p:cNvSpPr>
              <a:spLocks noChangeShapeType="1"/>
            </p:cNvSpPr>
            <p:nvPr/>
          </p:nvSpPr>
          <p:spPr bwMode="auto">
            <a:xfrm>
              <a:off x="1680" y="1104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02" name="Line 1126"/>
            <p:cNvSpPr>
              <a:spLocks noChangeShapeType="1"/>
            </p:cNvSpPr>
            <p:nvPr/>
          </p:nvSpPr>
          <p:spPr bwMode="auto">
            <a:xfrm>
              <a:off x="1680" y="1104"/>
              <a:ext cx="297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03" name="Line 1127"/>
            <p:cNvSpPr>
              <a:spLocks noChangeShapeType="1"/>
            </p:cNvSpPr>
            <p:nvPr/>
          </p:nvSpPr>
          <p:spPr bwMode="auto">
            <a:xfrm>
              <a:off x="4656" y="1104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04" name="Line 1128"/>
            <p:cNvSpPr>
              <a:spLocks noChangeShapeType="1"/>
            </p:cNvSpPr>
            <p:nvPr/>
          </p:nvSpPr>
          <p:spPr bwMode="auto">
            <a:xfrm flipH="1">
              <a:off x="2016" y="1488"/>
              <a:ext cx="192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06" name="Line 1130"/>
            <p:cNvSpPr>
              <a:spLocks noChangeShapeType="1"/>
            </p:cNvSpPr>
            <p:nvPr/>
          </p:nvSpPr>
          <p:spPr bwMode="auto">
            <a:xfrm>
              <a:off x="1680" y="1296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08" name="Line 1132"/>
            <p:cNvSpPr>
              <a:spLocks noChangeShapeType="1"/>
            </p:cNvSpPr>
            <p:nvPr/>
          </p:nvSpPr>
          <p:spPr bwMode="auto">
            <a:xfrm>
              <a:off x="1680" y="1584"/>
              <a:ext cx="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11" name="Line 1135"/>
            <p:cNvSpPr>
              <a:spLocks noChangeShapeType="1"/>
            </p:cNvSpPr>
            <p:nvPr/>
          </p:nvSpPr>
          <p:spPr bwMode="auto">
            <a:xfrm>
              <a:off x="288" y="1632"/>
              <a:ext cx="51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12" name="Line 1136"/>
            <p:cNvSpPr>
              <a:spLocks noChangeShapeType="1"/>
            </p:cNvSpPr>
            <p:nvPr/>
          </p:nvSpPr>
          <p:spPr bwMode="auto">
            <a:xfrm>
              <a:off x="288" y="2544"/>
              <a:ext cx="51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13" name="Line 1137"/>
            <p:cNvSpPr>
              <a:spLocks noChangeShapeType="1"/>
            </p:cNvSpPr>
            <p:nvPr/>
          </p:nvSpPr>
          <p:spPr bwMode="auto">
            <a:xfrm>
              <a:off x="1680" y="2112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14" name="Line 1138"/>
            <p:cNvSpPr>
              <a:spLocks noChangeShapeType="1"/>
            </p:cNvSpPr>
            <p:nvPr/>
          </p:nvSpPr>
          <p:spPr bwMode="auto">
            <a:xfrm>
              <a:off x="1680" y="2448"/>
              <a:ext cx="0" cy="1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16" name="Line 1140"/>
            <p:cNvSpPr>
              <a:spLocks noChangeShapeType="1"/>
            </p:cNvSpPr>
            <p:nvPr/>
          </p:nvSpPr>
          <p:spPr bwMode="auto">
            <a:xfrm>
              <a:off x="1680" y="2832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17" name="Line 1141"/>
            <p:cNvSpPr>
              <a:spLocks noChangeShapeType="1"/>
            </p:cNvSpPr>
            <p:nvPr/>
          </p:nvSpPr>
          <p:spPr bwMode="auto">
            <a:xfrm>
              <a:off x="1680" y="3312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18" name="Line 1142"/>
            <p:cNvSpPr>
              <a:spLocks noChangeShapeType="1"/>
            </p:cNvSpPr>
            <p:nvPr/>
          </p:nvSpPr>
          <p:spPr bwMode="auto">
            <a:xfrm>
              <a:off x="1680" y="3504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19" name="Line 1143"/>
            <p:cNvSpPr>
              <a:spLocks noChangeShapeType="1"/>
            </p:cNvSpPr>
            <p:nvPr/>
          </p:nvSpPr>
          <p:spPr bwMode="auto">
            <a:xfrm flipV="1">
              <a:off x="384" y="3552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20" name="Line 1144"/>
            <p:cNvSpPr>
              <a:spLocks noChangeShapeType="1"/>
            </p:cNvSpPr>
            <p:nvPr/>
          </p:nvSpPr>
          <p:spPr bwMode="auto">
            <a:xfrm flipH="1">
              <a:off x="864" y="3744"/>
              <a:ext cx="14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21" name="Line 1145"/>
            <p:cNvSpPr>
              <a:spLocks noChangeShapeType="1"/>
            </p:cNvSpPr>
            <p:nvPr/>
          </p:nvSpPr>
          <p:spPr bwMode="auto">
            <a:xfrm>
              <a:off x="288" y="3840"/>
              <a:ext cx="513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23" name="Line 1147"/>
            <p:cNvSpPr>
              <a:spLocks noChangeShapeType="1"/>
            </p:cNvSpPr>
            <p:nvPr/>
          </p:nvSpPr>
          <p:spPr bwMode="auto">
            <a:xfrm>
              <a:off x="1248" y="3600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24" name="Line 1148"/>
            <p:cNvSpPr>
              <a:spLocks noChangeShapeType="1"/>
            </p:cNvSpPr>
            <p:nvPr/>
          </p:nvSpPr>
          <p:spPr bwMode="auto">
            <a:xfrm>
              <a:off x="1248" y="3600"/>
              <a:ext cx="14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25" name="Line 1149"/>
            <p:cNvSpPr>
              <a:spLocks noChangeShapeType="1"/>
            </p:cNvSpPr>
            <p:nvPr/>
          </p:nvSpPr>
          <p:spPr bwMode="auto">
            <a:xfrm>
              <a:off x="2736" y="3600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26" name="Line 1150"/>
            <p:cNvSpPr>
              <a:spLocks noChangeShapeType="1"/>
            </p:cNvSpPr>
            <p:nvPr/>
          </p:nvSpPr>
          <p:spPr bwMode="auto">
            <a:xfrm>
              <a:off x="2736" y="3792"/>
              <a:ext cx="0" cy="9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27" name="Line 1151"/>
            <p:cNvSpPr>
              <a:spLocks noChangeShapeType="1"/>
            </p:cNvSpPr>
            <p:nvPr/>
          </p:nvSpPr>
          <p:spPr bwMode="auto">
            <a:xfrm>
              <a:off x="3120" y="3984"/>
              <a:ext cx="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28" name="Line 1152"/>
            <p:cNvSpPr>
              <a:spLocks noChangeShapeType="1"/>
            </p:cNvSpPr>
            <p:nvPr/>
          </p:nvSpPr>
          <p:spPr bwMode="auto">
            <a:xfrm flipV="1">
              <a:off x="4320" y="3648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29" name="Line 1153"/>
            <p:cNvSpPr>
              <a:spLocks noChangeShapeType="1"/>
            </p:cNvSpPr>
            <p:nvPr/>
          </p:nvSpPr>
          <p:spPr bwMode="auto">
            <a:xfrm flipV="1">
              <a:off x="4512" y="1584"/>
              <a:ext cx="0" cy="5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330" name="Line 1154"/>
            <p:cNvSpPr>
              <a:spLocks noChangeShapeType="1"/>
            </p:cNvSpPr>
            <p:nvPr/>
          </p:nvSpPr>
          <p:spPr bwMode="auto">
            <a:xfrm>
              <a:off x="4512" y="2496"/>
              <a:ext cx="0" cy="5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ransition spd="slow" advClick="0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/>
          <a:lstStyle/>
          <a:p>
            <a:r>
              <a:rPr lang="es-ES_tradnl" altLang="es-ES_tradnl" sz="3400">
                <a:solidFill>
                  <a:srgbClr val="000000"/>
                </a:solidFill>
                <a:effectLst/>
              </a:rPr>
              <a:t>Integración de la EIA con otros Instrumentos</a:t>
            </a:r>
            <a:endParaRPr lang="en-US" altLang="es-ES_tradnl" sz="3200" b="1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09251" name="Text Box 1027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  <p:sp>
        <p:nvSpPr>
          <p:cNvPr id="309257" name="Text Box 1033"/>
          <p:cNvSpPr txBox="1">
            <a:spLocks noChangeArrowheads="1"/>
          </p:cNvSpPr>
          <p:nvPr/>
        </p:nvSpPr>
        <p:spPr bwMode="auto">
          <a:xfrm>
            <a:off x="5422900" y="2257425"/>
            <a:ext cx="23622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_tradnl" sz="1000" b="1">
                <a:solidFill>
                  <a:srgbClr val="000000"/>
                </a:solidFill>
              </a:rPr>
              <a:t>Políticas de Protección Ambiental</a:t>
            </a:r>
          </a:p>
        </p:txBody>
      </p:sp>
      <p:sp>
        <p:nvSpPr>
          <p:cNvPr id="309260" name="Text Box 1036"/>
          <p:cNvSpPr txBox="1">
            <a:spLocks noChangeArrowheads="1"/>
          </p:cNvSpPr>
          <p:nvPr/>
        </p:nvSpPr>
        <p:spPr bwMode="auto">
          <a:xfrm>
            <a:off x="6400800" y="1676400"/>
            <a:ext cx="17526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_tradnl" sz="1000" b="1">
                <a:solidFill>
                  <a:srgbClr val="000000"/>
                </a:solidFill>
              </a:rPr>
              <a:t>Regulaciones y Políticas </a:t>
            </a:r>
          </a:p>
        </p:txBody>
      </p:sp>
      <p:sp>
        <p:nvSpPr>
          <p:cNvPr id="309262" name="Text Box 1038"/>
          <p:cNvSpPr txBox="1">
            <a:spLocks noChangeArrowheads="1"/>
          </p:cNvSpPr>
          <p:nvPr/>
        </p:nvSpPr>
        <p:spPr bwMode="auto">
          <a:xfrm>
            <a:off x="1511300" y="2270125"/>
            <a:ext cx="23622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_tradnl" sz="1000" b="1">
                <a:solidFill>
                  <a:srgbClr val="000000"/>
                </a:solidFill>
              </a:rPr>
              <a:t>Acuerdos Comerciales</a:t>
            </a:r>
          </a:p>
        </p:txBody>
      </p:sp>
      <p:sp>
        <p:nvSpPr>
          <p:cNvPr id="309263" name="Text Box 1039"/>
          <p:cNvSpPr txBox="1">
            <a:spLocks noChangeArrowheads="1"/>
          </p:cNvSpPr>
          <p:nvPr/>
        </p:nvSpPr>
        <p:spPr bwMode="auto">
          <a:xfrm>
            <a:off x="5562600" y="2727325"/>
            <a:ext cx="19812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_tradnl" sz="1000" b="1">
                <a:solidFill>
                  <a:srgbClr val="000000"/>
                </a:solidFill>
              </a:rPr>
              <a:t>Planificación y Programación </a:t>
            </a:r>
          </a:p>
        </p:txBody>
      </p:sp>
      <p:sp>
        <p:nvSpPr>
          <p:cNvPr id="309265" name="Text Box 1041"/>
          <p:cNvSpPr txBox="1">
            <a:spLocks noChangeArrowheads="1"/>
          </p:cNvSpPr>
          <p:nvPr/>
        </p:nvSpPr>
        <p:spPr bwMode="auto">
          <a:xfrm>
            <a:off x="1219200" y="1828800"/>
            <a:ext cx="2362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_tradnl" sz="1000" b="1">
                <a:solidFill>
                  <a:srgbClr val="000000"/>
                </a:solidFill>
              </a:rPr>
              <a:t>Políticas y Presupuestos Macroeconómicos</a:t>
            </a:r>
          </a:p>
        </p:txBody>
      </p:sp>
      <p:sp>
        <p:nvSpPr>
          <p:cNvPr id="309266" name="Text Box 1042"/>
          <p:cNvSpPr txBox="1">
            <a:spLocks noChangeArrowheads="1"/>
          </p:cNvSpPr>
          <p:nvPr/>
        </p:nvSpPr>
        <p:spPr bwMode="auto">
          <a:xfrm>
            <a:off x="538163" y="3336925"/>
            <a:ext cx="2057400" cy="5492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_tradnl" sz="1000" b="1">
                <a:solidFill>
                  <a:srgbClr val="000000"/>
                </a:solidFill>
              </a:rPr>
              <a:t>Planes Sectoriales e Infraestructurales para residuos y transportes</a:t>
            </a:r>
          </a:p>
        </p:txBody>
      </p:sp>
      <p:sp>
        <p:nvSpPr>
          <p:cNvPr id="309268" name="Text Box 1044"/>
          <p:cNvSpPr txBox="1">
            <a:spLocks noChangeArrowheads="1"/>
          </p:cNvSpPr>
          <p:nvPr/>
        </p:nvSpPr>
        <p:spPr bwMode="auto">
          <a:xfrm>
            <a:off x="6019800" y="3048000"/>
            <a:ext cx="1981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_tradnl" sz="1000" b="1">
                <a:solidFill>
                  <a:srgbClr val="000000"/>
                </a:solidFill>
              </a:rPr>
              <a:t>Utilización del Suelo y Gerencia de Recursos </a:t>
            </a:r>
          </a:p>
        </p:txBody>
      </p:sp>
      <p:sp>
        <p:nvSpPr>
          <p:cNvPr id="309270" name="Text Box 1046"/>
          <p:cNvSpPr txBox="1">
            <a:spLocks noChangeArrowheads="1"/>
          </p:cNvSpPr>
          <p:nvPr/>
        </p:nvSpPr>
        <p:spPr bwMode="auto">
          <a:xfrm>
            <a:off x="6457950" y="3606800"/>
            <a:ext cx="19812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_tradnl" sz="1000" b="1">
                <a:solidFill>
                  <a:srgbClr val="000000"/>
                </a:solidFill>
              </a:rPr>
              <a:t>Planes Territoriales </a:t>
            </a:r>
          </a:p>
        </p:txBody>
      </p:sp>
      <p:sp>
        <p:nvSpPr>
          <p:cNvPr id="309272" name="Text Box 1048"/>
          <p:cNvSpPr txBox="1">
            <a:spLocks noChangeArrowheads="1"/>
          </p:cNvSpPr>
          <p:nvPr/>
        </p:nvSpPr>
        <p:spPr bwMode="auto">
          <a:xfrm>
            <a:off x="6762750" y="4098925"/>
            <a:ext cx="1981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_tradnl" sz="1000" b="1">
                <a:solidFill>
                  <a:srgbClr val="000000"/>
                </a:solidFill>
              </a:rPr>
              <a:t>Acciones Municipales y Comunitarias </a:t>
            </a:r>
          </a:p>
        </p:txBody>
      </p:sp>
      <p:sp>
        <p:nvSpPr>
          <p:cNvPr id="309274" name="Text Box 1050"/>
          <p:cNvSpPr txBox="1">
            <a:spLocks noChangeArrowheads="1"/>
          </p:cNvSpPr>
          <p:nvPr/>
        </p:nvSpPr>
        <p:spPr bwMode="auto">
          <a:xfrm>
            <a:off x="6934200" y="4648200"/>
            <a:ext cx="16764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_tradnl" sz="1000" b="1">
                <a:solidFill>
                  <a:srgbClr val="000000"/>
                </a:solidFill>
              </a:rPr>
              <a:t>Desarrollo de Proyectos </a:t>
            </a:r>
          </a:p>
        </p:txBody>
      </p:sp>
      <p:sp>
        <p:nvSpPr>
          <p:cNvPr id="309275" name="Text Box 1051"/>
          <p:cNvSpPr txBox="1">
            <a:spLocks noChangeArrowheads="1"/>
          </p:cNvSpPr>
          <p:nvPr/>
        </p:nvSpPr>
        <p:spPr bwMode="auto">
          <a:xfrm>
            <a:off x="381000" y="4210050"/>
            <a:ext cx="16002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_tradnl" sz="1000" b="1">
                <a:solidFill>
                  <a:srgbClr val="000000"/>
                </a:solidFill>
              </a:rPr>
              <a:t>Inversiones de Capital</a:t>
            </a:r>
          </a:p>
        </p:txBody>
      </p:sp>
      <p:grpSp>
        <p:nvGrpSpPr>
          <p:cNvPr id="309287" name="Group 1063"/>
          <p:cNvGrpSpPr>
            <a:grpSpLocks/>
          </p:cNvGrpSpPr>
          <p:nvPr/>
        </p:nvGrpSpPr>
        <p:grpSpPr bwMode="auto">
          <a:xfrm>
            <a:off x="1524000" y="5562600"/>
            <a:ext cx="6172200" cy="549275"/>
            <a:chOff x="960" y="3504"/>
            <a:chExt cx="3888" cy="346"/>
          </a:xfrm>
        </p:grpSpPr>
        <p:sp>
          <p:nvSpPr>
            <p:cNvPr id="309278" name="Text Box 1054"/>
            <p:cNvSpPr txBox="1">
              <a:spLocks noChangeArrowheads="1"/>
            </p:cNvSpPr>
            <p:nvPr/>
          </p:nvSpPr>
          <p:spPr bwMode="auto">
            <a:xfrm>
              <a:off x="960" y="3504"/>
              <a:ext cx="1296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ES_tradnl" sz="1000" b="1">
                  <a:solidFill>
                    <a:srgbClr val="000000"/>
                  </a:solidFill>
                </a:rPr>
                <a:t>Mejoramiento del Sitio</a:t>
              </a:r>
            </a:p>
          </p:txBody>
        </p:sp>
        <p:sp>
          <p:nvSpPr>
            <p:cNvPr id="309279" name="Text Box 1055"/>
            <p:cNvSpPr txBox="1">
              <a:spLocks noChangeArrowheads="1"/>
            </p:cNvSpPr>
            <p:nvPr/>
          </p:nvSpPr>
          <p:spPr bwMode="auto">
            <a:xfrm>
              <a:off x="2250" y="3504"/>
              <a:ext cx="1296" cy="15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ES_tradnl" sz="1000" b="1">
                  <a:solidFill>
                    <a:srgbClr val="000000"/>
                  </a:solidFill>
                </a:rPr>
                <a:t>Regulación Ambiental</a:t>
              </a:r>
            </a:p>
          </p:txBody>
        </p:sp>
        <p:sp>
          <p:nvSpPr>
            <p:cNvPr id="309280" name="Text Box 1056"/>
            <p:cNvSpPr txBox="1">
              <a:spLocks noChangeArrowheads="1"/>
            </p:cNvSpPr>
            <p:nvPr/>
          </p:nvSpPr>
          <p:spPr bwMode="auto">
            <a:xfrm>
              <a:off x="3408" y="3504"/>
              <a:ext cx="1440" cy="3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altLang="es-ES_tradnl" sz="1000" b="1">
                  <a:solidFill>
                    <a:srgbClr val="000000"/>
                  </a:solidFill>
                </a:rPr>
                <a:t>Situaciones especiales: Pueblos Indígenas (Regímenes de Co-gerenciamiento)</a:t>
              </a:r>
            </a:p>
          </p:txBody>
        </p:sp>
      </p:grpSp>
      <p:grpSp>
        <p:nvGrpSpPr>
          <p:cNvPr id="309286" name="Group 1062"/>
          <p:cNvGrpSpPr>
            <a:grpSpLocks/>
          </p:cNvGrpSpPr>
          <p:nvPr/>
        </p:nvGrpSpPr>
        <p:grpSpPr bwMode="auto">
          <a:xfrm>
            <a:off x="381000" y="1628775"/>
            <a:ext cx="7981950" cy="3933825"/>
            <a:chOff x="240" y="1026"/>
            <a:chExt cx="5028" cy="2478"/>
          </a:xfrm>
        </p:grpSpPr>
        <p:sp>
          <p:nvSpPr>
            <p:cNvPr id="309252" name="AutoShape 1028"/>
            <p:cNvSpPr>
              <a:spLocks noChangeArrowheads="1"/>
            </p:cNvSpPr>
            <p:nvPr/>
          </p:nvSpPr>
          <p:spPr bwMode="auto">
            <a:xfrm>
              <a:off x="2160" y="1026"/>
              <a:ext cx="1152" cy="846"/>
            </a:xfrm>
            <a:prstGeom prst="flowChartExtract">
              <a:avLst/>
            </a:prstGeom>
            <a:noFill/>
            <a:ln w="2222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s-ES" altLang="es-ES_tradnl" sz="1400" b="1">
                  <a:solidFill>
                    <a:srgbClr val="000000"/>
                  </a:solidFill>
                </a:rPr>
                <a:t>EAE</a:t>
              </a:r>
            </a:p>
          </p:txBody>
        </p:sp>
        <p:sp>
          <p:nvSpPr>
            <p:cNvPr id="309253" name="AutoShape 1029"/>
            <p:cNvSpPr>
              <a:spLocks noChangeArrowheads="1"/>
            </p:cNvSpPr>
            <p:nvPr/>
          </p:nvSpPr>
          <p:spPr bwMode="auto">
            <a:xfrm rot="10800000" flipH="1">
              <a:off x="1832" y="1968"/>
              <a:ext cx="1776" cy="480"/>
            </a:xfrm>
            <a:prstGeom prst="flowChartManualOperation">
              <a:avLst/>
            </a:prstGeom>
            <a:noFill/>
            <a:ln w="2222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es-ES" altLang="es-ES_tradnl" sz="1400" b="1">
                  <a:solidFill>
                    <a:srgbClr val="000000"/>
                  </a:solidFill>
                </a:rPr>
                <a:t>Abordaje de </a:t>
              </a:r>
            </a:p>
            <a:p>
              <a:pPr algn="ctr"/>
              <a:r>
                <a:rPr lang="es-ES" altLang="es-ES_tradnl" sz="1400" b="1">
                  <a:solidFill>
                    <a:srgbClr val="000000"/>
                  </a:solidFill>
                </a:rPr>
                <a:t>Ecosistemas/Ambientes</a:t>
              </a:r>
            </a:p>
          </p:txBody>
        </p:sp>
        <p:sp>
          <p:nvSpPr>
            <p:cNvPr id="309254" name="AutoShape 1030"/>
            <p:cNvSpPr>
              <a:spLocks noChangeArrowheads="1"/>
            </p:cNvSpPr>
            <p:nvPr/>
          </p:nvSpPr>
          <p:spPr bwMode="auto">
            <a:xfrm rot="10800000" flipH="1">
              <a:off x="1224" y="2544"/>
              <a:ext cx="2976" cy="624"/>
            </a:xfrm>
            <a:prstGeom prst="flowChartManualOperation">
              <a:avLst/>
            </a:prstGeom>
            <a:noFill/>
            <a:ln w="22225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rot="10800000" wrap="none" anchor="ctr"/>
            <a:lstStyle/>
            <a:p>
              <a:pPr algn="ctr"/>
              <a:r>
                <a:rPr lang="es-ES" altLang="es-ES_tradnl" sz="1400" b="1">
                  <a:solidFill>
                    <a:srgbClr val="000000"/>
                  </a:solidFill>
                </a:rPr>
                <a:t>Evaluación de Impactos </a:t>
              </a:r>
            </a:p>
            <a:p>
              <a:pPr algn="ctr"/>
              <a:r>
                <a:rPr lang="es-ES" altLang="es-ES_tradnl" sz="1400" b="1">
                  <a:solidFill>
                    <a:srgbClr val="000000"/>
                  </a:solidFill>
                </a:rPr>
                <a:t>Ambientales de Proyectos</a:t>
              </a:r>
            </a:p>
          </p:txBody>
        </p:sp>
        <p:sp>
          <p:nvSpPr>
            <p:cNvPr id="309255" name="Line 1031"/>
            <p:cNvSpPr>
              <a:spLocks noChangeShapeType="1"/>
            </p:cNvSpPr>
            <p:nvPr/>
          </p:nvSpPr>
          <p:spPr bwMode="auto">
            <a:xfrm flipH="1">
              <a:off x="1200" y="1152"/>
              <a:ext cx="1392" cy="1968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9256" name="Line 1032"/>
            <p:cNvSpPr>
              <a:spLocks noChangeShapeType="1"/>
            </p:cNvSpPr>
            <p:nvPr/>
          </p:nvSpPr>
          <p:spPr bwMode="auto">
            <a:xfrm>
              <a:off x="2872" y="1112"/>
              <a:ext cx="1344" cy="201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9258" name="Line 1034"/>
            <p:cNvSpPr>
              <a:spLocks noChangeShapeType="1"/>
            </p:cNvSpPr>
            <p:nvPr/>
          </p:nvSpPr>
          <p:spPr bwMode="auto">
            <a:xfrm>
              <a:off x="3138" y="1508"/>
              <a:ext cx="24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9259" name="Line 1035"/>
            <p:cNvSpPr>
              <a:spLocks noChangeShapeType="1"/>
            </p:cNvSpPr>
            <p:nvPr/>
          </p:nvSpPr>
          <p:spPr bwMode="auto">
            <a:xfrm>
              <a:off x="3255" y="1680"/>
              <a:ext cx="18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9261" name="Line 1037"/>
            <p:cNvSpPr>
              <a:spLocks noChangeShapeType="1"/>
            </p:cNvSpPr>
            <p:nvPr/>
          </p:nvSpPr>
          <p:spPr bwMode="auto">
            <a:xfrm flipH="1">
              <a:off x="2043" y="1518"/>
              <a:ext cx="2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9264" name="Line 1040"/>
            <p:cNvSpPr>
              <a:spLocks noChangeShapeType="1"/>
            </p:cNvSpPr>
            <p:nvPr/>
          </p:nvSpPr>
          <p:spPr bwMode="auto">
            <a:xfrm>
              <a:off x="396" y="1680"/>
              <a:ext cx="182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9267" name="Line 1043"/>
            <p:cNvSpPr>
              <a:spLocks noChangeShapeType="1"/>
            </p:cNvSpPr>
            <p:nvPr/>
          </p:nvSpPr>
          <p:spPr bwMode="auto">
            <a:xfrm flipH="1">
              <a:off x="1353" y="2351"/>
              <a:ext cx="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9269" name="Line 1045"/>
            <p:cNvSpPr>
              <a:spLocks noChangeShapeType="1"/>
            </p:cNvSpPr>
            <p:nvPr/>
          </p:nvSpPr>
          <p:spPr bwMode="auto">
            <a:xfrm>
              <a:off x="3696" y="2352"/>
              <a:ext cx="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9271" name="Line 1047"/>
            <p:cNvSpPr>
              <a:spLocks noChangeShapeType="1"/>
            </p:cNvSpPr>
            <p:nvPr/>
          </p:nvSpPr>
          <p:spPr bwMode="auto">
            <a:xfrm>
              <a:off x="3900" y="2662"/>
              <a:ext cx="38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9273" name="Line 1049"/>
            <p:cNvSpPr>
              <a:spLocks noChangeShapeType="1"/>
            </p:cNvSpPr>
            <p:nvPr/>
          </p:nvSpPr>
          <p:spPr bwMode="auto">
            <a:xfrm>
              <a:off x="4052" y="2880"/>
              <a:ext cx="121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9276" name="Line 1052"/>
            <p:cNvSpPr>
              <a:spLocks noChangeShapeType="1"/>
            </p:cNvSpPr>
            <p:nvPr/>
          </p:nvSpPr>
          <p:spPr bwMode="auto">
            <a:xfrm flipH="1">
              <a:off x="1192" y="2736"/>
              <a:ext cx="288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9277" name="Line 1053"/>
            <p:cNvSpPr>
              <a:spLocks noChangeShapeType="1"/>
            </p:cNvSpPr>
            <p:nvPr/>
          </p:nvSpPr>
          <p:spPr bwMode="auto">
            <a:xfrm>
              <a:off x="240" y="2880"/>
              <a:ext cx="112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9281" name="Line 1057"/>
            <p:cNvSpPr>
              <a:spLocks noChangeShapeType="1"/>
            </p:cNvSpPr>
            <p:nvPr/>
          </p:nvSpPr>
          <p:spPr bwMode="auto">
            <a:xfrm>
              <a:off x="3984" y="3168"/>
              <a:ext cx="0" cy="2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9282" name="Line 1058"/>
            <p:cNvSpPr>
              <a:spLocks noChangeShapeType="1"/>
            </p:cNvSpPr>
            <p:nvPr/>
          </p:nvSpPr>
          <p:spPr bwMode="auto">
            <a:xfrm>
              <a:off x="2784" y="3168"/>
              <a:ext cx="0" cy="2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  <p:sp>
          <p:nvSpPr>
            <p:cNvPr id="309283" name="Line 1059"/>
            <p:cNvSpPr>
              <a:spLocks noChangeShapeType="1"/>
            </p:cNvSpPr>
            <p:nvPr/>
          </p:nvSpPr>
          <p:spPr bwMode="auto">
            <a:xfrm>
              <a:off x="1392" y="3168"/>
              <a:ext cx="0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309284" name="Text Box 1060"/>
          <p:cNvSpPr txBox="1">
            <a:spLocks noChangeArrowheads="1"/>
          </p:cNvSpPr>
          <p:nvPr/>
        </p:nvSpPr>
        <p:spPr bwMode="auto">
          <a:xfrm>
            <a:off x="2743200" y="1143000"/>
            <a:ext cx="3276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_tradnl" sz="1200" b="1">
                <a:solidFill>
                  <a:srgbClr val="000000"/>
                </a:solidFill>
              </a:rPr>
              <a:t>Estrategias Nacionales de Sustentabilidad</a:t>
            </a:r>
          </a:p>
        </p:txBody>
      </p:sp>
      <p:sp>
        <p:nvSpPr>
          <p:cNvPr id="309285" name="Text Box 1061"/>
          <p:cNvSpPr txBox="1">
            <a:spLocks noChangeArrowheads="1"/>
          </p:cNvSpPr>
          <p:nvPr/>
        </p:nvSpPr>
        <p:spPr bwMode="auto">
          <a:xfrm>
            <a:off x="762000" y="6172200"/>
            <a:ext cx="37338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altLang="es-ES_tradnl" sz="1000" b="1">
                <a:solidFill>
                  <a:srgbClr val="000000"/>
                </a:solidFill>
              </a:rPr>
              <a:t>Fuente: BID y ERM, 2000, modificado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  <a:noFill/>
          <a:ln/>
        </p:spPr>
        <p:txBody>
          <a:bodyPr/>
          <a:lstStyle/>
          <a:p>
            <a:r>
              <a:rPr lang="es-ES_tradnl" altLang="es-ES_tradnl" sz="4200">
                <a:solidFill>
                  <a:srgbClr val="000000"/>
                </a:solidFill>
                <a:effectLst/>
              </a:rPr>
              <a:t>Ejemplos de informes de EIA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351837" cy="4897437"/>
          </a:xfrm>
          <a:noFill/>
          <a:ln/>
        </p:spPr>
        <p:txBody>
          <a:bodyPr/>
          <a:lstStyle/>
          <a:p>
            <a:pPr>
              <a:lnSpc>
                <a:spcPts val="3400"/>
              </a:lnSpc>
              <a:spcBef>
                <a:spcPct val="35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Diagnóstico de Impacto Ambiental (DEIA), son aquellos proyectos o actividades que a criterio de la autoridad ambiental son considerados de bajo impacto.</a:t>
            </a:r>
          </a:p>
          <a:p>
            <a:pPr>
              <a:lnSpc>
                <a:spcPts val="3400"/>
              </a:lnSpc>
              <a:spcBef>
                <a:spcPct val="35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Estudio de Impacto Ambiental (EIA)</a:t>
            </a:r>
          </a:p>
          <a:p>
            <a:pPr>
              <a:lnSpc>
                <a:spcPts val="3400"/>
              </a:lnSpc>
              <a:spcBef>
                <a:spcPct val="35000"/>
              </a:spcBef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Auditoria Ambiental, aplicable a la fase de operación de proyectos, obras u actividades que cuenten con el EIA.  Se verifica cumplimiento del Plan de Manejo Ambiental (PMA) que forma parte del EIA.</a:t>
            </a:r>
          </a:p>
          <a:p>
            <a:pPr>
              <a:lnSpc>
                <a:spcPts val="34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endParaRPr lang="es-ES_tradnl" altLang="es-ES_tradnl" sz="2800">
              <a:solidFill>
                <a:srgbClr val="000000"/>
              </a:solidFill>
              <a:effectLst/>
            </a:endParaRP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0" y="636905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524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altLang="es-ES_tradnl" sz="4200">
                <a:solidFill>
                  <a:srgbClr val="000000"/>
                </a:solidFill>
                <a:effectLst/>
              </a:rPr>
              <a:t>Proyectos Típicos que </a:t>
            </a:r>
            <a:br>
              <a:rPr lang="es-ES_tradnl" altLang="es-ES_tradnl" sz="4200">
                <a:solidFill>
                  <a:srgbClr val="000000"/>
                </a:solidFill>
                <a:effectLst/>
              </a:rPr>
            </a:br>
            <a:r>
              <a:rPr lang="es-ES_tradnl" altLang="es-ES_tradnl" sz="4200">
                <a:solidFill>
                  <a:srgbClr val="000000"/>
                </a:solidFill>
                <a:effectLst/>
              </a:rPr>
              <a:t>Requieren EIA</a:t>
            </a:r>
            <a:endParaRPr lang="es-ES_tradnl" altLang="es-ES_tradnl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543800" cy="4038600"/>
          </a:xfrm>
          <a:noFill/>
          <a:ln/>
        </p:spPr>
        <p:txBody>
          <a:bodyPr/>
          <a:lstStyle/>
          <a:p>
            <a:pPr>
              <a:lnSpc>
                <a:spcPts val="34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Infraestructuras</a:t>
            </a:r>
          </a:p>
          <a:p>
            <a:pPr>
              <a:lnSpc>
                <a:spcPts val="34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Industrias</a:t>
            </a:r>
          </a:p>
          <a:p>
            <a:pPr>
              <a:lnSpc>
                <a:spcPts val="34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Manejo de sustancias peligrosas</a:t>
            </a:r>
          </a:p>
          <a:p>
            <a:pPr>
              <a:lnSpc>
                <a:spcPts val="34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Saneamiento ambiental</a:t>
            </a:r>
          </a:p>
          <a:p>
            <a:pPr>
              <a:lnSpc>
                <a:spcPts val="34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Energía</a:t>
            </a:r>
          </a:p>
          <a:p>
            <a:pPr>
              <a:lnSpc>
                <a:spcPts val="34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Explotaciones mineras</a:t>
            </a:r>
          </a:p>
          <a:p>
            <a:pPr>
              <a:lnSpc>
                <a:spcPts val="34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Desarrollo o explotación forestal</a:t>
            </a:r>
          </a:p>
          <a:p>
            <a:pPr>
              <a:lnSpc>
                <a:spcPts val="3400"/>
              </a:lnSpc>
              <a:buClr>
                <a:srgbClr val="000000"/>
              </a:buClr>
              <a:buSzPct val="85000"/>
              <a:buFont typeface="Wingdings" pitchFamily="2" charset="2"/>
              <a:buChar char="ü"/>
            </a:pPr>
            <a:r>
              <a:rPr lang="es-ES_tradnl" altLang="es-ES_tradnl" sz="2800">
                <a:solidFill>
                  <a:srgbClr val="000000"/>
                </a:solidFill>
                <a:effectLst/>
              </a:rPr>
              <a:t>Acueductos, embalses o presas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0" y="6400800"/>
            <a:ext cx="91440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altLang="es-ES_tradnl" sz="1600" b="1" i="1">
                <a:solidFill>
                  <a:srgbClr val="000000"/>
                </a:solidFill>
              </a:rPr>
              <a:t>MÓDULO 3</a:t>
            </a:r>
          </a:p>
        </p:txBody>
      </p:sp>
    </p:spTree>
  </p:cSld>
  <p:clrMapOvr>
    <a:masterClrMapping/>
  </p:clrMapOvr>
  <p:transition spd="slow" advClick="0">
    <p:random/>
  </p:transition>
</p:sld>
</file>

<file path=ppt/theme/theme1.xml><?xml version="1.0" encoding="utf-8"?>
<a:theme xmlns:a="http://schemas.openxmlformats.org/drawingml/2006/main" name="Blue Diagonal">
  <a:themeElements>
    <a:clrScheme name="">
      <a:dk1>
        <a:srgbClr val="000099"/>
      </a:dk1>
      <a:lt1>
        <a:srgbClr val="FFFFFF"/>
      </a:lt1>
      <a:dk2>
        <a:srgbClr val="00CCFF"/>
      </a:dk2>
      <a:lt2>
        <a:srgbClr val="FFFF00"/>
      </a:lt2>
      <a:accent1>
        <a:srgbClr val="00CCCC"/>
      </a:accent1>
      <a:accent2>
        <a:srgbClr val="FF33CC"/>
      </a:accent2>
      <a:accent3>
        <a:srgbClr val="AAE2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0033"/>
      </a:hlink>
      <a:folHlink>
        <a:srgbClr val="6666FF"/>
      </a:folHlink>
    </a:clrScheme>
    <a:fontScheme name="Blue Diagonal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pti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Optima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99"/>
    </a:dk1>
    <a:lt1>
      <a:srgbClr val="FFFFFF"/>
    </a:lt1>
    <a:dk2>
      <a:srgbClr val="00CCFF"/>
    </a:dk2>
    <a:lt2>
      <a:srgbClr val="FFFF00"/>
    </a:lt2>
    <a:accent1>
      <a:srgbClr val="00CCCC"/>
    </a:accent1>
    <a:accent2>
      <a:srgbClr val="FF33CC"/>
    </a:accent2>
    <a:accent3>
      <a:srgbClr val="AAE2FF"/>
    </a:accent3>
    <a:accent4>
      <a:srgbClr val="DADADA"/>
    </a:accent4>
    <a:accent5>
      <a:srgbClr val="AAE2E2"/>
    </a:accent5>
    <a:accent6>
      <a:srgbClr val="E72DB9"/>
    </a:accent6>
    <a:hlink>
      <a:srgbClr val="FF0033"/>
    </a:hlink>
    <a:folHlink>
      <a:srgbClr val="6666FF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99"/>
    </a:dk1>
    <a:lt1>
      <a:srgbClr val="FFFFFF"/>
    </a:lt1>
    <a:dk2>
      <a:srgbClr val="00CCFF"/>
    </a:dk2>
    <a:lt2>
      <a:srgbClr val="FFFF00"/>
    </a:lt2>
    <a:accent1>
      <a:srgbClr val="00CCCC"/>
    </a:accent1>
    <a:accent2>
      <a:srgbClr val="FF33CC"/>
    </a:accent2>
    <a:accent3>
      <a:srgbClr val="AAE2FF"/>
    </a:accent3>
    <a:accent4>
      <a:srgbClr val="DADADA"/>
    </a:accent4>
    <a:accent5>
      <a:srgbClr val="AAE2E2"/>
    </a:accent5>
    <a:accent6>
      <a:srgbClr val="E72DB9"/>
    </a:accent6>
    <a:hlink>
      <a:srgbClr val="FF0033"/>
    </a:hlink>
    <a:folHlink>
      <a:srgbClr val="6666FF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99"/>
    </a:dk1>
    <a:lt1>
      <a:srgbClr val="FFFFFF"/>
    </a:lt1>
    <a:dk2>
      <a:srgbClr val="00CCFF"/>
    </a:dk2>
    <a:lt2>
      <a:srgbClr val="FFFF00"/>
    </a:lt2>
    <a:accent1>
      <a:srgbClr val="00CCCC"/>
    </a:accent1>
    <a:accent2>
      <a:srgbClr val="FF33CC"/>
    </a:accent2>
    <a:accent3>
      <a:srgbClr val="AAE2FF"/>
    </a:accent3>
    <a:accent4>
      <a:srgbClr val="DADADA"/>
    </a:accent4>
    <a:accent5>
      <a:srgbClr val="AAE2E2"/>
    </a:accent5>
    <a:accent6>
      <a:srgbClr val="E72DB9"/>
    </a:accent6>
    <a:hlink>
      <a:srgbClr val="FF0033"/>
    </a:hlink>
    <a:folHlink>
      <a:srgbClr val="6666FF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99"/>
    </a:dk1>
    <a:lt1>
      <a:srgbClr val="FFFFFF"/>
    </a:lt1>
    <a:dk2>
      <a:srgbClr val="00CCFF"/>
    </a:dk2>
    <a:lt2>
      <a:srgbClr val="FFFF00"/>
    </a:lt2>
    <a:accent1>
      <a:srgbClr val="00CCCC"/>
    </a:accent1>
    <a:accent2>
      <a:srgbClr val="FF33CC"/>
    </a:accent2>
    <a:accent3>
      <a:srgbClr val="AAE2FF"/>
    </a:accent3>
    <a:accent4>
      <a:srgbClr val="DADADA"/>
    </a:accent4>
    <a:accent5>
      <a:srgbClr val="AAE2E2"/>
    </a:accent5>
    <a:accent6>
      <a:srgbClr val="E72DB9"/>
    </a:accent6>
    <a:hlink>
      <a:srgbClr val="FF0033"/>
    </a:hlink>
    <a:folHlink>
      <a:srgbClr val="6666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Designs\Blue Diagonal.pot</Template>
  <TotalTime>9822</TotalTime>
  <Words>3564</Words>
  <Application>Microsoft PowerPoint</Application>
  <PresentationFormat>Presentación en pantalla (4:3)</PresentationFormat>
  <Paragraphs>565</Paragraphs>
  <Slides>20</Slides>
  <Notes>20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Optima</vt:lpstr>
      <vt:lpstr>Monotype Sorts</vt:lpstr>
      <vt:lpstr>Wingdings</vt:lpstr>
      <vt:lpstr>Times</vt:lpstr>
      <vt:lpstr>Blue Diagonal</vt:lpstr>
      <vt:lpstr>Documento de Microsoft Word</vt:lpstr>
      <vt:lpstr>Módulo 3  Evaluación de Impacto Ambiental como una Herramienta Estratégica y de Planificación </vt:lpstr>
      <vt:lpstr>EIA como Herramienta Estratégica</vt:lpstr>
      <vt:lpstr>EIA como Herramienta  de Planificación</vt:lpstr>
      <vt:lpstr>Etapas de la EIA</vt:lpstr>
      <vt:lpstr>Esquema del Proceso de EIA</vt:lpstr>
      <vt:lpstr>Flujograma del Proceso de EIA</vt:lpstr>
      <vt:lpstr>Integración de la EIA con otros Instrumentos</vt:lpstr>
      <vt:lpstr>Ejemplos de informes de EIA</vt:lpstr>
      <vt:lpstr>Proyectos Típicos que  Requieren EIA</vt:lpstr>
      <vt:lpstr>Definición de Gestión Ambiental</vt:lpstr>
      <vt:lpstr>Componentes de la Gestión</vt:lpstr>
      <vt:lpstr>Instituciones Ambientales –Ejemplos–</vt:lpstr>
      <vt:lpstr>Instrumentos Complementarios al EIA –Ejemplos–</vt:lpstr>
      <vt:lpstr>El Significado de la  Participación Ciudadana</vt:lpstr>
      <vt:lpstr>Los Beneficios de la  Participación Ciudadana </vt:lpstr>
      <vt:lpstr>Partes Afectadas/Interesadas</vt:lpstr>
      <vt:lpstr>Niveles de  Participación Pública</vt:lpstr>
      <vt:lpstr>Factores que Influyen en la Participación Ciudadana  Efectiva</vt:lpstr>
      <vt:lpstr>Métodos de Participación Ciudadana   –Ejemplos–</vt:lpstr>
      <vt:lpstr>Plan de Participación  Identificación de Importancia Relativa de las Partes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 3 Herramienta Estrategica  EIA</dc:title>
  <cp:lastModifiedBy>Administrador</cp:lastModifiedBy>
  <cp:revision>688</cp:revision>
  <cp:lastPrinted>2001-08-10T15:40:09Z</cp:lastPrinted>
  <dcterms:created xsi:type="dcterms:W3CDTF">1998-09-01T22:33:40Z</dcterms:created>
  <dcterms:modified xsi:type="dcterms:W3CDTF">2009-07-21T16:10:11Z</dcterms:modified>
</cp:coreProperties>
</file>