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1" r:id="rId6"/>
    <p:sldId id="297" r:id="rId7"/>
    <p:sldId id="275" r:id="rId8"/>
    <p:sldId id="294" r:id="rId9"/>
    <p:sldId id="295" r:id="rId10"/>
    <p:sldId id="296" r:id="rId11"/>
    <p:sldId id="264" r:id="rId12"/>
    <p:sldId id="298" r:id="rId13"/>
    <p:sldId id="267" r:id="rId14"/>
    <p:sldId id="268" r:id="rId15"/>
    <p:sldId id="269" r:id="rId16"/>
    <p:sldId id="270" r:id="rId17"/>
    <p:sldId id="272" r:id="rId18"/>
    <p:sldId id="276" r:id="rId19"/>
    <p:sldId id="282" r:id="rId20"/>
    <p:sldId id="281" r:id="rId21"/>
    <p:sldId id="283" r:id="rId22"/>
    <p:sldId id="284" r:id="rId23"/>
    <p:sldId id="286" r:id="rId24"/>
    <p:sldId id="285" r:id="rId25"/>
    <p:sldId id="288" r:id="rId26"/>
    <p:sldId id="289" r:id="rId27"/>
    <p:sldId id="290" r:id="rId28"/>
    <p:sldId id="291" r:id="rId29"/>
    <p:sldId id="277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s-ES"/>
    </a:defPPr>
    <a:lvl1pPr algn="ctr" rtl="0" fontAlgn="base">
      <a:lnSpc>
        <a:spcPct val="60000"/>
      </a:lnSpc>
      <a:spcBef>
        <a:spcPct val="0"/>
      </a:spcBef>
      <a:spcAft>
        <a:spcPct val="0"/>
      </a:spcAft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0"/>
      </a:spcBef>
      <a:spcAft>
        <a:spcPct val="0"/>
      </a:spcAft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0"/>
      </a:spcBef>
      <a:spcAft>
        <a:spcPct val="0"/>
      </a:spcAft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0"/>
      </a:spcBef>
      <a:spcAft>
        <a:spcPct val="0"/>
      </a:spcAft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0"/>
      </a:spcBef>
      <a:spcAft>
        <a:spcPct val="0"/>
      </a:spcAft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99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99FFCC"/>
    <a:srgbClr val="CCFFCC"/>
    <a:srgbClr val="00CC66"/>
    <a:srgbClr val="00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8" autoAdjust="0"/>
    <p:restoredTop sz="94737" autoAdjust="0"/>
  </p:normalViewPr>
  <p:slideViewPr>
    <p:cSldViewPr>
      <p:cViewPr varScale="1">
        <p:scale>
          <a:sx n="70" d="100"/>
          <a:sy n="70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3" d="100"/>
          <a:sy n="53" d="100"/>
        </p:scale>
        <p:origin x="-187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F0093F17-50F7-4266-A2D2-AD2D2035F2B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D6556D0-F369-4287-9FE3-AA66E226EFE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000DE-725E-4838-B856-A46D43BC0CAA}" type="slidenum">
              <a:rPr lang="es-ES"/>
              <a:pPr/>
              <a:t>4</a:t>
            </a:fld>
            <a:endParaRPr lang="es-E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20656-D613-44A6-9003-D35260797E9C}" type="slidenum">
              <a:rPr lang="es-ES"/>
              <a:pPr/>
              <a:t>13</a:t>
            </a:fld>
            <a:endParaRPr lang="es-E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E7E4C-2F40-456C-8B8E-7506C440B07C}" type="slidenum">
              <a:rPr lang="es-ES"/>
              <a:pPr/>
              <a:t>14</a:t>
            </a:fld>
            <a:endParaRPr lang="es-E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D84CC-CCC4-4993-BD6E-8DB313665ED7}" type="slidenum">
              <a:rPr lang="es-ES"/>
              <a:pPr/>
              <a:t>15</a:t>
            </a:fld>
            <a:endParaRPr lang="es-E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CDBFB-3154-42F0-B11B-CE7431004F8E}" type="slidenum">
              <a:rPr lang="es-ES"/>
              <a:pPr/>
              <a:t>16</a:t>
            </a:fld>
            <a:endParaRPr lang="es-E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DEBA-0A47-4C37-90DF-5C245F1389E2}" type="slidenum">
              <a:rPr lang="es-ES"/>
              <a:pPr/>
              <a:t>17</a:t>
            </a:fld>
            <a:endParaRPr lang="es-E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1B5A-16C6-455D-9D54-8F06B83862D1}" type="slidenum">
              <a:rPr lang="es-ES"/>
              <a:pPr/>
              <a:t>18</a:t>
            </a:fld>
            <a:endParaRPr lang="es-E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AAF9C-DFC2-4180-B152-53322464C017}" type="slidenum">
              <a:rPr lang="es-ES"/>
              <a:pPr/>
              <a:t>19</a:t>
            </a:fld>
            <a:endParaRPr lang="es-E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066BC-FC75-499C-99AD-96502572BC7F}" type="slidenum">
              <a:rPr lang="es-ES"/>
              <a:pPr/>
              <a:t>20</a:t>
            </a:fld>
            <a:endParaRPr lang="es-E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5759F-EE0B-41B8-9B21-3233ED59B9A3}" type="slidenum">
              <a:rPr lang="es-ES"/>
              <a:pPr/>
              <a:t>21</a:t>
            </a:fld>
            <a:endParaRPr lang="es-E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7A931-C3DF-4955-99CD-36536430E8A2}" type="slidenum">
              <a:rPr lang="es-ES"/>
              <a:pPr/>
              <a:t>22</a:t>
            </a:fld>
            <a:endParaRPr lang="es-E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26271-A996-4DDA-B1B0-71ECA48A3E63}" type="slidenum">
              <a:rPr lang="es-ES"/>
              <a:pPr/>
              <a:t>5</a:t>
            </a:fld>
            <a:endParaRPr lang="es-E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62E2F-44A9-4F73-A0A8-D707F709E7E8}" type="slidenum">
              <a:rPr lang="es-ES"/>
              <a:pPr/>
              <a:t>23</a:t>
            </a:fld>
            <a:endParaRPr lang="es-E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61C6D-56E9-4104-A6F4-5D12D23EAF92}" type="slidenum">
              <a:rPr lang="es-ES"/>
              <a:pPr/>
              <a:t>24</a:t>
            </a:fld>
            <a:endParaRPr lang="es-E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490FF-A6D7-41E2-88C1-CB3F160CFFC8}" type="slidenum">
              <a:rPr lang="es-ES"/>
              <a:pPr/>
              <a:t>25</a:t>
            </a:fld>
            <a:endParaRPr lang="es-E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95C9C-834D-47BB-9FC3-7A50BF4915DF}" type="slidenum">
              <a:rPr lang="es-ES"/>
              <a:pPr/>
              <a:t>26</a:t>
            </a:fld>
            <a:endParaRPr lang="es-E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A486E-ABD3-429B-A89F-1F6136A82B87}" type="slidenum">
              <a:rPr lang="es-ES"/>
              <a:pPr/>
              <a:t>27</a:t>
            </a:fld>
            <a:endParaRPr lang="es-E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F6854-8013-45D9-8014-13B71E3F0737}" type="slidenum">
              <a:rPr lang="es-ES"/>
              <a:pPr/>
              <a:t>28</a:t>
            </a:fld>
            <a:endParaRPr lang="es-E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13D93-A95E-428C-9F7A-F8DD6E2FC6F5}" type="slidenum">
              <a:rPr lang="es-ES"/>
              <a:pPr/>
              <a:t>29</a:t>
            </a:fld>
            <a:endParaRPr lang="es-E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3C75E-9C51-4B57-BBC1-2E3D8FE83F54}" type="slidenum">
              <a:rPr lang="es-ES"/>
              <a:pPr/>
              <a:t>30</a:t>
            </a:fld>
            <a:endParaRPr lang="es-E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B46B2-ABC4-4499-B591-147DC58C3C62}" type="slidenum">
              <a:rPr lang="es-ES"/>
              <a:pPr/>
              <a:t>31</a:t>
            </a:fld>
            <a:endParaRPr lang="es-ES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915D7-B0F6-4E92-9242-1A89E8E8B55D}" type="slidenum">
              <a:rPr lang="es-ES"/>
              <a:pPr/>
              <a:t>32</a:t>
            </a:fld>
            <a:endParaRPr lang="es-ES"/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0B72C-BCAA-4B6A-9264-976760D82095}" type="slidenum">
              <a:rPr lang="es-ES"/>
              <a:pPr/>
              <a:t>6</a:t>
            </a:fld>
            <a:endParaRPr lang="es-ES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6D159-00C7-469D-9F07-3B39D23753F1}" type="slidenum">
              <a:rPr lang="es-ES"/>
              <a:pPr/>
              <a:t>33</a:t>
            </a:fld>
            <a:endParaRPr lang="es-ES"/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DE104-52F3-48C7-8F98-986AF02B49E9}" type="slidenum">
              <a:rPr lang="es-ES"/>
              <a:pPr/>
              <a:t>34</a:t>
            </a:fld>
            <a:endParaRPr lang="es-ES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583C5-8623-420F-8AD0-2CB2254045BA}" type="slidenum">
              <a:rPr lang="es-ES"/>
              <a:pPr/>
              <a:t>7</a:t>
            </a:fld>
            <a:endParaRPr lang="es-E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883DE-EDF0-431A-B271-717F582E0315}" type="slidenum">
              <a:rPr lang="es-ES"/>
              <a:pPr/>
              <a:t>8</a:t>
            </a:fld>
            <a:endParaRPr lang="es-E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5BDA1-4A70-4685-A7E2-3A5D8D8FE072}" type="slidenum">
              <a:rPr lang="es-ES"/>
              <a:pPr/>
              <a:t>9</a:t>
            </a:fld>
            <a:endParaRPr lang="es-E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7BA63-32A2-4499-9356-210289EE5DDD}" type="slidenum">
              <a:rPr lang="es-ES"/>
              <a:pPr/>
              <a:t>10</a:t>
            </a:fld>
            <a:endParaRPr lang="es-E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E4EC3-A637-4474-A14C-0CAC9637C6E6}" type="slidenum">
              <a:rPr lang="es-ES"/>
              <a:pPr/>
              <a:t>11</a:t>
            </a:fld>
            <a:endParaRPr lang="es-E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4400B-5744-424C-921A-EE4B68A43B89}" type="slidenum">
              <a:rPr lang="es-ES"/>
              <a:pPr/>
              <a:t>12</a:t>
            </a:fld>
            <a:endParaRPr lang="es-ES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985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4986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986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6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987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987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7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8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989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989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89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0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990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99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99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499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99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99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99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99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499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499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4992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4992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24992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4D5C83-A9CB-4FBB-8403-4FBF7DCDB8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7C119-9A12-4CD0-953A-183DEE0486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F38EB-557F-4D8C-A0ED-4EBDAED104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85C92B-EC03-4091-85AF-EE4399AAD1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BF81FD-8F45-410D-838D-4F8D59DA8E5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AF7C69-323F-49EB-99CD-CF4D8A1212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1A7D32-B510-4749-952A-719E97C2CA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DA8B-DDF3-4779-975F-44C78B8213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F3DBF-27BD-4938-B71B-4CCA26B67D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E664-942A-47F8-A6A7-86648787AC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8E31E-0E70-4530-9FF4-FD68584883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16C82-9427-42F3-9008-84DF455437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B69C-5B4C-4895-A0AC-E35F33F2F34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C79B7-CD60-4029-A8C9-156ED60D4C9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0360E-F760-40FE-B9EE-0096BB9D3B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883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88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4883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88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884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88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886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88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888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88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88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4889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88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88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88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488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2488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489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89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489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2489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A2D072-07F4-4739-AA4A-99FC5E949066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29.xml"/><Relationship Id="rId10" Type="http://schemas.openxmlformats.org/officeDocument/2006/relationships/image" Target="../media/image2.png"/><Relationship Id="rId4" Type="http://schemas.openxmlformats.org/officeDocument/2006/relationships/slide" Target="slide18.xml"/><Relationship Id="rId9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Gr_fico_de_Microsoft_Office_Excel1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91512" cy="4852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C" sz="2800" b="1"/>
          </a:p>
          <a:p>
            <a:pPr>
              <a:buFont typeface="Wingdings" pitchFamily="2" charset="2"/>
              <a:buNone/>
            </a:pPr>
            <a:r>
              <a:rPr lang="es-EC" sz="2800" b="1"/>
              <a:t>Integrantes:</a:t>
            </a:r>
          </a:p>
          <a:p>
            <a:pPr>
              <a:buFont typeface="Wingdings" pitchFamily="2" charset="2"/>
              <a:buNone/>
            </a:pPr>
            <a:endParaRPr lang="es-EC" sz="2800" b="1"/>
          </a:p>
          <a:p>
            <a:pPr lvl="1">
              <a:buFont typeface="Wingdings" pitchFamily="2" charset="2"/>
              <a:buChar char="ü"/>
            </a:pPr>
            <a:r>
              <a:rPr lang="es-EC" sz="2400"/>
              <a:t>Jaramillo Nieto Jimmy Marlon</a:t>
            </a:r>
          </a:p>
          <a:p>
            <a:pPr lvl="1">
              <a:buFont typeface="Wingdings" pitchFamily="2" charset="2"/>
              <a:buChar char="ü"/>
            </a:pPr>
            <a:r>
              <a:rPr lang="es-EC" sz="2400"/>
              <a:t>Sanga Suárez Christian José</a:t>
            </a:r>
            <a:br>
              <a:rPr lang="es-EC" sz="2400"/>
            </a:br>
            <a:endParaRPr lang="es-ES" sz="240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064" name="Picture 16" descr="logo esp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3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11776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00" y="2519363"/>
            <a:ext cx="6615113" cy="4224337"/>
          </a:xfrm>
        </p:spPr>
      </p:pic>
      <p:sp>
        <p:nvSpPr>
          <p:cNvPr id="11777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7772" name="Picture 12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7773" name="Picture 13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569325" cy="5040312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>
              <a:lnSpc>
                <a:spcPct val="80000"/>
              </a:lnSpc>
            </a:pPr>
            <a:r>
              <a:rPr lang="es-ES_tradnl" sz="2400" b="1"/>
              <a:t>Caracterización de las cuencas a través de sus parámetros geomorfológicos.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4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Área y Perímetro.-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Forma.</a:t>
            </a:r>
          </a:p>
          <a:p>
            <a:pPr marL="1295400" lvl="2" indent="-381000">
              <a:lnSpc>
                <a:spcPct val="80000"/>
              </a:lnSpc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r>
              <a:rPr lang="es-ES_tradnl" sz="2200" b="1"/>
              <a:t>   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Sistema de drenaje.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Relieve.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00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31753" name="Picture 9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339975" y="2997200"/>
            <a:ext cx="46799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(Ks) Tendencia a las crecidas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266950" y="3429000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(Kc) Relacionado con el Tc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140200" y="4019550"/>
            <a:ext cx="50403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Nº de Orden. &lt;Tributario &gt;infiltración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281488" y="4583113"/>
            <a:ext cx="47545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Densidad de drenaje. (0.5-4)Km./Km</a:t>
            </a:r>
            <a:r>
              <a:rPr lang="es-ES_tradnl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s-ES" sz="12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124075" y="5084763"/>
            <a:ext cx="45370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Pendiente de la cuenca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411413" y="5805488"/>
            <a:ext cx="45370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Longitud de Máx.. Recorrido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051050" y="6165850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Longitud del centroide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195513" y="6524625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Tiempo de concentración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482850" y="5445125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Pendiente del cause principal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140200" y="2532063"/>
            <a:ext cx="36718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Mediante planimetrado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659563" y="3552825"/>
            <a:ext cx="2160587" cy="45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 Comparativo</a:t>
            </a:r>
          </a:p>
          <a:p>
            <a:pPr>
              <a:spcBef>
                <a:spcPct val="50000"/>
              </a:spcBef>
            </a:pPr>
            <a:endParaRPr lang="es-E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76" name="AutoShape 32"/>
          <p:cNvSpPr>
            <a:spLocks/>
          </p:cNvSpPr>
          <p:nvPr/>
        </p:nvSpPr>
        <p:spPr bwMode="auto">
          <a:xfrm>
            <a:off x="4211638" y="4076700"/>
            <a:ext cx="144462" cy="720725"/>
          </a:xfrm>
          <a:prstGeom prst="leftBracket">
            <a:avLst>
              <a:gd name="adj" fmla="val 41575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78" name="AutoShape 34"/>
          <p:cNvSpPr>
            <a:spLocks/>
          </p:cNvSpPr>
          <p:nvPr/>
        </p:nvSpPr>
        <p:spPr bwMode="auto">
          <a:xfrm>
            <a:off x="2555875" y="2997200"/>
            <a:ext cx="215900" cy="719138"/>
          </a:xfrm>
          <a:prstGeom prst="leftBracket">
            <a:avLst>
              <a:gd name="adj" fmla="val 27757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82" name="AutoShape 3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2924175"/>
            <a:ext cx="576263" cy="43338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31757" grpId="0"/>
      <p:bldP spid="31758" grpId="0"/>
      <p:bldP spid="31759" grpId="0"/>
      <p:bldP spid="31760" grpId="0"/>
      <p:bldP spid="31761" grpId="0"/>
      <p:bldP spid="31763" grpId="0"/>
      <p:bldP spid="31764" grpId="0"/>
      <p:bldP spid="31765" grpId="0"/>
      <p:bldP spid="31766" grpId="0"/>
      <p:bldP spid="31767" grpId="0"/>
      <p:bldP spid="31769" grpId="0"/>
      <p:bldP spid="31776" grpId="0" animBg="1"/>
      <p:bldP spid="317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496300" cy="26638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>
              <a:lnSpc>
                <a:spcPct val="80000"/>
              </a:lnSpc>
            </a:pPr>
            <a:r>
              <a:rPr lang="es-ES_tradnl" sz="2400" b="1"/>
              <a:t>Caracterización de las cuencas a través de sus parámetros geomorfológicos.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4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Área y Perímetro.-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</a:pPr>
            <a:r>
              <a:rPr lang="es-ES_tradnl" sz="2200" b="1"/>
              <a:t>Forma.</a:t>
            </a:r>
          </a:p>
          <a:p>
            <a:pPr marL="1295400" lvl="2" indent="-381000">
              <a:lnSpc>
                <a:spcPct val="80000"/>
              </a:lnSpc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r>
              <a:rPr lang="es-ES_tradnl" sz="2200" b="1"/>
              <a:t>  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200" b="1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20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6214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62149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62150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2339975" y="2997200"/>
            <a:ext cx="4464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(Ks) Tendencia a las crecidas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2195513" y="3429000"/>
            <a:ext cx="45370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(Kc) Relacionado con el Tc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4140200" y="2532063"/>
            <a:ext cx="36718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Mediante planimetrado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6659563" y="3552825"/>
            <a:ext cx="2160587" cy="45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Ejemplo Comparativo</a:t>
            </a:r>
          </a:p>
          <a:p>
            <a:pPr>
              <a:spcBef>
                <a:spcPct val="50000"/>
              </a:spcBef>
            </a:pPr>
            <a:endParaRPr lang="es-E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2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/>
      <p:bldP spid="262151" grpId="0"/>
      <p:bldP spid="262152" grpId="0"/>
      <p:bldP spid="262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122363"/>
            <a:ext cx="8151813" cy="5778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graphicFrame>
        <p:nvGraphicFramePr>
          <p:cNvPr id="42185" name="Group 1225"/>
          <p:cNvGraphicFramePr>
            <a:graphicFrameLocks noGrp="1"/>
          </p:cNvGraphicFramePr>
          <p:nvPr>
            <p:ph sz="quarter" idx="3"/>
          </p:nvPr>
        </p:nvGraphicFramePr>
        <p:xfrm>
          <a:off x="431800" y="2419350"/>
          <a:ext cx="8388350" cy="2809875"/>
        </p:xfrm>
        <a:graphic>
          <a:graphicData uri="http://schemas.openxmlformats.org/drawingml/2006/table">
            <a:tbl>
              <a:tblPr/>
              <a:tblGrid>
                <a:gridCol w="1027113"/>
                <a:gridCol w="947737"/>
                <a:gridCol w="1352550"/>
                <a:gridCol w="1125538"/>
                <a:gridCol w="1593850"/>
                <a:gridCol w="2341562"/>
              </a:tblGrid>
              <a:tr h="10160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 Geomorfológicos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 y Perímetro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 de la cuenca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 (Has)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Perímetro (m)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 de forma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(Ks)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Índice de compacidad   (Kc)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Clasificación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1418,16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0.66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1.19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Casi redonda a oval - redonda    (1,00-1,25)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27,49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2470,52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 redonda a oval oblonga     (1,26-1,50)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53,56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3202,91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Oval redonda a oval oblonga     (1,26-1,50)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28" name="Rectangle 116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42129" name="Group 116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42130" name="Picture 1170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42131" name="Picture 1171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42186" name="AutoShape 122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85113" y="6237288"/>
            <a:ext cx="790575" cy="144462"/>
          </a:xfrm>
          <a:prstGeom prst="leftArrow">
            <a:avLst>
              <a:gd name="adj1" fmla="val 50000"/>
              <a:gd name="adj2" fmla="val 136814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151813" cy="57785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graphicFrame>
        <p:nvGraphicFramePr>
          <p:cNvPr id="43471" name="Group 463"/>
          <p:cNvGraphicFramePr>
            <a:graphicFrameLocks noGrp="1"/>
          </p:cNvGraphicFramePr>
          <p:nvPr>
            <p:ph sz="quarter" idx="3"/>
          </p:nvPr>
        </p:nvGraphicFramePr>
        <p:xfrm>
          <a:off x="395288" y="2581275"/>
          <a:ext cx="8280400" cy="2287588"/>
        </p:xfrm>
        <a:graphic>
          <a:graphicData uri="http://schemas.openxmlformats.org/drawingml/2006/table">
            <a:tbl>
              <a:tblPr/>
              <a:tblGrid>
                <a:gridCol w="1089025"/>
                <a:gridCol w="1130300"/>
                <a:gridCol w="1481137"/>
                <a:gridCol w="1411288"/>
                <a:gridCol w="1512887"/>
                <a:gridCol w="1655763"/>
              </a:tblGrid>
              <a:tr h="2301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 Geomorfológicos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Cuenca 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Sistema de drenaje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relieve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Tiempo de concentración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Orden de cuenca     (N)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Densidad de Drenaje        (Dd)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Pendiente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relieve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2.78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0.246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Accidentado (P4)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4.74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3.65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13.37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1.91</a:t>
                      </a: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0.224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16.21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18000" marR="1800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47" name="Rectangle 439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43448" name="Group 44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43449" name="Picture 441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43450" name="Picture 442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1" name="Rectangle 45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123950"/>
            <a:ext cx="8147050" cy="576263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/>
          </a:p>
        </p:txBody>
      </p:sp>
      <p:pic>
        <p:nvPicPr>
          <p:cNvPr id="45106" name="Picture 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989138"/>
            <a:ext cx="8569325" cy="4202112"/>
          </a:xfrm>
        </p:spPr>
      </p:pic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45103" name="Picture 47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45104" name="Picture 48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196975"/>
            <a:ext cx="8147050" cy="1079500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endParaRPr lang="es-EC" sz="2800" b="1"/>
          </a:p>
          <a:p>
            <a:pPr marL="533400" indent="-533400">
              <a:lnSpc>
                <a:spcPct val="80000"/>
              </a:lnSpc>
            </a:pPr>
            <a:r>
              <a:rPr lang="es-ES_tradnl" sz="2400" b="1"/>
              <a:t>Tipo de flujo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1600" b="1"/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Perenne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Intermitente</a:t>
            </a:r>
          </a:p>
          <a:p>
            <a:pPr marL="914400" lvl="1" indent="-457200">
              <a:lnSpc>
                <a:spcPct val="80000"/>
              </a:lnSpc>
            </a:pPr>
            <a:r>
              <a:rPr lang="es-ES_tradnl" sz="2000" b="1"/>
              <a:t>Efímero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None/>
            </a:pPr>
            <a:endParaRPr lang="es-ES_tradnl" sz="2000" b="1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s-ES_tradnl" sz="800" b="1"/>
          </a:p>
        </p:txBody>
      </p:sp>
      <p:pic>
        <p:nvPicPr>
          <p:cNvPr id="47111" name="Picture 7" descr="canal natural 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700213"/>
            <a:ext cx="3024188" cy="2284412"/>
          </a:xfrm>
          <a:noFill/>
          <a:ln/>
        </p:spPr>
      </p:pic>
      <p:sp>
        <p:nvSpPr>
          <p:cNvPr id="4711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47118" name="Group 1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47119" name="Picture 15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47120" name="Picture 16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47121" name="Picture 17" descr="corte del talud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024313"/>
            <a:ext cx="2952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140200" y="4292600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 del Lecho</a:t>
            </a:r>
            <a:r>
              <a:rPr lang="es-EC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4140200" y="4846638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Litología</a:t>
            </a:r>
            <a:r>
              <a:rPr lang="es-EC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3924300" y="5278438"/>
            <a:ext cx="4032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Suelo</a:t>
            </a:r>
            <a:r>
              <a:rPr lang="es-EC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  <p:bldP spid="47122" grpId="0"/>
      <p:bldP spid="47125" grpId="0"/>
      <p:bldP spid="47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8496300" cy="136842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800" b="1"/>
              <a:t>Descripción Hidrológica de las cuencas</a:t>
            </a:r>
            <a:r>
              <a:rPr lang="es-EC" sz="3600" b="1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s-ES_tradnl" sz="2400" b="1"/>
              <a:t>Material del Lecho</a:t>
            </a:r>
          </a:p>
          <a:p>
            <a:pPr marL="914400" lvl="1" indent="-457200">
              <a:lnSpc>
                <a:spcPct val="90000"/>
              </a:lnSpc>
            </a:pPr>
            <a:r>
              <a:rPr lang="es-ES_tradnl" sz="2000" b="1"/>
              <a:t>Suelo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s-ES_tradnl" b="1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38163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Ensayo en laboratorio: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Análisis granulométrico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Ensayo de límite líquido y plástico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Permeabilidad </a:t>
            </a:r>
            <a:endParaRPr lang="es-ES" sz="180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53259" name="Picture 11" descr="sedimento en canal natural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7575" y="4005263"/>
            <a:ext cx="1998663" cy="2663825"/>
          </a:xfrm>
          <a:noFill/>
          <a:ln/>
        </p:spPr>
      </p:pic>
      <p:sp>
        <p:nvSpPr>
          <p:cNvPr id="53262" name="Rectangle 14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53264" name="Picture 16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53265" name="Picture 17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53266" name="Picture 18" descr="5D879F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1963" y="1919288"/>
            <a:ext cx="222408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4525" y="1916113"/>
            <a:ext cx="2278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419475" y="5132388"/>
            <a:ext cx="55451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Basándose en el pasante del tamiz No 200 predominan los finos, tomamos la carta de plasticidad (limite liquido, plástico, índice plástico) se considera a los suelos arcillosos limosos y arenosos limosos. De acuerdo a esta clasificación se puede concluir que es tipo C  en la SCS</a:t>
            </a:r>
            <a:endParaRPr lang="es-ES" sz="180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  <p:bldP spid="53253" grpId="0"/>
      <p:bldP spid="53267" grpId="0"/>
      <p:bldP spid="532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Capitulo 2.-  Estadística de datos </a:t>
            </a:r>
            <a:endParaRPr lang="es-ES_tradnl" sz="28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Periodo de Retorno</a:t>
            </a:r>
            <a:endParaRPr lang="es-ES_tradnl" sz="24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Ajuste de datos a una distribución de probabilidades</a:t>
            </a:r>
            <a:endParaRPr lang="es-ES_tradnl" sz="20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Gumbel Tipo I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Normal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Distribución Pearson Tipo III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Prueba de Bondad de Ajuste</a:t>
            </a:r>
            <a:endParaRPr lang="es-ES_tradnl" sz="20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Prueba  X2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Prueba  Kolmogorov - Smirnov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</a:pPr>
            <a:r>
              <a:rPr lang="es-ES_tradnl" sz="2000" u="sng">
                <a:hlinkClick r:id="" action="ppaction://noaction"/>
              </a:rPr>
              <a:t>Cálculo del periodo de retorno</a:t>
            </a:r>
            <a:endParaRPr lang="es-ES_tradnl" sz="20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sz="2400" u="sng">
                <a:hlinkClick r:id="" action="ppaction://noaction"/>
              </a:rPr>
              <a:t>Análisis de intensidades máximas.</a:t>
            </a:r>
            <a:endParaRPr lang="es-ES_tradnl" sz="2400" u="sng"/>
          </a:p>
          <a:p>
            <a:pPr marL="914400" lvl="1" indent="-457200">
              <a:buClr>
                <a:schemeClr val="tx1"/>
              </a:buClr>
              <a:buFontTx/>
              <a:buChar char="•"/>
            </a:pP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Curvas Intensidad-Duraci</a:t>
            </a:r>
            <a:r>
              <a:rPr lang="es-ES_tradnl" altLang="ja-JP" sz="2400" u="sng">
                <a:latin typeface="Garamond"/>
                <a:ea typeface="ＭＳ Ｐゴシック" charset="-128"/>
                <a:hlinkClick r:id="" action="ppaction://noaction"/>
              </a:rPr>
              <a:t>ó</a:t>
            </a:r>
            <a:r>
              <a:rPr lang="es-ES_tradnl" altLang="ja-JP" sz="2400" u="sng">
                <a:ea typeface="ＭＳ Ｐゴシック" charset="-128"/>
                <a:hlinkClick r:id="" action="ppaction://noaction"/>
              </a:rPr>
              <a:t>n-Frecuencia (IDF)</a:t>
            </a:r>
            <a:r>
              <a:rPr lang="es-ES" altLang="ja-JP" sz="2400">
                <a:ea typeface="ＭＳ Ｐゴシック" charset="-128"/>
              </a:rPr>
              <a:t> </a:t>
            </a:r>
            <a:endParaRPr lang="es-ES_tradnl" sz="2400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62474" name="Picture 10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62475" name="Picture 11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1052513"/>
            <a:ext cx="4319588" cy="1152525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800" b="1"/>
              <a:t>Periodo de Retorno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1800" b="1"/>
              <a:t>Diseño y Planificación optima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s-EC" sz="2400" b="1"/>
              <a:t> </a:t>
            </a:r>
          </a:p>
          <a:p>
            <a:pPr marL="914400" lvl="1" indent="-457200">
              <a:lnSpc>
                <a:spcPct val="80000"/>
              </a:lnSpc>
            </a:pPr>
            <a:endParaRPr lang="es-ES_tradnl" sz="2000" b="1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55650" y="1989138"/>
            <a:ext cx="56880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Dirección de aviación civil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Instituto Nacional de Meteorología e Hidrológica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Instituto Oceanográfico de la Armada</a:t>
            </a:r>
          </a:p>
        </p:txBody>
      </p:sp>
      <p:graphicFrame>
        <p:nvGraphicFramePr>
          <p:cNvPr id="77542" name="Group 742"/>
          <p:cNvGraphicFramePr>
            <a:graphicFrameLocks noGrp="1"/>
          </p:cNvGraphicFramePr>
          <p:nvPr>
            <p:ph sz="quarter" idx="3"/>
          </p:nvPr>
        </p:nvGraphicFramePr>
        <p:xfrm>
          <a:off x="1620838" y="3457575"/>
          <a:ext cx="5688012" cy="2851150"/>
        </p:xfrm>
        <a:graphic>
          <a:graphicData uri="http://schemas.openxmlformats.org/drawingml/2006/table">
            <a:tbl>
              <a:tblPr/>
              <a:tblGrid>
                <a:gridCol w="1571625"/>
                <a:gridCol w="1938337"/>
                <a:gridCol w="2178050"/>
              </a:tblGrid>
              <a:tr h="254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Precipitación Máxima Diaria-Estación Radio Sonda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Año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Precipitación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Fecha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 (mm.)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113,6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 de Marzo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75,7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130,6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 de Diciembre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1995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79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17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1996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104,3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 de Febrero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185,5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13 de Diciembre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221,8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18 de Abril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1999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60,4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26 de Abril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531" name="Rectangle 73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77532" name="Group 73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77533" name="Picture 733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77534" name="Picture 734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77544" name="Text Box 744"/>
          <p:cNvSpPr txBox="1">
            <a:spLocks noChangeArrowheads="1"/>
          </p:cNvSpPr>
          <p:nvPr/>
        </p:nvSpPr>
        <p:spPr bwMode="auto">
          <a:xfrm>
            <a:off x="3203575" y="1952625"/>
            <a:ext cx="10080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>
                <a:solidFill>
                  <a:schemeClr val="tx1"/>
                </a:solidFill>
                <a:effectLst/>
              </a:rPr>
              <a:t>(DAC)</a:t>
            </a:r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545" name="Text Box 745"/>
          <p:cNvSpPr txBox="1">
            <a:spLocks noChangeArrowheads="1"/>
          </p:cNvSpPr>
          <p:nvPr/>
        </p:nvSpPr>
        <p:spPr bwMode="auto">
          <a:xfrm>
            <a:off x="5148263" y="2349500"/>
            <a:ext cx="1439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>
                <a:solidFill>
                  <a:schemeClr val="tx1"/>
                </a:solidFill>
                <a:effectLst/>
              </a:rPr>
              <a:t>(INAMHI)</a:t>
            </a:r>
            <a:endParaRPr lang="es-ES">
              <a:solidFill>
                <a:schemeClr val="tx1"/>
              </a:solidFill>
              <a:effectLst/>
            </a:endParaRPr>
          </a:p>
        </p:txBody>
      </p:sp>
      <p:sp>
        <p:nvSpPr>
          <p:cNvPr id="77546" name="Text Box 746"/>
          <p:cNvSpPr txBox="1">
            <a:spLocks noChangeArrowheads="1"/>
          </p:cNvSpPr>
          <p:nvPr/>
        </p:nvSpPr>
        <p:spPr bwMode="auto">
          <a:xfrm>
            <a:off x="4211638" y="2744788"/>
            <a:ext cx="1368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C">
                <a:solidFill>
                  <a:schemeClr val="tx1"/>
                </a:solidFill>
                <a:effectLst/>
              </a:rPr>
              <a:t>(INOCAR)</a:t>
            </a:r>
            <a:endParaRPr lang="es-ES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5" grpId="0"/>
      <p:bldP spid="77544" grpId="0"/>
      <p:bldP spid="77545" grpId="0"/>
      <p:bldP spid="775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utop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2879725"/>
          </a:xfrm>
        </p:spPr>
        <p:txBody>
          <a:bodyPr/>
          <a:lstStyle/>
          <a:p>
            <a:r>
              <a:rPr lang="es-EC" sz="3600"/>
              <a:t>ANALISIS HIDROLÓGICO DE LA CUENCA DEL CERRO COLORADO Y SU INTERACCION CON LA AUTOPISTA TERMINAL TERRESTRE - PASCUALES</a:t>
            </a:r>
            <a:endParaRPr lang="es-ES" sz="36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291512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Ajuste a una distribución de probabilidades</a:t>
            </a:r>
            <a:endParaRPr lang="es-ES_tradnl" sz="2800" b="1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Gumbel Tipo I</a:t>
            </a:r>
            <a:endParaRPr lang="es-ES_tradnl" sz="1800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Normal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Pearson Tipo III</a:t>
            </a:r>
            <a:endParaRPr lang="es-ES_tradnl" sz="1800" u="sng"/>
          </a:p>
          <a:p>
            <a:pPr marL="1714500" lvl="3" indent="-342900">
              <a:buClr>
                <a:schemeClr val="tx1"/>
              </a:buClr>
              <a:buFontTx/>
              <a:buChar char="•"/>
            </a:pPr>
            <a:r>
              <a:rPr lang="es-ES_tradnl" sz="1800" u="sng">
                <a:hlinkClick r:id="" action="ppaction://noaction"/>
              </a:rPr>
              <a:t>Log-normal</a:t>
            </a:r>
            <a:endParaRPr lang="es-ES_tradnl" sz="1800" u="sng"/>
          </a:p>
          <a:p>
            <a:pPr marL="1295400" lvl="2" indent="-381000">
              <a:buClr>
                <a:schemeClr val="tx1"/>
              </a:buClr>
              <a:buFontTx/>
              <a:buNone/>
            </a:pPr>
            <a:r>
              <a:rPr lang="es-ES" altLang="ja-JP" sz="2000">
                <a:ea typeface="ＭＳ Ｐゴシック" charset="-128"/>
              </a:rPr>
              <a:t> </a:t>
            </a:r>
            <a:endParaRPr lang="es-ES_tradnl" sz="2000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2742" name="Rectangle 38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2743" name="Rectangle 39"/>
          <p:cNvSpPr>
            <a:spLocks noChangeArrowheads="1"/>
          </p:cNvSpPr>
          <p:nvPr/>
        </p:nvSpPr>
        <p:spPr bwMode="auto">
          <a:xfrm>
            <a:off x="2365375" y="61913"/>
            <a:ext cx="2895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2897" name="Line 193"/>
          <p:cNvSpPr>
            <a:spLocks noChangeShapeType="1"/>
          </p:cNvSpPr>
          <p:nvPr/>
        </p:nvSpPr>
        <p:spPr bwMode="auto">
          <a:xfrm>
            <a:off x="4456113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00" name="Line 196"/>
          <p:cNvSpPr>
            <a:spLocks noChangeShapeType="1"/>
          </p:cNvSpPr>
          <p:nvPr/>
        </p:nvSpPr>
        <p:spPr bwMode="auto">
          <a:xfrm>
            <a:off x="5041900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01" name="Line 197"/>
          <p:cNvSpPr>
            <a:spLocks noChangeShapeType="1"/>
          </p:cNvSpPr>
          <p:nvPr/>
        </p:nvSpPr>
        <p:spPr bwMode="auto">
          <a:xfrm>
            <a:off x="5343525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11" name="Line 207"/>
          <p:cNvSpPr>
            <a:spLocks noChangeShapeType="1"/>
          </p:cNvSpPr>
          <p:nvPr/>
        </p:nvSpPr>
        <p:spPr bwMode="auto">
          <a:xfrm>
            <a:off x="4456113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12" name="Line 208"/>
          <p:cNvSpPr>
            <a:spLocks noChangeShapeType="1"/>
          </p:cNvSpPr>
          <p:nvPr/>
        </p:nvSpPr>
        <p:spPr bwMode="auto">
          <a:xfrm>
            <a:off x="5041900" y="1017588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14" name="Line 210"/>
          <p:cNvSpPr>
            <a:spLocks noChangeShapeType="1"/>
          </p:cNvSpPr>
          <p:nvPr/>
        </p:nvSpPr>
        <p:spPr bwMode="auto">
          <a:xfrm>
            <a:off x="5343525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2915" name="Line 211"/>
          <p:cNvSpPr>
            <a:spLocks noChangeShapeType="1"/>
          </p:cNvSpPr>
          <p:nvPr/>
        </p:nvSpPr>
        <p:spPr bwMode="auto">
          <a:xfrm>
            <a:off x="5784850" y="1484313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183" name="Line 479"/>
          <p:cNvSpPr>
            <a:spLocks noChangeShapeType="1"/>
          </p:cNvSpPr>
          <p:nvPr/>
        </p:nvSpPr>
        <p:spPr bwMode="auto">
          <a:xfrm>
            <a:off x="445770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186" name="Line 482"/>
          <p:cNvSpPr>
            <a:spLocks noChangeShapeType="1"/>
          </p:cNvSpPr>
          <p:nvPr/>
        </p:nvSpPr>
        <p:spPr bwMode="auto">
          <a:xfrm>
            <a:off x="5073650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187" name="Line 483"/>
          <p:cNvSpPr>
            <a:spLocks noChangeShapeType="1"/>
          </p:cNvSpPr>
          <p:nvPr/>
        </p:nvSpPr>
        <p:spPr bwMode="auto">
          <a:xfrm>
            <a:off x="545782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197" name="Line 493"/>
          <p:cNvSpPr>
            <a:spLocks noChangeShapeType="1"/>
          </p:cNvSpPr>
          <p:nvPr/>
        </p:nvSpPr>
        <p:spPr bwMode="auto">
          <a:xfrm>
            <a:off x="445770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198" name="Line 494"/>
          <p:cNvSpPr>
            <a:spLocks noChangeShapeType="1"/>
          </p:cNvSpPr>
          <p:nvPr/>
        </p:nvSpPr>
        <p:spPr bwMode="auto">
          <a:xfrm>
            <a:off x="5073650" y="3044825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200" name="Line 496"/>
          <p:cNvSpPr>
            <a:spLocks noChangeShapeType="1"/>
          </p:cNvSpPr>
          <p:nvPr/>
        </p:nvSpPr>
        <p:spPr bwMode="auto">
          <a:xfrm>
            <a:off x="545782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3201" name="Line 497"/>
          <p:cNvSpPr>
            <a:spLocks noChangeShapeType="1"/>
          </p:cNvSpPr>
          <p:nvPr/>
        </p:nvSpPr>
        <p:spPr bwMode="auto">
          <a:xfrm>
            <a:off x="5921375" y="3511550"/>
            <a:ext cx="0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73372" name="Group 668"/>
          <p:cNvGraphicFramePr>
            <a:graphicFrameLocks noGrp="1"/>
          </p:cNvGraphicFramePr>
          <p:nvPr/>
        </p:nvGraphicFramePr>
        <p:xfrm>
          <a:off x="1331913" y="3357563"/>
          <a:ext cx="6769100" cy="3133725"/>
        </p:xfrm>
        <a:graphic>
          <a:graphicData uri="http://schemas.openxmlformats.org/drawingml/2006/table">
            <a:tbl>
              <a:tblPr/>
              <a:tblGrid>
                <a:gridCol w="1212850"/>
                <a:gridCol w="1414462"/>
                <a:gridCol w="582613"/>
                <a:gridCol w="942975"/>
                <a:gridCol w="590550"/>
                <a:gridCol w="711200"/>
                <a:gridCol w="450850"/>
                <a:gridCol w="863600"/>
              </a:tblGrid>
              <a:tr h="2809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Distribución de Probabilidad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Parámetros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185,50  Mm.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 Tipo 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s-ES_trad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121,36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 Tipo III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x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58.35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 (X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2.27 Mm.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</a:t>
                      </a:r>
                      <a:r>
                        <a:rPr kumimoji="0" lang="es-E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376" name="Rectangle 672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73377" name="Group 67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73378" name="Picture 674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73379" name="Picture 675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73380" name="Text Box 676"/>
          <p:cNvSpPr txBox="1">
            <a:spLocks noChangeArrowheads="1"/>
          </p:cNvSpPr>
          <p:nvPr/>
        </p:nvSpPr>
        <p:spPr bwMode="auto">
          <a:xfrm>
            <a:off x="5938838" y="1844675"/>
            <a:ext cx="2520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Media:121.36</a:t>
            </a:r>
            <a:endParaRPr lang="es-E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381" name="Text Box 677"/>
          <p:cNvSpPr txBox="1">
            <a:spLocks noChangeArrowheads="1"/>
          </p:cNvSpPr>
          <p:nvPr/>
        </p:nvSpPr>
        <p:spPr bwMode="auto">
          <a:xfrm>
            <a:off x="6011863" y="2205038"/>
            <a:ext cx="25209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Varianza:56.36</a:t>
            </a:r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382" name="Text Box 678"/>
          <p:cNvSpPr txBox="1">
            <a:spLocks noChangeArrowheads="1"/>
          </p:cNvSpPr>
          <p:nvPr/>
        </p:nvSpPr>
        <p:spPr bwMode="auto">
          <a:xfrm>
            <a:off x="6299200" y="2578100"/>
            <a:ext cx="25209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Coef. Sesgo:1.1738</a:t>
            </a:r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  <p:bldP spid="73380" grpId="0"/>
      <p:bldP spid="73381" grpId="0"/>
      <p:bldP spid="733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Prueba </a:t>
            </a:r>
            <a:r>
              <a:rPr lang="es-EC" sz="2000" b="1" i="1"/>
              <a:t>X</a:t>
            </a:r>
            <a:r>
              <a:rPr lang="es-EC" sz="2000" b="1" i="1" baseline="30000"/>
              <a:t>2</a:t>
            </a:r>
            <a:r>
              <a:rPr lang="es-EC" sz="2800" b="1" i="1"/>
              <a:t> </a:t>
            </a:r>
            <a:endParaRPr lang="es-ES_tradnl" sz="2800" u="sng"/>
          </a:p>
        </p:txBody>
      </p:sp>
      <p:graphicFrame>
        <p:nvGraphicFramePr>
          <p:cNvPr id="79311" name="Group 463"/>
          <p:cNvGraphicFramePr>
            <a:graphicFrameLocks noGrp="1"/>
          </p:cNvGraphicFramePr>
          <p:nvPr>
            <p:ph sz="quarter" idx="3"/>
          </p:nvPr>
        </p:nvGraphicFramePr>
        <p:xfrm>
          <a:off x="900113" y="3141663"/>
          <a:ext cx="7427912" cy="2909887"/>
        </p:xfrm>
        <a:graphic>
          <a:graphicData uri="http://schemas.openxmlformats.org/drawingml/2006/table">
            <a:tbl>
              <a:tblPr/>
              <a:tblGrid>
                <a:gridCol w="2335212"/>
                <a:gridCol w="820738"/>
                <a:gridCol w="1311275"/>
                <a:gridCol w="1308100"/>
                <a:gridCol w="1652587"/>
              </a:tblGrid>
              <a:tr h="3905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Aprobación de Hipótesis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c</a:t>
                      </a:r>
                      <a:r>
                        <a:rPr kumimoji="0" lang="es-E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2</a:t>
                      </a: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0,95, n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2.47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9.34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7.81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rechaza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5.99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312" name="Object 464"/>
          <p:cNvGraphicFramePr>
            <a:graphicFrameLocks noChangeAspect="1"/>
          </p:cNvGraphicFramePr>
          <p:nvPr/>
        </p:nvGraphicFramePr>
        <p:xfrm>
          <a:off x="3276600" y="2276475"/>
          <a:ext cx="2303463" cy="571500"/>
        </p:xfrm>
        <a:graphic>
          <a:graphicData uri="http://schemas.openxmlformats.org/presentationml/2006/ole">
            <p:oleObj spid="_x0000_s79312" name="Ecuación" r:id="rId4" imgW="990360" imgH="228600" progId="Equation.3">
              <p:embed/>
            </p:oleObj>
          </a:graphicData>
        </a:graphic>
      </p:graphicFrame>
      <p:sp>
        <p:nvSpPr>
          <p:cNvPr id="79315" name="Rectangle 467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79316" name="Group 468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79317" name="Picture 469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79318" name="Picture 470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052513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Prueba </a:t>
            </a:r>
            <a:r>
              <a:rPr lang="es-EC" sz="2000" b="1" i="1"/>
              <a:t>Kolmogorov-Smirnov</a:t>
            </a:r>
            <a:endParaRPr lang="es-ES_tradnl" sz="2000" u="sng"/>
          </a:p>
        </p:txBody>
      </p:sp>
      <p:graphicFrame>
        <p:nvGraphicFramePr>
          <p:cNvPr id="83134" name="Group 190"/>
          <p:cNvGraphicFramePr>
            <a:graphicFrameLocks noGrp="1"/>
          </p:cNvGraphicFramePr>
          <p:nvPr>
            <p:ph sz="quarter" idx="3"/>
          </p:nvPr>
        </p:nvGraphicFramePr>
        <p:xfrm>
          <a:off x="962025" y="2840038"/>
          <a:ext cx="6994525" cy="3036887"/>
        </p:xfrm>
        <a:graphic>
          <a:graphicData uri="http://schemas.openxmlformats.org/drawingml/2006/table">
            <a:tbl>
              <a:tblPr/>
              <a:tblGrid>
                <a:gridCol w="3656013"/>
                <a:gridCol w="1084262"/>
                <a:gridCol w="800100"/>
                <a:gridCol w="1454150"/>
              </a:tblGrid>
              <a:tr h="4619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Aprobación de Hipótesis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0.1871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0.1214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0.1103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0.1040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0.43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acepta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135" name="Object 191"/>
          <p:cNvGraphicFramePr>
            <a:graphicFrameLocks noChangeAspect="1"/>
          </p:cNvGraphicFramePr>
          <p:nvPr/>
        </p:nvGraphicFramePr>
        <p:xfrm>
          <a:off x="3497263" y="2133600"/>
          <a:ext cx="1485900" cy="428625"/>
        </p:xfrm>
        <a:graphic>
          <a:graphicData uri="http://schemas.openxmlformats.org/presentationml/2006/ole">
            <p:oleObj spid="_x0000_s83135" name="Ecuación" r:id="rId4" imgW="749160" imgH="215640" progId="Equation.3">
              <p:embed/>
            </p:oleObj>
          </a:graphicData>
        </a:graphic>
      </p:graphicFrame>
      <p:sp>
        <p:nvSpPr>
          <p:cNvPr id="83192" name="Rectangle 24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83193" name="Group 24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83194" name="Picture 250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83195" name="Picture 251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052513"/>
            <a:ext cx="7715250" cy="14763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Prueba de Bondad del Ajuste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es-EC" sz="2000" b="1"/>
              <a:t>Resumen</a:t>
            </a:r>
            <a:endParaRPr lang="es-ES_tradnl" sz="2000" u="sng"/>
          </a:p>
        </p:txBody>
      </p:sp>
      <p:graphicFrame>
        <p:nvGraphicFramePr>
          <p:cNvPr id="87188" name="Group 148"/>
          <p:cNvGraphicFramePr>
            <a:graphicFrameLocks noGrp="1"/>
          </p:cNvGraphicFramePr>
          <p:nvPr>
            <p:ph sz="quarter" idx="3"/>
          </p:nvPr>
        </p:nvGraphicFramePr>
        <p:xfrm>
          <a:off x="1042988" y="2276475"/>
          <a:ext cx="6707187" cy="2832100"/>
        </p:xfrm>
        <a:graphic>
          <a:graphicData uri="http://schemas.openxmlformats.org/drawingml/2006/table">
            <a:tbl>
              <a:tblPr/>
              <a:tblGrid>
                <a:gridCol w="3443287"/>
                <a:gridCol w="1401763"/>
                <a:gridCol w="1862137"/>
              </a:tblGrid>
              <a:tr h="4556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Selección de la función de Distribución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Función de Distribución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c</a:t>
                      </a:r>
                      <a:r>
                        <a:rPr kumimoji="0" lang="es-ES_tradnl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2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Kolmogorov</a:t>
                      </a:r>
                      <a:endParaRPr kumimoji="0" lang="es-ES_trad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Log-normal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Pearson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Gumbel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se rechaza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91" name="Rectangle 15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87192" name="Group 15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87193" name="Picture 153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87194" name="Picture 154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4" name="Rectangle 42"/>
          <p:cNvSpPr>
            <a:spLocks noGrp="1" noChangeArrowheads="1"/>
          </p:cNvSpPr>
          <p:nvPr>
            <p:ph type="title"/>
          </p:nvPr>
        </p:nvSpPr>
        <p:spPr>
          <a:xfrm>
            <a:off x="1042988" y="201613"/>
            <a:ext cx="6985000" cy="779462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8713787" cy="12954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Cálculo del periodo de retorno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 </a:t>
            </a:r>
            <a:r>
              <a:rPr lang="es-EC" sz="1800" b="1"/>
              <a:t>Distribución : Gumbel tipo I,   X(T): 185.5mm</a:t>
            </a:r>
          </a:p>
          <a:p>
            <a:pPr marL="533400" indent="-533400"/>
            <a:r>
              <a:rPr lang="es-ES_tradnl" sz="2000"/>
              <a:t>Determinar el factor de frecuencia muestral</a:t>
            </a:r>
          </a:p>
          <a:p>
            <a:pPr marL="533400" indent="-533400"/>
            <a:endParaRPr lang="es-ES_tradnl" sz="2000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7740650" y="3109913"/>
          <a:ext cx="889000" cy="319087"/>
        </p:xfrm>
        <a:graphic>
          <a:graphicData uri="http://schemas.openxmlformats.org/presentationml/2006/ole">
            <p:oleObj spid="_x0000_s84999" name="Ecuación" r:id="rId4" imgW="622030" imgH="228501" progId="Equation.3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1835150" y="2987675"/>
          <a:ext cx="4573588" cy="585788"/>
        </p:xfrm>
        <a:graphic>
          <a:graphicData uri="http://schemas.openxmlformats.org/presentationml/2006/ole">
            <p:oleObj spid="_x0000_s85001" name="Ecuación" r:id="rId5" imgW="3124200" imgH="419100" progId="Equation.3">
              <p:embed/>
            </p:oleObj>
          </a:graphicData>
        </a:graphic>
      </p:graphicFrame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323850" y="3925888"/>
          <a:ext cx="2303463" cy="727075"/>
        </p:xfrm>
        <a:graphic>
          <a:graphicData uri="http://schemas.openxmlformats.org/presentationml/2006/ole">
            <p:oleObj spid="_x0000_s85003" name="Ecuación" r:id="rId6" imgW="1562100" imgH="520700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3813175" y="4173538"/>
          <a:ext cx="5089525" cy="550862"/>
        </p:xfrm>
        <a:graphic>
          <a:graphicData uri="http://schemas.openxmlformats.org/presentationml/2006/ole">
            <p:oleObj spid="_x0000_s85005" name="Ecuación" r:id="rId7" imgW="3530520" imgH="393480" progId="Equation.3">
              <p:embed/>
            </p:oleObj>
          </a:graphicData>
        </a:graphic>
      </p:graphicFrame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95288" y="255746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EC">
                <a:solidFill>
                  <a:schemeClr val="tx1"/>
                </a:solidFill>
                <a:effectLst/>
                <a:latin typeface="Garamond" pitchFamily="18" charset="0"/>
              </a:rPr>
              <a:t>       </a:t>
            </a: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Realizar </a:t>
            </a:r>
            <a:r>
              <a:rPr lang="es-EC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tanteo</a:t>
            </a:r>
            <a:r>
              <a:rPr lang="es-EC" sz="1800">
                <a:solidFill>
                  <a:schemeClr val="tx1"/>
                </a:solidFill>
                <a:effectLst/>
                <a:latin typeface="Garamond" pitchFamily="18" charset="0"/>
              </a:rPr>
              <a:t> para determinar el factor de frecuencia a partir de las Ecuaciones (Kite)     </a:t>
            </a:r>
            <a:endParaRPr lang="es-ES" sz="180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5011" name="AutoShape 19"/>
          <p:cNvSpPr>
            <a:spLocks noChangeArrowheads="1"/>
          </p:cNvSpPr>
          <p:nvPr/>
        </p:nvSpPr>
        <p:spPr bwMode="auto">
          <a:xfrm>
            <a:off x="611188" y="3068638"/>
            <a:ext cx="863600" cy="7921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s-ES" sz="180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5015" name="AutoShape 23"/>
          <p:cNvSpPr>
            <a:spLocks noChangeArrowheads="1"/>
          </p:cNvSpPr>
          <p:nvPr/>
        </p:nvSpPr>
        <p:spPr bwMode="auto">
          <a:xfrm rot="5400000">
            <a:off x="6480969" y="3248819"/>
            <a:ext cx="863600" cy="7921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lnSpc>
                <a:spcPct val="100000"/>
              </a:lnSpc>
            </a:pPr>
            <a:endParaRPr lang="es-ES" sz="1800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5017" name="AutoShape 25"/>
          <p:cNvSpPr>
            <a:spLocks noChangeArrowheads="1"/>
          </p:cNvSpPr>
          <p:nvPr/>
        </p:nvSpPr>
        <p:spPr bwMode="auto">
          <a:xfrm rot="10800000">
            <a:off x="323850" y="4725988"/>
            <a:ext cx="2592388" cy="792162"/>
          </a:xfrm>
          <a:prstGeom prst="wedgeRoundRectCallout">
            <a:avLst>
              <a:gd name="adj1" fmla="val -21713"/>
              <a:gd name="adj2" fmla="val 6963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>
              <a:lnSpc>
                <a:spcPct val="100000"/>
              </a:lnSpc>
            </a:pPr>
            <a:r>
              <a:rPr lang="es-EC" sz="1800" b="1">
                <a:solidFill>
                  <a:srgbClr val="000000"/>
                </a:solidFill>
                <a:effectLst/>
                <a:latin typeface="Garamond" pitchFamily="18" charset="0"/>
              </a:rPr>
              <a:t>Se escoge una probabilidad aleatoria</a:t>
            </a:r>
            <a:endParaRPr lang="es-ES" sz="1800" b="1">
              <a:solidFill>
                <a:srgbClr val="000000"/>
              </a:solidFill>
              <a:effectLst/>
              <a:latin typeface="Garamond" pitchFamily="18" charset="0"/>
            </a:endParaRPr>
          </a:p>
        </p:txBody>
      </p:sp>
      <p:sp>
        <p:nvSpPr>
          <p:cNvPr id="85018" name="AutoShape 26"/>
          <p:cNvSpPr>
            <a:spLocks noChangeArrowheads="1"/>
          </p:cNvSpPr>
          <p:nvPr/>
        </p:nvSpPr>
        <p:spPr bwMode="auto">
          <a:xfrm>
            <a:off x="7956550" y="3644900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6299200" y="5013325"/>
            <a:ext cx="576263" cy="431800"/>
          </a:xfrm>
          <a:prstGeom prst="leftRightArrow">
            <a:avLst>
              <a:gd name="adj1" fmla="val 50000"/>
              <a:gd name="adj2" fmla="val 266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6588125" y="1717675"/>
          <a:ext cx="2232025" cy="703263"/>
        </p:xfrm>
        <a:graphic>
          <a:graphicData uri="http://schemas.openxmlformats.org/presentationml/2006/ole">
            <p:oleObj spid="_x0000_s85020" name="Ecuación" r:id="rId8" imgW="1218671" imgH="393529" progId="Equation.3">
              <p:embed/>
            </p:oleObj>
          </a:graphicData>
        </a:graphic>
      </p:graphicFrame>
      <p:graphicFrame>
        <p:nvGraphicFramePr>
          <p:cNvPr id="85028" name="Object 36"/>
          <p:cNvGraphicFramePr>
            <a:graphicFrameLocks noChangeAspect="1"/>
          </p:cNvGraphicFramePr>
          <p:nvPr/>
        </p:nvGraphicFramePr>
        <p:xfrm>
          <a:off x="4859338" y="5059363"/>
          <a:ext cx="1220787" cy="457200"/>
        </p:xfrm>
        <a:graphic>
          <a:graphicData uri="http://schemas.openxmlformats.org/presentationml/2006/ole">
            <p:oleObj spid="_x0000_s85028" name="Ecuación" r:id="rId9" imgW="596900" imgH="228600" progId="Equation.3">
              <p:embed/>
            </p:oleObj>
          </a:graphicData>
        </a:graphic>
      </p:graphicFrame>
      <p:graphicFrame>
        <p:nvGraphicFramePr>
          <p:cNvPr id="85030" name="Object 38"/>
          <p:cNvGraphicFramePr>
            <a:graphicFrameLocks noChangeAspect="1"/>
          </p:cNvGraphicFramePr>
          <p:nvPr/>
        </p:nvGraphicFramePr>
        <p:xfrm>
          <a:off x="7164388" y="5083175"/>
          <a:ext cx="474662" cy="433388"/>
        </p:xfrm>
        <a:graphic>
          <a:graphicData uri="http://schemas.openxmlformats.org/presentationml/2006/ole">
            <p:oleObj spid="_x0000_s85030" name="Ecuación" r:id="rId10" imgW="228501" imgH="215806" progId="Equation.3">
              <p:embed/>
            </p:oleObj>
          </a:graphicData>
        </a:graphic>
      </p:graphicFrame>
      <p:grpSp>
        <p:nvGrpSpPr>
          <p:cNvPr id="85035" name="Group 4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85036" name="Picture 44" descr="logo espol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85037" name="Picture 45"/>
            <p:cNvPicPr>
              <a:picLocks noChangeAspect="1" noChangeArrowheads="1"/>
            </p:cNvPicPr>
            <p:nvPr/>
          </p:nvPicPr>
          <p:blipFill>
            <a:blip r:embed="rId12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graphicFrame>
        <p:nvGraphicFramePr>
          <p:cNvPr id="85098" name="Group 106"/>
          <p:cNvGraphicFramePr>
            <a:graphicFrameLocks noGrp="1"/>
          </p:cNvGraphicFramePr>
          <p:nvPr>
            <p:ph sz="half" idx="2"/>
          </p:nvPr>
        </p:nvGraphicFramePr>
        <p:xfrm>
          <a:off x="1258888" y="5734050"/>
          <a:ext cx="7127875" cy="976313"/>
        </p:xfrm>
        <a:graphic>
          <a:graphicData uri="http://schemas.openxmlformats.org/drawingml/2006/table">
            <a:tbl>
              <a:tblPr/>
              <a:tblGrid>
                <a:gridCol w="4687887"/>
                <a:gridCol w="2439988"/>
              </a:tblGrid>
              <a:tr h="242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Resultados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FACTOR DE FRECUENCIA [k</a:t>
                      </a:r>
                      <a:r>
                        <a:rPr kumimoji="0" lang="es-ES_tradnl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1,138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PERIODO DE RETORNO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8,59 años</a:t>
                      </a: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8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5011" grpId="0" animBg="1"/>
      <p:bldP spid="85015" grpId="0" animBg="1"/>
      <p:bldP spid="85017" grpId="0" animBg="1"/>
      <p:bldP spid="85018" grpId="0" animBg="1"/>
      <p:bldP spid="850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18488" cy="3097212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Análisis de intensidades máximas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S_tradnl" sz="2000" b="1"/>
              <a:t>	Los métodos para el cálculo de escorrentía no utiliza la cantidad de agua precipitada sino la intensidad con que el evento se presenta.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S_tradnl" sz="2000" b="1"/>
              <a:t>	La elección del evento para el diseño de una obra hidráulica, no obedece al criterio de una sola persona sino a la extrapolación de datos característicos del medio que previamente se ajustan a una función de probabilidades.  </a:t>
            </a:r>
          </a:p>
        </p:txBody>
      </p:sp>
      <p:sp>
        <p:nvSpPr>
          <p:cNvPr id="94437" name="Rectangle 229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94438" name="Group 230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94439" name="Picture 231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94440" name="Picture 232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7715250" cy="74612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Periodo de retorno</a:t>
            </a:r>
            <a:endParaRPr lang="es-ES_tradnl" sz="2000" u="sng"/>
          </a:p>
        </p:txBody>
      </p:sp>
      <p:graphicFrame>
        <p:nvGraphicFramePr>
          <p:cNvPr id="268293" name="Group 2053"/>
          <p:cNvGraphicFramePr>
            <a:graphicFrameLocks noGrp="1"/>
          </p:cNvGraphicFramePr>
          <p:nvPr>
            <p:ph sz="quarter" idx="3"/>
          </p:nvPr>
        </p:nvGraphicFramePr>
        <p:xfrm>
          <a:off x="755650" y="1736725"/>
          <a:ext cx="7345363" cy="3549650"/>
        </p:xfrm>
        <a:graphic>
          <a:graphicData uri="http://schemas.openxmlformats.org/drawingml/2006/table">
            <a:tbl>
              <a:tblPr/>
              <a:tblGrid>
                <a:gridCol w="1027113"/>
                <a:gridCol w="1252537"/>
                <a:gridCol w="1014413"/>
                <a:gridCol w="1009650"/>
                <a:gridCol w="1014412"/>
                <a:gridCol w="1012825"/>
                <a:gridCol w="1014413"/>
              </a:tblGrid>
              <a:tr h="2492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 de Abril de 1997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16h30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TIEMPO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LLUVIA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DURACION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Acumulada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Parcial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PROFUNDIDAD MAXIMA (min.)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92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MAXIMA (mm /hora)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100149" name="Rectangle 1845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00150" name="Group 1846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00151" name="Picture 1847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00152" name="Picture 1848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13" name="Group 2237"/>
          <p:cNvGraphicFramePr>
            <a:graphicFrameLocks noGrp="1"/>
          </p:cNvGraphicFramePr>
          <p:nvPr>
            <p:ph sz="quarter" idx="3"/>
          </p:nvPr>
        </p:nvGraphicFramePr>
        <p:xfrm>
          <a:off x="1187450" y="981075"/>
          <a:ext cx="6769100" cy="5737225"/>
        </p:xfrm>
        <a:graphic>
          <a:graphicData uri="http://schemas.openxmlformats.org/drawingml/2006/table">
            <a:tbl>
              <a:tblPr/>
              <a:tblGrid>
                <a:gridCol w="2109788"/>
                <a:gridCol w="498475"/>
                <a:gridCol w="500062"/>
                <a:gridCol w="498475"/>
                <a:gridCol w="514350"/>
                <a:gridCol w="512763"/>
                <a:gridCol w="1508125"/>
                <a:gridCol w="627062"/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máxima (mm./h)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ABRIL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DURACION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12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16h30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13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19h05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14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14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19h50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15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17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19h28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18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19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21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01h10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21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28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18h30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28,5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ALTURA MAX (min.)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30 de Abril de 1997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18h00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INTENSIDAD MAX (mm/hora)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12,9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8,8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5,3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608" name="Rectangle 2232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03609" name="Group 223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03610" name="Picture 2234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03611" name="Picture 2235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103615" name="AutoShape 2239"/>
          <p:cNvSpPr>
            <a:spLocks noChangeArrowheads="1"/>
          </p:cNvSpPr>
          <p:nvPr/>
        </p:nvSpPr>
        <p:spPr bwMode="auto">
          <a:xfrm>
            <a:off x="8532813" y="1052513"/>
            <a:ext cx="71437" cy="73025"/>
          </a:xfrm>
          <a:prstGeom prst="flowChartConnector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3616" name="AutoShape 2240"/>
          <p:cNvSpPr>
            <a:spLocks noChangeArrowheads="1"/>
          </p:cNvSpPr>
          <p:nvPr/>
        </p:nvSpPr>
        <p:spPr bwMode="auto">
          <a:xfrm>
            <a:off x="8532813" y="1052513"/>
            <a:ext cx="71437" cy="73025"/>
          </a:xfrm>
          <a:prstGeom prst="flowChartConnector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1979 0.5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1562 0.58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15" grpId="0" animBg="1"/>
      <p:bldP spid="1036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750888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Periodo de retorno</a:t>
            </a:r>
            <a:endParaRPr lang="es-ES_tradnl" sz="2000" u="sng"/>
          </a:p>
        </p:txBody>
      </p:sp>
      <p:graphicFrame>
        <p:nvGraphicFramePr>
          <p:cNvPr id="105142" name="Group 694"/>
          <p:cNvGraphicFramePr>
            <a:graphicFrameLocks noGrp="1"/>
          </p:cNvGraphicFramePr>
          <p:nvPr>
            <p:ph sz="quarter" idx="3"/>
          </p:nvPr>
        </p:nvGraphicFramePr>
        <p:xfrm>
          <a:off x="1042988" y="2349500"/>
          <a:ext cx="7165975" cy="3162300"/>
        </p:xfrm>
        <a:graphic>
          <a:graphicData uri="http://schemas.openxmlformats.org/drawingml/2006/table">
            <a:tbl>
              <a:tblPr/>
              <a:tblGrid>
                <a:gridCol w="846137"/>
                <a:gridCol w="1462088"/>
                <a:gridCol w="682625"/>
                <a:gridCol w="777875"/>
                <a:gridCol w="909637"/>
                <a:gridCol w="776288"/>
                <a:gridCol w="798512"/>
                <a:gridCol w="912813"/>
              </a:tblGrid>
              <a:tr h="3413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MAXIMAS INTENSIDADES PRESENTADAS EN EL AÑO 1997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00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Duración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Año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Día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min.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hora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Marzo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Abril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Noviembre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Diciembre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65,25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138" name="Rectangle 690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05139" name="Group 69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05140" name="Picture 692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05141" name="Picture 693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500" b="1"/>
              <a:t>Capitulo 3.-  Escorrentía superficial </a:t>
            </a:r>
            <a:endParaRPr lang="es-ES_tradnl" sz="25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2200" u="sng">
                <a:hlinkClick r:id="" action="ppaction://noaction"/>
              </a:rPr>
              <a:t>Escurrimiento por el método de las abstracciones de la Soil Conservation Service SCS</a:t>
            </a:r>
            <a:r>
              <a:rPr lang="es-ES_tradnl" sz="2200" u="sng"/>
              <a:t> </a:t>
            </a:r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Estimación del numero de curva de escorrentía</a:t>
            </a:r>
            <a:endParaRPr lang="es-ES_tradnl" sz="18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Determinación del número de curva de escorrentía para la  cuenca del cerro colorado</a:t>
            </a:r>
            <a:endParaRPr lang="es-ES_tradnl" sz="18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Determinación de la precipitación efectiva</a:t>
            </a:r>
            <a:endParaRPr lang="es-ES_tradnl" sz="18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2200" u="sng">
                <a:hlinkClick r:id="" action="ppaction://noaction"/>
              </a:rPr>
              <a:t>Hidrograma unitario sintético del soil conservation service, SCS</a:t>
            </a:r>
            <a:endParaRPr lang="es-ES_tradnl" sz="22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2200" u="sng">
                <a:hlinkClick r:id="" action="ppaction://noaction"/>
              </a:rPr>
              <a:t>Método racional</a:t>
            </a:r>
            <a:endParaRPr lang="es-ES_tradnl" sz="2200" u="sng"/>
          </a:p>
          <a:p>
            <a:pPr marL="1295400" lvl="2" indent="-381000">
              <a:lnSpc>
                <a:spcPct val="90000"/>
              </a:lnSpc>
              <a:buClr>
                <a:schemeClr val="tx1"/>
              </a:buClr>
            </a:pPr>
            <a:r>
              <a:rPr lang="es-ES_tradnl" sz="1800" u="sng">
                <a:hlinkClick r:id="" action="ppaction://noaction"/>
              </a:rPr>
              <a:t>Descripción y aplicaciones del método racional.</a:t>
            </a:r>
            <a:endParaRPr lang="es-ES_tradnl" sz="18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>
                <a:hlinkClick r:id="" action="ppaction://noaction"/>
              </a:rPr>
              <a:t>Tiempo de concentración.</a:t>
            </a:r>
            <a:endParaRPr lang="es-ES_tradnl" sz="16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>
                <a:hlinkClick r:id="" action="ppaction://noaction"/>
              </a:rPr>
              <a:t>Intensidad de la lluvia en un periodo igual al tiempo de concentración.</a:t>
            </a:r>
            <a:endParaRPr lang="es-ES_tradnl" sz="16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>
                <a:hlinkClick r:id="" action="ppaction://noaction"/>
              </a:rPr>
              <a:t>Coeficiente de escorrentía.</a:t>
            </a:r>
            <a:endParaRPr lang="es-ES_tradnl" sz="1600" u="sng"/>
          </a:p>
          <a:p>
            <a:pPr marL="1714500" lvl="3" indent="-3429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1600" u="sng">
                <a:hlinkClick r:id="" action="ppaction://noaction"/>
              </a:rPr>
              <a:t>Aplicación de la formula básica.</a:t>
            </a:r>
            <a:endParaRPr lang="es-ES_tradnl" sz="16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2200" u="sng">
                <a:hlinkClick r:id="" action="ppaction://noaction"/>
              </a:rPr>
              <a:t>Método de chow</a:t>
            </a:r>
            <a:endParaRPr lang="es-ES_tradnl" sz="2200" u="sng"/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s-ES_tradnl" sz="2200" u="sng">
                <a:hlinkClick r:id="" action="ppaction://noaction"/>
              </a:rPr>
              <a:t>Caudales de aguas residuales</a:t>
            </a:r>
            <a:endParaRPr lang="es-ES" altLang="ja-JP" sz="2200">
              <a:ea typeface="ＭＳ Ｐゴシック" charset="-128"/>
            </a:endParaRP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s-ES_tradnl" sz="2200" u="sng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64521" name="Picture 9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64522" name="Picture 10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Índice</a:t>
            </a:r>
          </a:p>
          <a:p>
            <a:pPr marL="533400" indent="-533400">
              <a:buFont typeface="Wingdings" pitchFamily="2" charset="2"/>
              <a:buNone/>
            </a:pPr>
            <a:r>
              <a:rPr lang="es-EC" sz="2800" b="1">
                <a:hlinkClick r:id="rId2" action="ppaction://hlinksldjump"/>
              </a:rPr>
              <a:t>Objetivos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1.- </a:t>
            </a:r>
            <a:r>
              <a:rPr lang="es-EC" sz="2800" b="1">
                <a:hlinkClick r:id="rId3" action="ppaction://hlinksldjump"/>
              </a:rPr>
              <a:t>Descripción de las cuencas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2.- </a:t>
            </a:r>
            <a:r>
              <a:rPr lang="es-EC" sz="2800" b="1">
                <a:hlinkClick r:id="rId4" action="ppaction://hlinksldjump"/>
              </a:rPr>
              <a:t>Estadística de los datos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3.- </a:t>
            </a:r>
            <a:r>
              <a:rPr lang="es-EC" sz="2800" b="1">
                <a:hlinkClick r:id="rId5" action="ppaction://hlinksldjump"/>
              </a:rPr>
              <a:t>Escorrentía Superficial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4.- </a:t>
            </a:r>
            <a:r>
              <a:rPr lang="es-EC" sz="2800" b="1">
                <a:hlinkClick r:id="rId6" action="ppaction://hlinksldjump"/>
              </a:rPr>
              <a:t>Hidráulica de Alcantarillas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5.- </a:t>
            </a:r>
            <a:r>
              <a:rPr lang="es-EC" sz="2800" b="1">
                <a:hlinkClick r:id="rId7" action="ppaction://hlinksldjump"/>
              </a:rPr>
              <a:t>Análisis de Resultado</a:t>
            </a:r>
            <a:endParaRPr lang="es-EC" sz="2800" b="1"/>
          </a:p>
          <a:p>
            <a:pPr marL="533400" indent="-533400">
              <a:buFont typeface="Wingdings" pitchFamily="2" charset="2"/>
              <a:buNone/>
            </a:pPr>
            <a:r>
              <a:rPr lang="es-EC" sz="2800" b="1"/>
              <a:t>Capitulo 6.- </a:t>
            </a:r>
            <a:r>
              <a:rPr lang="es-EC" sz="2800" b="1">
                <a:hlinkClick r:id="rId8" action="ppaction://hlinksldjump"/>
              </a:rPr>
              <a:t>Conclusiones y Recomendaciones </a:t>
            </a:r>
            <a:endParaRPr lang="es-ES" sz="2800" b="1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2301" name="Picture 13" descr="logo espo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10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91513" cy="5184775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C" sz="2500" b="1"/>
              <a:t>Capitulo 3.-  Escorrentía superficial </a:t>
            </a:r>
            <a:endParaRPr lang="es-ES_tradnl" sz="2500" u="sng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s-ES_tradnl" sz="2200" u="sng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69317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69318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269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557338"/>
            <a:ext cx="6656387" cy="4086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71364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71365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71366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7136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ES" sz="2800"/>
          </a:p>
        </p:txBody>
      </p:sp>
      <p:pic>
        <p:nvPicPr>
          <p:cNvPr id="271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566863"/>
            <a:ext cx="6480175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aphicFrame>
        <p:nvGraphicFramePr>
          <p:cNvPr id="273414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57200" y="2714625"/>
          <a:ext cx="4038600" cy="2297113"/>
        </p:xfrm>
        <a:graphic>
          <a:graphicData uri="http://schemas.openxmlformats.org/presentationml/2006/ole">
            <p:oleObj spid="_x0000_s273414" name="Gráfico" r:id="rId4" imgW="5476794" imgH="3114735" progId="Excel.Chart.8">
              <p:embed/>
            </p:oleObj>
          </a:graphicData>
        </a:graphic>
      </p:graphicFrame>
      <p:grpSp>
        <p:nvGrpSpPr>
          <p:cNvPr id="273411" name="Group 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73412" name="Picture 4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73413" name="Picture 5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273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588" y="1052513"/>
            <a:ext cx="8380412" cy="2076450"/>
          </a:xfrm>
          <a:prstGeom prst="rect">
            <a:avLst/>
          </a:prstGeom>
          <a:noFill/>
        </p:spPr>
      </p:pic>
      <p:sp>
        <p:nvSpPr>
          <p:cNvPr id="273420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77508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77509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77510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77512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7513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7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8640763" cy="508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279556" name="Group 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79557" name="Picture 5" descr="logo espo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79558" name="Picture 6"/>
            <p:cNvPicPr>
              <a:picLocks noChangeAspect="1" noChangeArrowheads="1"/>
            </p:cNvPicPr>
            <p:nvPr/>
          </p:nvPicPr>
          <p:blipFill>
            <a:blip r:embed="rId4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sp>
        <p:nvSpPr>
          <p:cNvPr id="27956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956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2593975"/>
            <a:ext cx="4038600" cy="25368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recojimiento de agua ca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484313"/>
            <a:ext cx="2835275" cy="212725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589588"/>
            <a:ext cx="8291512" cy="720725"/>
          </a:xfrm>
        </p:spPr>
        <p:txBody>
          <a:bodyPr/>
          <a:lstStyle/>
          <a:p>
            <a:pPr marL="533400" indent="-533400"/>
            <a:r>
              <a:rPr lang="es-ES_tradnl" altLang="ja-JP" sz="2500" b="1">
                <a:ea typeface="ＭＳ Ｐゴシック" charset="-128"/>
              </a:rPr>
              <a:t>Determinar la capacidad hidr</a:t>
            </a:r>
            <a:r>
              <a:rPr lang="es-ES_tradnl" altLang="ja-JP" sz="2500" b="1">
                <a:latin typeface="Garamond"/>
                <a:ea typeface="ＭＳ Ｐゴシック" charset="-128"/>
              </a:rPr>
              <a:t>á</a:t>
            </a:r>
            <a:r>
              <a:rPr lang="es-ES_tradnl" altLang="ja-JP" sz="2500" b="1">
                <a:ea typeface="ＭＳ Ｐゴシック" charset="-128"/>
              </a:rPr>
              <a:t>ulica del sistema de drenaje transversal</a:t>
            </a:r>
            <a:r>
              <a:rPr lang="es-ES" altLang="ja-JP" sz="2500">
                <a:ea typeface="ＭＳ Ｐゴシック" charset="-128"/>
              </a:rPr>
              <a:t> </a:t>
            </a:r>
            <a:endParaRPr lang="es-ES_tradnl" sz="2500" b="1"/>
          </a:p>
        </p:txBody>
      </p:sp>
      <p:sp>
        <p:nvSpPr>
          <p:cNvPr id="133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092825"/>
            <a:ext cx="431800" cy="144463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9388" y="1844675"/>
            <a:ext cx="6121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Analizar el comportamiento de las alcantarillas ante la presencia de eventos lluviosos extremos como el del 13 de diciembre de 1997.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9388" y="3933825"/>
            <a:ext cx="8291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Caracterizar fisiograficamente la zona de estudio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79388" y="34290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Secundarios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79388" y="4292600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Seleccionar la precipitaci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ó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 de dise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ñ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 con datos de registro pluvogr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charset="-128"/>
              </a:rPr>
              <a:t>á</a:t>
            </a: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ficos en fajas y anuarios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79388" y="5156200"/>
            <a:ext cx="82915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s-ES_tradnl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Estimar el escurrimiento de la cuenca</a:t>
            </a:r>
            <a:r>
              <a:rPr lang="es-ES" altLang="ja-JP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79388" y="1412875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843213" y="1052513"/>
            <a:ext cx="28797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s-EC" sz="2800" b="1">
                <a:solidFill>
                  <a:schemeClr val="tx1"/>
                </a:solidFill>
                <a:effectLst/>
                <a:latin typeface="Garamond" pitchFamily="18" charset="0"/>
              </a:rPr>
              <a:t>Objetivos</a:t>
            </a:r>
            <a:endParaRPr lang="es-ES" sz="2800" b="1"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3329" name="Group 17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3330" name="Picture 18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3331" name="Picture 19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9" grpId="0"/>
      <p:bldP spid="13320" grpId="0"/>
      <p:bldP spid="13321" grpId="0"/>
      <p:bldP spid="13322" grpId="0"/>
      <p:bldP spid="13323" grpId="0"/>
      <p:bldP spid="13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marL="533400" indent="-533400"/>
            <a:r>
              <a:rPr lang="es-ES_tradnl" sz="2800" b="1">
                <a:hlinkClick r:id="rId3" action="ppaction://hlinksldjump"/>
              </a:rPr>
              <a:t>Ubicación geográfica y política.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>
                <a:hlinkClick r:id="" action="ppaction://noaction"/>
              </a:rPr>
              <a:t>Descripción Hidrológica.</a:t>
            </a:r>
            <a:endParaRPr lang="es-ES_tradnl" sz="28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Delimitación</a:t>
            </a:r>
            <a:endParaRPr lang="es-ES_tradnl" sz="24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Caracterización a través de sus parámetros   geomorfológicos</a:t>
            </a:r>
            <a:endParaRPr lang="es-ES_tradnl" sz="24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Área  y Perímetro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Forma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Sistema de Drenaje</a:t>
            </a:r>
            <a:endParaRPr lang="es-ES_tradnl" sz="2000" b="1">
              <a:hlinkClick r:id="" action="ppaction://noaction"/>
            </a:endParaRPr>
          </a:p>
          <a:p>
            <a:pPr marL="1295400" lvl="2" indent="-381000"/>
            <a:r>
              <a:rPr lang="es-ES_tradnl" sz="2000" b="1">
                <a:hlinkClick r:id="" action="ppaction://noaction"/>
              </a:rPr>
              <a:t>Características del relieve</a:t>
            </a:r>
            <a:endParaRPr lang="es-ES_tradnl" sz="2000" b="1">
              <a:hlinkClick r:id="" action="ppaction://noaction"/>
            </a:endParaRPr>
          </a:p>
          <a:p>
            <a:pPr marL="914400" lvl="1" indent="-457200"/>
            <a:r>
              <a:rPr lang="es-ES_tradnl" sz="2400" b="1">
                <a:hlinkClick r:id="" action="ppaction://noaction"/>
              </a:rPr>
              <a:t>Tipos de flujos que se presentan en los cauces</a:t>
            </a:r>
            <a:endParaRPr lang="es-ES_tradnl" altLang="ja-JP" sz="2400" b="1">
              <a:ea typeface="ＭＳ Ｐゴシック" charset="-128"/>
              <a:hlinkClick r:id="" action="ppaction://noaction"/>
            </a:endParaRPr>
          </a:p>
          <a:p>
            <a:pPr marL="914400" lvl="1" indent="-457200"/>
            <a:r>
              <a:rPr lang="es-ES_tradnl" altLang="ja-JP" sz="2400" b="1">
                <a:ea typeface="ＭＳ Ｐゴシック" charset="-128"/>
                <a:hlinkClick r:id="" action="ppaction://noaction"/>
              </a:rPr>
              <a:t>Material del lecho</a:t>
            </a:r>
            <a:r>
              <a:rPr lang="es-ES" altLang="ja-JP" sz="2400">
                <a:ea typeface="ＭＳ Ｐゴシック" charset="-128"/>
              </a:rPr>
              <a:t> </a:t>
            </a:r>
            <a:endParaRPr lang="es-ES_tradnl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73100" y="1196975"/>
            <a:ext cx="7354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C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Capitulo 1.-  Descripción de las cuencas 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" action="ppaction://noaction"/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4346" name="Picture 10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4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2" name="Rectangle 32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pic>
        <p:nvPicPr>
          <p:cNvPr id="256040" name="Picture 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8763" y="1628775"/>
            <a:ext cx="3881437" cy="5084763"/>
          </a:xfrm>
        </p:spPr>
      </p:pic>
      <p:sp>
        <p:nvSpPr>
          <p:cNvPr id="25600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815975" y="971550"/>
            <a:ext cx="7285038" cy="5127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 typeface="Wingdings" pitchFamily="2" charset="2"/>
              <a:buNone/>
            </a:pPr>
            <a:r>
              <a:rPr lang="es-ES_tradnl" sz="2800" b="1"/>
              <a:t>Ubicación Geográfica y Política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s-ES_tradnl" sz="2800" b="1"/>
          </a:p>
        </p:txBody>
      </p:sp>
      <p:grpSp>
        <p:nvGrpSpPr>
          <p:cNvPr id="256033" name="Group 33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256034" name="Picture 34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256035" name="Picture 35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  <p:pic>
        <p:nvPicPr>
          <p:cNvPr id="256038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238" y="1844675"/>
            <a:ext cx="1758950" cy="2232025"/>
          </a:xfrm>
          <a:prstGeom prst="rect">
            <a:avLst/>
          </a:prstGeom>
          <a:noFill/>
        </p:spPr>
      </p:pic>
      <p:graphicFrame>
        <p:nvGraphicFramePr>
          <p:cNvPr id="256070" name="Group 70"/>
          <p:cNvGraphicFramePr>
            <a:graphicFrameLocks noGrp="1"/>
          </p:cNvGraphicFramePr>
          <p:nvPr>
            <p:ph sz="quarter" idx="1"/>
          </p:nvPr>
        </p:nvGraphicFramePr>
        <p:xfrm>
          <a:off x="4643438" y="4237038"/>
          <a:ext cx="4038600" cy="2438400"/>
        </p:xfrm>
        <a:graphic>
          <a:graphicData uri="http://schemas.openxmlformats.org/drawingml/2006/table">
            <a:tbl>
              <a:tblPr/>
              <a:tblGrid>
                <a:gridCol w="942975"/>
                <a:gridCol w="1414462"/>
                <a:gridCol w="1681163"/>
              </a:tblGrid>
              <a:tr h="417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Ubicación Geográfica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Punto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Latitud N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Longitud E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9770685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620801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620742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621340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9770881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621034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73" name="Rectangle 73"/>
          <p:cNvSpPr>
            <a:spLocks noChangeArrowheads="1"/>
          </p:cNvSpPr>
          <p:nvPr/>
        </p:nvSpPr>
        <p:spPr bwMode="auto">
          <a:xfrm>
            <a:off x="4932363" y="1411288"/>
            <a:ext cx="4249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Altitud: 104.56 m.s.n.m</a:t>
            </a: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_tradnl" sz="24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 autoUpdateAnimBg="0"/>
      <p:bldP spid="256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466725" y="1847850"/>
          <a:ext cx="8208963" cy="4965700"/>
        </p:xfrm>
        <a:graphic>
          <a:graphicData uri="http://schemas.openxmlformats.org/presentationml/2006/ole">
            <p:oleObj spid="_x0000_s60422" name="AutoCAD Drawing" r:id="rId4" imgW="9067680" imgH="5486400" progId="AutoCAD.Drawing.16">
              <p:embed/>
            </p:oleObj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147050" cy="533400"/>
          </a:xfrm>
        </p:spPr>
        <p:txBody>
          <a:bodyPr/>
          <a:lstStyle/>
          <a:p>
            <a:pPr marL="533400" indent="-533400"/>
            <a:r>
              <a:rPr lang="es-ES_tradnl" sz="2800" b="1"/>
              <a:t>Plano General del sector Cerro Colorado</a:t>
            </a:r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60455" name="Group 39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60456" name="Picture 40" descr="logo espo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60457" name="Picture 41"/>
            <p:cNvPicPr>
              <a:picLocks noChangeAspect="1" noChangeArrowheads="1"/>
            </p:cNvPicPr>
            <p:nvPr/>
          </p:nvPicPr>
          <p:blipFill>
            <a:blip r:embed="rId6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11367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492375"/>
            <a:ext cx="6743700" cy="4303713"/>
          </a:xfrm>
        </p:spPr>
      </p:pic>
      <p:sp>
        <p:nvSpPr>
          <p:cNvPr id="1136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13678" name="Group 14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3679" name="Picture 15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3680" name="Picture 16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147050" cy="1036637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es-EC" sz="2800" b="1"/>
              <a:t>Descripción Hidrológica de las cuencas </a:t>
            </a:r>
            <a:endParaRPr lang="es-ES_tradnl" sz="2800" b="1">
              <a:hlinkClick r:id="" action="ppaction://noaction"/>
            </a:endParaRPr>
          </a:p>
          <a:p>
            <a:pPr marL="533400" indent="-533400"/>
            <a:r>
              <a:rPr lang="es-ES_tradnl" sz="2800" b="1"/>
              <a:t>Delimitación de las cuencas</a:t>
            </a:r>
          </a:p>
        </p:txBody>
      </p:sp>
      <p:pic>
        <p:nvPicPr>
          <p:cNvPr id="11571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492375"/>
            <a:ext cx="6689725" cy="4262438"/>
          </a:xfrm>
        </p:spPr>
      </p:pic>
      <p:sp>
        <p:nvSpPr>
          <p:cNvPr id="115722" name="Rectangle 10"/>
          <p:cNvSpPr>
            <a:spLocks noGrp="1" noChangeArrowheads="1"/>
          </p:cNvSpPr>
          <p:nvPr>
            <p:ph type="title"/>
          </p:nvPr>
        </p:nvSpPr>
        <p:spPr>
          <a:xfrm>
            <a:off x="1042988" y="265113"/>
            <a:ext cx="7067550" cy="723900"/>
          </a:xfrm>
          <a:noFill/>
          <a:ln/>
        </p:spPr>
        <p:txBody>
          <a:bodyPr/>
          <a:lstStyle/>
          <a:p>
            <a:r>
              <a:rPr lang="es-EC" sz="1800" b="1">
                <a:solidFill>
                  <a:srgbClr val="FF9900"/>
                </a:solidFill>
              </a:rPr>
              <a:t>Análisis Hidrológico de la Cuenca del “Cerro Colorado” y su interacción con la Autopista Terminal Terrestre-Pascuales</a:t>
            </a:r>
            <a:endParaRPr lang="es-ES" sz="1800" b="1">
              <a:solidFill>
                <a:srgbClr val="FF9900"/>
              </a:solidFill>
            </a:endParaRPr>
          </a:p>
        </p:txBody>
      </p:sp>
      <p:grpSp>
        <p:nvGrpSpPr>
          <p:cNvPr id="115723" name="Group 11"/>
          <p:cNvGrpSpPr>
            <a:grpSpLocks/>
          </p:cNvGrpSpPr>
          <p:nvPr/>
        </p:nvGrpSpPr>
        <p:grpSpPr bwMode="auto">
          <a:xfrm>
            <a:off x="179388" y="188913"/>
            <a:ext cx="8856662" cy="936625"/>
            <a:chOff x="113" y="119"/>
            <a:chExt cx="5579" cy="590"/>
          </a:xfrm>
        </p:grpSpPr>
        <p:pic>
          <p:nvPicPr>
            <p:cNvPr id="115724" name="Picture 12" descr="logo espo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570" cy="564"/>
            </a:xfrm>
            <a:prstGeom prst="rect">
              <a:avLst/>
            </a:prstGeom>
            <a:noFill/>
          </p:spPr>
        </p:pic>
        <p:pic>
          <p:nvPicPr>
            <p:cNvPr id="115725" name="Picture 13"/>
            <p:cNvPicPr>
              <a:picLocks noChangeAspect="1" noChangeArrowheads="1"/>
            </p:cNvPicPr>
            <p:nvPr/>
          </p:nvPicPr>
          <p:blipFill>
            <a:blip r:embed="rId5"/>
            <a:srcRect l="5107" t="2377" r="6808" b="2377"/>
            <a:stretch>
              <a:fillRect/>
            </a:stretch>
          </p:blipFill>
          <p:spPr bwMode="auto">
            <a:xfrm>
              <a:off x="5110" y="119"/>
              <a:ext cx="582" cy="5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a">
  <a:themeElements>
    <a:clrScheme name="Onda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3166</TotalTime>
  <Words>2123</Words>
  <Application>Microsoft Office PowerPoint</Application>
  <PresentationFormat>Presentación en pantalla (4:3)</PresentationFormat>
  <Paragraphs>706</Paragraphs>
  <Slides>34</Slides>
  <Notes>31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Arial</vt:lpstr>
      <vt:lpstr>Wingdings</vt:lpstr>
      <vt:lpstr>ＭＳ Ｐゴシック</vt:lpstr>
      <vt:lpstr>Garamond</vt:lpstr>
      <vt:lpstr>Times New Roman</vt:lpstr>
      <vt:lpstr>MS Mincho</vt:lpstr>
      <vt:lpstr>Symbol</vt:lpstr>
      <vt:lpstr>Onda</vt:lpstr>
      <vt:lpstr>AutoCAD Drawing</vt:lpstr>
      <vt:lpstr>Microsoft Editor de ecuaciones 3.0</vt:lpstr>
      <vt:lpstr>Gráfico de Microsoft Office Excel</vt:lpstr>
      <vt:lpstr>Análisis Hidrológico de la Cuenca del “Cerro Colorado” y su interacción con la Autopista Terminal Terrestre-Pascuales</vt:lpstr>
      <vt:lpstr>ANALISIS HIDROLÓGICO DE LA CUENCA DEL CERRO COLORADO Y SU INTERACCION CON LA AUTOPISTA TERMINAL TERRESTRE - 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  <vt:lpstr>Análisis Hidrológico de la Cuenca del “Cerro Colorado” y su interacción con la Autopista Terminal Terrestre-Pascuales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bbarrera</cp:lastModifiedBy>
  <cp:revision>79</cp:revision>
  <dcterms:created xsi:type="dcterms:W3CDTF">2006-06-01T19:39:33Z</dcterms:created>
  <dcterms:modified xsi:type="dcterms:W3CDTF">2009-07-17T17:01:09Z</dcterms:modified>
</cp:coreProperties>
</file>