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 id="2147483703" r:id="rId2"/>
  </p:sldMasterIdLst>
  <p:notesMasterIdLst>
    <p:notesMasterId r:id="rId59"/>
  </p:notesMasterIdLst>
  <p:handoutMasterIdLst>
    <p:handoutMasterId r:id="rId60"/>
  </p:handoutMasterIdLst>
  <p:sldIdLst>
    <p:sldId id="256" r:id="rId3"/>
    <p:sldId id="375" r:id="rId4"/>
    <p:sldId id="258" r:id="rId5"/>
    <p:sldId id="270" r:id="rId6"/>
    <p:sldId id="271" r:id="rId7"/>
    <p:sldId id="272" r:id="rId8"/>
    <p:sldId id="277" r:id="rId9"/>
    <p:sldId id="279" r:id="rId10"/>
    <p:sldId id="280" r:id="rId11"/>
    <p:sldId id="284" r:id="rId12"/>
    <p:sldId id="289" r:id="rId13"/>
    <p:sldId id="291" r:id="rId14"/>
    <p:sldId id="295" r:id="rId15"/>
    <p:sldId id="299" r:id="rId16"/>
    <p:sldId id="303" r:id="rId17"/>
    <p:sldId id="318" r:id="rId18"/>
    <p:sldId id="319" r:id="rId19"/>
    <p:sldId id="320" r:id="rId20"/>
    <p:sldId id="322" r:id="rId21"/>
    <p:sldId id="324" r:id="rId22"/>
    <p:sldId id="325" r:id="rId23"/>
    <p:sldId id="326" r:id="rId24"/>
    <p:sldId id="327" r:id="rId25"/>
    <p:sldId id="328" r:id="rId26"/>
    <p:sldId id="329" r:id="rId27"/>
    <p:sldId id="330" r:id="rId28"/>
    <p:sldId id="331" r:id="rId29"/>
    <p:sldId id="332" r:id="rId30"/>
    <p:sldId id="335" r:id="rId31"/>
    <p:sldId id="336" r:id="rId32"/>
    <p:sldId id="377" r:id="rId33"/>
    <p:sldId id="340" r:id="rId34"/>
    <p:sldId id="378" r:id="rId35"/>
    <p:sldId id="341" r:id="rId36"/>
    <p:sldId id="342" r:id="rId37"/>
    <p:sldId id="371" r:id="rId38"/>
    <p:sldId id="372" r:id="rId39"/>
    <p:sldId id="373" r:id="rId40"/>
    <p:sldId id="345" r:id="rId41"/>
    <p:sldId id="348" r:id="rId42"/>
    <p:sldId id="349" r:id="rId43"/>
    <p:sldId id="350" r:id="rId44"/>
    <p:sldId id="351" r:id="rId45"/>
    <p:sldId id="352" r:id="rId46"/>
    <p:sldId id="355" r:id="rId47"/>
    <p:sldId id="358" r:id="rId48"/>
    <p:sldId id="359" r:id="rId49"/>
    <p:sldId id="360" r:id="rId50"/>
    <p:sldId id="361" r:id="rId51"/>
    <p:sldId id="362" r:id="rId52"/>
    <p:sldId id="363" r:id="rId53"/>
    <p:sldId id="365" r:id="rId54"/>
    <p:sldId id="366" r:id="rId55"/>
    <p:sldId id="368" r:id="rId56"/>
    <p:sldId id="369" r:id="rId57"/>
    <p:sldId id="374" r:id="rId58"/>
  </p:sldIdLst>
  <p:sldSz cx="9144000" cy="6858000" type="screen4x3"/>
  <p:notesSz cx="6856413" cy="9083675"/>
  <p:defaultTextStyle>
    <a:defPPr>
      <a:defRPr lang="es-ES"/>
    </a:defPPr>
    <a:lvl1pPr algn="l" rtl="0" fontAlgn="base">
      <a:spcBef>
        <a:spcPct val="0"/>
      </a:spcBef>
      <a:spcAft>
        <a:spcPct val="0"/>
      </a:spcAft>
      <a:defRPr sz="1100" kern="1200">
        <a:solidFill>
          <a:schemeClr val="tx1"/>
        </a:solidFill>
        <a:latin typeface="Arial" charset="0"/>
        <a:ea typeface="+mn-ea"/>
        <a:cs typeface="+mn-cs"/>
      </a:defRPr>
    </a:lvl1pPr>
    <a:lvl2pPr marL="457200" algn="l" rtl="0" fontAlgn="base">
      <a:spcBef>
        <a:spcPct val="0"/>
      </a:spcBef>
      <a:spcAft>
        <a:spcPct val="0"/>
      </a:spcAft>
      <a:defRPr sz="1100" kern="1200">
        <a:solidFill>
          <a:schemeClr val="tx1"/>
        </a:solidFill>
        <a:latin typeface="Arial" charset="0"/>
        <a:ea typeface="+mn-ea"/>
        <a:cs typeface="+mn-cs"/>
      </a:defRPr>
    </a:lvl2pPr>
    <a:lvl3pPr marL="914400" algn="l" rtl="0" fontAlgn="base">
      <a:spcBef>
        <a:spcPct val="0"/>
      </a:spcBef>
      <a:spcAft>
        <a:spcPct val="0"/>
      </a:spcAft>
      <a:defRPr sz="1100" kern="1200">
        <a:solidFill>
          <a:schemeClr val="tx1"/>
        </a:solidFill>
        <a:latin typeface="Arial" charset="0"/>
        <a:ea typeface="+mn-ea"/>
        <a:cs typeface="+mn-cs"/>
      </a:defRPr>
    </a:lvl3pPr>
    <a:lvl4pPr marL="1371600" algn="l" rtl="0" fontAlgn="base">
      <a:spcBef>
        <a:spcPct val="0"/>
      </a:spcBef>
      <a:spcAft>
        <a:spcPct val="0"/>
      </a:spcAft>
      <a:defRPr sz="1100" kern="1200">
        <a:solidFill>
          <a:schemeClr val="tx1"/>
        </a:solidFill>
        <a:latin typeface="Arial" charset="0"/>
        <a:ea typeface="+mn-ea"/>
        <a:cs typeface="+mn-cs"/>
      </a:defRPr>
    </a:lvl4pPr>
    <a:lvl5pPr marL="1828800" algn="l" rtl="0" fontAlgn="base">
      <a:spcBef>
        <a:spcPct val="0"/>
      </a:spcBef>
      <a:spcAft>
        <a:spcPct val="0"/>
      </a:spcAft>
      <a:defRPr sz="1100" kern="1200">
        <a:solidFill>
          <a:schemeClr val="tx1"/>
        </a:solidFill>
        <a:latin typeface="Arial" charset="0"/>
        <a:ea typeface="+mn-ea"/>
        <a:cs typeface="+mn-cs"/>
      </a:defRPr>
    </a:lvl5pPr>
    <a:lvl6pPr marL="2286000" algn="l" defTabSz="914400" rtl="0" eaLnBrk="1" latinLnBrk="0" hangingPunct="1">
      <a:defRPr sz="1100" kern="1200">
        <a:solidFill>
          <a:schemeClr val="tx1"/>
        </a:solidFill>
        <a:latin typeface="Arial" charset="0"/>
        <a:ea typeface="+mn-ea"/>
        <a:cs typeface="+mn-cs"/>
      </a:defRPr>
    </a:lvl6pPr>
    <a:lvl7pPr marL="2743200" algn="l" defTabSz="914400" rtl="0" eaLnBrk="1" latinLnBrk="0" hangingPunct="1">
      <a:defRPr sz="1100" kern="1200">
        <a:solidFill>
          <a:schemeClr val="tx1"/>
        </a:solidFill>
        <a:latin typeface="Arial" charset="0"/>
        <a:ea typeface="+mn-ea"/>
        <a:cs typeface="+mn-cs"/>
      </a:defRPr>
    </a:lvl7pPr>
    <a:lvl8pPr marL="3200400" algn="l" defTabSz="914400" rtl="0" eaLnBrk="1" latinLnBrk="0" hangingPunct="1">
      <a:defRPr sz="1100" kern="1200">
        <a:solidFill>
          <a:schemeClr val="tx1"/>
        </a:solidFill>
        <a:latin typeface="Arial" charset="0"/>
        <a:ea typeface="+mn-ea"/>
        <a:cs typeface="+mn-cs"/>
      </a:defRPr>
    </a:lvl8pPr>
    <a:lvl9pPr marL="3657600" algn="l" defTabSz="914400" rtl="0" eaLnBrk="1" latinLnBrk="0" hangingPunct="1">
      <a:defRPr sz="1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76639"/>
    <a:srgbClr val="0000FF"/>
    <a:srgbClr val="FFFFFF"/>
    <a:srgbClr val="C0C0C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109" autoAdjust="0"/>
    <p:restoredTop sz="96848" autoAdjust="0"/>
  </p:normalViewPr>
  <p:slideViewPr>
    <p:cSldViewPr>
      <p:cViewPr>
        <p:scale>
          <a:sx n="66" d="100"/>
          <a:sy n="66" d="100"/>
        </p:scale>
        <p:origin x="-354" y="-168"/>
      </p:cViewPr>
      <p:guideLst>
        <p:guide orient="horz" pos="2160"/>
        <p:guide pos="2881"/>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56" d="100"/>
          <a:sy n="56" d="100"/>
        </p:scale>
        <p:origin x="-1200" y="-90"/>
      </p:cViewPr>
      <p:guideLst>
        <p:guide orient="horz" pos="2862"/>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defTabSz="911225">
              <a:defRPr sz="1200"/>
            </a:lvl1pPr>
          </a:lstStyle>
          <a:p>
            <a:r>
              <a:rPr lang="es-ES"/>
              <a:t>RUBÉN TARIRA</a:t>
            </a:r>
          </a:p>
        </p:txBody>
      </p:sp>
      <p:sp>
        <p:nvSpPr>
          <p:cNvPr id="18435" name="Rectangle 3"/>
          <p:cNvSpPr>
            <a:spLocks noGrp="1" noChangeArrowheads="1"/>
          </p:cNvSpPr>
          <p:nvPr>
            <p:ph type="dt" sz="quarter" idx="1"/>
          </p:nvPr>
        </p:nvSpPr>
        <p:spPr bwMode="auto">
          <a:xfrm>
            <a:off x="3883025"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a:defRPr sz="1200"/>
            </a:lvl1pPr>
          </a:lstStyle>
          <a:p>
            <a:fld id="{203BE73F-5D79-4C99-ACC4-B5D9E25E11AE}" type="datetime1">
              <a:rPr lang="es-ES"/>
              <a:pPr/>
              <a:t>23/07/2009</a:t>
            </a:fld>
            <a:endParaRPr lang="es-ES"/>
          </a:p>
        </p:txBody>
      </p:sp>
      <p:sp>
        <p:nvSpPr>
          <p:cNvPr id="18436" name="Rectangle 4"/>
          <p:cNvSpPr>
            <a:spLocks noGrp="1" noChangeArrowheads="1"/>
          </p:cNvSpPr>
          <p:nvPr>
            <p:ph type="ftr" sz="quarter" idx="2"/>
          </p:nvPr>
        </p:nvSpPr>
        <p:spPr bwMode="auto">
          <a:xfrm>
            <a:off x="0"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defTabSz="911225">
              <a:defRPr sz="1200"/>
            </a:lvl1pPr>
          </a:lstStyle>
          <a:p>
            <a:r>
              <a:rPr lang="es-ES"/>
              <a:t>YYYYYYYY</a:t>
            </a:r>
          </a:p>
        </p:txBody>
      </p:sp>
      <p:sp>
        <p:nvSpPr>
          <p:cNvPr id="18437" name="Rectangle 5"/>
          <p:cNvSpPr>
            <a:spLocks noGrp="1" noChangeArrowheads="1"/>
          </p:cNvSpPr>
          <p:nvPr>
            <p:ph type="sldNum" sz="quarter" idx="3"/>
          </p:nvPr>
        </p:nvSpPr>
        <p:spPr bwMode="auto">
          <a:xfrm>
            <a:off x="3883025"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a:defRPr sz="1200"/>
            </a:lvl1pPr>
          </a:lstStyle>
          <a:p>
            <a:fld id="{8F48268F-F0EC-41CE-B2EB-4680AE6004AC}"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defTabSz="911225">
              <a:defRPr sz="1200"/>
            </a:lvl1pPr>
          </a:lstStyle>
          <a:p>
            <a:r>
              <a:rPr lang="es-ES"/>
              <a:t>RUBÉN TARIRA</a:t>
            </a:r>
          </a:p>
        </p:txBody>
      </p:sp>
      <p:sp>
        <p:nvSpPr>
          <p:cNvPr id="3075" name="Rectangle 3"/>
          <p:cNvSpPr>
            <a:spLocks noGrp="1" noChangeArrowheads="1"/>
          </p:cNvSpPr>
          <p:nvPr>
            <p:ph type="dt" idx="1"/>
          </p:nvPr>
        </p:nvSpPr>
        <p:spPr bwMode="auto">
          <a:xfrm>
            <a:off x="3883025"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a:defRPr sz="1200"/>
            </a:lvl1pPr>
          </a:lstStyle>
          <a:p>
            <a:fld id="{990E2C18-81B9-4851-9CB8-36DC0163430C}" type="datetime1">
              <a:rPr lang="es-ES"/>
              <a:pPr/>
              <a:t>23/07/2009</a:t>
            </a:fld>
            <a:endParaRPr lang="es-ES"/>
          </a:p>
        </p:txBody>
      </p:sp>
      <p:sp>
        <p:nvSpPr>
          <p:cNvPr id="3076" name="Rectangle 4"/>
          <p:cNvSpPr>
            <a:spLocks noRot="1" noChangeArrowheads="1" noTextEdit="1"/>
          </p:cNvSpPr>
          <p:nvPr>
            <p:ph type="sldImg" idx="2"/>
          </p:nvPr>
        </p:nvSpPr>
        <p:spPr bwMode="auto">
          <a:xfrm>
            <a:off x="1160463" y="681038"/>
            <a:ext cx="4540250" cy="34067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16413"/>
            <a:ext cx="5484813" cy="40862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8" name="Rectangle 6"/>
          <p:cNvSpPr>
            <a:spLocks noGrp="1" noChangeArrowheads="1"/>
          </p:cNvSpPr>
          <p:nvPr>
            <p:ph type="ftr" sz="quarter" idx="4"/>
          </p:nvPr>
        </p:nvSpPr>
        <p:spPr bwMode="auto">
          <a:xfrm>
            <a:off x="0"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defTabSz="911225">
              <a:defRPr sz="1200"/>
            </a:lvl1pPr>
          </a:lstStyle>
          <a:p>
            <a:r>
              <a:rPr lang="es-ES"/>
              <a:t>YYYYYYYY</a:t>
            </a:r>
          </a:p>
        </p:txBody>
      </p:sp>
      <p:sp>
        <p:nvSpPr>
          <p:cNvPr id="3079" name="Rectangle 7"/>
          <p:cNvSpPr>
            <a:spLocks noGrp="1" noChangeArrowheads="1"/>
          </p:cNvSpPr>
          <p:nvPr>
            <p:ph type="sldNum" sz="quarter" idx="5"/>
          </p:nvPr>
        </p:nvSpPr>
        <p:spPr bwMode="auto">
          <a:xfrm>
            <a:off x="3883025"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a:defRPr sz="1200"/>
            </a:lvl1pPr>
          </a:lstStyle>
          <a:p>
            <a:fld id="{987D8B22-EF2B-4BE2-AA9F-695B0333D5C7}" type="slidenum">
              <a:rPr lang="es-ES"/>
              <a:pPr/>
              <a:t>‹Nº›</a:t>
            </a:fld>
            <a:endParaRPr lang="es-ES"/>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RUBÉN TARIRA</a:t>
            </a:r>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RUBÉN TARIRA</a:t>
            </a:r>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s-EC"/>
              <a:t>Arteriosclerosis.-f. Endurecimiento de las paredes de las arterias.  </a:t>
            </a:r>
          </a:p>
          <a:p>
            <a:r>
              <a:rPr lang="es-EC"/>
              <a:t>Hipertensión.- Tensión arterial superior a la normal.</a:t>
            </a:r>
          </a:p>
          <a:p>
            <a:r>
              <a:rPr lang="es-EC"/>
              <a:t>Glándulas tiroides.- Glándula situada en la parte anterior y superior de la traquea, cuyas hormonas influyen en el metabolismo y el crecimiento.</a:t>
            </a:r>
          </a:p>
          <a:p>
            <a:r>
              <a:rPr lang="es-EC"/>
              <a:t>Glándula hipófisis.- sin. Cuerpo pituitario, glándula pituitaria.</a:t>
            </a:r>
          </a:p>
          <a:p>
            <a:r>
              <a:rPr lang="es-EC"/>
              <a:t>Suprarrenal.- adj. Situado encima de los riñones. </a:t>
            </a:r>
          </a:p>
          <a:p>
            <a:r>
              <a:rPr lang="es-EC"/>
              <a:t>Cromático.- Relativo al color o a los colores. </a:t>
            </a:r>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RUBÉN TARIRA</a:t>
            </a:r>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r>
              <a:rPr lang="es-ES" b="1"/>
              <a:t>Artrosis.</a:t>
            </a:r>
            <a:r>
              <a:rPr lang="es-ES"/>
              <a:t> f.</a:t>
            </a:r>
            <a:r>
              <a:rPr lang="es-ES" i="1"/>
              <a:t> Med.</a:t>
            </a:r>
            <a:r>
              <a:rPr lang="es-ES"/>
              <a:t> Alteración patológica de las articulaciones, de carácter degenerativo y no inflamatorio. Suele producir deformaciones muy visibles de la articulación a que afecta, y entonces recibe el nombre de </a:t>
            </a:r>
            <a:r>
              <a:rPr lang="es-ES" b="1"/>
              <a:t>artrosis</a:t>
            </a:r>
            <a:r>
              <a:rPr lang="es-ES"/>
              <a:t> deformante.</a:t>
            </a:r>
            <a:endParaRPr lang="es-E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RUBÉN TARIRA</a:t>
            </a:r>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s-EC"/>
              <a:t>ÁREA DE EMPAQUE.-El área de empaque no la tomamos en cuenta debido a que la mayor cantidad de energía es emitida de las áreas ya mencionadas, y si se va a hacer un control de ruido estas deberían ser analizadas minuciosamente.</a:t>
            </a:r>
            <a:r>
              <a:rPr lang="es-E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684213" y="989013"/>
            <a:ext cx="7775575" cy="1370012"/>
          </a:xfrm>
        </p:spPr>
        <p:txBody>
          <a:bodyPr/>
          <a:lstStyle>
            <a:lvl1pPr>
              <a:defRPr sz="4000"/>
            </a:lvl1pPr>
          </a:lstStyle>
          <a:p>
            <a:r>
              <a:rPr lang="es-ES"/>
              <a:t>Haga clic para cambiar el estilo de título	</a:t>
            </a:r>
          </a:p>
        </p:txBody>
      </p:sp>
      <p:sp>
        <p:nvSpPr>
          <p:cNvPr id="250883" name="Rectangle 3"/>
          <p:cNvSpPr>
            <a:spLocks noGrp="1" noChangeArrowheads="1"/>
          </p:cNvSpPr>
          <p:nvPr>
            <p:ph type="subTitle" idx="1"/>
          </p:nvPr>
        </p:nvSpPr>
        <p:spPr>
          <a:xfrm>
            <a:off x="1446213" y="3429000"/>
            <a:ext cx="7013575" cy="1593850"/>
          </a:xfrm>
        </p:spPr>
        <p:txBody>
          <a:bodyPr/>
          <a:lstStyle>
            <a:lvl1pPr marL="0" indent="0">
              <a:buFont typeface="Wingdings" pitchFamily="2" charset="2"/>
              <a:buNone/>
              <a:defRPr sz="2900"/>
            </a:lvl1pPr>
          </a:lstStyle>
          <a:p>
            <a:r>
              <a:rPr lang="es-ES"/>
              <a:t>Haga clic para modificar el estilo de subtítulo del patrón</a:t>
            </a:r>
          </a:p>
        </p:txBody>
      </p:sp>
      <p:sp>
        <p:nvSpPr>
          <p:cNvPr id="250884" name="Rectangle 4"/>
          <p:cNvSpPr>
            <a:spLocks noGrp="1" noChangeArrowheads="1"/>
          </p:cNvSpPr>
          <p:nvPr>
            <p:ph type="dt" sz="half" idx="2"/>
          </p:nvPr>
        </p:nvSpPr>
        <p:spPr>
          <a:xfrm>
            <a:off x="684213" y="6249988"/>
            <a:ext cx="1906587" cy="450850"/>
          </a:xfrm>
        </p:spPr>
        <p:txBody>
          <a:bodyPr/>
          <a:lstStyle>
            <a:lvl1pPr>
              <a:defRPr/>
            </a:lvl1pPr>
          </a:lstStyle>
          <a:p>
            <a:endParaRPr lang="es-ES"/>
          </a:p>
        </p:txBody>
      </p:sp>
      <p:sp>
        <p:nvSpPr>
          <p:cNvPr id="250885" name="Rectangle 5"/>
          <p:cNvSpPr>
            <a:spLocks noGrp="1" noChangeArrowheads="1"/>
          </p:cNvSpPr>
          <p:nvPr>
            <p:ph type="ftr" sz="quarter" idx="3"/>
          </p:nvPr>
        </p:nvSpPr>
        <p:spPr>
          <a:xfrm>
            <a:off x="3124200" y="6249988"/>
            <a:ext cx="2895600" cy="450850"/>
          </a:xfrm>
        </p:spPr>
        <p:txBody>
          <a:bodyPr/>
          <a:lstStyle>
            <a:lvl1pPr>
              <a:defRPr/>
            </a:lvl1pPr>
          </a:lstStyle>
          <a:p>
            <a:r>
              <a:rPr lang="es-ES"/>
              <a:t>ESTUDIO DE LA CONTAMINACIÓN SONORA EN UNA PLANTA PRODUCTORA DE ELECTRODOS                                                              RUBÉN TARIRA</a:t>
            </a:r>
          </a:p>
        </p:txBody>
      </p:sp>
      <p:sp>
        <p:nvSpPr>
          <p:cNvPr id="250886" name="Rectangle 6"/>
          <p:cNvSpPr>
            <a:spLocks noGrp="1" noChangeArrowheads="1"/>
          </p:cNvSpPr>
          <p:nvPr>
            <p:ph type="sldNum" sz="quarter" idx="4"/>
          </p:nvPr>
        </p:nvSpPr>
        <p:spPr>
          <a:xfrm>
            <a:off x="6553200" y="6249988"/>
            <a:ext cx="1906588" cy="450850"/>
          </a:xfrm>
        </p:spPr>
        <p:txBody>
          <a:bodyPr/>
          <a:lstStyle>
            <a:lvl1pPr>
              <a:defRPr/>
            </a:lvl1pPr>
          </a:lstStyle>
          <a:p>
            <a:fld id="{DBD13116-1F00-45F9-9AD2-FB4C67ABC3E0}" type="slidenum">
              <a:rPr lang="es-ES"/>
              <a:pPr/>
              <a:t>‹Nº›</a:t>
            </a:fld>
            <a:endParaRPr lang="es-ES"/>
          </a:p>
        </p:txBody>
      </p:sp>
      <p:sp>
        <p:nvSpPr>
          <p:cNvPr id="250887" name="AutoShape 7"/>
          <p:cNvSpPr>
            <a:spLocks noChangeArrowheads="1"/>
          </p:cNvSpPr>
          <p:nvPr/>
        </p:nvSpPr>
        <p:spPr bwMode="auto">
          <a:xfrm>
            <a:off x="684213" y="2393950"/>
            <a:ext cx="7775575" cy="10795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lIns="90973" tIns="45486" rIns="90973" bIns="45486"/>
          <a:lstStyle/>
          <a:p>
            <a:pPr defTabSz="909638"/>
            <a:endParaRPr lang="es-ES" sz="23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6451193B-C57F-4172-8A07-690434AD46B2}"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5425" y="309563"/>
            <a:ext cx="2001838"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66738" y="309563"/>
            <a:ext cx="5856287"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995E9BC6-E81B-46BB-B46F-9654E4FE6A6D}"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73088" y="309563"/>
            <a:ext cx="8004175" cy="12160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566738" y="1749425"/>
            <a:ext cx="3924300" cy="42751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3438" y="1749425"/>
            <a:ext cx="3924300" cy="42751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08013" y="6249988"/>
            <a:ext cx="1982787" cy="477837"/>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9988"/>
            <a:ext cx="2895600" cy="477837"/>
          </a:xfrm>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a:xfrm>
            <a:off x="6553200" y="6249988"/>
            <a:ext cx="1982788" cy="477837"/>
          </a:xfrm>
        </p:spPr>
        <p:txBody>
          <a:bodyPr/>
          <a:lstStyle>
            <a:lvl1pPr>
              <a:defRPr/>
            </a:lvl1pPr>
          </a:lstStyle>
          <a:p>
            <a:fld id="{EC65A070-49EE-497F-AA8F-28534BAE4A0F}"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566738" y="309563"/>
            <a:ext cx="8010525"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608013" y="6249988"/>
            <a:ext cx="1982787" cy="477837"/>
          </a:xfrm>
        </p:spPr>
        <p:txBody>
          <a:bodyPr/>
          <a:lstStyle>
            <a:lvl1pPr>
              <a:defRPr/>
            </a:lvl1pPr>
          </a:lstStyle>
          <a:p>
            <a:endParaRPr lang="es-ES"/>
          </a:p>
        </p:txBody>
      </p:sp>
      <p:sp>
        <p:nvSpPr>
          <p:cNvPr id="4" name="3 Marcador de pie de página"/>
          <p:cNvSpPr>
            <a:spLocks noGrp="1"/>
          </p:cNvSpPr>
          <p:nvPr>
            <p:ph type="ftr" sz="quarter" idx="11"/>
          </p:nvPr>
        </p:nvSpPr>
        <p:spPr>
          <a:xfrm>
            <a:off x="3124200" y="6249988"/>
            <a:ext cx="2895600" cy="477837"/>
          </a:xfrm>
        </p:spPr>
        <p:txBody>
          <a:bodyPr/>
          <a:lstStyle>
            <a:lvl1pPr>
              <a:defRPr/>
            </a:lvl1pPr>
          </a:lstStyle>
          <a:p>
            <a:r>
              <a:rPr lang="es-ES"/>
              <a:t>ESTUDIO DE LA CONTAMINACIÓN SONORA EN UNA PLANTA PRODUCTORA DE ELECTRODOS                                                              RUBÉN TARIRA</a:t>
            </a:r>
          </a:p>
        </p:txBody>
      </p:sp>
      <p:sp>
        <p:nvSpPr>
          <p:cNvPr id="5" name="4 Marcador de número de diapositiva"/>
          <p:cNvSpPr>
            <a:spLocks noGrp="1"/>
          </p:cNvSpPr>
          <p:nvPr>
            <p:ph type="sldNum" sz="quarter" idx="12"/>
          </p:nvPr>
        </p:nvSpPr>
        <p:spPr>
          <a:xfrm>
            <a:off x="6553200" y="6249988"/>
            <a:ext cx="1982788" cy="477837"/>
          </a:xfrm>
        </p:spPr>
        <p:txBody>
          <a:bodyPr/>
          <a:lstStyle>
            <a:lvl1pPr>
              <a:defRPr/>
            </a:lvl1pPr>
          </a:lstStyle>
          <a:p>
            <a:fld id="{77B5724F-0D1F-47A6-AE80-698026671431}"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573088" y="309563"/>
            <a:ext cx="8004175" cy="12160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566738" y="1749425"/>
            <a:ext cx="8001000" cy="4275138"/>
          </a:xfrm>
        </p:spPr>
        <p:txBody>
          <a:bodyPr/>
          <a:lstStyle/>
          <a:p>
            <a:endParaRPr lang="es-ES"/>
          </a:p>
        </p:txBody>
      </p:sp>
      <p:sp>
        <p:nvSpPr>
          <p:cNvPr id="4" name="3 Marcador de fecha"/>
          <p:cNvSpPr>
            <a:spLocks noGrp="1"/>
          </p:cNvSpPr>
          <p:nvPr>
            <p:ph type="dt" sz="half" idx="10"/>
          </p:nvPr>
        </p:nvSpPr>
        <p:spPr>
          <a:xfrm>
            <a:off x="608013" y="6249988"/>
            <a:ext cx="1982787" cy="477837"/>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9988"/>
            <a:ext cx="2895600" cy="477837"/>
          </a:xfrm>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a:xfrm>
            <a:off x="6553200" y="6249988"/>
            <a:ext cx="1982788" cy="477837"/>
          </a:xfrm>
        </p:spPr>
        <p:txBody>
          <a:bodyPr/>
          <a:lstStyle>
            <a:lvl1pPr>
              <a:defRPr/>
            </a:lvl1pPr>
          </a:lstStyle>
          <a:p>
            <a:fld id="{D69D43D9-0A4C-4D82-9ABC-B4188C490938}"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F5724056-4320-4D9C-A988-6DEA38FB803E}" type="slidenum">
              <a:rPr lang="es-ES"/>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0DA05509-B191-4083-B0DA-3AC5697A47D6}" type="slidenum">
              <a:rPr lang="es-ES"/>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9E2B5BB2-739E-4543-93F2-4BC1E6D3BA7E}" type="slidenum">
              <a:rPr lang="es-ES"/>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p:txBody>
          <a:bodyPr/>
          <a:lstStyle>
            <a:lvl1pPr>
              <a:defRPr/>
            </a:lvl1pPr>
          </a:lstStyle>
          <a:p>
            <a:fld id="{C4193531-BD9F-4D0B-A2DB-CA44098BEF98}" type="slidenum">
              <a:rPr lang="es-ES"/>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9" name="8 Marcador de número de diapositiva"/>
          <p:cNvSpPr>
            <a:spLocks noGrp="1"/>
          </p:cNvSpPr>
          <p:nvPr>
            <p:ph type="sldNum" sz="quarter" idx="12"/>
          </p:nvPr>
        </p:nvSpPr>
        <p:spPr/>
        <p:txBody>
          <a:bodyPr/>
          <a:lstStyle>
            <a:lvl1pPr>
              <a:defRPr/>
            </a:lvl1pPr>
          </a:lstStyle>
          <a:p>
            <a:fld id="{28D50D49-6EFC-4B58-A997-22AAC5054DD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43FB4020-2A93-4805-B50E-4EDCBE46E007}" type="slidenum">
              <a:rPr lang="es-ES"/>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5" name="4 Marcador de número de diapositiva"/>
          <p:cNvSpPr>
            <a:spLocks noGrp="1"/>
          </p:cNvSpPr>
          <p:nvPr>
            <p:ph type="sldNum" sz="quarter" idx="12"/>
          </p:nvPr>
        </p:nvSpPr>
        <p:spPr/>
        <p:txBody>
          <a:bodyPr/>
          <a:lstStyle>
            <a:lvl1pPr>
              <a:defRPr/>
            </a:lvl1pPr>
          </a:lstStyle>
          <a:p>
            <a:fld id="{819FC190-7C8A-4AEB-88EA-F909697FFBC3}" type="slidenum">
              <a:rPr lang="es-ES"/>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4" name="3 Marcador de número de diapositiva"/>
          <p:cNvSpPr>
            <a:spLocks noGrp="1"/>
          </p:cNvSpPr>
          <p:nvPr>
            <p:ph type="sldNum" sz="quarter" idx="12"/>
          </p:nvPr>
        </p:nvSpPr>
        <p:spPr/>
        <p:txBody>
          <a:bodyPr/>
          <a:lstStyle>
            <a:lvl1pPr>
              <a:defRPr/>
            </a:lvl1pPr>
          </a:lstStyle>
          <a:p>
            <a:fld id="{1F28D9FE-2615-425C-9457-240D4ECFF631}" type="slidenum">
              <a:rPr lang="es-ES"/>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p:txBody>
          <a:bodyPr/>
          <a:lstStyle>
            <a:lvl1pPr>
              <a:defRPr/>
            </a:lvl1pPr>
          </a:lstStyle>
          <a:p>
            <a:fld id="{606ECAF7-F3DE-468A-A514-48C6F2127A13}" type="slidenum">
              <a:rPr lang="es-ES"/>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p:txBody>
          <a:bodyPr/>
          <a:lstStyle>
            <a:lvl1pPr>
              <a:defRPr/>
            </a:lvl1pPr>
          </a:lstStyle>
          <a:p>
            <a:fld id="{EAEB065D-DE94-4C90-9698-F6DD0C0080F8}" type="slidenum">
              <a:rPr lang="es-ES"/>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E9B0DA61-D60A-4CA4-BEF0-FFCAD9398835}" type="slidenum">
              <a:rPr lang="es-ES"/>
              <a:pPr/>
              <a:t>‹Nº›</a:t>
            </a:fld>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CE284F3C-B53D-432F-8E52-028CB7B02E72}"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6" name="5 Marcador de número de diapositiva"/>
          <p:cNvSpPr>
            <a:spLocks noGrp="1"/>
          </p:cNvSpPr>
          <p:nvPr>
            <p:ph type="sldNum" sz="quarter" idx="12"/>
          </p:nvPr>
        </p:nvSpPr>
        <p:spPr/>
        <p:txBody>
          <a:bodyPr/>
          <a:lstStyle>
            <a:lvl1pPr>
              <a:defRPr/>
            </a:lvl1pPr>
          </a:lstStyle>
          <a:p>
            <a:fld id="{49DE904D-4D5F-4B7D-9C13-B4324743E231}"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66738" y="1749425"/>
            <a:ext cx="3924300" cy="4275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3438" y="1749425"/>
            <a:ext cx="3924300" cy="4275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p:txBody>
          <a:bodyPr/>
          <a:lstStyle>
            <a:lvl1pPr>
              <a:defRPr/>
            </a:lvl1pPr>
          </a:lstStyle>
          <a:p>
            <a:fld id="{523BB938-45AD-496E-A1B2-648ED5A48642}"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9" name="8 Marcador de número de diapositiva"/>
          <p:cNvSpPr>
            <a:spLocks noGrp="1"/>
          </p:cNvSpPr>
          <p:nvPr>
            <p:ph type="sldNum" sz="quarter" idx="12"/>
          </p:nvPr>
        </p:nvSpPr>
        <p:spPr/>
        <p:txBody>
          <a:bodyPr/>
          <a:lstStyle>
            <a:lvl1pPr>
              <a:defRPr/>
            </a:lvl1pPr>
          </a:lstStyle>
          <a:p>
            <a:fld id="{05F67ABD-7C8B-45EE-8857-A3E2C86FB844}"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5" name="4 Marcador de número de diapositiva"/>
          <p:cNvSpPr>
            <a:spLocks noGrp="1"/>
          </p:cNvSpPr>
          <p:nvPr>
            <p:ph type="sldNum" sz="quarter" idx="12"/>
          </p:nvPr>
        </p:nvSpPr>
        <p:spPr/>
        <p:txBody>
          <a:bodyPr/>
          <a:lstStyle>
            <a:lvl1pPr>
              <a:defRPr/>
            </a:lvl1pPr>
          </a:lstStyle>
          <a:p>
            <a:fld id="{ABCFD8FF-EBA6-4430-95E8-94F5619487DA}"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4" name="3 Marcador de número de diapositiva"/>
          <p:cNvSpPr>
            <a:spLocks noGrp="1"/>
          </p:cNvSpPr>
          <p:nvPr>
            <p:ph type="sldNum" sz="quarter" idx="12"/>
          </p:nvPr>
        </p:nvSpPr>
        <p:spPr/>
        <p:txBody>
          <a:bodyPr/>
          <a:lstStyle>
            <a:lvl1pPr>
              <a:defRPr/>
            </a:lvl1pPr>
          </a:lstStyle>
          <a:p>
            <a:fld id="{F8D58E8D-A2AD-4773-8CA4-BC6B8ADF0A20}"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p:txBody>
          <a:bodyPr/>
          <a:lstStyle>
            <a:lvl1pPr>
              <a:defRPr/>
            </a:lvl1pPr>
          </a:lstStyle>
          <a:p>
            <a:fld id="{39E3C57F-A8E9-40AE-A6D2-889BB5831E32}"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ESTUDIO DE LA CONTAMINACIÓN SONORA EN UNA PLANTA PRODUCTORA DE ELECTRODOS                                                              RUBÉN TARIRA</a:t>
            </a:r>
          </a:p>
        </p:txBody>
      </p:sp>
      <p:sp>
        <p:nvSpPr>
          <p:cNvPr id="7" name="6 Marcador de número de diapositiva"/>
          <p:cNvSpPr>
            <a:spLocks noGrp="1"/>
          </p:cNvSpPr>
          <p:nvPr>
            <p:ph type="sldNum" sz="quarter" idx="12"/>
          </p:nvPr>
        </p:nvSpPr>
        <p:spPr/>
        <p:txBody>
          <a:bodyPr/>
          <a:lstStyle>
            <a:lvl1pPr>
              <a:defRPr/>
            </a:lvl1pPr>
          </a:lstStyle>
          <a:p>
            <a:fld id="{85F2ED6A-5312-4CD6-984D-E857DB5BEFA7}"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bwMode="auto">
          <a:xfrm>
            <a:off x="573088" y="309563"/>
            <a:ext cx="8004175" cy="1216025"/>
          </a:xfrm>
          <a:prstGeom prst="rect">
            <a:avLst/>
          </a:prstGeom>
          <a:noFill/>
          <a:ln w="9525">
            <a:noFill/>
            <a:miter lim="800000"/>
            <a:headEnd/>
            <a:tailEnd/>
          </a:ln>
          <a:effectLst/>
        </p:spPr>
        <p:txBody>
          <a:bodyPr vert="horz" wrap="square" lIns="90973" tIns="45486" rIns="90973" bIns="45486" numCol="1" anchor="b" anchorCtr="0" compatLnSpc="1">
            <a:prstTxWarp prst="textNoShape">
              <a:avLst/>
            </a:prstTxWarp>
          </a:bodyPr>
          <a:lstStyle/>
          <a:p>
            <a:pPr lvl="0"/>
            <a:r>
              <a:rPr lang="es-ES" smtClean="0"/>
              <a:t>Haga clic para cambiar el estilo de título	</a:t>
            </a:r>
          </a:p>
        </p:txBody>
      </p:sp>
      <p:sp>
        <p:nvSpPr>
          <p:cNvPr id="249859" name="Rectangle 3"/>
          <p:cNvSpPr>
            <a:spLocks noGrp="1" noChangeArrowheads="1"/>
          </p:cNvSpPr>
          <p:nvPr>
            <p:ph type="body" idx="1"/>
          </p:nvPr>
        </p:nvSpPr>
        <p:spPr bwMode="auto">
          <a:xfrm>
            <a:off x="566738" y="1749425"/>
            <a:ext cx="8001000" cy="4275138"/>
          </a:xfrm>
          <a:prstGeom prst="rect">
            <a:avLst/>
          </a:prstGeom>
          <a:noFill/>
          <a:ln w="9525">
            <a:noFill/>
            <a:miter lim="800000"/>
            <a:headEnd/>
            <a:tailEnd/>
          </a:ln>
          <a:effectLst/>
        </p:spPr>
        <p:txBody>
          <a:bodyPr vert="horz" wrap="square" lIns="90973" tIns="45486" rIns="90973" bIns="45486"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49860" name="AutoShape 4"/>
          <p:cNvSpPr>
            <a:spLocks noChangeArrowheads="1"/>
          </p:cNvSpPr>
          <p:nvPr/>
        </p:nvSpPr>
        <p:spPr bwMode="auto">
          <a:xfrm>
            <a:off x="608013" y="1571625"/>
            <a:ext cx="7959725" cy="107950"/>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lIns="90973" tIns="45486" rIns="90973" bIns="45486"/>
          <a:lstStyle/>
          <a:p>
            <a:pPr defTabSz="909638"/>
            <a:endParaRPr lang="es-ES" sz="2300">
              <a:latin typeface="Times New Roman" pitchFamily="18" charset="0"/>
            </a:endParaRPr>
          </a:p>
        </p:txBody>
      </p:sp>
      <p:sp>
        <p:nvSpPr>
          <p:cNvPr id="249861" name="Line 5"/>
          <p:cNvSpPr>
            <a:spLocks noChangeShapeType="1"/>
          </p:cNvSpPr>
          <p:nvPr/>
        </p:nvSpPr>
        <p:spPr bwMode="auto">
          <a:xfrm flipV="1">
            <a:off x="608013" y="6169025"/>
            <a:ext cx="7927975" cy="0"/>
          </a:xfrm>
          <a:prstGeom prst="line">
            <a:avLst/>
          </a:prstGeom>
          <a:noFill/>
          <a:ln w="3175">
            <a:solidFill>
              <a:schemeClr val="accent2"/>
            </a:solidFill>
            <a:round/>
            <a:headEnd/>
            <a:tailEnd/>
          </a:ln>
          <a:effectLst/>
        </p:spPr>
        <p:txBody>
          <a:bodyPr/>
          <a:lstStyle/>
          <a:p>
            <a:endParaRPr lang="es-ES"/>
          </a:p>
        </p:txBody>
      </p:sp>
      <p:sp>
        <p:nvSpPr>
          <p:cNvPr id="249862" name="Rectangle 6"/>
          <p:cNvSpPr>
            <a:spLocks noGrp="1" noChangeArrowheads="1"/>
          </p:cNvSpPr>
          <p:nvPr>
            <p:ph type="dt" sz="half" idx="2"/>
          </p:nvPr>
        </p:nvSpPr>
        <p:spPr bwMode="auto">
          <a:xfrm>
            <a:off x="608013" y="6249988"/>
            <a:ext cx="1982787" cy="477837"/>
          </a:xfrm>
          <a:prstGeom prst="rect">
            <a:avLst/>
          </a:prstGeom>
          <a:noFill/>
          <a:ln w="9525">
            <a:noFill/>
            <a:miter lim="800000"/>
            <a:headEnd/>
            <a:tailEnd/>
          </a:ln>
          <a:effectLst/>
        </p:spPr>
        <p:txBody>
          <a:bodyPr vert="horz" wrap="square" lIns="90973" tIns="45486" rIns="90973" bIns="45486" numCol="1" anchor="t" anchorCtr="0" compatLnSpc="1">
            <a:prstTxWarp prst="textNoShape">
              <a:avLst/>
            </a:prstTxWarp>
          </a:bodyPr>
          <a:lstStyle>
            <a:lvl1pPr defTabSz="909638">
              <a:defRPr>
                <a:latin typeface="+mn-lt"/>
              </a:defRPr>
            </a:lvl1pPr>
          </a:lstStyle>
          <a:p>
            <a:endParaRPr lang="es-ES"/>
          </a:p>
        </p:txBody>
      </p:sp>
      <p:sp>
        <p:nvSpPr>
          <p:cNvPr id="249863" name="Rectangle 7"/>
          <p:cNvSpPr>
            <a:spLocks noGrp="1" noChangeArrowheads="1"/>
          </p:cNvSpPr>
          <p:nvPr>
            <p:ph type="ftr" sz="quarter" idx="3"/>
          </p:nvPr>
        </p:nvSpPr>
        <p:spPr bwMode="auto">
          <a:xfrm>
            <a:off x="3124200" y="6249988"/>
            <a:ext cx="2895600" cy="477837"/>
          </a:xfrm>
          <a:prstGeom prst="rect">
            <a:avLst/>
          </a:prstGeom>
          <a:noFill/>
          <a:ln w="9525">
            <a:noFill/>
            <a:miter lim="800000"/>
            <a:headEnd/>
            <a:tailEnd/>
          </a:ln>
          <a:effectLst/>
        </p:spPr>
        <p:txBody>
          <a:bodyPr vert="horz" wrap="square" lIns="90973" tIns="45486" rIns="90973" bIns="45486" numCol="1" anchor="t" anchorCtr="0" compatLnSpc="1">
            <a:prstTxWarp prst="textNoShape">
              <a:avLst/>
            </a:prstTxWarp>
          </a:bodyPr>
          <a:lstStyle>
            <a:lvl1pPr algn="ctr" defTabSz="909638">
              <a:defRPr>
                <a:latin typeface="+mn-lt"/>
              </a:defRPr>
            </a:lvl1pPr>
          </a:lstStyle>
          <a:p>
            <a:r>
              <a:rPr lang="es-ES"/>
              <a:t>ESTUDIO DE LA CONTAMINACIÓN SONORA EN UNA PLANTA PRODUCTORA DE ELECTRODOS                                                              RUBÉN TARIRA</a:t>
            </a:r>
          </a:p>
        </p:txBody>
      </p:sp>
      <p:sp>
        <p:nvSpPr>
          <p:cNvPr id="249864" name="Rectangle 8"/>
          <p:cNvSpPr>
            <a:spLocks noGrp="1" noChangeArrowheads="1"/>
          </p:cNvSpPr>
          <p:nvPr>
            <p:ph type="sldNum" sz="quarter" idx="4"/>
          </p:nvPr>
        </p:nvSpPr>
        <p:spPr bwMode="auto">
          <a:xfrm>
            <a:off x="6553200" y="6249988"/>
            <a:ext cx="1982788" cy="477837"/>
          </a:xfrm>
          <a:prstGeom prst="rect">
            <a:avLst/>
          </a:prstGeom>
          <a:noFill/>
          <a:ln w="9525">
            <a:noFill/>
            <a:miter lim="800000"/>
            <a:headEnd/>
            <a:tailEnd/>
          </a:ln>
          <a:effectLst/>
        </p:spPr>
        <p:txBody>
          <a:bodyPr vert="horz" wrap="square" lIns="90973" tIns="45486" rIns="90973" bIns="45486" numCol="1" anchor="t" anchorCtr="0" compatLnSpc="1">
            <a:prstTxWarp prst="textNoShape">
              <a:avLst/>
            </a:prstTxWarp>
          </a:bodyPr>
          <a:lstStyle>
            <a:lvl1pPr algn="r" defTabSz="909638">
              <a:defRPr>
                <a:latin typeface="+mn-lt"/>
              </a:defRPr>
            </a:lvl1pPr>
          </a:lstStyle>
          <a:p>
            <a:fld id="{F0B2CC83-BDE9-4DEB-B303-C4EF37C6BA7A}"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25" r:id="rId12"/>
    <p:sldLayoutId id="2147483726" r:id="rId13"/>
    <p:sldLayoutId id="2147483727" r:id="rId14"/>
  </p:sldLayoutIdLst>
  <p:timing>
    <p:tnLst>
      <p:par>
        <p:cTn id="1" dur="indefinite" restart="never" nodeType="tmRoot"/>
      </p:par>
    </p:tnLst>
  </p:timing>
  <p:hf hdr="0" ftr="0" dt="0"/>
  <p:txStyles>
    <p:titleStyle>
      <a:lvl1pPr algn="l" defTabSz="909638" rtl="0" fontAlgn="base">
        <a:spcBef>
          <a:spcPct val="0"/>
        </a:spcBef>
        <a:spcAft>
          <a:spcPct val="0"/>
        </a:spcAft>
        <a:defRPr sz="3800">
          <a:solidFill>
            <a:schemeClr val="tx2"/>
          </a:solidFill>
          <a:latin typeface="+mj-lt"/>
          <a:ea typeface="+mj-ea"/>
          <a:cs typeface="+mj-cs"/>
        </a:defRPr>
      </a:lvl1pPr>
      <a:lvl2pPr algn="l" defTabSz="909638" rtl="0" fontAlgn="base">
        <a:spcBef>
          <a:spcPct val="0"/>
        </a:spcBef>
        <a:spcAft>
          <a:spcPct val="0"/>
        </a:spcAft>
        <a:defRPr sz="3800">
          <a:solidFill>
            <a:schemeClr val="tx2"/>
          </a:solidFill>
          <a:latin typeface="Verdana" pitchFamily="34" charset="0"/>
        </a:defRPr>
      </a:lvl2pPr>
      <a:lvl3pPr algn="l" defTabSz="909638" rtl="0" fontAlgn="base">
        <a:spcBef>
          <a:spcPct val="0"/>
        </a:spcBef>
        <a:spcAft>
          <a:spcPct val="0"/>
        </a:spcAft>
        <a:defRPr sz="3800">
          <a:solidFill>
            <a:schemeClr val="tx2"/>
          </a:solidFill>
          <a:latin typeface="Verdana" pitchFamily="34" charset="0"/>
        </a:defRPr>
      </a:lvl3pPr>
      <a:lvl4pPr algn="l" defTabSz="909638" rtl="0" fontAlgn="base">
        <a:spcBef>
          <a:spcPct val="0"/>
        </a:spcBef>
        <a:spcAft>
          <a:spcPct val="0"/>
        </a:spcAft>
        <a:defRPr sz="3800">
          <a:solidFill>
            <a:schemeClr val="tx2"/>
          </a:solidFill>
          <a:latin typeface="Verdana" pitchFamily="34" charset="0"/>
        </a:defRPr>
      </a:lvl4pPr>
      <a:lvl5pPr algn="l" defTabSz="909638" rtl="0" fontAlgn="base">
        <a:spcBef>
          <a:spcPct val="0"/>
        </a:spcBef>
        <a:spcAft>
          <a:spcPct val="0"/>
        </a:spcAft>
        <a:defRPr sz="3800">
          <a:solidFill>
            <a:schemeClr val="tx2"/>
          </a:solidFill>
          <a:latin typeface="Verdana" pitchFamily="34" charset="0"/>
        </a:defRPr>
      </a:lvl5pPr>
      <a:lvl6pPr marL="457200" algn="l" defTabSz="909638" rtl="0" fontAlgn="base">
        <a:spcBef>
          <a:spcPct val="0"/>
        </a:spcBef>
        <a:spcAft>
          <a:spcPct val="0"/>
        </a:spcAft>
        <a:defRPr sz="3800">
          <a:solidFill>
            <a:schemeClr val="tx2"/>
          </a:solidFill>
          <a:latin typeface="Verdana" pitchFamily="34" charset="0"/>
        </a:defRPr>
      </a:lvl6pPr>
      <a:lvl7pPr marL="914400" algn="l" defTabSz="909638" rtl="0" fontAlgn="base">
        <a:spcBef>
          <a:spcPct val="0"/>
        </a:spcBef>
        <a:spcAft>
          <a:spcPct val="0"/>
        </a:spcAft>
        <a:defRPr sz="3800">
          <a:solidFill>
            <a:schemeClr val="tx2"/>
          </a:solidFill>
          <a:latin typeface="Verdana" pitchFamily="34" charset="0"/>
        </a:defRPr>
      </a:lvl7pPr>
      <a:lvl8pPr marL="1371600" algn="l" defTabSz="909638" rtl="0" fontAlgn="base">
        <a:spcBef>
          <a:spcPct val="0"/>
        </a:spcBef>
        <a:spcAft>
          <a:spcPct val="0"/>
        </a:spcAft>
        <a:defRPr sz="3800">
          <a:solidFill>
            <a:schemeClr val="tx2"/>
          </a:solidFill>
          <a:latin typeface="Verdana" pitchFamily="34" charset="0"/>
        </a:defRPr>
      </a:lvl8pPr>
      <a:lvl9pPr marL="1828800" algn="l" defTabSz="909638" rtl="0" fontAlgn="base">
        <a:spcBef>
          <a:spcPct val="0"/>
        </a:spcBef>
        <a:spcAft>
          <a:spcPct val="0"/>
        </a:spcAft>
        <a:defRPr sz="3800">
          <a:solidFill>
            <a:schemeClr val="tx2"/>
          </a:solidFill>
          <a:latin typeface="Verdana" pitchFamily="34" charset="0"/>
        </a:defRPr>
      </a:lvl9pPr>
    </p:titleStyle>
    <p:bodyStyle>
      <a:lvl1pPr marL="468313" indent="-468313" algn="l" defTabSz="909638" rtl="0" fontAlgn="base">
        <a:spcBef>
          <a:spcPct val="20000"/>
        </a:spcBef>
        <a:spcAft>
          <a:spcPct val="0"/>
        </a:spcAft>
        <a:buClr>
          <a:schemeClr val="accent2"/>
        </a:buClr>
        <a:buFont typeface="Wingdings" pitchFamily="2" charset="2"/>
        <a:buChar char="o"/>
        <a:defRPr sz="3100">
          <a:solidFill>
            <a:schemeClr val="tx1"/>
          </a:solidFill>
          <a:latin typeface="+mn-lt"/>
          <a:ea typeface="+mn-ea"/>
          <a:cs typeface="+mn-cs"/>
        </a:defRPr>
      </a:lvl1pPr>
      <a:lvl2pPr marL="903288" indent="-434975" algn="l" defTabSz="909638" rtl="0" fontAlgn="base">
        <a:spcBef>
          <a:spcPct val="20000"/>
        </a:spcBef>
        <a:spcAft>
          <a:spcPct val="0"/>
        </a:spcAft>
        <a:buClr>
          <a:schemeClr val="accent2"/>
        </a:buClr>
        <a:buFont typeface="Wingdings" pitchFamily="2" charset="2"/>
        <a:buChar char="n"/>
        <a:defRPr sz="2700">
          <a:solidFill>
            <a:schemeClr val="tx1"/>
          </a:solidFill>
          <a:latin typeface="+mn-lt"/>
        </a:defRPr>
      </a:lvl2pPr>
      <a:lvl3pPr marL="1298575" indent="-395288" algn="l" defTabSz="909638"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85925" indent="-387350" algn="l" defTabSz="909638" rtl="0" fontAlgn="base">
        <a:spcBef>
          <a:spcPct val="20000"/>
        </a:spcBef>
        <a:spcAft>
          <a:spcPct val="0"/>
        </a:spcAft>
        <a:buClr>
          <a:schemeClr val="accent2"/>
        </a:buClr>
        <a:buFont typeface="Wingdings" pitchFamily="2" charset="2"/>
        <a:buChar char="n"/>
        <a:defRPr sz="1900">
          <a:solidFill>
            <a:schemeClr val="tx1"/>
          </a:solidFill>
          <a:latin typeface="+mn-lt"/>
        </a:defRPr>
      </a:lvl4pPr>
      <a:lvl5pPr marL="2084388" indent="-395288" algn="l" defTabSz="909638" rtl="0" fontAlgn="base">
        <a:spcBef>
          <a:spcPct val="25000"/>
        </a:spcBef>
        <a:spcAft>
          <a:spcPct val="0"/>
        </a:spcAft>
        <a:buClr>
          <a:schemeClr val="accent2"/>
        </a:buClr>
        <a:buFont typeface="Wingdings" pitchFamily="2" charset="2"/>
        <a:buChar char="§"/>
        <a:defRPr sz="1900">
          <a:solidFill>
            <a:schemeClr val="tx1"/>
          </a:solidFill>
          <a:latin typeface="+mn-lt"/>
        </a:defRPr>
      </a:lvl5pPr>
      <a:lvl6pPr marL="2541588" indent="-395288" algn="l" defTabSz="909638" rtl="0" fontAlgn="base">
        <a:spcBef>
          <a:spcPct val="25000"/>
        </a:spcBef>
        <a:spcAft>
          <a:spcPct val="0"/>
        </a:spcAft>
        <a:buClr>
          <a:schemeClr val="accent2"/>
        </a:buClr>
        <a:buFont typeface="Wingdings" pitchFamily="2" charset="2"/>
        <a:buChar char="§"/>
        <a:defRPr sz="1900">
          <a:solidFill>
            <a:schemeClr val="tx1"/>
          </a:solidFill>
          <a:latin typeface="+mn-lt"/>
        </a:defRPr>
      </a:lvl6pPr>
      <a:lvl7pPr marL="2998788" indent="-395288" algn="l" defTabSz="909638" rtl="0" fontAlgn="base">
        <a:spcBef>
          <a:spcPct val="25000"/>
        </a:spcBef>
        <a:spcAft>
          <a:spcPct val="0"/>
        </a:spcAft>
        <a:buClr>
          <a:schemeClr val="accent2"/>
        </a:buClr>
        <a:buFont typeface="Wingdings" pitchFamily="2" charset="2"/>
        <a:buChar char="§"/>
        <a:defRPr sz="1900">
          <a:solidFill>
            <a:schemeClr val="tx1"/>
          </a:solidFill>
          <a:latin typeface="+mn-lt"/>
        </a:defRPr>
      </a:lvl7pPr>
      <a:lvl8pPr marL="3455988" indent="-395288" algn="l" defTabSz="909638" rtl="0" fontAlgn="base">
        <a:spcBef>
          <a:spcPct val="25000"/>
        </a:spcBef>
        <a:spcAft>
          <a:spcPct val="0"/>
        </a:spcAft>
        <a:buClr>
          <a:schemeClr val="accent2"/>
        </a:buClr>
        <a:buFont typeface="Wingdings" pitchFamily="2" charset="2"/>
        <a:buChar char="§"/>
        <a:defRPr sz="1900">
          <a:solidFill>
            <a:schemeClr val="tx1"/>
          </a:solidFill>
          <a:latin typeface="+mn-lt"/>
        </a:defRPr>
      </a:lvl8pPr>
      <a:lvl9pPr marL="3913188" indent="-395288" algn="l" defTabSz="909638" rtl="0" fontAlgn="base">
        <a:spcBef>
          <a:spcPct val="25000"/>
        </a:spcBef>
        <a:spcAft>
          <a:spcPct val="0"/>
        </a:spcAft>
        <a:buClr>
          <a:schemeClr val="accent2"/>
        </a:buClr>
        <a:buFont typeface="Wingdings" pitchFamily="2" charset="2"/>
        <a:buChar char="§"/>
        <a:defRPr sz="19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549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549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2549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s-ES"/>
              <a:t>ESTUDIO DE LA CONTAMINACIÓN SONORA EN UNA PLANTA PRODUCTORA DE ELECTRODOS                                                              RUBÉN TARIRA</a:t>
            </a:r>
          </a:p>
        </p:txBody>
      </p:sp>
      <p:sp>
        <p:nvSpPr>
          <p:cNvPr id="2549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360E5FA-0591-4920-9488-6FD75D300DBB}"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p:txBody>
          <a:bodyPr/>
          <a:lstStyle/>
          <a:p>
            <a:r>
              <a:rPr lang="es-ES"/>
              <a:t>ESTUDIO DE LA CONTAMINACIÓN SONORA EN UNA PLANTA PRODUCTORA DE ELECTRODOS                                                              RUBÉN TARIRA</a:t>
            </a:r>
          </a:p>
        </p:txBody>
      </p:sp>
      <p:sp>
        <p:nvSpPr>
          <p:cNvPr id="6" name="Rectangle 6"/>
          <p:cNvSpPr>
            <a:spLocks noGrp="1" noChangeArrowheads="1"/>
          </p:cNvSpPr>
          <p:nvPr>
            <p:ph type="sldNum" sz="quarter" idx="4"/>
          </p:nvPr>
        </p:nvSpPr>
        <p:spPr/>
        <p:txBody>
          <a:bodyPr/>
          <a:lstStyle/>
          <a:p>
            <a:fld id="{6DFE4BAB-8DE6-4D8C-AD67-EC4D8586EDB1}" type="slidenum">
              <a:rPr lang="es-ES"/>
              <a:pPr/>
              <a:t>1</a:t>
            </a:fld>
            <a:endParaRPr lang="es-ES"/>
          </a:p>
        </p:txBody>
      </p:sp>
      <p:sp>
        <p:nvSpPr>
          <p:cNvPr id="2050" name="Rectangle 2"/>
          <p:cNvSpPr>
            <a:spLocks noGrp="1" noChangeArrowheads="1"/>
          </p:cNvSpPr>
          <p:nvPr>
            <p:ph type="ctrTitle"/>
          </p:nvPr>
        </p:nvSpPr>
        <p:spPr>
          <a:xfrm>
            <a:off x="782638" y="2868613"/>
            <a:ext cx="7773987" cy="1785937"/>
          </a:xfrm>
          <a:effectLst>
            <a:outerShdw dist="56796" dir="3806097" algn="ctr" rotWithShape="0">
              <a:srgbClr val="C0C0C0"/>
            </a:outerShdw>
          </a:effectLst>
        </p:spPr>
        <p:txBody>
          <a:bodyPr/>
          <a:lstStyle/>
          <a:p>
            <a:pPr algn="ctr"/>
            <a:r>
              <a:rPr lang="es-EC" sz="3200"/>
              <a:t>Tema de tesis:</a:t>
            </a:r>
            <a:br>
              <a:rPr lang="es-EC" sz="3200"/>
            </a:br>
            <a:r>
              <a:rPr lang="es-EC" sz="3200"/>
              <a:t/>
            </a:r>
            <a:br>
              <a:rPr lang="es-EC" sz="3200"/>
            </a:br>
            <a:r>
              <a:rPr lang="es-EC" sz="2100" b="1"/>
              <a:t>“ESTUDIO DE LA CONTAMINACIÓN SONORA EN UNA PLANTA PRODUCTORA DE ELECTRODOS”</a:t>
            </a:r>
            <a:endParaRPr lang="es-ES" sz="2100" b="1"/>
          </a:p>
        </p:txBody>
      </p:sp>
      <p:sp>
        <p:nvSpPr>
          <p:cNvPr id="2051" name="Rectangle 3"/>
          <p:cNvSpPr>
            <a:spLocks noGrp="1" noChangeArrowheads="1"/>
          </p:cNvSpPr>
          <p:nvPr>
            <p:ph type="subTitle" idx="1"/>
          </p:nvPr>
        </p:nvSpPr>
        <p:spPr>
          <a:xfrm>
            <a:off x="2087563" y="5253038"/>
            <a:ext cx="5083175" cy="652462"/>
          </a:xfrm>
          <a:effectLst>
            <a:outerShdw dist="35921" dir="2700000" algn="ctr" rotWithShape="0">
              <a:srgbClr val="C0C0C0"/>
            </a:outerShdw>
          </a:effectLst>
        </p:spPr>
        <p:txBody>
          <a:bodyPr/>
          <a:lstStyle/>
          <a:p>
            <a:pPr>
              <a:lnSpc>
                <a:spcPct val="120000"/>
              </a:lnSpc>
            </a:pPr>
            <a:r>
              <a:rPr lang="es-EC" sz="2300">
                <a:latin typeface="Arial" charset="0"/>
              </a:rPr>
              <a:t>Presentada por: Sr. Rubén Tarira Z.</a:t>
            </a:r>
            <a:endParaRPr lang="es-ES" sz="2300">
              <a:latin typeface="Arial" charset="0"/>
            </a:endParaRPr>
          </a:p>
        </p:txBody>
      </p:sp>
      <p:sp>
        <p:nvSpPr>
          <p:cNvPr id="2052" name="Text Box 4"/>
          <p:cNvSpPr txBox="1">
            <a:spLocks noChangeArrowheads="1"/>
          </p:cNvSpPr>
          <p:nvPr/>
        </p:nvSpPr>
        <p:spPr bwMode="auto">
          <a:xfrm>
            <a:off x="468313" y="1341438"/>
            <a:ext cx="8062912" cy="914400"/>
          </a:xfrm>
          <a:prstGeom prst="rect">
            <a:avLst/>
          </a:prstGeom>
          <a:noFill/>
          <a:ln w="9525">
            <a:noFill/>
            <a:miter lim="800000"/>
            <a:headEnd/>
            <a:tailEnd/>
          </a:ln>
          <a:effectLst>
            <a:outerShdw dist="56796" dir="3806097" algn="ctr" rotWithShape="0">
              <a:srgbClr val="C0C0C0"/>
            </a:outerShdw>
          </a:effectLst>
        </p:spPr>
        <p:txBody>
          <a:bodyPr lIns="90560" tIns="45279" rIns="90560" bIns="45279">
            <a:spAutoFit/>
          </a:bodyPr>
          <a:lstStyle/>
          <a:p>
            <a:pPr algn="ctr" defTabSz="903288">
              <a:spcBef>
                <a:spcPct val="50000"/>
              </a:spcBef>
            </a:pPr>
            <a:r>
              <a:rPr lang="es-EC" sz="2700" b="1">
                <a:solidFill>
                  <a:srgbClr val="0033CC"/>
                </a:solidFill>
              </a:rPr>
              <a:t>FACULTAD DE INGENIERÍA EN MECÁNICA Y CIENCIAS DE LA PRODUCCIÓN </a:t>
            </a:r>
            <a:endParaRPr lang="es-ES" sz="2700" b="1">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subTnLst>
                                    <p:animClr clrSpc="rgb" dir="cw">
                                      <p:cBhvr override="childStyle">
                                        <p:cTn dur="1" fill="hold" display="0" masterRel="nextClick" afterEffect="1"/>
                                        <p:tgtEl>
                                          <p:spTgt spid="205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07089F08-BA08-49FC-855F-38F06439ABE4}" type="slidenum">
              <a:rPr lang="es-ES"/>
              <a:pPr/>
              <a:t>10</a:t>
            </a:fld>
            <a:endParaRPr lang="es-ES"/>
          </a:p>
        </p:txBody>
      </p:sp>
      <p:sp>
        <p:nvSpPr>
          <p:cNvPr id="53250" name="Rectangle 2"/>
          <p:cNvSpPr>
            <a:spLocks noGrp="1" noChangeArrowheads="1"/>
          </p:cNvSpPr>
          <p:nvPr>
            <p:ph type="title"/>
          </p:nvPr>
        </p:nvSpPr>
        <p:spPr>
          <a:effectLst>
            <a:outerShdw dist="35921" dir="2700000" algn="ctr" rotWithShape="0">
              <a:srgbClr val="C0C0C0"/>
            </a:outerShdw>
          </a:effectLst>
        </p:spPr>
        <p:txBody>
          <a:bodyPr/>
          <a:lstStyle/>
          <a:p>
            <a:r>
              <a:rPr lang="es-EC" b="1" u="sng"/>
              <a:t>Análisis de ruido</a:t>
            </a:r>
            <a:endParaRPr lang="es-ES" b="1" u="sng"/>
          </a:p>
        </p:txBody>
      </p:sp>
      <p:sp>
        <p:nvSpPr>
          <p:cNvPr id="53251" name="Rectangle 3"/>
          <p:cNvSpPr>
            <a:spLocks noGrp="1" noChangeArrowheads="1"/>
          </p:cNvSpPr>
          <p:nvPr>
            <p:ph type="body" idx="1"/>
          </p:nvPr>
        </p:nvSpPr>
        <p:spPr>
          <a:xfrm>
            <a:off x="452438" y="1773238"/>
            <a:ext cx="8105775" cy="4321175"/>
          </a:xfrm>
          <a:noFill/>
        </p:spPr>
        <p:txBody>
          <a:bodyPr/>
          <a:lstStyle/>
          <a:p>
            <a:pPr indent="-384175" algn="just">
              <a:lnSpc>
                <a:spcPct val="30000"/>
              </a:lnSpc>
              <a:buFont typeface="Wingdings" pitchFamily="2" charset="2"/>
              <a:buNone/>
            </a:pPr>
            <a:endParaRPr lang="es-EC" sz="2300">
              <a:latin typeface="Arial" charset="0"/>
            </a:endParaRPr>
          </a:p>
          <a:p>
            <a:pPr indent="-384175" algn="just">
              <a:lnSpc>
                <a:spcPct val="160000"/>
              </a:lnSpc>
            </a:pPr>
            <a:r>
              <a:rPr lang="es-EC" sz="2300">
                <a:latin typeface="Arial" charset="0"/>
              </a:rPr>
              <a:t>Tipos de ruidos.</a:t>
            </a:r>
          </a:p>
          <a:p>
            <a:pPr indent="-384175" algn="just">
              <a:lnSpc>
                <a:spcPct val="160000"/>
              </a:lnSpc>
            </a:pPr>
            <a:r>
              <a:rPr lang="es-EC" sz="2300">
                <a:latin typeface="Arial" charset="0"/>
              </a:rPr>
              <a:t>Formas de controlar el ruido.</a:t>
            </a:r>
          </a:p>
          <a:p>
            <a:pPr indent="-384175" algn="just">
              <a:lnSpc>
                <a:spcPct val="160000"/>
              </a:lnSpc>
            </a:pPr>
            <a:r>
              <a:rPr lang="es-EC" sz="2300">
                <a:latin typeface="Arial" charset="0"/>
              </a:rPr>
              <a:t>Índices útiles para la evaluación.</a:t>
            </a:r>
          </a:p>
          <a:p>
            <a:pPr indent="-384175" algn="just">
              <a:lnSpc>
                <a:spcPct val="160000"/>
              </a:lnSpc>
            </a:pPr>
            <a:r>
              <a:rPr lang="es-EC" sz="2300">
                <a:latin typeface="Arial" charset="0"/>
              </a:rPr>
              <a:t>Determinación de la contaminación sonora.</a:t>
            </a:r>
          </a:p>
          <a:p>
            <a:pPr indent="-384175" algn="just">
              <a:lnSpc>
                <a:spcPct val="160000"/>
              </a:lnSpc>
            </a:pPr>
            <a:r>
              <a:rPr lang="es-EC" sz="2300">
                <a:latin typeface="Arial" charset="0"/>
              </a:rPr>
              <a:t>Determinación de los costos.</a:t>
            </a:r>
          </a:p>
          <a:p>
            <a:pPr indent="-384175" algn="just">
              <a:lnSpc>
                <a:spcPct val="160000"/>
              </a:lnSpc>
            </a:pPr>
            <a:r>
              <a:rPr lang="es-EC" sz="2300">
                <a:latin typeface="Arial" charset="0"/>
              </a:rPr>
              <a:t>Conclusiones y Recomendaciones.</a:t>
            </a:r>
          </a:p>
        </p:txBody>
      </p:sp>
      <p:sp>
        <p:nvSpPr>
          <p:cNvPr id="53252" name="AutoShape 4">
            <a:hlinkClick r:id="rId2" action="ppaction://hlinksldjump" highlightClick="1"/>
          </p:cNvPr>
          <p:cNvSpPr>
            <a:spLocks noChangeArrowheads="1"/>
          </p:cNvSpPr>
          <p:nvPr/>
        </p:nvSpPr>
        <p:spPr bwMode="auto">
          <a:xfrm>
            <a:off x="3492500" y="2205038"/>
            <a:ext cx="331788" cy="355600"/>
          </a:xfrm>
          <a:prstGeom prst="actionButtonBlank">
            <a:avLst/>
          </a:prstGeom>
          <a:solidFill>
            <a:schemeClr val="accent1"/>
          </a:solidFill>
          <a:ln w="9525">
            <a:solidFill>
              <a:schemeClr val="bg2"/>
            </a:solidFill>
            <a:miter lim="800000"/>
            <a:headEnd/>
            <a:tailEnd/>
          </a:ln>
          <a:effectLst/>
        </p:spPr>
        <p:txBody>
          <a:bodyPr wrap="none" anchor="ctr"/>
          <a:lstStyle/>
          <a:p>
            <a:endParaRPr lang="es-ES"/>
          </a:p>
        </p:txBody>
      </p:sp>
      <p:sp>
        <p:nvSpPr>
          <p:cNvPr id="53254" name="AutoShape 6">
            <a:hlinkClick r:id="rId3" action="ppaction://hlinksldjump" highlightClick="1"/>
          </p:cNvPr>
          <p:cNvSpPr>
            <a:spLocks noChangeArrowheads="1"/>
          </p:cNvSpPr>
          <p:nvPr/>
        </p:nvSpPr>
        <p:spPr bwMode="auto">
          <a:xfrm>
            <a:off x="4932363" y="2852738"/>
            <a:ext cx="331787" cy="346075"/>
          </a:xfrm>
          <a:prstGeom prst="actionButtonBlank">
            <a:avLst/>
          </a:prstGeom>
          <a:solidFill>
            <a:schemeClr val="accent1"/>
          </a:solidFill>
          <a:ln w="9525">
            <a:solidFill>
              <a:schemeClr val="bg2"/>
            </a:solidFill>
            <a:miter lim="800000"/>
            <a:headEnd/>
            <a:tailEnd/>
          </a:ln>
          <a:effectLst/>
        </p:spPr>
        <p:txBody>
          <a:bodyPr wrap="none" anchor="ctr"/>
          <a:lstStyle/>
          <a:p>
            <a:endParaRPr lang="es-ES"/>
          </a:p>
        </p:txBody>
      </p:sp>
      <p:sp>
        <p:nvSpPr>
          <p:cNvPr id="53255" name="AutoShape 7">
            <a:hlinkClick r:id="rId4" action="ppaction://hlinksldjump" highlightClick="1"/>
          </p:cNvPr>
          <p:cNvSpPr>
            <a:spLocks noChangeArrowheads="1"/>
          </p:cNvSpPr>
          <p:nvPr/>
        </p:nvSpPr>
        <p:spPr bwMode="auto">
          <a:xfrm>
            <a:off x="5651500" y="3500438"/>
            <a:ext cx="331788" cy="347662"/>
          </a:xfrm>
          <a:prstGeom prst="actionButtonBlank">
            <a:avLst/>
          </a:prstGeom>
          <a:solidFill>
            <a:schemeClr val="accent1"/>
          </a:solidFill>
          <a:ln w="9525">
            <a:solidFill>
              <a:schemeClr val="bg2"/>
            </a:solidFill>
            <a:miter lim="800000"/>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1BF190E6-C132-4437-B606-407D81A95483}" type="slidenum">
              <a:rPr lang="es-ES"/>
              <a:pPr/>
              <a:t>11</a:t>
            </a:fld>
            <a:endParaRPr lang="es-ES"/>
          </a:p>
        </p:txBody>
      </p:sp>
      <p:sp>
        <p:nvSpPr>
          <p:cNvPr id="58371" name="Rectangle 3"/>
          <p:cNvSpPr>
            <a:spLocks noGrp="1" noChangeArrowheads="1"/>
          </p:cNvSpPr>
          <p:nvPr>
            <p:ph type="body" idx="1"/>
          </p:nvPr>
        </p:nvSpPr>
        <p:spPr>
          <a:xfrm>
            <a:off x="452438" y="892175"/>
            <a:ext cx="8305800" cy="4799013"/>
          </a:xfrm>
          <a:noFill/>
          <a:effectLst>
            <a:outerShdw dist="56796" dir="3806097" algn="ctr" rotWithShape="0">
              <a:srgbClr val="C0C0C0"/>
            </a:outerShdw>
          </a:effectLst>
        </p:spPr>
        <p:txBody>
          <a:bodyPr/>
          <a:lstStyle/>
          <a:p>
            <a:pPr indent="-106363">
              <a:lnSpc>
                <a:spcPct val="130000"/>
              </a:lnSpc>
              <a:buSzPct val="260000"/>
              <a:buFont typeface="Wingdings" pitchFamily="2" charset="2"/>
              <a:buNone/>
              <a:tabLst>
                <a:tab pos="531813" algn="l"/>
              </a:tabLst>
            </a:pPr>
            <a:r>
              <a:rPr lang="es-ES" sz="2900" b="1"/>
              <a:t>Tipos de ruido</a:t>
            </a:r>
            <a:r>
              <a:rPr lang="es-ES" sz="2900" b="1">
                <a:latin typeface="Arial" charset="0"/>
              </a:rPr>
              <a:t> </a:t>
            </a:r>
          </a:p>
          <a:p>
            <a:pPr indent="-106363">
              <a:lnSpc>
                <a:spcPct val="80000"/>
              </a:lnSpc>
              <a:buFont typeface="Wingdings" pitchFamily="2" charset="2"/>
              <a:buNone/>
              <a:tabLst>
                <a:tab pos="531813" algn="l"/>
              </a:tabLst>
            </a:pPr>
            <a:endParaRPr lang="es-ES" sz="1700" b="1">
              <a:latin typeface="Arial" charset="0"/>
            </a:endParaRPr>
          </a:p>
          <a:p>
            <a:pPr indent="-106363">
              <a:lnSpc>
                <a:spcPct val="170000"/>
              </a:lnSpc>
              <a:buFont typeface="Wingdings" pitchFamily="2" charset="2"/>
              <a:buNone/>
              <a:tabLst>
                <a:tab pos="531813" algn="l"/>
              </a:tabLst>
            </a:pPr>
            <a:r>
              <a:rPr lang="es-ES" sz="1700" b="1">
                <a:latin typeface="Arial" charset="0"/>
              </a:rPr>
              <a:t>Ruido.-</a:t>
            </a:r>
          </a:p>
          <a:p>
            <a:pPr indent="-106363" algn="just">
              <a:lnSpc>
                <a:spcPct val="130000"/>
              </a:lnSpc>
              <a:buFont typeface="Wingdings" pitchFamily="2" charset="2"/>
              <a:buNone/>
              <a:tabLst>
                <a:tab pos="531813" algn="l"/>
              </a:tabLst>
            </a:pPr>
            <a:r>
              <a:rPr lang="es-ES" sz="1700">
                <a:latin typeface="Arial" charset="0"/>
              </a:rPr>
              <a:t>  </a:t>
            </a:r>
            <a:r>
              <a:rPr lang="es-ES" sz="1800">
                <a:latin typeface="Arial" charset="0"/>
              </a:rPr>
              <a:t>Se denomina ruido a cualquier </a:t>
            </a:r>
            <a:r>
              <a:rPr lang="es-ES" sz="1800" u="sng">
                <a:latin typeface="Arial" charset="0"/>
              </a:rPr>
              <a:t>sonido no deseado</a:t>
            </a:r>
            <a:r>
              <a:rPr lang="es-ES" sz="1800">
                <a:latin typeface="Arial" charset="0"/>
              </a:rPr>
              <a:t> molesto y/o desagradable, que puede llegar a provocar alteraciones fisiológicas, psicológicas o de índole social. A continuación se presenta los tipos de ruido.</a:t>
            </a:r>
          </a:p>
          <a:p>
            <a:pPr indent="-106363" algn="just">
              <a:lnSpc>
                <a:spcPct val="130000"/>
              </a:lnSpc>
              <a:buFont typeface="Wingdings" pitchFamily="2" charset="2"/>
              <a:buNone/>
              <a:tabLst>
                <a:tab pos="531813" algn="l"/>
              </a:tabLst>
            </a:pPr>
            <a:r>
              <a:rPr lang="es-ES" sz="1800">
                <a:latin typeface="Arial" charset="0"/>
              </a:rPr>
              <a:t> </a:t>
            </a:r>
          </a:p>
          <a:p>
            <a:pPr indent="-106363" algn="just">
              <a:lnSpc>
                <a:spcPct val="140000"/>
              </a:lnSpc>
              <a:buFont typeface="Wingdings" pitchFamily="2" charset="2"/>
              <a:buChar char="Ø"/>
              <a:tabLst>
                <a:tab pos="531813" algn="l"/>
              </a:tabLst>
            </a:pPr>
            <a:r>
              <a:rPr lang="es-ES" sz="2000" b="1">
                <a:latin typeface="Arial" charset="0"/>
              </a:rPr>
              <a:t>Ruidos aéreos.</a:t>
            </a:r>
          </a:p>
          <a:p>
            <a:pPr indent="-106363" algn="just">
              <a:lnSpc>
                <a:spcPct val="140000"/>
              </a:lnSpc>
              <a:buFont typeface="Wingdings" pitchFamily="2" charset="2"/>
              <a:buChar char="Ø"/>
              <a:tabLst>
                <a:tab pos="531813" algn="l"/>
              </a:tabLst>
            </a:pPr>
            <a:r>
              <a:rPr lang="es-ES" sz="2000" b="1">
                <a:latin typeface="Arial" charset="0"/>
              </a:rPr>
              <a:t>Ruidos continuos.</a:t>
            </a:r>
          </a:p>
          <a:p>
            <a:pPr indent="-106363" algn="just">
              <a:lnSpc>
                <a:spcPct val="140000"/>
              </a:lnSpc>
              <a:buFont typeface="Wingdings" pitchFamily="2" charset="2"/>
              <a:buChar char="Ø"/>
              <a:tabLst>
                <a:tab pos="531813" algn="l"/>
              </a:tabLst>
            </a:pPr>
            <a:r>
              <a:rPr lang="es-EC" sz="2000" b="1">
                <a:latin typeface="Arial" charset="0"/>
              </a:rPr>
              <a:t>Ruidos de impulso.</a:t>
            </a:r>
          </a:p>
          <a:p>
            <a:pPr indent="-106363" algn="just">
              <a:lnSpc>
                <a:spcPct val="140000"/>
              </a:lnSpc>
              <a:buFont typeface="Wingdings" pitchFamily="2" charset="2"/>
              <a:buChar char="Ø"/>
              <a:tabLst>
                <a:tab pos="531813" algn="l"/>
              </a:tabLst>
            </a:pPr>
            <a:r>
              <a:rPr lang="es-EC" sz="2000" b="1">
                <a:latin typeface="Arial" charset="0"/>
              </a:rPr>
              <a:t>Ruidos de impacto.</a:t>
            </a:r>
            <a:endParaRPr lang="es-ES" sz="1800" b="1">
              <a:latin typeface="Arial" charset="0"/>
            </a:endParaRPr>
          </a:p>
        </p:txBody>
      </p:sp>
      <p:sp>
        <p:nvSpPr>
          <p:cNvPr id="58373" name="AutoShape 5">
            <a:hlinkClick r:id="rId2" action="ppaction://hlinksldjump" highlightClick="1"/>
          </p:cNvPr>
          <p:cNvSpPr>
            <a:spLocks noChangeArrowheads="1"/>
          </p:cNvSpPr>
          <p:nvPr/>
        </p:nvSpPr>
        <p:spPr bwMode="auto">
          <a:xfrm>
            <a:off x="7812088" y="6237288"/>
            <a:ext cx="334962" cy="355600"/>
          </a:xfrm>
          <a:prstGeom prst="actionButtonReturn">
            <a:avLst/>
          </a:prstGeom>
          <a:solidFill>
            <a:schemeClr val="accent1"/>
          </a:solidFill>
          <a:ln w="9525">
            <a:no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BAC93D16-0388-43D3-9339-986967DCD216}" type="slidenum">
              <a:rPr lang="es-ES"/>
              <a:pPr/>
              <a:t>12</a:t>
            </a:fld>
            <a:endParaRPr lang="es-ES"/>
          </a:p>
        </p:txBody>
      </p:sp>
      <p:sp>
        <p:nvSpPr>
          <p:cNvPr id="60419" name="Rectangle 3"/>
          <p:cNvSpPr>
            <a:spLocks noGrp="1" noChangeArrowheads="1"/>
          </p:cNvSpPr>
          <p:nvPr>
            <p:ph type="body" idx="1"/>
          </p:nvPr>
        </p:nvSpPr>
        <p:spPr>
          <a:xfrm>
            <a:off x="317500" y="963613"/>
            <a:ext cx="8305800" cy="5130800"/>
          </a:xfrm>
          <a:noFill/>
          <a:effectLst>
            <a:outerShdw dist="56796" dir="3806097" algn="ctr" rotWithShape="0">
              <a:srgbClr val="C0C0C0"/>
            </a:outerShdw>
          </a:effectLst>
        </p:spPr>
        <p:txBody>
          <a:bodyPr/>
          <a:lstStyle/>
          <a:p>
            <a:pPr algn="just">
              <a:lnSpc>
                <a:spcPct val="80000"/>
              </a:lnSpc>
              <a:buSzPct val="140000"/>
              <a:buFont typeface="Wingdings" pitchFamily="2" charset="2"/>
              <a:buNone/>
            </a:pPr>
            <a:r>
              <a:rPr lang="es-ES" sz="3900" b="1"/>
              <a:t> Formas de controlar el ruido</a:t>
            </a:r>
            <a:r>
              <a:rPr lang="es-ES" sz="2700">
                <a:latin typeface="Arial" charset="0"/>
              </a:rPr>
              <a:t> </a:t>
            </a:r>
          </a:p>
          <a:p>
            <a:pPr algn="just">
              <a:lnSpc>
                <a:spcPct val="80000"/>
              </a:lnSpc>
              <a:buSzPct val="140000"/>
              <a:buFont typeface="Wingdings" pitchFamily="2" charset="2"/>
              <a:buNone/>
            </a:pPr>
            <a:r>
              <a:rPr lang="es-ES" sz="2700">
                <a:latin typeface="Arial" charset="0"/>
              </a:rPr>
              <a:t>  	</a:t>
            </a:r>
          </a:p>
          <a:p>
            <a:pPr algn="just">
              <a:lnSpc>
                <a:spcPct val="80000"/>
              </a:lnSpc>
              <a:buFont typeface="Wingdings" pitchFamily="2" charset="2"/>
              <a:buChar char="Ø"/>
            </a:pPr>
            <a:r>
              <a:rPr lang="es-ES" sz="2700" b="1">
                <a:latin typeface="Arial" charset="0"/>
              </a:rPr>
              <a:t>Fuente de emisión</a:t>
            </a:r>
          </a:p>
          <a:p>
            <a:pPr algn="just">
              <a:lnSpc>
                <a:spcPct val="80000"/>
              </a:lnSpc>
              <a:buFont typeface="Wingdings" pitchFamily="2" charset="2"/>
              <a:buNone/>
            </a:pPr>
            <a:r>
              <a:rPr lang="es-EC" sz="2700">
                <a:latin typeface="Arial" charset="0"/>
              </a:rPr>
              <a:t>     Rediseño de la maquinaria.</a:t>
            </a:r>
          </a:p>
          <a:p>
            <a:pPr algn="just">
              <a:lnSpc>
                <a:spcPct val="80000"/>
              </a:lnSpc>
              <a:buFont typeface="Wingdings" pitchFamily="2" charset="2"/>
              <a:buNone/>
            </a:pPr>
            <a:r>
              <a:rPr lang="es-EC" sz="2700">
                <a:latin typeface="Arial" charset="0"/>
              </a:rPr>
              <a:t>     Tener un buen sistema de mantenimiento.</a:t>
            </a:r>
          </a:p>
          <a:p>
            <a:pPr algn="just">
              <a:lnSpc>
                <a:spcPct val="80000"/>
              </a:lnSpc>
              <a:buFont typeface="Wingdings" pitchFamily="2" charset="2"/>
              <a:buNone/>
            </a:pPr>
            <a:r>
              <a:rPr lang="es-EC" sz="2700">
                <a:latin typeface="Arial" charset="0"/>
              </a:rPr>
              <a:t>     Reemplazar la maquinaria existente.</a:t>
            </a:r>
          </a:p>
          <a:p>
            <a:pPr algn="just">
              <a:lnSpc>
                <a:spcPct val="80000"/>
              </a:lnSpc>
              <a:buFont typeface="Wingdings" pitchFamily="2" charset="2"/>
              <a:buNone/>
            </a:pPr>
            <a:endParaRPr lang="es-EC" sz="2700">
              <a:latin typeface="Arial" charset="0"/>
            </a:endParaRPr>
          </a:p>
          <a:p>
            <a:pPr algn="just">
              <a:lnSpc>
                <a:spcPct val="80000"/>
              </a:lnSpc>
              <a:buFont typeface="Wingdings" pitchFamily="2" charset="2"/>
              <a:buChar char="Ø"/>
            </a:pPr>
            <a:r>
              <a:rPr lang="es-ES" sz="2700" b="1">
                <a:latin typeface="Arial" charset="0"/>
              </a:rPr>
              <a:t>Medio de transmisión</a:t>
            </a:r>
          </a:p>
          <a:p>
            <a:pPr algn="just">
              <a:lnSpc>
                <a:spcPct val="80000"/>
              </a:lnSpc>
              <a:buFont typeface="Wingdings" pitchFamily="2" charset="2"/>
              <a:buNone/>
            </a:pPr>
            <a:r>
              <a:rPr lang="es-EC" sz="2700">
                <a:latin typeface="Arial" charset="0"/>
              </a:rPr>
              <a:t>     Poniendo pantallas entre el emisor y el receptor.</a:t>
            </a:r>
          </a:p>
          <a:p>
            <a:pPr algn="just">
              <a:lnSpc>
                <a:spcPct val="80000"/>
              </a:lnSpc>
              <a:buFont typeface="Wingdings" pitchFamily="2" charset="2"/>
              <a:buNone/>
            </a:pPr>
            <a:r>
              <a:rPr lang="es-EC" sz="2700">
                <a:latin typeface="Arial" charset="0"/>
              </a:rPr>
              <a:t>     Confinando la fuente de emisión.</a:t>
            </a:r>
          </a:p>
          <a:p>
            <a:pPr algn="just">
              <a:lnSpc>
                <a:spcPct val="80000"/>
              </a:lnSpc>
              <a:buFont typeface="Wingdings" pitchFamily="2" charset="2"/>
              <a:buNone/>
            </a:pPr>
            <a:r>
              <a:rPr lang="es-EC" sz="2700">
                <a:latin typeface="Arial" charset="0"/>
              </a:rPr>
              <a:t>     Usando materiales acústicos.</a:t>
            </a:r>
            <a:endParaRPr lang="es-ES" sz="2700">
              <a:latin typeface="Arial" charset="0"/>
            </a:endParaRPr>
          </a:p>
          <a:p>
            <a:pPr algn="just">
              <a:lnSpc>
                <a:spcPct val="80000"/>
              </a:lnSpc>
              <a:buFont typeface="Wingdings" pitchFamily="2" charset="2"/>
              <a:buNone/>
            </a:pPr>
            <a:endParaRPr lang="es-ES" sz="2700">
              <a:latin typeface="Arial" charset="0"/>
            </a:endParaRPr>
          </a:p>
        </p:txBody>
      </p:sp>
      <p:sp>
        <p:nvSpPr>
          <p:cNvPr id="60420" name="AutoShape 4">
            <a:hlinkClick r:id="rId2" action="ppaction://hlinksldjump" highlightClick="1"/>
          </p:cNvPr>
          <p:cNvSpPr>
            <a:spLocks noChangeArrowheads="1"/>
          </p:cNvSpPr>
          <p:nvPr/>
        </p:nvSpPr>
        <p:spPr bwMode="auto">
          <a:xfrm>
            <a:off x="7812088" y="6308725"/>
            <a:ext cx="334962" cy="355600"/>
          </a:xfrm>
          <a:prstGeom prst="actionButtonReturn">
            <a:avLst/>
          </a:prstGeom>
          <a:solidFill>
            <a:schemeClr val="accent1"/>
          </a:solidFill>
          <a:ln w="9525">
            <a:solidFill>
              <a:schemeClr val="bg2"/>
            </a:solid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FD58C62D-8C70-48E0-B681-3942AF754A58}" type="slidenum">
              <a:rPr lang="es-ES"/>
              <a:pPr/>
              <a:t>13</a:t>
            </a:fld>
            <a:endParaRPr lang="es-ES"/>
          </a:p>
        </p:txBody>
      </p:sp>
      <p:sp>
        <p:nvSpPr>
          <p:cNvPr id="64514" name="Rectangle 2"/>
          <p:cNvSpPr>
            <a:spLocks noGrp="1" noChangeArrowheads="1"/>
          </p:cNvSpPr>
          <p:nvPr>
            <p:ph type="title"/>
          </p:nvPr>
        </p:nvSpPr>
        <p:spPr>
          <a:xfrm>
            <a:off x="468313" y="692150"/>
            <a:ext cx="8004175" cy="688975"/>
          </a:xfrm>
          <a:effectLst>
            <a:outerShdw dist="56796" dir="3806097" algn="ctr" rotWithShape="0">
              <a:srgbClr val="C0C0C0"/>
            </a:outerShdw>
          </a:effectLst>
        </p:spPr>
        <p:txBody>
          <a:bodyPr/>
          <a:lstStyle/>
          <a:p>
            <a:pPr>
              <a:buClr>
                <a:schemeClr val="accent2"/>
              </a:buClr>
              <a:buSzPct val="115000"/>
              <a:buFont typeface="Wingdings" pitchFamily="2" charset="2"/>
              <a:buNone/>
            </a:pPr>
            <a:r>
              <a:rPr lang="es-EC" sz="3200" b="1"/>
              <a:t>Índices útiles para la evaluación</a:t>
            </a:r>
            <a:r>
              <a:rPr lang="es-EC" sz="3500"/>
              <a:t> </a:t>
            </a:r>
            <a:endParaRPr lang="es-ES" sz="3500"/>
          </a:p>
        </p:txBody>
      </p:sp>
      <p:sp>
        <p:nvSpPr>
          <p:cNvPr id="64515" name="Rectangle 3"/>
          <p:cNvSpPr>
            <a:spLocks noGrp="1" noChangeArrowheads="1"/>
          </p:cNvSpPr>
          <p:nvPr>
            <p:ph type="body" idx="1"/>
          </p:nvPr>
        </p:nvSpPr>
        <p:spPr>
          <a:xfrm>
            <a:off x="317500" y="1881188"/>
            <a:ext cx="8305800" cy="4154487"/>
          </a:xfrm>
          <a:noFill/>
          <a:effectLst>
            <a:outerShdw dist="56796" dir="3806097" algn="ctr" rotWithShape="0">
              <a:srgbClr val="C0C0C0"/>
            </a:outerShdw>
          </a:effectLst>
        </p:spPr>
        <p:txBody>
          <a:bodyPr/>
          <a:lstStyle/>
          <a:p>
            <a:pPr marL="0" indent="0">
              <a:lnSpc>
                <a:spcPct val="150000"/>
              </a:lnSpc>
              <a:buFont typeface="Wingdings" pitchFamily="2" charset="2"/>
              <a:buChar char="Ø"/>
            </a:pPr>
            <a:r>
              <a:rPr lang="es-ES" sz="3800" b="1">
                <a:latin typeface="Arial" charset="0"/>
              </a:rPr>
              <a:t> Nivel de presión sonora</a:t>
            </a:r>
          </a:p>
          <a:p>
            <a:pPr marL="0" indent="0">
              <a:buFont typeface="Wingdings" pitchFamily="2" charset="2"/>
              <a:buChar char="Ø"/>
            </a:pPr>
            <a:r>
              <a:rPr lang="es-ES" sz="3800" b="1">
                <a:latin typeface="Arial" charset="0"/>
              </a:rPr>
              <a:t> Tiempo de reverberación</a:t>
            </a:r>
          </a:p>
          <a:p>
            <a:pPr marL="0" indent="0" algn="just">
              <a:buFont typeface="Wingdings" pitchFamily="2" charset="2"/>
              <a:buChar char="Ø"/>
            </a:pPr>
            <a:r>
              <a:rPr lang="es-ES" sz="3800" b="1">
                <a:latin typeface="Arial" charset="0"/>
              </a:rPr>
              <a:t> Tiempo de exposición</a:t>
            </a:r>
            <a:r>
              <a:rPr lang="es-ES" b="1" u="sng">
                <a:latin typeface="Arial" charset="0"/>
              </a:rPr>
              <a:t> </a:t>
            </a:r>
          </a:p>
          <a:p>
            <a:pPr marL="0" indent="0" algn="just">
              <a:buFont typeface="Wingdings" pitchFamily="2" charset="2"/>
              <a:buChar char="Ø"/>
            </a:pPr>
            <a:r>
              <a:rPr lang="es-EC" b="1">
                <a:latin typeface="Arial" charset="0"/>
              </a:rPr>
              <a:t>  </a:t>
            </a:r>
            <a:r>
              <a:rPr lang="es-EC" sz="3800" b="1">
                <a:latin typeface="Arial" charset="0"/>
              </a:rPr>
              <a:t>Dosis de ruido</a:t>
            </a:r>
          </a:p>
          <a:p>
            <a:pPr marL="0" indent="0" algn="just">
              <a:buFont typeface="Wingdings" pitchFamily="2" charset="2"/>
              <a:buChar char="Ø"/>
            </a:pPr>
            <a:r>
              <a:rPr lang="es-EC" sz="3800" b="1">
                <a:latin typeface="Arial" charset="0"/>
              </a:rPr>
              <a:t> Índice de aislamiento acústico</a:t>
            </a:r>
            <a:endParaRPr lang="es-ES" sz="3800" b="1">
              <a:latin typeface="Arial" charset="0"/>
            </a:endParaRPr>
          </a:p>
        </p:txBody>
      </p:sp>
      <p:sp>
        <p:nvSpPr>
          <p:cNvPr id="64516" name="AutoShape 4">
            <a:hlinkClick r:id="rId2" action="ppaction://hlinksldjump" highlightClick="1"/>
          </p:cNvPr>
          <p:cNvSpPr>
            <a:spLocks noChangeArrowheads="1"/>
          </p:cNvSpPr>
          <p:nvPr/>
        </p:nvSpPr>
        <p:spPr bwMode="auto">
          <a:xfrm>
            <a:off x="7812088" y="6308725"/>
            <a:ext cx="333375" cy="355600"/>
          </a:xfrm>
          <a:prstGeom prst="actionButtonReturn">
            <a:avLst/>
          </a:prstGeom>
          <a:solidFill>
            <a:schemeClr val="accent1"/>
          </a:solidFill>
          <a:ln w="9525">
            <a:no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706DCCE0-DC77-4217-B17D-936D41B012B6}" type="slidenum">
              <a:rPr lang="es-ES"/>
              <a:pPr/>
              <a:t>14</a:t>
            </a:fld>
            <a:endParaRPr lang="es-ES"/>
          </a:p>
        </p:txBody>
      </p:sp>
      <p:pic>
        <p:nvPicPr>
          <p:cNvPr id="69636" name="Picture 4"/>
          <p:cNvPicPr>
            <a:picLocks noChangeAspect="1" noChangeArrowheads="1"/>
          </p:cNvPicPr>
          <p:nvPr/>
        </p:nvPicPr>
        <p:blipFill>
          <a:blip r:embed="rId2"/>
          <a:srcRect/>
          <a:stretch>
            <a:fillRect/>
          </a:stretch>
        </p:blipFill>
        <p:spPr bwMode="auto">
          <a:xfrm>
            <a:off x="5172075" y="1323975"/>
            <a:ext cx="3054350" cy="2224088"/>
          </a:xfrm>
          <a:prstGeom prst="rect">
            <a:avLst/>
          </a:prstGeom>
          <a:noFill/>
          <a:ln w="9525" algn="ctr">
            <a:noFill/>
            <a:miter lim="800000"/>
            <a:headEnd/>
            <a:tailEnd/>
          </a:ln>
          <a:effectLst/>
        </p:spPr>
      </p:pic>
      <p:sp>
        <p:nvSpPr>
          <p:cNvPr id="69634" name="Rectangle 2"/>
          <p:cNvSpPr>
            <a:spLocks noGrp="1" noChangeArrowheads="1"/>
          </p:cNvSpPr>
          <p:nvPr>
            <p:ph type="title"/>
          </p:nvPr>
        </p:nvSpPr>
        <p:spPr>
          <a:xfrm>
            <a:off x="384175" y="765175"/>
            <a:ext cx="8231188" cy="650875"/>
          </a:xfrm>
          <a:effectLst>
            <a:outerShdw dist="35921" dir="2700000" algn="ctr" rotWithShape="0">
              <a:srgbClr val="C0C0C0"/>
            </a:outerShdw>
          </a:effectLst>
        </p:spPr>
        <p:txBody>
          <a:bodyPr/>
          <a:lstStyle/>
          <a:p>
            <a:r>
              <a:rPr lang="es-EC" sz="3600" b="1"/>
              <a:t>Instrumentos para la medición</a:t>
            </a:r>
            <a:endParaRPr lang="es-ES" sz="3600" b="1"/>
          </a:p>
        </p:txBody>
      </p:sp>
      <p:sp>
        <p:nvSpPr>
          <p:cNvPr id="69635" name="Rectangle 3"/>
          <p:cNvSpPr>
            <a:spLocks noGrp="1" noChangeArrowheads="1"/>
          </p:cNvSpPr>
          <p:nvPr>
            <p:ph type="body" idx="1"/>
          </p:nvPr>
        </p:nvSpPr>
        <p:spPr>
          <a:xfrm>
            <a:off x="184150" y="1700213"/>
            <a:ext cx="8307388" cy="4491037"/>
          </a:xfrm>
          <a:noFill/>
        </p:spPr>
        <p:txBody>
          <a:bodyPr/>
          <a:lstStyle/>
          <a:p>
            <a:pPr marL="587375" indent="-50800" algn="just">
              <a:lnSpc>
                <a:spcPct val="80000"/>
              </a:lnSpc>
              <a:buSzPct val="75000"/>
            </a:pPr>
            <a:r>
              <a:rPr lang="es-EC" sz="2900">
                <a:latin typeface="Arial" charset="0"/>
              </a:rPr>
              <a:t>  </a:t>
            </a:r>
            <a:r>
              <a:rPr lang="es-EC" sz="2900" b="1">
                <a:latin typeface="Arial" charset="0"/>
              </a:rPr>
              <a:t>Sonómetros.</a:t>
            </a:r>
          </a:p>
          <a:p>
            <a:pPr marL="587375" indent="-50800" algn="just">
              <a:lnSpc>
                <a:spcPct val="80000"/>
              </a:lnSpc>
              <a:buSzPct val="75000"/>
            </a:pPr>
            <a:r>
              <a:rPr lang="es-EC" sz="2900" b="1">
                <a:latin typeface="Arial" charset="0"/>
              </a:rPr>
              <a:t>  Analizadores de bandas de octavas.</a:t>
            </a:r>
          </a:p>
          <a:p>
            <a:pPr marL="587375" indent="-50800" algn="just">
              <a:lnSpc>
                <a:spcPct val="80000"/>
              </a:lnSpc>
              <a:buSzPct val="75000"/>
            </a:pPr>
            <a:r>
              <a:rPr lang="es-EC" sz="2900" b="1">
                <a:latin typeface="Arial" charset="0"/>
              </a:rPr>
              <a:t>  Dosímetros de ruidos.</a:t>
            </a:r>
          </a:p>
          <a:p>
            <a:pPr marL="587375" indent="-50800" algn="just">
              <a:lnSpc>
                <a:spcPct val="80000"/>
              </a:lnSpc>
              <a:buClr>
                <a:schemeClr val="folHlink"/>
              </a:buClr>
              <a:buSzPct val="75000"/>
              <a:buFont typeface="Wingdings" pitchFamily="2" charset="2"/>
              <a:buNone/>
            </a:pPr>
            <a:endParaRPr lang="es-EC" sz="2900" b="1">
              <a:latin typeface="Arial" charset="0"/>
            </a:endParaRPr>
          </a:p>
          <a:p>
            <a:pPr marL="587375" indent="-50800" algn="just">
              <a:lnSpc>
                <a:spcPct val="80000"/>
              </a:lnSpc>
              <a:buFont typeface="Wingdings" pitchFamily="2" charset="2"/>
              <a:buChar char="Ø"/>
            </a:pPr>
            <a:r>
              <a:rPr lang="es-EC" sz="2900" b="1">
                <a:latin typeface="Arial" charset="0"/>
              </a:rPr>
              <a:t> Sonómetros </a:t>
            </a:r>
          </a:p>
          <a:p>
            <a:pPr marL="587375" indent="-50800" algn="just">
              <a:lnSpc>
                <a:spcPct val="80000"/>
              </a:lnSpc>
              <a:buFont typeface="Wingdings" pitchFamily="2" charset="2"/>
              <a:buNone/>
            </a:pPr>
            <a:r>
              <a:rPr lang="es-ES" sz="2500">
                <a:latin typeface="Arial" charset="0"/>
              </a:rPr>
              <a:t>   Los sonómetros son equipos con una alta sensibilidad para responder  al sonido de forma parecida a como reacciona el oído humano, y para obtener los niveles de presión acústica (Lp) o nivel de presión sonora (NPS). Actualmente existe una gran variedad de sonómetros los cuales continúan tecnificándose más conforme pasan los años.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3A96CB12-1648-4197-8059-4FE426C3D799}" type="slidenum">
              <a:rPr lang="es-ES"/>
              <a:pPr/>
              <a:t>15</a:t>
            </a:fld>
            <a:endParaRPr lang="es-ES"/>
          </a:p>
        </p:txBody>
      </p:sp>
      <p:sp>
        <p:nvSpPr>
          <p:cNvPr id="74754" name="Rectangle 2"/>
          <p:cNvSpPr>
            <a:spLocks noGrp="1" noChangeArrowheads="1"/>
          </p:cNvSpPr>
          <p:nvPr>
            <p:ph type="title"/>
          </p:nvPr>
        </p:nvSpPr>
        <p:spPr>
          <a:xfrm>
            <a:off x="573088" y="476250"/>
            <a:ext cx="8004175" cy="1049338"/>
          </a:xfrm>
          <a:effectLst>
            <a:outerShdw dist="35921" dir="2700000" algn="ctr" rotWithShape="0">
              <a:srgbClr val="C0C0C0"/>
            </a:outerShdw>
          </a:effectLst>
        </p:spPr>
        <p:txBody>
          <a:bodyPr/>
          <a:lstStyle/>
          <a:p>
            <a:pPr algn="ctr"/>
            <a:r>
              <a:rPr lang="es-EC" sz="3200" b="1"/>
              <a:t>Evaluación del ruido por medio de una encuesta</a:t>
            </a:r>
            <a:endParaRPr lang="es-ES" sz="3200" b="1"/>
          </a:p>
        </p:txBody>
      </p:sp>
      <p:sp>
        <p:nvSpPr>
          <p:cNvPr id="74755" name="Rectangle 3"/>
          <p:cNvSpPr>
            <a:spLocks noGrp="1" noChangeArrowheads="1"/>
          </p:cNvSpPr>
          <p:nvPr>
            <p:ph type="body" idx="1"/>
          </p:nvPr>
        </p:nvSpPr>
        <p:spPr>
          <a:xfrm>
            <a:off x="471488" y="1700213"/>
            <a:ext cx="8301037" cy="4465637"/>
          </a:xfrm>
          <a:noFill/>
          <a:effectLst>
            <a:outerShdw dist="35921" dir="2700000" algn="ctr" rotWithShape="0">
              <a:srgbClr val="C0C0C0"/>
            </a:outerShdw>
          </a:effectLst>
        </p:spPr>
        <p:txBody>
          <a:bodyPr/>
          <a:lstStyle/>
          <a:p>
            <a:pPr marL="587375" indent="-341313" algn="just">
              <a:lnSpc>
                <a:spcPct val="110000"/>
              </a:lnSpc>
              <a:buFont typeface="Wingdings" pitchFamily="2" charset="2"/>
              <a:buChar char="Ø"/>
              <a:tabLst>
                <a:tab pos="339725" algn="l"/>
                <a:tab pos="504825" algn="l"/>
              </a:tabLst>
            </a:pPr>
            <a:r>
              <a:rPr lang="es-EC" sz="1700" b="1">
                <a:latin typeface="Arial" charset="0"/>
              </a:rPr>
              <a:t>Objetivos generales</a:t>
            </a:r>
          </a:p>
          <a:p>
            <a:pPr marL="587375" indent="-341313" algn="just">
              <a:lnSpc>
                <a:spcPct val="110000"/>
              </a:lnSpc>
              <a:buFont typeface="Wingdings" pitchFamily="2" charset="2"/>
              <a:buNone/>
              <a:tabLst>
                <a:tab pos="339725" algn="l"/>
                <a:tab pos="504825" algn="l"/>
              </a:tabLst>
            </a:pPr>
            <a:r>
              <a:rPr lang="es-EC" sz="1100">
                <a:latin typeface="Arial" charset="0"/>
              </a:rPr>
              <a:t>        </a:t>
            </a:r>
            <a:r>
              <a:rPr lang="es-EC" sz="1700">
                <a:latin typeface="Arial" charset="0"/>
              </a:rPr>
              <a:t>Obtener información sobre áreas que pudieran ser más ruidosas que otras, y   recoger información que pudiera ayudar para disminuir los niveles de ruido.</a:t>
            </a:r>
          </a:p>
          <a:p>
            <a:pPr marL="587375" indent="-341313" algn="just">
              <a:lnSpc>
                <a:spcPct val="110000"/>
              </a:lnSpc>
              <a:buFont typeface="Wingdings" pitchFamily="2" charset="2"/>
              <a:buNone/>
              <a:tabLst>
                <a:tab pos="339725" algn="l"/>
                <a:tab pos="504825" algn="l"/>
              </a:tabLst>
            </a:pPr>
            <a:endParaRPr lang="es-EC" sz="1700">
              <a:latin typeface="Arial" charset="0"/>
            </a:endParaRPr>
          </a:p>
          <a:p>
            <a:pPr marL="587375" indent="-341313" algn="just">
              <a:lnSpc>
                <a:spcPct val="110000"/>
              </a:lnSpc>
              <a:buFont typeface="Wingdings" pitchFamily="2" charset="2"/>
              <a:buChar char="Ø"/>
              <a:tabLst>
                <a:tab pos="339725" algn="l"/>
                <a:tab pos="504825" algn="l"/>
              </a:tabLst>
            </a:pPr>
            <a:r>
              <a:rPr lang="es-EC" sz="1700" b="1">
                <a:latin typeface="Arial" charset="0"/>
              </a:rPr>
              <a:t>Objetivos específicos</a:t>
            </a:r>
          </a:p>
          <a:p>
            <a:pPr marL="587375" indent="-341313" algn="just">
              <a:lnSpc>
                <a:spcPct val="110000"/>
              </a:lnSpc>
              <a:buFont typeface="Wingdings" pitchFamily="2" charset="2"/>
              <a:buAutoNum type="arabicPeriod"/>
              <a:tabLst>
                <a:tab pos="339725" algn="l"/>
                <a:tab pos="504825" algn="l"/>
              </a:tabLst>
            </a:pPr>
            <a:r>
              <a:rPr lang="es-EC" sz="1700">
                <a:latin typeface="Arial" charset="0"/>
              </a:rPr>
              <a:t>Determinar el número de trabajadores que laboran en cada puesto de trabajo.</a:t>
            </a:r>
          </a:p>
          <a:p>
            <a:pPr marL="587375" indent="-341313" algn="just">
              <a:lnSpc>
                <a:spcPct val="110000"/>
              </a:lnSpc>
              <a:buFont typeface="Wingdings" pitchFamily="2" charset="2"/>
              <a:buAutoNum type="arabicPeriod"/>
              <a:tabLst>
                <a:tab pos="339725" algn="l"/>
                <a:tab pos="504825" algn="l"/>
              </a:tabLst>
            </a:pPr>
            <a:r>
              <a:rPr lang="es-EC" sz="1700">
                <a:latin typeface="Arial" charset="0"/>
              </a:rPr>
              <a:t>Determinar si en su puesto de trabajo o en otras áreas, el trabajador considera que el ruido puede ser   perjudicial para su salud, también obtener sus opiniones para disminuir los niveles de ruido.</a:t>
            </a:r>
          </a:p>
          <a:p>
            <a:pPr marL="587375" indent="-341313" algn="just">
              <a:lnSpc>
                <a:spcPct val="110000"/>
              </a:lnSpc>
              <a:buFont typeface="Wingdings" pitchFamily="2" charset="2"/>
              <a:buAutoNum type="arabicPeriod"/>
              <a:tabLst>
                <a:tab pos="339725" algn="l"/>
                <a:tab pos="504825" algn="l"/>
              </a:tabLst>
            </a:pPr>
            <a:r>
              <a:rPr lang="es-EC" sz="1700">
                <a:latin typeface="Arial" charset="0"/>
              </a:rPr>
              <a:t>Evaluar el compromiso que ha tenido la empresa para con sus trabajadores con  respecto a mediciones de ruido y si han provisto a sus trabajadores de EPP. </a:t>
            </a:r>
          </a:p>
          <a:p>
            <a:pPr marL="587375" indent="-341313" algn="just">
              <a:lnSpc>
                <a:spcPct val="110000"/>
              </a:lnSpc>
              <a:buFont typeface="Wingdings" pitchFamily="2" charset="2"/>
              <a:buAutoNum type="arabicPeriod"/>
              <a:tabLst>
                <a:tab pos="339725" algn="l"/>
                <a:tab pos="504825" algn="l"/>
              </a:tabLst>
            </a:pPr>
            <a:r>
              <a:rPr lang="es-EC" sz="1700">
                <a:latin typeface="Arial" charset="0"/>
              </a:rPr>
              <a:t>Determinar si se hacen audiometrías cada cierto tiempo en la empresa, o si alguna vez se realizaron.</a:t>
            </a:r>
            <a:endParaRPr lang="es-ES" sz="170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p:cNvSpPr>
            <a:spLocks noGrp="1"/>
          </p:cNvSpPr>
          <p:nvPr>
            <p:ph type="sldNum" sz="quarter" idx="12"/>
          </p:nvPr>
        </p:nvSpPr>
        <p:spPr/>
        <p:txBody>
          <a:bodyPr/>
          <a:lstStyle/>
          <a:p>
            <a:fld id="{9521BE70-D8CE-43BB-B179-63D4F6449620}" type="slidenum">
              <a:rPr lang="es-ES"/>
              <a:pPr/>
              <a:t>16</a:t>
            </a:fld>
            <a:endParaRPr lang="es-ES"/>
          </a:p>
        </p:txBody>
      </p:sp>
      <p:sp>
        <p:nvSpPr>
          <p:cNvPr id="90115" name="Rectangle 3"/>
          <p:cNvSpPr>
            <a:spLocks noGrp="1" noChangeArrowheads="1"/>
          </p:cNvSpPr>
          <p:nvPr>
            <p:ph type="body" idx="1"/>
          </p:nvPr>
        </p:nvSpPr>
        <p:spPr>
          <a:xfrm>
            <a:off x="384175" y="549275"/>
            <a:ext cx="8304213" cy="5327650"/>
          </a:xfrm>
          <a:noFill/>
        </p:spPr>
        <p:txBody>
          <a:bodyPr/>
          <a:lstStyle/>
          <a:p>
            <a:pPr marL="812800" indent="-812800" algn="just">
              <a:lnSpc>
                <a:spcPct val="80000"/>
              </a:lnSpc>
              <a:buFont typeface="Wingdings" pitchFamily="2" charset="2"/>
              <a:buNone/>
            </a:pPr>
            <a:r>
              <a:rPr lang="es-EC" sz="2300" b="1">
                <a:latin typeface="Arial" charset="0"/>
              </a:rPr>
              <a:t>      ¿Tienes alguna sugerencia para mejorar algún proceso de trabajo con la finalidad de disminuir el ruido intermitente en la fábrica?</a:t>
            </a:r>
            <a:r>
              <a:rPr lang="es-ES" sz="2300">
                <a:latin typeface="Arial" charset="0"/>
              </a:rPr>
              <a:t> </a:t>
            </a:r>
          </a:p>
          <a:p>
            <a:pPr marL="812800" indent="-812800" algn="just">
              <a:lnSpc>
                <a:spcPct val="80000"/>
              </a:lnSpc>
              <a:buFont typeface="Wingdings" pitchFamily="2" charset="2"/>
              <a:buNone/>
            </a:pPr>
            <a:endParaRPr lang="es-EC" sz="2300">
              <a:latin typeface="Arial" charset="0"/>
            </a:endParaRPr>
          </a:p>
          <a:p>
            <a:pPr marL="812800" indent="-812800" algn="just">
              <a:lnSpc>
                <a:spcPct val="80000"/>
              </a:lnSpc>
              <a:buFont typeface="Wingdings" pitchFamily="2" charset="2"/>
              <a:buNone/>
            </a:pPr>
            <a:endParaRPr lang="es-EC" sz="2300">
              <a:latin typeface="Arial" charset="0"/>
            </a:endParaRPr>
          </a:p>
          <a:p>
            <a:pPr marL="812800" indent="-812800" algn="just">
              <a:lnSpc>
                <a:spcPct val="80000"/>
              </a:lnSpc>
              <a:buFont typeface="Wingdings" pitchFamily="2" charset="2"/>
              <a:buNone/>
            </a:pPr>
            <a:endParaRPr lang="es-ES" sz="2300">
              <a:latin typeface="Arial" charset="0"/>
            </a:endParaRPr>
          </a:p>
          <a:p>
            <a:pPr marL="812800" indent="-812800" algn="just">
              <a:lnSpc>
                <a:spcPct val="30000"/>
              </a:lnSpc>
              <a:buFont typeface="Wingdings" pitchFamily="2" charset="2"/>
              <a:buNone/>
            </a:pPr>
            <a:endParaRPr lang="es-ES" sz="2300">
              <a:latin typeface="Arial" charset="0"/>
            </a:endParaRPr>
          </a:p>
          <a:p>
            <a:pPr marL="812800" indent="-812800">
              <a:lnSpc>
                <a:spcPct val="70000"/>
              </a:lnSpc>
              <a:buFont typeface="Wingdings" pitchFamily="2" charset="2"/>
              <a:buNone/>
            </a:pPr>
            <a:r>
              <a:rPr lang="es-EC" sz="1900">
                <a:latin typeface="Arial" charset="0"/>
              </a:rPr>
              <a:t>      </a:t>
            </a:r>
            <a:r>
              <a:rPr lang="es-EC" sz="2400">
                <a:latin typeface="Arial" charset="0"/>
              </a:rPr>
              <a:t>1.  Mantenimiento contínuo en las máquinas.</a:t>
            </a:r>
          </a:p>
          <a:p>
            <a:pPr marL="812800" indent="-812800">
              <a:lnSpc>
                <a:spcPct val="70000"/>
              </a:lnSpc>
              <a:buFont typeface="Wingdings" pitchFamily="2" charset="2"/>
              <a:buNone/>
            </a:pPr>
            <a:endParaRPr lang="es-EC" sz="2400">
              <a:latin typeface="Arial" charset="0"/>
            </a:endParaRPr>
          </a:p>
          <a:p>
            <a:pPr marL="812800" indent="-812800">
              <a:lnSpc>
                <a:spcPct val="70000"/>
              </a:lnSpc>
              <a:buFont typeface="Wingdings" pitchFamily="2" charset="2"/>
              <a:buNone/>
            </a:pPr>
            <a:r>
              <a:rPr lang="es-EC" sz="2400">
                <a:latin typeface="Arial" charset="0"/>
              </a:rPr>
              <a:t>     2. Con un programa constante de evaluación del ruido.</a:t>
            </a:r>
          </a:p>
          <a:p>
            <a:pPr marL="812800" indent="-812800">
              <a:lnSpc>
                <a:spcPct val="70000"/>
              </a:lnSpc>
              <a:buFont typeface="Wingdings" pitchFamily="2" charset="2"/>
              <a:buNone/>
            </a:pPr>
            <a:endParaRPr lang="es-EC" sz="2400">
              <a:latin typeface="Arial" charset="0"/>
            </a:endParaRPr>
          </a:p>
          <a:p>
            <a:pPr marL="812800" indent="-812800">
              <a:lnSpc>
                <a:spcPct val="70000"/>
              </a:lnSpc>
              <a:buFont typeface="Wingdings" pitchFamily="2" charset="2"/>
              <a:buNone/>
            </a:pPr>
            <a:r>
              <a:rPr lang="es-EC" sz="2400">
                <a:latin typeface="Arial" charset="0"/>
              </a:rPr>
              <a:t>     3. Capacitar a los trabajadores para evitar hacer ruido     innecesariamente.</a:t>
            </a:r>
          </a:p>
          <a:p>
            <a:pPr marL="812800" indent="-812800">
              <a:lnSpc>
                <a:spcPct val="70000"/>
              </a:lnSpc>
              <a:buFont typeface="Wingdings" pitchFamily="2" charset="2"/>
              <a:buNone/>
            </a:pPr>
            <a:endParaRPr lang="es-EC" sz="2400">
              <a:latin typeface="Arial" charset="0"/>
            </a:endParaRPr>
          </a:p>
          <a:p>
            <a:pPr marL="812800" indent="-812800">
              <a:lnSpc>
                <a:spcPct val="70000"/>
              </a:lnSpc>
              <a:buFont typeface="Wingdings" pitchFamily="2" charset="2"/>
              <a:buNone/>
            </a:pPr>
            <a:r>
              <a:rPr lang="es-EC" sz="2400">
                <a:latin typeface="Arial" charset="0"/>
              </a:rPr>
              <a:t>     4. Mantener siempre cubierta la cortadora cuando se este cortando  el   alambre.</a:t>
            </a:r>
            <a:endParaRPr lang="es-ES" sz="240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2D108B2-D2A3-41C1-9CA5-97CB0D7FA6C2}" type="slidenum">
              <a:rPr lang="es-ES"/>
              <a:pPr/>
              <a:t>17</a:t>
            </a:fld>
            <a:endParaRPr lang="es-ES"/>
          </a:p>
        </p:txBody>
      </p:sp>
      <p:sp>
        <p:nvSpPr>
          <p:cNvPr id="91138" name="Rectangle 2"/>
          <p:cNvSpPr>
            <a:spLocks noGrp="1" noChangeArrowheads="1"/>
          </p:cNvSpPr>
          <p:nvPr>
            <p:ph type="title"/>
          </p:nvPr>
        </p:nvSpPr>
        <p:spPr>
          <a:xfrm>
            <a:off x="468313" y="549275"/>
            <a:ext cx="8232775" cy="996950"/>
          </a:xfrm>
          <a:effectLst>
            <a:outerShdw dist="56796" dir="3806097" algn="ctr" rotWithShape="0">
              <a:srgbClr val="C0C0C0"/>
            </a:outerShdw>
          </a:effectLst>
        </p:spPr>
        <p:txBody>
          <a:bodyPr/>
          <a:lstStyle/>
          <a:p>
            <a:r>
              <a:rPr lang="es-EC" sz="2800" b="1"/>
              <a:t>Metodología a seguir para el muestreo con sonómetro</a:t>
            </a:r>
            <a:endParaRPr lang="es-ES" sz="2800" b="1"/>
          </a:p>
        </p:txBody>
      </p:sp>
      <p:sp>
        <p:nvSpPr>
          <p:cNvPr id="91139" name="Rectangle 3"/>
          <p:cNvSpPr>
            <a:spLocks noGrp="1" noChangeArrowheads="1"/>
          </p:cNvSpPr>
          <p:nvPr>
            <p:ph type="body" idx="1"/>
          </p:nvPr>
        </p:nvSpPr>
        <p:spPr>
          <a:xfrm>
            <a:off x="468313" y="1557338"/>
            <a:ext cx="8305800" cy="4797425"/>
          </a:xfrm>
          <a:noFill/>
        </p:spPr>
        <p:txBody>
          <a:bodyPr/>
          <a:lstStyle/>
          <a:p>
            <a:pPr marL="174625" indent="-174625" algn="just">
              <a:lnSpc>
                <a:spcPct val="70000"/>
              </a:lnSpc>
              <a:buFont typeface="Wingdings" pitchFamily="2" charset="2"/>
              <a:buNone/>
            </a:pPr>
            <a:r>
              <a:rPr lang="es-EC" sz="2700"/>
              <a:t>   </a:t>
            </a:r>
          </a:p>
          <a:p>
            <a:pPr marL="174625" indent="-174625" algn="just">
              <a:lnSpc>
                <a:spcPct val="130000"/>
              </a:lnSpc>
              <a:buFont typeface="Wingdings" pitchFamily="2" charset="2"/>
              <a:buNone/>
            </a:pPr>
            <a:r>
              <a:rPr lang="es-EC" sz="2300">
                <a:latin typeface="Arial" charset="0"/>
              </a:rPr>
              <a:t>    Las mediciones de niveles de presión sonora fueron realizadas de acuerdo a lo determinado en el </a:t>
            </a:r>
            <a:r>
              <a:rPr lang="es-EC" sz="2300" b="1" i="1">
                <a:latin typeface="Arial" charset="0"/>
              </a:rPr>
              <a:t>Código del Trabajo, Cap.V (Ref. 1) y en el Texto Unificado de la Legislación Secundaria del Medio Ambiente</a:t>
            </a:r>
            <a:r>
              <a:rPr lang="es-EC" sz="2300">
                <a:latin typeface="Arial" charset="0"/>
              </a:rPr>
              <a:t>. Las mediciones de niveles de presión sonora para análisis de ruido relacionado con los trabajadores fueron tomadas con un sonómetro, en </a:t>
            </a:r>
            <a:r>
              <a:rPr lang="es-EC" sz="2300" u="sng">
                <a:latin typeface="Arial" charset="0"/>
              </a:rPr>
              <a:t>escala A</a:t>
            </a:r>
            <a:r>
              <a:rPr lang="es-EC" sz="2300">
                <a:latin typeface="Arial" charset="0"/>
              </a:rPr>
              <a:t>. Se usa respuesta lenta </a:t>
            </a:r>
            <a:r>
              <a:rPr lang="es-EC" sz="2300" b="1">
                <a:latin typeface="Arial" charset="0"/>
              </a:rPr>
              <a:t>(</a:t>
            </a:r>
            <a:r>
              <a:rPr lang="es-ES" sz="2300" b="1">
                <a:latin typeface="Arial" charset="0"/>
              </a:rPr>
              <a:t>SLOW</a:t>
            </a:r>
            <a:r>
              <a:rPr lang="es-EC" sz="2300" b="1">
                <a:latin typeface="Arial" charset="0"/>
              </a:rPr>
              <a:t>)</a:t>
            </a:r>
            <a:r>
              <a:rPr lang="es-EC" sz="2300">
                <a:latin typeface="Arial" charset="0"/>
              </a:rPr>
              <a:t> para ruidos continuos, y respuesta pico </a:t>
            </a:r>
            <a:r>
              <a:rPr lang="es-EC" sz="2300" b="1">
                <a:latin typeface="Arial" charset="0"/>
              </a:rPr>
              <a:t>(</a:t>
            </a:r>
            <a:r>
              <a:rPr lang="es-ES" sz="2300" b="1">
                <a:latin typeface="Arial" charset="0"/>
              </a:rPr>
              <a:t>PEAK</a:t>
            </a:r>
            <a:r>
              <a:rPr lang="es-EC" sz="2300">
                <a:latin typeface="Arial" charset="0"/>
              </a:rPr>
              <a:t>) para ruidos de impactos.</a:t>
            </a:r>
            <a:endParaRPr lang="es-ES" sz="230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47891FE-9D7B-4A3D-A8B0-FA4BCA5BD09B}" type="slidenum">
              <a:rPr lang="es-ES"/>
              <a:pPr/>
              <a:t>18</a:t>
            </a:fld>
            <a:endParaRPr lang="es-ES"/>
          </a:p>
        </p:txBody>
      </p:sp>
      <p:sp>
        <p:nvSpPr>
          <p:cNvPr id="92162" name="Rectangle 2"/>
          <p:cNvSpPr>
            <a:spLocks noGrp="1" noChangeArrowheads="1"/>
          </p:cNvSpPr>
          <p:nvPr>
            <p:ph type="title"/>
          </p:nvPr>
        </p:nvSpPr>
        <p:spPr>
          <a:xfrm>
            <a:off x="585788" y="512763"/>
            <a:ext cx="7864475" cy="963612"/>
          </a:xfrm>
          <a:effectLst>
            <a:outerShdw dist="35921" dir="2700000" algn="ctr" rotWithShape="0">
              <a:srgbClr val="C0C0C0"/>
            </a:outerShdw>
          </a:effectLst>
        </p:spPr>
        <p:txBody>
          <a:bodyPr/>
          <a:lstStyle/>
          <a:p>
            <a:r>
              <a:rPr lang="es-EC" sz="3500" b="1"/>
              <a:t>Elección de los puntos de muestreo</a:t>
            </a:r>
            <a:r>
              <a:rPr lang="es-ES" sz="3500"/>
              <a:t> </a:t>
            </a:r>
          </a:p>
        </p:txBody>
      </p:sp>
      <p:sp>
        <p:nvSpPr>
          <p:cNvPr id="92163" name="Rectangle 3"/>
          <p:cNvSpPr>
            <a:spLocks noGrp="1" noChangeArrowheads="1"/>
          </p:cNvSpPr>
          <p:nvPr>
            <p:ph type="body" idx="1"/>
          </p:nvPr>
        </p:nvSpPr>
        <p:spPr>
          <a:xfrm>
            <a:off x="384175" y="1808163"/>
            <a:ext cx="8304213" cy="4286250"/>
          </a:xfrm>
          <a:noFill/>
        </p:spPr>
        <p:txBody>
          <a:bodyPr/>
          <a:lstStyle/>
          <a:p>
            <a:pPr marL="261938" indent="-261938" algn="just">
              <a:lnSpc>
                <a:spcPct val="90000"/>
              </a:lnSpc>
              <a:buFont typeface="Wingdings" pitchFamily="2" charset="2"/>
              <a:buNone/>
            </a:pPr>
            <a:r>
              <a:rPr lang="es-EC" sz="2700">
                <a:latin typeface="Arial" charset="0"/>
              </a:rPr>
              <a:t>     </a:t>
            </a:r>
            <a:r>
              <a:rPr lang="es-EC" sz="2000">
                <a:latin typeface="Arial" charset="0"/>
              </a:rPr>
              <a:t>Para la elección de los puntos de muestreo era muy importante primero:</a:t>
            </a:r>
          </a:p>
          <a:p>
            <a:pPr marL="261938" indent="-261938" algn="just">
              <a:lnSpc>
                <a:spcPct val="90000"/>
              </a:lnSpc>
              <a:buFont typeface="Wingdings" pitchFamily="2" charset="2"/>
              <a:buNone/>
            </a:pPr>
            <a:endParaRPr lang="es-EC" sz="2000">
              <a:latin typeface="Arial" charset="0"/>
            </a:endParaRPr>
          </a:p>
          <a:p>
            <a:pPr marL="261938" indent="-261938">
              <a:lnSpc>
                <a:spcPct val="90000"/>
              </a:lnSpc>
              <a:buSzPct val="80000"/>
              <a:buFont typeface="Wingdings" pitchFamily="2" charset="2"/>
              <a:buChar char="v"/>
            </a:pPr>
            <a:r>
              <a:rPr lang="es-ES" sz="2000">
                <a:latin typeface="Arial" charset="0"/>
              </a:rPr>
              <a:t>Medición de todas las áreas.</a:t>
            </a:r>
          </a:p>
          <a:p>
            <a:pPr marL="261938" indent="-261938">
              <a:lnSpc>
                <a:spcPct val="90000"/>
              </a:lnSpc>
              <a:buSzPct val="80000"/>
              <a:buFont typeface="Wingdings" pitchFamily="2" charset="2"/>
              <a:buChar char="v"/>
            </a:pPr>
            <a:endParaRPr lang="es-ES" sz="2000">
              <a:latin typeface="Arial" charset="0"/>
            </a:endParaRPr>
          </a:p>
          <a:p>
            <a:pPr marL="261938" indent="-261938" algn="just">
              <a:lnSpc>
                <a:spcPct val="90000"/>
              </a:lnSpc>
              <a:buSzPct val="80000"/>
              <a:buFont typeface="Wingdings" pitchFamily="2" charset="2"/>
              <a:buChar char="v"/>
            </a:pPr>
            <a:r>
              <a:rPr lang="es-EC" sz="2000">
                <a:latin typeface="Arial" charset="0"/>
              </a:rPr>
              <a:t>Pasar las medidas en AUTO CAD, dado que debido a la   magnitud de la planta era necesario llevar un programa bien definido, para no volver a medir los mismos puntos.</a:t>
            </a:r>
          </a:p>
          <a:p>
            <a:pPr marL="261938" indent="-261938" algn="just">
              <a:lnSpc>
                <a:spcPct val="90000"/>
              </a:lnSpc>
              <a:buSzPct val="80000"/>
              <a:buFont typeface="Wingdings" pitchFamily="2" charset="2"/>
              <a:buChar char="v"/>
            </a:pPr>
            <a:endParaRPr lang="es-EC" sz="2000">
              <a:latin typeface="Arial" charset="0"/>
            </a:endParaRPr>
          </a:p>
          <a:p>
            <a:pPr marL="261938" indent="-261938" algn="just">
              <a:lnSpc>
                <a:spcPct val="90000"/>
              </a:lnSpc>
              <a:buSzPct val="80000"/>
              <a:buFont typeface="Wingdings" pitchFamily="2" charset="2"/>
              <a:buChar char="v"/>
            </a:pPr>
            <a:r>
              <a:rPr lang="es-EC" sz="2000">
                <a:latin typeface="Arial" charset="0"/>
              </a:rPr>
              <a:t>Se tomó como referencia la obra Española CONOCIMIENTO, EVALUACIÓN Y CONTROL DEL RUIDO basada en normas españolas y varios textos para el control del ruido, que si hablaba sobre cómo calcular los puntos en campos próximos.  </a:t>
            </a:r>
            <a:r>
              <a:rPr lang="es-ES" sz="200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F8C6CCCA-E7CE-4137-852A-C509DED82483}" type="slidenum">
              <a:rPr lang="es-ES"/>
              <a:pPr/>
              <a:t>19</a:t>
            </a:fld>
            <a:endParaRPr lang="es-ES"/>
          </a:p>
        </p:txBody>
      </p:sp>
      <p:sp>
        <p:nvSpPr>
          <p:cNvPr id="94210" name="Rectangle 2"/>
          <p:cNvSpPr>
            <a:spLocks noGrp="1" noChangeArrowheads="1"/>
          </p:cNvSpPr>
          <p:nvPr>
            <p:ph type="title"/>
          </p:nvPr>
        </p:nvSpPr>
        <p:spPr>
          <a:effectLst>
            <a:outerShdw dist="35921" dir="2700000" algn="ctr" rotWithShape="0">
              <a:srgbClr val="C0C0C0"/>
            </a:outerShdw>
          </a:effectLst>
        </p:spPr>
        <p:txBody>
          <a:bodyPr/>
          <a:lstStyle/>
          <a:p>
            <a:r>
              <a:rPr lang="es-EC" sz="3500" b="1"/>
              <a:t>Elección de los tiempos de muestreo</a:t>
            </a:r>
            <a:r>
              <a:rPr lang="es-ES" sz="3500"/>
              <a:t> </a:t>
            </a:r>
          </a:p>
        </p:txBody>
      </p:sp>
      <p:sp>
        <p:nvSpPr>
          <p:cNvPr id="94211" name="Rectangle 3"/>
          <p:cNvSpPr>
            <a:spLocks noGrp="1" noChangeArrowheads="1"/>
          </p:cNvSpPr>
          <p:nvPr>
            <p:ph type="body" idx="1"/>
          </p:nvPr>
        </p:nvSpPr>
        <p:spPr>
          <a:xfrm>
            <a:off x="455613" y="1700213"/>
            <a:ext cx="8304212" cy="4538662"/>
          </a:xfrm>
          <a:noFill/>
        </p:spPr>
        <p:txBody>
          <a:bodyPr/>
          <a:lstStyle/>
          <a:p>
            <a:pPr>
              <a:lnSpc>
                <a:spcPct val="120000"/>
              </a:lnSpc>
              <a:buSzPct val="200000"/>
              <a:buFont typeface="Wingdings" pitchFamily="2" charset="2"/>
              <a:buChar char="§"/>
            </a:pPr>
            <a:r>
              <a:rPr lang="es-EC" sz="2300" b="1">
                <a:latin typeface="Arial" charset="0"/>
              </a:rPr>
              <a:t>Elección de los tiempos de muestreo</a:t>
            </a:r>
            <a:endParaRPr lang="es-EC" sz="2300">
              <a:latin typeface="Arial" charset="0"/>
            </a:endParaRPr>
          </a:p>
          <a:p>
            <a:pPr algn="just">
              <a:lnSpc>
                <a:spcPct val="120000"/>
              </a:lnSpc>
              <a:buFont typeface="Wingdings" pitchFamily="2" charset="2"/>
              <a:buNone/>
            </a:pPr>
            <a:r>
              <a:rPr lang="es-EC" sz="1900">
                <a:latin typeface="Arial" charset="0"/>
              </a:rPr>
              <a:t>       El tiempo total del muestreo es de </a:t>
            </a:r>
            <a:r>
              <a:rPr lang="es-EC" sz="1900" b="1" i="1">
                <a:latin typeface="Arial" charset="0"/>
              </a:rPr>
              <a:t>1 Mes</a:t>
            </a:r>
            <a:r>
              <a:rPr lang="es-EC" sz="1900">
                <a:latin typeface="Arial" charset="0"/>
              </a:rPr>
              <a:t>, donde solo se medirá el área de producción de electrodos, es decir no se realiza mediciones en el exterior de la planta.</a:t>
            </a:r>
          </a:p>
          <a:p>
            <a:pPr algn="just">
              <a:lnSpc>
                <a:spcPct val="120000"/>
              </a:lnSpc>
              <a:buFont typeface="Wingdings" pitchFamily="2" charset="2"/>
              <a:buNone/>
            </a:pPr>
            <a:endParaRPr lang="es-EC" sz="1900">
              <a:latin typeface="Arial" charset="0"/>
            </a:endParaRPr>
          </a:p>
          <a:p>
            <a:pPr algn="just">
              <a:lnSpc>
                <a:spcPct val="120000"/>
              </a:lnSpc>
              <a:buSzPct val="200000"/>
              <a:buFont typeface="Wingdings" pitchFamily="2" charset="2"/>
              <a:buChar char="§"/>
            </a:pPr>
            <a:r>
              <a:rPr lang="es-EC" sz="2300" b="1">
                <a:latin typeface="Arial" charset="0"/>
              </a:rPr>
              <a:t>Programación para la toma de medidas</a:t>
            </a:r>
            <a:r>
              <a:rPr lang="es-ES" sz="2300" b="1">
                <a:latin typeface="Arial" charset="0"/>
              </a:rPr>
              <a:t> </a:t>
            </a:r>
          </a:p>
          <a:p>
            <a:pPr algn="just">
              <a:lnSpc>
                <a:spcPct val="120000"/>
              </a:lnSpc>
              <a:buFont typeface="Wingdings" pitchFamily="2" charset="2"/>
              <a:buNone/>
            </a:pPr>
            <a:r>
              <a:rPr lang="es-EC" sz="1900" b="1">
                <a:latin typeface="Arial" charset="0"/>
              </a:rPr>
              <a:t>       </a:t>
            </a:r>
            <a:r>
              <a:rPr lang="es-EC" sz="1900">
                <a:latin typeface="Arial" charset="0"/>
              </a:rPr>
              <a:t>Para la toma de medidas solo se realiza el muestreo en el primer turno, que empieza desde las </a:t>
            </a:r>
            <a:r>
              <a:rPr lang="es-EC" sz="1900" i="1">
                <a:latin typeface="Arial" charset="0"/>
              </a:rPr>
              <a:t>7 h 00  hasta las 15h 00 </a:t>
            </a:r>
            <a:r>
              <a:rPr lang="es-EC" sz="1900">
                <a:latin typeface="Arial" charset="0"/>
              </a:rPr>
              <a:t> claro está que en algunos días se realiza otras tomas pasado este tiempo, ya sea por algún desperfecto en las máquinas, por algún retraso en la producción o por algún sobre tiempo.</a:t>
            </a:r>
            <a:r>
              <a:rPr lang="es-ES" sz="1900">
                <a:latin typeface="Arial" charset="0"/>
              </a:rPr>
              <a:t> </a:t>
            </a:r>
            <a:endParaRPr lang="es-ES" sz="1900" b="1">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p:cNvSpPr>
            <a:spLocks noGrp="1"/>
          </p:cNvSpPr>
          <p:nvPr>
            <p:ph type="sldNum" sz="quarter" idx="12"/>
          </p:nvPr>
        </p:nvSpPr>
        <p:spPr/>
        <p:txBody>
          <a:bodyPr/>
          <a:lstStyle/>
          <a:p>
            <a:fld id="{5D6079FC-85FD-4151-8794-E9C24888A452}" type="slidenum">
              <a:rPr lang="es-ES"/>
              <a:pPr/>
              <a:t>2</a:t>
            </a:fld>
            <a:endParaRPr lang="es-ES"/>
          </a:p>
        </p:txBody>
      </p:sp>
      <p:sp>
        <p:nvSpPr>
          <p:cNvPr id="168963" name="Rectangle 3"/>
          <p:cNvSpPr>
            <a:spLocks noGrp="1" noChangeArrowheads="1"/>
          </p:cNvSpPr>
          <p:nvPr>
            <p:ph type="body" idx="1"/>
          </p:nvPr>
        </p:nvSpPr>
        <p:spPr>
          <a:xfrm>
            <a:off x="468313" y="981075"/>
            <a:ext cx="8229600" cy="4535488"/>
          </a:xfrm>
          <a:effectLst>
            <a:outerShdw dist="68392" dir="4091915" algn="ctr" rotWithShape="0">
              <a:srgbClr val="C0C0C0"/>
            </a:outerShdw>
          </a:effectLst>
        </p:spPr>
        <p:txBody>
          <a:bodyPr/>
          <a:lstStyle/>
          <a:p>
            <a:pPr marL="0" indent="0">
              <a:buFont typeface="Wingdings" pitchFamily="2" charset="2"/>
              <a:buNone/>
            </a:pPr>
            <a:r>
              <a:rPr lang="es-EC" sz="3600" b="1"/>
              <a:t>Introducción</a:t>
            </a:r>
          </a:p>
          <a:p>
            <a:pPr marL="0" indent="0">
              <a:buFont typeface="Wingdings" pitchFamily="2" charset="2"/>
              <a:buNone/>
            </a:pPr>
            <a:endParaRPr lang="es-EC" sz="3600" b="1"/>
          </a:p>
          <a:p>
            <a:pPr marL="0" indent="0" algn="just">
              <a:buFont typeface="Wingdings" pitchFamily="2" charset="2"/>
              <a:buNone/>
            </a:pPr>
            <a:r>
              <a:rPr lang="es-EC">
                <a:latin typeface="Arial" charset="0"/>
              </a:rPr>
              <a:t>El presente trabajo se lo realizó en la compañía AGA S.A-ECUADOR, con el objetivo de mejorar las condiciones de trabajo y disminuir el riesgo derivado de la exposición al ruido.</a:t>
            </a:r>
          </a:p>
          <a:p>
            <a:pPr marL="0" indent="0"/>
            <a:endParaRPr lang="es-EC"/>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6 Marcador de número de diapositiva"/>
          <p:cNvSpPr>
            <a:spLocks noGrp="1"/>
          </p:cNvSpPr>
          <p:nvPr>
            <p:ph type="sldNum" sz="quarter" idx="12"/>
          </p:nvPr>
        </p:nvSpPr>
        <p:spPr/>
        <p:txBody>
          <a:bodyPr/>
          <a:lstStyle/>
          <a:p>
            <a:fld id="{1C692FEF-6F6A-4F9E-B1D3-A295D38453AC}" type="slidenum">
              <a:rPr lang="es-ES"/>
              <a:pPr/>
              <a:t>20</a:t>
            </a:fld>
            <a:endParaRPr lang="es-ES"/>
          </a:p>
        </p:txBody>
      </p:sp>
      <p:sp>
        <p:nvSpPr>
          <p:cNvPr id="96258" name="Rectangle 2"/>
          <p:cNvSpPr>
            <a:spLocks noGrp="1" noChangeArrowheads="1"/>
          </p:cNvSpPr>
          <p:nvPr>
            <p:ph type="title"/>
          </p:nvPr>
        </p:nvSpPr>
        <p:spPr>
          <a:effectLst>
            <a:outerShdw dist="56796" dir="3806097" algn="ctr" rotWithShape="0">
              <a:srgbClr val="C0C0C0"/>
            </a:outerShdw>
          </a:effectLst>
        </p:spPr>
        <p:txBody>
          <a:bodyPr/>
          <a:lstStyle/>
          <a:p>
            <a:r>
              <a:rPr lang="es-EC" sz="3500" b="1"/>
              <a:t>Determinación de los  tiempos de cada operación</a:t>
            </a:r>
            <a:r>
              <a:rPr lang="es-ES" sz="3500"/>
              <a:t> </a:t>
            </a:r>
          </a:p>
        </p:txBody>
      </p:sp>
      <p:sp>
        <p:nvSpPr>
          <p:cNvPr id="96259" name="Rectangle 3"/>
          <p:cNvSpPr>
            <a:spLocks noGrp="1" noChangeArrowheads="1"/>
          </p:cNvSpPr>
          <p:nvPr>
            <p:ph type="body" sz="half" idx="1"/>
          </p:nvPr>
        </p:nvSpPr>
        <p:spPr>
          <a:xfrm>
            <a:off x="566738" y="1749425"/>
            <a:ext cx="7985125" cy="1725613"/>
          </a:xfrm>
        </p:spPr>
        <p:txBody>
          <a:bodyPr/>
          <a:lstStyle/>
          <a:p>
            <a:pPr marL="0" indent="0">
              <a:buFont typeface="Wingdings" pitchFamily="2" charset="2"/>
              <a:buNone/>
            </a:pPr>
            <a:r>
              <a:rPr lang="es-EC" sz="1700">
                <a:latin typeface="Arial" charset="0"/>
              </a:rPr>
              <a:t>Para este trabajo solo se ha tomado en cuenta el diámetro de 1/8” debido a que este es el que se fabrica en mayores cantidades y solo para el punto </a:t>
            </a:r>
            <a:r>
              <a:rPr lang="es-EC" sz="1700" u="sng">
                <a:latin typeface="Arial" charset="0"/>
              </a:rPr>
              <a:t>6</a:t>
            </a:r>
            <a:r>
              <a:rPr lang="es-EC" sz="1700">
                <a:latin typeface="Arial" charset="0"/>
              </a:rPr>
              <a:t> se lo hizo con el diámetro de 5/32.</a:t>
            </a:r>
            <a:r>
              <a:rPr lang="es-ES" sz="1700">
                <a:latin typeface="Arial" charset="0"/>
              </a:rPr>
              <a:t> </a:t>
            </a:r>
          </a:p>
        </p:txBody>
      </p:sp>
      <p:pic>
        <p:nvPicPr>
          <p:cNvPr id="101010" name="Picture 1682"/>
          <p:cNvPicPr preferRelativeResize="0">
            <a:picLocks noChangeArrowheads="1"/>
          </p:cNvPicPr>
          <p:nvPr/>
        </p:nvPicPr>
        <p:blipFill>
          <a:blip r:embed="rId2"/>
          <a:srcRect/>
          <a:stretch>
            <a:fillRect/>
          </a:stretch>
        </p:blipFill>
        <p:spPr bwMode="auto">
          <a:xfrm>
            <a:off x="1116013" y="3357563"/>
            <a:ext cx="7196137" cy="2808287"/>
          </a:xfrm>
          <a:prstGeom prst="rect">
            <a:avLst/>
          </a:prstGeom>
          <a:noFill/>
          <a:ln w="9525" algn="ctr">
            <a:noFill/>
            <a:miter lim="800000"/>
            <a:headEnd/>
            <a:tailEnd/>
          </a:ln>
          <a:effectLst/>
        </p:spPr>
      </p:pic>
      <p:sp>
        <p:nvSpPr>
          <p:cNvPr id="101011" name="Text Box 1683"/>
          <p:cNvSpPr txBox="1">
            <a:spLocks noChangeArrowheads="1"/>
          </p:cNvSpPr>
          <p:nvPr/>
        </p:nvSpPr>
        <p:spPr bwMode="auto">
          <a:xfrm>
            <a:off x="1042988" y="2562225"/>
            <a:ext cx="7416800" cy="669925"/>
          </a:xfrm>
          <a:prstGeom prst="rect">
            <a:avLst/>
          </a:prstGeom>
          <a:noFill/>
          <a:ln w="9525" algn="ctr">
            <a:noFill/>
            <a:miter lim="800000"/>
            <a:headEnd/>
            <a:tailEnd/>
          </a:ln>
          <a:effectLst/>
        </p:spPr>
        <p:txBody>
          <a:bodyPr lIns="90560" tIns="45279" rIns="90560" bIns="45279" anchorCtr="1">
            <a:spAutoFit/>
          </a:bodyPr>
          <a:lstStyle/>
          <a:p>
            <a:pPr algn="ctr" defTabSz="903288">
              <a:spcBef>
                <a:spcPct val="50000"/>
              </a:spcBef>
            </a:pPr>
            <a:r>
              <a:rPr lang="es-ES" sz="1900" b="1">
                <a:solidFill>
                  <a:schemeClr val="tx2"/>
                </a:solidFill>
                <a:effectLst>
                  <a:outerShdw blurRad="38100" dist="38100" dir="2700000" algn="tl">
                    <a:srgbClr val="C0C0C0"/>
                  </a:outerShdw>
                </a:effectLst>
              </a:rPr>
              <a:t>PROMEDIO DE LOS TIEMPOS UTILIZADOS PARA EL CÁLCULO DE DOSIS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AF09D95-B967-49DD-B1B0-19D2D34F3396}" type="slidenum">
              <a:rPr lang="es-ES"/>
              <a:pPr/>
              <a:t>21</a:t>
            </a:fld>
            <a:endParaRPr lang="es-ES"/>
          </a:p>
        </p:txBody>
      </p:sp>
      <p:sp>
        <p:nvSpPr>
          <p:cNvPr id="101378" name="Rectangle 2"/>
          <p:cNvSpPr>
            <a:spLocks noGrp="1" noChangeArrowheads="1"/>
          </p:cNvSpPr>
          <p:nvPr>
            <p:ph type="title"/>
          </p:nvPr>
        </p:nvSpPr>
        <p:spPr>
          <a:xfrm>
            <a:off x="585788" y="836613"/>
            <a:ext cx="7864475" cy="579437"/>
          </a:xfrm>
          <a:effectLst>
            <a:outerShdw dist="35921" dir="2700000" algn="ctr" rotWithShape="0">
              <a:srgbClr val="C0C0C0"/>
            </a:outerShdw>
          </a:effectLst>
        </p:spPr>
        <p:txBody>
          <a:bodyPr/>
          <a:lstStyle/>
          <a:p>
            <a:r>
              <a:rPr lang="es-EC" sz="3000" b="1"/>
              <a:t>Tratamiento de los datos obtenidos</a:t>
            </a:r>
            <a:endParaRPr lang="es-ES" sz="3000" b="1"/>
          </a:p>
        </p:txBody>
      </p:sp>
      <p:sp>
        <p:nvSpPr>
          <p:cNvPr id="101379" name="Rectangle 3"/>
          <p:cNvSpPr>
            <a:spLocks noGrp="1" noChangeArrowheads="1"/>
          </p:cNvSpPr>
          <p:nvPr>
            <p:ph type="body" idx="1"/>
          </p:nvPr>
        </p:nvSpPr>
        <p:spPr>
          <a:xfrm>
            <a:off x="566738" y="1857375"/>
            <a:ext cx="8001000" cy="4167188"/>
          </a:xfrm>
        </p:spPr>
        <p:txBody>
          <a:bodyPr/>
          <a:lstStyle/>
          <a:p>
            <a:pPr>
              <a:buFont typeface="Wingdings" pitchFamily="2" charset="2"/>
              <a:buChar char="Ø"/>
            </a:pPr>
            <a:r>
              <a:rPr lang="es-EC" sz="3800" b="1">
                <a:latin typeface="Arial" charset="0"/>
              </a:rPr>
              <a:t>Área de trefilación</a:t>
            </a:r>
            <a:r>
              <a:rPr lang="es-ES"/>
              <a:t> </a:t>
            </a:r>
          </a:p>
        </p:txBody>
      </p:sp>
      <p:pic>
        <p:nvPicPr>
          <p:cNvPr id="101380" name="Picture 4"/>
          <p:cNvPicPr preferRelativeResize="0">
            <a:picLocks noChangeArrowheads="1"/>
          </p:cNvPicPr>
          <p:nvPr/>
        </p:nvPicPr>
        <p:blipFill>
          <a:blip r:embed="rId2"/>
          <a:srcRect l="31142" t="42316" r="821" b="11624"/>
          <a:stretch>
            <a:fillRect/>
          </a:stretch>
        </p:blipFill>
        <p:spPr bwMode="auto">
          <a:xfrm>
            <a:off x="1619250" y="3429000"/>
            <a:ext cx="5980113" cy="2165350"/>
          </a:xfrm>
          <a:prstGeom prst="rect">
            <a:avLst/>
          </a:prstGeom>
          <a:noFill/>
          <a:ln w="9525" algn="ctr">
            <a:noFill/>
            <a:miter lim="800000"/>
            <a:headEnd/>
            <a:tailEnd/>
          </a:ln>
          <a:effectLst/>
        </p:spPr>
      </p:pic>
      <p:sp>
        <p:nvSpPr>
          <p:cNvPr id="101381" name="Text Box 5"/>
          <p:cNvSpPr txBox="1">
            <a:spLocks noChangeArrowheads="1"/>
          </p:cNvSpPr>
          <p:nvPr/>
        </p:nvSpPr>
        <p:spPr bwMode="auto">
          <a:xfrm>
            <a:off x="784225" y="2608263"/>
            <a:ext cx="7773988" cy="542925"/>
          </a:xfrm>
          <a:prstGeom prst="rect">
            <a:avLst/>
          </a:prstGeom>
          <a:noFill/>
          <a:ln w="9525" algn="ctr">
            <a:noFill/>
            <a:miter lim="800000"/>
            <a:headEnd/>
            <a:tailEnd/>
          </a:ln>
          <a:effectLst/>
        </p:spPr>
        <p:txBody>
          <a:bodyPr lIns="85998" tIns="42999" rIns="85998" bIns="42999" anchorCtr="1">
            <a:spAutoFit/>
          </a:bodyPr>
          <a:lstStyle/>
          <a:p>
            <a:pPr algn="ctr" defTabSz="903288"/>
            <a:r>
              <a:rPr lang="es-EC" sz="1500" b="1">
                <a:solidFill>
                  <a:schemeClr val="tx2"/>
                </a:solidFill>
                <a:effectLst>
                  <a:outerShdw blurRad="38100" dist="38100" dir="2700000" algn="tl">
                    <a:srgbClr val="C0C0C0"/>
                  </a:outerShdw>
                </a:effectLst>
              </a:rPr>
              <a:t>TABLA 1</a:t>
            </a:r>
          </a:p>
          <a:p>
            <a:pPr algn="ctr" defTabSz="903288"/>
            <a:r>
              <a:rPr lang="es-EC" sz="1500" b="1">
                <a:solidFill>
                  <a:schemeClr val="tx2"/>
                </a:solidFill>
                <a:effectLst>
                  <a:outerShdw blurRad="38100" dist="38100" dir="2700000" algn="tl">
                    <a:srgbClr val="C0C0C0"/>
                  </a:outerShdw>
                </a:effectLst>
              </a:rPr>
              <a:t>DOSIS DE RUIDO PARA ALGUNOS PUNTOS DEL ÁREA DE TREFILACIÓN</a:t>
            </a:r>
            <a:endParaRPr lang="es-ES" sz="1500" b="1">
              <a:solidFill>
                <a:schemeClr val="tx2"/>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AA7E5D89-B49D-4E99-8510-AF4F29D2D80B}" type="slidenum">
              <a:rPr lang="es-ES"/>
              <a:pPr/>
              <a:t>22</a:t>
            </a:fld>
            <a:endParaRPr lang="es-ES"/>
          </a:p>
        </p:txBody>
      </p:sp>
      <p:pic>
        <p:nvPicPr>
          <p:cNvPr id="102404" name="Picture 4"/>
          <p:cNvPicPr>
            <a:picLocks noChangeAspect="1" noChangeArrowheads="1"/>
          </p:cNvPicPr>
          <p:nvPr>
            <p:ph type="body" idx="1"/>
          </p:nvPr>
        </p:nvPicPr>
        <p:blipFill>
          <a:blip r:embed="rId2"/>
          <a:srcRect l="28696" b="11118"/>
          <a:stretch>
            <a:fillRect/>
          </a:stretch>
        </p:blipFill>
        <p:spPr>
          <a:xfrm>
            <a:off x="1547813" y="2205038"/>
            <a:ext cx="6084887" cy="3168650"/>
          </a:xfrm>
          <a:noFill/>
          <a:ln/>
        </p:spPr>
      </p:pic>
      <p:sp>
        <p:nvSpPr>
          <p:cNvPr id="102406" name="Rectangle 6"/>
          <p:cNvSpPr>
            <a:spLocks noChangeArrowheads="1"/>
          </p:cNvSpPr>
          <p:nvPr/>
        </p:nvSpPr>
        <p:spPr bwMode="auto">
          <a:xfrm>
            <a:off x="611188" y="765175"/>
            <a:ext cx="4549775" cy="695325"/>
          </a:xfrm>
          <a:prstGeom prst="rect">
            <a:avLst/>
          </a:prstGeom>
          <a:noFill/>
          <a:ln w="9525" algn="ctr">
            <a:noFill/>
            <a:miter lim="800000"/>
            <a:headEnd/>
            <a:tailEnd/>
          </a:ln>
          <a:effectLst>
            <a:outerShdw dist="35921" dir="2700000" algn="ctr" rotWithShape="0">
              <a:srgbClr val="C0C0C0"/>
            </a:outerShdw>
          </a:effectLst>
        </p:spPr>
        <p:txBody>
          <a:bodyPr wrap="none" lIns="85998" tIns="42999" rIns="85998" bIns="42999" anchorCtr="1">
            <a:spAutoFit/>
          </a:bodyPr>
          <a:lstStyle/>
          <a:p>
            <a:pPr algn="ctr" defTabSz="903288">
              <a:buClr>
                <a:schemeClr val="accent2"/>
              </a:buClr>
              <a:buFont typeface="Wingdings" pitchFamily="2" charset="2"/>
              <a:buChar char="Ø"/>
            </a:pPr>
            <a:r>
              <a:rPr lang="es-EC" sz="4000" b="1">
                <a:solidFill>
                  <a:schemeClr val="tx2"/>
                </a:solidFill>
                <a:effectLst>
                  <a:outerShdw blurRad="38100" dist="38100" dir="2700000" algn="tl">
                    <a:srgbClr val="C0C0C0"/>
                  </a:outerShdw>
                </a:effectLst>
              </a:rPr>
              <a:t> </a:t>
            </a:r>
            <a:r>
              <a:rPr lang="es-EC" sz="4000" b="1">
                <a:solidFill>
                  <a:schemeClr val="tx2"/>
                </a:solidFill>
                <a:effectLst>
                  <a:outerShdw blurRad="38100" dist="38100" dir="2700000" algn="tl">
                    <a:srgbClr val="C0C0C0"/>
                  </a:outerShdw>
                </a:effectLst>
                <a:latin typeface="Verdana" pitchFamily="34" charset="0"/>
              </a:rPr>
              <a:t>Área de corte</a:t>
            </a:r>
            <a:endParaRPr lang="es-ES" sz="4000" b="1">
              <a:solidFill>
                <a:schemeClr val="tx2"/>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7165A338-8649-4A71-9337-5DFDF951CE1C}" type="slidenum">
              <a:rPr lang="es-ES"/>
              <a:pPr/>
              <a:t>23</a:t>
            </a:fld>
            <a:endParaRPr lang="es-ES"/>
          </a:p>
        </p:txBody>
      </p:sp>
      <p:pic>
        <p:nvPicPr>
          <p:cNvPr id="103428" name="Picture 4"/>
          <p:cNvPicPr>
            <a:picLocks noChangeAspect="1" noChangeArrowheads="1"/>
          </p:cNvPicPr>
          <p:nvPr>
            <p:ph type="body" idx="1"/>
          </p:nvPr>
        </p:nvPicPr>
        <p:blipFill>
          <a:blip r:embed="rId2"/>
          <a:srcRect l="28696" b="10684"/>
          <a:stretch>
            <a:fillRect/>
          </a:stretch>
        </p:blipFill>
        <p:spPr>
          <a:xfrm>
            <a:off x="1595438" y="2311400"/>
            <a:ext cx="6088062" cy="2711450"/>
          </a:xfrm>
          <a:noFill/>
          <a:ln/>
        </p:spPr>
      </p:pic>
      <p:sp>
        <p:nvSpPr>
          <p:cNvPr id="103429" name="Rectangle 5"/>
          <p:cNvSpPr>
            <a:spLocks noChangeArrowheads="1"/>
          </p:cNvSpPr>
          <p:nvPr/>
        </p:nvSpPr>
        <p:spPr bwMode="auto">
          <a:xfrm>
            <a:off x="539750" y="692150"/>
            <a:ext cx="4775200" cy="695325"/>
          </a:xfrm>
          <a:prstGeom prst="rect">
            <a:avLst/>
          </a:prstGeom>
          <a:noFill/>
          <a:ln w="9525" algn="ctr">
            <a:noFill/>
            <a:miter lim="800000"/>
            <a:headEnd/>
            <a:tailEnd/>
          </a:ln>
          <a:effectLst>
            <a:outerShdw dist="35921" dir="2700000" algn="ctr" rotWithShape="0">
              <a:srgbClr val="C0C0C0"/>
            </a:outerShdw>
          </a:effectLst>
        </p:spPr>
        <p:txBody>
          <a:bodyPr wrap="none" lIns="85998" tIns="42999" rIns="85998" bIns="42999" anchorCtr="1">
            <a:spAutoFit/>
          </a:bodyPr>
          <a:lstStyle/>
          <a:p>
            <a:pPr algn="ctr" defTabSz="903288">
              <a:buClr>
                <a:schemeClr val="accent2"/>
              </a:buClr>
              <a:buFont typeface="Wingdings" pitchFamily="2" charset="2"/>
              <a:buChar char="Ø"/>
            </a:pPr>
            <a:r>
              <a:rPr lang="es-EC" sz="4000" b="1">
                <a:solidFill>
                  <a:schemeClr val="tx2"/>
                </a:solidFill>
                <a:effectLst>
                  <a:outerShdw blurRad="38100" dist="38100" dir="2700000" algn="tl">
                    <a:srgbClr val="C0C0C0"/>
                  </a:outerShdw>
                </a:effectLst>
              </a:rPr>
              <a:t> </a:t>
            </a:r>
            <a:r>
              <a:rPr lang="es-EC" sz="3200" b="1">
                <a:solidFill>
                  <a:schemeClr val="tx2"/>
                </a:solidFill>
                <a:effectLst>
                  <a:outerShdw blurRad="38100" dist="38100" dir="2700000" algn="tl">
                    <a:srgbClr val="C0C0C0"/>
                  </a:outerShdw>
                </a:effectLst>
                <a:latin typeface="Verdana" pitchFamily="34" charset="0"/>
              </a:rPr>
              <a:t>Área de extrusión</a:t>
            </a:r>
            <a:endParaRPr lang="es-ES" sz="3200" b="1">
              <a:solidFill>
                <a:schemeClr val="tx2"/>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7C195E3A-988A-4ABE-85E2-D57CAF29EFBA}" type="slidenum">
              <a:rPr lang="es-ES"/>
              <a:pPr/>
              <a:t>24</a:t>
            </a:fld>
            <a:endParaRPr lang="es-ES"/>
          </a:p>
        </p:txBody>
      </p:sp>
      <p:pic>
        <p:nvPicPr>
          <p:cNvPr id="104455" name="Picture 7"/>
          <p:cNvPicPr>
            <a:picLocks noChangeAspect="1" noChangeArrowheads="1"/>
          </p:cNvPicPr>
          <p:nvPr>
            <p:ph type="body" idx="1"/>
          </p:nvPr>
        </p:nvPicPr>
        <p:blipFill>
          <a:blip r:embed="rId2"/>
          <a:srcRect l="1018" t="2512" r="1538" b="3795"/>
          <a:stretch>
            <a:fillRect/>
          </a:stretch>
        </p:blipFill>
        <p:spPr>
          <a:xfrm>
            <a:off x="1281113" y="3144838"/>
            <a:ext cx="6650037" cy="2497137"/>
          </a:xfrm>
          <a:noFill/>
          <a:ln/>
        </p:spPr>
      </p:pic>
      <p:sp>
        <p:nvSpPr>
          <p:cNvPr id="104456" name="Rectangle 8"/>
          <p:cNvSpPr>
            <a:spLocks noChangeArrowheads="1"/>
          </p:cNvSpPr>
          <p:nvPr/>
        </p:nvSpPr>
        <p:spPr bwMode="auto">
          <a:xfrm>
            <a:off x="969963" y="1724025"/>
            <a:ext cx="7256462" cy="958850"/>
          </a:xfrm>
          <a:prstGeom prst="rect">
            <a:avLst/>
          </a:prstGeom>
          <a:noFill/>
          <a:ln w="9525" algn="ctr">
            <a:noFill/>
            <a:miter lim="800000"/>
            <a:headEnd/>
            <a:tailEnd/>
          </a:ln>
          <a:effectLst/>
        </p:spPr>
        <p:txBody>
          <a:bodyPr lIns="90560" tIns="45279" rIns="90560" bIns="45279" anchor="ctr">
            <a:spAutoFit/>
          </a:bodyPr>
          <a:lstStyle/>
          <a:p>
            <a:pPr algn="ctr" defTabSz="903288"/>
            <a:r>
              <a:rPr lang="es-EC" sz="1900" b="1">
                <a:solidFill>
                  <a:schemeClr val="tx2"/>
                </a:solidFill>
              </a:rPr>
              <a:t>TABLA 4</a:t>
            </a:r>
            <a:endParaRPr lang="es-ES" sz="1900" b="1">
              <a:solidFill>
                <a:schemeClr val="tx2"/>
              </a:solidFill>
            </a:endParaRPr>
          </a:p>
          <a:p>
            <a:pPr algn="ctr" defTabSz="903288"/>
            <a:r>
              <a:rPr lang="es-EC" sz="1900" b="1">
                <a:solidFill>
                  <a:schemeClr val="tx2"/>
                </a:solidFill>
              </a:rPr>
              <a:t>DOSIS DE RUIDO PARA ALGUNOS PUNTOS DEL ÁREA DE EMPAQUE</a:t>
            </a:r>
          </a:p>
        </p:txBody>
      </p:sp>
      <p:sp>
        <p:nvSpPr>
          <p:cNvPr id="104457" name="Rectangle 9"/>
          <p:cNvSpPr>
            <a:spLocks noChangeArrowheads="1"/>
          </p:cNvSpPr>
          <p:nvPr/>
        </p:nvSpPr>
        <p:spPr bwMode="auto">
          <a:xfrm>
            <a:off x="539750" y="836613"/>
            <a:ext cx="4706938" cy="695325"/>
          </a:xfrm>
          <a:prstGeom prst="rect">
            <a:avLst/>
          </a:prstGeom>
          <a:noFill/>
          <a:ln w="9525" algn="ctr">
            <a:noFill/>
            <a:miter lim="800000"/>
            <a:headEnd/>
            <a:tailEnd/>
          </a:ln>
          <a:effectLst>
            <a:outerShdw dist="35921" dir="2700000" algn="ctr" rotWithShape="0">
              <a:srgbClr val="C0C0C0"/>
            </a:outerShdw>
          </a:effectLst>
        </p:spPr>
        <p:txBody>
          <a:bodyPr wrap="none" lIns="85998" tIns="42999" rIns="85998" bIns="42999" anchorCtr="1">
            <a:spAutoFit/>
          </a:bodyPr>
          <a:lstStyle/>
          <a:p>
            <a:pPr algn="ctr" defTabSz="903288">
              <a:buClr>
                <a:schemeClr val="accent2"/>
              </a:buClr>
              <a:buFont typeface="Wingdings" pitchFamily="2" charset="2"/>
              <a:buChar char="Ø"/>
            </a:pPr>
            <a:r>
              <a:rPr lang="es-EC" sz="4000" b="1">
                <a:solidFill>
                  <a:schemeClr val="tx2"/>
                </a:solidFill>
                <a:effectLst>
                  <a:outerShdw blurRad="38100" dist="38100" dir="2700000" algn="tl">
                    <a:srgbClr val="C0C0C0"/>
                  </a:outerShdw>
                </a:effectLst>
              </a:rPr>
              <a:t> </a:t>
            </a:r>
            <a:r>
              <a:rPr lang="es-EC" sz="3200" b="1">
                <a:solidFill>
                  <a:schemeClr val="tx2"/>
                </a:solidFill>
                <a:effectLst>
                  <a:outerShdw blurRad="38100" dist="38100" dir="2700000" algn="tl">
                    <a:srgbClr val="C0C0C0"/>
                  </a:outerShdw>
                </a:effectLst>
                <a:latin typeface="Verdana" pitchFamily="34" charset="0"/>
              </a:rPr>
              <a:t>Área de empaque</a:t>
            </a:r>
            <a:endParaRPr lang="es-ES" sz="3200" b="1">
              <a:solidFill>
                <a:schemeClr val="tx2"/>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46019F1C-168E-4E74-8CCD-A8B6C2A9F9FA}" type="slidenum">
              <a:rPr lang="es-ES"/>
              <a:pPr/>
              <a:t>25</a:t>
            </a:fld>
            <a:endParaRPr lang="es-ES"/>
          </a:p>
        </p:txBody>
      </p:sp>
      <p:sp>
        <p:nvSpPr>
          <p:cNvPr id="105474" name="Rectangle 2"/>
          <p:cNvSpPr>
            <a:spLocks noGrp="1" noChangeArrowheads="1"/>
          </p:cNvSpPr>
          <p:nvPr>
            <p:ph type="title"/>
          </p:nvPr>
        </p:nvSpPr>
        <p:spPr>
          <a:xfrm>
            <a:off x="468313" y="476250"/>
            <a:ext cx="8229600" cy="1143000"/>
          </a:xfrm>
          <a:effectLst>
            <a:outerShdw dist="35921" dir="2700000" algn="ctr" rotWithShape="0">
              <a:srgbClr val="C0C0C0"/>
            </a:outerShdw>
          </a:effectLst>
        </p:spPr>
        <p:txBody>
          <a:bodyPr/>
          <a:lstStyle/>
          <a:p>
            <a:pPr algn="ctr"/>
            <a:r>
              <a:rPr lang="es-EC" sz="3500" b="1"/>
              <a:t>Comparación de cada área con la Norma</a:t>
            </a:r>
            <a:r>
              <a:rPr lang="es-EC" sz="3500"/>
              <a:t> </a:t>
            </a:r>
            <a:endParaRPr lang="es-ES" sz="3500"/>
          </a:p>
        </p:txBody>
      </p:sp>
      <p:sp>
        <p:nvSpPr>
          <p:cNvPr id="105477" name="Rectangle 5"/>
          <p:cNvSpPr>
            <a:spLocks noChangeArrowheads="1"/>
          </p:cNvSpPr>
          <p:nvPr/>
        </p:nvSpPr>
        <p:spPr bwMode="auto">
          <a:xfrm>
            <a:off x="2051050" y="1989138"/>
            <a:ext cx="4897438" cy="958850"/>
          </a:xfrm>
          <a:prstGeom prst="rect">
            <a:avLst/>
          </a:prstGeom>
          <a:noFill/>
          <a:ln w="9525" algn="ctr">
            <a:noFill/>
            <a:miter lim="800000"/>
            <a:headEnd/>
            <a:tailEnd/>
          </a:ln>
          <a:effectLst/>
        </p:spPr>
        <p:txBody>
          <a:bodyPr lIns="90560" tIns="45279" rIns="90560" bIns="45279" anchor="ctr">
            <a:spAutoFit/>
          </a:bodyPr>
          <a:lstStyle/>
          <a:p>
            <a:pPr algn="ctr" defTabSz="903288"/>
            <a:r>
              <a:rPr lang="es-EC" sz="1900" b="1">
                <a:solidFill>
                  <a:schemeClr val="tx2"/>
                </a:solidFill>
              </a:rPr>
              <a:t>TABLA 5</a:t>
            </a:r>
            <a:endParaRPr lang="es-ES" sz="1900" b="1">
              <a:solidFill>
                <a:schemeClr val="tx2"/>
              </a:solidFill>
            </a:endParaRPr>
          </a:p>
          <a:p>
            <a:pPr algn="ctr" defTabSz="903288"/>
            <a:r>
              <a:rPr lang="es-EC" sz="1900" b="1">
                <a:solidFill>
                  <a:schemeClr val="tx2"/>
                </a:solidFill>
              </a:rPr>
              <a:t>PUNTOS QUE NO CUMPLEN CON LA NORMA</a:t>
            </a:r>
            <a:endParaRPr lang="es-ES" sz="1900"/>
          </a:p>
        </p:txBody>
      </p:sp>
      <p:pic>
        <p:nvPicPr>
          <p:cNvPr id="105479" name="Picture 7"/>
          <p:cNvPicPr preferRelativeResize="0">
            <a:picLocks noChangeArrowheads="1"/>
          </p:cNvPicPr>
          <p:nvPr>
            <p:ph type="body" idx="1"/>
          </p:nvPr>
        </p:nvPicPr>
        <p:blipFill>
          <a:blip r:embed="rId2"/>
          <a:srcRect/>
          <a:stretch>
            <a:fillRect/>
          </a:stretch>
        </p:blipFill>
        <p:spPr>
          <a:xfrm>
            <a:off x="2051050" y="3213100"/>
            <a:ext cx="4895850" cy="2381250"/>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3C3C8924-A81A-49F9-B356-47F4300365F0}" type="slidenum">
              <a:rPr lang="es-ES"/>
              <a:pPr/>
              <a:t>26</a:t>
            </a:fld>
            <a:endParaRPr lang="es-ES"/>
          </a:p>
        </p:txBody>
      </p:sp>
      <p:sp>
        <p:nvSpPr>
          <p:cNvPr id="106498" name="Rectangle 2"/>
          <p:cNvSpPr>
            <a:spLocks noGrp="1" noChangeArrowheads="1"/>
          </p:cNvSpPr>
          <p:nvPr>
            <p:ph type="title"/>
          </p:nvPr>
        </p:nvSpPr>
        <p:spPr>
          <a:xfrm>
            <a:off x="633413" y="500063"/>
            <a:ext cx="7856537" cy="976312"/>
          </a:xfrm>
          <a:effectLst>
            <a:outerShdw dist="35921" dir="2700000" algn="ctr" rotWithShape="0">
              <a:srgbClr val="C0C0C0"/>
            </a:outerShdw>
          </a:effectLst>
        </p:spPr>
        <p:txBody>
          <a:bodyPr/>
          <a:lstStyle/>
          <a:p>
            <a:pPr algn="ctr"/>
            <a:r>
              <a:rPr lang="es-EC" sz="3500" b="1"/>
              <a:t>Determinación de las áreas con mayor ruido</a:t>
            </a:r>
            <a:r>
              <a:rPr lang="es-ES" sz="3500"/>
              <a:t> </a:t>
            </a:r>
          </a:p>
        </p:txBody>
      </p:sp>
      <p:pic>
        <p:nvPicPr>
          <p:cNvPr id="106500" name="Picture 4"/>
          <p:cNvPicPr>
            <a:picLocks noChangeAspect="1" noChangeArrowheads="1"/>
          </p:cNvPicPr>
          <p:nvPr>
            <p:ph type="body" idx="1"/>
          </p:nvPr>
        </p:nvPicPr>
        <p:blipFill>
          <a:blip r:embed="rId3"/>
          <a:srcRect/>
          <a:stretch>
            <a:fillRect/>
          </a:stretch>
        </p:blipFill>
        <p:spPr>
          <a:xfrm>
            <a:off x="2047875" y="2058988"/>
            <a:ext cx="5456238" cy="3582987"/>
          </a:xfrm>
          <a:noFill/>
          <a:ln/>
        </p:spPr>
      </p:pic>
      <p:sp>
        <p:nvSpPr>
          <p:cNvPr id="106501" name="Rectangle 5"/>
          <p:cNvSpPr>
            <a:spLocks noChangeArrowheads="1"/>
          </p:cNvSpPr>
          <p:nvPr/>
        </p:nvSpPr>
        <p:spPr bwMode="auto">
          <a:xfrm>
            <a:off x="1919288" y="5834063"/>
            <a:ext cx="5756275" cy="350837"/>
          </a:xfrm>
          <a:prstGeom prst="rect">
            <a:avLst/>
          </a:prstGeom>
          <a:noFill/>
          <a:ln w="9525" algn="ctr">
            <a:noFill/>
            <a:miter lim="800000"/>
            <a:headEnd/>
            <a:tailEnd/>
          </a:ln>
          <a:effectLst/>
        </p:spPr>
        <p:txBody>
          <a:bodyPr lIns="90560" tIns="45279" rIns="90560" bIns="45279" anchor="ctr">
            <a:spAutoFit/>
          </a:bodyPr>
          <a:lstStyle/>
          <a:p>
            <a:pPr defTabSz="903288"/>
            <a:r>
              <a:rPr lang="es-EC" sz="1700" b="1">
                <a:solidFill>
                  <a:schemeClr val="tx2"/>
                </a:solidFill>
              </a:rPr>
              <a:t>FIGURA 4.15. COMPARACIÓN ENTRE CADA ÁREA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FF3409EB-F91D-4810-93AD-EEAF5DAC1D96}" type="slidenum">
              <a:rPr lang="es-ES"/>
              <a:pPr/>
              <a:t>27</a:t>
            </a:fld>
            <a:endParaRPr lang="es-ES"/>
          </a:p>
        </p:txBody>
      </p:sp>
      <p:sp>
        <p:nvSpPr>
          <p:cNvPr id="108546" name="Rectangle 2"/>
          <p:cNvSpPr>
            <a:spLocks noGrp="1" noChangeArrowheads="1"/>
          </p:cNvSpPr>
          <p:nvPr>
            <p:ph type="title"/>
          </p:nvPr>
        </p:nvSpPr>
        <p:spPr>
          <a:xfrm>
            <a:off x="573088" y="765175"/>
            <a:ext cx="8004175" cy="760413"/>
          </a:xfrm>
          <a:effectLst>
            <a:outerShdw dist="74053" dir="3542175" algn="ctr" rotWithShape="0">
              <a:srgbClr val="C0C0C0"/>
            </a:outerShdw>
          </a:effectLst>
        </p:spPr>
        <p:txBody>
          <a:bodyPr/>
          <a:lstStyle/>
          <a:p>
            <a:r>
              <a:rPr lang="es-EC" sz="3500" b="1"/>
              <a:t>MAPA ACÚSTICO GENERAL</a:t>
            </a:r>
            <a:endParaRPr lang="es-ES" sz="3500" b="1"/>
          </a:p>
        </p:txBody>
      </p:sp>
      <p:pic>
        <p:nvPicPr>
          <p:cNvPr id="108548" name="Picture 4"/>
          <p:cNvPicPr>
            <a:picLocks noChangeAspect="1" noChangeArrowheads="1"/>
          </p:cNvPicPr>
          <p:nvPr/>
        </p:nvPicPr>
        <p:blipFill>
          <a:blip r:embed="rId2"/>
          <a:srcRect l="1418" t="1802" r="1387" b="1962"/>
          <a:stretch>
            <a:fillRect/>
          </a:stretch>
        </p:blipFill>
        <p:spPr bwMode="auto">
          <a:xfrm>
            <a:off x="2195513" y="1773238"/>
            <a:ext cx="4897437" cy="3810000"/>
          </a:xfrm>
          <a:prstGeom prst="rect">
            <a:avLst/>
          </a:prstGeom>
          <a:noFill/>
          <a:ln w="9525" algn="ctr">
            <a:noFill/>
            <a:miter lim="800000"/>
            <a:headEnd/>
            <a:tailEnd/>
          </a:ln>
          <a:effectLst/>
        </p:spPr>
      </p:pic>
      <p:sp>
        <p:nvSpPr>
          <p:cNvPr id="108549" name="Rectangle 5"/>
          <p:cNvSpPr>
            <a:spLocks noChangeArrowheads="1"/>
          </p:cNvSpPr>
          <p:nvPr/>
        </p:nvSpPr>
        <p:spPr bwMode="auto">
          <a:xfrm>
            <a:off x="1981200" y="5691188"/>
            <a:ext cx="5327650" cy="320675"/>
          </a:xfrm>
          <a:prstGeom prst="rect">
            <a:avLst/>
          </a:prstGeom>
          <a:noFill/>
          <a:ln w="9525" algn="ctr">
            <a:noFill/>
            <a:miter lim="800000"/>
            <a:headEnd/>
            <a:tailEnd/>
          </a:ln>
          <a:effectLst/>
        </p:spPr>
        <p:txBody>
          <a:bodyPr lIns="90560" tIns="45279" rIns="90560" bIns="45279" anchor="ctr">
            <a:spAutoFit/>
          </a:bodyPr>
          <a:lstStyle/>
          <a:p>
            <a:pPr algn="ctr" defTabSz="903288"/>
            <a:r>
              <a:rPr lang="es-EC" sz="1500" b="1">
                <a:solidFill>
                  <a:schemeClr val="tx2"/>
                </a:solidFill>
              </a:rPr>
              <a:t>FIGURA 4.16. MAPA ACÚSTICO DE LA PLANTA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B71A47C7-5F8F-4752-BEB6-9967269995FA}" type="slidenum">
              <a:rPr lang="es-ES"/>
              <a:pPr/>
              <a:t>28</a:t>
            </a:fld>
            <a:endParaRPr lang="es-ES"/>
          </a:p>
        </p:txBody>
      </p:sp>
      <p:sp>
        <p:nvSpPr>
          <p:cNvPr id="111618" name="Rectangle 2"/>
          <p:cNvSpPr>
            <a:spLocks noGrp="1" noChangeArrowheads="1"/>
          </p:cNvSpPr>
          <p:nvPr>
            <p:ph type="title"/>
          </p:nvPr>
        </p:nvSpPr>
        <p:spPr>
          <a:xfrm>
            <a:off x="468313" y="836613"/>
            <a:ext cx="8232775" cy="708025"/>
          </a:xfrm>
          <a:effectLst>
            <a:outerShdw dist="109250" dir="2132261" algn="ctr" rotWithShape="0">
              <a:srgbClr val="C0C0C0">
                <a:alpha val="50000"/>
              </a:srgbClr>
            </a:outerShdw>
          </a:effectLst>
        </p:spPr>
        <p:txBody>
          <a:bodyPr/>
          <a:lstStyle/>
          <a:p>
            <a:r>
              <a:rPr lang="es-EC" sz="3500" b="1"/>
              <a:t>MEDIDAS DE CONTROL</a:t>
            </a:r>
            <a:r>
              <a:rPr lang="es-ES"/>
              <a:t> </a:t>
            </a:r>
          </a:p>
        </p:txBody>
      </p:sp>
      <p:sp>
        <p:nvSpPr>
          <p:cNvPr id="111619" name="Rectangle 3"/>
          <p:cNvSpPr>
            <a:spLocks noGrp="1" noChangeArrowheads="1"/>
          </p:cNvSpPr>
          <p:nvPr>
            <p:ph type="body" idx="1"/>
          </p:nvPr>
        </p:nvSpPr>
        <p:spPr>
          <a:xfrm>
            <a:off x="317500" y="1597025"/>
            <a:ext cx="8305800" cy="4297363"/>
          </a:xfrm>
          <a:noFill/>
        </p:spPr>
        <p:txBody>
          <a:bodyPr/>
          <a:lstStyle/>
          <a:p>
            <a:pPr marL="363538" indent="-363538">
              <a:lnSpc>
                <a:spcPct val="80000"/>
              </a:lnSpc>
            </a:pPr>
            <a:endParaRPr lang="es-EC" sz="2200">
              <a:latin typeface="Arial" charset="0"/>
            </a:endParaRPr>
          </a:p>
          <a:p>
            <a:pPr marL="363538" indent="-363538" algn="just">
              <a:lnSpc>
                <a:spcPct val="80000"/>
              </a:lnSpc>
              <a:buFont typeface="Wingdings" pitchFamily="2" charset="2"/>
              <a:buChar char="Ø"/>
            </a:pPr>
            <a:r>
              <a:rPr lang="es-ES" sz="2200" b="1">
                <a:latin typeface="Arial" charset="0"/>
              </a:rPr>
              <a:t>Controles de ingeniería</a:t>
            </a:r>
          </a:p>
          <a:p>
            <a:pPr marL="363538" indent="-363538" algn="just">
              <a:lnSpc>
                <a:spcPct val="80000"/>
              </a:lnSpc>
              <a:buFont typeface="Wingdings" pitchFamily="2" charset="2"/>
              <a:buNone/>
            </a:pPr>
            <a:r>
              <a:rPr lang="es-ES" sz="2200" b="1">
                <a:latin typeface="Arial" charset="0"/>
              </a:rPr>
              <a:t>       </a:t>
            </a:r>
            <a:r>
              <a:rPr lang="es-ES" sz="2200">
                <a:latin typeface="Arial" charset="0"/>
              </a:rPr>
              <a:t>Los controles de ingeniería, son aquellos donde se ven involucrados los siguientes puntos: </a:t>
            </a:r>
            <a:r>
              <a:rPr lang="es-ES" sz="2200" u="sng">
                <a:latin typeface="Arial" charset="0"/>
              </a:rPr>
              <a:t>El mantenimiento</a:t>
            </a:r>
            <a:r>
              <a:rPr lang="es-ES" sz="2200">
                <a:latin typeface="Arial" charset="0"/>
              </a:rPr>
              <a:t> de las máquinas, sustitución de procesos, reducción de las superficies vibratorias y reducción del ruido disminuyendo su transmisión a través del aire. </a:t>
            </a:r>
          </a:p>
          <a:p>
            <a:pPr marL="363538" indent="-363538" algn="just">
              <a:lnSpc>
                <a:spcPct val="80000"/>
              </a:lnSpc>
              <a:buFont typeface="Wingdings" pitchFamily="2" charset="2"/>
              <a:buNone/>
            </a:pPr>
            <a:endParaRPr lang="es-ES" sz="2200">
              <a:latin typeface="Arial" charset="0"/>
            </a:endParaRPr>
          </a:p>
          <a:p>
            <a:pPr marL="363538" indent="-363538" algn="just">
              <a:lnSpc>
                <a:spcPct val="80000"/>
              </a:lnSpc>
              <a:buFont typeface="Wingdings" pitchFamily="2" charset="2"/>
              <a:buChar char="Ø"/>
            </a:pPr>
            <a:r>
              <a:rPr lang="es-ES" sz="2200" b="1">
                <a:latin typeface="Arial" charset="0"/>
              </a:rPr>
              <a:t>Controles administrativos</a:t>
            </a:r>
            <a:r>
              <a:rPr lang="es-ES" sz="2200">
                <a:latin typeface="Arial" charset="0"/>
              </a:rPr>
              <a:t> </a:t>
            </a:r>
          </a:p>
          <a:p>
            <a:pPr marL="363538" indent="-363538" algn="just">
              <a:lnSpc>
                <a:spcPct val="80000"/>
              </a:lnSpc>
              <a:buFont typeface="Wingdings" pitchFamily="2" charset="2"/>
              <a:buNone/>
            </a:pPr>
            <a:r>
              <a:rPr lang="es-ES" sz="2200">
                <a:latin typeface="Arial" charset="0"/>
              </a:rPr>
              <a:t>       Los controles administrativos son todas aquellas decisiones que se tomen dentro de la empresa para reducir las exposiciones del trabajador frente al ruido o tratarlo de protegerlo con los EPP. </a:t>
            </a:r>
            <a:endParaRPr lang="es-EC" sz="2200">
              <a:latin typeface="Arial" charset="0"/>
            </a:endParaRPr>
          </a:p>
          <a:p>
            <a:pPr marL="363538" indent="-363538">
              <a:lnSpc>
                <a:spcPct val="80000"/>
              </a:lnSpc>
              <a:buFont typeface="Wingdings" pitchFamily="2" charset="2"/>
              <a:buNone/>
            </a:pPr>
            <a:r>
              <a:rPr lang="es-EC" sz="2200">
                <a:latin typeface="Arial" charset="0"/>
              </a:rPr>
              <a:t>   </a:t>
            </a:r>
            <a:endParaRPr lang="es-ES" sz="220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588D1C95-FBCD-4DDF-A85F-571E0E17DF86}" type="slidenum">
              <a:rPr lang="es-ES"/>
              <a:pPr/>
              <a:t>29</a:t>
            </a:fld>
            <a:endParaRPr lang="es-ES"/>
          </a:p>
        </p:txBody>
      </p:sp>
      <p:sp>
        <p:nvSpPr>
          <p:cNvPr id="114690" name="Rectangle 2"/>
          <p:cNvSpPr>
            <a:spLocks noGrp="1" noChangeArrowheads="1"/>
          </p:cNvSpPr>
          <p:nvPr>
            <p:ph type="title"/>
          </p:nvPr>
        </p:nvSpPr>
        <p:spPr>
          <a:xfrm>
            <a:off x="585788" y="908050"/>
            <a:ext cx="7864475" cy="568325"/>
          </a:xfrm>
          <a:effectLst>
            <a:outerShdw dist="56796" dir="3806097" algn="ctr" rotWithShape="0">
              <a:srgbClr val="C0C0C0"/>
            </a:outerShdw>
          </a:effectLst>
        </p:spPr>
        <p:txBody>
          <a:bodyPr/>
          <a:lstStyle/>
          <a:p>
            <a:r>
              <a:rPr lang="es-EC" sz="3000" b="1"/>
              <a:t>Revisión del análisis de vibraciones</a:t>
            </a:r>
            <a:endParaRPr lang="es-ES" sz="3000" b="1"/>
          </a:p>
        </p:txBody>
      </p:sp>
      <p:sp>
        <p:nvSpPr>
          <p:cNvPr id="114691" name="Rectangle 3"/>
          <p:cNvSpPr>
            <a:spLocks noGrp="1" noChangeArrowheads="1"/>
          </p:cNvSpPr>
          <p:nvPr>
            <p:ph type="body" idx="1"/>
          </p:nvPr>
        </p:nvSpPr>
        <p:spPr>
          <a:xfrm>
            <a:off x="452438" y="1511300"/>
            <a:ext cx="8305800" cy="4583113"/>
          </a:xfrm>
          <a:noFill/>
        </p:spPr>
        <p:txBody>
          <a:bodyPr/>
          <a:lstStyle/>
          <a:p>
            <a:pPr algn="just">
              <a:lnSpc>
                <a:spcPct val="90000"/>
              </a:lnSpc>
            </a:pPr>
            <a:endParaRPr lang="es-EC" sz="2300">
              <a:latin typeface="Arial" charset="0"/>
            </a:endParaRPr>
          </a:p>
          <a:p>
            <a:pPr algn="just">
              <a:lnSpc>
                <a:spcPct val="90000"/>
              </a:lnSpc>
              <a:buFont typeface="Wingdings" pitchFamily="2" charset="2"/>
              <a:buChar char="Ø"/>
            </a:pPr>
            <a:r>
              <a:rPr lang="es-EC" sz="2300">
                <a:latin typeface="Arial" charset="0"/>
              </a:rPr>
              <a:t>Excesivo desgaste en varios de sus rodamientos provocado mayores niveles de vibración y fallas en todo el sistema. </a:t>
            </a:r>
          </a:p>
          <a:p>
            <a:pPr algn="just">
              <a:lnSpc>
                <a:spcPct val="90000"/>
              </a:lnSpc>
              <a:buFont typeface="Wingdings" pitchFamily="2" charset="2"/>
              <a:buChar char="Ø"/>
            </a:pPr>
            <a:endParaRPr lang="es-EC" sz="2300">
              <a:latin typeface="Arial" charset="0"/>
            </a:endParaRPr>
          </a:p>
          <a:p>
            <a:pPr algn="just">
              <a:lnSpc>
                <a:spcPct val="90000"/>
              </a:lnSpc>
              <a:buFont typeface="Wingdings" pitchFamily="2" charset="2"/>
              <a:buChar char="Ø"/>
            </a:pPr>
            <a:r>
              <a:rPr lang="es-EC" sz="2300">
                <a:latin typeface="Arial" charset="0"/>
              </a:rPr>
              <a:t>Los resultados presentados en éste estudio demuestran como el valor de vibración supera  los 60 mm/ seg en una de sus chumaceras, siendo el permisible de 7 mm/seg rms, según el estudio de vibraciones.</a:t>
            </a:r>
          </a:p>
          <a:p>
            <a:pPr algn="just">
              <a:lnSpc>
                <a:spcPct val="90000"/>
              </a:lnSpc>
              <a:buFont typeface="Wingdings" pitchFamily="2" charset="2"/>
              <a:buChar char="Ø"/>
            </a:pPr>
            <a:endParaRPr lang="es-EC" sz="2300">
              <a:latin typeface="Arial" charset="0"/>
            </a:endParaRPr>
          </a:p>
          <a:p>
            <a:pPr algn="just">
              <a:lnSpc>
                <a:spcPct val="90000"/>
              </a:lnSpc>
              <a:buFont typeface="Wingdings" pitchFamily="2" charset="2"/>
              <a:buChar char="Ø"/>
            </a:pPr>
            <a:r>
              <a:rPr lang="es-EC" sz="2300">
                <a:latin typeface="Arial" charset="0"/>
              </a:rPr>
              <a:t>Se encontró que varios de sus puntos de anclaje de ésta máquina se encontraban flojos aumentado la vibración en el suelo.</a:t>
            </a:r>
            <a:endParaRPr lang="es-ES" sz="230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938C1DE5-B383-4C12-A3E7-53E0620EFC18}" type="slidenum">
              <a:rPr lang="es-ES"/>
              <a:pPr/>
              <a:t>3</a:t>
            </a:fld>
            <a:endParaRPr lang="es-ES"/>
          </a:p>
        </p:txBody>
      </p:sp>
      <p:sp>
        <p:nvSpPr>
          <p:cNvPr id="11266" name="Rectangle 2"/>
          <p:cNvSpPr>
            <a:spLocks noGrp="1" noChangeArrowheads="1"/>
          </p:cNvSpPr>
          <p:nvPr>
            <p:ph type="title"/>
          </p:nvPr>
        </p:nvSpPr>
        <p:spPr>
          <a:xfrm>
            <a:off x="395288" y="765175"/>
            <a:ext cx="8426450" cy="652463"/>
          </a:xfrm>
          <a:effectLst>
            <a:outerShdw dist="68392" dir="4091915" algn="ctr" rotWithShape="0">
              <a:srgbClr val="C0C0C0"/>
            </a:outerShdw>
          </a:effectLst>
        </p:spPr>
        <p:txBody>
          <a:bodyPr/>
          <a:lstStyle/>
          <a:p>
            <a:r>
              <a:rPr lang="es-EC" sz="3500" b="1"/>
              <a:t>GENERALIDADES DEL PROYECTO</a:t>
            </a:r>
            <a:endParaRPr lang="es-ES" sz="3500" b="1"/>
          </a:p>
        </p:txBody>
      </p:sp>
      <p:sp>
        <p:nvSpPr>
          <p:cNvPr id="11267" name="Rectangle 3"/>
          <p:cNvSpPr>
            <a:spLocks noGrp="1" noChangeArrowheads="1"/>
          </p:cNvSpPr>
          <p:nvPr>
            <p:ph type="body" idx="1"/>
          </p:nvPr>
        </p:nvSpPr>
        <p:spPr>
          <a:xfrm>
            <a:off x="452438" y="1511300"/>
            <a:ext cx="8305800" cy="4583113"/>
          </a:xfrm>
          <a:noFill/>
        </p:spPr>
        <p:txBody>
          <a:bodyPr/>
          <a:lstStyle/>
          <a:p>
            <a:pPr algn="just">
              <a:lnSpc>
                <a:spcPct val="120000"/>
              </a:lnSpc>
            </a:pPr>
            <a:endParaRPr lang="es-EC">
              <a:latin typeface="Arial" charset="0"/>
            </a:endParaRPr>
          </a:p>
          <a:p>
            <a:pPr algn="just">
              <a:lnSpc>
                <a:spcPct val="150000"/>
              </a:lnSpc>
              <a:buFont typeface="Wingdings" pitchFamily="2" charset="2"/>
              <a:buChar char="Ø"/>
            </a:pPr>
            <a:r>
              <a:rPr lang="es-EC">
                <a:latin typeface="Arial" charset="0"/>
              </a:rPr>
              <a:t>Antecedentes de la empresa</a:t>
            </a:r>
          </a:p>
          <a:p>
            <a:pPr algn="just">
              <a:lnSpc>
                <a:spcPct val="150000"/>
              </a:lnSpc>
              <a:buFont typeface="Wingdings" pitchFamily="2" charset="2"/>
              <a:buChar char="Ø"/>
            </a:pPr>
            <a:r>
              <a:rPr lang="es-EC">
                <a:latin typeface="Arial" charset="0"/>
              </a:rPr>
              <a:t>Descripción del proceso de producción de electrodos</a:t>
            </a:r>
          </a:p>
          <a:p>
            <a:pPr algn="just">
              <a:lnSpc>
                <a:spcPct val="150000"/>
              </a:lnSpc>
              <a:buFont typeface="Wingdings" pitchFamily="2" charset="2"/>
              <a:buChar char="Ø"/>
            </a:pPr>
            <a:r>
              <a:rPr lang="es-EC">
                <a:latin typeface="Arial" charset="0"/>
              </a:rPr>
              <a:t>Objetivos</a:t>
            </a:r>
          </a:p>
          <a:p>
            <a:pPr algn="just">
              <a:lnSpc>
                <a:spcPct val="120000"/>
              </a:lnSpc>
              <a:buFont typeface="Wingdings" pitchFamily="2" charset="2"/>
              <a:buNone/>
            </a:pPr>
            <a:endParaRPr lang="es-ES">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0263BD08-0C6C-4183-9168-C85441E07744}" type="slidenum">
              <a:rPr lang="es-ES"/>
              <a:pPr/>
              <a:t>30</a:t>
            </a:fld>
            <a:endParaRPr lang="es-ES"/>
          </a:p>
        </p:txBody>
      </p:sp>
      <p:sp>
        <p:nvSpPr>
          <p:cNvPr id="115721" name="Rectangle 9"/>
          <p:cNvSpPr>
            <a:spLocks noChangeArrowheads="1"/>
          </p:cNvSpPr>
          <p:nvPr/>
        </p:nvSpPr>
        <p:spPr bwMode="auto">
          <a:xfrm>
            <a:off x="0" y="3001963"/>
            <a:ext cx="9144000" cy="0"/>
          </a:xfrm>
          <a:prstGeom prst="rect">
            <a:avLst/>
          </a:prstGeom>
          <a:noFill/>
          <a:ln w="9525" algn="ctr">
            <a:noFill/>
            <a:miter lim="800000"/>
            <a:headEnd/>
            <a:tailEnd/>
          </a:ln>
          <a:effectLst/>
        </p:spPr>
        <p:txBody>
          <a:bodyPr wrap="none" anchor="ctr">
            <a:spAutoFit/>
          </a:bodyPr>
          <a:lstStyle/>
          <a:p>
            <a:endParaRPr lang="es-ES"/>
          </a:p>
        </p:txBody>
      </p:sp>
      <p:pic>
        <p:nvPicPr>
          <p:cNvPr id="115735" name="Picture 23"/>
          <p:cNvPicPr>
            <a:picLocks noChangeAspect="1" noChangeArrowheads="1"/>
          </p:cNvPicPr>
          <p:nvPr/>
        </p:nvPicPr>
        <p:blipFill>
          <a:blip r:embed="rId2"/>
          <a:srcRect/>
          <a:stretch>
            <a:fillRect/>
          </a:stretch>
        </p:blipFill>
        <p:spPr bwMode="auto">
          <a:xfrm>
            <a:off x="395288" y="2276475"/>
            <a:ext cx="8208962" cy="3097213"/>
          </a:xfrm>
          <a:prstGeom prst="rect">
            <a:avLst/>
          </a:prstGeom>
          <a:noFill/>
          <a:ln w="9525" algn="ctr">
            <a:noFill/>
            <a:miter lim="800000"/>
            <a:headEnd/>
            <a:tailEnd/>
          </a:ln>
          <a:effectLst/>
        </p:spPr>
      </p:pic>
      <p:sp>
        <p:nvSpPr>
          <p:cNvPr id="115736" name="Rectangle 24"/>
          <p:cNvSpPr>
            <a:spLocks noChangeArrowheads="1"/>
          </p:cNvSpPr>
          <p:nvPr/>
        </p:nvSpPr>
        <p:spPr bwMode="auto">
          <a:xfrm>
            <a:off x="468313" y="806450"/>
            <a:ext cx="8166100" cy="549275"/>
          </a:xfrm>
          <a:prstGeom prst="rect">
            <a:avLst/>
          </a:prstGeom>
          <a:noFill/>
          <a:ln w="9525" algn="ctr">
            <a:noFill/>
            <a:miter lim="800000"/>
            <a:headEnd/>
            <a:tailEnd/>
          </a:ln>
          <a:effectLst>
            <a:outerShdw dist="56796" dir="3806097" algn="ctr" rotWithShape="0">
              <a:srgbClr val="C0C0C0"/>
            </a:outerShdw>
          </a:effectLst>
        </p:spPr>
        <p:txBody>
          <a:bodyPr lIns="90560" tIns="45279" rIns="90560" bIns="45279" anchor="ctr">
            <a:spAutoFit/>
          </a:bodyPr>
          <a:lstStyle/>
          <a:p>
            <a:pPr algn="ctr" defTabSz="903288"/>
            <a:r>
              <a:rPr lang="es-EC" sz="1500" b="1">
                <a:solidFill>
                  <a:schemeClr val="tx2"/>
                </a:solidFill>
              </a:rPr>
              <a:t>TABLA 6</a:t>
            </a:r>
            <a:endParaRPr lang="es-ES" sz="1500" b="1">
              <a:solidFill>
                <a:schemeClr val="tx2"/>
              </a:solidFill>
            </a:endParaRPr>
          </a:p>
          <a:p>
            <a:pPr algn="ctr" defTabSz="903288"/>
            <a:r>
              <a:rPr lang="es-EC" sz="1500" b="1">
                <a:solidFill>
                  <a:schemeClr val="tx2"/>
                </a:solidFill>
              </a:rPr>
              <a:t>CÁLCULO DE VALORES DE VIBRACIÓN Y COMPARACIÓN CON LA NORMA ISO 2631-1</a:t>
            </a:r>
            <a:r>
              <a:rPr lang="es-ES" sz="1500" b="1">
                <a:solidFill>
                  <a:schemeClr val="tx2"/>
                </a:solidFill>
                <a:effectLst>
                  <a:outerShdw blurRad="38100" dist="38100" dir="2700000" algn="tl">
                    <a:srgbClr val="C0C0C0"/>
                  </a:outerShdw>
                </a:effectLst>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8DC014AA-B4F7-4E1B-9078-6843FC975DFA}" type="slidenum">
              <a:rPr lang="es-ES"/>
              <a:pPr/>
              <a:t>31</a:t>
            </a:fld>
            <a:endParaRPr lang="es-ES"/>
          </a:p>
        </p:txBody>
      </p:sp>
      <p:sp>
        <p:nvSpPr>
          <p:cNvPr id="190466" name="Rectangle 2"/>
          <p:cNvSpPr>
            <a:spLocks noGrp="1" noChangeArrowheads="1"/>
          </p:cNvSpPr>
          <p:nvPr>
            <p:ph type="title"/>
          </p:nvPr>
        </p:nvSpPr>
        <p:spPr>
          <a:effectLst>
            <a:outerShdw dist="56796" dir="3806097" algn="ctr" rotWithShape="0">
              <a:srgbClr val="C0C0C0"/>
            </a:outerShdw>
          </a:effectLst>
        </p:spPr>
        <p:txBody>
          <a:bodyPr/>
          <a:lstStyle/>
          <a:p>
            <a:pPr algn="ctr"/>
            <a:r>
              <a:rPr lang="es-EC" sz="2400" b="1"/>
              <a:t>TABLA PARA DETERMINAR EL CONFORT DE ACUERDO A LA NORMA ISO 2631-1</a:t>
            </a:r>
            <a:endParaRPr lang="es-ES" sz="2400" b="1"/>
          </a:p>
        </p:txBody>
      </p:sp>
      <p:pic>
        <p:nvPicPr>
          <p:cNvPr id="190467" name="Picture 3"/>
          <p:cNvPicPr>
            <a:picLocks noChangeAspect="1" noChangeArrowheads="1"/>
          </p:cNvPicPr>
          <p:nvPr>
            <p:ph type="body" idx="1"/>
          </p:nvPr>
        </p:nvPicPr>
        <p:blipFill>
          <a:blip r:embed="rId2"/>
          <a:srcRect l="1619" r="2313" b="3864"/>
          <a:stretch>
            <a:fillRect/>
          </a:stretch>
        </p:blipFill>
        <p:spPr>
          <a:xfrm>
            <a:off x="584200" y="1536700"/>
            <a:ext cx="7912100" cy="4357688"/>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4 Marcador de número de diapositiva"/>
          <p:cNvSpPr>
            <a:spLocks noGrp="1"/>
          </p:cNvSpPr>
          <p:nvPr>
            <p:ph type="sldNum" sz="quarter" idx="12"/>
          </p:nvPr>
        </p:nvSpPr>
        <p:spPr/>
        <p:txBody>
          <a:bodyPr/>
          <a:lstStyle/>
          <a:p>
            <a:fld id="{BF899A56-6122-42BF-B6F4-75F7EB599F8E}" type="slidenum">
              <a:rPr lang="es-ES"/>
              <a:pPr/>
              <a:t>32</a:t>
            </a:fld>
            <a:endParaRPr lang="es-ES"/>
          </a:p>
        </p:txBody>
      </p:sp>
      <p:sp>
        <p:nvSpPr>
          <p:cNvPr id="121860" name="Rectangle 4"/>
          <p:cNvSpPr>
            <a:spLocks noChangeArrowheads="1"/>
          </p:cNvSpPr>
          <p:nvPr/>
        </p:nvSpPr>
        <p:spPr bwMode="auto">
          <a:xfrm>
            <a:off x="1908175" y="2060575"/>
            <a:ext cx="5602288" cy="549275"/>
          </a:xfrm>
          <a:prstGeom prst="rect">
            <a:avLst/>
          </a:prstGeom>
          <a:noFill/>
          <a:ln w="9525" algn="ctr">
            <a:noFill/>
            <a:miter lim="800000"/>
            <a:headEnd/>
            <a:tailEnd/>
          </a:ln>
          <a:effectLst>
            <a:outerShdw dist="56796" dir="3806097" algn="ctr" rotWithShape="0">
              <a:srgbClr val="C0C0C0"/>
            </a:outerShdw>
          </a:effectLst>
        </p:spPr>
        <p:txBody>
          <a:bodyPr lIns="90560" tIns="45279" rIns="90560" bIns="45279" anchor="ctr">
            <a:spAutoFit/>
          </a:bodyPr>
          <a:lstStyle/>
          <a:p>
            <a:pPr algn="ctr" defTabSz="903288"/>
            <a:r>
              <a:rPr lang="es-EC" sz="1500" b="1">
                <a:solidFill>
                  <a:schemeClr val="tx2"/>
                </a:solidFill>
              </a:rPr>
              <a:t>TABLA 10</a:t>
            </a:r>
            <a:endParaRPr lang="es-ES" sz="1500" b="1">
              <a:solidFill>
                <a:schemeClr val="tx2"/>
              </a:solidFill>
            </a:endParaRPr>
          </a:p>
          <a:p>
            <a:pPr algn="ctr" defTabSz="903288"/>
            <a:r>
              <a:rPr lang="es-EC" sz="1500" b="1">
                <a:solidFill>
                  <a:schemeClr val="tx2"/>
                </a:solidFill>
              </a:rPr>
              <a:t>RESULTADOS DE LA EVALUACIÓN</a:t>
            </a:r>
          </a:p>
        </p:txBody>
      </p:sp>
      <p:graphicFrame>
        <p:nvGraphicFramePr>
          <p:cNvPr id="122100" name="Group 244"/>
          <p:cNvGraphicFramePr>
            <a:graphicFrameLocks noGrp="1"/>
          </p:cNvGraphicFramePr>
          <p:nvPr>
            <p:ph/>
          </p:nvPr>
        </p:nvGraphicFramePr>
        <p:xfrm>
          <a:off x="395288" y="2781300"/>
          <a:ext cx="8424862" cy="3240088"/>
        </p:xfrm>
        <a:graphic>
          <a:graphicData uri="http://schemas.openxmlformats.org/drawingml/2006/table">
            <a:tbl>
              <a:tblPr/>
              <a:tblGrid>
                <a:gridCol w="1530350"/>
                <a:gridCol w="1276350"/>
                <a:gridCol w="1404937"/>
                <a:gridCol w="1477963"/>
                <a:gridCol w="1331912"/>
                <a:gridCol w="1403350"/>
              </a:tblGrid>
              <a:tr h="771525">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ÁREAS DE TRABAJO</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ÁREA (SABINES)</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VOLUMEN (m</a:t>
                      </a:r>
                      <a:r>
                        <a:rPr kumimoji="0" lang="en-US" sz="1100" b="1" i="0" u="none" strike="noStrike" cap="none" normalizeH="0" baseline="0" smtClean="0">
                          <a:ln>
                            <a:noFill/>
                          </a:ln>
                          <a:solidFill>
                            <a:schemeClr val="tx1"/>
                          </a:solidFill>
                          <a:effectLst/>
                          <a:latin typeface="Arial" charset="0"/>
                          <a:cs typeface="Arial" charset="0"/>
                        </a:rPr>
                        <a:t>³)</a:t>
                      </a: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TIEMPO DE REVERBERACIÓN</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TIEMPO PARA LOCALES HASTA 100 m</a:t>
                      </a:r>
                      <a:r>
                        <a:rPr kumimoji="0" lang="en-US" sz="1100" b="1" i="0" u="none" strike="noStrike" cap="none" normalizeH="0" baseline="0" smtClean="0">
                          <a:ln>
                            <a:noFill/>
                          </a:ln>
                          <a:solidFill>
                            <a:schemeClr val="tx1"/>
                          </a:solidFill>
                          <a:effectLst/>
                          <a:latin typeface="Arial" charset="0"/>
                          <a:cs typeface="Arial" charset="0"/>
                        </a:rPr>
                        <a:t>³</a:t>
                      </a: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TIPO DE LOCAL </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463550">
                <a:tc>
                  <a:txBody>
                    <a:bodyPr/>
                    <a:lstStyle/>
                    <a:p>
                      <a:pPr marL="0" marR="0" lvl="0" indent="0" algn="l"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ÁREA DE TREFILACIÓN</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70.80</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737.78</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1.03</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0.73</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INTERMEDIO</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63550">
                <a:tc>
                  <a:txBody>
                    <a:bodyPr/>
                    <a:lstStyle/>
                    <a:p>
                      <a:pPr marL="0" marR="0" lvl="0" indent="0" algn="l"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ÁREA DE EMPAQUE</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72.45</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354.84</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0.78</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0.58</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INTERMEDIO</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079500">
                <a:tc>
                  <a:txBody>
                    <a:bodyPr/>
                    <a:lstStyle/>
                    <a:p>
                      <a:pPr marL="0" marR="0" lvl="0" indent="0" algn="l"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ÁREAS DE CORTE, MEZCLA , HORNO Y PRENSA</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133.16</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2873.64</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1.71</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1.21</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900" b="1" i="0" u="none" strike="noStrike" cap="none" normalizeH="0" baseline="0" smtClean="0">
                          <a:ln>
                            <a:noFill/>
                          </a:ln>
                          <a:solidFill>
                            <a:schemeClr val="tx1"/>
                          </a:solidFill>
                          <a:effectLst/>
                          <a:latin typeface="Arial" charset="0"/>
                        </a:rPr>
                        <a:t>REVERBERANTE</a:t>
                      </a:r>
                      <a:endParaRPr kumimoji="0" lang="es-ES" sz="9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61963">
                <a:tc>
                  <a:txBody>
                    <a:bodyPr/>
                    <a:lstStyle/>
                    <a:p>
                      <a:pPr marL="0" marR="0" lvl="0" indent="0" algn="l"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TODA LA PLANTA</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239.78</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3966.28</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2.79</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100" b="1" i="0" u="none" strike="noStrike" cap="none" normalizeH="0" baseline="0" smtClean="0">
                          <a:ln>
                            <a:noFill/>
                          </a:ln>
                          <a:solidFill>
                            <a:schemeClr val="tx1"/>
                          </a:solidFill>
                          <a:effectLst/>
                          <a:latin typeface="Arial" charset="0"/>
                        </a:rPr>
                        <a:t>2.29</a:t>
                      </a:r>
                      <a:endParaRPr kumimoji="0" lang="es-ES" sz="11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900" b="1" i="0" u="none" strike="noStrike" cap="none" normalizeH="0" baseline="0" smtClean="0">
                          <a:ln>
                            <a:noFill/>
                          </a:ln>
                          <a:solidFill>
                            <a:schemeClr val="tx1"/>
                          </a:solidFill>
                          <a:effectLst/>
                          <a:latin typeface="Arial" charset="0"/>
                        </a:rPr>
                        <a:t>REVERBERANTE</a:t>
                      </a:r>
                      <a:endParaRPr kumimoji="0" lang="es-ES" sz="900" b="1"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22083" name="Rectangle 227"/>
          <p:cNvSpPr>
            <a:spLocks noChangeArrowheads="1"/>
          </p:cNvSpPr>
          <p:nvPr/>
        </p:nvSpPr>
        <p:spPr bwMode="auto">
          <a:xfrm>
            <a:off x="539750" y="476250"/>
            <a:ext cx="7912100" cy="1031875"/>
          </a:xfrm>
          <a:prstGeom prst="rect">
            <a:avLst/>
          </a:prstGeom>
          <a:noFill/>
          <a:ln w="9525" algn="ctr">
            <a:noFill/>
            <a:miter lim="800000"/>
            <a:headEnd/>
            <a:tailEnd/>
          </a:ln>
          <a:effectLst>
            <a:outerShdw dist="56796" dir="3806097" algn="ctr" rotWithShape="0">
              <a:srgbClr val="C0C0C0"/>
            </a:outerShdw>
          </a:effectLst>
        </p:spPr>
        <p:txBody>
          <a:bodyPr lIns="86000" tIns="43001" rIns="86000" bIns="43001" anchorCtr="1">
            <a:spAutoFit/>
          </a:bodyPr>
          <a:lstStyle/>
          <a:p>
            <a:pPr algn="ctr" defTabSz="862013" eaLnBrk="0" hangingPunct="0"/>
            <a:r>
              <a:rPr lang="es-EC" sz="3100" b="1">
                <a:solidFill>
                  <a:schemeClr val="tx2"/>
                </a:solidFill>
                <a:effectLst>
                  <a:outerShdw blurRad="38100" dist="38100" dir="2700000" algn="tl">
                    <a:srgbClr val="C0C0C0"/>
                  </a:outerShdw>
                </a:effectLst>
                <a:latin typeface="Verdana" pitchFamily="34" charset="0"/>
              </a:rPr>
              <a:t>Propiedades acústicas del área de trabajo</a:t>
            </a:r>
            <a:endParaRPr lang="es-ES" sz="3100" b="1">
              <a:solidFill>
                <a:schemeClr val="tx2"/>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1DD56903-8E08-4426-89FD-08AD9D70E0E9}" type="slidenum">
              <a:rPr lang="es-ES"/>
              <a:pPr/>
              <a:t>33</a:t>
            </a:fld>
            <a:endParaRPr lang="es-ES"/>
          </a:p>
        </p:txBody>
      </p:sp>
      <p:sp>
        <p:nvSpPr>
          <p:cNvPr id="203778" name="Rectangle 2"/>
          <p:cNvSpPr>
            <a:spLocks noGrp="1" noChangeArrowheads="1"/>
          </p:cNvSpPr>
          <p:nvPr>
            <p:ph type="title"/>
          </p:nvPr>
        </p:nvSpPr>
        <p:spPr>
          <a:xfrm>
            <a:off x="1522413" y="476250"/>
            <a:ext cx="6024562" cy="879475"/>
          </a:xfrm>
        </p:spPr>
        <p:txBody>
          <a:bodyPr/>
          <a:lstStyle/>
          <a:p>
            <a:pPr algn="ctr"/>
            <a:r>
              <a:rPr lang="es-EC" sz="1600" b="1"/>
              <a:t>TABLA 8</a:t>
            </a:r>
            <a:br>
              <a:rPr lang="es-EC" sz="1600" b="1"/>
            </a:br>
            <a:r>
              <a:rPr lang="es-EC" sz="1600" b="1"/>
              <a:t>TABLA PARA COMPARAR EL ÍNDICE DE REVERBERANCIA</a:t>
            </a:r>
            <a:endParaRPr lang="es-ES" sz="1600" b="1"/>
          </a:p>
        </p:txBody>
      </p:sp>
      <p:pic>
        <p:nvPicPr>
          <p:cNvPr id="203779" name="Picture 3"/>
          <p:cNvPicPr>
            <a:picLocks noChangeAspect="1" noChangeArrowheads="1"/>
          </p:cNvPicPr>
          <p:nvPr>
            <p:ph type="body" idx="1"/>
          </p:nvPr>
        </p:nvPicPr>
        <p:blipFill>
          <a:blip r:embed="rId2"/>
          <a:srcRect/>
          <a:stretch>
            <a:fillRect/>
          </a:stretch>
        </p:blipFill>
        <p:spPr>
          <a:xfrm>
            <a:off x="2195513" y="1844675"/>
            <a:ext cx="5097462" cy="2178050"/>
          </a:xfrm>
        </p:spPr>
      </p:pic>
      <p:sp>
        <p:nvSpPr>
          <p:cNvPr id="203782" name="Rectangle 6"/>
          <p:cNvSpPr>
            <a:spLocks noChangeArrowheads="1"/>
          </p:cNvSpPr>
          <p:nvPr/>
        </p:nvSpPr>
        <p:spPr bwMode="auto">
          <a:xfrm>
            <a:off x="0" y="2882900"/>
            <a:ext cx="9144000" cy="0"/>
          </a:xfrm>
          <a:prstGeom prst="rect">
            <a:avLst/>
          </a:prstGeom>
          <a:noFill/>
          <a:ln w="9525" algn="ctr">
            <a:noFill/>
            <a:miter lim="800000"/>
            <a:headEnd/>
            <a:tailEnd/>
          </a:ln>
          <a:effectLst/>
        </p:spPr>
        <p:txBody>
          <a:bodyPr wrap="none" anchor="ctr">
            <a:spAutoFit/>
          </a:bodyPr>
          <a:lstStyle/>
          <a:p>
            <a:endParaRPr lang="es-ES"/>
          </a:p>
        </p:txBody>
      </p:sp>
      <p:pic>
        <p:nvPicPr>
          <p:cNvPr id="203783" name="Picture 7"/>
          <p:cNvPicPr>
            <a:picLocks noChangeAspect="1" noChangeArrowheads="1"/>
          </p:cNvPicPr>
          <p:nvPr/>
        </p:nvPicPr>
        <p:blipFill>
          <a:blip r:embed="rId3"/>
          <a:srcRect/>
          <a:stretch>
            <a:fillRect/>
          </a:stretch>
        </p:blipFill>
        <p:spPr bwMode="auto">
          <a:xfrm>
            <a:off x="2976563" y="4976813"/>
            <a:ext cx="3382962" cy="1189037"/>
          </a:xfrm>
          <a:prstGeom prst="rect">
            <a:avLst/>
          </a:prstGeom>
          <a:noFill/>
          <a:ln w="9525" algn="ctr">
            <a:noFill/>
            <a:miter lim="800000"/>
            <a:headEnd/>
            <a:tailEnd/>
          </a:ln>
          <a:effectLst/>
        </p:spPr>
      </p:pic>
      <p:sp>
        <p:nvSpPr>
          <p:cNvPr id="203784" name="Text Box 8"/>
          <p:cNvSpPr txBox="1">
            <a:spLocks noChangeArrowheads="1"/>
          </p:cNvSpPr>
          <p:nvPr/>
        </p:nvSpPr>
        <p:spPr bwMode="auto">
          <a:xfrm>
            <a:off x="2046288" y="4275138"/>
            <a:ext cx="5518150" cy="603250"/>
          </a:xfrm>
          <a:prstGeom prst="rect">
            <a:avLst/>
          </a:prstGeom>
          <a:noFill/>
          <a:ln w="9525" algn="ctr">
            <a:noFill/>
            <a:miter lim="800000"/>
            <a:headEnd/>
            <a:tailEnd/>
          </a:ln>
          <a:effectLst/>
        </p:spPr>
        <p:txBody>
          <a:bodyPr lIns="86000" tIns="43001" rIns="86000" bIns="43001" anchorCtr="1">
            <a:spAutoFit/>
          </a:bodyPr>
          <a:lstStyle/>
          <a:p>
            <a:pPr algn="ctr" defTabSz="862013" eaLnBrk="0" hangingPunct="0"/>
            <a:r>
              <a:rPr lang="es-EC" sz="1700" b="1"/>
              <a:t>TABLA 9</a:t>
            </a:r>
          </a:p>
          <a:p>
            <a:pPr algn="ctr" defTabSz="862013" eaLnBrk="0" hangingPunct="0"/>
            <a:r>
              <a:rPr lang="es-EC" sz="1700" b="1"/>
              <a:t>ESCALAS PARA DETERMINAR EL TIPO DE LOCAL</a:t>
            </a:r>
            <a:r>
              <a:rPr lang="es-EC" sz="1700"/>
              <a:t> </a:t>
            </a:r>
            <a:endParaRPr lang="es-ES" sz="17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FF29FE6B-D003-4ECC-A457-A6249AE6B26A}" type="slidenum">
              <a:rPr lang="es-ES"/>
              <a:pPr/>
              <a:t>34</a:t>
            </a:fld>
            <a:endParaRPr lang="es-ES"/>
          </a:p>
        </p:txBody>
      </p:sp>
      <p:sp>
        <p:nvSpPr>
          <p:cNvPr id="122882" name="Rectangle 2"/>
          <p:cNvSpPr>
            <a:spLocks noGrp="1" noChangeArrowheads="1"/>
          </p:cNvSpPr>
          <p:nvPr>
            <p:ph type="title"/>
          </p:nvPr>
        </p:nvSpPr>
        <p:spPr>
          <a:effectLst>
            <a:outerShdw dist="56796" dir="3806097" algn="ctr" rotWithShape="0">
              <a:srgbClr val="C0C0C0"/>
            </a:outerShdw>
          </a:effectLst>
        </p:spPr>
        <p:txBody>
          <a:bodyPr/>
          <a:lstStyle/>
          <a:p>
            <a:r>
              <a:rPr lang="es-EC" b="1"/>
              <a:t>Análisis de paredes</a:t>
            </a:r>
            <a:r>
              <a:rPr lang="es-EC"/>
              <a:t> </a:t>
            </a:r>
            <a:endParaRPr lang="es-ES"/>
          </a:p>
        </p:txBody>
      </p:sp>
      <p:sp>
        <p:nvSpPr>
          <p:cNvPr id="122883" name="Rectangle 3"/>
          <p:cNvSpPr>
            <a:spLocks noGrp="1" noChangeArrowheads="1"/>
          </p:cNvSpPr>
          <p:nvPr>
            <p:ph type="body" idx="1"/>
          </p:nvPr>
        </p:nvSpPr>
        <p:spPr>
          <a:xfrm>
            <a:off x="515938" y="1700213"/>
            <a:ext cx="8307387" cy="4468812"/>
          </a:xfrm>
          <a:noFill/>
        </p:spPr>
        <p:txBody>
          <a:bodyPr/>
          <a:lstStyle/>
          <a:p>
            <a:pPr marL="0" indent="0" algn="just">
              <a:buSzPct val="90000"/>
              <a:buFont typeface="Wingdings" pitchFamily="2" charset="2"/>
              <a:buNone/>
            </a:pPr>
            <a:r>
              <a:rPr lang="es-EC" sz="2300">
                <a:latin typeface="Arial" charset="0"/>
              </a:rPr>
              <a:t> Existe un boquete de 3x0.4 metros y otro de 0.98x1.35 metros, que se encuentran frente a las trefiladoras, por donde las ondas sonoras pasan al área de empaque.</a:t>
            </a:r>
            <a:r>
              <a:rPr lang="es-ES" sz="2300">
                <a:latin typeface="Arial" charset="0"/>
              </a:rPr>
              <a:t> </a:t>
            </a:r>
          </a:p>
        </p:txBody>
      </p:sp>
      <p:pic>
        <p:nvPicPr>
          <p:cNvPr id="122884" name="Picture 4"/>
          <p:cNvPicPr>
            <a:picLocks noChangeAspect="1" noChangeArrowheads="1"/>
          </p:cNvPicPr>
          <p:nvPr/>
        </p:nvPicPr>
        <p:blipFill>
          <a:blip r:embed="rId2"/>
          <a:srcRect/>
          <a:stretch>
            <a:fillRect/>
          </a:stretch>
        </p:blipFill>
        <p:spPr bwMode="auto">
          <a:xfrm>
            <a:off x="2112963" y="2997200"/>
            <a:ext cx="5075237" cy="2871788"/>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C64BA96B-3B82-4FA3-A4C1-A31A2FEBD212}" type="slidenum">
              <a:rPr lang="es-ES"/>
              <a:pPr/>
              <a:t>35</a:t>
            </a:fld>
            <a:endParaRPr lang="es-ES"/>
          </a:p>
        </p:txBody>
      </p:sp>
      <p:sp>
        <p:nvSpPr>
          <p:cNvPr id="123906" name="Rectangle 2"/>
          <p:cNvSpPr>
            <a:spLocks noGrp="1" noChangeArrowheads="1"/>
          </p:cNvSpPr>
          <p:nvPr>
            <p:ph type="title"/>
          </p:nvPr>
        </p:nvSpPr>
        <p:spPr>
          <a:effectLst>
            <a:outerShdw dist="56796" dir="3806097" algn="ctr" rotWithShape="0">
              <a:srgbClr val="C0C0C0"/>
            </a:outerShdw>
          </a:effectLst>
        </p:spPr>
        <p:txBody>
          <a:bodyPr/>
          <a:lstStyle/>
          <a:p>
            <a:r>
              <a:rPr lang="es-EC" b="1"/>
              <a:t>Área de corte</a:t>
            </a:r>
            <a:endParaRPr lang="es-ES" b="1"/>
          </a:p>
        </p:txBody>
      </p:sp>
      <p:sp>
        <p:nvSpPr>
          <p:cNvPr id="123907" name="Rectangle 3"/>
          <p:cNvSpPr>
            <a:spLocks noGrp="1" noChangeArrowheads="1"/>
          </p:cNvSpPr>
          <p:nvPr>
            <p:ph type="body" idx="1"/>
          </p:nvPr>
        </p:nvSpPr>
        <p:spPr>
          <a:xfrm>
            <a:off x="452438" y="1916113"/>
            <a:ext cx="8305800" cy="4105275"/>
          </a:xfrm>
          <a:noFill/>
        </p:spPr>
        <p:txBody>
          <a:bodyPr/>
          <a:lstStyle/>
          <a:p>
            <a:pPr marL="0" indent="0" algn="just">
              <a:lnSpc>
                <a:spcPct val="120000"/>
              </a:lnSpc>
              <a:buFont typeface="Wingdings" pitchFamily="2" charset="2"/>
              <a:buNone/>
            </a:pPr>
            <a:r>
              <a:rPr lang="es-EC">
                <a:latin typeface="Arial" charset="0"/>
              </a:rPr>
              <a:t> En esta área se observó que se habían tapado algunos boquetes debido a que la luz del sol molestaba a los trabajadores, pero sin contar los administradores de esta planta que al tapar estos boquetes se aumentaría la reflexión de las ondas sonoras.</a:t>
            </a:r>
            <a:r>
              <a:rPr lang="es-ES">
                <a:latin typeface="Arial" charset="0"/>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C073EC5C-255F-433B-9C5B-46710E1FB1D6}" type="slidenum">
              <a:rPr lang="es-ES"/>
              <a:pPr/>
              <a:t>36</a:t>
            </a:fld>
            <a:endParaRPr lang="es-ES"/>
          </a:p>
        </p:txBody>
      </p:sp>
      <p:sp>
        <p:nvSpPr>
          <p:cNvPr id="160770" name="Rectangle 2"/>
          <p:cNvSpPr>
            <a:spLocks noGrp="1" noChangeArrowheads="1"/>
          </p:cNvSpPr>
          <p:nvPr>
            <p:ph type="title"/>
          </p:nvPr>
        </p:nvSpPr>
        <p:spPr>
          <a:xfrm>
            <a:off x="573088" y="692150"/>
            <a:ext cx="8004175" cy="833438"/>
          </a:xfrm>
          <a:effectLst>
            <a:outerShdw dist="56796" dir="3806097" algn="ctr" rotWithShape="0">
              <a:schemeClr val="bg2"/>
            </a:outerShdw>
          </a:effectLst>
        </p:spPr>
        <p:txBody>
          <a:bodyPr/>
          <a:lstStyle/>
          <a:p>
            <a:r>
              <a:rPr lang="es-EC" sz="3500" b="1"/>
              <a:t>AUMENTO DE LA ABSORCIÓN</a:t>
            </a:r>
            <a:endParaRPr lang="es-ES" sz="3500" b="1"/>
          </a:p>
        </p:txBody>
      </p:sp>
      <p:sp>
        <p:nvSpPr>
          <p:cNvPr id="160771" name="Rectangle 3"/>
          <p:cNvSpPr>
            <a:spLocks noGrp="1" noChangeArrowheads="1"/>
          </p:cNvSpPr>
          <p:nvPr>
            <p:ph type="body" idx="1"/>
          </p:nvPr>
        </p:nvSpPr>
        <p:spPr>
          <a:xfrm>
            <a:off x="455613" y="1916113"/>
            <a:ext cx="8304212" cy="4105275"/>
          </a:xfrm>
          <a:noFill/>
        </p:spPr>
        <p:txBody>
          <a:bodyPr/>
          <a:lstStyle/>
          <a:p>
            <a:pPr marL="0" indent="0" algn="just">
              <a:lnSpc>
                <a:spcPct val="80000"/>
              </a:lnSpc>
              <a:buFont typeface="Wingdings" pitchFamily="2" charset="2"/>
              <a:buNone/>
            </a:pPr>
            <a:r>
              <a:rPr lang="es-EC" sz="2700">
                <a:solidFill>
                  <a:schemeClr val="tx2"/>
                </a:solidFill>
              </a:rPr>
              <a:t>La absorción del local puede ser mejorada si se abrieran los boquetes que están frente a las cortadoras, aumentando de 227 a 233 Sabines.</a:t>
            </a:r>
          </a:p>
          <a:p>
            <a:pPr marL="0" indent="0" algn="just">
              <a:lnSpc>
                <a:spcPct val="80000"/>
              </a:lnSpc>
              <a:buFont typeface="Wingdings" pitchFamily="2" charset="2"/>
              <a:buNone/>
            </a:pPr>
            <a:endParaRPr lang="es-EC" sz="2700">
              <a:solidFill>
                <a:schemeClr val="tx2"/>
              </a:solidFill>
            </a:endParaRPr>
          </a:p>
          <a:p>
            <a:pPr marL="0" indent="0" algn="just">
              <a:lnSpc>
                <a:spcPct val="80000"/>
              </a:lnSpc>
              <a:buFont typeface="Wingdings" pitchFamily="2" charset="2"/>
              <a:buNone/>
            </a:pPr>
            <a:r>
              <a:rPr lang="es-EC" sz="2700">
                <a:solidFill>
                  <a:schemeClr val="tx2"/>
                </a:solidFill>
              </a:rPr>
              <a:t>Poniendo baffles acústicos para disminuir el NPS del campo reverberado, se conseguiría aumentar la absorción de 233 a 1323 sabines, absorbiendo 7.54 dB del campo reverberado y por ende también se disminuiría el tiempo de reverberancia. </a:t>
            </a:r>
            <a:r>
              <a:rPr lang="es-EC" sz="2700">
                <a:solidFill>
                  <a:srgbClr val="FFFFFF"/>
                </a:solidFill>
              </a:rPr>
              <a:t> </a:t>
            </a:r>
            <a:endParaRPr lang="es-ES" sz="2700">
              <a:solidFill>
                <a:srgbClr val="FFFFF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D30DBD51-7BAE-4A17-A00F-5E5ED9DA28FA}" type="slidenum">
              <a:rPr lang="es-ES"/>
              <a:pPr/>
              <a:t>37</a:t>
            </a:fld>
            <a:endParaRPr lang="es-ES"/>
          </a:p>
        </p:txBody>
      </p:sp>
      <p:sp>
        <p:nvSpPr>
          <p:cNvPr id="161794" name="Rectangle 2"/>
          <p:cNvSpPr>
            <a:spLocks noGrp="1" noChangeArrowheads="1"/>
          </p:cNvSpPr>
          <p:nvPr>
            <p:ph type="title"/>
          </p:nvPr>
        </p:nvSpPr>
        <p:spPr>
          <a:effectLst>
            <a:outerShdw dist="56796" dir="3806097" algn="ctr" rotWithShape="0">
              <a:srgbClr val="C0C0C0"/>
            </a:outerShdw>
          </a:effectLst>
        </p:spPr>
        <p:txBody>
          <a:bodyPr/>
          <a:lstStyle/>
          <a:p>
            <a:r>
              <a:rPr lang="es-EC" sz="2800" b="1"/>
              <a:t>Diseño del sistema de control de ruido para las máquinas más ruidosas</a:t>
            </a:r>
            <a:endParaRPr lang="es-ES" sz="2800" b="1"/>
          </a:p>
        </p:txBody>
      </p:sp>
      <p:sp>
        <p:nvSpPr>
          <p:cNvPr id="161795" name="Rectangle 3"/>
          <p:cNvSpPr>
            <a:spLocks noGrp="1" noChangeArrowheads="1"/>
          </p:cNvSpPr>
          <p:nvPr>
            <p:ph type="body" idx="1"/>
          </p:nvPr>
        </p:nvSpPr>
        <p:spPr>
          <a:xfrm>
            <a:off x="452438" y="1773238"/>
            <a:ext cx="8305800" cy="4465637"/>
          </a:xfrm>
          <a:noFill/>
        </p:spPr>
        <p:txBody>
          <a:bodyPr/>
          <a:lstStyle/>
          <a:p>
            <a:pPr marL="0" indent="0" algn="just">
              <a:lnSpc>
                <a:spcPct val="90000"/>
              </a:lnSpc>
              <a:buSzPct val="75000"/>
              <a:buFont typeface="Wingdings" pitchFamily="2" charset="2"/>
              <a:buNone/>
            </a:pPr>
            <a:r>
              <a:rPr lang="es-EC" sz="2700">
                <a:latin typeface="Arial" charset="0"/>
              </a:rPr>
              <a:t> Para obtener un buen aislamiento acústico en las máquinas cortadoras se siguieron los siguientes pasos:</a:t>
            </a:r>
          </a:p>
          <a:p>
            <a:pPr marL="844550" lvl="1" indent="-339725" algn="just">
              <a:lnSpc>
                <a:spcPct val="120000"/>
              </a:lnSpc>
              <a:buSzPct val="75000"/>
              <a:buFont typeface="Wingdings" pitchFamily="2" charset="2"/>
              <a:buChar char="Ø"/>
            </a:pPr>
            <a:r>
              <a:rPr lang="es-EC" sz="2300">
                <a:latin typeface="Arial" charset="0"/>
              </a:rPr>
              <a:t>Encontrar la densidad superficial del material a usar.</a:t>
            </a:r>
          </a:p>
          <a:p>
            <a:pPr marL="844550" lvl="1" indent="-339725" algn="just">
              <a:lnSpc>
                <a:spcPct val="120000"/>
              </a:lnSpc>
              <a:buSzPct val="75000"/>
              <a:buFont typeface="Wingdings" pitchFamily="2" charset="2"/>
              <a:buChar char="Ø"/>
            </a:pPr>
            <a:r>
              <a:rPr lang="es-EC" sz="2300">
                <a:latin typeface="Arial" charset="0"/>
              </a:rPr>
              <a:t>Estimar el espesor de la chapa de acero.</a:t>
            </a:r>
          </a:p>
          <a:p>
            <a:pPr marL="844550" lvl="1" indent="-339725" algn="just">
              <a:lnSpc>
                <a:spcPct val="120000"/>
              </a:lnSpc>
              <a:buSzPct val="75000"/>
              <a:buFont typeface="Wingdings" pitchFamily="2" charset="2"/>
              <a:buChar char="Ø"/>
            </a:pPr>
            <a:r>
              <a:rPr lang="es-EC" sz="2300">
                <a:latin typeface="Arial" charset="0"/>
              </a:rPr>
              <a:t>Calcular el TL según la fórmula del capítulo 3.</a:t>
            </a:r>
          </a:p>
          <a:p>
            <a:pPr marL="844550" lvl="1" indent="-339725" algn="just">
              <a:lnSpc>
                <a:spcPct val="120000"/>
              </a:lnSpc>
              <a:buSzPct val="75000"/>
              <a:buFont typeface="Wingdings" pitchFamily="2" charset="2"/>
              <a:buChar char="Ø"/>
            </a:pPr>
            <a:r>
              <a:rPr lang="es-EC" sz="2300">
                <a:latin typeface="Arial" charset="0"/>
              </a:rPr>
              <a:t>Es importante señalar que cuando el TL llega a la altura de meseta (40dB), para el acero, este se mantiene constante por las siguientes 3 octavas, y luego de esto tendrá un aumento de 6 dB por octava. </a:t>
            </a:r>
            <a:endParaRPr lang="es-ES" sz="230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5E6B6DE0-BAA9-4227-A082-E4DA6178FD5E}" type="slidenum">
              <a:rPr lang="es-ES"/>
              <a:pPr/>
              <a:t>38</a:t>
            </a:fld>
            <a:endParaRPr lang="es-ES"/>
          </a:p>
        </p:txBody>
      </p:sp>
      <p:sp>
        <p:nvSpPr>
          <p:cNvPr id="162819" name="Rectangle 3"/>
          <p:cNvSpPr>
            <a:spLocks noGrp="1" noChangeArrowheads="1"/>
          </p:cNvSpPr>
          <p:nvPr>
            <p:ph type="body" idx="1"/>
          </p:nvPr>
        </p:nvSpPr>
        <p:spPr>
          <a:xfrm>
            <a:off x="515938" y="763588"/>
            <a:ext cx="8229600" cy="868362"/>
          </a:xfrm>
        </p:spPr>
        <p:txBody>
          <a:bodyPr/>
          <a:lstStyle/>
          <a:p>
            <a:pPr marL="531813" lvl="3" indent="0"/>
            <a:r>
              <a:rPr lang="es-EC"/>
              <a:t>La densidad superficial del acero es de 77 Kg /m2/cm.</a:t>
            </a:r>
          </a:p>
          <a:p>
            <a:pPr marL="531813" lvl="3" indent="0"/>
            <a:r>
              <a:rPr lang="es-EC"/>
              <a:t>Se propone el espesor de la chapa en 6 mm.</a:t>
            </a:r>
            <a:endParaRPr lang="es-ES"/>
          </a:p>
        </p:txBody>
      </p:sp>
      <p:pic>
        <p:nvPicPr>
          <p:cNvPr id="162820" name="Picture 4"/>
          <p:cNvPicPr>
            <a:picLocks noChangeAspect="1" noChangeArrowheads="1"/>
          </p:cNvPicPr>
          <p:nvPr/>
        </p:nvPicPr>
        <p:blipFill>
          <a:blip r:embed="rId2"/>
          <a:srcRect/>
          <a:stretch>
            <a:fillRect/>
          </a:stretch>
        </p:blipFill>
        <p:spPr bwMode="auto">
          <a:xfrm>
            <a:off x="249238" y="2797175"/>
            <a:ext cx="8718550" cy="1881188"/>
          </a:xfrm>
          <a:prstGeom prst="rect">
            <a:avLst/>
          </a:prstGeom>
          <a:noFill/>
          <a:ln w="9525" algn="ctr">
            <a:noFill/>
            <a:miter lim="800000"/>
            <a:headEnd/>
            <a:tailEnd/>
          </a:ln>
          <a:effectLst/>
        </p:spPr>
      </p:pic>
      <p:sp>
        <p:nvSpPr>
          <p:cNvPr id="162821" name="Text Box 5"/>
          <p:cNvSpPr txBox="1">
            <a:spLocks noChangeArrowheads="1"/>
          </p:cNvSpPr>
          <p:nvPr/>
        </p:nvSpPr>
        <p:spPr bwMode="auto">
          <a:xfrm>
            <a:off x="515938" y="1738313"/>
            <a:ext cx="7702550" cy="844550"/>
          </a:xfrm>
          <a:prstGeom prst="rect">
            <a:avLst/>
          </a:prstGeom>
          <a:noFill/>
          <a:ln w="9525" algn="ctr">
            <a:noFill/>
            <a:miter lim="800000"/>
            <a:headEnd/>
            <a:tailEnd/>
          </a:ln>
          <a:effectLst/>
        </p:spPr>
        <p:txBody>
          <a:bodyPr lIns="90560" tIns="45279" rIns="90560" bIns="45279" anchorCtr="1">
            <a:spAutoFit/>
          </a:bodyPr>
          <a:lstStyle/>
          <a:p>
            <a:pPr algn="ctr" defTabSz="903288"/>
            <a:r>
              <a:rPr lang="es-EC" sz="2300" b="1">
                <a:solidFill>
                  <a:schemeClr val="tx2"/>
                </a:solidFill>
                <a:effectLst>
                  <a:outerShdw blurRad="38100" dist="38100" dir="2700000" algn="tl">
                    <a:srgbClr val="C0C0C0"/>
                  </a:outerShdw>
                </a:effectLst>
              </a:rPr>
              <a:t>TABLA 12</a:t>
            </a:r>
          </a:p>
          <a:p>
            <a:pPr algn="ctr" defTabSz="903288"/>
            <a:r>
              <a:rPr lang="es-EC" sz="2300" b="1">
                <a:solidFill>
                  <a:schemeClr val="tx2"/>
                </a:solidFill>
                <a:effectLst>
                  <a:outerShdw blurRad="38100" dist="38100" dir="2700000" algn="tl">
                    <a:srgbClr val="C0C0C0"/>
                  </a:outerShdw>
                </a:effectLst>
              </a:rPr>
              <a:t>PÉRDIDAS POR TRANSMISIÓN</a:t>
            </a:r>
            <a:endParaRPr lang="es-ES" sz="2300" b="1">
              <a:solidFill>
                <a:schemeClr val="tx2"/>
              </a:solidFill>
              <a:effectLst>
                <a:outerShdw blurRad="38100" dist="38100" dir="2700000" algn="tl">
                  <a:srgbClr val="C0C0C0"/>
                </a:outerShdw>
              </a:effectLst>
            </a:endParaRPr>
          </a:p>
        </p:txBody>
      </p:sp>
      <p:sp>
        <p:nvSpPr>
          <p:cNvPr id="162822" name="Text Box 6"/>
          <p:cNvSpPr txBox="1">
            <a:spLocks noChangeArrowheads="1"/>
          </p:cNvSpPr>
          <p:nvPr/>
        </p:nvSpPr>
        <p:spPr bwMode="auto">
          <a:xfrm>
            <a:off x="184150" y="4833938"/>
            <a:ext cx="8716963" cy="903287"/>
          </a:xfrm>
          <a:prstGeom prst="rect">
            <a:avLst/>
          </a:prstGeom>
          <a:noFill/>
          <a:ln w="9525" algn="ctr">
            <a:noFill/>
            <a:miter lim="800000"/>
            <a:headEnd/>
            <a:tailEnd/>
          </a:ln>
          <a:effectLst/>
        </p:spPr>
        <p:txBody>
          <a:bodyPr lIns="90560" tIns="45279" rIns="90560" bIns="45279" anchorCtr="1">
            <a:spAutoFit/>
          </a:bodyPr>
          <a:lstStyle/>
          <a:p>
            <a:pPr algn="ctr" defTabSz="903288">
              <a:spcBef>
                <a:spcPct val="50000"/>
              </a:spcBef>
            </a:pPr>
            <a:r>
              <a:rPr lang="es-EC" sz="1700" b="1">
                <a:solidFill>
                  <a:schemeClr val="tx2"/>
                </a:solidFill>
                <a:effectLst>
                  <a:outerShdw blurRad="38100" dist="38100" dir="2700000" algn="tl">
                    <a:srgbClr val="C0C0C0"/>
                  </a:outerShdw>
                </a:effectLst>
              </a:rPr>
              <a:t>Partiendo de que el acero tiene una frecuencia crítica de 1270 hz a 1 cm, se encontró para un espesor de 6 mm una frecuencia de 2754 Hz; pudiendo disminuir hasta en 10 dBA el TL cuando alcanza este valor.</a:t>
            </a:r>
            <a:endParaRPr lang="es-ES" sz="1700" b="1">
              <a:solidFill>
                <a:schemeClr val="tx2"/>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81BCC8D-DA62-4ADE-9BFF-077F58C4CBFC}" type="slidenum">
              <a:rPr lang="es-ES"/>
              <a:pPr/>
              <a:t>39</a:t>
            </a:fld>
            <a:endParaRPr lang="es-ES"/>
          </a:p>
        </p:txBody>
      </p:sp>
      <p:sp>
        <p:nvSpPr>
          <p:cNvPr id="128002" name="Rectangle 2"/>
          <p:cNvSpPr>
            <a:spLocks noGrp="1" noChangeArrowheads="1"/>
          </p:cNvSpPr>
          <p:nvPr>
            <p:ph type="title"/>
          </p:nvPr>
        </p:nvSpPr>
        <p:spPr>
          <a:xfrm>
            <a:off x="573088" y="692150"/>
            <a:ext cx="8004175" cy="833438"/>
          </a:xfrm>
          <a:effectLst>
            <a:outerShdw dist="56796" dir="3806097" algn="ctr" rotWithShape="0">
              <a:srgbClr val="C0C0C0"/>
            </a:outerShdw>
          </a:effectLst>
        </p:spPr>
        <p:txBody>
          <a:bodyPr/>
          <a:lstStyle/>
          <a:p>
            <a:pPr algn="ctr"/>
            <a:r>
              <a:rPr lang="es-EC" sz="2400" b="1"/>
              <a:t>Para el diseño del protector se ha considerado los siguientes requerimientos:</a:t>
            </a:r>
            <a:endParaRPr lang="es-ES" sz="2400" b="1"/>
          </a:p>
        </p:txBody>
      </p:sp>
      <p:sp>
        <p:nvSpPr>
          <p:cNvPr id="128003" name="Rectangle 3"/>
          <p:cNvSpPr>
            <a:spLocks noGrp="1" noChangeArrowheads="1"/>
          </p:cNvSpPr>
          <p:nvPr>
            <p:ph type="body" idx="1"/>
          </p:nvPr>
        </p:nvSpPr>
        <p:spPr>
          <a:xfrm>
            <a:off x="395288" y="1773238"/>
            <a:ext cx="8302625" cy="4268787"/>
          </a:xfrm>
          <a:noFill/>
        </p:spPr>
        <p:txBody>
          <a:bodyPr/>
          <a:lstStyle/>
          <a:p>
            <a:pPr algn="just">
              <a:lnSpc>
                <a:spcPct val="120000"/>
              </a:lnSpc>
              <a:buSzPct val="75000"/>
            </a:pPr>
            <a:r>
              <a:rPr lang="es-EC" sz="2300">
                <a:latin typeface="Arial" charset="0"/>
              </a:rPr>
              <a:t>Poner puntos de anclaje en la base del nuevo cobertor. </a:t>
            </a:r>
          </a:p>
          <a:p>
            <a:pPr algn="just">
              <a:lnSpc>
                <a:spcPct val="120000"/>
              </a:lnSpc>
              <a:buSzPct val="75000"/>
            </a:pPr>
            <a:r>
              <a:rPr lang="es-EC" sz="2300">
                <a:latin typeface="Arial" charset="0"/>
              </a:rPr>
              <a:t>Tener un orificio de entrada del alambre de unos dos centímetros.</a:t>
            </a:r>
          </a:p>
          <a:p>
            <a:pPr algn="just">
              <a:lnSpc>
                <a:spcPct val="120000"/>
              </a:lnSpc>
              <a:buSzPct val="75000"/>
            </a:pPr>
            <a:r>
              <a:rPr lang="es-EC" sz="2300">
                <a:latin typeface="Arial" charset="0"/>
              </a:rPr>
              <a:t>Poner un seguro en la puerta por donde se cambia el aceite.</a:t>
            </a:r>
          </a:p>
          <a:p>
            <a:pPr algn="just">
              <a:lnSpc>
                <a:spcPct val="120000"/>
              </a:lnSpc>
              <a:buSzPct val="75000"/>
            </a:pPr>
            <a:r>
              <a:rPr lang="es-EC" sz="2300">
                <a:latin typeface="Arial" charset="0"/>
              </a:rPr>
              <a:t>Tener un filo con caucho en donde asienten las puertas.</a:t>
            </a:r>
          </a:p>
          <a:p>
            <a:pPr algn="just">
              <a:lnSpc>
                <a:spcPct val="120000"/>
              </a:lnSpc>
              <a:buSzPct val="75000"/>
            </a:pPr>
            <a:r>
              <a:rPr lang="es-EC" sz="2300">
                <a:latin typeface="Arial" charset="0"/>
              </a:rPr>
              <a:t>Poner corcho tanto en la parte interior del cobertor como en la bandeja que recoge los palillos.</a:t>
            </a:r>
          </a:p>
          <a:p>
            <a:pPr algn="just">
              <a:lnSpc>
                <a:spcPct val="120000"/>
              </a:lnSpc>
              <a:buSzPct val="75000"/>
            </a:pPr>
            <a:r>
              <a:rPr lang="es-EC" sz="2300">
                <a:latin typeface="Arial" charset="0"/>
              </a:rPr>
              <a:t>Poner una puerta más pequeña dentro de la grande.</a:t>
            </a:r>
            <a:endParaRPr lang="es-ES" sz="230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E5A33B3E-979F-4659-93EA-18275E92390B}" type="slidenum">
              <a:rPr lang="es-ES"/>
              <a:pPr/>
              <a:t>4</a:t>
            </a:fld>
            <a:endParaRPr lang="es-ES"/>
          </a:p>
        </p:txBody>
      </p:sp>
      <p:sp>
        <p:nvSpPr>
          <p:cNvPr id="36866" name="Rectangle 2"/>
          <p:cNvSpPr>
            <a:spLocks noGrp="1" noChangeArrowheads="1"/>
          </p:cNvSpPr>
          <p:nvPr>
            <p:ph type="title"/>
          </p:nvPr>
        </p:nvSpPr>
        <p:spPr>
          <a:xfrm>
            <a:off x="571500" y="692150"/>
            <a:ext cx="7994650" cy="833438"/>
          </a:xfrm>
          <a:effectLst>
            <a:outerShdw dist="35921" dir="2700000" algn="ctr" rotWithShape="0">
              <a:srgbClr val="C0C0C0"/>
            </a:outerShdw>
          </a:effectLst>
        </p:spPr>
        <p:txBody>
          <a:bodyPr/>
          <a:lstStyle/>
          <a:p>
            <a:r>
              <a:rPr lang="es-EC" b="1"/>
              <a:t>Objetivos del proyecto</a:t>
            </a:r>
            <a:r>
              <a:rPr lang="es-EC"/>
              <a:t> </a:t>
            </a:r>
            <a:endParaRPr lang="es-ES"/>
          </a:p>
        </p:txBody>
      </p:sp>
      <p:sp>
        <p:nvSpPr>
          <p:cNvPr id="36867" name="Rectangle 3"/>
          <p:cNvSpPr>
            <a:spLocks noGrp="1" noChangeArrowheads="1"/>
          </p:cNvSpPr>
          <p:nvPr>
            <p:ph type="body" idx="1"/>
          </p:nvPr>
        </p:nvSpPr>
        <p:spPr>
          <a:xfrm>
            <a:off x="452438" y="1441450"/>
            <a:ext cx="8305800" cy="4797425"/>
          </a:xfrm>
          <a:noFill/>
          <a:effectLst>
            <a:outerShdw dist="68392" dir="4091915" algn="ctr" rotWithShape="0">
              <a:srgbClr val="C0C0C0"/>
            </a:outerShdw>
          </a:effectLst>
        </p:spPr>
        <p:txBody>
          <a:bodyPr/>
          <a:lstStyle/>
          <a:p>
            <a:pPr marL="165100" indent="-165100"/>
            <a:endParaRPr lang="es-EC" sz="2700" b="1">
              <a:latin typeface="Arial" charset="0"/>
            </a:endParaRPr>
          </a:p>
          <a:p>
            <a:pPr marL="165100" indent="-165100">
              <a:buFont typeface="Wingdings" pitchFamily="2" charset="2"/>
              <a:buNone/>
            </a:pPr>
            <a:r>
              <a:rPr lang="es-EC" b="1">
                <a:latin typeface="Arial" charset="0"/>
              </a:rPr>
              <a:t>   Objetivos generales</a:t>
            </a:r>
          </a:p>
          <a:p>
            <a:pPr lvl="1" indent="-571500" algn="just">
              <a:lnSpc>
                <a:spcPct val="140000"/>
              </a:lnSpc>
              <a:buFont typeface="Wingdings" pitchFamily="2" charset="2"/>
              <a:buChar char="Ø"/>
            </a:pPr>
            <a:r>
              <a:rPr lang="es-ES">
                <a:latin typeface="Arial" charset="0"/>
              </a:rPr>
              <a:t>Determinar los niveles de ruido en cada área de trabajo.</a:t>
            </a:r>
          </a:p>
          <a:p>
            <a:pPr lvl="1" indent="-571500" algn="just">
              <a:buFont typeface="Wingdings" pitchFamily="2" charset="2"/>
              <a:buChar char="Ø"/>
            </a:pPr>
            <a:r>
              <a:rPr lang="es-ES">
                <a:latin typeface="Arial" charset="0"/>
              </a:rPr>
              <a:t>Aislar el  contaminante acústico en la fuente y en el medio de transmisión.</a:t>
            </a:r>
          </a:p>
          <a:p>
            <a:pPr lvl="1" indent="-571500" algn="just">
              <a:buFont typeface="Wingdings" pitchFamily="2" charset="2"/>
              <a:buChar char="Ø"/>
            </a:pPr>
            <a:r>
              <a:rPr lang="es-ES">
                <a:latin typeface="Arial" charset="0"/>
              </a:rPr>
              <a:t>Definir áreas donde se necesita protección auditiva de acuerdo a la norma ecuatoriana y hacer una evaluación de los EPP.</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AEB315B2-4D28-4EC4-B0E0-3448148C2FAB}" type="slidenum">
              <a:rPr lang="es-ES"/>
              <a:pPr/>
              <a:t>40</a:t>
            </a:fld>
            <a:endParaRPr lang="es-ES"/>
          </a:p>
        </p:txBody>
      </p:sp>
      <p:sp>
        <p:nvSpPr>
          <p:cNvPr id="131074" name="Rectangle 2"/>
          <p:cNvSpPr>
            <a:spLocks noGrp="1" noChangeArrowheads="1"/>
          </p:cNvSpPr>
          <p:nvPr>
            <p:ph type="title"/>
          </p:nvPr>
        </p:nvSpPr>
        <p:spPr>
          <a:xfrm>
            <a:off x="323850" y="620713"/>
            <a:ext cx="8234363" cy="863600"/>
          </a:xfrm>
          <a:effectLst>
            <a:outerShdw dist="56796" dir="3806097" algn="ctr" rotWithShape="0">
              <a:srgbClr val="C0C0C0"/>
            </a:outerShdw>
          </a:effectLst>
        </p:spPr>
        <p:txBody>
          <a:bodyPr/>
          <a:lstStyle/>
          <a:p>
            <a:pPr algn="ctr"/>
            <a:r>
              <a:rPr lang="es-EC" sz="2200" b="1"/>
              <a:t>Evaluación de los equipos de protección personal que se están utilizando</a:t>
            </a:r>
            <a:r>
              <a:rPr lang="es-ES" sz="3500"/>
              <a:t> </a:t>
            </a:r>
            <a:r>
              <a:rPr lang="es-ES" sz="2000"/>
              <a:t>(Norma ISO 4869 Acústica)</a:t>
            </a:r>
            <a:r>
              <a:rPr lang="es-ES" sz="3500"/>
              <a:t> </a:t>
            </a:r>
          </a:p>
        </p:txBody>
      </p:sp>
      <p:sp>
        <p:nvSpPr>
          <p:cNvPr id="131075" name="Rectangle 3"/>
          <p:cNvSpPr>
            <a:spLocks noGrp="1" noChangeArrowheads="1"/>
          </p:cNvSpPr>
          <p:nvPr>
            <p:ph type="body" idx="1"/>
          </p:nvPr>
        </p:nvSpPr>
        <p:spPr>
          <a:xfrm>
            <a:off x="452438" y="2058988"/>
            <a:ext cx="8302625" cy="4799012"/>
          </a:xfrm>
          <a:noFill/>
        </p:spPr>
        <p:txBody>
          <a:bodyPr/>
          <a:lstStyle/>
          <a:p>
            <a:pPr algn="just">
              <a:buSzPct val="80000"/>
              <a:buFont typeface="Wingdings" pitchFamily="2" charset="2"/>
              <a:buChar char="Ø"/>
            </a:pPr>
            <a:r>
              <a:rPr lang="es-EC" sz="2200">
                <a:latin typeface="Arial" charset="0"/>
              </a:rPr>
              <a:t>Se requiere conocer los niveles de presión sonora, en bandas de octavas.</a:t>
            </a:r>
          </a:p>
          <a:p>
            <a:pPr algn="just">
              <a:buSzPct val="80000"/>
              <a:buFont typeface="Wingdings" pitchFamily="2" charset="2"/>
              <a:buChar char="Ø"/>
            </a:pPr>
            <a:r>
              <a:rPr lang="es-EC" sz="2200">
                <a:latin typeface="Arial" charset="0"/>
              </a:rPr>
              <a:t>Tener los datos de atenuación del protector.</a:t>
            </a:r>
          </a:p>
          <a:p>
            <a:pPr algn="just">
              <a:buSzPct val="80000"/>
              <a:buFont typeface="Wingdings" pitchFamily="2" charset="2"/>
              <a:buChar char="Ø"/>
            </a:pPr>
            <a:r>
              <a:rPr lang="es-EC" sz="2200">
                <a:latin typeface="Arial" charset="0"/>
              </a:rPr>
              <a:t>Calcular la protección asumida (VPA=mf-δ) con 84% de probabilidad.</a:t>
            </a:r>
          </a:p>
          <a:p>
            <a:pPr algn="just">
              <a:buSzPct val="80000"/>
              <a:buFont typeface="Wingdings" pitchFamily="2" charset="2"/>
              <a:buChar char="Ø"/>
            </a:pPr>
            <a:r>
              <a:rPr lang="es-EC" sz="2200">
                <a:latin typeface="Arial" charset="0"/>
              </a:rPr>
              <a:t>Cálculo del nivel de presión sonora en ponderación A. (LpA).</a:t>
            </a:r>
          </a:p>
          <a:p>
            <a:pPr algn="just">
              <a:buSzPct val="80000"/>
              <a:buFont typeface="Wingdings" pitchFamily="2" charset="2"/>
              <a:buChar char="Ø"/>
            </a:pPr>
            <a:r>
              <a:rPr lang="es-EC" sz="2200">
                <a:latin typeface="Arial" charset="0"/>
              </a:rPr>
              <a:t>Luego se calcula el nivel de presión sonora efectivo (LpA’).</a:t>
            </a:r>
          </a:p>
          <a:p>
            <a:pPr algn="just">
              <a:buSzPct val="80000"/>
              <a:buFont typeface="Wingdings" pitchFamily="2" charset="2"/>
              <a:buChar char="Ø"/>
            </a:pPr>
            <a:r>
              <a:rPr lang="es-EC" sz="2200">
                <a:latin typeface="Arial" charset="0"/>
              </a:rPr>
              <a:t>Cálculo de la reducción predicha del nivel de ruido.</a:t>
            </a:r>
          </a:p>
          <a:p>
            <a:pPr algn="just">
              <a:buSzPct val="80000"/>
              <a:buFont typeface="Wingdings" pitchFamily="2" charset="2"/>
              <a:buChar char="Ø"/>
            </a:pPr>
            <a:r>
              <a:rPr lang="es-EC" sz="2200">
                <a:latin typeface="Arial" charset="0"/>
              </a:rPr>
              <a:t>Representación gráfica del espectro de frecuencias incluyendo la ponderación A.</a:t>
            </a:r>
            <a:endParaRPr lang="es-ES" sz="220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Marcador de número de diapositiva"/>
          <p:cNvSpPr>
            <a:spLocks noGrp="1"/>
          </p:cNvSpPr>
          <p:nvPr>
            <p:ph type="sldNum" sz="quarter" idx="12"/>
          </p:nvPr>
        </p:nvSpPr>
        <p:spPr/>
        <p:txBody>
          <a:bodyPr/>
          <a:lstStyle/>
          <a:p>
            <a:fld id="{714484D8-F66A-43CD-A6A1-49339299FF73}" type="slidenum">
              <a:rPr lang="es-ES"/>
              <a:pPr/>
              <a:t>41</a:t>
            </a:fld>
            <a:endParaRPr lang="es-ES"/>
          </a:p>
        </p:txBody>
      </p:sp>
      <p:sp>
        <p:nvSpPr>
          <p:cNvPr id="132098" name="Rectangle 2"/>
          <p:cNvSpPr>
            <a:spLocks noGrp="1" noChangeArrowheads="1"/>
          </p:cNvSpPr>
          <p:nvPr>
            <p:ph type="title"/>
          </p:nvPr>
        </p:nvSpPr>
        <p:spPr>
          <a:xfrm>
            <a:off x="573088" y="476250"/>
            <a:ext cx="8004175" cy="1049338"/>
          </a:xfrm>
          <a:effectLst>
            <a:outerShdw dist="56796" dir="3806097" algn="ctr" rotWithShape="0">
              <a:srgbClr val="C0C0C0"/>
            </a:outerShdw>
          </a:effectLst>
        </p:spPr>
        <p:txBody>
          <a:bodyPr/>
          <a:lstStyle/>
          <a:p>
            <a:r>
              <a:rPr lang="es-ES" sz="2300" b="1"/>
              <a:t>Evaluación del EPP para el área de trefilación:</a:t>
            </a:r>
            <a:br>
              <a:rPr lang="es-ES" sz="2300" b="1"/>
            </a:br>
            <a:r>
              <a:rPr lang="es-ES" sz="2300" b="1"/>
              <a:t>Medición del NPS (dB)</a:t>
            </a:r>
            <a:r>
              <a:rPr lang="es-ES" sz="3500"/>
              <a:t> </a:t>
            </a:r>
          </a:p>
        </p:txBody>
      </p:sp>
      <p:pic>
        <p:nvPicPr>
          <p:cNvPr id="132102" name="Picture 6"/>
          <p:cNvPicPr>
            <a:picLocks noChangeAspect="1" noChangeArrowheads="1"/>
          </p:cNvPicPr>
          <p:nvPr>
            <p:ph type="body" idx="1"/>
          </p:nvPr>
        </p:nvPicPr>
        <p:blipFill>
          <a:blip r:embed="rId2"/>
          <a:srcRect/>
          <a:stretch>
            <a:fillRect/>
          </a:stretch>
        </p:blipFill>
        <p:spPr>
          <a:xfrm>
            <a:off x="471488" y="1703388"/>
            <a:ext cx="8226425" cy="1463675"/>
          </a:xfrm>
        </p:spPr>
      </p:pic>
      <p:sp>
        <p:nvSpPr>
          <p:cNvPr id="132103" name="Rectangle 7"/>
          <p:cNvSpPr>
            <a:spLocks noChangeArrowheads="1"/>
          </p:cNvSpPr>
          <p:nvPr/>
        </p:nvSpPr>
        <p:spPr bwMode="auto">
          <a:xfrm>
            <a:off x="1695450" y="3297238"/>
            <a:ext cx="6261100" cy="379412"/>
          </a:xfrm>
          <a:prstGeom prst="rect">
            <a:avLst/>
          </a:prstGeom>
          <a:noFill/>
          <a:ln w="9525" algn="ctr">
            <a:noFill/>
            <a:miter lim="800000"/>
            <a:headEnd/>
            <a:tailEnd/>
          </a:ln>
          <a:effectLst>
            <a:outerShdw dist="80322" dir="4293903" algn="ctr" rotWithShape="0">
              <a:srgbClr val="C0C0C0"/>
            </a:outerShdw>
          </a:effectLst>
        </p:spPr>
        <p:txBody>
          <a:bodyPr lIns="90560" tIns="45279" rIns="90560" bIns="45279" anchor="ctr">
            <a:spAutoFit/>
          </a:bodyPr>
          <a:lstStyle/>
          <a:p>
            <a:pPr marL="708025" lvl="4" defTabSz="903288">
              <a:buClr>
                <a:schemeClr val="tx1"/>
              </a:buClr>
              <a:buFont typeface="Symbol" pitchFamily="18" charset="2"/>
              <a:buNone/>
              <a:tabLst>
                <a:tab pos="617538" algn="l"/>
                <a:tab pos="1614488" algn="l"/>
                <a:tab pos="2038350" algn="l"/>
                <a:tab pos="2487613" algn="l"/>
                <a:tab pos="4191000" algn="l"/>
              </a:tabLst>
            </a:pPr>
            <a:r>
              <a:rPr lang="es-ES" sz="1900" b="1">
                <a:solidFill>
                  <a:schemeClr val="tx2"/>
                </a:solidFill>
              </a:rPr>
              <a:t>Datos de atenuación del protector:</a:t>
            </a:r>
          </a:p>
        </p:txBody>
      </p:sp>
      <p:pic>
        <p:nvPicPr>
          <p:cNvPr id="132104" name="Picture 8"/>
          <p:cNvPicPr>
            <a:picLocks noChangeAspect="1" noChangeArrowheads="1"/>
          </p:cNvPicPr>
          <p:nvPr/>
        </p:nvPicPr>
        <p:blipFill>
          <a:blip r:embed="rId3"/>
          <a:srcRect/>
          <a:stretch>
            <a:fillRect/>
          </a:stretch>
        </p:blipFill>
        <p:spPr bwMode="auto">
          <a:xfrm>
            <a:off x="2627313" y="3856038"/>
            <a:ext cx="3659187" cy="822325"/>
          </a:xfrm>
          <a:prstGeom prst="rect">
            <a:avLst/>
          </a:prstGeom>
          <a:noFill/>
          <a:ln w="9525" algn="ctr">
            <a:noFill/>
            <a:miter lim="800000"/>
            <a:headEnd/>
            <a:tailEnd/>
          </a:ln>
          <a:effectLst/>
        </p:spPr>
      </p:pic>
      <p:sp>
        <p:nvSpPr>
          <p:cNvPr id="132107" name="Rectangle 11"/>
          <p:cNvSpPr>
            <a:spLocks noChangeArrowheads="1"/>
          </p:cNvSpPr>
          <p:nvPr/>
        </p:nvSpPr>
        <p:spPr bwMode="auto">
          <a:xfrm>
            <a:off x="395288" y="4727575"/>
            <a:ext cx="8135937" cy="392113"/>
          </a:xfrm>
          <a:prstGeom prst="rect">
            <a:avLst/>
          </a:prstGeom>
          <a:noFill/>
          <a:ln w="9525" algn="ctr">
            <a:noFill/>
            <a:miter lim="800000"/>
            <a:headEnd/>
            <a:tailEnd/>
          </a:ln>
          <a:effectLst>
            <a:outerShdw dist="56796" dir="3806097" algn="ctr" rotWithShape="0">
              <a:srgbClr val="C0C0C0"/>
            </a:outerShdw>
          </a:effectLst>
        </p:spPr>
        <p:txBody>
          <a:bodyPr lIns="90560" tIns="45279" rIns="90560" bIns="45279" anchor="ctr">
            <a:spAutoFit/>
          </a:bodyPr>
          <a:lstStyle/>
          <a:p>
            <a:pPr marL="1809750" lvl="4" algn="just" defTabSz="903288">
              <a:buClr>
                <a:schemeClr val="tx1"/>
              </a:buClr>
              <a:buFont typeface="Symbol" pitchFamily="18" charset="2"/>
              <a:buNone/>
              <a:tabLst>
                <a:tab pos="1614488" algn="l"/>
                <a:tab pos="1809750" algn="l"/>
                <a:tab pos="2038350" algn="l"/>
                <a:tab pos="2487613" algn="l"/>
                <a:tab pos="4191000" algn="l"/>
              </a:tabLst>
            </a:pPr>
            <a:r>
              <a:rPr lang="es-ES" sz="1900" b="1">
                <a:solidFill>
                  <a:schemeClr val="tx2"/>
                </a:solidFill>
              </a:rPr>
              <a:t>Cálculo del valor de protección asumida:</a:t>
            </a:r>
          </a:p>
        </p:txBody>
      </p:sp>
      <p:pic>
        <p:nvPicPr>
          <p:cNvPr id="132108" name="Picture 12"/>
          <p:cNvPicPr>
            <a:picLocks noChangeAspect="1" noChangeArrowheads="1"/>
          </p:cNvPicPr>
          <p:nvPr/>
        </p:nvPicPr>
        <p:blipFill>
          <a:blip r:embed="rId4"/>
          <a:srcRect/>
          <a:stretch>
            <a:fillRect/>
          </a:stretch>
        </p:blipFill>
        <p:spPr bwMode="auto">
          <a:xfrm>
            <a:off x="2627313" y="5154613"/>
            <a:ext cx="3659187" cy="1046162"/>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E90BD8F6-B176-49AC-ADFF-2DFE8682791E}" type="slidenum">
              <a:rPr lang="es-ES"/>
              <a:pPr/>
              <a:t>42</a:t>
            </a:fld>
            <a:endParaRPr lang="es-ES"/>
          </a:p>
        </p:txBody>
      </p:sp>
      <p:sp>
        <p:nvSpPr>
          <p:cNvPr id="133122" name="Rectangle 2"/>
          <p:cNvSpPr>
            <a:spLocks noGrp="1" noChangeArrowheads="1"/>
          </p:cNvSpPr>
          <p:nvPr>
            <p:ph type="title"/>
          </p:nvPr>
        </p:nvSpPr>
        <p:spPr>
          <a:effectLst>
            <a:outerShdw dist="56796" dir="3806097" algn="ctr" rotWithShape="0">
              <a:srgbClr val="C0C0C0"/>
            </a:outerShdw>
          </a:effectLst>
        </p:spPr>
        <p:txBody>
          <a:bodyPr/>
          <a:lstStyle/>
          <a:p>
            <a:r>
              <a:rPr lang="es-ES" sz="3500" b="1"/>
              <a:t>Cálculo de nivel de presión sonora efectivo (LpA’)</a:t>
            </a:r>
            <a:r>
              <a:rPr lang="es-ES" sz="3500"/>
              <a:t> </a:t>
            </a:r>
          </a:p>
        </p:txBody>
      </p:sp>
      <p:pic>
        <p:nvPicPr>
          <p:cNvPr id="133123" name="Picture 3"/>
          <p:cNvPicPr>
            <a:picLocks noChangeAspect="1" noChangeArrowheads="1"/>
          </p:cNvPicPr>
          <p:nvPr>
            <p:ph type="body" idx="1"/>
          </p:nvPr>
        </p:nvPicPr>
        <p:blipFill>
          <a:blip r:embed="rId2"/>
          <a:srcRect/>
          <a:stretch>
            <a:fillRect/>
          </a:stretch>
        </p:blipFill>
        <p:spPr>
          <a:xfrm>
            <a:off x="395288" y="1774825"/>
            <a:ext cx="8228012" cy="2451100"/>
          </a:xfrm>
        </p:spPr>
      </p:pic>
      <p:sp>
        <p:nvSpPr>
          <p:cNvPr id="133127" name="Rectangle 7"/>
          <p:cNvSpPr>
            <a:spLocks noChangeArrowheads="1"/>
          </p:cNvSpPr>
          <p:nvPr/>
        </p:nvSpPr>
        <p:spPr bwMode="auto">
          <a:xfrm>
            <a:off x="471488" y="4679950"/>
            <a:ext cx="8059737" cy="1006475"/>
          </a:xfrm>
          <a:prstGeom prst="rect">
            <a:avLst/>
          </a:prstGeom>
          <a:noFill/>
          <a:ln w="9525" algn="ctr">
            <a:noFill/>
            <a:miter lim="800000"/>
            <a:headEnd/>
            <a:tailEnd/>
          </a:ln>
          <a:effectLst/>
        </p:spPr>
        <p:txBody>
          <a:bodyPr lIns="90560" tIns="45279" rIns="90560" bIns="45279" anchor="ctr">
            <a:spAutoFit/>
          </a:bodyPr>
          <a:lstStyle/>
          <a:p>
            <a:pPr algn="just" defTabSz="903288">
              <a:tabLst>
                <a:tab pos="1614488" algn="l"/>
              </a:tabLst>
            </a:pPr>
            <a:r>
              <a:rPr lang="es-ES" sz="2000" b="1">
                <a:solidFill>
                  <a:schemeClr val="tx2"/>
                </a:solidFill>
              </a:rPr>
              <a:t>La reducción predicha para el nivel de ruido es entonces: 83dBA-61.52dBA= 21.48 dBA que se aproxima al dado por el fabricante que fue de 21 dB.</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B72F5BD3-EFCD-43EC-B0D4-7BF45A9DBEE1}" type="slidenum">
              <a:rPr lang="es-ES"/>
              <a:pPr/>
              <a:t>43</a:t>
            </a:fld>
            <a:endParaRPr lang="es-ES"/>
          </a:p>
        </p:txBody>
      </p:sp>
      <p:sp>
        <p:nvSpPr>
          <p:cNvPr id="134146" name="Rectangle 2"/>
          <p:cNvSpPr>
            <a:spLocks noGrp="1" noChangeArrowheads="1"/>
          </p:cNvSpPr>
          <p:nvPr>
            <p:ph type="title"/>
          </p:nvPr>
        </p:nvSpPr>
        <p:spPr>
          <a:effectLst>
            <a:outerShdw dist="56796" dir="3806097" algn="ctr" rotWithShape="0">
              <a:srgbClr val="C0C0C0"/>
            </a:outerShdw>
          </a:effectLst>
        </p:spPr>
        <p:txBody>
          <a:bodyPr/>
          <a:lstStyle/>
          <a:p>
            <a:r>
              <a:rPr lang="es-EC" sz="3500" b="1"/>
              <a:t>Efectos de la atenuación sobre el NPS para cada área</a:t>
            </a:r>
            <a:endParaRPr lang="es-ES" sz="3500" b="1"/>
          </a:p>
        </p:txBody>
      </p:sp>
      <p:pic>
        <p:nvPicPr>
          <p:cNvPr id="134148" name="Picture 4"/>
          <p:cNvPicPr>
            <a:picLocks noChangeAspect="1" noChangeArrowheads="1"/>
          </p:cNvPicPr>
          <p:nvPr/>
        </p:nvPicPr>
        <p:blipFill>
          <a:blip r:embed="rId2"/>
          <a:srcRect/>
          <a:stretch>
            <a:fillRect/>
          </a:stretch>
        </p:blipFill>
        <p:spPr bwMode="auto">
          <a:xfrm>
            <a:off x="2125663" y="1703388"/>
            <a:ext cx="5054600" cy="3595687"/>
          </a:xfrm>
          <a:prstGeom prst="rect">
            <a:avLst/>
          </a:prstGeom>
          <a:noFill/>
          <a:ln w="9525" algn="ctr">
            <a:noFill/>
            <a:miter lim="800000"/>
            <a:headEnd/>
            <a:tailEnd/>
          </a:ln>
          <a:effectLst/>
        </p:spPr>
      </p:pic>
      <p:sp>
        <p:nvSpPr>
          <p:cNvPr id="134149" name="Rectangle 5"/>
          <p:cNvSpPr>
            <a:spLocks noChangeArrowheads="1"/>
          </p:cNvSpPr>
          <p:nvPr/>
        </p:nvSpPr>
        <p:spPr bwMode="auto">
          <a:xfrm>
            <a:off x="1695450" y="5453063"/>
            <a:ext cx="5973763" cy="688975"/>
          </a:xfrm>
          <a:prstGeom prst="rect">
            <a:avLst/>
          </a:prstGeom>
          <a:noFill/>
          <a:ln w="9525" algn="ctr">
            <a:noFill/>
            <a:miter lim="800000"/>
            <a:headEnd/>
            <a:tailEnd/>
          </a:ln>
          <a:effectLst/>
        </p:spPr>
        <p:txBody>
          <a:bodyPr lIns="90560" tIns="45279" rIns="90560" bIns="45279" anchor="ctr">
            <a:spAutoFit/>
          </a:bodyPr>
          <a:lstStyle/>
          <a:p>
            <a:pPr algn="just" defTabSz="903288">
              <a:tabLst>
                <a:tab pos="1614488" algn="l"/>
              </a:tabLst>
            </a:pPr>
            <a:r>
              <a:rPr lang="es-ES" sz="1900" b="1">
                <a:solidFill>
                  <a:schemeClr val="tx2"/>
                </a:solidFill>
              </a:rPr>
              <a:t>FIGURA 5.4. EFECTO DE LA ATENUACIÓN SOBRE EL NPS EN EL ÁREA DE TREFILACIÓN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18D8FBDE-CD2C-418B-A426-731845330EB3}" type="slidenum">
              <a:rPr lang="es-ES"/>
              <a:pPr/>
              <a:t>44</a:t>
            </a:fld>
            <a:endParaRPr lang="es-ES"/>
          </a:p>
        </p:txBody>
      </p:sp>
      <p:sp>
        <p:nvSpPr>
          <p:cNvPr id="135170" name="Rectangle 2"/>
          <p:cNvSpPr>
            <a:spLocks noGrp="1" noChangeArrowheads="1"/>
          </p:cNvSpPr>
          <p:nvPr>
            <p:ph type="title"/>
          </p:nvPr>
        </p:nvSpPr>
        <p:spPr>
          <a:effectLst>
            <a:outerShdw dist="56796" dir="3806097" algn="ctr" rotWithShape="0">
              <a:srgbClr val="C0C0C0"/>
            </a:outerShdw>
          </a:effectLst>
        </p:spPr>
        <p:txBody>
          <a:bodyPr/>
          <a:lstStyle/>
          <a:p>
            <a:r>
              <a:rPr lang="es-ES" sz="3500" b="1"/>
              <a:t>Evaluación del protector para el área de corte (SDR3)</a:t>
            </a:r>
          </a:p>
        </p:txBody>
      </p:sp>
      <p:pic>
        <p:nvPicPr>
          <p:cNvPr id="135172" name="Picture 4"/>
          <p:cNvPicPr>
            <a:picLocks noChangeAspect="1" noChangeArrowheads="1"/>
          </p:cNvPicPr>
          <p:nvPr/>
        </p:nvPicPr>
        <p:blipFill>
          <a:blip r:embed="rId2"/>
          <a:srcRect/>
          <a:stretch>
            <a:fillRect/>
          </a:stretch>
        </p:blipFill>
        <p:spPr bwMode="auto">
          <a:xfrm>
            <a:off x="2268538" y="1700213"/>
            <a:ext cx="5095875" cy="3597275"/>
          </a:xfrm>
          <a:prstGeom prst="rect">
            <a:avLst/>
          </a:prstGeom>
          <a:noFill/>
          <a:ln w="9525" algn="ctr">
            <a:noFill/>
            <a:miter lim="800000"/>
            <a:headEnd/>
            <a:tailEnd/>
          </a:ln>
          <a:effectLst/>
        </p:spPr>
      </p:pic>
      <p:sp>
        <p:nvSpPr>
          <p:cNvPr id="135173" name="Rectangle 5"/>
          <p:cNvSpPr>
            <a:spLocks noChangeArrowheads="1"/>
          </p:cNvSpPr>
          <p:nvPr/>
        </p:nvSpPr>
        <p:spPr bwMode="auto">
          <a:xfrm>
            <a:off x="2176463" y="5202238"/>
            <a:ext cx="5191125" cy="976312"/>
          </a:xfrm>
          <a:prstGeom prst="rect">
            <a:avLst/>
          </a:prstGeom>
          <a:noFill/>
          <a:ln w="9525" algn="ctr">
            <a:noFill/>
            <a:miter lim="800000"/>
            <a:headEnd/>
            <a:tailEnd/>
          </a:ln>
          <a:effectLst/>
        </p:spPr>
        <p:txBody>
          <a:bodyPr lIns="90560" tIns="45279" rIns="90560" bIns="45279" anchor="ctr">
            <a:spAutoFit/>
          </a:bodyPr>
          <a:lstStyle/>
          <a:p>
            <a:pPr algn="just" defTabSz="903288">
              <a:tabLst>
                <a:tab pos="1614488" algn="l"/>
              </a:tabLst>
            </a:pPr>
            <a:r>
              <a:rPr lang="es-ES" sz="1900" b="1">
                <a:solidFill>
                  <a:schemeClr val="tx2"/>
                </a:solidFill>
              </a:rPr>
              <a:t>FIGURA 5.6. EFECTO DE LA ATENUACIÓN SOBRE EL NPS EN EL ÁREA DE CORTE (SDR3)</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47D7CCF2-5FD0-4B92-9BD7-851BFC6FDEF4}" type="slidenum">
              <a:rPr lang="es-ES"/>
              <a:pPr/>
              <a:t>45</a:t>
            </a:fld>
            <a:endParaRPr lang="es-ES"/>
          </a:p>
        </p:txBody>
      </p:sp>
      <p:sp>
        <p:nvSpPr>
          <p:cNvPr id="138242" name="Rectangle 2"/>
          <p:cNvSpPr>
            <a:spLocks noGrp="1" noChangeArrowheads="1"/>
          </p:cNvSpPr>
          <p:nvPr>
            <p:ph type="title"/>
          </p:nvPr>
        </p:nvSpPr>
        <p:spPr>
          <a:effectLst>
            <a:outerShdw dist="56796" dir="3806097" algn="ctr" rotWithShape="0">
              <a:srgbClr val="C0C0C0"/>
            </a:outerShdw>
          </a:effectLst>
        </p:spPr>
        <p:txBody>
          <a:bodyPr/>
          <a:lstStyle/>
          <a:p>
            <a:r>
              <a:rPr lang="es-EC" b="1"/>
              <a:t>Audiometrías</a:t>
            </a:r>
            <a:r>
              <a:rPr lang="es-ES"/>
              <a:t> </a:t>
            </a:r>
          </a:p>
        </p:txBody>
      </p:sp>
      <p:sp>
        <p:nvSpPr>
          <p:cNvPr id="138243" name="Rectangle 3"/>
          <p:cNvSpPr>
            <a:spLocks noGrp="1" noChangeArrowheads="1"/>
          </p:cNvSpPr>
          <p:nvPr>
            <p:ph type="body" idx="1"/>
          </p:nvPr>
        </p:nvSpPr>
        <p:spPr>
          <a:xfrm>
            <a:off x="384175" y="1700213"/>
            <a:ext cx="8304213" cy="4538662"/>
          </a:xfrm>
          <a:noFill/>
        </p:spPr>
        <p:txBody>
          <a:bodyPr/>
          <a:lstStyle/>
          <a:p>
            <a:pPr algn="just">
              <a:lnSpc>
                <a:spcPct val="80000"/>
              </a:lnSpc>
              <a:buFont typeface="Wingdings" pitchFamily="2" charset="2"/>
              <a:buChar char="Ø"/>
            </a:pPr>
            <a:r>
              <a:rPr lang="es-EC" sz="2700">
                <a:latin typeface="Arial" charset="0"/>
              </a:rPr>
              <a:t>De acuerdo al</a:t>
            </a:r>
            <a:r>
              <a:rPr lang="es-EC" sz="2700" b="1">
                <a:latin typeface="Arial" charset="0"/>
              </a:rPr>
              <a:t> REAL DECRETO 1316/1989</a:t>
            </a:r>
            <a:r>
              <a:rPr lang="es-EC" sz="2700">
                <a:latin typeface="Arial" charset="0"/>
              </a:rPr>
              <a:t>, sobre protección de los trabajadores frente a los riesgos derivados de la exposición al ruido durante el trabajo, establece:</a:t>
            </a:r>
            <a:r>
              <a:rPr lang="es-ES" sz="2700">
                <a:latin typeface="Arial" charset="0"/>
              </a:rPr>
              <a:t> </a:t>
            </a:r>
          </a:p>
          <a:p>
            <a:pPr algn="just">
              <a:lnSpc>
                <a:spcPct val="80000"/>
              </a:lnSpc>
              <a:buFont typeface="Wingdings" pitchFamily="2" charset="2"/>
              <a:buChar char="Ø"/>
            </a:pPr>
            <a:r>
              <a:rPr lang="es-EC" sz="2700" b="1"/>
              <a:t>Trabajadores expuestos a un nivel de ruido entre 85 y 90 dBA  la empresa deberá:</a:t>
            </a:r>
          </a:p>
          <a:p>
            <a:pPr algn="just">
              <a:lnSpc>
                <a:spcPct val="80000"/>
              </a:lnSpc>
              <a:buFont typeface="Wingdings" pitchFamily="2" charset="2"/>
              <a:buChar char="Ø"/>
            </a:pPr>
            <a:r>
              <a:rPr lang="es-EC" sz="2700">
                <a:latin typeface="Arial" charset="0"/>
              </a:rPr>
              <a:t>Establecer periódicamente (cada 3 años) controles médicos auditivos (audiometrías) iniciales y posteriores.</a:t>
            </a:r>
          </a:p>
          <a:p>
            <a:pPr algn="just">
              <a:lnSpc>
                <a:spcPct val="80000"/>
              </a:lnSpc>
              <a:buFont typeface="Wingdings" pitchFamily="2" charset="2"/>
              <a:buChar char="Ø"/>
            </a:pPr>
            <a:r>
              <a:rPr lang="es-EC" sz="2700">
                <a:latin typeface="Arial" charset="0"/>
              </a:rPr>
              <a:t>Realizar una evaluación de la exposición al ruido cada año.</a:t>
            </a:r>
            <a:r>
              <a:rPr lang="es-ES" sz="2700">
                <a:latin typeface="Arial" charset="0"/>
              </a:rPr>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4931FAEF-AEF6-44B8-BB16-E8FD4A41C88E}" type="slidenum">
              <a:rPr lang="es-ES"/>
              <a:pPr/>
              <a:t>46</a:t>
            </a:fld>
            <a:endParaRPr lang="es-ES"/>
          </a:p>
        </p:txBody>
      </p:sp>
      <p:sp>
        <p:nvSpPr>
          <p:cNvPr id="141314" name="Rectangle 2"/>
          <p:cNvSpPr>
            <a:spLocks noGrp="1" noChangeArrowheads="1"/>
          </p:cNvSpPr>
          <p:nvPr>
            <p:ph type="title"/>
          </p:nvPr>
        </p:nvSpPr>
        <p:spPr>
          <a:xfrm>
            <a:off x="468313" y="908050"/>
            <a:ext cx="8229600" cy="636588"/>
          </a:xfrm>
          <a:effectLst>
            <a:outerShdw dist="56796" dir="3806097" algn="ctr" rotWithShape="0">
              <a:srgbClr val="C0C0C0"/>
            </a:outerShdw>
          </a:effectLst>
        </p:spPr>
        <p:txBody>
          <a:bodyPr/>
          <a:lstStyle/>
          <a:p>
            <a:r>
              <a:rPr lang="es-EC" sz="3500" b="1"/>
              <a:t>Determinación de los costos</a:t>
            </a:r>
            <a:endParaRPr lang="es-ES" sz="3500" b="1"/>
          </a:p>
        </p:txBody>
      </p:sp>
      <p:sp>
        <p:nvSpPr>
          <p:cNvPr id="141315" name="Rectangle 3"/>
          <p:cNvSpPr>
            <a:spLocks noGrp="1" noChangeArrowheads="1"/>
          </p:cNvSpPr>
          <p:nvPr>
            <p:ph type="body" idx="1"/>
          </p:nvPr>
        </p:nvSpPr>
        <p:spPr>
          <a:xfrm>
            <a:off x="455613" y="1844675"/>
            <a:ext cx="8304212" cy="3960813"/>
          </a:xfrm>
          <a:noFill/>
          <a:effectLst>
            <a:outerShdw dist="56796" dir="3806097" algn="ctr" rotWithShape="0">
              <a:srgbClr val="C0C0C0"/>
            </a:outerShdw>
          </a:effectLst>
        </p:spPr>
        <p:txBody>
          <a:bodyPr/>
          <a:lstStyle/>
          <a:p>
            <a:pPr>
              <a:buFont typeface="Wingdings" pitchFamily="2" charset="2"/>
              <a:buNone/>
            </a:pPr>
            <a:r>
              <a:rPr lang="es-ES_tradnl" b="1">
                <a:latin typeface="Arial" charset="0"/>
              </a:rPr>
              <a:t>Costo de los controles de ingeniería</a:t>
            </a:r>
            <a:r>
              <a:rPr lang="es-ES_tradnl">
                <a:latin typeface="Arial" charset="0"/>
              </a:rPr>
              <a:t> </a:t>
            </a:r>
          </a:p>
          <a:p>
            <a:pPr>
              <a:lnSpc>
                <a:spcPct val="150000"/>
              </a:lnSpc>
              <a:buFont typeface="Wingdings" pitchFamily="2" charset="2"/>
              <a:buChar char="Ø"/>
            </a:pPr>
            <a:r>
              <a:rPr lang="es-ES_tradnl">
                <a:latin typeface="Arial" charset="0"/>
              </a:rPr>
              <a:t>Costo del estudio de tiempo. </a:t>
            </a:r>
          </a:p>
          <a:p>
            <a:pPr>
              <a:lnSpc>
                <a:spcPct val="130000"/>
              </a:lnSpc>
              <a:buFont typeface="Wingdings" pitchFamily="2" charset="2"/>
              <a:buChar char="Ø"/>
            </a:pPr>
            <a:r>
              <a:rPr lang="es-ES_tradnl">
                <a:latin typeface="Arial" charset="0"/>
              </a:rPr>
              <a:t>Costo del estudio con sonómetro.</a:t>
            </a:r>
          </a:p>
          <a:p>
            <a:pPr>
              <a:lnSpc>
                <a:spcPct val="130000"/>
              </a:lnSpc>
              <a:buFont typeface="Wingdings" pitchFamily="2" charset="2"/>
              <a:buChar char="Ø"/>
            </a:pPr>
            <a:r>
              <a:rPr lang="es-ES_tradnl">
                <a:latin typeface="Arial" charset="0"/>
              </a:rPr>
              <a:t>Costos del diseño del ecapsulamiento de las cortadoras y costos de los EPP</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D314E27-6A02-4C06-887F-7D4C85BECAAA}" type="slidenum">
              <a:rPr lang="es-ES"/>
              <a:pPr/>
              <a:t>47</a:t>
            </a:fld>
            <a:endParaRPr lang="es-ES"/>
          </a:p>
        </p:txBody>
      </p:sp>
      <p:sp>
        <p:nvSpPr>
          <p:cNvPr id="142338" name="Rectangle 2"/>
          <p:cNvSpPr>
            <a:spLocks noGrp="1" noChangeArrowheads="1"/>
          </p:cNvSpPr>
          <p:nvPr>
            <p:ph type="title"/>
          </p:nvPr>
        </p:nvSpPr>
        <p:spPr>
          <a:xfrm>
            <a:off x="395288" y="836613"/>
            <a:ext cx="8228012" cy="698500"/>
          </a:xfrm>
          <a:effectLst>
            <a:outerShdw dist="56796" dir="3806097" algn="ctr" rotWithShape="0">
              <a:srgbClr val="C0C0C0"/>
            </a:outerShdw>
          </a:effectLst>
        </p:spPr>
        <p:txBody>
          <a:bodyPr/>
          <a:lstStyle/>
          <a:p>
            <a:r>
              <a:rPr lang="es-ES_tradnl" sz="3200" b="1"/>
              <a:t> Costo del estudio con sonómetro</a:t>
            </a:r>
            <a:endParaRPr lang="es-ES" sz="3200" b="1"/>
          </a:p>
        </p:txBody>
      </p:sp>
      <p:sp>
        <p:nvSpPr>
          <p:cNvPr id="142339" name="Rectangle 3"/>
          <p:cNvSpPr>
            <a:spLocks noGrp="1" noChangeArrowheads="1"/>
          </p:cNvSpPr>
          <p:nvPr>
            <p:ph type="body" idx="1"/>
          </p:nvPr>
        </p:nvSpPr>
        <p:spPr>
          <a:xfrm>
            <a:off x="384175" y="2441575"/>
            <a:ext cx="8304213" cy="3773488"/>
          </a:xfrm>
          <a:noFill/>
        </p:spPr>
        <p:txBody>
          <a:bodyPr/>
          <a:lstStyle/>
          <a:p>
            <a:pPr algn="just"/>
            <a:r>
              <a:rPr lang="es-ES_tradnl">
                <a:latin typeface="Arial" charset="0"/>
              </a:rPr>
              <a:t>Actualmente existen varias compañías que realizan estudios para evaluar los niveles de ruido, el mismo que tiene un costo estimado de </a:t>
            </a:r>
            <a:r>
              <a:rPr lang="es-ES_tradnl" b="1" i="1">
                <a:latin typeface="Arial" charset="0"/>
              </a:rPr>
              <a:t>50 a 80 dólares</a:t>
            </a:r>
            <a:r>
              <a:rPr lang="es-ES_tradnl">
                <a:latin typeface="Arial" charset="0"/>
              </a:rPr>
              <a:t> por punto. </a:t>
            </a:r>
            <a:endParaRPr lang="es-ES">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22CE47C2-B3F6-48FC-9873-B158C240F7E5}" type="slidenum">
              <a:rPr lang="es-ES"/>
              <a:pPr/>
              <a:t>48</a:t>
            </a:fld>
            <a:endParaRPr lang="es-ES"/>
          </a:p>
        </p:txBody>
      </p:sp>
      <p:sp>
        <p:nvSpPr>
          <p:cNvPr id="143362" name="Rectangle 2"/>
          <p:cNvSpPr>
            <a:spLocks noGrp="1" noChangeArrowheads="1"/>
          </p:cNvSpPr>
          <p:nvPr>
            <p:ph type="title"/>
          </p:nvPr>
        </p:nvSpPr>
        <p:spPr>
          <a:xfrm>
            <a:off x="539750" y="765175"/>
            <a:ext cx="8004175" cy="688975"/>
          </a:xfrm>
          <a:effectLst>
            <a:outerShdw dist="56796" dir="3806097" algn="ctr" rotWithShape="0">
              <a:srgbClr val="C0C0C0"/>
            </a:outerShdw>
          </a:effectLst>
        </p:spPr>
        <p:txBody>
          <a:bodyPr/>
          <a:lstStyle/>
          <a:p>
            <a:r>
              <a:rPr lang="es-ES_tradnl" sz="1700" b="1"/>
              <a:t>Costos del diseño del ecapsulamiento de las cortadoras y costos de los equipos de protección personal</a:t>
            </a:r>
            <a:endParaRPr lang="es-ES" sz="1700" b="1"/>
          </a:p>
        </p:txBody>
      </p:sp>
      <p:sp>
        <p:nvSpPr>
          <p:cNvPr id="143365" name="Rectangle 5"/>
          <p:cNvSpPr>
            <a:spLocks noChangeArrowheads="1"/>
          </p:cNvSpPr>
          <p:nvPr/>
        </p:nvSpPr>
        <p:spPr bwMode="auto">
          <a:xfrm>
            <a:off x="1116013" y="1700213"/>
            <a:ext cx="6569075" cy="958850"/>
          </a:xfrm>
          <a:prstGeom prst="rect">
            <a:avLst/>
          </a:prstGeom>
          <a:noFill/>
          <a:ln w="9525" algn="ctr">
            <a:noFill/>
            <a:miter lim="800000"/>
            <a:headEnd/>
            <a:tailEnd/>
          </a:ln>
          <a:effectLst/>
        </p:spPr>
        <p:txBody>
          <a:bodyPr lIns="90560" tIns="45279" rIns="90560" bIns="45279" anchor="ctr">
            <a:spAutoFit/>
          </a:bodyPr>
          <a:lstStyle/>
          <a:p>
            <a:pPr indent="800100" algn="ctr" defTabSz="903288">
              <a:tabLst>
                <a:tab pos="1935163" algn="l"/>
                <a:tab pos="2049463" algn="l"/>
                <a:tab pos="3055938" algn="l"/>
                <a:tab pos="4075113" algn="l"/>
              </a:tabLst>
            </a:pPr>
            <a:r>
              <a:rPr lang="es-ES_tradnl" sz="1900" b="1">
                <a:solidFill>
                  <a:schemeClr val="tx2"/>
                </a:solidFill>
              </a:rPr>
              <a:t>TABLA 12</a:t>
            </a:r>
            <a:endParaRPr lang="es-ES" sz="1900" b="1">
              <a:solidFill>
                <a:schemeClr val="tx2"/>
              </a:solidFill>
            </a:endParaRPr>
          </a:p>
          <a:p>
            <a:pPr indent="800100" algn="ctr" defTabSz="903288">
              <a:tabLst>
                <a:tab pos="1935163" algn="l"/>
                <a:tab pos="2049463" algn="l"/>
                <a:tab pos="3055938" algn="l"/>
                <a:tab pos="4075113" algn="l"/>
              </a:tabLst>
            </a:pPr>
            <a:r>
              <a:rPr lang="es-ES_tradnl" sz="1900" b="1">
                <a:solidFill>
                  <a:schemeClr val="tx2"/>
                </a:solidFill>
              </a:rPr>
              <a:t>COSTO DEL DISEÑO DEL ENCAPSULAMIENTO DE LA    CORTADORA SDR3</a:t>
            </a:r>
          </a:p>
        </p:txBody>
      </p:sp>
      <p:sp>
        <p:nvSpPr>
          <p:cNvPr id="143366" name="Rectangle 6"/>
          <p:cNvSpPr>
            <a:spLocks noChangeArrowheads="1"/>
          </p:cNvSpPr>
          <p:nvPr/>
        </p:nvSpPr>
        <p:spPr bwMode="auto">
          <a:xfrm>
            <a:off x="755650" y="5168900"/>
            <a:ext cx="7991475" cy="806450"/>
          </a:xfrm>
          <a:prstGeom prst="rect">
            <a:avLst/>
          </a:prstGeom>
          <a:noFill/>
          <a:ln w="9525" algn="ctr">
            <a:noFill/>
            <a:miter lim="800000"/>
            <a:headEnd/>
            <a:tailEnd/>
          </a:ln>
          <a:effectLst/>
        </p:spPr>
        <p:txBody>
          <a:bodyPr lIns="90560" tIns="45279" rIns="90560" bIns="45279" anchor="ctr">
            <a:spAutoFit/>
          </a:bodyPr>
          <a:lstStyle/>
          <a:p>
            <a:pPr algn="just" defTabSz="903288">
              <a:tabLst>
                <a:tab pos="3055938" algn="l"/>
                <a:tab pos="4075113" algn="l"/>
              </a:tabLst>
            </a:pPr>
            <a:r>
              <a:rPr lang="es-ES_tradnl" sz="1500" b="1">
                <a:solidFill>
                  <a:schemeClr val="tx2"/>
                </a:solidFill>
              </a:rPr>
              <a:t>En lo que respecta al corcho este se encuentra en planchas de 60.9 cm x 121 cm x 4 mm, el mismo que tiene un costo de 17.98 dólares teniendo en cuenta que se necesitan 16 m2 aproximadamente para cubrir toda la parte interna de la caja.</a:t>
            </a:r>
          </a:p>
        </p:txBody>
      </p:sp>
      <p:pic>
        <p:nvPicPr>
          <p:cNvPr id="143369" name="Picture 9"/>
          <p:cNvPicPr preferRelativeResize="0">
            <a:picLocks noChangeArrowheads="1"/>
          </p:cNvPicPr>
          <p:nvPr/>
        </p:nvPicPr>
        <p:blipFill>
          <a:blip r:embed="rId2"/>
          <a:srcRect r="224" b="1236"/>
          <a:stretch>
            <a:fillRect/>
          </a:stretch>
        </p:blipFill>
        <p:spPr bwMode="auto">
          <a:xfrm>
            <a:off x="1258888" y="2781300"/>
            <a:ext cx="6515100" cy="2289175"/>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5 Marcador de número de diapositiva"/>
          <p:cNvSpPr>
            <a:spLocks noGrp="1"/>
          </p:cNvSpPr>
          <p:nvPr>
            <p:ph type="sldNum" sz="quarter" idx="12"/>
          </p:nvPr>
        </p:nvSpPr>
        <p:spPr/>
        <p:txBody>
          <a:bodyPr/>
          <a:lstStyle/>
          <a:p>
            <a:fld id="{E77BB632-8F5F-4CDD-8567-787A69AF1703}" type="slidenum">
              <a:rPr lang="es-ES"/>
              <a:pPr/>
              <a:t>49</a:t>
            </a:fld>
            <a:endParaRPr lang="es-ES"/>
          </a:p>
        </p:txBody>
      </p:sp>
      <p:sp>
        <p:nvSpPr>
          <p:cNvPr id="144386" name="Rectangle 2"/>
          <p:cNvSpPr>
            <a:spLocks noGrp="1" noChangeArrowheads="1"/>
          </p:cNvSpPr>
          <p:nvPr>
            <p:ph type="title"/>
          </p:nvPr>
        </p:nvSpPr>
        <p:spPr>
          <a:xfrm>
            <a:off x="395288" y="836613"/>
            <a:ext cx="8229600" cy="636587"/>
          </a:xfrm>
          <a:effectLst>
            <a:outerShdw dist="56796" dir="3806097" algn="ctr" rotWithShape="0">
              <a:srgbClr val="C0C0C0"/>
            </a:outerShdw>
          </a:effectLst>
        </p:spPr>
        <p:txBody>
          <a:bodyPr/>
          <a:lstStyle/>
          <a:p>
            <a:r>
              <a:rPr lang="es-ES_tradnl" sz="2800" b="1"/>
              <a:t>Costos de los controles administrativos</a:t>
            </a:r>
            <a:endParaRPr lang="es-ES" sz="2800" b="1"/>
          </a:p>
        </p:txBody>
      </p:sp>
      <p:sp>
        <p:nvSpPr>
          <p:cNvPr id="144389" name="Rectangle 5"/>
          <p:cNvSpPr>
            <a:spLocks noChangeArrowheads="1"/>
          </p:cNvSpPr>
          <p:nvPr/>
        </p:nvSpPr>
        <p:spPr bwMode="auto">
          <a:xfrm>
            <a:off x="3109913" y="1846263"/>
            <a:ext cx="3073400" cy="688975"/>
          </a:xfrm>
          <a:prstGeom prst="rect">
            <a:avLst/>
          </a:prstGeom>
          <a:noFill/>
          <a:ln w="9525" algn="ctr">
            <a:noFill/>
            <a:miter lim="800000"/>
            <a:headEnd/>
            <a:tailEnd/>
          </a:ln>
          <a:effectLst/>
        </p:spPr>
        <p:txBody>
          <a:bodyPr wrap="none" lIns="90560" tIns="45279" rIns="90560" bIns="45279" anchor="ctr">
            <a:spAutoFit/>
          </a:bodyPr>
          <a:lstStyle/>
          <a:p>
            <a:pPr algn="ctr" defTabSz="903288">
              <a:tabLst>
                <a:tab pos="3055938" algn="l"/>
                <a:tab pos="4075113" algn="l"/>
              </a:tabLst>
            </a:pPr>
            <a:r>
              <a:rPr lang="es-ES_tradnl" sz="1900" b="1">
                <a:solidFill>
                  <a:schemeClr val="tx2"/>
                </a:solidFill>
              </a:rPr>
              <a:t>TABLA 13</a:t>
            </a:r>
            <a:endParaRPr lang="es-ES" sz="1900" b="1">
              <a:solidFill>
                <a:schemeClr val="tx2"/>
              </a:solidFill>
            </a:endParaRPr>
          </a:p>
          <a:p>
            <a:pPr algn="ctr" defTabSz="903288">
              <a:tabLst>
                <a:tab pos="3055938" algn="l"/>
                <a:tab pos="4075113" algn="l"/>
              </a:tabLst>
            </a:pPr>
            <a:r>
              <a:rPr lang="es-ES_tradnl" sz="1900" b="1">
                <a:solidFill>
                  <a:schemeClr val="tx2"/>
                </a:solidFill>
              </a:rPr>
              <a:t>LISTA DE EQUIPOS (EPP)</a:t>
            </a:r>
          </a:p>
        </p:txBody>
      </p:sp>
      <p:graphicFrame>
        <p:nvGraphicFramePr>
          <p:cNvPr id="144451" name="Group 67"/>
          <p:cNvGraphicFramePr>
            <a:graphicFrameLocks noGrp="1"/>
          </p:cNvGraphicFramePr>
          <p:nvPr>
            <p:ph idx="1"/>
          </p:nvPr>
        </p:nvGraphicFramePr>
        <p:xfrm>
          <a:off x="2411413" y="2781300"/>
          <a:ext cx="4479925" cy="2317750"/>
        </p:xfrm>
        <a:graphic>
          <a:graphicData uri="http://schemas.openxmlformats.org/drawingml/2006/table">
            <a:tbl>
              <a:tblPr/>
              <a:tblGrid>
                <a:gridCol w="1493837"/>
                <a:gridCol w="1493838"/>
                <a:gridCol w="1492250"/>
              </a:tblGrid>
              <a:tr h="1006475">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900" b="0" i="0" u="none" strike="noStrike" cap="none" normalizeH="0" baseline="0" smtClean="0">
                          <a:ln>
                            <a:noFill/>
                          </a:ln>
                          <a:solidFill>
                            <a:schemeClr val="tx1"/>
                          </a:solidFill>
                          <a:effectLst/>
                          <a:latin typeface="Arial" charset="0"/>
                        </a:rPr>
                        <a:t>Artículos</a:t>
                      </a:r>
                      <a:endParaRPr kumimoji="0" lang="es-ES" sz="1900" b="0"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900" b="0" i="0" u="none" strike="noStrike" cap="none" normalizeH="0" baseline="0" smtClean="0">
                          <a:ln>
                            <a:noFill/>
                          </a:ln>
                          <a:solidFill>
                            <a:schemeClr val="tx1"/>
                          </a:solidFill>
                          <a:effectLst/>
                          <a:latin typeface="Arial" charset="0"/>
                        </a:rPr>
                        <a:t>Unidades</a:t>
                      </a:r>
                      <a:endParaRPr kumimoji="0" lang="es-ES" sz="1900" b="0"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900" b="0" i="0" u="none" strike="noStrike" cap="none" normalizeH="0" baseline="0" smtClean="0">
                          <a:ln>
                            <a:noFill/>
                          </a:ln>
                          <a:solidFill>
                            <a:schemeClr val="tx1"/>
                          </a:solidFill>
                          <a:effectLst/>
                          <a:latin typeface="Arial" charset="0"/>
                        </a:rPr>
                        <a:t>Costo</a:t>
                      </a:r>
                      <a:endParaRPr kumimoji="0" lang="es-ES" sz="1900" b="0" i="0" u="none" strike="noStrike" cap="none" normalizeH="0" baseline="0" smtClean="0">
                        <a:ln>
                          <a:noFill/>
                        </a:ln>
                        <a:solidFill>
                          <a:schemeClr val="tx1"/>
                        </a:solidFill>
                        <a:effectLst/>
                        <a:latin typeface="Arial"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1311275">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1900" b="0" i="0" u="none" strike="noStrike" cap="none" normalizeH="0" baseline="0" smtClean="0">
                          <a:ln>
                            <a:noFill/>
                          </a:ln>
                          <a:solidFill>
                            <a:schemeClr val="tx1"/>
                          </a:solidFill>
                          <a:effectLst/>
                          <a:latin typeface="Arial" charset="0"/>
                        </a:rPr>
                        <a:t>Auriculares</a:t>
                      </a:r>
                      <a:endParaRPr kumimoji="0" lang="es-ES" sz="1900" b="0" i="0" u="none" strike="noStrike" cap="none" normalizeH="0" baseline="0" smtClean="0">
                        <a:ln>
                          <a:noFill/>
                        </a:ln>
                        <a:solidFill>
                          <a:schemeClr val="tx1"/>
                        </a:solidFill>
                        <a:effectLst/>
                        <a:latin typeface="Arial" charset="0"/>
                      </a:endParaRPr>
                    </a:p>
                  </a:txBody>
                  <a:tcPr marL="90560" marR="90560" marT="45279" marB="452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2700" b="0" i="0" u="none" strike="noStrike" cap="none" normalizeH="0" baseline="0" smtClean="0">
                          <a:ln>
                            <a:noFill/>
                          </a:ln>
                          <a:solidFill>
                            <a:schemeClr val="tx1"/>
                          </a:solidFill>
                          <a:effectLst/>
                          <a:latin typeface="Verdana" pitchFamily="34" charset="0"/>
                        </a:rPr>
                        <a:t>2</a:t>
                      </a:r>
                      <a:endParaRPr kumimoji="0" lang="es-ES" sz="2700" b="0" i="0" u="none" strike="noStrike" cap="none" normalizeH="0" baseline="0" smtClean="0">
                        <a:ln>
                          <a:noFill/>
                        </a:ln>
                        <a:solidFill>
                          <a:schemeClr val="tx1"/>
                        </a:solidFill>
                        <a:effectLst/>
                        <a:latin typeface="Verdana" pitchFamily="34"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09638"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s-EC" sz="2700" b="0" i="0" u="none" strike="noStrike" cap="none" normalizeH="0" baseline="0" smtClean="0">
                          <a:ln>
                            <a:noFill/>
                          </a:ln>
                          <a:solidFill>
                            <a:schemeClr val="tx1"/>
                          </a:solidFill>
                          <a:effectLst/>
                          <a:latin typeface="Verdana" pitchFamily="34" charset="0"/>
                        </a:rPr>
                        <a:t>30</a:t>
                      </a:r>
                      <a:endParaRPr kumimoji="0" lang="es-ES" sz="2700" b="0" i="0" u="none" strike="noStrike" cap="none" normalizeH="0" baseline="0" smtClean="0">
                        <a:ln>
                          <a:noFill/>
                        </a:ln>
                        <a:solidFill>
                          <a:schemeClr val="tx1"/>
                        </a:solidFill>
                        <a:effectLst/>
                        <a:latin typeface="Verdana" pitchFamily="34" charset="0"/>
                      </a:endParaRPr>
                    </a:p>
                  </a:txBody>
                  <a:tcPr marL="90560" marR="90560" marT="45279" marB="4527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44419" name="Text Box 35"/>
          <p:cNvSpPr txBox="1">
            <a:spLocks noChangeArrowheads="1"/>
          </p:cNvSpPr>
          <p:nvPr/>
        </p:nvSpPr>
        <p:spPr bwMode="auto">
          <a:xfrm>
            <a:off x="1312863" y="5562600"/>
            <a:ext cx="6913562" cy="461963"/>
          </a:xfrm>
          <a:prstGeom prst="rect">
            <a:avLst/>
          </a:prstGeom>
          <a:noFill/>
          <a:ln w="9525" algn="ctr">
            <a:noFill/>
            <a:miter lim="800000"/>
            <a:headEnd/>
            <a:tailEnd/>
          </a:ln>
          <a:effectLst/>
        </p:spPr>
        <p:txBody>
          <a:bodyPr lIns="90560" tIns="45279" rIns="90560" bIns="45279" anchorCtr="1">
            <a:spAutoFit/>
          </a:bodyPr>
          <a:lstStyle/>
          <a:p>
            <a:pPr algn="ctr" defTabSz="903288">
              <a:spcBef>
                <a:spcPct val="50000"/>
              </a:spcBef>
            </a:pPr>
            <a:r>
              <a:rPr lang="es-EC" sz="2300">
                <a:solidFill>
                  <a:schemeClr val="tx2"/>
                </a:solidFill>
                <a:effectLst>
                  <a:outerShdw blurRad="38100" dist="38100" dir="2700000" algn="tl">
                    <a:srgbClr val="C0C0C0"/>
                  </a:outerShdw>
                </a:effectLst>
              </a:rPr>
              <a:t>Los auriculares tienen un NRR de 21 dB.</a:t>
            </a:r>
            <a:endParaRPr lang="es-ES" sz="2300">
              <a:solidFill>
                <a:schemeClr val="tx2"/>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51535E01-406D-4C02-BBA0-E1349EB72D33}" type="slidenum">
              <a:rPr lang="es-ES"/>
              <a:pPr/>
              <a:t>5</a:t>
            </a:fld>
            <a:endParaRPr lang="es-ES"/>
          </a:p>
        </p:txBody>
      </p:sp>
      <p:sp>
        <p:nvSpPr>
          <p:cNvPr id="37890" name="Rectangle 2"/>
          <p:cNvSpPr>
            <a:spLocks noGrp="1" noChangeArrowheads="1"/>
          </p:cNvSpPr>
          <p:nvPr>
            <p:ph type="title"/>
          </p:nvPr>
        </p:nvSpPr>
        <p:spPr>
          <a:xfrm>
            <a:off x="539750" y="404813"/>
            <a:ext cx="8232775" cy="892175"/>
          </a:xfrm>
          <a:effectLst>
            <a:outerShdw dist="35921" dir="2700000" algn="ctr" rotWithShape="0">
              <a:srgbClr val="C0C0C0"/>
            </a:outerShdw>
          </a:effectLst>
        </p:spPr>
        <p:txBody>
          <a:bodyPr/>
          <a:lstStyle/>
          <a:p>
            <a:r>
              <a:rPr lang="es-EC" b="1"/>
              <a:t>Objetivos del proyecto</a:t>
            </a:r>
            <a:endParaRPr lang="es-ES" b="1"/>
          </a:p>
        </p:txBody>
      </p:sp>
      <p:sp>
        <p:nvSpPr>
          <p:cNvPr id="37891" name="Rectangle 3"/>
          <p:cNvSpPr>
            <a:spLocks noGrp="1" noChangeArrowheads="1"/>
          </p:cNvSpPr>
          <p:nvPr>
            <p:ph type="body" idx="1"/>
          </p:nvPr>
        </p:nvSpPr>
        <p:spPr>
          <a:xfrm>
            <a:off x="539750" y="1700213"/>
            <a:ext cx="8083550" cy="4608512"/>
          </a:xfrm>
          <a:noFill/>
          <a:effectLst>
            <a:outerShdw dist="45791" dir="3378596" algn="ctr" rotWithShape="0">
              <a:srgbClr val="C0C0C0"/>
            </a:outerShdw>
          </a:effectLst>
        </p:spPr>
        <p:txBody>
          <a:bodyPr/>
          <a:lstStyle/>
          <a:p>
            <a:pPr algn="just">
              <a:lnSpc>
                <a:spcPct val="80000"/>
              </a:lnSpc>
              <a:buFont typeface="Wingdings" pitchFamily="2" charset="2"/>
              <a:buNone/>
            </a:pPr>
            <a:r>
              <a:rPr lang="es-EC" sz="2200" b="1">
                <a:latin typeface="Arial" charset="0"/>
              </a:rPr>
              <a:t>      Objetivos específicos</a:t>
            </a:r>
            <a:r>
              <a:rPr lang="es-EC" sz="2200">
                <a:latin typeface="Arial" charset="0"/>
              </a:rPr>
              <a:t> </a:t>
            </a:r>
          </a:p>
          <a:p>
            <a:pPr algn="just">
              <a:lnSpc>
                <a:spcPct val="80000"/>
              </a:lnSpc>
              <a:buFont typeface="Wingdings" pitchFamily="2" charset="2"/>
              <a:buNone/>
            </a:pPr>
            <a:endParaRPr lang="es-EC" sz="2200">
              <a:latin typeface="Arial" charset="0"/>
            </a:endParaRPr>
          </a:p>
          <a:p>
            <a:pPr lvl="1" algn="just">
              <a:buFont typeface="Wingdings" pitchFamily="2" charset="2"/>
              <a:buChar char="Ø"/>
            </a:pPr>
            <a:r>
              <a:rPr lang="es-ES" sz="1900">
                <a:latin typeface="Arial" charset="0"/>
              </a:rPr>
              <a:t>Determinar el número de trabajadores que están expuestos a altas dosis de ruido y el tiempo que permanecen en cada área.</a:t>
            </a:r>
          </a:p>
          <a:p>
            <a:pPr lvl="1" algn="just">
              <a:buFont typeface="Wingdings" pitchFamily="2" charset="2"/>
              <a:buChar char="Ø"/>
            </a:pPr>
            <a:r>
              <a:rPr lang="es-ES" sz="1900">
                <a:latin typeface="Arial" charset="0"/>
              </a:rPr>
              <a:t>Determinar la dosis de ruido, hacer la comparación con la norma ecuatoriana y determinar el área más contaminante.</a:t>
            </a:r>
          </a:p>
          <a:p>
            <a:pPr lvl="1" algn="just">
              <a:buFont typeface="Wingdings" pitchFamily="2" charset="2"/>
              <a:buChar char="Ø"/>
            </a:pPr>
            <a:r>
              <a:rPr lang="es-ES" sz="1900">
                <a:latin typeface="Arial" charset="0"/>
              </a:rPr>
              <a:t>Determinar si el grado de vibración en ciertas máquinas es perjudicial para la salud de los trabajadores que las operan.</a:t>
            </a:r>
          </a:p>
          <a:p>
            <a:pPr lvl="1" algn="just">
              <a:buFont typeface="Wingdings" pitchFamily="2" charset="2"/>
              <a:buChar char="Ø"/>
            </a:pPr>
            <a:r>
              <a:rPr lang="es-ES" sz="1900">
                <a:latin typeface="Arial" charset="0"/>
              </a:rPr>
              <a:t>Diseño del sistema de control de ruido para las máquinas más ruidosas.</a:t>
            </a:r>
          </a:p>
          <a:p>
            <a:pPr lvl="1" algn="just">
              <a:buFont typeface="Wingdings" pitchFamily="2" charset="2"/>
              <a:buChar char="Ø"/>
            </a:pPr>
            <a:r>
              <a:rPr lang="es-ES" sz="1900">
                <a:latin typeface="Arial" charset="0"/>
              </a:rPr>
              <a:t>Determinar niveles de reverberancia en la planta.</a:t>
            </a:r>
          </a:p>
          <a:p>
            <a:pPr lvl="1" algn="just">
              <a:buFont typeface="Wingdings" pitchFamily="2" charset="2"/>
              <a:buChar char="Ø"/>
            </a:pPr>
            <a:r>
              <a:rPr lang="es-ES" sz="1900">
                <a:latin typeface="Arial" charset="0"/>
              </a:rPr>
              <a:t>Hacer una comparación entre las especificaciones de los EPP que se están utilizando con la frecuencia predominante.</a:t>
            </a:r>
            <a:endParaRPr lang="es-EC" sz="190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F97C940C-477A-4581-82FD-EAA0413DAAA7}" type="slidenum">
              <a:rPr lang="es-ES"/>
              <a:pPr/>
              <a:t>50</a:t>
            </a:fld>
            <a:endParaRPr lang="es-ES"/>
          </a:p>
        </p:txBody>
      </p:sp>
      <p:sp>
        <p:nvSpPr>
          <p:cNvPr id="146434" name="Rectangle 2"/>
          <p:cNvSpPr>
            <a:spLocks noGrp="1" noChangeArrowheads="1"/>
          </p:cNvSpPr>
          <p:nvPr>
            <p:ph type="title"/>
          </p:nvPr>
        </p:nvSpPr>
        <p:spPr>
          <a:xfrm>
            <a:off x="723900" y="379413"/>
            <a:ext cx="7853363" cy="976312"/>
          </a:xfrm>
          <a:effectLst>
            <a:outerShdw dist="56796" dir="3806097" algn="ctr" rotWithShape="0">
              <a:srgbClr val="C0C0C0"/>
            </a:outerShdw>
          </a:effectLst>
        </p:spPr>
        <p:txBody>
          <a:bodyPr/>
          <a:lstStyle/>
          <a:p>
            <a:r>
              <a:rPr lang="es-ES_tradnl" b="1"/>
              <a:t>Costos de las audiometrías</a:t>
            </a:r>
            <a:endParaRPr lang="es-ES" b="1"/>
          </a:p>
        </p:txBody>
      </p:sp>
      <p:sp>
        <p:nvSpPr>
          <p:cNvPr id="146435" name="Rectangle 3"/>
          <p:cNvSpPr>
            <a:spLocks noGrp="1" noChangeArrowheads="1"/>
          </p:cNvSpPr>
          <p:nvPr>
            <p:ph type="body" idx="1"/>
          </p:nvPr>
        </p:nvSpPr>
        <p:spPr>
          <a:xfrm>
            <a:off x="455613" y="1844675"/>
            <a:ext cx="8304212" cy="4176713"/>
          </a:xfrm>
          <a:noFill/>
        </p:spPr>
        <p:txBody>
          <a:bodyPr/>
          <a:lstStyle/>
          <a:p>
            <a:pPr algn="just">
              <a:buFont typeface="Wingdings" pitchFamily="2" charset="2"/>
              <a:buChar char="Ø"/>
            </a:pPr>
            <a:r>
              <a:rPr lang="es-ES_tradnl">
                <a:latin typeface="Arial" charset="0"/>
              </a:rPr>
              <a:t>Hacer una audiometría requiere de tiempo y de dinero. Antes de hacer una audiometría los trabajadores deben haber estado fuera de exposición de ruido un tiempo mínimo de 12 horas, para que el oído este descansado. El costo de la audiometría es de </a:t>
            </a:r>
            <a:r>
              <a:rPr lang="es-ES_tradnl" b="1" i="1">
                <a:latin typeface="Arial" charset="0"/>
              </a:rPr>
              <a:t>12 dólares</a:t>
            </a:r>
            <a:r>
              <a:rPr lang="es-ES_tradnl">
                <a:latin typeface="Arial" charset="0"/>
              </a:rPr>
              <a:t> por trabajador. </a:t>
            </a:r>
            <a:endParaRPr lang="es-ES">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BE313598-30AB-4BFC-BC96-9B1C50D1D766}" type="slidenum">
              <a:rPr lang="es-ES"/>
              <a:pPr/>
              <a:t>51</a:t>
            </a:fld>
            <a:endParaRPr lang="es-ES"/>
          </a:p>
        </p:txBody>
      </p:sp>
      <p:sp>
        <p:nvSpPr>
          <p:cNvPr id="148482" name="Rectangle 2"/>
          <p:cNvSpPr>
            <a:spLocks noGrp="1" noChangeArrowheads="1"/>
          </p:cNvSpPr>
          <p:nvPr>
            <p:ph type="title"/>
          </p:nvPr>
        </p:nvSpPr>
        <p:spPr>
          <a:xfrm>
            <a:off x="573088" y="765175"/>
            <a:ext cx="8004175" cy="760413"/>
          </a:xfrm>
          <a:effectLst>
            <a:outerShdw dist="56796" dir="3806097" algn="ctr" rotWithShape="0">
              <a:srgbClr val="C0C0C0"/>
            </a:outerShdw>
          </a:effectLst>
        </p:spPr>
        <p:txBody>
          <a:bodyPr/>
          <a:lstStyle/>
          <a:p>
            <a:r>
              <a:rPr lang="es-EC" i="1"/>
              <a:t>CONCLUSIONES </a:t>
            </a:r>
            <a:r>
              <a:rPr lang="es-ES"/>
              <a:t> </a:t>
            </a:r>
          </a:p>
        </p:txBody>
      </p:sp>
      <p:sp>
        <p:nvSpPr>
          <p:cNvPr id="148483" name="Rectangle 3"/>
          <p:cNvSpPr>
            <a:spLocks noGrp="1" noChangeArrowheads="1"/>
          </p:cNvSpPr>
          <p:nvPr>
            <p:ph type="body" idx="1"/>
          </p:nvPr>
        </p:nvSpPr>
        <p:spPr>
          <a:xfrm>
            <a:off x="395288" y="1773238"/>
            <a:ext cx="8304212" cy="4319587"/>
          </a:xfrm>
          <a:noFill/>
        </p:spPr>
        <p:txBody>
          <a:bodyPr/>
          <a:lstStyle/>
          <a:p>
            <a:pPr marL="0" indent="0" algn="just">
              <a:lnSpc>
                <a:spcPct val="130000"/>
              </a:lnSpc>
              <a:buSzPct val="150000"/>
              <a:buFont typeface="Wingdings" pitchFamily="2" charset="2"/>
              <a:buChar char="Ø"/>
            </a:pPr>
            <a:r>
              <a:rPr lang="es-EC" sz="1500">
                <a:latin typeface="Arial" charset="0"/>
              </a:rPr>
              <a:t> En el área de trefilación, punto número 6 y punto número 49, se encontró un nivel de presión sonora de 93.8 dBA y 93.1 dBA, que sumados dan una dosis de 1.4, incumpliendo con la Norma Ecuatoriana que indica que esta debe ser menor a 1.</a:t>
            </a:r>
          </a:p>
          <a:p>
            <a:pPr marL="0" indent="0" algn="just">
              <a:lnSpc>
                <a:spcPct val="130000"/>
              </a:lnSpc>
              <a:buSzPct val="150000"/>
              <a:buFont typeface="Wingdings" pitchFamily="2" charset="2"/>
              <a:buChar char="Ø"/>
            </a:pPr>
            <a:endParaRPr lang="es-EC" sz="1500">
              <a:latin typeface="Arial" charset="0"/>
            </a:endParaRPr>
          </a:p>
          <a:p>
            <a:pPr marL="0" indent="0" algn="just">
              <a:lnSpc>
                <a:spcPct val="130000"/>
              </a:lnSpc>
              <a:buSzPct val="150000"/>
              <a:buFont typeface="Wingdings" pitchFamily="2" charset="2"/>
              <a:buChar char="Ø"/>
            </a:pPr>
            <a:r>
              <a:rPr lang="es-EC" sz="1500">
                <a:latin typeface="Arial" charset="0"/>
              </a:rPr>
              <a:t> En el área de corte, los operadores de las máquinas REL-3 y SDR-3, están expuestos a dosis de ruido de 6.7 en el punto </a:t>
            </a:r>
            <a:r>
              <a:rPr lang="es-EC" sz="1500" u="sng">
                <a:latin typeface="Arial" charset="0"/>
              </a:rPr>
              <a:t>59</a:t>
            </a:r>
            <a:r>
              <a:rPr lang="es-EC" sz="1500">
                <a:latin typeface="Arial" charset="0"/>
              </a:rPr>
              <a:t> y 7.99, en el punto </a:t>
            </a:r>
            <a:r>
              <a:rPr lang="es-EC" sz="1500" u="sng">
                <a:latin typeface="Arial" charset="0"/>
              </a:rPr>
              <a:t>55</a:t>
            </a:r>
            <a:r>
              <a:rPr lang="es-EC" sz="1500">
                <a:latin typeface="Arial" charset="0"/>
              </a:rPr>
              <a:t> respectivamente, incumpliendo con la Norma Ecuatoriana de exposición al ruido industrial. El ruido es incrementado significativamente por dos factores que se pueden identificar como: El uno es cuando la varilla sale cortada y cae por gravedad hacia un cestón metálico donde se produce un ruido de impacto que sobrepasa los 100 dBApico. El otro factor muy importante es que cuando el trabajador saca los palillos de la bandeja metálica, los empareja en un yunque provocando el roce de las varillas metálicas con el yunque,  aumentando una vez más el nivel de ruido. Además cabe mencionar que también deja caer las varillas emparejadas a un cesto para ser llevado a la alimentadora de varillas.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p:cNvSpPr>
            <a:spLocks noGrp="1"/>
          </p:cNvSpPr>
          <p:nvPr>
            <p:ph type="sldNum" sz="quarter" idx="12"/>
          </p:nvPr>
        </p:nvSpPr>
        <p:spPr/>
        <p:txBody>
          <a:bodyPr/>
          <a:lstStyle/>
          <a:p>
            <a:fld id="{80A509BD-B258-4CFD-BA65-9C006F627A55}" type="slidenum">
              <a:rPr lang="es-ES"/>
              <a:pPr/>
              <a:t>52</a:t>
            </a:fld>
            <a:endParaRPr lang="es-ES"/>
          </a:p>
        </p:txBody>
      </p:sp>
      <p:sp>
        <p:nvSpPr>
          <p:cNvPr id="150531" name="Rectangle 3"/>
          <p:cNvSpPr>
            <a:spLocks noGrp="1" noChangeArrowheads="1"/>
          </p:cNvSpPr>
          <p:nvPr>
            <p:ph type="body" idx="1"/>
          </p:nvPr>
        </p:nvSpPr>
        <p:spPr>
          <a:xfrm>
            <a:off x="317500" y="619125"/>
            <a:ext cx="8305800" cy="4797425"/>
          </a:xfrm>
          <a:noFill/>
        </p:spPr>
        <p:txBody>
          <a:bodyPr/>
          <a:lstStyle/>
          <a:p>
            <a:pPr marL="261938" indent="-3175" algn="just">
              <a:lnSpc>
                <a:spcPct val="120000"/>
              </a:lnSpc>
              <a:buClr>
                <a:srgbClr val="FF3300"/>
              </a:buClr>
              <a:buSzPct val="150000"/>
              <a:buFont typeface="Wingdings" pitchFamily="2" charset="2"/>
              <a:buChar char="Ø"/>
            </a:pPr>
            <a:r>
              <a:rPr lang="es-EC" sz="1700"/>
              <a:t> En el área de extrusión se ha encontrado que el ruido es incrementado significativamente por dos factores principales los cuales son: El primero es que en el punto 208 el operario de la alimentadora de varillas golpea con una placa metálica las puntas que sobresalen para que bajen uniformemente y el segundo factor es que en el punto 240 se produce un roce entre la bandeja que lleva los electrodos y la bancada de la transportadora.</a:t>
            </a:r>
          </a:p>
          <a:p>
            <a:pPr marL="261938" indent="-3175" algn="just">
              <a:lnSpc>
                <a:spcPct val="120000"/>
              </a:lnSpc>
              <a:buClr>
                <a:srgbClr val="FF3300"/>
              </a:buClr>
              <a:buSzPct val="150000"/>
              <a:buFont typeface="Wingdings" pitchFamily="2" charset="2"/>
              <a:buChar char="Ø"/>
            </a:pPr>
            <a:endParaRPr lang="es-EC" sz="1700"/>
          </a:p>
          <a:p>
            <a:pPr marL="261938" indent="-3175" algn="just">
              <a:lnSpc>
                <a:spcPct val="120000"/>
              </a:lnSpc>
              <a:buClr>
                <a:srgbClr val="FF3300"/>
              </a:buClr>
              <a:buSzPct val="150000"/>
              <a:buFont typeface="Wingdings" pitchFamily="2" charset="2"/>
              <a:buChar char="Ø"/>
            </a:pPr>
            <a:r>
              <a:rPr lang="es-EC" sz="1700"/>
              <a:t> En el área de empaque no se ha hecho observaciones y podemos decir que es un área que depende de las modificaciones y mejoras que se hagan en el  resto de áreas.</a:t>
            </a:r>
          </a:p>
          <a:p>
            <a:pPr marL="261938" indent="-3175" algn="just">
              <a:lnSpc>
                <a:spcPct val="120000"/>
              </a:lnSpc>
              <a:buClr>
                <a:srgbClr val="FF3300"/>
              </a:buClr>
              <a:buSzPct val="150000"/>
              <a:buFont typeface="Wingdings" pitchFamily="2" charset="2"/>
              <a:buChar char="Ø"/>
            </a:pPr>
            <a:endParaRPr lang="es-EC" sz="1700"/>
          </a:p>
          <a:p>
            <a:pPr marL="261938" indent="-3175" algn="just">
              <a:lnSpc>
                <a:spcPct val="120000"/>
              </a:lnSpc>
              <a:buClr>
                <a:srgbClr val="FF3300"/>
              </a:buClr>
              <a:buSzPct val="150000"/>
              <a:buFont typeface="Wingdings" pitchFamily="2" charset="2"/>
              <a:buChar char="Ø"/>
            </a:pPr>
            <a:r>
              <a:rPr lang="es-EC" sz="1700"/>
              <a:t> En cuanto a las áreas de pre-mezcla, mezcla húmeda, y tochera, podemos recalcar que se encuentran dentro de los límites permisibles y es por eso que no se ha expuesto con gráficos, pero que en las tablas adjuntas se encuentran las mediciones, los tiempos permisibles y las dosis de ruido obtenidas para estas áreas (Ver Apéndice C).</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p:cNvSpPr>
            <a:spLocks noGrp="1"/>
          </p:cNvSpPr>
          <p:nvPr>
            <p:ph type="sldNum" sz="quarter" idx="12"/>
          </p:nvPr>
        </p:nvSpPr>
        <p:spPr/>
        <p:txBody>
          <a:bodyPr/>
          <a:lstStyle/>
          <a:p>
            <a:fld id="{27C51A77-EFDF-4752-9DB2-A522C09B3F68}" type="slidenum">
              <a:rPr lang="es-ES"/>
              <a:pPr/>
              <a:t>53</a:t>
            </a:fld>
            <a:endParaRPr lang="es-ES"/>
          </a:p>
        </p:txBody>
      </p:sp>
      <p:sp>
        <p:nvSpPr>
          <p:cNvPr id="151555" name="Rectangle 3"/>
          <p:cNvSpPr>
            <a:spLocks noGrp="1" noChangeArrowheads="1"/>
          </p:cNvSpPr>
          <p:nvPr>
            <p:ph type="body" idx="1"/>
          </p:nvPr>
        </p:nvSpPr>
        <p:spPr>
          <a:xfrm>
            <a:off x="452438" y="749300"/>
            <a:ext cx="8228012" cy="5145088"/>
          </a:xfrm>
        </p:spPr>
        <p:txBody>
          <a:bodyPr/>
          <a:lstStyle/>
          <a:p>
            <a:pPr marL="261938" indent="-3175" algn="just">
              <a:lnSpc>
                <a:spcPct val="80000"/>
              </a:lnSpc>
              <a:buClr>
                <a:srgbClr val="FF3300"/>
              </a:buClr>
              <a:buSzPct val="150000"/>
              <a:buFont typeface="Wingdings" pitchFamily="2" charset="2"/>
              <a:buChar char="Ø"/>
            </a:pPr>
            <a:r>
              <a:rPr lang="es-EC" sz="1900"/>
              <a:t> Con las conclusiones antes presentadas y con el gráfico de comparación de la Figura 4.15 se determinaron las áreas que mayor ruido generan, las cuales fueron: El área de Trefilación, el área de Corte y el área de Extrusión.</a:t>
            </a:r>
          </a:p>
          <a:p>
            <a:pPr marL="261938" indent="-3175" algn="just">
              <a:lnSpc>
                <a:spcPct val="80000"/>
              </a:lnSpc>
              <a:buClr>
                <a:srgbClr val="FF3300"/>
              </a:buClr>
              <a:buSzPct val="150000"/>
              <a:buFont typeface="Wingdings" pitchFamily="2" charset="2"/>
              <a:buChar char="Ø"/>
            </a:pPr>
            <a:endParaRPr lang="es-EC" sz="1900"/>
          </a:p>
          <a:p>
            <a:pPr marL="261938" indent="-3175" algn="just">
              <a:lnSpc>
                <a:spcPct val="80000"/>
              </a:lnSpc>
              <a:buClr>
                <a:srgbClr val="FF3300"/>
              </a:buClr>
              <a:buSzPct val="150000"/>
              <a:buFont typeface="Wingdings" pitchFamily="2" charset="2"/>
              <a:buChar char="Ø"/>
            </a:pPr>
            <a:r>
              <a:rPr lang="es-EC" sz="1900"/>
              <a:t> El ruido encontrado en la planta tiene un comportamiento de tipo variable debido a que pasó de 5 dBA cuando se hizo la resta entre los NPS máximo y mínimo en cada área de trabajo</a:t>
            </a:r>
          </a:p>
          <a:p>
            <a:pPr marL="261938" indent="-3175" algn="just">
              <a:lnSpc>
                <a:spcPct val="80000"/>
              </a:lnSpc>
              <a:buClr>
                <a:srgbClr val="FF3300"/>
              </a:buClr>
              <a:buSzPct val="150000"/>
              <a:buFont typeface="Wingdings" pitchFamily="2" charset="2"/>
              <a:buNone/>
            </a:pPr>
            <a:endParaRPr lang="es-EC" sz="1900"/>
          </a:p>
          <a:p>
            <a:pPr marL="261938" indent="-3175" algn="just">
              <a:lnSpc>
                <a:spcPct val="80000"/>
              </a:lnSpc>
              <a:buClr>
                <a:srgbClr val="FF3300"/>
              </a:buClr>
              <a:buSzPct val="150000"/>
              <a:buFont typeface="Wingdings" pitchFamily="2" charset="2"/>
              <a:buChar char="Ø"/>
            </a:pPr>
            <a:r>
              <a:rPr lang="es-EC" sz="1900"/>
              <a:t> Respecto al análisis de vibraciones se puede concluir que existe mucha vibración en la base de la máquina cortadora SDR3 debido a que sus puntos de anclaje se encuentran flojos. Además se encontró un valor de vibración de 1.15 m/s² que comparado en la norma ISO 2631-1 </a:t>
            </a:r>
            <a:r>
              <a:rPr lang="es-EC" sz="1900" i="1"/>
              <a:t>(Ver Apéndice A)</a:t>
            </a:r>
            <a:r>
              <a:rPr lang="es-EC" sz="1900"/>
              <a:t> se llega a la conclusión de que este sitio es inconfortable para el trabajador.</a:t>
            </a:r>
          </a:p>
          <a:p>
            <a:pPr marL="261938" indent="-3175" algn="just">
              <a:lnSpc>
                <a:spcPct val="80000"/>
              </a:lnSpc>
              <a:buClr>
                <a:srgbClr val="FF3300"/>
              </a:buClr>
              <a:buSzPct val="150000"/>
              <a:buFont typeface="Wingdings" pitchFamily="2" charset="2"/>
              <a:buChar char="Ø"/>
            </a:pPr>
            <a:endParaRPr lang="es-EC" sz="1900"/>
          </a:p>
          <a:p>
            <a:pPr marL="261938" indent="-3175" algn="just">
              <a:lnSpc>
                <a:spcPct val="80000"/>
              </a:lnSpc>
              <a:buClr>
                <a:srgbClr val="FF3300"/>
              </a:buClr>
              <a:buSzPct val="150000"/>
              <a:buFont typeface="Wingdings" pitchFamily="2" charset="2"/>
              <a:buChar char="Ø"/>
            </a:pPr>
            <a:r>
              <a:rPr lang="es-EC" sz="1900"/>
              <a:t> Respecto a los equipos de protección personal podemos concluir que las orejeras que actualmente se están utilizando  son las adecuadas, dado que de acuerdo al análisis hecho, estas atenúan muy bien en las frecuencias donde el ruido es más intenso. </a:t>
            </a:r>
            <a:endParaRPr lang="es-ES" sz="19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92578B99-D103-4A80-977E-3094464236EE}" type="slidenum">
              <a:rPr lang="es-ES"/>
              <a:pPr/>
              <a:t>54</a:t>
            </a:fld>
            <a:endParaRPr lang="es-ES"/>
          </a:p>
        </p:txBody>
      </p:sp>
      <p:sp>
        <p:nvSpPr>
          <p:cNvPr id="153602" name="Rectangle 2"/>
          <p:cNvSpPr>
            <a:spLocks noGrp="1" noChangeArrowheads="1"/>
          </p:cNvSpPr>
          <p:nvPr>
            <p:ph type="title"/>
          </p:nvPr>
        </p:nvSpPr>
        <p:spPr>
          <a:effectLst>
            <a:outerShdw dist="56796" dir="3806097" algn="ctr" rotWithShape="0">
              <a:srgbClr val="C0C0C0"/>
            </a:outerShdw>
          </a:effectLst>
        </p:spPr>
        <p:txBody>
          <a:bodyPr/>
          <a:lstStyle/>
          <a:p>
            <a:r>
              <a:rPr lang="es-EC" b="1"/>
              <a:t>Recomendaciones</a:t>
            </a:r>
            <a:endParaRPr lang="es-ES" b="1"/>
          </a:p>
        </p:txBody>
      </p:sp>
      <p:sp>
        <p:nvSpPr>
          <p:cNvPr id="153603" name="Rectangle 3"/>
          <p:cNvSpPr>
            <a:spLocks noGrp="1" noChangeArrowheads="1"/>
          </p:cNvSpPr>
          <p:nvPr>
            <p:ph type="body" idx="1"/>
          </p:nvPr>
        </p:nvSpPr>
        <p:spPr>
          <a:xfrm>
            <a:off x="452438" y="1238250"/>
            <a:ext cx="8305800" cy="4797425"/>
          </a:xfrm>
          <a:noFill/>
          <a:effectLst>
            <a:outerShdw dist="56796" dir="3806097" algn="ctr" rotWithShape="0">
              <a:srgbClr val="C0C0C0"/>
            </a:outerShdw>
          </a:effectLst>
        </p:spPr>
        <p:txBody>
          <a:bodyPr/>
          <a:lstStyle/>
          <a:p>
            <a:pPr marL="246063" indent="-246063" algn="just">
              <a:lnSpc>
                <a:spcPct val="80000"/>
              </a:lnSpc>
              <a:buClr>
                <a:srgbClr val="FF3300"/>
              </a:buClr>
              <a:buFont typeface="Wingdings" pitchFamily="2" charset="2"/>
              <a:buChar char="Ø"/>
            </a:pPr>
            <a:r>
              <a:rPr lang="es-EC" sz="2000"/>
              <a:t>En el área de corte y extrusión, se recomienda cubrir las superficies metálicas con algún tipo de caucho o suela, para evitar el contacto entre metal y metal. Las superficies que deberían cubrirse son las siguientes:</a:t>
            </a:r>
          </a:p>
          <a:p>
            <a:pPr marL="246063" indent="-246063" algn="just">
              <a:lnSpc>
                <a:spcPct val="80000"/>
              </a:lnSpc>
              <a:buClr>
                <a:srgbClr val="FF3300"/>
              </a:buClr>
              <a:buFont typeface="Wingdings" pitchFamily="2" charset="2"/>
              <a:buChar char="Ø"/>
            </a:pPr>
            <a:endParaRPr lang="es-EC" sz="2000"/>
          </a:p>
          <a:p>
            <a:pPr marL="246063" indent="-246063" algn="just">
              <a:lnSpc>
                <a:spcPct val="80000"/>
              </a:lnSpc>
              <a:buClr>
                <a:srgbClr val="FF3300"/>
              </a:buClr>
              <a:buFont typeface="Wingdings" pitchFamily="2" charset="2"/>
              <a:buChar char="Ø"/>
            </a:pPr>
            <a:r>
              <a:rPr lang="es-EC" sz="2000"/>
              <a:t>Yunques que se encuentran en los puntos </a:t>
            </a:r>
            <a:r>
              <a:rPr lang="es-EC" sz="2000" u="sng"/>
              <a:t>55</a:t>
            </a:r>
            <a:r>
              <a:rPr lang="es-EC" sz="2000"/>
              <a:t> y </a:t>
            </a:r>
            <a:r>
              <a:rPr lang="es-EC" sz="2000" u="sng"/>
              <a:t>59</a:t>
            </a:r>
            <a:r>
              <a:rPr lang="es-EC" sz="2000"/>
              <a:t>, en el área de corte.</a:t>
            </a:r>
          </a:p>
          <a:p>
            <a:pPr marL="246063" indent="-246063" algn="just">
              <a:lnSpc>
                <a:spcPct val="80000"/>
              </a:lnSpc>
              <a:buClr>
                <a:srgbClr val="FF3300"/>
              </a:buClr>
              <a:buFont typeface="Wingdings" pitchFamily="2" charset="2"/>
              <a:buChar char="Ø"/>
            </a:pPr>
            <a:endParaRPr lang="es-EC" sz="2000"/>
          </a:p>
          <a:p>
            <a:pPr marL="246063" indent="-246063" algn="just">
              <a:lnSpc>
                <a:spcPct val="80000"/>
              </a:lnSpc>
              <a:buClr>
                <a:srgbClr val="FF3300"/>
              </a:buClr>
              <a:buFont typeface="Wingdings" pitchFamily="2" charset="2"/>
              <a:buChar char="Ø"/>
            </a:pPr>
            <a:r>
              <a:rPr lang="es-EC" sz="2000"/>
              <a:t>Bandeja que recoge los palillos cortados, en el área de corte.</a:t>
            </a:r>
          </a:p>
          <a:p>
            <a:pPr marL="246063" indent="-246063" algn="just">
              <a:lnSpc>
                <a:spcPct val="80000"/>
              </a:lnSpc>
              <a:buClr>
                <a:srgbClr val="FF3300"/>
              </a:buClr>
              <a:buFont typeface="Wingdings" pitchFamily="2" charset="2"/>
              <a:buChar char="Ø"/>
            </a:pPr>
            <a:endParaRPr lang="es-EC" sz="2000"/>
          </a:p>
          <a:p>
            <a:pPr marL="246063" indent="-246063" algn="just">
              <a:lnSpc>
                <a:spcPct val="80000"/>
              </a:lnSpc>
              <a:buClr>
                <a:srgbClr val="FF3300"/>
              </a:buClr>
              <a:buFont typeface="Wingdings" pitchFamily="2" charset="2"/>
              <a:buChar char="Ø"/>
            </a:pPr>
            <a:r>
              <a:rPr lang="es-EC" sz="2000"/>
              <a:t>Placa que sirve para emparejar los palillos en la alimentadora.</a:t>
            </a:r>
          </a:p>
          <a:p>
            <a:pPr marL="246063" indent="-246063" algn="just">
              <a:lnSpc>
                <a:spcPct val="80000"/>
              </a:lnSpc>
              <a:buClr>
                <a:srgbClr val="FF3300"/>
              </a:buClr>
              <a:buFont typeface="Wingdings" pitchFamily="2" charset="2"/>
              <a:buChar char="Ø"/>
            </a:pPr>
            <a:endParaRPr lang="es-EC" sz="2000"/>
          </a:p>
          <a:p>
            <a:pPr marL="246063" indent="-246063" algn="just">
              <a:lnSpc>
                <a:spcPct val="80000"/>
              </a:lnSpc>
              <a:buClr>
                <a:srgbClr val="FF3300"/>
              </a:buClr>
              <a:buFont typeface="Wingdings" pitchFamily="2" charset="2"/>
              <a:buChar char="Ø"/>
            </a:pPr>
            <a:r>
              <a:rPr lang="es-EC" sz="2000"/>
              <a:t>Bancada de la transportadora.</a:t>
            </a:r>
          </a:p>
          <a:p>
            <a:pPr marL="246063" indent="-246063" algn="just">
              <a:lnSpc>
                <a:spcPct val="80000"/>
              </a:lnSpc>
              <a:buClr>
                <a:srgbClr val="FF3300"/>
              </a:buClr>
              <a:buFont typeface="Wingdings" pitchFamily="2" charset="2"/>
              <a:buChar char="Ø"/>
            </a:pPr>
            <a:endParaRPr lang="es-EC" sz="2000" i="1" u="sng"/>
          </a:p>
          <a:p>
            <a:pPr marL="246063" indent="-246063" algn="just">
              <a:lnSpc>
                <a:spcPct val="80000"/>
              </a:lnSpc>
              <a:buClr>
                <a:srgbClr val="FF3300"/>
              </a:buClr>
              <a:buFont typeface="Wingdings" pitchFamily="2" charset="2"/>
              <a:buChar char="Ø"/>
            </a:pPr>
            <a:r>
              <a:rPr lang="es-EC" sz="2000" i="1" u="sng"/>
              <a:t>Recubriendo estas partes se estima que el nivel de ruido disminuya por lo menos unos 10 dBA, lo cual es significativo.</a:t>
            </a:r>
            <a:endParaRPr lang="es-ES" sz="2000" i="1" u="sng"/>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p:cNvSpPr>
            <a:spLocks noGrp="1"/>
          </p:cNvSpPr>
          <p:nvPr>
            <p:ph type="sldNum" sz="quarter" idx="12"/>
          </p:nvPr>
        </p:nvSpPr>
        <p:spPr/>
        <p:txBody>
          <a:bodyPr/>
          <a:lstStyle/>
          <a:p>
            <a:fld id="{3B190405-F158-4714-923C-FD83FFAE723A}" type="slidenum">
              <a:rPr lang="es-ES"/>
              <a:pPr/>
              <a:t>55</a:t>
            </a:fld>
            <a:endParaRPr lang="es-ES"/>
          </a:p>
        </p:txBody>
      </p:sp>
      <p:sp>
        <p:nvSpPr>
          <p:cNvPr id="154627" name="Rectangle 3"/>
          <p:cNvSpPr>
            <a:spLocks noGrp="1" noChangeArrowheads="1"/>
          </p:cNvSpPr>
          <p:nvPr>
            <p:ph type="body" idx="1"/>
          </p:nvPr>
        </p:nvSpPr>
        <p:spPr>
          <a:xfrm>
            <a:off x="384175" y="749300"/>
            <a:ext cx="8304213" cy="5200650"/>
          </a:xfrm>
          <a:noFill/>
        </p:spPr>
        <p:txBody>
          <a:bodyPr/>
          <a:lstStyle/>
          <a:p>
            <a:pPr marL="261938" indent="-3175" algn="just">
              <a:lnSpc>
                <a:spcPct val="150000"/>
              </a:lnSpc>
              <a:buClr>
                <a:srgbClr val="FF3300"/>
              </a:buClr>
              <a:buSzPct val="150000"/>
              <a:buFont typeface="Wingdings" pitchFamily="2" charset="2"/>
              <a:buChar char="Ø"/>
            </a:pPr>
            <a:r>
              <a:rPr lang="es-EC" sz="1900"/>
              <a:t>En el área de trefilación  se debe equilibrar la carga de trabajo cuando los operarios de las trefiladoras se trasladan del punto </a:t>
            </a:r>
            <a:r>
              <a:rPr lang="es-EC" sz="1900" u="sng"/>
              <a:t>6</a:t>
            </a:r>
            <a:r>
              <a:rPr lang="es-EC" sz="1900"/>
              <a:t> al </a:t>
            </a:r>
            <a:r>
              <a:rPr lang="es-EC" sz="1900" u="sng"/>
              <a:t>49</a:t>
            </a:r>
            <a:r>
              <a:rPr lang="es-EC" sz="1900"/>
              <a:t> con el objetivo de disminuir la dosis de ruido.</a:t>
            </a:r>
          </a:p>
          <a:p>
            <a:pPr marL="261938" indent="-3175" algn="just">
              <a:lnSpc>
                <a:spcPct val="150000"/>
              </a:lnSpc>
              <a:buClr>
                <a:srgbClr val="FF3300"/>
              </a:buClr>
              <a:buSzPct val="150000"/>
              <a:buFont typeface="Wingdings" pitchFamily="2" charset="2"/>
              <a:buChar char="Ø"/>
            </a:pPr>
            <a:endParaRPr lang="es-EC" sz="1900"/>
          </a:p>
          <a:p>
            <a:pPr marL="261938" indent="-3175" algn="just">
              <a:lnSpc>
                <a:spcPct val="150000"/>
              </a:lnSpc>
              <a:buClr>
                <a:srgbClr val="FF3300"/>
              </a:buClr>
              <a:buSzPct val="150000"/>
              <a:buFont typeface="Wingdings" pitchFamily="2" charset="2"/>
              <a:buChar char="Ø"/>
            </a:pPr>
            <a:r>
              <a:rPr lang="es-EC" sz="1900"/>
              <a:t>En el área de corte se recomienda reubicar a los trabajadores de las cortadoras debido a que están ubicados en los puntos </a:t>
            </a:r>
            <a:r>
              <a:rPr lang="es-EC" sz="1900" u="sng"/>
              <a:t>55</a:t>
            </a:r>
            <a:r>
              <a:rPr lang="es-EC" sz="1900"/>
              <a:t> y </a:t>
            </a:r>
            <a:r>
              <a:rPr lang="es-EC" sz="1900" u="sng"/>
              <a:t>59</a:t>
            </a:r>
            <a:r>
              <a:rPr lang="es-EC" sz="1900"/>
              <a:t> que es donde la energía sonora es demasiado intensa.</a:t>
            </a:r>
          </a:p>
          <a:p>
            <a:pPr marL="261938" indent="-3175" algn="just">
              <a:lnSpc>
                <a:spcPct val="150000"/>
              </a:lnSpc>
              <a:buClr>
                <a:srgbClr val="FF3300"/>
              </a:buClr>
              <a:buSzPct val="150000"/>
              <a:buFont typeface="Wingdings" pitchFamily="2" charset="2"/>
              <a:buChar char="Ø"/>
            </a:pPr>
            <a:endParaRPr lang="es-EC" sz="1900"/>
          </a:p>
          <a:p>
            <a:pPr marL="261938" indent="-3175" algn="just">
              <a:lnSpc>
                <a:spcPct val="150000"/>
              </a:lnSpc>
              <a:buClr>
                <a:srgbClr val="FF3300"/>
              </a:buClr>
              <a:buSzPct val="150000"/>
              <a:buFont typeface="Wingdings" pitchFamily="2" charset="2"/>
              <a:buChar char="Ø"/>
            </a:pPr>
            <a:r>
              <a:rPr lang="es-EC" sz="1900"/>
              <a:t>Usar obligatoriamente dispositivos de protección individual contra el ruido (tapones y/o orejeras) en el área de trefilación, corte, alimentadora de varillas, y momentáneamente en el puesto de los bandejeros.</a:t>
            </a:r>
            <a:endParaRPr lang="es-ES" sz="19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Marcador de número de diapositiva"/>
          <p:cNvSpPr>
            <a:spLocks noGrp="1"/>
          </p:cNvSpPr>
          <p:nvPr>
            <p:ph type="sldNum" sz="quarter" idx="12"/>
          </p:nvPr>
        </p:nvSpPr>
        <p:spPr/>
        <p:txBody>
          <a:bodyPr/>
          <a:lstStyle/>
          <a:p>
            <a:fld id="{A322FF84-571D-4FB6-AD15-129BC2FC0427}" type="slidenum">
              <a:rPr lang="es-ES"/>
              <a:pPr/>
              <a:t>56</a:t>
            </a:fld>
            <a:endParaRPr lang="es-ES"/>
          </a:p>
        </p:txBody>
      </p:sp>
      <p:sp>
        <p:nvSpPr>
          <p:cNvPr id="163843" name="Rectangle 3"/>
          <p:cNvSpPr>
            <a:spLocks noGrp="1" noChangeArrowheads="1"/>
          </p:cNvSpPr>
          <p:nvPr>
            <p:ph type="body" idx="1"/>
          </p:nvPr>
        </p:nvSpPr>
        <p:spPr>
          <a:xfrm>
            <a:off x="452438" y="619125"/>
            <a:ext cx="8229600" cy="5402263"/>
          </a:xfrm>
        </p:spPr>
        <p:txBody>
          <a:bodyPr/>
          <a:lstStyle/>
          <a:p>
            <a:pPr marL="0" indent="0" algn="just">
              <a:lnSpc>
                <a:spcPct val="150000"/>
              </a:lnSpc>
              <a:buClr>
                <a:srgbClr val="FF3300"/>
              </a:buClr>
              <a:buSzPct val="150000"/>
              <a:buFont typeface="Wingdings" pitchFamily="2" charset="2"/>
              <a:buChar char="Ø"/>
            </a:pPr>
            <a:r>
              <a:rPr lang="es-EC" sz="1900"/>
              <a:t> También sería muy conveniente capacitar a los trabajadores de la planta para tratar de que tengan un criterio formado de los riesgos que corren si no toman las debidas precauciones en  áreas donde se requiera protección auditiva; además se recomienda hacer una campaña interna en la empresa para en lo posible disminuir los niveles de ruido y formar una cultura de ruido en el trabajador.</a:t>
            </a:r>
          </a:p>
          <a:p>
            <a:pPr marL="0" indent="0" algn="just">
              <a:lnSpc>
                <a:spcPct val="210000"/>
              </a:lnSpc>
              <a:buClr>
                <a:srgbClr val="FF3300"/>
              </a:buClr>
              <a:buSzPct val="150000"/>
              <a:buFont typeface="Wingdings" pitchFamily="2" charset="2"/>
              <a:buNone/>
            </a:pPr>
            <a:r>
              <a:rPr lang="es-EC" sz="1900" b="1"/>
              <a:t>    </a:t>
            </a:r>
            <a:r>
              <a:rPr lang="es-EC" sz="2800" b="1"/>
              <a:t>Audiometrías</a:t>
            </a:r>
          </a:p>
          <a:p>
            <a:pPr marL="0" indent="0">
              <a:lnSpc>
                <a:spcPct val="160000"/>
              </a:lnSpc>
              <a:buClr>
                <a:srgbClr val="FF3300"/>
              </a:buClr>
              <a:buSzPct val="150000"/>
              <a:buFont typeface="Wingdings" pitchFamily="2" charset="2"/>
              <a:buChar char="Ø"/>
            </a:pPr>
            <a:r>
              <a:rPr lang="es-EC" sz="1900"/>
              <a:t> Se recomienda establecer periódicamente (cada 3 años) controles médicos auditivos (audiometrías) iniciales y posteriores.</a:t>
            </a:r>
          </a:p>
          <a:p>
            <a:pPr marL="0" indent="0" algn="just">
              <a:lnSpc>
                <a:spcPct val="0"/>
              </a:lnSpc>
              <a:buClr>
                <a:srgbClr val="FF3300"/>
              </a:buClr>
              <a:buSzPct val="150000"/>
              <a:buFont typeface="Wingdings" pitchFamily="2" charset="2"/>
              <a:buChar char="Ø"/>
            </a:pPr>
            <a:endParaRPr lang="es-EC" sz="1900"/>
          </a:p>
          <a:p>
            <a:pPr marL="0" indent="0">
              <a:lnSpc>
                <a:spcPct val="160000"/>
              </a:lnSpc>
              <a:buClr>
                <a:srgbClr val="FF3300"/>
              </a:buClr>
              <a:buSzPct val="150000"/>
              <a:buFont typeface="Wingdings" pitchFamily="2" charset="2"/>
              <a:buChar char="Ø"/>
            </a:pPr>
            <a:r>
              <a:rPr lang="es-EC" sz="1900"/>
              <a:t> Realizar una evaluación de la exposición al ruido cada año.</a:t>
            </a:r>
          </a:p>
          <a:p>
            <a:pPr marL="0" indent="0">
              <a:lnSpc>
                <a:spcPct val="160000"/>
              </a:lnSpc>
              <a:buClr>
                <a:srgbClr val="FF3300"/>
              </a:buClr>
              <a:buSzPct val="150000"/>
              <a:buFont typeface="Wingdings" pitchFamily="2" charset="2"/>
              <a:buNone/>
            </a:pPr>
            <a:endParaRPr lang="es-ES" sz="17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2AF6DF81-815C-4DB1-BB90-041A9143E70D}" type="slidenum">
              <a:rPr lang="es-ES"/>
              <a:pPr/>
              <a:t>6</a:t>
            </a:fld>
            <a:endParaRPr lang="es-ES"/>
          </a:p>
        </p:txBody>
      </p:sp>
      <p:sp>
        <p:nvSpPr>
          <p:cNvPr id="39938" name="Rectangle 2"/>
          <p:cNvSpPr>
            <a:spLocks noGrp="1" noChangeArrowheads="1"/>
          </p:cNvSpPr>
          <p:nvPr>
            <p:ph type="title"/>
          </p:nvPr>
        </p:nvSpPr>
        <p:spPr>
          <a:xfrm>
            <a:off x="585788" y="836613"/>
            <a:ext cx="4922837" cy="639762"/>
          </a:xfrm>
          <a:effectLst>
            <a:outerShdw dist="35921" dir="2700000" algn="ctr" rotWithShape="0">
              <a:srgbClr val="C0C0C0"/>
            </a:outerShdw>
          </a:effectLst>
        </p:spPr>
        <p:txBody>
          <a:bodyPr/>
          <a:lstStyle/>
          <a:p>
            <a:r>
              <a:rPr lang="es-EC" b="1"/>
              <a:t>Efectos del ruido</a:t>
            </a:r>
            <a:endParaRPr lang="es-ES" b="1"/>
          </a:p>
        </p:txBody>
      </p:sp>
      <p:sp>
        <p:nvSpPr>
          <p:cNvPr id="39939" name="Rectangle 3"/>
          <p:cNvSpPr>
            <a:spLocks noGrp="1" noChangeArrowheads="1"/>
          </p:cNvSpPr>
          <p:nvPr>
            <p:ph type="body" idx="1"/>
          </p:nvPr>
        </p:nvSpPr>
        <p:spPr>
          <a:xfrm>
            <a:off x="650875" y="1441450"/>
            <a:ext cx="8304213" cy="4797425"/>
          </a:xfrm>
          <a:noFill/>
        </p:spPr>
        <p:txBody>
          <a:bodyPr/>
          <a:lstStyle/>
          <a:p>
            <a:pPr algn="just">
              <a:lnSpc>
                <a:spcPct val="130000"/>
              </a:lnSpc>
            </a:pPr>
            <a:endParaRPr lang="es-ES" sz="2700">
              <a:latin typeface="Arial" charset="0"/>
            </a:endParaRPr>
          </a:p>
          <a:p>
            <a:pPr algn="just">
              <a:lnSpc>
                <a:spcPct val="160000"/>
              </a:lnSpc>
            </a:pPr>
            <a:r>
              <a:rPr lang="es-EC" sz="2700">
                <a:latin typeface="Arial" charset="0"/>
              </a:rPr>
              <a:t>Efectos auditivos.</a:t>
            </a:r>
          </a:p>
          <a:p>
            <a:pPr algn="just">
              <a:lnSpc>
                <a:spcPct val="160000"/>
              </a:lnSpc>
            </a:pPr>
            <a:r>
              <a:rPr lang="es-EC" sz="2700">
                <a:latin typeface="Arial" charset="0"/>
              </a:rPr>
              <a:t>Desplazamiento temporal del umbral (TTS).</a:t>
            </a:r>
          </a:p>
          <a:p>
            <a:pPr algn="just">
              <a:lnSpc>
                <a:spcPct val="160000"/>
              </a:lnSpc>
            </a:pPr>
            <a:r>
              <a:rPr lang="es-EC" sz="2700">
                <a:latin typeface="Arial" charset="0"/>
              </a:rPr>
              <a:t>Desplazamiento permanente del umbral (PTS).</a:t>
            </a:r>
          </a:p>
          <a:p>
            <a:pPr algn="just">
              <a:lnSpc>
                <a:spcPct val="160000"/>
              </a:lnSpc>
            </a:pPr>
            <a:r>
              <a:rPr lang="es-EC" sz="2700">
                <a:latin typeface="Arial" charset="0"/>
              </a:rPr>
              <a:t>Efectos no auditivos.</a:t>
            </a:r>
          </a:p>
          <a:p>
            <a:pPr algn="just">
              <a:lnSpc>
                <a:spcPct val="160000"/>
              </a:lnSpc>
            </a:pPr>
            <a:r>
              <a:rPr lang="es-EC" sz="2700">
                <a:latin typeface="Arial" charset="0"/>
              </a:rPr>
              <a:t>Normas y Códigos.</a:t>
            </a:r>
            <a:endParaRPr lang="es-ES" sz="2700">
              <a:latin typeface="Arial" charset="0"/>
            </a:endParaRPr>
          </a:p>
        </p:txBody>
      </p:sp>
      <p:sp>
        <p:nvSpPr>
          <p:cNvPr id="39942" name="AutoShape 6">
            <a:hlinkClick r:id="rId2" action="ppaction://hlinksldjump" highlightClick="1"/>
          </p:cNvPr>
          <p:cNvSpPr>
            <a:spLocks noChangeArrowheads="1"/>
          </p:cNvSpPr>
          <p:nvPr/>
        </p:nvSpPr>
        <p:spPr bwMode="auto">
          <a:xfrm>
            <a:off x="4572000" y="4508500"/>
            <a:ext cx="333375" cy="344488"/>
          </a:xfrm>
          <a:prstGeom prst="actionButtonBlank">
            <a:avLst/>
          </a:prstGeom>
          <a:solidFill>
            <a:schemeClr val="accent1"/>
          </a:solidFill>
          <a:ln w="9525">
            <a:noFill/>
            <a:miter lim="800000"/>
            <a:headEnd/>
            <a:tailEnd/>
          </a:ln>
          <a:effectLst/>
        </p:spPr>
        <p:txBody>
          <a:bodyPr wrap="none" anchor="ctr"/>
          <a:lstStyle/>
          <a:p>
            <a:endParaRPr lang="es-ES"/>
          </a:p>
        </p:txBody>
      </p:sp>
      <p:sp>
        <p:nvSpPr>
          <p:cNvPr id="39943" name="AutoShape 7">
            <a:hlinkClick r:id="rId3" action="ppaction://hlinksldjump" highlightClick="1"/>
          </p:cNvPr>
          <p:cNvSpPr>
            <a:spLocks noChangeArrowheads="1"/>
          </p:cNvSpPr>
          <p:nvPr/>
        </p:nvSpPr>
        <p:spPr bwMode="auto">
          <a:xfrm>
            <a:off x="4572000" y="5229225"/>
            <a:ext cx="333375" cy="344488"/>
          </a:xfrm>
          <a:prstGeom prst="actionButtonBlank">
            <a:avLst/>
          </a:prstGeom>
          <a:solidFill>
            <a:schemeClr val="accent1"/>
          </a:solidFill>
          <a:ln w="9525">
            <a:noFill/>
            <a:miter lim="800000"/>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B132A558-7F3E-456B-95F5-702F7D235D03}" type="slidenum">
              <a:rPr lang="es-ES"/>
              <a:pPr/>
              <a:t>7</a:t>
            </a:fld>
            <a:endParaRPr lang="es-ES"/>
          </a:p>
        </p:txBody>
      </p:sp>
      <p:sp>
        <p:nvSpPr>
          <p:cNvPr id="45058" name="Rectangle 2"/>
          <p:cNvSpPr>
            <a:spLocks noGrp="1" noChangeArrowheads="1"/>
          </p:cNvSpPr>
          <p:nvPr>
            <p:ph type="title"/>
          </p:nvPr>
        </p:nvSpPr>
        <p:spPr>
          <a:effectLst>
            <a:outerShdw dist="35921" dir="2700000" algn="ctr" rotWithShape="0">
              <a:srgbClr val="C0C0C0"/>
            </a:outerShdw>
          </a:effectLst>
        </p:spPr>
        <p:txBody>
          <a:bodyPr/>
          <a:lstStyle/>
          <a:p>
            <a:r>
              <a:rPr lang="es-EC" b="1"/>
              <a:t>Efectos no auditivos</a:t>
            </a:r>
            <a:r>
              <a:rPr lang="es-EC"/>
              <a:t> </a:t>
            </a:r>
            <a:endParaRPr lang="es-ES"/>
          </a:p>
        </p:txBody>
      </p:sp>
      <p:sp>
        <p:nvSpPr>
          <p:cNvPr id="45059" name="Rectangle 3"/>
          <p:cNvSpPr>
            <a:spLocks noGrp="1" noChangeArrowheads="1"/>
          </p:cNvSpPr>
          <p:nvPr>
            <p:ph type="body" idx="1"/>
          </p:nvPr>
        </p:nvSpPr>
        <p:spPr>
          <a:xfrm>
            <a:off x="384175" y="1700213"/>
            <a:ext cx="8304213" cy="4468812"/>
          </a:xfrm>
          <a:noFill/>
        </p:spPr>
        <p:txBody>
          <a:bodyPr/>
          <a:lstStyle/>
          <a:p>
            <a:pPr marL="603250" lvl="1" indent="-241300" algn="just">
              <a:lnSpc>
                <a:spcPct val="130000"/>
              </a:lnSpc>
              <a:buFont typeface="Wingdings" pitchFamily="2" charset="2"/>
              <a:buChar char="Ø"/>
            </a:pPr>
            <a:r>
              <a:rPr lang="es-EC" sz="2500">
                <a:latin typeface="Arial" charset="0"/>
              </a:rPr>
              <a:t> Efectos cardiovasculares.</a:t>
            </a:r>
          </a:p>
          <a:p>
            <a:pPr marL="603250" lvl="1" indent="-241300" algn="just">
              <a:lnSpc>
                <a:spcPct val="130000"/>
              </a:lnSpc>
              <a:buFont typeface="Wingdings" pitchFamily="2" charset="2"/>
              <a:buChar char="Ø"/>
            </a:pPr>
            <a:r>
              <a:rPr lang="es-EC" sz="2500">
                <a:latin typeface="Arial" charset="0"/>
              </a:rPr>
              <a:t> Efectos digestivos.</a:t>
            </a:r>
          </a:p>
          <a:p>
            <a:pPr marL="603250" lvl="1" indent="-241300" algn="just">
              <a:lnSpc>
                <a:spcPct val="130000"/>
              </a:lnSpc>
              <a:buFont typeface="Wingdings" pitchFamily="2" charset="2"/>
              <a:buChar char="Ø"/>
            </a:pPr>
            <a:r>
              <a:rPr lang="es-EC" sz="2500">
                <a:latin typeface="Arial" charset="0"/>
              </a:rPr>
              <a:t> Efectos endocrinos. </a:t>
            </a:r>
          </a:p>
          <a:p>
            <a:pPr marL="603250" lvl="1" indent="-241300" algn="just">
              <a:lnSpc>
                <a:spcPct val="130000"/>
              </a:lnSpc>
              <a:buFont typeface="Wingdings" pitchFamily="2" charset="2"/>
              <a:buChar char="Ø"/>
            </a:pPr>
            <a:r>
              <a:rPr lang="es-EC" sz="2500">
                <a:latin typeface="Arial" charset="0"/>
              </a:rPr>
              <a:t> Efectos respiratorios.</a:t>
            </a:r>
          </a:p>
          <a:p>
            <a:pPr marL="603250" lvl="1" indent="-241300" algn="just">
              <a:lnSpc>
                <a:spcPct val="130000"/>
              </a:lnSpc>
              <a:buFont typeface="Wingdings" pitchFamily="2" charset="2"/>
              <a:buChar char="Ø"/>
            </a:pPr>
            <a:r>
              <a:rPr lang="es-EC" sz="2500">
                <a:latin typeface="Arial" charset="0"/>
              </a:rPr>
              <a:t> Efectos visuales.</a:t>
            </a:r>
          </a:p>
          <a:p>
            <a:pPr marL="603250" lvl="1" indent="-241300" algn="just">
              <a:lnSpc>
                <a:spcPct val="130000"/>
              </a:lnSpc>
              <a:buFont typeface="Wingdings" pitchFamily="2" charset="2"/>
              <a:buChar char="Ø"/>
            </a:pPr>
            <a:r>
              <a:rPr lang="es-EC" sz="2500">
                <a:latin typeface="Arial" charset="0"/>
              </a:rPr>
              <a:t> Efectos sobre el sistema nervioso general.</a:t>
            </a:r>
          </a:p>
          <a:p>
            <a:pPr marL="603250" lvl="1" indent="-241300" algn="just">
              <a:lnSpc>
                <a:spcPct val="130000"/>
              </a:lnSpc>
              <a:buFont typeface="Wingdings" pitchFamily="2" charset="2"/>
              <a:buChar char="Ø"/>
            </a:pPr>
            <a:r>
              <a:rPr lang="es-EC" sz="2500">
                <a:latin typeface="Arial" charset="0"/>
              </a:rPr>
              <a:t> Efectos sobre el comportamiento social.</a:t>
            </a:r>
          </a:p>
          <a:p>
            <a:pPr marL="603250" lvl="1" indent="-241300" algn="just">
              <a:lnSpc>
                <a:spcPct val="130000"/>
              </a:lnSpc>
              <a:buFont typeface="Wingdings" pitchFamily="2" charset="2"/>
              <a:buChar char="Ø"/>
            </a:pPr>
            <a:r>
              <a:rPr lang="es-EC" sz="2500">
                <a:latin typeface="Arial" charset="0"/>
              </a:rPr>
              <a:t> Efectos de la vibración.</a:t>
            </a:r>
            <a:endParaRPr lang="es-ES" sz="2500">
              <a:latin typeface="Arial" charset="0"/>
            </a:endParaRPr>
          </a:p>
        </p:txBody>
      </p:sp>
      <p:sp>
        <p:nvSpPr>
          <p:cNvPr id="45062" name="AutoShape 6">
            <a:hlinkClick r:id="rId3" action="ppaction://hlinksldjump" highlightClick="1"/>
          </p:cNvPr>
          <p:cNvSpPr>
            <a:spLocks noChangeArrowheads="1"/>
          </p:cNvSpPr>
          <p:nvPr/>
        </p:nvSpPr>
        <p:spPr bwMode="auto">
          <a:xfrm>
            <a:off x="4572000" y="5876925"/>
            <a:ext cx="333375" cy="342900"/>
          </a:xfrm>
          <a:prstGeom prst="actionButtonBlank">
            <a:avLst/>
          </a:prstGeom>
          <a:solidFill>
            <a:schemeClr val="accent1"/>
          </a:solidFill>
          <a:ln w="9525">
            <a:noFill/>
            <a:miter lim="800000"/>
            <a:headEnd/>
            <a:tailEnd/>
          </a:ln>
          <a:effectLst/>
        </p:spPr>
        <p:txBody>
          <a:bodyPr wrap="none" anchor="ctr"/>
          <a:lstStyle/>
          <a:p>
            <a:endParaRPr lang="es-ES"/>
          </a:p>
        </p:txBody>
      </p:sp>
      <p:sp>
        <p:nvSpPr>
          <p:cNvPr id="45063" name="AutoShape 7">
            <a:hlinkClick r:id="rId4" action="ppaction://hlinksldjump" highlightClick="1"/>
          </p:cNvPr>
          <p:cNvSpPr>
            <a:spLocks noChangeArrowheads="1"/>
          </p:cNvSpPr>
          <p:nvPr/>
        </p:nvSpPr>
        <p:spPr bwMode="auto">
          <a:xfrm>
            <a:off x="7627938" y="6238875"/>
            <a:ext cx="334962" cy="355600"/>
          </a:xfrm>
          <a:prstGeom prst="actionButtonReturn">
            <a:avLst/>
          </a:prstGeom>
          <a:solidFill>
            <a:schemeClr val="accent1"/>
          </a:solidFill>
          <a:ln w="9525">
            <a:solidFill>
              <a:schemeClr val="bg2"/>
            </a:solid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7BB3C95E-3CE9-468D-811D-74EB71EB711C}" type="slidenum">
              <a:rPr lang="es-ES"/>
              <a:pPr/>
              <a:t>8</a:t>
            </a:fld>
            <a:endParaRPr lang="es-ES"/>
          </a:p>
        </p:txBody>
      </p:sp>
      <p:sp>
        <p:nvSpPr>
          <p:cNvPr id="48130" name="Rectangle 2"/>
          <p:cNvSpPr>
            <a:spLocks noGrp="1" noChangeArrowheads="1"/>
          </p:cNvSpPr>
          <p:nvPr>
            <p:ph type="title"/>
          </p:nvPr>
        </p:nvSpPr>
        <p:spPr>
          <a:effectLst>
            <a:outerShdw dist="35921" dir="2700000" algn="ctr" rotWithShape="0">
              <a:srgbClr val="C0C0C0"/>
            </a:outerShdw>
          </a:effectLst>
        </p:spPr>
        <p:txBody>
          <a:bodyPr/>
          <a:lstStyle/>
          <a:p>
            <a:r>
              <a:rPr lang="es-EC" b="1"/>
              <a:t>Efectos de la vibración</a:t>
            </a:r>
            <a:endParaRPr lang="es-ES" b="1"/>
          </a:p>
        </p:txBody>
      </p:sp>
      <p:sp>
        <p:nvSpPr>
          <p:cNvPr id="48131" name="Rectangle 3"/>
          <p:cNvSpPr>
            <a:spLocks noGrp="1" noChangeArrowheads="1"/>
          </p:cNvSpPr>
          <p:nvPr>
            <p:ph type="body" idx="1"/>
          </p:nvPr>
        </p:nvSpPr>
        <p:spPr>
          <a:xfrm>
            <a:off x="452438" y="1700213"/>
            <a:ext cx="8305800" cy="4394200"/>
          </a:xfrm>
          <a:noFill/>
        </p:spPr>
        <p:txBody>
          <a:bodyPr/>
          <a:lstStyle/>
          <a:p>
            <a:pPr algn="just">
              <a:buFont typeface="Wingdings" pitchFamily="2" charset="2"/>
              <a:buChar char="v"/>
            </a:pPr>
            <a:r>
              <a:rPr lang="es-EC">
                <a:latin typeface="Arial" charset="0"/>
              </a:rPr>
              <a:t>Vibraciones de muy baja frecuencia.-</a:t>
            </a:r>
          </a:p>
          <a:p>
            <a:pPr algn="just">
              <a:buFont typeface="Wingdings" pitchFamily="2" charset="2"/>
              <a:buNone/>
            </a:pPr>
            <a:r>
              <a:rPr lang="es-EC">
                <a:latin typeface="Arial" charset="0"/>
              </a:rPr>
              <a:t>    Pueden producir: Trastornos, Vómitos y Mareos.</a:t>
            </a:r>
          </a:p>
          <a:p>
            <a:pPr algn="just">
              <a:buFont typeface="Wingdings" pitchFamily="2" charset="2"/>
              <a:buChar char="v"/>
            </a:pPr>
            <a:r>
              <a:rPr lang="es-EC">
                <a:latin typeface="Arial" charset="0"/>
              </a:rPr>
              <a:t>Las de mediana frecuencia (1 a 20 Hz).-</a:t>
            </a:r>
          </a:p>
          <a:p>
            <a:pPr algn="just">
              <a:buFont typeface="Wingdings" pitchFamily="2" charset="2"/>
              <a:buNone/>
            </a:pPr>
            <a:r>
              <a:rPr lang="es-EC">
                <a:latin typeface="Arial" charset="0"/>
              </a:rPr>
              <a:t>    Que producen: Hernias, Dificultad del equilibrio y Pérdida de visión.</a:t>
            </a:r>
          </a:p>
          <a:p>
            <a:pPr algn="just">
              <a:buFont typeface="Wingdings" pitchFamily="2" charset="2"/>
              <a:buChar char="v"/>
            </a:pPr>
            <a:r>
              <a:rPr lang="es-EC">
                <a:latin typeface="Arial" charset="0"/>
              </a:rPr>
              <a:t>Las de alta frecuencia (20 a 1000 Hz).-  Pueden provocar: Artrosis de codo, y Lesiones de muñeca.</a:t>
            </a:r>
            <a:endParaRPr lang="es-ES">
              <a:latin typeface="Arial" charset="0"/>
            </a:endParaRPr>
          </a:p>
        </p:txBody>
      </p:sp>
      <p:sp>
        <p:nvSpPr>
          <p:cNvPr id="48132" name="AutoShape 4">
            <a:hlinkClick r:id="rId3" action="ppaction://hlinksldjump" highlightClick="1"/>
          </p:cNvPr>
          <p:cNvSpPr>
            <a:spLocks noChangeArrowheads="1"/>
          </p:cNvSpPr>
          <p:nvPr/>
        </p:nvSpPr>
        <p:spPr bwMode="auto">
          <a:xfrm>
            <a:off x="7812088" y="6308725"/>
            <a:ext cx="333375" cy="355600"/>
          </a:xfrm>
          <a:prstGeom prst="actionButtonReturn">
            <a:avLst/>
          </a:prstGeom>
          <a:solidFill>
            <a:schemeClr val="accent1"/>
          </a:solidFill>
          <a:ln w="9525">
            <a:solidFill>
              <a:schemeClr val="bg2"/>
            </a:solid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3E9122DA-2CA1-48CF-8ECC-E56AFC0ED2AB}" type="slidenum">
              <a:rPr lang="es-ES"/>
              <a:pPr/>
              <a:t>9</a:t>
            </a:fld>
            <a:endParaRPr lang="es-ES"/>
          </a:p>
        </p:txBody>
      </p:sp>
      <p:sp>
        <p:nvSpPr>
          <p:cNvPr id="49155" name="Rectangle 3"/>
          <p:cNvSpPr>
            <a:spLocks noGrp="1" noChangeArrowheads="1"/>
          </p:cNvSpPr>
          <p:nvPr>
            <p:ph type="body" idx="1"/>
          </p:nvPr>
        </p:nvSpPr>
        <p:spPr>
          <a:xfrm>
            <a:off x="452438" y="908050"/>
            <a:ext cx="8305800" cy="5186363"/>
          </a:xfrm>
          <a:noFill/>
          <a:effectLst>
            <a:outerShdw dist="56796" dir="3806097" algn="ctr" rotWithShape="0">
              <a:srgbClr val="C0C0C0"/>
            </a:outerShdw>
          </a:effectLst>
        </p:spPr>
        <p:txBody>
          <a:bodyPr/>
          <a:lstStyle/>
          <a:p>
            <a:pPr marL="339725" indent="-339725" algn="just">
              <a:lnSpc>
                <a:spcPct val="80000"/>
              </a:lnSpc>
              <a:buFont typeface="Wingdings" pitchFamily="2" charset="2"/>
              <a:buNone/>
            </a:pPr>
            <a:r>
              <a:rPr lang="es-EC" sz="3800" b="1"/>
              <a:t>Normas y Códigos</a:t>
            </a:r>
            <a:endParaRPr lang="es-ES" sz="3800" b="1"/>
          </a:p>
          <a:p>
            <a:pPr marL="339725" indent="-339725" algn="just">
              <a:lnSpc>
                <a:spcPct val="80000"/>
              </a:lnSpc>
            </a:pPr>
            <a:endParaRPr lang="es-ES" sz="3300" b="1">
              <a:latin typeface="Arial" charset="0"/>
            </a:endParaRPr>
          </a:p>
          <a:p>
            <a:pPr marL="339725" indent="-339725" algn="just">
              <a:buFont typeface="Wingdings" pitchFamily="2" charset="2"/>
              <a:buChar char="Ø"/>
            </a:pPr>
            <a:r>
              <a:rPr lang="es-ES" sz="2900" b="1">
                <a:latin typeface="Arial" charset="0"/>
              </a:rPr>
              <a:t>El </a:t>
            </a:r>
            <a:r>
              <a:rPr lang="es-ES" sz="2900" b="1" i="1">
                <a:latin typeface="Arial" charset="0"/>
              </a:rPr>
              <a:t>código del trabajo.</a:t>
            </a:r>
          </a:p>
          <a:p>
            <a:pPr marL="339725" indent="-339725" algn="just">
              <a:buFont typeface="Wingdings" pitchFamily="2" charset="2"/>
              <a:buChar char="Ø"/>
            </a:pPr>
            <a:r>
              <a:rPr lang="es-ES" sz="2900" b="1">
                <a:latin typeface="Arial" charset="0"/>
              </a:rPr>
              <a:t>El texto unificado de la legislación secundaria    del medio ambiente.</a:t>
            </a:r>
          </a:p>
          <a:p>
            <a:pPr marL="339725" indent="-339725" algn="just">
              <a:buFont typeface="Wingdings" pitchFamily="2" charset="2"/>
              <a:buChar char="Ø"/>
            </a:pPr>
            <a:r>
              <a:rPr lang="es-ES" sz="2900" b="1">
                <a:latin typeface="Arial" charset="0"/>
              </a:rPr>
              <a:t>Norma ISO 2631-1.</a:t>
            </a:r>
          </a:p>
          <a:p>
            <a:pPr marL="339725" indent="-339725" algn="just">
              <a:buFont typeface="Wingdings" pitchFamily="2" charset="2"/>
              <a:buChar char="Ø"/>
            </a:pPr>
            <a:r>
              <a:rPr lang="es-ES" sz="2900" b="1">
                <a:latin typeface="Arial" charset="0"/>
              </a:rPr>
              <a:t>El Real decreto 1316/1989, usado como referencia, sobre protección de los trabajadores frente a los riesgos derivados de la exposición al ruido durante el trabajo.</a:t>
            </a:r>
            <a:r>
              <a:rPr lang="es-ES" sz="2900">
                <a:latin typeface="Arial" charset="0"/>
              </a:rPr>
              <a:t>     </a:t>
            </a:r>
          </a:p>
        </p:txBody>
      </p:sp>
      <p:sp>
        <p:nvSpPr>
          <p:cNvPr id="49156" name="AutoShape 4">
            <a:hlinkClick r:id="rId2" action="ppaction://hlinksldjump" highlightClick="1"/>
          </p:cNvPr>
          <p:cNvSpPr>
            <a:spLocks noChangeArrowheads="1"/>
          </p:cNvSpPr>
          <p:nvPr/>
        </p:nvSpPr>
        <p:spPr bwMode="auto">
          <a:xfrm>
            <a:off x="7812088" y="6308725"/>
            <a:ext cx="334962" cy="355600"/>
          </a:xfrm>
          <a:prstGeom prst="actionButtonReturn">
            <a:avLst/>
          </a:prstGeom>
          <a:solidFill>
            <a:schemeClr val="accent1"/>
          </a:solidFill>
          <a:ln w="9525">
            <a:solidFill>
              <a:schemeClr val="bg2"/>
            </a:solid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erfil">
  <a:themeElements>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l" defTabSz="862013" rtl="0" eaLnBrk="1" fontAlgn="base" latinLnBrk="0" hangingPunct="1">
          <a:lnSpc>
            <a:spcPct val="100000"/>
          </a:lnSpc>
          <a:spcBef>
            <a:spcPct val="0"/>
          </a:spcBef>
          <a:spcAft>
            <a:spcPct val="0"/>
          </a:spcAft>
          <a:buClrTx/>
          <a:buSzTx/>
          <a:buFontTx/>
          <a:buNone/>
          <a:tabLst/>
          <a:defRPr kumimoji="0" lang="es-ES"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l" defTabSz="862013" rtl="0" eaLnBrk="1" fontAlgn="base" latinLnBrk="0" hangingPunct="1">
          <a:lnSpc>
            <a:spcPct val="100000"/>
          </a:lnSpc>
          <a:spcBef>
            <a:spcPct val="0"/>
          </a:spcBef>
          <a:spcAft>
            <a:spcPct val="0"/>
          </a:spcAft>
          <a:buClrTx/>
          <a:buSzTx/>
          <a:buFontTx/>
          <a:buNone/>
          <a:tabLst/>
          <a:defRPr kumimoji="0" lang="es-ES" sz="1100" b="0" i="0" u="none" strike="noStrike" cap="none" normalizeH="0" baseline="0" smtClean="0">
            <a:ln>
              <a:noFill/>
            </a:ln>
            <a:solidFill>
              <a:schemeClr val="tx1"/>
            </a:solidFill>
            <a:effectLst/>
            <a:latin typeface="Arial" charset="0"/>
          </a:defRPr>
        </a:defPPr>
      </a:lstStyle>
    </a:lnDef>
  </a:objectDefaults>
  <a:extraClrSchemeLst>
    <a:extraClrScheme>
      <a:clrScheme name="Per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er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er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er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er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er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er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er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l" defTabSz="862013" rtl="0" eaLnBrk="1" fontAlgn="base" latinLnBrk="0" hangingPunct="1">
          <a:lnSpc>
            <a:spcPct val="100000"/>
          </a:lnSpc>
          <a:spcBef>
            <a:spcPct val="0"/>
          </a:spcBef>
          <a:spcAft>
            <a:spcPct val="0"/>
          </a:spcAft>
          <a:buClrTx/>
          <a:buSzTx/>
          <a:buFontTx/>
          <a:buNone/>
          <a:tabLst/>
          <a:defRPr kumimoji="0" lang="es-ES"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l" defTabSz="862013" rtl="0" eaLnBrk="1" fontAlgn="base" latinLnBrk="0" hangingPunct="1">
          <a:lnSpc>
            <a:spcPct val="100000"/>
          </a:lnSpc>
          <a:spcBef>
            <a:spcPct val="0"/>
          </a:spcBef>
          <a:spcAft>
            <a:spcPct val="0"/>
          </a:spcAft>
          <a:buClrTx/>
          <a:buSzTx/>
          <a:buFontTx/>
          <a:buNone/>
          <a:tabLst/>
          <a:defRPr kumimoji="0" lang="es-ES" sz="11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4411</TotalTime>
  <Words>3624</Words>
  <Application>Microsoft Office PowerPoint</Application>
  <PresentationFormat>Presentación en pantalla (4:3)</PresentationFormat>
  <Paragraphs>384</Paragraphs>
  <Slides>56</Slides>
  <Notes>4</Notes>
  <HiddenSlides>6</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56</vt:i4>
      </vt:variant>
    </vt:vector>
  </HeadingPairs>
  <TitlesOfParts>
    <vt:vector size="63" baseType="lpstr">
      <vt:lpstr>Arial</vt:lpstr>
      <vt:lpstr>Verdana</vt:lpstr>
      <vt:lpstr>Times New Roman</vt:lpstr>
      <vt:lpstr>Wingdings</vt:lpstr>
      <vt:lpstr>Symbol</vt:lpstr>
      <vt:lpstr>Perfil</vt:lpstr>
      <vt:lpstr>Diseño predeterminado</vt:lpstr>
      <vt:lpstr>Tema de tesis:  “ESTUDIO DE LA CONTAMINACIÓN SONORA EN UNA PLANTA PRODUCTORA DE ELECTRODOS”</vt:lpstr>
      <vt:lpstr>Diapositiva 2</vt:lpstr>
      <vt:lpstr>GENERALIDADES DEL PROYECTO</vt:lpstr>
      <vt:lpstr>Objetivos del proyecto </vt:lpstr>
      <vt:lpstr>Objetivos del proyecto</vt:lpstr>
      <vt:lpstr>Efectos del ruido</vt:lpstr>
      <vt:lpstr>Efectos no auditivos </vt:lpstr>
      <vt:lpstr>Efectos de la vibración</vt:lpstr>
      <vt:lpstr>Diapositiva 9</vt:lpstr>
      <vt:lpstr>Análisis de ruido</vt:lpstr>
      <vt:lpstr>Diapositiva 11</vt:lpstr>
      <vt:lpstr>Diapositiva 12</vt:lpstr>
      <vt:lpstr>Índices útiles para la evaluación </vt:lpstr>
      <vt:lpstr>Instrumentos para la medición</vt:lpstr>
      <vt:lpstr>Evaluación del ruido por medio de una encuesta</vt:lpstr>
      <vt:lpstr>Diapositiva 16</vt:lpstr>
      <vt:lpstr>Metodología a seguir para el muestreo con sonómetro</vt:lpstr>
      <vt:lpstr>Elección de los puntos de muestreo </vt:lpstr>
      <vt:lpstr>Elección de los tiempos de muestreo </vt:lpstr>
      <vt:lpstr>Determinación de los  tiempos de cada operación </vt:lpstr>
      <vt:lpstr>Tratamiento de los datos obtenidos</vt:lpstr>
      <vt:lpstr>Diapositiva 22</vt:lpstr>
      <vt:lpstr>Diapositiva 23</vt:lpstr>
      <vt:lpstr>Diapositiva 24</vt:lpstr>
      <vt:lpstr>Comparación de cada área con la Norma </vt:lpstr>
      <vt:lpstr>Determinación de las áreas con mayor ruido </vt:lpstr>
      <vt:lpstr>MAPA ACÚSTICO GENERAL</vt:lpstr>
      <vt:lpstr>MEDIDAS DE CONTROL </vt:lpstr>
      <vt:lpstr>Revisión del análisis de vibraciones</vt:lpstr>
      <vt:lpstr>Diapositiva 30</vt:lpstr>
      <vt:lpstr>TABLA PARA DETERMINAR EL CONFORT DE ACUERDO A LA NORMA ISO 2631-1</vt:lpstr>
      <vt:lpstr>Diapositiva 32</vt:lpstr>
      <vt:lpstr>TABLA 8 TABLA PARA COMPARAR EL ÍNDICE DE REVERBERANCIA</vt:lpstr>
      <vt:lpstr>Análisis de paredes </vt:lpstr>
      <vt:lpstr>Área de corte</vt:lpstr>
      <vt:lpstr>AUMENTO DE LA ABSORCIÓN</vt:lpstr>
      <vt:lpstr>Diseño del sistema de control de ruido para las máquinas más ruidosas</vt:lpstr>
      <vt:lpstr>Diapositiva 38</vt:lpstr>
      <vt:lpstr>Para el diseño del protector se ha considerado los siguientes requerimientos:</vt:lpstr>
      <vt:lpstr>Evaluación de los equipos de protección personal que se están utilizando (Norma ISO 4869 Acústica) </vt:lpstr>
      <vt:lpstr>Evaluación del EPP para el área de trefilación: Medición del NPS (dB) </vt:lpstr>
      <vt:lpstr>Cálculo de nivel de presión sonora efectivo (LpA’) </vt:lpstr>
      <vt:lpstr>Efectos de la atenuación sobre el NPS para cada área</vt:lpstr>
      <vt:lpstr>Evaluación del protector para el área de corte (SDR3)</vt:lpstr>
      <vt:lpstr>Audiometrías </vt:lpstr>
      <vt:lpstr>Determinación de los costos</vt:lpstr>
      <vt:lpstr> Costo del estudio con sonómetro</vt:lpstr>
      <vt:lpstr>Costos del diseño del ecapsulamiento de las cortadoras y costos de los equipos de protección personal</vt:lpstr>
      <vt:lpstr>Costos de los controles administrativos</vt:lpstr>
      <vt:lpstr>Costos de las audiometrías</vt:lpstr>
      <vt:lpstr>CONCLUSIONES  </vt:lpstr>
      <vt:lpstr>Diapositiva 52</vt:lpstr>
      <vt:lpstr>Diapositiva 53</vt:lpstr>
      <vt:lpstr>Recomendaciones</vt:lpstr>
      <vt:lpstr>Diapositiva 55</vt:lpstr>
      <vt:lpstr>Diapositiva 56</vt:lpstr>
    </vt:vector>
  </TitlesOfParts>
  <Company>RUBEN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LA CONTAMINACIÓN SONORA EN UNA PLANTA PRODUCTORA DE ELECTRODOS”</dc:title>
  <dc:creator>RUBEN</dc:creator>
  <cp:lastModifiedBy>Ayudante</cp:lastModifiedBy>
  <cp:revision>158</cp:revision>
  <dcterms:created xsi:type="dcterms:W3CDTF">2006-08-02T15:10:16Z</dcterms:created>
  <dcterms:modified xsi:type="dcterms:W3CDTF">2009-07-23T20:14:09Z</dcterms:modified>
</cp:coreProperties>
</file>